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handoutMasterIdLst>
    <p:handoutMasterId r:id="rId98"/>
  </p:handoutMasterIdLst>
  <p:sldIdLst>
    <p:sldId id="256" r:id="rId2"/>
    <p:sldId id="257" r:id="rId3"/>
    <p:sldId id="274" r:id="rId4"/>
    <p:sldId id="276" r:id="rId5"/>
    <p:sldId id="293" r:id="rId6"/>
    <p:sldId id="296" r:id="rId7"/>
    <p:sldId id="295" r:id="rId8"/>
    <p:sldId id="294" r:id="rId9"/>
    <p:sldId id="298" r:id="rId10"/>
    <p:sldId id="299" r:id="rId11"/>
    <p:sldId id="444" r:id="rId12"/>
    <p:sldId id="308" r:id="rId13"/>
    <p:sldId id="305" r:id="rId14"/>
    <p:sldId id="306" r:id="rId15"/>
    <p:sldId id="307" r:id="rId16"/>
    <p:sldId id="309" r:id="rId17"/>
    <p:sldId id="310" r:id="rId18"/>
    <p:sldId id="311" r:id="rId19"/>
    <p:sldId id="428" r:id="rId20"/>
    <p:sldId id="312" r:id="rId21"/>
    <p:sldId id="445" r:id="rId22"/>
    <p:sldId id="266" r:id="rId23"/>
    <p:sldId id="267" r:id="rId24"/>
    <p:sldId id="269" r:id="rId25"/>
    <p:sldId id="270" r:id="rId26"/>
    <p:sldId id="271" r:id="rId27"/>
    <p:sldId id="272" r:id="rId28"/>
    <p:sldId id="430" r:id="rId29"/>
    <p:sldId id="275" r:id="rId30"/>
    <p:sldId id="431" r:id="rId31"/>
    <p:sldId id="277" r:id="rId32"/>
    <p:sldId id="281" r:id="rId33"/>
    <p:sldId id="278" r:id="rId34"/>
    <p:sldId id="279" r:id="rId35"/>
    <p:sldId id="280" r:id="rId36"/>
    <p:sldId id="446" r:id="rId37"/>
    <p:sldId id="258" r:id="rId38"/>
    <p:sldId id="259" r:id="rId39"/>
    <p:sldId id="285" r:id="rId40"/>
    <p:sldId id="286" r:id="rId41"/>
    <p:sldId id="289" r:id="rId42"/>
    <p:sldId id="290" r:id="rId43"/>
    <p:sldId id="292" r:id="rId44"/>
    <p:sldId id="435" r:id="rId45"/>
    <p:sldId id="433" r:id="rId46"/>
    <p:sldId id="434" r:id="rId47"/>
    <p:sldId id="436" r:id="rId48"/>
    <p:sldId id="437" r:id="rId49"/>
    <p:sldId id="432" r:id="rId50"/>
    <p:sldId id="447" r:id="rId51"/>
    <p:sldId id="440" r:id="rId52"/>
    <p:sldId id="441" r:id="rId53"/>
    <p:sldId id="442" r:id="rId54"/>
    <p:sldId id="443" r:id="rId55"/>
    <p:sldId id="327" r:id="rId56"/>
    <p:sldId id="448" r:id="rId57"/>
    <p:sldId id="328" r:id="rId58"/>
    <p:sldId id="329" r:id="rId59"/>
    <p:sldId id="330" r:id="rId60"/>
    <p:sldId id="331" r:id="rId61"/>
    <p:sldId id="452" r:id="rId62"/>
    <p:sldId id="453" r:id="rId63"/>
    <p:sldId id="454" r:id="rId64"/>
    <p:sldId id="333" r:id="rId65"/>
    <p:sldId id="449" r:id="rId66"/>
    <p:sldId id="799" r:id="rId67"/>
    <p:sldId id="800" r:id="rId68"/>
    <p:sldId id="801" r:id="rId69"/>
    <p:sldId id="802" r:id="rId70"/>
    <p:sldId id="803" r:id="rId71"/>
    <p:sldId id="804" r:id="rId72"/>
    <p:sldId id="805" r:id="rId73"/>
    <p:sldId id="806" r:id="rId74"/>
    <p:sldId id="450" r:id="rId75"/>
    <p:sldId id="455" r:id="rId76"/>
    <p:sldId id="335" r:id="rId77"/>
    <p:sldId id="336" r:id="rId78"/>
    <p:sldId id="338" r:id="rId79"/>
    <p:sldId id="339" r:id="rId80"/>
    <p:sldId id="340" r:id="rId81"/>
    <p:sldId id="807" r:id="rId82"/>
    <p:sldId id="314" r:id="rId83"/>
    <p:sldId id="341" r:id="rId84"/>
    <p:sldId id="451" r:id="rId85"/>
    <p:sldId id="381" r:id="rId86"/>
    <p:sldId id="382" r:id="rId87"/>
    <p:sldId id="383" r:id="rId88"/>
    <p:sldId id="384" r:id="rId89"/>
    <p:sldId id="385" r:id="rId90"/>
    <p:sldId id="386" r:id="rId91"/>
    <p:sldId id="387" r:id="rId92"/>
    <p:sldId id="388" r:id="rId93"/>
    <p:sldId id="389" r:id="rId94"/>
    <p:sldId id="808" r:id="rId95"/>
    <p:sldId id="809"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12" autoAdjust="0"/>
    <p:restoredTop sz="93690" autoAdjust="0"/>
  </p:normalViewPr>
  <p:slideViewPr>
    <p:cSldViewPr snapToGrid="0">
      <p:cViewPr>
        <p:scale>
          <a:sx n="87" d="100"/>
          <a:sy n="87" d="100"/>
        </p:scale>
        <p:origin x="1312" y="8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handoutMaster" Target="handoutMasters/handoutMaster1.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12BC7E-A86B-4A67-AF5F-D0327928779B}" type="datetimeFigureOut">
              <a:rPr lang="en-US" smtClean="0"/>
              <a:t>8/3/22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fffff</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AB62E88-61F0-49F7-B074-94EBD3E10F7C}" type="slidenum">
              <a:rPr lang="en-US" smtClean="0"/>
              <a:t>‹#›</a:t>
            </a:fld>
            <a:endParaRPr lang="en-US"/>
          </a:p>
        </p:txBody>
      </p:sp>
    </p:spTree>
    <p:extLst>
      <p:ext uri="{BB962C8B-B14F-4D97-AF65-F5344CB8AC3E}">
        <p14:creationId xmlns:p14="http://schemas.microsoft.com/office/powerpoint/2010/main" val="39715582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C59DB-1E6F-43D5-A263-5FED63B175BD}" type="datetimeFigureOut">
              <a:rPr lang="en-US" smtClean="0"/>
              <a:t>8/3/22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fffff</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93B035-A797-4529-AC06-196B71A9BB62}" type="slidenum">
              <a:rPr lang="en-US" smtClean="0"/>
              <a:t>‹#›</a:t>
            </a:fld>
            <a:endParaRPr lang="en-US"/>
          </a:p>
        </p:txBody>
      </p:sp>
    </p:spTree>
    <p:extLst>
      <p:ext uri="{BB962C8B-B14F-4D97-AF65-F5344CB8AC3E}">
        <p14:creationId xmlns:p14="http://schemas.microsoft.com/office/powerpoint/2010/main" val="252354036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93B035-A797-4529-AC06-196B71A9BB62}" type="slidenum">
              <a:rPr lang="en-US" smtClean="0"/>
              <a:t>1</a:t>
            </a:fld>
            <a:endParaRPr lang="en-US"/>
          </a:p>
        </p:txBody>
      </p:sp>
    </p:spTree>
    <p:extLst>
      <p:ext uri="{BB962C8B-B14F-4D97-AF65-F5344CB8AC3E}">
        <p14:creationId xmlns:p14="http://schemas.microsoft.com/office/powerpoint/2010/main" val="3307447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a:extLst>
              <a:ext uri="{FF2B5EF4-FFF2-40B4-BE49-F238E27FC236}">
                <a16:creationId xmlns:a16="http://schemas.microsoft.com/office/drawing/2014/main" id="{5EA5A872-6DB1-4780-B335-A025465825B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fld id="{5132A24D-9E2C-417F-947F-9B96EEFC1E4C}" type="slidenum">
              <a:rPr lang="en-US" altLang="zh-CN" sz="1300"/>
              <a:pPr eaLnBrk="1" hangingPunct="1"/>
              <a:t>60</a:t>
            </a:fld>
            <a:endParaRPr lang="en-US" altLang="zh-CN" sz="1300"/>
          </a:p>
        </p:txBody>
      </p:sp>
      <p:sp>
        <p:nvSpPr>
          <p:cNvPr id="26626" name="Rectangle 2">
            <a:extLst>
              <a:ext uri="{FF2B5EF4-FFF2-40B4-BE49-F238E27FC236}">
                <a16:creationId xmlns:a16="http://schemas.microsoft.com/office/drawing/2014/main" id="{7969FED3-0107-4DAB-8D55-6DB9B7188EE3}"/>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D672A8B8-3DB3-43C3-AF2E-543F3DBBE32F}"/>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CS theory claims that, when a signal is sparse, it could be sensed compressively and got fully recovered with over whelming probability. The signal could be sparse either by itself or after some known transformation. X here is an example of sparse signal, with limited number of nonzero entries which are denoted by the colored blocks.</a:t>
            </a:r>
          </a:p>
          <a:p>
            <a:pPr eaLnBrk="1" hangingPunct="1"/>
            <a:r>
              <a:rPr lang="en-US" altLang="zh-CN">
                <a:latin typeface="Arial" panose="020B0604020202020204" pitchFamily="34" charset="0"/>
              </a:rPr>
              <a:t>Then by implementing a proper projection,  we could realize a compressed sampling,  compressed means that we realized a dimension reduction during the process. Besides, the dimension reduction is done with no or litter loss of information of the original signal.</a:t>
            </a:r>
          </a:p>
          <a:p>
            <a:pPr eaLnBrk="1" hangingPunct="1"/>
            <a:r>
              <a:rPr lang="en-US" altLang="zh-CN">
                <a:latin typeface="Arial" panose="020B0604020202020204" pitchFamily="34" charset="0"/>
              </a:rPr>
              <a:t>Then you may curious about how this dimension reduction is done, CS theory shows that by simply multiplying the signal with a random matrix, the sparse information will be well preserved in the measurement for signal reconstruction. </a:t>
            </a:r>
          </a:p>
          <a:p>
            <a:pPr eaLnBrk="1" hangingPunct="1"/>
            <a:r>
              <a:rPr lang="en-US" altLang="zh-CN">
                <a:latin typeface="Arial" panose="020B0604020202020204" pitchFamily="34" charset="0"/>
              </a:rPr>
              <a:t>And the random matrix could be one of those with IID, since it had been proved that these random matrix satisfies the RIP which has been proved as the necessary conditions for CS.</a:t>
            </a:r>
          </a:p>
          <a:p>
            <a:pPr eaLnBrk="1" hangingPunct="1"/>
            <a:r>
              <a:rPr lang="en-US" altLang="zh-CN">
                <a:latin typeface="Arial" panose="020B0604020202020204" pitchFamily="34" charset="0"/>
              </a:rPr>
              <a:t>Then in the signal reconstruction part, as the number of unknowns outweigh the number of  measurement, the problem becomes ill posed. However, this problem could be treated as a convex optimization problem, and there are a number of algorithms for solving this kind of problem, including l1 norm minimization, ````</a:t>
            </a:r>
          </a:p>
          <a:p>
            <a:pPr eaLnBrk="1" hangingPunct="1"/>
            <a:r>
              <a:rPr lang="en-US" altLang="zh-CN">
                <a:latin typeface="Arial" panose="020B0604020202020204" pitchFamily="34" charset="0"/>
              </a:rPr>
              <a:t>Here is a simple example shows how CS works. Our signal here has 256 entries within which, only 4 are nonzero. We sampled it following CS theory and got 25 samples which is 10% of the signal length, shows in the middle of the figure. Then, using the widely used  l1 norm minimization algorithm, we got our signal exactly recovered from the samples.  </a:t>
            </a:r>
          </a:p>
          <a:p>
            <a:pPr eaLnBrk="1" hangingPunct="1"/>
            <a:endParaRPr lang="en-US" altLang="zh-CN">
              <a:latin typeface="Arial" panose="020B0604020202020204" pitchFamily="34" charset="0"/>
            </a:endParaRPr>
          </a:p>
        </p:txBody>
      </p:sp>
    </p:spTree>
    <p:extLst>
      <p:ext uri="{BB962C8B-B14F-4D97-AF65-F5344CB8AC3E}">
        <p14:creationId xmlns:p14="http://schemas.microsoft.com/office/powerpoint/2010/main" val="1093791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5AF298-BBB7-49E2-9063-DC1C3AFDDD6A}" type="slidenum">
              <a:rPr lang="en-US" smtClean="0"/>
              <a:t>73</a:t>
            </a:fld>
            <a:endParaRPr lang="en-US"/>
          </a:p>
        </p:txBody>
      </p:sp>
    </p:spTree>
    <p:extLst>
      <p:ext uri="{BB962C8B-B14F-4D97-AF65-F5344CB8AC3E}">
        <p14:creationId xmlns:p14="http://schemas.microsoft.com/office/powerpoint/2010/main" val="15726859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85</a:t>
            </a:fld>
            <a:endParaRPr lang="en-US"/>
          </a:p>
        </p:txBody>
      </p:sp>
    </p:spTree>
    <p:extLst>
      <p:ext uri="{BB962C8B-B14F-4D97-AF65-F5344CB8AC3E}">
        <p14:creationId xmlns:p14="http://schemas.microsoft.com/office/powerpoint/2010/main" val="481253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86</a:t>
            </a:fld>
            <a:endParaRPr lang="en-US"/>
          </a:p>
        </p:txBody>
      </p:sp>
    </p:spTree>
    <p:extLst>
      <p:ext uri="{BB962C8B-B14F-4D97-AF65-F5344CB8AC3E}">
        <p14:creationId xmlns:p14="http://schemas.microsoft.com/office/powerpoint/2010/main" val="2135656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87</a:t>
            </a:fld>
            <a:endParaRPr lang="en-US"/>
          </a:p>
        </p:txBody>
      </p:sp>
    </p:spTree>
    <p:extLst>
      <p:ext uri="{BB962C8B-B14F-4D97-AF65-F5344CB8AC3E}">
        <p14:creationId xmlns:p14="http://schemas.microsoft.com/office/powerpoint/2010/main" val="26766609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88</a:t>
            </a:fld>
            <a:endParaRPr lang="en-US"/>
          </a:p>
        </p:txBody>
      </p:sp>
    </p:spTree>
    <p:extLst>
      <p:ext uri="{BB962C8B-B14F-4D97-AF65-F5344CB8AC3E}">
        <p14:creationId xmlns:p14="http://schemas.microsoft.com/office/powerpoint/2010/main" val="15513072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89</a:t>
            </a:fld>
            <a:endParaRPr lang="en-US"/>
          </a:p>
        </p:txBody>
      </p:sp>
    </p:spTree>
    <p:extLst>
      <p:ext uri="{BB962C8B-B14F-4D97-AF65-F5344CB8AC3E}">
        <p14:creationId xmlns:p14="http://schemas.microsoft.com/office/powerpoint/2010/main" val="2045796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90</a:t>
            </a:fld>
            <a:endParaRPr lang="en-US"/>
          </a:p>
        </p:txBody>
      </p:sp>
    </p:spTree>
    <p:extLst>
      <p:ext uri="{BB962C8B-B14F-4D97-AF65-F5344CB8AC3E}">
        <p14:creationId xmlns:p14="http://schemas.microsoft.com/office/powerpoint/2010/main" val="9638974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91</a:t>
            </a:fld>
            <a:endParaRPr lang="en-US"/>
          </a:p>
        </p:txBody>
      </p:sp>
    </p:spTree>
    <p:extLst>
      <p:ext uri="{BB962C8B-B14F-4D97-AF65-F5344CB8AC3E}">
        <p14:creationId xmlns:p14="http://schemas.microsoft.com/office/powerpoint/2010/main" val="708444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92</a:t>
            </a:fld>
            <a:endParaRPr lang="en-US"/>
          </a:p>
        </p:txBody>
      </p:sp>
    </p:spTree>
    <p:extLst>
      <p:ext uri="{BB962C8B-B14F-4D97-AF65-F5344CB8AC3E}">
        <p14:creationId xmlns:p14="http://schemas.microsoft.com/office/powerpoint/2010/main" val="1823341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what is mean</a:t>
            </a:r>
            <a:r>
              <a:rPr lang="en-US" baseline="0" dirty="0"/>
              <a:t> value theorem</a:t>
            </a:r>
            <a:endParaRPr lang="en-US" dirty="0"/>
          </a:p>
        </p:txBody>
      </p:sp>
      <p:sp>
        <p:nvSpPr>
          <p:cNvPr id="4" name="Slide Number Placeholder 3"/>
          <p:cNvSpPr>
            <a:spLocks noGrp="1"/>
          </p:cNvSpPr>
          <p:nvPr>
            <p:ph type="sldNum" sz="quarter" idx="10"/>
          </p:nvPr>
        </p:nvSpPr>
        <p:spPr/>
        <p:txBody>
          <a:bodyPr/>
          <a:lstStyle/>
          <a:p>
            <a:fld id="{8793B035-A797-4529-AC06-196B71A9BB62}" type="slidenum">
              <a:rPr lang="en-US" smtClean="0"/>
              <a:t>26</a:t>
            </a:fld>
            <a:endParaRPr lang="en-US"/>
          </a:p>
        </p:txBody>
      </p:sp>
    </p:spTree>
    <p:extLst>
      <p:ext uri="{BB962C8B-B14F-4D97-AF65-F5344CB8AC3E}">
        <p14:creationId xmlns:p14="http://schemas.microsoft.com/office/powerpoint/2010/main" val="3007132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183063"/>
          </a:xfrm>
          <a:prstGeom prst="rect">
            <a:avLst/>
          </a:prstGeom>
        </p:spPr>
        <p:txBody>
          <a:bodyPr/>
          <a:lstStyle/>
          <a:p>
            <a:endParaRPr lang="en-US" dirty="0"/>
          </a:p>
        </p:txBody>
      </p:sp>
      <p:sp>
        <p:nvSpPr>
          <p:cNvPr id="4" name="Slide Number Placeholder 3"/>
          <p:cNvSpPr>
            <a:spLocks noGrp="1"/>
          </p:cNvSpPr>
          <p:nvPr>
            <p:ph type="sldNum" sz="quarter" idx="10"/>
          </p:nvPr>
        </p:nvSpPr>
        <p:spPr/>
        <p:txBody>
          <a:bodyPr/>
          <a:lstStyle/>
          <a:p>
            <a:fld id="{5121E9D4-268A-4CA7-B4D1-699C3F6C506C}" type="slidenum">
              <a:rPr lang="en-US" smtClean="0"/>
              <a:pPr/>
              <a:t>93</a:t>
            </a:fld>
            <a:endParaRPr lang="en-US"/>
          </a:p>
        </p:txBody>
      </p:sp>
    </p:spTree>
    <p:extLst>
      <p:ext uri="{BB962C8B-B14F-4D97-AF65-F5344CB8AC3E}">
        <p14:creationId xmlns:p14="http://schemas.microsoft.com/office/powerpoint/2010/main" val="260120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93B035-A797-4529-AC06-196B71A9BB62}" type="slidenum">
              <a:rPr lang="en-US" smtClean="0"/>
              <a:t>30</a:t>
            </a:fld>
            <a:endParaRPr lang="en-US"/>
          </a:p>
        </p:txBody>
      </p:sp>
    </p:spTree>
    <p:extLst>
      <p:ext uri="{BB962C8B-B14F-4D97-AF65-F5344CB8AC3E}">
        <p14:creationId xmlns:p14="http://schemas.microsoft.com/office/powerpoint/2010/main" val="227081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Slater’s condition, what is</a:t>
            </a:r>
            <a:r>
              <a:rPr lang="en-US" baseline="0" dirty="0"/>
              <a:t> h and what is 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8793B035-A797-4529-AC06-196B71A9BB62}" type="slidenum">
              <a:rPr lang="en-US" smtClean="0"/>
              <a:t>32</a:t>
            </a:fld>
            <a:endParaRPr lang="en-US"/>
          </a:p>
        </p:txBody>
      </p:sp>
    </p:spTree>
    <p:extLst>
      <p:ext uri="{BB962C8B-B14F-4D97-AF65-F5344CB8AC3E}">
        <p14:creationId xmlns:p14="http://schemas.microsoft.com/office/powerpoint/2010/main" val="3154360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board</a:t>
            </a:r>
            <a:r>
              <a:rPr lang="en-US" baseline="0" dirty="0"/>
              <a:t> to explain</a:t>
            </a:r>
            <a:endParaRPr lang="en-US" dirty="0"/>
          </a:p>
        </p:txBody>
      </p:sp>
      <p:sp>
        <p:nvSpPr>
          <p:cNvPr id="4" name="Slide Number Placeholder 3"/>
          <p:cNvSpPr>
            <a:spLocks noGrp="1"/>
          </p:cNvSpPr>
          <p:nvPr>
            <p:ph type="sldNum" sz="quarter" idx="10"/>
          </p:nvPr>
        </p:nvSpPr>
        <p:spPr/>
        <p:txBody>
          <a:bodyPr/>
          <a:lstStyle/>
          <a:p>
            <a:fld id="{8793B035-A797-4529-AC06-196B71A9BB62}" type="slidenum">
              <a:rPr lang="en-US" smtClean="0"/>
              <a:t>33</a:t>
            </a:fld>
            <a:endParaRPr lang="en-US"/>
          </a:p>
        </p:txBody>
      </p:sp>
    </p:spTree>
    <p:extLst>
      <p:ext uri="{BB962C8B-B14F-4D97-AF65-F5344CB8AC3E}">
        <p14:creationId xmlns:p14="http://schemas.microsoft.com/office/powerpoint/2010/main" val="108560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to study this slide</a:t>
            </a:r>
            <a:r>
              <a:rPr lang="en-US" baseline="0" dirty="0"/>
              <a:t> more</a:t>
            </a:r>
            <a:endParaRPr lang="en-US" dirty="0"/>
          </a:p>
        </p:txBody>
      </p:sp>
      <p:sp>
        <p:nvSpPr>
          <p:cNvPr id="4" name="Slide Number Placeholder 3"/>
          <p:cNvSpPr>
            <a:spLocks noGrp="1"/>
          </p:cNvSpPr>
          <p:nvPr>
            <p:ph type="sldNum" sz="quarter" idx="10"/>
          </p:nvPr>
        </p:nvSpPr>
        <p:spPr/>
        <p:txBody>
          <a:bodyPr/>
          <a:lstStyle/>
          <a:p>
            <a:fld id="{8793B035-A797-4529-AC06-196B71A9BB62}" type="slidenum">
              <a:rPr lang="en-US" smtClean="0"/>
              <a:t>41</a:t>
            </a:fld>
            <a:endParaRPr lang="en-US"/>
          </a:p>
        </p:txBody>
      </p:sp>
    </p:spTree>
    <p:extLst>
      <p:ext uri="{BB962C8B-B14F-4D97-AF65-F5344CB8AC3E}">
        <p14:creationId xmlns:p14="http://schemas.microsoft.com/office/powerpoint/2010/main" val="13177352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7F00947D-93E6-47CB-AD67-075B8665D70C}"/>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fld id="{FF42B80D-8F09-48B3-98A3-98C03F4F6E32}" type="slidenum">
              <a:rPr lang="en-US" altLang="zh-CN" sz="1300"/>
              <a:pPr eaLnBrk="1" hangingPunct="1"/>
              <a:t>57</a:t>
            </a:fld>
            <a:endParaRPr lang="en-US" altLang="zh-CN" sz="1300"/>
          </a:p>
        </p:txBody>
      </p:sp>
      <p:sp>
        <p:nvSpPr>
          <p:cNvPr id="20482" name="Rectangle 2">
            <a:extLst>
              <a:ext uri="{FF2B5EF4-FFF2-40B4-BE49-F238E27FC236}">
                <a16:creationId xmlns:a16="http://schemas.microsoft.com/office/drawing/2014/main" id="{AC453EDB-9310-43B3-8060-DEE843324E36}"/>
              </a:ext>
            </a:extLst>
          </p:cNvPr>
          <p:cNvSpPr>
            <a:spLocks noGrp="1" noRot="1" noChangeAspect="1" noChangeArrowheads="1" noTextEdit="1"/>
          </p:cNvSpPr>
          <p:nvPr>
            <p:ph type="sldImg"/>
          </p:nvPr>
        </p:nvSpPr>
        <p:spPr>
          <a:ln/>
        </p:spPr>
      </p:sp>
      <p:sp>
        <p:nvSpPr>
          <p:cNvPr id="20483" name="Rectangle 3">
            <a:extLst>
              <a:ext uri="{FF2B5EF4-FFF2-40B4-BE49-F238E27FC236}">
                <a16:creationId xmlns:a16="http://schemas.microsoft.com/office/drawing/2014/main" id="{D22EFD35-3299-4DE2-909B-B86435FCE28C}"/>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Before I start to talk about the novel approach of signal acquisition, let’s do a little bit review of how people acquire signal with the traditional approach. Usually, we sample a signal very densely and then compress the information for storage or transmission. Take this 6.1 mega-pixels DC as an example. It senses a large number of samples to construct an image. The image is then compressed using JPEG with an compression ratio of about 20 to an average size of smaller than 1MB.</a:t>
            </a:r>
          </a:p>
        </p:txBody>
      </p:sp>
    </p:spTree>
    <p:extLst>
      <p:ext uri="{BB962C8B-B14F-4D97-AF65-F5344CB8AC3E}">
        <p14:creationId xmlns:p14="http://schemas.microsoft.com/office/powerpoint/2010/main" val="654817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a:extLst>
              <a:ext uri="{FF2B5EF4-FFF2-40B4-BE49-F238E27FC236}">
                <a16:creationId xmlns:a16="http://schemas.microsoft.com/office/drawing/2014/main" id="{44F487E7-7F0C-4F33-A352-D63C968606FB}"/>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fld id="{58D00297-FCA6-4EA0-9373-209525BF01C2}" type="slidenum">
              <a:rPr lang="en-US" altLang="zh-CN" sz="1300"/>
              <a:pPr eaLnBrk="1" hangingPunct="1"/>
              <a:t>58</a:t>
            </a:fld>
            <a:endParaRPr lang="en-US" altLang="zh-CN" sz="1300"/>
          </a:p>
        </p:txBody>
      </p:sp>
      <p:sp>
        <p:nvSpPr>
          <p:cNvPr id="22530" name="Rectangle 2">
            <a:extLst>
              <a:ext uri="{FF2B5EF4-FFF2-40B4-BE49-F238E27FC236}">
                <a16:creationId xmlns:a16="http://schemas.microsoft.com/office/drawing/2014/main" id="{F79A8222-87CF-4F68-ABE7-DBDC8152626D}"/>
              </a:ext>
            </a:extLst>
          </p:cNvPr>
          <p:cNvSpPr>
            <a:spLocks noGrp="1" noRot="1" noChangeAspect="1" noChangeArrowheads="1" noTextEdit="1"/>
          </p:cNvSpPr>
          <p:nvPr>
            <p:ph type="sldImg"/>
          </p:nvPr>
        </p:nvSpPr>
        <p:spPr>
          <a:ln/>
        </p:spPr>
      </p:sp>
      <p:sp>
        <p:nvSpPr>
          <p:cNvPr id="22531" name="Rectangle 3">
            <a:extLst>
              <a:ext uri="{FF2B5EF4-FFF2-40B4-BE49-F238E27FC236}">
                <a16:creationId xmlns:a16="http://schemas.microsoft.com/office/drawing/2014/main" id="{D2B21A6D-BB8D-4B5E-B5CC-4825D7765E3A}"/>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Facing with the problems mentioned above, a natural question to ask is Could the two processes, say, sensing and compressing be combined? The answer is Yes! And this is CS about.</a:t>
            </a:r>
          </a:p>
        </p:txBody>
      </p:sp>
    </p:spTree>
    <p:extLst>
      <p:ext uri="{BB962C8B-B14F-4D97-AF65-F5344CB8AC3E}">
        <p14:creationId xmlns:p14="http://schemas.microsoft.com/office/powerpoint/2010/main" val="3655835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275B9457-345D-4844-A8D8-7718FC085AC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fld id="{7B535831-0A5E-47D1-B6B3-E5CCBE1E3D23}" type="slidenum">
              <a:rPr lang="en-US" altLang="zh-CN" sz="1300"/>
              <a:pPr eaLnBrk="1" hangingPunct="1"/>
              <a:t>59</a:t>
            </a:fld>
            <a:endParaRPr lang="en-US" altLang="zh-CN" sz="1300"/>
          </a:p>
        </p:txBody>
      </p:sp>
      <p:sp>
        <p:nvSpPr>
          <p:cNvPr id="24578" name="Rectangle 2">
            <a:extLst>
              <a:ext uri="{FF2B5EF4-FFF2-40B4-BE49-F238E27FC236}">
                <a16:creationId xmlns:a16="http://schemas.microsoft.com/office/drawing/2014/main" id="{DADB9D32-01A1-43A4-9B64-473A7B8828E2}"/>
              </a:ext>
            </a:extLst>
          </p:cNvPr>
          <p:cNvSpPr>
            <a:spLocks noGrp="1" noRot="1" noChangeAspect="1" noChangeArrowheads="1" noTextEdit="1"/>
          </p:cNvSpPr>
          <p:nvPr>
            <p:ph type="sldImg"/>
          </p:nvPr>
        </p:nvSpPr>
        <p:spPr>
          <a:ln/>
        </p:spPr>
      </p:sp>
      <p:sp>
        <p:nvSpPr>
          <p:cNvPr id="24579" name="Rectangle 3">
            <a:extLst>
              <a:ext uri="{FF2B5EF4-FFF2-40B4-BE49-F238E27FC236}">
                <a16:creationId xmlns:a16="http://schemas.microsoft.com/office/drawing/2014/main" id="{2215777E-CFF8-4CBC-BB26-E6CCA435C8B6}"/>
              </a:ext>
            </a:extLst>
          </p:cNvPr>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zh-CN">
                <a:latin typeface="Arial" panose="020B0604020202020204" pitchFamily="34" charset="0"/>
              </a:rPr>
              <a:t>CS theory claims that, when a signal is sparse, it could be sensed compressively and got fully recovered with over whelming probability. The signal could be sparse either by itself or after some known transformation. X here is an example of sparse signal, with limited number of nonzero entries which are denoted by the colored blocks.</a:t>
            </a:r>
          </a:p>
          <a:p>
            <a:pPr eaLnBrk="1" hangingPunct="1"/>
            <a:r>
              <a:rPr lang="en-US" altLang="zh-CN">
                <a:latin typeface="Arial" panose="020B0604020202020204" pitchFamily="34" charset="0"/>
              </a:rPr>
              <a:t>Then by implementing a proper projection,  we could realize a compressed sampling,  compressed means that we realized a dimension reduction during the process. Besides, the dimension reduction is done with no or litter loss of information of the original signal.</a:t>
            </a:r>
          </a:p>
          <a:p>
            <a:pPr eaLnBrk="1" hangingPunct="1"/>
            <a:r>
              <a:rPr lang="en-US" altLang="zh-CN">
                <a:latin typeface="Arial" panose="020B0604020202020204" pitchFamily="34" charset="0"/>
              </a:rPr>
              <a:t>Then you may curious about how this dimension reduction is done, CS theory shows that by simply multiplying the signal with a random matrix, the sparse information will be well preserved in the measurement for signal reconstruction. </a:t>
            </a:r>
          </a:p>
          <a:p>
            <a:pPr eaLnBrk="1" hangingPunct="1"/>
            <a:r>
              <a:rPr lang="en-US" altLang="zh-CN">
                <a:latin typeface="Arial" panose="020B0604020202020204" pitchFamily="34" charset="0"/>
              </a:rPr>
              <a:t>And the random matrix could be one of those with IID, since it had been proved that these random matrix satisfies the RIP which has been proved as the necessary conditions for CS.</a:t>
            </a:r>
          </a:p>
          <a:p>
            <a:pPr eaLnBrk="1" hangingPunct="1"/>
            <a:r>
              <a:rPr lang="en-US" altLang="zh-CN">
                <a:latin typeface="Arial" panose="020B0604020202020204" pitchFamily="34" charset="0"/>
              </a:rPr>
              <a:t>Then in the signal reconstruction part, as the number of unknowns outweigh the number of  measurement, the problem becomes ill posed. However, this problem could be treated as a convex optimization problem, and there are a number of algorithms for solving this kind of problem, including l1 norm minimization, ````</a:t>
            </a:r>
          </a:p>
          <a:p>
            <a:pPr eaLnBrk="1" hangingPunct="1"/>
            <a:r>
              <a:rPr lang="en-US" altLang="zh-CN">
                <a:latin typeface="Arial" panose="020B0604020202020204" pitchFamily="34" charset="0"/>
              </a:rPr>
              <a:t>Here is a simple example shows how CS works. Our signal here has 256 entries within which, only 4 are nonzero. We sampled it following CS theory and got 25 samples which is 10% of the signal length, shows in the middle of the figure. Then, using the widely used  l1 norm minimization algorithm, we got our signal exactly recovered from the samples.  </a:t>
            </a:r>
          </a:p>
          <a:p>
            <a:pPr eaLnBrk="1" hangingPunct="1"/>
            <a:endParaRPr lang="en-US" altLang="zh-CN">
              <a:latin typeface="Arial" panose="020B0604020202020204" pitchFamily="34" charset="0"/>
            </a:endParaRPr>
          </a:p>
        </p:txBody>
      </p:sp>
    </p:spTree>
    <p:extLst>
      <p:ext uri="{BB962C8B-B14F-4D97-AF65-F5344CB8AC3E}">
        <p14:creationId xmlns:p14="http://schemas.microsoft.com/office/powerpoint/2010/main" val="40402936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949BC55F-69C3-463D-BAED-8077E475E1AE}" type="datetime1">
              <a:rPr lang="en-US" smtClean="0"/>
              <a:t>8/3/22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CDC884-062B-4D1F-8849-B21910A573ED}" type="datetime1">
              <a:rPr lang="en-US" smtClean="0"/>
              <a:t>8/3/22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7FE1525-1CA4-4243-8AF8-31858C9A6E18}" type="datetime1">
              <a:rPr lang="en-US" smtClean="0"/>
              <a:t>8/3/22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EAE79D-4FDE-47C3-9B87-92BC26B9F448}" type="datetime1">
              <a:rPr lang="en-US" smtClean="0"/>
              <a:t>8/3/22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D6E36A-BDAD-4B1C-BB90-ACF69D6CFBE9}" type="datetime1">
              <a:rPr lang="en-US" smtClean="0"/>
              <a:t>8/3/22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1A386E38-D118-48C7-B08F-FBA946B3CD0C}" type="datetime1">
              <a:rPr lang="en-US" smtClean="0"/>
              <a:t>8/3/22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CA902849-6E82-4478-BE02-27B6EAB7988D}" type="datetime1">
              <a:rPr lang="en-US" smtClean="0"/>
              <a:t>8/3/22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49C0905-9656-4A24-ADE9-DE94C400140D}" type="datetime1">
              <a:rPr lang="en-US" smtClean="0"/>
              <a:t>8/3/22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F4B162-5ED2-4CC0-8151-9B73B8C562AC}" type="datetime1">
              <a:rPr lang="en-US" smtClean="0"/>
              <a:t>8/3/22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68867" y="382588"/>
            <a:ext cx="11112500" cy="596900"/>
          </a:xfrm>
        </p:spPr>
        <p:txBody>
          <a:bodyPr/>
          <a:lstStyle/>
          <a:p>
            <a:r>
              <a:rPr lang="en-US"/>
              <a:t>Click to edit Master title style</a:t>
            </a:r>
          </a:p>
        </p:txBody>
      </p:sp>
      <p:sp>
        <p:nvSpPr>
          <p:cNvPr id="3" name="Text Placeholder 2"/>
          <p:cNvSpPr>
            <a:spLocks noGrp="1"/>
          </p:cNvSpPr>
          <p:nvPr>
            <p:ph type="body" sz="half" idx="1"/>
          </p:nvPr>
        </p:nvSpPr>
        <p:spPr>
          <a:xfrm>
            <a:off x="912284" y="141287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00284" y="1412876"/>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a:extLst>
              <a:ext uri="{FF2B5EF4-FFF2-40B4-BE49-F238E27FC236}">
                <a16:creationId xmlns:a16="http://schemas.microsoft.com/office/drawing/2014/main" id="{7D610DE6-4C0A-4EC4-A40A-90B546B04CB7}"/>
              </a:ext>
            </a:extLst>
          </p:cNvPr>
          <p:cNvSpPr>
            <a:spLocks noGrp="1" noChangeArrowheads="1"/>
          </p:cNvSpPr>
          <p:nvPr>
            <p:ph type="sldNum" sz="quarter" idx="10"/>
          </p:nvPr>
        </p:nvSpPr>
        <p:spPr>
          <a:ln/>
        </p:spPr>
        <p:txBody>
          <a:bodyPr/>
          <a:lstStyle>
            <a:lvl1pPr>
              <a:defRPr/>
            </a:lvl1pPr>
          </a:lstStyle>
          <a:p>
            <a:fld id="{1BE14883-446E-467D-9007-3BEF88D1BC94}" type="slidenum">
              <a:rPr lang="en-US" altLang="zh-CN"/>
              <a:pPr/>
              <a:t>‹#›</a:t>
            </a:fld>
            <a:endParaRPr lang="en-US" altLang="zh-CN"/>
          </a:p>
        </p:txBody>
      </p:sp>
    </p:spTree>
    <p:extLst>
      <p:ext uri="{BB962C8B-B14F-4D97-AF65-F5344CB8AC3E}">
        <p14:creationId xmlns:p14="http://schemas.microsoft.com/office/powerpoint/2010/main" val="241273060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55343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39CD7A-C2E0-4E4E-AD5A-E445E7AA08DA}" type="datetime1">
              <a:rPr lang="en-US" smtClean="0"/>
              <a:t>8/3/22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CB40BBB-2EC2-4A2B-90A8-7083D5A4C097}" type="datetime1">
              <a:rPr lang="en-US" smtClean="0"/>
              <a:t>8/3/22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566FA0-3E0F-4B2C-9893-1F142E451788}" type="datetime1">
              <a:rPr lang="en-US" smtClean="0"/>
              <a:t>8/3/22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56749F-8BE0-46E1-9C87-7336057C0E0B}" type="datetime1">
              <a:rPr lang="en-US" smtClean="0"/>
              <a:t>8/3/22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19717F-5CFB-47E3-B3A2-33786D1BA8FA}" type="datetime1">
              <a:rPr lang="en-US" smtClean="0"/>
              <a:t>8/3/22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1FAFF8-F1E5-4C13-A6D3-B46EF0AD3850}" type="datetime1">
              <a:rPr lang="en-US" smtClean="0"/>
              <a:t>8/3/22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0E1175-0861-4349-A787-FEB1BE389FB9}" type="datetime1">
              <a:rPr lang="en-US" smtClean="0"/>
              <a:t>8/3/22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2A0CB7-61FD-4539-B398-C368421E5CEB}" type="datetime1">
              <a:rPr lang="en-US" smtClean="0"/>
              <a:t>8/3/22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DE0924E-2C7B-4FD7-A1D1-95DEC3167918}" type="datetime1">
              <a:rPr lang="en-US" smtClean="0"/>
              <a:t>8/3/22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69" r:id="rId18"/>
    <p:sldLayoutId id="2147483670" r:id="rId19"/>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http://www2.egr.uh.edu/~zhan2/index_files/image03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w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http://www2.egr.uh.edu/~zhan2/index_files/image031.jp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http://www2.egr.uh.edu/~zhan2/index_files/image03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http://www2.egr.uh.edu/~zhan2/index_files/image03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http://www2.egr.uh.edu/~zhan2/index_files/image03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http://www2.egr.uh.edu/~zhan2/index_files/image03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67.jpeg"/></Relationships>
</file>

<file path=ppt/slides/_rels/slide6.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oleObject" Target="../embeddings/oleObject5.bin"/><Relationship Id="rId18" Type="http://schemas.openxmlformats.org/officeDocument/2006/relationships/image" Target="../media/image75.wmf"/><Relationship Id="rId3" Type="http://schemas.openxmlformats.org/officeDocument/2006/relationships/slide" Target="slide79.xml"/><Relationship Id="rId7" Type="http://schemas.openxmlformats.org/officeDocument/2006/relationships/image" Target="../media/image69.wmf"/><Relationship Id="rId12" Type="http://schemas.openxmlformats.org/officeDocument/2006/relationships/image" Target="../media/image72.wmf"/><Relationship Id="rId17" Type="http://schemas.openxmlformats.org/officeDocument/2006/relationships/oleObject" Target="../embeddings/oleObject7.bin"/><Relationship Id="rId2" Type="http://schemas.openxmlformats.org/officeDocument/2006/relationships/notesSlide" Target="../notesSlides/notesSlide10.xml"/><Relationship Id="rId16" Type="http://schemas.openxmlformats.org/officeDocument/2006/relationships/image" Target="../media/image74.wmf"/><Relationship Id="rId1" Type="http://schemas.openxmlformats.org/officeDocument/2006/relationships/slideLayout" Target="../slideLayouts/slideLayout18.xml"/><Relationship Id="rId6" Type="http://schemas.openxmlformats.org/officeDocument/2006/relationships/oleObject" Target="../embeddings/oleObject2.bin"/><Relationship Id="rId11" Type="http://schemas.openxmlformats.org/officeDocument/2006/relationships/image" Target="../media/image71.wmf"/><Relationship Id="rId5" Type="http://schemas.openxmlformats.org/officeDocument/2006/relationships/image" Target="../media/image68.wmf"/><Relationship Id="rId15" Type="http://schemas.openxmlformats.org/officeDocument/2006/relationships/oleObject" Target="../embeddings/oleObject6.bin"/><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70.wmf"/><Relationship Id="rId14" Type="http://schemas.openxmlformats.org/officeDocument/2006/relationships/image" Target="../media/image73.wmf"/></Relationships>
</file>

<file path=ppt/slides/_rels/slide6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http://www2.egr.uh.edu/~zhan2/index_files/image03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6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openxmlformats.org/officeDocument/2006/relationships/image" Target="../media/image97.gif"/><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jpeg"/></Relationships>
</file>

<file path=ppt/slides/_rels/slide74.xml.rels><?xml version="1.0" encoding="UTF-8" standalone="yes"?>
<Relationships xmlns="http://schemas.openxmlformats.org/package/2006/relationships"><Relationship Id="rId3" Type="http://schemas.openxmlformats.org/officeDocument/2006/relationships/image" Target="http://www2.egr.uh.edu/~zhan2/index_files/image03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http://www2.egr.uh.edu/~zhan2/index_files/image031.jpg" TargetMode="Externa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png"/></Relationships>
</file>

<file path=ppt/slides/_rels/slide8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8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118.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9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20.png"/></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NUL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NULL"/></Relationships>
</file>

<file path=ppt/slides/_rels/slide93.xml.rels><?xml version="1.0" encoding="UTF-8" standalone="yes"?>
<Relationships xmlns="http://schemas.openxmlformats.org/package/2006/relationships"><Relationship Id="rId3" Type="http://schemas.openxmlformats.org/officeDocument/2006/relationships/image" Target="../media/image122.emf"/><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124.png"/><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8.jpe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7.png"/><Relationship Id="rId7" Type="http://schemas.openxmlformats.org/officeDocument/2006/relationships/image" Target="../media/image131.jpeg"/><Relationship Id="rId2" Type="http://schemas.openxmlformats.org/officeDocument/2006/relationships/image" Target="../media/image126.png"/><Relationship Id="rId1" Type="http://schemas.openxmlformats.org/officeDocument/2006/relationships/slideLayout" Target="../slideLayouts/slideLayout19.xml"/><Relationship Id="rId6" Type="http://schemas.openxmlformats.org/officeDocument/2006/relationships/image" Target="../media/image130.png"/><Relationship Id="rId5" Type="http://schemas.openxmlformats.org/officeDocument/2006/relationships/image" Target="../media/image129.jpeg"/><Relationship Id="rId10" Type="http://schemas.openxmlformats.org/officeDocument/2006/relationships/image" Target="../media/image134.png"/><Relationship Id="rId4" Type="http://schemas.openxmlformats.org/officeDocument/2006/relationships/image" Target="../media/image128.jpeg"/><Relationship Id="rId9" Type="http://schemas.openxmlformats.org/officeDocument/2006/relationships/image" Target="../media/image13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C7171C6-EA46-47D6-AAE3-DD4CA0393C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56099417-50E6-4D31-B3BC-8ECCF737F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5641C704-94B4-4083-8565-C79289F6FEF3}"/>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sp>
        <p:nvSpPr>
          <p:cNvPr id="2" name="Title 1"/>
          <p:cNvSpPr>
            <a:spLocks noGrp="1"/>
          </p:cNvSpPr>
          <p:nvPr>
            <p:ph type="ctrTitle"/>
          </p:nvPr>
        </p:nvSpPr>
        <p:spPr>
          <a:xfrm>
            <a:off x="7886318" y="1169357"/>
            <a:ext cx="3772281" cy="2041525"/>
          </a:xfrm>
        </p:spPr>
        <p:txBody>
          <a:bodyPr>
            <a:normAutofit/>
          </a:bodyPr>
          <a:lstStyle/>
          <a:p>
            <a:r>
              <a:rPr lang="en-US" sz="1900" dirty="0">
                <a:latin typeface="Comic Sans MS" panose="030F0702030302020204" pitchFamily="66" charset="0"/>
              </a:rPr>
              <a:t>Signal processing and Networking for Big Data Applications:</a:t>
            </a:r>
            <a:br>
              <a:rPr lang="en-US" sz="1900" dirty="0">
                <a:latin typeface="Comic Sans MS" panose="030F0702030302020204" pitchFamily="66" charset="0"/>
              </a:rPr>
            </a:br>
            <a:br>
              <a:rPr lang="en-US" sz="1900" dirty="0">
                <a:latin typeface="Comic Sans MS" panose="030F0702030302020204" pitchFamily="66" charset="0"/>
              </a:rPr>
            </a:br>
            <a:r>
              <a:rPr lang="en-US" sz="1900" dirty="0">
                <a:latin typeface="Comic Sans MS" panose="030F0702030302020204" pitchFamily="66" charset="0"/>
              </a:rPr>
              <a:t>Sampling, Computing and Storage Perspectives </a:t>
            </a:r>
          </a:p>
        </p:txBody>
      </p:sp>
      <p:sp>
        <p:nvSpPr>
          <p:cNvPr id="3" name="Subtitle 2"/>
          <p:cNvSpPr>
            <a:spLocks noGrp="1"/>
          </p:cNvSpPr>
          <p:nvPr>
            <p:ph type="subTitle" idx="1"/>
          </p:nvPr>
        </p:nvSpPr>
        <p:spPr>
          <a:xfrm>
            <a:off x="7886318" y="3992562"/>
            <a:ext cx="3486531" cy="1265237"/>
          </a:xfrm>
        </p:spPr>
        <p:txBody>
          <a:bodyPr>
            <a:normAutofit/>
          </a:bodyPr>
          <a:lstStyle/>
          <a:p>
            <a:pPr>
              <a:lnSpc>
                <a:spcPct val="110000"/>
              </a:lnSpc>
            </a:pPr>
            <a:r>
              <a:rPr lang="en-US" sz="1050" b="1" dirty="0">
                <a:latin typeface="Trebuchet MS"/>
                <a:cs typeface="Trebuchet MS"/>
              </a:rPr>
              <a:t>Zhu Han, </a:t>
            </a:r>
          </a:p>
          <a:p>
            <a:pPr>
              <a:lnSpc>
                <a:spcPct val="110000"/>
              </a:lnSpc>
            </a:pPr>
            <a:r>
              <a:rPr lang="en-US" sz="1050" dirty="0">
                <a:latin typeface="Trebuchet MS"/>
                <a:cs typeface="Trebuchet MS"/>
              </a:rPr>
              <a:t>Depart. of Electrical and Computer Engineering</a:t>
            </a:r>
          </a:p>
          <a:p>
            <a:pPr>
              <a:lnSpc>
                <a:spcPct val="110000"/>
              </a:lnSpc>
            </a:pPr>
            <a:r>
              <a:rPr lang="en-US" sz="1050" dirty="0">
                <a:latin typeface="Trebuchet MS"/>
                <a:cs typeface="Trebuchet MS"/>
              </a:rPr>
              <a:t>University of Houston, TX, USA</a:t>
            </a:r>
          </a:p>
          <a:p>
            <a:pPr>
              <a:lnSpc>
                <a:spcPct val="110000"/>
              </a:lnSpc>
            </a:pPr>
            <a:endParaRPr lang="en-US" sz="1100" dirty="0"/>
          </a:p>
        </p:txBody>
      </p:sp>
      <p:pic>
        <p:nvPicPr>
          <p:cNvPr id="6" name="Picture 5" descr="Aerial view of a city skyline">
            <a:extLst>
              <a:ext uri="{FF2B5EF4-FFF2-40B4-BE49-F238E27FC236}">
                <a16:creationId xmlns:a16="http://schemas.microsoft.com/office/drawing/2014/main" id="{EE455B78-25E5-5BF2-D448-E1ED764A7A12}"/>
              </a:ext>
            </a:extLst>
          </p:cNvPr>
          <p:cNvPicPr>
            <a:picLocks noChangeAspect="1"/>
          </p:cNvPicPr>
          <p:nvPr/>
        </p:nvPicPr>
        <p:blipFill rotWithShape="1">
          <a:blip r:embed="rId5"/>
          <a:srcRect l="12607" r="13823" b="-1"/>
          <a:stretch/>
        </p:blipFill>
        <p:spPr>
          <a:xfrm>
            <a:off x="-5597" y="10"/>
            <a:ext cx="7558541" cy="6857990"/>
          </a:xfrm>
          <a:prstGeom prst="rect">
            <a:avLst/>
          </a:prstGeom>
        </p:spPr>
      </p:pic>
      <p:grpSp>
        <p:nvGrpSpPr>
          <p:cNvPr id="14" name="Group 13">
            <a:extLst>
              <a:ext uri="{FF2B5EF4-FFF2-40B4-BE49-F238E27FC236}">
                <a16:creationId xmlns:a16="http://schemas.microsoft.com/office/drawing/2014/main" id="{1A7C43DF-6C62-45B8-95AA-FD5810A866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 name="Rectangle 5">
              <a:extLst>
                <a:ext uri="{FF2B5EF4-FFF2-40B4-BE49-F238E27FC236}">
                  <a16:creationId xmlns:a16="http://schemas.microsoft.com/office/drawing/2014/main" id="{BDEB9B3F-C225-43E6-9726-04AF9C1A53C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4E61800F-DF6F-43CD-8C12-45DB0ED568C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7">
              <a:extLst>
                <a:ext uri="{FF2B5EF4-FFF2-40B4-BE49-F238E27FC236}">
                  <a16:creationId xmlns:a16="http://schemas.microsoft.com/office/drawing/2014/main" id="{D183EED0-F5DA-44B0-9457-5D40010DA4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Rectangle 8">
              <a:extLst>
                <a:ext uri="{FF2B5EF4-FFF2-40B4-BE49-F238E27FC236}">
                  <a16:creationId xmlns:a16="http://schemas.microsoft.com/office/drawing/2014/main" id="{FDC5A0D4-B99A-485A-89FF-84497456833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0FE319C8-F4B9-4442-BD90-0519E429A8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0">
              <a:extLst>
                <a:ext uri="{FF2B5EF4-FFF2-40B4-BE49-F238E27FC236}">
                  <a16:creationId xmlns:a16="http://schemas.microsoft.com/office/drawing/2014/main" id="{3BB8B11B-3B31-4AFA-8E9F-1A34B6D091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1">
              <a:extLst>
                <a:ext uri="{FF2B5EF4-FFF2-40B4-BE49-F238E27FC236}">
                  <a16:creationId xmlns:a16="http://schemas.microsoft.com/office/drawing/2014/main" id="{539DB9EB-8B31-4642-A442-7EDEF64FDC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2">
              <a:extLst>
                <a:ext uri="{FF2B5EF4-FFF2-40B4-BE49-F238E27FC236}">
                  <a16:creationId xmlns:a16="http://schemas.microsoft.com/office/drawing/2014/main" id="{F39533B1-CCEC-4EF1-829E-718CC4E93E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3">
              <a:extLst>
                <a:ext uri="{FF2B5EF4-FFF2-40B4-BE49-F238E27FC236}">
                  <a16:creationId xmlns:a16="http://schemas.microsoft.com/office/drawing/2014/main" id="{48712762-A8E5-45A2-B60F-3DA82DFC9B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4">
              <a:extLst>
                <a:ext uri="{FF2B5EF4-FFF2-40B4-BE49-F238E27FC236}">
                  <a16:creationId xmlns:a16="http://schemas.microsoft.com/office/drawing/2014/main" id="{94B12164-83B1-49AC-9C1F-340008C180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5">
              <a:extLst>
                <a:ext uri="{FF2B5EF4-FFF2-40B4-BE49-F238E27FC236}">
                  <a16:creationId xmlns:a16="http://schemas.microsoft.com/office/drawing/2014/main" id="{C7DFAE75-1B9F-4753-8FA6-2B5ABD5E9D8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6">
              <a:extLst>
                <a:ext uri="{FF2B5EF4-FFF2-40B4-BE49-F238E27FC236}">
                  <a16:creationId xmlns:a16="http://schemas.microsoft.com/office/drawing/2014/main" id="{49E7D20F-0504-4E85-8FD8-691101FDC6E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7">
              <a:extLst>
                <a:ext uri="{FF2B5EF4-FFF2-40B4-BE49-F238E27FC236}">
                  <a16:creationId xmlns:a16="http://schemas.microsoft.com/office/drawing/2014/main" id="{B14F755D-AF63-4D99-8291-03149E5FEF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8">
              <a:extLst>
                <a:ext uri="{FF2B5EF4-FFF2-40B4-BE49-F238E27FC236}">
                  <a16:creationId xmlns:a16="http://schemas.microsoft.com/office/drawing/2014/main" id="{33C0DFAF-5A4B-420B-95DE-0D2C04AA349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9">
              <a:extLst>
                <a:ext uri="{FF2B5EF4-FFF2-40B4-BE49-F238E27FC236}">
                  <a16:creationId xmlns:a16="http://schemas.microsoft.com/office/drawing/2014/main" id="{96F54509-CFB7-4AF8-A899-904CC72CCE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0">
              <a:extLst>
                <a:ext uri="{FF2B5EF4-FFF2-40B4-BE49-F238E27FC236}">
                  <a16:creationId xmlns:a16="http://schemas.microsoft.com/office/drawing/2014/main" id="{384A2F41-8978-49E0-A927-D58750662E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1">
              <a:extLst>
                <a:ext uri="{FF2B5EF4-FFF2-40B4-BE49-F238E27FC236}">
                  <a16:creationId xmlns:a16="http://schemas.microsoft.com/office/drawing/2014/main" id="{07930ABC-E4F5-4079-A7FF-76DE9E787C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2">
              <a:extLst>
                <a:ext uri="{FF2B5EF4-FFF2-40B4-BE49-F238E27FC236}">
                  <a16:creationId xmlns:a16="http://schemas.microsoft.com/office/drawing/2014/main" id="{FCD3C4A5-587C-432B-8F18-FA9EBEAF8A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3">
              <a:extLst>
                <a:ext uri="{FF2B5EF4-FFF2-40B4-BE49-F238E27FC236}">
                  <a16:creationId xmlns:a16="http://schemas.microsoft.com/office/drawing/2014/main" id="{5F2BDFA3-A67E-4401-AA87-900456BFA3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4">
              <a:extLst>
                <a:ext uri="{FF2B5EF4-FFF2-40B4-BE49-F238E27FC236}">
                  <a16:creationId xmlns:a16="http://schemas.microsoft.com/office/drawing/2014/main" id="{DFC87E89-90EB-42B2-BA68-CFC0EDA9B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5">
              <a:extLst>
                <a:ext uri="{FF2B5EF4-FFF2-40B4-BE49-F238E27FC236}">
                  <a16:creationId xmlns:a16="http://schemas.microsoft.com/office/drawing/2014/main" id="{826316A2-CD38-417D-9E5D-7E2C4E46E3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6">
              <a:extLst>
                <a:ext uri="{FF2B5EF4-FFF2-40B4-BE49-F238E27FC236}">
                  <a16:creationId xmlns:a16="http://schemas.microsoft.com/office/drawing/2014/main" id="{20EA31E1-79BA-4721-9993-BB4313D3DBD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7">
              <a:extLst>
                <a:ext uri="{FF2B5EF4-FFF2-40B4-BE49-F238E27FC236}">
                  <a16:creationId xmlns:a16="http://schemas.microsoft.com/office/drawing/2014/main" id="{33BAEAF8-89EF-47F7-9AF4-42BF388D5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8">
              <a:extLst>
                <a:ext uri="{FF2B5EF4-FFF2-40B4-BE49-F238E27FC236}">
                  <a16:creationId xmlns:a16="http://schemas.microsoft.com/office/drawing/2014/main" id="{89190398-1BB4-4DF2-ACA4-34008058F9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9">
              <a:extLst>
                <a:ext uri="{FF2B5EF4-FFF2-40B4-BE49-F238E27FC236}">
                  <a16:creationId xmlns:a16="http://schemas.microsoft.com/office/drawing/2014/main" id="{B6D40144-76DD-412F-87BD-7FB91D6F4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0">
              <a:extLst>
                <a:ext uri="{FF2B5EF4-FFF2-40B4-BE49-F238E27FC236}">
                  <a16:creationId xmlns:a16="http://schemas.microsoft.com/office/drawing/2014/main" id="{F97B6EF2-BF6F-4EF1-8E14-6EFDDAF9DF6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1">
              <a:extLst>
                <a:ext uri="{FF2B5EF4-FFF2-40B4-BE49-F238E27FC236}">
                  <a16:creationId xmlns:a16="http://schemas.microsoft.com/office/drawing/2014/main" id="{0CEBC145-3BEC-40B8-9019-B499D5CA44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2">
              <a:extLst>
                <a:ext uri="{FF2B5EF4-FFF2-40B4-BE49-F238E27FC236}">
                  <a16:creationId xmlns:a16="http://schemas.microsoft.com/office/drawing/2014/main" id="{C005CE09-5CB1-4149-930C-0D4EEA9A4BC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Rectangle 33">
              <a:extLst>
                <a:ext uri="{FF2B5EF4-FFF2-40B4-BE49-F238E27FC236}">
                  <a16:creationId xmlns:a16="http://schemas.microsoft.com/office/drawing/2014/main" id="{F08D8FC9-82D6-4D11-AB57-BF732BA2E12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D3850C8D-959A-46CA-9EDA-4950BAF2D6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5">
              <a:extLst>
                <a:ext uri="{FF2B5EF4-FFF2-40B4-BE49-F238E27FC236}">
                  <a16:creationId xmlns:a16="http://schemas.microsoft.com/office/drawing/2014/main" id="{824AD5DC-310B-45F8-B702-5D73B04DC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6">
              <a:extLst>
                <a:ext uri="{FF2B5EF4-FFF2-40B4-BE49-F238E27FC236}">
                  <a16:creationId xmlns:a16="http://schemas.microsoft.com/office/drawing/2014/main" id="{B03C1129-4F01-49CF-A5D4-DCFE93B8B7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7">
              <a:extLst>
                <a:ext uri="{FF2B5EF4-FFF2-40B4-BE49-F238E27FC236}">
                  <a16:creationId xmlns:a16="http://schemas.microsoft.com/office/drawing/2014/main" id="{E6C5106F-7014-4FF8-B0FC-8DD63E2A573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8">
              <a:extLst>
                <a:ext uri="{FF2B5EF4-FFF2-40B4-BE49-F238E27FC236}">
                  <a16:creationId xmlns:a16="http://schemas.microsoft.com/office/drawing/2014/main" id="{4BCE0F7C-0E64-458B-9353-848556B209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9">
              <a:extLst>
                <a:ext uri="{FF2B5EF4-FFF2-40B4-BE49-F238E27FC236}">
                  <a16:creationId xmlns:a16="http://schemas.microsoft.com/office/drawing/2014/main" id="{58D5D6FC-E890-4423-BB31-81F3D444E6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0">
              <a:extLst>
                <a:ext uri="{FF2B5EF4-FFF2-40B4-BE49-F238E27FC236}">
                  <a16:creationId xmlns:a16="http://schemas.microsoft.com/office/drawing/2014/main" id="{347E3C13-5CA8-4EE5-BB16-81C50F72D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1">
              <a:extLst>
                <a:ext uri="{FF2B5EF4-FFF2-40B4-BE49-F238E27FC236}">
                  <a16:creationId xmlns:a16="http://schemas.microsoft.com/office/drawing/2014/main" id="{9037BA39-8C16-4305-9205-874625968D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2">
              <a:extLst>
                <a:ext uri="{FF2B5EF4-FFF2-40B4-BE49-F238E27FC236}">
                  <a16:creationId xmlns:a16="http://schemas.microsoft.com/office/drawing/2014/main" id="{02601F0F-E0E0-4A6F-9487-9B5DC0FC608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3">
              <a:extLst>
                <a:ext uri="{FF2B5EF4-FFF2-40B4-BE49-F238E27FC236}">
                  <a16:creationId xmlns:a16="http://schemas.microsoft.com/office/drawing/2014/main" id="{8F0015F8-47CE-4D19-8F29-525DE7CECF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4">
              <a:extLst>
                <a:ext uri="{FF2B5EF4-FFF2-40B4-BE49-F238E27FC236}">
                  <a16:creationId xmlns:a16="http://schemas.microsoft.com/office/drawing/2014/main" id="{461CFAD1-B826-42C6-9A20-77DA27D0452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Rectangle 45">
              <a:extLst>
                <a:ext uri="{FF2B5EF4-FFF2-40B4-BE49-F238E27FC236}">
                  <a16:creationId xmlns:a16="http://schemas.microsoft.com/office/drawing/2014/main" id="{5C0DBEF4-5974-4FF8-8043-517C2178F6B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C44AD8A0-5AAD-40E0-9382-4BB7CD3C51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7">
              <a:extLst>
                <a:ext uri="{FF2B5EF4-FFF2-40B4-BE49-F238E27FC236}">
                  <a16:creationId xmlns:a16="http://schemas.microsoft.com/office/drawing/2014/main" id="{E69E7E91-7D80-4053-B776-390644F6A2F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8">
              <a:extLst>
                <a:ext uri="{FF2B5EF4-FFF2-40B4-BE49-F238E27FC236}">
                  <a16:creationId xmlns:a16="http://schemas.microsoft.com/office/drawing/2014/main" id="{9DCDCA0D-7DF0-458A-9F44-E279F8E4DF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9">
              <a:extLst>
                <a:ext uri="{FF2B5EF4-FFF2-40B4-BE49-F238E27FC236}">
                  <a16:creationId xmlns:a16="http://schemas.microsoft.com/office/drawing/2014/main" id="{F5915D4C-1A03-4B6E-A0B7-F37365BDC5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0">
              <a:extLst>
                <a:ext uri="{FF2B5EF4-FFF2-40B4-BE49-F238E27FC236}">
                  <a16:creationId xmlns:a16="http://schemas.microsoft.com/office/drawing/2014/main" id="{6014BA40-1928-40CA-9AF1-66DC3D8D4F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1">
              <a:extLst>
                <a:ext uri="{FF2B5EF4-FFF2-40B4-BE49-F238E27FC236}">
                  <a16:creationId xmlns:a16="http://schemas.microsoft.com/office/drawing/2014/main" id="{13C62284-3A4A-4D9B-A961-560CEEC69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2">
              <a:extLst>
                <a:ext uri="{FF2B5EF4-FFF2-40B4-BE49-F238E27FC236}">
                  <a16:creationId xmlns:a16="http://schemas.microsoft.com/office/drawing/2014/main" id="{455348FF-DF1A-4EEC-ADF1-6902F64BD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3">
              <a:extLst>
                <a:ext uri="{FF2B5EF4-FFF2-40B4-BE49-F238E27FC236}">
                  <a16:creationId xmlns:a16="http://schemas.microsoft.com/office/drawing/2014/main" id="{4ABA1C18-42D0-449B-9906-A9CADF63B3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4">
              <a:extLst>
                <a:ext uri="{FF2B5EF4-FFF2-40B4-BE49-F238E27FC236}">
                  <a16:creationId xmlns:a16="http://schemas.microsoft.com/office/drawing/2014/main" id="{96A7F1AE-6B77-4E76-96FB-0E77DD668ED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5">
              <a:extLst>
                <a:ext uri="{FF2B5EF4-FFF2-40B4-BE49-F238E27FC236}">
                  <a16:creationId xmlns:a16="http://schemas.microsoft.com/office/drawing/2014/main" id="{88F9C65E-66A1-4E52-BB44-725429B733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6">
              <a:extLst>
                <a:ext uri="{FF2B5EF4-FFF2-40B4-BE49-F238E27FC236}">
                  <a16:creationId xmlns:a16="http://schemas.microsoft.com/office/drawing/2014/main" id="{903B539B-47B8-404F-B2D8-440E7A63CED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7">
              <a:extLst>
                <a:ext uri="{FF2B5EF4-FFF2-40B4-BE49-F238E27FC236}">
                  <a16:creationId xmlns:a16="http://schemas.microsoft.com/office/drawing/2014/main" id="{E307E88A-4532-4AF5-9DD7-AC651A023D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8">
              <a:extLst>
                <a:ext uri="{FF2B5EF4-FFF2-40B4-BE49-F238E27FC236}">
                  <a16:creationId xmlns:a16="http://schemas.microsoft.com/office/drawing/2014/main" id="{FBBB7833-3456-45AD-ADCE-FE8DA87739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grpSp>
        <p:nvGrpSpPr>
          <p:cNvPr id="70" name="Group 69">
            <a:extLst>
              <a:ext uri="{FF2B5EF4-FFF2-40B4-BE49-F238E27FC236}">
                <a16:creationId xmlns:a16="http://schemas.microsoft.com/office/drawing/2014/main" id="{D0D26923-EE65-4E57-B679-61B80FBCAA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71" name="Freeform 32">
              <a:extLst>
                <a:ext uri="{FF2B5EF4-FFF2-40B4-BE49-F238E27FC236}">
                  <a16:creationId xmlns:a16="http://schemas.microsoft.com/office/drawing/2014/main" id="{CCFEB195-EB36-44FF-8797-E3560DB15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2" name="Freeform 33">
              <a:extLst>
                <a:ext uri="{FF2B5EF4-FFF2-40B4-BE49-F238E27FC236}">
                  <a16:creationId xmlns:a16="http://schemas.microsoft.com/office/drawing/2014/main" id="{F9DFB3B4-CAB4-464D-B98E-B1D631F83B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3" name="Freeform 34">
              <a:extLst>
                <a:ext uri="{FF2B5EF4-FFF2-40B4-BE49-F238E27FC236}">
                  <a16:creationId xmlns:a16="http://schemas.microsoft.com/office/drawing/2014/main" id="{AF9C413E-250B-480A-95EF-7530544E1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4" name="Freeform 35">
              <a:extLst>
                <a:ext uri="{FF2B5EF4-FFF2-40B4-BE49-F238E27FC236}">
                  <a16:creationId xmlns:a16="http://schemas.microsoft.com/office/drawing/2014/main" id="{835624A6-4E96-4687-BA1D-79877D44D0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5" name="Freeform 36">
              <a:extLst>
                <a:ext uri="{FF2B5EF4-FFF2-40B4-BE49-F238E27FC236}">
                  <a16:creationId xmlns:a16="http://schemas.microsoft.com/office/drawing/2014/main" id="{9FDC4B4C-B72D-4BF9-802F-8936D2BA3F0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6" name="Freeform 37">
              <a:extLst>
                <a:ext uri="{FF2B5EF4-FFF2-40B4-BE49-F238E27FC236}">
                  <a16:creationId xmlns:a16="http://schemas.microsoft.com/office/drawing/2014/main" id="{EA39328B-6796-4B68-AC37-D15A58FD2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7" name="Freeform 38">
              <a:extLst>
                <a:ext uri="{FF2B5EF4-FFF2-40B4-BE49-F238E27FC236}">
                  <a16:creationId xmlns:a16="http://schemas.microsoft.com/office/drawing/2014/main" id="{E183C829-3FB7-4A3A-BA25-48085399535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8" name="Freeform 39">
              <a:extLst>
                <a:ext uri="{FF2B5EF4-FFF2-40B4-BE49-F238E27FC236}">
                  <a16:creationId xmlns:a16="http://schemas.microsoft.com/office/drawing/2014/main" id="{3432DC05-0F64-445E-9A04-28F38C318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79" name="Freeform 40">
              <a:extLst>
                <a:ext uri="{FF2B5EF4-FFF2-40B4-BE49-F238E27FC236}">
                  <a16:creationId xmlns:a16="http://schemas.microsoft.com/office/drawing/2014/main" id="{84B73A47-61BF-41AA-88B2-8E886FE7677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80" name="Rectangle 41">
              <a:extLst>
                <a:ext uri="{FF2B5EF4-FFF2-40B4-BE49-F238E27FC236}">
                  <a16:creationId xmlns:a16="http://schemas.microsoft.com/office/drawing/2014/main" id="{1598D14B-84D4-4984-9F52-076847DF34D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grpSp>
    </p:spTree>
    <p:extLst>
      <p:ext uri="{BB962C8B-B14F-4D97-AF65-F5344CB8AC3E}">
        <p14:creationId xmlns:p14="http://schemas.microsoft.com/office/powerpoint/2010/main" val="3606891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99573"/>
            <a:ext cx="9905998" cy="1478570"/>
          </a:xfrm>
        </p:spPr>
        <p:txBody>
          <a:bodyPr/>
          <a:lstStyle/>
          <a:p>
            <a:r>
              <a:rPr lang="en-US" dirty="0">
                <a:latin typeface="Comic Sans MS" panose="030F0702030302020204" pitchFamily="66" charset="0"/>
              </a:rPr>
              <a:t>Big Data Landscape</a:t>
            </a:r>
          </a:p>
        </p:txBody>
      </p:sp>
      <p:sp>
        <p:nvSpPr>
          <p:cNvPr id="4" name="Slide Number Placeholder 3"/>
          <p:cNvSpPr>
            <a:spLocks noGrp="1"/>
          </p:cNvSpPr>
          <p:nvPr>
            <p:ph type="sldNum" sz="quarter" idx="12"/>
          </p:nvPr>
        </p:nvSpPr>
        <p:spPr/>
        <p:txBody>
          <a:bodyPr/>
          <a:lstStyle/>
          <a:p>
            <a:fld id="{6D22F896-40B5-4ADD-8801-0D06FADFA095}" type="slidenum">
              <a:rPr lang="en-US" smtClean="0"/>
              <a:t>10</a:t>
            </a:fld>
            <a:endParaRPr lang="en-US" dirty="0"/>
          </a:p>
        </p:txBody>
      </p:sp>
      <p:pic>
        <p:nvPicPr>
          <p:cNvPr id="19458"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233" y="1002235"/>
            <a:ext cx="7593501" cy="56951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965152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2.egr.uh.edu/~zhan2/index_files/image031.jpg">
            <a:extLst>
              <a:ext uri="{FF2B5EF4-FFF2-40B4-BE49-F238E27FC236}">
                <a16:creationId xmlns:a16="http://schemas.microsoft.com/office/drawing/2014/main" id="{3D8BEBDA-BA57-1A49-93EF-A9540C1EE51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126617" y="1332108"/>
            <a:ext cx="3178638" cy="418832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11</a:t>
            </a:fld>
            <a:endParaRPr lang="en-US"/>
          </a:p>
        </p:txBody>
      </p:sp>
      <p:sp>
        <p:nvSpPr>
          <p:cNvPr id="6" name="Content Placeholder 2">
            <a:extLst>
              <a:ext uri="{FF2B5EF4-FFF2-40B4-BE49-F238E27FC236}">
                <a16:creationId xmlns:a16="http://schemas.microsoft.com/office/drawing/2014/main" id="{4E854CBB-5B73-78DD-A3EE-2C87AD3BCFC9}"/>
              </a:ext>
            </a:extLst>
          </p:cNvPr>
          <p:cNvSpPr txBox="1">
            <a:spLocks/>
          </p:cNvSpPr>
          <p:nvPr/>
        </p:nvSpPr>
        <p:spPr>
          <a:xfrm>
            <a:off x="5895039" y="472526"/>
            <a:ext cx="4551668" cy="59054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dirty="0">
                <a:latin typeface="Comic Sans MS" panose="030F0702030302020204" pitchFamily="66" charset="0"/>
              </a:rPr>
              <a:t>Outline</a:t>
            </a:r>
            <a:endParaRPr lang="en-US" sz="3600" dirty="0"/>
          </a:p>
          <a:p>
            <a:r>
              <a:rPr lang="en-US" dirty="0"/>
              <a:t>Overview and Basics Review</a:t>
            </a:r>
          </a:p>
          <a:p>
            <a:r>
              <a:rPr lang="en-US" dirty="0">
                <a:solidFill>
                  <a:srgbClr val="FF0000"/>
                </a:solidFill>
              </a:rPr>
              <a:t>Sublinear Sampling</a:t>
            </a:r>
          </a:p>
          <a:p>
            <a:r>
              <a:rPr lang="en-US" dirty="0"/>
              <a:t>Big Scale Optimization </a:t>
            </a:r>
          </a:p>
          <a:p>
            <a:pPr lvl="1"/>
            <a:r>
              <a:rPr lang="en-US" dirty="0"/>
              <a:t>Optimization Basics</a:t>
            </a:r>
          </a:p>
          <a:p>
            <a:pPr lvl="1"/>
            <a:r>
              <a:rPr lang="en-US" dirty="0"/>
              <a:t>BCD and BSUM</a:t>
            </a:r>
          </a:p>
          <a:p>
            <a:pPr lvl="1"/>
            <a:r>
              <a:rPr lang="en-US" dirty="0"/>
              <a:t>ADMM</a:t>
            </a:r>
          </a:p>
          <a:p>
            <a:pPr lvl="1"/>
            <a:r>
              <a:rPr lang="en-US" dirty="0"/>
              <a:t>Sparse Optimization</a:t>
            </a:r>
          </a:p>
          <a:p>
            <a:pPr lvl="1"/>
            <a:r>
              <a:rPr lang="en-US" dirty="0"/>
              <a:t>Mixed Integer Programming</a:t>
            </a:r>
          </a:p>
          <a:p>
            <a:r>
              <a:rPr lang="en-US" dirty="0"/>
              <a:t>Big Data Storage and Software</a:t>
            </a:r>
          </a:p>
          <a:p>
            <a:r>
              <a:rPr lang="en-US" dirty="0"/>
              <a:t>Application Example</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59419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229052"/>
            <a:ext cx="9905998" cy="1478570"/>
          </a:xfrm>
        </p:spPr>
        <p:txBody>
          <a:bodyPr/>
          <a:lstStyle/>
          <a:p>
            <a:r>
              <a:rPr lang="en-US" dirty="0"/>
              <a:t>What Can We Hope For?</a:t>
            </a:r>
          </a:p>
        </p:txBody>
      </p:sp>
      <p:sp>
        <p:nvSpPr>
          <p:cNvPr id="3" name="Content Placeholder 2"/>
          <p:cNvSpPr>
            <a:spLocks noGrp="1"/>
          </p:cNvSpPr>
          <p:nvPr>
            <p:ph idx="1"/>
          </p:nvPr>
        </p:nvSpPr>
        <p:spPr>
          <a:xfrm>
            <a:off x="1124478" y="1572153"/>
            <a:ext cx="9905999" cy="3541714"/>
          </a:xfrm>
        </p:spPr>
        <p:txBody>
          <a:bodyPr>
            <a:normAutofit fontScale="92500" lnSpcReduction="10000"/>
          </a:bodyPr>
          <a:lstStyle/>
          <a:p>
            <a:r>
              <a:rPr lang="en-US" sz="2800" dirty="0">
                <a:solidFill>
                  <a:srgbClr val="FFFFFF"/>
                </a:solidFill>
              </a:rPr>
              <a:t>What can an algorithm compute if it</a:t>
            </a:r>
          </a:p>
          <a:p>
            <a:pPr lvl="1"/>
            <a:r>
              <a:rPr lang="en-US" sz="2400" dirty="0">
                <a:solidFill>
                  <a:srgbClr val="FFFFFF"/>
                </a:solidFill>
              </a:rPr>
              <a:t>reads only a </a:t>
            </a:r>
            <a:r>
              <a:rPr lang="en-US" sz="2400" b="1" dirty="0" err="1">
                <a:solidFill>
                  <a:srgbClr val="FFFFFF"/>
                </a:solidFill>
              </a:rPr>
              <a:t>sublinear</a:t>
            </a:r>
            <a:r>
              <a:rPr lang="en-US" sz="2400" dirty="0">
                <a:solidFill>
                  <a:srgbClr val="FFFFFF"/>
                </a:solidFill>
              </a:rPr>
              <a:t> portion of the data?</a:t>
            </a:r>
          </a:p>
          <a:p>
            <a:pPr lvl="1"/>
            <a:r>
              <a:rPr lang="en-US" sz="2400" dirty="0">
                <a:solidFill>
                  <a:srgbClr val="FFFFFF"/>
                </a:solidFill>
              </a:rPr>
              <a:t>runs in </a:t>
            </a:r>
            <a:r>
              <a:rPr lang="en-US" sz="2400" b="1" dirty="0" err="1">
                <a:solidFill>
                  <a:srgbClr val="FFFFFF"/>
                </a:solidFill>
              </a:rPr>
              <a:t>sublinear</a:t>
            </a:r>
            <a:r>
              <a:rPr lang="en-US" sz="2400" dirty="0">
                <a:solidFill>
                  <a:srgbClr val="FFFFFF"/>
                </a:solidFill>
              </a:rPr>
              <a:t> time?</a:t>
            </a:r>
          </a:p>
          <a:p>
            <a:pPr lvl="0"/>
            <a:r>
              <a:rPr lang="en-US" sz="2800" dirty="0">
                <a:solidFill>
                  <a:srgbClr val="FFFFFF"/>
                </a:solidFill>
              </a:rPr>
              <a:t>Some problems have exact deterministic solutions</a:t>
            </a:r>
          </a:p>
          <a:p>
            <a:pPr lvl="0"/>
            <a:r>
              <a:rPr lang="en-US" sz="2800" dirty="0">
                <a:solidFill>
                  <a:srgbClr val="FFFFFF"/>
                </a:solidFill>
              </a:rPr>
              <a:t>For most interesting problems algorithms must be</a:t>
            </a:r>
          </a:p>
          <a:p>
            <a:pPr lvl="1"/>
            <a:r>
              <a:rPr lang="en-US" sz="2400" dirty="0">
                <a:solidFill>
                  <a:srgbClr val="FFFFFF"/>
                </a:solidFill>
              </a:rPr>
              <a:t>approximate</a:t>
            </a:r>
          </a:p>
          <a:p>
            <a:pPr lvl="1"/>
            <a:r>
              <a:rPr lang="en-US" sz="2400" dirty="0">
                <a:solidFill>
                  <a:srgbClr val="FFFFFF"/>
                </a:solidFill>
              </a:rPr>
              <a:t>randomized</a:t>
            </a:r>
          </a:p>
          <a:p>
            <a:pPr marL="457200" lvl="1" indent="0">
              <a:buNone/>
            </a:pPr>
            <a:endParaRPr lang="en-US" sz="2400" dirty="0">
              <a:solidFill>
                <a:srgbClr val="FFFFFF"/>
              </a:solidFill>
            </a:endParaRPr>
          </a:p>
        </p:txBody>
      </p:sp>
      <p:sp>
        <p:nvSpPr>
          <p:cNvPr id="4" name="Slide Number Placeholder 3"/>
          <p:cNvSpPr>
            <a:spLocks noGrp="1"/>
          </p:cNvSpPr>
          <p:nvPr>
            <p:ph type="sldNum" sz="quarter" idx="11"/>
          </p:nvPr>
        </p:nvSpPr>
        <p:spPr>
          <a:xfrm>
            <a:off x="1141411" y="5680079"/>
            <a:ext cx="6239309" cy="365125"/>
          </a:xfrm>
        </p:spPr>
        <p:txBody>
          <a:bodyPr/>
          <a:lstStyle/>
          <a:p>
            <a:fld id="{FF308B7C-4F2A-4ED2-93F3-224C3EC9CBD5}" type="slidenum">
              <a:rPr lang="en-US" smtClean="0">
                <a:solidFill>
                  <a:srgbClr val="000000"/>
                </a:solidFill>
              </a:rPr>
              <a:pPr/>
              <a:t>12</a:t>
            </a:fld>
            <a:endParaRPr lang="en-US">
              <a:solidFill>
                <a:srgbClr val="000000"/>
              </a:solidFill>
            </a:endParaRPr>
          </a:p>
        </p:txBody>
      </p:sp>
      <p:sp>
        <p:nvSpPr>
          <p:cNvPr id="5" name="Slide Number Placeholder 3"/>
          <p:cNvSpPr>
            <a:spLocks noGrp="1"/>
          </p:cNvSpPr>
          <p:nvPr>
            <p:ph type="sldNum" sz="quarter" idx="11"/>
          </p:nvPr>
        </p:nvSpPr>
        <p:spPr>
          <a:xfrm>
            <a:off x="1056745" y="6103413"/>
            <a:ext cx="6239309" cy="365125"/>
          </a:xfrm>
        </p:spPr>
        <p:txBody>
          <a:bodyPr/>
          <a:lstStyle/>
          <a:p>
            <a:fld id="{FF308B7C-4F2A-4ED2-93F3-224C3EC9CBD5}" type="slidenum">
              <a:rPr lang="en-US" smtClean="0">
                <a:solidFill>
                  <a:srgbClr val="000000"/>
                </a:solidFill>
              </a:rPr>
              <a:pPr/>
              <a:t>12</a:t>
            </a:fld>
            <a:endParaRPr lang="en-US">
              <a:solidFill>
                <a:srgbClr val="000000"/>
              </a:solidFill>
            </a:endParaRPr>
          </a:p>
        </p:txBody>
      </p:sp>
      <p:sp>
        <p:nvSpPr>
          <p:cNvPr id="6" name="Isosceles Triangle 5"/>
          <p:cNvSpPr/>
          <p:nvPr/>
        </p:nvSpPr>
        <p:spPr bwMode="auto">
          <a:xfrm>
            <a:off x="6091049" y="6302312"/>
            <a:ext cx="229623" cy="480803"/>
          </a:xfrm>
          <a:prstGeom prst="triangle">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Times New Roman" pitchFamily="18" charset="0"/>
            </a:endParaRPr>
          </a:p>
        </p:txBody>
      </p:sp>
      <p:grpSp>
        <p:nvGrpSpPr>
          <p:cNvPr id="7" name="Group 6"/>
          <p:cNvGrpSpPr/>
          <p:nvPr/>
        </p:nvGrpSpPr>
        <p:grpSpPr>
          <a:xfrm>
            <a:off x="895737" y="5061210"/>
            <a:ext cx="10857365" cy="1231614"/>
            <a:chOff x="735302" y="4841072"/>
            <a:chExt cx="8143024" cy="1231614"/>
          </a:xfrm>
        </p:grpSpPr>
        <p:sp>
          <p:nvSpPr>
            <p:cNvPr id="8" name="Rectangle 7"/>
            <p:cNvSpPr/>
            <p:nvPr/>
          </p:nvSpPr>
          <p:spPr bwMode="auto">
            <a:xfrm rot="10800000">
              <a:off x="1425894" y="5968350"/>
              <a:ext cx="6531758" cy="104336"/>
            </a:xfrm>
            <a:prstGeom prst="rect">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Times New Roman" pitchFamily="18" charset="0"/>
              </a:endParaRPr>
            </a:p>
          </p:txBody>
        </p:sp>
        <p:grpSp>
          <p:nvGrpSpPr>
            <p:cNvPr id="9" name="Group 8"/>
            <p:cNvGrpSpPr/>
            <p:nvPr/>
          </p:nvGrpSpPr>
          <p:grpSpPr>
            <a:xfrm>
              <a:off x="735302" y="4841722"/>
              <a:ext cx="2386098" cy="1207578"/>
              <a:chOff x="770927" y="4734847"/>
              <a:chExt cx="2386098" cy="1207578"/>
            </a:xfrm>
          </p:grpSpPr>
          <p:sp>
            <p:nvSpPr>
              <p:cNvPr id="12" name="Rounded Rectangle 11"/>
              <p:cNvSpPr/>
              <p:nvPr/>
            </p:nvSpPr>
            <p:spPr bwMode="auto">
              <a:xfrm>
                <a:off x="770927" y="4734847"/>
                <a:ext cx="2386098" cy="1096982"/>
              </a:xfrm>
              <a:prstGeom prst="roundRect">
                <a:avLst/>
              </a:prstGeom>
              <a:solidFill>
                <a:schemeClr val="bg1"/>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Times New Roman" pitchFamily="18" charset="0"/>
                </a:endParaRPr>
              </a:p>
            </p:txBody>
          </p:sp>
          <p:sp>
            <p:nvSpPr>
              <p:cNvPr id="13" name="TextBox 12"/>
              <p:cNvSpPr txBox="1"/>
              <p:nvPr/>
            </p:nvSpPr>
            <p:spPr>
              <a:xfrm>
                <a:off x="910268" y="4803652"/>
                <a:ext cx="2193749" cy="1138773"/>
              </a:xfrm>
              <a:prstGeom prst="rect">
                <a:avLst/>
              </a:prstGeom>
              <a:noFill/>
            </p:spPr>
            <p:txBody>
              <a:bodyPr wrap="square" rtlCol="0">
                <a:spAutoFit/>
              </a:bodyPr>
              <a:lstStyle/>
              <a:p>
                <a:pPr lvl="0"/>
                <a:r>
                  <a:rPr lang="en-US" sz="2400" i="0" dirty="0">
                    <a:solidFill>
                      <a:srgbClr val="FF0000"/>
                    </a:solidFill>
                  </a:rPr>
                  <a:t>    Quality of approximation </a:t>
                </a:r>
                <a:endParaRPr lang="en-US" i="0" dirty="0">
                  <a:solidFill>
                    <a:srgbClr val="FF0000"/>
                  </a:solidFill>
                </a:endParaRPr>
              </a:p>
              <a:p>
                <a:endParaRPr lang="en-US" i="0" dirty="0"/>
              </a:p>
            </p:txBody>
          </p:sp>
        </p:grpSp>
        <p:sp>
          <p:nvSpPr>
            <p:cNvPr id="10" name="Rounded Rectangle 9"/>
            <p:cNvSpPr/>
            <p:nvPr/>
          </p:nvSpPr>
          <p:spPr bwMode="auto">
            <a:xfrm>
              <a:off x="6320979" y="4841072"/>
              <a:ext cx="2386098" cy="1096982"/>
            </a:xfrm>
            <a:prstGeom prst="roundRect">
              <a:avLst/>
            </a:prstGeom>
            <a:solidFill>
              <a:schemeClr val="bg1"/>
            </a:solidFill>
            <a:ln w="57150" cap="flat" cmpd="sng" algn="ctr">
              <a:solidFill>
                <a:schemeClr val="accent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1" u="none" strike="noStrike" cap="none" normalizeH="0" baseline="0">
                <a:ln>
                  <a:noFill/>
                </a:ln>
                <a:solidFill>
                  <a:schemeClr val="tx1"/>
                </a:solidFill>
                <a:effectLst/>
                <a:latin typeface="Times New Roman" pitchFamily="18" charset="0"/>
              </a:endParaRPr>
            </a:p>
          </p:txBody>
        </p:sp>
        <p:sp>
          <p:nvSpPr>
            <p:cNvPr id="11" name="TextBox 10"/>
            <p:cNvSpPr txBox="1"/>
            <p:nvPr/>
          </p:nvSpPr>
          <p:spPr>
            <a:xfrm>
              <a:off x="6355396" y="4879397"/>
              <a:ext cx="2522930" cy="1015663"/>
            </a:xfrm>
            <a:prstGeom prst="rect">
              <a:avLst/>
            </a:prstGeom>
            <a:noFill/>
          </p:spPr>
          <p:txBody>
            <a:bodyPr wrap="square" rtlCol="0">
              <a:spAutoFit/>
            </a:bodyPr>
            <a:lstStyle/>
            <a:p>
              <a:pPr lvl="0"/>
              <a:r>
                <a:rPr lang="en-US" sz="2400" i="0" dirty="0">
                  <a:solidFill>
                    <a:srgbClr val="FF0000"/>
                  </a:solidFill>
                </a:rPr>
                <a:t>Resources</a:t>
              </a:r>
              <a:endParaRPr lang="en-US" i="0" dirty="0">
                <a:solidFill>
                  <a:srgbClr val="FF0000"/>
                </a:solidFill>
              </a:endParaRPr>
            </a:p>
            <a:p>
              <a:pPr marL="342900" lvl="0" indent="-342900">
                <a:buFont typeface="Arial" panose="020B0604020202020204" pitchFamily="34" charset="0"/>
                <a:buChar char="•"/>
              </a:pPr>
              <a:r>
                <a:rPr lang="en-US" i="0" dirty="0">
                  <a:solidFill>
                    <a:srgbClr val="FFFFFF"/>
                  </a:solidFill>
                </a:rPr>
                <a:t>number of queries</a:t>
              </a:r>
            </a:p>
            <a:p>
              <a:pPr marL="342900" lvl="0" indent="-342900">
                <a:buFont typeface="Arial" panose="020B0604020202020204" pitchFamily="34" charset="0"/>
                <a:buChar char="•"/>
              </a:pPr>
              <a:r>
                <a:rPr lang="en-US" i="0" dirty="0">
                  <a:solidFill>
                    <a:srgbClr val="FFFFFF"/>
                  </a:solidFill>
                </a:rPr>
                <a:t>running time</a:t>
              </a:r>
            </a:p>
          </p:txBody>
        </p:sp>
      </p:grpSp>
      <p:pic>
        <p:nvPicPr>
          <p:cNvPr id="14" name="Picture 13"/>
          <p:cNvPicPr>
            <a:picLocks noChangeAspect="1"/>
          </p:cNvPicPr>
          <p:nvPr/>
        </p:nvPicPr>
        <p:blipFill>
          <a:blip r:embed="rId2"/>
          <a:stretch>
            <a:fillRect/>
          </a:stretch>
        </p:blipFill>
        <p:spPr>
          <a:xfrm>
            <a:off x="8496821" y="720340"/>
            <a:ext cx="2533656" cy="3841884"/>
          </a:xfrm>
          <a:prstGeom prst="rect">
            <a:avLst/>
          </a:prstGeom>
        </p:spPr>
      </p:pic>
    </p:spTree>
    <p:extLst>
      <p:ext uri="{BB962C8B-B14F-4D97-AF65-F5344CB8AC3E}">
        <p14:creationId xmlns:p14="http://schemas.microsoft.com/office/powerpoint/2010/main" val="107671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nodeType="click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1844" y="522809"/>
            <a:ext cx="9905998" cy="1478570"/>
          </a:xfrm>
        </p:spPr>
        <p:txBody>
          <a:bodyPr/>
          <a:lstStyle/>
          <a:p>
            <a:r>
              <a:rPr lang="en-US" dirty="0">
                <a:solidFill>
                  <a:srgbClr val="FFFF00"/>
                </a:solidFill>
              </a:rPr>
              <a:t>A Two Cat Problem</a:t>
            </a:r>
          </a:p>
        </p:txBody>
      </p:sp>
      <p:pic>
        <p:nvPicPr>
          <p:cNvPr id="17410" name="Picture 2" descr="C:\Users\Public\Pictures\Sample Pictures\Picture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631" y="3814702"/>
            <a:ext cx="10629324" cy="522172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6D22F896-40B5-4ADD-8801-0D06FADFA095}" type="slidenum">
              <a:rPr lang="en-US" smtClean="0"/>
              <a:t>13</a:t>
            </a:fld>
            <a:endParaRPr lang="en-US" dirty="0"/>
          </a:p>
        </p:txBody>
      </p:sp>
      <p:sp>
        <p:nvSpPr>
          <p:cNvPr id="4" name="TextBox 3"/>
          <p:cNvSpPr txBox="1"/>
          <p:nvPr/>
        </p:nvSpPr>
        <p:spPr>
          <a:xfrm>
            <a:off x="4751844" y="2266041"/>
            <a:ext cx="3437359" cy="523220"/>
          </a:xfrm>
          <a:prstGeom prst="rect">
            <a:avLst/>
          </a:prstGeom>
          <a:noFill/>
        </p:spPr>
        <p:txBody>
          <a:bodyPr wrap="none" rtlCol="0">
            <a:spAutoFit/>
          </a:bodyPr>
          <a:lstStyle/>
          <a:p>
            <a:r>
              <a:rPr lang="en-US" sz="2800" dirty="0"/>
              <a:t>Deterministic Algorithm</a:t>
            </a:r>
          </a:p>
        </p:txBody>
      </p:sp>
      <p:sp>
        <p:nvSpPr>
          <p:cNvPr id="5" name="TextBox 4">
            <a:extLst>
              <a:ext uri="{FF2B5EF4-FFF2-40B4-BE49-F238E27FC236}">
                <a16:creationId xmlns:a16="http://schemas.microsoft.com/office/drawing/2014/main" id="{8626FB57-1EB5-21C6-4534-2B778C283F34}"/>
              </a:ext>
            </a:extLst>
          </p:cNvPr>
          <p:cNvSpPr txBox="1"/>
          <p:nvPr/>
        </p:nvSpPr>
        <p:spPr>
          <a:xfrm>
            <a:off x="6920753" y="1039906"/>
            <a:ext cx="184731" cy="369332"/>
          </a:xfrm>
          <a:prstGeom prst="rect">
            <a:avLst/>
          </a:prstGeom>
          <a:noFill/>
        </p:spPr>
        <p:txBody>
          <a:bodyPr wrap="none" rtlCol="0">
            <a:spAutoFit/>
          </a:bodyPr>
          <a:lstStyle/>
          <a:p>
            <a:endParaRPr lang="en-US" dirty="0"/>
          </a:p>
        </p:txBody>
      </p:sp>
      <p:pic>
        <p:nvPicPr>
          <p:cNvPr id="7" name="Picture 6" descr="A picture containing building, skyscraper&#10;&#10;Description automatically generated">
            <a:extLst>
              <a:ext uri="{FF2B5EF4-FFF2-40B4-BE49-F238E27FC236}">
                <a16:creationId xmlns:a16="http://schemas.microsoft.com/office/drawing/2014/main" id="{269197C3-2572-58C2-B864-E126089C78BF}"/>
              </a:ext>
            </a:extLst>
          </p:cNvPr>
          <p:cNvPicPr>
            <a:picLocks noChangeAspect="1"/>
          </p:cNvPicPr>
          <p:nvPr/>
        </p:nvPicPr>
        <p:blipFill>
          <a:blip r:embed="rId3"/>
          <a:stretch>
            <a:fillRect/>
          </a:stretch>
        </p:blipFill>
        <p:spPr>
          <a:xfrm>
            <a:off x="1165959" y="515082"/>
            <a:ext cx="2617146" cy="3140575"/>
          </a:xfrm>
          <a:prstGeom prst="rect">
            <a:avLst/>
          </a:prstGeom>
        </p:spPr>
      </p:pic>
    </p:spTree>
    <p:extLst>
      <p:ext uri="{BB962C8B-B14F-4D97-AF65-F5344CB8AC3E}">
        <p14:creationId xmlns:p14="http://schemas.microsoft.com/office/powerpoint/2010/main" val="12479813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A Two Cat Problem</a:t>
            </a:r>
          </a:p>
        </p:txBody>
      </p:sp>
      <p:pic>
        <p:nvPicPr>
          <p:cNvPr id="18434" name="Picture 2" descr="C:\Users\Public\Pictures\Sample Pictures\Picture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248" y="1867114"/>
            <a:ext cx="11093804" cy="5181172"/>
          </a:xfrm>
          <a:prstGeom prst="rect">
            <a:avLst/>
          </a:prstGeom>
          <a:noFill/>
          <a:extLst>
            <a:ext uri="{909E8E84-426E-40dd-AFC4-6F175D3DCCD1}">
              <a14:hiddenFill xmlns=""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6D22F896-40B5-4ADD-8801-0D06FADFA095}" type="slidenum">
              <a:rPr lang="en-US" smtClean="0"/>
              <a:t>14</a:t>
            </a:fld>
            <a:endParaRPr lang="en-US" dirty="0"/>
          </a:p>
        </p:txBody>
      </p:sp>
      <p:sp>
        <p:nvSpPr>
          <p:cNvPr id="4" name="TextBox 3"/>
          <p:cNvSpPr txBox="1"/>
          <p:nvPr/>
        </p:nvSpPr>
        <p:spPr>
          <a:xfrm>
            <a:off x="1812758" y="2976352"/>
            <a:ext cx="920445" cy="369332"/>
          </a:xfrm>
          <a:prstGeom prst="rect">
            <a:avLst/>
          </a:prstGeom>
          <a:noFill/>
        </p:spPr>
        <p:txBody>
          <a:bodyPr wrap="none" rtlCol="0">
            <a:spAutoFit/>
          </a:bodyPr>
          <a:lstStyle/>
          <a:p>
            <a:r>
              <a:rPr lang="en-US"/>
              <a:t>One cat</a:t>
            </a:r>
          </a:p>
        </p:txBody>
      </p:sp>
      <p:sp>
        <p:nvSpPr>
          <p:cNvPr id="5" name="TextBox 4"/>
          <p:cNvSpPr txBox="1"/>
          <p:nvPr/>
        </p:nvSpPr>
        <p:spPr>
          <a:xfrm>
            <a:off x="1321498" y="5085347"/>
            <a:ext cx="3907160" cy="461665"/>
          </a:xfrm>
          <a:prstGeom prst="rect">
            <a:avLst/>
          </a:prstGeom>
          <a:noFill/>
        </p:spPr>
        <p:txBody>
          <a:bodyPr wrap="none" rtlCol="0">
            <a:spAutoFit/>
          </a:bodyPr>
          <a:lstStyle/>
          <a:p>
            <a:r>
              <a:rPr lang="en-US" sz="2400" dirty="0"/>
              <a:t>How about you have two cats?</a:t>
            </a:r>
          </a:p>
        </p:txBody>
      </p:sp>
      <p:pic>
        <p:nvPicPr>
          <p:cNvPr id="7170" name="Picture 2" descr="Easy Steps to Help Your Cats Get Along | Comfort Zone">
            <a:extLst>
              <a:ext uri="{FF2B5EF4-FFF2-40B4-BE49-F238E27FC236}">
                <a16:creationId xmlns:a16="http://schemas.microsoft.com/office/drawing/2014/main" id="{6952BA92-7C83-F3D0-8DA3-A80A931A1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728" y="2065712"/>
            <a:ext cx="3948131" cy="2787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105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A Two Cat Problem</a:t>
            </a:r>
          </a:p>
        </p:txBody>
      </p:sp>
      <p:sp>
        <p:nvSpPr>
          <p:cNvPr id="3" name="Content Placeholder 2"/>
          <p:cNvSpPr>
            <a:spLocks noGrp="1"/>
          </p:cNvSpPr>
          <p:nvPr>
            <p:ph idx="1"/>
          </p:nvPr>
        </p:nvSpPr>
        <p:spPr>
          <a:xfrm>
            <a:off x="609600" y="1600200"/>
            <a:ext cx="10972800" cy="5105400"/>
          </a:xfrm>
        </p:spPr>
        <p:txBody>
          <a:bodyPr>
            <a:normAutofit fontScale="92500"/>
          </a:bodyPr>
          <a:lstStyle/>
          <a:p>
            <a:endParaRPr lang="en-US" dirty="0"/>
          </a:p>
          <a:p>
            <a:endParaRPr lang="en-US" dirty="0"/>
          </a:p>
          <a:p>
            <a:endParaRPr lang="en-US" dirty="0"/>
          </a:p>
          <a:p>
            <a:endParaRPr lang="en-US" dirty="0"/>
          </a:p>
          <a:p>
            <a:pPr marL="0" indent="0">
              <a:buNone/>
            </a:pPr>
            <a:r>
              <a:rPr lang="en-US" dirty="0"/>
              <a:t>                                                                                1,3,6,10</a:t>
            </a:r>
            <a:r>
              <a:rPr lang="en-US" i="1" dirty="0"/>
              <a:t>,</a:t>
            </a:r>
            <a:r>
              <a:rPr lang="en-US" dirty="0"/>
              <a:t>15,21</a:t>
            </a:r>
            <a:r>
              <a:rPr lang="en-US" i="1" dirty="0"/>
              <a:t>,</a:t>
            </a:r>
            <a:r>
              <a:rPr lang="en-US" dirty="0"/>
              <a:t>28</a:t>
            </a:r>
          </a:p>
          <a:p>
            <a:endParaRPr lang="en-US" dirty="0"/>
          </a:p>
          <a:p>
            <a:endParaRPr lang="en-US" dirty="0"/>
          </a:p>
          <a:p>
            <a:r>
              <a:rPr lang="en-US" i="1" dirty="0"/>
              <a:t>Total number is square root of n, between the number of two samples is also square root of n </a:t>
            </a:r>
          </a:p>
          <a:p>
            <a:r>
              <a:rPr lang="en-US" i="1" dirty="0"/>
              <a:t>When you have two pieces of resources, split them even.</a:t>
            </a:r>
          </a:p>
          <a:p>
            <a:endParaRPr lang="en-US" dirty="0"/>
          </a:p>
        </p:txBody>
      </p:sp>
      <p:pic>
        <p:nvPicPr>
          <p:cNvPr id="4" name="Picture 3"/>
          <p:cNvPicPr>
            <a:picLocks noChangeAspect="1"/>
          </p:cNvPicPr>
          <p:nvPr/>
        </p:nvPicPr>
        <p:blipFill>
          <a:blip r:embed="rId2"/>
          <a:stretch>
            <a:fillRect/>
          </a:stretch>
        </p:blipFill>
        <p:spPr>
          <a:xfrm>
            <a:off x="1584327" y="1752162"/>
            <a:ext cx="4984750" cy="3169601"/>
          </a:xfrm>
          <a:prstGeom prst="rect">
            <a:avLst/>
          </a:prstGeom>
          <a:noFill/>
          <a:ln>
            <a:noFill/>
          </a:ln>
        </p:spPr>
      </p:pic>
      <p:pic>
        <p:nvPicPr>
          <p:cNvPr id="5" name="Picture 4"/>
          <p:cNvPicPr>
            <a:picLocks noChangeAspect="1"/>
          </p:cNvPicPr>
          <p:nvPr/>
        </p:nvPicPr>
        <p:blipFill>
          <a:blip r:embed="rId3"/>
          <a:stretch>
            <a:fillRect/>
          </a:stretch>
        </p:blipFill>
        <p:spPr>
          <a:xfrm>
            <a:off x="746125" y="4999749"/>
            <a:ext cx="8686800" cy="381000"/>
          </a:xfrm>
          <a:prstGeom prst="rect">
            <a:avLst/>
          </a:prstGeom>
          <a:noFill/>
          <a:ln>
            <a:noFill/>
          </a:ln>
        </p:spPr>
      </p:pic>
      <p:sp>
        <p:nvSpPr>
          <p:cNvPr id="6" name="Slide Number Placeholder 5"/>
          <p:cNvSpPr>
            <a:spLocks noGrp="1"/>
          </p:cNvSpPr>
          <p:nvPr>
            <p:ph type="sldNum" sz="quarter" idx="12"/>
          </p:nvPr>
        </p:nvSpPr>
        <p:spPr/>
        <p:txBody>
          <a:bodyPr/>
          <a:lstStyle/>
          <a:p>
            <a:fld id="{6D22F896-40B5-4ADD-8801-0D06FADFA095}" type="slidenum">
              <a:rPr lang="en-US" smtClean="0"/>
              <a:t>15</a:t>
            </a:fld>
            <a:endParaRPr lang="en-US" dirty="0"/>
          </a:p>
        </p:txBody>
      </p:sp>
    </p:spTree>
    <p:extLst>
      <p:ext uri="{BB962C8B-B14F-4D97-AF65-F5344CB8AC3E}">
        <p14:creationId xmlns:p14="http://schemas.microsoft.com/office/powerpoint/2010/main" val="115273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A Housewife Example</a:t>
            </a:r>
          </a:p>
        </p:txBody>
      </p:sp>
      <p:sp>
        <p:nvSpPr>
          <p:cNvPr id="3" name="Content Placeholder 2"/>
          <p:cNvSpPr>
            <a:spLocks noGrp="1"/>
          </p:cNvSpPr>
          <p:nvPr>
            <p:ph idx="1"/>
          </p:nvPr>
        </p:nvSpPr>
        <p:spPr>
          <a:xfrm>
            <a:off x="790575" y="2238375"/>
            <a:ext cx="10972800" cy="5105400"/>
          </a:xfrm>
        </p:spPr>
        <p:txBody>
          <a:bodyPr>
            <a:normAutofit/>
          </a:bodyPr>
          <a:lstStyle/>
          <a:p>
            <a:r>
              <a:rPr lang="en-US" dirty="0"/>
              <a:t>Assume that there is a group of people who can be classified into different categories. </a:t>
            </a:r>
          </a:p>
          <a:p>
            <a:r>
              <a:rPr lang="en-US" dirty="0"/>
              <a:t>One category is the housewife. </a:t>
            </a:r>
          </a:p>
          <a:p>
            <a:r>
              <a:rPr lang="en-US" dirty="0"/>
              <a:t>We want to know the percentage of the housewife in this group, but the group is too big to examine every person. </a:t>
            </a:r>
          </a:p>
          <a:p>
            <a:r>
              <a:rPr lang="en-US" dirty="0"/>
              <a:t>A simple way is to sample a subset of people and see how many of these people in it belong to the housewife group. </a:t>
            </a:r>
          </a:p>
          <a:p>
            <a:r>
              <a:rPr lang="en-US" dirty="0"/>
              <a:t>This is where the question arise: how many samples are enough?</a:t>
            </a:r>
            <a:endParaRPr lang="en-US" b="1" dirty="0"/>
          </a:p>
        </p:txBody>
      </p:sp>
      <p:sp>
        <p:nvSpPr>
          <p:cNvPr id="4" name="Slide Number Placeholder 3"/>
          <p:cNvSpPr>
            <a:spLocks noGrp="1"/>
          </p:cNvSpPr>
          <p:nvPr>
            <p:ph type="sldNum" sz="quarter" idx="12"/>
          </p:nvPr>
        </p:nvSpPr>
        <p:spPr/>
        <p:txBody>
          <a:bodyPr/>
          <a:lstStyle/>
          <a:p>
            <a:fld id="{6D22F896-40B5-4ADD-8801-0D06FADFA095}" type="slidenum">
              <a:rPr lang="en-US" smtClean="0"/>
              <a:t>16</a:t>
            </a:fld>
            <a:endParaRPr lang="en-US" dirty="0"/>
          </a:p>
        </p:txBody>
      </p:sp>
      <p:sp>
        <p:nvSpPr>
          <p:cNvPr id="5" name="TextBox 4">
            <a:extLst>
              <a:ext uri="{FF2B5EF4-FFF2-40B4-BE49-F238E27FC236}">
                <a16:creationId xmlns:a16="http://schemas.microsoft.com/office/drawing/2014/main" id="{A9F187D1-4363-386F-EBF6-69AE18466F99}"/>
              </a:ext>
            </a:extLst>
          </p:cNvPr>
          <p:cNvSpPr txBox="1"/>
          <p:nvPr/>
        </p:nvSpPr>
        <p:spPr>
          <a:xfrm>
            <a:off x="790575" y="1644512"/>
            <a:ext cx="3049168" cy="523220"/>
          </a:xfrm>
          <a:prstGeom prst="rect">
            <a:avLst/>
          </a:prstGeom>
          <a:noFill/>
        </p:spPr>
        <p:txBody>
          <a:bodyPr wrap="none" rtlCol="0">
            <a:spAutoFit/>
          </a:bodyPr>
          <a:lstStyle/>
          <a:p>
            <a:r>
              <a:rPr lang="en-US" sz="2800" dirty="0"/>
              <a:t>Stochastic Algorithm</a:t>
            </a:r>
          </a:p>
        </p:txBody>
      </p:sp>
    </p:spTree>
    <p:extLst>
      <p:ext uri="{BB962C8B-B14F-4D97-AF65-F5344CB8AC3E}">
        <p14:creationId xmlns:p14="http://schemas.microsoft.com/office/powerpoint/2010/main" val="151450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A Housewife Example</a:t>
            </a:r>
          </a:p>
        </p:txBody>
      </p:sp>
      <p:pic>
        <p:nvPicPr>
          <p:cNvPr id="15362" name="Picture 2" descr="C:\Users\Public\Pictures\Sample Pictures\Picture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41" y="1832659"/>
            <a:ext cx="11142568" cy="5187268"/>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6078537" y="3990071"/>
            <a:ext cx="752475" cy="485775"/>
          </a:xfrm>
          <a:prstGeom prst="rect">
            <a:avLst/>
          </a:prstGeom>
          <a:noFill/>
          <a:ln>
            <a:noFill/>
          </a:ln>
        </p:spPr>
      </p:pic>
      <p:sp>
        <p:nvSpPr>
          <p:cNvPr id="3" name="Slide Number Placeholder 2"/>
          <p:cNvSpPr>
            <a:spLocks noGrp="1"/>
          </p:cNvSpPr>
          <p:nvPr>
            <p:ph type="sldNum" sz="quarter" idx="12"/>
          </p:nvPr>
        </p:nvSpPr>
        <p:spPr/>
        <p:txBody>
          <a:bodyPr/>
          <a:lstStyle/>
          <a:p>
            <a:fld id="{6D22F896-40B5-4ADD-8801-0D06FADFA095}" type="slidenum">
              <a:rPr lang="en-US" smtClean="0"/>
              <a:t>17</a:t>
            </a:fld>
            <a:endParaRPr lang="en-US" dirty="0"/>
          </a:p>
        </p:txBody>
      </p:sp>
      <p:sp>
        <p:nvSpPr>
          <p:cNvPr id="4" name="TextBox 3"/>
          <p:cNvSpPr txBox="1"/>
          <p:nvPr/>
        </p:nvSpPr>
        <p:spPr>
          <a:xfrm>
            <a:off x="2235200" y="5249333"/>
            <a:ext cx="4653437" cy="584776"/>
          </a:xfrm>
          <a:prstGeom prst="rect">
            <a:avLst/>
          </a:prstGeom>
          <a:noFill/>
        </p:spPr>
        <p:txBody>
          <a:bodyPr wrap="none" rtlCol="0">
            <a:spAutoFit/>
          </a:bodyPr>
          <a:lstStyle/>
          <a:p>
            <a:r>
              <a:rPr lang="en-US" sz="3200" dirty="0"/>
              <a:t>Not a function of data size!</a:t>
            </a:r>
          </a:p>
        </p:txBody>
      </p:sp>
    </p:spTree>
    <p:extLst>
      <p:ext uri="{BB962C8B-B14F-4D97-AF65-F5344CB8AC3E}">
        <p14:creationId xmlns:p14="http://schemas.microsoft.com/office/powerpoint/2010/main" val="65456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00"/>
                </a:solidFill>
              </a:rPr>
              <a:t>A Housewife Example</a:t>
            </a:r>
          </a:p>
        </p:txBody>
      </p:sp>
      <p:sp>
        <p:nvSpPr>
          <p:cNvPr id="3" name="Content Placeholder 2"/>
          <p:cNvSpPr>
            <a:spLocks noGrp="1"/>
          </p:cNvSpPr>
          <p:nvPr>
            <p:ph idx="1"/>
          </p:nvPr>
        </p:nvSpPr>
        <p:spPr>
          <a:xfrm>
            <a:off x="600075" y="1666875"/>
            <a:ext cx="10972800" cy="5105400"/>
          </a:xfrm>
        </p:spPr>
        <p:txBody>
          <a:bodyPr>
            <a:normAutofit/>
          </a:bodyPr>
          <a:lstStyle/>
          <a:p>
            <a:endParaRPr lang="en-US" b="1" dirty="0"/>
          </a:p>
          <a:p>
            <a:endParaRPr lang="en-US" b="1" dirty="0"/>
          </a:p>
          <a:p>
            <a:endParaRPr lang="en-US" b="1" dirty="0"/>
          </a:p>
          <a:p>
            <a:endParaRPr lang="en-US" b="1" dirty="0"/>
          </a:p>
          <a:p>
            <a:endParaRPr lang="en-US" b="1" dirty="0"/>
          </a:p>
        </p:txBody>
      </p:sp>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29" t="7596"/>
          <a:stretch/>
        </p:blipFill>
        <p:spPr bwMode="auto">
          <a:xfrm>
            <a:off x="1266825" y="1834119"/>
            <a:ext cx="9210673" cy="47889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6D22F896-40B5-4ADD-8801-0D06FADFA095}" type="slidenum">
              <a:rPr lang="en-US" smtClean="0"/>
              <a:t>18</a:t>
            </a:fld>
            <a:endParaRPr lang="en-US" dirty="0"/>
          </a:p>
        </p:txBody>
      </p:sp>
    </p:spTree>
    <p:extLst>
      <p:ext uri="{BB962C8B-B14F-4D97-AF65-F5344CB8AC3E}">
        <p14:creationId xmlns:p14="http://schemas.microsoft.com/office/powerpoint/2010/main" val="1882244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0"/>
            <a:ext cx="9652000" cy="1252728"/>
          </a:xfrm>
        </p:spPr>
        <p:txBody>
          <a:bodyPr/>
          <a:lstStyle/>
          <a:p>
            <a:r>
              <a:rPr lang="en-US" dirty="0"/>
              <a:t>Industry Example: Load Profiling</a:t>
            </a:r>
          </a:p>
        </p:txBody>
      </p:sp>
      <p:sp>
        <p:nvSpPr>
          <p:cNvPr id="3" name="Content Placeholder 2"/>
          <p:cNvSpPr>
            <a:spLocks noGrp="1"/>
          </p:cNvSpPr>
          <p:nvPr>
            <p:ph idx="1"/>
          </p:nvPr>
        </p:nvSpPr>
        <p:spPr>
          <a:xfrm>
            <a:off x="1905000" y="1013192"/>
            <a:ext cx="8229600" cy="4625609"/>
          </a:xfrm>
        </p:spPr>
        <p:txBody>
          <a:bodyPr/>
          <a:lstStyle/>
          <a:p>
            <a:r>
              <a:rPr lang="en-US" dirty="0"/>
              <a:t>From smart meter data, try to tell users’ usage behaviors</a:t>
            </a:r>
          </a:p>
          <a:p>
            <a:pPr lvl="1"/>
            <a:r>
              <a:rPr lang="en-US" dirty="0"/>
              <a:t>CEO, 1</a:t>
            </a:r>
            <a:r>
              <a:rPr lang="en-US"/>
              <a:t>%, Audience here</a:t>
            </a:r>
            <a:endParaRPr lang="en-US" dirty="0"/>
          </a:p>
          <a:p>
            <a:pPr lvl="1"/>
            <a:r>
              <a:rPr lang="en-US" dirty="0"/>
              <a:t>Worker, middle class, myself</a:t>
            </a:r>
          </a:p>
          <a:p>
            <a:pPr lvl="1"/>
            <a:r>
              <a:rPr lang="en-US" dirty="0"/>
              <a:t>Homeless, slave, Ph.D. students</a:t>
            </a:r>
          </a:p>
          <a:p>
            <a:pPr lvl="1"/>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26" y="2892990"/>
            <a:ext cx="3423754" cy="20964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2951" y="2892990"/>
            <a:ext cx="3748720" cy="2811540"/>
          </a:xfrm>
          <a:prstGeom prst="rect">
            <a:avLst/>
          </a:prstGeom>
        </p:spPr>
      </p:pic>
      <p:pic>
        <p:nvPicPr>
          <p:cNvPr id="7" name="Picture 6">
            <a:extLst>
              <a:ext uri="{FF2B5EF4-FFF2-40B4-BE49-F238E27FC236}">
                <a16:creationId xmlns:a16="http://schemas.microsoft.com/office/drawing/2014/main" id="{51B14CF5-3175-664B-B206-EDEBA9EA70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5155" y="2892990"/>
            <a:ext cx="3742027" cy="2811540"/>
          </a:xfrm>
          <a:prstGeom prst="rect">
            <a:avLst/>
          </a:prstGeom>
        </p:spPr>
      </p:pic>
      <p:sp>
        <p:nvSpPr>
          <p:cNvPr id="8" name="Slide Number Placeholder 3">
            <a:extLst>
              <a:ext uri="{FF2B5EF4-FFF2-40B4-BE49-F238E27FC236}">
                <a16:creationId xmlns:a16="http://schemas.microsoft.com/office/drawing/2014/main" id="{00683410-A7EA-B341-B1D1-D7AF20327AE5}"/>
              </a:ext>
            </a:extLst>
          </p:cNvPr>
          <p:cNvSpPr>
            <a:spLocks noGrp="1"/>
          </p:cNvSpPr>
          <p:nvPr>
            <p:ph type="sldNum" sz="quarter" idx="12"/>
          </p:nvPr>
        </p:nvSpPr>
        <p:spPr>
          <a:xfrm>
            <a:off x="10276321" y="5883274"/>
            <a:ext cx="771089" cy="365125"/>
          </a:xfrm>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1256399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10" name="Round Diagonal Corner Rectangle 6">
            <a:extLst>
              <a:ext uri="{FF2B5EF4-FFF2-40B4-BE49-F238E27FC236}">
                <a16:creationId xmlns:a16="http://schemas.microsoft.com/office/drawing/2014/main" id="{F57FEC46-F8CB-4925-8DAC-B57A9F5CC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4579" y="808057"/>
            <a:ext cx="3821429" cy="5234394"/>
          </a:xfrm>
          <a:prstGeom prst="round2DiagRect">
            <a:avLst>
              <a:gd name="adj1" fmla="val 11323"/>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www2.egr.uh.edu/~zhan2/index_files/image031.jpg">
            <a:extLst>
              <a:ext uri="{FF2B5EF4-FFF2-40B4-BE49-F238E27FC236}">
                <a16:creationId xmlns:a16="http://schemas.microsoft.com/office/drawing/2014/main" id="{3D8BEBDA-BA57-1A49-93EF-A9540C1EE51E}"/>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tretch>
            <a:fillRect/>
          </a:stretch>
        </p:blipFill>
        <p:spPr bwMode="auto">
          <a:xfrm>
            <a:off x="1126617" y="1332108"/>
            <a:ext cx="3178638" cy="418832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2</a:t>
            </a:fld>
            <a:endParaRPr lang="en-US"/>
          </a:p>
        </p:txBody>
      </p:sp>
      <p:sp>
        <p:nvSpPr>
          <p:cNvPr id="6" name="Content Placeholder 2">
            <a:extLst>
              <a:ext uri="{FF2B5EF4-FFF2-40B4-BE49-F238E27FC236}">
                <a16:creationId xmlns:a16="http://schemas.microsoft.com/office/drawing/2014/main" id="{4E854CBB-5B73-78DD-A3EE-2C87AD3BCFC9}"/>
              </a:ext>
            </a:extLst>
          </p:cNvPr>
          <p:cNvSpPr txBox="1">
            <a:spLocks/>
          </p:cNvSpPr>
          <p:nvPr/>
        </p:nvSpPr>
        <p:spPr>
          <a:xfrm>
            <a:off x="5895039" y="472526"/>
            <a:ext cx="4489038" cy="59054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dirty="0">
                <a:latin typeface="Comic Sans MS" panose="030F0702030302020204" pitchFamily="66" charset="0"/>
              </a:rPr>
              <a:t>Outline</a:t>
            </a:r>
            <a:endParaRPr lang="en-US" sz="3600" dirty="0"/>
          </a:p>
          <a:p>
            <a:r>
              <a:rPr lang="en-US" dirty="0"/>
              <a:t>Overview and Basics Review</a:t>
            </a:r>
          </a:p>
          <a:p>
            <a:r>
              <a:rPr lang="en-US" dirty="0"/>
              <a:t>Sublinear Sampling</a:t>
            </a:r>
          </a:p>
          <a:p>
            <a:r>
              <a:rPr lang="en-US" dirty="0"/>
              <a:t>Big Scale Computing </a:t>
            </a:r>
          </a:p>
          <a:p>
            <a:pPr lvl="1"/>
            <a:r>
              <a:rPr lang="en-US" dirty="0"/>
              <a:t>Optimization Basics</a:t>
            </a:r>
          </a:p>
          <a:p>
            <a:pPr lvl="1"/>
            <a:r>
              <a:rPr lang="en-US" dirty="0"/>
              <a:t>BCD and BSUM</a:t>
            </a:r>
          </a:p>
          <a:p>
            <a:pPr lvl="1"/>
            <a:r>
              <a:rPr lang="en-US" dirty="0"/>
              <a:t>ADMM</a:t>
            </a:r>
          </a:p>
          <a:p>
            <a:pPr lvl="1"/>
            <a:r>
              <a:rPr lang="en-US" dirty="0"/>
              <a:t>Sparse Optimization</a:t>
            </a:r>
          </a:p>
          <a:p>
            <a:pPr lvl="1"/>
            <a:r>
              <a:rPr lang="en-US" dirty="0"/>
              <a:t>Mixed Integer Programming</a:t>
            </a:r>
          </a:p>
          <a:p>
            <a:r>
              <a:rPr lang="en-US" dirty="0"/>
              <a:t>Big Data Storage and Software</a:t>
            </a:r>
          </a:p>
          <a:p>
            <a:r>
              <a:rPr lang="en-US" dirty="0"/>
              <a:t>Application Example</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2975957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a:solidFill>
                  <a:srgbClr val="FF0000"/>
                </a:solidFill>
                <a:latin typeface="Comic Sans MS" pitchFamily="66" charset="0"/>
              </a:rPr>
              <a:t>Take home message </a:t>
            </a:r>
            <a:endParaRPr lang="zh-CN" altLang="en-US" b="1" dirty="0">
              <a:solidFill>
                <a:srgbClr val="FF0000"/>
              </a:solidFill>
              <a:latin typeface="Comic Sans MS" pitchFamily="66" charset="0"/>
            </a:endParaRPr>
          </a:p>
        </p:txBody>
      </p:sp>
      <p:sp>
        <p:nvSpPr>
          <p:cNvPr id="3" name="Content Placeholder 2"/>
          <p:cNvSpPr>
            <a:spLocks noGrp="1"/>
          </p:cNvSpPr>
          <p:nvPr>
            <p:ph idx="1"/>
          </p:nvPr>
        </p:nvSpPr>
        <p:spPr/>
        <p:txBody>
          <a:bodyPr>
            <a:normAutofit/>
          </a:bodyPr>
          <a:lstStyle/>
          <a:p>
            <a:r>
              <a:rPr lang="en-US" altLang="zh-CN" b="1" dirty="0">
                <a:solidFill>
                  <a:srgbClr val="FFFFFF"/>
                </a:solidFill>
                <a:latin typeface="Comic Sans MS" pitchFamily="66" charset="0"/>
                <a:ea typeface="굴림" pitchFamily="50" charset="-127"/>
                <a:cs typeface="Arial" charset="0"/>
              </a:rPr>
              <a:t>Tradeoff between accuracy and complexity</a:t>
            </a:r>
            <a:endParaRPr lang="en-US" altLang="zh-CN" sz="2400" b="1" dirty="0">
              <a:solidFill>
                <a:srgbClr val="FFFFFF"/>
              </a:solidFill>
              <a:latin typeface="Comic Sans MS" pitchFamily="66" charset="0"/>
              <a:ea typeface="굴림" pitchFamily="50" charset="-127"/>
              <a:cs typeface="Arial" charset="0"/>
            </a:endParaRPr>
          </a:p>
          <a:p>
            <a:r>
              <a:rPr lang="en-US" altLang="zh-CN" sz="2400" b="1" dirty="0" err="1">
                <a:solidFill>
                  <a:srgbClr val="FFFFFF"/>
                </a:solidFill>
                <a:latin typeface="Comic Sans MS" pitchFamily="66" charset="0"/>
                <a:ea typeface="굴림" pitchFamily="50" charset="-127"/>
                <a:cs typeface="Arial" charset="0"/>
              </a:rPr>
              <a:t>Sublinear</a:t>
            </a:r>
            <a:r>
              <a:rPr lang="en-US" altLang="zh-CN" sz="2400" b="1" dirty="0">
                <a:solidFill>
                  <a:srgbClr val="FFFFFF"/>
                </a:solidFill>
                <a:latin typeface="Comic Sans MS" pitchFamily="66" charset="0"/>
                <a:ea typeface="굴림" pitchFamily="50" charset="-127"/>
                <a:cs typeface="Arial" charset="0"/>
              </a:rPr>
              <a:t> algorithms are much more efficient than linear algorithms for massive data sets</a:t>
            </a:r>
          </a:p>
          <a:p>
            <a:r>
              <a:rPr lang="en-US" altLang="zh-CN" sz="2400" b="1" dirty="0">
                <a:solidFill>
                  <a:srgbClr val="FFFFFF"/>
                </a:solidFill>
                <a:latin typeface="Comic Sans MS" pitchFamily="66" charset="0"/>
                <a:ea typeface="굴림" pitchFamily="50" charset="-127"/>
                <a:cs typeface="Arial" charset="0"/>
              </a:rPr>
              <a:t>A good sample strategy is needed</a:t>
            </a:r>
          </a:p>
          <a:p>
            <a:r>
              <a:rPr lang="en-US" altLang="zh-CN" b="1" dirty="0">
                <a:solidFill>
                  <a:srgbClr val="FFFFFF"/>
                </a:solidFill>
                <a:latin typeface="Comic Sans MS" pitchFamily="66" charset="0"/>
                <a:ea typeface="굴림" pitchFamily="50" charset="-127"/>
                <a:cs typeface="Arial" charset="0"/>
              </a:rPr>
              <a:t>Many applications such as election poll</a:t>
            </a:r>
            <a:endParaRPr lang="en-US" altLang="zh-CN" sz="2400" b="1" dirty="0">
              <a:latin typeface="Comic Sans MS" pitchFamily="66" charset="0"/>
              <a:ea typeface="굴림" pitchFamily="50" charset="-127"/>
              <a:cs typeface="Arial" charset="0"/>
            </a:endParaRPr>
          </a:p>
          <a:p>
            <a:endParaRPr lang="en-US" altLang="zh-CN" sz="2400" b="1" dirty="0">
              <a:latin typeface="Comic Sans MS" pitchFamily="66" charset="0"/>
              <a:ea typeface="굴림" pitchFamily="50" charset="-127"/>
              <a:cs typeface="Arial" charset="0"/>
            </a:endParaRPr>
          </a:p>
          <a:p>
            <a:endParaRPr lang="en-US" altLang="zh-CN" sz="2400" b="1" dirty="0">
              <a:latin typeface="Comic Sans MS" pitchFamily="66" charset="0"/>
              <a:ea typeface="굴림" pitchFamily="50" charset="-127"/>
              <a:cs typeface="Arial" charset="0"/>
            </a:endParaRPr>
          </a:p>
          <a:p>
            <a:endParaRPr lang="zh-CN" altLang="en-US" dirty="0"/>
          </a:p>
        </p:txBody>
      </p:sp>
      <p:sp>
        <p:nvSpPr>
          <p:cNvPr id="4" name="Slide Number Placeholder 3"/>
          <p:cNvSpPr>
            <a:spLocks noGrp="1"/>
          </p:cNvSpPr>
          <p:nvPr>
            <p:ph type="sldNum" sz="quarter" idx="12"/>
          </p:nvPr>
        </p:nvSpPr>
        <p:spPr>
          <a:xfrm>
            <a:off x="10276321" y="5883274"/>
            <a:ext cx="771089" cy="365125"/>
          </a:xfrm>
        </p:spPr>
        <p:txBody>
          <a:bodyPr/>
          <a:lstStyle/>
          <a:p>
            <a:r>
              <a:rPr lang="en-US" dirty="0"/>
              <a:t>45</a:t>
            </a:r>
          </a:p>
        </p:txBody>
      </p:sp>
    </p:spTree>
    <p:extLst>
      <p:ext uri="{BB962C8B-B14F-4D97-AF65-F5344CB8AC3E}">
        <p14:creationId xmlns:p14="http://schemas.microsoft.com/office/powerpoint/2010/main" val="11860463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2.egr.uh.edu/~zhan2/index_files/image031.jpg">
            <a:extLst>
              <a:ext uri="{FF2B5EF4-FFF2-40B4-BE49-F238E27FC236}">
                <a16:creationId xmlns:a16="http://schemas.microsoft.com/office/drawing/2014/main" id="{3D8BEBDA-BA57-1A49-93EF-A9540C1EE51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126617" y="1332108"/>
            <a:ext cx="3178638" cy="418832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21</a:t>
            </a:fld>
            <a:endParaRPr lang="en-US"/>
          </a:p>
        </p:txBody>
      </p:sp>
      <p:sp>
        <p:nvSpPr>
          <p:cNvPr id="6" name="Content Placeholder 2">
            <a:extLst>
              <a:ext uri="{FF2B5EF4-FFF2-40B4-BE49-F238E27FC236}">
                <a16:creationId xmlns:a16="http://schemas.microsoft.com/office/drawing/2014/main" id="{4E854CBB-5B73-78DD-A3EE-2C87AD3BCFC9}"/>
              </a:ext>
            </a:extLst>
          </p:cNvPr>
          <p:cNvSpPr txBox="1">
            <a:spLocks/>
          </p:cNvSpPr>
          <p:nvPr/>
        </p:nvSpPr>
        <p:spPr>
          <a:xfrm>
            <a:off x="5895039" y="472526"/>
            <a:ext cx="4551668" cy="59054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dirty="0">
                <a:latin typeface="Comic Sans MS" panose="030F0702030302020204" pitchFamily="66" charset="0"/>
              </a:rPr>
              <a:t>Outline</a:t>
            </a:r>
            <a:endParaRPr lang="en-US" sz="3600" dirty="0"/>
          </a:p>
          <a:p>
            <a:r>
              <a:rPr lang="en-US" dirty="0"/>
              <a:t>Overview and Basics Review</a:t>
            </a:r>
          </a:p>
          <a:p>
            <a:r>
              <a:rPr lang="en-US" dirty="0"/>
              <a:t>Sublinear Sampling</a:t>
            </a:r>
          </a:p>
          <a:p>
            <a:r>
              <a:rPr lang="en-US" dirty="0">
                <a:solidFill>
                  <a:srgbClr val="FF0000"/>
                </a:solidFill>
              </a:rPr>
              <a:t>Big Scale Computing </a:t>
            </a:r>
          </a:p>
          <a:p>
            <a:pPr lvl="1"/>
            <a:r>
              <a:rPr lang="en-US" dirty="0">
                <a:solidFill>
                  <a:srgbClr val="FF0000"/>
                </a:solidFill>
              </a:rPr>
              <a:t>Optimization Basics</a:t>
            </a:r>
          </a:p>
          <a:p>
            <a:pPr lvl="1"/>
            <a:r>
              <a:rPr lang="en-US" dirty="0"/>
              <a:t>BCD and BSUM</a:t>
            </a:r>
          </a:p>
          <a:p>
            <a:pPr lvl="1"/>
            <a:r>
              <a:rPr lang="en-US" dirty="0"/>
              <a:t>ADMM</a:t>
            </a:r>
          </a:p>
          <a:p>
            <a:pPr lvl="1"/>
            <a:r>
              <a:rPr lang="en-US" dirty="0"/>
              <a:t>Sparse Optimization</a:t>
            </a:r>
          </a:p>
          <a:p>
            <a:pPr lvl="1"/>
            <a:r>
              <a:rPr lang="en-US" dirty="0"/>
              <a:t>Mixed Integer Programming</a:t>
            </a:r>
          </a:p>
          <a:p>
            <a:r>
              <a:rPr lang="en-US" dirty="0"/>
              <a:t>Big Data Storage and Software</a:t>
            </a:r>
          </a:p>
          <a:p>
            <a:r>
              <a:rPr lang="en-US" dirty="0"/>
              <a:t>Application Example</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779894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Convex Set</a:t>
            </a:r>
          </a:p>
        </p:txBody>
      </p:sp>
      <p:sp>
        <p:nvSpPr>
          <p:cNvPr id="4" name="Slide Number Placeholder 3"/>
          <p:cNvSpPr>
            <a:spLocks noGrp="1"/>
          </p:cNvSpPr>
          <p:nvPr>
            <p:ph type="sldNum" sz="quarter" idx="12"/>
          </p:nvPr>
        </p:nvSpPr>
        <p:spPr/>
        <p:txBody>
          <a:bodyPr/>
          <a:lstStyle/>
          <a:p>
            <a:fld id="{6D22F896-40B5-4ADD-8801-0D06FADFA095}" type="slidenum">
              <a:rPr lang="en-US" smtClean="0"/>
              <a:t>22</a:t>
            </a:fld>
            <a:endParaRPr lang="en-US" dirty="0"/>
          </a:p>
        </p:txBody>
      </p:sp>
      <p:pic>
        <p:nvPicPr>
          <p:cNvPr id="6" name="Picture 5"/>
          <p:cNvPicPr>
            <a:picLocks noChangeAspect="1"/>
          </p:cNvPicPr>
          <p:nvPr/>
        </p:nvPicPr>
        <p:blipFill>
          <a:blip r:embed="rId2"/>
          <a:stretch>
            <a:fillRect/>
          </a:stretch>
        </p:blipFill>
        <p:spPr>
          <a:xfrm>
            <a:off x="1489290" y="914400"/>
            <a:ext cx="9172575" cy="5610225"/>
          </a:xfrm>
          <a:prstGeom prst="rect">
            <a:avLst/>
          </a:prstGeom>
        </p:spPr>
      </p:pic>
    </p:spTree>
    <p:extLst>
      <p:ext uri="{BB962C8B-B14F-4D97-AF65-F5344CB8AC3E}">
        <p14:creationId xmlns:p14="http://schemas.microsoft.com/office/powerpoint/2010/main" val="1174899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Convex Function</a:t>
            </a:r>
          </a:p>
        </p:txBody>
      </p:sp>
      <p:sp>
        <p:nvSpPr>
          <p:cNvPr id="4" name="Slide Number Placeholder 3"/>
          <p:cNvSpPr>
            <a:spLocks noGrp="1"/>
          </p:cNvSpPr>
          <p:nvPr>
            <p:ph type="sldNum" sz="quarter" idx="12"/>
          </p:nvPr>
        </p:nvSpPr>
        <p:spPr/>
        <p:txBody>
          <a:bodyPr/>
          <a:lstStyle/>
          <a:p>
            <a:fld id="{6D22F896-40B5-4ADD-8801-0D06FADFA095}" type="slidenum">
              <a:rPr lang="en-US" smtClean="0"/>
              <a:t>23</a:t>
            </a:fld>
            <a:endParaRPr lang="en-US" dirty="0"/>
          </a:p>
        </p:txBody>
      </p:sp>
      <p:pic>
        <p:nvPicPr>
          <p:cNvPr id="3" name="Picture 2"/>
          <p:cNvPicPr>
            <a:picLocks noChangeAspect="1"/>
          </p:cNvPicPr>
          <p:nvPr/>
        </p:nvPicPr>
        <p:blipFill>
          <a:blip r:embed="rId2"/>
          <a:stretch>
            <a:fillRect/>
          </a:stretch>
        </p:blipFill>
        <p:spPr>
          <a:xfrm>
            <a:off x="1277337" y="827903"/>
            <a:ext cx="9377265" cy="5943600"/>
          </a:xfrm>
          <a:prstGeom prst="rect">
            <a:avLst/>
          </a:prstGeom>
        </p:spPr>
      </p:pic>
    </p:spTree>
    <p:extLst>
      <p:ext uri="{BB962C8B-B14F-4D97-AF65-F5344CB8AC3E}">
        <p14:creationId xmlns:p14="http://schemas.microsoft.com/office/powerpoint/2010/main" val="38265888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Convex Optimization</a:t>
            </a:r>
          </a:p>
        </p:txBody>
      </p:sp>
      <p:sp>
        <p:nvSpPr>
          <p:cNvPr id="4" name="Slide Number Placeholder 3"/>
          <p:cNvSpPr>
            <a:spLocks noGrp="1"/>
          </p:cNvSpPr>
          <p:nvPr>
            <p:ph type="sldNum" sz="quarter" idx="12"/>
          </p:nvPr>
        </p:nvSpPr>
        <p:spPr/>
        <p:txBody>
          <a:bodyPr/>
          <a:lstStyle/>
          <a:p>
            <a:fld id="{6D22F896-40B5-4ADD-8801-0D06FADFA095}" type="slidenum">
              <a:rPr lang="en-US" smtClean="0"/>
              <a:t>24</a:t>
            </a:fld>
            <a:endParaRPr lang="en-US" dirty="0"/>
          </a:p>
        </p:txBody>
      </p:sp>
      <p:pic>
        <p:nvPicPr>
          <p:cNvPr id="3" name="Picture 2"/>
          <p:cNvPicPr>
            <a:picLocks noChangeAspect="1"/>
          </p:cNvPicPr>
          <p:nvPr/>
        </p:nvPicPr>
        <p:blipFill>
          <a:blip r:embed="rId2"/>
          <a:stretch>
            <a:fillRect/>
          </a:stretch>
        </p:blipFill>
        <p:spPr>
          <a:xfrm>
            <a:off x="1656196" y="1250478"/>
            <a:ext cx="8620125" cy="3590925"/>
          </a:xfrm>
          <a:prstGeom prst="rect">
            <a:avLst/>
          </a:prstGeom>
        </p:spPr>
      </p:pic>
      <p:sp>
        <p:nvSpPr>
          <p:cNvPr id="7" name="Rectangle 6"/>
          <p:cNvSpPr/>
          <p:nvPr/>
        </p:nvSpPr>
        <p:spPr>
          <a:xfrm>
            <a:off x="2594548" y="5177481"/>
            <a:ext cx="6961842" cy="523220"/>
          </a:xfrm>
          <a:prstGeom prst="rect">
            <a:avLst/>
          </a:prstGeom>
        </p:spPr>
        <p:txBody>
          <a:bodyPr wrap="none">
            <a:spAutoFit/>
          </a:bodyPr>
          <a:lstStyle/>
          <a:p>
            <a:r>
              <a:rPr lang="en-US" sz="2800" dirty="0"/>
              <a:t>Convex means local minimum = global minimum</a:t>
            </a:r>
          </a:p>
        </p:txBody>
      </p:sp>
    </p:spTree>
    <p:extLst>
      <p:ext uri="{BB962C8B-B14F-4D97-AF65-F5344CB8AC3E}">
        <p14:creationId xmlns:p14="http://schemas.microsoft.com/office/powerpoint/2010/main" val="12213275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Algorithms to Find Optimum</a:t>
            </a:r>
          </a:p>
        </p:txBody>
      </p:sp>
      <p:sp>
        <p:nvSpPr>
          <p:cNvPr id="4" name="Slide Number Placeholder 3"/>
          <p:cNvSpPr>
            <a:spLocks noGrp="1"/>
          </p:cNvSpPr>
          <p:nvPr>
            <p:ph type="sldNum" sz="quarter" idx="12"/>
          </p:nvPr>
        </p:nvSpPr>
        <p:spPr/>
        <p:txBody>
          <a:bodyPr/>
          <a:lstStyle/>
          <a:p>
            <a:fld id="{6D22F896-40B5-4ADD-8801-0D06FADFA095}" type="slidenum">
              <a:rPr lang="en-US" smtClean="0"/>
              <a:t>25</a:t>
            </a:fld>
            <a:endParaRPr lang="en-US" dirty="0"/>
          </a:p>
        </p:txBody>
      </p:sp>
      <p:pic>
        <p:nvPicPr>
          <p:cNvPr id="3" name="Picture 2"/>
          <p:cNvPicPr>
            <a:picLocks noChangeAspect="1"/>
          </p:cNvPicPr>
          <p:nvPr/>
        </p:nvPicPr>
        <p:blipFill>
          <a:blip r:embed="rId2"/>
          <a:stretch>
            <a:fillRect/>
          </a:stretch>
        </p:blipFill>
        <p:spPr>
          <a:xfrm>
            <a:off x="2065123" y="914400"/>
            <a:ext cx="7807926" cy="5747036"/>
          </a:xfrm>
          <a:prstGeom prst="rect">
            <a:avLst/>
          </a:prstGeom>
        </p:spPr>
      </p:pic>
    </p:spTree>
    <p:extLst>
      <p:ext uri="{BB962C8B-B14F-4D97-AF65-F5344CB8AC3E}">
        <p14:creationId xmlns:p14="http://schemas.microsoft.com/office/powerpoint/2010/main" val="4288131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Gradient Descent Method</a:t>
            </a:r>
          </a:p>
        </p:txBody>
      </p:sp>
      <p:sp>
        <p:nvSpPr>
          <p:cNvPr id="4" name="Slide Number Placeholder 3"/>
          <p:cNvSpPr>
            <a:spLocks noGrp="1"/>
          </p:cNvSpPr>
          <p:nvPr>
            <p:ph type="sldNum" sz="quarter" idx="12"/>
          </p:nvPr>
        </p:nvSpPr>
        <p:spPr/>
        <p:txBody>
          <a:bodyPr/>
          <a:lstStyle/>
          <a:p>
            <a:fld id="{6D22F896-40B5-4ADD-8801-0D06FADFA095}" type="slidenum">
              <a:rPr lang="en-US" smtClean="0"/>
              <a:t>26</a:t>
            </a:fld>
            <a:endParaRPr lang="en-US" dirty="0"/>
          </a:p>
        </p:txBody>
      </p:sp>
      <p:pic>
        <p:nvPicPr>
          <p:cNvPr id="5" name="Picture 4"/>
          <p:cNvPicPr>
            <a:picLocks noChangeAspect="1"/>
          </p:cNvPicPr>
          <p:nvPr/>
        </p:nvPicPr>
        <p:blipFill>
          <a:blip r:embed="rId3"/>
          <a:stretch>
            <a:fillRect/>
          </a:stretch>
        </p:blipFill>
        <p:spPr>
          <a:xfrm>
            <a:off x="1277337" y="1390649"/>
            <a:ext cx="9772650" cy="4857750"/>
          </a:xfrm>
          <a:prstGeom prst="rect">
            <a:avLst/>
          </a:prstGeom>
        </p:spPr>
      </p:pic>
    </p:spTree>
    <p:extLst>
      <p:ext uri="{BB962C8B-B14F-4D97-AF65-F5344CB8AC3E}">
        <p14:creationId xmlns:p14="http://schemas.microsoft.com/office/powerpoint/2010/main" val="10058089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Iterative Descent Method</a:t>
            </a:r>
          </a:p>
        </p:txBody>
      </p:sp>
      <p:sp>
        <p:nvSpPr>
          <p:cNvPr id="4" name="Slide Number Placeholder 3"/>
          <p:cNvSpPr>
            <a:spLocks noGrp="1"/>
          </p:cNvSpPr>
          <p:nvPr>
            <p:ph type="sldNum" sz="quarter" idx="12"/>
          </p:nvPr>
        </p:nvSpPr>
        <p:spPr/>
        <p:txBody>
          <a:bodyPr/>
          <a:lstStyle/>
          <a:p>
            <a:fld id="{6D22F896-40B5-4ADD-8801-0D06FADFA095}" type="slidenum">
              <a:rPr lang="en-US" smtClean="0"/>
              <a:t>27</a:t>
            </a:fld>
            <a:endParaRPr lang="en-US" dirty="0"/>
          </a:p>
        </p:txBody>
      </p:sp>
      <p:pic>
        <p:nvPicPr>
          <p:cNvPr id="3" name="Picture 2"/>
          <p:cNvPicPr>
            <a:picLocks noChangeAspect="1"/>
          </p:cNvPicPr>
          <p:nvPr/>
        </p:nvPicPr>
        <p:blipFill>
          <a:blip r:embed="rId2"/>
          <a:stretch>
            <a:fillRect/>
          </a:stretch>
        </p:blipFill>
        <p:spPr>
          <a:xfrm>
            <a:off x="1277337" y="914400"/>
            <a:ext cx="9544050" cy="5743575"/>
          </a:xfrm>
          <a:prstGeom prst="rect">
            <a:avLst/>
          </a:prstGeom>
        </p:spPr>
      </p:pic>
      <p:sp>
        <p:nvSpPr>
          <p:cNvPr id="6" name="TextBox 5"/>
          <p:cNvSpPr txBox="1"/>
          <p:nvPr/>
        </p:nvSpPr>
        <p:spPr>
          <a:xfrm>
            <a:off x="4065373" y="2150076"/>
            <a:ext cx="3371116" cy="400110"/>
          </a:xfrm>
          <a:prstGeom prst="rect">
            <a:avLst/>
          </a:prstGeom>
          <a:noFill/>
        </p:spPr>
        <p:txBody>
          <a:bodyPr wrap="none" rtlCol="0">
            <a:spAutoFit/>
          </a:bodyPr>
          <a:lstStyle/>
          <a:p>
            <a:r>
              <a:rPr lang="en-US" sz="2000" dirty="0">
                <a:solidFill>
                  <a:schemeClr val="bg1"/>
                </a:solidFill>
              </a:rPr>
              <a:t>Step size needs to be adaptive</a:t>
            </a:r>
          </a:p>
        </p:txBody>
      </p:sp>
    </p:spTree>
    <p:extLst>
      <p:ext uri="{BB962C8B-B14F-4D97-AF65-F5344CB8AC3E}">
        <p14:creationId xmlns:p14="http://schemas.microsoft.com/office/powerpoint/2010/main" val="3032822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Shortcoming of Gradient Method</a:t>
            </a:r>
          </a:p>
        </p:txBody>
      </p:sp>
      <p:sp>
        <p:nvSpPr>
          <p:cNvPr id="4" name="Slide Number Placeholder 3"/>
          <p:cNvSpPr>
            <a:spLocks noGrp="1"/>
          </p:cNvSpPr>
          <p:nvPr>
            <p:ph type="sldNum" sz="quarter" idx="12"/>
          </p:nvPr>
        </p:nvSpPr>
        <p:spPr>
          <a:xfrm>
            <a:off x="10301035" y="6269076"/>
            <a:ext cx="771089" cy="365125"/>
          </a:xfrm>
        </p:spPr>
        <p:txBody>
          <a:bodyPr/>
          <a:lstStyle/>
          <a:p>
            <a:fld id="{6D22F896-40B5-4ADD-8801-0D06FADFA095}" type="slidenum">
              <a:rPr lang="en-US" smtClean="0"/>
              <a:t>28</a:t>
            </a:fld>
            <a:endParaRPr lang="en-US" dirty="0"/>
          </a:p>
        </p:txBody>
      </p:sp>
      <p:sp>
        <p:nvSpPr>
          <p:cNvPr id="5" name="Rectangle 4"/>
          <p:cNvSpPr/>
          <p:nvPr/>
        </p:nvSpPr>
        <p:spPr>
          <a:xfrm>
            <a:off x="1335000" y="1017543"/>
            <a:ext cx="9848335" cy="461665"/>
          </a:xfrm>
          <a:prstGeom prst="rect">
            <a:avLst/>
          </a:prstGeom>
        </p:spPr>
        <p:txBody>
          <a:bodyPr wrap="square">
            <a:spAutoFit/>
          </a:bodyPr>
          <a:lstStyle/>
          <a:p>
            <a:r>
              <a:rPr lang="en-US" sz="2400" dirty="0">
                <a:latin typeface="NimbusSanL-Regu"/>
              </a:rPr>
              <a:t>However, in practice steepest descent may have slow convergence</a:t>
            </a:r>
            <a:endParaRPr lang="en-US" sz="2400" dirty="0"/>
          </a:p>
        </p:txBody>
      </p:sp>
      <p:pic>
        <p:nvPicPr>
          <p:cNvPr id="7" name="Picture 6"/>
          <p:cNvPicPr>
            <a:picLocks noChangeAspect="1"/>
          </p:cNvPicPr>
          <p:nvPr/>
        </p:nvPicPr>
        <p:blipFill>
          <a:blip r:embed="rId2"/>
          <a:stretch>
            <a:fillRect/>
          </a:stretch>
        </p:blipFill>
        <p:spPr>
          <a:xfrm>
            <a:off x="117492" y="1507544"/>
            <a:ext cx="5165491" cy="5088279"/>
          </a:xfrm>
          <a:prstGeom prst="rect">
            <a:avLst/>
          </a:prstGeom>
        </p:spPr>
      </p:pic>
      <p:pic>
        <p:nvPicPr>
          <p:cNvPr id="8" name="Picture 7"/>
          <p:cNvPicPr>
            <a:picLocks noChangeAspect="1"/>
          </p:cNvPicPr>
          <p:nvPr/>
        </p:nvPicPr>
        <p:blipFill>
          <a:blip r:embed="rId3"/>
          <a:stretch>
            <a:fillRect/>
          </a:stretch>
        </p:blipFill>
        <p:spPr>
          <a:xfrm>
            <a:off x="5421997" y="1502588"/>
            <a:ext cx="6515100" cy="4543425"/>
          </a:xfrm>
          <a:prstGeom prst="rect">
            <a:avLst/>
          </a:prstGeom>
        </p:spPr>
      </p:pic>
    </p:spTree>
    <p:extLst>
      <p:ext uri="{BB962C8B-B14F-4D97-AF65-F5344CB8AC3E}">
        <p14:creationId xmlns:p14="http://schemas.microsoft.com/office/powerpoint/2010/main" val="428203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ewton's meth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3089" y="3160708"/>
            <a:ext cx="4838700" cy="344805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Newton’s Method</a:t>
            </a:r>
          </a:p>
        </p:txBody>
      </p:sp>
      <p:sp>
        <p:nvSpPr>
          <p:cNvPr id="4" name="Slide Number Placeholder 3"/>
          <p:cNvSpPr>
            <a:spLocks noGrp="1"/>
          </p:cNvSpPr>
          <p:nvPr>
            <p:ph type="sldNum" sz="quarter" idx="12"/>
          </p:nvPr>
        </p:nvSpPr>
        <p:spPr/>
        <p:txBody>
          <a:bodyPr/>
          <a:lstStyle/>
          <a:p>
            <a:fld id="{6D22F896-40B5-4ADD-8801-0D06FADFA095}" type="slidenum">
              <a:rPr lang="en-US" smtClean="0"/>
              <a:t>29</a:t>
            </a:fld>
            <a:endParaRPr lang="en-US" dirty="0"/>
          </a:p>
        </p:txBody>
      </p:sp>
      <p:pic>
        <p:nvPicPr>
          <p:cNvPr id="5" name="Picture 4"/>
          <p:cNvPicPr>
            <a:picLocks noChangeAspect="1"/>
          </p:cNvPicPr>
          <p:nvPr/>
        </p:nvPicPr>
        <p:blipFill>
          <a:blip r:embed="rId3"/>
          <a:stretch>
            <a:fillRect/>
          </a:stretch>
        </p:blipFill>
        <p:spPr>
          <a:xfrm>
            <a:off x="1277337" y="830029"/>
            <a:ext cx="9829800" cy="3162300"/>
          </a:xfrm>
          <a:prstGeom prst="rect">
            <a:avLst/>
          </a:prstGeom>
        </p:spPr>
      </p:pic>
    </p:spTree>
    <p:extLst>
      <p:ext uri="{BB962C8B-B14F-4D97-AF65-F5344CB8AC3E}">
        <p14:creationId xmlns:p14="http://schemas.microsoft.com/office/powerpoint/2010/main" val="763043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99573"/>
            <a:ext cx="9905998" cy="1478570"/>
          </a:xfrm>
        </p:spPr>
        <p:txBody>
          <a:bodyPr/>
          <a:lstStyle/>
          <a:p>
            <a:r>
              <a:rPr lang="en-US" altLang="zh-CN" dirty="0">
                <a:latin typeface="Comic Sans MS" panose="030F0702030302020204" pitchFamily="66" charset="0"/>
                <a:ea typeface="宋体" charset="0"/>
              </a:rPr>
              <a:t>Big Data 3V characteristics</a:t>
            </a:r>
            <a:endParaRPr lang="en-US" dirty="0">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t>3</a:t>
            </a:fld>
            <a:endParaRPr lang="en-US" dirty="0"/>
          </a:p>
        </p:txBody>
      </p:sp>
      <p:sp>
        <p:nvSpPr>
          <p:cNvPr id="6" name="Rectangle 1"/>
          <p:cNvSpPr>
            <a:spLocks noChangeArrowheads="1"/>
          </p:cNvSpPr>
          <p:nvPr/>
        </p:nvSpPr>
        <p:spPr bwMode="auto">
          <a:xfrm>
            <a:off x="1648594" y="3672077"/>
            <a:ext cx="5839601"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marL="457200" indent="-457200">
              <a:buFont typeface="Arial" charset="0"/>
              <a:buChar char="•"/>
            </a:pPr>
            <a:r>
              <a:rPr lang="en-US" sz="2400" dirty="0"/>
              <a:t>Size of data increases exponentially</a:t>
            </a:r>
          </a:p>
          <a:p>
            <a:pPr marL="457200" indent="-457200">
              <a:buFont typeface="Arial" charset="0"/>
              <a:buChar char="•"/>
            </a:pPr>
            <a:r>
              <a:rPr lang="en-US" sz="2400" dirty="0"/>
              <a:t>Types of data are very heterogeneous</a:t>
            </a:r>
          </a:p>
          <a:p>
            <a:pPr marL="914400" lvl="1" indent="-457200">
              <a:buFont typeface="Arial" charset="0"/>
              <a:buChar char="•"/>
            </a:pPr>
            <a:r>
              <a:rPr lang="en-US" altLang="en-US" sz="2400" dirty="0"/>
              <a:t>Technology makes it possible to analyze ALL available data</a:t>
            </a:r>
          </a:p>
          <a:p>
            <a:pPr marL="457200" indent="-457200">
              <a:buFont typeface="Arial" charset="0"/>
              <a:buChar char="•"/>
            </a:pPr>
            <a:r>
              <a:rPr lang="en-US" altLang="en-US" sz="2400" dirty="0"/>
              <a:t>Need to calculate fast</a:t>
            </a:r>
          </a:p>
          <a:p>
            <a:pPr marL="457200" indent="-457200">
              <a:buFont typeface="Arial" charset="0"/>
              <a:buChar char="•"/>
            </a:pPr>
            <a:r>
              <a:rPr lang="en-US" altLang="en-US" sz="2400" dirty="0"/>
              <a:t>Key dimensions</a:t>
            </a:r>
          </a:p>
          <a:p>
            <a:pPr marL="914400" lvl="1" indent="-457200">
              <a:buFont typeface="Arial" charset="0"/>
              <a:buChar char="•"/>
            </a:pPr>
            <a:r>
              <a:rPr lang="en-US" altLang="en-US" sz="2400" dirty="0">
                <a:solidFill>
                  <a:srgbClr val="FF0000"/>
                </a:solidFill>
              </a:rPr>
              <a:t>Volume, Velocity and Variety</a:t>
            </a:r>
          </a:p>
          <a:p>
            <a:pPr marL="914400" lvl="1" indent="-457200">
              <a:buFont typeface="Arial" charset="0"/>
              <a:buChar char="•"/>
            </a:pPr>
            <a:r>
              <a:rPr lang="en-US" altLang="en-US" sz="2400" dirty="0"/>
              <a:t>Variability and Veracity</a:t>
            </a:r>
          </a:p>
          <a:p>
            <a:pPr marL="457200" indent="-457200">
              <a:buFont typeface="Arial" charset="0"/>
              <a:buChar char="•"/>
            </a:pPr>
            <a:endParaRPr lang="en-US" sz="2400" dirty="0">
              <a:solidFill>
                <a:srgbClr val="000000"/>
              </a:solidFill>
            </a:endParaRPr>
          </a:p>
        </p:txBody>
      </p:sp>
      <p:pic>
        <p:nvPicPr>
          <p:cNvPr id="7" name="Picture 2" descr="https://www.atkearney.com/documents/10192/698536/FG-Big-Data-and-the-Creative-Destruction-of-Todays-Business-Models-1.png/0c519468-de82-45cb-afde-5d7b431b00b5?t=1358275206758?t=135827520675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48594" y="961138"/>
            <a:ext cx="4155030" cy="2768762"/>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hortonworks.com/wp-content/uploads/2012/05/bigdata_diagra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806" y="916193"/>
            <a:ext cx="3979527" cy="281370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8" descr="V3_3_2"/>
          <p:cNvPicPr>
            <a:picLocks noChangeAspect="1" noChangeArrowheads="1"/>
          </p:cNvPicPr>
          <p:nvPr/>
        </p:nvPicPr>
        <p:blipFill>
          <a:blip r:embed="rId4" cstate="print">
            <a:extLst>
              <a:ext uri="{28A0092B-C50C-407E-A947-70E740481C1C}">
                <a14:useLocalDpi xmlns:a14="http://schemas.microsoft.com/office/drawing/2010/main" val="0"/>
              </a:ext>
            </a:extLst>
          </a:blip>
          <a:srcRect r="6102"/>
          <a:stretch>
            <a:fillRect/>
          </a:stretch>
        </p:blipFill>
        <p:spPr bwMode="auto">
          <a:xfrm>
            <a:off x="7307179" y="3886201"/>
            <a:ext cx="2827813" cy="26187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47927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err="1">
                <a:latin typeface="Comic Sans MS" panose="030F0702030302020204" pitchFamily="66" charset="0"/>
              </a:rPr>
              <a:t>Lagrangian</a:t>
            </a:r>
            <a:r>
              <a:rPr lang="en-US" dirty="0">
                <a:latin typeface="Comic Sans MS" panose="030F0702030302020204" pitchFamily="66" charset="0"/>
              </a:rPr>
              <a:t> Multiplier</a:t>
            </a:r>
          </a:p>
        </p:txBody>
      </p:sp>
      <p:sp>
        <p:nvSpPr>
          <p:cNvPr id="4" name="Slide Number Placeholder 3"/>
          <p:cNvSpPr>
            <a:spLocks noGrp="1"/>
          </p:cNvSpPr>
          <p:nvPr>
            <p:ph type="sldNum" sz="quarter" idx="12"/>
          </p:nvPr>
        </p:nvSpPr>
        <p:spPr/>
        <p:txBody>
          <a:bodyPr/>
          <a:lstStyle/>
          <a:p>
            <a:fld id="{6D22F896-40B5-4ADD-8801-0D06FADFA095}" type="slidenum">
              <a:rPr lang="en-US" smtClean="0"/>
              <a:t>30</a:t>
            </a:fld>
            <a:endParaRPr lang="en-US" dirty="0"/>
          </a:p>
        </p:txBody>
      </p:sp>
      <p:pic>
        <p:nvPicPr>
          <p:cNvPr id="3" name="Picture 2"/>
          <p:cNvPicPr>
            <a:picLocks noChangeAspect="1"/>
          </p:cNvPicPr>
          <p:nvPr/>
        </p:nvPicPr>
        <p:blipFill>
          <a:blip r:embed="rId3"/>
          <a:stretch>
            <a:fillRect/>
          </a:stretch>
        </p:blipFill>
        <p:spPr>
          <a:xfrm>
            <a:off x="2236701" y="914400"/>
            <a:ext cx="7496175" cy="3724275"/>
          </a:xfrm>
          <a:prstGeom prst="rect">
            <a:avLst/>
          </a:prstGeom>
        </p:spPr>
      </p:pic>
      <p:pic>
        <p:nvPicPr>
          <p:cNvPr id="6" name="Picture 5"/>
          <p:cNvPicPr>
            <a:picLocks noChangeAspect="1"/>
          </p:cNvPicPr>
          <p:nvPr/>
        </p:nvPicPr>
        <p:blipFill>
          <a:blip r:embed="rId4"/>
          <a:stretch>
            <a:fillRect/>
          </a:stretch>
        </p:blipFill>
        <p:spPr>
          <a:xfrm>
            <a:off x="1193370" y="4638675"/>
            <a:ext cx="9410700" cy="1914525"/>
          </a:xfrm>
          <a:prstGeom prst="rect">
            <a:avLst/>
          </a:prstGeom>
        </p:spPr>
      </p:pic>
    </p:spTree>
    <p:extLst>
      <p:ext uri="{BB962C8B-B14F-4D97-AF65-F5344CB8AC3E}">
        <p14:creationId xmlns:p14="http://schemas.microsoft.com/office/powerpoint/2010/main" val="23958977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Duality</a:t>
            </a:r>
          </a:p>
        </p:txBody>
      </p:sp>
      <p:sp>
        <p:nvSpPr>
          <p:cNvPr id="4" name="Slide Number Placeholder 3"/>
          <p:cNvSpPr>
            <a:spLocks noGrp="1"/>
          </p:cNvSpPr>
          <p:nvPr>
            <p:ph type="sldNum" sz="quarter" idx="12"/>
          </p:nvPr>
        </p:nvSpPr>
        <p:spPr/>
        <p:txBody>
          <a:bodyPr/>
          <a:lstStyle/>
          <a:p>
            <a:fld id="{6D22F896-40B5-4ADD-8801-0D06FADFA095}" type="slidenum">
              <a:rPr lang="en-US" smtClean="0"/>
              <a:t>31</a:t>
            </a:fld>
            <a:endParaRPr lang="en-US" dirty="0"/>
          </a:p>
        </p:txBody>
      </p:sp>
      <p:pic>
        <p:nvPicPr>
          <p:cNvPr id="3" name="Picture 2"/>
          <p:cNvPicPr>
            <a:picLocks noChangeAspect="1"/>
          </p:cNvPicPr>
          <p:nvPr/>
        </p:nvPicPr>
        <p:blipFill>
          <a:blip r:embed="rId2"/>
          <a:stretch>
            <a:fillRect/>
          </a:stretch>
        </p:blipFill>
        <p:spPr>
          <a:xfrm>
            <a:off x="1395670" y="914400"/>
            <a:ext cx="9153525" cy="3609975"/>
          </a:xfrm>
          <a:prstGeom prst="rect">
            <a:avLst/>
          </a:prstGeom>
        </p:spPr>
      </p:pic>
      <p:pic>
        <p:nvPicPr>
          <p:cNvPr id="5" name="Picture 4"/>
          <p:cNvPicPr>
            <a:picLocks noChangeAspect="1"/>
          </p:cNvPicPr>
          <p:nvPr/>
        </p:nvPicPr>
        <p:blipFill>
          <a:blip r:embed="rId3"/>
          <a:stretch>
            <a:fillRect/>
          </a:stretch>
        </p:blipFill>
        <p:spPr>
          <a:xfrm>
            <a:off x="1395670" y="4524375"/>
            <a:ext cx="8582025" cy="1905000"/>
          </a:xfrm>
          <a:prstGeom prst="rect">
            <a:avLst/>
          </a:prstGeom>
        </p:spPr>
      </p:pic>
    </p:spTree>
    <p:extLst>
      <p:ext uri="{BB962C8B-B14F-4D97-AF65-F5344CB8AC3E}">
        <p14:creationId xmlns:p14="http://schemas.microsoft.com/office/powerpoint/2010/main" val="1667871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Duality</a:t>
            </a:r>
          </a:p>
        </p:txBody>
      </p:sp>
      <p:sp>
        <p:nvSpPr>
          <p:cNvPr id="4" name="Slide Number Placeholder 3"/>
          <p:cNvSpPr>
            <a:spLocks noGrp="1"/>
          </p:cNvSpPr>
          <p:nvPr>
            <p:ph type="sldNum" sz="quarter" idx="12"/>
          </p:nvPr>
        </p:nvSpPr>
        <p:spPr/>
        <p:txBody>
          <a:bodyPr/>
          <a:lstStyle/>
          <a:p>
            <a:fld id="{6D22F896-40B5-4ADD-8801-0D06FADFA095}" type="slidenum">
              <a:rPr lang="en-US" smtClean="0"/>
              <a:t>32</a:t>
            </a:fld>
            <a:endParaRPr lang="en-US" dirty="0"/>
          </a:p>
        </p:txBody>
      </p:sp>
      <p:pic>
        <p:nvPicPr>
          <p:cNvPr id="6" name="Picture 5"/>
          <p:cNvPicPr>
            <a:picLocks noChangeAspect="1"/>
          </p:cNvPicPr>
          <p:nvPr/>
        </p:nvPicPr>
        <p:blipFill>
          <a:blip r:embed="rId3"/>
          <a:stretch>
            <a:fillRect/>
          </a:stretch>
        </p:blipFill>
        <p:spPr>
          <a:xfrm>
            <a:off x="1277337" y="1144029"/>
            <a:ext cx="9363075" cy="5410200"/>
          </a:xfrm>
          <a:prstGeom prst="rect">
            <a:avLst/>
          </a:prstGeom>
        </p:spPr>
      </p:pic>
    </p:spTree>
    <p:extLst>
      <p:ext uri="{BB962C8B-B14F-4D97-AF65-F5344CB8AC3E}">
        <p14:creationId xmlns:p14="http://schemas.microsoft.com/office/powerpoint/2010/main" val="3985381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KKT Condition: When to Stop?</a:t>
            </a:r>
          </a:p>
        </p:txBody>
      </p:sp>
      <p:sp>
        <p:nvSpPr>
          <p:cNvPr id="4" name="Slide Number Placeholder 3"/>
          <p:cNvSpPr>
            <a:spLocks noGrp="1"/>
          </p:cNvSpPr>
          <p:nvPr>
            <p:ph type="sldNum" sz="quarter" idx="12"/>
          </p:nvPr>
        </p:nvSpPr>
        <p:spPr/>
        <p:txBody>
          <a:bodyPr/>
          <a:lstStyle/>
          <a:p>
            <a:fld id="{6D22F896-40B5-4ADD-8801-0D06FADFA095}" type="slidenum">
              <a:rPr lang="en-US" smtClean="0"/>
              <a:t>33</a:t>
            </a:fld>
            <a:endParaRPr lang="en-US" dirty="0"/>
          </a:p>
        </p:txBody>
      </p:sp>
      <p:pic>
        <p:nvPicPr>
          <p:cNvPr id="3" name="Picture 2"/>
          <p:cNvPicPr>
            <a:picLocks noChangeAspect="1"/>
          </p:cNvPicPr>
          <p:nvPr/>
        </p:nvPicPr>
        <p:blipFill>
          <a:blip r:embed="rId3"/>
          <a:stretch>
            <a:fillRect/>
          </a:stretch>
        </p:blipFill>
        <p:spPr>
          <a:xfrm>
            <a:off x="655635" y="784139"/>
            <a:ext cx="10391775" cy="5981700"/>
          </a:xfrm>
          <a:prstGeom prst="rect">
            <a:avLst/>
          </a:prstGeom>
        </p:spPr>
      </p:pic>
      <p:sp>
        <p:nvSpPr>
          <p:cNvPr id="5" name="TextBox 4"/>
          <p:cNvSpPr txBox="1"/>
          <p:nvPr/>
        </p:nvSpPr>
        <p:spPr>
          <a:xfrm>
            <a:off x="2802126" y="3051069"/>
            <a:ext cx="3597109" cy="461665"/>
          </a:xfrm>
          <a:prstGeom prst="rect">
            <a:avLst/>
          </a:prstGeom>
          <a:noFill/>
        </p:spPr>
        <p:txBody>
          <a:bodyPr wrap="none" rtlCol="0">
            <a:spAutoFit/>
          </a:bodyPr>
          <a:lstStyle/>
          <a:p>
            <a:r>
              <a:rPr lang="en-US" sz="2400" dirty="0">
                <a:solidFill>
                  <a:schemeClr val="bg1"/>
                </a:solidFill>
              </a:rPr>
              <a:t>Draw a figure on the board</a:t>
            </a:r>
          </a:p>
        </p:txBody>
      </p:sp>
    </p:spTree>
    <p:extLst>
      <p:ext uri="{BB962C8B-B14F-4D97-AF65-F5344CB8AC3E}">
        <p14:creationId xmlns:p14="http://schemas.microsoft.com/office/powerpoint/2010/main" val="20231510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Barrier Function</a:t>
            </a:r>
          </a:p>
        </p:txBody>
      </p:sp>
      <p:sp>
        <p:nvSpPr>
          <p:cNvPr id="4" name="Slide Number Placeholder 3"/>
          <p:cNvSpPr>
            <a:spLocks noGrp="1"/>
          </p:cNvSpPr>
          <p:nvPr>
            <p:ph type="sldNum" sz="quarter" idx="12"/>
          </p:nvPr>
        </p:nvSpPr>
        <p:spPr/>
        <p:txBody>
          <a:bodyPr/>
          <a:lstStyle/>
          <a:p>
            <a:fld id="{6D22F896-40B5-4ADD-8801-0D06FADFA095}" type="slidenum">
              <a:rPr lang="en-US" smtClean="0"/>
              <a:t>34</a:t>
            </a:fld>
            <a:endParaRPr lang="en-US" dirty="0"/>
          </a:p>
        </p:txBody>
      </p:sp>
      <p:pic>
        <p:nvPicPr>
          <p:cNvPr id="5" name="Picture 4"/>
          <p:cNvPicPr>
            <a:picLocks noChangeAspect="1"/>
          </p:cNvPicPr>
          <p:nvPr/>
        </p:nvPicPr>
        <p:blipFill>
          <a:blip r:embed="rId2"/>
          <a:stretch>
            <a:fillRect/>
          </a:stretch>
        </p:blipFill>
        <p:spPr>
          <a:xfrm>
            <a:off x="1544594" y="804091"/>
            <a:ext cx="8534400" cy="5991225"/>
          </a:xfrm>
          <a:prstGeom prst="rect">
            <a:avLst/>
          </a:prstGeom>
        </p:spPr>
      </p:pic>
    </p:spTree>
    <p:extLst>
      <p:ext uri="{BB962C8B-B14F-4D97-AF65-F5344CB8AC3E}">
        <p14:creationId xmlns:p14="http://schemas.microsoft.com/office/powerpoint/2010/main" val="843169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Interior Point Method</a:t>
            </a:r>
          </a:p>
        </p:txBody>
      </p:sp>
      <p:sp>
        <p:nvSpPr>
          <p:cNvPr id="4" name="Slide Number Placeholder 3"/>
          <p:cNvSpPr>
            <a:spLocks noGrp="1"/>
          </p:cNvSpPr>
          <p:nvPr>
            <p:ph type="sldNum" sz="quarter" idx="12"/>
          </p:nvPr>
        </p:nvSpPr>
        <p:spPr/>
        <p:txBody>
          <a:bodyPr/>
          <a:lstStyle/>
          <a:p>
            <a:fld id="{6D22F896-40B5-4ADD-8801-0D06FADFA095}" type="slidenum">
              <a:rPr lang="en-US" smtClean="0"/>
              <a:t>35</a:t>
            </a:fld>
            <a:endParaRPr lang="en-US" dirty="0"/>
          </a:p>
        </p:txBody>
      </p:sp>
      <p:pic>
        <p:nvPicPr>
          <p:cNvPr id="3" name="Picture 2"/>
          <p:cNvPicPr>
            <a:picLocks noChangeAspect="1"/>
          </p:cNvPicPr>
          <p:nvPr/>
        </p:nvPicPr>
        <p:blipFill>
          <a:blip r:embed="rId2"/>
          <a:stretch>
            <a:fillRect/>
          </a:stretch>
        </p:blipFill>
        <p:spPr>
          <a:xfrm>
            <a:off x="1932803" y="1370828"/>
            <a:ext cx="8153400" cy="2114550"/>
          </a:xfrm>
          <a:prstGeom prst="rect">
            <a:avLst/>
          </a:prstGeom>
        </p:spPr>
      </p:pic>
      <p:pic>
        <p:nvPicPr>
          <p:cNvPr id="5" name="Picture 4"/>
          <p:cNvPicPr>
            <a:picLocks noChangeAspect="1"/>
          </p:cNvPicPr>
          <p:nvPr/>
        </p:nvPicPr>
        <p:blipFill>
          <a:blip r:embed="rId3"/>
          <a:stretch>
            <a:fillRect/>
          </a:stretch>
        </p:blipFill>
        <p:spPr>
          <a:xfrm>
            <a:off x="3570073" y="3637905"/>
            <a:ext cx="4038600" cy="2943225"/>
          </a:xfrm>
          <a:prstGeom prst="rect">
            <a:avLst/>
          </a:prstGeom>
        </p:spPr>
      </p:pic>
    </p:spTree>
    <p:extLst>
      <p:ext uri="{BB962C8B-B14F-4D97-AF65-F5344CB8AC3E}">
        <p14:creationId xmlns:p14="http://schemas.microsoft.com/office/powerpoint/2010/main" val="18423850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2.egr.uh.edu/~zhan2/index_files/image031.jpg">
            <a:extLst>
              <a:ext uri="{FF2B5EF4-FFF2-40B4-BE49-F238E27FC236}">
                <a16:creationId xmlns:a16="http://schemas.microsoft.com/office/drawing/2014/main" id="{3D8BEBDA-BA57-1A49-93EF-A9540C1EE51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126617" y="1332108"/>
            <a:ext cx="3178638" cy="418832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36</a:t>
            </a:fld>
            <a:endParaRPr lang="en-US"/>
          </a:p>
        </p:txBody>
      </p:sp>
      <p:sp>
        <p:nvSpPr>
          <p:cNvPr id="6" name="Content Placeholder 2">
            <a:extLst>
              <a:ext uri="{FF2B5EF4-FFF2-40B4-BE49-F238E27FC236}">
                <a16:creationId xmlns:a16="http://schemas.microsoft.com/office/drawing/2014/main" id="{4E854CBB-5B73-78DD-A3EE-2C87AD3BCFC9}"/>
              </a:ext>
            </a:extLst>
          </p:cNvPr>
          <p:cNvSpPr txBox="1">
            <a:spLocks/>
          </p:cNvSpPr>
          <p:nvPr/>
        </p:nvSpPr>
        <p:spPr>
          <a:xfrm>
            <a:off x="5895039" y="472526"/>
            <a:ext cx="4764610" cy="59054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dirty="0">
                <a:latin typeface="Comic Sans MS" panose="030F0702030302020204" pitchFamily="66" charset="0"/>
              </a:rPr>
              <a:t>Outline</a:t>
            </a:r>
            <a:endParaRPr lang="en-US" sz="3600" dirty="0"/>
          </a:p>
          <a:p>
            <a:r>
              <a:rPr lang="en-US" dirty="0"/>
              <a:t>Overview and Basics Review</a:t>
            </a:r>
          </a:p>
          <a:p>
            <a:r>
              <a:rPr lang="en-US" dirty="0"/>
              <a:t>Sublinear Sampling</a:t>
            </a:r>
          </a:p>
          <a:p>
            <a:r>
              <a:rPr lang="en-US" dirty="0"/>
              <a:t>Big Scale Computing </a:t>
            </a:r>
          </a:p>
          <a:p>
            <a:pPr lvl="1"/>
            <a:r>
              <a:rPr lang="en-US" dirty="0"/>
              <a:t>Optimization Basics</a:t>
            </a:r>
          </a:p>
          <a:p>
            <a:pPr lvl="1"/>
            <a:r>
              <a:rPr lang="en-US" dirty="0">
                <a:solidFill>
                  <a:srgbClr val="FF0000"/>
                </a:solidFill>
              </a:rPr>
              <a:t>BCD and BSUM</a:t>
            </a:r>
          </a:p>
          <a:p>
            <a:pPr lvl="1"/>
            <a:r>
              <a:rPr lang="en-US" dirty="0"/>
              <a:t>ADMM</a:t>
            </a:r>
          </a:p>
          <a:p>
            <a:pPr lvl="1"/>
            <a:r>
              <a:rPr lang="en-US" dirty="0"/>
              <a:t>Sparse Optimization</a:t>
            </a:r>
          </a:p>
          <a:p>
            <a:pPr lvl="1"/>
            <a:r>
              <a:rPr lang="en-US" dirty="0"/>
              <a:t>Mixed Integer Programming</a:t>
            </a:r>
          </a:p>
          <a:p>
            <a:r>
              <a:rPr lang="en-US" dirty="0"/>
              <a:t>Big Data Storage and Software</a:t>
            </a:r>
          </a:p>
          <a:p>
            <a:r>
              <a:rPr lang="en-US" dirty="0"/>
              <a:t>Application Example</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715521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Large-Scale Optimization</a:t>
            </a:r>
          </a:p>
        </p:txBody>
      </p:sp>
      <p:sp>
        <p:nvSpPr>
          <p:cNvPr id="4" name="Slide Number Placeholder 3"/>
          <p:cNvSpPr>
            <a:spLocks noGrp="1"/>
          </p:cNvSpPr>
          <p:nvPr>
            <p:ph type="sldNum" sz="quarter" idx="12"/>
          </p:nvPr>
        </p:nvSpPr>
        <p:spPr/>
        <p:txBody>
          <a:bodyPr/>
          <a:lstStyle/>
          <a:p>
            <a:fld id="{6D22F896-40B5-4ADD-8801-0D06FADFA095}" type="slidenum">
              <a:rPr lang="en-US" smtClean="0"/>
              <a:t>37</a:t>
            </a:fld>
            <a:endParaRPr lang="en-US" dirty="0"/>
          </a:p>
        </p:txBody>
      </p:sp>
      <p:sp>
        <p:nvSpPr>
          <p:cNvPr id="7" name="Content Placeholder 2"/>
          <p:cNvSpPr>
            <a:spLocks noGrp="1"/>
          </p:cNvSpPr>
          <p:nvPr>
            <p:ph idx="1"/>
          </p:nvPr>
        </p:nvSpPr>
        <p:spPr>
          <a:xfrm>
            <a:off x="1141412" y="914400"/>
            <a:ext cx="9905999" cy="5333999"/>
          </a:xfrm>
        </p:spPr>
        <p:txBody>
          <a:bodyPr>
            <a:normAutofit/>
          </a:bodyPr>
          <a:lstStyle/>
          <a:p>
            <a:r>
              <a:rPr lang="en-US" sz="3200" dirty="0"/>
              <a:t>Generally, optimization algorithms for solving problems of such huge sizes should satisfy</a:t>
            </a:r>
          </a:p>
          <a:p>
            <a:pPr lvl="1"/>
            <a:r>
              <a:rPr lang="en-US" sz="2800" b="1" dirty="0">
                <a:solidFill>
                  <a:srgbClr val="FFFF00"/>
                </a:solidFill>
              </a:rPr>
              <a:t>Simple </a:t>
            </a:r>
            <a:r>
              <a:rPr lang="en-US" sz="2800" b="1" dirty="0" err="1">
                <a:solidFill>
                  <a:srgbClr val="FFFF00"/>
                </a:solidFill>
              </a:rPr>
              <a:t>Subproblem</a:t>
            </a:r>
            <a:r>
              <a:rPr lang="en-US" sz="2800" dirty="0"/>
              <a:t>: Each of their computational steps must be simple and easy</a:t>
            </a:r>
          </a:p>
          <a:p>
            <a:pPr lvl="1"/>
            <a:r>
              <a:rPr lang="en-US" sz="2800" dirty="0">
                <a:solidFill>
                  <a:srgbClr val="FFFF00"/>
                </a:solidFill>
              </a:rPr>
              <a:t>Parallel Implementable</a:t>
            </a:r>
            <a:r>
              <a:rPr lang="en-US" sz="2800" dirty="0"/>
              <a:t>: Algorithm is implementable in distributed and/or parallel manner (e.g., in HPC clusters)</a:t>
            </a:r>
          </a:p>
          <a:p>
            <a:pPr lvl="1"/>
            <a:r>
              <a:rPr lang="en-US" sz="2800" dirty="0">
                <a:solidFill>
                  <a:srgbClr val="FFFF00"/>
                </a:solidFill>
              </a:rPr>
              <a:t>Fast Convergence</a:t>
            </a:r>
            <a:r>
              <a:rPr lang="en-US" sz="2800" dirty="0"/>
              <a:t>: A high-quality solution can be found using a small number of iterations</a:t>
            </a:r>
          </a:p>
          <a:p>
            <a:r>
              <a:rPr lang="en-US" sz="3200" dirty="0">
                <a:solidFill>
                  <a:srgbClr val="FF0000"/>
                </a:solidFill>
              </a:rPr>
              <a:t>Key</a:t>
            </a:r>
            <a:r>
              <a:rPr lang="en-US" sz="3200" dirty="0"/>
              <a:t>: Explore intrinsic decomposability of the problem</a:t>
            </a:r>
          </a:p>
        </p:txBody>
      </p:sp>
    </p:spTree>
    <p:extLst>
      <p:ext uri="{BB962C8B-B14F-4D97-AF65-F5344CB8AC3E}">
        <p14:creationId xmlns:p14="http://schemas.microsoft.com/office/powerpoint/2010/main" val="1696829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BCD Algorithm</a:t>
            </a:r>
          </a:p>
        </p:txBody>
      </p:sp>
      <p:sp>
        <p:nvSpPr>
          <p:cNvPr id="4" name="Slide Number Placeholder 3"/>
          <p:cNvSpPr>
            <a:spLocks noGrp="1"/>
          </p:cNvSpPr>
          <p:nvPr>
            <p:ph type="sldNum" sz="quarter" idx="12"/>
          </p:nvPr>
        </p:nvSpPr>
        <p:spPr/>
        <p:txBody>
          <a:bodyPr/>
          <a:lstStyle/>
          <a:p>
            <a:fld id="{6D22F896-40B5-4ADD-8801-0D06FADFA095}" type="slidenum">
              <a:rPr lang="en-US" smtClean="0"/>
              <a:t>38</a:t>
            </a:fld>
            <a:endParaRPr lang="en-US" dirty="0"/>
          </a:p>
        </p:txBody>
      </p:sp>
      <p:sp>
        <p:nvSpPr>
          <p:cNvPr id="8" name="Content Placeholder 2"/>
          <p:cNvSpPr>
            <a:spLocks noGrp="1"/>
          </p:cNvSpPr>
          <p:nvPr>
            <p:ph idx="1"/>
          </p:nvPr>
        </p:nvSpPr>
        <p:spPr>
          <a:xfrm>
            <a:off x="1141412" y="914400"/>
            <a:ext cx="9905999" cy="5616669"/>
          </a:xfrm>
        </p:spPr>
        <p:txBody>
          <a:bodyPr>
            <a:normAutofit/>
          </a:bodyPr>
          <a:lstStyle/>
          <a:p>
            <a:r>
              <a:rPr lang="en-US" sz="3200" dirty="0"/>
              <a:t>A popular family of optimization algorithms: </a:t>
            </a:r>
            <a:r>
              <a:rPr lang="en-US" sz="3200" dirty="0">
                <a:solidFill>
                  <a:srgbClr val="FFFF00"/>
                </a:solidFill>
              </a:rPr>
              <a:t>block coordinate descent</a:t>
            </a:r>
            <a:r>
              <a:rPr lang="en-US" sz="3200" dirty="0"/>
              <a:t> (BCD) method (a.k.a. the alternating minimization)</a:t>
            </a:r>
          </a:p>
          <a:p>
            <a:r>
              <a:rPr lang="en-US" sz="3200" dirty="0"/>
              <a:t>The basic steps:</a:t>
            </a:r>
          </a:p>
          <a:p>
            <a:pPr lvl="1"/>
            <a:r>
              <a:rPr lang="en-US" sz="2800" dirty="0">
                <a:solidFill>
                  <a:srgbClr val="FFFF00"/>
                </a:solidFill>
              </a:rPr>
              <a:t>Partition</a:t>
            </a:r>
            <a:r>
              <a:rPr lang="en-US" sz="2800" dirty="0"/>
              <a:t> the entire optimization variables into small blocks</a:t>
            </a:r>
          </a:p>
          <a:p>
            <a:pPr lvl="1"/>
            <a:r>
              <a:rPr lang="en-US" sz="2800" dirty="0">
                <a:solidFill>
                  <a:srgbClr val="FFFF00"/>
                </a:solidFill>
              </a:rPr>
              <a:t>Optimize</a:t>
            </a:r>
            <a:r>
              <a:rPr lang="en-US" sz="2800" dirty="0"/>
              <a:t> one block variable (or few blocks of variables) at each </a:t>
            </a:r>
            <a:r>
              <a:rPr lang="en-US" sz="3200" dirty="0"/>
              <a:t>iteration, while holding the remaining variables fixed.</a:t>
            </a:r>
          </a:p>
          <a:p>
            <a:r>
              <a:rPr lang="en-US" sz="3200" dirty="0"/>
              <a:t>Example of writing a paper</a:t>
            </a:r>
          </a:p>
        </p:txBody>
      </p:sp>
    </p:spTree>
    <p:extLst>
      <p:ext uri="{BB962C8B-B14F-4D97-AF65-F5344CB8AC3E}">
        <p14:creationId xmlns:p14="http://schemas.microsoft.com/office/powerpoint/2010/main" val="163159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Graphically</a:t>
            </a:r>
          </a:p>
        </p:txBody>
      </p:sp>
      <p:sp>
        <p:nvSpPr>
          <p:cNvPr id="4" name="Slide Number Placeholder 3"/>
          <p:cNvSpPr>
            <a:spLocks noGrp="1"/>
          </p:cNvSpPr>
          <p:nvPr>
            <p:ph type="sldNum" sz="quarter" idx="12"/>
          </p:nvPr>
        </p:nvSpPr>
        <p:spPr/>
        <p:txBody>
          <a:bodyPr/>
          <a:lstStyle/>
          <a:p>
            <a:fld id="{6D22F896-40B5-4ADD-8801-0D06FADFA095}" type="slidenum">
              <a:rPr lang="en-US" smtClean="0"/>
              <a:t>39</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1277337" y="914400"/>
            <a:ext cx="9134909" cy="5852474"/>
          </a:xfrm>
          <a:prstGeom prst="rect">
            <a:avLst/>
          </a:prstGeom>
        </p:spPr>
      </p:pic>
    </p:spTree>
    <p:extLst>
      <p:ext uri="{BB962C8B-B14F-4D97-AF65-F5344CB8AC3E}">
        <p14:creationId xmlns:p14="http://schemas.microsoft.com/office/powerpoint/2010/main" val="26797070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99573"/>
            <a:ext cx="9905998" cy="1478570"/>
          </a:xfrm>
        </p:spPr>
        <p:txBody>
          <a:bodyPr/>
          <a:lstStyle/>
          <a:p>
            <a:r>
              <a:rPr lang="en-US" dirty="0">
                <a:latin typeface="Comic Sans MS" panose="030F0702030302020204" pitchFamily="66" charset="0"/>
              </a:rPr>
              <a:t>However</a:t>
            </a:r>
          </a:p>
        </p:txBody>
      </p:sp>
      <p:sp>
        <p:nvSpPr>
          <p:cNvPr id="4" name="Slide Number Placeholder 3"/>
          <p:cNvSpPr>
            <a:spLocks noGrp="1"/>
          </p:cNvSpPr>
          <p:nvPr>
            <p:ph type="sldNum" sz="quarter" idx="12"/>
          </p:nvPr>
        </p:nvSpPr>
        <p:spPr/>
        <p:txBody>
          <a:bodyPr/>
          <a:lstStyle/>
          <a:p>
            <a:fld id="{6D22F896-40B5-4ADD-8801-0D06FADFA095}" type="slidenum">
              <a:rPr lang="en-US" smtClean="0"/>
              <a:t>4</a:t>
            </a:fld>
            <a:endParaRPr lang="en-US" dirty="0"/>
          </a:p>
        </p:txBody>
      </p:sp>
      <p:sp>
        <p:nvSpPr>
          <p:cNvPr id="6" name="Content Placeholder 2"/>
          <p:cNvSpPr>
            <a:spLocks noGrp="1"/>
          </p:cNvSpPr>
          <p:nvPr>
            <p:ph idx="1"/>
          </p:nvPr>
        </p:nvSpPr>
        <p:spPr>
          <a:xfrm>
            <a:off x="1697471" y="1178011"/>
            <a:ext cx="8426450" cy="5791200"/>
          </a:xfrm>
        </p:spPr>
        <p:txBody>
          <a:bodyPr>
            <a:normAutofit/>
          </a:bodyPr>
          <a:lstStyle/>
          <a:p>
            <a:r>
              <a:rPr lang="en-US" dirty="0"/>
              <a:t>Nobody knows exactly how to handle big data</a:t>
            </a:r>
          </a:p>
          <a:p>
            <a:endParaRPr lang="en-US" dirty="0"/>
          </a:p>
          <a:p>
            <a:endParaRPr lang="en-US" dirty="0"/>
          </a:p>
          <a:p>
            <a:endParaRPr lang="en-US" dirty="0"/>
          </a:p>
          <a:p>
            <a:endParaRPr lang="en-US" dirty="0"/>
          </a:p>
          <a:p>
            <a:endParaRPr lang="en-US" dirty="0"/>
          </a:p>
          <a:p>
            <a:endParaRPr lang="en-US" dirty="0"/>
          </a:p>
          <a:p>
            <a:r>
              <a:rPr lang="en-US" dirty="0"/>
              <a:t>We zoom to</a:t>
            </a:r>
          </a:p>
          <a:p>
            <a:pPr lvl="1"/>
            <a:r>
              <a:rPr lang="en-US" dirty="0"/>
              <a:t>Sampling, Computing and Storage Perspectives</a:t>
            </a:r>
          </a:p>
          <a:p>
            <a:pPr lvl="1"/>
            <a:r>
              <a:rPr lang="en-US" dirty="0"/>
              <a:t>Networking and Smart Grid Applications</a:t>
            </a:r>
          </a:p>
        </p:txBody>
      </p:sp>
      <p:pic>
        <p:nvPicPr>
          <p:cNvPr id="7" name="Picture 2" descr="http://www.people.com.cn/media/20050818/4115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575" y="1815572"/>
            <a:ext cx="4038600" cy="32981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7926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Introduction</a:t>
            </a:r>
          </a:p>
        </p:txBody>
      </p:sp>
      <p:sp>
        <p:nvSpPr>
          <p:cNvPr id="4" name="Slide Number Placeholder 3"/>
          <p:cNvSpPr>
            <a:spLocks noGrp="1"/>
          </p:cNvSpPr>
          <p:nvPr>
            <p:ph type="sldNum" sz="quarter" idx="12"/>
          </p:nvPr>
        </p:nvSpPr>
        <p:spPr/>
        <p:txBody>
          <a:bodyPr/>
          <a:lstStyle/>
          <a:p>
            <a:fld id="{6D22F896-40B5-4ADD-8801-0D06FADFA095}" type="slidenum">
              <a:rPr lang="en-US" smtClean="0"/>
              <a:t>40</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1277336" y="951343"/>
            <a:ext cx="8998985" cy="5729929"/>
          </a:xfrm>
          <a:prstGeom prst="rect">
            <a:avLst/>
          </a:prstGeom>
        </p:spPr>
      </p:pic>
    </p:spTree>
    <p:extLst>
      <p:ext uri="{BB962C8B-B14F-4D97-AF65-F5344CB8AC3E}">
        <p14:creationId xmlns:p14="http://schemas.microsoft.com/office/powerpoint/2010/main" val="32748110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Convergence of BCD</a:t>
            </a:r>
          </a:p>
        </p:txBody>
      </p:sp>
      <p:sp>
        <p:nvSpPr>
          <p:cNvPr id="4" name="Slide Number Placeholder 3"/>
          <p:cNvSpPr>
            <a:spLocks noGrp="1"/>
          </p:cNvSpPr>
          <p:nvPr>
            <p:ph type="sldNum" sz="quarter" idx="12"/>
          </p:nvPr>
        </p:nvSpPr>
        <p:spPr/>
        <p:txBody>
          <a:bodyPr/>
          <a:lstStyle/>
          <a:p>
            <a:fld id="{6D22F896-40B5-4ADD-8801-0D06FADFA095}" type="slidenum">
              <a:rPr lang="en-US" smtClean="0"/>
              <a:t>41</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3"/>
          <a:stretch>
            <a:fillRect/>
          </a:stretch>
        </p:blipFill>
        <p:spPr>
          <a:xfrm>
            <a:off x="1291923" y="843982"/>
            <a:ext cx="8916435" cy="6014018"/>
          </a:xfrm>
          <a:prstGeom prst="rect">
            <a:avLst/>
          </a:prstGeom>
        </p:spPr>
      </p:pic>
    </p:spTree>
    <p:extLst>
      <p:ext uri="{BB962C8B-B14F-4D97-AF65-F5344CB8AC3E}">
        <p14:creationId xmlns:p14="http://schemas.microsoft.com/office/powerpoint/2010/main" val="129823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Limit of BCD</a:t>
            </a:r>
          </a:p>
        </p:txBody>
      </p:sp>
      <p:sp>
        <p:nvSpPr>
          <p:cNvPr id="4" name="Slide Number Placeholder 3"/>
          <p:cNvSpPr>
            <a:spLocks noGrp="1"/>
          </p:cNvSpPr>
          <p:nvPr>
            <p:ph type="sldNum" sz="quarter" idx="12"/>
          </p:nvPr>
        </p:nvSpPr>
        <p:spPr/>
        <p:txBody>
          <a:bodyPr/>
          <a:lstStyle/>
          <a:p>
            <a:fld id="{6D22F896-40B5-4ADD-8801-0D06FADFA095}" type="slidenum">
              <a:rPr lang="en-US" smtClean="0"/>
              <a:t>42</a:t>
            </a:fld>
            <a:endParaRPr lang="en-US" dirty="0"/>
          </a:p>
        </p:txBody>
      </p:sp>
      <p:sp>
        <p:nvSpPr>
          <p:cNvPr id="8" name="Content Placeholder 2"/>
          <p:cNvSpPr>
            <a:spLocks noGrp="1"/>
          </p:cNvSpPr>
          <p:nvPr>
            <p:ph idx="1"/>
          </p:nvPr>
        </p:nvSpPr>
        <p:spPr>
          <a:xfrm>
            <a:off x="1141412" y="914400"/>
            <a:ext cx="9905999" cy="5333999"/>
          </a:xfrm>
        </p:spPr>
        <p:txBody>
          <a:bodyPr>
            <a:normAutofit fontScale="85000" lnSpcReduction="20000"/>
          </a:bodyPr>
          <a:lstStyle/>
          <a:p>
            <a:r>
              <a:rPr lang="en-US" sz="3200" dirty="0"/>
              <a:t>BCD becomes quite limited for solving large-scale problems</a:t>
            </a:r>
          </a:p>
          <a:p>
            <a:r>
              <a:rPr lang="en-US" sz="3200" dirty="0"/>
              <a:t>What if the optimizer is </a:t>
            </a:r>
            <a:r>
              <a:rPr lang="en-US" sz="3200" dirty="0">
                <a:solidFill>
                  <a:srgbClr val="FFFF00"/>
                </a:solidFill>
              </a:rPr>
              <a:t>not unique </a:t>
            </a:r>
            <a:r>
              <a:rPr lang="en-US" sz="3200" dirty="0"/>
              <a:t>(the tensor decomposition problem)?</a:t>
            </a:r>
          </a:p>
          <a:p>
            <a:r>
              <a:rPr lang="en-US" sz="3200" dirty="0"/>
              <a:t>What if the sub-problem is </a:t>
            </a:r>
            <a:r>
              <a:rPr lang="en-US" sz="3200" dirty="0">
                <a:solidFill>
                  <a:srgbClr val="FFFF00"/>
                </a:solidFill>
              </a:rPr>
              <a:t>not easy </a:t>
            </a:r>
            <a:r>
              <a:rPr lang="en-US" sz="3200" dirty="0"/>
              <a:t>e.g. non-convex, or convex but not closed form, or is very expensive to obtain an exact global min (the </a:t>
            </a:r>
            <a:r>
              <a:rPr lang="en-US" sz="3200" dirty="0" err="1"/>
              <a:t>precoder</a:t>
            </a:r>
            <a:r>
              <a:rPr lang="en-US" sz="3200" dirty="0"/>
              <a:t> design problem)?</a:t>
            </a:r>
          </a:p>
          <a:p>
            <a:r>
              <a:rPr lang="en-US" sz="3200" dirty="0"/>
              <a:t>Coupling constraints (the multi-commodity TE problem)?</a:t>
            </a:r>
          </a:p>
          <a:p>
            <a:r>
              <a:rPr lang="en-US" sz="3200" dirty="0"/>
              <a:t>How to enable parallelization?</a:t>
            </a:r>
          </a:p>
          <a:p>
            <a:r>
              <a:rPr lang="en-US" sz="3200" dirty="0"/>
              <a:t>Any theoretical guarantees?</a:t>
            </a:r>
          </a:p>
          <a:p>
            <a:r>
              <a:rPr lang="en-US" sz="3200" dirty="0">
                <a:solidFill>
                  <a:srgbClr val="FF6600"/>
                </a:solidFill>
              </a:rPr>
              <a:t>Possible cycling solutions between blocks</a:t>
            </a:r>
          </a:p>
        </p:txBody>
      </p:sp>
    </p:spTree>
    <p:extLst>
      <p:ext uri="{BB962C8B-B14F-4D97-AF65-F5344CB8AC3E}">
        <p14:creationId xmlns:p14="http://schemas.microsoft.com/office/powerpoint/2010/main" val="39507201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BSUM Method</a:t>
            </a:r>
          </a:p>
        </p:txBody>
      </p:sp>
      <p:sp>
        <p:nvSpPr>
          <p:cNvPr id="4" name="Slide Number Placeholder 3"/>
          <p:cNvSpPr>
            <a:spLocks noGrp="1"/>
          </p:cNvSpPr>
          <p:nvPr>
            <p:ph type="sldNum" sz="quarter" idx="12"/>
          </p:nvPr>
        </p:nvSpPr>
        <p:spPr/>
        <p:txBody>
          <a:bodyPr/>
          <a:lstStyle/>
          <a:p>
            <a:fld id="{6D22F896-40B5-4ADD-8801-0D06FADFA095}" type="slidenum">
              <a:rPr lang="en-US" smtClean="0"/>
              <a:t>43</a:t>
            </a:fld>
            <a:endParaRPr lang="en-US" dirty="0"/>
          </a:p>
        </p:txBody>
      </p:sp>
      <p:sp>
        <p:nvSpPr>
          <p:cNvPr id="8" name="Content Placeholder 2"/>
          <p:cNvSpPr>
            <a:spLocks noGrp="1"/>
          </p:cNvSpPr>
          <p:nvPr>
            <p:ph idx="1"/>
          </p:nvPr>
        </p:nvSpPr>
        <p:spPr>
          <a:xfrm>
            <a:off x="1141412" y="914400"/>
            <a:ext cx="10424512" cy="5333999"/>
          </a:xfrm>
        </p:spPr>
        <p:txBody>
          <a:bodyPr>
            <a:normAutofit fontScale="85000" lnSpcReduction="10000"/>
          </a:bodyPr>
          <a:lstStyle/>
          <a:p>
            <a:r>
              <a:rPr lang="en-US" sz="3200" dirty="0"/>
              <a:t>Introduce a unifying framework - the </a:t>
            </a:r>
            <a:r>
              <a:rPr lang="en-US" sz="3200" dirty="0">
                <a:solidFill>
                  <a:srgbClr val="FFFF00"/>
                </a:solidFill>
              </a:rPr>
              <a:t>Block Successive Upper Bound Minimization</a:t>
            </a:r>
            <a:r>
              <a:rPr lang="en-US" sz="3200" dirty="0"/>
              <a:t> (BSUM) [</a:t>
            </a:r>
            <a:r>
              <a:rPr lang="en-US" sz="3200" dirty="0" err="1"/>
              <a:t>Razaviyayn</a:t>
            </a:r>
            <a:r>
              <a:rPr lang="en-US" sz="3200" dirty="0"/>
              <a:t>-H.-Luo 13]</a:t>
            </a:r>
          </a:p>
          <a:p>
            <a:r>
              <a:rPr lang="de-DE" sz="3200" dirty="0"/>
              <a:t>Generalizes all BCD type algorithms</a:t>
            </a:r>
          </a:p>
          <a:p>
            <a:r>
              <a:rPr lang="en-US" sz="3200" dirty="0">
                <a:solidFill>
                  <a:srgbClr val="FFFF00"/>
                </a:solidFill>
              </a:rPr>
              <a:t>Main Idea</a:t>
            </a:r>
            <a:r>
              <a:rPr lang="en-US" sz="3200" dirty="0"/>
              <a:t>: Successively optimize certain upper-bounds of the original objective, in a block-by-block manner</a:t>
            </a:r>
          </a:p>
          <a:p>
            <a:r>
              <a:rPr lang="en-US" sz="3200" dirty="0"/>
              <a:t>Significantly expands the application domain of BCD </a:t>
            </a:r>
          </a:p>
          <a:p>
            <a:r>
              <a:rPr lang="en-US" sz="3200" dirty="0"/>
              <a:t>Covers many classical algorithms</a:t>
            </a:r>
          </a:p>
          <a:p>
            <a:pPr lvl="1"/>
            <a:r>
              <a:rPr lang="fr-FR" sz="2800" dirty="0"/>
              <a:t>Expectation </a:t>
            </a:r>
            <a:r>
              <a:rPr lang="fr-FR" sz="2800" dirty="0" err="1"/>
              <a:t>Maximization</a:t>
            </a:r>
            <a:r>
              <a:rPr lang="fr-FR" sz="2800" dirty="0"/>
              <a:t> (EM) [Dempster et al 77]</a:t>
            </a:r>
          </a:p>
          <a:p>
            <a:pPr lvl="1"/>
            <a:r>
              <a:rPr lang="it-IT" sz="2800" dirty="0"/>
              <a:t>Concave-Convex Procedure (CCCP) [Yuille 03]</a:t>
            </a:r>
          </a:p>
          <a:p>
            <a:pPr lvl="1"/>
            <a:r>
              <a:rPr lang="en-US" sz="2800" dirty="0"/>
              <a:t>Multiplicative Nonnegative Matrix Factorization (NMF) [Lee and </a:t>
            </a:r>
            <a:r>
              <a:rPr lang="en-US" sz="2800" dirty="0" err="1"/>
              <a:t>Seung</a:t>
            </a:r>
            <a:r>
              <a:rPr lang="en-US" sz="2800" dirty="0"/>
              <a:t> 99]</a:t>
            </a:r>
          </a:p>
        </p:txBody>
      </p:sp>
    </p:spTree>
    <p:extLst>
      <p:ext uri="{BB962C8B-B14F-4D97-AF65-F5344CB8AC3E}">
        <p14:creationId xmlns:p14="http://schemas.microsoft.com/office/powerpoint/2010/main" val="1659684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sz="2800" dirty="0">
                <a:latin typeface="Comic Sans MS" panose="030F0702030302020204" pitchFamily="66" charset="0"/>
              </a:rPr>
              <a:t>What is an “appropriate" approximation?</a:t>
            </a:r>
          </a:p>
        </p:txBody>
      </p:sp>
      <p:sp>
        <p:nvSpPr>
          <p:cNvPr id="4" name="Slide Number Placeholder 3"/>
          <p:cNvSpPr>
            <a:spLocks noGrp="1"/>
          </p:cNvSpPr>
          <p:nvPr>
            <p:ph type="sldNum" sz="quarter" idx="12"/>
          </p:nvPr>
        </p:nvSpPr>
        <p:spPr/>
        <p:txBody>
          <a:bodyPr/>
          <a:lstStyle/>
          <a:p>
            <a:fld id="{6D22F896-40B5-4ADD-8801-0D06FADFA095}" type="slidenum">
              <a:rPr lang="en-US" smtClean="0"/>
              <a:t>44</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1350961" y="914400"/>
            <a:ext cx="9486900" cy="5886450"/>
          </a:xfrm>
          <a:prstGeom prst="rect">
            <a:avLst/>
          </a:prstGeom>
        </p:spPr>
      </p:pic>
    </p:spTree>
    <p:extLst>
      <p:ext uri="{BB962C8B-B14F-4D97-AF65-F5344CB8AC3E}">
        <p14:creationId xmlns:p14="http://schemas.microsoft.com/office/powerpoint/2010/main" val="2286421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Assumption A for BSUM</a:t>
            </a:r>
          </a:p>
        </p:txBody>
      </p:sp>
      <p:sp>
        <p:nvSpPr>
          <p:cNvPr id="4" name="Slide Number Placeholder 3"/>
          <p:cNvSpPr>
            <a:spLocks noGrp="1"/>
          </p:cNvSpPr>
          <p:nvPr>
            <p:ph type="sldNum" sz="quarter" idx="12"/>
          </p:nvPr>
        </p:nvSpPr>
        <p:spPr/>
        <p:txBody>
          <a:bodyPr/>
          <a:lstStyle/>
          <a:p>
            <a:fld id="{6D22F896-40B5-4ADD-8801-0D06FADFA095}" type="slidenum">
              <a:rPr lang="en-US" smtClean="0"/>
              <a:t>45</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1141412" y="1382541"/>
            <a:ext cx="9734550" cy="3648075"/>
          </a:xfrm>
          <a:prstGeom prst="rect">
            <a:avLst/>
          </a:prstGeom>
        </p:spPr>
      </p:pic>
      <p:sp>
        <p:nvSpPr>
          <p:cNvPr id="5" name="Oval 4">
            <a:extLst>
              <a:ext uri="{FF2B5EF4-FFF2-40B4-BE49-F238E27FC236}">
                <a16:creationId xmlns:a16="http://schemas.microsoft.com/office/drawing/2014/main" id="{F8910861-0867-8C3C-6E21-84F278C2A924}"/>
              </a:ext>
            </a:extLst>
          </p:cNvPr>
          <p:cNvSpPr/>
          <p:nvPr/>
        </p:nvSpPr>
        <p:spPr>
          <a:xfrm>
            <a:off x="2789694" y="3239754"/>
            <a:ext cx="92990" cy="1078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1491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BSUM Algorithm</a:t>
            </a:r>
          </a:p>
        </p:txBody>
      </p:sp>
      <p:sp>
        <p:nvSpPr>
          <p:cNvPr id="4" name="Slide Number Placeholder 3"/>
          <p:cNvSpPr>
            <a:spLocks noGrp="1"/>
          </p:cNvSpPr>
          <p:nvPr>
            <p:ph type="sldNum" sz="quarter" idx="12"/>
          </p:nvPr>
        </p:nvSpPr>
        <p:spPr/>
        <p:txBody>
          <a:bodyPr/>
          <a:lstStyle/>
          <a:p>
            <a:fld id="{6D22F896-40B5-4ADD-8801-0D06FADFA095}" type="slidenum">
              <a:rPr lang="en-US" smtClean="0"/>
              <a:t>46</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2278236" y="816208"/>
            <a:ext cx="7446534" cy="1724074"/>
          </a:xfrm>
          <a:prstGeom prst="rect">
            <a:avLst/>
          </a:prstGeom>
        </p:spPr>
      </p:pic>
      <p:pic>
        <p:nvPicPr>
          <p:cNvPr id="5" name="Picture 4"/>
          <p:cNvPicPr>
            <a:picLocks noChangeAspect="1"/>
          </p:cNvPicPr>
          <p:nvPr/>
        </p:nvPicPr>
        <p:blipFill>
          <a:blip r:embed="rId3"/>
          <a:stretch>
            <a:fillRect/>
          </a:stretch>
        </p:blipFill>
        <p:spPr>
          <a:xfrm>
            <a:off x="1262614" y="2491517"/>
            <a:ext cx="9546673" cy="4367814"/>
          </a:xfrm>
          <a:prstGeom prst="rect">
            <a:avLst/>
          </a:prstGeom>
        </p:spPr>
      </p:pic>
    </p:spTree>
    <p:extLst>
      <p:ext uri="{BB962C8B-B14F-4D97-AF65-F5344CB8AC3E}">
        <p14:creationId xmlns:p14="http://schemas.microsoft.com/office/powerpoint/2010/main" val="307790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Popular Upper-Bounds</a:t>
            </a:r>
          </a:p>
        </p:txBody>
      </p:sp>
      <p:sp>
        <p:nvSpPr>
          <p:cNvPr id="4" name="Slide Number Placeholder 3"/>
          <p:cNvSpPr>
            <a:spLocks noGrp="1"/>
          </p:cNvSpPr>
          <p:nvPr>
            <p:ph type="sldNum" sz="quarter" idx="12"/>
          </p:nvPr>
        </p:nvSpPr>
        <p:spPr/>
        <p:txBody>
          <a:bodyPr/>
          <a:lstStyle/>
          <a:p>
            <a:fld id="{6D22F896-40B5-4ADD-8801-0D06FADFA095}" type="slidenum">
              <a:rPr lang="en-US" smtClean="0"/>
              <a:t>47</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1384876" y="914400"/>
            <a:ext cx="9419070" cy="5839823"/>
          </a:xfrm>
          <a:prstGeom prst="rect">
            <a:avLst/>
          </a:prstGeom>
        </p:spPr>
      </p:pic>
    </p:spTree>
    <p:extLst>
      <p:ext uri="{BB962C8B-B14F-4D97-AF65-F5344CB8AC3E}">
        <p14:creationId xmlns:p14="http://schemas.microsoft.com/office/powerpoint/2010/main" val="4133092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Popular Upper-Bounds (Cont.)</a:t>
            </a:r>
          </a:p>
        </p:txBody>
      </p:sp>
      <p:sp>
        <p:nvSpPr>
          <p:cNvPr id="4" name="Slide Number Placeholder 3"/>
          <p:cNvSpPr>
            <a:spLocks noGrp="1"/>
          </p:cNvSpPr>
          <p:nvPr>
            <p:ph type="sldNum" sz="quarter" idx="12"/>
          </p:nvPr>
        </p:nvSpPr>
        <p:spPr/>
        <p:txBody>
          <a:bodyPr/>
          <a:lstStyle/>
          <a:p>
            <a:fld id="{6D22F896-40B5-4ADD-8801-0D06FADFA095}" type="slidenum">
              <a:rPr lang="en-US" smtClean="0"/>
              <a:t>48</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927098" y="838200"/>
            <a:ext cx="10334625" cy="6019800"/>
          </a:xfrm>
          <a:prstGeom prst="rect">
            <a:avLst/>
          </a:prstGeom>
        </p:spPr>
      </p:pic>
    </p:spTree>
    <p:extLst>
      <p:ext uri="{BB962C8B-B14F-4D97-AF65-F5344CB8AC3E}">
        <p14:creationId xmlns:p14="http://schemas.microsoft.com/office/powerpoint/2010/main" val="3675852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BSUM Algorithm</a:t>
            </a:r>
          </a:p>
        </p:txBody>
      </p:sp>
      <p:sp>
        <p:nvSpPr>
          <p:cNvPr id="4" name="Slide Number Placeholder 3"/>
          <p:cNvSpPr>
            <a:spLocks noGrp="1"/>
          </p:cNvSpPr>
          <p:nvPr>
            <p:ph type="sldNum" sz="quarter" idx="12"/>
          </p:nvPr>
        </p:nvSpPr>
        <p:spPr/>
        <p:txBody>
          <a:bodyPr/>
          <a:lstStyle/>
          <a:p>
            <a:fld id="{6D22F896-40B5-4ADD-8801-0D06FADFA095}" type="slidenum">
              <a:rPr lang="en-US" smtClean="0"/>
              <a:t>49</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1277337" y="914400"/>
            <a:ext cx="9525000" cy="5934075"/>
          </a:xfrm>
          <a:prstGeom prst="rect">
            <a:avLst/>
          </a:prstGeom>
        </p:spPr>
      </p:pic>
    </p:spTree>
    <p:extLst>
      <p:ext uri="{BB962C8B-B14F-4D97-AF65-F5344CB8AC3E}">
        <p14:creationId xmlns:p14="http://schemas.microsoft.com/office/powerpoint/2010/main" val="2811153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99573"/>
            <a:ext cx="9905998" cy="1478570"/>
          </a:xfrm>
        </p:spPr>
        <p:txBody>
          <a:bodyPr/>
          <a:lstStyle/>
          <a:p>
            <a:r>
              <a:rPr lang="en-US" dirty="0">
                <a:latin typeface="Comic Sans MS" panose="030F0702030302020204" pitchFamily="66" charset="0"/>
              </a:rPr>
              <a:t>Data Mining</a:t>
            </a:r>
          </a:p>
        </p:txBody>
      </p:sp>
      <p:sp>
        <p:nvSpPr>
          <p:cNvPr id="4" name="Slide Number Placeholder 3"/>
          <p:cNvSpPr>
            <a:spLocks noGrp="1"/>
          </p:cNvSpPr>
          <p:nvPr>
            <p:ph type="sldNum" sz="quarter" idx="12"/>
          </p:nvPr>
        </p:nvSpPr>
        <p:spPr/>
        <p:txBody>
          <a:bodyPr/>
          <a:lstStyle/>
          <a:p>
            <a:fld id="{6D22F896-40B5-4ADD-8801-0D06FADFA095}" type="slidenum">
              <a:rPr lang="en-US" smtClean="0"/>
              <a:t>5</a:t>
            </a:fld>
            <a:endParaRPr lang="en-US" dirty="0"/>
          </a:p>
        </p:txBody>
      </p:sp>
      <p:pic>
        <p:nvPicPr>
          <p:cNvPr id="4098" name="Picture 2" descr="Image result for Big Data Min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602" y="1273698"/>
            <a:ext cx="8382000" cy="47148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667392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2.egr.uh.edu/~zhan2/index_files/image031.jpg">
            <a:extLst>
              <a:ext uri="{FF2B5EF4-FFF2-40B4-BE49-F238E27FC236}">
                <a16:creationId xmlns:a16="http://schemas.microsoft.com/office/drawing/2014/main" id="{3D8BEBDA-BA57-1A49-93EF-A9540C1EE51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126617" y="1332108"/>
            <a:ext cx="3178638" cy="418832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50</a:t>
            </a:fld>
            <a:endParaRPr lang="en-US"/>
          </a:p>
        </p:txBody>
      </p:sp>
      <p:sp>
        <p:nvSpPr>
          <p:cNvPr id="6" name="Content Placeholder 2">
            <a:extLst>
              <a:ext uri="{FF2B5EF4-FFF2-40B4-BE49-F238E27FC236}">
                <a16:creationId xmlns:a16="http://schemas.microsoft.com/office/drawing/2014/main" id="{4E854CBB-5B73-78DD-A3EE-2C87AD3BCFC9}"/>
              </a:ext>
            </a:extLst>
          </p:cNvPr>
          <p:cNvSpPr txBox="1">
            <a:spLocks/>
          </p:cNvSpPr>
          <p:nvPr/>
        </p:nvSpPr>
        <p:spPr>
          <a:xfrm>
            <a:off x="5895039" y="472526"/>
            <a:ext cx="4381282" cy="59054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dirty="0">
                <a:latin typeface="Comic Sans MS" panose="030F0702030302020204" pitchFamily="66" charset="0"/>
              </a:rPr>
              <a:t>Outline</a:t>
            </a:r>
            <a:endParaRPr lang="en-US" sz="3600" dirty="0"/>
          </a:p>
          <a:p>
            <a:r>
              <a:rPr lang="en-US" dirty="0"/>
              <a:t>Overview and Basics Review</a:t>
            </a:r>
          </a:p>
          <a:p>
            <a:r>
              <a:rPr lang="en-US" dirty="0"/>
              <a:t>Sublinear Sampling</a:t>
            </a:r>
          </a:p>
          <a:p>
            <a:r>
              <a:rPr lang="en-US" dirty="0"/>
              <a:t>Big Scale Computing </a:t>
            </a:r>
          </a:p>
          <a:p>
            <a:pPr lvl="1"/>
            <a:r>
              <a:rPr lang="en-US" dirty="0"/>
              <a:t>Optimization Basics</a:t>
            </a:r>
          </a:p>
          <a:p>
            <a:pPr lvl="1"/>
            <a:r>
              <a:rPr lang="en-US" dirty="0"/>
              <a:t>BCD and BSUM</a:t>
            </a:r>
          </a:p>
          <a:p>
            <a:pPr lvl="1"/>
            <a:r>
              <a:rPr lang="en-US" dirty="0">
                <a:solidFill>
                  <a:srgbClr val="FF0000"/>
                </a:solidFill>
              </a:rPr>
              <a:t>ADMM</a:t>
            </a:r>
          </a:p>
          <a:p>
            <a:pPr lvl="1"/>
            <a:r>
              <a:rPr lang="en-US" dirty="0"/>
              <a:t>Sparse Optimization</a:t>
            </a:r>
          </a:p>
          <a:p>
            <a:pPr lvl="1"/>
            <a:r>
              <a:rPr lang="en-US" dirty="0"/>
              <a:t>Mixed Integer Programming</a:t>
            </a:r>
          </a:p>
          <a:p>
            <a:r>
              <a:rPr lang="en-US" dirty="0"/>
              <a:t>Big Data Storage and Software</a:t>
            </a:r>
          </a:p>
          <a:p>
            <a:r>
              <a:rPr lang="en-US" dirty="0"/>
              <a:t>Application Example</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813312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The ADMM Algorithm</a:t>
            </a:r>
          </a:p>
        </p:txBody>
      </p:sp>
      <p:sp>
        <p:nvSpPr>
          <p:cNvPr id="4" name="Slide Number Placeholder 3"/>
          <p:cNvSpPr>
            <a:spLocks noGrp="1"/>
          </p:cNvSpPr>
          <p:nvPr>
            <p:ph type="sldNum" sz="quarter" idx="12"/>
          </p:nvPr>
        </p:nvSpPr>
        <p:spPr/>
        <p:txBody>
          <a:bodyPr/>
          <a:lstStyle/>
          <a:p>
            <a:fld id="{6D22F896-40B5-4ADD-8801-0D06FADFA095}" type="slidenum">
              <a:rPr lang="en-US" smtClean="0"/>
              <a:t>51</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1204912" y="1114425"/>
            <a:ext cx="9782175" cy="4629150"/>
          </a:xfrm>
          <a:prstGeom prst="rect">
            <a:avLst/>
          </a:prstGeom>
        </p:spPr>
      </p:pic>
    </p:spTree>
    <p:extLst>
      <p:ext uri="{BB962C8B-B14F-4D97-AF65-F5344CB8AC3E}">
        <p14:creationId xmlns:p14="http://schemas.microsoft.com/office/powerpoint/2010/main" val="31876790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The ADMM Algorithm</a:t>
            </a:r>
          </a:p>
        </p:txBody>
      </p:sp>
      <p:sp>
        <p:nvSpPr>
          <p:cNvPr id="4" name="Slide Number Placeholder 3"/>
          <p:cNvSpPr>
            <a:spLocks noGrp="1"/>
          </p:cNvSpPr>
          <p:nvPr>
            <p:ph type="sldNum" sz="quarter" idx="12"/>
          </p:nvPr>
        </p:nvSpPr>
        <p:spPr/>
        <p:txBody>
          <a:bodyPr/>
          <a:lstStyle/>
          <a:p>
            <a:fld id="{6D22F896-40B5-4ADD-8801-0D06FADFA095}" type="slidenum">
              <a:rPr lang="en-US" smtClean="0"/>
              <a:t>52</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703261" y="1084176"/>
            <a:ext cx="10782300" cy="5381625"/>
          </a:xfrm>
          <a:prstGeom prst="rect">
            <a:avLst/>
          </a:prstGeom>
        </p:spPr>
      </p:pic>
      <p:sp>
        <p:nvSpPr>
          <p:cNvPr id="5" name="Rounded Rectangular Callout 10">
            <a:extLst>
              <a:ext uri="{FF2B5EF4-FFF2-40B4-BE49-F238E27FC236}">
                <a16:creationId xmlns:a16="http://schemas.microsoft.com/office/drawing/2014/main" id="{DA0D7C95-F981-7598-EC76-DAA8BEFFD838}"/>
              </a:ext>
            </a:extLst>
          </p:cNvPr>
          <p:cNvSpPr/>
          <p:nvPr/>
        </p:nvSpPr>
        <p:spPr>
          <a:xfrm>
            <a:off x="9304336" y="1841326"/>
            <a:ext cx="1600200" cy="551037"/>
          </a:xfrm>
          <a:prstGeom prst="wedgeRoundRectCallout">
            <a:avLst>
              <a:gd name="adj1" fmla="val -148954"/>
              <a:gd name="adj2" fmla="val 17444"/>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70C0"/>
                </a:solidFill>
              </a:rPr>
              <a:t>California government</a:t>
            </a:r>
            <a:endParaRPr lang="en-US" dirty="0">
              <a:solidFill>
                <a:srgbClr val="0070C0"/>
              </a:solidFill>
            </a:endParaRPr>
          </a:p>
        </p:txBody>
      </p:sp>
      <p:sp>
        <p:nvSpPr>
          <p:cNvPr id="6" name="Rounded Rectangular Callout 10">
            <a:extLst>
              <a:ext uri="{FF2B5EF4-FFF2-40B4-BE49-F238E27FC236}">
                <a16:creationId xmlns:a16="http://schemas.microsoft.com/office/drawing/2014/main" id="{9BB8CBCB-3FD6-C812-B0E4-1D23632D1266}"/>
              </a:ext>
            </a:extLst>
          </p:cNvPr>
          <p:cNvSpPr/>
          <p:nvPr/>
        </p:nvSpPr>
        <p:spPr>
          <a:xfrm>
            <a:off x="9153223" y="2581599"/>
            <a:ext cx="1600200" cy="551037"/>
          </a:xfrm>
          <a:prstGeom prst="wedgeRoundRectCallout">
            <a:avLst>
              <a:gd name="adj1" fmla="val -126414"/>
              <a:gd name="adj2" fmla="val 17444"/>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0000"/>
                </a:solidFill>
              </a:rPr>
              <a:t>Texas</a:t>
            </a:r>
          </a:p>
          <a:p>
            <a:pPr algn="ctr"/>
            <a:r>
              <a:rPr lang="en-US" altLang="zh-CN" dirty="0">
                <a:solidFill>
                  <a:srgbClr val="FF0000"/>
                </a:solidFill>
              </a:rPr>
              <a:t>government</a:t>
            </a:r>
            <a:endParaRPr lang="en-US" dirty="0">
              <a:solidFill>
                <a:srgbClr val="FF0000"/>
              </a:solidFill>
            </a:endParaRPr>
          </a:p>
        </p:txBody>
      </p:sp>
      <p:sp>
        <p:nvSpPr>
          <p:cNvPr id="7" name="Rounded Rectangular Callout 6">
            <a:extLst>
              <a:ext uri="{FF2B5EF4-FFF2-40B4-BE49-F238E27FC236}">
                <a16:creationId xmlns:a16="http://schemas.microsoft.com/office/drawing/2014/main" id="{E336E809-D0F0-A3EE-821E-3CFD2F23D382}"/>
              </a:ext>
            </a:extLst>
          </p:cNvPr>
          <p:cNvSpPr/>
          <p:nvPr/>
        </p:nvSpPr>
        <p:spPr>
          <a:xfrm>
            <a:off x="9214065" y="3230214"/>
            <a:ext cx="1447800" cy="551037"/>
          </a:xfrm>
          <a:prstGeom prst="wedgeRoundRectCallout">
            <a:avLst>
              <a:gd name="adj1" fmla="val -81920"/>
              <a:gd name="adj2" fmla="val 4605"/>
              <a:gd name="adj3" fmla="val 16667"/>
            </a:avLst>
          </a:prstGeom>
          <a:solidFill>
            <a:schemeClr val="tx2">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00B050"/>
                </a:solidFill>
              </a:rPr>
              <a:t>US</a:t>
            </a:r>
          </a:p>
          <a:p>
            <a:pPr algn="ctr"/>
            <a:r>
              <a:rPr lang="en-US" dirty="0">
                <a:solidFill>
                  <a:srgbClr val="00B050"/>
                </a:solidFill>
              </a:rPr>
              <a:t>Congress</a:t>
            </a:r>
          </a:p>
        </p:txBody>
      </p:sp>
    </p:spTree>
    <p:extLst>
      <p:ext uri="{BB962C8B-B14F-4D97-AF65-F5344CB8AC3E}">
        <p14:creationId xmlns:p14="http://schemas.microsoft.com/office/powerpoint/2010/main" val="276700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Convergence Rate</a:t>
            </a:r>
          </a:p>
        </p:txBody>
      </p:sp>
      <p:sp>
        <p:nvSpPr>
          <p:cNvPr id="4" name="Slide Number Placeholder 3"/>
          <p:cNvSpPr>
            <a:spLocks noGrp="1"/>
          </p:cNvSpPr>
          <p:nvPr>
            <p:ph type="sldNum" sz="quarter" idx="12"/>
          </p:nvPr>
        </p:nvSpPr>
        <p:spPr/>
        <p:txBody>
          <a:bodyPr/>
          <a:lstStyle/>
          <a:p>
            <a:fld id="{6D22F896-40B5-4ADD-8801-0D06FADFA095}" type="slidenum">
              <a:rPr lang="en-US" smtClean="0"/>
              <a:t>53</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endParaRPr lang="en-US" sz="3200" dirty="0"/>
          </a:p>
        </p:txBody>
      </p:sp>
      <p:pic>
        <p:nvPicPr>
          <p:cNvPr id="3" name="Picture 2"/>
          <p:cNvPicPr>
            <a:picLocks noChangeAspect="1"/>
          </p:cNvPicPr>
          <p:nvPr/>
        </p:nvPicPr>
        <p:blipFill>
          <a:blip r:embed="rId2"/>
          <a:stretch>
            <a:fillRect/>
          </a:stretch>
        </p:blipFill>
        <p:spPr>
          <a:xfrm>
            <a:off x="1351395" y="1028699"/>
            <a:ext cx="8924925" cy="5219700"/>
          </a:xfrm>
          <a:prstGeom prst="rect">
            <a:avLst/>
          </a:prstGeom>
        </p:spPr>
      </p:pic>
    </p:spTree>
    <p:extLst>
      <p:ext uri="{BB962C8B-B14F-4D97-AF65-F5344CB8AC3E}">
        <p14:creationId xmlns:p14="http://schemas.microsoft.com/office/powerpoint/2010/main" val="2969826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7337" y="223102"/>
            <a:ext cx="9905998" cy="691298"/>
          </a:xfrm>
        </p:spPr>
        <p:txBody>
          <a:bodyPr>
            <a:normAutofit/>
          </a:bodyPr>
          <a:lstStyle/>
          <a:p>
            <a:r>
              <a:rPr lang="en-US" dirty="0">
                <a:latin typeface="Comic Sans MS" panose="030F0702030302020204" pitchFamily="66" charset="0"/>
              </a:rPr>
              <a:t>Consensus SVM (from Boyd)</a:t>
            </a:r>
          </a:p>
        </p:txBody>
      </p:sp>
      <p:sp>
        <p:nvSpPr>
          <p:cNvPr id="4" name="Slide Number Placeholder 3"/>
          <p:cNvSpPr>
            <a:spLocks noGrp="1"/>
          </p:cNvSpPr>
          <p:nvPr>
            <p:ph type="sldNum" sz="quarter" idx="12"/>
          </p:nvPr>
        </p:nvSpPr>
        <p:spPr/>
        <p:txBody>
          <a:bodyPr/>
          <a:lstStyle/>
          <a:p>
            <a:fld id="{6D22F896-40B5-4ADD-8801-0D06FADFA095}" type="slidenum">
              <a:rPr lang="en-US" smtClean="0"/>
              <a:t>54</a:t>
            </a:fld>
            <a:endParaRPr lang="en-US" dirty="0"/>
          </a:p>
        </p:txBody>
      </p:sp>
      <p:sp>
        <p:nvSpPr>
          <p:cNvPr id="8" name="Content Placeholder 2"/>
          <p:cNvSpPr>
            <a:spLocks noGrp="1"/>
          </p:cNvSpPr>
          <p:nvPr>
            <p:ph idx="1"/>
          </p:nvPr>
        </p:nvSpPr>
        <p:spPr>
          <a:xfrm>
            <a:off x="1141412" y="914400"/>
            <a:ext cx="9905999" cy="5333999"/>
          </a:xfrm>
        </p:spPr>
        <p:txBody>
          <a:bodyPr>
            <a:normAutofit/>
          </a:bodyPr>
          <a:lstStyle/>
          <a:p>
            <a:r>
              <a:rPr lang="en-US" sz="3200" dirty="0"/>
              <a:t>Iterations 1, 5,  and 40</a:t>
            </a:r>
          </a:p>
        </p:txBody>
      </p:sp>
      <p:pic>
        <p:nvPicPr>
          <p:cNvPr id="3" name="Picture 2"/>
          <p:cNvPicPr>
            <a:picLocks noChangeAspect="1"/>
          </p:cNvPicPr>
          <p:nvPr/>
        </p:nvPicPr>
        <p:blipFill>
          <a:blip r:embed="rId2"/>
          <a:stretch>
            <a:fillRect/>
          </a:stretch>
        </p:blipFill>
        <p:spPr>
          <a:xfrm>
            <a:off x="543054" y="2605216"/>
            <a:ext cx="3614545" cy="2782072"/>
          </a:xfrm>
          <a:prstGeom prst="rect">
            <a:avLst/>
          </a:prstGeom>
        </p:spPr>
      </p:pic>
      <p:pic>
        <p:nvPicPr>
          <p:cNvPr id="5" name="Picture 4"/>
          <p:cNvPicPr>
            <a:picLocks noChangeAspect="1"/>
          </p:cNvPicPr>
          <p:nvPr/>
        </p:nvPicPr>
        <p:blipFill>
          <a:blip r:embed="rId3"/>
          <a:stretch>
            <a:fillRect/>
          </a:stretch>
        </p:blipFill>
        <p:spPr>
          <a:xfrm>
            <a:off x="4368275" y="2605216"/>
            <a:ext cx="3682314" cy="2782072"/>
          </a:xfrm>
          <a:prstGeom prst="rect">
            <a:avLst/>
          </a:prstGeom>
        </p:spPr>
      </p:pic>
      <p:pic>
        <p:nvPicPr>
          <p:cNvPr id="6" name="Picture 5"/>
          <p:cNvPicPr>
            <a:picLocks noChangeAspect="1"/>
          </p:cNvPicPr>
          <p:nvPr/>
        </p:nvPicPr>
        <p:blipFill>
          <a:blip r:embed="rId4"/>
          <a:stretch>
            <a:fillRect/>
          </a:stretch>
        </p:blipFill>
        <p:spPr>
          <a:xfrm>
            <a:off x="8311161" y="2592428"/>
            <a:ext cx="3650650" cy="2794860"/>
          </a:xfrm>
          <a:prstGeom prst="rect">
            <a:avLst/>
          </a:prstGeom>
        </p:spPr>
      </p:pic>
    </p:spTree>
    <p:extLst>
      <p:ext uri="{BB962C8B-B14F-4D97-AF65-F5344CB8AC3E}">
        <p14:creationId xmlns:p14="http://schemas.microsoft.com/office/powerpoint/2010/main" val="9694445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7221" y="76201"/>
            <a:ext cx="9652000" cy="581025"/>
          </a:xfrm>
        </p:spPr>
        <p:txBody>
          <a:bodyPr>
            <a:normAutofit fontScale="90000"/>
          </a:bodyPr>
          <a:lstStyle/>
          <a:p>
            <a:r>
              <a:rPr lang="en-US" dirty="0">
                <a:latin typeface="Comic Sans MS"/>
                <a:cs typeface="Comic Sans MS"/>
              </a:rPr>
              <a:t>Summary For Different Types</a:t>
            </a: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010900"/>
            <a:ext cx="9680987" cy="5008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extBox 3">
            <a:extLst>
              <a:ext uri="{FF2B5EF4-FFF2-40B4-BE49-F238E27FC236}">
                <a16:creationId xmlns:a16="http://schemas.microsoft.com/office/drawing/2014/main" id="{3B1A5BA3-72CC-1CDD-73D7-D784097A5790}"/>
              </a:ext>
            </a:extLst>
          </p:cNvPr>
          <p:cNvSpPr txBox="1"/>
          <p:nvPr/>
        </p:nvSpPr>
        <p:spPr>
          <a:xfrm>
            <a:off x="972670" y="6019800"/>
            <a:ext cx="9898530" cy="646331"/>
          </a:xfrm>
          <a:prstGeom prst="rect">
            <a:avLst/>
          </a:prstGeom>
          <a:noFill/>
        </p:spPr>
        <p:txBody>
          <a:bodyPr wrap="square">
            <a:spAutoFit/>
          </a:bodyPr>
          <a:lstStyle/>
          <a:p>
            <a:r>
              <a:rPr lang="en-US" dirty="0">
                <a:latin typeface="Helvetica" pitchFamily="2" charset="0"/>
              </a:rPr>
              <a:t>“</a:t>
            </a:r>
            <a:r>
              <a:rPr lang="en-US" dirty="0">
                <a:effectLst/>
                <a:latin typeface="Helvetica" pitchFamily="2" charset="0"/>
              </a:rPr>
              <a:t>Multi-Block ADMM for Big Data Optimization in Smart Grid," invited, International Conference on Computing, Networking and Communications, Anaheim, CA, February 2015</a:t>
            </a:r>
          </a:p>
        </p:txBody>
      </p:sp>
      <p:sp>
        <p:nvSpPr>
          <p:cNvPr id="5" name="Slide Number Placeholder 3">
            <a:extLst>
              <a:ext uri="{FF2B5EF4-FFF2-40B4-BE49-F238E27FC236}">
                <a16:creationId xmlns:a16="http://schemas.microsoft.com/office/drawing/2014/main" id="{C73C7198-452F-E071-B9F2-DB739861A8D1}"/>
              </a:ext>
            </a:extLst>
          </p:cNvPr>
          <p:cNvSpPr>
            <a:spLocks noGrp="1"/>
          </p:cNvSpPr>
          <p:nvPr>
            <p:ph type="sldNum" sz="quarter" idx="12"/>
          </p:nvPr>
        </p:nvSpPr>
        <p:spPr>
          <a:xfrm>
            <a:off x="10276321" y="5883274"/>
            <a:ext cx="771089" cy="365125"/>
          </a:xfrm>
        </p:spPr>
        <p:txBody>
          <a:bodyPr/>
          <a:lstStyle/>
          <a:p>
            <a:fld id="{6D22F896-40B5-4ADD-8801-0D06FADFA095}" type="slidenum">
              <a:rPr lang="en-US" smtClean="0"/>
              <a:t>55</a:t>
            </a:fld>
            <a:endParaRPr lang="en-US" dirty="0"/>
          </a:p>
        </p:txBody>
      </p:sp>
    </p:spTree>
    <p:extLst>
      <p:ext uri="{BB962C8B-B14F-4D97-AF65-F5344CB8AC3E}">
        <p14:creationId xmlns:p14="http://schemas.microsoft.com/office/powerpoint/2010/main" val="41483237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2.egr.uh.edu/~zhan2/index_files/image031.jpg">
            <a:extLst>
              <a:ext uri="{FF2B5EF4-FFF2-40B4-BE49-F238E27FC236}">
                <a16:creationId xmlns:a16="http://schemas.microsoft.com/office/drawing/2014/main" id="{3D8BEBDA-BA57-1A49-93EF-A9540C1EE51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126617" y="1332108"/>
            <a:ext cx="3178638" cy="418832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56</a:t>
            </a:fld>
            <a:endParaRPr lang="en-US"/>
          </a:p>
        </p:txBody>
      </p:sp>
      <p:sp>
        <p:nvSpPr>
          <p:cNvPr id="6" name="Content Placeholder 2">
            <a:extLst>
              <a:ext uri="{FF2B5EF4-FFF2-40B4-BE49-F238E27FC236}">
                <a16:creationId xmlns:a16="http://schemas.microsoft.com/office/drawing/2014/main" id="{4E854CBB-5B73-78DD-A3EE-2C87AD3BCFC9}"/>
              </a:ext>
            </a:extLst>
          </p:cNvPr>
          <p:cNvSpPr txBox="1">
            <a:spLocks/>
          </p:cNvSpPr>
          <p:nvPr/>
        </p:nvSpPr>
        <p:spPr>
          <a:xfrm>
            <a:off x="5895039" y="472526"/>
            <a:ext cx="4381282" cy="59054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dirty="0">
                <a:latin typeface="Comic Sans MS" panose="030F0702030302020204" pitchFamily="66" charset="0"/>
              </a:rPr>
              <a:t>Outline</a:t>
            </a:r>
            <a:endParaRPr lang="en-US" sz="3600" dirty="0"/>
          </a:p>
          <a:p>
            <a:r>
              <a:rPr lang="en-US" dirty="0"/>
              <a:t>Overview and Basics Review</a:t>
            </a:r>
          </a:p>
          <a:p>
            <a:r>
              <a:rPr lang="en-US" dirty="0"/>
              <a:t>Sublinear Sampling</a:t>
            </a:r>
          </a:p>
          <a:p>
            <a:r>
              <a:rPr lang="en-US" dirty="0"/>
              <a:t>Big Scale Computing </a:t>
            </a:r>
          </a:p>
          <a:p>
            <a:pPr lvl="1"/>
            <a:r>
              <a:rPr lang="en-US" dirty="0"/>
              <a:t>Optimization Basics</a:t>
            </a:r>
          </a:p>
          <a:p>
            <a:pPr lvl="1"/>
            <a:r>
              <a:rPr lang="en-US" dirty="0"/>
              <a:t>BCD and BSUM</a:t>
            </a:r>
          </a:p>
          <a:p>
            <a:pPr lvl="1"/>
            <a:r>
              <a:rPr lang="en-US" dirty="0"/>
              <a:t>ADMM</a:t>
            </a:r>
          </a:p>
          <a:p>
            <a:pPr lvl="1"/>
            <a:r>
              <a:rPr lang="en-US" dirty="0">
                <a:solidFill>
                  <a:srgbClr val="FF0000"/>
                </a:solidFill>
              </a:rPr>
              <a:t>Sparse Optimization</a:t>
            </a:r>
          </a:p>
          <a:p>
            <a:pPr lvl="1"/>
            <a:r>
              <a:rPr lang="en-US" dirty="0"/>
              <a:t>Mixed Integer Programming</a:t>
            </a:r>
          </a:p>
          <a:p>
            <a:r>
              <a:rPr lang="en-US" dirty="0"/>
              <a:t>Big Data Storage and Software</a:t>
            </a:r>
          </a:p>
          <a:p>
            <a:r>
              <a:rPr lang="en-US" dirty="0"/>
              <a:t>Application Example</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874251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098199CF-E18D-4B25-9D98-238DB67A5C97}"/>
              </a:ext>
            </a:extLst>
          </p:cNvPr>
          <p:cNvSpPr>
            <a:spLocks noGrp="1" noChangeArrowheads="1"/>
          </p:cNvSpPr>
          <p:nvPr>
            <p:ph type="title"/>
          </p:nvPr>
        </p:nvSpPr>
        <p:spPr>
          <a:xfrm>
            <a:off x="1370014" y="115888"/>
            <a:ext cx="9905998" cy="1478570"/>
          </a:xfrm>
        </p:spPr>
        <p:txBody>
          <a:bodyPr/>
          <a:lstStyle/>
          <a:p>
            <a:pPr eaLnBrk="1" hangingPunct="1"/>
            <a:r>
              <a:rPr lang="en-US" altLang="zh-CN" dirty="0">
                <a:solidFill>
                  <a:srgbClr val="FFFF00"/>
                </a:solidFill>
              </a:rPr>
              <a:t>Traditional Signal Acquisition Approach</a:t>
            </a:r>
          </a:p>
        </p:txBody>
      </p:sp>
      <p:sp>
        <p:nvSpPr>
          <p:cNvPr id="70659" name="Rectangle 3">
            <a:extLst>
              <a:ext uri="{FF2B5EF4-FFF2-40B4-BE49-F238E27FC236}">
                <a16:creationId xmlns:a16="http://schemas.microsoft.com/office/drawing/2014/main" id="{7E217E33-ABCF-4036-9059-52FDB41FCFB7}"/>
              </a:ext>
            </a:extLst>
          </p:cNvPr>
          <p:cNvSpPr>
            <a:spLocks noGrp="1" noChangeArrowheads="1"/>
          </p:cNvSpPr>
          <p:nvPr>
            <p:ph type="body" idx="1"/>
          </p:nvPr>
        </p:nvSpPr>
        <p:spPr>
          <a:xfrm>
            <a:off x="2069065" y="1377157"/>
            <a:ext cx="8229600" cy="1584325"/>
          </a:xfrm>
        </p:spPr>
        <p:txBody>
          <a:bodyPr>
            <a:normAutofit lnSpcReduction="10000"/>
          </a:bodyPr>
          <a:lstStyle/>
          <a:p>
            <a:pPr algn="ctr" eaLnBrk="1" hangingPunct="1">
              <a:spcBef>
                <a:spcPct val="50000"/>
              </a:spcBef>
              <a:buSzTx/>
              <a:buFontTx/>
              <a:buNone/>
            </a:pPr>
            <a:r>
              <a:rPr lang="en-US" altLang="zh-CN" b="1" dirty="0">
                <a:cs typeface="Tahoma" panose="020B0604030504040204" pitchFamily="34" charset="0"/>
              </a:rPr>
              <a:t>The Typical Signal Acquisition Approach</a:t>
            </a:r>
          </a:p>
          <a:p>
            <a:pPr algn="ctr" eaLnBrk="1" hangingPunct="1">
              <a:spcBef>
                <a:spcPct val="50000"/>
              </a:spcBef>
              <a:buSzTx/>
              <a:buFontTx/>
              <a:buNone/>
            </a:pPr>
            <a:endParaRPr lang="en-US" altLang="zh-CN" sz="1000" b="1" dirty="0">
              <a:cs typeface="Tahoma" panose="020B0604030504040204" pitchFamily="34" charset="0"/>
            </a:endParaRPr>
          </a:p>
          <a:p>
            <a:pPr algn="ctr" eaLnBrk="1" hangingPunct="1">
              <a:spcBef>
                <a:spcPct val="50000"/>
              </a:spcBef>
              <a:buSzTx/>
              <a:buFontTx/>
              <a:buNone/>
            </a:pPr>
            <a:r>
              <a:rPr lang="en-US" altLang="zh-CN" sz="2000" dirty="0">
                <a:cs typeface="Tahoma" panose="020B0604030504040204" pitchFamily="34" charset="0"/>
              </a:rPr>
              <a:t>Sample a signal very densely (at lease twice the highest frequency), and then compress the  information for storage or transmission</a:t>
            </a:r>
          </a:p>
        </p:txBody>
      </p:sp>
      <p:sp>
        <p:nvSpPr>
          <p:cNvPr id="70660" name="Text Box 4">
            <a:extLst>
              <a:ext uri="{FF2B5EF4-FFF2-40B4-BE49-F238E27FC236}">
                <a16:creationId xmlns:a16="http://schemas.microsoft.com/office/drawing/2014/main" id="{6AD319E3-B1EB-4143-B2EE-4ACBB862443D}"/>
              </a:ext>
            </a:extLst>
          </p:cNvPr>
          <p:cNvSpPr txBox="1">
            <a:spLocks noChangeArrowheads="1"/>
          </p:cNvSpPr>
          <p:nvPr/>
        </p:nvSpPr>
        <p:spPr bwMode="auto">
          <a:xfrm>
            <a:off x="5087939" y="4365626"/>
            <a:ext cx="4967287" cy="2031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spcBef>
                <a:spcPct val="50000"/>
              </a:spcBef>
              <a:buFont typeface="Wingdings" panose="05000000000000000000" pitchFamily="2" charset="2"/>
              <a:buChar char="q"/>
            </a:pPr>
            <a:r>
              <a:rPr lang="en-US" altLang="zh-CN" sz="1800" dirty="0">
                <a:latin typeface="Comic Sans MS" panose="030F0702030302020204" pitchFamily="66" charset="0"/>
                <a:cs typeface="Tahoma" panose="020B0604030504040204" pitchFamily="34" charset="0"/>
              </a:rPr>
              <a:t> </a:t>
            </a:r>
            <a:r>
              <a:rPr lang="en-US" altLang="zh-CN" sz="1800" dirty="0">
                <a:latin typeface="+mn-lt"/>
                <a:cs typeface="Tahoma" panose="020B0604030504040204" pitchFamily="34" charset="0"/>
              </a:rPr>
              <a:t>This 18.1 Mega-Pixels digital camera senses 18.1e+6 samples to construct an image.</a:t>
            </a:r>
          </a:p>
          <a:p>
            <a:pPr eaLnBrk="1" hangingPunct="1">
              <a:spcBef>
                <a:spcPct val="50000"/>
              </a:spcBef>
              <a:buFont typeface="Wingdings" panose="05000000000000000000" pitchFamily="2" charset="2"/>
              <a:buChar char="q"/>
            </a:pPr>
            <a:r>
              <a:rPr lang="en-US" altLang="zh-CN" sz="1800" dirty="0">
                <a:latin typeface="+mn-lt"/>
                <a:cs typeface="Tahoma" panose="020B0604030504040204" pitchFamily="34" charset="0"/>
              </a:rPr>
              <a:t> The image is then compressed using JPEG to an average size smaller than 3MB – a compression ratio of ~12.</a:t>
            </a:r>
          </a:p>
          <a:p>
            <a:pPr eaLnBrk="1" hangingPunct="1">
              <a:spcBef>
                <a:spcPct val="50000"/>
              </a:spcBef>
            </a:pPr>
            <a:endParaRPr lang="en-US" altLang="zh-CN" sz="1800" dirty="0">
              <a:latin typeface="Comic Sans MS" panose="030F0702030302020204" pitchFamily="66" charset="0"/>
              <a:cs typeface="Tahoma" panose="020B0604030504040204" pitchFamily="34" charset="0"/>
            </a:endParaRPr>
          </a:p>
        </p:txBody>
      </p:sp>
      <p:pic>
        <p:nvPicPr>
          <p:cNvPr id="70661" name="Picture 5" descr="nikon_d50_digital_camera_kit_7_1870mm_black_1686">
            <a:extLst>
              <a:ext uri="{FF2B5EF4-FFF2-40B4-BE49-F238E27FC236}">
                <a16:creationId xmlns:a16="http://schemas.microsoft.com/office/drawing/2014/main" id="{713FA4A8-572A-4D66-B6D8-B5420D9ABF3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51089" y="4149726"/>
            <a:ext cx="2257425" cy="225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a:extLst>
              <a:ext uri="{FF2B5EF4-FFF2-40B4-BE49-F238E27FC236}">
                <a16:creationId xmlns:a16="http://schemas.microsoft.com/office/drawing/2014/main" id="{B7EB17C6-B079-4B8D-B633-AD346A64A53F}"/>
              </a:ext>
            </a:extLst>
          </p:cNvPr>
          <p:cNvGrpSpPr>
            <a:grpSpLocks/>
          </p:cNvGrpSpPr>
          <p:nvPr/>
        </p:nvGrpSpPr>
        <p:grpSpPr bwMode="auto">
          <a:xfrm>
            <a:off x="4457424" y="2998602"/>
            <a:ext cx="3452881" cy="1296988"/>
            <a:chOff x="1882" y="1842"/>
            <a:chExt cx="2027" cy="817"/>
          </a:xfrm>
        </p:grpSpPr>
        <p:sp>
          <p:nvSpPr>
            <p:cNvPr id="19463" name="AutoShape 7">
              <a:extLst>
                <a:ext uri="{FF2B5EF4-FFF2-40B4-BE49-F238E27FC236}">
                  <a16:creationId xmlns:a16="http://schemas.microsoft.com/office/drawing/2014/main" id="{09A5FB20-A1F5-4AA5-98D5-E29605C46000}"/>
                </a:ext>
              </a:extLst>
            </p:cNvPr>
            <p:cNvSpPr>
              <a:spLocks noChangeArrowheads="1"/>
            </p:cNvSpPr>
            <p:nvPr/>
          </p:nvSpPr>
          <p:spPr bwMode="auto">
            <a:xfrm>
              <a:off x="1882" y="1842"/>
              <a:ext cx="2027" cy="817"/>
            </a:xfrm>
            <a:prstGeom prst="downArrow">
              <a:avLst>
                <a:gd name="adj1" fmla="val 64870"/>
                <a:gd name="adj2" fmla="val 59736"/>
              </a:avLst>
            </a:prstGeom>
            <a:solidFill>
              <a:srgbClr val="FFFF00"/>
            </a:solidFill>
            <a:ln w="9525">
              <a:solidFill>
                <a:srgbClr val="FFFF00"/>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dirty="0"/>
            </a:p>
          </p:txBody>
        </p:sp>
        <p:sp>
          <p:nvSpPr>
            <p:cNvPr id="19464" name="Text Box 8">
              <a:extLst>
                <a:ext uri="{FF2B5EF4-FFF2-40B4-BE49-F238E27FC236}">
                  <a16:creationId xmlns:a16="http://schemas.microsoft.com/office/drawing/2014/main" id="{45ACF5CD-4A48-4040-A1A9-711156655BE7}"/>
                </a:ext>
              </a:extLst>
            </p:cNvPr>
            <p:cNvSpPr txBox="1">
              <a:spLocks noChangeArrowheads="1"/>
            </p:cNvSpPr>
            <p:nvPr/>
          </p:nvSpPr>
          <p:spPr bwMode="auto">
            <a:xfrm>
              <a:off x="2282" y="2024"/>
              <a:ext cx="1387"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spcBef>
                  <a:spcPct val="50000"/>
                </a:spcBef>
              </a:pPr>
              <a:r>
                <a:rPr lang="en-US" altLang="zh-CN" sz="1800" b="1" dirty="0">
                  <a:solidFill>
                    <a:schemeClr val="bg1"/>
                  </a:solidFill>
                  <a:latin typeface="Comic Sans MS" panose="030F0702030302020204" pitchFamily="66" charset="0"/>
                </a:rPr>
                <a:t>Image Acquisition</a:t>
              </a:r>
            </a:p>
          </p:txBody>
        </p:sp>
      </p:grpSp>
      <p:sp>
        <p:nvSpPr>
          <p:cNvPr id="3" name="Slide Number Placeholder 2">
            <a:extLst>
              <a:ext uri="{FF2B5EF4-FFF2-40B4-BE49-F238E27FC236}">
                <a16:creationId xmlns:a16="http://schemas.microsoft.com/office/drawing/2014/main" id="{738211AF-81C0-40DC-87E5-523479DC5D1F}"/>
              </a:ext>
            </a:extLst>
          </p:cNvPr>
          <p:cNvSpPr>
            <a:spLocks noGrp="1"/>
          </p:cNvSpPr>
          <p:nvPr>
            <p:ph type="sldNum" sz="quarter" idx="12"/>
          </p:nvPr>
        </p:nvSpPr>
        <p:spPr/>
        <p:txBody>
          <a:bodyPr/>
          <a:lstStyle/>
          <a:p>
            <a:fld id="{6D22F896-40B5-4ADD-8801-0D06FADFA095}" type="slidenum">
              <a:rPr lang="en-US" smtClean="0"/>
              <a:t>57</a:t>
            </a:fld>
            <a:endParaRPr lang="en-US" dirty="0"/>
          </a:p>
        </p:txBody>
      </p:sp>
    </p:spTree>
    <p:extLst>
      <p:ext uri="{BB962C8B-B14F-4D97-AF65-F5344CB8AC3E}">
        <p14:creationId xmlns:p14="http://schemas.microsoft.com/office/powerpoint/2010/main" val="2648042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0659">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06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06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P spid="7066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15">
            <a:extLst>
              <a:ext uri="{FF2B5EF4-FFF2-40B4-BE49-F238E27FC236}">
                <a16:creationId xmlns:a16="http://schemas.microsoft.com/office/drawing/2014/main" id="{E1D35DA7-625B-4319-81F7-F74305B63424}"/>
              </a:ext>
            </a:extLst>
          </p:cNvPr>
          <p:cNvSpPr txBox="1">
            <a:spLocks noChangeArrowheads="1"/>
          </p:cNvSpPr>
          <p:nvPr/>
        </p:nvSpPr>
        <p:spPr bwMode="auto">
          <a:xfrm>
            <a:off x="3739253" y="3099754"/>
            <a:ext cx="552747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r>
              <a:rPr lang="en-US" altLang="en-US" sz="1800" dirty="0">
                <a:latin typeface="Comic Sans MS" panose="030F0702030302020204" pitchFamily="66" charset="0"/>
              </a:rPr>
              <a:t>Move the burden from sampling to reconstruction</a:t>
            </a:r>
          </a:p>
        </p:txBody>
      </p:sp>
      <p:sp>
        <p:nvSpPr>
          <p:cNvPr id="21507" name="Rectangle 2">
            <a:extLst>
              <a:ext uri="{FF2B5EF4-FFF2-40B4-BE49-F238E27FC236}">
                <a16:creationId xmlns:a16="http://schemas.microsoft.com/office/drawing/2014/main" id="{4F1AC291-934B-45BA-B498-C52C5933E39A}"/>
              </a:ext>
            </a:extLst>
          </p:cNvPr>
          <p:cNvSpPr>
            <a:spLocks noGrp="1" noChangeArrowheads="1"/>
          </p:cNvSpPr>
          <p:nvPr>
            <p:ph type="title"/>
          </p:nvPr>
        </p:nvSpPr>
        <p:spPr>
          <a:xfrm>
            <a:off x="3098872" y="332819"/>
            <a:ext cx="6091512" cy="596900"/>
          </a:xfrm>
        </p:spPr>
        <p:txBody>
          <a:bodyPr/>
          <a:lstStyle/>
          <a:p>
            <a:pPr eaLnBrk="1" hangingPunct="1"/>
            <a:r>
              <a:rPr lang="en-US" altLang="zh-CN" dirty="0">
                <a:latin typeface="Comic Sans MS" panose="030F0702030302020204" pitchFamily="66" charset="0"/>
              </a:rPr>
              <a:t>Compressive Sensing?</a:t>
            </a:r>
          </a:p>
        </p:txBody>
      </p:sp>
      <p:grpSp>
        <p:nvGrpSpPr>
          <p:cNvPr id="21508" name="Group 3">
            <a:extLst>
              <a:ext uri="{FF2B5EF4-FFF2-40B4-BE49-F238E27FC236}">
                <a16:creationId xmlns:a16="http://schemas.microsoft.com/office/drawing/2014/main" id="{778F1E63-D3C7-4810-A780-9694C8B97B7E}"/>
              </a:ext>
            </a:extLst>
          </p:cNvPr>
          <p:cNvGrpSpPr>
            <a:grpSpLocks/>
          </p:cNvGrpSpPr>
          <p:nvPr/>
        </p:nvGrpSpPr>
        <p:grpSpPr bwMode="auto">
          <a:xfrm>
            <a:off x="2627314" y="1165226"/>
            <a:ext cx="7212013" cy="2192338"/>
            <a:chOff x="484" y="668"/>
            <a:chExt cx="4543" cy="1428"/>
          </a:xfrm>
        </p:grpSpPr>
        <p:grpSp>
          <p:nvGrpSpPr>
            <p:cNvPr id="21513" name="Group 4">
              <a:extLst>
                <a:ext uri="{FF2B5EF4-FFF2-40B4-BE49-F238E27FC236}">
                  <a16:creationId xmlns:a16="http://schemas.microsoft.com/office/drawing/2014/main" id="{4C5A6729-4FB8-433E-8031-EADDABB73AB6}"/>
                </a:ext>
              </a:extLst>
            </p:cNvPr>
            <p:cNvGrpSpPr>
              <a:grpSpLocks/>
            </p:cNvGrpSpPr>
            <p:nvPr/>
          </p:nvGrpSpPr>
          <p:grpSpPr bwMode="auto">
            <a:xfrm>
              <a:off x="1806" y="668"/>
              <a:ext cx="2027" cy="452"/>
              <a:chOff x="1806" y="668"/>
              <a:chExt cx="2027" cy="452"/>
            </a:xfrm>
          </p:grpSpPr>
          <p:sp>
            <p:nvSpPr>
              <p:cNvPr id="21517" name="AutoShape 5">
                <a:extLst>
                  <a:ext uri="{FF2B5EF4-FFF2-40B4-BE49-F238E27FC236}">
                    <a16:creationId xmlns:a16="http://schemas.microsoft.com/office/drawing/2014/main" id="{7E4BB969-73B5-4C3E-919C-1504B4022BA8}"/>
                  </a:ext>
                </a:extLst>
              </p:cNvPr>
              <p:cNvSpPr>
                <a:spLocks noChangeArrowheads="1"/>
              </p:cNvSpPr>
              <p:nvPr/>
            </p:nvSpPr>
            <p:spPr bwMode="auto">
              <a:xfrm>
                <a:off x="1806" y="668"/>
                <a:ext cx="2027" cy="452"/>
              </a:xfrm>
              <a:prstGeom prst="downArrow">
                <a:avLst>
                  <a:gd name="adj1" fmla="val 64870"/>
                  <a:gd name="adj2" fmla="val 59736"/>
                </a:avLst>
              </a:prstGeom>
              <a:solidFill>
                <a:srgbClr val="FFFF00"/>
              </a:solidFill>
              <a:ln w="9525">
                <a:solidFill>
                  <a:srgbClr val="FFFF00"/>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latin typeface="Comic Sans MS" panose="030F0702030302020204" pitchFamily="66" charset="0"/>
                </a:endParaRPr>
              </a:p>
            </p:txBody>
          </p:sp>
          <p:sp>
            <p:nvSpPr>
              <p:cNvPr id="21518" name="Text Box 6">
                <a:extLst>
                  <a:ext uri="{FF2B5EF4-FFF2-40B4-BE49-F238E27FC236}">
                    <a16:creationId xmlns:a16="http://schemas.microsoft.com/office/drawing/2014/main" id="{DBBD9BF2-7EBF-49FB-A862-A22CE578EA82}"/>
                  </a:ext>
                </a:extLst>
              </p:cNvPr>
              <p:cNvSpPr txBox="1">
                <a:spLocks noChangeArrowheads="1"/>
              </p:cNvSpPr>
              <p:nvPr/>
            </p:nvSpPr>
            <p:spPr bwMode="auto">
              <a:xfrm>
                <a:off x="2100" y="686"/>
                <a:ext cx="1438" cy="4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eaLnBrk="1" hangingPunct="1">
                  <a:spcBef>
                    <a:spcPct val="50000"/>
                  </a:spcBef>
                </a:pPr>
                <a:r>
                  <a:rPr lang="en-US" altLang="zh-CN" sz="1800" dirty="0">
                    <a:solidFill>
                      <a:schemeClr val="bg1"/>
                    </a:solidFill>
                    <a:latin typeface="Comic Sans MS" panose="030F0702030302020204" pitchFamily="66" charset="0"/>
                    <a:cs typeface="Tahoma" panose="020B0604030504040204" pitchFamily="34" charset="0"/>
                  </a:rPr>
                  <a:t>A natural question to ask is</a:t>
                </a:r>
              </a:p>
            </p:txBody>
          </p:sp>
        </p:grpSp>
        <p:grpSp>
          <p:nvGrpSpPr>
            <p:cNvPr id="21514" name="Group 7">
              <a:extLst>
                <a:ext uri="{FF2B5EF4-FFF2-40B4-BE49-F238E27FC236}">
                  <a16:creationId xmlns:a16="http://schemas.microsoft.com/office/drawing/2014/main" id="{1CABAC43-EB04-405C-A2CC-27F3E8AD6A94}"/>
                </a:ext>
              </a:extLst>
            </p:cNvPr>
            <p:cNvGrpSpPr>
              <a:grpSpLocks/>
            </p:cNvGrpSpPr>
            <p:nvPr/>
          </p:nvGrpSpPr>
          <p:grpSpPr bwMode="auto">
            <a:xfrm>
              <a:off x="484" y="915"/>
              <a:ext cx="4543" cy="1181"/>
              <a:chOff x="464" y="915"/>
              <a:chExt cx="4543" cy="1181"/>
            </a:xfrm>
          </p:grpSpPr>
          <p:sp>
            <p:nvSpPr>
              <p:cNvPr id="21515" name="Text Box 8">
                <a:extLst>
                  <a:ext uri="{FF2B5EF4-FFF2-40B4-BE49-F238E27FC236}">
                    <a16:creationId xmlns:a16="http://schemas.microsoft.com/office/drawing/2014/main" id="{17B3162B-0815-4B69-BAF9-4B1B94FF0741}"/>
                  </a:ext>
                </a:extLst>
              </p:cNvPr>
              <p:cNvSpPr txBox="1">
                <a:spLocks noChangeArrowheads="1"/>
              </p:cNvSpPr>
              <p:nvPr/>
            </p:nvSpPr>
            <p:spPr bwMode="auto">
              <a:xfrm>
                <a:off x="464" y="1238"/>
                <a:ext cx="4543" cy="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eaLnBrk="1" hangingPunct="1">
                  <a:spcBef>
                    <a:spcPct val="50000"/>
                  </a:spcBef>
                </a:pPr>
                <a:r>
                  <a:rPr lang="en-US" altLang="zh-CN" sz="2000" dirty="0">
                    <a:latin typeface="Comic Sans MS" panose="030F0702030302020204" pitchFamily="66" charset="0"/>
                    <a:cs typeface="Tahoma" panose="020B0604030504040204" pitchFamily="34" charset="0"/>
                  </a:rPr>
                  <a:t>Could the two processes                                                                (sensing &amp; compression)                                                                be combined </a:t>
                </a:r>
              </a:p>
            </p:txBody>
          </p:sp>
          <p:sp>
            <p:nvSpPr>
              <p:cNvPr id="21516" name="Text Box 9">
                <a:extLst>
                  <a:ext uri="{FF2B5EF4-FFF2-40B4-BE49-F238E27FC236}">
                    <a16:creationId xmlns:a16="http://schemas.microsoft.com/office/drawing/2014/main" id="{2C5BEB4A-2250-4E75-A9AF-CFDD51384746}"/>
                  </a:ext>
                </a:extLst>
              </p:cNvPr>
              <p:cNvSpPr txBox="1">
                <a:spLocks noChangeArrowheads="1"/>
              </p:cNvSpPr>
              <p:nvPr/>
            </p:nvSpPr>
            <p:spPr bwMode="auto">
              <a:xfrm>
                <a:off x="3449" y="915"/>
                <a:ext cx="742" cy="11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eaLnBrk="1" hangingPunct="1">
                  <a:spcBef>
                    <a:spcPct val="50000"/>
                  </a:spcBef>
                </a:pPr>
                <a:r>
                  <a:rPr lang="en-US" altLang="zh-CN" sz="11700" b="1" dirty="0">
                    <a:latin typeface="Comic Sans MS" panose="030F0702030302020204" pitchFamily="66" charset="0"/>
                  </a:rPr>
                  <a:t> ?</a:t>
                </a:r>
              </a:p>
            </p:txBody>
          </p:sp>
        </p:grpSp>
      </p:grpSp>
      <p:sp>
        <p:nvSpPr>
          <p:cNvPr id="74762" name="Text Box 10">
            <a:extLst>
              <a:ext uri="{FF2B5EF4-FFF2-40B4-BE49-F238E27FC236}">
                <a16:creationId xmlns:a16="http://schemas.microsoft.com/office/drawing/2014/main" id="{A916D159-44B8-414B-9884-18FC83A8B387}"/>
              </a:ext>
            </a:extLst>
          </p:cNvPr>
          <p:cNvSpPr txBox="1">
            <a:spLocks noChangeArrowheads="1"/>
          </p:cNvSpPr>
          <p:nvPr/>
        </p:nvSpPr>
        <p:spPr bwMode="auto">
          <a:xfrm>
            <a:off x="2067615" y="4492735"/>
            <a:ext cx="8070850" cy="1142364"/>
          </a:xfrm>
          <a:prstGeom prst="rect">
            <a:avLst/>
          </a:prstGeom>
          <a:noFill/>
          <a:ln w="9525" algn="ctr">
            <a:noFill/>
            <a:miter lim="800000"/>
            <a:headEnd/>
            <a:tailEnd/>
          </a:ln>
          <a:effectLst/>
        </p:spPr>
        <p:txBody>
          <a:bodyPr>
            <a:spAutoFit/>
          </a:bodyPr>
          <a:lstStyle/>
          <a:p>
            <a:pPr algn="ctr">
              <a:lnSpc>
                <a:spcPct val="75000"/>
              </a:lnSpc>
              <a:spcBef>
                <a:spcPct val="35000"/>
              </a:spcBef>
              <a:defRPr/>
            </a:pPr>
            <a:r>
              <a:rPr lang="en-US" altLang="zh-CN" sz="2000" dirty="0">
                <a:latin typeface="Comic Sans MS" panose="030F0702030302020204" pitchFamily="66" charset="0"/>
                <a:ea typeface="宋体" pitchFamily="2" charset="-122"/>
                <a:cs typeface="Tahoma" pitchFamily="34" charset="0"/>
              </a:rPr>
              <a:t>The answer is YES!</a:t>
            </a:r>
            <a:r>
              <a:rPr lang="en-US" altLang="zh-CN" sz="2000" dirty="0">
                <a:effectLst>
                  <a:outerShdw blurRad="38100" dist="38100" dir="2700000" algn="tl">
                    <a:srgbClr val="808080"/>
                  </a:outerShdw>
                </a:effectLst>
                <a:latin typeface="Comic Sans MS" panose="030F0702030302020204" pitchFamily="66" charset="0"/>
                <a:ea typeface="宋体" pitchFamily="2" charset="-122"/>
                <a:cs typeface="Tahoma" pitchFamily="34" charset="0"/>
              </a:rPr>
              <a:t> </a:t>
            </a:r>
          </a:p>
          <a:p>
            <a:pPr algn="ctr">
              <a:lnSpc>
                <a:spcPct val="75000"/>
              </a:lnSpc>
              <a:spcBef>
                <a:spcPct val="35000"/>
              </a:spcBef>
              <a:defRPr/>
            </a:pPr>
            <a:r>
              <a:rPr lang="en-US" altLang="zh-CN" sz="2000" dirty="0">
                <a:latin typeface="Comic Sans MS" panose="030F0702030302020204" pitchFamily="66" charset="0"/>
                <a:ea typeface="宋体" pitchFamily="2" charset="-122"/>
                <a:cs typeface="Tahoma" pitchFamily="34" charset="0"/>
              </a:rPr>
              <a:t>This is what </a:t>
            </a:r>
            <a:r>
              <a:rPr lang="en-US" altLang="zh-CN" sz="2800" b="1" dirty="0">
                <a:latin typeface="Comic Sans MS" panose="030F0702030302020204" pitchFamily="66" charset="0"/>
                <a:ea typeface="宋体" pitchFamily="2" charset="-122"/>
                <a:cs typeface="Tahoma" pitchFamily="34" charset="0"/>
              </a:rPr>
              <a:t>Compressive Sensing (CS) </a:t>
            </a:r>
            <a:r>
              <a:rPr lang="en-US" altLang="zh-CN" sz="2000" dirty="0">
                <a:latin typeface="Comic Sans MS" panose="030F0702030302020204" pitchFamily="66" charset="0"/>
                <a:ea typeface="宋体" pitchFamily="2" charset="-122"/>
                <a:cs typeface="Tahoma" pitchFamily="34" charset="0"/>
              </a:rPr>
              <a:t>is about.</a:t>
            </a:r>
          </a:p>
          <a:p>
            <a:pPr algn="ctr">
              <a:lnSpc>
                <a:spcPct val="75000"/>
              </a:lnSpc>
              <a:spcBef>
                <a:spcPct val="35000"/>
              </a:spcBef>
              <a:defRPr/>
            </a:pPr>
            <a:endParaRPr lang="en-US" altLang="zh-CN" sz="2000" dirty="0">
              <a:effectLst>
                <a:outerShdw blurRad="38100" dist="38100" dir="2700000" algn="tl">
                  <a:srgbClr val="808080"/>
                </a:outerShdw>
              </a:effectLst>
              <a:latin typeface="Comic Sans MS" panose="030F0702030302020204" pitchFamily="66" charset="0"/>
              <a:ea typeface="宋体" pitchFamily="2" charset="-122"/>
              <a:cs typeface="Tahoma" pitchFamily="34" charset="0"/>
            </a:endParaRPr>
          </a:p>
        </p:txBody>
      </p:sp>
      <p:sp>
        <p:nvSpPr>
          <p:cNvPr id="21510" name="Oval 11">
            <a:extLst>
              <a:ext uri="{FF2B5EF4-FFF2-40B4-BE49-F238E27FC236}">
                <a16:creationId xmlns:a16="http://schemas.microsoft.com/office/drawing/2014/main" id="{C81D68C6-A2E1-4B37-B2D9-E8C84559E31F}"/>
              </a:ext>
            </a:extLst>
          </p:cNvPr>
          <p:cNvSpPr>
            <a:spLocks noChangeArrowheads="1"/>
          </p:cNvSpPr>
          <p:nvPr/>
        </p:nvSpPr>
        <p:spPr bwMode="auto">
          <a:xfrm>
            <a:off x="6247607" y="3544762"/>
            <a:ext cx="173037" cy="173037"/>
          </a:xfrm>
          <a:prstGeom prst="ellipse">
            <a:avLst/>
          </a:prstGeom>
          <a:solidFill>
            <a:srgbClr val="FFFF00"/>
          </a:solidFill>
          <a:ln w="9525">
            <a:solidFill>
              <a:srgbClr val="FFFF00"/>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latin typeface="Comic Sans MS" panose="030F0702030302020204" pitchFamily="66" charset="0"/>
            </a:endParaRPr>
          </a:p>
        </p:txBody>
      </p:sp>
      <p:sp>
        <p:nvSpPr>
          <p:cNvPr id="21511" name="Oval 12">
            <a:extLst>
              <a:ext uri="{FF2B5EF4-FFF2-40B4-BE49-F238E27FC236}">
                <a16:creationId xmlns:a16="http://schemas.microsoft.com/office/drawing/2014/main" id="{44D4DC74-299F-4C2B-B881-B7AA2B32E532}"/>
              </a:ext>
            </a:extLst>
          </p:cNvPr>
          <p:cNvSpPr>
            <a:spLocks noChangeArrowheads="1"/>
          </p:cNvSpPr>
          <p:nvPr/>
        </p:nvSpPr>
        <p:spPr bwMode="auto">
          <a:xfrm>
            <a:off x="6247607" y="3865437"/>
            <a:ext cx="173037" cy="173037"/>
          </a:xfrm>
          <a:prstGeom prst="ellipse">
            <a:avLst/>
          </a:prstGeom>
          <a:solidFill>
            <a:srgbClr val="FFFF00"/>
          </a:solidFill>
          <a:ln w="9525">
            <a:solidFill>
              <a:srgbClr val="FFFF00"/>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latin typeface="Comic Sans MS" panose="030F0702030302020204" pitchFamily="66" charset="0"/>
            </a:endParaRPr>
          </a:p>
        </p:txBody>
      </p:sp>
      <p:sp>
        <p:nvSpPr>
          <p:cNvPr id="21512" name="Oval 13">
            <a:extLst>
              <a:ext uri="{FF2B5EF4-FFF2-40B4-BE49-F238E27FC236}">
                <a16:creationId xmlns:a16="http://schemas.microsoft.com/office/drawing/2014/main" id="{9AC16655-C281-41AC-957A-482DBF6B8DD9}"/>
              </a:ext>
            </a:extLst>
          </p:cNvPr>
          <p:cNvSpPr>
            <a:spLocks noChangeArrowheads="1"/>
          </p:cNvSpPr>
          <p:nvPr/>
        </p:nvSpPr>
        <p:spPr bwMode="auto">
          <a:xfrm>
            <a:off x="6247607" y="4187698"/>
            <a:ext cx="173037" cy="173038"/>
          </a:xfrm>
          <a:prstGeom prst="ellipse">
            <a:avLst/>
          </a:prstGeom>
          <a:solidFill>
            <a:srgbClr val="FFFF00"/>
          </a:solidFill>
          <a:ln w="9525">
            <a:solidFill>
              <a:srgbClr val="FFFF00"/>
            </a:solidFill>
            <a:round/>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9C5C07DD-1B62-4695-9EB1-EB00CA1C9BC7}"/>
              </a:ext>
            </a:extLst>
          </p:cNvPr>
          <p:cNvSpPr>
            <a:spLocks noGrp="1"/>
          </p:cNvSpPr>
          <p:nvPr>
            <p:ph type="sldNum" sz="quarter" idx="12"/>
          </p:nvPr>
        </p:nvSpPr>
        <p:spPr/>
        <p:txBody>
          <a:bodyPr/>
          <a:lstStyle/>
          <a:p>
            <a:fld id="{6D22F896-40B5-4ADD-8801-0D06FADFA095}" type="slidenum">
              <a:rPr lang="en-US" smtClean="0"/>
              <a:t>58</a:t>
            </a:fld>
            <a:endParaRPr lang="en-US" dirty="0"/>
          </a:p>
        </p:txBody>
      </p:sp>
    </p:spTree>
    <p:extLst>
      <p:ext uri="{BB962C8B-B14F-4D97-AF65-F5344CB8AC3E}">
        <p14:creationId xmlns:p14="http://schemas.microsoft.com/office/powerpoint/2010/main" val="4891820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476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76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a:extLst>
              <a:ext uri="{FF2B5EF4-FFF2-40B4-BE49-F238E27FC236}">
                <a16:creationId xmlns:a16="http://schemas.microsoft.com/office/drawing/2014/main" id="{E47F5C1B-DA4F-470E-8546-874568194490}"/>
              </a:ext>
            </a:extLst>
          </p:cNvPr>
          <p:cNvSpPr>
            <a:spLocks noGrp="1" noChangeArrowheads="1"/>
          </p:cNvSpPr>
          <p:nvPr>
            <p:ph type="title"/>
          </p:nvPr>
        </p:nvSpPr>
        <p:spPr>
          <a:xfrm>
            <a:off x="1233551" y="377033"/>
            <a:ext cx="11170669" cy="596900"/>
          </a:xfrm>
        </p:spPr>
        <p:txBody>
          <a:bodyPr/>
          <a:lstStyle/>
          <a:p>
            <a:pPr eaLnBrk="1" hangingPunct="1"/>
            <a:r>
              <a:rPr lang="en-US" altLang="zh-CN" dirty="0">
                <a:solidFill>
                  <a:srgbClr val="FFFF00"/>
                </a:solidFill>
              </a:rPr>
              <a:t>CS and Sparse Optimization Concept</a:t>
            </a:r>
          </a:p>
        </p:txBody>
      </p:sp>
      <p:sp>
        <p:nvSpPr>
          <p:cNvPr id="23555" name="Text Box 27">
            <a:extLst>
              <a:ext uri="{FF2B5EF4-FFF2-40B4-BE49-F238E27FC236}">
                <a16:creationId xmlns:a16="http://schemas.microsoft.com/office/drawing/2014/main" id="{3D5653E6-50D6-45FF-B34F-CB67A7446C1B}"/>
              </a:ext>
            </a:extLst>
          </p:cNvPr>
          <p:cNvSpPr txBox="1">
            <a:spLocks noChangeArrowheads="1"/>
          </p:cNvSpPr>
          <p:nvPr/>
        </p:nvSpPr>
        <p:spPr bwMode="auto">
          <a:xfrm>
            <a:off x="1457739" y="3588925"/>
            <a:ext cx="8862599" cy="2893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spcBef>
                <a:spcPct val="50000"/>
              </a:spcBef>
              <a:buFont typeface="Wingdings" panose="05000000000000000000" pitchFamily="2" charset="2"/>
              <a:buChar char="Ø"/>
            </a:pPr>
            <a:r>
              <a:rPr lang="en-US" altLang="zh-CN" sz="2600" dirty="0">
                <a:latin typeface="+mn-lt"/>
              </a:rPr>
              <a:t> Sparse X</a:t>
            </a:r>
          </a:p>
          <a:p>
            <a:pPr eaLnBrk="1" hangingPunct="1">
              <a:spcBef>
                <a:spcPct val="50000"/>
              </a:spcBef>
              <a:buFont typeface="Wingdings" panose="05000000000000000000" pitchFamily="2" charset="2"/>
              <a:buChar char="Ø"/>
            </a:pPr>
            <a:r>
              <a:rPr lang="en-US" altLang="zh-CN" sz="2600" dirty="0">
                <a:latin typeface="+mn-lt"/>
              </a:rPr>
              <a:t> Random linear projection</a:t>
            </a:r>
          </a:p>
          <a:p>
            <a:pPr eaLnBrk="1" hangingPunct="1">
              <a:spcBef>
                <a:spcPct val="50000"/>
              </a:spcBef>
              <a:buFont typeface="Wingdings" panose="05000000000000000000" pitchFamily="2" charset="2"/>
              <a:buChar char="Ø"/>
            </a:pPr>
            <a:r>
              <a:rPr lang="en-US" altLang="zh-CN" sz="2600" dirty="0">
                <a:latin typeface="+mn-lt"/>
              </a:rPr>
              <a:t> Dimension reduction from X to Y</a:t>
            </a:r>
          </a:p>
          <a:p>
            <a:pPr lvl="1" eaLnBrk="1" hangingPunct="1">
              <a:spcBef>
                <a:spcPct val="50000"/>
              </a:spcBef>
            </a:pPr>
            <a:r>
              <a:rPr lang="en-US" altLang="zh-CN" sz="2600" dirty="0">
                <a:latin typeface="+mn-lt"/>
              </a:rPr>
              <a:t>M &gt; </a:t>
            </a:r>
            <a:r>
              <a:rPr lang="en-US" altLang="zh-CN" sz="2600" dirty="0" err="1">
                <a:latin typeface="+mn-lt"/>
              </a:rPr>
              <a:t>Klog</a:t>
            </a:r>
            <a:r>
              <a:rPr lang="en-US" altLang="zh-CN" sz="2600" dirty="0">
                <a:latin typeface="+mn-lt"/>
              </a:rPr>
              <a:t>(N/K)</a:t>
            </a:r>
          </a:p>
          <a:p>
            <a:pPr eaLnBrk="1" hangingPunct="1">
              <a:spcBef>
                <a:spcPct val="50000"/>
              </a:spcBef>
              <a:buFont typeface="Wingdings" panose="05000000000000000000" pitchFamily="2" charset="2"/>
              <a:buChar char="Ø"/>
            </a:pPr>
            <a:r>
              <a:rPr lang="en-US" altLang="zh-CN" sz="2600" dirty="0">
                <a:latin typeface="+mn-lt"/>
              </a:rPr>
              <a:t> Change sampling burden to computation</a:t>
            </a:r>
          </a:p>
        </p:txBody>
      </p:sp>
      <p:pic>
        <p:nvPicPr>
          <p:cNvPr id="23556" name="Picture 26">
            <a:extLst>
              <a:ext uri="{FF2B5EF4-FFF2-40B4-BE49-F238E27FC236}">
                <a16:creationId xmlns:a16="http://schemas.microsoft.com/office/drawing/2014/main" id="{BD7A75D2-A1C6-408A-801A-05C1C6309789}"/>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l="2451" t="7214" r="2469" b="9900"/>
          <a:stretch>
            <a:fillRect/>
          </a:stretch>
        </p:blipFill>
        <p:spPr>
          <a:xfrm>
            <a:off x="2454591" y="1154114"/>
            <a:ext cx="7865747" cy="2160587"/>
          </a:xfrm>
          <a:noFill/>
        </p:spPr>
      </p:pic>
      <p:sp>
        <p:nvSpPr>
          <p:cNvPr id="2" name="Slide Number Placeholder 1">
            <a:extLst>
              <a:ext uri="{FF2B5EF4-FFF2-40B4-BE49-F238E27FC236}">
                <a16:creationId xmlns:a16="http://schemas.microsoft.com/office/drawing/2014/main" id="{10A80D94-F219-4782-ADD8-652D104F5A15}"/>
              </a:ext>
            </a:extLst>
          </p:cNvPr>
          <p:cNvSpPr>
            <a:spLocks noGrp="1"/>
          </p:cNvSpPr>
          <p:nvPr>
            <p:ph type="sldNum" sz="quarter" idx="10"/>
          </p:nvPr>
        </p:nvSpPr>
        <p:spPr/>
        <p:txBody>
          <a:bodyPr/>
          <a:lstStyle/>
          <a:p>
            <a:fld id="{1BE14883-446E-467D-9007-3BEF88D1BC94}" type="slidenum">
              <a:rPr lang="en-US" altLang="zh-CN" smtClean="0"/>
              <a:pPr/>
              <a:t>59</a:t>
            </a:fld>
            <a:endParaRPr lang="en-US" altLang="zh-CN"/>
          </a:p>
        </p:txBody>
      </p:sp>
      <p:pic>
        <p:nvPicPr>
          <p:cNvPr id="5122" name="Picture 2" descr="Book">
            <a:extLst>
              <a:ext uri="{FF2B5EF4-FFF2-40B4-BE49-F238E27FC236}">
                <a16:creationId xmlns:a16="http://schemas.microsoft.com/office/drawing/2014/main" id="{B0E599DA-7910-39C5-345B-A8C51F4E4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7137" y="3588925"/>
            <a:ext cx="2082057" cy="3016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90079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99573"/>
            <a:ext cx="9905998" cy="1478570"/>
          </a:xfrm>
        </p:spPr>
        <p:txBody>
          <a:bodyPr/>
          <a:lstStyle/>
          <a:p>
            <a:r>
              <a:rPr lang="en-US" dirty="0">
                <a:latin typeface="Comic Sans MS" panose="030F0702030302020204" pitchFamily="66" charset="0"/>
              </a:rPr>
              <a:t>Big Data Sampling</a:t>
            </a:r>
          </a:p>
        </p:txBody>
      </p:sp>
      <p:sp>
        <p:nvSpPr>
          <p:cNvPr id="4" name="Slide Number Placeholder 3"/>
          <p:cNvSpPr>
            <a:spLocks noGrp="1"/>
          </p:cNvSpPr>
          <p:nvPr>
            <p:ph type="sldNum" sz="quarter" idx="12"/>
          </p:nvPr>
        </p:nvSpPr>
        <p:spPr/>
        <p:txBody>
          <a:bodyPr/>
          <a:lstStyle/>
          <a:p>
            <a:fld id="{6D22F896-40B5-4ADD-8801-0D06FADFA095}" type="slidenum">
              <a:rPr lang="en-US" smtClean="0"/>
              <a:t>6</a:t>
            </a:fld>
            <a:endParaRPr lang="en-US" dirty="0"/>
          </a:p>
        </p:txBody>
      </p:sp>
      <p:pic>
        <p:nvPicPr>
          <p:cNvPr id="6146" name="Picture 2" descr="Image result for Big Data sampl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9088" y="1378997"/>
            <a:ext cx="7530328" cy="484451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6945124" y="1547887"/>
            <a:ext cx="2346591" cy="707886"/>
          </a:xfrm>
          <a:prstGeom prst="rect">
            <a:avLst/>
          </a:prstGeom>
          <a:noFill/>
        </p:spPr>
        <p:txBody>
          <a:bodyPr wrap="none" rtlCol="0">
            <a:spAutoFit/>
          </a:bodyPr>
          <a:lstStyle/>
          <a:p>
            <a:pPr algn="ctr"/>
            <a:r>
              <a:rPr lang="en-US" sz="2000" dirty="0">
                <a:solidFill>
                  <a:srgbClr val="FF0000"/>
                </a:solidFill>
              </a:rPr>
              <a:t>Example of 2016 US </a:t>
            </a:r>
          </a:p>
          <a:p>
            <a:pPr algn="ctr"/>
            <a:r>
              <a:rPr lang="en-US" sz="2000" dirty="0">
                <a:solidFill>
                  <a:srgbClr val="FF0000"/>
                </a:solidFill>
              </a:rPr>
              <a:t>President Election</a:t>
            </a:r>
          </a:p>
        </p:txBody>
      </p:sp>
    </p:spTree>
    <p:extLst>
      <p:ext uri="{BB962C8B-B14F-4D97-AF65-F5344CB8AC3E}">
        <p14:creationId xmlns:p14="http://schemas.microsoft.com/office/powerpoint/2010/main" val="2265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a:extLst>
              <a:ext uri="{FF2B5EF4-FFF2-40B4-BE49-F238E27FC236}">
                <a16:creationId xmlns:a16="http://schemas.microsoft.com/office/drawing/2014/main" id="{9B176FE1-D41B-4E62-8E99-94EC64291C74}"/>
              </a:ext>
            </a:extLst>
          </p:cNvPr>
          <p:cNvGrpSpPr>
            <a:grpSpLocks/>
          </p:cNvGrpSpPr>
          <p:nvPr/>
        </p:nvGrpSpPr>
        <p:grpSpPr bwMode="auto">
          <a:xfrm>
            <a:off x="2135188" y="2349501"/>
            <a:ext cx="8285162" cy="4016375"/>
            <a:chOff x="385" y="1480"/>
            <a:chExt cx="5219" cy="2530"/>
          </a:xfrm>
        </p:grpSpPr>
        <p:grpSp>
          <p:nvGrpSpPr>
            <p:cNvPr id="25612" name="Organization Chart 12">
              <a:extLst>
                <a:ext uri="{FF2B5EF4-FFF2-40B4-BE49-F238E27FC236}">
                  <a16:creationId xmlns:a16="http://schemas.microsoft.com/office/drawing/2014/main" id="{FBC518C1-4647-4A77-957D-8952783DBF00}"/>
                </a:ext>
              </a:extLst>
            </p:cNvPr>
            <p:cNvGrpSpPr>
              <a:grpSpLocks noChangeAspect="1"/>
            </p:cNvGrpSpPr>
            <p:nvPr/>
          </p:nvGrpSpPr>
          <p:grpSpPr bwMode="auto">
            <a:xfrm>
              <a:off x="385" y="1888"/>
              <a:ext cx="5219" cy="1748"/>
              <a:chOff x="409" y="881"/>
              <a:chExt cx="2035" cy="1162"/>
            </a:xfrm>
          </p:grpSpPr>
          <p:sp>
            <p:nvSpPr>
              <p:cNvPr id="25618" name="AutoShape 13">
                <a:extLst>
                  <a:ext uri="{FF2B5EF4-FFF2-40B4-BE49-F238E27FC236}">
                    <a16:creationId xmlns:a16="http://schemas.microsoft.com/office/drawing/2014/main" id="{F03615C4-4293-4AD0-A6D3-8441775825A3}"/>
                  </a:ext>
                </a:extLst>
              </p:cNvPr>
              <p:cNvSpPr>
                <a:spLocks noChangeAspect="1" noChangeArrowheads="1" noTextEdit="1"/>
              </p:cNvSpPr>
              <p:nvPr/>
            </p:nvSpPr>
            <p:spPr bwMode="auto">
              <a:xfrm>
                <a:off x="409" y="881"/>
                <a:ext cx="2035" cy="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lstStyle/>
              <a:p>
                <a:endParaRPr lang="en-US"/>
              </a:p>
            </p:txBody>
          </p:sp>
          <p:cxnSp>
            <p:nvCxnSpPr>
              <p:cNvPr id="25619" name="_s2055">
                <a:extLst>
                  <a:ext uri="{FF2B5EF4-FFF2-40B4-BE49-F238E27FC236}">
                    <a16:creationId xmlns:a16="http://schemas.microsoft.com/office/drawing/2014/main" id="{F7C1F88F-8538-43F9-B6BA-49C9EB5C9525}"/>
                  </a:ext>
                </a:extLst>
              </p:cNvPr>
              <p:cNvCxnSpPr>
                <a:cxnSpLocks noChangeShapeType="1"/>
                <a:stCxn id="25625" idx="1"/>
              </p:cNvCxnSpPr>
              <p:nvPr/>
            </p:nvCxnSpPr>
            <p:spPr bwMode="auto">
              <a:xfrm rot="10800000">
                <a:off x="1647" y="1394"/>
                <a:ext cx="336" cy="15"/>
              </a:xfrm>
              <a:prstGeom prst="bentConnector3">
                <a:avLst>
                  <a:gd name="adj1" fmla="val 8352"/>
                </a:avLst>
              </a:prstGeom>
              <a:noFill/>
              <a:ln w="50800">
                <a:solidFill>
                  <a:schemeClr val="bg1"/>
                </a:solidFill>
                <a:miter lim="800000"/>
                <a:headEnd type="stealth" w="med" len="med"/>
                <a:tailEnd/>
              </a:ln>
              <a:extLst>
                <a:ext uri="{909E8E84-426E-40dd-AFC4-6F175D3DCCD1}">
                  <a14:hiddenFill xmlns:a14="http://schemas.microsoft.com/office/drawing/2010/main" xmlns="">
                    <a:noFill/>
                  </a14:hiddenFill>
                </a:ext>
              </a:extLst>
            </p:spPr>
          </p:cxnSp>
          <p:cxnSp>
            <p:nvCxnSpPr>
              <p:cNvPr id="25620" name="_s2056">
                <a:extLst>
                  <a:ext uri="{FF2B5EF4-FFF2-40B4-BE49-F238E27FC236}">
                    <a16:creationId xmlns:a16="http://schemas.microsoft.com/office/drawing/2014/main" id="{0A89E0C2-67B6-4819-8EB4-1B4CA6D3DE27}"/>
                  </a:ext>
                </a:extLst>
              </p:cNvPr>
              <p:cNvCxnSpPr>
                <a:cxnSpLocks noChangeShapeType="1"/>
              </p:cNvCxnSpPr>
              <p:nvPr/>
            </p:nvCxnSpPr>
            <p:spPr bwMode="auto">
              <a:xfrm flipV="1">
                <a:off x="834" y="1423"/>
                <a:ext cx="372" cy="228"/>
              </a:xfrm>
              <a:prstGeom prst="bentConnector3">
                <a:avLst>
                  <a:gd name="adj1" fmla="val 14042"/>
                </a:avLst>
              </a:prstGeom>
              <a:noFill/>
              <a:ln w="50800">
                <a:solidFill>
                  <a:schemeClr val="bg1"/>
                </a:solidFill>
                <a:miter lim="800000"/>
                <a:headEnd/>
                <a:tailEnd/>
              </a:ln>
              <a:extLst>
                <a:ext uri="{909E8E84-426E-40dd-AFC4-6F175D3DCCD1}">
                  <a14:hiddenFill xmlns:a14="http://schemas.microsoft.com/office/drawing/2010/main" xmlns="">
                    <a:noFill/>
                  </a14:hiddenFill>
                </a:ext>
              </a:extLst>
            </p:spPr>
          </p:cxnSp>
          <p:cxnSp>
            <p:nvCxnSpPr>
              <p:cNvPr id="25621" name="_s2057">
                <a:extLst>
                  <a:ext uri="{FF2B5EF4-FFF2-40B4-BE49-F238E27FC236}">
                    <a16:creationId xmlns:a16="http://schemas.microsoft.com/office/drawing/2014/main" id="{9BD135B9-E5CE-4F9E-B48E-02842AA0A24C}"/>
                  </a:ext>
                </a:extLst>
              </p:cNvPr>
              <p:cNvCxnSpPr>
                <a:cxnSpLocks noChangeShapeType="1"/>
              </p:cNvCxnSpPr>
              <p:nvPr/>
            </p:nvCxnSpPr>
            <p:spPr bwMode="auto">
              <a:xfrm>
                <a:off x="817" y="1122"/>
                <a:ext cx="389" cy="295"/>
              </a:xfrm>
              <a:prstGeom prst="bentConnector3">
                <a:avLst>
                  <a:gd name="adj1" fmla="val 17537"/>
                </a:avLst>
              </a:prstGeom>
              <a:noFill/>
              <a:ln w="50800">
                <a:solidFill>
                  <a:schemeClr val="bg1"/>
                </a:solidFill>
                <a:miter lim="800000"/>
                <a:headEnd/>
                <a:tailEnd/>
              </a:ln>
              <a:extLst>
                <a:ext uri="{909E8E84-426E-40dd-AFC4-6F175D3DCCD1}">
                  <a14:hiddenFill xmlns:a14="http://schemas.microsoft.com/office/drawing/2010/main" xmlns="">
                    <a:noFill/>
                  </a14:hiddenFill>
                </a:ext>
              </a:extLst>
            </p:spPr>
          </p:cxnSp>
          <p:sp>
            <p:nvSpPr>
              <p:cNvPr id="25622" name="_s2058">
                <a:extLst>
                  <a:ext uri="{FF2B5EF4-FFF2-40B4-BE49-F238E27FC236}">
                    <a16:creationId xmlns:a16="http://schemas.microsoft.com/office/drawing/2014/main" id="{5668A23F-CAE0-401C-8A03-273A901DF230}"/>
                  </a:ext>
                </a:extLst>
              </p:cNvPr>
              <p:cNvSpPr>
                <a:spLocks noChangeArrowheads="1"/>
              </p:cNvSpPr>
              <p:nvPr/>
            </p:nvSpPr>
            <p:spPr bwMode="auto">
              <a:xfrm>
                <a:off x="1205" y="1182"/>
                <a:ext cx="443" cy="452"/>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eaLnBrk="1" hangingPunct="1"/>
                <a:r>
                  <a:rPr lang="en-US" altLang="zh-CN" sz="1800" dirty="0">
                    <a:latin typeface="+mn-lt"/>
                  </a:rPr>
                  <a:t>Compressed</a:t>
                </a:r>
              </a:p>
              <a:p>
                <a:pPr algn="ctr" eaLnBrk="1" hangingPunct="1"/>
                <a:r>
                  <a:rPr lang="en-US" altLang="zh-CN" sz="1800" dirty="0">
                    <a:latin typeface="+mn-lt"/>
                  </a:rPr>
                  <a:t> Samples</a:t>
                </a:r>
              </a:p>
            </p:txBody>
          </p:sp>
          <p:sp>
            <p:nvSpPr>
              <p:cNvPr id="25623" name="_s2059">
                <a:extLst>
                  <a:ext uri="{FF2B5EF4-FFF2-40B4-BE49-F238E27FC236}">
                    <a16:creationId xmlns:a16="http://schemas.microsoft.com/office/drawing/2014/main" id="{70CEDF00-1D80-49FD-A919-2BB6C464C987}"/>
                  </a:ext>
                </a:extLst>
              </p:cNvPr>
              <p:cNvSpPr>
                <a:spLocks noChangeArrowheads="1"/>
              </p:cNvSpPr>
              <p:nvPr/>
            </p:nvSpPr>
            <p:spPr bwMode="auto">
              <a:xfrm>
                <a:off x="409" y="1001"/>
                <a:ext cx="407" cy="24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eaLnBrk="1" hangingPunct="1"/>
                <a:r>
                  <a:rPr lang="en-US" altLang="zh-CN" sz="1800" dirty="0">
                    <a:latin typeface="+mn-lt"/>
                  </a:rPr>
                  <a:t>K-Sparse </a:t>
                </a:r>
              </a:p>
              <a:p>
                <a:pPr algn="ctr" eaLnBrk="1" hangingPunct="1"/>
                <a:r>
                  <a:rPr lang="en-US" altLang="zh-CN" sz="1800" dirty="0">
                    <a:latin typeface="+mn-lt"/>
                  </a:rPr>
                  <a:t>Signal</a:t>
                </a:r>
              </a:p>
            </p:txBody>
          </p:sp>
          <p:sp>
            <p:nvSpPr>
              <p:cNvPr id="25624" name="_s2060">
                <a:extLst>
                  <a:ext uri="{FF2B5EF4-FFF2-40B4-BE49-F238E27FC236}">
                    <a16:creationId xmlns:a16="http://schemas.microsoft.com/office/drawing/2014/main" id="{F39D0CBF-8957-40DD-895C-645214F0DBF7}"/>
                  </a:ext>
                </a:extLst>
              </p:cNvPr>
              <p:cNvSpPr>
                <a:spLocks noChangeArrowheads="1"/>
              </p:cNvSpPr>
              <p:nvPr/>
            </p:nvSpPr>
            <p:spPr bwMode="auto">
              <a:xfrm>
                <a:off x="409" y="1514"/>
                <a:ext cx="425" cy="270"/>
              </a:xfrm>
              <a:prstGeom prst="roundRect">
                <a:avLst>
                  <a:gd name="adj" fmla="val 16667"/>
                </a:avLst>
              </a:prstGeom>
              <a:solidFill>
                <a:schemeClr val="accent1"/>
              </a:solidFill>
              <a:ln w="9525">
                <a:solidFill>
                  <a:schemeClr val="tx1"/>
                </a:solidFill>
                <a:round/>
                <a:headEnd/>
                <a:tailEnd/>
              </a:ln>
            </p:spPr>
            <p:txBody>
              <a:bodyPr wrap="none" lIns="0" tIns="0" rIns="0" bIns="0"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eaLnBrk="1" hangingPunct="1"/>
                <a:r>
                  <a:rPr lang="en-US" altLang="zh-CN" sz="1800" dirty="0">
                    <a:latin typeface="+mn-lt"/>
                  </a:rPr>
                  <a:t>Random Linear</a:t>
                </a:r>
              </a:p>
              <a:p>
                <a:pPr algn="ctr" eaLnBrk="1" hangingPunct="1"/>
                <a:r>
                  <a:rPr lang="en-US" altLang="zh-CN" sz="1800" dirty="0">
                    <a:latin typeface="+mn-lt"/>
                  </a:rPr>
                  <a:t> Projection </a:t>
                </a:r>
                <a:r>
                  <a:rPr lang="en-US" altLang="zh-CN" sz="1800" dirty="0">
                    <a:latin typeface="+mn-lt"/>
                    <a:hlinkClick r:id="rId3" action="ppaction://hlinksldjump"/>
                  </a:rPr>
                  <a:t>(RIP)</a:t>
                </a:r>
                <a:endParaRPr lang="en-US" altLang="zh-CN" sz="1800" dirty="0">
                  <a:latin typeface="+mn-lt"/>
                </a:endParaRPr>
              </a:p>
            </p:txBody>
          </p:sp>
          <p:sp>
            <p:nvSpPr>
              <p:cNvPr id="25625" name="_s2061">
                <a:extLst>
                  <a:ext uri="{FF2B5EF4-FFF2-40B4-BE49-F238E27FC236}">
                    <a16:creationId xmlns:a16="http://schemas.microsoft.com/office/drawing/2014/main" id="{AE57D755-CF52-4DD1-A43E-3EBCC2801ED3}"/>
                  </a:ext>
                </a:extLst>
              </p:cNvPr>
              <p:cNvSpPr>
                <a:spLocks noChangeArrowheads="1"/>
              </p:cNvSpPr>
              <p:nvPr/>
            </p:nvSpPr>
            <p:spPr bwMode="auto">
              <a:xfrm>
                <a:off x="1983" y="1213"/>
                <a:ext cx="443" cy="392"/>
              </a:xfrm>
              <a:prstGeom prst="roundRect">
                <a:avLst>
                  <a:gd name="adj" fmla="val 16667"/>
                </a:avLst>
              </a:prstGeom>
              <a:solidFill>
                <a:srgbClr val="4FD093"/>
              </a:solidFill>
              <a:ln w="9525">
                <a:solidFill>
                  <a:schemeClr val="tx1"/>
                </a:solidFill>
                <a:round/>
                <a:headEnd/>
                <a:tailEnd/>
              </a:ln>
            </p:spPr>
            <p:txBody>
              <a:bodyPr wrap="none" lIns="0" tIns="0" rIns="0" bIns="0"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algn="ctr" eaLnBrk="1" hangingPunct="1"/>
                <a:r>
                  <a:rPr lang="en-US" altLang="zh-CN" sz="1800" dirty="0">
                    <a:latin typeface="+mn-lt"/>
                  </a:rPr>
                  <a:t>Exact</a:t>
                </a:r>
              </a:p>
              <a:p>
                <a:pPr algn="ctr" eaLnBrk="1" hangingPunct="1"/>
                <a:r>
                  <a:rPr lang="en-US" altLang="zh-CN" sz="1800" dirty="0">
                    <a:latin typeface="+mn-lt"/>
                  </a:rPr>
                  <a:t>Recovery</a:t>
                </a:r>
              </a:p>
            </p:txBody>
          </p:sp>
        </p:grpSp>
        <p:graphicFrame>
          <p:nvGraphicFramePr>
            <p:cNvPr id="25613" name="Object 21">
              <a:extLst>
                <a:ext uri="{FF2B5EF4-FFF2-40B4-BE49-F238E27FC236}">
                  <a16:creationId xmlns:a16="http://schemas.microsoft.com/office/drawing/2014/main" id="{FD197043-91B5-4FF5-A280-EFFFABF42097}"/>
                </a:ext>
              </a:extLst>
            </p:cNvPr>
            <p:cNvGraphicFramePr>
              <a:graphicFrameLocks noChangeAspect="1"/>
            </p:cNvGraphicFramePr>
            <p:nvPr/>
          </p:nvGraphicFramePr>
          <p:xfrm>
            <a:off x="1610" y="3158"/>
            <a:ext cx="1224" cy="453"/>
          </p:xfrm>
          <a:graphic>
            <a:graphicData uri="http://schemas.openxmlformats.org/presentationml/2006/ole">
              <mc:AlternateContent xmlns:mc="http://schemas.openxmlformats.org/markup-compatibility/2006">
                <mc:Choice xmlns:v="urn:schemas-microsoft-com:vml" Requires="v">
                  <p:oleObj name="Equation" r:id="rId4" imgW="736280" imgH="304668" progId="Equation.DSMT4">
                    <p:embed/>
                  </p:oleObj>
                </mc:Choice>
                <mc:Fallback>
                  <p:oleObj name="Equation" r:id="rId4" imgW="736280" imgH="304668" progId="Equation.DSMT4">
                    <p:embed/>
                    <p:pic>
                      <p:nvPicPr>
                        <p:cNvPr id="25613" name="Object 21">
                          <a:extLst>
                            <a:ext uri="{FF2B5EF4-FFF2-40B4-BE49-F238E27FC236}">
                              <a16:creationId xmlns:a16="http://schemas.microsoft.com/office/drawing/2014/main" id="{FD197043-91B5-4FF5-A280-EFFFABF420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0" y="3158"/>
                          <a:ext cx="1224" cy="45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5614" name="Object 22">
              <a:extLst>
                <a:ext uri="{FF2B5EF4-FFF2-40B4-BE49-F238E27FC236}">
                  <a16:creationId xmlns:a16="http://schemas.microsoft.com/office/drawing/2014/main" id="{C551402C-82CF-4B5B-87C9-86A7E7F4BE7A}"/>
                </a:ext>
              </a:extLst>
            </p:cNvPr>
            <p:cNvGraphicFramePr>
              <a:graphicFrameLocks noChangeAspect="1"/>
            </p:cNvGraphicFramePr>
            <p:nvPr/>
          </p:nvGraphicFramePr>
          <p:xfrm>
            <a:off x="3560" y="3165"/>
            <a:ext cx="1270" cy="435"/>
          </p:xfrm>
          <a:graphic>
            <a:graphicData uri="http://schemas.openxmlformats.org/presentationml/2006/ole">
              <mc:AlternateContent xmlns:mc="http://schemas.openxmlformats.org/markup-compatibility/2006">
                <mc:Choice xmlns:v="urn:schemas-microsoft-com:vml" Requires="v">
                  <p:oleObj name="Equation" r:id="rId6" imgW="1066800" imgH="368300" progId="Equation.DSMT4">
                    <p:embed/>
                  </p:oleObj>
                </mc:Choice>
                <mc:Fallback>
                  <p:oleObj name="Equation" r:id="rId6" imgW="1066800" imgH="368300" progId="Equation.DSMT4">
                    <p:embed/>
                    <p:pic>
                      <p:nvPicPr>
                        <p:cNvPr id="25614" name="Object 22">
                          <a:extLst>
                            <a:ext uri="{FF2B5EF4-FFF2-40B4-BE49-F238E27FC236}">
                              <a16:creationId xmlns:a16="http://schemas.microsoft.com/office/drawing/2014/main" id="{C551402C-82CF-4B5B-87C9-86A7E7F4BE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60" y="3165"/>
                          <a:ext cx="1270" cy="43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25615" name="Object 23">
              <a:extLst>
                <a:ext uri="{FF2B5EF4-FFF2-40B4-BE49-F238E27FC236}">
                  <a16:creationId xmlns:a16="http://schemas.microsoft.com/office/drawing/2014/main" id="{10C066BB-9EF2-4430-B918-C5E10BC0DB9D}"/>
                </a:ext>
              </a:extLst>
            </p:cNvPr>
            <p:cNvGraphicFramePr>
              <a:graphicFrameLocks noChangeAspect="1"/>
            </p:cNvGraphicFramePr>
            <p:nvPr/>
          </p:nvGraphicFramePr>
          <p:xfrm>
            <a:off x="657" y="3294"/>
            <a:ext cx="450" cy="635"/>
          </p:xfrm>
          <a:graphic>
            <a:graphicData uri="http://schemas.openxmlformats.org/presentationml/2006/ole">
              <mc:AlternateContent xmlns:mc="http://schemas.openxmlformats.org/markup-compatibility/2006">
                <mc:Choice xmlns:v="urn:schemas-microsoft-com:vml" Requires="v">
                  <p:oleObj name="Equation" r:id="rId8" imgW="215713" imgH="304536" progId="Equation.DSMT4">
                    <p:embed/>
                  </p:oleObj>
                </mc:Choice>
                <mc:Fallback>
                  <p:oleObj name="Equation" r:id="rId8" imgW="215713" imgH="304536" progId="Equation.DSMT4">
                    <p:embed/>
                    <p:pic>
                      <p:nvPicPr>
                        <p:cNvPr id="25615" name="Object 23">
                          <a:extLst>
                            <a:ext uri="{FF2B5EF4-FFF2-40B4-BE49-F238E27FC236}">
                              <a16:creationId xmlns:a16="http://schemas.microsoft.com/office/drawing/2014/main" id="{10C066BB-9EF2-4430-B918-C5E10BC0DB9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 y="3294"/>
                          <a:ext cx="450" cy="6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25616" name="Object 24">
              <a:extLst>
                <a:ext uri="{FF2B5EF4-FFF2-40B4-BE49-F238E27FC236}">
                  <a16:creationId xmlns:a16="http://schemas.microsoft.com/office/drawing/2014/main" id="{1527E037-EDD7-4267-A69D-15DFBBBAEF3A}"/>
                </a:ext>
              </a:extLst>
            </p:cNvPr>
            <p:cNvGraphicFramePr>
              <a:graphicFrameLocks noChangeAspect="1"/>
            </p:cNvGraphicFramePr>
            <p:nvPr/>
          </p:nvGraphicFramePr>
          <p:xfrm>
            <a:off x="521" y="1480"/>
            <a:ext cx="333" cy="499"/>
          </p:xfrm>
          <a:graphic>
            <a:graphicData uri="http://schemas.openxmlformats.org/presentationml/2006/ole">
              <mc:AlternateContent xmlns:mc="http://schemas.openxmlformats.org/markup-compatibility/2006">
                <mc:Choice xmlns:v="urn:schemas-microsoft-com:vml" Requires="v">
                  <p:oleObj name="Equation" r:id="rId10" imgW="177569" imgH="266353" progId="Equation.DSMT4">
                    <p:embed/>
                  </p:oleObj>
                </mc:Choice>
                <mc:Fallback>
                  <p:oleObj name="Equation" r:id="rId10" imgW="177569" imgH="266353" progId="Equation.DSMT4">
                    <p:embed/>
                    <p:pic>
                      <p:nvPicPr>
                        <p:cNvPr id="25616" name="Object 24">
                          <a:extLst>
                            <a:ext uri="{FF2B5EF4-FFF2-40B4-BE49-F238E27FC236}">
                              <a16:creationId xmlns:a16="http://schemas.microsoft.com/office/drawing/2014/main" id="{1527E037-EDD7-4267-A69D-15DFBBBAEF3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21" y="1480"/>
                          <a:ext cx="333" cy="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sp>
          <p:nvSpPr>
            <p:cNvPr id="25617" name="Text Box 25">
              <a:extLst>
                <a:ext uri="{FF2B5EF4-FFF2-40B4-BE49-F238E27FC236}">
                  <a16:creationId xmlns:a16="http://schemas.microsoft.com/office/drawing/2014/main" id="{E8E00D2C-D714-4830-BE62-CF01DBAEE954}"/>
                </a:ext>
              </a:extLst>
            </p:cNvPr>
            <p:cNvSpPr txBox="1">
              <a:spLocks noChangeArrowheads="1"/>
            </p:cNvSpPr>
            <p:nvPr/>
          </p:nvSpPr>
          <p:spPr bwMode="auto">
            <a:xfrm>
              <a:off x="2699" y="3702"/>
              <a:ext cx="1089" cy="30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spcBef>
                  <a:spcPct val="50000"/>
                </a:spcBef>
              </a:pPr>
              <a:r>
                <a:rPr lang="en-US" altLang="zh-CN" sz="2600">
                  <a:latin typeface="+mn-lt"/>
                </a:rPr>
                <a:t>K&lt;m&lt;&lt;n</a:t>
              </a:r>
            </a:p>
          </p:txBody>
        </p:sp>
      </p:grpSp>
      <p:pic>
        <p:nvPicPr>
          <p:cNvPr id="78850" name="Picture 2">
            <a:extLst>
              <a:ext uri="{FF2B5EF4-FFF2-40B4-BE49-F238E27FC236}">
                <a16:creationId xmlns:a16="http://schemas.microsoft.com/office/drawing/2014/main" id="{8C2DE920-8EE9-4DD2-8C9B-6819EE0D9D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35414" y="1052513"/>
            <a:ext cx="6732587" cy="227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Rectangle 3">
            <a:extLst>
              <a:ext uri="{FF2B5EF4-FFF2-40B4-BE49-F238E27FC236}">
                <a16:creationId xmlns:a16="http://schemas.microsoft.com/office/drawing/2014/main" id="{EAB09C08-D418-4E44-B872-DF17689DE86F}"/>
              </a:ext>
            </a:extLst>
          </p:cNvPr>
          <p:cNvSpPr>
            <a:spLocks noGrp="1" noChangeArrowheads="1"/>
          </p:cNvSpPr>
          <p:nvPr>
            <p:ph type="title"/>
          </p:nvPr>
        </p:nvSpPr>
        <p:spPr>
          <a:xfrm>
            <a:off x="1078337" y="346663"/>
            <a:ext cx="3123353" cy="596900"/>
          </a:xfrm>
        </p:spPr>
        <p:txBody>
          <a:bodyPr/>
          <a:lstStyle/>
          <a:p>
            <a:pPr eaLnBrk="1" hangingPunct="1"/>
            <a:r>
              <a:rPr lang="en-US" altLang="zh-CN" dirty="0">
                <a:solidFill>
                  <a:srgbClr val="FFFF00"/>
                </a:solidFill>
                <a:latin typeface="+mn-lt"/>
              </a:rPr>
              <a:t>CS Concept</a:t>
            </a:r>
          </a:p>
        </p:txBody>
      </p:sp>
      <p:sp>
        <p:nvSpPr>
          <p:cNvPr id="78852" name="AutoShape 4">
            <a:extLst>
              <a:ext uri="{FF2B5EF4-FFF2-40B4-BE49-F238E27FC236}">
                <a16:creationId xmlns:a16="http://schemas.microsoft.com/office/drawing/2014/main" id="{BC666F21-86D4-4133-A644-AD385D47E6E5}"/>
              </a:ext>
            </a:extLst>
          </p:cNvPr>
          <p:cNvSpPr>
            <a:spLocks noChangeArrowheads="1"/>
          </p:cNvSpPr>
          <p:nvPr/>
        </p:nvSpPr>
        <p:spPr bwMode="auto">
          <a:xfrm>
            <a:off x="2640014" y="4005264"/>
            <a:ext cx="433387" cy="358775"/>
          </a:xfrm>
          <a:prstGeom prst="plus">
            <a:avLst>
              <a:gd name="adj" fmla="val 25000"/>
            </a:avLst>
          </a:prstGeom>
          <a:solidFill>
            <a:srgbClr val="969696"/>
          </a:solidFill>
          <a:ln w="9525">
            <a:solidFill>
              <a:schemeClr val="tx1"/>
            </a:solidFill>
            <a:miter lim="800000"/>
            <a:headEnd/>
            <a:tailEnd/>
          </a:ln>
        </p:spPr>
        <p:txBody>
          <a:bodyPr wrap="none" anchor="ctr"/>
          <a:lstStyle>
            <a:lvl1pPr eaLnBrk="0" hangingPunct="0">
              <a:defRPr sz="2400">
                <a:solidFill>
                  <a:schemeClr val="tx1"/>
                </a:solidFill>
                <a:latin typeface="Arial" panose="020B0604020202020204" pitchFamily="34" charset="0"/>
                <a:ea typeface="SimSun" panose="02010600030101010101" pitchFamily="2" charset="-122"/>
              </a:defRPr>
            </a:lvl1pPr>
            <a:lvl2pPr marL="742950" indent="-285750" eaLnBrk="0" hangingPunct="0">
              <a:defRPr sz="2400">
                <a:solidFill>
                  <a:schemeClr val="tx1"/>
                </a:solidFill>
                <a:latin typeface="Arial" panose="020B0604020202020204" pitchFamily="34" charset="0"/>
                <a:ea typeface="SimSun" panose="02010600030101010101" pitchFamily="2" charset="-122"/>
              </a:defRPr>
            </a:lvl2pPr>
            <a:lvl3pPr marL="1143000" indent="-228600" eaLnBrk="0" hangingPunct="0">
              <a:defRPr sz="2400">
                <a:solidFill>
                  <a:schemeClr val="tx1"/>
                </a:solidFill>
                <a:latin typeface="Arial" panose="020B0604020202020204" pitchFamily="34" charset="0"/>
                <a:ea typeface="SimSun" panose="02010600030101010101" pitchFamily="2" charset="-122"/>
              </a:defRPr>
            </a:lvl3pPr>
            <a:lvl4pPr marL="1600200" indent="-228600" eaLnBrk="0" hangingPunct="0">
              <a:defRPr sz="2400">
                <a:solidFill>
                  <a:schemeClr val="tx1"/>
                </a:solidFill>
                <a:latin typeface="Arial" panose="020B0604020202020204" pitchFamily="34" charset="0"/>
                <a:ea typeface="SimSun" panose="02010600030101010101" pitchFamily="2" charset="-122"/>
              </a:defRPr>
            </a:lvl4pPr>
            <a:lvl5pPr marL="2057400" indent="-228600" eaLnBrk="0" hangingPunct="0">
              <a:defRPr sz="2400">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SimSun" panose="02010600030101010101" pitchFamily="2" charset="-122"/>
              </a:defRPr>
            </a:lvl9pPr>
          </a:lstStyle>
          <a:p>
            <a:pPr eaLnBrk="1" hangingPunct="1"/>
            <a:endParaRPr lang="en-US" altLang="en-US" sz="1800">
              <a:latin typeface="+mn-lt"/>
            </a:endParaRPr>
          </a:p>
        </p:txBody>
      </p:sp>
      <p:cxnSp>
        <p:nvCxnSpPr>
          <p:cNvPr id="78853" name="AutoShape 5">
            <a:extLst>
              <a:ext uri="{FF2B5EF4-FFF2-40B4-BE49-F238E27FC236}">
                <a16:creationId xmlns:a16="http://schemas.microsoft.com/office/drawing/2014/main" id="{180D6752-2966-4B6D-BF1F-1CF236E55986}"/>
              </a:ext>
            </a:extLst>
          </p:cNvPr>
          <p:cNvCxnSpPr>
            <a:cxnSpLocks noChangeShapeType="1"/>
          </p:cNvCxnSpPr>
          <p:nvPr/>
        </p:nvCxnSpPr>
        <p:spPr bwMode="auto">
          <a:xfrm flipV="1">
            <a:off x="3000376" y="1052514"/>
            <a:ext cx="4302125" cy="2236787"/>
          </a:xfrm>
          <a:prstGeom prst="curvedConnector4">
            <a:avLst>
              <a:gd name="adj1" fmla="val 10847"/>
              <a:gd name="adj2" fmla="val 110222"/>
            </a:avLst>
          </a:prstGeom>
          <a:noFill/>
          <a:ln w="25400">
            <a:solidFill>
              <a:srgbClr val="FFFF00"/>
            </a:solidFill>
            <a:round/>
            <a:headEnd/>
            <a:tailEnd type="triangle" w="med" len="med"/>
          </a:ln>
          <a:extLst>
            <a:ext uri="{909E8E84-426E-40dd-AFC4-6F175D3DCCD1}">
              <a14:hiddenFill xmlns:a14="http://schemas.microsoft.com/office/drawing/2010/main" xmlns="">
                <a:noFill/>
              </a14:hiddenFill>
            </a:ext>
          </a:extLst>
        </p:spPr>
      </p:cxnSp>
      <p:cxnSp>
        <p:nvCxnSpPr>
          <p:cNvPr id="78854" name="AutoShape 6">
            <a:extLst>
              <a:ext uri="{FF2B5EF4-FFF2-40B4-BE49-F238E27FC236}">
                <a16:creationId xmlns:a16="http://schemas.microsoft.com/office/drawing/2014/main" id="{BA864E4C-BFF3-4994-9EEF-1EAE4CE7E6F6}"/>
              </a:ext>
            </a:extLst>
          </p:cNvPr>
          <p:cNvCxnSpPr>
            <a:cxnSpLocks noChangeShapeType="1"/>
          </p:cNvCxnSpPr>
          <p:nvPr/>
        </p:nvCxnSpPr>
        <p:spPr bwMode="auto">
          <a:xfrm rot="10800000">
            <a:off x="3935413" y="2205038"/>
            <a:ext cx="2343150" cy="1504950"/>
          </a:xfrm>
          <a:prstGeom prst="curvedConnector3">
            <a:avLst>
              <a:gd name="adj1" fmla="val 109755"/>
            </a:avLst>
          </a:prstGeom>
          <a:noFill/>
          <a:ln w="25400">
            <a:solidFill>
              <a:srgbClr val="FF0000"/>
            </a:solidFill>
            <a:round/>
            <a:headEnd/>
            <a:tailEnd type="triangle" w="med" len="med"/>
          </a:ln>
          <a:extLst>
            <a:ext uri="{909E8E84-426E-40dd-AFC4-6F175D3DCCD1}">
              <a14:hiddenFill xmlns:a14="http://schemas.microsoft.com/office/drawing/2010/main" xmlns="">
                <a:noFill/>
              </a14:hiddenFill>
            </a:ext>
          </a:extLst>
        </p:spPr>
      </p:cxnSp>
      <p:graphicFrame>
        <p:nvGraphicFramePr>
          <p:cNvPr id="78855" name="Object 7">
            <a:extLst>
              <a:ext uri="{FF2B5EF4-FFF2-40B4-BE49-F238E27FC236}">
                <a16:creationId xmlns:a16="http://schemas.microsoft.com/office/drawing/2014/main" id="{47D04441-99B2-4E45-95B3-CCA284E530EB}"/>
              </a:ext>
            </a:extLst>
          </p:cNvPr>
          <p:cNvGraphicFramePr>
            <a:graphicFrameLocks noChangeAspect="1"/>
          </p:cNvGraphicFramePr>
          <p:nvPr/>
        </p:nvGraphicFramePr>
        <p:xfrm>
          <a:off x="7319963" y="1916113"/>
          <a:ext cx="317500" cy="468312"/>
        </p:xfrm>
        <a:graphic>
          <a:graphicData uri="http://schemas.openxmlformats.org/presentationml/2006/ole">
            <mc:AlternateContent xmlns:mc="http://schemas.openxmlformats.org/markup-compatibility/2006">
              <mc:Choice xmlns:v="urn:schemas-microsoft-com:vml" Requires="v">
                <p:oleObj name="Equation" r:id="rId13" imgW="215619" imgH="266353" progId="Equation.DSMT4">
                  <p:embed/>
                </p:oleObj>
              </mc:Choice>
              <mc:Fallback>
                <p:oleObj name="Equation" r:id="rId13" imgW="215619" imgH="266353" progId="Equation.DSMT4">
                  <p:embed/>
                  <p:pic>
                    <p:nvPicPr>
                      <p:cNvPr id="78855" name="Object 7">
                        <a:extLst>
                          <a:ext uri="{FF2B5EF4-FFF2-40B4-BE49-F238E27FC236}">
                            <a16:creationId xmlns:a16="http://schemas.microsoft.com/office/drawing/2014/main" id="{47D04441-99B2-4E45-95B3-CCA284E530E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19963" y="1916113"/>
                        <a:ext cx="317500" cy="468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78856" name="Object 8">
            <a:extLst>
              <a:ext uri="{FF2B5EF4-FFF2-40B4-BE49-F238E27FC236}">
                <a16:creationId xmlns:a16="http://schemas.microsoft.com/office/drawing/2014/main" id="{A8C70773-D52C-48C3-A1FB-4BDEF30CB324}"/>
              </a:ext>
            </a:extLst>
          </p:cNvPr>
          <p:cNvGraphicFramePr>
            <a:graphicFrameLocks noChangeAspect="1"/>
          </p:cNvGraphicFramePr>
          <p:nvPr/>
        </p:nvGraphicFramePr>
        <p:xfrm>
          <a:off x="7104063" y="1196976"/>
          <a:ext cx="393700" cy="468313"/>
        </p:xfrm>
        <a:graphic>
          <a:graphicData uri="http://schemas.openxmlformats.org/presentationml/2006/ole">
            <mc:AlternateContent xmlns:mc="http://schemas.openxmlformats.org/markup-compatibility/2006">
              <mc:Choice xmlns:v="urn:schemas-microsoft-com:vml" Requires="v">
                <p:oleObj name="Equation" r:id="rId15" imgW="266353" imgH="266353" progId="Equation.DSMT4">
                  <p:embed/>
                </p:oleObj>
              </mc:Choice>
              <mc:Fallback>
                <p:oleObj name="Equation" r:id="rId15" imgW="266353" imgH="266353" progId="Equation.DSMT4">
                  <p:embed/>
                  <p:pic>
                    <p:nvPicPr>
                      <p:cNvPr id="78856" name="Object 8">
                        <a:extLst>
                          <a:ext uri="{FF2B5EF4-FFF2-40B4-BE49-F238E27FC236}">
                            <a16:creationId xmlns:a16="http://schemas.microsoft.com/office/drawing/2014/main" id="{A8C70773-D52C-48C3-A1FB-4BDEF30CB32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04063" y="1196976"/>
                        <a:ext cx="393700" cy="468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78857" name="Object 9">
            <a:extLst>
              <a:ext uri="{FF2B5EF4-FFF2-40B4-BE49-F238E27FC236}">
                <a16:creationId xmlns:a16="http://schemas.microsoft.com/office/drawing/2014/main" id="{15D254FB-3CD9-44CE-BF5E-360AD4B28FE2}"/>
              </a:ext>
            </a:extLst>
          </p:cNvPr>
          <p:cNvGraphicFramePr>
            <a:graphicFrameLocks noChangeAspect="1"/>
          </p:cNvGraphicFramePr>
          <p:nvPr/>
        </p:nvGraphicFramePr>
        <p:xfrm>
          <a:off x="7319963" y="2647951"/>
          <a:ext cx="279400" cy="379413"/>
        </p:xfrm>
        <a:graphic>
          <a:graphicData uri="http://schemas.openxmlformats.org/presentationml/2006/ole">
            <mc:AlternateContent xmlns:mc="http://schemas.openxmlformats.org/markup-compatibility/2006">
              <mc:Choice xmlns:v="urn:schemas-microsoft-com:vml" Requires="v">
                <p:oleObj name="Equation" r:id="rId17" imgW="177569" imgH="202936" progId="Equation.3">
                  <p:embed/>
                </p:oleObj>
              </mc:Choice>
              <mc:Fallback>
                <p:oleObj name="Equation" r:id="rId17" imgW="177569" imgH="202936" progId="Equation.3">
                  <p:embed/>
                  <p:pic>
                    <p:nvPicPr>
                      <p:cNvPr id="78857" name="Object 9">
                        <a:extLst>
                          <a:ext uri="{FF2B5EF4-FFF2-40B4-BE49-F238E27FC236}">
                            <a16:creationId xmlns:a16="http://schemas.microsoft.com/office/drawing/2014/main" id="{15D254FB-3CD9-44CE-BF5E-360AD4B28FE2}"/>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19963" y="2647951"/>
                        <a:ext cx="279400" cy="379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alpha val="74997"/>
                                </a:schemeClr>
                              </a:outerShdw>
                            </a:effectLst>
                          </a14:hiddenEffects>
                        </a:ext>
                      </a:extLst>
                    </p:spPr>
                  </p:pic>
                </p:oleObj>
              </mc:Fallback>
            </mc:AlternateContent>
          </a:graphicData>
        </a:graphic>
      </p:graphicFrame>
      <p:cxnSp>
        <p:nvCxnSpPr>
          <p:cNvPr id="78858" name="AutoShape 10">
            <a:extLst>
              <a:ext uri="{FF2B5EF4-FFF2-40B4-BE49-F238E27FC236}">
                <a16:creationId xmlns:a16="http://schemas.microsoft.com/office/drawing/2014/main" id="{E141A650-5363-4B8A-B0A0-81072C72AD3E}"/>
              </a:ext>
            </a:extLst>
          </p:cNvPr>
          <p:cNvCxnSpPr>
            <a:cxnSpLocks noChangeShapeType="1"/>
          </p:cNvCxnSpPr>
          <p:nvPr/>
        </p:nvCxnSpPr>
        <p:spPr bwMode="auto">
          <a:xfrm rot="16200000" flipH="1">
            <a:off x="8162926" y="2514601"/>
            <a:ext cx="458787" cy="2144712"/>
          </a:xfrm>
          <a:prstGeom prst="curvedConnector2">
            <a:avLst/>
          </a:prstGeom>
          <a:noFill/>
          <a:ln w="25400">
            <a:solidFill>
              <a:schemeClr val="accent2"/>
            </a:solidFill>
            <a:round/>
            <a:headEnd type="triangle" w="med" len="med"/>
            <a:tailEnd/>
          </a:ln>
          <a:extLst>
            <a:ext uri="{909E8E84-426E-40dd-AFC4-6F175D3DCCD1}">
              <a14:hiddenFill xmlns:a14="http://schemas.microsoft.com/office/drawing/2010/main" xmlns="">
                <a:noFill/>
              </a14:hiddenFill>
            </a:ext>
          </a:extLst>
        </p:spPr>
      </p:cxnSp>
      <p:sp>
        <p:nvSpPr>
          <p:cNvPr id="3" name="Slide Number Placeholder 2">
            <a:extLst>
              <a:ext uri="{FF2B5EF4-FFF2-40B4-BE49-F238E27FC236}">
                <a16:creationId xmlns:a16="http://schemas.microsoft.com/office/drawing/2014/main" id="{B7A3BD03-31D4-4A7B-9A8F-107C26D8D6B0}"/>
              </a:ext>
            </a:extLst>
          </p:cNvPr>
          <p:cNvSpPr>
            <a:spLocks noGrp="1"/>
          </p:cNvSpPr>
          <p:nvPr>
            <p:ph type="sldNum" sz="quarter" idx="10"/>
          </p:nvPr>
        </p:nvSpPr>
        <p:spPr/>
        <p:txBody>
          <a:bodyPr/>
          <a:lstStyle/>
          <a:p>
            <a:fld id="{1BE14883-446E-467D-9007-3BEF88D1BC94}" type="slidenum">
              <a:rPr lang="en-US" altLang="zh-CN" smtClean="0"/>
              <a:pPr/>
              <a:t>60</a:t>
            </a:fld>
            <a:endParaRPr lang="en-US" altLang="zh-CN"/>
          </a:p>
        </p:txBody>
      </p:sp>
    </p:spTree>
    <p:extLst>
      <p:ext uri="{BB962C8B-B14F-4D97-AF65-F5344CB8AC3E}">
        <p14:creationId xmlns:p14="http://schemas.microsoft.com/office/powerpoint/2010/main" val="31478762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88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88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88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8856"/>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788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885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788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88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37735" y="108076"/>
            <a:ext cx="9905998" cy="1478570"/>
          </a:xfrm>
        </p:spPr>
        <p:txBody>
          <a:bodyPr/>
          <a:lstStyle/>
          <a:p>
            <a:r>
              <a:rPr lang="en-US" altLang="zh-CN" dirty="0"/>
              <a:t>Sparse optimization models</a:t>
            </a:r>
            <a:endParaRPr lang="zh-CN" altLang="en-US" dirty="0"/>
          </a:p>
        </p:txBody>
      </p:sp>
      <p:sp>
        <p:nvSpPr>
          <p:cNvPr id="4" name="灯片编号占位符 3"/>
          <p:cNvSpPr>
            <a:spLocks noGrp="1"/>
          </p:cNvSpPr>
          <p:nvPr>
            <p:ph type="sldNum" sz="quarter" idx="12"/>
          </p:nvPr>
        </p:nvSpPr>
        <p:spPr/>
        <p:txBody>
          <a:bodyPr/>
          <a:lstStyle/>
          <a:p>
            <a:fld id="{6D22F896-40B5-4ADD-8801-0D06FADFA095}" type="slidenum">
              <a:rPr lang="en-US" smtClean="0"/>
              <a:t>61</a:t>
            </a:fld>
            <a:endParaRPr lang="en-US" dirty="0"/>
          </a:p>
        </p:txBody>
      </p:sp>
      <p:sp>
        <p:nvSpPr>
          <p:cNvPr id="3" name="内容占位符 2"/>
          <p:cNvSpPr>
            <a:spLocks noGrp="1"/>
          </p:cNvSpPr>
          <p:nvPr>
            <p:ph idx="1"/>
          </p:nvPr>
        </p:nvSpPr>
        <p:spPr>
          <a:xfrm>
            <a:off x="1089573" y="1003463"/>
            <a:ext cx="9905999" cy="5088834"/>
          </a:xfrm>
        </p:spPr>
        <p:txBody>
          <a:bodyPr/>
          <a:lstStyle/>
          <a:p>
            <a:r>
              <a:rPr lang="en-US" altLang="zh-CN" dirty="0"/>
              <a:t>Some concepts about norm</a:t>
            </a:r>
          </a:p>
          <a:p>
            <a:endParaRPr lang="en-US" altLang="zh-CN" dirty="0"/>
          </a:p>
          <a:p>
            <a:endParaRPr lang="zh-CN" alt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5683" y="1701052"/>
            <a:ext cx="6773609" cy="515694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0997517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18183" y="26418"/>
            <a:ext cx="9905998" cy="1478570"/>
          </a:xfrm>
        </p:spPr>
        <p:txBody>
          <a:bodyPr/>
          <a:lstStyle/>
          <a:p>
            <a:r>
              <a:rPr lang="en-US" altLang="zh-CN" dirty="0"/>
              <a:t>Sparse optimization models</a:t>
            </a:r>
            <a:endParaRPr lang="zh-CN" altLang="en-US" dirty="0"/>
          </a:p>
        </p:txBody>
      </p:sp>
      <p:sp>
        <p:nvSpPr>
          <p:cNvPr id="4" name="灯片编号占位符 3"/>
          <p:cNvSpPr>
            <a:spLocks noGrp="1"/>
          </p:cNvSpPr>
          <p:nvPr>
            <p:ph type="sldNum" sz="quarter" idx="12"/>
          </p:nvPr>
        </p:nvSpPr>
        <p:spPr/>
        <p:txBody>
          <a:bodyPr/>
          <a:lstStyle/>
          <a:p>
            <a:fld id="{6D22F896-40B5-4ADD-8801-0D06FADFA095}" type="slidenum">
              <a:rPr lang="en-US" smtClean="0"/>
              <a:t>62</a:t>
            </a:fld>
            <a:endParaRPr lang="en-US" dirty="0"/>
          </a:p>
        </p:txBody>
      </p:sp>
      <p:sp>
        <p:nvSpPr>
          <p:cNvPr id="3" name="内容占位符 2"/>
          <p:cNvSpPr>
            <a:spLocks noGrp="1"/>
          </p:cNvSpPr>
          <p:nvPr>
            <p:ph idx="1"/>
          </p:nvPr>
        </p:nvSpPr>
        <p:spPr>
          <a:xfrm>
            <a:off x="1089573" y="1003463"/>
            <a:ext cx="9905999" cy="5088834"/>
          </a:xfrm>
        </p:spPr>
        <p:txBody>
          <a:bodyPr/>
          <a:lstStyle/>
          <a:p>
            <a:r>
              <a:rPr lang="en-US" altLang="zh-CN" dirty="0"/>
              <a:t>Some concepts about norm</a:t>
            </a:r>
          </a:p>
          <a:p>
            <a:endParaRPr lang="en-US" altLang="zh-CN" dirty="0"/>
          </a:p>
          <a:p>
            <a:endParaRPr lang="en-US" altLang="zh-CN" dirty="0"/>
          </a:p>
          <a:p>
            <a:endParaRPr lang="zh-CN" alt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7292" y="1717300"/>
            <a:ext cx="6867780" cy="4401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61714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89574" y="244118"/>
            <a:ext cx="9905998" cy="759345"/>
          </a:xfrm>
        </p:spPr>
        <p:txBody>
          <a:bodyPr/>
          <a:lstStyle/>
          <a:p>
            <a:r>
              <a:rPr lang="en-US" altLang="zh-CN" dirty="0"/>
              <a:t>Sparse optimization models</a:t>
            </a:r>
            <a:endParaRPr lang="zh-CN" altLang="en-US" dirty="0"/>
          </a:p>
        </p:txBody>
      </p:sp>
      <p:sp>
        <p:nvSpPr>
          <p:cNvPr id="4" name="灯片编号占位符 3"/>
          <p:cNvSpPr>
            <a:spLocks noGrp="1"/>
          </p:cNvSpPr>
          <p:nvPr>
            <p:ph type="sldNum" sz="quarter" idx="12"/>
          </p:nvPr>
        </p:nvSpPr>
        <p:spPr/>
        <p:txBody>
          <a:bodyPr/>
          <a:lstStyle/>
          <a:p>
            <a:fld id="{6D22F896-40B5-4ADD-8801-0D06FADFA095}" type="slidenum">
              <a:rPr lang="en-US" smtClean="0"/>
              <a:t>63</a:t>
            </a:fld>
            <a:endParaRPr lang="en-US" dirty="0"/>
          </a:p>
        </p:txBody>
      </p:sp>
      <p:sp>
        <p:nvSpPr>
          <p:cNvPr id="3" name="内容占位符 2"/>
          <p:cNvSpPr>
            <a:spLocks noGrp="1"/>
          </p:cNvSpPr>
          <p:nvPr>
            <p:ph idx="1"/>
          </p:nvPr>
        </p:nvSpPr>
        <p:spPr>
          <a:xfrm>
            <a:off x="1089573" y="1003463"/>
            <a:ext cx="9905999" cy="5088834"/>
          </a:xfrm>
        </p:spPr>
        <p:txBody>
          <a:bodyPr/>
          <a:lstStyle/>
          <a:p>
            <a:r>
              <a:rPr lang="en-US" altLang="zh-CN" dirty="0"/>
              <a:t>Some concepts about norm</a:t>
            </a:r>
          </a:p>
          <a:p>
            <a:endParaRPr lang="en-US" altLang="zh-CN" dirty="0"/>
          </a:p>
          <a:p>
            <a:endParaRPr lang="en-US" altLang="zh-CN" dirty="0"/>
          </a:p>
          <a:p>
            <a:endParaRPr lang="zh-CN" alt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7560" y="1720944"/>
            <a:ext cx="6756113" cy="305276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9072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141413" y="618518"/>
            <a:ext cx="9905998" cy="541047"/>
          </a:xfrm>
        </p:spPr>
        <p:txBody>
          <a:bodyPr>
            <a:normAutofit fontScale="90000"/>
          </a:bodyPr>
          <a:lstStyle/>
          <a:p>
            <a:r>
              <a:rPr lang="en-US" altLang="zh-CN" dirty="0"/>
              <a:t>Sparse optimization models</a:t>
            </a:r>
            <a:endParaRPr lang="zh-CN" altLang="en-US" dirty="0"/>
          </a:p>
        </p:txBody>
      </p:sp>
      <p:sp>
        <p:nvSpPr>
          <p:cNvPr id="4" name="灯片编号占位符 3"/>
          <p:cNvSpPr>
            <a:spLocks noGrp="1"/>
          </p:cNvSpPr>
          <p:nvPr>
            <p:ph type="sldNum" sz="quarter" idx="12"/>
          </p:nvPr>
        </p:nvSpPr>
        <p:spPr/>
        <p:txBody>
          <a:bodyPr/>
          <a:lstStyle/>
          <a:p>
            <a:fld id="{6D22F896-40B5-4ADD-8801-0D06FADFA095}" type="slidenum">
              <a:rPr lang="en-US" smtClean="0"/>
              <a:t>64</a:t>
            </a:fld>
            <a:endParaRPr lang="en-US" dirty="0"/>
          </a:p>
        </p:txBody>
      </p:sp>
      <p:sp>
        <p:nvSpPr>
          <p:cNvPr id="3" name="内容占位符 2"/>
          <p:cNvSpPr>
            <a:spLocks noGrp="1"/>
          </p:cNvSpPr>
          <p:nvPr>
            <p:ph idx="1"/>
          </p:nvPr>
        </p:nvSpPr>
        <p:spPr>
          <a:xfrm>
            <a:off x="1141411" y="1150648"/>
            <a:ext cx="9905999" cy="5088834"/>
          </a:xfrm>
        </p:spPr>
        <p:txBody>
          <a:bodyPr/>
          <a:lstStyle/>
          <a:p>
            <a:r>
              <a:rPr lang="en-US" altLang="zh-CN"/>
              <a:t>The L1 norm of x can be replaced by regularization functions corresponding to transform sparsity, joint sparsity, low ranking, as well as those involving more than one regularization terms.</a:t>
            </a:r>
          </a:p>
          <a:p>
            <a:endParaRPr lang="zh-CN" altLang="en-US" dirty="0"/>
          </a:p>
        </p:txBody>
      </p:sp>
      <p:pic>
        <p:nvPicPr>
          <p:cNvPr id="1229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39864"/>
          <a:stretch/>
        </p:blipFill>
        <p:spPr bwMode="auto">
          <a:xfrm>
            <a:off x="6210580" y="2079355"/>
            <a:ext cx="3404066" cy="19290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t="60136"/>
          <a:stretch/>
        </p:blipFill>
        <p:spPr bwMode="auto">
          <a:xfrm>
            <a:off x="1920969" y="2729646"/>
            <a:ext cx="3404066" cy="127880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descr="Text&#10;&#10;Description automatically generated">
            <a:extLst>
              <a:ext uri="{FF2B5EF4-FFF2-40B4-BE49-F238E27FC236}">
                <a16:creationId xmlns:a16="http://schemas.microsoft.com/office/drawing/2014/main" id="{3291C906-EE26-848F-9E38-13A386FC92D4}"/>
              </a:ext>
            </a:extLst>
          </p:cNvPr>
          <p:cNvPicPr>
            <a:picLocks noChangeAspect="1"/>
          </p:cNvPicPr>
          <p:nvPr/>
        </p:nvPicPr>
        <p:blipFill>
          <a:blip r:embed="rId3"/>
          <a:stretch>
            <a:fillRect/>
          </a:stretch>
        </p:blipFill>
        <p:spPr>
          <a:xfrm>
            <a:off x="3555721" y="4164894"/>
            <a:ext cx="4851400" cy="2501900"/>
          </a:xfrm>
          <a:prstGeom prst="rect">
            <a:avLst/>
          </a:prstGeom>
        </p:spPr>
      </p:pic>
    </p:spTree>
    <p:extLst>
      <p:ext uri="{BB962C8B-B14F-4D97-AF65-F5344CB8AC3E}">
        <p14:creationId xmlns:p14="http://schemas.microsoft.com/office/powerpoint/2010/main" val="13574869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2.egr.uh.edu/~zhan2/index_files/image031.jpg">
            <a:extLst>
              <a:ext uri="{FF2B5EF4-FFF2-40B4-BE49-F238E27FC236}">
                <a16:creationId xmlns:a16="http://schemas.microsoft.com/office/drawing/2014/main" id="{3D8BEBDA-BA57-1A49-93EF-A9540C1EE51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126617" y="1332108"/>
            <a:ext cx="3178638" cy="418832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65</a:t>
            </a:fld>
            <a:endParaRPr lang="en-US"/>
          </a:p>
        </p:txBody>
      </p:sp>
      <p:sp>
        <p:nvSpPr>
          <p:cNvPr id="6" name="Content Placeholder 2">
            <a:extLst>
              <a:ext uri="{FF2B5EF4-FFF2-40B4-BE49-F238E27FC236}">
                <a16:creationId xmlns:a16="http://schemas.microsoft.com/office/drawing/2014/main" id="{4E854CBB-5B73-78DD-A3EE-2C87AD3BCFC9}"/>
              </a:ext>
            </a:extLst>
          </p:cNvPr>
          <p:cNvSpPr txBox="1">
            <a:spLocks/>
          </p:cNvSpPr>
          <p:nvPr/>
        </p:nvSpPr>
        <p:spPr>
          <a:xfrm>
            <a:off x="5895039" y="472526"/>
            <a:ext cx="4489038" cy="59054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dirty="0">
                <a:latin typeface="Comic Sans MS" panose="030F0702030302020204" pitchFamily="66" charset="0"/>
              </a:rPr>
              <a:t>Outline</a:t>
            </a:r>
            <a:endParaRPr lang="en-US" sz="3600" dirty="0"/>
          </a:p>
          <a:p>
            <a:r>
              <a:rPr lang="en-US" dirty="0"/>
              <a:t>Overview and Basics Review</a:t>
            </a:r>
          </a:p>
          <a:p>
            <a:r>
              <a:rPr lang="en-US" dirty="0"/>
              <a:t>Sublinear Sampling</a:t>
            </a:r>
          </a:p>
          <a:p>
            <a:r>
              <a:rPr lang="en-US" dirty="0"/>
              <a:t>Big Scale Computing </a:t>
            </a:r>
          </a:p>
          <a:p>
            <a:pPr lvl="1"/>
            <a:r>
              <a:rPr lang="en-US" dirty="0"/>
              <a:t>Optimization Basics</a:t>
            </a:r>
          </a:p>
          <a:p>
            <a:pPr lvl="1"/>
            <a:r>
              <a:rPr lang="en-US" dirty="0"/>
              <a:t>BCD and BSUM</a:t>
            </a:r>
          </a:p>
          <a:p>
            <a:pPr lvl="1"/>
            <a:r>
              <a:rPr lang="en-US" dirty="0"/>
              <a:t>ADMM</a:t>
            </a:r>
          </a:p>
          <a:p>
            <a:pPr lvl="1"/>
            <a:r>
              <a:rPr lang="en-US" dirty="0"/>
              <a:t>Sparse Optimization</a:t>
            </a:r>
          </a:p>
          <a:p>
            <a:pPr lvl="1"/>
            <a:r>
              <a:rPr lang="en-US" dirty="0">
                <a:solidFill>
                  <a:srgbClr val="FF0000"/>
                </a:solidFill>
              </a:rPr>
              <a:t>Mixed Integer Programming</a:t>
            </a:r>
          </a:p>
          <a:p>
            <a:r>
              <a:rPr lang="en-US" dirty="0"/>
              <a:t>Big Data Storage and Software</a:t>
            </a:r>
          </a:p>
          <a:p>
            <a:r>
              <a:rPr lang="en-US" dirty="0"/>
              <a:t>Application Example</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32413373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0E132-A3B8-6870-9F8B-B0196DD80D4E}"/>
              </a:ext>
            </a:extLst>
          </p:cNvPr>
          <p:cNvSpPr>
            <a:spLocks noGrp="1"/>
          </p:cNvSpPr>
          <p:nvPr>
            <p:ph type="title"/>
          </p:nvPr>
        </p:nvSpPr>
        <p:spPr>
          <a:xfrm>
            <a:off x="1141413" y="618518"/>
            <a:ext cx="9905998" cy="947235"/>
          </a:xfrm>
        </p:spPr>
        <p:txBody>
          <a:bodyPr>
            <a:normAutofit fontScale="90000"/>
          </a:bodyPr>
          <a:lstStyle/>
          <a:p>
            <a:r>
              <a:rPr lang="en-US" altLang="zh-CN" b="1" dirty="0">
                <a:solidFill>
                  <a:srgbClr val="F2F2F2"/>
                </a:solidFill>
                <a:latin typeface="Calibri" charset="0"/>
                <a:ea typeface="宋体" charset="0"/>
                <a:cs typeface="Calibri" charset="0"/>
                <a:sym typeface="Calibri" charset="0"/>
              </a:rPr>
              <a:t>Mixed-integer Linear Programming</a:t>
            </a:r>
            <a:br>
              <a:rPr lang="en-US" altLang="zh-CN" b="1" dirty="0">
                <a:solidFill>
                  <a:srgbClr val="F2F2F2"/>
                </a:solidFill>
                <a:latin typeface="Calibri" charset="0"/>
                <a:ea typeface="宋体" charset="0"/>
                <a:cs typeface="Calibri" charset="0"/>
                <a:sym typeface="Calibri" charset="0"/>
              </a:rPr>
            </a:br>
            <a:endParaRPr lang="en-US" dirty="0"/>
          </a:p>
        </p:txBody>
      </p:sp>
      <p:sp>
        <p:nvSpPr>
          <p:cNvPr id="3" name="Content Placeholder 2">
            <a:extLst>
              <a:ext uri="{FF2B5EF4-FFF2-40B4-BE49-F238E27FC236}">
                <a16:creationId xmlns:a16="http://schemas.microsoft.com/office/drawing/2014/main" id="{5B12AEE2-5F41-2331-27F2-D7EEE2DF1338}"/>
              </a:ext>
            </a:extLst>
          </p:cNvPr>
          <p:cNvSpPr>
            <a:spLocks noGrp="1"/>
          </p:cNvSpPr>
          <p:nvPr>
            <p:ph idx="1"/>
          </p:nvPr>
        </p:nvSpPr>
        <p:spPr>
          <a:xfrm>
            <a:off x="1141411" y="1421267"/>
            <a:ext cx="9905999" cy="3541714"/>
          </a:xfrm>
        </p:spPr>
        <p:txBody>
          <a:bodyPr/>
          <a:lstStyle/>
          <a:p>
            <a:r>
              <a:rPr lang="en-US" dirty="0"/>
              <a:t>Some integer variables and some continuous variables</a:t>
            </a:r>
          </a:p>
        </p:txBody>
      </p:sp>
      <p:sp>
        <p:nvSpPr>
          <p:cNvPr id="4" name="Slide Number Placeholder 3">
            <a:extLst>
              <a:ext uri="{FF2B5EF4-FFF2-40B4-BE49-F238E27FC236}">
                <a16:creationId xmlns:a16="http://schemas.microsoft.com/office/drawing/2014/main" id="{E380C5D4-000A-6B32-3DCC-E3123406E1F5}"/>
              </a:ext>
            </a:extLst>
          </p:cNvPr>
          <p:cNvSpPr>
            <a:spLocks noGrp="1"/>
          </p:cNvSpPr>
          <p:nvPr>
            <p:ph type="sldNum" sz="quarter" idx="12"/>
          </p:nvPr>
        </p:nvSpPr>
        <p:spPr/>
        <p:txBody>
          <a:bodyPr/>
          <a:lstStyle/>
          <a:p>
            <a:fld id="{6D22F896-40B5-4ADD-8801-0D06FADFA095}" type="slidenum">
              <a:rPr lang="en-US" smtClean="0"/>
              <a:t>66</a:t>
            </a:fld>
            <a:endParaRPr lang="en-US" dirty="0"/>
          </a:p>
        </p:txBody>
      </p:sp>
      <p:pic>
        <p:nvPicPr>
          <p:cNvPr id="5" name="Picture 4">
            <a:extLst>
              <a:ext uri="{FF2B5EF4-FFF2-40B4-BE49-F238E27FC236}">
                <a16:creationId xmlns:a16="http://schemas.microsoft.com/office/drawing/2014/main" id="{818FA3F2-56C6-F69F-AFBB-6ECCB6813FCA}"/>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150302" y="2162322"/>
            <a:ext cx="6853238"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32184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5162-8E05-A48F-EA4E-853DFAF9795D}"/>
              </a:ext>
            </a:extLst>
          </p:cNvPr>
          <p:cNvSpPr>
            <a:spLocks noGrp="1"/>
          </p:cNvSpPr>
          <p:nvPr>
            <p:ph type="title"/>
          </p:nvPr>
        </p:nvSpPr>
        <p:spPr/>
        <p:txBody>
          <a:bodyPr/>
          <a:lstStyle/>
          <a:p>
            <a:r>
              <a:rPr lang="en-US" altLang="zh-CN" b="1" dirty="0">
                <a:solidFill>
                  <a:srgbClr val="F2F2F2"/>
                </a:solidFill>
                <a:latin typeface="Calibri" charset="0"/>
                <a:ea typeface="宋体" charset="0"/>
                <a:cs typeface="Calibri" charset="0"/>
                <a:sym typeface="Calibri" charset="0"/>
              </a:rPr>
              <a:t>Benders Decomposition</a:t>
            </a:r>
            <a:br>
              <a:rPr lang="en-US" altLang="zh-CN" b="1" dirty="0">
                <a:solidFill>
                  <a:srgbClr val="F2F2F2"/>
                </a:solidFill>
                <a:latin typeface="Calibri" charset="0"/>
                <a:ea typeface="宋体" charset="0"/>
                <a:cs typeface="Calibri" charset="0"/>
                <a:sym typeface="Calibri" charset="0"/>
              </a:rPr>
            </a:br>
            <a:endParaRPr lang="en-US" dirty="0"/>
          </a:p>
        </p:txBody>
      </p:sp>
      <p:sp>
        <p:nvSpPr>
          <p:cNvPr id="4" name="Slide Number Placeholder 3">
            <a:extLst>
              <a:ext uri="{FF2B5EF4-FFF2-40B4-BE49-F238E27FC236}">
                <a16:creationId xmlns:a16="http://schemas.microsoft.com/office/drawing/2014/main" id="{33A384BF-ACB7-A860-2488-E91711F13A2F}"/>
              </a:ext>
            </a:extLst>
          </p:cNvPr>
          <p:cNvSpPr>
            <a:spLocks noGrp="1"/>
          </p:cNvSpPr>
          <p:nvPr>
            <p:ph type="sldNum" sz="quarter" idx="12"/>
          </p:nvPr>
        </p:nvSpPr>
        <p:spPr/>
        <p:txBody>
          <a:bodyPr/>
          <a:lstStyle/>
          <a:p>
            <a:fld id="{6D22F896-40B5-4ADD-8801-0D06FADFA095}" type="slidenum">
              <a:rPr lang="en-US" smtClean="0"/>
              <a:t>67</a:t>
            </a:fld>
            <a:endParaRPr lang="en-US" dirty="0"/>
          </a:p>
        </p:txBody>
      </p:sp>
      <p:sp>
        <p:nvSpPr>
          <p:cNvPr id="9" name="Shape 101">
            <a:extLst>
              <a:ext uri="{FF2B5EF4-FFF2-40B4-BE49-F238E27FC236}">
                <a16:creationId xmlns:a16="http://schemas.microsoft.com/office/drawing/2014/main" id="{C32A0DCF-E6DD-5172-53C3-FFCAD2741870}"/>
              </a:ext>
            </a:extLst>
          </p:cNvPr>
          <p:cNvSpPr txBox="1">
            <a:spLocks/>
          </p:cNvSpPr>
          <p:nvPr/>
        </p:nvSpPr>
        <p:spPr>
          <a:xfrm>
            <a:off x="1741921" y="1603331"/>
            <a:ext cx="8534400" cy="5029200"/>
          </a:xfrm>
          <a:prstGeom prst="rect">
            <a:avLst/>
          </a:prstGeom>
        </p:spPr>
        <p:txBody>
          <a:bodyPr vert="horz" lIns="45677" tIns="45677" rIns="45677" bIns="45677"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1313" indent="-138113">
              <a:spcAft>
                <a:spcPct val="0"/>
              </a:spcAft>
              <a:buSzTx/>
              <a:buFontTx/>
              <a:buChar char="•"/>
            </a:pPr>
            <a:r>
              <a:rPr lang="en-US" altLang="zh-CN" dirty="0">
                <a:latin typeface="Calibri" charset="0"/>
                <a:ea typeface="宋体" charset="0"/>
                <a:cs typeface="Calibri" charset="0"/>
                <a:sym typeface="Calibri" charset="0"/>
              </a:rPr>
              <a:t>Initialization</a:t>
            </a:r>
          </a:p>
          <a:p>
            <a:pPr marL="782638" lvl="1" indent="-122238">
              <a:spcAft>
                <a:spcPct val="0"/>
              </a:spcAft>
              <a:buSzTx/>
              <a:buFontTx/>
              <a:buChar char="–"/>
            </a:pPr>
            <a:r>
              <a:rPr lang="en-US" altLang="zh-CN" dirty="0">
                <a:latin typeface="Calibri" charset="0"/>
                <a:ea typeface="宋体" charset="0"/>
                <a:cs typeface="Calibri" charset="0"/>
                <a:sym typeface="Calibri" charset="0"/>
              </a:rPr>
              <a:t>Loop index </a:t>
            </a:r>
            <a:r>
              <a:rPr lang="el-GR" altLang="zh-CN" i="1" dirty="0">
                <a:latin typeface="CMMI10" charset="0"/>
                <a:ea typeface="宋体" charset="0"/>
                <a:cs typeface="Calibri" charset="0"/>
                <a:sym typeface="Calibri" charset="0"/>
              </a:rPr>
              <a:t>ν</a:t>
            </a:r>
            <a:r>
              <a:rPr lang="en-US" altLang="zh-CN" i="1" dirty="0">
                <a:latin typeface="CMMI10" charset="0"/>
                <a:ea typeface="宋体" charset="0"/>
                <a:cs typeface="Calibri" charset="0"/>
                <a:sym typeface="Calibri" charset="0"/>
              </a:rPr>
              <a:t> </a:t>
            </a:r>
            <a:r>
              <a:rPr lang="en-US" altLang="zh-CN" dirty="0">
                <a:latin typeface="Calibri" charset="0"/>
                <a:ea typeface="宋体" charset="0"/>
                <a:cs typeface="Calibri" charset="0"/>
                <a:sym typeface="Calibri" charset="0"/>
              </a:rPr>
              <a:t>= 1</a:t>
            </a:r>
          </a:p>
          <a:p>
            <a:pPr marL="782638" lvl="1" indent="-122238">
              <a:spcAft>
                <a:spcPct val="0"/>
              </a:spcAft>
              <a:buSzTx/>
              <a:buFontTx/>
              <a:buChar char="–"/>
            </a:pPr>
            <a:r>
              <a:rPr lang="en-US" altLang="zh-CN" dirty="0">
                <a:latin typeface="Calibri" charset="0"/>
                <a:ea typeface="宋体" charset="0"/>
                <a:cs typeface="Calibri" charset="0"/>
                <a:sym typeface="Calibri" charset="0"/>
              </a:rPr>
              <a:t>Solve</a:t>
            </a:r>
          </a:p>
          <a:p>
            <a:pPr marL="782638" lvl="1" indent="-122238">
              <a:spcAft>
                <a:spcPct val="0"/>
              </a:spcAft>
              <a:buSzTx/>
              <a:buFontTx/>
              <a:buChar char="–"/>
            </a:pPr>
            <a:endParaRPr lang="en-US" altLang="zh-CN" dirty="0">
              <a:latin typeface="Calibri" charset="0"/>
              <a:ea typeface="宋体" charset="0"/>
              <a:cs typeface="Calibri" charset="0"/>
              <a:sym typeface="Calibri" charset="0"/>
            </a:endParaRPr>
          </a:p>
          <a:p>
            <a:pPr marL="782638" lvl="1" indent="-122238">
              <a:spcAft>
                <a:spcPct val="0"/>
              </a:spcAft>
              <a:buSzTx/>
              <a:buFontTx/>
              <a:buChar char="–"/>
            </a:pPr>
            <a:endParaRPr lang="en-US" altLang="zh-CN" dirty="0">
              <a:latin typeface="Calibri" charset="0"/>
              <a:ea typeface="宋体" charset="0"/>
              <a:cs typeface="Calibri" charset="0"/>
              <a:sym typeface="Calibri" charset="0"/>
            </a:endParaRPr>
          </a:p>
          <a:p>
            <a:pPr marL="782638" lvl="1" indent="-122238">
              <a:spcAft>
                <a:spcPct val="0"/>
              </a:spcAft>
              <a:buSzTx/>
              <a:buFontTx/>
              <a:buChar char="–"/>
            </a:pPr>
            <a:endParaRPr lang="en-US" altLang="zh-CN" dirty="0">
              <a:latin typeface="Calibri" charset="0"/>
              <a:ea typeface="宋体" charset="0"/>
              <a:cs typeface="Calibri" charset="0"/>
              <a:sym typeface="Calibri" charset="0"/>
            </a:endParaRPr>
          </a:p>
          <a:p>
            <a:pPr marL="782638" lvl="1" indent="-122238">
              <a:spcAft>
                <a:spcPct val="0"/>
              </a:spcAft>
              <a:buSzTx/>
              <a:buFontTx/>
              <a:buChar char="–"/>
            </a:pPr>
            <a:endParaRPr lang="en-US" altLang="zh-CN" dirty="0">
              <a:latin typeface="Calibri" charset="0"/>
              <a:ea typeface="宋体" charset="0"/>
              <a:cs typeface="Calibri" charset="0"/>
              <a:sym typeface="Calibri" charset="0"/>
            </a:endParaRPr>
          </a:p>
          <a:p>
            <a:pPr marL="782638" lvl="1" indent="-122238">
              <a:spcAft>
                <a:spcPct val="0"/>
              </a:spcAft>
              <a:buSzTx/>
              <a:buFontTx/>
              <a:buChar char="–"/>
            </a:pPr>
            <a:endParaRPr lang="en-US" altLang="zh-CN" dirty="0">
              <a:latin typeface="Calibri" charset="0"/>
              <a:ea typeface="宋体" charset="0"/>
              <a:cs typeface="Calibri" charset="0"/>
              <a:sym typeface="Calibri" charset="0"/>
            </a:endParaRPr>
          </a:p>
          <a:p>
            <a:pPr marL="782638" lvl="1" indent="-122238">
              <a:spcAft>
                <a:spcPct val="0"/>
              </a:spcAft>
              <a:buSzTx/>
              <a:buFontTx/>
              <a:buChar char="–"/>
            </a:pPr>
            <a:r>
              <a:rPr lang="en-US" altLang="zh-CN" dirty="0">
                <a:latin typeface="Calibri" charset="0"/>
                <a:ea typeface="宋体" charset="0"/>
                <a:cs typeface="Calibri" charset="0"/>
                <a:sym typeface="Calibri" charset="0"/>
              </a:rPr>
              <a:t>This problem has the trivial solution:</a:t>
            </a:r>
          </a:p>
          <a:p>
            <a:pPr marL="782638" lvl="1" indent="-122238">
              <a:spcAft>
                <a:spcPct val="0"/>
              </a:spcAft>
              <a:buSzTx/>
              <a:buFontTx/>
              <a:buChar char="–"/>
            </a:pPr>
            <a:endParaRPr lang="en-US" altLang="zh-CN" sz="2400" dirty="0">
              <a:latin typeface="Calibri" charset="0"/>
              <a:ea typeface="宋体" charset="0"/>
              <a:cs typeface="Calibri" charset="0"/>
              <a:sym typeface="Calibri" charset="0"/>
            </a:endParaRPr>
          </a:p>
          <a:p>
            <a:pPr marL="341313" indent="-138113">
              <a:lnSpc>
                <a:spcPct val="90000"/>
              </a:lnSpc>
              <a:spcBef>
                <a:spcPts val="600"/>
              </a:spcBef>
              <a:spcAft>
                <a:spcPct val="0"/>
              </a:spcAft>
              <a:buSzTx/>
              <a:buFont typeface="Arial" panose="020B0604020202020204" pitchFamily="34" charset="0"/>
              <a:buNone/>
            </a:pPr>
            <a:endParaRPr lang="en-US" altLang="zh-CN" sz="2800" dirty="0">
              <a:latin typeface="Calibri" charset="0"/>
              <a:ea typeface="宋体" charset="0"/>
              <a:cs typeface="Calibri" charset="0"/>
              <a:sym typeface="Calibri" charset="0"/>
            </a:endParaRPr>
          </a:p>
        </p:txBody>
      </p:sp>
      <p:pic>
        <p:nvPicPr>
          <p:cNvPr id="10" name="Picture 2">
            <a:extLst>
              <a:ext uri="{FF2B5EF4-FFF2-40B4-BE49-F238E27FC236}">
                <a16:creationId xmlns:a16="http://schemas.microsoft.com/office/drawing/2014/main" id="{FB18B5C0-AB88-054E-D45F-9E80F629799D}"/>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3456421" y="2991643"/>
            <a:ext cx="58197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a:extLst>
              <a:ext uri="{FF2B5EF4-FFF2-40B4-BE49-F238E27FC236}">
                <a16:creationId xmlns:a16="http://schemas.microsoft.com/office/drawing/2014/main" id="{585D8EF0-D479-A9D5-FEEF-0B1EB5047C78}"/>
              </a:ext>
            </a:extLst>
          </p:cNvPr>
          <p:cNvPicPr>
            <a:picLocks noChangeAspect="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127809" y="5740400"/>
            <a:ext cx="32385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3">
            <a:extLst>
              <a:ext uri="{FF2B5EF4-FFF2-40B4-BE49-F238E27FC236}">
                <a16:creationId xmlns:a16="http://schemas.microsoft.com/office/drawing/2014/main" id="{F52456B2-16AB-85BD-92EB-4E6D2E54E305}"/>
              </a:ext>
            </a:extLst>
          </p:cNvPr>
          <p:cNvPicPr>
            <a:picLocks noChangeAspect="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466322" y="5735638"/>
            <a:ext cx="228282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9705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5162-8E05-A48F-EA4E-853DFAF9795D}"/>
              </a:ext>
            </a:extLst>
          </p:cNvPr>
          <p:cNvSpPr>
            <a:spLocks noGrp="1"/>
          </p:cNvSpPr>
          <p:nvPr>
            <p:ph type="title"/>
          </p:nvPr>
        </p:nvSpPr>
        <p:spPr/>
        <p:txBody>
          <a:bodyPr/>
          <a:lstStyle/>
          <a:p>
            <a:r>
              <a:rPr lang="en-US" altLang="zh-CN" b="1" dirty="0">
                <a:solidFill>
                  <a:srgbClr val="F2F2F2"/>
                </a:solidFill>
                <a:latin typeface="Calibri" charset="0"/>
                <a:ea typeface="宋体" charset="0"/>
                <a:cs typeface="Calibri" charset="0"/>
                <a:sym typeface="Calibri" charset="0"/>
              </a:rPr>
              <a:t>Benders Decomposition</a:t>
            </a:r>
            <a:br>
              <a:rPr lang="en-US" altLang="zh-CN" b="1" dirty="0">
                <a:solidFill>
                  <a:srgbClr val="F2F2F2"/>
                </a:solidFill>
                <a:latin typeface="Calibri" charset="0"/>
                <a:ea typeface="宋体" charset="0"/>
                <a:cs typeface="Calibri" charset="0"/>
                <a:sym typeface="Calibri" charset="0"/>
              </a:rPr>
            </a:br>
            <a:endParaRPr lang="en-US" dirty="0"/>
          </a:p>
        </p:txBody>
      </p:sp>
      <p:sp>
        <p:nvSpPr>
          <p:cNvPr id="4" name="Slide Number Placeholder 3">
            <a:extLst>
              <a:ext uri="{FF2B5EF4-FFF2-40B4-BE49-F238E27FC236}">
                <a16:creationId xmlns:a16="http://schemas.microsoft.com/office/drawing/2014/main" id="{33A384BF-ACB7-A860-2488-E91711F13A2F}"/>
              </a:ext>
            </a:extLst>
          </p:cNvPr>
          <p:cNvSpPr>
            <a:spLocks noGrp="1"/>
          </p:cNvSpPr>
          <p:nvPr>
            <p:ph type="sldNum" sz="quarter" idx="12"/>
          </p:nvPr>
        </p:nvSpPr>
        <p:spPr/>
        <p:txBody>
          <a:bodyPr/>
          <a:lstStyle/>
          <a:p>
            <a:fld id="{6D22F896-40B5-4ADD-8801-0D06FADFA095}" type="slidenum">
              <a:rPr lang="en-US" smtClean="0"/>
              <a:t>68</a:t>
            </a:fld>
            <a:endParaRPr lang="en-US" dirty="0"/>
          </a:p>
        </p:txBody>
      </p:sp>
      <p:sp>
        <p:nvSpPr>
          <p:cNvPr id="3" name="Shape 101">
            <a:extLst>
              <a:ext uri="{FF2B5EF4-FFF2-40B4-BE49-F238E27FC236}">
                <a16:creationId xmlns:a16="http://schemas.microsoft.com/office/drawing/2014/main" id="{711EE3A5-6F8F-0B01-113D-0D1B1409BC23}"/>
              </a:ext>
            </a:extLst>
          </p:cNvPr>
          <p:cNvSpPr txBox="1">
            <a:spLocks/>
          </p:cNvSpPr>
          <p:nvPr/>
        </p:nvSpPr>
        <p:spPr>
          <a:xfrm>
            <a:off x="1280357" y="1609165"/>
            <a:ext cx="8534400" cy="5029200"/>
          </a:xfrm>
          <a:prstGeom prst="rect">
            <a:avLst/>
          </a:prstGeom>
        </p:spPr>
        <p:txBody>
          <a:bodyPr vert="horz" lIns="45677" tIns="45677" rIns="45677" bIns="45677"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457200" indent="-457200">
              <a:lnSpc>
                <a:spcPct val="90000"/>
              </a:lnSpc>
              <a:spcBef>
                <a:spcPts val="600"/>
              </a:spcBef>
              <a:spcAft>
                <a:spcPct val="0"/>
              </a:spcAft>
              <a:buSzTx/>
              <a:buFontTx/>
              <a:buChar char="•"/>
            </a:pPr>
            <a:r>
              <a:rPr lang="en-US" altLang="zh-CN" dirty="0">
                <a:latin typeface="Calibri" charset="0"/>
                <a:ea typeface="宋体" charset="0"/>
                <a:cs typeface="Calibri" charset="0"/>
                <a:sym typeface="Calibri" charset="0"/>
              </a:rPr>
              <a:t>Subproblem</a:t>
            </a:r>
          </a:p>
          <a:p>
            <a:pPr marL="896938" lvl="1" indent="-457200">
              <a:lnSpc>
                <a:spcPct val="90000"/>
              </a:lnSpc>
              <a:spcBef>
                <a:spcPts val="600"/>
              </a:spcBef>
              <a:spcAft>
                <a:spcPct val="0"/>
              </a:spcAft>
              <a:buSzTx/>
              <a:buFontTx/>
              <a:buChar char="–"/>
            </a:pPr>
            <a:r>
              <a:rPr lang="en-US" altLang="zh-CN" dirty="0">
                <a:latin typeface="Calibri" charset="0"/>
                <a:ea typeface="宋体" charset="0"/>
                <a:cs typeface="Calibri" charset="0"/>
                <a:sym typeface="Calibri" charset="0"/>
              </a:rPr>
              <a:t>Solve</a:t>
            </a: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896938" lvl="1" indent="-457200">
              <a:lnSpc>
                <a:spcPct val="90000"/>
              </a:lnSpc>
              <a:spcBef>
                <a:spcPts val="600"/>
              </a:spcBef>
              <a:spcAft>
                <a:spcPct val="0"/>
              </a:spcAft>
              <a:buSzTx/>
              <a:buFontTx/>
              <a:buChar char="–"/>
            </a:pPr>
            <a:r>
              <a:rPr lang="en-US" altLang="zh-CN" dirty="0">
                <a:latin typeface="Calibri" charset="0"/>
                <a:ea typeface="宋体" charset="0"/>
                <a:cs typeface="Calibri" charset="0"/>
                <a:sym typeface="Calibri" charset="0"/>
              </a:rPr>
              <a:t>The solution of the subproblem is: </a:t>
            </a:r>
          </a:p>
          <a:p>
            <a:pPr marL="896938" lvl="1" indent="-457200">
              <a:lnSpc>
                <a:spcPct val="90000"/>
              </a:lnSpc>
              <a:spcBef>
                <a:spcPts val="600"/>
              </a:spcBef>
              <a:spcAft>
                <a:spcPct val="0"/>
              </a:spcAft>
              <a:buSzTx/>
              <a:buFontTx/>
              <a:buChar char="–"/>
            </a:pPr>
            <a:r>
              <a:rPr lang="en-US" altLang="zh-CN" dirty="0">
                <a:latin typeface="Calibri" charset="0"/>
                <a:ea typeface="宋体" charset="0"/>
                <a:cs typeface="Calibri" charset="0"/>
                <a:sym typeface="Calibri" charset="0"/>
              </a:rPr>
              <a:t>Dual variable values:         </a:t>
            </a: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896938" lvl="1" indent="-457200">
              <a:lnSpc>
                <a:spcPct val="90000"/>
              </a:lnSpc>
              <a:spcBef>
                <a:spcPts val="600"/>
              </a:spcBef>
              <a:spcAft>
                <a:spcPct val="0"/>
              </a:spcAft>
              <a:buSzTx/>
              <a:buFontTx/>
              <a:buChar char="–"/>
            </a:pPr>
            <a:endParaRPr lang="en-US" altLang="zh-CN" dirty="0">
              <a:latin typeface="Calibri" charset="0"/>
              <a:ea typeface="宋体" charset="0"/>
              <a:cs typeface="Calibri" charset="0"/>
              <a:sym typeface="Calibri" charset="0"/>
            </a:endParaRPr>
          </a:p>
          <a:p>
            <a:pPr marL="457200" indent="-457200">
              <a:lnSpc>
                <a:spcPct val="90000"/>
              </a:lnSpc>
              <a:spcBef>
                <a:spcPts val="600"/>
              </a:spcBef>
              <a:spcAft>
                <a:spcPct val="0"/>
              </a:spcAft>
              <a:buSzTx/>
              <a:buFont typeface="Arial" panose="020B0604020202020204" pitchFamily="34" charset="0"/>
              <a:buNone/>
            </a:pPr>
            <a:endParaRPr lang="en-US" altLang="zh-CN" sz="2800" dirty="0">
              <a:latin typeface="Calibri" charset="0"/>
              <a:ea typeface="宋体" charset="0"/>
              <a:cs typeface="Calibri" charset="0"/>
              <a:sym typeface="Calibri" charset="0"/>
            </a:endParaRPr>
          </a:p>
        </p:txBody>
      </p:sp>
      <p:pic>
        <p:nvPicPr>
          <p:cNvPr id="5" name="Picture 5">
            <a:extLst>
              <a:ext uri="{FF2B5EF4-FFF2-40B4-BE49-F238E27FC236}">
                <a16:creationId xmlns:a16="http://schemas.microsoft.com/office/drawing/2014/main" id="{3E795FC6-62C8-2AA3-3A67-D433F116A2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4241" y="2294965"/>
            <a:ext cx="6461125"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a:extLst>
              <a:ext uri="{FF2B5EF4-FFF2-40B4-BE49-F238E27FC236}">
                <a16:creationId xmlns:a16="http://schemas.microsoft.com/office/drawing/2014/main" id="{998AEC64-5BFC-8D34-8973-E8006A43A2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08129" y="5212791"/>
            <a:ext cx="949325"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a:extLst>
              <a:ext uri="{FF2B5EF4-FFF2-40B4-BE49-F238E27FC236}">
                <a16:creationId xmlns:a16="http://schemas.microsoft.com/office/drawing/2014/main" id="{3982D039-31E8-88CA-02F3-4D442FDBDAF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04765" y="5647766"/>
            <a:ext cx="922338"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8822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5162-8E05-A48F-EA4E-853DFAF9795D}"/>
              </a:ext>
            </a:extLst>
          </p:cNvPr>
          <p:cNvSpPr>
            <a:spLocks noGrp="1"/>
          </p:cNvSpPr>
          <p:nvPr>
            <p:ph type="title"/>
          </p:nvPr>
        </p:nvSpPr>
        <p:spPr/>
        <p:txBody>
          <a:bodyPr/>
          <a:lstStyle/>
          <a:p>
            <a:r>
              <a:rPr lang="en-US" altLang="zh-CN" b="1" dirty="0">
                <a:solidFill>
                  <a:srgbClr val="F2F2F2"/>
                </a:solidFill>
                <a:latin typeface="Calibri" charset="0"/>
                <a:ea typeface="宋体" charset="0"/>
                <a:cs typeface="Calibri" charset="0"/>
                <a:sym typeface="Calibri" charset="0"/>
              </a:rPr>
              <a:t>Benders Decomposition</a:t>
            </a:r>
            <a:br>
              <a:rPr lang="en-US" altLang="zh-CN" b="1" dirty="0">
                <a:solidFill>
                  <a:srgbClr val="F2F2F2"/>
                </a:solidFill>
                <a:latin typeface="Calibri" charset="0"/>
                <a:ea typeface="宋体" charset="0"/>
                <a:cs typeface="Calibri" charset="0"/>
                <a:sym typeface="Calibri" charset="0"/>
              </a:rPr>
            </a:br>
            <a:endParaRPr lang="en-US" dirty="0"/>
          </a:p>
        </p:txBody>
      </p:sp>
      <p:sp>
        <p:nvSpPr>
          <p:cNvPr id="4" name="Slide Number Placeholder 3">
            <a:extLst>
              <a:ext uri="{FF2B5EF4-FFF2-40B4-BE49-F238E27FC236}">
                <a16:creationId xmlns:a16="http://schemas.microsoft.com/office/drawing/2014/main" id="{33A384BF-ACB7-A860-2488-E91711F13A2F}"/>
              </a:ext>
            </a:extLst>
          </p:cNvPr>
          <p:cNvSpPr>
            <a:spLocks noGrp="1"/>
          </p:cNvSpPr>
          <p:nvPr>
            <p:ph type="sldNum" sz="quarter" idx="12"/>
          </p:nvPr>
        </p:nvSpPr>
        <p:spPr/>
        <p:txBody>
          <a:bodyPr/>
          <a:lstStyle/>
          <a:p>
            <a:fld id="{6D22F896-40B5-4ADD-8801-0D06FADFA095}" type="slidenum">
              <a:rPr lang="en-US" smtClean="0"/>
              <a:t>69</a:t>
            </a:fld>
            <a:endParaRPr lang="en-US" dirty="0"/>
          </a:p>
        </p:txBody>
      </p:sp>
      <p:sp>
        <p:nvSpPr>
          <p:cNvPr id="8" name="Shape 101">
            <a:extLst>
              <a:ext uri="{FF2B5EF4-FFF2-40B4-BE49-F238E27FC236}">
                <a16:creationId xmlns:a16="http://schemas.microsoft.com/office/drawing/2014/main" id="{6B55CC16-1577-A407-7A22-592ADD25830D}"/>
              </a:ext>
            </a:extLst>
          </p:cNvPr>
          <p:cNvSpPr txBox="1">
            <a:spLocks/>
          </p:cNvSpPr>
          <p:nvPr/>
        </p:nvSpPr>
        <p:spPr>
          <a:xfrm>
            <a:off x="1595718" y="1475581"/>
            <a:ext cx="8534400" cy="5029200"/>
          </a:xfrm>
          <a:prstGeom prst="rect">
            <a:avLst/>
          </a:prstGeom>
        </p:spPr>
        <p:txBody>
          <a:bodyPr vert="horz" lIns="45677" tIns="45677" rIns="45677" bIns="45677"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457200" indent="-457200">
              <a:lnSpc>
                <a:spcPct val="90000"/>
              </a:lnSpc>
              <a:spcBef>
                <a:spcPts val="600"/>
              </a:spcBef>
              <a:spcAft>
                <a:spcPct val="0"/>
              </a:spcAft>
              <a:buSzTx/>
              <a:buFontTx/>
              <a:buChar char="•"/>
            </a:pPr>
            <a:r>
              <a:rPr lang="en-US" altLang="zh-CN">
                <a:latin typeface="Calibri" charset="0"/>
                <a:ea typeface="宋体" charset="0"/>
                <a:cs typeface="Calibri" charset="0"/>
                <a:sym typeface="Calibri" charset="0"/>
              </a:rPr>
              <a:t>Convergence</a:t>
            </a:r>
            <a:r>
              <a:rPr lang="en-US" altLang="zh-CN" sz="2800">
                <a:latin typeface="Calibri" charset="0"/>
                <a:ea typeface="宋体" charset="0"/>
                <a:cs typeface="Calibri" charset="0"/>
                <a:sym typeface="Calibri" charset="0"/>
              </a:rPr>
              <a:t> </a:t>
            </a:r>
            <a:r>
              <a:rPr lang="en-US" altLang="zh-CN">
                <a:latin typeface="Calibri" charset="0"/>
                <a:ea typeface="宋体" charset="0"/>
                <a:cs typeface="Calibri" charset="0"/>
                <a:sym typeface="Calibri" charset="0"/>
              </a:rPr>
              <a:t>checking</a:t>
            </a:r>
            <a:endParaRPr lang="en-US" altLang="zh-CN" sz="2800">
              <a:latin typeface="Calibri" charset="0"/>
              <a:ea typeface="宋体" charset="0"/>
              <a:cs typeface="Calibri" charset="0"/>
              <a:sym typeface="Calibri" charset="0"/>
            </a:endParaRPr>
          </a:p>
          <a:p>
            <a:pPr marL="782638" lvl="1" indent="-122238">
              <a:spcAft>
                <a:spcPct val="0"/>
              </a:spcAft>
              <a:buSzTx/>
              <a:buFontTx/>
              <a:buChar char="–"/>
            </a:pPr>
            <a:r>
              <a:rPr lang="en-US" altLang="zh-CN">
                <a:latin typeface="Calibri" charset="0"/>
                <a:ea typeface="宋体" charset="0"/>
                <a:cs typeface="Calibri" charset="0"/>
                <a:sym typeface="Calibri" charset="0"/>
              </a:rPr>
              <a:t>Upper bound: variable is in the middle and not the final one</a:t>
            </a:r>
          </a:p>
          <a:p>
            <a:pPr marL="782638" lvl="1" indent="-122238">
              <a:spcAft>
                <a:spcPct val="0"/>
              </a:spcAft>
              <a:buSzTx/>
              <a:buFontTx/>
              <a:buChar char="–"/>
            </a:pPr>
            <a:endParaRPr lang="en-US" altLang="zh-CN">
              <a:latin typeface="Calibri" charset="0"/>
              <a:ea typeface="宋体" charset="0"/>
              <a:cs typeface="Calibri" charset="0"/>
              <a:sym typeface="Calibri" charset="0"/>
            </a:endParaRPr>
          </a:p>
          <a:p>
            <a:pPr marL="782638" lvl="1" indent="-122238">
              <a:spcAft>
                <a:spcPct val="0"/>
              </a:spcAft>
              <a:buSzTx/>
              <a:buFontTx/>
              <a:buChar char="–"/>
            </a:pPr>
            <a:endParaRPr lang="en-US" altLang="zh-CN">
              <a:latin typeface="Calibri" charset="0"/>
              <a:ea typeface="宋体" charset="0"/>
              <a:cs typeface="Calibri" charset="0"/>
              <a:sym typeface="Calibri" charset="0"/>
            </a:endParaRPr>
          </a:p>
          <a:p>
            <a:pPr marL="782638" lvl="1" indent="-122238">
              <a:spcAft>
                <a:spcPct val="0"/>
              </a:spcAft>
              <a:buSzTx/>
              <a:buFontTx/>
              <a:buChar char="–"/>
            </a:pPr>
            <a:endParaRPr lang="en-US" altLang="zh-CN">
              <a:latin typeface="Calibri" charset="0"/>
              <a:ea typeface="宋体" charset="0"/>
              <a:cs typeface="Calibri" charset="0"/>
              <a:sym typeface="Calibri" charset="0"/>
            </a:endParaRPr>
          </a:p>
          <a:p>
            <a:pPr marL="782638" lvl="1" indent="-122238">
              <a:spcAft>
                <a:spcPct val="0"/>
              </a:spcAft>
              <a:buSzTx/>
              <a:buFontTx/>
              <a:buChar char="–"/>
            </a:pPr>
            <a:r>
              <a:rPr lang="en-US" altLang="zh-CN">
                <a:latin typeface="Calibri" charset="0"/>
                <a:ea typeface="宋体" charset="0"/>
                <a:cs typeface="Calibri" charset="0"/>
                <a:sym typeface="Calibri" charset="0"/>
              </a:rPr>
              <a:t>Lower bound: objective function is lower bound and the constraints are relaxed</a:t>
            </a:r>
          </a:p>
          <a:p>
            <a:pPr marL="782638" lvl="1" indent="-122238">
              <a:spcAft>
                <a:spcPct val="0"/>
              </a:spcAft>
              <a:buSzTx/>
              <a:buFontTx/>
              <a:buChar char="–"/>
            </a:pPr>
            <a:endParaRPr lang="en-US" altLang="zh-CN">
              <a:latin typeface="Calibri" charset="0"/>
              <a:ea typeface="宋体" charset="0"/>
              <a:cs typeface="Calibri" charset="0"/>
              <a:sym typeface="Calibri" charset="0"/>
            </a:endParaRPr>
          </a:p>
          <a:p>
            <a:pPr marL="782638" lvl="1" indent="-122238">
              <a:spcAft>
                <a:spcPct val="0"/>
              </a:spcAft>
              <a:buSzTx/>
              <a:buFontTx/>
              <a:buChar char="–"/>
            </a:pPr>
            <a:endParaRPr lang="en-US" altLang="zh-CN">
              <a:latin typeface="Calibri" charset="0"/>
              <a:ea typeface="宋体" charset="0"/>
              <a:cs typeface="Calibri" charset="0"/>
              <a:sym typeface="Calibri" charset="0"/>
            </a:endParaRPr>
          </a:p>
          <a:p>
            <a:pPr marL="782638" lvl="1" indent="-122238">
              <a:spcAft>
                <a:spcPct val="0"/>
              </a:spcAft>
              <a:buSzTx/>
              <a:buFontTx/>
              <a:buChar char="–"/>
            </a:pPr>
            <a:r>
              <a:rPr lang="en-US" altLang="zh-CN">
                <a:latin typeface="Calibri" charset="0"/>
                <a:ea typeface="宋体" charset="0"/>
                <a:cs typeface="Calibri" charset="0"/>
                <a:sym typeface="Calibri" charset="0"/>
              </a:rPr>
              <a:t>Stopping criterion: </a:t>
            </a:r>
          </a:p>
          <a:p>
            <a:pPr marL="457200" indent="-457200">
              <a:lnSpc>
                <a:spcPct val="90000"/>
              </a:lnSpc>
              <a:spcBef>
                <a:spcPts val="600"/>
              </a:spcBef>
              <a:spcAft>
                <a:spcPct val="0"/>
              </a:spcAft>
              <a:buSzTx/>
              <a:buFontTx/>
              <a:buChar char="•"/>
            </a:pPr>
            <a:endParaRPr lang="en-US" altLang="zh-CN" sz="2800">
              <a:latin typeface="Calibri" charset="0"/>
              <a:ea typeface="宋体" charset="0"/>
              <a:cs typeface="Calibri" charset="0"/>
              <a:sym typeface="Calibri" charset="0"/>
            </a:endParaRPr>
          </a:p>
          <a:p>
            <a:pPr marL="457200" indent="-457200">
              <a:lnSpc>
                <a:spcPct val="90000"/>
              </a:lnSpc>
              <a:spcBef>
                <a:spcPts val="600"/>
              </a:spcBef>
              <a:spcAft>
                <a:spcPct val="0"/>
              </a:spcAft>
              <a:buSzTx/>
              <a:buFont typeface="Arial" panose="020B0604020202020204" pitchFamily="34" charset="0"/>
              <a:buNone/>
            </a:pPr>
            <a:endParaRPr lang="en-US" altLang="zh-CN" sz="2800">
              <a:latin typeface="Calibri" charset="0"/>
              <a:ea typeface="宋体" charset="0"/>
              <a:cs typeface="Calibri" charset="0"/>
              <a:sym typeface="Calibri" charset="0"/>
            </a:endParaRPr>
          </a:p>
        </p:txBody>
      </p:sp>
      <p:pic>
        <p:nvPicPr>
          <p:cNvPr id="9" name="Picture 5">
            <a:extLst>
              <a:ext uri="{FF2B5EF4-FFF2-40B4-BE49-F238E27FC236}">
                <a16:creationId xmlns:a16="http://schemas.microsoft.com/office/drawing/2014/main" id="{5D6FA6B3-14F4-EC53-4F88-CC8CA867232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2719" y="2618581"/>
            <a:ext cx="3198813"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a:extLst>
              <a:ext uri="{FF2B5EF4-FFF2-40B4-BE49-F238E27FC236}">
                <a16:creationId xmlns:a16="http://schemas.microsoft.com/office/drawing/2014/main" id="{E2DB6C7D-4C9B-30ED-B62A-41EECB6E6BD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2107" y="4293395"/>
            <a:ext cx="2865437"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a:extLst>
              <a:ext uri="{FF2B5EF4-FFF2-40B4-BE49-F238E27FC236}">
                <a16:creationId xmlns:a16="http://schemas.microsoft.com/office/drawing/2014/main" id="{4689CE36-3B96-8E91-6914-E44FB29A0B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9619" y="5747544"/>
            <a:ext cx="2030413" cy="38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633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99573"/>
            <a:ext cx="9905998" cy="1478570"/>
          </a:xfrm>
        </p:spPr>
        <p:txBody>
          <a:bodyPr/>
          <a:lstStyle/>
          <a:p>
            <a:r>
              <a:rPr lang="en-US" dirty="0">
                <a:latin typeface="Comic Sans MS" panose="030F0702030302020204" pitchFamily="66" charset="0"/>
              </a:rPr>
              <a:t>Big Data Real Time Processing</a:t>
            </a:r>
          </a:p>
        </p:txBody>
      </p:sp>
      <p:sp>
        <p:nvSpPr>
          <p:cNvPr id="4" name="Slide Number Placeholder 3"/>
          <p:cNvSpPr>
            <a:spLocks noGrp="1"/>
          </p:cNvSpPr>
          <p:nvPr>
            <p:ph type="sldNum" sz="quarter" idx="12"/>
          </p:nvPr>
        </p:nvSpPr>
        <p:spPr/>
        <p:txBody>
          <a:bodyPr/>
          <a:lstStyle/>
          <a:p>
            <a:fld id="{6D22F896-40B5-4ADD-8801-0D06FADFA095}" type="slidenum">
              <a:rPr lang="en-US" smtClean="0"/>
              <a:t>7</a:t>
            </a:fld>
            <a:endParaRPr lang="en-US" dirty="0"/>
          </a:p>
        </p:txBody>
      </p:sp>
      <p:pic>
        <p:nvPicPr>
          <p:cNvPr id="7172" name="Picture 4" descr="https://www.gigaspaces.com/sites/default/files/Extreme-Processing-and-Immedi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396" y="1942443"/>
            <a:ext cx="9149639" cy="337738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609914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5162-8E05-A48F-EA4E-853DFAF9795D}"/>
              </a:ext>
            </a:extLst>
          </p:cNvPr>
          <p:cNvSpPr>
            <a:spLocks noGrp="1"/>
          </p:cNvSpPr>
          <p:nvPr>
            <p:ph type="title"/>
          </p:nvPr>
        </p:nvSpPr>
        <p:spPr/>
        <p:txBody>
          <a:bodyPr/>
          <a:lstStyle/>
          <a:p>
            <a:r>
              <a:rPr lang="en-US" altLang="zh-CN" b="1" dirty="0">
                <a:solidFill>
                  <a:srgbClr val="F2F2F2"/>
                </a:solidFill>
                <a:latin typeface="Calibri" charset="0"/>
                <a:ea typeface="宋体" charset="0"/>
                <a:cs typeface="Calibri" charset="0"/>
                <a:sym typeface="Calibri" charset="0"/>
              </a:rPr>
              <a:t>Benders Decomposition</a:t>
            </a:r>
            <a:br>
              <a:rPr lang="en-US" altLang="zh-CN" b="1" dirty="0">
                <a:solidFill>
                  <a:srgbClr val="F2F2F2"/>
                </a:solidFill>
                <a:latin typeface="Calibri" charset="0"/>
                <a:ea typeface="宋体" charset="0"/>
                <a:cs typeface="Calibri" charset="0"/>
                <a:sym typeface="Calibri" charset="0"/>
              </a:rPr>
            </a:br>
            <a:endParaRPr lang="en-US" dirty="0"/>
          </a:p>
        </p:txBody>
      </p:sp>
      <p:sp>
        <p:nvSpPr>
          <p:cNvPr id="4" name="Slide Number Placeholder 3">
            <a:extLst>
              <a:ext uri="{FF2B5EF4-FFF2-40B4-BE49-F238E27FC236}">
                <a16:creationId xmlns:a16="http://schemas.microsoft.com/office/drawing/2014/main" id="{33A384BF-ACB7-A860-2488-E91711F13A2F}"/>
              </a:ext>
            </a:extLst>
          </p:cNvPr>
          <p:cNvSpPr>
            <a:spLocks noGrp="1"/>
          </p:cNvSpPr>
          <p:nvPr>
            <p:ph type="sldNum" sz="quarter" idx="12"/>
          </p:nvPr>
        </p:nvSpPr>
        <p:spPr/>
        <p:txBody>
          <a:bodyPr/>
          <a:lstStyle/>
          <a:p>
            <a:fld id="{6D22F896-40B5-4ADD-8801-0D06FADFA095}" type="slidenum">
              <a:rPr lang="en-US" smtClean="0"/>
              <a:t>70</a:t>
            </a:fld>
            <a:endParaRPr lang="en-US" dirty="0"/>
          </a:p>
        </p:txBody>
      </p:sp>
      <p:sp>
        <p:nvSpPr>
          <p:cNvPr id="5" name="Shape 101">
            <a:extLst>
              <a:ext uri="{FF2B5EF4-FFF2-40B4-BE49-F238E27FC236}">
                <a16:creationId xmlns:a16="http://schemas.microsoft.com/office/drawing/2014/main" id="{3E3A43BD-F5BA-1E2C-490F-8CB6DF03F775}"/>
              </a:ext>
            </a:extLst>
          </p:cNvPr>
          <p:cNvSpPr txBox="1">
            <a:spLocks/>
          </p:cNvSpPr>
          <p:nvPr/>
        </p:nvSpPr>
        <p:spPr>
          <a:xfrm>
            <a:off x="1277655" y="1475581"/>
            <a:ext cx="8534400" cy="5029200"/>
          </a:xfrm>
          <a:prstGeom prst="rect">
            <a:avLst/>
          </a:prstGeom>
        </p:spPr>
        <p:txBody>
          <a:bodyPr vert="horz" lIns="45677" tIns="45677" rIns="45677" bIns="45677"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1313" indent="-138113">
              <a:spcAft>
                <a:spcPct val="0"/>
              </a:spcAft>
              <a:buSzTx/>
              <a:buFontTx/>
              <a:buChar char="•"/>
            </a:pPr>
            <a:r>
              <a:rPr lang="en-US" altLang="zh-CN">
                <a:latin typeface="Calibri" charset="0"/>
                <a:ea typeface="宋体" charset="0"/>
                <a:cs typeface="Calibri" charset="0"/>
                <a:sym typeface="Calibri" charset="0"/>
              </a:rPr>
              <a:t>Master problem</a:t>
            </a:r>
          </a:p>
          <a:p>
            <a:pPr marL="782638" lvl="1" indent="-122238">
              <a:spcAft>
                <a:spcPct val="0"/>
              </a:spcAft>
              <a:buSzTx/>
              <a:buFontTx/>
              <a:buChar char="–"/>
            </a:pPr>
            <a:r>
              <a:rPr lang="en-US" altLang="zh-CN">
                <a:latin typeface="Calibri" charset="0"/>
                <a:ea typeface="宋体" charset="0"/>
                <a:cs typeface="Calibri" charset="0"/>
                <a:sym typeface="Calibri" charset="0"/>
              </a:rPr>
              <a:t>Update loop index </a:t>
            </a:r>
            <a:r>
              <a:rPr lang="el-GR" altLang="zh-CN" i="1">
                <a:latin typeface="CMMI10" charset="0"/>
                <a:ea typeface="宋体" charset="0"/>
                <a:cs typeface="Calibri" charset="0"/>
                <a:sym typeface="Calibri" charset="0"/>
              </a:rPr>
              <a:t>ν</a:t>
            </a:r>
            <a:r>
              <a:rPr lang="en-US" altLang="zh-CN" i="1">
                <a:latin typeface="CMMI10" charset="0"/>
                <a:ea typeface="宋体" charset="0"/>
                <a:cs typeface="Calibri" charset="0"/>
                <a:sym typeface="Calibri" charset="0"/>
              </a:rPr>
              <a:t> </a:t>
            </a:r>
            <a:r>
              <a:rPr lang="en-US" altLang="zh-CN">
                <a:latin typeface="Calibri" charset="0"/>
                <a:ea typeface="宋体" charset="0"/>
                <a:cs typeface="Calibri" charset="0"/>
                <a:sym typeface="Calibri" charset="0"/>
              </a:rPr>
              <a:t>= </a:t>
            </a:r>
            <a:r>
              <a:rPr lang="el-GR" altLang="zh-CN" i="1">
                <a:latin typeface="CMMI10" charset="0"/>
                <a:ea typeface="Calibri" charset="0"/>
                <a:cs typeface="Calibri" charset="0"/>
                <a:sym typeface="Calibri" charset="0"/>
              </a:rPr>
              <a:t>ν</a:t>
            </a:r>
            <a:r>
              <a:rPr lang="en-US" altLang="zh-CN">
                <a:latin typeface="Calibri" charset="0"/>
                <a:ea typeface="宋体" charset="0"/>
                <a:sym typeface="Calibri" charset="0"/>
              </a:rPr>
              <a:t> +1</a:t>
            </a:r>
          </a:p>
          <a:p>
            <a:pPr marL="782638" lvl="1" indent="-122238">
              <a:spcAft>
                <a:spcPct val="0"/>
              </a:spcAft>
              <a:buSzTx/>
              <a:buFontTx/>
              <a:buChar char="–"/>
            </a:pPr>
            <a:r>
              <a:rPr lang="en-US" altLang="zh-CN">
                <a:latin typeface="Calibri" charset="0"/>
                <a:ea typeface="宋体" charset="0"/>
                <a:sym typeface="Calibri" charset="0"/>
              </a:rPr>
              <a:t>Solve:</a:t>
            </a:r>
          </a:p>
          <a:p>
            <a:pPr marL="782638" lvl="1" indent="-122238">
              <a:spcAft>
                <a:spcPct val="0"/>
              </a:spcAft>
              <a:buSzTx/>
              <a:buFontTx/>
              <a:buChar char="–"/>
            </a:pPr>
            <a:endParaRPr lang="en-US" altLang="zh-CN">
              <a:latin typeface="Calibri" charset="0"/>
              <a:ea typeface="宋体" charset="0"/>
              <a:sym typeface="Calibri" charset="0"/>
            </a:endParaRPr>
          </a:p>
          <a:p>
            <a:pPr marL="782638" lvl="1" indent="-122238">
              <a:spcAft>
                <a:spcPct val="0"/>
              </a:spcAft>
              <a:buSzTx/>
              <a:buFontTx/>
              <a:buChar char="–"/>
            </a:pPr>
            <a:endParaRPr lang="en-US" altLang="zh-CN">
              <a:latin typeface="Calibri" charset="0"/>
              <a:ea typeface="宋体" charset="0"/>
              <a:sym typeface="Calibri" charset="0"/>
            </a:endParaRPr>
          </a:p>
          <a:p>
            <a:pPr marL="782638" lvl="1" indent="-122238">
              <a:spcAft>
                <a:spcPct val="0"/>
              </a:spcAft>
              <a:buSzTx/>
              <a:buFontTx/>
              <a:buChar char="–"/>
            </a:pPr>
            <a:endParaRPr lang="en-US" altLang="zh-CN">
              <a:latin typeface="Calibri" charset="0"/>
              <a:ea typeface="宋体" charset="0"/>
              <a:sym typeface="Calibri" charset="0"/>
            </a:endParaRPr>
          </a:p>
          <a:p>
            <a:pPr marL="782638" lvl="1" indent="-122238">
              <a:spcAft>
                <a:spcPct val="0"/>
              </a:spcAft>
              <a:buSzTx/>
              <a:buFontTx/>
              <a:buChar char="–"/>
            </a:pPr>
            <a:endParaRPr lang="en-US" altLang="zh-CN">
              <a:latin typeface="Calibri" charset="0"/>
              <a:ea typeface="宋体" charset="0"/>
              <a:sym typeface="Calibri" charset="0"/>
            </a:endParaRPr>
          </a:p>
          <a:p>
            <a:pPr marL="782638" lvl="1" indent="-122238">
              <a:spcAft>
                <a:spcPct val="0"/>
              </a:spcAft>
              <a:buSzTx/>
              <a:buFontTx/>
              <a:buChar char="–"/>
            </a:pPr>
            <a:endParaRPr lang="en-US" altLang="zh-CN">
              <a:latin typeface="Calibri" charset="0"/>
              <a:ea typeface="宋体" charset="0"/>
              <a:sym typeface="Calibri" charset="0"/>
            </a:endParaRPr>
          </a:p>
          <a:p>
            <a:pPr marL="782638" lvl="1" indent="-122238">
              <a:spcAft>
                <a:spcPct val="0"/>
              </a:spcAft>
              <a:buSzTx/>
              <a:buFontTx/>
              <a:buChar char="–"/>
            </a:pPr>
            <a:endParaRPr lang="en-US" altLang="zh-CN">
              <a:latin typeface="Calibri" charset="0"/>
              <a:ea typeface="宋体" charset="0"/>
              <a:sym typeface="Calibri" charset="0"/>
            </a:endParaRPr>
          </a:p>
          <a:p>
            <a:pPr marL="782638" lvl="1" indent="-122238">
              <a:spcAft>
                <a:spcPct val="0"/>
              </a:spcAft>
              <a:buSzTx/>
              <a:buFontTx/>
              <a:buChar char="–"/>
            </a:pPr>
            <a:r>
              <a:rPr lang="en-US" altLang="zh-CN">
                <a:latin typeface="Calibri" charset="0"/>
                <a:ea typeface="宋体" charset="0"/>
                <a:sym typeface="Calibri" charset="0"/>
              </a:rPr>
              <a:t>Obtain the optimal solution and continue to solve subproblem</a:t>
            </a:r>
          </a:p>
          <a:p>
            <a:pPr marL="341313" indent="-138113">
              <a:lnSpc>
                <a:spcPct val="90000"/>
              </a:lnSpc>
              <a:spcBef>
                <a:spcPts val="600"/>
              </a:spcBef>
              <a:spcAft>
                <a:spcPct val="0"/>
              </a:spcAft>
              <a:buSzTx/>
              <a:buFont typeface="Arial" panose="020B0604020202020204" pitchFamily="34" charset="0"/>
              <a:buNone/>
            </a:pPr>
            <a:endParaRPr lang="en-US" altLang="zh-CN" sz="2800">
              <a:latin typeface="Calibri" charset="0"/>
              <a:ea typeface="宋体" charset="0"/>
              <a:sym typeface="Calibri" charset="0"/>
            </a:endParaRPr>
          </a:p>
          <a:p>
            <a:pPr marL="341313" indent="-138113">
              <a:lnSpc>
                <a:spcPct val="90000"/>
              </a:lnSpc>
              <a:spcBef>
                <a:spcPts val="600"/>
              </a:spcBef>
              <a:spcAft>
                <a:spcPct val="0"/>
              </a:spcAft>
              <a:buSzTx/>
              <a:buFont typeface="Arial" panose="020B0604020202020204" pitchFamily="34" charset="0"/>
              <a:buNone/>
            </a:pPr>
            <a:endParaRPr lang="en-US" altLang="zh-CN" sz="2800">
              <a:latin typeface="Calibri" charset="0"/>
              <a:ea typeface="宋体" charset="0"/>
              <a:sym typeface="Calibri" charset="0"/>
            </a:endParaRPr>
          </a:p>
        </p:txBody>
      </p:sp>
      <p:pic>
        <p:nvPicPr>
          <p:cNvPr id="6" name="Picture 5">
            <a:extLst>
              <a:ext uri="{FF2B5EF4-FFF2-40B4-BE49-F238E27FC236}">
                <a16:creationId xmlns:a16="http://schemas.microsoft.com/office/drawing/2014/main" id="{3CCB9AC4-28D3-12C0-16F6-ACD790B633E1}"/>
              </a:ext>
            </a:extLst>
          </p:cNvPr>
          <p:cNvPicPr>
            <a:picLocks noChangeAspect="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2344455" y="2866231"/>
            <a:ext cx="6411913"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a:extLst>
              <a:ext uri="{FF2B5EF4-FFF2-40B4-BE49-F238E27FC236}">
                <a16:creationId xmlns:a16="http://schemas.microsoft.com/office/drawing/2014/main" id="{4D7269BA-2A21-417F-14AF-83347AF30FE5}"/>
              </a:ext>
            </a:extLst>
          </p:cNvPr>
          <p:cNvSpPr/>
          <p:nvPr/>
        </p:nvSpPr>
        <p:spPr>
          <a:xfrm>
            <a:off x="2954055" y="3685381"/>
            <a:ext cx="5791200" cy="6858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sp>
        <p:nvSpPr>
          <p:cNvPr id="8" name="Rectangle 7">
            <a:extLst>
              <a:ext uri="{FF2B5EF4-FFF2-40B4-BE49-F238E27FC236}">
                <a16:creationId xmlns:a16="http://schemas.microsoft.com/office/drawing/2014/main" id="{709A7237-1BD8-A7B2-DE3C-C64A5A7AC600}"/>
              </a:ext>
            </a:extLst>
          </p:cNvPr>
          <p:cNvSpPr/>
          <p:nvPr/>
        </p:nvSpPr>
        <p:spPr>
          <a:xfrm>
            <a:off x="8103711" y="3163642"/>
            <a:ext cx="1685077" cy="369332"/>
          </a:xfrm>
          <a:prstGeom prst="rect">
            <a:avLst/>
          </a:prstGeom>
          <a:noFill/>
        </p:spPr>
        <p:txBody>
          <a:bodyPr wrap="none">
            <a:spAutoFit/>
          </a:bodyPr>
          <a:lstStyle/>
          <a:p>
            <a:pPr algn="ctr">
              <a:defRPr/>
            </a:pPr>
            <a:r>
              <a:rPr lang="en-US" altLang="zh-CN" b="1" kern="0" dirty="0">
                <a:ln w="22225">
                  <a:solidFill>
                    <a:schemeClr val="accent2"/>
                  </a:solidFill>
                  <a:prstDash val="solid"/>
                </a:ln>
                <a:solidFill>
                  <a:schemeClr val="accent2">
                    <a:lumMod val="40000"/>
                    <a:lumOff val="60000"/>
                  </a:schemeClr>
                </a:solidFill>
                <a:latin typeface="Arial"/>
                <a:ea typeface="Arial"/>
                <a:cs typeface="Arial"/>
                <a:sym typeface="Arial"/>
              </a:rPr>
              <a:t>Benders Cuts</a:t>
            </a:r>
          </a:p>
        </p:txBody>
      </p:sp>
    </p:spTree>
    <p:extLst>
      <p:ext uri="{BB962C8B-B14F-4D97-AF65-F5344CB8AC3E}">
        <p14:creationId xmlns:p14="http://schemas.microsoft.com/office/powerpoint/2010/main" val="28984771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5162-8E05-A48F-EA4E-853DFAF9795D}"/>
              </a:ext>
            </a:extLst>
          </p:cNvPr>
          <p:cNvSpPr>
            <a:spLocks noGrp="1"/>
          </p:cNvSpPr>
          <p:nvPr>
            <p:ph type="title"/>
          </p:nvPr>
        </p:nvSpPr>
        <p:spPr/>
        <p:txBody>
          <a:bodyPr/>
          <a:lstStyle/>
          <a:p>
            <a:r>
              <a:rPr lang="en-US" altLang="zh-CN" b="1" dirty="0">
                <a:solidFill>
                  <a:srgbClr val="F2F2F2"/>
                </a:solidFill>
                <a:latin typeface="Calibri" charset="0"/>
                <a:ea typeface="宋体" charset="0"/>
                <a:cs typeface="Calibri" charset="0"/>
                <a:sym typeface="Calibri" charset="0"/>
              </a:rPr>
              <a:t>Benders Decomposition</a:t>
            </a:r>
            <a:br>
              <a:rPr lang="en-US" altLang="zh-CN" b="1" dirty="0">
                <a:solidFill>
                  <a:srgbClr val="F2F2F2"/>
                </a:solidFill>
                <a:latin typeface="Calibri" charset="0"/>
                <a:ea typeface="宋体" charset="0"/>
                <a:cs typeface="Calibri" charset="0"/>
                <a:sym typeface="Calibri" charset="0"/>
              </a:rPr>
            </a:br>
            <a:endParaRPr lang="en-US" dirty="0"/>
          </a:p>
        </p:txBody>
      </p:sp>
      <p:sp>
        <p:nvSpPr>
          <p:cNvPr id="4" name="Slide Number Placeholder 3">
            <a:extLst>
              <a:ext uri="{FF2B5EF4-FFF2-40B4-BE49-F238E27FC236}">
                <a16:creationId xmlns:a16="http://schemas.microsoft.com/office/drawing/2014/main" id="{33A384BF-ACB7-A860-2488-E91711F13A2F}"/>
              </a:ext>
            </a:extLst>
          </p:cNvPr>
          <p:cNvSpPr>
            <a:spLocks noGrp="1"/>
          </p:cNvSpPr>
          <p:nvPr>
            <p:ph type="sldNum" sz="quarter" idx="12"/>
          </p:nvPr>
        </p:nvSpPr>
        <p:spPr/>
        <p:txBody>
          <a:bodyPr/>
          <a:lstStyle/>
          <a:p>
            <a:fld id="{6D22F896-40B5-4ADD-8801-0D06FADFA095}" type="slidenum">
              <a:rPr lang="en-US" smtClean="0"/>
              <a:t>71</a:t>
            </a:fld>
            <a:endParaRPr lang="en-US" dirty="0"/>
          </a:p>
        </p:txBody>
      </p:sp>
      <p:sp>
        <p:nvSpPr>
          <p:cNvPr id="3" name="Shape 101">
            <a:extLst>
              <a:ext uri="{FF2B5EF4-FFF2-40B4-BE49-F238E27FC236}">
                <a16:creationId xmlns:a16="http://schemas.microsoft.com/office/drawing/2014/main" id="{5D5E464D-3C93-0B24-C689-CDC4D3DAFD97}"/>
              </a:ext>
            </a:extLst>
          </p:cNvPr>
          <p:cNvSpPr txBox="1">
            <a:spLocks/>
          </p:cNvSpPr>
          <p:nvPr/>
        </p:nvSpPr>
        <p:spPr>
          <a:xfrm>
            <a:off x="1828800" y="1343416"/>
            <a:ext cx="8534400" cy="5029200"/>
          </a:xfrm>
          <a:prstGeom prst="rect">
            <a:avLst/>
          </a:prstGeom>
        </p:spPr>
        <p:txBody>
          <a:bodyPr vert="horz" lIns="45677" tIns="45677" rIns="45677" bIns="45677"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341313" indent="-138113">
              <a:spcAft>
                <a:spcPct val="0"/>
              </a:spcAft>
              <a:buSzTx/>
              <a:buFontTx/>
              <a:buChar char="•"/>
            </a:pPr>
            <a:r>
              <a:rPr lang="en-US" altLang="zh-CN">
                <a:latin typeface="Calibri" charset="0"/>
                <a:ea typeface="宋体" charset="0"/>
                <a:cs typeface="Calibri" charset="0"/>
                <a:sym typeface="Calibri" charset="0"/>
              </a:rPr>
              <a:t>The geometric interpretation</a:t>
            </a:r>
          </a:p>
          <a:p>
            <a:pPr marL="341313" indent="-138113">
              <a:lnSpc>
                <a:spcPct val="90000"/>
              </a:lnSpc>
              <a:spcBef>
                <a:spcPts val="600"/>
              </a:spcBef>
              <a:spcAft>
                <a:spcPct val="0"/>
              </a:spcAft>
              <a:buSzTx/>
              <a:buFont typeface="Arial" panose="020B0604020202020204" pitchFamily="34" charset="0"/>
              <a:buNone/>
            </a:pPr>
            <a:endParaRPr lang="en-US" altLang="zh-CN" sz="2800">
              <a:latin typeface="Calibri" charset="0"/>
              <a:ea typeface="宋体" charset="0"/>
              <a:cs typeface="Calibri" charset="0"/>
              <a:sym typeface="Calibri" charset="0"/>
            </a:endParaRPr>
          </a:p>
          <a:p>
            <a:pPr marL="341313" indent="-138113">
              <a:lnSpc>
                <a:spcPct val="90000"/>
              </a:lnSpc>
              <a:spcBef>
                <a:spcPts val="600"/>
              </a:spcBef>
              <a:spcAft>
                <a:spcPct val="0"/>
              </a:spcAft>
              <a:buSzTx/>
              <a:buFont typeface="Arial" panose="020B0604020202020204" pitchFamily="34" charset="0"/>
              <a:buNone/>
            </a:pPr>
            <a:endParaRPr lang="en-US" altLang="zh-CN" sz="2800">
              <a:latin typeface="Calibri" charset="0"/>
              <a:ea typeface="宋体" charset="0"/>
              <a:cs typeface="Calibri" charset="0"/>
              <a:sym typeface="Calibri" charset="0"/>
            </a:endParaRPr>
          </a:p>
        </p:txBody>
      </p:sp>
      <p:sp>
        <p:nvSpPr>
          <p:cNvPr id="5" name="Freeform 4">
            <a:extLst>
              <a:ext uri="{FF2B5EF4-FFF2-40B4-BE49-F238E27FC236}">
                <a16:creationId xmlns:a16="http://schemas.microsoft.com/office/drawing/2014/main" id="{3515BBCC-0DA8-B782-33C4-72E16FA61D3D}"/>
              </a:ext>
            </a:extLst>
          </p:cNvPr>
          <p:cNvSpPr/>
          <p:nvPr/>
        </p:nvSpPr>
        <p:spPr>
          <a:xfrm>
            <a:off x="4419600" y="2008579"/>
            <a:ext cx="3886200" cy="2379662"/>
          </a:xfrm>
          <a:custGeom>
            <a:avLst/>
            <a:gdLst>
              <a:gd name="connsiteX0" fmla="*/ 0 w 1738058"/>
              <a:gd name="connsiteY0" fmla="*/ 76781 h 2380337"/>
              <a:gd name="connsiteX1" fmla="*/ 914400 w 1738058"/>
              <a:gd name="connsiteY1" fmla="*/ 2380232 h 2380337"/>
              <a:gd name="connsiteX2" fmla="*/ 1738058 w 1738058"/>
              <a:gd name="connsiteY2" fmla="*/ 0 h 2380337"/>
            </a:gdLst>
            <a:ahLst/>
            <a:cxnLst>
              <a:cxn ang="0">
                <a:pos x="connsiteX0" y="connsiteY0"/>
              </a:cxn>
              <a:cxn ang="0">
                <a:pos x="connsiteX1" y="connsiteY1"/>
              </a:cxn>
              <a:cxn ang="0">
                <a:pos x="connsiteX2" y="connsiteY2"/>
              </a:cxn>
            </a:cxnLst>
            <a:rect l="l" t="t" r="r" b="b"/>
            <a:pathLst>
              <a:path w="1738058" h="2380337">
                <a:moveTo>
                  <a:pt x="0" y="76781"/>
                </a:moveTo>
                <a:cubicBezTo>
                  <a:pt x="312362" y="1234905"/>
                  <a:pt x="624724" y="2393029"/>
                  <a:pt x="914400" y="2380232"/>
                </a:cubicBezTo>
                <a:cubicBezTo>
                  <a:pt x="1204076" y="2367435"/>
                  <a:pt x="1594965" y="396705"/>
                  <a:pt x="1738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cxnSp>
        <p:nvCxnSpPr>
          <p:cNvPr id="6" name="Straight Connector 5">
            <a:extLst>
              <a:ext uri="{FF2B5EF4-FFF2-40B4-BE49-F238E27FC236}">
                <a16:creationId xmlns:a16="http://schemas.microsoft.com/office/drawing/2014/main" id="{7D2CEA3A-8A9B-E32D-4744-EF0D2E09B341}"/>
              </a:ext>
            </a:extLst>
          </p:cNvPr>
          <p:cNvCxnSpPr>
            <a:cxnSpLocks noChangeShapeType="1"/>
          </p:cNvCxnSpPr>
          <p:nvPr/>
        </p:nvCxnSpPr>
        <p:spPr bwMode="auto">
          <a:xfrm>
            <a:off x="4267200" y="2029216"/>
            <a:ext cx="2514600" cy="3581400"/>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 name="Straight Connector 6">
            <a:extLst>
              <a:ext uri="{FF2B5EF4-FFF2-40B4-BE49-F238E27FC236}">
                <a16:creationId xmlns:a16="http://schemas.microsoft.com/office/drawing/2014/main" id="{2B4A1F87-F60A-F7C7-08B0-FEA143AE9A55}"/>
              </a:ext>
            </a:extLst>
          </p:cNvPr>
          <p:cNvCxnSpPr>
            <a:cxnSpLocks noChangeShapeType="1"/>
          </p:cNvCxnSpPr>
          <p:nvPr/>
        </p:nvCxnSpPr>
        <p:spPr bwMode="auto">
          <a:xfrm flipH="1" flipV="1">
            <a:off x="3429000" y="2753116"/>
            <a:ext cx="4648200" cy="2667000"/>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8" name="Straight Connector 7">
            <a:extLst>
              <a:ext uri="{FF2B5EF4-FFF2-40B4-BE49-F238E27FC236}">
                <a16:creationId xmlns:a16="http://schemas.microsoft.com/office/drawing/2014/main" id="{8D3864A1-89C2-700D-77EF-66EEAAEBAE1E}"/>
              </a:ext>
            </a:extLst>
          </p:cNvPr>
          <p:cNvCxnSpPr>
            <a:cxnSpLocks noChangeShapeType="1"/>
          </p:cNvCxnSpPr>
          <p:nvPr/>
        </p:nvCxnSpPr>
        <p:spPr bwMode="auto">
          <a:xfrm flipH="1">
            <a:off x="5829300" y="2041917"/>
            <a:ext cx="2895600" cy="3375025"/>
          </a:xfrm>
          <a:prstGeom prst="line">
            <a:avLst/>
          </a:prstGeom>
          <a:noFill/>
          <a:ln w="25400">
            <a:solidFill>
              <a:schemeClr val="accent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9" name="Straight Connector 8">
            <a:extLst>
              <a:ext uri="{FF2B5EF4-FFF2-40B4-BE49-F238E27FC236}">
                <a16:creationId xmlns:a16="http://schemas.microsoft.com/office/drawing/2014/main" id="{EE4D394D-B014-9E89-C321-E0ADDA2BE4DC}"/>
              </a:ext>
            </a:extLst>
          </p:cNvPr>
          <p:cNvCxnSpPr>
            <a:cxnSpLocks noChangeShapeType="1"/>
          </p:cNvCxnSpPr>
          <p:nvPr/>
        </p:nvCxnSpPr>
        <p:spPr bwMode="auto">
          <a:xfrm>
            <a:off x="4267200" y="2029217"/>
            <a:ext cx="1377950" cy="1966913"/>
          </a:xfrm>
          <a:prstGeom prst="line">
            <a:avLst/>
          </a:prstGeom>
          <a:noFill/>
          <a:ln w="25400">
            <a:solidFill>
              <a:srgbClr val="9BBB59"/>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0" name="Straight Connector 9">
            <a:extLst>
              <a:ext uri="{FF2B5EF4-FFF2-40B4-BE49-F238E27FC236}">
                <a16:creationId xmlns:a16="http://schemas.microsoft.com/office/drawing/2014/main" id="{AF074EB9-4157-8EC9-803B-197BDD7091D9}"/>
              </a:ext>
            </a:extLst>
          </p:cNvPr>
          <p:cNvCxnSpPr>
            <a:cxnSpLocks noChangeShapeType="1"/>
          </p:cNvCxnSpPr>
          <p:nvPr/>
        </p:nvCxnSpPr>
        <p:spPr bwMode="auto">
          <a:xfrm>
            <a:off x="5645150" y="4004066"/>
            <a:ext cx="908050" cy="539750"/>
          </a:xfrm>
          <a:prstGeom prst="line">
            <a:avLst/>
          </a:prstGeom>
          <a:noFill/>
          <a:ln w="25400">
            <a:solidFill>
              <a:srgbClr val="9BBB59"/>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1" name="Straight Connector 10">
            <a:extLst>
              <a:ext uri="{FF2B5EF4-FFF2-40B4-BE49-F238E27FC236}">
                <a16:creationId xmlns:a16="http://schemas.microsoft.com/office/drawing/2014/main" id="{0C60EC84-239C-F6B8-0B10-F2D0D2B2A762}"/>
              </a:ext>
            </a:extLst>
          </p:cNvPr>
          <p:cNvCxnSpPr>
            <a:cxnSpLocks noChangeShapeType="1"/>
          </p:cNvCxnSpPr>
          <p:nvPr/>
        </p:nvCxnSpPr>
        <p:spPr bwMode="auto">
          <a:xfrm flipV="1">
            <a:off x="6553200" y="2035566"/>
            <a:ext cx="2171700" cy="2508250"/>
          </a:xfrm>
          <a:prstGeom prst="line">
            <a:avLst/>
          </a:prstGeom>
          <a:noFill/>
          <a:ln w="25400">
            <a:solidFill>
              <a:srgbClr val="8064A2"/>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12" name="Rectangle 11">
            <a:extLst>
              <a:ext uri="{FF2B5EF4-FFF2-40B4-BE49-F238E27FC236}">
                <a16:creationId xmlns:a16="http://schemas.microsoft.com/office/drawing/2014/main" id="{136D0735-2128-AE00-4130-81CCAB1B674D}"/>
              </a:ext>
            </a:extLst>
          </p:cNvPr>
          <p:cNvSpPr/>
          <p:nvPr/>
        </p:nvSpPr>
        <p:spPr>
          <a:xfrm>
            <a:off x="3276601" y="5846082"/>
            <a:ext cx="6096541" cy="523220"/>
          </a:xfrm>
          <a:prstGeom prst="rect">
            <a:avLst/>
          </a:prstGeom>
          <a:noFill/>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pPr algn="ctr">
              <a:defRPr/>
            </a:pPr>
            <a:r>
              <a:rPr lang="en-US" altLang="zh-CN" sz="2800" b="1" kern="0" dirty="0">
                <a:ln/>
                <a:solidFill>
                  <a:schemeClr val="accent3"/>
                </a:solidFill>
                <a:latin typeface="Arial"/>
                <a:ea typeface="Arial"/>
                <a:cs typeface="Arial"/>
                <a:sym typeface="Arial"/>
              </a:rPr>
              <a:t>Approximation using hyperplanes </a:t>
            </a:r>
          </a:p>
        </p:txBody>
      </p:sp>
      <p:sp>
        <p:nvSpPr>
          <p:cNvPr id="13" name="Right Arrow 12">
            <a:extLst>
              <a:ext uri="{FF2B5EF4-FFF2-40B4-BE49-F238E27FC236}">
                <a16:creationId xmlns:a16="http://schemas.microsoft.com/office/drawing/2014/main" id="{E03F1DF8-AC92-C82E-3E2D-7161FC318822}"/>
              </a:ext>
            </a:extLst>
          </p:cNvPr>
          <p:cNvSpPr/>
          <p:nvPr/>
        </p:nvSpPr>
        <p:spPr>
          <a:xfrm rot="11292148">
            <a:off x="7085014" y="4034229"/>
            <a:ext cx="854075" cy="2206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sp>
        <p:nvSpPr>
          <p:cNvPr id="14" name="Oval 13">
            <a:extLst>
              <a:ext uri="{FF2B5EF4-FFF2-40B4-BE49-F238E27FC236}">
                <a16:creationId xmlns:a16="http://schemas.microsoft.com/office/drawing/2014/main" id="{E759893F-880E-6A90-D34A-6551D7FBC212}"/>
              </a:ext>
            </a:extLst>
          </p:cNvPr>
          <p:cNvSpPr/>
          <p:nvPr/>
        </p:nvSpPr>
        <p:spPr>
          <a:xfrm>
            <a:off x="6964364" y="4010416"/>
            <a:ext cx="46037"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sp>
        <p:nvSpPr>
          <p:cNvPr id="15" name="TextBox 14">
            <a:extLst>
              <a:ext uri="{FF2B5EF4-FFF2-40B4-BE49-F238E27FC236}">
                <a16:creationId xmlns:a16="http://schemas.microsoft.com/office/drawing/2014/main" id="{788639F0-7165-546F-02B1-67D75AFCECC8}"/>
              </a:ext>
            </a:extLst>
          </p:cNvPr>
          <p:cNvSpPr txBox="1">
            <a:spLocks noChangeArrowheads="1"/>
          </p:cNvSpPr>
          <p:nvPr/>
        </p:nvSpPr>
        <p:spPr bwMode="auto">
          <a:xfrm>
            <a:off x="8007350" y="4034230"/>
            <a:ext cx="2547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r>
              <a:rPr lang="en-US" altLang="zh-CN" dirty="0">
                <a:solidFill>
                  <a:schemeClr val="tx1"/>
                </a:solidFill>
              </a:rPr>
              <a:t>Benders cuts’ slope is generated from dual variables </a:t>
            </a:r>
            <a:endParaRPr lang="zh-CN" altLang="en-US" dirty="0">
              <a:solidFill>
                <a:schemeClr val="tx1"/>
              </a:solidFill>
            </a:endParaRPr>
          </a:p>
        </p:txBody>
      </p:sp>
      <p:cxnSp>
        <p:nvCxnSpPr>
          <p:cNvPr id="16" name="Straight Arrow Connector 15">
            <a:extLst>
              <a:ext uri="{FF2B5EF4-FFF2-40B4-BE49-F238E27FC236}">
                <a16:creationId xmlns:a16="http://schemas.microsoft.com/office/drawing/2014/main" id="{8456B8A0-357C-B1B9-4A9B-C832DE12E93D}"/>
              </a:ext>
            </a:extLst>
          </p:cNvPr>
          <p:cNvCxnSpPr/>
          <p:nvPr/>
        </p:nvCxnSpPr>
        <p:spPr>
          <a:xfrm flipH="1">
            <a:off x="4114800" y="4558104"/>
            <a:ext cx="2362200" cy="0"/>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004E28E-10E2-C63F-E884-06C97D4CCA8F}"/>
              </a:ext>
            </a:extLst>
          </p:cNvPr>
          <p:cNvSpPr txBox="1">
            <a:spLocks noChangeArrowheads="1"/>
          </p:cNvSpPr>
          <p:nvPr/>
        </p:nvSpPr>
        <p:spPr bwMode="auto">
          <a:xfrm>
            <a:off x="2262189" y="4404117"/>
            <a:ext cx="18049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r>
              <a:rPr lang="en-US" altLang="zh-CN" dirty="0">
                <a:solidFill>
                  <a:schemeClr val="tx1"/>
                </a:solidFill>
              </a:rPr>
              <a:t>Current lower bound</a:t>
            </a:r>
            <a:endParaRPr lang="zh-CN" altLang="en-US" dirty="0">
              <a:solidFill>
                <a:schemeClr val="tx1"/>
              </a:solidFill>
            </a:endParaRPr>
          </a:p>
        </p:txBody>
      </p:sp>
      <p:sp>
        <p:nvSpPr>
          <p:cNvPr id="18" name="Oval 17">
            <a:extLst>
              <a:ext uri="{FF2B5EF4-FFF2-40B4-BE49-F238E27FC236}">
                <a16:creationId xmlns:a16="http://schemas.microsoft.com/office/drawing/2014/main" id="{10F9BA08-1433-C237-A88D-18069DE87606}"/>
              </a:ext>
            </a:extLst>
          </p:cNvPr>
          <p:cNvSpPr/>
          <p:nvPr/>
        </p:nvSpPr>
        <p:spPr>
          <a:xfrm>
            <a:off x="6553200" y="4543817"/>
            <a:ext cx="46038" cy="49213"/>
          </a:xfrm>
          <a:prstGeom prst="ellipse">
            <a:avLst/>
          </a:prstGeom>
          <a:solidFill>
            <a:srgbClr val="FF0000"/>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endParaRPr lang="zh-CN" altLang="en-US">
              <a:sym typeface="Arial" panose="020B0604020202020204" pitchFamily="34" charset="0"/>
            </a:endParaRPr>
          </a:p>
        </p:txBody>
      </p:sp>
      <p:cxnSp>
        <p:nvCxnSpPr>
          <p:cNvPr id="19" name="Straight Arrow Connector 18">
            <a:extLst>
              <a:ext uri="{FF2B5EF4-FFF2-40B4-BE49-F238E27FC236}">
                <a16:creationId xmlns:a16="http://schemas.microsoft.com/office/drawing/2014/main" id="{A0C86512-EF45-5AC3-10AD-742DBEAD8873}"/>
              </a:ext>
            </a:extLst>
          </p:cNvPr>
          <p:cNvCxnSpPr/>
          <p:nvPr/>
        </p:nvCxnSpPr>
        <p:spPr>
          <a:xfrm flipH="1">
            <a:off x="4114800" y="4364429"/>
            <a:ext cx="2362200" cy="0"/>
          </a:xfrm>
          <a:prstGeom prst="straightConnector1">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C4E18E3-9558-8E16-8426-0B197BA7EA69}"/>
              </a:ext>
            </a:extLst>
          </p:cNvPr>
          <p:cNvSpPr/>
          <p:nvPr/>
        </p:nvSpPr>
        <p:spPr>
          <a:xfrm>
            <a:off x="6545264" y="4342205"/>
            <a:ext cx="46037" cy="4603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cxnSp>
        <p:nvCxnSpPr>
          <p:cNvPr id="21" name="Straight Connector 20">
            <a:extLst>
              <a:ext uri="{FF2B5EF4-FFF2-40B4-BE49-F238E27FC236}">
                <a16:creationId xmlns:a16="http://schemas.microsoft.com/office/drawing/2014/main" id="{BFF42ECB-642E-9DAF-8F58-A53488A682E0}"/>
              </a:ext>
            </a:extLst>
          </p:cNvPr>
          <p:cNvCxnSpPr>
            <a:stCxn id="20" idx="4"/>
            <a:endCxn id="18" idx="0"/>
          </p:cNvCxnSpPr>
          <p:nvPr/>
        </p:nvCxnSpPr>
        <p:spPr>
          <a:xfrm>
            <a:off x="6567489" y="4388242"/>
            <a:ext cx="7937" cy="155575"/>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2" name="TextBox 21">
            <a:extLst>
              <a:ext uri="{FF2B5EF4-FFF2-40B4-BE49-F238E27FC236}">
                <a16:creationId xmlns:a16="http://schemas.microsoft.com/office/drawing/2014/main" id="{1A1437C6-5356-5DFF-8CD4-A3E49F68EEA5}"/>
              </a:ext>
            </a:extLst>
          </p:cNvPr>
          <p:cNvSpPr txBox="1">
            <a:spLocks noChangeArrowheads="1"/>
          </p:cNvSpPr>
          <p:nvPr/>
        </p:nvSpPr>
        <p:spPr bwMode="auto">
          <a:xfrm>
            <a:off x="2259014" y="4212030"/>
            <a:ext cx="19954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r>
              <a:rPr lang="en-US" altLang="zh-CN" dirty="0">
                <a:solidFill>
                  <a:schemeClr val="tx1"/>
                </a:solidFill>
              </a:rPr>
              <a:t>Current upper bound</a:t>
            </a:r>
            <a:endParaRPr lang="zh-CN" altLang="en-US" dirty="0">
              <a:solidFill>
                <a:schemeClr val="tx1"/>
              </a:solidFill>
            </a:endParaRPr>
          </a:p>
        </p:txBody>
      </p:sp>
      <p:sp>
        <p:nvSpPr>
          <p:cNvPr id="24" name="Oval 23">
            <a:extLst>
              <a:ext uri="{FF2B5EF4-FFF2-40B4-BE49-F238E27FC236}">
                <a16:creationId xmlns:a16="http://schemas.microsoft.com/office/drawing/2014/main" id="{4F62C1C3-A2B5-E546-45BC-5132B1E61D7D}"/>
              </a:ext>
            </a:extLst>
          </p:cNvPr>
          <p:cNvSpPr/>
          <p:nvPr/>
        </p:nvSpPr>
        <p:spPr>
          <a:xfrm>
            <a:off x="5975056" y="4193812"/>
            <a:ext cx="46037"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sp>
        <p:nvSpPr>
          <p:cNvPr id="25" name="Oval 24">
            <a:extLst>
              <a:ext uri="{FF2B5EF4-FFF2-40B4-BE49-F238E27FC236}">
                <a16:creationId xmlns:a16="http://schemas.microsoft.com/office/drawing/2014/main" id="{D11DCA47-73A5-E168-0F22-75EF40B2E1F5}"/>
              </a:ext>
            </a:extLst>
          </p:cNvPr>
          <p:cNvSpPr/>
          <p:nvPr/>
        </p:nvSpPr>
        <p:spPr>
          <a:xfrm>
            <a:off x="5213056" y="3369818"/>
            <a:ext cx="46037" cy="4603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kern="0">
              <a:sym typeface="Arial"/>
            </a:endParaRPr>
          </a:p>
        </p:txBody>
      </p:sp>
    </p:spTree>
    <p:extLst>
      <p:ext uri="{BB962C8B-B14F-4D97-AF65-F5344CB8AC3E}">
        <p14:creationId xmlns:p14="http://schemas.microsoft.com/office/powerpoint/2010/main" val="312138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par>
                                <p:cTn id="35" presetID="10"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par>
                                <p:cTn id="41" presetID="10" presetClass="exit" presetSubtype="0" fill="hold" nodeType="withEffect">
                                  <p:stCondLst>
                                    <p:cond delay="0"/>
                                  </p:stCondLst>
                                  <p:childTnLst>
                                    <p:animEffect transition="out" filter="fade">
                                      <p:cBhvr>
                                        <p:cTn id="42" dur="500"/>
                                        <p:tgtEl>
                                          <p:spTgt spid="6"/>
                                        </p:tgtEl>
                                      </p:cBhvr>
                                    </p:animEffect>
                                    <p:set>
                                      <p:cBhvr>
                                        <p:cTn id="43" dur="1" fill="hold">
                                          <p:stCondLst>
                                            <p:cond delay="499"/>
                                          </p:stCondLst>
                                        </p:cTn>
                                        <p:tgtEl>
                                          <p:spTgt spid="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additive="base">
                                        <p:cTn id="75" dur="500" fill="hold"/>
                                        <p:tgtEl>
                                          <p:spTgt spid="18"/>
                                        </p:tgtEl>
                                        <p:attrNameLst>
                                          <p:attrName>ppt_x</p:attrName>
                                        </p:attrNameLst>
                                      </p:cBhvr>
                                      <p:tavLst>
                                        <p:tav tm="0">
                                          <p:val>
                                            <p:strVal val="#ppt_x"/>
                                          </p:val>
                                        </p:tav>
                                        <p:tav tm="100000">
                                          <p:val>
                                            <p:strVal val="#ppt_x"/>
                                          </p:val>
                                        </p:tav>
                                      </p:tavLst>
                                    </p:anim>
                                    <p:anim calcmode="lin" valueType="num">
                                      <p:cBhvr additive="base">
                                        <p:cTn id="76" dur="500" fill="hold"/>
                                        <p:tgtEl>
                                          <p:spTgt spid="18"/>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additive="base">
                                        <p:cTn id="79" dur="500" fill="hold"/>
                                        <p:tgtEl>
                                          <p:spTgt spid="16"/>
                                        </p:tgtEl>
                                        <p:attrNameLst>
                                          <p:attrName>ppt_x</p:attrName>
                                        </p:attrNameLst>
                                      </p:cBhvr>
                                      <p:tavLst>
                                        <p:tav tm="0">
                                          <p:val>
                                            <p:strVal val="#ppt_x"/>
                                          </p:val>
                                        </p:tav>
                                        <p:tav tm="100000">
                                          <p:val>
                                            <p:strVal val="#ppt_x"/>
                                          </p:val>
                                        </p:tav>
                                      </p:tavLst>
                                    </p:anim>
                                    <p:anim calcmode="lin" valueType="num">
                                      <p:cBhvr additive="base">
                                        <p:cTn id="80" dur="500" fill="hold"/>
                                        <p:tgtEl>
                                          <p:spTgt spid="16"/>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 calcmode="lin" valueType="num">
                                      <p:cBhvr additive="base">
                                        <p:cTn id="83" dur="500" fill="hold"/>
                                        <p:tgtEl>
                                          <p:spTgt spid="17"/>
                                        </p:tgtEl>
                                        <p:attrNameLst>
                                          <p:attrName>ppt_x</p:attrName>
                                        </p:attrNameLst>
                                      </p:cBhvr>
                                      <p:tavLst>
                                        <p:tav tm="0">
                                          <p:val>
                                            <p:strVal val="#ppt_x"/>
                                          </p:val>
                                        </p:tav>
                                        <p:tav tm="100000">
                                          <p:val>
                                            <p:strVal val="#ppt_x"/>
                                          </p:val>
                                        </p:tav>
                                      </p:tavLst>
                                    </p:anim>
                                    <p:anim calcmode="lin" valueType="num">
                                      <p:cBhvr additive="base">
                                        <p:cTn id="8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21"/>
                                        </p:tgtEl>
                                        <p:attrNameLst>
                                          <p:attrName>style.visibility</p:attrName>
                                        </p:attrNameLst>
                                      </p:cBhvr>
                                      <p:to>
                                        <p:strVal val="visible"/>
                                      </p:to>
                                    </p:set>
                                  </p:childTnLst>
                                </p:cTn>
                              </p:par>
                              <p:par>
                                <p:cTn id="89" presetID="2" presetClass="entr" presetSubtype="4" fill="hold" nodeType="withEffect">
                                  <p:stCondLst>
                                    <p:cond delay="0"/>
                                  </p:stCondLst>
                                  <p:childTnLst>
                                    <p:set>
                                      <p:cBhvr>
                                        <p:cTn id="90" dur="1" fill="hold">
                                          <p:stCondLst>
                                            <p:cond delay="0"/>
                                          </p:stCondLst>
                                        </p:cTn>
                                        <p:tgtEl>
                                          <p:spTgt spid="19"/>
                                        </p:tgtEl>
                                        <p:attrNameLst>
                                          <p:attrName>style.visibility</p:attrName>
                                        </p:attrNameLst>
                                      </p:cBhvr>
                                      <p:to>
                                        <p:strVal val="visible"/>
                                      </p:to>
                                    </p:set>
                                    <p:anim calcmode="lin" valueType="num">
                                      <p:cBhvr additive="base">
                                        <p:cTn id="91" dur="500" fill="hold"/>
                                        <p:tgtEl>
                                          <p:spTgt spid="19"/>
                                        </p:tgtEl>
                                        <p:attrNameLst>
                                          <p:attrName>ppt_x</p:attrName>
                                        </p:attrNameLst>
                                      </p:cBhvr>
                                      <p:tavLst>
                                        <p:tav tm="0">
                                          <p:val>
                                            <p:strVal val="#ppt_x"/>
                                          </p:val>
                                        </p:tav>
                                        <p:tav tm="100000">
                                          <p:val>
                                            <p:strVal val="#ppt_x"/>
                                          </p:val>
                                        </p:tav>
                                      </p:tavLst>
                                    </p:anim>
                                    <p:anim calcmode="lin" valueType="num">
                                      <p:cBhvr additive="base">
                                        <p:cTn id="92" dur="500" fill="hold"/>
                                        <p:tgtEl>
                                          <p:spTgt spid="19"/>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2"/>
                                        </p:tgtEl>
                                        <p:attrNameLst>
                                          <p:attrName>style.visibility</p:attrName>
                                        </p:attrNameLst>
                                      </p:cBhvr>
                                      <p:to>
                                        <p:strVal val="visible"/>
                                      </p:to>
                                    </p:set>
                                    <p:anim calcmode="lin" valueType="num">
                                      <p:cBhvr additive="base">
                                        <p:cTn id="95" dur="500" fill="hold"/>
                                        <p:tgtEl>
                                          <p:spTgt spid="22"/>
                                        </p:tgtEl>
                                        <p:attrNameLst>
                                          <p:attrName>ppt_x</p:attrName>
                                        </p:attrNameLst>
                                      </p:cBhvr>
                                      <p:tavLst>
                                        <p:tav tm="0">
                                          <p:val>
                                            <p:strVal val="#ppt_x"/>
                                          </p:val>
                                        </p:tav>
                                        <p:tav tm="100000">
                                          <p:val>
                                            <p:strVal val="#ppt_x"/>
                                          </p:val>
                                        </p:tav>
                                      </p:tavLst>
                                    </p:anim>
                                    <p:anim calcmode="lin" valueType="num">
                                      <p:cBhvr additive="base">
                                        <p:cTn id="9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7" grpId="0"/>
      <p:bldP spid="18" grpId="0" animBg="1"/>
      <p:bldP spid="20" grpId="0" animBg="1"/>
      <p:bldP spid="22" grpId="0"/>
      <p:bldP spid="24" grpId="0" animBg="1"/>
      <p:bldP spid="2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5162-8E05-A48F-EA4E-853DFAF9795D}"/>
              </a:ext>
            </a:extLst>
          </p:cNvPr>
          <p:cNvSpPr>
            <a:spLocks noGrp="1"/>
          </p:cNvSpPr>
          <p:nvPr>
            <p:ph type="title"/>
          </p:nvPr>
        </p:nvSpPr>
        <p:spPr/>
        <p:txBody>
          <a:bodyPr/>
          <a:lstStyle/>
          <a:p>
            <a:r>
              <a:rPr lang="en-US" altLang="zh-CN" b="1" dirty="0">
                <a:solidFill>
                  <a:srgbClr val="F2F2F2"/>
                </a:solidFill>
                <a:latin typeface="Calibri" charset="0"/>
                <a:ea typeface="宋体" charset="0"/>
                <a:cs typeface="Calibri" charset="0"/>
                <a:sym typeface="Calibri" charset="0"/>
              </a:rPr>
              <a:t>Benders Decomposition</a:t>
            </a:r>
            <a:br>
              <a:rPr lang="en-US" altLang="zh-CN" b="1" dirty="0">
                <a:solidFill>
                  <a:srgbClr val="F2F2F2"/>
                </a:solidFill>
                <a:latin typeface="Calibri" charset="0"/>
                <a:ea typeface="宋体" charset="0"/>
                <a:cs typeface="Calibri" charset="0"/>
                <a:sym typeface="Calibri" charset="0"/>
              </a:rPr>
            </a:br>
            <a:endParaRPr lang="en-US" dirty="0"/>
          </a:p>
        </p:txBody>
      </p:sp>
      <p:sp>
        <p:nvSpPr>
          <p:cNvPr id="4" name="Slide Number Placeholder 3">
            <a:extLst>
              <a:ext uri="{FF2B5EF4-FFF2-40B4-BE49-F238E27FC236}">
                <a16:creationId xmlns:a16="http://schemas.microsoft.com/office/drawing/2014/main" id="{33A384BF-ACB7-A860-2488-E91711F13A2F}"/>
              </a:ext>
            </a:extLst>
          </p:cNvPr>
          <p:cNvSpPr>
            <a:spLocks noGrp="1"/>
          </p:cNvSpPr>
          <p:nvPr>
            <p:ph type="sldNum" sz="quarter" idx="12"/>
          </p:nvPr>
        </p:nvSpPr>
        <p:spPr/>
        <p:txBody>
          <a:bodyPr/>
          <a:lstStyle/>
          <a:p>
            <a:fld id="{6D22F896-40B5-4ADD-8801-0D06FADFA095}" type="slidenum">
              <a:rPr lang="en-US" smtClean="0"/>
              <a:t>72</a:t>
            </a:fld>
            <a:endParaRPr lang="en-US" dirty="0"/>
          </a:p>
        </p:txBody>
      </p:sp>
      <p:sp>
        <p:nvSpPr>
          <p:cNvPr id="19" name="Flowchart: Process 5">
            <a:extLst>
              <a:ext uri="{FF2B5EF4-FFF2-40B4-BE49-F238E27FC236}">
                <a16:creationId xmlns:a16="http://schemas.microsoft.com/office/drawing/2014/main" id="{5E523F83-15FF-E535-90A2-EEDF2C348788}"/>
              </a:ext>
            </a:extLst>
          </p:cNvPr>
          <p:cNvSpPr/>
          <p:nvPr/>
        </p:nvSpPr>
        <p:spPr bwMode="auto">
          <a:xfrm>
            <a:off x="4849075" y="2386012"/>
            <a:ext cx="1584325" cy="646112"/>
          </a:xfrm>
          <a:prstGeom prst="flowChartProcess">
            <a:avLst/>
          </a:prstGeom>
          <a:solidFill>
            <a:schemeClr val="accent5">
              <a:lumMod val="90000"/>
            </a:schemeClr>
          </a:solidFill>
          <a:ln w="28575" cap="flat" cmpd="sng" algn="ctr">
            <a:solidFill>
              <a:srgbClr val="002060"/>
            </a:solidFill>
            <a:prstDash val="solid"/>
            <a:round/>
            <a:headEnd type="none" w="med" len="med"/>
            <a:tailEnd type="none" w="med" len="med"/>
          </a:ln>
          <a:effec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AU" altLang="zh-CN" sz="1800" dirty="0">
                <a:solidFill>
                  <a:schemeClr val="tx1"/>
                </a:solidFill>
              </a:rPr>
              <a:t>Solve master problem</a:t>
            </a:r>
            <a:endParaRPr lang="en-US" altLang="zh-CN" sz="1800" dirty="0">
              <a:solidFill>
                <a:schemeClr val="tx1"/>
              </a:solidFill>
            </a:endParaRPr>
          </a:p>
        </p:txBody>
      </p:sp>
      <p:sp>
        <p:nvSpPr>
          <p:cNvPr id="20" name="Flowchart: Terminator 6">
            <a:extLst>
              <a:ext uri="{FF2B5EF4-FFF2-40B4-BE49-F238E27FC236}">
                <a16:creationId xmlns:a16="http://schemas.microsoft.com/office/drawing/2014/main" id="{D39958C9-D8D9-6CE9-70C9-B89D3EB6B787}"/>
              </a:ext>
            </a:extLst>
          </p:cNvPr>
          <p:cNvSpPr/>
          <p:nvPr/>
        </p:nvSpPr>
        <p:spPr bwMode="auto">
          <a:xfrm>
            <a:off x="4777636" y="1577975"/>
            <a:ext cx="1728788" cy="519113"/>
          </a:xfrm>
          <a:prstGeom prst="flowChartTerminator">
            <a:avLst/>
          </a:prstGeom>
          <a:solidFill>
            <a:schemeClr val="accent5">
              <a:lumMod val="90000"/>
            </a:schemeClr>
          </a:solidFill>
          <a:ln w="28575">
            <a:solidFill>
              <a:srgbClr val="002060"/>
            </a:solidFill>
          </a:ln>
          <a:effec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AU" altLang="zh-CN" sz="1800">
                <a:solidFill>
                  <a:schemeClr val="tx1"/>
                </a:solidFill>
              </a:rPr>
              <a:t>START</a:t>
            </a:r>
            <a:endParaRPr lang="en-US" altLang="zh-CN" sz="1800">
              <a:solidFill>
                <a:schemeClr val="tx1"/>
              </a:solidFill>
            </a:endParaRPr>
          </a:p>
        </p:txBody>
      </p:sp>
      <p:sp>
        <p:nvSpPr>
          <p:cNvPr id="21" name="Flowchart: Process 7">
            <a:extLst>
              <a:ext uri="{FF2B5EF4-FFF2-40B4-BE49-F238E27FC236}">
                <a16:creationId xmlns:a16="http://schemas.microsoft.com/office/drawing/2014/main" id="{18B2F09A-DE30-46D8-921E-01D986571BBC}"/>
              </a:ext>
            </a:extLst>
          </p:cNvPr>
          <p:cNvSpPr/>
          <p:nvPr/>
        </p:nvSpPr>
        <p:spPr bwMode="auto">
          <a:xfrm>
            <a:off x="4777637" y="3536157"/>
            <a:ext cx="1584325" cy="646112"/>
          </a:xfrm>
          <a:prstGeom prst="flowChartProcess">
            <a:avLst/>
          </a:prstGeom>
          <a:solidFill>
            <a:schemeClr val="accent5">
              <a:lumMod val="90000"/>
            </a:schemeClr>
          </a:solidFill>
          <a:ln w="28575" cap="flat" cmpd="sng" algn="ctr">
            <a:solidFill>
              <a:srgbClr val="002060"/>
            </a:solidFill>
            <a:prstDash val="solid"/>
            <a:round/>
            <a:headEnd type="none" w="med" len="med"/>
            <a:tailEnd type="none" w="med" len="med"/>
          </a:ln>
          <a:effec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AU" altLang="zh-CN" sz="1800" dirty="0">
                <a:solidFill>
                  <a:schemeClr val="tx1"/>
                </a:solidFill>
              </a:rPr>
              <a:t>Solve sub problem</a:t>
            </a:r>
            <a:endParaRPr lang="en-US" altLang="zh-CN" sz="1800" dirty="0">
              <a:solidFill>
                <a:schemeClr val="tx1"/>
              </a:solidFill>
            </a:endParaRPr>
          </a:p>
        </p:txBody>
      </p:sp>
      <p:sp>
        <p:nvSpPr>
          <p:cNvPr id="22" name="Flowchart: Decision 8">
            <a:extLst>
              <a:ext uri="{FF2B5EF4-FFF2-40B4-BE49-F238E27FC236}">
                <a16:creationId xmlns:a16="http://schemas.microsoft.com/office/drawing/2014/main" id="{C472E554-7A82-D86D-7BA0-9585F2E2F2BB}"/>
              </a:ext>
            </a:extLst>
          </p:cNvPr>
          <p:cNvSpPr/>
          <p:nvPr/>
        </p:nvSpPr>
        <p:spPr bwMode="auto">
          <a:xfrm>
            <a:off x="4164862" y="4600576"/>
            <a:ext cx="2736850" cy="733425"/>
          </a:xfrm>
          <a:prstGeom prst="flowChartDecision">
            <a:avLst/>
          </a:prstGeom>
          <a:solidFill>
            <a:schemeClr val="accent5">
              <a:lumMod val="90000"/>
            </a:schemeClr>
          </a:solidFill>
          <a:ln w="28575">
            <a:solidFill>
              <a:srgbClr val="002060"/>
            </a:solidFill>
          </a:ln>
          <a:effec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AU" altLang="zh-CN" sz="1800" dirty="0">
                <a:solidFill>
                  <a:schemeClr val="tx1"/>
                </a:solidFill>
              </a:rPr>
              <a:t>Terminate?</a:t>
            </a:r>
            <a:endParaRPr lang="en-US" altLang="zh-CN" sz="1800" dirty="0">
              <a:solidFill>
                <a:schemeClr val="tx1"/>
              </a:solidFill>
            </a:endParaRPr>
          </a:p>
        </p:txBody>
      </p:sp>
      <p:sp>
        <p:nvSpPr>
          <p:cNvPr id="23" name="Flowchart: Terminator 9">
            <a:extLst>
              <a:ext uri="{FF2B5EF4-FFF2-40B4-BE49-F238E27FC236}">
                <a16:creationId xmlns:a16="http://schemas.microsoft.com/office/drawing/2014/main" id="{E19DFD13-98CE-0727-591C-C54CD89CA1D3}"/>
              </a:ext>
            </a:extLst>
          </p:cNvPr>
          <p:cNvSpPr/>
          <p:nvPr/>
        </p:nvSpPr>
        <p:spPr bwMode="auto">
          <a:xfrm>
            <a:off x="4849075" y="5999162"/>
            <a:ext cx="1728787" cy="519112"/>
          </a:xfrm>
          <a:prstGeom prst="flowChartTerminator">
            <a:avLst/>
          </a:prstGeom>
          <a:solidFill>
            <a:schemeClr val="accent5">
              <a:lumMod val="90000"/>
            </a:schemeClr>
          </a:solidFill>
          <a:ln w="28575">
            <a:solidFill>
              <a:srgbClr val="002060"/>
            </a:solidFill>
          </a:ln>
          <a:effec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AU" altLang="zh-CN" sz="1800">
                <a:solidFill>
                  <a:schemeClr val="tx1"/>
                </a:solidFill>
              </a:rPr>
              <a:t>END</a:t>
            </a:r>
            <a:endParaRPr lang="en-US" altLang="zh-CN" sz="1800">
              <a:solidFill>
                <a:schemeClr val="tx1"/>
              </a:solidFill>
            </a:endParaRPr>
          </a:p>
        </p:txBody>
      </p:sp>
      <p:cxnSp>
        <p:nvCxnSpPr>
          <p:cNvPr id="24" name="Straight Arrow Connector 10">
            <a:extLst>
              <a:ext uri="{FF2B5EF4-FFF2-40B4-BE49-F238E27FC236}">
                <a16:creationId xmlns:a16="http://schemas.microsoft.com/office/drawing/2014/main" id="{C8DE3A45-8689-14CD-9409-E569875C58B1}"/>
              </a:ext>
            </a:extLst>
          </p:cNvPr>
          <p:cNvCxnSpPr>
            <a:cxnSpLocks noChangeShapeType="1"/>
            <a:stCxn id="20" idx="2"/>
            <a:endCxn id="19" idx="0"/>
          </p:cNvCxnSpPr>
          <p:nvPr/>
        </p:nvCxnSpPr>
        <p:spPr bwMode="auto">
          <a:xfrm>
            <a:off x="5641236" y="2097088"/>
            <a:ext cx="0" cy="288925"/>
          </a:xfrm>
          <a:prstGeom prst="straightConnector1">
            <a:avLst/>
          </a:prstGeom>
          <a:noFill/>
          <a:ln w="28575">
            <a:solidFill>
              <a:srgbClr val="002060"/>
            </a:solidFill>
            <a:round/>
            <a:headEnd/>
            <a:tailEnd type="triangle" w="lg" len="med"/>
          </a:ln>
          <a:extLst>
            <a:ext uri="{909E8E84-426E-40DD-AFC4-6F175D3DCCD1}">
              <a14:hiddenFill xmlns:a14="http://schemas.microsoft.com/office/drawing/2010/main">
                <a:noFill/>
              </a14:hiddenFill>
            </a:ext>
          </a:extLst>
        </p:spPr>
      </p:cxnSp>
      <p:cxnSp>
        <p:nvCxnSpPr>
          <p:cNvPr id="25" name="Straight Arrow Connector 11">
            <a:extLst>
              <a:ext uri="{FF2B5EF4-FFF2-40B4-BE49-F238E27FC236}">
                <a16:creationId xmlns:a16="http://schemas.microsoft.com/office/drawing/2014/main" id="{6B9FC476-647B-3CCC-78B4-81D21AF0EAAB}"/>
              </a:ext>
            </a:extLst>
          </p:cNvPr>
          <p:cNvCxnSpPr>
            <a:cxnSpLocks noChangeShapeType="1"/>
          </p:cNvCxnSpPr>
          <p:nvPr/>
        </p:nvCxnSpPr>
        <p:spPr bwMode="auto">
          <a:xfrm flipH="1">
            <a:off x="5560068" y="4236435"/>
            <a:ext cx="9730" cy="354476"/>
          </a:xfrm>
          <a:prstGeom prst="straightConnector1">
            <a:avLst/>
          </a:prstGeom>
          <a:noFill/>
          <a:ln w="28575">
            <a:solidFill>
              <a:srgbClr val="002060"/>
            </a:solidFill>
            <a:round/>
            <a:headEnd/>
            <a:tailEnd type="triangle" w="lg" len="med"/>
          </a:ln>
          <a:extLst>
            <a:ext uri="{909E8E84-426E-40DD-AFC4-6F175D3DCCD1}">
              <a14:hiddenFill xmlns:a14="http://schemas.microsoft.com/office/drawing/2010/main">
                <a:noFill/>
              </a14:hiddenFill>
            </a:ext>
          </a:extLst>
        </p:spPr>
      </p:cxnSp>
      <p:sp>
        <p:nvSpPr>
          <p:cNvPr id="26" name="Flowchart: Process 12">
            <a:extLst>
              <a:ext uri="{FF2B5EF4-FFF2-40B4-BE49-F238E27FC236}">
                <a16:creationId xmlns:a16="http://schemas.microsoft.com/office/drawing/2014/main" id="{459A9100-2AE1-2A7D-B914-0DD1EABD08F4}"/>
              </a:ext>
            </a:extLst>
          </p:cNvPr>
          <p:cNvSpPr/>
          <p:nvPr/>
        </p:nvSpPr>
        <p:spPr bwMode="auto">
          <a:xfrm>
            <a:off x="7370025" y="4316412"/>
            <a:ext cx="1584325" cy="646112"/>
          </a:xfrm>
          <a:prstGeom prst="flowChartProcess">
            <a:avLst/>
          </a:prstGeom>
          <a:solidFill>
            <a:schemeClr val="accent5">
              <a:lumMod val="90000"/>
            </a:schemeClr>
          </a:solidFill>
          <a:ln w="28575" cap="flat" cmpd="sng" algn="ctr">
            <a:solidFill>
              <a:srgbClr val="002060"/>
            </a:solidFill>
            <a:prstDash val="solid"/>
            <a:round/>
            <a:headEnd type="none" w="med" len="med"/>
            <a:tailEnd type="none" w="med" len="med"/>
          </a:ln>
          <a:effec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defRPr/>
            </a:pPr>
            <a:r>
              <a:rPr lang="en-AU" altLang="zh-CN" sz="1800" dirty="0">
                <a:solidFill>
                  <a:schemeClr val="tx1"/>
                </a:solidFill>
              </a:rPr>
              <a:t>Add Benders cut</a:t>
            </a:r>
            <a:endParaRPr lang="en-US" altLang="zh-CN" sz="1800" dirty="0">
              <a:solidFill>
                <a:schemeClr val="tx1"/>
              </a:solidFill>
            </a:endParaRPr>
          </a:p>
        </p:txBody>
      </p:sp>
      <p:cxnSp>
        <p:nvCxnSpPr>
          <p:cNvPr id="27" name="Elbow Connector 36">
            <a:extLst>
              <a:ext uri="{FF2B5EF4-FFF2-40B4-BE49-F238E27FC236}">
                <a16:creationId xmlns:a16="http://schemas.microsoft.com/office/drawing/2014/main" id="{49357761-68C5-E775-7899-C668064B9C67}"/>
              </a:ext>
            </a:extLst>
          </p:cNvPr>
          <p:cNvCxnSpPr>
            <a:cxnSpLocks/>
            <a:stCxn id="22" idx="2"/>
            <a:endCxn id="26" idx="2"/>
          </p:cNvCxnSpPr>
          <p:nvPr/>
        </p:nvCxnSpPr>
        <p:spPr bwMode="auto">
          <a:xfrm rot="5400000" flipH="1" flipV="1">
            <a:off x="6661999" y="3833812"/>
            <a:ext cx="371476" cy="2628900"/>
          </a:xfrm>
          <a:prstGeom prst="bentConnector3">
            <a:avLst>
              <a:gd name="adj1" fmla="val -61538"/>
            </a:avLst>
          </a:prstGeom>
          <a:noFill/>
          <a:ln w="28575">
            <a:solidFill>
              <a:srgbClr val="002060"/>
            </a:solidFill>
            <a:round/>
            <a:headEnd/>
            <a:tailEnd type="triangle" w="lg" len="med"/>
          </a:ln>
          <a:extLst>
            <a:ext uri="{909E8E84-426E-40DD-AFC4-6F175D3DCCD1}">
              <a14:hiddenFill xmlns:a14="http://schemas.microsoft.com/office/drawing/2010/main">
                <a:noFill/>
              </a14:hiddenFill>
            </a:ext>
          </a:extLst>
        </p:spPr>
      </p:cxnSp>
      <p:cxnSp>
        <p:nvCxnSpPr>
          <p:cNvPr id="28" name="Elbow Connector 40">
            <a:extLst>
              <a:ext uri="{FF2B5EF4-FFF2-40B4-BE49-F238E27FC236}">
                <a16:creationId xmlns:a16="http://schemas.microsoft.com/office/drawing/2014/main" id="{2E187A37-F5A9-9B09-7541-68F326606161}"/>
              </a:ext>
            </a:extLst>
          </p:cNvPr>
          <p:cNvCxnSpPr>
            <a:cxnSpLocks noChangeShapeType="1"/>
            <a:stCxn id="26" idx="0"/>
            <a:endCxn id="19" idx="3"/>
          </p:cNvCxnSpPr>
          <p:nvPr/>
        </p:nvCxnSpPr>
        <p:spPr bwMode="auto">
          <a:xfrm rot="16200000" flipV="1">
            <a:off x="6493724" y="2647950"/>
            <a:ext cx="1608138" cy="1728787"/>
          </a:xfrm>
          <a:prstGeom prst="bentConnector2">
            <a:avLst/>
          </a:prstGeom>
          <a:noFill/>
          <a:ln w="28575">
            <a:solidFill>
              <a:srgbClr val="002060"/>
            </a:solidFill>
            <a:round/>
            <a:headEnd/>
            <a:tailEnd type="triangle" w="lg" len="med"/>
          </a:ln>
          <a:extLst>
            <a:ext uri="{909E8E84-426E-40DD-AFC4-6F175D3DCCD1}">
              <a14:hiddenFill xmlns:a14="http://schemas.microsoft.com/office/drawing/2010/main">
                <a:noFill/>
              </a14:hiddenFill>
            </a:ext>
          </a:extLst>
        </p:spPr>
      </p:cxnSp>
      <p:cxnSp>
        <p:nvCxnSpPr>
          <p:cNvPr id="29" name="Straight Arrow Connector 15">
            <a:extLst>
              <a:ext uri="{FF2B5EF4-FFF2-40B4-BE49-F238E27FC236}">
                <a16:creationId xmlns:a16="http://schemas.microsoft.com/office/drawing/2014/main" id="{A27D14FC-940C-799E-93D0-815F33661C94}"/>
              </a:ext>
            </a:extLst>
          </p:cNvPr>
          <p:cNvCxnSpPr>
            <a:cxnSpLocks noChangeShapeType="1"/>
            <a:stCxn id="22" idx="2"/>
          </p:cNvCxnSpPr>
          <p:nvPr/>
        </p:nvCxnSpPr>
        <p:spPr bwMode="auto">
          <a:xfrm>
            <a:off x="5533287" y="5334001"/>
            <a:ext cx="0" cy="41101"/>
          </a:xfrm>
          <a:prstGeom prst="straightConnector1">
            <a:avLst/>
          </a:prstGeom>
          <a:noFill/>
          <a:ln w="28575">
            <a:solidFill>
              <a:srgbClr val="002060"/>
            </a:solidFill>
            <a:round/>
            <a:headEnd/>
            <a:tailEnd type="triangle" w="lg" len="med"/>
          </a:ln>
          <a:extLst>
            <a:ext uri="{909E8E84-426E-40DD-AFC4-6F175D3DCCD1}">
              <a14:hiddenFill xmlns:a14="http://schemas.microsoft.com/office/drawing/2010/main">
                <a:noFill/>
              </a14:hiddenFill>
            </a:ext>
          </a:extLst>
        </p:spPr>
      </p:cxnSp>
      <p:cxnSp>
        <p:nvCxnSpPr>
          <p:cNvPr id="30" name="Elbow Connector 69">
            <a:extLst>
              <a:ext uri="{FF2B5EF4-FFF2-40B4-BE49-F238E27FC236}">
                <a16:creationId xmlns:a16="http://schemas.microsoft.com/office/drawing/2014/main" id="{5EB68B05-53FC-5E48-3039-BB50C19CD205}"/>
              </a:ext>
            </a:extLst>
          </p:cNvPr>
          <p:cNvCxnSpPr>
            <a:cxnSpLocks/>
            <a:stCxn id="22" idx="1"/>
            <a:endCxn id="23" idx="1"/>
          </p:cNvCxnSpPr>
          <p:nvPr/>
        </p:nvCxnSpPr>
        <p:spPr bwMode="auto">
          <a:xfrm rot="10800000" flipH="1" flipV="1">
            <a:off x="4164862" y="4967288"/>
            <a:ext cx="684212" cy="1291430"/>
          </a:xfrm>
          <a:prstGeom prst="bentConnector3">
            <a:avLst>
              <a:gd name="adj1" fmla="val -33411"/>
            </a:avLst>
          </a:prstGeom>
          <a:noFill/>
          <a:ln w="28575">
            <a:solidFill>
              <a:srgbClr val="002060"/>
            </a:solidFill>
            <a:round/>
            <a:headEnd/>
            <a:tailEnd type="triangle" w="lg" len="med"/>
          </a:ln>
          <a:extLst>
            <a:ext uri="{909E8E84-426E-40DD-AFC4-6F175D3DCCD1}">
              <a14:hiddenFill xmlns:a14="http://schemas.microsoft.com/office/drawing/2010/main">
                <a:noFill/>
              </a14:hiddenFill>
            </a:ext>
          </a:extLst>
        </p:spPr>
      </p:cxnSp>
      <p:sp>
        <p:nvSpPr>
          <p:cNvPr id="31" name="TextBox 76">
            <a:extLst>
              <a:ext uri="{FF2B5EF4-FFF2-40B4-BE49-F238E27FC236}">
                <a16:creationId xmlns:a16="http://schemas.microsoft.com/office/drawing/2014/main" id="{01DF1657-4754-09E2-B5ED-F0BEAA13E421}"/>
              </a:ext>
            </a:extLst>
          </p:cNvPr>
          <p:cNvSpPr txBox="1">
            <a:spLocks noChangeArrowheads="1"/>
          </p:cNvSpPr>
          <p:nvPr/>
        </p:nvSpPr>
        <p:spPr bwMode="auto">
          <a:xfrm>
            <a:off x="6123149" y="5194545"/>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r>
              <a:rPr lang="en-AU" altLang="zh-CN" sz="1800">
                <a:solidFill>
                  <a:schemeClr val="tx1"/>
                </a:solidFill>
              </a:rPr>
              <a:t>no</a:t>
            </a:r>
            <a:endParaRPr lang="en-US" altLang="zh-CN" sz="1800">
              <a:solidFill>
                <a:schemeClr val="tx1"/>
              </a:solidFill>
            </a:endParaRPr>
          </a:p>
        </p:txBody>
      </p:sp>
      <p:sp>
        <p:nvSpPr>
          <p:cNvPr id="32" name="TextBox 75">
            <a:extLst>
              <a:ext uri="{FF2B5EF4-FFF2-40B4-BE49-F238E27FC236}">
                <a16:creationId xmlns:a16="http://schemas.microsoft.com/office/drawing/2014/main" id="{076F9CCD-DB8A-19A6-D411-2E2DD7B0F4A6}"/>
              </a:ext>
            </a:extLst>
          </p:cNvPr>
          <p:cNvSpPr txBox="1">
            <a:spLocks noChangeArrowheads="1"/>
          </p:cNvSpPr>
          <p:nvPr/>
        </p:nvSpPr>
        <p:spPr bwMode="auto">
          <a:xfrm>
            <a:off x="3787037" y="4410074"/>
            <a:ext cx="542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charset="0"/>
                <a:ea typeface="宋体" charset="0"/>
                <a:sym typeface="Arial" charset="0"/>
              </a:defRPr>
            </a:lvl1pPr>
            <a:lvl2pPr marL="742950" indent="-285750">
              <a:defRPr sz="1400">
                <a:solidFill>
                  <a:srgbClr val="000000"/>
                </a:solidFill>
                <a:latin typeface="Arial" charset="0"/>
                <a:ea typeface="宋体" charset="0"/>
                <a:sym typeface="Arial" charset="0"/>
              </a:defRPr>
            </a:lvl2pPr>
            <a:lvl3pPr marL="1143000" indent="-228600">
              <a:defRPr sz="1400">
                <a:solidFill>
                  <a:srgbClr val="000000"/>
                </a:solidFill>
                <a:latin typeface="Arial" charset="0"/>
                <a:ea typeface="宋体" charset="0"/>
                <a:sym typeface="Arial" charset="0"/>
              </a:defRPr>
            </a:lvl3pPr>
            <a:lvl4pPr marL="1600200" indent="-228600">
              <a:defRPr sz="1400">
                <a:solidFill>
                  <a:srgbClr val="000000"/>
                </a:solidFill>
                <a:latin typeface="Arial" charset="0"/>
                <a:ea typeface="宋体" charset="0"/>
                <a:sym typeface="Arial" charset="0"/>
              </a:defRPr>
            </a:lvl4pPr>
            <a:lvl5pPr marL="2057400" indent="-228600">
              <a:defRPr sz="1400">
                <a:solidFill>
                  <a:srgbClr val="000000"/>
                </a:solidFill>
                <a:latin typeface="Arial" charset="0"/>
                <a:ea typeface="宋体"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宋体"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宋体"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宋体"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宋体" charset="0"/>
                <a:sym typeface="Arial" charset="0"/>
              </a:defRPr>
            </a:lvl9pPr>
          </a:lstStyle>
          <a:p>
            <a:pPr eaLnBrk="1" hangingPunct="1"/>
            <a:r>
              <a:rPr lang="en-AU" altLang="zh-CN" sz="1800">
                <a:solidFill>
                  <a:schemeClr val="tx1"/>
                </a:solidFill>
              </a:rPr>
              <a:t>yes</a:t>
            </a:r>
            <a:endParaRPr lang="en-US" altLang="zh-CN" sz="1800" dirty="0">
              <a:solidFill>
                <a:schemeClr val="tx1"/>
              </a:solidFill>
            </a:endParaRPr>
          </a:p>
        </p:txBody>
      </p:sp>
      <p:cxnSp>
        <p:nvCxnSpPr>
          <p:cNvPr id="33" name="Straight Arrow Connector 11">
            <a:extLst>
              <a:ext uri="{FF2B5EF4-FFF2-40B4-BE49-F238E27FC236}">
                <a16:creationId xmlns:a16="http://schemas.microsoft.com/office/drawing/2014/main" id="{4566CCEC-2AD3-34AA-17E5-E34055B24DDD}"/>
              </a:ext>
            </a:extLst>
          </p:cNvPr>
          <p:cNvCxnSpPr>
            <a:cxnSpLocks noChangeShapeType="1"/>
            <a:endCxn id="21" idx="0"/>
          </p:cNvCxnSpPr>
          <p:nvPr/>
        </p:nvCxnSpPr>
        <p:spPr bwMode="auto">
          <a:xfrm>
            <a:off x="5559759" y="3032125"/>
            <a:ext cx="10041" cy="504033"/>
          </a:xfrm>
          <a:prstGeom prst="straightConnector1">
            <a:avLst/>
          </a:prstGeom>
          <a:noFill/>
          <a:ln w="28575">
            <a:solidFill>
              <a:srgbClr val="002060"/>
            </a:solidFill>
            <a:round/>
            <a:headEnd/>
            <a:tailEnd type="triangle" w="lg"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3721441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FE72047-9D79-70EB-C8A2-2AD1EB3691F9}"/>
              </a:ext>
            </a:extLst>
          </p:cNvPr>
          <p:cNvSpPr/>
          <p:nvPr/>
        </p:nvSpPr>
        <p:spPr>
          <a:xfrm>
            <a:off x="7005830" y="3965169"/>
            <a:ext cx="3866762" cy="18343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AD0300FF-319A-41E4-B206-001CE87EE2F1}"/>
              </a:ext>
            </a:extLst>
          </p:cNvPr>
          <p:cNvSpPr>
            <a:spLocks noGrp="1"/>
          </p:cNvSpPr>
          <p:nvPr>
            <p:ph type="title"/>
          </p:nvPr>
        </p:nvSpPr>
        <p:spPr>
          <a:xfrm>
            <a:off x="776614" y="67228"/>
            <a:ext cx="9891387" cy="1054646"/>
          </a:xfrm>
        </p:spPr>
        <p:txBody>
          <a:bodyPr>
            <a:normAutofit/>
          </a:bodyPr>
          <a:lstStyle/>
          <a:p>
            <a:r>
              <a:rPr lang="en-US" sz="2800" b="1" dirty="0"/>
              <a:t>Hybrid Quantum Benders' Decomposition Algorithm</a:t>
            </a:r>
          </a:p>
        </p:txBody>
      </p:sp>
      <p:pic>
        <p:nvPicPr>
          <p:cNvPr id="33" name="Picture 16">
            <a:extLst>
              <a:ext uri="{FF2B5EF4-FFF2-40B4-BE49-F238E27FC236}">
                <a16:creationId xmlns:a16="http://schemas.microsoft.com/office/drawing/2014/main" id="{E23B4613-2C2F-460F-AEB3-F6455BEDB1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70725" y="2274718"/>
            <a:ext cx="132423" cy="1685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iagram, text&#10;&#10;Description automatically generated with medium confidence">
            <a:extLst>
              <a:ext uri="{FF2B5EF4-FFF2-40B4-BE49-F238E27FC236}">
                <a16:creationId xmlns:a16="http://schemas.microsoft.com/office/drawing/2014/main" id="{86335DAB-19A2-54A9-9C1B-5E49349009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98" y="1211149"/>
            <a:ext cx="6288607" cy="4259497"/>
          </a:xfrm>
          <a:prstGeom prst="rect">
            <a:avLst/>
          </a:prstGeom>
        </p:spPr>
      </p:pic>
      <p:pic>
        <p:nvPicPr>
          <p:cNvPr id="8" name="Picture 7" descr="\begin{align*}&#10;\min_{\mathbf{u}} \quad &amp; \left(\mathbf{b} -\mathbf{A}\mathbf{x}\right)^{\intercal}\mathbf{u} \\&#10;\textrm{s.t.} \quad &amp; \mathbf{G}^{\intercal} \mathbf{u} \geq \mathbf{h} \\&#10;&amp; \mathbf{u} \in \mathbb{R}^{m}_{+}\\&#10;\end{align*}">
            <a:extLst>
              <a:ext uri="{FF2B5EF4-FFF2-40B4-BE49-F238E27FC236}">
                <a16:creationId xmlns:a16="http://schemas.microsoft.com/office/drawing/2014/main" id="{2DB3C7DD-9765-6E39-C1BA-9055967366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9427" y="4627308"/>
            <a:ext cx="1349187" cy="758918"/>
          </a:xfrm>
          <a:prstGeom prst="rect">
            <a:avLst/>
          </a:prstGeom>
        </p:spPr>
      </p:pic>
      <p:pic>
        <p:nvPicPr>
          <p:cNvPr id="9" name="Picture 8" descr="\begin{align*}&#10;\max_{\mathbf{x},\ t} \quad &amp;  \mathbf{c}^{\intercal}\mathbf{x} + t\\&#10;\textrm{s.t.} \quad &amp; \left(\mathbf{b}-\mathbf{A}\mathbf{x}\right)^{\intercal}u^{k}\geq t \quad \textrm{for}\ k \in K\\&#10; &amp; \left(\mathbf{b}-\mathbf{A}\mathbf{x}\right)^{\intercal}r^{j}\geq 0 \quad \textrm{for}\ j \in J\\&#10; &amp; t \in \mathbb{R},\ \mathbf{x} \in \mathbf{X},\ \mathbf{x} \in \left\{0,1\right\}^{n}&#10;\end{align*}">
            <a:extLst>
              <a:ext uri="{FF2B5EF4-FFF2-40B4-BE49-F238E27FC236}">
                <a16:creationId xmlns:a16="http://schemas.microsoft.com/office/drawing/2014/main" id="{682E1813-C0C8-ED74-C8D8-B6120A9CDEB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866231" y="1269195"/>
            <a:ext cx="2216589" cy="874124"/>
          </a:xfrm>
          <a:prstGeom prst="rect">
            <a:avLst/>
          </a:prstGeom>
        </p:spPr>
      </p:pic>
      <p:sp>
        <p:nvSpPr>
          <p:cNvPr id="12" name="Action Button: Blank 3" descr="cpu&#10;">
            <a:hlinkClick r:id="" action="ppaction://noaction" highlightClick="1"/>
            <a:extLst>
              <a:ext uri="{FF2B5EF4-FFF2-40B4-BE49-F238E27FC236}">
                <a16:creationId xmlns:a16="http://schemas.microsoft.com/office/drawing/2014/main" id="{9598FE56-C6BF-C5EB-B02D-0C898BAE0C2B}"/>
              </a:ext>
            </a:extLst>
          </p:cNvPr>
          <p:cNvSpPr/>
          <p:nvPr/>
        </p:nvSpPr>
        <p:spPr>
          <a:xfrm>
            <a:off x="6097107" y="3509182"/>
            <a:ext cx="587141" cy="60639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ction Button: Blank 22">
            <a:hlinkClick r:id="" action="ppaction://noaction" highlightClick="1"/>
            <a:extLst>
              <a:ext uri="{FF2B5EF4-FFF2-40B4-BE49-F238E27FC236}">
                <a16:creationId xmlns:a16="http://schemas.microsoft.com/office/drawing/2014/main" id="{58037DA1-DCAF-A701-2695-FDB78C300795}"/>
              </a:ext>
            </a:extLst>
          </p:cNvPr>
          <p:cNvSpPr/>
          <p:nvPr/>
        </p:nvSpPr>
        <p:spPr>
          <a:xfrm>
            <a:off x="2355151" y="1945437"/>
            <a:ext cx="557740" cy="52180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887F80EF-F596-5698-9F6C-41AC51585AD5}"/>
                  </a:ext>
                </a:extLst>
              </p:cNvPr>
              <p:cNvSpPr txBox="1"/>
              <p:nvPr/>
            </p:nvSpPr>
            <p:spPr>
              <a:xfrm>
                <a:off x="3143259" y="1945437"/>
                <a:ext cx="971887" cy="414537"/>
              </a:xfrm>
              <a:prstGeom prst="rect">
                <a:avLst/>
              </a:prstGeom>
              <a:noFill/>
            </p:spPr>
            <p:txBody>
              <a:bodyPr wrap="square">
                <a:spAutoFit/>
              </a:bodyPr>
              <a:lstStyle/>
              <a:p>
                <a:r>
                  <a:rPr lang="en-US" sz="2000" i="1" dirty="0">
                    <a:latin typeface="Adobe Devanagari" panose="02040503050201020203" pitchFamily="18" charset="0"/>
                    <a:cs typeface="Adobe Devanagari" panose="02040503050201020203" pitchFamily="18" charset="0"/>
                  </a:rPr>
                  <a:t> </a:t>
                </a:r>
                <a14:m>
                  <m:oMath xmlns:m="http://schemas.openxmlformats.org/officeDocument/2006/math">
                    <m:bar>
                      <m:barPr>
                        <m:ctrlPr>
                          <a:rPr lang="en-US" sz="2000" i="1" dirty="0">
                            <a:latin typeface="Cambria Math" panose="02040503050406030204" pitchFamily="18" charset="0"/>
                            <a:cs typeface="Adobe Devanagari" panose="02040503050201020203" pitchFamily="18" charset="0"/>
                          </a:rPr>
                        </m:ctrlPr>
                      </m:barPr>
                      <m:e>
                        <m:r>
                          <a:rPr lang="en-US" sz="2000" i="1" dirty="0">
                            <a:latin typeface="Cambria Math" panose="02040503050406030204" pitchFamily="18" charset="0"/>
                            <a:cs typeface="Adobe Devanagari" panose="02040503050201020203" pitchFamily="18" charset="0"/>
                          </a:rPr>
                          <m:t>𝑡</m:t>
                        </m:r>
                      </m:e>
                    </m:bar>
                    <m:r>
                      <a:rPr lang="en-US" sz="2000" i="1" dirty="0">
                        <a:latin typeface="Cambria Math" panose="02040503050406030204" pitchFamily="18" charset="0"/>
                        <a:cs typeface="Adobe Devanagari" panose="02040503050201020203" pitchFamily="18" charset="0"/>
                      </a:rPr>
                      <m:t>=</m:t>
                    </m:r>
                    <m:acc>
                      <m:accPr>
                        <m:chr m:val="̅"/>
                        <m:ctrlPr>
                          <a:rPr lang="en-US" sz="2000" i="1" dirty="0">
                            <a:latin typeface="Cambria Math" panose="02040503050406030204" pitchFamily="18" charset="0"/>
                            <a:cs typeface="Adobe Devanagari" panose="02040503050201020203" pitchFamily="18" charset="0"/>
                          </a:rPr>
                        </m:ctrlPr>
                      </m:accPr>
                      <m:e>
                        <m:r>
                          <a:rPr lang="en-US" sz="2000" i="1" dirty="0">
                            <a:latin typeface="Cambria Math" panose="02040503050406030204" pitchFamily="18" charset="0"/>
                            <a:cs typeface="Adobe Devanagari" panose="02040503050201020203" pitchFamily="18" charset="0"/>
                          </a:rPr>
                          <m:t>𝑡</m:t>
                        </m:r>
                      </m:e>
                    </m:acc>
                  </m:oMath>
                </a14:m>
                <a:r>
                  <a:rPr lang="en-US" sz="2000" dirty="0"/>
                  <a:t> ?</a:t>
                </a:r>
              </a:p>
            </p:txBody>
          </p:sp>
        </mc:Choice>
        <mc:Fallback>
          <p:sp>
            <p:nvSpPr>
              <p:cNvPr id="14" name="TextBox 13">
                <a:extLst>
                  <a:ext uri="{FF2B5EF4-FFF2-40B4-BE49-F238E27FC236}">
                    <a16:creationId xmlns:a16="http://schemas.microsoft.com/office/drawing/2014/main" id="{887F80EF-F596-5698-9F6C-41AC51585AD5}"/>
                  </a:ext>
                </a:extLst>
              </p:cNvPr>
              <p:cNvSpPr txBox="1">
                <a:spLocks noRot="1" noChangeAspect="1" noMove="1" noResize="1" noEditPoints="1" noAdjustHandles="1" noChangeArrowheads="1" noChangeShapeType="1" noTextEdit="1"/>
              </p:cNvSpPr>
              <p:nvPr/>
            </p:nvSpPr>
            <p:spPr>
              <a:xfrm>
                <a:off x="3143259" y="1945437"/>
                <a:ext cx="971887" cy="414537"/>
              </a:xfrm>
              <a:prstGeom prst="rect">
                <a:avLst/>
              </a:prstGeom>
              <a:blipFill>
                <a:blip r:embed="rId7"/>
                <a:stretch>
                  <a:fillRect t="-9091" r="-5195" b="-21212"/>
                </a:stretch>
              </a:blipFill>
            </p:spPr>
            <p:txBody>
              <a:bodyPr/>
              <a:lstStyle/>
              <a:p>
                <a:r>
                  <a:rPr lang="en-US">
                    <a:noFill/>
                  </a:rPr>
                  <a:t> </a:t>
                </a:r>
              </a:p>
            </p:txBody>
          </p:sp>
        </mc:Fallback>
      </mc:AlternateContent>
      <p:pic>
        <p:nvPicPr>
          <p:cNvPr id="15" name="Picture 14" descr="A picture containing graphical user interface&#10;&#10;Description automatically generated">
            <a:extLst>
              <a:ext uri="{FF2B5EF4-FFF2-40B4-BE49-F238E27FC236}">
                <a16:creationId xmlns:a16="http://schemas.microsoft.com/office/drawing/2014/main" id="{BC041939-ADD2-88C8-AC2D-8E99D2005D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05830" y="1277570"/>
            <a:ext cx="3470765" cy="1742324"/>
          </a:xfrm>
          <a:prstGeom prst="rect">
            <a:avLst/>
          </a:prstGeom>
          <a:ln>
            <a:solidFill>
              <a:schemeClr val="tx1"/>
            </a:solidFill>
          </a:ln>
        </p:spPr>
      </p:pic>
      <p:sp>
        <p:nvSpPr>
          <p:cNvPr id="16" name="TextBox 15">
            <a:extLst>
              <a:ext uri="{FF2B5EF4-FFF2-40B4-BE49-F238E27FC236}">
                <a16:creationId xmlns:a16="http://schemas.microsoft.com/office/drawing/2014/main" id="{E94FAC04-DF6E-53C2-F0D7-9B682F61CE9C}"/>
              </a:ext>
            </a:extLst>
          </p:cNvPr>
          <p:cNvSpPr txBox="1"/>
          <p:nvPr/>
        </p:nvSpPr>
        <p:spPr>
          <a:xfrm>
            <a:off x="7417845" y="3134172"/>
            <a:ext cx="3157845" cy="830997"/>
          </a:xfrm>
          <a:prstGeom prst="rect">
            <a:avLst/>
          </a:prstGeom>
          <a:noFill/>
        </p:spPr>
        <p:txBody>
          <a:bodyPr wrap="square">
            <a:spAutoFit/>
          </a:bodyPr>
          <a:lstStyle/>
          <a:p>
            <a:pPr>
              <a:lnSpc>
                <a:spcPct val="100000"/>
              </a:lnSpc>
            </a:pPr>
            <a:r>
              <a:rPr lang="en-US" sz="1600" dirty="0">
                <a:latin typeface="Arial Nova" panose="020B0504020202020204" pitchFamily="34" charset="0"/>
                <a:cs typeface="Times New Roman" panose="02020603050405020304" pitchFamily="18" charset="0"/>
              </a:rPr>
              <a:t>D-Wave hybrid solver: use classical computation to assist quantum annealing.</a:t>
            </a:r>
          </a:p>
        </p:txBody>
      </p:sp>
      <p:sp>
        <p:nvSpPr>
          <p:cNvPr id="17" name="Slide Number Placeholder 2">
            <a:extLst>
              <a:ext uri="{FF2B5EF4-FFF2-40B4-BE49-F238E27FC236}">
                <a16:creationId xmlns:a16="http://schemas.microsoft.com/office/drawing/2014/main" id="{91FE7871-D8B7-BFF4-81C2-AE51B39E2246}"/>
              </a:ext>
            </a:extLst>
          </p:cNvPr>
          <p:cNvSpPr>
            <a:spLocks noGrp="1"/>
          </p:cNvSpPr>
          <p:nvPr>
            <p:ph type="sldNum" sz="quarter" idx="12"/>
          </p:nvPr>
        </p:nvSpPr>
        <p:spPr>
          <a:xfrm>
            <a:off x="8077200" y="6356351"/>
            <a:ext cx="2133600" cy="365125"/>
          </a:xfrm>
        </p:spPr>
        <p:txBody>
          <a:bodyPr/>
          <a:lstStyle/>
          <a:p>
            <a:fld id="{61CD8911-B433-634A-8462-B3CDA1BC7061}" type="slidenum">
              <a:rPr lang="en-US" smtClean="0"/>
              <a:t>73</a:t>
            </a:fld>
            <a:endParaRPr lang="en-US" dirty="0"/>
          </a:p>
        </p:txBody>
      </p:sp>
      <p:pic>
        <p:nvPicPr>
          <p:cNvPr id="18" name="Picture 10" descr="See the source image">
            <a:extLst>
              <a:ext uri="{FF2B5EF4-FFF2-40B4-BE49-F238E27FC236}">
                <a16:creationId xmlns:a16="http://schemas.microsoft.com/office/drawing/2014/main" id="{ADDACEC0-AF80-1775-D3C4-4C5FC465F7A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213" t="5499" r="17770" b="5212"/>
          <a:stretch/>
        </p:blipFill>
        <p:spPr bwMode="auto">
          <a:xfrm>
            <a:off x="9317540" y="4287875"/>
            <a:ext cx="1303680" cy="12451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See the source image">
            <a:extLst>
              <a:ext uri="{FF2B5EF4-FFF2-40B4-BE49-F238E27FC236}">
                <a16:creationId xmlns:a16="http://schemas.microsoft.com/office/drawing/2014/main" id="{61AB8D11-536E-14C5-2C45-473629A4ADD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48671"/>
          <a:stretch/>
        </p:blipFill>
        <p:spPr bwMode="auto">
          <a:xfrm>
            <a:off x="7417845" y="4079444"/>
            <a:ext cx="1648323" cy="170466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7F8D5B57-B2FB-1EF9-5D9E-CCA90F1FC132}"/>
              </a:ext>
            </a:extLst>
          </p:cNvPr>
          <p:cNvSpPr txBox="1"/>
          <p:nvPr/>
        </p:nvSpPr>
        <p:spPr>
          <a:xfrm>
            <a:off x="1769886" y="6030557"/>
            <a:ext cx="7353300" cy="307777"/>
          </a:xfrm>
          <a:prstGeom prst="rect">
            <a:avLst/>
          </a:prstGeom>
          <a:noFill/>
        </p:spPr>
        <p:txBody>
          <a:bodyPr wrap="square">
            <a:spAutoFit/>
          </a:bodyPr>
          <a:lstStyle/>
          <a:p>
            <a:r>
              <a:rPr lang="en-US" sz="1400" dirty="0"/>
              <a:t>“Hybrid Quantum-Classical Computing for Future Network Optimization,” IEEE Network 2022</a:t>
            </a:r>
          </a:p>
        </p:txBody>
      </p:sp>
    </p:spTree>
    <p:extLst>
      <p:ext uri="{BB962C8B-B14F-4D97-AF65-F5344CB8AC3E}">
        <p14:creationId xmlns:p14="http://schemas.microsoft.com/office/powerpoint/2010/main" val="18185745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32" presetClass="emph" presetSubtype="0" fill="hold" grpId="1" nodeType="afterEffect">
                                  <p:stCondLst>
                                    <p:cond delay="0"/>
                                  </p:stCondLst>
                                  <p:childTnLst>
                                    <p:animRot by="120000">
                                      <p:cBhvr>
                                        <p:cTn id="10" dur="180" fill="hold">
                                          <p:stCondLst>
                                            <p:cond delay="0"/>
                                          </p:stCondLst>
                                        </p:cTn>
                                        <p:tgtEl>
                                          <p:spTgt spid="14"/>
                                        </p:tgtEl>
                                        <p:attrNameLst>
                                          <p:attrName>r</p:attrName>
                                        </p:attrNameLst>
                                      </p:cBhvr>
                                    </p:animRot>
                                    <p:animRot by="-240000">
                                      <p:cBhvr>
                                        <p:cTn id="11" dur="360" fill="hold">
                                          <p:stCondLst>
                                            <p:cond delay="360"/>
                                          </p:stCondLst>
                                        </p:cTn>
                                        <p:tgtEl>
                                          <p:spTgt spid="14"/>
                                        </p:tgtEl>
                                        <p:attrNameLst>
                                          <p:attrName>r</p:attrName>
                                        </p:attrNameLst>
                                      </p:cBhvr>
                                    </p:animRot>
                                    <p:animRot by="240000">
                                      <p:cBhvr>
                                        <p:cTn id="12" dur="360" fill="hold">
                                          <p:stCondLst>
                                            <p:cond delay="720"/>
                                          </p:stCondLst>
                                        </p:cTn>
                                        <p:tgtEl>
                                          <p:spTgt spid="14"/>
                                        </p:tgtEl>
                                        <p:attrNameLst>
                                          <p:attrName>r</p:attrName>
                                        </p:attrNameLst>
                                      </p:cBhvr>
                                    </p:animRot>
                                    <p:animRot by="-240000">
                                      <p:cBhvr>
                                        <p:cTn id="13" dur="360" fill="hold">
                                          <p:stCondLst>
                                            <p:cond delay="1080"/>
                                          </p:stCondLst>
                                        </p:cTn>
                                        <p:tgtEl>
                                          <p:spTgt spid="14"/>
                                        </p:tgtEl>
                                        <p:attrNameLst>
                                          <p:attrName>r</p:attrName>
                                        </p:attrNameLst>
                                      </p:cBhvr>
                                    </p:animRot>
                                    <p:animRot by="120000">
                                      <p:cBhvr>
                                        <p:cTn id="14" dur="360" fill="hold">
                                          <p:stCondLst>
                                            <p:cond delay="1440"/>
                                          </p:stCondLst>
                                        </p:cTn>
                                        <p:tgtEl>
                                          <p:spTgt spid="14"/>
                                        </p:tgtEl>
                                        <p:attrNameLst>
                                          <p:attrName>r</p:attrName>
                                        </p:attrNameLst>
                                      </p:cBhvr>
                                    </p:animRot>
                                  </p:childTnLst>
                                </p:cTn>
                              </p:par>
                            </p:childTnLst>
                          </p:cTn>
                        </p:par>
                        <p:par>
                          <p:cTn id="15" fill="hold">
                            <p:stCondLst>
                              <p:cond delay="2300"/>
                            </p:stCondLst>
                            <p:childTnLst>
                              <p:par>
                                <p:cTn id="16" presetID="10" presetClass="exit" presetSubtype="0" fill="hold" grpId="2" nodeType="afterEffect">
                                  <p:stCondLst>
                                    <p:cond delay="0"/>
                                  </p:stCondLst>
                                  <p:childTnLst>
                                    <p:animEffect transition="out" filter="fade">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4" grpId="0"/>
      <p:bldP spid="14" grpId="1"/>
      <p:bldP spid="14" grpId="2"/>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2.egr.uh.edu/~zhan2/index_files/image031.jpg">
            <a:extLst>
              <a:ext uri="{FF2B5EF4-FFF2-40B4-BE49-F238E27FC236}">
                <a16:creationId xmlns:a16="http://schemas.microsoft.com/office/drawing/2014/main" id="{3D8BEBDA-BA57-1A49-93EF-A9540C1EE51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126617" y="1332108"/>
            <a:ext cx="3178638" cy="418832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74</a:t>
            </a:fld>
            <a:endParaRPr lang="en-US"/>
          </a:p>
        </p:txBody>
      </p:sp>
      <p:sp>
        <p:nvSpPr>
          <p:cNvPr id="6" name="Content Placeholder 2">
            <a:extLst>
              <a:ext uri="{FF2B5EF4-FFF2-40B4-BE49-F238E27FC236}">
                <a16:creationId xmlns:a16="http://schemas.microsoft.com/office/drawing/2014/main" id="{4E854CBB-5B73-78DD-A3EE-2C87AD3BCFC9}"/>
              </a:ext>
            </a:extLst>
          </p:cNvPr>
          <p:cNvSpPr txBox="1">
            <a:spLocks/>
          </p:cNvSpPr>
          <p:nvPr/>
        </p:nvSpPr>
        <p:spPr>
          <a:xfrm>
            <a:off x="5895039" y="472526"/>
            <a:ext cx="4489038" cy="59054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dirty="0">
                <a:latin typeface="Comic Sans MS" panose="030F0702030302020204" pitchFamily="66" charset="0"/>
              </a:rPr>
              <a:t>Outline</a:t>
            </a:r>
            <a:endParaRPr lang="en-US" sz="3600" dirty="0"/>
          </a:p>
          <a:p>
            <a:r>
              <a:rPr lang="en-US" dirty="0"/>
              <a:t>Overview and Basics Review</a:t>
            </a:r>
          </a:p>
          <a:p>
            <a:r>
              <a:rPr lang="en-US" dirty="0"/>
              <a:t>Sublinear Sampling</a:t>
            </a:r>
          </a:p>
          <a:p>
            <a:r>
              <a:rPr lang="en-US" dirty="0"/>
              <a:t>Big Scale Computing </a:t>
            </a:r>
          </a:p>
          <a:p>
            <a:pPr lvl="1"/>
            <a:r>
              <a:rPr lang="en-US" dirty="0"/>
              <a:t>Optimization Basics</a:t>
            </a:r>
          </a:p>
          <a:p>
            <a:pPr lvl="1"/>
            <a:r>
              <a:rPr lang="en-US" dirty="0"/>
              <a:t>BCD and BSUM</a:t>
            </a:r>
          </a:p>
          <a:p>
            <a:pPr lvl="1"/>
            <a:r>
              <a:rPr lang="en-US" dirty="0"/>
              <a:t>ADMM</a:t>
            </a:r>
          </a:p>
          <a:p>
            <a:pPr lvl="1"/>
            <a:r>
              <a:rPr lang="en-US" dirty="0"/>
              <a:t>Sparse Optimization</a:t>
            </a:r>
          </a:p>
          <a:p>
            <a:pPr lvl="1"/>
            <a:r>
              <a:rPr lang="en-US" dirty="0"/>
              <a:t>Mixed Integer Programming</a:t>
            </a:r>
          </a:p>
          <a:p>
            <a:r>
              <a:rPr lang="en-US" dirty="0">
                <a:solidFill>
                  <a:srgbClr val="FF0000"/>
                </a:solidFill>
              </a:rPr>
              <a:t>Big Data Storage and Software</a:t>
            </a:r>
          </a:p>
          <a:p>
            <a:r>
              <a:rPr lang="en-US" dirty="0"/>
              <a:t>Application Example</a:t>
            </a:r>
          </a:p>
          <a:p>
            <a:pPr marL="0" indent="0">
              <a:buFont typeface="Arial" panose="020B0604020202020204" pitchFamily="34" charset="0"/>
              <a:buNone/>
            </a:pPr>
            <a:endParaRPr lang="en-US" dirty="0"/>
          </a:p>
          <a:p>
            <a:endParaRPr lang="en-US" dirty="0"/>
          </a:p>
        </p:txBody>
      </p:sp>
    </p:spTree>
    <p:extLst>
      <p:ext uri="{BB962C8B-B14F-4D97-AF65-F5344CB8AC3E}">
        <p14:creationId xmlns:p14="http://schemas.microsoft.com/office/powerpoint/2010/main" val="28368572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Hadoop</a:t>
            </a:r>
            <a:endParaRPr lang="en-US" dirty="0"/>
          </a:p>
        </p:txBody>
      </p:sp>
      <p:sp>
        <p:nvSpPr>
          <p:cNvPr id="3" name="Content Placeholder 2"/>
          <p:cNvSpPr>
            <a:spLocks noGrp="1"/>
          </p:cNvSpPr>
          <p:nvPr>
            <p:ph idx="1"/>
          </p:nvPr>
        </p:nvSpPr>
        <p:spPr/>
        <p:txBody>
          <a:bodyPr>
            <a:normAutofit fontScale="92500" lnSpcReduction="10000"/>
          </a:bodyPr>
          <a:lstStyle/>
          <a:p>
            <a:r>
              <a:rPr lang="en-US" dirty="0"/>
              <a:t>Open-source implementation of frameworks for reliable, scalable, distributed computing and data storage. </a:t>
            </a:r>
          </a:p>
          <a:p>
            <a:r>
              <a:rPr lang="en-US" dirty="0"/>
              <a:t>A flexible and highly-available architecture for large scale computation and data processing on a network of commodity hardware.</a:t>
            </a:r>
          </a:p>
          <a:p>
            <a:r>
              <a:rPr lang="en-US" dirty="0"/>
              <a:t>Designed to answer the question: </a:t>
            </a:r>
            <a:r>
              <a:rPr lang="en-US" b="1" dirty="0"/>
              <a:t>“How to process big data with reasonable cost and time?”</a:t>
            </a:r>
            <a:endParaRPr lang="en-US" altLang="zh-CN" dirty="0"/>
          </a:p>
          <a:p>
            <a:r>
              <a:rPr lang="en-US" dirty="0"/>
              <a:t>Original from Yahoo! MapReduce is a closed source framework by Google, which provides Map and Reduce operations.</a:t>
            </a:r>
          </a:p>
          <a:p>
            <a:endParaRPr lang="en-US" dirty="0"/>
          </a:p>
        </p:txBody>
      </p:sp>
      <p:sp>
        <p:nvSpPr>
          <p:cNvPr id="4" name="Slide Number Placeholder 3"/>
          <p:cNvSpPr>
            <a:spLocks noGrp="1"/>
          </p:cNvSpPr>
          <p:nvPr>
            <p:ph type="sldNum" sz="quarter" idx="12"/>
          </p:nvPr>
        </p:nvSpPr>
        <p:spPr/>
        <p:txBody>
          <a:bodyPr/>
          <a:lstStyle/>
          <a:p>
            <a:fld id="{345CC456-2EA9-5F4B-A669-4C480BB5570D}" type="slidenum">
              <a:rPr lang="en-US" smtClean="0"/>
              <a:t>75</a:t>
            </a:fld>
            <a:endParaRPr lang="en-US"/>
          </a:p>
        </p:txBody>
      </p:sp>
    </p:spTree>
    <p:extLst>
      <p:ext uri="{BB962C8B-B14F-4D97-AF65-F5344CB8AC3E}">
        <p14:creationId xmlns:p14="http://schemas.microsoft.com/office/powerpoint/2010/main" val="20617098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HaDoop</a:t>
            </a:r>
            <a:endParaRPr lang="en-US" dirty="0"/>
          </a:p>
        </p:txBody>
      </p:sp>
      <p:sp>
        <p:nvSpPr>
          <p:cNvPr id="3" name="Content Placeholder 2"/>
          <p:cNvSpPr>
            <a:spLocks noGrp="1"/>
          </p:cNvSpPr>
          <p:nvPr>
            <p:ph idx="1"/>
          </p:nvPr>
        </p:nvSpPr>
        <p:spPr>
          <a:xfrm>
            <a:off x="1141412" y="2249487"/>
            <a:ext cx="10207906" cy="3541714"/>
          </a:xfrm>
        </p:spPr>
        <p:txBody>
          <a:bodyPr>
            <a:normAutofit/>
          </a:bodyPr>
          <a:lstStyle/>
          <a:p>
            <a:r>
              <a:rPr lang="en-US" dirty="0"/>
              <a:t>Since its debut on the computing stage, MapReduce has frequently been associated with Hadoop. </a:t>
            </a:r>
            <a:r>
              <a:rPr lang="en-US" altLang="zh-CN" dirty="0"/>
              <a:t>Java-based implementation of MapReduce</a:t>
            </a:r>
            <a:endParaRPr lang="en-US" dirty="0"/>
          </a:p>
          <a:p>
            <a:r>
              <a:rPr lang="en-US" dirty="0"/>
              <a:t>Hadoop is an open source implementation of </a:t>
            </a:r>
            <a:r>
              <a:rPr lang="en-US" dirty="0" err="1"/>
              <a:t>MapReduce</a:t>
            </a:r>
            <a:r>
              <a:rPr lang="en-US" dirty="0"/>
              <a:t> and is currently enjoying wide popularity</a:t>
            </a:r>
          </a:p>
          <a:p>
            <a:r>
              <a:rPr lang="en-US" dirty="0"/>
              <a:t>Hadoop presents MapReduce as an analytics engine and under the hood uses a distributed storage layer referred to as Hadoop Distributed File System (HDFS)</a:t>
            </a:r>
          </a:p>
        </p:txBody>
      </p:sp>
      <p:sp>
        <p:nvSpPr>
          <p:cNvPr id="4" name="Slide Number Placeholder 3"/>
          <p:cNvSpPr>
            <a:spLocks noGrp="1"/>
          </p:cNvSpPr>
          <p:nvPr>
            <p:ph type="sldNum" sz="quarter" idx="12"/>
          </p:nvPr>
        </p:nvSpPr>
        <p:spPr/>
        <p:txBody>
          <a:bodyPr/>
          <a:lstStyle/>
          <a:p>
            <a:fld id="{345CC456-2EA9-5F4B-A669-4C480BB5570D}" type="slidenum">
              <a:rPr lang="en-US" smtClean="0"/>
              <a:t>76</a:t>
            </a:fld>
            <a:endParaRPr lang="en-US"/>
          </a:p>
        </p:txBody>
      </p:sp>
    </p:spTree>
    <p:extLst>
      <p:ext uri="{BB962C8B-B14F-4D97-AF65-F5344CB8AC3E}">
        <p14:creationId xmlns:p14="http://schemas.microsoft.com/office/powerpoint/2010/main" val="34972634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a:t>
            </a:r>
          </a:p>
        </p:txBody>
      </p:sp>
      <p:sp>
        <p:nvSpPr>
          <p:cNvPr id="3" name="Content Placeholder 2"/>
          <p:cNvSpPr>
            <a:spLocks noGrp="1"/>
          </p:cNvSpPr>
          <p:nvPr>
            <p:ph idx="1"/>
          </p:nvPr>
        </p:nvSpPr>
        <p:spPr/>
        <p:txBody>
          <a:bodyPr>
            <a:normAutofit fontScale="92500" lnSpcReduction="20000"/>
          </a:bodyPr>
          <a:lstStyle/>
          <a:p>
            <a:r>
              <a:rPr lang="en-US" altLang="en-US" sz="2000" dirty="0">
                <a:latin typeface="Tahoma" charset="0"/>
              </a:rPr>
              <a:t>Hadoop Common: Common utilities</a:t>
            </a:r>
          </a:p>
          <a:p>
            <a:r>
              <a:rPr lang="en-US" altLang="en-US" sz="2000" dirty="0">
                <a:latin typeface="Tahoma" charset="0"/>
              </a:rPr>
              <a:t>(Storage Component) Hadoop Distributed File System (HDFS): A distributed file system that provides high-throughput access. </a:t>
            </a:r>
            <a:r>
              <a:rPr lang="en-US" sz="2100" dirty="0">
                <a:latin typeface="Tahoma" charset="0"/>
              </a:rPr>
              <a:t>HDFS mimics Google File System (GFS)</a:t>
            </a:r>
            <a:endParaRPr lang="en-US" altLang="en-US" sz="2100" dirty="0">
              <a:latin typeface="Tahoma" charset="0"/>
            </a:endParaRPr>
          </a:p>
          <a:p>
            <a:pPr lvl="1"/>
            <a:r>
              <a:rPr lang="en-US" altLang="en-US" sz="1600" dirty="0">
                <a:latin typeface="Tahoma" charset="0"/>
              </a:rPr>
              <a:t>Many other data storage approaches also in use</a:t>
            </a:r>
          </a:p>
          <a:p>
            <a:pPr lvl="1"/>
            <a:r>
              <a:rPr lang="en-US" altLang="en-US" sz="1600" dirty="0">
                <a:latin typeface="Tahoma" charset="0"/>
              </a:rPr>
              <a:t>E.G., Apache Cassandra, Apache </a:t>
            </a:r>
            <a:r>
              <a:rPr lang="en-US" altLang="en-US" sz="1600" dirty="0" err="1">
                <a:latin typeface="Tahoma" charset="0"/>
              </a:rPr>
              <a:t>Hbase</a:t>
            </a:r>
            <a:r>
              <a:rPr lang="en-US" altLang="en-US" sz="1600" dirty="0">
                <a:latin typeface="Tahoma" charset="0"/>
              </a:rPr>
              <a:t>, Apache </a:t>
            </a:r>
            <a:r>
              <a:rPr lang="en-US" altLang="en-US" sz="1600" dirty="0" err="1">
                <a:latin typeface="Tahoma" charset="0"/>
              </a:rPr>
              <a:t>Accumulo</a:t>
            </a:r>
            <a:r>
              <a:rPr lang="en-US" altLang="en-US" sz="1600" dirty="0">
                <a:latin typeface="Tahoma" charset="0"/>
              </a:rPr>
              <a:t> (NSA-contributed)</a:t>
            </a:r>
          </a:p>
          <a:p>
            <a:r>
              <a:rPr lang="en-US" altLang="en-US" sz="2000" dirty="0">
                <a:latin typeface="Tahoma" charset="0"/>
              </a:rPr>
              <a:t>(Scheduling) Hadoop YARN: A framework for job scheduling and cluster resource management</a:t>
            </a:r>
            <a:endParaRPr lang="en-US" altLang="en-US" sz="1600" dirty="0">
              <a:latin typeface="Tahoma" charset="0"/>
            </a:endParaRPr>
          </a:p>
          <a:p>
            <a:r>
              <a:rPr lang="en-US" altLang="en-US" sz="2000" dirty="0">
                <a:latin typeface="Tahoma" charset="0"/>
              </a:rPr>
              <a:t>(Processing) Hadoop </a:t>
            </a:r>
            <a:r>
              <a:rPr lang="en-US" altLang="en-US" sz="2000" dirty="0" err="1">
                <a:latin typeface="Tahoma" charset="0"/>
              </a:rPr>
              <a:t>MapReduce</a:t>
            </a:r>
            <a:r>
              <a:rPr lang="en-US" altLang="en-US" sz="2000" dirty="0">
                <a:latin typeface="Tahoma" charset="0"/>
              </a:rPr>
              <a:t> (MR2): A YARN-based system for parallel processing of large data sets</a:t>
            </a:r>
          </a:p>
          <a:p>
            <a:pPr lvl="1"/>
            <a:r>
              <a:rPr lang="en-US" altLang="en-US" sz="1800" dirty="0">
                <a:latin typeface="Tahoma" charset="0"/>
              </a:rPr>
              <a:t>Other execution engines increasingly in use, e.g., Spark</a:t>
            </a:r>
            <a:endParaRPr lang="en-US" dirty="0"/>
          </a:p>
        </p:txBody>
      </p:sp>
      <p:pic>
        <p:nvPicPr>
          <p:cNvPr id="27" name="Picture 26"/>
          <p:cNvPicPr>
            <a:picLocks noChangeAspect="1"/>
          </p:cNvPicPr>
          <p:nvPr/>
        </p:nvPicPr>
        <p:blipFill>
          <a:blip r:embed="rId2"/>
          <a:stretch>
            <a:fillRect/>
          </a:stretch>
        </p:blipFill>
        <p:spPr>
          <a:xfrm>
            <a:off x="5827059" y="-35858"/>
            <a:ext cx="6436657" cy="2853128"/>
          </a:xfrm>
          <a:prstGeom prst="rect">
            <a:avLst/>
          </a:prstGeom>
        </p:spPr>
      </p:pic>
      <p:sp>
        <p:nvSpPr>
          <p:cNvPr id="4" name="Slide Number Placeholder 3"/>
          <p:cNvSpPr>
            <a:spLocks noGrp="1"/>
          </p:cNvSpPr>
          <p:nvPr>
            <p:ph type="sldNum" sz="quarter" idx="12"/>
          </p:nvPr>
        </p:nvSpPr>
        <p:spPr/>
        <p:txBody>
          <a:bodyPr/>
          <a:lstStyle/>
          <a:p>
            <a:fld id="{345CC456-2EA9-5F4B-A669-4C480BB5570D}" type="slidenum">
              <a:rPr lang="en-US" smtClean="0"/>
              <a:t>77</a:t>
            </a:fld>
            <a:endParaRPr lang="en-US"/>
          </a:p>
        </p:txBody>
      </p:sp>
    </p:spTree>
    <p:extLst>
      <p:ext uri="{BB962C8B-B14F-4D97-AF65-F5344CB8AC3E}">
        <p14:creationId xmlns:p14="http://schemas.microsoft.com/office/powerpoint/2010/main" val="37651846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Design of Hadoop Distributed File System (HDFS)</a:t>
            </a:r>
          </a:p>
        </p:txBody>
      </p:sp>
      <p:sp>
        <p:nvSpPr>
          <p:cNvPr id="3" name="Content Placeholder 2"/>
          <p:cNvSpPr>
            <a:spLocks noGrp="1"/>
          </p:cNvSpPr>
          <p:nvPr>
            <p:ph idx="1"/>
          </p:nvPr>
        </p:nvSpPr>
        <p:spPr/>
        <p:txBody>
          <a:bodyPr>
            <a:normAutofit/>
          </a:bodyPr>
          <a:lstStyle/>
          <a:p>
            <a:r>
              <a:rPr lang="en-US" dirty="0"/>
              <a:t>Master-Slave design</a:t>
            </a:r>
          </a:p>
          <a:p>
            <a:r>
              <a:rPr lang="en-US" dirty="0"/>
              <a:t>Master Node</a:t>
            </a:r>
          </a:p>
          <a:p>
            <a:pPr lvl="1"/>
            <a:r>
              <a:rPr lang="en-US" dirty="0"/>
              <a:t>Single </a:t>
            </a:r>
            <a:r>
              <a:rPr lang="en-US" dirty="0" err="1"/>
              <a:t>NameNode</a:t>
            </a:r>
            <a:r>
              <a:rPr lang="en-US" dirty="0"/>
              <a:t> for managing metadata</a:t>
            </a:r>
          </a:p>
          <a:p>
            <a:r>
              <a:rPr lang="en-US" dirty="0"/>
              <a:t>Slave Nodes</a:t>
            </a:r>
          </a:p>
          <a:p>
            <a:pPr lvl="1"/>
            <a:r>
              <a:rPr lang="en-US" dirty="0"/>
              <a:t>Multiple </a:t>
            </a:r>
            <a:r>
              <a:rPr lang="en-US" dirty="0" err="1"/>
              <a:t>DataNodes</a:t>
            </a:r>
            <a:r>
              <a:rPr lang="en-US" dirty="0"/>
              <a:t> for storing data</a:t>
            </a:r>
          </a:p>
          <a:p>
            <a:r>
              <a:rPr lang="en-US" dirty="0"/>
              <a:t>Other</a:t>
            </a:r>
          </a:p>
          <a:p>
            <a:pPr lvl="1"/>
            <a:r>
              <a:rPr lang="en-US" dirty="0"/>
              <a:t>Secondary </a:t>
            </a:r>
            <a:r>
              <a:rPr lang="en-US" dirty="0" err="1"/>
              <a:t>NameNode</a:t>
            </a:r>
            <a:r>
              <a:rPr lang="en-US" dirty="0"/>
              <a:t> as a backup</a:t>
            </a:r>
          </a:p>
          <a:p>
            <a:endParaRPr lang="en-US" dirty="0"/>
          </a:p>
        </p:txBody>
      </p:sp>
      <p:sp>
        <p:nvSpPr>
          <p:cNvPr id="4" name="Slide Number Placeholder 3"/>
          <p:cNvSpPr>
            <a:spLocks noGrp="1"/>
          </p:cNvSpPr>
          <p:nvPr>
            <p:ph type="sldNum" sz="quarter" idx="12"/>
          </p:nvPr>
        </p:nvSpPr>
        <p:spPr/>
        <p:txBody>
          <a:bodyPr/>
          <a:lstStyle/>
          <a:p>
            <a:fld id="{345CC456-2EA9-5F4B-A669-4C480BB5570D}" type="slidenum">
              <a:rPr lang="en-US" smtClean="0"/>
              <a:t>78</a:t>
            </a:fld>
            <a:endParaRPr lang="en-US"/>
          </a:p>
        </p:txBody>
      </p:sp>
    </p:spTree>
    <p:extLst>
      <p:ext uri="{BB962C8B-B14F-4D97-AF65-F5344CB8AC3E}">
        <p14:creationId xmlns:p14="http://schemas.microsoft.com/office/powerpoint/2010/main" val="22053483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HBase</a:t>
            </a:r>
            <a:endParaRPr lang="en-US" dirty="0"/>
          </a:p>
        </p:txBody>
      </p:sp>
      <p:sp>
        <p:nvSpPr>
          <p:cNvPr id="3" name="Content Placeholder 2"/>
          <p:cNvSpPr>
            <a:spLocks noGrp="1"/>
          </p:cNvSpPr>
          <p:nvPr>
            <p:ph idx="1"/>
          </p:nvPr>
        </p:nvSpPr>
        <p:spPr/>
        <p:txBody>
          <a:bodyPr>
            <a:normAutofit fontScale="92500" lnSpcReduction="10000"/>
          </a:bodyPr>
          <a:lstStyle/>
          <a:p>
            <a:r>
              <a:rPr lang="en-US" dirty="0"/>
              <a:t>NoSQL data store build on top of HDFS</a:t>
            </a:r>
          </a:p>
          <a:p>
            <a:r>
              <a:rPr lang="en-US" dirty="0"/>
              <a:t>Based on the Google </a:t>
            </a:r>
            <a:r>
              <a:rPr lang="en-US" dirty="0" err="1"/>
              <a:t>BigTable</a:t>
            </a:r>
            <a:r>
              <a:rPr lang="en-US" dirty="0"/>
              <a:t> paper (2006)</a:t>
            </a:r>
          </a:p>
          <a:p>
            <a:r>
              <a:rPr lang="en-US" dirty="0"/>
              <a:t>Can handle various types of data </a:t>
            </a:r>
          </a:p>
          <a:p>
            <a:r>
              <a:rPr lang="en-US" dirty="0"/>
              <a:t>Stores large amount of data (TB,PB)</a:t>
            </a:r>
          </a:p>
          <a:p>
            <a:r>
              <a:rPr lang="en-US" dirty="0"/>
              <a:t>Column-Oriented data store</a:t>
            </a:r>
          </a:p>
          <a:p>
            <a:r>
              <a:rPr lang="en-US" dirty="0"/>
              <a:t>Big Data with random read and writes</a:t>
            </a:r>
          </a:p>
          <a:p>
            <a:r>
              <a:rPr lang="en-US" dirty="0"/>
              <a:t>Horizontally scalable</a:t>
            </a:r>
          </a:p>
          <a:p>
            <a:endParaRPr lang="en-US" dirty="0"/>
          </a:p>
        </p:txBody>
      </p:sp>
      <p:sp>
        <p:nvSpPr>
          <p:cNvPr id="4" name="Slide Number Placeholder 3"/>
          <p:cNvSpPr>
            <a:spLocks noGrp="1"/>
          </p:cNvSpPr>
          <p:nvPr>
            <p:ph type="sldNum" sz="quarter" idx="12"/>
          </p:nvPr>
        </p:nvSpPr>
        <p:spPr/>
        <p:txBody>
          <a:bodyPr/>
          <a:lstStyle/>
          <a:p>
            <a:fld id="{345CC456-2EA9-5F4B-A669-4C480BB5570D}" type="slidenum">
              <a:rPr lang="en-US" smtClean="0"/>
              <a:t>79</a:t>
            </a:fld>
            <a:endParaRPr lang="en-US"/>
          </a:p>
        </p:txBody>
      </p:sp>
    </p:spTree>
    <p:extLst>
      <p:ext uri="{BB962C8B-B14F-4D97-AF65-F5344CB8AC3E}">
        <p14:creationId xmlns:p14="http://schemas.microsoft.com/office/powerpoint/2010/main" val="8505564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99573"/>
            <a:ext cx="9905998" cy="1478570"/>
          </a:xfrm>
        </p:spPr>
        <p:txBody>
          <a:bodyPr/>
          <a:lstStyle/>
          <a:p>
            <a:r>
              <a:rPr lang="en-US" dirty="0">
                <a:latin typeface="Comic Sans MS" panose="030F0702030302020204" pitchFamily="66" charset="0"/>
              </a:rPr>
              <a:t>Big Data Storage</a:t>
            </a:r>
          </a:p>
        </p:txBody>
      </p:sp>
      <p:sp>
        <p:nvSpPr>
          <p:cNvPr id="4" name="Slide Number Placeholder 3"/>
          <p:cNvSpPr>
            <a:spLocks noGrp="1"/>
          </p:cNvSpPr>
          <p:nvPr>
            <p:ph type="sldNum" sz="quarter" idx="12"/>
          </p:nvPr>
        </p:nvSpPr>
        <p:spPr/>
        <p:txBody>
          <a:bodyPr/>
          <a:lstStyle/>
          <a:p>
            <a:fld id="{6D22F896-40B5-4ADD-8801-0D06FADFA095}" type="slidenum">
              <a:rPr lang="en-US" smtClean="0"/>
              <a:t>8</a:t>
            </a:fld>
            <a:endParaRPr lang="en-US" dirty="0"/>
          </a:p>
        </p:txBody>
      </p:sp>
      <p:pic>
        <p:nvPicPr>
          <p:cNvPr id="5122" name="Picture 2" descr="https://upload.wikimedia.org/wikipedia/commons/7/7c/Hilbert_InfoGrowt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6656" y="904846"/>
            <a:ext cx="7937538" cy="595315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AutoShape 4" descr="Image result for hadoo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0" name="Picture 10" descr="Image result for hadoo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6937" y="1609769"/>
            <a:ext cx="1681081" cy="6299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6135916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HaDoop</a:t>
            </a:r>
            <a:r>
              <a:rPr lang="en-US" dirty="0"/>
              <a:t> </a:t>
            </a:r>
            <a:r>
              <a:rPr lang="en-US" dirty="0" err="1"/>
              <a:t>YaRn</a:t>
            </a:r>
            <a:endParaRPr lang="en-US" dirty="0"/>
          </a:p>
        </p:txBody>
      </p:sp>
      <p:sp>
        <p:nvSpPr>
          <p:cNvPr id="3" name="Content Placeholder 2"/>
          <p:cNvSpPr>
            <a:spLocks noGrp="1"/>
          </p:cNvSpPr>
          <p:nvPr>
            <p:ph idx="1"/>
          </p:nvPr>
        </p:nvSpPr>
        <p:spPr/>
        <p:txBody>
          <a:bodyPr/>
          <a:lstStyle/>
          <a:p>
            <a:r>
              <a:rPr lang="en-US" dirty="0"/>
              <a:t>YARN is the architectural center of Hadoop that allows multiple data processing engines such as interactive SQL, real-time streaming, data science and batch processing to handle data stored in a single platform, unlocking an entirely new approach to analytics.</a:t>
            </a:r>
          </a:p>
          <a:p>
            <a:r>
              <a:rPr lang="en-US" dirty="0"/>
              <a:t>YARN is the foundation of the new generation of Hadoop and is enabling organizations everywhere to realize a modern data architecture.</a:t>
            </a:r>
          </a:p>
          <a:p>
            <a:endParaRPr lang="en-US" dirty="0"/>
          </a:p>
        </p:txBody>
      </p:sp>
      <p:sp>
        <p:nvSpPr>
          <p:cNvPr id="4" name="Slide Number Placeholder 3"/>
          <p:cNvSpPr>
            <a:spLocks noGrp="1"/>
          </p:cNvSpPr>
          <p:nvPr>
            <p:ph type="sldNum" sz="quarter" idx="12"/>
          </p:nvPr>
        </p:nvSpPr>
        <p:spPr/>
        <p:txBody>
          <a:bodyPr/>
          <a:lstStyle/>
          <a:p>
            <a:fld id="{345CC456-2EA9-5F4B-A669-4C480BB5570D}" type="slidenum">
              <a:rPr lang="en-US" smtClean="0"/>
              <a:t>80</a:t>
            </a:fld>
            <a:endParaRPr lang="en-US"/>
          </a:p>
        </p:txBody>
      </p:sp>
    </p:spTree>
    <p:extLst>
      <p:ext uri="{BB962C8B-B14F-4D97-AF65-F5344CB8AC3E}">
        <p14:creationId xmlns:p14="http://schemas.microsoft.com/office/powerpoint/2010/main" val="5707975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3" y="618518"/>
            <a:ext cx="9905998" cy="891195"/>
          </a:xfrm>
        </p:spPr>
        <p:txBody>
          <a:bodyPr/>
          <a:lstStyle/>
          <a:p>
            <a:r>
              <a:rPr lang="en-US" dirty="0"/>
              <a:t>Map Reduce</a:t>
            </a:r>
          </a:p>
        </p:txBody>
      </p:sp>
      <p:sp>
        <p:nvSpPr>
          <p:cNvPr id="3" name="Content Placeholder 2"/>
          <p:cNvSpPr>
            <a:spLocks noGrp="1"/>
          </p:cNvSpPr>
          <p:nvPr>
            <p:ph idx="1"/>
          </p:nvPr>
        </p:nvSpPr>
        <p:spPr/>
        <p:txBody>
          <a:bodyPr/>
          <a:lstStyle/>
          <a:p>
            <a:endParaRPr lang="en-US" dirty="0"/>
          </a:p>
        </p:txBody>
      </p:sp>
      <p:sp>
        <p:nvSpPr>
          <p:cNvPr id="40" name="Rectangle 3"/>
          <p:cNvSpPr txBox="1">
            <a:spLocks noChangeArrowheads="1"/>
          </p:cNvSpPr>
          <p:nvPr/>
        </p:nvSpPr>
        <p:spPr>
          <a:xfrm>
            <a:off x="1556626" y="1917701"/>
            <a:ext cx="4037012" cy="44973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zh-CN" altLang="en-US" dirty="0">
              <a:ea typeface="宋体" charset="0"/>
            </a:endParaRPr>
          </a:p>
          <a:p>
            <a:endParaRPr lang="zh-CN" altLang="en-US" dirty="0">
              <a:ea typeface="宋体" charset="0"/>
            </a:endParaRPr>
          </a:p>
          <a:p>
            <a:endParaRPr lang="zh-CN" altLang="en-US" dirty="0">
              <a:ea typeface="宋体" charset="0"/>
            </a:endParaRPr>
          </a:p>
          <a:p>
            <a:endParaRPr lang="zh-CN" altLang="en-US" dirty="0">
              <a:ea typeface="宋体" charset="0"/>
            </a:endParaRPr>
          </a:p>
          <a:p>
            <a:pPr>
              <a:buFont typeface="Wingdings" charset="2"/>
              <a:buNone/>
            </a:pPr>
            <a:endParaRPr lang="zh-CN" altLang="en-US" dirty="0">
              <a:ea typeface="宋体" charset="0"/>
            </a:endParaRPr>
          </a:p>
          <a:p>
            <a:r>
              <a:rPr lang="en-US" altLang="zh-CN" dirty="0">
                <a:ea typeface="宋体" charset="0"/>
              </a:rPr>
              <a:t>Map:</a:t>
            </a:r>
          </a:p>
          <a:p>
            <a:pPr lvl="1"/>
            <a:r>
              <a:rPr lang="en-US" altLang="zh-CN" dirty="0">
                <a:ea typeface="宋体" charset="0"/>
              </a:rPr>
              <a:t>Accepts </a:t>
            </a:r>
            <a:r>
              <a:rPr lang="en-US" altLang="zh-CN" i="1" dirty="0">
                <a:ea typeface="宋体" charset="0"/>
              </a:rPr>
              <a:t>input</a:t>
            </a:r>
            <a:r>
              <a:rPr lang="en-US" altLang="zh-CN" dirty="0">
                <a:ea typeface="宋体" charset="0"/>
              </a:rPr>
              <a:t> key/value pair</a:t>
            </a:r>
          </a:p>
          <a:p>
            <a:pPr lvl="1"/>
            <a:r>
              <a:rPr lang="en-US" altLang="zh-CN" dirty="0">
                <a:ea typeface="宋体" charset="0"/>
              </a:rPr>
              <a:t>Emits </a:t>
            </a:r>
            <a:r>
              <a:rPr lang="en-US" altLang="zh-CN" i="1" dirty="0">
                <a:ea typeface="宋体" charset="0"/>
              </a:rPr>
              <a:t>intermediate</a:t>
            </a:r>
            <a:r>
              <a:rPr lang="en-US" altLang="zh-CN" dirty="0">
                <a:ea typeface="宋体" charset="0"/>
              </a:rPr>
              <a:t> key/value pair</a:t>
            </a:r>
          </a:p>
          <a:p>
            <a:pPr>
              <a:buFont typeface="Wingdings" charset="2"/>
              <a:buNone/>
            </a:pPr>
            <a:endParaRPr lang="zh-CN" altLang="en-US" dirty="0">
              <a:ea typeface="宋体" charset="0"/>
            </a:endParaRPr>
          </a:p>
        </p:txBody>
      </p:sp>
      <p:sp>
        <p:nvSpPr>
          <p:cNvPr id="41" name="Rectangle 4"/>
          <p:cNvSpPr txBox="1">
            <a:spLocks noChangeArrowheads="1"/>
          </p:cNvSpPr>
          <p:nvPr/>
        </p:nvSpPr>
        <p:spPr>
          <a:xfrm>
            <a:off x="5746038" y="1917701"/>
            <a:ext cx="4037013" cy="4497387"/>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zh-CN" altLang="en-US">
              <a:ea typeface="宋体" charset="0"/>
            </a:endParaRPr>
          </a:p>
          <a:p>
            <a:endParaRPr lang="zh-CN" altLang="en-US">
              <a:ea typeface="宋体" charset="0"/>
            </a:endParaRPr>
          </a:p>
          <a:p>
            <a:endParaRPr lang="zh-CN" altLang="en-US">
              <a:ea typeface="宋体" charset="0"/>
            </a:endParaRPr>
          </a:p>
          <a:p>
            <a:endParaRPr lang="zh-CN" altLang="en-US">
              <a:ea typeface="宋体" charset="0"/>
            </a:endParaRPr>
          </a:p>
          <a:p>
            <a:endParaRPr lang="zh-CN" altLang="en-US">
              <a:ea typeface="宋体" charset="0"/>
            </a:endParaRPr>
          </a:p>
          <a:p>
            <a:r>
              <a:rPr lang="en-US" altLang="zh-CN">
                <a:ea typeface="宋体" charset="0"/>
              </a:rPr>
              <a:t>Reduce :</a:t>
            </a:r>
          </a:p>
          <a:p>
            <a:pPr lvl="1"/>
            <a:r>
              <a:rPr lang="en-US" altLang="zh-CN">
                <a:ea typeface="宋体" charset="0"/>
              </a:rPr>
              <a:t>Accepts </a:t>
            </a:r>
            <a:r>
              <a:rPr lang="en-US" altLang="zh-CN" i="1">
                <a:ea typeface="宋体" charset="0"/>
              </a:rPr>
              <a:t>intermediate</a:t>
            </a:r>
            <a:r>
              <a:rPr lang="en-US" altLang="zh-CN">
                <a:ea typeface="宋体" charset="0"/>
              </a:rPr>
              <a:t> key/value* pair</a:t>
            </a:r>
          </a:p>
          <a:p>
            <a:pPr lvl="1"/>
            <a:r>
              <a:rPr lang="en-US" altLang="zh-CN">
                <a:ea typeface="宋体" charset="0"/>
              </a:rPr>
              <a:t>Emits </a:t>
            </a:r>
            <a:r>
              <a:rPr lang="en-US" altLang="zh-CN" i="1">
                <a:ea typeface="宋体" charset="0"/>
              </a:rPr>
              <a:t>output</a:t>
            </a:r>
            <a:r>
              <a:rPr lang="en-US" altLang="zh-CN">
                <a:ea typeface="宋体" charset="0"/>
              </a:rPr>
              <a:t> key/value pair</a:t>
            </a:r>
          </a:p>
        </p:txBody>
      </p:sp>
      <p:sp>
        <p:nvSpPr>
          <p:cNvPr id="42" name="Rectangle 5"/>
          <p:cNvSpPr>
            <a:spLocks noChangeArrowheads="1"/>
          </p:cNvSpPr>
          <p:nvPr/>
        </p:nvSpPr>
        <p:spPr bwMode="auto">
          <a:xfrm>
            <a:off x="1482013" y="1919288"/>
            <a:ext cx="1143000" cy="1905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3" name="Rectangle 6"/>
          <p:cNvSpPr>
            <a:spLocks noChangeArrowheads="1"/>
          </p:cNvSpPr>
          <p:nvPr/>
        </p:nvSpPr>
        <p:spPr bwMode="auto">
          <a:xfrm>
            <a:off x="3310813" y="1919288"/>
            <a:ext cx="1143000" cy="304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4" name="Rectangle 7"/>
          <p:cNvSpPr>
            <a:spLocks noChangeArrowheads="1"/>
          </p:cNvSpPr>
          <p:nvPr/>
        </p:nvSpPr>
        <p:spPr bwMode="auto">
          <a:xfrm>
            <a:off x="3310813" y="2300288"/>
            <a:ext cx="1143000" cy="304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5" name="Rectangle 8"/>
          <p:cNvSpPr>
            <a:spLocks noChangeArrowheads="1"/>
          </p:cNvSpPr>
          <p:nvPr/>
        </p:nvSpPr>
        <p:spPr bwMode="auto">
          <a:xfrm>
            <a:off x="3310813" y="2681288"/>
            <a:ext cx="1143000" cy="304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6" name="Rectangle 9"/>
          <p:cNvSpPr>
            <a:spLocks noChangeArrowheads="1"/>
          </p:cNvSpPr>
          <p:nvPr/>
        </p:nvSpPr>
        <p:spPr bwMode="auto">
          <a:xfrm>
            <a:off x="3310813" y="3519488"/>
            <a:ext cx="1143000" cy="304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7" name="Line 10"/>
          <p:cNvSpPr>
            <a:spLocks noChangeShapeType="1"/>
          </p:cNvSpPr>
          <p:nvPr/>
        </p:nvSpPr>
        <p:spPr bwMode="auto">
          <a:xfrm>
            <a:off x="3877551" y="3138488"/>
            <a:ext cx="1587" cy="228600"/>
          </a:xfrm>
          <a:prstGeom prst="line">
            <a:avLst/>
          </a:prstGeom>
          <a:noFill/>
          <a:ln w="76200">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48" name="Rectangle 11"/>
          <p:cNvSpPr>
            <a:spLocks noChangeArrowheads="1"/>
          </p:cNvSpPr>
          <p:nvPr/>
        </p:nvSpPr>
        <p:spPr bwMode="auto">
          <a:xfrm>
            <a:off x="6206413" y="1919288"/>
            <a:ext cx="1143000" cy="304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9" name="Rectangle 12"/>
          <p:cNvSpPr>
            <a:spLocks noChangeArrowheads="1"/>
          </p:cNvSpPr>
          <p:nvPr/>
        </p:nvSpPr>
        <p:spPr bwMode="auto">
          <a:xfrm>
            <a:off x="6206413" y="2300288"/>
            <a:ext cx="1143000" cy="304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 name="Rectangle 13"/>
          <p:cNvSpPr>
            <a:spLocks noChangeArrowheads="1"/>
          </p:cNvSpPr>
          <p:nvPr/>
        </p:nvSpPr>
        <p:spPr bwMode="auto">
          <a:xfrm>
            <a:off x="6206413" y="2681288"/>
            <a:ext cx="1143000" cy="304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1" name="Rectangle 14"/>
          <p:cNvSpPr>
            <a:spLocks noChangeArrowheads="1"/>
          </p:cNvSpPr>
          <p:nvPr/>
        </p:nvSpPr>
        <p:spPr bwMode="auto">
          <a:xfrm>
            <a:off x="6206413" y="3519488"/>
            <a:ext cx="1143000" cy="3048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2" name="Line 15"/>
          <p:cNvSpPr>
            <a:spLocks noChangeShapeType="1"/>
          </p:cNvSpPr>
          <p:nvPr/>
        </p:nvSpPr>
        <p:spPr bwMode="auto">
          <a:xfrm>
            <a:off x="6773151" y="3138488"/>
            <a:ext cx="1587" cy="228600"/>
          </a:xfrm>
          <a:prstGeom prst="line">
            <a:avLst/>
          </a:prstGeom>
          <a:noFill/>
          <a:ln w="76200">
            <a:solidFill>
              <a:schemeClr val="tx1"/>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3" name="Line 16"/>
          <p:cNvSpPr>
            <a:spLocks noChangeShapeType="1"/>
          </p:cNvSpPr>
          <p:nvPr/>
        </p:nvSpPr>
        <p:spPr bwMode="auto">
          <a:xfrm>
            <a:off x="2748838" y="2757488"/>
            <a:ext cx="457200" cy="1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4" name="Line 17"/>
          <p:cNvSpPr>
            <a:spLocks noChangeShapeType="1"/>
          </p:cNvSpPr>
          <p:nvPr/>
        </p:nvSpPr>
        <p:spPr bwMode="auto">
          <a:xfrm>
            <a:off x="4530013" y="2071688"/>
            <a:ext cx="457200" cy="1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5" name="Line 18"/>
          <p:cNvSpPr>
            <a:spLocks noChangeShapeType="1"/>
          </p:cNvSpPr>
          <p:nvPr/>
        </p:nvSpPr>
        <p:spPr bwMode="auto">
          <a:xfrm>
            <a:off x="4530013" y="2452688"/>
            <a:ext cx="457200" cy="1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6" name="Line 19"/>
          <p:cNvSpPr>
            <a:spLocks noChangeShapeType="1"/>
          </p:cNvSpPr>
          <p:nvPr/>
        </p:nvSpPr>
        <p:spPr bwMode="auto">
          <a:xfrm>
            <a:off x="4530013" y="2833688"/>
            <a:ext cx="457200" cy="1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7" name="Line 20"/>
          <p:cNvSpPr>
            <a:spLocks noChangeShapeType="1"/>
          </p:cNvSpPr>
          <p:nvPr/>
        </p:nvSpPr>
        <p:spPr bwMode="auto">
          <a:xfrm>
            <a:off x="4530013" y="3671888"/>
            <a:ext cx="457200" cy="1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8" name="Line 21"/>
          <p:cNvSpPr>
            <a:spLocks noChangeShapeType="1"/>
          </p:cNvSpPr>
          <p:nvPr/>
        </p:nvSpPr>
        <p:spPr bwMode="auto">
          <a:xfrm>
            <a:off x="5673013" y="2066926"/>
            <a:ext cx="457200" cy="15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59" name="Line 22"/>
          <p:cNvSpPr>
            <a:spLocks noChangeShapeType="1"/>
          </p:cNvSpPr>
          <p:nvPr/>
        </p:nvSpPr>
        <p:spPr bwMode="auto">
          <a:xfrm>
            <a:off x="5673013" y="2447926"/>
            <a:ext cx="457200" cy="15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0" name="Line 23"/>
          <p:cNvSpPr>
            <a:spLocks noChangeShapeType="1"/>
          </p:cNvSpPr>
          <p:nvPr/>
        </p:nvSpPr>
        <p:spPr bwMode="auto">
          <a:xfrm>
            <a:off x="5673013" y="2828926"/>
            <a:ext cx="457200" cy="15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1" name="Line 24"/>
          <p:cNvSpPr>
            <a:spLocks noChangeShapeType="1"/>
          </p:cNvSpPr>
          <p:nvPr/>
        </p:nvSpPr>
        <p:spPr bwMode="auto">
          <a:xfrm>
            <a:off x="5673013" y="3667126"/>
            <a:ext cx="457200" cy="1587"/>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2" name="Line 25"/>
          <p:cNvSpPr>
            <a:spLocks noChangeShapeType="1"/>
          </p:cNvSpPr>
          <p:nvPr/>
        </p:nvSpPr>
        <p:spPr bwMode="auto">
          <a:xfrm>
            <a:off x="7425613" y="2786063"/>
            <a:ext cx="304800" cy="1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3" name="Line 26"/>
          <p:cNvSpPr>
            <a:spLocks noChangeShapeType="1"/>
          </p:cNvSpPr>
          <p:nvPr/>
        </p:nvSpPr>
        <p:spPr bwMode="auto">
          <a:xfrm>
            <a:off x="8368588" y="2786063"/>
            <a:ext cx="304800" cy="1588"/>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p>
        </p:txBody>
      </p:sp>
      <p:sp>
        <p:nvSpPr>
          <p:cNvPr id="64" name="Rectangle 27"/>
          <p:cNvSpPr>
            <a:spLocks noChangeArrowheads="1"/>
          </p:cNvSpPr>
          <p:nvPr/>
        </p:nvSpPr>
        <p:spPr bwMode="auto">
          <a:xfrm>
            <a:off x="8721013" y="1919288"/>
            <a:ext cx="1143000" cy="1905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5" name="Rectangle 28"/>
          <p:cNvSpPr>
            <a:spLocks noChangeArrowheads="1"/>
          </p:cNvSpPr>
          <p:nvPr/>
        </p:nvSpPr>
        <p:spPr bwMode="auto">
          <a:xfrm>
            <a:off x="3082213" y="1690688"/>
            <a:ext cx="5410200" cy="2438400"/>
          </a:xfrm>
          <a:prstGeom prst="rect">
            <a:avLst/>
          </a:prstGeom>
          <a:solidFill>
            <a:schemeClr val="accent1">
              <a:alpha val="67000"/>
            </a:schemeClr>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6" name="Rectangle 29"/>
          <p:cNvSpPr>
            <a:spLocks noChangeArrowheads="1"/>
          </p:cNvSpPr>
          <p:nvPr/>
        </p:nvSpPr>
        <p:spPr bwMode="auto">
          <a:xfrm>
            <a:off x="5015788" y="1919288"/>
            <a:ext cx="609600" cy="1905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 name="Rectangle 30"/>
          <p:cNvSpPr>
            <a:spLocks noChangeArrowheads="1"/>
          </p:cNvSpPr>
          <p:nvPr/>
        </p:nvSpPr>
        <p:spPr bwMode="auto">
          <a:xfrm>
            <a:off x="7730413" y="1919288"/>
            <a:ext cx="609600" cy="190500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8" name="Text Box 31"/>
          <p:cNvSpPr txBox="1">
            <a:spLocks noChangeArrowheads="1"/>
          </p:cNvSpPr>
          <p:nvPr/>
        </p:nvSpPr>
        <p:spPr bwMode="auto">
          <a:xfrm>
            <a:off x="1661401" y="2347913"/>
            <a:ext cx="776287"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000">
                <a:solidFill>
                  <a:srgbClr val="000000"/>
                </a:solidFill>
                <a:ea typeface="宋体" charset="0"/>
              </a:rPr>
              <a:t>Very </a:t>
            </a:r>
          </a:p>
          <a:p>
            <a:pPr algn="ctr"/>
            <a:r>
              <a:rPr lang="en-US" altLang="zh-CN" sz="2000">
                <a:solidFill>
                  <a:srgbClr val="000000"/>
                </a:solidFill>
                <a:ea typeface="宋体" charset="0"/>
              </a:rPr>
              <a:t>big</a:t>
            </a:r>
          </a:p>
          <a:p>
            <a:pPr algn="ctr"/>
            <a:r>
              <a:rPr lang="en-US" altLang="zh-CN" sz="2000">
                <a:solidFill>
                  <a:srgbClr val="000000"/>
                </a:solidFill>
                <a:ea typeface="宋体" charset="0"/>
              </a:rPr>
              <a:t>data</a:t>
            </a:r>
          </a:p>
        </p:txBody>
      </p:sp>
      <p:sp>
        <p:nvSpPr>
          <p:cNvPr id="69" name="Text Box 32"/>
          <p:cNvSpPr txBox="1">
            <a:spLocks noChangeArrowheads="1"/>
          </p:cNvSpPr>
          <p:nvPr/>
        </p:nvSpPr>
        <p:spPr bwMode="auto">
          <a:xfrm>
            <a:off x="8809913" y="2589213"/>
            <a:ext cx="90487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000">
                <a:solidFill>
                  <a:srgbClr val="000000"/>
                </a:solidFill>
                <a:ea typeface="宋体" charset="0"/>
              </a:rPr>
              <a:t>Result</a:t>
            </a:r>
          </a:p>
        </p:txBody>
      </p:sp>
      <p:sp>
        <p:nvSpPr>
          <p:cNvPr id="70" name="Text Box 33"/>
          <p:cNvSpPr txBox="1">
            <a:spLocks noChangeArrowheads="1"/>
          </p:cNvSpPr>
          <p:nvPr/>
        </p:nvSpPr>
        <p:spPr bwMode="auto">
          <a:xfrm>
            <a:off x="5101513" y="2300288"/>
            <a:ext cx="395288"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000">
                <a:solidFill>
                  <a:srgbClr val="000000"/>
                </a:solidFill>
                <a:ea typeface="宋体" charset="0"/>
              </a:rPr>
              <a:t>M</a:t>
            </a:r>
          </a:p>
          <a:p>
            <a:pPr algn="ctr"/>
            <a:r>
              <a:rPr lang="en-US" altLang="zh-CN" sz="2000">
                <a:solidFill>
                  <a:srgbClr val="000000"/>
                </a:solidFill>
                <a:ea typeface="宋体" charset="0"/>
              </a:rPr>
              <a:t>A</a:t>
            </a:r>
          </a:p>
          <a:p>
            <a:pPr algn="ctr"/>
            <a:r>
              <a:rPr lang="en-US" altLang="zh-CN" sz="2000">
                <a:solidFill>
                  <a:srgbClr val="000000"/>
                </a:solidFill>
                <a:ea typeface="宋体" charset="0"/>
              </a:rPr>
              <a:t>P</a:t>
            </a:r>
          </a:p>
        </p:txBody>
      </p:sp>
      <p:sp>
        <p:nvSpPr>
          <p:cNvPr id="71" name="Text Box 34"/>
          <p:cNvSpPr txBox="1">
            <a:spLocks noChangeArrowheads="1"/>
          </p:cNvSpPr>
          <p:nvPr/>
        </p:nvSpPr>
        <p:spPr bwMode="auto">
          <a:xfrm>
            <a:off x="7843126" y="1903413"/>
            <a:ext cx="368300" cy="1920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000">
                <a:solidFill>
                  <a:srgbClr val="000000"/>
                </a:solidFill>
                <a:ea typeface="宋体" charset="0"/>
              </a:rPr>
              <a:t>R</a:t>
            </a:r>
          </a:p>
          <a:p>
            <a:pPr algn="ctr"/>
            <a:r>
              <a:rPr lang="en-US" altLang="zh-CN" sz="2000">
                <a:solidFill>
                  <a:srgbClr val="000000"/>
                </a:solidFill>
                <a:ea typeface="宋体" charset="0"/>
              </a:rPr>
              <a:t>E</a:t>
            </a:r>
          </a:p>
          <a:p>
            <a:pPr algn="ctr"/>
            <a:r>
              <a:rPr lang="en-US" altLang="zh-CN" sz="2000">
                <a:solidFill>
                  <a:srgbClr val="000000"/>
                </a:solidFill>
                <a:ea typeface="宋体" charset="0"/>
              </a:rPr>
              <a:t>D</a:t>
            </a:r>
          </a:p>
          <a:p>
            <a:pPr algn="ctr"/>
            <a:r>
              <a:rPr lang="en-US" altLang="zh-CN" sz="2000">
                <a:solidFill>
                  <a:srgbClr val="000000"/>
                </a:solidFill>
                <a:ea typeface="宋体" charset="0"/>
              </a:rPr>
              <a:t>U</a:t>
            </a:r>
          </a:p>
          <a:p>
            <a:pPr algn="ctr"/>
            <a:r>
              <a:rPr lang="en-US" altLang="zh-CN" sz="2000">
                <a:solidFill>
                  <a:srgbClr val="000000"/>
                </a:solidFill>
                <a:ea typeface="宋体" charset="0"/>
              </a:rPr>
              <a:t>C</a:t>
            </a:r>
          </a:p>
          <a:p>
            <a:pPr algn="ctr"/>
            <a:r>
              <a:rPr lang="en-US" altLang="zh-CN" sz="2000">
                <a:solidFill>
                  <a:srgbClr val="000000"/>
                </a:solidFill>
                <a:ea typeface="宋体" charset="0"/>
              </a:rPr>
              <a:t>E</a:t>
            </a:r>
          </a:p>
        </p:txBody>
      </p:sp>
      <p:grpSp>
        <p:nvGrpSpPr>
          <p:cNvPr id="72" name="Group 35"/>
          <p:cNvGrpSpPr>
            <a:grpSpLocks/>
          </p:cNvGrpSpPr>
          <p:nvPr/>
        </p:nvGrpSpPr>
        <p:grpSpPr bwMode="auto">
          <a:xfrm>
            <a:off x="5977813" y="2147888"/>
            <a:ext cx="1524000" cy="1447800"/>
            <a:chOff x="3072" y="1248"/>
            <a:chExt cx="960" cy="912"/>
          </a:xfrm>
        </p:grpSpPr>
        <p:sp>
          <p:nvSpPr>
            <p:cNvPr id="73" name="Rectangle 36"/>
            <p:cNvSpPr>
              <a:spLocks noChangeArrowheads="1"/>
            </p:cNvSpPr>
            <p:nvPr/>
          </p:nvSpPr>
          <p:spPr bwMode="auto">
            <a:xfrm>
              <a:off x="3072" y="1248"/>
              <a:ext cx="960" cy="912"/>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4" name="Text Box 37"/>
            <p:cNvSpPr txBox="1">
              <a:spLocks noChangeArrowheads="1"/>
            </p:cNvSpPr>
            <p:nvPr/>
          </p:nvSpPr>
          <p:spPr bwMode="auto">
            <a:xfrm>
              <a:off x="3115" y="1440"/>
              <a:ext cx="917" cy="4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altLang="zh-CN" sz="2000">
                  <a:solidFill>
                    <a:srgbClr val="000000"/>
                  </a:solidFill>
                  <a:ea typeface="宋体" charset="0"/>
                </a:rPr>
                <a:t>Partitioning</a:t>
              </a:r>
            </a:p>
            <a:p>
              <a:pPr algn="ctr"/>
              <a:r>
                <a:rPr lang="en-US" altLang="zh-CN" sz="2000">
                  <a:solidFill>
                    <a:srgbClr val="000000"/>
                  </a:solidFill>
                  <a:ea typeface="宋体" charset="0"/>
                </a:rPr>
                <a:t>Function</a:t>
              </a:r>
            </a:p>
          </p:txBody>
        </p:sp>
      </p:grpSp>
      <p:sp>
        <p:nvSpPr>
          <p:cNvPr id="4" name="Slide Number Placeholder 3"/>
          <p:cNvSpPr>
            <a:spLocks noGrp="1"/>
          </p:cNvSpPr>
          <p:nvPr>
            <p:ph type="sldNum" sz="quarter" idx="12"/>
          </p:nvPr>
        </p:nvSpPr>
        <p:spPr/>
        <p:txBody>
          <a:bodyPr/>
          <a:lstStyle/>
          <a:p>
            <a:fld id="{345CC456-2EA9-5F4B-A669-4C480BB5570D}" type="slidenum">
              <a:rPr lang="en-US" smtClean="0"/>
              <a:t>81</a:t>
            </a:fld>
            <a:endParaRPr lang="en-US"/>
          </a:p>
        </p:txBody>
      </p:sp>
    </p:spTree>
    <p:extLst>
      <p:ext uri="{BB962C8B-B14F-4D97-AF65-F5344CB8AC3E}">
        <p14:creationId xmlns:p14="http://schemas.microsoft.com/office/powerpoint/2010/main" val="188751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0">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0">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build="p"/>
      <p:bldP spid="41"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Spark VS </a:t>
            </a:r>
            <a:r>
              <a:rPr lang="en-US" dirty="0" err="1"/>
              <a:t>mapreduce</a:t>
            </a:r>
            <a:r>
              <a:rPr lang="en-US" dirty="0"/>
              <a:t>/</a:t>
            </a:r>
            <a:r>
              <a:rPr lang="en-US" dirty="0" err="1"/>
              <a:t>hadoop</a:t>
            </a:r>
            <a:endParaRPr lang="en-US" dirty="0"/>
          </a:p>
        </p:txBody>
      </p:sp>
      <p:sp>
        <p:nvSpPr>
          <p:cNvPr id="3" name="Content Placeholder 2"/>
          <p:cNvSpPr>
            <a:spLocks noGrp="1"/>
          </p:cNvSpPr>
          <p:nvPr>
            <p:ph idx="1"/>
          </p:nvPr>
        </p:nvSpPr>
        <p:spPr/>
        <p:txBody>
          <a:bodyPr/>
          <a:lstStyle/>
          <a:p>
            <a:endParaRPr lang="en-US" dirty="0"/>
          </a:p>
        </p:txBody>
      </p:sp>
      <p:pic>
        <p:nvPicPr>
          <p:cNvPr id="59" name="Picture 58"/>
          <p:cNvPicPr>
            <a:picLocks noChangeAspect="1"/>
          </p:cNvPicPr>
          <p:nvPr/>
        </p:nvPicPr>
        <p:blipFill>
          <a:blip r:embed="rId2"/>
          <a:stretch>
            <a:fillRect/>
          </a:stretch>
        </p:blipFill>
        <p:spPr>
          <a:xfrm>
            <a:off x="1508579" y="2097088"/>
            <a:ext cx="8750300" cy="4216400"/>
          </a:xfrm>
          <a:prstGeom prst="rect">
            <a:avLst/>
          </a:prstGeom>
        </p:spPr>
      </p:pic>
      <p:sp>
        <p:nvSpPr>
          <p:cNvPr id="4" name="TextBox 3"/>
          <p:cNvSpPr txBox="1"/>
          <p:nvPr/>
        </p:nvSpPr>
        <p:spPr>
          <a:xfrm>
            <a:off x="2095500" y="2124075"/>
            <a:ext cx="1371600" cy="338554"/>
          </a:xfrm>
          <a:prstGeom prst="rect">
            <a:avLst/>
          </a:prstGeom>
          <a:noFill/>
        </p:spPr>
        <p:txBody>
          <a:bodyPr wrap="square" rtlCol="0">
            <a:spAutoFit/>
          </a:bodyPr>
          <a:lstStyle/>
          <a:p>
            <a:r>
              <a:rPr lang="en-US" sz="1600" dirty="0" err="1"/>
              <a:t>MapReduce</a:t>
            </a:r>
            <a:r>
              <a:rPr lang="en-US" sz="1400" dirty="0"/>
              <a:t>/</a:t>
            </a:r>
            <a:endParaRPr lang="en-US" dirty="0"/>
          </a:p>
        </p:txBody>
      </p:sp>
      <p:sp>
        <p:nvSpPr>
          <p:cNvPr id="5" name="Slide Number Placeholder 4"/>
          <p:cNvSpPr>
            <a:spLocks noGrp="1"/>
          </p:cNvSpPr>
          <p:nvPr>
            <p:ph type="sldNum" sz="quarter" idx="12"/>
          </p:nvPr>
        </p:nvSpPr>
        <p:spPr/>
        <p:txBody>
          <a:bodyPr/>
          <a:lstStyle/>
          <a:p>
            <a:fld id="{345CC456-2EA9-5F4B-A669-4C480BB5570D}" type="slidenum">
              <a:rPr lang="en-US" smtClean="0"/>
              <a:t>82</a:t>
            </a:fld>
            <a:endParaRPr lang="en-US"/>
          </a:p>
        </p:txBody>
      </p:sp>
    </p:spTree>
    <p:extLst>
      <p:ext uri="{BB962C8B-B14F-4D97-AF65-F5344CB8AC3E}">
        <p14:creationId xmlns:p14="http://schemas.microsoft.com/office/powerpoint/2010/main" val="30939652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MapReduce</a:t>
            </a:r>
            <a:r>
              <a:rPr lang="en-US" dirty="0"/>
              <a:t> VS Hadoop</a:t>
            </a:r>
          </a:p>
        </p:txBody>
      </p:sp>
      <p:graphicFrame>
        <p:nvGraphicFramePr>
          <p:cNvPr id="6" name="Group 4"/>
          <p:cNvGraphicFramePr>
            <a:graphicFrameLocks/>
          </p:cNvGraphicFramePr>
          <p:nvPr/>
        </p:nvGraphicFramePr>
        <p:xfrm>
          <a:off x="2148226" y="2121845"/>
          <a:ext cx="8226425" cy="4497388"/>
        </p:xfrm>
        <a:graphic>
          <a:graphicData uri="http://schemas.openxmlformats.org/drawingml/2006/table">
            <a:tbl>
              <a:tblPr/>
              <a:tblGrid>
                <a:gridCol w="4113212">
                  <a:extLst>
                    <a:ext uri="{9D8B030D-6E8A-4147-A177-3AD203B41FA5}">
                      <a16:colId xmlns:a16="http://schemas.microsoft.com/office/drawing/2014/main" val="20000"/>
                    </a:ext>
                  </a:extLst>
                </a:gridCol>
                <a:gridCol w="4113213">
                  <a:extLst>
                    <a:ext uri="{9D8B030D-6E8A-4147-A177-3AD203B41FA5}">
                      <a16:colId xmlns:a16="http://schemas.microsoft.com/office/drawing/2014/main" val="20001"/>
                    </a:ext>
                  </a:extLst>
                </a:gridCol>
              </a:tblGrid>
              <a:tr h="590550">
                <a:tc>
                  <a:txBody>
                    <a:bodyPr/>
                    <a:lstStyle>
                      <a:lvl1pPr>
                        <a:spcBef>
                          <a:spcPct val="20000"/>
                        </a:spcBef>
                        <a:buClr>
                          <a:schemeClr val="tx2"/>
                        </a:buClr>
                        <a:buSzPct val="115000"/>
                        <a:buFont typeface="Wingdings" charset="2"/>
                        <a:defRPr sz="2800">
                          <a:solidFill>
                            <a:schemeClr val="tx1"/>
                          </a:solidFill>
                          <a:effectLst>
                            <a:outerShdw blurRad="38100" dist="38100" dir="2700000" algn="tl">
                              <a:srgbClr val="000000"/>
                            </a:outerShdw>
                          </a:effectLst>
                          <a:latin typeface="Arial" charset="0"/>
                        </a:defRPr>
                      </a:lvl1pPr>
                      <a:lvl2pPr>
                        <a:spcBef>
                          <a:spcPct val="20000"/>
                        </a:spcBef>
                        <a:buFont typeface="Wingdings" charset="2"/>
                        <a:defRPr sz="2400">
                          <a:solidFill>
                            <a:schemeClr val="tx1"/>
                          </a:solidFill>
                          <a:effectLst>
                            <a:outerShdw blurRad="38100" dist="38100" dir="2700000" algn="tl">
                              <a:srgbClr val="000000"/>
                            </a:outerShdw>
                          </a:effectLst>
                          <a:latin typeface="Arial" charset="0"/>
                        </a:defRPr>
                      </a:lvl2pPr>
                      <a:lvl3pPr>
                        <a:spcBef>
                          <a:spcPct val="20000"/>
                        </a:spcBef>
                        <a:buClr>
                          <a:schemeClr val="tx2"/>
                        </a:buClr>
                        <a:buSzPct val="115000"/>
                        <a:buFont typeface="Wingdings" charset="2"/>
                        <a:defRPr sz="2000">
                          <a:solidFill>
                            <a:schemeClr val="tx1"/>
                          </a:solidFill>
                          <a:effectLst>
                            <a:outerShdw blurRad="38100" dist="38100" dir="2700000" algn="tl">
                              <a:srgbClr val="000000"/>
                            </a:outerShdw>
                          </a:effectLst>
                          <a:latin typeface="Arial" charset="0"/>
                        </a:defRPr>
                      </a:lvl3pPr>
                      <a:lvl4pPr>
                        <a:spcBef>
                          <a:spcPct val="20000"/>
                        </a:spcBef>
                        <a:buFont typeface="Wingdings" charset="2"/>
                        <a:defRPr>
                          <a:solidFill>
                            <a:schemeClr val="tx1"/>
                          </a:solidFill>
                          <a:effectLst>
                            <a:outerShdw blurRad="38100" dist="38100" dir="2700000" algn="tl">
                              <a:srgbClr val="000000"/>
                            </a:outerShdw>
                          </a:effectLst>
                          <a:latin typeface="Arial" charset="0"/>
                        </a:defRPr>
                      </a:lvl4pPr>
                      <a:lvl5pPr>
                        <a:spcBef>
                          <a:spcPct val="20000"/>
                        </a:spcBef>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pPr>
                      <a:r>
                        <a:rPr kumimoji="0" lang="en-US" altLang="zh-CN" sz="2800" b="0" i="0" u="none" strike="noStrike" cap="none" normalizeH="0" baseline="0" dirty="0" err="1">
                          <a:ln>
                            <a:noFill/>
                          </a:ln>
                          <a:solidFill>
                            <a:schemeClr val="tx1"/>
                          </a:solidFill>
                          <a:effectLst>
                            <a:outerShdw blurRad="38100" dist="38100" dir="2700000" algn="tl">
                              <a:srgbClr val="000000"/>
                            </a:outerShdw>
                          </a:effectLst>
                          <a:latin typeface="Arial" charset="0"/>
                          <a:ea typeface="宋体" charset="0"/>
                        </a:rPr>
                        <a:t>MapReduce</a:t>
                      </a:r>
                      <a:endParaRPr kumimoji="0" lang="en-US" altLang="zh-CN" sz="2800" b="0"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115000"/>
                        <a:buFont typeface="Wingdings" charset="2"/>
                        <a:defRPr sz="2800">
                          <a:solidFill>
                            <a:schemeClr val="tx1"/>
                          </a:solidFill>
                          <a:effectLst>
                            <a:outerShdw blurRad="38100" dist="38100" dir="2700000" algn="tl">
                              <a:srgbClr val="000000"/>
                            </a:outerShdw>
                          </a:effectLst>
                          <a:latin typeface="Arial" charset="0"/>
                        </a:defRPr>
                      </a:lvl1pPr>
                      <a:lvl2pPr>
                        <a:spcBef>
                          <a:spcPct val="20000"/>
                        </a:spcBef>
                        <a:buFont typeface="Wingdings" charset="2"/>
                        <a:defRPr sz="2400">
                          <a:solidFill>
                            <a:schemeClr val="tx1"/>
                          </a:solidFill>
                          <a:effectLst>
                            <a:outerShdw blurRad="38100" dist="38100" dir="2700000" algn="tl">
                              <a:srgbClr val="000000"/>
                            </a:outerShdw>
                          </a:effectLst>
                          <a:latin typeface="Arial" charset="0"/>
                        </a:defRPr>
                      </a:lvl2pPr>
                      <a:lvl3pPr>
                        <a:spcBef>
                          <a:spcPct val="20000"/>
                        </a:spcBef>
                        <a:buClr>
                          <a:schemeClr val="tx2"/>
                        </a:buClr>
                        <a:buSzPct val="115000"/>
                        <a:buFont typeface="Wingdings" charset="2"/>
                        <a:defRPr sz="2000">
                          <a:solidFill>
                            <a:schemeClr val="tx1"/>
                          </a:solidFill>
                          <a:effectLst>
                            <a:outerShdw blurRad="38100" dist="38100" dir="2700000" algn="tl">
                              <a:srgbClr val="000000"/>
                            </a:outerShdw>
                          </a:effectLst>
                          <a:latin typeface="Arial" charset="0"/>
                        </a:defRPr>
                      </a:lvl3pPr>
                      <a:lvl4pPr>
                        <a:spcBef>
                          <a:spcPct val="20000"/>
                        </a:spcBef>
                        <a:buFont typeface="Wingdings" charset="2"/>
                        <a:defRPr>
                          <a:solidFill>
                            <a:schemeClr val="tx1"/>
                          </a:solidFill>
                          <a:effectLst>
                            <a:outerShdw blurRad="38100" dist="38100" dir="2700000" algn="tl">
                              <a:srgbClr val="000000"/>
                            </a:outerShdw>
                          </a:effectLst>
                          <a:latin typeface="Arial" charset="0"/>
                        </a:defRPr>
                      </a:lvl4pPr>
                      <a:lvl5pPr>
                        <a:spcBef>
                          <a:spcPct val="20000"/>
                        </a:spcBef>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pPr>
                      <a:r>
                        <a:rPr kumimoji="0" lang="en-US" altLang="zh-CN" sz="2800" b="0"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rPr>
                        <a:t>Hadoop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71550">
                <a:tc>
                  <a:txBody>
                    <a:bodyPr/>
                    <a:lstStyle>
                      <a:lvl1pPr>
                        <a:spcBef>
                          <a:spcPct val="20000"/>
                        </a:spcBef>
                        <a:buClr>
                          <a:schemeClr val="tx2"/>
                        </a:buClr>
                        <a:buSzPct val="115000"/>
                        <a:buFont typeface="Wingdings" charset="2"/>
                        <a:defRPr sz="2800">
                          <a:solidFill>
                            <a:schemeClr val="tx1"/>
                          </a:solidFill>
                          <a:effectLst>
                            <a:outerShdw blurRad="38100" dist="38100" dir="2700000" algn="tl">
                              <a:srgbClr val="000000"/>
                            </a:outerShdw>
                          </a:effectLst>
                          <a:latin typeface="Arial" charset="0"/>
                        </a:defRPr>
                      </a:lvl1pPr>
                      <a:lvl2pPr>
                        <a:spcBef>
                          <a:spcPct val="20000"/>
                        </a:spcBef>
                        <a:buFont typeface="Wingdings" charset="2"/>
                        <a:defRPr sz="2400">
                          <a:solidFill>
                            <a:schemeClr val="tx1"/>
                          </a:solidFill>
                          <a:effectLst>
                            <a:outerShdw blurRad="38100" dist="38100" dir="2700000" algn="tl">
                              <a:srgbClr val="000000"/>
                            </a:outerShdw>
                          </a:effectLst>
                          <a:latin typeface="Arial" charset="0"/>
                        </a:defRPr>
                      </a:lvl2pPr>
                      <a:lvl3pPr>
                        <a:spcBef>
                          <a:spcPct val="20000"/>
                        </a:spcBef>
                        <a:buClr>
                          <a:schemeClr val="tx2"/>
                        </a:buClr>
                        <a:buSzPct val="115000"/>
                        <a:buFont typeface="Wingdings" charset="2"/>
                        <a:defRPr sz="2000">
                          <a:solidFill>
                            <a:schemeClr val="tx1"/>
                          </a:solidFill>
                          <a:effectLst>
                            <a:outerShdw blurRad="38100" dist="38100" dir="2700000" algn="tl">
                              <a:srgbClr val="000000"/>
                            </a:outerShdw>
                          </a:effectLst>
                          <a:latin typeface="Arial" charset="0"/>
                        </a:defRPr>
                      </a:lvl3pPr>
                      <a:lvl4pPr>
                        <a:spcBef>
                          <a:spcPct val="20000"/>
                        </a:spcBef>
                        <a:buFont typeface="Wingdings" charset="2"/>
                        <a:defRPr>
                          <a:solidFill>
                            <a:schemeClr val="tx1"/>
                          </a:solidFill>
                          <a:effectLst>
                            <a:outerShdw blurRad="38100" dist="38100" dir="2700000" algn="tl">
                              <a:srgbClr val="000000"/>
                            </a:outerShdw>
                          </a:effectLst>
                          <a:latin typeface="Arial" charset="0"/>
                        </a:defRPr>
                      </a:lvl4pPr>
                      <a:lvl5pPr>
                        <a:spcBef>
                          <a:spcPct val="20000"/>
                        </a:spcBef>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defRPr/>
                      </a:pPr>
                      <a:r>
                        <a:rPr kumimoji="0" lang="en-US" altLang="zh-CN" sz="2800" b="0"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rPr>
                        <a:t>Google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115000"/>
                        <a:buFont typeface="Wingdings" charset="2"/>
                        <a:defRPr sz="2800">
                          <a:solidFill>
                            <a:schemeClr val="tx1"/>
                          </a:solidFill>
                          <a:effectLst>
                            <a:outerShdw blurRad="38100" dist="38100" dir="2700000" algn="tl">
                              <a:srgbClr val="000000"/>
                            </a:outerShdw>
                          </a:effectLst>
                          <a:latin typeface="Arial" charset="0"/>
                        </a:defRPr>
                      </a:lvl1pPr>
                      <a:lvl2pPr>
                        <a:spcBef>
                          <a:spcPct val="20000"/>
                        </a:spcBef>
                        <a:buFont typeface="Wingdings" charset="2"/>
                        <a:defRPr sz="2400">
                          <a:solidFill>
                            <a:schemeClr val="tx1"/>
                          </a:solidFill>
                          <a:effectLst>
                            <a:outerShdw blurRad="38100" dist="38100" dir="2700000" algn="tl">
                              <a:srgbClr val="000000"/>
                            </a:outerShdw>
                          </a:effectLst>
                          <a:latin typeface="Arial" charset="0"/>
                        </a:defRPr>
                      </a:lvl2pPr>
                      <a:lvl3pPr>
                        <a:spcBef>
                          <a:spcPct val="20000"/>
                        </a:spcBef>
                        <a:buClr>
                          <a:schemeClr val="tx2"/>
                        </a:buClr>
                        <a:buSzPct val="115000"/>
                        <a:buFont typeface="Wingdings" charset="2"/>
                        <a:defRPr sz="2000">
                          <a:solidFill>
                            <a:schemeClr val="tx1"/>
                          </a:solidFill>
                          <a:effectLst>
                            <a:outerShdw blurRad="38100" dist="38100" dir="2700000" algn="tl">
                              <a:srgbClr val="000000"/>
                            </a:outerShdw>
                          </a:effectLst>
                          <a:latin typeface="Arial" charset="0"/>
                        </a:defRPr>
                      </a:lvl3pPr>
                      <a:lvl4pPr>
                        <a:spcBef>
                          <a:spcPct val="20000"/>
                        </a:spcBef>
                        <a:buFont typeface="Wingdings" charset="2"/>
                        <a:defRPr>
                          <a:solidFill>
                            <a:schemeClr val="tx1"/>
                          </a:solidFill>
                          <a:effectLst>
                            <a:outerShdw blurRad="38100" dist="38100" dir="2700000" algn="tl">
                              <a:srgbClr val="000000"/>
                            </a:outerShdw>
                          </a:effectLst>
                          <a:latin typeface="Arial" charset="0"/>
                        </a:defRPr>
                      </a:lvl4pPr>
                      <a:lvl5pPr>
                        <a:spcBef>
                          <a:spcPct val="20000"/>
                        </a:spcBef>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defRPr/>
                      </a:pPr>
                      <a:r>
                        <a:rPr kumimoji="0" lang="en-US" altLang="zh-CN" sz="2800" b="0"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rPr>
                        <a:t>Yahoo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0275">
                <a:tc>
                  <a:txBody>
                    <a:bodyPr/>
                    <a:lstStyle>
                      <a:lvl1pPr>
                        <a:spcBef>
                          <a:spcPct val="20000"/>
                        </a:spcBef>
                        <a:buClr>
                          <a:schemeClr val="tx2"/>
                        </a:buClr>
                        <a:buSzPct val="115000"/>
                        <a:buFont typeface="Wingdings" charset="2"/>
                        <a:defRPr sz="2800">
                          <a:solidFill>
                            <a:schemeClr val="tx1"/>
                          </a:solidFill>
                          <a:effectLst>
                            <a:outerShdw blurRad="38100" dist="38100" dir="2700000" algn="tl">
                              <a:srgbClr val="000000"/>
                            </a:outerShdw>
                          </a:effectLst>
                          <a:latin typeface="Arial" charset="0"/>
                        </a:defRPr>
                      </a:lvl1pPr>
                      <a:lvl2pPr>
                        <a:spcBef>
                          <a:spcPct val="20000"/>
                        </a:spcBef>
                        <a:buFont typeface="Wingdings" charset="2"/>
                        <a:defRPr sz="2400">
                          <a:solidFill>
                            <a:schemeClr val="tx1"/>
                          </a:solidFill>
                          <a:effectLst>
                            <a:outerShdw blurRad="38100" dist="38100" dir="2700000" algn="tl">
                              <a:srgbClr val="000000"/>
                            </a:outerShdw>
                          </a:effectLst>
                          <a:latin typeface="Arial" charset="0"/>
                        </a:defRPr>
                      </a:lvl2pPr>
                      <a:lvl3pPr>
                        <a:spcBef>
                          <a:spcPct val="20000"/>
                        </a:spcBef>
                        <a:buClr>
                          <a:schemeClr val="tx2"/>
                        </a:buClr>
                        <a:buSzPct val="115000"/>
                        <a:buFont typeface="Wingdings" charset="2"/>
                        <a:defRPr sz="2000">
                          <a:solidFill>
                            <a:schemeClr val="tx1"/>
                          </a:solidFill>
                          <a:effectLst>
                            <a:outerShdw blurRad="38100" dist="38100" dir="2700000" algn="tl">
                              <a:srgbClr val="000000"/>
                            </a:outerShdw>
                          </a:effectLst>
                          <a:latin typeface="Arial" charset="0"/>
                        </a:defRPr>
                      </a:lvl3pPr>
                      <a:lvl4pPr>
                        <a:spcBef>
                          <a:spcPct val="20000"/>
                        </a:spcBef>
                        <a:buFont typeface="Wingdings" charset="2"/>
                        <a:defRPr>
                          <a:solidFill>
                            <a:schemeClr val="tx1"/>
                          </a:solidFill>
                          <a:effectLst>
                            <a:outerShdw blurRad="38100" dist="38100" dir="2700000" algn="tl">
                              <a:srgbClr val="000000"/>
                            </a:outerShdw>
                          </a:effectLst>
                          <a:latin typeface="Arial" charset="0"/>
                        </a:defRPr>
                      </a:lvl4pPr>
                      <a:lvl5pPr>
                        <a:spcBef>
                          <a:spcPct val="20000"/>
                        </a:spcBef>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pPr>
                      <a:r>
                        <a:rPr kumimoji="0" lang="en-US" altLang="zh-CN" sz="2800" b="0"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rPr>
                        <a:t>GFS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115000"/>
                        <a:buFont typeface="Wingdings" charset="2"/>
                        <a:defRPr sz="2800">
                          <a:solidFill>
                            <a:schemeClr val="tx1"/>
                          </a:solidFill>
                          <a:effectLst>
                            <a:outerShdw blurRad="38100" dist="38100" dir="2700000" algn="tl">
                              <a:srgbClr val="000000"/>
                            </a:outerShdw>
                          </a:effectLst>
                          <a:latin typeface="Arial" charset="0"/>
                        </a:defRPr>
                      </a:lvl1pPr>
                      <a:lvl2pPr>
                        <a:spcBef>
                          <a:spcPct val="20000"/>
                        </a:spcBef>
                        <a:buFont typeface="Wingdings" charset="2"/>
                        <a:defRPr sz="2400">
                          <a:solidFill>
                            <a:schemeClr val="tx1"/>
                          </a:solidFill>
                          <a:effectLst>
                            <a:outerShdw blurRad="38100" dist="38100" dir="2700000" algn="tl">
                              <a:srgbClr val="000000"/>
                            </a:outerShdw>
                          </a:effectLst>
                          <a:latin typeface="Arial" charset="0"/>
                        </a:defRPr>
                      </a:lvl2pPr>
                      <a:lvl3pPr>
                        <a:spcBef>
                          <a:spcPct val="20000"/>
                        </a:spcBef>
                        <a:buClr>
                          <a:schemeClr val="tx2"/>
                        </a:buClr>
                        <a:buSzPct val="115000"/>
                        <a:buFont typeface="Wingdings" charset="2"/>
                        <a:defRPr sz="2000">
                          <a:solidFill>
                            <a:schemeClr val="tx1"/>
                          </a:solidFill>
                          <a:effectLst>
                            <a:outerShdw blurRad="38100" dist="38100" dir="2700000" algn="tl">
                              <a:srgbClr val="000000"/>
                            </a:outerShdw>
                          </a:effectLst>
                          <a:latin typeface="Arial" charset="0"/>
                        </a:defRPr>
                      </a:lvl3pPr>
                      <a:lvl4pPr>
                        <a:spcBef>
                          <a:spcPct val="20000"/>
                        </a:spcBef>
                        <a:buFont typeface="Wingdings" charset="2"/>
                        <a:defRPr>
                          <a:solidFill>
                            <a:schemeClr val="tx1"/>
                          </a:solidFill>
                          <a:effectLst>
                            <a:outerShdw blurRad="38100" dist="38100" dir="2700000" algn="tl">
                              <a:srgbClr val="000000"/>
                            </a:outerShdw>
                          </a:effectLst>
                          <a:latin typeface="Arial" charset="0"/>
                        </a:defRPr>
                      </a:lvl4pPr>
                      <a:lvl5pPr>
                        <a:spcBef>
                          <a:spcPct val="20000"/>
                        </a:spcBef>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charset="0"/>
                          <a:ea typeface="宋体" charset="0"/>
                        </a:rPr>
                        <a:t>HDFS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8688">
                <a:tc>
                  <a:txBody>
                    <a:bodyPr/>
                    <a:lstStyle>
                      <a:lvl1pPr>
                        <a:spcBef>
                          <a:spcPct val="20000"/>
                        </a:spcBef>
                        <a:buClr>
                          <a:schemeClr val="tx2"/>
                        </a:buClr>
                        <a:buSzPct val="115000"/>
                        <a:buFont typeface="Wingdings" charset="2"/>
                        <a:defRPr sz="2800">
                          <a:solidFill>
                            <a:schemeClr val="tx1"/>
                          </a:solidFill>
                          <a:effectLst>
                            <a:outerShdw blurRad="38100" dist="38100" dir="2700000" algn="tl">
                              <a:srgbClr val="000000"/>
                            </a:outerShdw>
                          </a:effectLst>
                          <a:latin typeface="Arial" charset="0"/>
                        </a:defRPr>
                      </a:lvl1pPr>
                      <a:lvl2pPr>
                        <a:spcBef>
                          <a:spcPct val="20000"/>
                        </a:spcBef>
                        <a:buFont typeface="Wingdings" charset="2"/>
                        <a:defRPr sz="2400">
                          <a:solidFill>
                            <a:schemeClr val="tx1"/>
                          </a:solidFill>
                          <a:effectLst>
                            <a:outerShdw blurRad="38100" dist="38100" dir="2700000" algn="tl">
                              <a:srgbClr val="000000"/>
                            </a:outerShdw>
                          </a:effectLst>
                          <a:latin typeface="Arial" charset="0"/>
                        </a:defRPr>
                      </a:lvl2pPr>
                      <a:lvl3pPr>
                        <a:spcBef>
                          <a:spcPct val="20000"/>
                        </a:spcBef>
                        <a:buClr>
                          <a:schemeClr val="tx2"/>
                        </a:buClr>
                        <a:buSzPct val="115000"/>
                        <a:buFont typeface="Wingdings" charset="2"/>
                        <a:defRPr sz="2000">
                          <a:solidFill>
                            <a:schemeClr val="tx1"/>
                          </a:solidFill>
                          <a:effectLst>
                            <a:outerShdw blurRad="38100" dist="38100" dir="2700000" algn="tl">
                              <a:srgbClr val="000000"/>
                            </a:outerShdw>
                          </a:effectLst>
                          <a:latin typeface="Arial" charset="0"/>
                        </a:defRPr>
                      </a:lvl3pPr>
                      <a:lvl4pPr>
                        <a:spcBef>
                          <a:spcPct val="20000"/>
                        </a:spcBef>
                        <a:buFont typeface="Wingdings" charset="2"/>
                        <a:defRPr>
                          <a:solidFill>
                            <a:schemeClr val="tx1"/>
                          </a:solidFill>
                          <a:effectLst>
                            <a:outerShdw blurRad="38100" dist="38100" dir="2700000" algn="tl">
                              <a:srgbClr val="000000"/>
                            </a:outerShdw>
                          </a:effectLst>
                          <a:latin typeface="Arial" charset="0"/>
                        </a:defRPr>
                      </a:lvl4pPr>
                      <a:lvl5pPr>
                        <a:spcBef>
                          <a:spcPct val="20000"/>
                        </a:spcBef>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charset="0"/>
                          <a:ea typeface="宋体" charset="0"/>
                        </a:rPr>
                        <a:t>Bigtable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115000"/>
                        <a:buFont typeface="Wingdings" charset="2"/>
                        <a:defRPr sz="2800">
                          <a:solidFill>
                            <a:schemeClr val="tx1"/>
                          </a:solidFill>
                          <a:effectLst>
                            <a:outerShdw blurRad="38100" dist="38100" dir="2700000" algn="tl">
                              <a:srgbClr val="000000"/>
                            </a:outerShdw>
                          </a:effectLst>
                          <a:latin typeface="Arial" charset="0"/>
                        </a:defRPr>
                      </a:lvl1pPr>
                      <a:lvl2pPr>
                        <a:spcBef>
                          <a:spcPct val="20000"/>
                        </a:spcBef>
                        <a:buFont typeface="Wingdings" charset="2"/>
                        <a:defRPr sz="2400">
                          <a:solidFill>
                            <a:schemeClr val="tx1"/>
                          </a:solidFill>
                          <a:effectLst>
                            <a:outerShdw blurRad="38100" dist="38100" dir="2700000" algn="tl">
                              <a:srgbClr val="000000"/>
                            </a:outerShdw>
                          </a:effectLst>
                          <a:latin typeface="Arial" charset="0"/>
                        </a:defRPr>
                      </a:lvl2pPr>
                      <a:lvl3pPr>
                        <a:spcBef>
                          <a:spcPct val="20000"/>
                        </a:spcBef>
                        <a:buClr>
                          <a:schemeClr val="tx2"/>
                        </a:buClr>
                        <a:buSzPct val="115000"/>
                        <a:buFont typeface="Wingdings" charset="2"/>
                        <a:defRPr sz="2000">
                          <a:solidFill>
                            <a:schemeClr val="tx1"/>
                          </a:solidFill>
                          <a:effectLst>
                            <a:outerShdw blurRad="38100" dist="38100" dir="2700000" algn="tl">
                              <a:srgbClr val="000000"/>
                            </a:outerShdw>
                          </a:effectLst>
                          <a:latin typeface="Arial" charset="0"/>
                        </a:defRPr>
                      </a:lvl3pPr>
                      <a:lvl4pPr>
                        <a:spcBef>
                          <a:spcPct val="20000"/>
                        </a:spcBef>
                        <a:buFont typeface="Wingdings" charset="2"/>
                        <a:defRPr>
                          <a:solidFill>
                            <a:schemeClr val="tx1"/>
                          </a:solidFill>
                          <a:effectLst>
                            <a:outerShdw blurRad="38100" dist="38100" dir="2700000" algn="tl">
                              <a:srgbClr val="000000"/>
                            </a:outerShdw>
                          </a:effectLst>
                          <a:latin typeface="Arial" charset="0"/>
                        </a:defRPr>
                      </a:lvl4pPr>
                      <a:lvl5pPr>
                        <a:spcBef>
                          <a:spcPct val="20000"/>
                        </a:spcBef>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pPr>
                      <a:r>
                        <a:rPr kumimoji="0" lang="en-US" altLang="zh-CN" sz="2800" b="0" i="0" u="none" strike="noStrike" cap="none" normalizeH="0" baseline="0">
                          <a:ln>
                            <a:noFill/>
                          </a:ln>
                          <a:solidFill>
                            <a:schemeClr val="tx1"/>
                          </a:solidFill>
                          <a:effectLst>
                            <a:outerShdw blurRad="38100" dist="38100" dir="2700000" algn="tl">
                              <a:srgbClr val="000000"/>
                            </a:outerShdw>
                          </a:effectLst>
                          <a:latin typeface="Arial" charset="0"/>
                          <a:ea typeface="宋体" charset="0"/>
                        </a:rPr>
                        <a:t>HBase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76325">
                <a:tc>
                  <a:txBody>
                    <a:bodyPr/>
                    <a:lstStyle>
                      <a:lvl1pPr>
                        <a:spcBef>
                          <a:spcPct val="20000"/>
                        </a:spcBef>
                        <a:buClr>
                          <a:schemeClr val="tx2"/>
                        </a:buClr>
                        <a:buSzPct val="115000"/>
                        <a:buFont typeface="Wingdings" charset="2"/>
                        <a:defRPr sz="2800">
                          <a:solidFill>
                            <a:schemeClr val="tx1"/>
                          </a:solidFill>
                          <a:effectLst>
                            <a:outerShdw blurRad="38100" dist="38100" dir="2700000" algn="tl">
                              <a:srgbClr val="000000"/>
                            </a:outerShdw>
                          </a:effectLst>
                          <a:latin typeface="Arial" charset="0"/>
                        </a:defRPr>
                      </a:lvl1pPr>
                      <a:lvl2pPr>
                        <a:spcBef>
                          <a:spcPct val="20000"/>
                        </a:spcBef>
                        <a:buFont typeface="Wingdings" charset="2"/>
                        <a:defRPr sz="2400">
                          <a:solidFill>
                            <a:schemeClr val="tx1"/>
                          </a:solidFill>
                          <a:effectLst>
                            <a:outerShdw blurRad="38100" dist="38100" dir="2700000" algn="tl">
                              <a:srgbClr val="000000"/>
                            </a:outerShdw>
                          </a:effectLst>
                          <a:latin typeface="Arial" charset="0"/>
                        </a:defRPr>
                      </a:lvl2pPr>
                      <a:lvl3pPr>
                        <a:spcBef>
                          <a:spcPct val="20000"/>
                        </a:spcBef>
                        <a:buClr>
                          <a:schemeClr val="tx2"/>
                        </a:buClr>
                        <a:buSzPct val="115000"/>
                        <a:buFont typeface="Wingdings" charset="2"/>
                        <a:defRPr sz="2000">
                          <a:solidFill>
                            <a:schemeClr val="tx1"/>
                          </a:solidFill>
                          <a:effectLst>
                            <a:outerShdw blurRad="38100" dist="38100" dir="2700000" algn="tl">
                              <a:srgbClr val="000000"/>
                            </a:outerShdw>
                          </a:effectLst>
                          <a:latin typeface="Arial" charset="0"/>
                        </a:defRPr>
                      </a:lvl3pPr>
                      <a:lvl4pPr>
                        <a:spcBef>
                          <a:spcPct val="20000"/>
                        </a:spcBef>
                        <a:buFont typeface="Wingdings" charset="2"/>
                        <a:defRPr>
                          <a:solidFill>
                            <a:schemeClr val="tx1"/>
                          </a:solidFill>
                          <a:effectLst>
                            <a:outerShdw blurRad="38100" dist="38100" dir="2700000" algn="tl">
                              <a:srgbClr val="000000"/>
                            </a:outerShdw>
                          </a:effectLst>
                          <a:latin typeface="Arial" charset="0"/>
                        </a:defRPr>
                      </a:lvl4pPr>
                      <a:lvl5pPr>
                        <a:spcBef>
                          <a:spcPct val="20000"/>
                        </a:spcBef>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pPr>
                      <a:r>
                        <a:rPr kumimoji="0" lang="en-US" altLang="zh-CN" sz="2800" b="0"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rPr>
                        <a:t>Closed source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115000"/>
                        <a:buFont typeface="Wingdings" charset="2"/>
                        <a:defRPr sz="2800">
                          <a:solidFill>
                            <a:schemeClr val="tx1"/>
                          </a:solidFill>
                          <a:effectLst>
                            <a:outerShdw blurRad="38100" dist="38100" dir="2700000" algn="tl">
                              <a:srgbClr val="000000"/>
                            </a:outerShdw>
                          </a:effectLst>
                          <a:latin typeface="Arial" charset="0"/>
                        </a:defRPr>
                      </a:lvl1pPr>
                      <a:lvl2pPr>
                        <a:spcBef>
                          <a:spcPct val="20000"/>
                        </a:spcBef>
                        <a:buFont typeface="Wingdings" charset="2"/>
                        <a:defRPr sz="2400">
                          <a:solidFill>
                            <a:schemeClr val="tx1"/>
                          </a:solidFill>
                          <a:effectLst>
                            <a:outerShdw blurRad="38100" dist="38100" dir="2700000" algn="tl">
                              <a:srgbClr val="000000"/>
                            </a:outerShdw>
                          </a:effectLst>
                          <a:latin typeface="Arial" charset="0"/>
                        </a:defRPr>
                      </a:lvl2pPr>
                      <a:lvl3pPr>
                        <a:spcBef>
                          <a:spcPct val="20000"/>
                        </a:spcBef>
                        <a:buClr>
                          <a:schemeClr val="tx2"/>
                        </a:buClr>
                        <a:buSzPct val="115000"/>
                        <a:buFont typeface="Wingdings" charset="2"/>
                        <a:defRPr sz="2000">
                          <a:solidFill>
                            <a:schemeClr val="tx1"/>
                          </a:solidFill>
                          <a:effectLst>
                            <a:outerShdw blurRad="38100" dist="38100" dir="2700000" algn="tl">
                              <a:srgbClr val="000000"/>
                            </a:outerShdw>
                          </a:effectLst>
                          <a:latin typeface="Arial" charset="0"/>
                        </a:defRPr>
                      </a:lvl3pPr>
                      <a:lvl4pPr>
                        <a:spcBef>
                          <a:spcPct val="20000"/>
                        </a:spcBef>
                        <a:buFont typeface="Wingdings" charset="2"/>
                        <a:defRPr>
                          <a:solidFill>
                            <a:schemeClr val="tx1"/>
                          </a:solidFill>
                          <a:effectLst>
                            <a:outerShdw blurRad="38100" dist="38100" dir="2700000" algn="tl">
                              <a:srgbClr val="000000"/>
                            </a:outerShdw>
                          </a:effectLst>
                          <a:latin typeface="Arial" charset="0"/>
                        </a:defRPr>
                      </a:lvl4pPr>
                      <a:lvl5pPr>
                        <a:spcBef>
                          <a:spcPct val="20000"/>
                        </a:spcBef>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5pPr>
                      <a:lvl6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6pPr>
                      <a:lvl7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7pPr>
                      <a:lvl8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8pPr>
                      <a:lvl9pPr fontAlgn="base">
                        <a:spcBef>
                          <a:spcPct val="20000"/>
                        </a:spcBef>
                        <a:spcAft>
                          <a:spcPct val="0"/>
                        </a:spcAft>
                        <a:buClr>
                          <a:schemeClr val="tx2"/>
                        </a:buClr>
                        <a:buSzPct val="115000"/>
                        <a:buFont typeface="Wingdings" charset="2"/>
                        <a:defRPr>
                          <a:solidFill>
                            <a:schemeClr val="tx1"/>
                          </a:solidFill>
                          <a:effectLst>
                            <a:outerShdw blurRad="38100" dist="38100" dir="2700000" algn="tl">
                              <a:srgbClr val="000000"/>
                            </a:outerShdw>
                          </a:effectLst>
                          <a:latin typeface="Arial" charset="0"/>
                        </a:defRPr>
                      </a:lvl9p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charset="2"/>
                        <a:buNone/>
                        <a:tabLst/>
                      </a:pPr>
                      <a:r>
                        <a:rPr kumimoji="0" lang="en-US" altLang="zh-CN" sz="2800" b="0"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rPr>
                        <a:t>Open source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 name="Slide Number Placeholder 3"/>
          <p:cNvSpPr>
            <a:spLocks noGrp="1"/>
          </p:cNvSpPr>
          <p:nvPr>
            <p:ph type="sldNum" sz="quarter" idx="12"/>
          </p:nvPr>
        </p:nvSpPr>
        <p:spPr/>
        <p:txBody>
          <a:bodyPr/>
          <a:lstStyle/>
          <a:p>
            <a:fld id="{345CC456-2EA9-5F4B-A669-4C480BB5570D}" type="slidenum">
              <a:rPr lang="en-US" smtClean="0"/>
              <a:t>83</a:t>
            </a:fld>
            <a:endParaRPr lang="en-US"/>
          </a:p>
        </p:txBody>
      </p:sp>
    </p:spTree>
    <p:extLst>
      <p:ext uri="{BB962C8B-B14F-4D97-AF65-F5344CB8AC3E}">
        <p14:creationId xmlns:p14="http://schemas.microsoft.com/office/powerpoint/2010/main" val="2636393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2.egr.uh.edu/~zhan2/index_files/image031.jpg">
            <a:extLst>
              <a:ext uri="{FF2B5EF4-FFF2-40B4-BE49-F238E27FC236}">
                <a16:creationId xmlns:a16="http://schemas.microsoft.com/office/drawing/2014/main" id="{3D8BEBDA-BA57-1A49-93EF-A9540C1EE51E}"/>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tretch>
            <a:fillRect/>
          </a:stretch>
        </p:blipFill>
        <p:spPr bwMode="auto">
          <a:xfrm>
            <a:off x="1126617" y="1332108"/>
            <a:ext cx="3178638" cy="4188323"/>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84</a:t>
            </a:fld>
            <a:endParaRPr lang="en-US"/>
          </a:p>
        </p:txBody>
      </p:sp>
      <p:sp>
        <p:nvSpPr>
          <p:cNvPr id="6" name="Content Placeholder 2">
            <a:extLst>
              <a:ext uri="{FF2B5EF4-FFF2-40B4-BE49-F238E27FC236}">
                <a16:creationId xmlns:a16="http://schemas.microsoft.com/office/drawing/2014/main" id="{4E854CBB-5B73-78DD-A3EE-2C87AD3BCFC9}"/>
              </a:ext>
            </a:extLst>
          </p:cNvPr>
          <p:cNvSpPr txBox="1">
            <a:spLocks/>
          </p:cNvSpPr>
          <p:nvPr/>
        </p:nvSpPr>
        <p:spPr>
          <a:xfrm>
            <a:off x="5895039" y="472526"/>
            <a:ext cx="4626824" cy="5905456"/>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3600" dirty="0">
                <a:latin typeface="Comic Sans MS" panose="030F0702030302020204" pitchFamily="66" charset="0"/>
              </a:rPr>
              <a:t>Outline</a:t>
            </a:r>
            <a:endParaRPr lang="en-US" sz="3600" dirty="0"/>
          </a:p>
          <a:p>
            <a:r>
              <a:rPr lang="en-US" dirty="0"/>
              <a:t>Overview and Basics Review</a:t>
            </a:r>
          </a:p>
          <a:p>
            <a:r>
              <a:rPr lang="en-US" dirty="0"/>
              <a:t>Sublinear Sampling</a:t>
            </a:r>
          </a:p>
          <a:p>
            <a:r>
              <a:rPr lang="en-US" dirty="0"/>
              <a:t>Big Scale Computing </a:t>
            </a:r>
          </a:p>
          <a:p>
            <a:pPr lvl="1"/>
            <a:r>
              <a:rPr lang="en-US" dirty="0"/>
              <a:t>Optimization Basics</a:t>
            </a:r>
          </a:p>
          <a:p>
            <a:pPr lvl="1"/>
            <a:r>
              <a:rPr lang="en-US" dirty="0"/>
              <a:t>BCD and BSUM</a:t>
            </a:r>
          </a:p>
          <a:p>
            <a:pPr lvl="1"/>
            <a:r>
              <a:rPr lang="en-US" dirty="0"/>
              <a:t>ADMM</a:t>
            </a:r>
          </a:p>
          <a:p>
            <a:pPr lvl="1"/>
            <a:r>
              <a:rPr lang="en-US" dirty="0"/>
              <a:t>Sparse Optimization</a:t>
            </a:r>
          </a:p>
          <a:p>
            <a:pPr lvl="1"/>
            <a:r>
              <a:rPr lang="en-US" dirty="0"/>
              <a:t>Mixed Integer Programming</a:t>
            </a:r>
          </a:p>
          <a:p>
            <a:r>
              <a:rPr lang="en-US" dirty="0"/>
              <a:t>Big Data Storage and Software</a:t>
            </a:r>
          </a:p>
          <a:p>
            <a:r>
              <a:rPr lang="en-US" dirty="0">
                <a:solidFill>
                  <a:srgbClr val="FF0000"/>
                </a:solidFill>
              </a:rPr>
              <a:t>Application Example</a:t>
            </a:r>
            <a:endParaRPr lang="en-US" dirty="0"/>
          </a:p>
          <a:p>
            <a:endParaRPr lang="en-US" dirty="0"/>
          </a:p>
        </p:txBody>
      </p:sp>
    </p:spTree>
    <p:extLst>
      <p:ext uri="{BB962C8B-B14F-4D97-AF65-F5344CB8AC3E}">
        <p14:creationId xmlns:p14="http://schemas.microsoft.com/office/powerpoint/2010/main" val="155886354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9B8F79-6D29-460F-A380-F5B8B19FA4B0}"/>
              </a:ext>
            </a:extLst>
          </p:cNvPr>
          <p:cNvSpPr>
            <a:spLocks noGrp="1"/>
          </p:cNvSpPr>
          <p:nvPr>
            <p:ph type="title"/>
          </p:nvPr>
        </p:nvSpPr>
        <p:spPr>
          <a:xfrm>
            <a:off x="1219200" y="-13281"/>
            <a:ext cx="2899576" cy="1143000"/>
          </a:xfrm>
        </p:spPr>
        <p:txBody>
          <a:bodyPr/>
          <a:lstStyle/>
          <a:p>
            <a:r>
              <a:rPr lang="en-US" dirty="0">
                <a:solidFill>
                  <a:srgbClr val="FFFF00"/>
                </a:solidFill>
              </a:rPr>
              <a:t>MOTIVATION</a:t>
            </a:r>
          </a:p>
        </p:txBody>
      </p:sp>
      <p:grpSp>
        <p:nvGrpSpPr>
          <p:cNvPr id="4" name="Group 3"/>
          <p:cNvGrpSpPr/>
          <p:nvPr/>
        </p:nvGrpSpPr>
        <p:grpSpPr>
          <a:xfrm>
            <a:off x="1540701" y="964038"/>
            <a:ext cx="8565407" cy="5148663"/>
            <a:chOff x="990600" y="984241"/>
            <a:chExt cx="7531994" cy="5645159"/>
          </a:xfrm>
        </p:grpSpPr>
        <p:pic>
          <p:nvPicPr>
            <p:cNvPr id="4098"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984241"/>
              <a:ext cx="7531994" cy="564515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6934200" y="6172200"/>
              <a:ext cx="1447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ounded Rectangle 5"/>
          <p:cNvSpPr/>
          <p:nvPr/>
        </p:nvSpPr>
        <p:spPr>
          <a:xfrm>
            <a:off x="1540701" y="5680365"/>
            <a:ext cx="8565407" cy="914400"/>
          </a:xfrm>
          <a:prstGeom prst="roundRect">
            <a:avLst/>
          </a:prstGeom>
          <a:solidFill>
            <a:srgbClr val="4FD093"/>
          </a:solidFill>
          <a:ln>
            <a:solidFill>
              <a:srgbClr val="4FD093"/>
            </a:solidFill>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400" dirty="0"/>
              <a:t>Joint optimal scheduling for </a:t>
            </a:r>
            <a:r>
              <a:rPr lang="en-US" sz="2400" dirty="0">
                <a:solidFill>
                  <a:srgbClr val="FF0000"/>
                </a:solidFill>
              </a:rPr>
              <a:t>gird-connected</a:t>
            </a:r>
            <a:r>
              <a:rPr lang="en-US" sz="2400" dirty="0"/>
              <a:t> and </a:t>
            </a:r>
            <a:r>
              <a:rPr lang="en-US" sz="2400" dirty="0">
                <a:solidFill>
                  <a:srgbClr val="FF0000"/>
                </a:solidFill>
              </a:rPr>
              <a:t>islanded </a:t>
            </a:r>
            <a:r>
              <a:rPr lang="en-US" sz="2400" dirty="0"/>
              <a:t>operation</a:t>
            </a:r>
          </a:p>
        </p:txBody>
      </p:sp>
      <p:sp>
        <p:nvSpPr>
          <p:cNvPr id="3" name="Slide Number Placeholder 3">
            <a:extLst>
              <a:ext uri="{FF2B5EF4-FFF2-40B4-BE49-F238E27FC236}">
                <a16:creationId xmlns:a16="http://schemas.microsoft.com/office/drawing/2014/main" id="{6CDAAE16-792F-F2E7-E40F-E87F7041DD89}"/>
              </a:ext>
            </a:extLst>
          </p:cNvPr>
          <p:cNvSpPr txBox="1">
            <a:spLocks/>
          </p:cNvSpPr>
          <p:nvPr/>
        </p:nvSpPr>
        <p:spPr>
          <a:xfrm>
            <a:off x="10276321" y="6309360"/>
            <a:ext cx="771089" cy="365125"/>
          </a:xfrm>
          <a:prstGeom prst="rect">
            <a:avLst/>
          </a:prstGeo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mtClean="0"/>
              <a:pPr>
                <a:spcAft>
                  <a:spcPts val="600"/>
                </a:spcAft>
              </a:pPr>
              <a:t>85</a:t>
            </a:fld>
            <a:endParaRPr lang="en-US"/>
          </a:p>
        </p:txBody>
      </p:sp>
    </p:spTree>
    <p:extLst>
      <p:ext uri="{BB962C8B-B14F-4D97-AF65-F5344CB8AC3E}">
        <p14:creationId xmlns:p14="http://schemas.microsoft.com/office/powerpoint/2010/main" val="40628873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56486D-C847-42C9-B77F-3E2114B1E3B8}"/>
              </a:ext>
            </a:extLst>
          </p:cNvPr>
          <p:cNvSpPr>
            <a:spLocks noGrp="1"/>
          </p:cNvSpPr>
          <p:nvPr>
            <p:ph type="title"/>
          </p:nvPr>
        </p:nvSpPr>
        <p:spPr>
          <a:xfrm>
            <a:off x="1198955" y="-56646"/>
            <a:ext cx="3242753" cy="1143000"/>
          </a:xfrm>
        </p:spPr>
        <p:txBody>
          <a:bodyPr/>
          <a:lstStyle/>
          <a:p>
            <a:r>
              <a:rPr lang="en-US" dirty="0">
                <a:solidFill>
                  <a:srgbClr val="FFFF00"/>
                </a:solidFill>
              </a:rPr>
              <a:t>SYSTEM MODEL</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4847373"/>
            <a:ext cx="6105525" cy="790575"/>
          </a:xfrm>
          <a:prstGeom prst="rect">
            <a:avLst/>
          </a:prstGeom>
          <a:noFill/>
          <a:ln w="25400">
            <a:noFill/>
            <a:miter lim="800000"/>
            <a:headEnd/>
            <a:tailEnd/>
          </a:ln>
          <a:extLst>
            <a:ext uri="{909E8E84-426E-40dd-AFC4-6F175D3DCCD1}">
              <a14:hiddenFill xmlns="" xmlns:a14="http://schemas.microsoft.com/office/drawing/2010/main">
                <a:solidFill>
                  <a:schemeClr val="accent1"/>
                </a:solidFill>
              </a14:hiddenFill>
            </a:ext>
          </a:extLst>
        </p:spPr>
      </p:pic>
      <p:sp>
        <p:nvSpPr>
          <p:cNvPr id="41" name="Rounded Rectangular Callout 40"/>
          <p:cNvSpPr/>
          <p:nvPr/>
        </p:nvSpPr>
        <p:spPr>
          <a:xfrm>
            <a:off x="8892988" y="5168792"/>
            <a:ext cx="1752600" cy="761574"/>
          </a:xfrm>
          <a:prstGeom prst="wedgeRoundRectCallout">
            <a:avLst>
              <a:gd name="adj1" fmla="val -79051"/>
              <a:gd name="adj2" fmla="val -50262"/>
              <a:gd name="adj3" fmla="val 16667"/>
            </a:avLst>
          </a:prstGeom>
          <a:solidFill>
            <a:srgbClr val="4FD093"/>
          </a:solidFill>
          <a:ln>
            <a:solidFill>
              <a:srgbClr val="4FD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Power balance constraints</a:t>
            </a:r>
          </a:p>
        </p:txBody>
      </p:sp>
      <p:grpSp>
        <p:nvGrpSpPr>
          <p:cNvPr id="21" name="Group 20"/>
          <p:cNvGrpSpPr/>
          <p:nvPr/>
        </p:nvGrpSpPr>
        <p:grpSpPr>
          <a:xfrm>
            <a:off x="2426501" y="70317"/>
            <a:ext cx="7113575" cy="4711090"/>
            <a:chOff x="155575" y="-1179641"/>
            <a:chExt cx="8607425" cy="6897507"/>
          </a:xfrm>
        </p:grpSpPr>
        <p:sp>
          <p:nvSpPr>
            <p:cNvPr id="22" name="AutoShape 16" descr="http://www.iconarchive.com/download/i91827/icons8/windows-8/Transport-Engine.ico"/>
            <p:cNvSpPr>
              <a:spLocks noChangeAspect="1" noChangeArrowheads="1"/>
            </p:cNvSpPr>
            <p:nvPr/>
          </p:nvSpPr>
          <p:spPr bwMode="auto">
            <a:xfrm>
              <a:off x="155575" y="-1179641"/>
              <a:ext cx="2438400" cy="236037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8" descr="http://www.iconarchive.com/download/i91827/icons8/windows-8/Transport-Engine.ico"/>
            <p:cNvSpPr>
              <a:spLocks noChangeAspect="1" noChangeArrowheads="1"/>
            </p:cNvSpPr>
            <p:nvPr/>
          </p:nvSpPr>
          <p:spPr bwMode="auto">
            <a:xfrm>
              <a:off x="307975" y="-1032118"/>
              <a:ext cx="2438400" cy="236037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p:cNvGrpSpPr/>
            <p:nvPr/>
          </p:nvGrpSpPr>
          <p:grpSpPr>
            <a:xfrm>
              <a:off x="3962400" y="2514837"/>
              <a:ext cx="273718" cy="1121538"/>
              <a:chOff x="4343400" y="2320383"/>
              <a:chExt cx="273718" cy="1542115"/>
            </a:xfrm>
          </p:grpSpPr>
          <p:grpSp>
            <p:nvGrpSpPr>
              <p:cNvPr id="65" name="Group 64"/>
              <p:cNvGrpSpPr/>
              <p:nvPr/>
            </p:nvGrpSpPr>
            <p:grpSpPr>
              <a:xfrm>
                <a:off x="4343400" y="2592631"/>
                <a:ext cx="273718" cy="430129"/>
                <a:chOff x="5638800" y="3276600"/>
                <a:chExt cx="533400" cy="762000"/>
              </a:xfrm>
            </p:grpSpPr>
            <p:sp>
              <p:nvSpPr>
                <p:cNvPr id="68" name="Flowchart: Connector 67"/>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6" name="Straight Connector 65"/>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rot="1755068">
              <a:off x="1462888" y="2108050"/>
              <a:ext cx="273718" cy="1642045"/>
              <a:chOff x="4343400" y="2320383"/>
              <a:chExt cx="273718" cy="1542115"/>
            </a:xfrm>
          </p:grpSpPr>
          <p:grpSp>
            <p:nvGrpSpPr>
              <p:cNvPr id="60" name="Group 59"/>
              <p:cNvGrpSpPr/>
              <p:nvPr/>
            </p:nvGrpSpPr>
            <p:grpSpPr>
              <a:xfrm>
                <a:off x="4343400" y="2592631"/>
                <a:ext cx="273718" cy="430129"/>
                <a:chOff x="5638800" y="3276600"/>
                <a:chExt cx="533400" cy="762000"/>
              </a:xfrm>
            </p:grpSpPr>
            <p:sp>
              <p:nvSpPr>
                <p:cNvPr id="63" name="Flowchart: Connector 62"/>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9983812">
              <a:off x="7344843" y="2086507"/>
              <a:ext cx="273718" cy="1642045"/>
              <a:chOff x="4343400" y="2320383"/>
              <a:chExt cx="273718" cy="1542115"/>
            </a:xfrm>
          </p:grpSpPr>
          <p:grpSp>
            <p:nvGrpSpPr>
              <p:cNvPr id="55" name="Group 54"/>
              <p:cNvGrpSpPr/>
              <p:nvPr/>
            </p:nvGrpSpPr>
            <p:grpSpPr>
              <a:xfrm>
                <a:off x="4343400" y="2592631"/>
                <a:ext cx="273718" cy="430129"/>
                <a:chOff x="5638800" y="3276600"/>
                <a:chExt cx="533400" cy="762000"/>
              </a:xfrm>
            </p:grpSpPr>
            <p:sp>
              <p:nvSpPr>
                <p:cNvPr id="58" name="Flowchart: Connector 57"/>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p:nvPr/>
          </p:nvCxnSpPr>
          <p:spPr>
            <a:xfrm>
              <a:off x="2314578" y="4449710"/>
              <a:ext cx="733425"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29200" y="4447753"/>
              <a:ext cx="606136"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5638803" y="3983803"/>
              <a:ext cx="1337811" cy="1036416"/>
            </a:xfrm>
            <a:prstGeom prst="rect">
              <a:avLst/>
            </a:prstGeom>
            <a:noFill/>
            <a:ln>
              <a:noFill/>
            </a:ln>
          </p:spPr>
          <p:txBody>
            <a:bodyPr wrap="square" rtlCol="0">
              <a:spAutoFit/>
            </a:bodyPr>
            <a:lstStyle/>
            <a:p>
              <a:r>
                <a:rPr lang="en-US" sz="4000" dirty="0">
                  <a:solidFill>
                    <a:srgbClr val="0070C0"/>
                  </a:solidFill>
                </a:rPr>
                <a:t>…</a:t>
              </a:r>
            </a:p>
          </p:txBody>
        </p:sp>
        <p:cxnSp>
          <p:nvCxnSpPr>
            <p:cNvPr id="30" name="Straight Arrow Connector 29"/>
            <p:cNvCxnSpPr/>
            <p:nvPr/>
          </p:nvCxnSpPr>
          <p:spPr>
            <a:xfrm>
              <a:off x="6175664" y="4447753"/>
              <a:ext cx="606136"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62000" y="169580"/>
              <a:ext cx="7560620" cy="2317937"/>
            </a:xfrm>
            <a:prstGeom prst="ellipse">
              <a:avLst/>
            </a:prstGeom>
            <a:noFill/>
            <a:ln w="444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6992921" y="1128482"/>
              <a:ext cx="1338735" cy="540739"/>
            </a:xfrm>
            <a:prstGeom prst="rect">
              <a:avLst/>
            </a:prstGeom>
            <a:noFill/>
          </p:spPr>
          <p:txBody>
            <a:bodyPr wrap="none" rtlCol="0">
              <a:spAutoFit/>
            </a:bodyPr>
            <a:lstStyle/>
            <a:p>
              <a:r>
                <a:rPr lang="en-US" b="1" dirty="0">
                  <a:solidFill>
                    <a:srgbClr val="0070C0"/>
                  </a:solidFill>
                </a:rPr>
                <a:t>Main grid</a:t>
              </a:r>
            </a:p>
          </p:txBody>
        </p:sp>
        <p:sp>
          <p:nvSpPr>
            <p:cNvPr id="33" name="Rounded Rectangle 32"/>
            <p:cNvSpPr/>
            <p:nvPr/>
          </p:nvSpPr>
          <p:spPr>
            <a:xfrm>
              <a:off x="304800" y="3636372"/>
              <a:ext cx="1981200" cy="1384826"/>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601168" y="5041942"/>
              <a:ext cx="1966057" cy="675924"/>
            </a:xfrm>
            <a:prstGeom prst="rect">
              <a:avLst/>
            </a:prstGeom>
            <a:noFill/>
          </p:spPr>
          <p:txBody>
            <a:bodyPr wrap="square" rtlCol="0">
              <a:spAutoFit/>
            </a:bodyPr>
            <a:lstStyle/>
            <a:p>
              <a:r>
                <a:rPr lang="en-US" sz="2000" b="1" dirty="0" err="1">
                  <a:solidFill>
                    <a:srgbClr val="0070C0"/>
                  </a:solidFill>
                </a:rPr>
                <a:t>Microgrid</a:t>
              </a:r>
              <a:r>
                <a:rPr lang="en-US" sz="2400" b="1" dirty="0">
                  <a:solidFill>
                    <a:srgbClr val="0070C0"/>
                  </a:solidFill>
                </a:rPr>
                <a:t> 1</a:t>
              </a:r>
            </a:p>
          </p:txBody>
        </p:sp>
        <p:pic>
          <p:nvPicPr>
            <p:cNvPr id="35" name="Picture 16" descr="http://extremeservicesandmarketing.com/wp-content/uploads/2016/01/wholesome-generato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786" y="4319062"/>
              <a:ext cx="694541" cy="694541"/>
            </a:xfrm>
            <a:prstGeom prst="rect">
              <a:avLst/>
            </a:prstGeom>
            <a:noFill/>
            <a:extLst>
              <a:ext uri="{909E8E84-426E-40dd-AFC4-6F175D3DCCD1}">
                <a14:hiddenFill xmlns="" xmlns:a14="http://schemas.microsoft.com/office/drawing/2010/main">
                  <a:solidFill>
                    <a:srgbClr val="FFFFFF"/>
                  </a:solidFill>
                </a14:hiddenFill>
              </a:ext>
            </a:extLst>
          </p:spPr>
        </p:pic>
        <p:sp>
          <p:nvSpPr>
            <p:cNvPr id="36" name="Rounded Rectangle 35"/>
            <p:cNvSpPr/>
            <p:nvPr/>
          </p:nvSpPr>
          <p:spPr>
            <a:xfrm>
              <a:off x="3048000" y="3635298"/>
              <a:ext cx="1981200" cy="1384826"/>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3048000" y="5040868"/>
              <a:ext cx="2100882" cy="675924"/>
            </a:xfrm>
            <a:prstGeom prst="rect">
              <a:avLst/>
            </a:prstGeom>
            <a:noFill/>
          </p:spPr>
          <p:txBody>
            <a:bodyPr wrap="square" rtlCol="0">
              <a:spAutoFit/>
            </a:bodyPr>
            <a:lstStyle/>
            <a:p>
              <a:r>
                <a:rPr lang="en-US" sz="2400" b="1" dirty="0" err="1">
                  <a:solidFill>
                    <a:srgbClr val="0070C0"/>
                  </a:solidFill>
                </a:rPr>
                <a:t>Microgrid</a:t>
              </a:r>
              <a:r>
                <a:rPr lang="en-US" sz="2400" b="1" dirty="0">
                  <a:solidFill>
                    <a:srgbClr val="0070C0"/>
                  </a:solidFill>
                </a:rPr>
                <a:t> 2</a:t>
              </a:r>
            </a:p>
          </p:txBody>
        </p:sp>
        <p:pic>
          <p:nvPicPr>
            <p:cNvPr id="38" name="Picture 4" descr="http://www.pge.com/resources/images/myhome/solar/SolarWebPages_L5-incentivescleanenergy_icon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1760" y="3656526"/>
              <a:ext cx="629752" cy="676985"/>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12" descr="http://bayviewcommercialsupply.com/wp-content/uploads/2015/12/Building-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48000" y="3651764"/>
              <a:ext cx="995362" cy="995362"/>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16" descr="http://extremeservicesandmarketing.com/wp-content/uploads/2016/01/wholesome-generato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06059" y="4333585"/>
              <a:ext cx="694541" cy="694541"/>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Rounded Rectangle 41"/>
            <p:cNvSpPr/>
            <p:nvPr/>
          </p:nvSpPr>
          <p:spPr>
            <a:xfrm>
              <a:off x="6781800" y="3635298"/>
              <a:ext cx="1981200" cy="1384826"/>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6494227" y="5040868"/>
              <a:ext cx="2158330" cy="675924"/>
            </a:xfrm>
            <a:prstGeom prst="rect">
              <a:avLst/>
            </a:prstGeom>
            <a:noFill/>
          </p:spPr>
          <p:txBody>
            <a:bodyPr wrap="square" rtlCol="0">
              <a:spAutoFit/>
            </a:bodyPr>
            <a:lstStyle/>
            <a:p>
              <a:r>
                <a:rPr lang="en-US" sz="2400" b="1" dirty="0" err="1">
                  <a:solidFill>
                    <a:srgbClr val="0070C0"/>
                  </a:solidFill>
                </a:rPr>
                <a:t>Microgrid</a:t>
              </a:r>
              <a:r>
                <a:rPr lang="en-US" sz="2400" b="1" dirty="0">
                  <a:solidFill>
                    <a:srgbClr val="0070C0"/>
                  </a:solidFill>
                </a:rPr>
                <a:t> N</a:t>
              </a:r>
            </a:p>
          </p:txBody>
        </p:sp>
        <p:pic>
          <p:nvPicPr>
            <p:cNvPr id="44" name="Picture 12" descr="http://bayviewcommercialsupply.com/wp-content/uploads/2015/12/Building-icon.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1800" y="3651764"/>
              <a:ext cx="995362" cy="995362"/>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16" descr="http://extremeservicesandmarketing.com/wp-content/uploads/2016/01/wholesome-generator-ic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39859" y="4333585"/>
              <a:ext cx="694541" cy="694541"/>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2" descr="https://cdn2.iconfinder.com/data/icons/large-home-icons/512/Buildings_building_house_city_office_hom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3156" y="3749201"/>
              <a:ext cx="1177091" cy="117709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7" name="Group 46"/>
            <p:cNvGrpSpPr/>
            <p:nvPr/>
          </p:nvGrpSpPr>
          <p:grpSpPr>
            <a:xfrm>
              <a:off x="1456691" y="3657600"/>
              <a:ext cx="711548" cy="696425"/>
              <a:chOff x="5758530" y="3645059"/>
              <a:chExt cx="794670" cy="596822"/>
            </a:xfrm>
          </p:grpSpPr>
          <p:pic>
            <p:nvPicPr>
              <p:cNvPr id="53" name="Picture 6" descr="http://www.wind-eg.org/js/jQuery-masterSlider/layers/img/slide2/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58530" y="3645059"/>
                <a:ext cx="441347" cy="596822"/>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6" descr="http://www.wind-eg.org/js/jQuery-masterSlider/layers/img/slide2/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11853" y="3645059"/>
                <a:ext cx="441347" cy="59682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8" name="Picture 10" descr="https://irp-cdn.multiscreensite.com/8c9513cb/dms3rep/multi/mobile/SOLAR1-300x30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38371" y="3671171"/>
              <a:ext cx="596029" cy="596029"/>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AutoShape 14" descr="http://files.softicons.com/download/business-icons/vista-business-icons-by-lokas-software/ico/506700-factory.ico"/>
            <p:cNvSpPr>
              <a:spLocks noChangeAspect="1" noChangeArrowheads="1"/>
            </p:cNvSpPr>
            <p:nvPr/>
          </p:nvSpPr>
          <p:spPr bwMode="auto">
            <a:xfrm>
              <a:off x="155575" y="-1165225"/>
              <a:ext cx="2438400" cy="243840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 name="Picture 14" descr="Factory Icon 256x256 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83312" y="158757"/>
              <a:ext cx="2213264" cy="2213264"/>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2" descr="https://openclipart.org/image/2400px/svg_to_png/170536/npp3.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275294" y="604495"/>
              <a:ext cx="881192" cy="1321787"/>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8" descr="http://www.tongapower.to/portals/2/Images/test%20Image/Icons/Network_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62600" y="495300"/>
              <a:ext cx="1569577" cy="1485900"/>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70" name="Rounded Rectangular Callout 69"/>
          <p:cNvSpPr/>
          <p:nvPr/>
        </p:nvSpPr>
        <p:spPr>
          <a:xfrm>
            <a:off x="1622581" y="6096000"/>
            <a:ext cx="1752600" cy="609600"/>
          </a:xfrm>
          <a:prstGeom prst="wedgeRoundRectCallout">
            <a:avLst>
              <a:gd name="adj1" fmla="val 5938"/>
              <a:gd name="adj2" fmla="val -151246"/>
              <a:gd name="adj3" fmla="val 16667"/>
            </a:avLst>
          </a:prstGeom>
          <a:solidFill>
            <a:srgbClr val="4FD093"/>
          </a:solidFill>
          <a:ln>
            <a:solidFill>
              <a:srgbClr val="4FD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Self generation</a:t>
            </a:r>
          </a:p>
        </p:txBody>
      </p:sp>
      <p:grpSp>
        <p:nvGrpSpPr>
          <p:cNvPr id="8" name="Group 7"/>
          <p:cNvGrpSpPr/>
          <p:nvPr/>
        </p:nvGrpSpPr>
        <p:grpSpPr>
          <a:xfrm>
            <a:off x="3124199" y="5333147"/>
            <a:ext cx="2347119" cy="1313986"/>
            <a:chOff x="1600198" y="5333147"/>
            <a:chExt cx="2347119" cy="1313986"/>
          </a:xfrm>
        </p:grpSpPr>
        <p:sp>
          <p:nvSpPr>
            <p:cNvPr id="4" name="Left Brace 3"/>
            <p:cNvSpPr/>
            <p:nvPr/>
          </p:nvSpPr>
          <p:spPr>
            <a:xfrm rot="16200000">
              <a:off x="2095073" y="4838272"/>
              <a:ext cx="305651" cy="1295402"/>
            </a:xfrm>
            <a:prstGeom prst="leftBrace">
              <a:avLst/>
            </a:prstGeom>
            <a:ln w="254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71" name="Rounded Rectangular Callout 70"/>
            <p:cNvSpPr/>
            <p:nvPr/>
          </p:nvSpPr>
          <p:spPr>
            <a:xfrm>
              <a:off x="2194717" y="6037533"/>
              <a:ext cx="1752600" cy="609600"/>
            </a:xfrm>
            <a:prstGeom prst="wedgeRoundRectCallout">
              <a:avLst>
                <a:gd name="adj1" fmla="val -44190"/>
                <a:gd name="adj2" fmla="val -113011"/>
                <a:gd name="adj3" fmla="val 16667"/>
              </a:avLst>
            </a:prstGeom>
            <a:solidFill>
              <a:srgbClr val="4FD093"/>
            </a:solidFill>
            <a:ln>
              <a:solidFill>
                <a:srgbClr val="4FD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Power from main grid</a:t>
              </a:r>
            </a:p>
          </p:txBody>
        </p:sp>
      </p:grpSp>
      <p:grpSp>
        <p:nvGrpSpPr>
          <p:cNvPr id="9" name="Group 8"/>
          <p:cNvGrpSpPr/>
          <p:nvPr/>
        </p:nvGrpSpPr>
        <p:grpSpPr>
          <a:xfrm>
            <a:off x="5677631" y="5409348"/>
            <a:ext cx="3411435" cy="1372452"/>
            <a:chOff x="4153630" y="5409348"/>
            <a:chExt cx="3411435" cy="1372452"/>
          </a:xfrm>
          <a:solidFill>
            <a:srgbClr val="4FD093"/>
          </a:solidFill>
        </p:grpSpPr>
        <p:sp>
          <p:nvSpPr>
            <p:cNvPr id="20" name="Left Brace 19"/>
            <p:cNvSpPr/>
            <p:nvPr/>
          </p:nvSpPr>
          <p:spPr>
            <a:xfrm rot="16200000">
              <a:off x="4781489" y="4781489"/>
              <a:ext cx="305652" cy="1561369"/>
            </a:xfrm>
            <a:prstGeom prst="leftBrace">
              <a:avLst/>
            </a:prstGeom>
            <a:grpFill/>
            <a:ln w="25400">
              <a:solidFill>
                <a:srgbClr val="4FD09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B050"/>
                </a:solidFill>
              </a:endParaRPr>
            </a:p>
          </p:txBody>
        </p:sp>
        <p:sp>
          <p:nvSpPr>
            <p:cNvPr id="72" name="Rounded Rectangular Callout 71"/>
            <p:cNvSpPr/>
            <p:nvPr/>
          </p:nvSpPr>
          <p:spPr>
            <a:xfrm>
              <a:off x="5226840" y="6172200"/>
              <a:ext cx="2338225" cy="609600"/>
            </a:xfrm>
            <a:prstGeom prst="wedgeRoundRectCallout">
              <a:avLst>
                <a:gd name="adj1" fmla="val -60551"/>
                <a:gd name="adj2" fmla="val -120364"/>
                <a:gd name="adj3" fmla="val 16667"/>
              </a:avLst>
            </a:prstGeom>
            <a:grpFill/>
            <a:ln>
              <a:solidFill>
                <a:srgbClr val="4FD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Power from neighbors</a:t>
              </a:r>
            </a:p>
          </p:txBody>
        </p:sp>
      </p:grpSp>
      <p:sp>
        <p:nvSpPr>
          <p:cNvPr id="3" name="Slide Number Placeholder 3">
            <a:extLst>
              <a:ext uri="{FF2B5EF4-FFF2-40B4-BE49-F238E27FC236}">
                <a16:creationId xmlns:a16="http://schemas.microsoft.com/office/drawing/2014/main" id="{C7574AC0-2AB2-11A3-105E-A4CCC35926A6}"/>
              </a:ext>
            </a:extLst>
          </p:cNvPr>
          <p:cNvSpPr txBox="1">
            <a:spLocks/>
          </p:cNvSpPr>
          <p:nvPr/>
        </p:nvSpPr>
        <p:spPr>
          <a:xfrm>
            <a:off x="10276321" y="6309360"/>
            <a:ext cx="771089" cy="365125"/>
          </a:xfrm>
          <a:prstGeom prst="rect">
            <a:avLst/>
          </a:prstGeo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mtClean="0"/>
              <a:pPr>
                <a:spcAft>
                  <a:spcPts val="600"/>
                </a:spcAft>
              </a:pPr>
              <a:t>86</a:t>
            </a:fld>
            <a:endParaRPr lang="en-US"/>
          </a:p>
        </p:txBody>
      </p:sp>
    </p:spTree>
    <p:extLst>
      <p:ext uri="{BB962C8B-B14F-4D97-AF65-F5344CB8AC3E}">
        <p14:creationId xmlns:p14="http://schemas.microsoft.com/office/powerpoint/2010/main" val="401457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animEffect transition="in" filter="fade">
                                      <p:cBhvr>
                                        <p:cTn id="15" dur="500"/>
                                        <p:tgtEl>
                                          <p:spTgt spid="7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70"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D95EC5-71D1-4E68-8047-FC53A0C9889E}"/>
              </a:ext>
            </a:extLst>
          </p:cNvPr>
          <p:cNvSpPr>
            <a:spLocks noGrp="1"/>
          </p:cNvSpPr>
          <p:nvPr>
            <p:ph type="title"/>
          </p:nvPr>
        </p:nvSpPr>
        <p:spPr>
          <a:xfrm>
            <a:off x="1224609" y="13427"/>
            <a:ext cx="10972800" cy="1143000"/>
          </a:xfrm>
        </p:spPr>
        <p:txBody>
          <a:bodyPr/>
          <a:lstStyle/>
          <a:p>
            <a:r>
              <a:rPr lang="en-US" dirty="0">
                <a:solidFill>
                  <a:srgbClr val="FFFF00"/>
                </a:solidFill>
              </a:rPr>
              <a:t>Islanded operation</a:t>
            </a:r>
          </a:p>
        </p:txBody>
      </p:sp>
      <p:sp>
        <p:nvSpPr>
          <p:cNvPr id="22" name="AutoShape 16" descr="http://www.iconarchive.com/download/i91827/icons8/windows-8/Transport-Engine.ico"/>
          <p:cNvSpPr>
            <a:spLocks noChangeAspect="1" noChangeArrowheads="1"/>
          </p:cNvSpPr>
          <p:nvPr/>
        </p:nvSpPr>
        <p:spPr bwMode="auto">
          <a:xfrm>
            <a:off x="2426501" y="70317"/>
            <a:ext cx="2015207" cy="161216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18" descr="http://www.iconarchive.com/download/i91827/icons8/windows-8/Transport-Engine.ico"/>
          <p:cNvSpPr>
            <a:spLocks noChangeAspect="1" noChangeArrowheads="1"/>
          </p:cNvSpPr>
          <p:nvPr/>
        </p:nvSpPr>
        <p:spPr bwMode="auto">
          <a:xfrm>
            <a:off x="2552451" y="171077"/>
            <a:ext cx="2015207" cy="1612165"/>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p:cNvGrpSpPr/>
          <p:nvPr/>
        </p:nvGrpSpPr>
        <p:grpSpPr>
          <a:xfrm>
            <a:off x="5572638" y="2593694"/>
            <a:ext cx="226213" cy="766026"/>
            <a:chOff x="4343400" y="2320383"/>
            <a:chExt cx="273718" cy="1542115"/>
          </a:xfrm>
        </p:grpSpPr>
        <p:grpSp>
          <p:nvGrpSpPr>
            <p:cNvPr id="65" name="Group 64"/>
            <p:cNvGrpSpPr/>
            <p:nvPr/>
          </p:nvGrpSpPr>
          <p:grpSpPr>
            <a:xfrm>
              <a:off x="4343400" y="2592631"/>
              <a:ext cx="273718" cy="430129"/>
              <a:chOff x="5638800" y="3276600"/>
              <a:chExt cx="533400" cy="762000"/>
            </a:xfrm>
          </p:grpSpPr>
          <p:sp>
            <p:nvSpPr>
              <p:cNvPr id="68" name="Flowchart: Connector 67"/>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lowchart: Connector 68"/>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6" name="Straight Connector 65"/>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rot="1755068">
            <a:off x="3506925" y="2315854"/>
            <a:ext cx="226213" cy="1121539"/>
            <a:chOff x="4343400" y="2320383"/>
            <a:chExt cx="273718" cy="1542115"/>
          </a:xfrm>
        </p:grpSpPr>
        <p:grpSp>
          <p:nvGrpSpPr>
            <p:cNvPr id="60" name="Group 59"/>
            <p:cNvGrpSpPr/>
            <p:nvPr/>
          </p:nvGrpSpPr>
          <p:grpSpPr>
            <a:xfrm>
              <a:off x="4343400" y="2592631"/>
              <a:ext cx="273718" cy="430129"/>
              <a:chOff x="5638800" y="3276600"/>
              <a:chExt cx="533400" cy="762000"/>
            </a:xfrm>
          </p:grpSpPr>
          <p:sp>
            <p:nvSpPr>
              <p:cNvPr id="63" name="Flowchart: Connector 62"/>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lowchart: Connector 63"/>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1" name="Straight Connector 60"/>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rot="19983812">
            <a:off x="8368045" y="2301140"/>
            <a:ext cx="226213" cy="1121539"/>
            <a:chOff x="4343400" y="2320383"/>
            <a:chExt cx="273718" cy="1542115"/>
          </a:xfrm>
        </p:grpSpPr>
        <p:grpSp>
          <p:nvGrpSpPr>
            <p:cNvPr id="55" name="Group 54"/>
            <p:cNvGrpSpPr/>
            <p:nvPr/>
          </p:nvGrpSpPr>
          <p:grpSpPr>
            <a:xfrm>
              <a:off x="4343400" y="2592631"/>
              <a:ext cx="273718" cy="430129"/>
              <a:chOff x="5638800" y="3276600"/>
              <a:chExt cx="533400" cy="762000"/>
            </a:xfrm>
          </p:grpSpPr>
          <p:sp>
            <p:nvSpPr>
              <p:cNvPr id="58" name="Flowchart: Connector 57"/>
              <p:cNvSpPr/>
              <p:nvPr/>
            </p:nvSpPr>
            <p:spPr>
              <a:xfrm>
                <a:off x="5638800" y="3276600"/>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p:cNvSpPr/>
              <p:nvPr/>
            </p:nvSpPr>
            <p:spPr>
              <a:xfrm>
                <a:off x="5638800" y="3539728"/>
                <a:ext cx="533400" cy="498872"/>
              </a:xfrm>
              <a:prstGeom prst="flowChartConnector">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6" name="Straight Connector 55"/>
            <p:cNvCxnSpPr/>
            <p:nvPr/>
          </p:nvCxnSpPr>
          <p:spPr>
            <a:xfrm>
              <a:off x="4480259" y="3031731"/>
              <a:ext cx="15541" cy="830767"/>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4496448" y="2320383"/>
              <a:ext cx="0" cy="262984"/>
            </a:xfrm>
            <a:prstGeom prst="line">
              <a:avLst/>
            </a:prstGeom>
            <a:ln w="444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p:nvPr/>
        </p:nvCxnSpPr>
        <p:spPr>
          <a:xfrm>
            <a:off x="4210800" y="3915239"/>
            <a:ext cx="606136"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454291" y="3913902"/>
            <a:ext cx="500939"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958095" y="3597018"/>
            <a:ext cx="1105629" cy="707886"/>
          </a:xfrm>
          <a:prstGeom prst="rect">
            <a:avLst/>
          </a:prstGeom>
          <a:noFill/>
          <a:ln>
            <a:noFill/>
          </a:ln>
        </p:spPr>
        <p:txBody>
          <a:bodyPr wrap="square" rtlCol="0">
            <a:spAutoFit/>
          </a:bodyPr>
          <a:lstStyle/>
          <a:p>
            <a:r>
              <a:rPr lang="en-US" sz="4000" dirty="0">
                <a:solidFill>
                  <a:srgbClr val="0070C0"/>
                </a:solidFill>
              </a:rPr>
              <a:t>…</a:t>
            </a:r>
          </a:p>
        </p:txBody>
      </p:sp>
      <p:cxnSp>
        <p:nvCxnSpPr>
          <p:cNvPr id="30" name="Straight Arrow Connector 29"/>
          <p:cNvCxnSpPr/>
          <p:nvPr/>
        </p:nvCxnSpPr>
        <p:spPr>
          <a:xfrm>
            <a:off x="7401782" y="3913902"/>
            <a:ext cx="500939" cy="0"/>
          </a:xfrm>
          <a:prstGeom prst="straightConnector1">
            <a:avLst/>
          </a:prstGeom>
          <a:ln w="44450">
            <a:solidFill>
              <a:srgbClr val="0070C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927679" y="991852"/>
            <a:ext cx="6248447" cy="1583182"/>
          </a:xfrm>
          <a:prstGeom prst="ellipse">
            <a:avLst/>
          </a:prstGeom>
          <a:noFill/>
          <a:ln w="44450">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8077201" y="1646795"/>
            <a:ext cx="1106393" cy="369332"/>
          </a:xfrm>
          <a:prstGeom prst="rect">
            <a:avLst/>
          </a:prstGeom>
          <a:noFill/>
        </p:spPr>
        <p:txBody>
          <a:bodyPr wrap="none" rtlCol="0">
            <a:spAutoFit/>
          </a:bodyPr>
          <a:lstStyle/>
          <a:p>
            <a:r>
              <a:rPr lang="en-US" b="1" dirty="0">
                <a:solidFill>
                  <a:srgbClr val="0070C0"/>
                </a:solidFill>
              </a:rPr>
              <a:t>Main grid</a:t>
            </a:r>
          </a:p>
        </p:txBody>
      </p:sp>
      <p:sp>
        <p:nvSpPr>
          <p:cNvPr id="33" name="Rounded Rectangle 32"/>
          <p:cNvSpPr/>
          <p:nvPr/>
        </p:nvSpPr>
        <p:spPr>
          <a:xfrm>
            <a:off x="2549826" y="3359719"/>
            <a:ext cx="1637356" cy="945855"/>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498882" y="4319741"/>
            <a:ext cx="1692119" cy="523220"/>
          </a:xfrm>
          <a:prstGeom prst="rect">
            <a:avLst/>
          </a:prstGeom>
          <a:noFill/>
        </p:spPr>
        <p:txBody>
          <a:bodyPr wrap="square" rtlCol="0">
            <a:spAutoFit/>
          </a:bodyPr>
          <a:lstStyle/>
          <a:p>
            <a:r>
              <a:rPr lang="en-US" sz="2400" b="1" dirty="0" err="1">
                <a:solidFill>
                  <a:srgbClr val="0070C0"/>
                </a:solidFill>
              </a:rPr>
              <a:t>Microgrid</a:t>
            </a:r>
            <a:r>
              <a:rPr lang="en-US" sz="2800" b="1" dirty="0">
                <a:solidFill>
                  <a:srgbClr val="0070C0"/>
                </a:solidFill>
              </a:rPr>
              <a:t> 1</a:t>
            </a:r>
          </a:p>
        </p:txBody>
      </p:sp>
      <p:pic>
        <p:nvPicPr>
          <p:cNvPr id="35" name="Picture 16" descr="http://extremeservicesandmarketing.com/wp-content/uploads/2016/01/wholesome-generator-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6262" y="3826005"/>
            <a:ext cx="574001" cy="474381"/>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4" descr="http://www.pge.com/resources/images/myhome/solar/SolarWebPages_L5-incentivescleanenergy_icon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4835" y="3373483"/>
            <a:ext cx="520456" cy="46239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2" name="Group 1"/>
          <p:cNvGrpSpPr/>
          <p:nvPr/>
        </p:nvGrpSpPr>
        <p:grpSpPr>
          <a:xfrm>
            <a:off x="4746929" y="3358985"/>
            <a:ext cx="1806271" cy="1421688"/>
            <a:chOff x="3222929" y="3358984"/>
            <a:chExt cx="1806271" cy="1421688"/>
          </a:xfrm>
        </p:grpSpPr>
        <p:sp>
          <p:nvSpPr>
            <p:cNvPr id="36" name="Rounded Rectangle 35"/>
            <p:cNvSpPr/>
            <p:nvPr/>
          </p:nvSpPr>
          <p:spPr>
            <a:xfrm>
              <a:off x="3292934" y="3358984"/>
              <a:ext cx="1637356" cy="945855"/>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TextBox 36"/>
            <p:cNvSpPr txBox="1"/>
            <p:nvPr/>
          </p:nvSpPr>
          <p:spPr>
            <a:xfrm>
              <a:off x="3222929" y="4319007"/>
              <a:ext cx="1806271" cy="461665"/>
            </a:xfrm>
            <a:prstGeom prst="rect">
              <a:avLst/>
            </a:prstGeom>
            <a:noFill/>
          </p:spPr>
          <p:txBody>
            <a:bodyPr wrap="square" rtlCol="0">
              <a:spAutoFit/>
            </a:bodyPr>
            <a:lstStyle/>
            <a:p>
              <a:r>
                <a:rPr lang="en-US" sz="2400" b="1" dirty="0" err="1">
                  <a:solidFill>
                    <a:srgbClr val="0070C0"/>
                  </a:solidFill>
                </a:rPr>
                <a:t>Microgrid</a:t>
              </a:r>
              <a:r>
                <a:rPr lang="en-US" sz="2400" b="1" dirty="0">
                  <a:solidFill>
                    <a:srgbClr val="0070C0"/>
                  </a:solidFill>
                </a:rPr>
                <a:t> 2</a:t>
              </a:r>
            </a:p>
          </p:txBody>
        </p:sp>
        <p:pic>
          <p:nvPicPr>
            <p:cNvPr id="39" name="Picture 12" descr="http://bayviewcommercialsupply.com/wp-content/uploads/2015/12/Building-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2934" y="3370231"/>
              <a:ext cx="822613" cy="679846"/>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16" descr="http://extremeservicesandmarketing.com/wp-content/uploads/2016/01/wholesome-generator-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67363" y="3835924"/>
              <a:ext cx="574001" cy="474381"/>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42" name="Rounded Rectangle 41"/>
          <p:cNvSpPr/>
          <p:nvPr/>
        </p:nvSpPr>
        <p:spPr>
          <a:xfrm>
            <a:off x="7902719" y="3358985"/>
            <a:ext cx="1637356" cy="945855"/>
          </a:xfrm>
          <a:prstGeom prst="roundRect">
            <a:avLst>
              <a:gd name="adj" fmla="val 6474"/>
            </a:avLst>
          </a:prstGeom>
          <a:noFill/>
          <a:ln w="444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7784070" y="4303804"/>
            <a:ext cx="1728083" cy="461665"/>
          </a:xfrm>
          <a:prstGeom prst="rect">
            <a:avLst/>
          </a:prstGeom>
          <a:noFill/>
        </p:spPr>
        <p:txBody>
          <a:bodyPr wrap="square" rtlCol="0">
            <a:spAutoFit/>
          </a:bodyPr>
          <a:lstStyle/>
          <a:p>
            <a:r>
              <a:rPr lang="en-US" sz="2400" b="1" dirty="0" err="1">
                <a:solidFill>
                  <a:srgbClr val="0070C0"/>
                </a:solidFill>
              </a:rPr>
              <a:t>Microgrid</a:t>
            </a:r>
            <a:r>
              <a:rPr lang="en-US" sz="2400" b="1" dirty="0">
                <a:solidFill>
                  <a:srgbClr val="0070C0"/>
                </a:solidFill>
              </a:rPr>
              <a:t> N</a:t>
            </a:r>
          </a:p>
        </p:txBody>
      </p:sp>
      <p:pic>
        <p:nvPicPr>
          <p:cNvPr id="44" name="Picture 12" descr="http://bayviewcommercialsupply.com/wp-content/uploads/2015/12/Building-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2720" y="3370231"/>
            <a:ext cx="822613" cy="679846"/>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16" descr="http://extremeservicesandmarketing.com/wp-content/uploads/2016/01/wholesome-generator-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7149" y="3835925"/>
            <a:ext cx="574001" cy="474381"/>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2" descr="https://cdn2.iconfinder.com/data/icons/large-home-icons/512/Buildings_building_house_city_office_hom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8882" y="3436782"/>
            <a:ext cx="972803" cy="803969"/>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7" name="Group 46"/>
          <p:cNvGrpSpPr/>
          <p:nvPr/>
        </p:nvGrpSpPr>
        <p:grpSpPr>
          <a:xfrm>
            <a:off x="3501803" y="3374217"/>
            <a:ext cx="588056" cy="475668"/>
            <a:chOff x="5758530" y="3645059"/>
            <a:chExt cx="794670" cy="596822"/>
          </a:xfrm>
        </p:grpSpPr>
        <p:pic>
          <p:nvPicPr>
            <p:cNvPr id="53" name="Picture 6" descr="http://www.wind-eg.org/js/jQuery-masterSlider/layers/img/slide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8530" y="3645059"/>
              <a:ext cx="441347" cy="596822"/>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6" descr="http://www.wind-eg.org/js/jQuery-masterSlider/layers/img/slide2/4.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1853" y="3645059"/>
              <a:ext cx="441347" cy="596822"/>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48" name="Picture 10" descr="https://irp-cdn.multiscreensite.com/8c9513cb/dms3rep/multi/mobile/SOLAR1-300x300.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858563" y="3383486"/>
            <a:ext cx="492586" cy="407096"/>
          </a:xfrm>
          <a:prstGeom prst="rect">
            <a:avLst/>
          </a:prstGeom>
          <a:noFill/>
          <a:extLst>
            <a:ext uri="{909E8E84-426E-40dd-AFC4-6F175D3DCCD1}">
              <a14:hiddenFill xmlns="" xmlns:a14="http://schemas.microsoft.com/office/drawing/2010/main">
                <a:solidFill>
                  <a:srgbClr val="FFFFFF"/>
                </a:solidFill>
              </a14:hiddenFill>
            </a:ext>
          </a:extLst>
        </p:spPr>
      </p:pic>
      <p:sp>
        <p:nvSpPr>
          <p:cNvPr id="49" name="AutoShape 14" descr="http://files.softicons.com/download/business-icons/vista-business-icons-by-lokas-software/ico/506700-factory.ico"/>
          <p:cNvSpPr>
            <a:spLocks noChangeAspect="1" noChangeArrowheads="1"/>
          </p:cNvSpPr>
          <p:nvPr/>
        </p:nvSpPr>
        <p:spPr bwMode="auto">
          <a:xfrm>
            <a:off x="2426501" y="80162"/>
            <a:ext cx="2015207" cy="1665460"/>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0" name="Picture 14" descr="Factory Icon 256x256 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94051" y="984461"/>
            <a:ext cx="1829144" cy="1511689"/>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2" descr="https://openclipart.org/image/2400px/svg_to_png/170536/npp3.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8334" y="1288905"/>
            <a:ext cx="728258" cy="902798"/>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8" descr="http://www.tongapower.to/portals/2/Images/test%20Image/Icons/Network_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95117" y="1214323"/>
            <a:ext cx="1297171" cy="1014890"/>
          </a:xfrm>
          <a:prstGeom prst="rect">
            <a:avLst/>
          </a:prstGeom>
          <a:noFill/>
          <a:extLst>
            <a:ext uri="{909E8E84-426E-40dd-AFC4-6F175D3DCCD1}">
              <a14:hiddenFill xmlns="" xmlns:a14="http://schemas.microsoft.com/office/drawing/2010/main">
                <a:solidFill>
                  <a:srgbClr val="FFFFFF"/>
                </a:solidFill>
              </a14:hiddenFill>
            </a:ext>
          </a:extLst>
        </p:spPr>
      </p:pic>
      <p:grpSp>
        <p:nvGrpSpPr>
          <p:cNvPr id="73" name="Group 72"/>
          <p:cNvGrpSpPr/>
          <p:nvPr/>
        </p:nvGrpSpPr>
        <p:grpSpPr>
          <a:xfrm>
            <a:off x="5508031" y="2666492"/>
            <a:ext cx="368808" cy="344482"/>
            <a:chOff x="381000" y="3296706"/>
            <a:chExt cx="304800" cy="284695"/>
          </a:xfrm>
        </p:grpSpPr>
        <p:cxnSp>
          <p:nvCxnSpPr>
            <p:cNvPr id="74" name="Straight Connector 73"/>
            <p:cNvCxnSpPr/>
            <p:nvPr/>
          </p:nvCxnSpPr>
          <p:spPr>
            <a:xfrm>
              <a:off x="381000" y="3307215"/>
              <a:ext cx="304800" cy="274185"/>
            </a:xfrm>
            <a:prstGeom prst="line">
              <a:avLst/>
            </a:prstGeom>
            <a:ln w="34925">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V="1">
              <a:off x="381000" y="3296706"/>
              <a:ext cx="304800" cy="284695"/>
            </a:xfrm>
            <a:prstGeom prst="line">
              <a:avLst/>
            </a:prstGeom>
            <a:ln w="34925">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3" name="Slide Number Placeholder 3">
            <a:extLst>
              <a:ext uri="{FF2B5EF4-FFF2-40B4-BE49-F238E27FC236}">
                <a16:creationId xmlns:a16="http://schemas.microsoft.com/office/drawing/2014/main" id="{C6396B17-1857-9A02-A0B5-0258F55C356D}"/>
              </a:ext>
            </a:extLst>
          </p:cNvPr>
          <p:cNvSpPr txBox="1">
            <a:spLocks/>
          </p:cNvSpPr>
          <p:nvPr/>
        </p:nvSpPr>
        <p:spPr>
          <a:xfrm>
            <a:off x="10276321" y="6309360"/>
            <a:ext cx="771089" cy="365125"/>
          </a:xfrm>
          <a:prstGeom prst="rect">
            <a:avLst/>
          </a:prstGeo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mtClean="0"/>
              <a:pPr>
                <a:spcAft>
                  <a:spcPts val="600"/>
                </a:spcAft>
              </a:pPr>
              <a:t>87</a:t>
            </a:fld>
            <a:endParaRPr lang="en-US"/>
          </a:p>
        </p:txBody>
      </p:sp>
    </p:spTree>
    <p:extLst>
      <p:ext uri="{BB962C8B-B14F-4D97-AF65-F5344CB8AC3E}">
        <p14:creationId xmlns:p14="http://schemas.microsoft.com/office/powerpoint/2010/main" val="322853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 calcmode="lin" valueType="num">
                                      <p:cBhvr>
                                        <p:cTn id="7" dur="500" fill="hold"/>
                                        <p:tgtEl>
                                          <p:spTgt spid="73"/>
                                        </p:tgtEl>
                                        <p:attrNameLst>
                                          <p:attrName>ppt_w</p:attrName>
                                        </p:attrNameLst>
                                      </p:cBhvr>
                                      <p:tavLst>
                                        <p:tav tm="0">
                                          <p:val>
                                            <p:fltVal val="0"/>
                                          </p:val>
                                        </p:tav>
                                        <p:tav tm="100000">
                                          <p:val>
                                            <p:strVal val="#ppt_w"/>
                                          </p:val>
                                        </p:tav>
                                      </p:tavLst>
                                    </p:anim>
                                    <p:anim calcmode="lin" valueType="num">
                                      <p:cBhvr>
                                        <p:cTn id="8" dur="500" fill="hold"/>
                                        <p:tgtEl>
                                          <p:spTgt spid="73"/>
                                        </p:tgtEl>
                                        <p:attrNameLst>
                                          <p:attrName>ppt_h</p:attrName>
                                        </p:attrNameLst>
                                      </p:cBhvr>
                                      <p:tavLst>
                                        <p:tav tm="0">
                                          <p:val>
                                            <p:fltVal val="0"/>
                                          </p:val>
                                        </p:tav>
                                        <p:tav tm="100000">
                                          <p:val>
                                            <p:strVal val="#ppt_h"/>
                                          </p:val>
                                        </p:tav>
                                      </p:tavLst>
                                    </p:anim>
                                    <p:animEffect transition="in" filter="fade">
                                      <p:cBhvr>
                                        <p:cTn id="9" dur="500"/>
                                        <p:tgtEl>
                                          <p:spTgt spid="73"/>
                                        </p:tgtEl>
                                      </p:cBhvr>
                                    </p:animEffect>
                                  </p:childTnLst>
                                </p:cTn>
                              </p:par>
                            </p:childTnLst>
                          </p:cTn>
                        </p:par>
                        <p:par>
                          <p:cTn id="10" fill="hold">
                            <p:stCondLst>
                              <p:cond delay="500"/>
                            </p:stCondLst>
                            <p:childTnLst>
                              <p:par>
                                <p:cTn id="11" presetID="26" presetClass="emph" presetSubtype="0" fill="hold" nodeType="afterEffect">
                                  <p:stCondLst>
                                    <p:cond delay="0"/>
                                  </p:stCondLst>
                                  <p:childTnLst>
                                    <p:animEffect transition="out" filter="fade">
                                      <p:cBhvr>
                                        <p:cTn id="12" dur="500" tmFilter="0, 0; .2, .5; .8, .5; 1, 0"/>
                                        <p:tgtEl>
                                          <p:spTgt spid="73"/>
                                        </p:tgtEl>
                                      </p:cBhvr>
                                    </p:animEffect>
                                    <p:animScale>
                                      <p:cBhvr>
                                        <p:cTn id="13" dur="250" autoRev="1" fill="hold"/>
                                        <p:tgtEl>
                                          <p:spTgt spid="7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26" presetClass="emph" presetSubtype="0" fill="remove" nodeType="clickEffect">
                                  <p:stCondLst>
                                    <p:cond delay="0"/>
                                  </p:stCondLst>
                                  <p:childTnLst>
                                    <p:animEffect transition="out" filter="fade">
                                      <p:cBhvr>
                                        <p:cTn id="17" dur="1000" tmFilter="0, 0; .2, .5; .8, .5; 1, 0"/>
                                        <p:tgtEl>
                                          <p:spTgt spid="2"/>
                                        </p:tgtEl>
                                      </p:cBhvr>
                                    </p:animEffect>
                                    <p:animScale>
                                      <p:cBhvr>
                                        <p:cTn id="18" dur="50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9083" y="1545203"/>
            <a:ext cx="5410200" cy="876300"/>
          </a:xfrm>
          <a:prstGeom prst="rect">
            <a:avLst/>
          </a:prstGeom>
          <a:noFill/>
          <a:ln w="25400">
            <a:solidFill>
              <a:srgbClr val="FF3300"/>
            </a:solidFill>
            <a:miter lim="800000"/>
            <a:headEnd/>
            <a:tailEnd/>
          </a:ln>
          <a:extLst>
            <a:ext uri="{909E8E84-426E-40dd-AFC4-6F175D3DCCD1}">
              <a14:hiddenFill xmlns="" xmlns:a14="http://schemas.microsoft.com/office/drawing/2010/main">
                <a:solidFill>
                  <a:schemeClr val="accent1"/>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684" y="3059679"/>
            <a:ext cx="5876925" cy="1000125"/>
          </a:xfrm>
          <a:prstGeom prst="rect">
            <a:avLst/>
          </a:prstGeom>
          <a:noFill/>
          <a:ln w="25400">
            <a:solidFill>
              <a:srgbClr val="FF3300"/>
            </a:solidFill>
            <a:miter lim="800000"/>
            <a:headEnd/>
            <a:tailEnd/>
          </a:ln>
          <a:extLst>
            <a:ext uri="{909E8E84-426E-40dd-AFC4-6F175D3DCCD1}">
              <a14:hiddenFill xmlns="" xmlns:a14="http://schemas.microsoft.com/office/drawing/2010/main">
                <a:solidFill>
                  <a:schemeClr val="accent1"/>
                </a:solidFill>
              </a14:hiddenFill>
            </a:ext>
          </a:extLst>
        </p:spPr>
      </p:pic>
      <p:grpSp>
        <p:nvGrpSpPr>
          <p:cNvPr id="9" name="Group 8"/>
          <p:cNvGrpSpPr/>
          <p:nvPr/>
        </p:nvGrpSpPr>
        <p:grpSpPr>
          <a:xfrm>
            <a:off x="2261483" y="4212203"/>
            <a:ext cx="6019798" cy="1447800"/>
            <a:chOff x="2743200" y="4267200"/>
            <a:chExt cx="6019798" cy="1600200"/>
          </a:xfrm>
        </p:grpSpPr>
        <p:grpSp>
          <p:nvGrpSpPr>
            <p:cNvPr id="4" name="Group 3"/>
            <p:cNvGrpSpPr/>
            <p:nvPr/>
          </p:nvGrpSpPr>
          <p:grpSpPr>
            <a:xfrm>
              <a:off x="2743200" y="4267200"/>
              <a:ext cx="2676525" cy="1600200"/>
              <a:chOff x="3233738" y="4419600"/>
              <a:chExt cx="2676525" cy="1600200"/>
            </a:xfrm>
          </p:grpSpPr>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3738" y="4419600"/>
                <a:ext cx="2676525" cy="91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2788" y="5181600"/>
                <a:ext cx="2638425" cy="838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7" name="Rounded Rectangular Callout 6"/>
            <p:cNvSpPr/>
            <p:nvPr/>
          </p:nvSpPr>
          <p:spPr>
            <a:xfrm>
              <a:off x="6705599" y="4580467"/>
              <a:ext cx="2057399" cy="609600"/>
            </a:xfrm>
            <a:prstGeom prst="wedgeRoundRectCallout">
              <a:avLst>
                <a:gd name="adj1" fmla="val -127652"/>
                <a:gd name="adj2" fmla="val -16667"/>
                <a:gd name="adj3" fmla="val 16667"/>
              </a:avLst>
            </a:prstGeom>
            <a:solidFill>
              <a:srgbClr val="4FD093"/>
            </a:solidFill>
            <a:ln>
              <a:solidFill>
                <a:srgbClr val="4FD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Ramping constraints</a:t>
              </a:r>
            </a:p>
          </p:txBody>
        </p:sp>
        <p:sp>
          <p:nvSpPr>
            <p:cNvPr id="8" name="Right Brace 7"/>
            <p:cNvSpPr/>
            <p:nvPr/>
          </p:nvSpPr>
          <p:spPr>
            <a:xfrm>
              <a:off x="5486400" y="4694767"/>
              <a:ext cx="152400" cy="867833"/>
            </a:xfrm>
            <a:prstGeom prst="rightBrace">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endParaRPr>
            </a:p>
          </p:txBody>
        </p:sp>
      </p:grpSp>
      <p:sp>
        <p:nvSpPr>
          <p:cNvPr id="56" name="Rounded Rectangular Callout 55"/>
          <p:cNvSpPr/>
          <p:nvPr/>
        </p:nvSpPr>
        <p:spPr>
          <a:xfrm>
            <a:off x="8281282" y="1469003"/>
            <a:ext cx="2596102" cy="609600"/>
          </a:xfrm>
          <a:prstGeom prst="wedgeRoundRectCallout">
            <a:avLst>
              <a:gd name="adj1" fmla="val -89640"/>
              <a:gd name="adj2" fmla="val -18056"/>
              <a:gd name="adj3" fmla="val 16667"/>
            </a:avLst>
          </a:prstGeom>
          <a:solidFill>
            <a:srgbClr val="4FD093"/>
          </a:solidFill>
          <a:ln>
            <a:solidFill>
              <a:srgbClr val="4FD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For </a:t>
            </a:r>
            <a:r>
              <a:rPr lang="en-US" sz="2400" dirty="0" err="1">
                <a:solidFill>
                  <a:schemeClr val="tx1"/>
                </a:solidFill>
              </a:rPr>
              <a:t>microgrid</a:t>
            </a:r>
            <a:r>
              <a:rPr lang="en-US" sz="2400" dirty="0">
                <a:solidFill>
                  <a:schemeClr val="tx1"/>
                </a:solidFill>
              </a:rPr>
              <a:t> in islanded mode</a:t>
            </a:r>
          </a:p>
        </p:txBody>
      </p:sp>
      <p:sp>
        <p:nvSpPr>
          <p:cNvPr id="57" name="Rounded Rectangular Callout 56"/>
          <p:cNvSpPr/>
          <p:nvPr/>
        </p:nvSpPr>
        <p:spPr>
          <a:xfrm>
            <a:off x="8281282" y="3297803"/>
            <a:ext cx="2389367" cy="609600"/>
          </a:xfrm>
          <a:prstGeom prst="wedgeRoundRectCallout">
            <a:avLst>
              <a:gd name="adj1" fmla="val -71766"/>
              <a:gd name="adj2" fmla="val -22223"/>
              <a:gd name="adj3" fmla="val 16667"/>
            </a:avLst>
          </a:prstGeom>
          <a:solidFill>
            <a:srgbClr val="4FD093"/>
          </a:solidFill>
          <a:ln>
            <a:solidFill>
              <a:srgbClr val="4FD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For </a:t>
            </a:r>
            <a:r>
              <a:rPr lang="en-US" sz="2400" dirty="0" err="1">
                <a:solidFill>
                  <a:schemeClr val="tx1"/>
                </a:solidFill>
              </a:rPr>
              <a:t>microgrid</a:t>
            </a:r>
            <a:r>
              <a:rPr lang="en-US" sz="2400" dirty="0">
                <a:solidFill>
                  <a:schemeClr val="tx1"/>
                </a:solidFill>
              </a:rPr>
              <a:t> in normal mode</a:t>
            </a:r>
          </a:p>
        </p:txBody>
      </p:sp>
      <p:grpSp>
        <p:nvGrpSpPr>
          <p:cNvPr id="14" name="Group 13"/>
          <p:cNvGrpSpPr/>
          <p:nvPr/>
        </p:nvGrpSpPr>
        <p:grpSpPr>
          <a:xfrm>
            <a:off x="6071483" y="2002403"/>
            <a:ext cx="3552254" cy="1006733"/>
            <a:chOff x="4953000" y="2590800"/>
            <a:chExt cx="3552254" cy="1006733"/>
          </a:xfrm>
        </p:grpSpPr>
        <p:sp>
          <p:nvSpPr>
            <p:cNvPr id="10" name="TextBox 9"/>
            <p:cNvSpPr txBox="1"/>
            <p:nvPr/>
          </p:nvSpPr>
          <p:spPr>
            <a:xfrm>
              <a:off x="4953000" y="3135868"/>
              <a:ext cx="3552254" cy="461665"/>
            </a:xfrm>
            <a:prstGeom prst="rect">
              <a:avLst/>
            </a:prstGeom>
            <a:noFill/>
            <a:ln>
              <a:solidFill>
                <a:srgbClr val="00B050"/>
              </a:solidFill>
            </a:ln>
          </p:spPr>
          <p:txBody>
            <a:bodyPr wrap="none" rtlCol="0">
              <a:spAutoFit/>
            </a:bodyPr>
            <a:lstStyle/>
            <a:p>
              <a:r>
                <a:rPr lang="en-US" sz="2400" dirty="0">
                  <a:solidFill>
                    <a:srgbClr val="00B050"/>
                  </a:solidFill>
                </a:rPr>
                <a:t>Fraction of load curtailment</a:t>
              </a:r>
            </a:p>
          </p:txBody>
        </p:sp>
        <p:cxnSp>
          <p:nvCxnSpPr>
            <p:cNvPr id="12" name="Straight Arrow Connector 11"/>
            <p:cNvCxnSpPr/>
            <p:nvPr/>
          </p:nvCxnSpPr>
          <p:spPr>
            <a:xfrm flipV="1">
              <a:off x="5562600" y="2590800"/>
              <a:ext cx="0" cy="54506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8" name="Title 3">
            <a:extLst>
              <a:ext uri="{FF2B5EF4-FFF2-40B4-BE49-F238E27FC236}">
                <a16:creationId xmlns:a16="http://schemas.microsoft.com/office/drawing/2014/main" id="{FDB88FA4-39C9-4271-AD0D-CF581C7B5602}"/>
              </a:ext>
            </a:extLst>
          </p:cNvPr>
          <p:cNvSpPr>
            <a:spLocks noGrp="1"/>
          </p:cNvSpPr>
          <p:nvPr>
            <p:ph type="title"/>
          </p:nvPr>
        </p:nvSpPr>
        <p:spPr>
          <a:xfrm>
            <a:off x="1219200" y="0"/>
            <a:ext cx="10972800" cy="1143000"/>
          </a:xfrm>
        </p:spPr>
        <p:txBody>
          <a:bodyPr/>
          <a:lstStyle/>
          <a:p>
            <a:r>
              <a:rPr lang="en-US" dirty="0">
                <a:solidFill>
                  <a:srgbClr val="FFFF00"/>
                </a:solidFill>
              </a:rPr>
              <a:t>Islanded constraints</a:t>
            </a:r>
          </a:p>
        </p:txBody>
      </p:sp>
      <p:sp>
        <p:nvSpPr>
          <p:cNvPr id="2" name="Slide Number Placeholder 3">
            <a:extLst>
              <a:ext uri="{FF2B5EF4-FFF2-40B4-BE49-F238E27FC236}">
                <a16:creationId xmlns:a16="http://schemas.microsoft.com/office/drawing/2014/main" id="{A4EF7283-6D81-FA59-01BE-EE77552A7F12}"/>
              </a:ext>
            </a:extLst>
          </p:cNvPr>
          <p:cNvSpPr txBox="1">
            <a:spLocks/>
          </p:cNvSpPr>
          <p:nvPr/>
        </p:nvSpPr>
        <p:spPr>
          <a:xfrm>
            <a:off x="10276321" y="6309360"/>
            <a:ext cx="771089" cy="365125"/>
          </a:xfrm>
          <a:prstGeom prst="rect">
            <a:avLst/>
          </a:prstGeo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mtClean="0"/>
              <a:pPr>
                <a:spcAft>
                  <a:spcPts val="600"/>
                </a:spcAft>
              </a:pPr>
              <a:t>88</a:t>
            </a:fld>
            <a:endParaRPr lang="en-US"/>
          </a:p>
        </p:txBody>
      </p:sp>
    </p:spTree>
    <p:extLst>
      <p:ext uri="{BB962C8B-B14F-4D97-AF65-F5344CB8AC3E}">
        <p14:creationId xmlns:p14="http://schemas.microsoft.com/office/powerpoint/2010/main" val="275085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arn(inVertical)">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barn(inVertical)">
                                      <p:cBhvr>
                                        <p:cTn id="20" dur="500"/>
                                        <p:tgtEl>
                                          <p:spTgt spid="205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arn(inVertic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33568E-413F-4090-8432-32A299EE56A4}"/>
              </a:ext>
            </a:extLst>
          </p:cNvPr>
          <p:cNvSpPr>
            <a:spLocks noGrp="1"/>
          </p:cNvSpPr>
          <p:nvPr>
            <p:ph type="title"/>
          </p:nvPr>
        </p:nvSpPr>
        <p:spPr>
          <a:xfrm>
            <a:off x="1094630" y="152400"/>
            <a:ext cx="5115339" cy="1143000"/>
          </a:xfrm>
        </p:spPr>
        <p:txBody>
          <a:bodyPr/>
          <a:lstStyle/>
          <a:p>
            <a:r>
              <a:rPr lang="en-US" dirty="0">
                <a:solidFill>
                  <a:srgbClr val="FFFF00"/>
                </a:solidFill>
              </a:rPr>
              <a:t>Problem formulation</a:t>
            </a:r>
          </a:p>
        </p:txBody>
      </p:sp>
      <p:sp>
        <p:nvSpPr>
          <p:cNvPr id="2" name="Content Placeholder 1"/>
          <p:cNvSpPr>
            <a:spLocks noGrp="1"/>
          </p:cNvSpPr>
          <p:nvPr>
            <p:ph idx="4294967295"/>
          </p:nvPr>
        </p:nvSpPr>
        <p:spPr>
          <a:xfrm>
            <a:off x="1251005" y="1025057"/>
            <a:ext cx="9363986" cy="5029200"/>
          </a:xfrm>
        </p:spPr>
        <p:txBody>
          <a:bodyPr>
            <a:normAutofit/>
          </a:bodyPr>
          <a:lstStyle/>
          <a:p>
            <a:pPr>
              <a:lnSpc>
                <a:spcPct val="150000"/>
              </a:lnSpc>
              <a:buFont typeface="Wingdings" panose="05000000000000000000" pitchFamily="2" charset="2"/>
              <a:buChar char="§"/>
            </a:pPr>
            <a:r>
              <a:rPr lang="en-US" dirty="0" err="1">
                <a:latin typeface="Times New Roman" panose="02020603050405020304" pitchFamily="18" charset="0"/>
                <a:cs typeface="Times New Roman" panose="02020603050405020304" pitchFamily="18" charset="0"/>
              </a:rPr>
              <a:t>Microgrid</a:t>
            </a:r>
            <a:r>
              <a:rPr lang="en-US" dirty="0">
                <a:latin typeface="Times New Roman" panose="02020603050405020304" pitchFamily="18" charset="0"/>
                <a:cs typeface="Times New Roman" panose="02020603050405020304" pitchFamily="18" charset="0"/>
              </a:rPr>
              <a:t> generation cost and load curtailment minimization problem</a:t>
            </a:r>
            <a:endParaRPr lang="en-US" dirty="0">
              <a:solidFill>
                <a:srgbClr val="FF3300"/>
              </a:solidFill>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1136" y="1832777"/>
            <a:ext cx="4805363" cy="48332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12-Point Star 3"/>
          <p:cNvSpPr/>
          <p:nvPr/>
        </p:nvSpPr>
        <p:spPr>
          <a:xfrm>
            <a:off x="7924800" y="4419599"/>
            <a:ext cx="2936682" cy="1634657"/>
          </a:xfrm>
          <a:prstGeom prst="star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Large-scale problem</a:t>
            </a:r>
          </a:p>
        </p:txBody>
      </p:sp>
      <p:sp>
        <p:nvSpPr>
          <p:cNvPr id="3" name="Slide Number Placeholder 3">
            <a:extLst>
              <a:ext uri="{FF2B5EF4-FFF2-40B4-BE49-F238E27FC236}">
                <a16:creationId xmlns:a16="http://schemas.microsoft.com/office/drawing/2014/main" id="{E780984E-A75D-C184-CC95-5804B95D7918}"/>
              </a:ext>
            </a:extLst>
          </p:cNvPr>
          <p:cNvSpPr txBox="1">
            <a:spLocks/>
          </p:cNvSpPr>
          <p:nvPr/>
        </p:nvSpPr>
        <p:spPr>
          <a:xfrm>
            <a:off x="10276321" y="6309360"/>
            <a:ext cx="771089" cy="365125"/>
          </a:xfrm>
          <a:prstGeom prst="rect">
            <a:avLst/>
          </a:prstGeo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mtClean="0"/>
              <a:pPr>
                <a:spcAft>
                  <a:spcPts val="600"/>
                </a:spcAft>
              </a:pPr>
              <a:t>89</a:t>
            </a:fld>
            <a:endParaRPr lang="en-US"/>
          </a:p>
        </p:txBody>
      </p:sp>
    </p:spTree>
    <p:extLst>
      <p:ext uri="{BB962C8B-B14F-4D97-AF65-F5344CB8AC3E}">
        <p14:creationId xmlns:p14="http://schemas.microsoft.com/office/powerpoint/2010/main" val="422550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1412" y="-99573"/>
            <a:ext cx="9905998" cy="1478570"/>
          </a:xfrm>
        </p:spPr>
        <p:txBody>
          <a:bodyPr/>
          <a:lstStyle/>
          <a:p>
            <a:r>
              <a:rPr lang="en-US" dirty="0">
                <a:latin typeface="Comic Sans MS" panose="030F0702030302020204" pitchFamily="66" charset="0"/>
              </a:rPr>
              <a:t>Big Data Ecosystem</a:t>
            </a:r>
          </a:p>
        </p:txBody>
      </p:sp>
      <p:sp>
        <p:nvSpPr>
          <p:cNvPr id="4" name="Slide Number Placeholder 3"/>
          <p:cNvSpPr>
            <a:spLocks noGrp="1"/>
          </p:cNvSpPr>
          <p:nvPr>
            <p:ph type="sldNum" sz="quarter" idx="12"/>
          </p:nvPr>
        </p:nvSpPr>
        <p:spPr/>
        <p:txBody>
          <a:bodyPr/>
          <a:lstStyle/>
          <a:p>
            <a:fld id="{6D22F896-40B5-4ADD-8801-0D06FADFA095}" type="slidenum">
              <a:rPr lang="en-US" smtClean="0"/>
              <a:t>9</a:t>
            </a:fld>
            <a:endParaRPr lang="en-US" dirty="0"/>
          </a:p>
        </p:txBody>
      </p:sp>
      <p:pic>
        <p:nvPicPr>
          <p:cNvPr id="18434" name="Picture 2" descr="Image result for big data hardware compa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8539" y="1053415"/>
            <a:ext cx="7342532" cy="55068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6345128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225B7C-0B5F-4949-9093-82172229B7AA}"/>
              </a:ext>
            </a:extLst>
          </p:cNvPr>
          <p:cNvSpPr>
            <a:spLocks noGrp="1"/>
          </p:cNvSpPr>
          <p:nvPr>
            <p:ph type="title"/>
          </p:nvPr>
        </p:nvSpPr>
        <p:spPr>
          <a:xfrm>
            <a:off x="1020690" y="80267"/>
            <a:ext cx="4455371" cy="1143000"/>
          </a:xfrm>
        </p:spPr>
        <p:txBody>
          <a:bodyPr/>
          <a:lstStyle/>
          <a:p>
            <a:r>
              <a:rPr lang="en-US" dirty="0">
                <a:solidFill>
                  <a:srgbClr val="FFFF00"/>
                </a:solidFill>
              </a:rPr>
              <a:t>Parallel algorithm</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03" y="1084658"/>
            <a:ext cx="3671455" cy="509731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37" name="Group 36"/>
          <p:cNvGrpSpPr/>
          <p:nvPr/>
        </p:nvGrpSpPr>
        <p:grpSpPr>
          <a:xfrm>
            <a:off x="7057837" y="1518995"/>
            <a:ext cx="1723627" cy="1584078"/>
            <a:chOff x="321174" y="276030"/>
            <a:chExt cx="2462715" cy="1576647"/>
          </a:xfrm>
        </p:grpSpPr>
        <mc:AlternateContent xmlns:mc="http://schemas.openxmlformats.org/markup-compatibility/2006" xmlns:a14="http://schemas.microsoft.com/office/drawing/2010/main">
          <mc:Choice Requires="a14">
            <p:sp>
              <p:nvSpPr>
                <p:cNvPr id="56" name="Rounded Rectangle 55"/>
                <p:cNvSpPr/>
                <p:nvPr/>
              </p:nvSpPr>
              <p:spPr>
                <a:xfrm>
                  <a:off x="321174" y="293099"/>
                  <a:ext cx="2462715" cy="1559578"/>
                </a:xfrm>
                <a:prstGeom prst="roundRect">
                  <a:avLst/>
                </a:prstGeom>
                <a:ln w="31750"/>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2400" dirty="0"/>
                </a:p>
                <a:p>
                  <a:pPr algn="ctr"/>
                  <a:r>
                    <a:rPr lang="en-US" sz="1400" dirty="0"/>
                    <a:t>Normal operation</a:t>
                  </a:r>
                </a:p>
                <a:p>
                  <a:pPr algn="ctr"/>
                  <a:r>
                    <a:rPr lang="en-US" sz="1400" dirty="0"/>
                    <a:t>Solve normal problem for </a:t>
                  </a:r>
                  <a14:m>
                    <m:oMath xmlns:m="http://schemas.openxmlformats.org/officeDocument/2006/math">
                      <m:sSup>
                        <m:sSupPr>
                          <m:ctrlPr>
                            <a:rPr lang="en-US" sz="1400" b="1" i="1">
                              <a:latin typeface="Cambria Math" panose="02040503050406030204" pitchFamily="18" charset="0"/>
                              <a:ea typeface="Cambria Math"/>
                            </a:rPr>
                          </m:ctrlPr>
                        </m:sSupPr>
                        <m:e>
                          <m:r>
                            <a:rPr lang="en-US" sz="1400" b="1" i="1">
                              <a:latin typeface="Cambria Math"/>
                              <a:ea typeface="Cambria Math"/>
                            </a:rPr>
                            <m:t>𝒚</m:t>
                          </m:r>
                        </m:e>
                        <m:sup>
                          <m:r>
                            <a:rPr lang="en-US" sz="1400" b="1" i="1">
                              <a:latin typeface="Cambria Math"/>
                              <a:ea typeface="Cambria Math"/>
                            </a:rPr>
                            <m:t>𝒐</m:t>
                          </m:r>
                        </m:sup>
                      </m:sSup>
                      <m:r>
                        <a:rPr lang="en-US" sz="1400" b="1" i="1">
                          <a:latin typeface="Cambria Math"/>
                          <a:ea typeface="Cambria Math"/>
                        </a:rPr>
                        <m:t>,</m:t>
                      </m:r>
                      <m:sSub>
                        <m:sSubPr>
                          <m:ctrlPr>
                            <a:rPr lang="en-US" sz="1400" b="1" i="1">
                              <a:latin typeface="Cambria Math" panose="02040503050406030204" pitchFamily="18" charset="0"/>
                              <a:ea typeface="Cambria Math"/>
                            </a:rPr>
                          </m:ctrlPr>
                        </m:sSubPr>
                        <m:e>
                          <m:d>
                            <m:dPr>
                              <m:begChr m:val="{"/>
                              <m:endChr m:val="}"/>
                              <m:ctrlPr>
                                <a:rPr lang="en-US" sz="1400" b="1" i="1">
                                  <a:latin typeface="Cambria Math" panose="02040503050406030204" pitchFamily="18" charset="0"/>
                                  <a:ea typeface="Cambria Math"/>
                                </a:rPr>
                              </m:ctrlPr>
                            </m:dPr>
                            <m:e>
                              <m:sSubSup>
                                <m:sSubSupPr>
                                  <m:ctrlPr>
                                    <a:rPr lang="en-US" sz="1400" b="1" i="1">
                                      <a:latin typeface="Cambria Math" panose="02040503050406030204" pitchFamily="18" charset="0"/>
                                      <a:ea typeface="Cambria Math"/>
                                    </a:rPr>
                                  </m:ctrlPr>
                                </m:sSubSupPr>
                                <m:e>
                                  <m:r>
                                    <a:rPr lang="en-US" sz="1400" b="1" i="1">
                                      <a:latin typeface="Cambria Math"/>
                                      <a:ea typeface="Cambria Math"/>
                                    </a:rPr>
                                    <m:t>𝒙</m:t>
                                  </m:r>
                                </m:e>
                                <m:sub>
                                  <m:r>
                                    <a:rPr lang="en-US" sz="1400" b="1" i="1">
                                      <a:latin typeface="Cambria Math"/>
                                      <a:ea typeface="Cambria Math"/>
                                    </a:rPr>
                                    <m:t>𝒊</m:t>
                                  </m:r>
                                </m:sub>
                                <m:sup>
                                  <m:r>
                                    <a:rPr lang="en-US" sz="1400" b="1" i="1">
                                      <a:latin typeface="Cambria Math"/>
                                      <a:ea typeface="Cambria Math"/>
                                    </a:rPr>
                                    <m:t>𝒐</m:t>
                                  </m:r>
                                </m:sup>
                              </m:sSubSup>
                            </m:e>
                          </m:d>
                        </m:e>
                        <m:sub>
                          <m:r>
                            <a:rPr lang="en-US" sz="1400" b="1" i="1">
                              <a:latin typeface="Cambria Math"/>
                              <a:ea typeface="Cambria Math"/>
                            </a:rPr>
                            <m:t>∀</m:t>
                          </m:r>
                          <m:r>
                            <a:rPr lang="en-US" sz="1400" b="1" i="1">
                              <a:latin typeface="Cambria Math"/>
                              <a:ea typeface="Cambria Math"/>
                            </a:rPr>
                            <m:t>𝒊</m:t>
                          </m:r>
                        </m:sub>
                      </m:sSub>
                      <m:r>
                        <a:rPr lang="en-US" sz="1400" b="1" i="1">
                          <a:latin typeface="Cambria Math"/>
                          <a:ea typeface="Cambria Math"/>
                        </a:rPr>
                        <m:t> </m:t>
                      </m:r>
                    </m:oMath>
                  </a14:m>
                  <a:endParaRPr lang="en-US" sz="1400" dirty="0"/>
                </a:p>
                <a:p>
                  <a:pPr algn="ctr"/>
                  <a:endParaRPr lang="en-US" sz="1400" dirty="0"/>
                </a:p>
              </p:txBody>
            </p:sp>
          </mc:Choice>
          <mc:Fallback xmlns="">
            <p:sp>
              <p:nvSpPr>
                <p:cNvPr id="56" name="Rounded Rectangle 55"/>
                <p:cNvSpPr>
                  <a:spLocks noRot="1" noChangeAspect="1" noMove="1" noResize="1" noEditPoints="1" noAdjustHandles="1" noChangeArrowheads="1" noChangeShapeType="1" noTextEdit="1"/>
                </p:cNvSpPr>
                <p:nvPr/>
              </p:nvSpPr>
              <p:spPr>
                <a:xfrm>
                  <a:off x="321174" y="293099"/>
                  <a:ext cx="2462715" cy="1559578"/>
                </a:xfrm>
                <a:prstGeom prst="roundRect">
                  <a:avLst/>
                </a:prstGeom>
                <a:blipFill>
                  <a:blip r:embed="rId4"/>
                  <a:stretch>
                    <a:fillRect/>
                  </a:stretch>
                </a:blipFill>
                <a:ln w="31750"/>
              </p:spPr>
              <p:txBody>
                <a:bodyPr/>
                <a:lstStyle/>
                <a:p>
                  <a:r>
                    <a:rPr lang="en-US">
                      <a:noFill/>
                    </a:rPr>
                    <a:t> </a:t>
                  </a:r>
                </a:p>
              </p:txBody>
            </p:sp>
          </mc:Fallback>
        </mc:AlternateContent>
        <p:sp>
          <p:nvSpPr>
            <p:cNvPr id="57" name="内容占位符 2"/>
            <p:cNvSpPr txBox="1">
              <a:spLocks/>
            </p:cNvSpPr>
            <p:nvPr/>
          </p:nvSpPr>
          <p:spPr bwMode="auto">
            <a:xfrm>
              <a:off x="618361" y="276030"/>
              <a:ext cx="1900237" cy="381000"/>
            </a:xfrm>
            <a:prstGeom prst="rect">
              <a:avLst/>
            </a:prstGeom>
            <a:ln w="31750">
              <a:headEnd/>
              <a:tailEnd/>
            </a:ln>
          </p:spPr>
          <p:style>
            <a:lnRef idx="1">
              <a:schemeClr val="accent2"/>
            </a:lnRef>
            <a:fillRef idx="2">
              <a:schemeClr val="accent2"/>
            </a:fillRef>
            <a:effectRef idx="1">
              <a:schemeClr val="accent2"/>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100" dirty="0">
                  <a:latin typeface="Book Antiqua" pitchFamily="18" charset="0"/>
                  <a:ea typeface="Arial Unicode MS" pitchFamily="34" charset="-122"/>
                  <a:cs typeface="Arial Unicode MS" pitchFamily="34" charset="-122"/>
                </a:rPr>
                <a:t>Master computer</a:t>
              </a:r>
              <a:endParaRPr lang="zh-CN" altLang="en-US" sz="1100" i="1" dirty="0">
                <a:latin typeface="Book Antiqua" pitchFamily="18" charset="0"/>
                <a:ea typeface="Arial Unicode MS" pitchFamily="34" charset="-122"/>
                <a:cs typeface="Arial Unicode MS" pitchFamily="34" charset="-122"/>
              </a:endParaRPr>
            </a:p>
          </p:txBody>
        </p:sp>
      </p:grpSp>
      <p:grpSp>
        <p:nvGrpSpPr>
          <p:cNvPr id="38" name="Group 37"/>
          <p:cNvGrpSpPr/>
          <p:nvPr/>
        </p:nvGrpSpPr>
        <p:grpSpPr>
          <a:xfrm>
            <a:off x="4927899" y="4638296"/>
            <a:ext cx="2003203" cy="1502637"/>
            <a:chOff x="215073" y="1513058"/>
            <a:chExt cx="2574426" cy="1414185"/>
          </a:xfrm>
        </p:grpSpPr>
        <mc:AlternateContent xmlns:mc="http://schemas.openxmlformats.org/markup-compatibility/2006" xmlns:a14="http://schemas.microsoft.com/office/drawing/2010/main">
          <mc:Choice Requires="a14">
            <p:sp>
              <p:nvSpPr>
                <p:cNvPr id="54" name="Rounded Rectangle 53"/>
                <p:cNvSpPr/>
                <p:nvPr/>
              </p:nvSpPr>
              <p:spPr>
                <a:xfrm>
                  <a:off x="215073" y="1531766"/>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a:p>
                <a:p>
                  <a:pPr algn="ctr"/>
                  <a:endParaRPr lang="en-US" sz="1100" dirty="0"/>
                </a:p>
                <a:p>
                  <a:pPr algn="ctr"/>
                  <a:r>
                    <a:rPr lang="en-US" sz="1400" dirty="0"/>
                    <a:t>Islanded operation</a:t>
                  </a:r>
                </a:p>
                <a:p>
                  <a:pPr algn="ctr"/>
                  <a:r>
                    <a:rPr lang="en-US" sz="1400" dirty="0"/>
                    <a:t>Solve for </a:t>
                  </a:r>
                  <a14:m>
                    <m:oMath xmlns:m="http://schemas.openxmlformats.org/officeDocument/2006/math">
                      <m:sSup>
                        <m:sSupPr>
                          <m:ctrlPr>
                            <a:rPr lang="en-US" sz="1400" b="1" i="1">
                              <a:latin typeface="Cambria Math" panose="02040503050406030204" pitchFamily="18" charset="0"/>
                            </a:rPr>
                          </m:ctrlPr>
                        </m:sSupPr>
                        <m:e>
                          <m:r>
                            <a:rPr lang="en-US" sz="1400" b="1" i="1">
                              <a:latin typeface="Cambria Math"/>
                            </a:rPr>
                            <m:t>𝒚</m:t>
                          </m:r>
                        </m:e>
                        <m:sup>
                          <m:r>
                            <a:rPr lang="en-US" sz="1400" b="1" i="1">
                              <a:latin typeface="Cambria Math"/>
                            </a:rPr>
                            <m:t>𝒐</m:t>
                          </m:r>
                          <m:r>
                            <a:rPr lang="en-US" sz="1400" b="1" i="1">
                              <a:latin typeface="Cambria Math"/>
                            </a:rPr>
                            <m:t>,</m:t>
                          </m:r>
                          <m:r>
                            <a:rPr lang="en-US" sz="1400" b="1" i="1">
                              <a:latin typeface="Cambria Math"/>
                            </a:rPr>
                            <m:t>𝟏</m:t>
                          </m:r>
                        </m:sup>
                      </m:sSup>
                      <m:r>
                        <a:rPr lang="en-US" sz="1400" b="1" i="1">
                          <a:latin typeface="Cambria Math"/>
                        </a:rPr>
                        <m:t>, </m:t>
                      </m:r>
                      <m:sSub>
                        <m:sSubPr>
                          <m:ctrlPr>
                            <a:rPr lang="en-US" sz="1400" b="1" i="1">
                              <a:latin typeface="Cambria Math" panose="02040503050406030204" pitchFamily="18" charset="0"/>
                            </a:rPr>
                          </m:ctrlPr>
                        </m:sSubPr>
                        <m:e>
                          <m:d>
                            <m:dPr>
                              <m:begChr m:val="{"/>
                              <m:endChr m:val="}"/>
                              <m:ctrlPr>
                                <a:rPr lang="en-US" sz="1400" b="1" i="1">
                                  <a:latin typeface="Cambria Math" panose="02040503050406030204" pitchFamily="18" charset="0"/>
                                </a:rPr>
                              </m:ctrlPr>
                            </m:dPr>
                            <m:e>
                              <m:sSubSup>
                                <m:sSubSupPr>
                                  <m:ctrlPr>
                                    <a:rPr lang="en-US" sz="1400" b="1" i="1">
                                      <a:latin typeface="Cambria Math" panose="02040503050406030204" pitchFamily="18" charset="0"/>
                                    </a:rPr>
                                  </m:ctrlPr>
                                </m:sSubSupPr>
                                <m:e>
                                  <m:r>
                                    <a:rPr lang="en-US" sz="1400" b="1" i="1">
                                      <a:latin typeface="Cambria Math"/>
                                    </a:rPr>
                                    <m:t>𝒙</m:t>
                                  </m:r>
                                </m:e>
                                <m:sub>
                                  <m:r>
                                    <a:rPr lang="en-US" sz="1400" b="1" i="1">
                                      <a:latin typeface="Cambria Math"/>
                                    </a:rPr>
                                    <m:t>𝒊</m:t>
                                  </m:r>
                                </m:sub>
                                <m:sup>
                                  <m:r>
                                    <a:rPr lang="en-US" sz="1400" b="1" i="1">
                                      <a:latin typeface="Cambria Math"/>
                                    </a:rPr>
                                    <m:t>𝒐</m:t>
                                  </m:r>
                                  <m:r>
                                    <a:rPr lang="en-US" sz="1400" b="1" i="1">
                                      <a:latin typeface="Cambria Math"/>
                                    </a:rPr>
                                    <m:t>,</m:t>
                                  </m:r>
                                  <m:r>
                                    <a:rPr lang="en-US" sz="1400" b="1" i="1">
                                      <a:latin typeface="Cambria Math"/>
                                    </a:rPr>
                                    <m:t>𝟏</m:t>
                                  </m:r>
                                </m:sup>
                              </m:sSubSup>
                            </m:e>
                          </m:d>
                        </m:e>
                        <m:sub>
                          <m:r>
                            <a:rPr lang="en-US" sz="1400" b="1" i="1">
                              <a:latin typeface="Cambria Math"/>
                              <a:ea typeface="Cambria Math"/>
                            </a:rPr>
                            <m:t>∀</m:t>
                          </m:r>
                          <m:r>
                            <a:rPr lang="en-US" sz="1400" b="1" i="1">
                              <a:latin typeface="Cambria Math"/>
                              <a:ea typeface="Cambria Math"/>
                            </a:rPr>
                            <m:t>𝒊</m:t>
                          </m:r>
                        </m:sub>
                      </m:sSub>
                    </m:oMath>
                  </a14:m>
                  <a:endParaRPr lang="en-US" sz="1400" dirty="0"/>
                </a:p>
                <a:p>
                  <a:pPr algn="ctr"/>
                  <a:r>
                    <a:rPr lang="en-US" sz="1400" dirty="0"/>
                    <a:t>Update </a:t>
                  </a:r>
                  <a14:m>
                    <m:oMath xmlns:m="http://schemas.openxmlformats.org/officeDocument/2006/math">
                      <m:sSup>
                        <m:sSupPr>
                          <m:ctrlPr>
                            <a:rPr lang="en-US" sz="1400" b="1" i="1" dirty="0">
                              <a:latin typeface="Cambria Math" panose="02040503050406030204" pitchFamily="18" charset="0"/>
                              <a:ea typeface="Cambria Math"/>
                            </a:rPr>
                          </m:ctrlPr>
                        </m:sSupPr>
                        <m:e>
                          <m:r>
                            <a:rPr lang="en-US" sz="1400" b="1" i="1" dirty="0">
                              <a:latin typeface="Cambria Math"/>
                              <a:ea typeface="Cambria Math"/>
                            </a:rPr>
                            <m:t>𝝀</m:t>
                          </m:r>
                        </m:e>
                        <m:sup>
                          <m:r>
                            <a:rPr lang="en-US" sz="1400" b="1" i="1" dirty="0">
                              <a:latin typeface="Cambria Math"/>
                              <a:ea typeface="Cambria Math"/>
                            </a:rPr>
                            <m:t>𝟏</m:t>
                          </m:r>
                        </m:sup>
                      </m:sSup>
                      <m:r>
                        <a:rPr lang="en-US" sz="1400" b="1" i="1" dirty="0">
                          <a:latin typeface="Cambria Math"/>
                          <a:ea typeface="Cambria Math"/>
                        </a:rPr>
                        <m:t>,</m:t>
                      </m:r>
                      <m:sSup>
                        <m:sSupPr>
                          <m:ctrlPr>
                            <a:rPr lang="en-US" sz="1400" b="1" i="1" dirty="0">
                              <a:latin typeface="Cambria Math" panose="02040503050406030204" pitchFamily="18" charset="0"/>
                              <a:ea typeface="Cambria Math"/>
                            </a:rPr>
                          </m:ctrlPr>
                        </m:sSupPr>
                        <m:e>
                          <m:r>
                            <a:rPr lang="en-US" sz="1400" b="1" i="1" dirty="0">
                              <a:latin typeface="Cambria Math"/>
                              <a:ea typeface="Cambria Math"/>
                            </a:rPr>
                            <m:t>𝝁</m:t>
                          </m:r>
                        </m:e>
                        <m:sup>
                          <m:r>
                            <a:rPr lang="en-US" sz="1400" b="1" i="1" dirty="0">
                              <a:latin typeface="Cambria Math"/>
                              <a:ea typeface="Cambria Math"/>
                            </a:rPr>
                            <m:t>𝟏</m:t>
                          </m:r>
                        </m:sup>
                      </m:sSup>
                    </m:oMath>
                  </a14:m>
                  <a:endParaRPr lang="en-US" sz="1400" dirty="0"/>
                </a:p>
              </p:txBody>
            </p:sp>
          </mc:Choice>
          <mc:Fallback xmlns="">
            <p:sp>
              <p:nvSpPr>
                <p:cNvPr id="54" name="Rounded Rectangle 53"/>
                <p:cNvSpPr>
                  <a:spLocks noRot="1" noChangeAspect="1" noMove="1" noResize="1" noEditPoints="1" noAdjustHandles="1" noChangeArrowheads="1" noChangeShapeType="1" noTextEdit="1"/>
                </p:cNvSpPr>
                <p:nvPr/>
              </p:nvSpPr>
              <p:spPr>
                <a:xfrm>
                  <a:off x="215073" y="1531766"/>
                  <a:ext cx="2574426" cy="1395477"/>
                </a:xfrm>
                <a:prstGeom prst="roundRect">
                  <a:avLst/>
                </a:prstGeom>
                <a:blipFill>
                  <a:blip r:embed="rId5"/>
                  <a:stretch>
                    <a:fillRect/>
                  </a:stretch>
                </a:blipFill>
                <a:ln w="28575"/>
              </p:spPr>
              <p:txBody>
                <a:bodyPr/>
                <a:lstStyle/>
                <a:p>
                  <a:r>
                    <a:rPr lang="en-US">
                      <a:noFill/>
                    </a:rPr>
                    <a:t> </a:t>
                  </a:r>
                </a:p>
              </p:txBody>
            </p:sp>
          </mc:Fallback>
        </mc:AlternateContent>
        <p:sp>
          <p:nvSpPr>
            <p:cNvPr id="55" name="内容占位符 2"/>
            <p:cNvSpPr txBox="1">
              <a:spLocks/>
            </p:cNvSpPr>
            <p:nvPr/>
          </p:nvSpPr>
          <p:spPr bwMode="auto">
            <a:xfrm>
              <a:off x="552167" y="1513058"/>
              <a:ext cx="1900237" cy="381000"/>
            </a:xfrm>
            <a:prstGeom prst="rect">
              <a:avLst/>
            </a:prstGeom>
            <a:ln w="28575">
              <a:headEnd/>
              <a:tailEnd/>
            </a:ln>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600" dirty="0">
                  <a:latin typeface="Book Antiqua" pitchFamily="18" charset="0"/>
                  <a:ea typeface="Arial Unicode MS" pitchFamily="34" charset="-122"/>
                  <a:cs typeface="Arial Unicode MS" pitchFamily="34" charset="-122"/>
                </a:rPr>
                <a:t>Computer 1</a:t>
              </a:r>
              <a:endParaRPr lang="zh-CN" altLang="en-US" sz="1600" i="1" dirty="0">
                <a:latin typeface="Book Antiqua" pitchFamily="18" charset="0"/>
                <a:ea typeface="Arial Unicode MS" pitchFamily="34" charset="-122"/>
                <a:cs typeface="Arial Unicode MS" pitchFamily="34" charset="-122"/>
              </a:endParaRPr>
            </a:p>
          </p:txBody>
        </p:sp>
      </p:grpSp>
      <p:grpSp>
        <p:nvGrpSpPr>
          <p:cNvPr id="39" name="Group 38"/>
          <p:cNvGrpSpPr/>
          <p:nvPr/>
        </p:nvGrpSpPr>
        <p:grpSpPr>
          <a:xfrm>
            <a:off x="7097149" y="4613687"/>
            <a:ext cx="1808312" cy="1535197"/>
            <a:chOff x="446938" y="444103"/>
            <a:chExt cx="2574426" cy="1395477"/>
          </a:xfrm>
        </p:grpSpPr>
        <mc:AlternateContent xmlns:mc="http://schemas.openxmlformats.org/markup-compatibility/2006" xmlns:a14="http://schemas.microsoft.com/office/drawing/2010/main">
          <mc:Choice Requires="a14">
            <p:sp>
              <p:nvSpPr>
                <p:cNvPr id="52" name="Rounded Rectangle 51"/>
                <p:cNvSpPr/>
                <p:nvPr/>
              </p:nvSpPr>
              <p:spPr>
                <a:xfrm>
                  <a:off x="446938" y="444103"/>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a:p>
                <a:p>
                  <a:pPr algn="ctr"/>
                  <a:endParaRPr lang="en-US" sz="1400" dirty="0"/>
                </a:p>
                <a:p>
                  <a:pPr algn="ctr"/>
                  <a:r>
                    <a:rPr lang="en-US" sz="1400" dirty="0"/>
                    <a:t>Islanded operation</a:t>
                  </a:r>
                </a:p>
                <a:p>
                  <a:pPr algn="ctr"/>
                  <a:r>
                    <a:rPr lang="en-US" sz="1400" dirty="0"/>
                    <a:t>Solve for </a:t>
                  </a:r>
                  <a14:m>
                    <m:oMath xmlns:m="http://schemas.openxmlformats.org/officeDocument/2006/math">
                      <m:sSup>
                        <m:sSupPr>
                          <m:ctrlPr>
                            <a:rPr lang="en-US" sz="1400" b="1" i="1">
                              <a:latin typeface="Cambria Math" panose="02040503050406030204" pitchFamily="18" charset="0"/>
                            </a:rPr>
                          </m:ctrlPr>
                        </m:sSupPr>
                        <m:e>
                          <m:r>
                            <a:rPr lang="en-US" sz="1400" b="1" i="1">
                              <a:latin typeface="Cambria Math"/>
                            </a:rPr>
                            <m:t>𝒚</m:t>
                          </m:r>
                        </m:e>
                        <m:sup>
                          <m:r>
                            <a:rPr lang="en-US" sz="1400" b="1" i="1">
                              <a:latin typeface="Cambria Math"/>
                            </a:rPr>
                            <m:t>𝒐</m:t>
                          </m:r>
                          <m:r>
                            <a:rPr lang="en-US" sz="1400" b="1" i="1">
                              <a:latin typeface="Cambria Math"/>
                            </a:rPr>
                            <m:t>,</m:t>
                          </m:r>
                          <m:r>
                            <a:rPr lang="en-US" sz="1400" b="1" i="1">
                              <a:latin typeface="Cambria Math"/>
                            </a:rPr>
                            <m:t>𝟐</m:t>
                          </m:r>
                        </m:sup>
                      </m:sSup>
                      <m:r>
                        <a:rPr lang="en-US" sz="1400" b="1" i="1">
                          <a:latin typeface="Cambria Math"/>
                        </a:rPr>
                        <m:t>, </m:t>
                      </m:r>
                      <m:sSub>
                        <m:sSubPr>
                          <m:ctrlPr>
                            <a:rPr lang="en-US" sz="1400" b="1" i="1">
                              <a:latin typeface="Cambria Math" panose="02040503050406030204" pitchFamily="18" charset="0"/>
                            </a:rPr>
                          </m:ctrlPr>
                        </m:sSubPr>
                        <m:e>
                          <m:d>
                            <m:dPr>
                              <m:begChr m:val="{"/>
                              <m:endChr m:val="}"/>
                              <m:ctrlPr>
                                <a:rPr lang="en-US" sz="1400" b="1" i="1">
                                  <a:latin typeface="Cambria Math" panose="02040503050406030204" pitchFamily="18" charset="0"/>
                                </a:rPr>
                              </m:ctrlPr>
                            </m:dPr>
                            <m:e>
                              <m:sSubSup>
                                <m:sSubSupPr>
                                  <m:ctrlPr>
                                    <a:rPr lang="en-US" sz="1400" b="1" i="1">
                                      <a:latin typeface="Cambria Math" panose="02040503050406030204" pitchFamily="18" charset="0"/>
                                    </a:rPr>
                                  </m:ctrlPr>
                                </m:sSubSupPr>
                                <m:e>
                                  <m:r>
                                    <a:rPr lang="en-US" sz="1400" b="1" i="1">
                                      <a:latin typeface="Cambria Math"/>
                                    </a:rPr>
                                    <m:t>𝒙</m:t>
                                  </m:r>
                                </m:e>
                                <m:sub>
                                  <m:r>
                                    <a:rPr lang="en-US" sz="1400" b="1" i="1">
                                      <a:latin typeface="Cambria Math"/>
                                    </a:rPr>
                                    <m:t>𝒊</m:t>
                                  </m:r>
                                </m:sub>
                                <m:sup>
                                  <m:r>
                                    <a:rPr lang="en-US" sz="1400" b="1" i="1">
                                      <a:latin typeface="Cambria Math"/>
                                    </a:rPr>
                                    <m:t>𝒐</m:t>
                                  </m:r>
                                  <m:r>
                                    <a:rPr lang="en-US" sz="1400" b="1" i="1">
                                      <a:latin typeface="Cambria Math"/>
                                    </a:rPr>
                                    <m:t>,</m:t>
                                  </m:r>
                                  <m:r>
                                    <a:rPr lang="en-US" sz="1400" b="1" i="1">
                                      <a:latin typeface="Cambria Math"/>
                                    </a:rPr>
                                    <m:t>𝟐</m:t>
                                  </m:r>
                                </m:sup>
                              </m:sSubSup>
                            </m:e>
                          </m:d>
                        </m:e>
                        <m:sub>
                          <m:r>
                            <a:rPr lang="en-US" sz="1400" b="1" i="1">
                              <a:latin typeface="Cambria Math"/>
                              <a:ea typeface="Cambria Math"/>
                            </a:rPr>
                            <m:t>∀</m:t>
                          </m:r>
                          <m:r>
                            <a:rPr lang="en-US" sz="1400" b="1" i="1">
                              <a:latin typeface="Cambria Math"/>
                              <a:ea typeface="Cambria Math"/>
                            </a:rPr>
                            <m:t>𝒊</m:t>
                          </m:r>
                        </m:sub>
                      </m:sSub>
                    </m:oMath>
                  </a14:m>
                  <a:endParaRPr lang="en-US" sz="1400" dirty="0"/>
                </a:p>
                <a:p>
                  <a:pPr algn="ctr"/>
                  <a:r>
                    <a:rPr lang="en-US" sz="1400" dirty="0"/>
                    <a:t>Update </a:t>
                  </a:r>
                  <a14:m>
                    <m:oMath xmlns:m="http://schemas.openxmlformats.org/officeDocument/2006/math">
                      <m:sSup>
                        <m:sSupPr>
                          <m:ctrlPr>
                            <a:rPr lang="en-US" sz="1400" b="1" i="1" dirty="0">
                              <a:latin typeface="Cambria Math" panose="02040503050406030204" pitchFamily="18" charset="0"/>
                              <a:ea typeface="Cambria Math"/>
                            </a:rPr>
                          </m:ctrlPr>
                        </m:sSupPr>
                        <m:e>
                          <m:r>
                            <a:rPr lang="en-US" sz="1400" b="1" i="1" dirty="0">
                              <a:latin typeface="Cambria Math"/>
                              <a:ea typeface="Cambria Math"/>
                            </a:rPr>
                            <m:t>𝝀</m:t>
                          </m:r>
                        </m:e>
                        <m:sup>
                          <m:r>
                            <a:rPr lang="en-US" sz="1400" b="1" i="1" dirty="0">
                              <a:latin typeface="Cambria Math"/>
                              <a:ea typeface="Cambria Math"/>
                            </a:rPr>
                            <m:t>𝟐</m:t>
                          </m:r>
                        </m:sup>
                      </m:sSup>
                      <m:r>
                        <a:rPr lang="en-US" sz="1400" b="1" i="1" dirty="0">
                          <a:latin typeface="Cambria Math"/>
                          <a:ea typeface="Cambria Math"/>
                        </a:rPr>
                        <m:t>,</m:t>
                      </m:r>
                      <m:sSup>
                        <m:sSupPr>
                          <m:ctrlPr>
                            <a:rPr lang="en-US" sz="1400" b="1" i="1" dirty="0">
                              <a:latin typeface="Cambria Math" panose="02040503050406030204" pitchFamily="18" charset="0"/>
                              <a:ea typeface="Cambria Math"/>
                            </a:rPr>
                          </m:ctrlPr>
                        </m:sSupPr>
                        <m:e>
                          <m:r>
                            <a:rPr lang="en-US" sz="1400" b="1" i="1" dirty="0">
                              <a:latin typeface="Cambria Math"/>
                              <a:ea typeface="Cambria Math"/>
                            </a:rPr>
                            <m:t>𝝁</m:t>
                          </m:r>
                        </m:e>
                        <m:sup>
                          <m:r>
                            <a:rPr lang="en-US" sz="1400" b="1" i="1" dirty="0">
                              <a:latin typeface="Cambria Math"/>
                              <a:ea typeface="Cambria Math"/>
                            </a:rPr>
                            <m:t>𝟐</m:t>
                          </m:r>
                        </m:sup>
                      </m:sSup>
                    </m:oMath>
                  </a14:m>
                  <a:endParaRPr lang="en-US" sz="1400" dirty="0"/>
                </a:p>
              </p:txBody>
            </p:sp>
          </mc:Choice>
          <mc:Fallback xmlns="">
            <p:sp>
              <p:nvSpPr>
                <p:cNvPr id="52" name="Rounded Rectangle 51"/>
                <p:cNvSpPr>
                  <a:spLocks noRot="1" noChangeAspect="1" noMove="1" noResize="1" noEditPoints="1" noAdjustHandles="1" noChangeArrowheads="1" noChangeShapeType="1" noTextEdit="1"/>
                </p:cNvSpPr>
                <p:nvPr/>
              </p:nvSpPr>
              <p:spPr>
                <a:xfrm>
                  <a:off x="446938" y="444103"/>
                  <a:ext cx="2574426" cy="1395477"/>
                </a:xfrm>
                <a:prstGeom prst="roundRect">
                  <a:avLst/>
                </a:prstGeom>
                <a:blipFill>
                  <a:blip r:embed="rId6"/>
                  <a:stretch>
                    <a:fillRect/>
                  </a:stretch>
                </a:blipFill>
                <a:ln w="28575"/>
              </p:spPr>
              <p:txBody>
                <a:bodyPr/>
                <a:lstStyle/>
                <a:p>
                  <a:r>
                    <a:rPr lang="en-US">
                      <a:noFill/>
                    </a:rPr>
                    <a:t> </a:t>
                  </a:r>
                </a:p>
              </p:txBody>
            </p:sp>
          </mc:Fallback>
        </mc:AlternateContent>
        <p:sp>
          <p:nvSpPr>
            <p:cNvPr id="53" name="内容占位符 2"/>
            <p:cNvSpPr txBox="1">
              <a:spLocks/>
            </p:cNvSpPr>
            <p:nvPr/>
          </p:nvSpPr>
          <p:spPr bwMode="auto">
            <a:xfrm>
              <a:off x="690561" y="457199"/>
              <a:ext cx="1949802" cy="381000"/>
            </a:xfrm>
            <a:prstGeom prst="rect">
              <a:avLst/>
            </a:prstGeom>
            <a:ln w="28575">
              <a:headEnd/>
              <a:tailEnd/>
            </a:ln>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600" dirty="0">
                  <a:latin typeface="Book Antiqua" pitchFamily="18" charset="0"/>
                  <a:ea typeface="Arial Unicode MS" pitchFamily="34" charset="-122"/>
                  <a:cs typeface="Arial Unicode MS" pitchFamily="34" charset="-122"/>
                </a:rPr>
                <a:t>Computer 2</a:t>
              </a:r>
              <a:endParaRPr lang="zh-CN" altLang="en-US" sz="1600" i="1" dirty="0">
                <a:latin typeface="Book Antiqua" pitchFamily="18" charset="0"/>
                <a:ea typeface="Arial Unicode MS" pitchFamily="34" charset="-122"/>
                <a:cs typeface="Arial Unicode MS" pitchFamily="34" charset="-122"/>
              </a:endParaRPr>
            </a:p>
          </p:txBody>
        </p:sp>
      </p:grpSp>
      <p:grpSp>
        <p:nvGrpSpPr>
          <p:cNvPr id="40" name="Group 39"/>
          <p:cNvGrpSpPr/>
          <p:nvPr/>
        </p:nvGrpSpPr>
        <p:grpSpPr>
          <a:xfrm>
            <a:off x="9160630" y="4638296"/>
            <a:ext cx="1716754" cy="1510588"/>
            <a:chOff x="321174" y="457199"/>
            <a:chExt cx="2574426" cy="1395478"/>
          </a:xfrm>
        </p:grpSpPr>
        <mc:AlternateContent xmlns:mc="http://schemas.openxmlformats.org/markup-compatibility/2006" xmlns:a14="http://schemas.microsoft.com/office/drawing/2010/main">
          <mc:Choice Requires="a14">
            <p:sp>
              <p:nvSpPr>
                <p:cNvPr id="50" name="Rounded Rectangle 49"/>
                <p:cNvSpPr/>
                <p:nvPr/>
              </p:nvSpPr>
              <p:spPr>
                <a:xfrm>
                  <a:off x="321174" y="457200"/>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a:p>
                <a:p>
                  <a:pPr algn="ctr"/>
                  <a:endParaRPr lang="en-US" sz="1100" dirty="0"/>
                </a:p>
                <a:p>
                  <a:pPr algn="ctr"/>
                  <a:r>
                    <a:rPr lang="en-US" sz="1400" dirty="0"/>
                    <a:t>Islanded operation</a:t>
                  </a:r>
                </a:p>
                <a:p>
                  <a:pPr algn="ctr"/>
                  <a:r>
                    <a:rPr lang="en-US" sz="1400" dirty="0"/>
                    <a:t>Solve for</a:t>
                  </a:r>
                  <a14:m>
                    <m:oMath xmlns:m="http://schemas.openxmlformats.org/officeDocument/2006/math">
                      <m:r>
                        <a:rPr lang="en-US" sz="1400">
                          <a:latin typeface="Cambria Math"/>
                        </a:rPr>
                        <m:t> </m:t>
                      </m:r>
                      <m:sSup>
                        <m:sSupPr>
                          <m:ctrlPr>
                            <a:rPr lang="en-US" sz="1400" b="1" i="1">
                              <a:latin typeface="Cambria Math" panose="02040503050406030204" pitchFamily="18" charset="0"/>
                            </a:rPr>
                          </m:ctrlPr>
                        </m:sSupPr>
                        <m:e>
                          <m:r>
                            <a:rPr lang="en-US" sz="1400" b="1" i="1">
                              <a:latin typeface="Cambria Math"/>
                            </a:rPr>
                            <m:t>𝒚</m:t>
                          </m:r>
                        </m:e>
                        <m:sup>
                          <m:r>
                            <a:rPr lang="en-US" sz="1400" b="1" i="1">
                              <a:latin typeface="Cambria Math"/>
                            </a:rPr>
                            <m:t>𝒐</m:t>
                          </m:r>
                          <m:r>
                            <a:rPr lang="en-US" sz="1400" b="1" i="1">
                              <a:latin typeface="Cambria Math"/>
                            </a:rPr>
                            <m:t>,</m:t>
                          </m:r>
                          <m:r>
                            <a:rPr lang="en-US" sz="1400" b="1" i="1">
                              <a:latin typeface="Cambria Math"/>
                            </a:rPr>
                            <m:t>𝑵</m:t>
                          </m:r>
                        </m:sup>
                      </m:sSup>
                      <m:r>
                        <a:rPr lang="en-US" sz="1400" b="1" i="1">
                          <a:latin typeface="Cambria Math"/>
                        </a:rPr>
                        <m:t>, </m:t>
                      </m:r>
                      <m:sSub>
                        <m:sSubPr>
                          <m:ctrlPr>
                            <a:rPr lang="en-US" sz="1400" b="1" i="1">
                              <a:latin typeface="Cambria Math" panose="02040503050406030204" pitchFamily="18" charset="0"/>
                            </a:rPr>
                          </m:ctrlPr>
                        </m:sSubPr>
                        <m:e>
                          <m:d>
                            <m:dPr>
                              <m:begChr m:val="{"/>
                              <m:endChr m:val="}"/>
                              <m:ctrlPr>
                                <a:rPr lang="en-US" sz="1400" b="1" i="1">
                                  <a:latin typeface="Cambria Math" panose="02040503050406030204" pitchFamily="18" charset="0"/>
                                </a:rPr>
                              </m:ctrlPr>
                            </m:dPr>
                            <m:e>
                              <m:sSubSup>
                                <m:sSubSupPr>
                                  <m:ctrlPr>
                                    <a:rPr lang="en-US" sz="1400" b="1" i="1">
                                      <a:latin typeface="Cambria Math" panose="02040503050406030204" pitchFamily="18" charset="0"/>
                                    </a:rPr>
                                  </m:ctrlPr>
                                </m:sSubSupPr>
                                <m:e>
                                  <m:r>
                                    <a:rPr lang="en-US" sz="1400" b="1" i="1">
                                      <a:latin typeface="Cambria Math"/>
                                    </a:rPr>
                                    <m:t>𝒙</m:t>
                                  </m:r>
                                </m:e>
                                <m:sub>
                                  <m:r>
                                    <a:rPr lang="en-US" sz="1400" b="1" i="1">
                                      <a:latin typeface="Cambria Math"/>
                                    </a:rPr>
                                    <m:t>𝒊</m:t>
                                  </m:r>
                                </m:sub>
                                <m:sup>
                                  <m:r>
                                    <a:rPr lang="en-US" sz="1400" b="1" i="1">
                                      <a:latin typeface="Cambria Math"/>
                                    </a:rPr>
                                    <m:t>𝒐</m:t>
                                  </m:r>
                                  <m:r>
                                    <a:rPr lang="en-US" sz="1400" b="1" i="1">
                                      <a:latin typeface="Cambria Math"/>
                                    </a:rPr>
                                    <m:t>,</m:t>
                                  </m:r>
                                  <m:r>
                                    <a:rPr lang="en-US" sz="1400" b="1" i="1">
                                      <a:latin typeface="Cambria Math"/>
                                    </a:rPr>
                                    <m:t>𝑵</m:t>
                                  </m:r>
                                </m:sup>
                              </m:sSubSup>
                            </m:e>
                          </m:d>
                        </m:e>
                        <m:sub>
                          <m:r>
                            <a:rPr lang="en-US" sz="1400" b="1" i="1">
                              <a:latin typeface="Cambria Math"/>
                              <a:ea typeface="Cambria Math"/>
                            </a:rPr>
                            <m:t>∀</m:t>
                          </m:r>
                          <m:r>
                            <a:rPr lang="en-US" sz="1400" b="1" i="1">
                              <a:latin typeface="Cambria Math"/>
                              <a:ea typeface="Cambria Math"/>
                            </a:rPr>
                            <m:t>𝒊</m:t>
                          </m:r>
                        </m:sub>
                      </m:sSub>
                    </m:oMath>
                  </a14:m>
                  <a:endParaRPr lang="en-US" sz="1400" dirty="0"/>
                </a:p>
                <a:p>
                  <a:pPr algn="ctr"/>
                  <a:r>
                    <a:rPr lang="en-US" sz="1400" dirty="0"/>
                    <a:t>Update</a:t>
                  </a:r>
                  <a:r>
                    <a:rPr lang="en-US" sz="1400" b="1" dirty="0">
                      <a:ea typeface="Cambria Math"/>
                    </a:rPr>
                    <a:t> </a:t>
                  </a:r>
                  <a14:m>
                    <m:oMath xmlns:m="http://schemas.openxmlformats.org/officeDocument/2006/math">
                      <m:sSup>
                        <m:sSupPr>
                          <m:ctrlPr>
                            <a:rPr lang="en-US" sz="1400" b="1" i="1" dirty="0">
                              <a:latin typeface="Cambria Math" panose="02040503050406030204" pitchFamily="18" charset="0"/>
                              <a:ea typeface="Cambria Math"/>
                            </a:rPr>
                          </m:ctrlPr>
                        </m:sSupPr>
                        <m:e>
                          <m:r>
                            <a:rPr lang="en-US" sz="1400" b="1" i="1" dirty="0">
                              <a:latin typeface="Cambria Math"/>
                              <a:ea typeface="Cambria Math"/>
                            </a:rPr>
                            <m:t>𝝀</m:t>
                          </m:r>
                        </m:e>
                        <m:sup>
                          <m:r>
                            <a:rPr lang="en-US" sz="1400" b="1" i="1" dirty="0">
                              <a:latin typeface="Cambria Math"/>
                              <a:ea typeface="Cambria Math"/>
                            </a:rPr>
                            <m:t>𝑵</m:t>
                          </m:r>
                        </m:sup>
                      </m:sSup>
                      <m:r>
                        <a:rPr lang="en-US" sz="1400" b="1" i="1" dirty="0">
                          <a:latin typeface="Cambria Math"/>
                          <a:ea typeface="Cambria Math"/>
                        </a:rPr>
                        <m:t>,</m:t>
                      </m:r>
                      <m:sSup>
                        <m:sSupPr>
                          <m:ctrlPr>
                            <a:rPr lang="en-US" sz="1400" b="1" i="1" dirty="0">
                              <a:latin typeface="Cambria Math" panose="02040503050406030204" pitchFamily="18" charset="0"/>
                              <a:ea typeface="Cambria Math"/>
                            </a:rPr>
                          </m:ctrlPr>
                        </m:sSupPr>
                        <m:e>
                          <m:r>
                            <a:rPr lang="en-US" sz="1400" b="1" i="1" dirty="0">
                              <a:latin typeface="Cambria Math"/>
                              <a:ea typeface="Cambria Math"/>
                            </a:rPr>
                            <m:t>𝝁</m:t>
                          </m:r>
                        </m:e>
                        <m:sup>
                          <m:r>
                            <a:rPr lang="en-US" sz="1400" b="1" i="1" dirty="0">
                              <a:latin typeface="Cambria Math"/>
                              <a:ea typeface="Cambria Math"/>
                            </a:rPr>
                            <m:t>𝑵</m:t>
                          </m:r>
                        </m:sup>
                      </m:sSup>
                    </m:oMath>
                  </a14:m>
                  <a:endParaRPr lang="en-US" sz="1400" dirty="0"/>
                </a:p>
              </p:txBody>
            </p:sp>
          </mc:Choice>
          <mc:Fallback xmlns="">
            <p:sp>
              <p:nvSpPr>
                <p:cNvPr id="50" name="Rounded Rectangle 49"/>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a:blip r:embed="rId7"/>
                  <a:stretch>
                    <a:fillRect/>
                  </a:stretch>
                </a:blipFill>
                <a:ln w="28575"/>
              </p:spPr>
              <p:txBody>
                <a:bodyPr/>
                <a:lstStyle/>
                <a:p>
                  <a:r>
                    <a:rPr lang="en-US">
                      <a:noFill/>
                    </a:rPr>
                    <a:t> </a:t>
                  </a:r>
                </a:p>
              </p:txBody>
            </p:sp>
          </mc:Fallback>
        </mc:AlternateContent>
        <p:sp>
          <p:nvSpPr>
            <p:cNvPr id="51" name="内容占位符 2"/>
            <p:cNvSpPr txBox="1">
              <a:spLocks/>
            </p:cNvSpPr>
            <p:nvPr/>
          </p:nvSpPr>
          <p:spPr bwMode="auto">
            <a:xfrm>
              <a:off x="690563" y="457199"/>
              <a:ext cx="1900237" cy="381000"/>
            </a:xfrm>
            <a:prstGeom prst="rect">
              <a:avLst/>
            </a:prstGeom>
            <a:ln w="28575">
              <a:headEnd/>
              <a:tailEnd/>
            </a:ln>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400" dirty="0">
                  <a:latin typeface="Book Antiqua" pitchFamily="18" charset="0"/>
                  <a:ea typeface="Arial Unicode MS" pitchFamily="34" charset="-122"/>
                  <a:cs typeface="Arial Unicode MS" pitchFamily="34" charset="-122"/>
                </a:rPr>
                <a:t>Computer N</a:t>
              </a:r>
              <a:endParaRPr lang="zh-CN" altLang="en-US" sz="1400" i="1" dirty="0">
                <a:latin typeface="Book Antiqua" pitchFamily="18" charset="0"/>
                <a:ea typeface="Arial Unicode MS" pitchFamily="34" charset="-122"/>
                <a:cs typeface="Arial Unicode MS" pitchFamily="34" charset="-122"/>
              </a:endParaRPr>
            </a:p>
          </p:txBody>
        </p:sp>
      </p:grpSp>
      <p:grpSp>
        <p:nvGrpSpPr>
          <p:cNvPr id="2" name="Group 1"/>
          <p:cNvGrpSpPr/>
          <p:nvPr/>
        </p:nvGrpSpPr>
        <p:grpSpPr>
          <a:xfrm>
            <a:off x="6009035" y="2782454"/>
            <a:ext cx="3960780" cy="1742104"/>
            <a:chOff x="4540986" y="2848692"/>
            <a:chExt cx="4057862" cy="891399"/>
          </a:xfrm>
        </p:grpSpPr>
        <p:cxnSp>
          <p:nvCxnSpPr>
            <p:cNvPr id="33" name="Straight Arrow Connector 32"/>
            <p:cNvCxnSpPr/>
            <p:nvPr/>
          </p:nvCxnSpPr>
          <p:spPr>
            <a:xfrm flipH="1">
              <a:off x="4540986" y="2891333"/>
              <a:ext cx="1224962" cy="848622"/>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a:cxnSpLocks/>
              <a:stCxn id="56" idx="2"/>
            </p:cNvCxnSpPr>
            <p:nvPr/>
          </p:nvCxnSpPr>
          <p:spPr>
            <a:xfrm flipH="1">
              <a:off x="6276151" y="3012746"/>
              <a:ext cx="222282" cy="727345"/>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191145" y="2848692"/>
              <a:ext cx="1118956" cy="891264"/>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Rectangle 40"/>
                <p:cNvSpPr/>
                <p:nvPr/>
              </p:nvSpPr>
              <p:spPr>
                <a:xfrm>
                  <a:off x="4957735" y="3384754"/>
                  <a:ext cx="1019077" cy="1574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400" b="1" i="1">
                                <a:solidFill>
                                  <a:srgbClr val="FF7C80"/>
                                </a:solidFill>
                                <a:latin typeface="Cambria Math" panose="02040503050406030204" pitchFamily="18" charset="0"/>
                                <a:ea typeface="Cambria Math"/>
                              </a:rPr>
                            </m:ctrlPr>
                          </m:sSupPr>
                          <m:e>
                            <m:r>
                              <a:rPr lang="en-US" sz="1400" b="1" i="1">
                                <a:solidFill>
                                  <a:srgbClr val="FF7C80"/>
                                </a:solidFill>
                                <a:latin typeface="Cambria Math"/>
                                <a:ea typeface="Cambria Math"/>
                              </a:rPr>
                              <m:t>𝒚</m:t>
                            </m:r>
                          </m:e>
                          <m:sup>
                            <m:r>
                              <a:rPr lang="en-US" sz="1400" b="1" i="1">
                                <a:solidFill>
                                  <a:srgbClr val="FF7C80"/>
                                </a:solidFill>
                                <a:latin typeface="Cambria Math"/>
                                <a:ea typeface="Cambria Math"/>
                              </a:rPr>
                              <m:t>𝒐</m:t>
                            </m:r>
                          </m:sup>
                        </m:sSup>
                        <m:sSub>
                          <m:sSubPr>
                            <m:ctrlPr>
                              <a:rPr lang="en-US" sz="1400" b="1" i="1">
                                <a:solidFill>
                                  <a:srgbClr val="FF7C80"/>
                                </a:solidFill>
                                <a:latin typeface="Cambria Math" panose="02040503050406030204" pitchFamily="18" charset="0"/>
                                <a:ea typeface="Cambria Math"/>
                              </a:rPr>
                            </m:ctrlPr>
                          </m:sSubPr>
                          <m:e>
                            <m:r>
                              <a:rPr lang="en-US" sz="1400" b="1" i="1">
                                <a:solidFill>
                                  <a:srgbClr val="FF7C80"/>
                                </a:solidFill>
                                <a:latin typeface="Cambria Math"/>
                                <a:ea typeface="Cambria Math"/>
                              </a:rPr>
                              <m:t>,</m:t>
                            </m:r>
                            <m:d>
                              <m:dPr>
                                <m:begChr m:val="{"/>
                                <m:endChr m:val="}"/>
                                <m:ctrlPr>
                                  <a:rPr lang="en-US" sz="1400" b="1" i="1">
                                    <a:solidFill>
                                      <a:srgbClr val="FF7C80"/>
                                    </a:solidFill>
                                    <a:latin typeface="Cambria Math" panose="02040503050406030204" pitchFamily="18" charset="0"/>
                                    <a:ea typeface="Cambria Math"/>
                                  </a:rPr>
                                </m:ctrlPr>
                              </m:dPr>
                              <m:e>
                                <m:sSubSup>
                                  <m:sSubSupPr>
                                    <m:ctrlPr>
                                      <a:rPr lang="en-US" sz="1400" b="1" i="1">
                                        <a:solidFill>
                                          <a:srgbClr val="FF7C80"/>
                                        </a:solidFill>
                                        <a:latin typeface="Cambria Math" panose="02040503050406030204" pitchFamily="18" charset="0"/>
                                        <a:ea typeface="Cambria Math"/>
                                      </a:rPr>
                                    </m:ctrlPr>
                                  </m:sSubSupPr>
                                  <m:e>
                                    <m:r>
                                      <a:rPr lang="en-US" sz="1400" b="1" i="1">
                                        <a:solidFill>
                                          <a:srgbClr val="FF7C80"/>
                                        </a:solidFill>
                                        <a:latin typeface="Cambria Math"/>
                                        <a:ea typeface="Cambria Math"/>
                                      </a:rPr>
                                      <m:t>𝒙</m:t>
                                    </m:r>
                                  </m:e>
                                  <m:sub>
                                    <m:r>
                                      <a:rPr lang="en-US" sz="1400" b="1" i="1">
                                        <a:solidFill>
                                          <a:srgbClr val="FF7C80"/>
                                        </a:solidFill>
                                        <a:latin typeface="Cambria Math"/>
                                        <a:ea typeface="Cambria Math"/>
                                      </a:rPr>
                                      <m:t>𝒊</m:t>
                                    </m:r>
                                  </m:sub>
                                  <m:sup>
                                    <m:r>
                                      <a:rPr lang="en-US" sz="1400" b="1" i="1">
                                        <a:solidFill>
                                          <a:srgbClr val="FF7C80"/>
                                        </a:solidFill>
                                        <a:latin typeface="Cambria Math"/>
                                        <a:ea typeface="Cambria Math"/>
                                      </a:rPr>
                                      <m:t>𝒐</m:t>
                                    </m:r>
                                  </m:sup>
                                </m:sSubSup>
                              </m:e>
                            </m:d>
                          </m:e>
                          <m:sub>
                            <m:r>
                              <a:rPr lang="en-US" sz="1400" b="1" i="1">
                                <a:solidFill>
                                  <a:srgbClr val="FF7C80"/>
                                </a:solidFill>
                                <a:latin typeface="Cambria Math"/>
                                <a:ea typeface="Cambria Math"/>
                              </a:rPr>
                              <m:t>∀</m:t>
                            </m:r>
                            <m:r>
                              <a:rPr lang="en-US" sz="1400" b="1" i="1">
                                <a:solidFill>
                                  <a:srgbClr val="FF7C80"/>
                                </a:solidFill>
                                <a:latin typeface="Cambria Math"/>
                                <a:ea typeface="Cambria Math"/>
                              </a:rPr>
                              <m:t>𝒊</m:t>
                            </m:r>
                          </m:sub>
                        </m:sSub>
                        <m:r>
                          <a:rPr lang="en-US" sz="1400" b="1" i="1">
                            <a:solidFill>
                              <a:srgbClr val="FF7C80"/>
                            </a:solidFill>
                            <a:latin typeface="Cambria Math"/>
                            <a:ea typeface="Cambria Math"/>
                          </a:rPr>
                          <m:t> </m:t>
                        </m:r>
                      </m:oMath>
                    </m:oMathPara>
                  </a14:m>
                  <a:endParaRPr lang="en-US" sz="1400" dirty="0">
                    <a:solidFill>
                      <a:srgbClr val="FF7C80"/>
                    </a:solidFill>
                  </a:endParaRPr>
                </a:p>
              </p:txBody>
            </p:sp>
          </mc:Choice>
          <mc:Fallback xmlns="">
            <p:sp>
              <p:nvSpPr>
                <p:cNvPr id="41" name="Rectangle 40"/>
                <p:cNvSpPr>
                  <a:spLocks noRot="1" noChangeAspect="1" noMove="1" noResize="1" noEditPoints="1" noAdjustHandles="1" noChangeArrowheads="1" noChangeShapeType="1" noTextEdit="1"/>
                </p:cNvSpPr>
                <p:nvPr/>
              </p:nvSpPr>
              <p:spPr>
                <a:xfrm>
                  <a:off x="4957735" y="3384754"/>
                  <a:ext cx="1019077" cy="157483"/>
                </a:xfrm>
                <a:prstGeom prst="rect">
                  <a:avLst/>
                </a:prstGeom>
                <a:blipFill>
                  <a:blip r:embed="rId8"/>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Rectangle 41"/>
                <p:cNvSpPr/>
                <p:nvPr/>
              </p:nvSpPr>
              <p:spPr>
                <a:xfrm>
                  <a:off x="6402280" y="3360148"/>
                  <a:ext cx="1019077" cy="157483"/>
                </a:xfrm>
                <a:prstGeom prst="rect">
                  <a:avLst/>
                </a:prstGeom>
              </p:spPr>
              <p:txBody>
                <a:bodyPr wrap="none">
                  <a:spAutoFit/>
                </a:bodyPr>
                <a:lstStyle/>
                <a:p>
                  <a14:m>
                    <m:oMath xmlns:m="http://schemas.openxmlformats.org/officeDocument/2006/math">
                      <m:sSup>
                        <m:sSupPr>
                          <m:ctrlPr>
                            <a:rPr lang="en-US" sz="1400" b="1" i="1">
                              <a:solidFill>
                                <a:srgbClr val="FF7C80"/>
                              </a:solidFill>
                              <a:latin typeface="Cambria Math" panose="02040503050406030204" pitchFamily="18" charset="0"/>
                              <a:ea typeface="Cambria Math"/>
                            </a:rPr>
                          </m:ctrlPr>
                        </m:sSupPr>
                        <m:e>
                          <m:r>
                            <a:rPr lang="en-US" sz="1400" b="1" i="1">
                              <a:solidFill>
                                <a:srgbClr val="FF7C80"/>
                              </a:solidFill>
                              <a:latin typeface="Cambria Math"/>
                              <a:ea typeface="Cambria Math"/>
                            </a:rPr>
                            <m:t>𝒚</m:t>
                          </m:r>
                        </m:e>
                        <m:sup>
                          <m:r>
                            <a:rPr lang="en-US" sz="1400" b="1" i="1">
                              <a:solidFill>
                                <a:srgbClr val="FF7C80"/>
                              </a:solidFill>
                              <a:latin typeface="Cambria Math"/>
                              <a:ea typeface="Cambria Math"/>
                            </a:rPr>
                            <m:t>𝒐</m:t>
                          </m:r>
                        </m:sup>
                      </m:sSup>
                      <m:sSub>
                        <m:sSubPr>
                          <m:ctrlPr>
                            <a:rPr lang="en-US" sz="1400" b="1" i="1">
                              <a:solidFill>
                                <a:srgbClr val="FF7C80"/>
                              </a:solidFill>
                              <a:latin typeface="Cambria Math" panose="02040503050406030204" pitchFamily="18" charset="0"/>
                              <a:ea typeface="Cambria Math"/>
                            </a:rPr>
                          </m:ctrlPr>
                        </m:sSubPr>
                        <m:e>
                          <m:r>
                            <a:rPr lang="en-US" sz="1400" b="1" i="1">
                              <a:solidFill>
                                <a:srgbClr val="FF7C80"/>
                              </a:solidFill>
                              <a:latin typeface="Cambria Math"/>
                              <a:ea typeface="Cambria Math"/>
                            </a:rPr>
                            <m:t>,</m:t>
                          </m:r>
                          <m:d>
                            <m:dPr>
                              <m:begChr m:val="{"/>
                              <m:endChr m:val="}"/>
                              <m:ctrlPr>
                                <a:rPr lang="en-US" sz="1400" b="1" i="1">
                                  <a:solidFill>
                                    <a:srgbClr val="FF7C80"/>
                                  </a:solidFill>
                                  <a:latin typeface="Cambria Math" panose="02040503050406030204" pitchFamily="18" charset="0"/>
                                  <a:ea typeface="Cambria Math"/>
                                </a:rPr>
                              </m:ctrlPr>
                            </m:dPr>
                            <m:e>
                              <m:sSubSup>
                                <m:sSubSupPr>
                                  <m:ctrlPr>
                                    <a:rPr lang="en-US" sz="1400" b="1" i="1">
                                      <a:solidFill>
                                        <a:srgbClr val="FF7C80"/>
                                      </a:solidFill>
                                      <a:latin typeface="Cambria Math" panose="02040503050406030204" pitchFamily="18" charset="0"/>
                                      <a:ea typeface="Cambria Math"/>
                                    </a:rPr>
                                  </m:ctrlPr>
                                </m:sSubSupPr>
                                <m:e>
                                  <m:r>
                                    <a:rPr lang="en-US" sz="1400" b="1" i="1">
                                      <a:solidFill>
                                        <a:srgbClr val="FF7C80"/>
                                      </a:solidFill>
                                      <a:latin typeface="Cambria Math"/>
                                      <a:ea typeface="Cambria Math"/>
                                    </a:rPr>
                                    <m:t>𝒙</m:t>
                                  </m:r>
                                </m:e>
                                <m:sub>
                                  <m:r>
                                    <a:rPr lang="en-US" sz="1400" b="1" i="1">
                                      <a:solidFill>
                                        <a:srgbClr val="FF7C80"/>
                                      </a:solidFill>
                                      <a:latin typeface="Cambria Math"/>
                                      <a:ea typeface="Cambria Math"/>
                                    </a:rPr>
                                    <m:t>𝒊</m:t>
                                  </m:r>
                                </m:sub>
                                <m:sup>
                                  <m:r>
                                    <a:rPr lang="en-US" sz="1400" b="1" i="1">
                                      <a:solidFill>
                                        <a:srgbClr val="FF7C80"/>
                                      </a:solidFill>
                                      <a:latin typeface="Cambria Math"/>
                                      <a:ea typeface="Cambria Math"/>
                                    </a:rPr>
                                    <m:t>𝒐</m:t>
                                  </m:r>
                                </m:sup>
                              </m:sSubSup>
                            </m:e>
                          </m:d>
                        </m:e>
                        <m:sub>
                          <m:r>
                            <a:rPr lang="en-US" sz="1400" b="1" i="1">
                              <a:solidFill>
                                <a:srgbClr val="FF7C80"/>
                              </a:solidFill>
                              <a:latin typeface="Cambria Math"/>
                              <a:ea typeface="Cambria Math"/>
                            </a:rPr>
                            <m:t>∀</m:t>
                          </m:r>
                          <m:r>
                            <a:rPr lang="en-US" sz="1400" b="1" i="1">
                              <a:solidFill>
                                <a:srgbClr val="FF7C80"/>
                              </a:solidFill>
                              <a:latin typeface="Cambria Math"/>
                              <a:ea typeface="Cambria Math"/>
                            </a:rPr>
                            <m:t>𝒊</m:t>
                          </m:r>
                        </m:sub>
                      </m:sSub>
                      <m:r>
                        <a:rPr lang="en-US" sz="1400" b="1" i="1">
                          <a:solidFill>
                            <a:srgbClr val="FF7C80"/>
                          </a:solidFill>
                          <a:latin typeface="Cambria Math"/>
                          <a:ea typeface="Cambria Math"/>
                        </a:rPr>
                        <m:t> </m:t>
                      </m:r>
                    </m:oMath>
                  </a14:m>
                  <a:r>
                    <a:rPr lang="en-US" sz="1400" dirty="0">
                      <a:solidFill>
                        <a:srgbClr val="FF7C80"/>
                      </a:solidFill>
                    </a:rPr>
                    <a:t> </a:t>
                  </a:r>
                </a:p>
              </p:txBody>
            </p:sp>
          </mc:Choice>
          <mc:Fallback xmlns="">
            <p:sp>
              <p:nvSpPr>
                <p:cNvPr id="42" name="Rectangle 41"/>
                <p:cNvSpPr>
                  <a:spLocks noRot="1" noChangeAspect="1" noMove="1" noResize="1" noEditPoints="1" noAdjustHandles="1" noChangeArrowheads="1" noChangeShapeType="1" noTextEdit="1"/>
                </p:cNvSpPr>
                <p:nvPr/>
              </p:nvSpPr>
              <p:spPr>
                <a:xfrm>
                  <a:off x="6402280" y="3360148"/>
                  <a:ext cx="1019077" cy="157483"/>
                </a:xfrm>
                <a:prstGeom prst="rect">
                  <a:avLst/>
                </a:prstGeom>
                <a:blipFill>
                  <a:blip r:embed="rId9"/>
                  <a:stretch>
                    <a:fillRect b="-19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7579771" y="3007074"/>
                  <a:ext cx="1019077" cy="1574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1400" b="1" i="1">
                                <a:solidFill>
                                  <a:srgbClr val="FF7C80"/>
                                </a:solidFill>
                                <a:latin typeface="Cambria Math" panose="02040503050406030204" pitchFamily="18" charset="0"/>
                                <a:ea typeface="Cambria Math"/>
                              </a:rPr>
                            </m:ctrlPr>
                          </m:sSupPr>
                          <m:e>
                            <m:r>
                              <a:rPr lang="en-US" sz="1400" b="1" i="1">
                                <a:solidFill>
                                  <a:srgbClr val="FF7C80"/>
                                </a:solidFill>
                                <a:latin typeface="Cambria Math"/>
                                <a:ea typeface="Cambria Math"/>
                              </a:rPr>
                              <m:t>𝒚</m:t>
                            </m:r>
                          </m:e>
                          <m:sup>
                            <m:r>
                              <a:rPr lang="en-US" sz="1400" b="1" i="1">
                                <a:solidFill>
                                  <a:srgbClr val="FF7C80"/>
                                </a:solidFill>
                                <a:latin typeface="Cambria Math"/>
                                <a:ea typeface="Cambria Math"/>
                              </a:rPr>
                              <m:t>𝒐</m:t>
                            </m:r>
                          </m:sup>
                        </m:sSup>
                        <m:sSub>
                          <m:sSubPr>
                            <m:ctrlPr>
                              <a:rPr lang="en-US" sz="1400" b="1" i="1">
                                <a:solidFill>
                                  <a:srgbClr val="FF7C80"/>
                                </a:solidFill>
                                <a:latin typeface="Cambria Math" panose="02040503050406030204" pitchFamily="18" charset="0"/>
                                <a:ea typeface="Cambria Math"/>
                              </a:rPr>
                            </m:ctrlPr>
                          </m:sSubPr>
                          <m:e>
                            <m:r>
                              <a:rPr lang="en-US" sz="1400" b="1" i="1">
                                <a:solidFill>
                                  <a:srgbClr val="FF7C80"/>
                                </a:solidFill>
                                <a:latin typeface="Cambria Math"/>
                                <a:ea typeface="Cambria Math"/>
                              </a:rPr>
                              <m:t>,</m:t>
                            </m:r>
                            <m:d>
                              <m:dPr>
                                <m:begChr m:val="{"/>
                                <m:endChr m:val="}"/>
                                <m:ctrlPr>
                                  <a:rPr lang="en-US" sz="1400" b="1" i="1">
                                    <a:solidFill>
                                      <a:srgbClr val="FF7C80"/>
                                    </a:solidFill>
                                    <a:latin typeface="Cambria Math" panose="02040503050406030204" pitchFamily="18" charset="0"/>
                                    <a:ea typeface="Cambria Math"/>
                                  </a:rPr>
                                </m:ctrlPr>
                              </m:dPr>
                              <m:e>
                                <m:sSubSup>
                                  <m:sSubSupPr>
                                    <m:ctrlPr>
                                      <a:rPr lang="en-US" sz="1400" b="1" i="1">
                                        <a:solidFill>
                                          <a:srgbClr val="FF7C80"/>
                                        </a:solidFill>
                                        <a:latin typeface="Cambria Math" panose="02040503050406030204" pitchFamily="18" charset="0"/>
                                        <a:ea typeface="Cambria Math"/>
                                      </a:rPr>
                                    </m:ctrlPr>
                                  </m:sSubSupPr>
                                  <m:e>
                                    <m:r>
                                      <a:rPr lang="en-US" sz="1400" b="1" i="1">
                                        <a:solidFill>
                                          <a:srgbClr val="FF7C80"/>
                                        </a:solidFill>
                                        <a:latin typeface="Cambria Math"/>
                                        <a:ea typeface="Cambria Math"/>
                                      </a:rPr>
                                      <m:t>𝒙</m:t>
                                    </m:r>
                                  </m:e>
                                  <m:sub>
                                    <m:r>
                                      <a:rPr lang="en-US" sz="1400" b="1" i="1">
                                        <a:solidFill>
                                          <a:srgbClr val="FF7C80"/>
                                        </a:solidFill>
                                        <a:latin typeface="Cambria Math"/>
                                        <a:ea typeface="Cambria Math"/>
                                      </a:rPr>
                                      <m:t>𝒊</m:t>
                                    </m:r>
                                  </m:sub>
                                  <m:sup>
                                    <m:r>
                                      <a:rPr lang="en-US" sz="1400" b="1" i="1">
                                        <a:solidFill>
                                          <a:srgbClr val="FF7C80"/>
                                        </a:solidFill>
                                        <a:latin typeface="Cambria Math"/>
                                        <a:ea typeface="Cambria Math"/>
                                      </a:rPr>
                                      <m:t>𝒐</m:t>
                                    </m:r>
                                  </m:sup>
                                </m:sSubSup>
                              </m:e>
                            </m:d>
                          </m:e>
                          <m:sub>
                            <m:r>
                              <a:rPr lang="en-US" sz="1400" b="1" i="1">
                                <a:solidFill>
                                  <a:srgbClr val="FF7C80"/>
                                </a:solidFill>
                                <a:latin typeface="Cambria Math"/>
                                <a:ea typeface="Cambria Math"/>
                              </a:rPr>
                              <m:t>∀</m:t>
                            </m:r>
                            <m:r>
                              <a:rPr lang="en-US" sz="1400" b="1" i="1">
                                <a:solidFill>
                                  <a:srgbClr val="FF7C80"/>
                                </a:solidFill>
                                <a:latin typeface="Cambria Math"/>
                                <a:ea typeface="Cambria Math"/>
                              </a:rPr>
                              <m:t>𝒊</m:t>
                            </m:r>
                          </m:sub>
                        </m:sSub>
                        <m:r>
                          <a:rPr lang="en-US" sz="1400" b="1" i="1">
                            <a:latin typeface="Cambria Math"/>
                            <a:ea typeface="Cambria Math"/>
                          </a:rPr>
                          <m:t> </m:t>
                        </m:r>
                      </m:oMath>
                    </m:oMathPara>
                  </a14:m>
                  <a:endParaRPr lang="en-US" sz="1400" dirty="0"/>
                </a:p>
              </p:txBody>
            </p:sp>
          </mc:Choice>
          <mc:Fallback xmlns="">
            <p:sp>
              <p:nvSpPr>
                <p:cNvPr id="43" name="Rectangle 42"/>
                <p:cNvSpPr>
                  <a:spLocks noRot="1" noChangeAspect="1" noMove="1" noResize="1" noEditPoints="1" noAdjustHandles="1" noChangeArrowheads="1" noChangeShapeType="1" noTextEdit="1"/>
                </p:cNvSpPr>
                <p:nvPr/>
              </p:nvSpPr>
              <p:spPr>
                <a:xfrm>
                  <a:off x="7579771" y="3007074"/>
                  <a:ext cx="1019077" cy="157483"/>
                </a:xfrm>
                <a:prstGeom prst="rect">
                  <a:avLst/>
                </a:prstGeom>
                <a:blipFill>
                  <a:blip r:embed="rId10"/>
                  <a:stretch>
                    <a:fillRect b="-1961"/>
                  </a:stretch>
                </a:blipFill>
              </p:spPr>
              <p:txBody>
                <a:bodyPr/>
                <a:lstStyle/>
                <a:p>
                  <a:r>
                    <a:rPr lang="en-US">
                      <a:noFill/>
                    </a:rPr>
                    <a:t> </a:t>
                  </a:r>
                </a:p>
              </p:txBody>
            </p:sp>
          </mc:Fallback>
        </mc:AlternateContent>
      </p:grpSp>
      <p:grpSp>
        <p:nvGrpSpPr>
          <p:cNvPr id="5" name="Group 4"/>
          <p:cNvGrpSpPr/>
          <p:nvPr/>
        </p:nvGrpSpPr>
        <p:grpSpPr>
          <a:xfrm>
            <a:off x="5244260" y="2782453"/>
            <a:ext cx="6039783" cy="1741840"/>
            <a:chOff x="3775580" y="2782454"/>
            <a:chExt cx="5979028" cy="1434320"/>
          </a:xfrm>
        </p:grpSpPr>
        <p:grpSp>
          <p:nvGrpSpPr>
            <p:cNvPr id="4" name="Group 3"/>
            <p:cNvGrpSpPr/>
            <p:nvPr/>
          </p:nvGrpSpPr>
          <p:grpSpPr>
            <a:xfrm>
              <a:off x="3775580" y="2782454"/>
              <a:ext cx="4486313" cy="1434320"/>
              <a:chOff x="3775580" y="2782454"/>
              <a:chExt cx="4486313" cy="1434320"/>
            </a:xfrm>
          </p:grpSpPr>
          <p:cxnSp>
            <p:nvCxnSpPr>
              <p:cNvPr id="44" name="Straight Arrow Connector 43"/>
              <p:cNvCxnSpPr>
                <a:cxnSpLocks/>
              </p:cNvCxnSpPr>
              <p:nvPr/>
            </p:nvCxnSpPr>
            <p:spPr>
              <a:xfrm flipV="1">
                <a:off x="4084022" y="2782454"/>
                <a:ext cx="1575921" cy="1407564"/>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Rectangle 44"/>
                  <p:cNvSpPr/>
                  <p:nvPr/>
                </p:nvSpPr>
                <p:spPr>
                  <a:xfrm>
                    <a:off x="3775580" y="2913312"/>
                    <a:ext cx="1600335" cy="310779"/>
                  </a:xfrm>
                  <a:prstGeom prst="rect">
                    <a:avLst/>
                  </a:prstGeom>
                </p:spPr>
                <p:txBody>
                  <a:bodyPr wrap="none">
                    <a:spAutoFit/>
                  </a:bodyPr>
                  <a:lstStyle/>
                  <a:p>
                    <a14:m>
                      <m:oMath xmlns:m="http://schemas.openxmlformats.org/officeDocument/2006/math">
                        <m:sSup>
                          <m:sSupPr>
                            <m:ctrlPr>
                              <a:rPr lang="en-US" sz="1400" b="1" i="1">
                                <a:solidFill>
                                  <a:schemeClr val="tx2">
                                    <a:lumMod val="60000"/>
                                    <a:lumOff val="40000"/>
                                  </a:schemeClr>
                                </a:solidFill>
                                <a:latin typeface="Cambria Math" panose="02040503050406030204" pitchFamily="18" charset="0"/>
                              </a:rPr>
                            </m:ctrlPr>
                          </m:sSupPr>
                          <m:e>
                            <m:r>
                              <a:rPr lang="en-US" sz="1400" b="1" i="1">
                                <a:solidFill>
                                  <a:schemeClr val="tx2">
                                    <a:lumMod val="60000"/>
                                    <a:lumOff val="40000"/>
                                  </a:schemeClr>
                                </a:solidFill>
                                <a:latin typeface="Cambria Math"/>
                              </a:rPr>
                              <m:t>𝒚</m:t>
                            </m:r>
                          </m:e>
                          <m:sup>
                            <m:r>
                              <a:rPr lang="en-US" sz="1400" b="1" i="1">
                                <a:solidFill>
                                  <a:schemeClr val="tx2">
                                    <a:lumMod val="60000"/>
                                    <a:lumOff val="40000"/>
                                  </a:schemeClr>
                                </a:solidFill>
                                <a:latin typeface="Cambria Math"/>
                              </a:rPr>
                              <m:t>𝒐</m:t>
                            </m:r>
                            <m:r>
                              <a:rPr lang="en-US" sz="1400" b="1" i="1">
                                <a:solidFill>
                                  <a:schemeClr val="tx2">
                                    <a:lumMod val="60000"/>
                                    <a:lumOff val="40000"/>
                                  </a:schemeClr>
                                </a:solidFill>
                                <a:latin typeface="Cambria Math"/>
                              </a:rPr>
                              <m:t>,</m:t>
                            </m:r>
                            <m:r>
                              <a:rPr lang="en-US" sz="1400" b="1" i="1">
                                <a:solidFill>
                                  <a:schemeClr val="tx2">
                                    <a:lumMod val="60000"/>
                                    <a:lumOff val="40000"/>
                                  </a:schemeClr>
                                </a:solidFill>
                                <a:latin typeface="Cambria Math"/>
                              </a:rPr>
                              <m:t>𝟏</m:t>
                            </m:r>
                          </m:sup>
                        </m:sSup>
                        <m:r>
                          <a:rPr lang="en-US" sz="1400" b="1" i="1">
                            <a:solidFill>
                              <a:schemeClr val="tx2">
                                <a:lumMod val="60000"/>
                                <a:lumOff val="40000"/>
                              </a:schemeClr>
                            </a:solidFill>
                            <a:latin typeface="Cambria Math"/>
                          </a:rPr>
                          <m:t>, </m:t>
                        </m:r>
                        <m:sSub>
                          <m:sSubPr>
                            <m:ctrlPr>
                              <a:rPr lang="en-US" sz="1400" b="1" i="1">
                                <a:solidFill>
                                  <a:schemeClr val="tx2">
                                    <a:lumMod val="60000"/>
                                    <a:lumOff val="40000"/>
                                  </a:schemeClr>
                                </a:solidFill>
                                <a:latin typeface="Cambria Math" panose="02040503050406030204" pitchFamily="18" charset="0"/>
                              </a:rPr>
                            </m:ctrlPr>
                          </m:sSubPr>
                          <m:e>
                            <m:d>
                              <m:dPr>
                                <m:begChr m:val="{"/>
                                <m:endChr m:val="}"/>
                                <m:ctrlPr>
                                  <a:rPr lang="en-US" sz="1400" b="1" i="1">
                                    <a:solidFill>
                                      <a:schemeClr val="tx2">
                                        <a:lumMod val="60000"/>
                                        <a:lumOff val="40000"/>
                                      </a:schemeClr>
                                    </a:solidFill>
                                    <a:latin typeface="Cambria Math" panose="02040503050406030204" pitchFamily="18" charset="0"/>
                                  </a:rPr>
                                </m:ctrlPr>
                              </m:dPr>
                              <m:e>
                                <m:sSubSup>
                                  <m:sSubSupPr>
                                    <m:ctrlPr>
                                      <a:rPr lang="en-US" sz="1400" b="1" i="1">
                                        <a:solidFill>
                                          <a:schemeClr val="tx2">
                                            <a:lumMod val="60000"/>
                                            <a:lumOff val="40000"/>
                                          </a:schemeClr>
                                        </a:solidFill>
                                        <a:latin typeface="Cambria Math" panose="02040503050406030204" pitchFamily="18" charset="0"/>
                                      </a:rPr>
                                    </m:ctrlPr>
                                  </m:sSubSupPr>
                                  <m:e>
                                    <m:r>
                                      <a:rPr lang="en-US" sz="1400" b="1" i="1">
                                        <a:solidFill>
                                          <a:schemeClr val="tx2">
                                            <a:lumMod val="60000"/>
                                            <a:lumOff val="40000"/>
                                          </a:schemeClr>
                                        </a:solidFill>
                                        <a:latin typeface="Cambria Math"/>
                                      </a:rPr>
                                      <m:t>𝒙</m:t>
                                    </m:r>
                                  </m:e>
                                  <m:sub>
                                    <m:r>
                                      <a:rPr lang="en-US" sz="1400" b="1" i="1">
                                        <a:solidFill>
                                          <a:schemeClr val="tx2">
                                            <a:lumMod val="60000"/>
                                            <a:lumOff val="40000"/>
                                          </a:schemeClr>
                                        </a:solidFill>
                                        <a:latin typeface="Cambria Math"/>
                                      </a:rPr>
                                      <m:t>𝒊</m:t>
                                    </m:r>
                                  </m:sub>
                                  <m:sup>
                                    <m:r>
                                      <a:rPr lang="en-US" sz="1400" b="1" i="1">
                                        <a:solidFill>
                                          <a:schemeClr val="tx2">
                                            <a:lumMod val="60000"/>
                                            <a:lumOff val="40000"/>
                                          </a:schemeClr>
                                        </a:solidFill>
                                        <a:latin typeface="Cambria Math"/>
                                      </a:rPr>
                                      <m:t>𝒐</m:t>
                                    </m:r>
                                    <m:r>
                                      <a:rPr lang="en-US" sz="1400" b="1" i="1">
                                        <a:solidFill>
                                          <a:schemeClr val="tx2">
                                            <a:lumMod val="60000"/>
                                            <a:lumOff val="40000"/>
                                          </a:schemeClr>
                                        </a:solidFill>
                                        <a:latin typeface="Cambria Math"/>
                                      </a:rPr>
                                      <m:t>,</m:t>
                                    </m:r>
                                    <m:r>
                                      <a:rPr lang="en-US" sz="1400" b="1" i="1">
                                        <a:solidFill>
                                          <a:schemeClr val="tx2">
                                            <a:lumMod val="60000"/>
                                            <a:lumOff val="40000"/>
                                          </a:schemeClr>
                                        </a:solidFill>
                                        <a:latin typeface="Cambria Math"/>
                                      </a:rPr>
                                      <m:t>𝟏</m:t>
                                    </m:r>
                                  </m:sup>
                                </m:sSubSup>
                              </m:e>
                            </m:d>
                          </m:e>
                          <m:sub>
                            <m:r>
                              <a:rPr lang="en-US" sz="1400" b="1" i="1">
                                <a:solidFill>
                                  <a:schemeClr val="tx2">
                                    <a:lumMod val="60000"/>
                                    <a:lumOff val="40000"/>
                                  </a:schemeClr>
                                </a:solidFill>
                                <a:latin typeface="Cambria Math"/>
                                <a:ea typeface="Cambria Math"/>
                              </a:rPr>
                              <m:t>∀</m:t>
                            </m:r>
                            <m:r>
                              <a:rPr lang="en-US" sz="1400" b="1" i="1">
                                <a:solidFill>
                                  <a:schemeClr val="tx2">
                                    <a:lumMod val="60000"/>
                                    <a:lumOff val="40000"/>
                                  </a:schemeClr>
                                </a:solidFill>
                                <a:latin typeface="Cambria Math"/>
                                <a:ea typeface="Cambria Math"/>
                              </a:rPr>
                              <m:t>𝒊</m:t>
                            </m:r>
                          </m:sub>
                        </m:sSub>
                      </m:oMath>
                    </a14:m>
                    <a:r>
                      <a:rPr lang="en-US" sz="1400" b="1" dirty="0">
                        <a:solidFill>
                          <a:schemeClr val="tx2">
                            <a:lumMod val="60000"/>
                            <a:lumOff val="40000"/>
                          </a:schemeClr>
                        </a:solidFill>
                      </a:rPr>
                      <a:t>,</a:t>
                    </a:r>
                    <a14:m>
                      <m:oMath xmlns:m="http://schemas.openxmlformats.org/officeDocument/2006/math">
                        <m:r>
                          <a:rPr lang="en-US" sz="1400" b="1" dirty="0">
                            <a:solidFill>
                              <a:schemeClr val="tx2">
                                <a:lumMod val="60000"/>
                                <a:lumOff val="40000"/>
                              </a:schemeClr>
                            </a:solidFill>
                            <a:latin typeface="Cambria Math"/>
                            <a:ea typeface="Cambria Math"/>
                          </a:rPr>
                          <m:t> </m:t>
                        </m:r>
                        <m:sSup>
                          <m:sSupPr>
                            <m:ctrlPr>
                              <a:rPr lang="en-US" sz="1400" b="1" i="1" dirty="0">
                                <a:solidFill>
                                  <a:schemeClr val="tx2">
                                    <a:lumMod val="60000"/>
                                    <a:lumOff val="40000"/>
                                  </a:schemeClr>
                                </a:solidFill>
                                <a:latin typeface="Cambria Math" panose="02040503050406030204" pitchFamily="18" charset="0"/>
                                <a:ea typeface="Cambria Math"/>
                              </a:rPr>
                            </m:ctrlPr>
                          </m:sSupPr>
                          <m:e>
                            <m:r>
                              <a:rPr lang="en-US" sz="1400" b="1" i="1" dirty="0">
                                <a:solidFill>
                                  <a:schemeClr val="tx2">
                                    <a:lumMod val="60000"/>
                                    <a:lumOff val="40000"/>
                                  </a:schemeClr>
                                </a:solidFill>
                                <a:latin typeface="Cambria Math"/>
                                <a:ea typeface="Cambria Math"/>
                              </a:rPr>
                              <m:t>𝝀</m:t>
                            </m:r>
                          </m:e>
                          <m:sup>
                            <m:r>
                              <a:rPr lang="en-US" sz="1400" b="1" i="1" dirty="0">
                                <a:solidFill>
                                  <a:schemeClr val="tx2">
                                    <a:lumMod val="60000"/>
                                    <a:lumOff val="40000"/>
                                  </a:schemeClr>
                                </a:solidFill>
                                <a:latin typeface="Cambria Math"/>
                                <a:ea typeface="Cambria Math"/>
                              </a:rPr>
                              <m:t>𝟏</m:t>
                            </m:r>
                          </m:sup>
                        </m:sSup>
                        <m:r>
                          <a:rPr lang="en-US" sz="1400" b="1" i="1" dirty="0">
                            <a:solidFill>
                              <a:schemeClr val="tx2">
                                <a:lumMod val="60000"/>
                                <a:lumOff val="40000"/>
                              </a:schemeClr>
                            </a:solidFill>
                            <a:latin typeface="Cambria Math"/>
                            <a:ea typeface="Cambria Math"/>
                          </a:rPr>
                          <m:t>,</m:t>
                        </m:r>
                        <m:sSup>
                          <m:sSupPr>
                            <m:ctrlPr>
                              <a:rPr lang="en-US" sz="1400" b="1" i="1" dirty="0">
                                <a:solidFill>
                                  <a:schemeClr val="tx2">
                                    <a:lumMod val="60000"/>
                                    <a:lumOff val="40000"/>
                                  </a:schemeClr>
                                </a:solidFill>
                                <a:latin typeface="Cambria Math" panose="02040503050406030204" pitchFamily="18" charset="0"/>
                                <a:ea typeface="Cambria Math"/>
                              </a:rPr>
                            </m:ctrlPr>
                          </m:sSupPr>
                          <m:e>
                            <m:r>
                              <a:rPr lang="en-US" sz="1400" b="1" i="1" dirty="0">
                                <a:solidFill>
                                  <a:schemeClr val="tx2">
                                    <a:lumMod val="60000"/>
                                    <a:lumOff val="40000"/>
                                  </a:schemeClr>
                                </a:solidFill>
                                <a:latin typeface="Cambria Math"/>
                                <a:ea typeface="Cambria Math"/>
                              </a:rPr>
                              <m:t>𝝁</m:t>
                            </m:r>
                          </m:e>
                          <m:sup>
                            <m:r>
                              <a:rPr lang="en-US" sz="1400" b="1" i="1" dirty="0">
                                <a:solidFill>
                                  <a:schemeClr val="tx2">
                                    <a:lumMod val="60000"/>
                                    <a:lumOff val="40000"/>
                                  </a:schemeClr>
                                </a:solidFill>
                                <a:latin typeface="Cambria Math"/>
                                <a:ea typeface="Cambria Math"/>
                              </a:rPr>
                              <m:t>𝟏</m:t>
                            </m:r>
                          </m:sup>
                        </m:sSup>
                      </m:oMath>
                    </a14:m>
                    <a:endParaRPr lang="en-US" sz="1400" b="1" dirty="0"/>
                  </a:p>
                </p:txBody>
              </p:sp>
            </mc:Choice>
            <mc:Fallback xmlns="">
              <p:sp>
                <p:nvSpPr>
                  <p:cNvPr id="45" name="Rectangle 44"/>
                  <p:cNvSpPr>
                    <a:spLocks noRot="1" noChangeAspect="1" noMove="1" noResize="1" noEditPoints="1" noAdjustHandles="1" noChangeArrowheads="1" noChangeShapeType="1" noTextEdit="1"/>
                  </p:cNvSpPr>
                  <p:nvPr/>
                </p:nvSpPr>
                <p:spPr>
                  <a:xfrm>
                    <a:off x="3775580" y="2913312"/>
                    <a:ext cx="1600335" cy="310779"/>
                  </a:xfrm>
                  <a:prstGeom prst="rect">
                    <a:avLst/>
                  </a:prstGeom>
                  <a:blipFill>
                    <a:blip r:embed="rId11"/>
                    <a:stretch>
                      <a:fillRect b="-6557"/>
                    </a:stretch>
                  </a:blipFill>
                </p:spPr>
                <p:txBody>
                  <a:bodyPr/>
                  <a:lstStyle/>
                  <a:p>
                    <a:r>
                      <a:rPr lang="en-US">
                        <a:noFill/>
                      </a:rPr>
                      <a:t> </a:t>
                    </a:r>
                  </a:p>
                </p:txBody>
              </p:sp>
            </mc:Fallback>
          </mc:AlternateContent>
          <p:cxnSp>
            <p:nvCxnSpPr>
              <p:cNvPr id="46" name="Straight Arrow Connector 45"/>
              <p:cNvCxnSpPr>
                <a:cxnSpLocks/>
              </p:cNvCxnSpPr>
              <p:nvPr/>
            </p:nvCxnSpPr>
            <p:spPr>
              <a:xfrm flipV="1">
                <a:off x="6152303" y="2891333"/>
                <a:ext cx="143677" cy="1298684"/>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cxnSpLocks/>
              </p:cNvCxnSpPr>
              <p:nvPr/>
            </p:nvCxnSpPr>
            <p:spPr>
              <a:xfrm flipH="1" flipV="1">
                <a:off x="7007752" y="2908407"/>
                <a:ext cx="1254141" cy="1308367"/>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Rectangle 47"/>
                  <p:cNvSpPr/>
                  <p:nvPr/>
                </p:nvSpPr>
                <p:spPr>
                  <a:xfrm>
                    <a:off x="4591357" y="3737227"/>
                    <a:ext cx="1600335" cy="310779"/>
                  </a:xfrm>
                  <a:prstGeom prst="rect">
                    <a:avLst/>
                  </a:prstGeom>
                </p:spPr>
                <p:txBody>
                  <a:bodyPr wrap="none">
                    <a:spAutoFit/>
                  </a:bodyPr>
                  <a:lstStyle/>
                  <a:p>
                    <a14:m>
                      <m:oMath xmlns:m="http://schemas.openxmlformats.org/officeDocument/2006/math">
                        <m:sSup>
                          <m:sSupPr>
                            <m:ctrlPr>
                              <a:rPr lang="en-US" sz="1400" b="1" i="1">
                                <a:solidFill>
                                  <a:schemeClr val="tx2">
                                    <a:lumMod val="60000"/>
                                    <a:lumOff val="40000"/>
                                  </a:schemeClr>
                                </a:solidFill>
                                <a:latin typeface="Cambria Math" panose="02040503050406030204" pitchFamily="18" charset="0"/>
                              </a:rPr>
                            </m:ctrlPr>
                          </m:sSupPr>
                          <m:e>
                            <m:r>
                              <a:rPr lang="en-US" sz="1400" b="1" i="1">
                                <a:solidFill>
                                  <a:schemeClr val="tx2">
                                    <a:lumMod val="60000"/>
                                    <a:lumOff val="40000"/>
                                  </a:schemeClr>
                                </a:solidFill>
                                <a:latin typeface="Cambria Math"/>
                              </a:rPr>
                              <m:t>𝒚</m:t>
                            </m:r>
                          </m:e>
                          <m:sup>
                            <m:r>
                              <a:rPr lang="en-US" sz="1400" b="1" i="1">
                                <a:solidFill>
                                  <a:schemeClr val="tx2">
                                    <a:lumMod val="60000"/>
                                    <a:lumOff val="40000"/>
                                  </a:schemeClr>
                                </a:solidFill>
                                <a:latin typeface="Cambria Math"/>
                              </a:rPr>
                              <m:t>𝒐</m:t>
                            </m:r>
                            <m:r>
                              <a:rPr lang="en-US" sz="1400" b="1" i="1">
                                <a:solidFill>
                                  <a:schemeClr val="tx2">
                                    <a:lumMod val="60000"/>
                                    <a:lumOff val="40000"/>
                                  </a:schemeClr>
                                </a:solidFill>
                                <a:latin typeface="Cambria Math"/>
                              </a:rPr>
                              <m:t>,</m:t>
                            </m:r>
                            <m:r>
                              <a:rPr lang="en-US" sz="1400" b="1" i="1">
                                <a:solidFill>
                                  <a:schemeClr val="tx2">
                                    <a:lumMod val="60000"/>
                                    <a:lumOff val="40000"/>
                                  </a:schemeClr>
                                </a:solidFill>
                                <a:latin typeface="Cambria Math"/>
                              </a:rPr>
                              <m:t>𝟐</m:t>
                            </m:r>
                          </m:sup>
                        </m:sSup>
                        <m:r>
                          <a:rPr lang="en-US" sz="1400" b="1" i="1">
                            <a:solidFill>
                              <a:schemeClr val="tx2">
                                <a:lumMod val="60000"/>
                                <a:lumOff val="40000"/>
                              </a:schemeClr>
                            </a:solidFill>
                            <a:latin typeface="Cambria Math"/>
                          </a:rPr>
                          <m:t>, </m:t>
                        </m:r>
                        <m:sSub>
                          <m:sSubPr>
                            <m:ctrlPr>
                              <a:rPr lang="en-US" sz="1400" b="1" i="1">
                                <a:solidFill>
                                  <a:schemeClr val="tx2">
                                    <a:lumMod val="60000"/>
                                    <a:lumOff val="40000"/>
                                  </a:schemeClr>
                                </a:solidFill>
                                <a:latin typeface="Cambria Math" panose="02040503050406030204" pitchFamily="18" charset="0"/>
                              </a:rPr>
                            </m:ctrlPr>
                          </m:sSubPr>
                          <m:e>
                            <m:d>
                              <m:dPr>
                                <m:begChr m:val="{"/>
                                <m:endChr m:val="}"/>
                                <m:ctrlPr>
                                  <a:rPr lang="en-US" sz="1400" b="1" i="1">
                                    <a:solidFill>
                                      <a:schemeClr val="tx2">
                                        <a:lumMod val="60000"/>
                                        <a:lumOff val="40000"/>
                                      </a:schemeClr>
                                    </a:solidFill>
                                    <a:latin typeface="Cambria Math" panose="02040503050406030204" pitchFamily="18" charset="0"/>
                                  </a:rPr>
                                </m:ctrlPr>
                              </m:dPr>
                              <m:e>
                                <m:sSubSup>
                                  <m:sSubSupPr>
                                    <m:ctrlPr>
                                      <a:rPr lang="en-US" sz="1400" b="1" i="1">
                                        <a:solidFill>
                                          <a:schemeClr val="tx2">
                                            <a:lumMod val="60000"/>
                                            <a:lumOff val="40000"/>
                                          </a:schemeClr>
                                        </a:solidFill>
                                        <a:latin typeface="Cambria Math" panose="02040503050406030204" pitchFamily="18" charset="0"/>
                                      </a:rPr>
                                    </m:ctrlPr>
                                  </m:sSubSupPr>
                                  <m:e>
                                    <m:r>
                                      <a:rPr lang="en-US" sz="1400" b="1" i="1">
                                        <a:solidFill>
                                          <a:schemeClr val="tx2">
                                            <a:lumMod val="60000"/>
                                            <a:lumOff val="40000"/>
                                          </a:schemeClr>
                                        </a:solidFill>
                                        <a:latin typeface="Cambria Math"/>
                                      </a:rPr>
                                      <m:t>𝒙</m:t>
                                    </m:r>
                                  </m:e>
                                  <m:sub>
                                    <m:r>
                                      <a:rPr lang="en-US" sz="1400" b="1" i="1">
                                        <a:solidFill>
                                          <a:schemeClr val="tx2">
                                            <a:lumMod val="60000"/>
                                            <a:lumOff val="40000"/>
                                          </a:schemeClr>
                                        </a:solidFill>
                                        <a:latin typeface="Cambria Math"/>
                                      </a:rPr>
                                      <m:t>𝒊</m:t>
                                    </m:r>
                                  </m:sub>
                                  <m:sup>
                                    <m:r>
                                      <a:rPr lang="en-US" sz="1400" b="1" i="1">
                                        <a:solidFill>
                                          <a:schemeClr val="tx2">
                                            <a:lumMod val="60000"/>
                                            <a:lumOff val="40000"/>
                                          </a:schemeClr>
                                        </a:solidFill>
                                        <a:latin typeface="Cambria Math"/>
                                      </a:rPr>
                                      <m:t>𝒐</m:t>
                                    </m:r>
                                    <m:r>
                                      <a:rPr lang="en-US" sz="1400" b="1" i="1">
                                        <a:solidFill>
                                          <a:schemeClr val="tx2">
                                            <a:lumMod val="60000"/>
                                            <a:lumOff val="40000"/>
                                          </a:schemeClr>
                                        </a:solidFill>
                                        <a:latin typeface="Cambria Math"/>
                                      </a:rPr>
                                      <m:t>,</m:t>
                                    </m:r>
                                    <m:r>
                                      <a:rPr lang="en-US" sz="1400" b="1" i="1">
                                        <a:solidFill>
                                          <a:schemeClr val="tx2">
                                            <a:lumMod val="60000"/>
                                            <a:lumOff val="40000"/>
                                          </a:schemeClr>
                                        </a:solidFill>
                                        <a:latin typeface="Cambria Math"/>
                                      </a:rPr>
                                      <m:t>𝟐</m:t>
                                    </m:r>
                                  </m:sup>
                                </m:sSubSup>
                              </m:e>
                            </m:d>
                          </m:e>
                          <m:sub>
                            <m:r>
                              <a:rPr lang="en-US" sz="1400" b="1" i="1">
                                <a:solidFill>
                                  <a:schemeClr val="tx2">
                                    <a:lumMod val="60000"/>
                                    <a:lumOff val="40000"/>
                                  </a:schemeClr>
                                </a:solidFill>
                                <a:latin typeface="Cambria Math"/>
                                <a:ea typeface="Cambria Math"/>
                              </a:rPr>
                              <m:t>∀</m:t>
                            </m:r>
                            <m:r>
                              <a:rPr lang="en-US" sz="1400" b="1" i="1">
                                <a:solidFill>
                                  <a:schemeClr val="tx2">
                                    <a:lumMod val="60000"/>
                                    <a:lumOff val="40000"/>
                                  </a:schemeClr>
                                </a:solidFill>
                                <a:latin typeface="Cambria Math"/>
                                <a:ea typeface="Cambria Math"/>
                              </a:rPr>
                              <m:t>𝒊</m:t>
                            </m:r>
                          </m:sub>
                        </m:sSub>
                      </m:oMath>
                    </a14:m>
                    <a:r>
                      <a:rPr lang="en-US" sz="1400" b="1" dirty="0">
                        <a:solidFill>
                          <a:schemeClr val="tx2">
                            <a:lumMod val="60000"/>
                            <a:lumOff val="40000"/>
                          </a:schemeClr>
                        </a:solidFill>
                      </a:rPr>
                      <a:t>,</a:t>
                    </a:r>
                    <a14:m>
                      <m:oMath xmlns:m="http://schemas.openxmlformats.org/officeDocument/2006/math">
                        <m:r>
                          <a:rPr lang="en-US" sz="1400" b="1" dirty="0">
                            <a:solidFill>
                              <a:schemeClr val="tx2">
                                <a:lumMod val="60000"/>
                                <a:lumOff val="40000"/>
                              </a:schemeClr>
                            </a:solidFill>
                            <a:latin typeface="Cambria Math"/>
                            <a:ea typeface="Cambria Math"/>
                          </a:rPr>
                          <m:t> </m:t>
                        </m:r>
                        <m:sSup>
                          <m:sSupPr>
                            <m:ctrlPr>
                              <a:rPr lang="en-US" sz="1400" b="1" i="1" dirty="0">
                                <a:solidFill>
                                  <a:schemeClr val="tx2">
                                    <a:lumMod val="60000"/>
                                    <a:lumOff val="40000"/>
                                  </a:schemeClr>
                                </a:solidFill>
                                <a:latin typeface="Cambria Math" panose="02040503050406030204" pitchFamily="18" charset="0"/>
                                <a:ea typeface="Cambria Math"/>
                              </a:rPr>
                            </m:ctrlPr>
                          </m:sSupPr>
                          <m:e>
                            <m:r>
                              <a:rPr lang="en-US" sz="1400" b="1" i="1" dirty="0">
                                <a:solidFill>
                                  <a:schemeClr val="tx2">
                                    <a:lumMod val="60000"/>
                                    <a:lumOff val="40000"/>
                                  </a:schemeClr>
                                </a:solidFill>
                                <a:latin typeface="Cambria Math"/>
                                <a:ea typeface="Cambria Math"/>
                              </a:rPr>
                              <m:t>𝝀</m:t>
                            </m:r>
                          </m:e>
                          <m:sup>
                            <m:r>
                              <a:rPr lang="en-US" sz="1400" b="1" i="1" dirty="0">
                                <a:solidFill>
                                  <a:schemeClr val="tx2">
                                    <a:lumMod val="60000"/>
                                    <a:lumOff val="40000"/>
                                  </a:schemeClr>
                                </a:solidFill>
                                <a:latin typeface="Cambria Math"/>
                                <a:ea typeface="Cambria Math"/>
                              </a:rPr>
                              <m:t>𝟐</m:t>
                            </m:r>
                          </m:sup>
                        </m:sSup>
                        <m:r>
                          <a:rPr lang="en-US" sz="1400" b="1" i="1" dirty="0">
                            <a:solidFill>
                              <a:schemeClr val="tx2">
                                <a:lumMod val="60000"/>
                                <a:lumOff val="40000"/>
                              </a:schemeClr>
                            </a:solidFill>
                            <a:latin typeface="Cambria Math"/>
                            <a:ea typeface="Cambria Math"/>
                          </a:rPr>
                          <m:t>,</m:t>
                        </m:r>
                        <m:sSup>
                          <m:sSupPr>
                            <m:ctrlPr>
                              <a:rPr lang="en-US" sz="1400" b="1" i="1" dirty="0">
                                <a:solidFill>
                                  <a:schemeClr val="tx2">
                                    <a:lumMod val="60000"/>
                                    <a:lumOff val="40000"/>
                                  </a:schemeClr>
                                </a:solidFill>
                                <a:latin typeface="Cambria Math" panose="02040503050406030204" pitchFamily="18" charset="0"/>
                                <a:ea typeface="Cambria Math"/>
                              </a:rPr>
                            </m:ctrlPr>
                          </m:sSupPr>
                          <m:e>
                            <m:r>
                              <a:rPr lang="en-US" sz="1400" b="1" i="1" dirty="0">
                                <a:solidFill>
                                  <a:schemeClr val="tx2">
                                    <a:lumMod val="60000"/>
                                    <a:lumOff val="40000"/>
                                  </a:schemeClr>
                                </a:solidFill>
                                <a:latin typeface="Cambria Math"/>
                                <a:ea typeface="Cambria Math"/>
                              </a:rPr>
                              <m:t>𝝁</m:t>
                            </m:r>
                          </m:e>
                          <m:sup>
                            <m:r>
                              <a:rPr lang="en-US" sz="1400" b="1" i="1" dirty="0">
                                <a:solidFill>
                                  <a:schemeClr val="tx2">
                                    <a:lumMod val="60000"/>
                                    <a:lumOff val="40000"/>
                                  </a:schemeClr>
                                </a:solidFill>
                                <a:latin typeface="Cambria Math"/>
                                <a:ea typeface="Cambria Math"/>
                              </a:rPr>
                              <m:t>𝟐</m:t>
                            </m:r>
                          </m:sup>
                        </m:sSup>
                      </m:oMath>
                    </a14:m>
                    <a:endParaRPr lang="en-US" sz="1400" b="1" dirty="0">
                      <a:solidFill>
                        <a:schemeClr val="tx2">
                          <a:lumMod val="60000"/>
                          <a:lumOff val="40000"/>
                        </a:schemeClr>
                      </a:solidFill>
                    </a:endParaRPr>
                  </a:p>
                </p:txBody>
              </p:sp>
            </mc:Choice>
            <mc:Fallback xmlns="">
              <p:sp>
                <p:nvSpPr>
                  <p:cNvPr id="48" name="Rectangle 47"/>
                  <p:cNvSpPr>
                    <a:spLocks noRot="1" noChangeAspect="1" noMove="1" noResize="1" noEditPoints="1" noAdjustHandles="1" noChangeArrowheads="1" noChangeShapeType="1" noTextEdit="1"/>
                  </p:cNvSpPr>
                  <p:nvPr/>
                </p:nvSpPr>
                <p:spPr>
                  <a:xfrm>
                    <a:off x="4591357" y="3737227"/>
                    <a:ext cx="1600335" cy="310779"/>
                  </a:xfrm>
                  <a:prstGeom prst="rect">
                    <a:avLst/>
                  </a:prstGeom>
                  <a:blipFill>
                    <a:blip r:embed="rId12"/>
                    <a:stretch>
                      <a:fillRect b="-4839"/>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49" name="Rectangle 48"/>
                <p:cNvSpPr/>
                <p:nvPr/>
              </p:nvSpPr>
              <p:spPr>
                <a:xfrm>
                  <a:off x="7678445" y="3337136"/>
                  <a:ext cx="2076163" cy="495421"/>
                </a:xfrm>
                <a:prstGeom prst="rect">
                  <a:avLst/>
                </a:prstGeom>
              </p:spPr>
              <p:txBody>
                <a:bodyPr wrap="square">
                  <a:spAutoFit/>
                </a:bodyPr>
                <a:lstStyle/>
                <a:p>
                  <a14:m>
                    <m:oMath xmlns:m="http://schemas.openxmlformats.org/officeDocument/2006/math">
                      <m:sSup>
                        <m:sSupPr>
                          <m:ctrlPr>
                            <a:rPr lang="en-US" sz="1600" b="1" i="1">
                              <a:solidFill>
                                <a:schemeClr val="tx2">
                                  <a:lumMod val="60000"/>
                                  <a:lumOff val="40000"/>
                                </a:schemeClr>
                              </a:solidFill>
                              <a:latin typeface="Cambria Math" panose="02040503050406030204" pitchFamily="18" charset="0"/>
                            </a:rPr>
                          </m:ctrlPr>
                        </m:sSupPr>
                        <m:e>
                          <m:r>
                            <a:rPr lang="en-US" sz="1600" b="1" i="1">
                              <a:solidFill>
                                <a:schemeClr val="tx2">
                                  <a:lumMod val="60000"/>
                                  <a:lumOff val="40000"/>
                                </a:schemeClr>
                              </a:solidFill>
                              <a:latin typeface="Cambria Math"/>
                            </a:rPr>
                            <m:t>𝒚</m:t>
                          </m:r>
                        </m:e>
                        <m:sup>
                          <m:r>
                            <a:rPr lang="en-US" sz="1600" b="1" i="1">
                              <a:solidFill>
                                <a:schemeClr val="tx2">
                                  <a:lumMod val="60000"/>
                                  <a:lumOff val="40000"/>
                                </a:schemeClr>
                              </a:solidFill>
                              <a:latin typeface="Cambria Math"/>
                            </a:rPr>
                            <m:t>𝒐</m:t>
                          </m:r>
                          <m:r>
                            <a:rPr lang="en-US" sz="1600" b="1" i="1">
                              <a:solidFill>
                                <a:schemeClr val="tx2">
                                  <a:lumMod val="60000"/>
                                  <a:lumOff val="40000"/>
                                </a:schemeClr>
                              </a:solidFill>
                              <a:latin typeface="Cambria Math"/>
                            </a:rPr>
                            <m:t>,</m:t>
                          </m:r>
                          <m:r>
                            <a:rPr lang="en-US" sz="1600" b="1" i="1">
                              <a:solidFill>
                                <a:schemeClr val="tx2">
                                  <a:lumMod val="60000"/>
                                  <a:lumOff val="40000"/>
                                </a:schemeClr>
                              </a:solidFill>
                              <a:latin typeface="Cambria Math"/>
                            </a:rPr>
                            <m:t>𝑵</m:t>
                          </m:r>
                        </m:sup>
                      </m:sSup>
                      <m:r>
                        <a:rPr lang="en-US" sz="1600" b="1" i="1">
                          <a:solidFill>
                            <a:schemeClr val="tx2">
                              <a:lumMod val="60000"/>
                              <a:lumOff val="40000"/>
                            </a:schemeClr>
                          </a:solidFill>
                          <a:latin typeface="Cambria Math"/>
                        </a:rPr>
                        <m:t>, </m:t>
                      </m:r>
                      <m:sSub>
                        <m:sSubPr>
                          <m:ctrlPr>
                            <a:rPr lang="en-US" sz="1600" b="1" i="1">
                              <a:solidFill>
                                <a:schemeClr val="tx2">
                                  <a:lumMod val="60000"/>
                                  <a:lumOff val="40000"/>
                                </a:schemeClr>
                              </a:solidFill>
                              <a:latin typeface="Cambria Math" panose="02040503050406030204" pitchFamily="18" charset="0"/>
                            </a:rPr>
                          </m:ctrlPr>
                        </m:sSubPr>
                        <m:e>
                          <m:d>
                            <m:dPr>
                              <m:begChr m:val="{"/>
                              <m:endChr m:val="}"/>
                              <m:ctrlPr>
                                <a:rPr lang="en-US" sz="1600" b="1" i="1">
                                  <a:solidFill>
                                    <a:schemeClr val="tx2">
                                      <a:lumMod val="60000"/>
                                      <a:lumOff val="40000"/>
                                    </a:schemeClr>
                                  </a:solidFill>
                                  <a:latin typeface="Cambria Math" panose="02040503050406030204" pitchFamily="18" charset="0"/>
                                </a:rPr>
                              </m:ctrlPr>
                            </m:dPr>
                            <m:e>
                              <m:sSubSup>
                                <m:sSubSupPr>
                                  <m:ctrlPr>
                                    <a:rPr lang="en-US" sz="1600" b="1" i="1">
                                      <a:solidFill>
                                        <a:schemeClr val="tx2">
                                          <a:lumMod val="60000"/>
                                          <a:lumOff val="40000"/>
                                        </a:schemeClr>
                                      </a:solidFill>
                                      <a:latin typeface="Cambria Math" panose="02040503050406030204" pitchFamily="18" charset="0"/>
                                    </a:rPr>
                                  </m:ctrlPr>
                                </m:sSubSupPr>
                                <m:e>
                                  <m:r>
                                    <a:rPr lang="en-US" sz="1600" b="1" i="1">
                                      <a:solidFill>
                                        <a:schemeClr val="tx2">
                                          <a:lumMod val="60000"/>
                                          <a:lumOff val="40000"/>
                                        </a:schemeClr>
                                      </a:solidFill>
                                      <a:latin typeface="Cambria Math"/>
                                    </a:rPr>
                                    <m:t>𝒙</m:t>
                                  </m:r>
                                </m:e>
                                <m:sub>
                                  <m:r>
                                    <a:rPr lang="en-US" sz="1600" b="1" i="1">
                                      <a:solidFill>
                                        <a:schemeClr val="tx2">
                                          <a:lumMod val="60000"/>
                                          <a:lumOff val="40000"/>
                                        </a:schemeClr>
                                      </a:solidFill>
                                      <a:latin typeface="Cambria Math"/>
                                    </a:rPr>
                                    <m:t>𝒊</m:t>
                                  </m:r>
                                </m:sub>
                                <m:sup>
                                  <m:r>
                                    <a:rPr lang="en-US" sz="1600" b="1" i="1">
                                      <a:solidFill>
                                        <a:schemeClr val="tx2">
                                          <a:lumMod val="60000"/>
                                          <a:lumOff val="40000"/>
                                        </a:schemeClr>
                                      </a:solidFill>
                                      <a:latin typeface="Cambria Math"/>
                                    </a:rPr>
                                    <m:t>𝒐</m:t>
                                  </m:r>
                                  <m:r>
                                    <a:rPr lang="en-US" sz="1600" b="1" i="1">
                                      <a:solidFill>
                                        <a:schemeClr val="tx2">
                                          <a:lumMod val="60000"/>
                                          <a:lumOff val="40000"/>
                                        </a:schemeClr>
                                      </a:solidFill>
                                      <a:latin typeface="Cambria Math"/>
                                    </a:rPr>
                                    <m:t>,</m:t>
                                  </m:r>
                                  <m:r>
                                    <a:rPr lang="en-US" sz="1600" b="1" i="1">
                                      <a:solidFill>
                                        <a:schemeClr val="tx2">
                                          <a:lumMod val="60000"/>
                                          <a:lumOff val="40000"/>
                                        </a:schemeClr>
                                      </a:solidFill>
                                      <a:latin typeface="Cambria Math"/>
                                    </a:rPr>
                                    <m:t>𝑵</m:t>
                                  </m:r>
                                </m:sup>
                              </m:sSubSup>
                            </m:e>
                          </m:d>
                        </m:e>
                        <m:sub>
                          <m:r>
                            <a:rPr lang="en-US" sz="1600" b="1" i="1">
                              <a:solidFill>
                                <a:schemeClr val="tx2">
                                  <a:lumMod val="60000"/>
                                  <a:lumOff val="40000"/>
                                </a:schemeClr>
                              </a:solidFill>
                              <a:latin typeface="Cambria Math"/>
                              <a:ea typeface="Cambria Math"/>
                            </a:rPr>
                            <m:t>∀</m:t>
                          </m:r>
                          <m:r>
                            <a:rPr lang="en-US" sz="1600" b="1" i="1">
                              <a:solidFill>
                                <a:schemeClr val="tx2">
                                  <a:lumMod val="60000"/>
                                  <a:lumOff val="40000"/>
                                </a:schemeClr>
                              </a:solidFill>
                              <a:latin typeface="Cambria Math"/>
                              <a:ea typeface="Cambria Math"/>
                            </a:rPr>
                            <m:t>𝒊</m:t>
                          </m:r>
                        </m:sub>
                      </m:sSub>
                    </m:oMath>
                  </a14:m>
                  <a:r>
                    <a:rPr lang="en-US" sz="1600" b="1" dirty="0">
                      <a:solidFill>
                        <a:schemeClr val="tx2">
                          <a:lumMod val="60000"/>
                          <a:lumOff val="40000"/>
                        </a:schemeClr>
                      </a:solidFill>
                    </a:rPr>
                    <a:t>,</a:t>
                  </a:r>
                  <a14:m>
                    <m:oMath xmlns:m="http://schemas.openxmlformats.org/officeDocument/2006/math">
                      <m:r>
                        <a:rPr lang="en-US" sz="1600" b="1" dirty="0">
                          <a:solidFill>
                            <a:schemeClr val="tx2">
                              <a:lumMod val="60000"/>
                              <a:lumOff val="40000"/>
                            </a:schemeClr>
                          </a:solidFill>
                          <a:latin typeface="Cambria Math"/>
                          <a:ea typeface="Cambria Math"/>
                        </a:rPr>
                        <m:t> </m:t>
                      </m:r>
                      <m:sSup>
                        <m:sSupPr>
                          <m:ctrlPr>
                            <a:rPr lang="en-US" sz="1600" b="1" i="1" dirty="0">
                              <a:solidFill>
                                <a:schemeClr val="tx2">
                                  <a:lumMod val="60000"/>
                                  <a:lumOff val="40000"/>
                                </a:schemeClr>
                              </a:solidFill>
                              <a:latin typeface="Cambria Math" panose="02040503050406030204" pitchFamily="18" charset="0"/>
                              <a:ea typeface="Cambria Math"/>
                            </a:rPr>
                          </m:ctrlPr>
                        </m:sSupPr>
                        <m:e>
                          <m:r>
                            <a:rPr lang="en-US" sz="1600" b="1" i="1" dirty="0">
                              <a:solidFill>
                                <a:schemeClr val="tx2">
                                  <a:lumMod val="60000"/>
                                  <a:lumOff val="40000"/>
                                </a:schemeClr>
                              </a:solidFill>
                              <a:latin typeface="Cambria Math"/>
                              <a:ea typeface="Cambria Math"/>
                            </a:rPr>
                            <m:t>𝝀</m:t>
                          </m:r>
                        </m:e>
                        <m:sup>
                          <m:r>
                            <a:rPr lang="en-US" sz="1600" b="1" i="1" dirty="0">
                              <a:solidFill>
                                <a:schemeClr val="tx2">
                                  <a:lumMod val="60000"/>
                                  <a:lumOff val="40000"/>
                                </a:schemeClr>
                              </a:solidFill>
                              <a:latin typeface="Cambria Math"/>
                              <a:ea typeface="Cambria Math"/>
                            </a:rPr>
                            <m:t>𝑵</m:t>
                          </m:r>
                        </m:sup>
                      </m:sSup>
                      <m:r>
                        <a:rPr lang="en-US" sz="1600" b="1" i="1" dirty="0">
                          <a:solidFill>
                            <a:schemeClr val="tx2">
                              <a:lumMod val="60000"/>
                              <a:lumOff val="40000"/>
                            </a:schemeClr>
                          </a:solidFill>
                          <a:latin typeface="Cambria Math"/>
                          <a:ea typeface="Cambria Math"/>
                        </a:rPr>
                        <m:t>,</m:t>
                      </m:r>
                      <m:sSup>
                        <m:sSupPr>
                          <m:ctrlPr>
                            <a:rPr lang="en-US" sz="1600" b="1" i="1" dirty="0">
                              <a:solidFill>
                                <a:schemeClr val="tx2">
                                  <a:lumMod val="60000"/>
                                  <a:lumOff val="40000"/>
                                </a:schemeClr>
                              </a:solidFill>
                              <a:latin typeface="Cambria Math" panose="02040503050406030204" pitchFamily="18" charset="0"/>
                              <a:ea typeface="Cambria Math"/>
                            </a:rPr>
                          </m:ctrlPr>
                        </m:sSupPr>
                        <m:e>
                          <m:r>
                            <a:rPr lang="en-US" sz="1600" b="1" i="1" dirty="0">
                              <a:solidFill>
                                <a:schemeClr val="tx2">
                                  <a:lumMod val="60000"/>
                                  <a:lumOff val="40000"/>
                                </a:schemeClr>
                              </a:solidFill>
                              <a:latin typeface="Cambria Math"/>
                              <a:ea typeface="Cambria Math"/>
                            </a:rPr>
                            <m:t>𝝁</m:t>
                          </m:r>
                        </m:e>
                        <m:sup>
                          <m:r>
                            <a:rPr lang="en-US" sz="1600" b="1" i="1" dirty="0">
                              <a:solidFill>
                                <a:schemeClr val="tx2">
                                  <a:lumMod val="60000"/>
                                  <a:lumOff val="40000"/>
                                </a:schemeClr>
                              </a:solidFill>
                              <a:latin typeface="Cambria Math"/>
                              <a:ea typeface="Cambria Math"/>
                            </a:rPr>
                            <m:t>𝑵</m:t>
                          </m:r>
                        </m:sup>
                      </m:sSup>
                    </m:oMath>
                  </a14:m>
                  <a:endParaRPr lang="en-US" sz="1200" b="1" dirty="0">
                    <a:solidFill>
                      <a:schemeClr val="tx2">
                        <a:lumMod val="60000"/>
                        <a:lumOff val="40000"/>
                      </a:schemeClr>
                    </a:solidFill>
                  </a:endParaRPr>
                </a:p>
                <a:p>
                  <a:endParaRPr lang="en-US" sz="1200" b="1" dirty="0"/>
                </a:p>
              </p:txBody>
            </p:sp>
          </mc:Choice>
          <mc:Fallback xmlns="">
            <p:sp>
              <p:nvSpPr>
                <p:cNvPr id="49" name="Rectangle 48"/>
                <p:cNvSpPr>
                  <a:spLocks noRot="1" noChangeAspect="1" noMove="1" noResize="1" noEditPoints="1" noAdjustHandles="1" noChangeArrowheads="1" noChangeShapeType="1" noTextEdit="1"/>
                </p:cNvSpPr>
                <p:nvPr/>
              </p:nvSpPr>
              <p:spPr>
                <a:xfrm>
                  <a:off x="7678445" y="3337136"/>
                  <a:ext cx="2076163" cy="495421"/>
                </a:xfrm>
                <a:prstGeom prst="rect">
                  <a:avLst/>
                </a:prstGeom>
                <a:blipFill>
                  <a:blip r:embed="rId13"/>
                  <a:stretch>
                    <a:fillRect/>
                  </a:stretch>
                </a:blipFill>
              </p:spPr>
              <p:txBody>
                <a:bodyPr/>
                <a:lstStyle/>
                <a:p>
                  <a:r>
                    <a:rPr lang="en-US">
                      <a:noFill/>
                    </a:rPr>
                    <a:t> </a:t>
                  </a:r>
                </a:p>
              </p:txBody>
            </p:sp>
          </mc:Fallback>
        </mc:AlternateContent>
      </p:grpSp>
      <p:sp>
        <p:nvSpPr>
          <p:cNvPr id="3" name="Slide Number Placeholder 3">
            <a:extLst>
              <a:ext uri="{FF2B5EF4-FFF2-40B4-BE49-F238E27FC236}">
                <a16:creationId xmlns:a16="http://schemas.microsoft.com/office/drawing/2014/main" id="{D678F703-2CB4-5785-A592-D3AE66E651CC}"/>
              </a:ext>
            </a:extLst>
          </p:cNvPr>
          <p:cNvSpPr txBox="1">
            <a:spLocks/>
          </p:cNvSpPr>
          <p:nvPr/>
        </p:nvSpPr>
        <p:spPr>
          <a:xfrm>
            <a:off x="10276321" y="6309360"/>
            <a:ext cx="771089" cy="365125"/>
          </a:xfrm>
          <a:prstGeom prst="rect">
            <a:avLst/>
          </a:prstGeo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mtClean="0"/>
              <a:pPr>
                <a:spcAft>
                  <a:spcPts val="600"/>
                </a:spcAft>
              </a:pPr>
              <a:t>90</a:t>
            </a:fld>
            <a:endParaRPr lang="en-US"/>
          </a:p>
        </p:txBody>
      </p:sp>
    </p:spTree>
    <p:extLst>
      <p:ext uri="{BB962C8B-B14F-4D97-AF65-F5344CB8AC3E}">
        <p14:creationId xmlns:p14="http://schemas.microsoft.com/office/powerpoint/2010/main" val="42299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nodeType="with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fade">
                                      <p:cBhvr>
                                        <p:cTn id="16" dur="500"/>
                                        <p:tgtEl>
                                          <p:spTgt spid="40"/>
                                        </p:tgtEl>
                                      </p:cBhvr>
                                    </p:animEffect>
                                  </p:childTnLst>
                                </p:cTn>
                              </p:par>
                            </p:childTnLst>
                          </p:cTn>
                        </p:par>
                        <p:par>
                          <p:cTn id="17" fill="hold">
                            <p:stCondLst>
                              <p:cond delay="500"/>
                            </p:stCondLst>
                            <p:childTnLst>
                              <p:par>
                                <p:cTn id="18" presetID="26" presetClass="emph" presetSubtype="0" fill="hold" nodeType="afterEffect">
                                  <p:stCondLst>
                                    <p:cond delay="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2000"/>
                                        <p:tgtEl>
                                          <p:spTgt spid="2"/>
                                        </p:tgtEl>
                                      </p:cBhvr>
                                    </p:animEffect>
                                  </p:childTnLst>
                                </p:cTn>
                              </p:par>
                            </p:childTnLst>
                          </p:cTn>
                        </p:par>
                        <p:par>
                          <p:cTn id="25" fill="hold">
                            <p:stCondLst>
                              <p:cond delay="3000"/>
                            </p:stCondLst>
                            <p:childTnLst>
                              <p:par>
                                <p:cTn id="26" presetID="26" presetClass="emph" presetSubtype="0" fill="hold" nodeType="afterEffect">
                                  <p:stCondLst>
                                    <p:cond delay="0"/>
                                  </p:stCondLst>
                                  <p:childTnLst>
                                    <p:animEffect transition="out" filter="fade">
                                      <p:cBhvr>
                                        <p:cTn id="27" dur="500" tmFilter="0, 0; .2, .5; .8, .5; 1, 0"/>
                                        <p:tgtEl>
                                          <p:spTgt spid="38"/>
                                        </p:tgtEl>
                                      </p:cBhvr>
                                    </p:animEffect>
                                    <p:animScale>
                                      <p:cBhvr>
                                        <p:cTn id="28" dur="250" autoRev="1" fill="hold"/>
                                        <p:tgtEl>
                                          <p:spTgt spid="38"/>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39"/>
                                        </p:tgtEl>
                                      </p:cBhvr>
                                    </p:animEffect>
                                    <p:animScale>
                                      <p:cBhvr>
                                        <p:cTn id="31" dur="250" autoRev="1" fill="hold"/>
                                        <p:tgtEl>
                                          <p:spTgt spid="39"/>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40"/>
                                        </p:tgtEl>
                                      </p:cBhvr>
                                    </p:animEffect>
                                    <p:animScale>
                                      <p:cBhvr>
                                        <p:cTn id="34" dur="250" autoRev="1" fill="hold"/>
                                        <p:tgtEl>
                                          <p:spTgt spid="40"/>
                                        </p:tgtEl>
                                      </p:cBhvr>
                                      <p:by x="105000" y="105000"/>
                                    </p:animScale>
                                  </p:childTnLst>
                                </p:cTn>
                              </p:par>
                            </p:childTnLst>
                          </p:cTn>
                        </p:par>
                        <p:par>
                          <p:cTn id="35" fill="hold">
                            <p:stCondLst>
                              <p:cond delay="3500"/>
                            </p:stCondLst>
                            <p:childTnLst>
                              <p:par>
                                <p:cTn id="36" presetID="22" presetClass="entr" presetSubtype="4"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2000"/>
                                        <p:tgtEl>
                                          <p:spTgt spid="5"/>
                                        </p:tgtEl>
                                      </p:cBhvr>
                                    </p:animEffect>
                                  </p:childTnLst>
                                </p:cTn>
                              </p:par>
                              <p:par>
                                <p:cTn id="39" presetID="1" presetClass="exit" presetSubtype="0" fill="hold" nodeType="withEffect">
                                  <p:stCondLst>
                                    <p:cond delay="0"/>
                                  </p:stCondLst>
                                  <p:childTnLst>
                                    <p:set>
                                      <p:cBhvr>
                                        <p:cTn id="4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0913EA-C346-45FB-91E4-25F590018B7C}"/>
              </a:ext>
            </a:extLst>
          </p:cNvPr>
          <p:cNvSpPr>
            <a:spLocks noGrp="1"/>
          </p:cNvSpPr>
          <p:nvPr>
            <p:ph type="title"/>
          </p:nvPr>
        </p:nvSpPr>
        <p:spPr>
          <a:xfrm>
            <a:off x="609600" y="274638"/>
            <a:ext cx="4272501" cy="1143000"/>
          </a:xfrm>
        </p:spPr>
        <p:txBody>
          <a:bodyPr/>
          <a:lstStyle/>
          <a:p>
            <a:r>
              <a:rPr lang="en-US" dirty="0">
                <a:solidFill>
                  <a:srgbClr val="FFFF00"/>
                </a:solidFill>
              </a:rPr>
              <a:t>Simulation results</a:t>
            </a:r>
          </a:p>
        </p:txBody>
      </p:sp>
      <p:grpSp>
        <p:nvGrpSpPr>
          <p:cNvPr id="4" name="Group 3"/>
          <p:cNvGrpSpPr/>
          <p:nvPr/>
        </p:nvGrpSpPr>
        <p:grpSpPr>
          <a:xfrm>
            <a:off x="1752600" y="1639583"/>
            <a:ext cx="4191000" cy="4220615"/>
            <a:chOff x="228600" y="1639582"/>
            <a:chExt cx="4191000" cy="4220615"/>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9582"/>
              <a:ext cx="4191000" cy="34172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685800" y="5029200"/>
              <a:ext cx="3581401" cy="830997"/>
            </a:xfrm>
            <a:prstGeom prst="rect">
              <a:avLst/>
            </a:prstGeom>
            <a:noFill/>
          </p:spPr>
          <p:txBody>
            <a:bodyPr wrap="square" rtlCol="0">
              <a:spAutoFit/>
            </a:bodyPr>
            <a:lstStyle/>
            <a:p>
              <a:pPr algn="ctr"/>
              <a:r>
                <a:rPr lang="en-US" sz="2400" dirty="0"/>
                <a:t>Converge to optimum after about </a:t>
              </a:r>
              <a:r>
                <a:rPr lang="en-US" sz="2400" dirty="0">
                  <a:solidFill>
                    <a:srgbClr val="FFFF00"/>
                  </a:solidFill>
                </a:rPr>
                <a:t>40</a:t>
              </a:r>
              <a:r>
                <a:rPr lang="en-US" sz="2400" dirty="0"/>
                <a:t> iterations </a:t>
              </a:r>
            </a:p>
          </p:txBody>
        </p:sp>
      </p:grpSp>
      <p:grpSp>
        <p:nvGrpSpPr>
          <p:cNvPr id="6" name="Group 5"/>
          <p:cNvGrpSpPr/>
          <p:nvPr/>
        </p:nvGrpSpPr>
        <p:grpSpPr>
          <a:xfrm>
            <a:off x="6248401" y="1536215"/>
            <a:ext cx="4668740" cy="4959278"/>
            <a:chOff x="4495800" y="1639582"/>
            <a:chExt cx="4668740" cy="4959278"/>
          </a:xfrm>
        </p:grpSpPr>
        <p:sp>
          <p:nvSpPr>
            <p:cNvPr id="11" name="TextBox 10"/>
            <p:cNvSpPr txBox="1"/>
            <p:nvPr/>
          </p:nvSpPr>
          <p:spPr>
            <a:xfrm>
              <a:off x="4495800" y="5029200"/>
              <a:ext cx="4668740" cy="1569660"/>
            </a:xfrm>
            <a:prstGeom prst="rect">
              <a:avLst/>
            </a:prstGeom>
            <a:noFill/>
          </p:spPr>
          <p:txBody>
            <a:bodyPr wrap="square" rtlCol="0">
              <a:spAutoFit/>
            </a:bodyPr>
            <a:lstStyle/>
            <a:p>
              <a:pPr algn="ctr"/>
              <a:r>
                <a:rPr lang="en-US" sz="2400" dirty="0"/>
                <a:t>The fraction of load curtailment </a:t>
              </a:r>
            </a:p>
            <a:p>
              <a:pPr algn="ctr"/>
              <a:r>
                <a:rPr lang="en-US" sz="2400" dirty="0"/>
                <a:t>when switching into the islanded mode: </a:t>
              </a:r>
              <a:r>
                <a:rPr lang="en-US" sz="2400" dirty="0">
                  <a:solidFill>
                    <a:srgbClr val="FFFF00"/>
                  </a:solidFill>
                </a:rPr>
                <a:t>sparse</a:t>
              </a:r>
              <a:r>
                <a:rPr lang="en-US" sz="2400" dirty="0"/>
                <a:t> number of </a:t>
              </a:r>
              <a:r>
                <a:rPr lang="en-US" sz="2400" dirty="0" err="1"/>
                <a:t>microgrids</a:t>
              </a:r>
              <a:r>
                <a:rPr lang="en-US" sz="2400" dirty="0"/>
                <a:t> have to reduce loads</a:t>
              </a:r>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639582"/>
              <a:ext cx="4218615" cy="34172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 name="Slide Number Placeholder 3">
            <a:extLst>
              <a:ext uri="{FF2B5EF4-FFF2-40B4-BE49-F238E27FC236}">
                <a16:creationId xmlns:a16="http://schemas.microsoft.com/office/drawing/2014/main" id="{57331299-835B-4889-7326-EE227155DD1F}"/>
              </a:ext>
            </a:extLst>
          </p:cNvPr>
          <p:cNvSpPr txBox="1">
            <a:spLocks/>
          </p:cNvSpPr>
          <p:nvPr/>
        </p:nvSpPr>
        <p:spPr>
          <a:xfrm>
            <a:off x="10276321" y="6309360"/>
            <a:ext cx="771089" cy="365125"/>
          </a:xfrm>
          <a:prstGeom prst="rect">
            <a:avLst/>
          </a:prstGeo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mtClean="0"/>
              <a:pPr>
                <a:spcAft>
                  <a:spcPts val="600"/>
                </a:spcAft>
              </a:pPr>
              <a:t>91</a:t>
            </a:fld>
            <a:endParaRPr lang="en-US"/>
          </a:p>
        </p:txBody>
      </p:sp>
    </p:spTree>
    <p:extLst>
      <p:ext uri="{BB962C8B-B14F-4D97-AF65-F5344CB8AC3E}">
        <p14:creationId xmlns:p14="http://schemas.microsoft.com/office/powerpoint/2010/main" val="151252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F6B9-5A4A-4C9B-9CE2-F7EC33FF6D11}"/>
              </a:ext>
            </a:extLst>
          </p:cNvPr>
          <p:cNvSpPr>
            <a:spLocks noGrp="1"/>
          </p:cNvSpPr>
          <p:nvPr>
            <p:ph type="title"/>
          </p:nvPr>
        </p:nvSpPr>
        <p:spPr>
          <a:xfrm>
            <a:off x="1134386" y="-28641"/>
            <a:ext cx="8176591" cy="1143000"/>
          </a:xfrm>
        </p:spPr>
        <p:txBody>
          <a:bodyPr/>
          <a:lstStyle/>
          <a:p>
            <a:r>
              <a:rPr lang="en-US" dirty="0">
                <a:solidFill>
                  <a:srgbClr val="FFFF00"/>
                </a:solidFill>
              </a:rPr>
              <a:t>Big data algorithm implementation</a:t>
            </a:r>
          </a:p>
        </p:txBody>
      </p:sp>
      <p:pic>
        <p:nvPicPr>
          <p:cNvPr id="2050"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1017768" y="1080512"/>
            <a:ext cx="10018642" cy="30110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4382612" y="745027"/>
            <a:ext cx="3277179" cy="369332"/>
          </a:xfrm>
          <a:prstGeom prst="rect">
            <a:avLst/>
          </a:prstGeom>
          <a:noFill/>
        </p:spPr>
        <p:txBody>
          <a:bodyPr wrap="none" rtlCol="0">
            <a:spAutoFit/>
          </a:bodyPr>
          <a:lstStyle/>
          <a:p>
            <a:r>
              <a:rPr lang="en-US" dirty="0">
                <a:solidFill>
                  <a:srgbClr val="FFFF00"/>
                </a:solidFill>
              </a:rPr>
              <a:t>MapReduce</a:t>
            </a:r>
            <a:r>
              <a:rPr lang="en-US" dirty="0"/>
              <a:t> programming model</a:t>
            </a:r>
          </a:p>
        </p:txBody>
      </p:sp>
      <p:grpSp>
        <p:nvGrpSpPr>
          <p:cNvPr id="5" name="Group 4"/>
          <p:cNvGrpSpPr/>
          <p:nvPr/>
        </p:nvGrpSpPr>
        <p:grpSpPr>
          <a:xfrm>
            <a:off x="5222681" y="3311718"/>
            <a:ext cx="5370989" cy="2564808"/>
            <a:chOff x="3751828" y="1905000"/>
            <a:chExt cx="5370989" cy="2821289"/>
          </a:xfrm>
        </p:grpSpPr>
        <p:grpSp>
          <p:nvGrpSpPr>
            <p:cNvPr id="6" name="Group 5"/>
            <p:cNvGrpSpPr/>
            <p:nvPr/>
          </p:nvGrpSpPr>
          <p:grpSpPr>
            <a:xfrm>
              <a:off x="5646509" y="1905000"/>
              <a:ext cx="1591750" cy="986333"/>
              <a:chOff x="321174" y="457200"/>
              <a:chExt cx="2574426" cy="1395477"/>
            </a:xfrm>
          </p:grpSpPr>
          <mc:AlternateContent xmlns:mc="http://schemas.openxmlformats.org/markup-compatibility/2006" xmlns:a14="http://schemas.microsoft.com/office/drawing/2010/main">
            <mc:Choice Requires="a14">
              <p:sp>
                <p:nvSpPr>
                  <p:cNvPr id="24" name="Rounded Rectangle 23"/>
                  <p:cNvSpPr/>
                  <p:nvPr/>
                </p:nvSpPr>
                <p:spPr>
                  <a:xfrm>
                    <a:off x="321174" y="457200"/>
                    <a:ext cx="2574426" cy="1395477"/>
                  </a:xfrm>
                  <a:prstGeom prst="roundRect">
                    <a:avLst/>
                  </a:prstGeom>
                  <a:ln w="31750"/>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a:p>
                    <a:pPr algn="ctr"/>
                    <a:r>
                      <a:rPr lang="en-US" sz="1100" dirty="0"/>
                      <a:t>Normal operation</a:t>
                    </a:r>
                  </a:p>
                  <a:p>
                    <a:pPr algn="ctr"/>
                    <a:r>
                      <a:rPr lang="en-US" sz="1100" dirty="0"/>
                      <a:t>Solve normal problem for </a:t>
                    </a:r>
                    <a14:m>
                      <m:oMath xmlns:m="http://schemas.openxmlformats.org/officeDocument/2006/math">
                        <m:sSup>
                          <m:sSupPr>
                            <m:ctrlPr>
                              <a:rPr lang="en-US" sz="1100" b="1" i="1">
                                <a:latin typeface="Cambria Math" panose="02040503050406030204" pitchFamily="18" charset="0"/>
                                <a:ea typeface="Cambria Math"/>
                              </a:rPr>
                            </m:ctrlPr>
                          </m:sSupPr>
                          <m:e>
                            <m:r>
                              <a:rPr lang="en-US" sz="1100" b="1" i="1">
                                <a:latin typeface="Cambria Math"/>
                                <a:ea typeface="Cambria Math"/>
                              </a:rPr>
                              <m:t>𝒚</m:t>
                            </m:r>
                          </m:e>
                          <m:sup>
                            <m:r>
                              <a:rPr lang="en-US" sz="1100" b="1" i="1">
                                <a:latin typeface="Cambria Math"/>
                                <a:ea typeface="Cambria Math"/>
                              </a:rPr>
                              <m:t>𝒐</m:t>
                            </m:r>
                          </m:sup>
                        </m:sSup>
                        <m:r>
                          <a:rPr lang="en-US" sz="1100" b="1" i="1">
                            <a:latin typeface="Cambria Math"/>
                            <a:ea typeface="Cambria Math"/>
                          </a:rPr>
                          <m:t>,</m:t>
                        </m:r>
                        <m:sSub>
                          <m:sSubPr>
                            <m:ctrlPr>
                              <a:rPr lang="en-US" sz="1100" b="1" i="1">
                                <a:latin typeface="Cambria Math" panose="02040503050406030204" pitchFamily="18" charset="0"/>
                                <a:ea typeface="Cambria Math"/>
                              </a:rPr>
                            </m:ctrlPr>
                          </m:sSubPr>
                          <m:e>
                            <m:d>
                              <m:dPr>
                                <m:begChr m:val="{"/>
                                <m:endChr m:val="}"/>
                                <m:ctrlPr>
                                  <a:rPr lang="en-US" sz="1100" b="1" i="1">
                                    <a:latin typeface="Cambria Math" panose="02040503050406030204" pitchFamily="18" charset="0"/>
                                    <a:ea typeface="Cambria Math"/>
                                  </a:rPr>
                                </m:ctrlPr>
                              </m:dPr>
                              <m:e>
                                <m:sSubSup>
                                  <m:sSubSupPr>
                                    <m:ctrlPr>
                                      <a:rPr lang="en-US" sz="1100" b="1" i="1">
                                        <a:latin typeface="Cambria Math" panose="02040503050406030204" pitchFamily="18" charset="0"/>
                                        <a:ea typeface="Cambria Math"/>
                                      </a:rPr>
                                    </m:ctrlPr>
                                  </m:sSubSupPr>
                                  <m:e>
                                    <m:r>
                                      <a:rPr lang="en-US" sz="1100" b="1" i="1">
                                        <a:latin typeface="Cambria Math"/>
                                        <a:ea typeface="Cambria Math"/>
                                      </a:rPr>
                                      <m:t>𝒙</m:t>
                                    </m:r>
                                  </m:e>
                                  <m:sub>
                                    <m:r>
                                      <a:rPr lang="en-US" sz="1100" b="1" i="1">
                                        <a:latin typeface="Cambria Math"/>
                                        <a:ea typeface="Cambria Math"/>
                                      </a:rPr>
                                      <m:t>𝒊</m:t>
                                    </m:r>
                                  </m:sub>
                                  <m:sup>
                                    <m:r>
                                      <a:rPr lang="en-US" sz="1100" b="1" i="1">
                                        <a:latin typeface="Cambria Math"/>
                                        <a:ea typeface="Cambria Math"/>
                                      </a:rPr>
                                      <m:t>𝒐</m:t>
                                    </m:r>
                                  </m:sup>
                                </m:sSubSup>
                              </m:e>
                            </m:d>
                          </m:e>
                          <m:sub>
                            <m:r>
                              <a:rPr lang="en-US" sz="1100" b="1" i="1">
                                <a:latin typeface="Cambria Math"/>
                                <a:ea typeface="Cambria Math"/>
                              </a:rPr>
                              <m:t>∀</m:t>
                            </m:r>
                            <m:r>
                              <a:rPr lang="en-US" sz="1100" b="1" i="1">
                                <a:latin typeface="Cambria Math"/>
                                <a:ea typeface="Cambria Math"/>
                              </a:rPr>
                              <m:t>𝒊</m:t>
                            </m:r>
                          </m:sub>
                        </m:sSub>
                        <m:r>
                          <a:rPr lang="en-US" sz="1100" b="1" i="1">
                            <a:latin typeface="Cambria Math"/>
                            <a:ea typeface="Cambria Math"/>
                          </a:rPr>
                          <m:t> </m:t>
                        </m:r>
                      </m:oMath>
                    </a14:m>
                    <a:endParaRPr lang="en-US" sz="1100" dirty="0"/>
                  </a:p>
                  <a:p>
                    <a:pPr algn="ctr"/>
                    <a:endParaRPr lang="en-US" sz="1400" dirty="0"/>
                  </a:p>
                </p:txBody>
              </p:sp>
            </mc:Choice>
            <mc:Fallback xmlns="">
              <p:sp>
                <p:nvSpPr>
                  <p:cNvPr id="56" name="Rounded Rectangle 55"/>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4"/>
                    <a:stretch>
                      <a:fillRect/>
                    </a:stretch>
                  </a:blipFill>
                  <a:ln w="31750"/>
                </p:spPr>
                <p:txBody>
                  <a:bodyPr/>
                  <a:lstStyle/>
                  <a:p>
                    <a:r>
                      <a:rPr lang="en-US">
                        <a:noFill/>
                      </a:rPr>
                      <a:t> </a:t>
                    </a:r>
                  </a:p>
                </p:txBody>
              </p:sp>
            </mc:Fallback>
          </mc:AlternateContent>
          <p:sp>
            <p:nvSpPr>
              <p:cNvPr id="25" name="内容占位符 2"/>
              <p:cNvSpPr txBox="1">
                <a:spLocks/>
              </p:cNvSpPr>
              <p:nvPr/>
            </p:nvSpPr>
            <p:spPr bwMode="auto">
              <a:xfrm>
                <a:off x="690563" y="457200"/>
                <a:ext cx="1900237" cy="381000"/>
              </a:xfrm>
              <a:prstGeom prst="rect">
                <a:avLst/>
              </a:prstGeom>
              <a:ln w="31750">
                <a:headEnd/>
                <a:tailEnd/>
              </a:ln>
            </p:spPr>
            <p:style>
              <a:lnRef idx="1">
                <a:schemeClr val="accent2"/>
              </a:lnRef>
              <a:fillRef idx="2">
                <a:schemeClr val="accent2"/>
              </a:fillRef>
              <a:effectRef idx="1">
                <a:schemeClr val="accent2"/>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000" dirty="0">
                    <a:latin typeface="Book Antiqua" pitchFamily="18" charset="0"/>
                    <a:ea typeface="Arial Unicode MS" pitchFamily="34" charset="-122"/>
                    <a:cs typeface="Arial Unicode MS" pitchFamily="34" charset="-122"/>
                  </a:rPr>
                  <a:t>Master computer</a:t>
                </a:r>
                <a:endParaRPr lang="zh-CN" altLang="en-US" sz="1000" i="1" dirty="0">
                  <a:latin typeface="Book Antiqua" pitchFamily="18" charset="0"/>
                  <a:ea typeface="Arial Unicode MS" pitchFamily="34" charset="-122"/>
                  <a:cs typeface="Arial Unicode MS" pitchFamily="34" charset="-122"/>
                </a:endParaRPr>
              </a:p>
            </p:txBody>
          </p:sp>
        </p:grpSp>
        <p:grpSp>
          <p:nvGrpSpPr>
            <p:cNvPr id="7" name="Group 6"/>
            <p:cNvGrpSpPr/>
            <p:nvPr/>
          </p:nvGrpSpPr>
          <p:grpSpPr>
            <a:xfrm>
              <a:off x="3751828" y="3739955"/>
              <a:ext cx="1591750" cy="986334"/>
              <a:chOff x="321174" y="457199"/>
              <a:chExt cx="2574426" cy="1395478"/>
            </a:xfrm>
          </p:grpSpPr>
          <mc:AlternateContent xmlns:mc="http://schemas.openxmlformats.org/markup-compatibility/2006" xmlns:a14="http://schemas.microsoft.com/office/drawing/2010/main">
            <mc:Choice Requires="a14">
              <p:sp>
                <p:nvSpPr>
                  <p:cNvPr id="22" name="Rounded Rectangle 21"/>
                  <p:cNvSpPr/>
                  <p:nvPr/>
                </p:nvSpPr>
                <p:spPr>
                  <a:xfrm>
                    <a:off x="321174" y="457200"/>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a:p>
                  <a:p>
                    <a:pPr algn="ctr"/>
                    <a:endParaRPr lang="en-US" sz="1100" dirty="0"/>
                  </a:p>
                  <a:p>
                    <a:pPr algn="ctr"/>
                    <a:r>
                      <a:rPr lang="en-US" sz="1100" dirty="0"/>
                      <a:t>Islanded operation</a:t>
                    </a:r>
                  </a:p>
                  <a:p>
                    <a:pPr algn="ctr"/>
                    <a:r>
                      <a:rPr lang="en-US" sz="1100" dirty="0"/>
                      <a:t>Solve for </a:t>
                    </a:r>
                    <a14:m>
                      <m:oMath xmlns:m="http://schemas.openxmlformats.org/officeDocument/2006/math">
                        <m:sSup>
                          <m:sSupPr>
                            <m:ctrlPr>
                              <a:rPr lang="en-US" sz="1100" b="1" i="1">
                                <a:latin typeface="Cambria Math" panose="02040503050406030204" pitchFamily="18" charset="0"/>
                              </a:rPr>
                            </m:ctrlPr>
                          </m:sSupPr>
                          <m:e>
                            <m:r>
                              <a:rPr lang="en-US" sz="1100" b="1" i="1">
                                <a:latin typeface="Cambria Math"/>
                              </a:rPr>
                              <m:t>𝒚</m:t>
                            </m:r>
                          </m:e>
                          <m:sup>
                            <m:r>
                              <a:rPr lang="en-US" sz="1100" b="1" i="1">
                                <a:latin typeface="Cambria Math"/>
                              </a:rPr>
                              <m:t>𝒐</m:t>
                            </m:r>
                            <m:r>
                              <a:rPr lang="en-US" sz="1100" b="1" i="1">
                                <a:latin typeface="Cambria Math"/>
                              </a:rPr>
                              <m:t>,</m:t>
                            </m:r>
                            <m:r>
                              <a:rPr lang="en-US" sz="1100" b="1" i="1">
                                <a:latin typeface="Cambria Math"/>
                              </a:rPr>
                              <m:t>𝟏</m:t>
                            </m:r>
                          </m:sup>
                        </m:sSup>
                        <m:r>
                          <a:rPr lang="en-US" sz="1100" b="1" i="1">
                            <a:latin typeface="Cambria Math"/>
                          </a:rPr>
                          <m:t>, </m:t>
                        </m:r>
                        <m:sSub>
                          <m:sSubPr>
                            <m:ctrlPr>
                              <a:rPr lang="en-US" sz="1100" b="1" i="1">
                                <a:latin typeface="Cambria Math" panose="02040503050406030204" pitchFamily="18" charset="0"/>
                              </a:rPr>
                            </m:ctrlPr>
                          </m:sSubPr>
                          <m:e>
                            <m:d>
                              <m:dPr>
                                <m:begChr m:val="{"/>
                                <m:endChr m:val="}"/>
                                <m:ctrlPr>
                                  <a:rPr lang="en-US" sz="1100" b="1" i="1">
                                    <a:latin typeface="Cambria Math" panose="02040503050406030204" pitchFamily="18" charset="0"/>
                                  </a:rPr>
                                </m:ctrlPr>
                              </m:dPr>
                              <m:e>
                                <m:sSubSup>
                                  <m:sSubSupPr>
                                    <m:ctrlPr>
                                      <a:rPr lang="en-US" sz="1100" b="1" i="1">
                                        <a:latin typeface="Cambria Math" panose="02040503050406030204" pitchFamily="18" charset="0"/>
                                      </a:rPr>
                                    </m:ctrlPr>
                                  </m:sSubSupPr>
                                  <m:e>
                                    <m:r>
                                      <a:rPr lang="en-US" sz="1100" b="1" i="1">
                                        <a:latin typeface="Cambria Math"/>
                                      </a:rPr>
                                      <m:t>𝒙</m:t>
                                    </m:r>
                                  </m:e>
                                  <m:sub>
                                    <m:r>
                                      <a:rPr lang="en-US" sz="1100" b="1" i="1">
                                        <a:latin typeface="Cambria Math"/>
                                      </a:rPr>
                                      <m:t>𝒊</m:t>
                                    </m:r>
                                  </m:sub>
                                  <m:sup>
                                    <m:r>
                                      <a:rPr lang="en-US" sz="1100" b="1" i="1">
                                        <a:latin typeface="Cambria Math"/>
                                      </a:rPr>
                                      <m:t>𝒐</m:t>
                                    </m:r>
                                    <m:r>
                                      <a:rPr lang="en-US" sz="1100" b="1" i="1">
                                        <a:latin typeface="Cambria Math"/>
                                      </a:rPr>
                                      <m:t>,</m:t>
                                    </m:r>
                                    <m:r>
                                      <a:rPr lang="en-US" sz="1100" b="1" i="1">
                                        <a:latin typeface="Cambria Math"/>
                                      </a:rPr>
                                      <m:t>𝟏</m:t>
                                    </m:r>
                                  </m:sup>
                                </m:sSubSup>
                              </m:e>
                            </m:d>
                          </m:e>
                          <m:sub>
                            <m:r>
                              <a:rPr lang="en-US" sz="1100" b="1" i="1">
                                <a:latin typeface="Cambria Math"/>
                                <a:ea typeface="Cambria Math"/>
                              </a:rPr>
                              <m:t>∀</m:t>
                            </m:r>
                            <m:r>
                              <a:rPr lang="en-US" sz="1100" b="1" i="1">
                                <a:latin typeface="Cambria Math"/>
                                <a:ea typeface="Cambria Math"/>
                              </a:rPr>
                              <m:t>𝒊</m:t>
                            </m:r>
                          </m:sub>
                        </m:sSub>
                      </m:oMath>
                    </a14:m>
                    <a:endParaRPr lang="en-US" sz="1100" dirty="0"/>
                  </a:p>
                  <a:p>
                    <a:pPr algn="ctr"/>
                    <a:r>
                      <a:rPr lang="en-US" sz="1100" dirty="0"/>
                      <a:t>Update </a:t>
                    </a:r>
                    <a14:m>
                      <m:oMath xmlns:m="http://schemas.openxmlformats.org/officeDocument/2006/math">
                        <m:sSup>
                          <m:sSupPr>
                            <m:ctrlPr>
                              <a:rPr lang="en-US" sz="1100" b="1" i="1" dirty="0">
                                <a:latin typeface="Cambria Math" panose="02040503050406030204" pitchFamily="18" charset="0"/>
                                <a:ea typeface="Cambria Math"/>
                              </a:rPr>
                            </m:ctrlPr>
                          </m:sSupPr>
                          <m:e>
                            <m:r>
                              <a:rPr lang="en-US" sz="1100" b="1" i="1" dirty="0">
                                <a:latin typeface="Cambria Math"/>
                                <a:ea typeface="Cambria Math"/>
                              </a:rPr>
                              <m:t>𝝀</m:t>
                            </m:r>
                          </m:e>
                          <m:sup>
                            <m:r>
                              <a:rPr lang="en-US" sz="1100" b="1" i="1" dirty="0">
                                <a:latin typeface="Cambria Math"/>
                                <a:ea typeface="Cambria Math"/>
                              </a:rPr>
                              <m:t>𝟏</m:t>
                            </m:r>
                          </m:sup>
                        </m:sSup>
                        <m:r>
                          <a:rPr lang="en-US" sz="1100" b="1" i="1" dirty="0">
                            <a:latin typeface="Cambria Math"/>
                            <a:ea typeface="Cambria Math"/>
                          </a:rPr>
                          <m:t>,</m:t>
                        </m:r>
                        <m:sSup>
                          <m:sSupPr>
                            <m:ctrlPr>
                              <a:rPr lang="en-US" sz="1100" b="1" i="1" dirty="0">
                                <a:latin typeface="Cambria Math" panose="02040503050406030204" pitchFamily="18" charset="0"/>
                                <a:ea typeface="Cambria Math"/>
                              </a:rPr>
                            </m:ctrlPr>
                          </m:sSupPr>
                          <m:e>
                            <m:r>
                              <a:rPr lang="en-US" sz="1100" b="1" i="1" dirty="0">
                                <a:latin typeface="Cambria Math"/>
                                <a:ea typeface="Cambria Math"/>
                              </a:rPr>
                              <m:t>𝝁</m:t>
                            </m:r>
                          </m:e>
                          <m:sup>
                            <m:r>
                              <a:rPr lang="en-US" sz="1100" b="1" i="1" dirty="0">
                                <a:latin typeface="Cambria Math"/>
                                <a:ea typeface="Cambria Math"/>
                              </a:rPr>
                              <m:t>𝟏</m:t>
                            </m:r>
                          </m:sup>
                        </m:sSup>
                      </m:oMath>
                    </a14:m>
                    <a:endParaRPr lang="en-US" sz="1100" dirty="0"/>
                  </a:p>
                </p:txBody>
              </p:sp>
            </mc:Choice>
            <mc:Fallback xmlns="">
              <p:sp>
                <p:nvSpPr>
                  <p:cNvPr id="54" name="Rounded Rectangle 53"/>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5"/>
                    <a:stretch>
                      <a:fillRect/>
                    </a:stretch>
                  </a:blipFill>
                  <a:ln w="28575"/>
                </p:spPr>
                <p:txBody>
                  <a:bodyPr/>
                  <a:lstStyle/>
                  <a:p>
                    <a:r>
                      <a:rPr lang="en-US">
                        <a:noFill/>
                      </a:rPr>
                      <a:t> </a:t>
                    </a:r>
                  </a:p>
                </p:txBody>
              </p:sp>
            </mc:Fallback>
          </mc:AlternateContent>
          <p:sp>
            <p:nvSpPr>
              <p:cNvPr id="23" name="内容占位符 2"/>
              <p:cNvSpPr txBox="1">
                <a:spLocks/>
              </p:cNvSpPr>
              <p:nvPr/>
            </p:nvSpPr>
            <p:spPr bwMode="auto">
              <a:xfrm>
                <a:off x="690563" y="457199"/>
                <a:ext cx="1900237" cy="381000"/>
              </a:xfrm>
              <a:prstGeom prst="rect">
                <a:avLst/>
              </a:prstGeom>
              <a:ln w="28575">
                <a:headEnd/>
                <a:tailEnd/>
              </a:ln>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200" dirty="0">
                    <a:latin typeface="Book Antiqua" pitchFamily="18" charset="0"/>
                    <a:ea typeface="Arial Unicode MS" pitchFamily="34" charset="-122"/>
                    <a:cs typeface="Arial Unicode MS" pitchFamily="34" charset="-122"/>
                  </a:rPr>
                  <a:t>Computer 1</a:t>
                </a:r>
                <a:endParaRPr lang="zh-CN" altLang="en-US" sz="1200" i="1" dirty="0">
                  <a:latin typeface="Book Antiqua" pitchFamily="18" charset="0"/>
                  <a:ea typeface="Arial Unicode MS" pitchFamily="34" charset="-122"/>
                  <a:cs typeface="Arial Unicode MS" pitchFamily="34" charset="-122"/>
                </a:endParaRPr>
              </a:p>
            </p:txBody>
          </p:sp>
        </p:grpSp>
        <p:grpSp>
          <p:nvGrpSpPr>
            <p:cNvPr id="8" name="Group 7"/>
            <p:cNvGrpSpPr/>
            <p:nvPr/>
          </p:nvGrpSpPr>
          <p:grpSpPr>
            <a:xfrm>
              <a:off x="5458053" y="3739955"/>
              <a:ext cx="1591750" cy="986334"/>
              <a:chOff x="321174" y="457199"/>
              <a:chExt cx="2574426" cy="1395478"/>
            </a:xfrm>
          </p:grpSpPr>
          <mc:AlternateContent xmlns:mc="http://schemas.openxmlformats.org/markup-compatibility/2006" xmlns:a14="http://schemas.microsoft.com/office/drawing/2010/main">
            <mc:Choice Requires="a14">
              <p:sp>
                <p:nvSpPr>
                  <p:cNvPr id="20" name="Rounded Rectangle 19"/>
                  <p:cNvSpPr/>
                  <p:nvPr/>
                </p:nvSpPr>
                <p:spPr>
                  <a:xfrm>
                    <a:off x="321174" y="457200"/>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a:p>
                  <a:p>
                    <a:pPr algn="ctr"/>
                    <a:endParaRPr lang="en-US" sz="1100" dirty="0"/>
                  </a:p>
                  <a:p>
                    <a:pPr algn="ctr"/>
                    <a:r>
                      <a:rPr lang="en-US" sz="1100" dirty="0"/>
                      <a:t>Islanded operation</a:t>
                    </a:r>
                  </a:p>
                  <a:p>
                    <a:pPr algn="ctr"/>
                    <a:r>
                      <a:rPr lang="en-US" sz="1100" dirty="0"/>
                      <a:t>Solve for </a:t>
                    </a:r>
                    <a14:m>
                      <m:oMath xmlns:m="http://schemas.openxmlformats.org/officeDocument/2006/math">
                        <m:sSup>
                          <m:sSupPr>
                            <m:ctrlPr>
                              <a:rPr lang="en-US" sz="1100" b="1" i="1">
                                <a:latin typeface="Cambria Math" panose="02040503050406030204" pitchFamily="18" charset="0"/>
                              </a:rPr>
                            </m:ctrlPr>
                          </m:sSupPr>
                          <m:e>
                            <m:r>
                              <a:rPr lang="en-US" sz="1100" b="1" i="1">
                                <a:latin typeface="Cambria Math"/>
                              </a:rPr>
                              <m:t>𝒚</m:t>
                            </m:r>
                          </m:e>
                          <m:sup>
                            <m:r>
                              <a:rPr lang="en-US" sz="1100" b="1" i="1">
                                <a:latin typeface="Cambria Math"/>
                              </a:rPr>
                              <m:t>𝒐</m:t>
                            </m:r>
                            <m:r>
                              <a:rPr lang="en-US" sz="1100" b="1" i="1">
                                <a:latin typeface="Cambria Math"/>
                              </a:rPr>
                              <m:t>,</m:t>
                            </m:r>
                            <m:r>
                              <a:rPr lang="en-US" sz="1100" b="1" i="1">
                                <a:latin typeface="Cambria Math"/>
                              </a:rPr>
                              <m:t>𝟐</m:t>
                            </m:r>
                          </m:sup>
                        </m:sSup>
                        <m:r>
                          <a:rPr lang="en-US" sz="1100" b="1" i="1">
                            <a:latin typeface="Cambria Math"/>
                          </a:rPr>
                          <m:t>, </m:t>
                        </m:r>
                        <m:sSub>
                          <m:sSubPr>
                            <m:ctrlPr>
                              <a:rPr lang="en-US" sz="1100" b="1" i="1">
                                <a:latin typeface="Cambria Math" panose="02040503050406030204" pitchFamily="18" charset="0"/>
                              </a:rPr>
                            </m:ctrlPr>
                          </m:sSubPr>
                          <m:e>
                            <m:d>
                              <m:dPr>
                                <m:begChr m:val="{"/>
                                <m:endChr m:val="}"/>
                                <m:ctrlPr>
                                  <a:rPr lang="en-US" sz="1100" b="1" i="1">
                                    <a:latin typeface="Cambria Math" panose="02040503050406030204" pitchFamily="18" charset="0"/>
                                  </a:rPr>
                                </m:ctrlPr>
                              </m:dPr>
                              <m:e>
                                <m:sSubSup>
                                  <m:sSubSupPr>
                                    <m:ctrlPr>
                                      <a:rPr lang="en-US" sz="1100" b="1" i="1">
                                        <a:latin typeface="Cambria Math" panose="02040503050406030204" pitchFamily="18" charset="0"/>
                                      </a:rPr>
                                    </m:ctrlPr>
                                  </m:sSubSupPr>
                                  <m:e>
                                    <m:r>
                                      <a:rPr lang="en-US" sz="1100" b="1" i="1">
                                        <a:latin typeface="Cambria Math"/>
                                      </a:rPr>
                                      <m:t>𝒙</m:t>
                                    </m:r>
                                  </m:e>
                                  <m:sub>
                                    <m:r>
                                      <a:rPr lang="en-US" sz="1100" b="1" i="1">
                                        <a:latin typeface="Cambria Math"/>
                                      </a:rPr>
                                      <m:t>𝒊</m:t>
                                    </m:r>
                                  </m:sub>
                                  <m:sup>
                                    <m:r>
                                      <a:rPr lang="en-US" sz="1100" b="1" i="1">
                                        <a:latin typeface="Cambria Math"/>
                                      </a:rPr>
                                      <m:t>𝒐</m:t>
                                    </m:r>
                                    <m:r>
                                      <a:rPr lang="en-US" sz="1100" b="1" i="1">
                                        <a:latin typeface="Cambria Math"/>
                                      </a:rPr>
                                      <m:t>,</m:t>
                                    </m:r>
                                    <m:r>
                                      <a:rPr lang="en-US" sz="1100" b="1" i="1">
                                        <a:latin typeface="Cambria Math"/>
                                      </a:rPr>
                                      <m:t>𝟐</m:t>
                                    </m:r>
                                  </m:sup>
                                </m:sSubSup>
                              </m:e>
                            </m:d>
                          </m:e>
                          <m:sub>
                            <m:r>
                              <a:rPr lang="en-US" sz="1100" b="1" i="1">
                                <a:latin typeface="Cambria Math"/>
                                <a:ea typeface="Cambria Math"/>
                              </a:rPr>
                              <m:t>∀</m:t>
                            </m:r>
                            <m:r>
                              <a:rPr lang="en-US" sz="1100" b="1" i="1">
                                <a:latin typeface="Cambria Math"/>
                                <a:ea typeface="Cambria Math"/>
                              </a:rPr>
                              <m:t>𝒊</m:t>
                            </m:r>
                          </m:sub>
                        </m:sSub>
                      </m:oMath>
                    </a14:m>
                    <a:endParaRPr lang="en-US" sz="1100" dirty="0"/>
                  </a:p>
                  <a:p>
                    <a:pPr algn="ctr"/>
                    <a:r>
                      <a:rPr lang="en-US" sz="1100" dirty="0"/>
                      <a:t>Update </a:t>
                    </a:r>
                    <a14:m>
                      <m:oMath xmlns:m="http://schemas.openxmlformats.org/officeDocument/2006/math">
                        <m:sSup>
                          <m:sSupPr>
                            <m:ctrlPr>
                              <a:rPr lang="en-US" sz="1100" b="1" i="1" dirty="0">
                                <a:latin typeface="Cambria Math" panose="02040503050406030204" pitchFamily="18" charset="0"/>
                                <a:ea typeface="Cambria Math"/>
                              </a:rPr>
                            </m:ctrlPr>
                          </m:sSupPr>
                          <m:e>
                            <m:r>
                              <a:rPr lang="en-US" sz="1100" b="1" i="1" dirty="0">
                                <a:latin typeface="Cambria Math"/>
                                <a:ea typeface="Cambria Math"/>
                              </a:rPr>
                              <m:t>𝝀</m:t>
                            </m:r>
                          </m:e>
                          <m:sup>
                            <m:r>
                              <a:rPr lang="en-US" sz="1100" b="1" i="1" dirty="0">
                                <a:latin typeface="Cambria Math"/>
                                <a:ea typeface="Cambria Math"/>
                              </a:rPr>
                              <m:t>𝟐</m:t>
                            </m:r>
                          </m:sup>
                        </m:sSup>
                        <m:r>
                          <a:rPr lang="en-US" sz="1100" b="1" i="1" dirty="0">
                            <a:latin typeface="Cambria Math"/>
                            <a:ea typeface="Cambria Math"/>
                          </a:rPr>
                          <m:t>,</m:t>
                        </m:r>
                        <m:sSup>
                          <m:sSupPr>
                            <m:ctrlPr>
                              <a:rPr lang="en-US" sz="1100" b="1" i="1" dirty="0">
                                <a:latin typeface="Cambria Math" panose="02040503050406030204" pitchFamily="18" charset="0"/>
                                <a:ea typeface="Cambria Math"/>
                              </a:rPr>
                            </m:ctrlPr>
                          </m:sSupPr>
                          <m:e>
                            <m:r>
                              <a:rPr lang="en-US" sz="1100" b="1" i="1" dirty="0">
                                <a:latin typeface="Cambria Math"/>
                                <a:ea typeface="Cambria Math"/>
                              </a:rPr>
                              <m:t>𝝁</m:t>
                            </m:r>
                          </m:e>
                          <m:sup>
                            <m:r>
                              <a:rPr lang="en-US" sz="1100" b="1" i="1" dirty="0">
                                <a:latin typeface="Cambria Math"/>
                                <a:ea typeface="Cambria Math"/>
                              </a:rPr>
                              <m:t>𝟐</m:t>
                            </m:r>
                          </m:sup>
                        </m:sSup>
                      </m:oMath>
                    </a14:m>
                    <a:endParaRPr lang="en-US" sz="1100" dirty="0"/>
                  </a:p>
                </p:txBody>
              </p:sp>
            </mc:Choice>
            <mc:Fallback xmlns="">
              <p:sp>
                <p:nvSpPr>
                  <p:cNvPr id="52" name="Rounded Rectangle 51"/>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6"/>
                    <a:stretch>
                      <a:fillRect/>
                    </a:stretch>
                  </a:blipFill>
                  <a:ln w="28575"/>
                </p:spPr>
                <p:txBody>
                  <a:bodyPr/>
                  <a:lstStyle/>
                  <a:p>
                    <a:r>
                      <a:rPr lang="en-US">
                        <a:noFill/>
                      </a:rPr>
                      <a:t> </a:t>
                    </a:r>
                  </a:p>
                </p:txBody>
              </p:sp>
            </mc:Fallback>
          </mc:AlternateContent>
          <p:sp>
            <p:nvSpPr>
              <p:cNvPr id="21" name="内容占位符 2"/>
              <p:cNvSpPr txBox="1">
                <a:spLocks/>
              </p:cNvSpPr>
              <p:nvPr/>
            </p:nvSpPr>
            <p:spPr bwMode="auto">
              <a:xfrm>
                <a:off x="690563" y="457199"/>
                <a:ext cx="1900237" cy="381000"/>
              </a:xfrm>
              <a:prstGeom prst="rect">
                <a:avLst/>
              </a:prstGeom>
              <a:ln w="28575">
                <a:headEnd/>
                <a:tailEnd/>
              </a:ln>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200" dirty="0">
                    <a:latin typeface="Book Antiqua" pitchFamily="18" charset="0"/>
                    <a:ea typeface="Arial Unicode MS" pitchFamily="34" charset="-122"/>
                    <a:cs typeface="Arial Unicode MS" pitchFamily="34" charset="-122"/>
                  </a:rPr>
                  <a:t>Computer 2</a:t>
                </a:r>
                <a:endParaRPr lang="zh-CN" altLang="en-US" sz="1200" i="1" dirty="0">
                  <a:latin typeface="Book Antiqua" pitchFamily="18" charset="0"/>
                  <a:ea typeface="Arial Unicode MS" pitchFamily="34" charset="-122"/>
                  <a:cs typeface="Arial Unicode MS" pitchFamily="34" charset="-122"/>
                </a:endParaRPr>
              </a:p>
            </p:txBody>
          </p:sp>
        </p:grpSp>
        <p:grpSp>
          <p:nvGrpSpPr>
            <p:cNvPr id="9" name="Group 8"/>
            <p:cNvGrpSpPr/>
            <p:nvPr/>
          </p:nvGrpSpPr>
          <p:grpSpPr>
            <a:xfrm>
              <a:off x="7531067" y="3739955"/>
              <a:ext cx="1591750" cy="986334"/>
              <a:chOff x="321174" y="457199"/>
              <a:chExt cx="2574426" cy="1395478"/>
            </a:xfrm>
          </p:grpSpPr>
          <mc:AlternateContent xmlns:mc="http://schemas.openxmlformats.org/markup-compatibility/2006" xmlns:a14="http://schemas.microsoft.com/office/drawing/2010/main">
            <mc:Choice Requires="a14">
              <p:sp>
                <p:nvSpPr>
                  <p:cNvPr id="18" name="Rounded Rectangle 17"/>
                  <p:cNvSpPr/>
                  <p:nvPr/>
                </p:nvSpPr>
                <p:spPr>
                  <a:xfrm>
                    <a:off x="321174" y="457200"/>
                    <a:ext cx="2574426" cy="1395477"/>
                  </a:xfrm>
                  <a:prstGeom prst="roundRect">
                    <a:avLst/>
                  </a:prstGeom>
                  <a:ln w="28575"/>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100" dirty="0"/>
                  </a:p>
                  <a:p>
                    <a:pPr algn="ctr"/>
                    <a:endParaRPr lang="en-US" sz="1100" dirty="0"/>
                  </a:p>
                  <a:p>
                    <a:pPr algn="ctr"/>
                    <a:r>
                      <a:rPr lang="en-US" sz="1100" dirty="0"/>
                      <a:t>Islanded operation</a:t>
                    </a:r>
                  </a:p>
                  <a:p>
                    <a:pPr algn="ctr"/>
                    <a:r>
                      <a:rPr lang="en-US" sz="1100" dirty="0"/>
                      <a:t>Solve for</a:t>
                    </a:r>
                    <a14:m>
                      <m:oMath xmlns:m="http://schemas.openxmlformats.org/officeDocument/2006/math">
                        <m:r>
                          <a:rPr lang="en-US" sz="1100">
                            <a:latin typeface="Cambria Math"/>
                          </a:rPr>
                          <m:t> </m:t>
                        </m:r>
                        <m:sSup>
                          <m:sSupPr>
                            <m:ctrlPr>
                              <a:rPr lang="en-US" sz="1100" b="1" i="1">
                                <a:latin typeface="Cambria Math" panose="02040503050406030204" pitchFamily="18" charset="0"/>
                              </a:rPr>
                            </m:ctrlPr>
                          </m:sSupPr>
                          <m:e>
                            <m:r>
                              <a:rPr lang="en-US" sz="1100" b="1" i="1">
                                <a:latin typeface="Cambria Math"/>
                              </a:rPr>
                              <m:t>𝒚</m:t>
                            </m:r>
                          </m:e>
                          <m:sup>
                            <m:r>
                              <a:rPr lang="en-US" sz="1100" b="1" i="1">
                                <a:latin typeface="Cambria Math"/>
                              </a:rPr>
                              <m:t>𝒐</m:t>
                            </m:r>
                            <m:r>
                              <a:rPr lang="en-US" sz="1100" b="1" i="1">
                                <a:latin typeface="Cambria Math"/>
                              </a:rPr>
                              <m:t>,</m:t>
                            </m:r>
                            <m:r>
                              <a:rPr lang="en-US" sz="1100" b="1" i="1">
                                <a:latin typeface="Cambria Math"/>
                              </a:rPr>
                              <m:t>𝑵</m:t>
                            </m:r>
                          </m:sup>
                        </m:sSup>
                        <m:r>
                          <a:rPr lang="en-US" sz="1100" b="1" i="1">
                            <a:latin typeface="Cambria Math"/>
                          </a:rPr>
                          <m:t>, </m:t>
                        </m:r>
                        <m:sSub>
                          <m:sSubPr>
                            <m:ctrlPr>
                              <a:rPr lang="en-US" sz="1100" b="1" i="1">
                                <a:latin typeface="Cambria Math" panose="02040503050406030204" pitchFamily="18" charset="0"/>
                              </a:rPr>
                            </m:ctrlPr>
                          </m:sSubPr>
                          <m:e>
                            <m:d>
                              <m:dPr>
                                <m:begChr m:val="{"/>
                                <m:endChr m:val="}"/>
                                <m:ctrlPr>
                                  <a:rPr lang="en-US" sz="1100" b="1" i="1">
                                    <a:latin typeface="Cambria Math" panose="02040503050406030204" pitchFamily="18" charset="0"/>
                                  </a:rPr>
                                </m:ctrlPr>
                              </m:dPr>
                              <m:e>
                                <m:sSubSup>
                                  <m:sSubSupPr>
                                    <m:ctrlPr>
                                      <a:rPr lang="en-US" sz="1100" b="1" i="1">
                                        <a:latin typeface="Cambria Math" panose="02040503050406030204" pitchFamily="18" charset="0"/>
                                      </a:rPr>
                                    </m:ctrlPr>
                                  </m:sSubSupPr>
                                  <m:e>
                                    <m:r>
                                      <a:rPr lang="en-US" sz="1100" b="1" i="1">
                                        <a:latin typeface="Cambria Math"/>
                                      </a:rPr>
                                      <m:t>𝒙</m:t>
                                    </m:r>
                                  </m:e>
                                  <m:sub>
                                    <m:r>
                                      <a:rPr lang="en-US" sz="1100" b="1" i="1">
                                        <a:latin typeface="Cambria Math"/>
                                      </a:rPr>
                                      <m:t>𝒊</m:t>
                                    </m:r>
                                  </m:sub>
                                  <m:sup>
                                    <m:r>
                                      <a:rPr lang="en-US" sz="1100" b="1" i="1">
                                        <a:latin typeface="Cambria Math"/>
                                      </a:rPr>
                                      <m:t>𝒐</m:t>
                                    </m:r>
                                    <m:r>
                                      <a:rPr lang="en-US" sz="1100" b="1" i="1">
                                        <a:latin typeface="Cambria Math"/>
                                      </a:rPr>
                                      <m:t>,</m:t>
                                    </m:r>
                                    <m:r>
                                      <a:rPr lang="en-US" sz="1100" b="1" i="1">
                                        <a:latin typeface="Cambria Math"/>
                                      </a:rPr>
                                      <m:t>𝑵</m:t>
                                    </m:r>
                                  </m:sup>
                                </m:sSubSup>
                              </m:e>
                            </m:d>
                          </m:e>
                          <m:sub>
                            <m:r>
                              <a:rPr lang="en-US" sz="1100" b="1" i="1">
                                <a:latin typeface="Cambria Math"/>
                                <a:ea typeface="Cambria Math"/>
                              </a:rPr>
                              <m:t>∀</m:t>
                            </m:r>
                            <m:r>
                              <a:rPr lang="en-US" sz="1100" b="1" i="1">
                                <a:latin typeface="Cambria Math"/>
                                <a:ea typeface="Cambria Math"/>
                              </a:rPr>
                              <m:t>𝒊</m:t>
                            </m:r>
                          </m:sub>
                        </m:sSub>
                      </m:oMath>
                    </a14:m>
                    <a:endParaRPr lang="en-US" sz="1100" dirty="0"/>
                  </a:p>
                  <a:p>
                    <a:pPr algn="ctr"/>
                    <a:r>
                      <a:rPr lang="en-US" sz="1100" dirty="0"/>
                      <a:t>Update</a:t>
                    </a:r>
                    <a:r>
                      <a:rPr lang="en-US" sz="1100" b="1" dirty="0">
                        <a:ea typeface="Cambria Math"/>
                      </a:rPr>
                      <a:t> </a:t>
                    </a:r>
                    <a14:m>
                      <m:oMath xmlns:m="http://schemas.openxmlformats.org/officeDocument/2006/math">
                        <m:sSup>
                          <m:sSupPr>
                            <m:ctrlPr>
                              <a:rPr lang="en-US" sz="1100" b="1" i="1" dirty="0">
                                <a:latin typeface="Cambria Math" panose="02040503050406030204" pitchFamily="18" charset="0"/>
                                <a:ea typeface="Cambria Math"/>
                              </a:rPr>
                            </m:ctrlPr>
                          </m:sSupPr>
                          <m:e>
                            <m:r>
                              <a:rPr lang="en-US" sz="1100" b="1" i="1" dirty="0">
                                <a:latin typeface="Cambria Math"/>
                                <a:ea typeface="Cambria Math"/>
                              </a:rPr>
                              <m:t>𝝀</m:t>
                            </m:r>
                          </m:e>
                          <m:sup>
                            <m:r>
                              <a:rPr lang="en-US" sz="1100" b="1" i="1" dirty="0">
                                <a:latin typeface="Cambria Math"/>
                                <a:ea typeface="Cambria Math"/>
                              </a:rPr>
                              <m:t>𝑵</m:t>
                            </m:r>
                          </m:sup>
                        </m:sSup>
                        <m:r>
                          <a:rPr lang="en-US" sz="1100" b="1" i="1" dirty="0">
                            <a:latin typeface="Cambria Math"/>
                            <a:ea typeface="Cambria Math"/>
                          </a:rPr>
                          <m:t>,</m:t>
                        </m:r>
                        <m:sSup>
                          <m:sSupPr>
                            <m:ctrlPr>
                              <a:rPr lang="en-US" sz="1100" b="1" i="1" dirty="0">
                                <a:latin typeface="Cambria Math" panose="02040503050406030204" pitchFamily="18" charset="0"/>
                                <a:ea typeface="Cambria Math"/>
                              </a:rPr>
                            </m:ctrlPr>
                          </m:sSupPr>
                          <m:e>
                            <m:r>
                              <a:rPr lang="en-US" sz="1100" b="1" i="1" dirty="0">
                                <a:latin typeface="Cambria Math"/>
                                <a:ea typeface="Cambria Math"/>
                              </a:rPr>
                              <m:t>𝝁</m:t>
                            </m:r>
                          </m:e>
                          <m:sup>
                            <m:r>
                              <a:rPr lang="en-US" sz="1100" b="1" i="1" dirty="0">
                                <a:latin typeface="Cambria Math"/>
                                <a:ea typeface="Cambria Math"/>
                              </a:rPr>
                              <m:t>𝑵</m:t>
                            </m:r>
                          </m:sup>
                        </m:sSup>
                      </m:oMath>
                    </a14:m>
                    <a:endParaRPr lang="en-US" sz="1100" dirty="0"/>
                  </a:p>
                </p:txBody>
              </p:sp>
            </mc:Choice>
            <mc:Fallback xmlns="">
              <p:sp>
                <p:nvSpPr>
                  <p:cNvPr id="50" name="Rounded Rectangle 49"/>
                  <p:cNvSpPr>
                    <a:spLocks noRot="1" noChangeAspect="1" noMove="1" noResize="1" noEditPoints="1" noAdjustHandles="1" noChangeArrowheads="1" noChangeShapeType="1" noTextEdit="1"/>
                  </p:cNvSpPr>
                  <p:nvPr/>
                </p:nvSpPr>
                <p:spPr>
                  <a:xfrm>
                    <a:off x="321174" y="457200"/>
                    <a:ext cx="2574426" cy="1395477"/>
                  </a:xfrm>
                  <a:prstGeom prst="roundRect">
                    <a:avLst/>
                  </a:prstGeom>
                  <a:blipFill rotWithShape="1">
                    <a:blip r:embed="rId7"/>
                    <a:stretch>
                      <a:fillRect/>
                    </a:stretch>
                  </a:blipFill>
                  <a:ln w="28575"/>
                </p:spPr>
                <p:txBody>
                  <a:bodyPr/>
                  <a:lstStyle/>
                  <a:p>
                    <a:r>
                      <a:rPr lang="en-US">
                        <a:noFill/>
                      </a:rPr>
                      <a:t> </a:t>
                    </a:r>
                  </a:p>
                </p:txBody>
              </p:sp>
            </mc:Fallback>
          </mc:AlternateContent>
          <p:sp>
            <p:nvSpPr>
              <p:cNvPr id="19" name="内容占位符 2"/>
              <p:cNvSpPr txBox="1">
                <a:spLocks/>
              </p:cNvSpPr>
              <p:nvPr/>
            </p:nvSpPr>
            <p:spPr bwMode="auto">
              <a:xfrm>
                <a:off x="690563" y="457199"/>
                <a:ext cx="1900237" cy="381000"/>
              </a:xfrm>
              <a:prstGeom prst="rect">
                <a:avLst/>
              </a:prstGeom>
              <a:ln w="28575">
                <a:headEnd/>
                <a:tailEnd/>
              </a:ln>
            </p:spPr>
            <p:style>
              <a:lnRef idx="1">
                <a:schemeClr val="accent1"/>
              </a:lnRef>
              <a:fillRef idx="2">
                <a:schemeClr val="accent1"/>
              </a:fillRef>
              <a:effectRef idx="1">
                <a:schemeClr val="accent1"/>
              </a:effectRef>
              <a:fontRef idx="minor">
                <a:schemeClr val="dk1"/>
              </a:fontRef>
            </p:style>
            <p:txBody>
              <a:bodyPr/>
              <a:lstStyle>
                <a:defPPr>
                  <a:defRPr lang="en-US"/>
                </a:defPPr>
                <a:lvl1pPr algn="l" rtl="0" fontAlgn="base">
                  <a:spcBef>
                    <a:spcPct val="0"/>
                  </a:spcBef>
                  <a:spcAft>
                    <a:spcPct val="0"/>
                  </a:spcAft>
                  <a:defRPr kern="1200">
                    <a:solidFill>
                      <a:schemeClr val="tx1"/>
                    </a:solidFill>
                    <a:latin typeface="Arial" charset="0"/>
                    <a:ea typeface="宋体" pitchFamily="2" charset="-122"/>
                    <a:cs typeface="+mn-cs"/>
                  </a:defRPr>
                </a:lvl1pPr>
                <a:lvl2pPr marL="457200" algn="l" rtl="0" fontAlgn="base">
                  <a:spcBef>
                    <a:spcPct val="0"/>
                  </a:spcBef>
                  <a:spcAft>
                    <a:spcPct val="0"/>
                  </a:spcAft>
                  <a:defRPr kern="1200">
                    <a:solidFill>
                      <a:schemeClr val="tx1"/>
                    </a:solidFill>
                    <a:latin typeface="Arial" charset="0"/>
                    <a:ea typeface="宋体" pitchFamily="2" charset="-122"/>
                    <a:cs typeface="+mn-cs"/>
                  </a:defRPr>
                </a:lvl2pPr>
                <a:lvl3pPr marL="914400" algn="l" rtl="0" fontAlgn="base">
                  <a:spcBef>
                    <a:spcPct val="0"/>
                  </a:spcBef>
                  <a:spcAft>
                    <a:spcPct val="0"/>
                  </a:spcAft>
                  <a:defRPr kern="1200">
                    <a:solidFill>
                      <a:schemeClr val="tx1"/>
                    </a:solidFill>
                    <a:latin typeface="Arial" charset="0"/>
                    <a:ea typeface="宋体" pitchFamily="2" charset="-122"/>
                    <a:cs typeface="+mn-cs"/>
                  </a:defRPr>
                </a:lvl3pPr>
                <a:lvl4pPr marL="1371600" algn="l" rtl="0" fontAlgn="base">
                  <a:spcBef>
                    <a:spcPct val="0"/>
                  </a:spcBef>
                  <a:spcAft>
                    <a:spcPct val="0"/>
                  </a:spcAft>
                  <a:defRPr kern="1200">
                    <a:solidFill>
                      <a:schemeClr val="tx1"/>
                    </a:solidFill>
                    <a:latin typeface="Arial" charset="0"/>
                    <a:ea typeface="宋体" pitchFamily="2" charset="-122"/>
                    <a:cs typeface="+mn-cs"/>
                  </a:defRPr>
                </a:lvl4pPr>
                <a:lvl5pPr marL="1828800" algn="l" rtl="0" fontAlgn="base">
                  <a:spcBef>
                    <a:spcPct val="0"/>
                  </a:spcBef>
                  <a:spcAft>
                    <a:spcPct val="0"/>
                  </a:spcAft>
                  <a:defRPr kern="1200">
                    <a:solidFill>
                      <a:schemeClr val="tx1"/>
                    </a:solidFill>
                    <a:latin typeface="Arial" charset="0"/>
                    <a:ea typeface="宋体" pitchFamily="2" charset="-122"/>
                    <a:cs typeface="+mn-cs"/>
                  </a:defRPr>
                </a:lvl5pPr>
                <a:lvl6pPr marL="2286000" algn="l" defTabSz="914400" rtl="0" eaLnBrk="1" latinLnBrk="0" hangingPunct="1">
                  <a:defRPr kern="1200">
                    <a:solidFill>
                      <a:schemeClr val="tx1"/>
                    </a:solidFill>
                    <a:latin typeface="Arial" charset="0"/>
                    <a:ea typeface="宋体" pitchFamily="2" charset="-122"/>
                    <a:cs typeface="+mn-cs"/>
                  </a:defRPr>
                </a:lvl6pPr>
                <a:lvl7pPr marL="2743200" algn="l" defTabSz="914400" rtl="0" eaLnBrk="1" latinLnBrk="0" hangingPunct="1">
                  <a:defRPr kern="1200">
                    <a:solidFill>
                      <a:schemeClr val="tx1"/>
                    </a:solidFill>
                    <a:latin typeface="Arial" charset="0"/>
                    <a:ea typeface="宋体" pitchFamily="2" charset="-122"/>
                    <a:cs typeface="+mn-cs"/>
                  </a:defRPr>
                </a:lvl7pPr>
                <a:lvl8pPr marL="3200400" algn="l" defTabSz="914400" rtl="0" eaLnBrk="1" latinLnBrk="0" hangingPunct="1">
                  <a:defRPr kern="1200">
                    <a:solidFill>
                      <a:schemeClr val="tx1"/>
                    </a:solidFill>
                    <a:latin typeface="Arial" charset="0"/>
                    <a:ea typeface="宋体" pitchFamily="2" charset="-122"/>
                    <a:cs typeface="+mn-cs"/>
                  </a:defRPr>
                </a:lvl8pPr>
                <a:lvl9pPr marL="3657600" algn="l" defTabSz="914400" rtl="0" eaLnBrk="1" latinLnBrk="0" hangingPunct="1">
                  <a:defRPr kern="1200">
                    <a:solidFill>
                      <a:schemeClr val="tx1"/>
                    </a:solidFill>
                    <a:latin typeface="Arial" charset="0"/>
                    <a:ea typeface="宋体" pitchFamily="2" charset="-122"/>
                    <a:cs typeface="+mn-cs"/>
                  </a:defRPr>
                </a:lvl9pPr>
              </a:lstStyle>
              <a:p>
                <a:pPr algn="ctr" eaLnBrk="1" hangingPunct="1">
                  <a:spcBef>
                    <a:spcPct val="20000"/>
                  </a:spcBef>
                  <a:buClr>
                    <a:srgbClr val="FF0000"/>
                  </a:buClr>
                </a:pPr>
                <a:r>
                  <a:rPr lang="en-US" altLang="zh-CN" sz="1200" dirty="0">
                    <a:latin typeface="Book Antiqua" pitchFamily="18" charset="0"/>
                    <a:ea typeface="Arial Unicode MS" pitchFamily="34" charset="-122"/>
                    <a:cs typeface="Arial Unicode MS" pitchFamily="34" charset="-122"/>
                  </a:rPr>
                  <a:t>Computer N</a:t>
                </a:r>
                <a:endParaRPr lang="zh-CN" altLang="en-US" sz="1200" i="1" dirty="0">
                  <a:latin typeface="Book Antiqua" pitchFamily="18" charset="0"/>
                  <a:ea typeface="Arial Unicode MS" pitchFamily="34" charset="-122"/>
                  <a:cs typeface="Arial Unicode MS" pitchFamily="34" charset="-122"/>
                </a:endParaRPr>
              </a:p>
            </p:txBody>
          </p:sp>
        </p:grpSp>
        <p:grpSp>
          <p:nvGrpSpPr>
            <p:cNvPr id="10" name="Group 9"/>
            <p:cNvGrpSpPr/>
            <p:nvPr/>
          </p:nvGrpSpPr>
          <p:grpSpPr>
            <a:xfrm>
              <a:off x="4540986" y="2848692"/>
              <a:ext cx="3769115" cy="891264"/>
              <a:chOff x="4540986" y="2848692"/>
              <a:chExt cx="3769115" cy="891264"/>
            </a:xfrm>
          </p:grpSpPr>
          <p:cxnSp>
            <p:nvCxnSpPr>
              <p:cNvPr id="15" name="Straight Arrow Connector 14"/>
              <p:cNvCxnSpPr/>
              <p:nvPr/>
            </p:nvCxnSpPr>
            <p:spPr>
              <a:xfrm flipH="1">
                <a:off x="4540986" y="2891333"/>
                <a:ext cx="1224962" cy="848622"/>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24" idx="2"/>
              </p:cNvCxnSpPr>
              <p:nvPr/>
            </p:nvCxnSpPr>
            <p:spPr>
              <a:xfrm flipH="1">
                <a:off x="6390209" y="2891333"/>
                <a:ext cx="52176" cy="848622"/>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191145" y="2848692"/>
                <a:ext cx="1118956" cy="891264"/>
              </a:xfrm>
              <a:prstGeom prst="straightConnector1">
                <a:avLst/>
              </a:prstGeom>
              <a:ln w="22225">
                <a:solidFill>
                  <a:srgbClr val="FF7C80"/>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4246524" y="2782454"/>
              <a:ext cx="3828008" cy="974575"/>
              <a:chOff x="4246524" y="2782454"/>
              <a:chExt cx="3828008" cy="974575"/>
            </a:xfrm>
          </p:grpSpPr>
          <p:cxnSp>
            <p:nvCxnSpPr>
              <p:cNvPr id="12" name="Straight Arrow Connector 11"/>
              <p:cNvCxnSpPr/>
              <p:nvPr/>
            </p:nvCxnSpPr>
            <p:spPr>
              <a:xfrm flipV="1">
                <a:off x="4246524" y="2782454"/>
                <a:ext cx="1413418" cy="957501"/>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243805" y="2891333"/>
                <a:ext cx="52175" cy="848624"/>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7007751" y="2908406"/>
                <a:ext cx="1066781" cy="848623"/>
              </a:xfrm>
              <a:prstGeom prst="straightConnector1">
                <a:avLst/>
              </a:prstGeom>
              <a:ln w="19050">
                <a:solidFill>
                  <a:schemeClr val="tx2">
                    <a:lumMod val="60000"/>
                    <a:lumOff val="40000"/>
                  </a:schemeClr>
                </a:solidFill>
                <a:tailEnd type="stealth"/>
              </a:ln>
            </p:spPr>
            <p:style>
              <a:lnRef idx="1">
                <a:schemeClr val="accent1"/>
              </a:lnRef>
              <a:fillRef idx="0">
                <a:schemeClr val="accent1"/>
              </a:fillRef>
              <a:effectRef idx="0">
                <a:schemeClr val="accent1"/>
              </a:effectRef>
              <a:fontRef idx="minor">
                <a:schemeClr val="tx1"/>
              </a:fontRef>
            </p:style>
          </p:cxnSp>
        </p:grpSp>
      </p:grpSp>
      <p:sp>
        <p:nvSpPr>
          <p:cNvPr id="3" name="Slide Number Placeholder 3">
            <a:extLst>
              <a:ext uri="{FF2B5EF4-FFF2-40B4-BE49-F238E27FC236}">
                <a16:creationId xmlns:a16="http://schemas.microsoft.com/office/drawing/2014/main" id="{890853D3-C5E7-3D15-25D2-4A7A13839344}"/>
              </a:ext>
            </a:extLst>
          </p:cNvPr>
          <p:cNvSpPr txBox="1">
            <a:spLocks/>
          </p:cNvSpPr>
          <p:nvPr/>
        </p:nvSpPr>
        <p:spPr>
          <a:xfrm>
            <a:off x="10276321" y="6309360"/>
            <a:ext cx="771089" cy="365125"/>
          </a:xfrm>
          <a:prstGeom prst="rect">
            <a:avLst/>
          </a:prstGeo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mtClean="0"/>
              <a:pPr>
                <a:spcAft>
                  <a:spcPts val="600"/>
                </a:spcAft>
              </a:pPr>
              <a:t>92</a:t>
            </a:fld>
            <a:endParaRPr lang="en-US"/>
          </a:p>
        </p:txBody>
      </p:sp>
    </p:spTree>
    <p:extLst>
      <p:ext uri="{BB962C8B-B14F-4D97-AF65-F5344CB8AC3E}">
        <p14:creationId xmlns:p14="http://schemas.microsoft.com/office/powerpoint/2010/main" val="273063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4" presetClass="path" presetSubtype="0" accel="50000" decel="50000" fill="hold" nodeType="clickEffect">
                                  <p:stCondLst>
                                    <p:cond delay="0"/>
                                  </p:stCondLst>
                                  <p:childTnLst>
                                    <p:animMotion origin="layout" path="M -0.03255 0.17708 L -0.13164 -0.08773 " pathEditMode="relative" rAng="0" ptsTypes="AA">
                                      <p:cBhvr>
                                        <p:cTn id="12" dur="2000" fill="hold"/>
                                        <p:tgtEl>
                                          <p:spTgt spid="5"/>
                                        </p:tgtEl>
                                        <p:attrNameLst>
                                          <p:attrName>ppt_x</p:attrName>
                                          <p:attrName>ppt_y</p:attrName>
                                        </p:attrNameLst>
                                      </p:cBhvr>
                                      <p:rCtr x="-4961" y="-13241"/>
                                    </p:animMotion>
                                  </p:childTnLst>
                                </p:cTn>
                              </p:par>
                              <p:par>
                                <p:cTn id="13" presetID="42" presetClass="path" presetSubtype="0" accel="50000" decel="50000" fill="hold" nodeType="withEffect">
                                  <p:stCondLst>
                                    <p:cond delay="0"/>
                                  </p:stCondLst>
                                  <p:childTnLst>
                                    <p:animMotion origin="layout" path="M -8.33333E-7 -3.33333E-6 L -8.33333E-7 0.11111 " pathEditMode="relative" rAng="0" ptsTypes="AA">
                                      <p:cBhvr>
                                        <p:cTn id="14" dur="2000" fill="hold"/>
                                        <p:tgtEl>
                                          <p:spTgt spid="2050"/>
                                        </p:tgtEl>
                                        <p:attrNameLst>
                                          <p:attrName>ppt_x</p:attrName>
                                          <p:attrName>ppt_y</p:attrName>
                                        </p:attrNameLst>
                                      </p:cBhvr>
                                      <p:rCtr x="0" y="5556"/>
                                    </p:animMotion>
                                  </p:childTnLst>
                                </p:cTn>
                              </p:par>
                              <p:par>
                                <p:cTn id="15" presetID="8" presetClass="emph" presetSubtype="0" fill="hold" nodeType="withEffect">
                                  <p:stCondLst>
                                    <p:cond delay="0"/>
                                  </p:stCondLst>
                                  <p:childTnLst>
                                    <p:animRot by="5400000">
                                      <p:cBhvr>
                                        <p:cTn id="16" dur="2000" fill="hold"/>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C482B-805F-4CA8-B8B8-4A31ADCDEC88}"/>
              </a:ext>
            </a:extLst>
          </p:cNvPr>
          <p:cNvSpPr>
            <a:spLocks noGrp="1"/>
          </p:cNvSpPr>
          <p:nvPr>
            <p:ph type="title"/>
          </p:nvPr>
        </p:nvSpPr>
        <p:spPr>
          <a:xfrm>
            <a:off x="1019589" y="-11618"/>
            <a:ext cx="7981287" cy="1143000"/>
          </a:xfrm>
        </p:spPr>
        <p:txBody>
          <a:bodyPr/>
          <a:lstStyle/>
          <a:p>
            <a:r>
              <a:rPr lang="en-US" dirty="0">
                <a:solidFill>
                  <a:srgbClr val="FFFF00"/>
                </a:solidFill>
              </a:rPr>
              <a:t>Map reduce algorithm for </a:t>
            </a:r>
            <a:r>
              <a:rPr lang="en-US" dirty="0" err="1">
                <a:solidFill>
                  <a:srgbClr val="FFFF00"/>
                </a:solidFill>
              </a:rPr>
              <a:t>admm</a:t>
            </a:r>
            <a:endParaRPr lang="en-US" dirty="0">
              <a:solidFill>
                <a:srgbClr val="FFFF00"/>
              </a:solidFill>
            </a:endParaRPr>
          </a:p>
        </p:txBody>
      </p:sp>
      <p:pic>
        <p:nvPicPr>
          <p:cNvPr id="3" name="Picture 2"/>
          <p:cNvPicPr>
            <a:picLocks noChangeAspect="1"/>
          </p:cNvPicPr>
          <p:nvPr/>
        </p:nvPicPr>
        <p:blipFill>
          <a:blip r:embed="rId3"/>
          <a:stretch>
            <a:fillRect/>
          </a:stretch>
        </p:blipFill>
        <p:spPr>
          <a:xfrm>
            <a:off x="607535" y="1182192"/>
            <a:ext cx="5133062" cy="5081160"/>
          </a:xfrm>
          <a:prstGeom prst="rect">
            <a:avLst/>
          </a:prstGeom>
        </p:spPr>
      </p:pic>
      <p:sp>
        <p:nvSpPr>
          <p:cNvPr id="8" name="Rectangle 7"/>
          <p:cNvSpPr/>
          <p:nvPr/>
        </p:nvSpPr>
        <p:spPr>
          <a:xfrm>
            <a:off x="782876" y="1462752"/>
            <a:ext cx="3352800" cy="3048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8388" y="3215352"/>
            <a:ext cx="4056888" cy="304800"/>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descr="D:\Dropbox\PHD_RESEARCH\PHD_Dissertation\Slides\Figures\cluste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1189" y="1020905"/>
            <a:ext cx="2578684" cy="3098704"/>
          </a:xfrm>
          <a:prstGeom prst="rect">
            <a:avLst/>
          </a:prstGeom>
          <a:noFill/>
          <a:extLst>
            <a:ext uri="{909E8E84-426E-40dd-AFC4-6F175D3DCCD1}">
              <a14:hiddenFill xmlns=""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5ED542F-E5E5-521C-DDF2-4A1A1B8C1379}"/>
              </a:ext>
            </a:extLst>
          </p:cNvPr>
          <p:cNvSpPr txBox="1">
            <a:spLocks/>
          </p:cNvSpPr>
          <p:nvPr/>
        </p:nvSpPr>
        <p:spPr>
          <a:xfrm>
            <a:off x="10276321" y="6309360"/>
            <a:ext cx="771089" cy="365125"/>
          </a:xfrm>
          <a:prstGeom prst="rect">
            <a:avLst/>
          </a:prstGeom>
        </p:spPr>
        <p:txBody>
          <a:bodyPr>
            <a:normAutofit lnSpcReduction="100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fld id="{6D22F896-40B5-4ADD-8801-0D06FADFA095}" type="slidenum">
              <a:rPr lang="en-US" smtClean="0"/>
              <a:pPr>
                <a:spcAft>
                  <a:spcPts val="600"/>
                </a:spcAft>
              </a:pPr>
              <a:t>93</a:t>
            </a:fld>
            <a:endParaRPr lang="en-US"/>
          </a:p>
        </p:txBody>
      </p:sp>
      <p:pic>
        <p:nvPicPr>
          <p:cNvPr id="5" name="Picture 2">
            <a:extLst>
              <a:ext uri="{FF2B5EF4-FFF2-40B4-BE49-F238E27FC236}">
                <a16:creationId xmlns:a16="http://schemas.microsoft.com/office/drawing/2014/main" id="{2D606997-75DE-3572-AF88-86996E8A9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6440" y="4465811"/>
            <a:ext cx="5668872" cy="129598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6ABEC59E-3FB9-7224-50E6-F07967D6333C}"/>
              </a:ext>
            </a:extLst>
          </p:cNvPr>
          <p:cNvSpPr txBox="1"/>
          <p:nvPr/>
        </p:nvSpPr>
        <p:spPr>
          <a:xfrm>
            <a:off x="6401140" y="5761792"/>
            <a:ext cx="5668871" cy="461665"/>
          </a:xfrm>
          <a:prstGeom prst="rect">
            <a:avLst/>
          </a:prstGeom>
          <a:noFill/>
        </p:spPr>
        <p:txBody>
          <a:bodyPr wrap="square" rtlCol="0">
            <a:spAutoFit/>
          </a:bodyPr>
          <a:lstStyle/>
          <a:p>
            <a:r>
              <a:rPr lang="en-US" sz="2400" dirty="0"/>
              <a:t>Faster with a larger number of microgrids</a:t>
            </a:r>
          </a:p>
        </p:txBody>
      </p:sp>
    </p:spTree>
    <p:extLst>
      <p:ext uri="{BB962C8B-B14F-4D97-AF65-F5344CB8AC3E}">
        <p14:creationId xmlns:p14="http://schemas.microsoft.com/office/powerpoint/2010/main" val="344141470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4609E-8494-06A0-49F6-42D0E4AB5F77}"/>
              </a:ext>
            </a:extLst>
          </p:cNvPr>
          <p:cNvSpPr>
            <a:spLocks noGrp="1"/>
          </p:cNvSpPr>
          <p:nvPr>
            <p:ph type="title"/>
          </p:nvPr>
        </p:nvSpPr>
        <p:spPr/>
        <p:txBody>
          <a:bodyPr/>
          <a:lstStyle/>
          <a:p>
            <a:r>
              <a:rPr lang="en-US" dirty="0"/>
              <a:t>Conclusion</a:t>
            </a:r>
          </a:p>
        </p:txBody>
      </p:sp>
      <p:pic>
        <p:nvPicPr>
          <p:cNvPr id="3" name="Picture 2" descr="http://www.people.com.cn/media/20050818/411575.jpg">
            <a:extLst>
              <a:ext uri="{FF2B5EF4-FFF2-40B4-BE49-F238E27FC236}">
                <a16:creationId xmlns:a16="http://schemas.microsoft.com/office/drawing/2014/main" id="{18FD7C0F-A8E4-C4AD-4A84-FD8BA0ADD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44" y="2203879"/>
            <a:ext cx="4038600" cy="3298191"/>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descr="A picture containing text, sign&#10;&#10;Description automatically generated">
            <a:extLst>
              <a:ext uri="{FF2B5EF4-FFF2-40B4-BE49-F238E27FC236}">
                <a16:creationId xmlns:a16="http://schemas.microsoft.com/office/drawing/2014/main" id="{92B8B8F1-B921-B77D-C85D-CECA4FAC1D36}"/>
              </a:ext>
            </a:extLst>
          </p:cNvPr>
          <p:cNvPicPr>
            <a:picLocks noChangeAspect="1"/>
          </p:cNvPicPr>
          <p:nvPr/>
        </p:nvPicPr>
        <p:blipFill>
          <a:blip r:embed="rId3"/>
          <a:stretch>
            <a:fillRect/>
          </a:stretch>
        </p:blipFill>
        <p:spPr>
          <a:xfrm>
            <a:off x="5117491" y="2203879"/>
            <a:ext cx="6181142" cy="3298191"/>
          </a:xfrm>
          <a:prstGeom prst="rect">
            <a:avLst/>
          </a:prstGeom>
        </p:spPr>
      </p:pic>
    </p:spTree>
    <p:extLst>
      <p:ext uri="{BB962C8B-B14F-4D97-AF65-F5344CB8AC3E}">
        <p14:creationId xmlns:p14="http://schemas.microsoft.com/office/powerpoint/2010/main" val="7761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B1C87F1E-B03B-BD80-B2DA-E2A673E21A74}"/>
              </a:ext>
            </a:extLst>
          </p:cNvPr>
          <p:cNvSpPr txBox="1">
            <a:spLocks/>
          </p:cNvSpPr>
          <p:nvPr/>
        </p:nvSpPr>
        <p:spPr>
          <a:xfrm>
            <a:off x="5428031" y="6283928"/>
            <a:ext cx="239344" cy="221531"/>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0480">
              <a:spcBef>
                <a:spcPts val="30"/>
              </a:spcBef>
            </a:pPr>
            <a:endParaRPr lang="en-US" spc="-6" dirty="0"/>
          </a:p>
        </p:txBody>
      </p:sp>
      <p:pic>
        <p:nvPicPr>
          <p:cNvPr id="4" name="Picture 2" descr="Image result for thank you transparent background">
            <a:extLst>
              <a:ext uri="{FF2B5EF4-FFF2-40B4-BE49-F238E27FC236}">
                <a16:creationId xmlns:a16="http://schemas.microsoft.com/office/drawing/2014/main" id="{32AB4F1F-17B4-0B73-142D-3255E95C2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858" y="1"/>
            <a:ext cx="2485862" cy="10471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q &amp; a transparent background">
            <a:extLst>
              <a:ext uri="{FF2B5EF4-FFF2-40B4-BE49-F238E27FC236}">
                <a16:creationId xmlns:a16="http://schemas.microsoft.com/office/drawing/2014/main" id="{9280DFF6-D336-2BC6-D57C-602332CF34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36335" y="130892"/>
            <a:ext cx="1340069" cy="7772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78C13CA-F19E-3916-1F96-7121E01D0E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111" y="3293251"/>
            <a:ext cx="3712900" cy="2784674"/>
          </a:xfrm>
          <a:prstGeom prst="rect">
            <a:avLst/>
          </a:prstGeom>
        </p:spPr>
      </p:pic>
      <p:pic>
        <p:nvPicPr>
          <p:cNvPr id="7" name="Picture 6">
            <a:extLst>
              <a:ext uri="{FF2B5EF4-FFF2-40B4-BE49-F238E27FC236}">
                <a16:creationId xmlns:a16="http://schemas.microsoft.com/office/drawing/2014/main" id="{09006E56-3B3C-D011-1115-21BC0582E2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59626" y="3354766"/>
            <a:ext cx="3712900" cy="2784674"/>
          </a:xfrm>
          <a:prstGeom prst="rect">
            <a:avLst/>
          </a:prstGeom>
        </p:spPr>
      </p:pic>
      <p:pic>
        <p:nvPicPr>
          <p:cNvPr id="8" name="Picture 7">
            <a:extLst>
              <a:ext uri="{FF2B5EF4-FFF2-40B4-BE49-F238E27FC236}">
                <a16:creationId xmlns:a16="http://schemas.microsoft.com/office/drawing/2014/main" id="{1B16EF87-020F-1F15-6AF6-3F9F09E75E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248" y="1031454"/>
            <a:ext cx="4992337" cy="2890301"/>
          </a:xfrm>
          <a:prstGeom prst="rect">
            <a:avLst/>
          </a:prstGeom>
        </p:spPr>
      </p:pic>
      <p:pic>
        <p:nvPicPr>
          <p:cNvPr id="9" name="Picture 8">
            <a:extLst>
              <a:ext uri="{FF2B5EF4-FFF2-40B4-BE49-F238E27FC236}">
                <a16:creationId xmlns:a16="http://schemas.microsoft.com/office/drawing/2014/main" id="{679E1B38-D52E-0549-7202-201DF9D880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45104" y="995675"/>
            <a:ext cx="2194560" cy="2926080"/>
          </a:xfrm>
          <a:prstGeom prst="rect">
            <a:avLst/>
          </a:prstGeom>
        </p:spPr>
      </p:pic>
      <p:pic>
        <p:nvPicPr>
          <p:cNvPr id="10" name="Picture 9">
            <a:extLst>
              <a:ext uri="{FF2B5EF4-FFF2-40B4-BE49-F238E27FC236}">
                <a16:creationId xmlns:a16="http://schemas.microsoft.com/office/drawing/2014/main" id="{DCF9BECA-4FF6-16C1-3A18-736DD26034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44851" y="1031455"/>
            <a:ext cx="3712177" cy="4085468"/>
          </a:xfrm>
          <a:prstGeom prst="rect">
            <a:avLst/>
          </a:prstGeom>
        </p:spPr>
      </p:pic>
      <p:sp>
        <p:nvSpPr>
          <p:cNvPr id="11" name="Rectangle 10">
            <a:extLst>
              <a:ext uri="{FF2B5EF4-FFF2-40B4-BE49-F238E27FC236}">
                <a16:creationId xmlns:a16="http://schemas.microsoft.com/office/drawing/2014/main" id="{499F1CA8-EE19-5799-E289-866E717700BB}"/>
              </a:ext>
            </a:extLst>
          </p:cNvPr>
          <p:cNvSpPr/>
          <p:nvPr/>
        </p:nvSpPr>
        <p:spPr>
          <a:xfrm>
            <a:off x="117212" y="6120036"/>
            <a:ext cx="3353803" cy="424732"/>
          </a:xfrm>
          <a:prstGeom prst="rect">
            <a:avLst/>
          </a:prstGeom>
        </p:spPr>
        <p:txBody>
          <a:bodyPr wrap="none">
            <a:spAutoFit/>
          </a:bodyPr>
          <a:lstStyle/>
          <a:p>
            <a:r>
              <a:rPr lang="en-US" altLang="zh-CN" sz="2160"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http://</a:t>
            </a:r>
            <a:r>
              <a:rPr lang="en-US" altLang="zh-CN" sz="2160" u="sng" kern="0" dirty="0" err="1">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wireless.egr.uh.edu</a:t>
            </a:r>
            <a:r>
              <a:rPr lang="en-US" altLang="zh-CN" sz="2160" u="sng" kern="0" dirty="0">
                <a:solidFill>
                  <a:srgbClr val="0066FF"/>
                </a:solidFill>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sz="2160" dirty="0"/>
          </a:p>
        </p:txBody>
      </p:sp>
      <p:sp>
        <p:nvSpPr>
          <p:cNvPr id="12" name="Rectangle 11">
            <a:extLst>
              <a:ext uri="{FF2B5EF4-FFF2-40B4-BE49-F238E27FC236}">
                <a16:creationId xmlns:a16="http://schemas.microsoft.com/office/drawing/2014/main" id="{390FB793-C61F-566E-69AD-7231D05DDAF2}"/>
              </a:ext>
            </a:extLst>
          </p:cNvPr>
          <p:cNvSpPr/>
          <p:nvPr/>
        </p:nvSpPr>
        <p:spPr>
          <a:xfrm>
            <a:off x="3441448" y="6167825"/>
            <a:ext cx="3935565" cy="424732"/>
          </a:xfrm>
          <a:prstGeom prst="rect">
            <a:avLst/>
          </a:prstGeom>
        </p:spPr>
        <p:txBody>
          <a:bodyPr wrap="none">
            <a:spAutoFit/>
          </a:bodyPr>
          <a:lstStyle/>
          <a:p>
            <a:r>
              <a:rPr lang="en-US" sz="2160" dirty="0">
                <a:solidFill>
                  <a:srgbClr val="0070C0"/>
                </a:solidFill>
              </a:rPr>
              <a:t>http://www2.egr.uh.edu/~zhan2 </a:t>
            </a:r>
          </a:p>
        </p:txBody>
      </p:sp>
      <p:pic>
        <p:nvPicPr>
          <p:cNvPr id="13" name="Picture 12">
            <a:extLst>
              <a:ext uri="{FF2B5EF4-FFF2-40B4-BE49-F238E27FC236}">
                <a16:creationId xmlns:a16="http://schemas.microsoft.com/office/drawing/2014/main" id="{4CEB9FB6-5286-F6F1-84E1-EF8FC5450ED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55588" y="3941144"/>
            <a:ext cx="3901440" cy="2926080"/>
          </a:xfrm>
          <a:prstGeom prst="rect">
            <a:avLst/>
          </a:prstGeom>
        </p:spPr>
      </p:pic>
      <p:pic>
        <p:nvPicPr>
          <p:cNvPr id="14" name="Picture 13">
            <a:extLst>
              <a:ext uri="{FF2B5EF4-FFF2-40B4-BE49-F238E27FC236}">
                <a16:creationId xmlns:a16="http://schemas.microsoft.com/office/drawing/2014/main" id="{7F2D0508-7784-D02F-A0B4-323D7BAD058E}"/>
              </a:ext>
            </a:extLst>
          </p:cNvPr>
          <p:cNvPicPr>
            <a:picLocks noChangeAspect="1"/>
          </p:cNvPicPr>
          <p:nvPr/>
        </p:nvPicPr>
        <p:blipFill>
          <a:blip r:embed="rId10"/>
          <a:stretch>
            <a:fillRect/>
          </a:stretch>
        </p:blipFill>
        <p:spPr>
          <a:xfrm>
            <a:off x="7524944" y="2539177"/>
            <a:ext cx="3932084" cy="2364046"/>
          </a:xfrm>
          <a:prstGeom prst="rect">
            <a:avLst/>
          </a:prstGeom>
        </p:spPr>
      </p:pic>
      <p:sp>
        <p:nvSpPr>
          <p:cNvPr id="15" name="Slide Number Placeholder 3">
            <a:extLst>
              <a:ext uri="{FF2B5EF4-FFF2-40B4-BE49-F238E27FC236}">
                <a16:creationId xmlns:a16="http://schemas.microsoft.com/office/drawing/2014/main" id="{C7E0B5AF-BBA9-8EAA-C362-3B3C8691506A}"/>
              </a:ext>
            </a:extLst>
          </p:cNvPr>
          <p:cNvSpPr txBox="1">
            <a:spLocks/>
          </p:cNvSpPr>
          <p:nvPr/>
        </p:nvSpPr>
        <p:spPr>
          <a:xfrm>
            <a:off x="9356035"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1E6A1CE6-4E4F-7647-882F-FBCB4AA9EAD4}" type="slidenum">
              <a:rPr lang="en-US" smtClean="0"/>
              <a:pPr algn="r"/>
              <a:t>95</a:t>
            </a:fld>
            <a:endParaRPr lang="en-US" dirty="0"/>
          </a:p>
        </p:txBody>
      </p:sp>
    </p:spTree>
    <p:extLst>
      <p:ext uri="{BB962C8B-B14F-4D97-AF65-F5344CB8AC3E}">
        <p14:creationId xmlns:p14="http://schemas.microsoft.com/office/powerpoint/2010/main" val="18995616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3091</TotalTime>
  <Words>3136</Words>
  <Application>Microsoft Macintosh PowerPoint</Application>
  <PresentationFormat>Widescreen</PresentationFormat>
  <Paragraphs>658</Paragraphs>
  <Slides>95</Slides>
  <Notes>20</Notes>
  <HiddenSlides>0</HiddenSlides>
  <MMClips>0</MMClips>
  <ScaleCrop>false</ScaleCrop>
  <HeadingPairs>
    <vt:vector size="8" baseType="variant">
      <vt:variant>
        <vt:lpstr>Fonts Used</vt:lpstr>
      </vt:variant>
      <vt:variant>
        <vt:i4>16</vt:i4>
      </vt: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113" baseType="lpstr">
      <vt:lpstr>Adobe Devanagari</vt:lpstr>
      <vt:lpstr>Arial Unicode MS</vt:lpstr>
      <vt:lpstr>CMMI10</vt:lpstr>
      <vt:lpstr>NimbusSanL-Regu</vt:lpstr>
      <vt:lpstr>Arial</vt:lpstr>
      <vt:lpstr>Arial Nova</vt:lpstr>
      <vt:lpstr>Book Antiqua</vt:lpstr>
      <vt:lpstr>Calibri</vt:lpstr>
      <vt:lpstr>Cambria Math</vt:lpstr>
      <vt:lpstr>Comic Sans MS</vt:lpstr>
      <vt:lpstr>Helvetica</vt:lpstr>
      <vt:lpstr>Tahoma</vt:lpstr>
      <vt:lpstr>Times New Roman</vt:lpstr>
      <vt:lpstr>Trebuchet MS</vt:lpstr>
      <vt:lpstr>Tw Cen MT</vt:lpstr>
      <vt:lpstr>Wingdings</vt:lpstr>
      <vt:lpstr>Circuit</vt:lpstr>
      <vt:lpstr>Equation</vt:lpstr>
      <vt:lpstr>Signal processing and Networking for Big Data Applications:  Sampling, Computing and Storage Perspectives </vt:lpstr>
      <vt:lpstr>PowerPoint Presentation</vt:lpstr>
      <vt:lpstr>Big Data 3V characteristics</vt:lpstr>
      <vt:lpstr>However</vt:lpstr>
      <vt:lpstr>Data Mining</vt:lpstr>
      <vt:lpstr>Big Data Sampling</vt:lpstr>
      <vt:lpstr>Big Data Real Time Processing</vt:lpstr>
      <vt:lpstr>Big Data Storage</vt:lpstr>
      <vt:lpstr>Big Data Ecosystem</vt:lpstr>
      <vt:lpstr>Big Data Landscape</vt:lpstr>
      <vt:lpstr>PowerPoint Presentation</vt:lpstr>
      <vt:lpstr>What Can We Hope For?</vt:lpstr>
      <vt:lpstr>A Two Cat Problem</vt:lpstr>
      <vt:lpstr>A Two Cat Problem</vt:lpstr>
      <vt:lpstr>A Two Cat Problem</vt:lpstr>
      <vt:lpstr>A Housewife Example</vt:lpstr>
      <vt:lpstr>A Housewife Example</vt:lpstr>
      <vt:lpstr>A Housewife Example</vt:lpstr>
      <vt:lpstr>Industry Example: Load Profiling</vt:lpstr>
      <vt:lpstr>Take home message </vt:lpstr>
      <vt:lpstr>PowerPoint Presentation</vt:lpstr>
      <vt:lpstr>Convex Set</vt:lpstr>
      <vt:lpstr>Convex Function</vt:lpstr>
      <vt:lpstr>Convex Optimization</vt:lpstr>
      <vt:lpstr>Algorithms to Find Optimum</vt:lpstr>
      <vt:lpstr>Gradient Descent Method</vt:lpstr>
      <vt:lpstr>Iterative Descent Method</vt:lpstr>
      <vt:lpstr>Shortcoming of Gradient Method</vt:lpstr>
      <vt:lpstr>Newton’s Method</vt:lpstr>
      <vt:lpstr>Lagrangian Multiplier</vt:lpstr>
      <vt:lpstr>Duality</vt:lpstr>
      <vt:lpstr>Duality</vt:lpstr>
      <vt:lpstr>KKT Condition: When to Stop?</vt:lpstr>
      <vt:lpstr>Barrier Function</vt:lpstr>
      <vt:lpstr>Interior Point Method</vt:lpstr>
      <vt:lpstr>PowerPoint Presentation</vt:lpstr>
      <vt:lpstr>Large-Scale Optimization</vt:lpstr>
      <vt:lpstr>BCD Algorithm</vt:lpstr>
      <vt:lpstr>Graphically</vt:lpstr>
      <vt:lpstr>Introduction</vt:lpstr>
      <vt:lpstr>Convergence of BCD</vt:lpstr>
      <vt:lpstr>Limit of BCD</vt:lpstr>
      <vt:lpstr>BSUM Method</vt:lpstr>
      <vt:lpstr>What is an “appropriate" approximation?</vt:lpstr>
      <vt:lpstr>Assumption A for BSUM</vt:lpstr>
      <vt:lpstr>BSUM Algorithm</vt:lpstr>
      <vt:lpstr>Popular Upper-Bounds</vt:lpstr>
      <vt:lpstr>Popular Upper-Bounds (Cont.)</vt:lpstr>
      <vt:lpstr>BSUM Algorithm</vt:lpstr>
      <vt:lpstr>PowerPoint Presentation</vt:lpstr>
      <vt:lpstr>The ADMM Algorithm</vt:lpstr>
      <vt:lpstr>The ADMM Algorithm</vt:lpstr>
      <vt:lpstr>Convergence Rate</vt:lpstr>
      <vt:lpstr>Consensus SVM (from Boyd)</vt:lpstr>
      <vt:lpstr>Summary For Different Types</vt:lpstr>
      <vt:lpstr>PowerPoint Presentation</vt:lpstr>
      <vt:lpstr>Traditional Signal Acquisition Approach</vt:lpstr>
      <vt:lpstr>Compressive Sensing?</vt:lpstr>
      <vt:lpstr>CS and Sparse Optimization Concept</vt:lpstr>
      <vt:lpstr>CS Concept</vt:lpstr>
      <vt:lpstr>Sparse optimization models</vt:lpstr>
      <vt:lpstr>Sparse optimization models</vt:lpstr>
      <vt:lpstr>Sparse optimization models</vt:lpstr>
      <vt:lpstr>Sparse optimization models</vt:lpstr>
      <vt:lpstr>PowerPoint Presentation</vt:lpstr>
      <vt:lpstr>Mixed-integer Linear Programming </vt:lpstr>
      <vt:lpstr>Benders Decomposition </vt:lpstr>
      <vt:lpstr>Benders Decomposition </vt:lpstr>
      <vt:lpstr>Benders Decomposition </vt:lpstr>
      <vt:lpstr>Benders Decomposition </vt:lpstr>
      <vt:lpstr>Benders Decomposition </vt:lpstr>
      <vt:lpstr>Benders Decomposition </vt:lpstr>
      <vt:lpstr>Hybrid Quantum Benders' Decomposition Algorithm</vt:lpstr>
      <vt:lpstr>PowerPoint Presentation</vt:lpstr>
      <vt:lpstr>Hadoop</vt:lpstr>
      <vt:lpstr>HaDoop</vt:lpstr>
      <vt:lpstr>Key components</vt:lpstr>
      <vt:lpstr>Design of Hadoop Distributed File System (HDFS)</vt:lpstr>
      <vt:lpstr>HBase</vt:lpstr>
      <vt:lpstr>HaDoop YaRn</vt:lpstr>
      <vt:lpstr>Map Reduce</vt:lpstr>
      <vt:lpstr>Spark VS mapreduce/hadoop</vt:lpstr>
      <vt:lpstr>MapReduce VS Hadoop</vt:lpstr>
      <vt:lpstr>PowerPoint Presentation</vt:lpstr>
      <vt:lpstr>MOTIVATION</vt:lpstr>
      <vt:lpstr>SYSTEM MODEL</vt:lpstr>
      <vt:lpstr>Islanded operation</vt:lpstr>
      <vt:lpstr>Islanded constraints</vt:lpstr>
      <vt:lpstr>Problem formulation</vt:lpstr>
      <vt:lpstr>Parallel algorithm</vt:lpstr>
      <vt:lpstr>Simulation results</vt:lpstr>
      <vt:lpstr>Big data algorithm implementation</vt:lpstr>
      <vt:lpstr>Map reduce algorithm for admm</vt:lpstr>
      <vt:lpstr>Conclusion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feedforward networks part 1</dc:title>
  <dc:creator>lab</dc:creator>
  <cp:lastModifiedBy>Han, Zhu</cp:lastModifiedBy>
  <cp:revision>222</cp:revision>
  <dcterms:created xsi:type="dcterms:W3CDTF">2017-06-14T19:14:37Z</dcterms:created>
  <dcterms:modified xsi:type="dcterms:W3CDTF">2022-08-04T00:54:33Z</dcterms:modified>
</cp:coreProperties>
</file>