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.xml" ContentType="application/vnd.openxmlformats-officedocument.presentationml.notesSlide+xml"/>
  <Override PartName="/ppt/tags/tag49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ags/tag50.xml" ContentType="application/vnd.openxmlformats-officedocument.presentationml.tags+xml"/>
  <Override PartName="/ppt/notesSlides/notesSlide4.xml" ContentType="application/vnd.openxmlformats-officedocument.presentationml.notesSlide+xml"/>
  <Override PartName="/ppt/tags/tag51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8.xml" ContentType="application/vnd.openxmlformats-officedocument.presentationml.notesSlide+xml"/>
  <Override PartName="/ppt/tags/tag55.xml" ContentType="application/vnd.openxmlformats-officedocument.presentationml.tags+xml"/>
  <Override PartName="/ppt/notesSlides/notesSlide9.xml" ContentType="application/vnd.openxmlformats-officedocument.presentationml.notesSlide+xml"/>
  <Override PartName="/ppt/tags/tag56.xml" ContentType="application/vnd.openxmlformats-officedocument.presentationml.tags+xml"/>
  <Override PartName="/ppt/notesSlides/notesSlide10.xml" ContentType="application/vnd.openxmlformats-officedocument.presentationml.notesSlide+xml"/>
  <Override PartName="/ppt/tags/tag57.xml" ContentType="application/vnd.openxmlformats-officedocument.presentationml.tags+xml"/>
  <Override PartName="/ppt/notesSlides/notesSlide11.xml" ContentType="application/vnd.openxmlformats-officedocument.presentationml.notesSlide+xml"/>
  <Override PartName="/ppt/tags/tag58.xml" ContentType="application/vnd.openxmlformats-officedocument.presentationml.tags+xml"/>
  <Override PartName="/ppt/notesSlides/notesSlide12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9" r:id="rId2"/>
    <p:sldId id="661" r:id="rId3"/>
    <p:sldId id="518" r:id="rId4"/>
    <p:sldId id="955" r:id="rId5"/>
    <p:sldId id="450" r:id="rId6"/>
    <p:sldId id="952" r:id="rId7"/>
    <p:sldId id="451" r:id="rId8"/>
    <p:sldId id="846" r:id="rId9"/>
    <p:sldId id="398" r:id="rId10"/>
    <p:sldId id="399" r:id="rId11"/>
    <p:sldId id="400" r:id="rId12"/>
    <p:sldId id="401" r:id="rId13"/>
    <p:sldId id="469" r:id="rId14"/>
    <p:sldId id="372" r:id="rId15"/>
    <p:sldId id="471" r:id="rId16"/>
    <p:sldId id="823" r:id="rId17"/>
    <p:sldId id="953" r:id="rId18"/>
    <p:sldId id="868" r:id="rId19"/>
    <p:sldId id="869" r:id="rId20"/>
    <p:sldId id="871" r:id="rId21"/>
    <p:sldId id="876" r:id="rId22"/>
    <p:sldId id="880" r:id="rId23"/>
    <p:sldId id="881" r:id="rId24"/>
    <p:sldId id="882" r:id="rId25"/>
    <p:sldId id="883" r:id="rId26"/>
    <p:sldId id="884" r:id="rId27"/>
    <p:sldId id="885" r:id="rId28"/>
    <p:sldId id="886" r:id="rId29"/>
    <p:sldId id="888" r:id="rId30"/>
    <p:sldId id="889" r:id="rId31"/>
    <p:sldId id="890" r:id="rId32"/>
    <p:sldId id="891" r:id="rId33"/>
    <p:sldId id="892" r:id="rId34"/>
    <p:sldId id="893" r:id="rId35"/>
    <p:sldId id="895" r:id="rId36"/>
    <p:sldId id="898" r:id="rId37"/>
    <p:sldId id="901" r:id="rId38"/>
    <p:sldId id="908" r:id="rId39"/>
    <p:sldId id="954" r:id="rId40"/>
    <p:sldId id="912" r:id="rId41"/>
    <p:sldId id="913" r:id="rId42"/>
    <p:sldId id="914" r:id="rId43"/>
    <p:sldId id="915" r:id="rId44"/>
    <p:sldId id="916" r:id="rId45"/>
    <p:sldId id="917" r:id="rId46"/>
    <p:sldId id="918" r:id="rId47"/>
    <p:sldId id="944" r:id="rId48"/>
    <p:sldId id="942" r:id="rId49"/>
    <p:sldId id="945" r:id="rId50"/>
    <p:sldId id="946" r:id="rId51"/>
    <p:sldId id="947" r:id="rId52"/>
    <p:sldId id="948" r:id="rId53"/>
    <p:sldId id="949" r:id="rId54"/>
    <p:sldId id="950" r:id="rId55"/>
  </p:sldIdLst>
  <p:sldSz cx="9144000" cy="6858000" type="screen4x3"/>
  <p:notesSz cx="6858000" cy="9144000"/>
  <p:custDataLst>
    <p:tags r:id="rId5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0066FF"/>
    <a:srgbClr val="5DBA00"/>
    <a:srgbClr val="008080"/>
    <a:srgbClr val="DB8BD5"/>
    <a:srgbClr val="FF6600"/>
    <a:srgbClr val="B6DD6F"/>
    <a:srgbClr val="FED9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0" autoAdjust="0"/>
    <p:restoredTop sz="87647" autoAdjust="0"/>
  </p:normalViewPr>
  <p:slideViewPr>
    <p:cSldViewPr snapToObjects="1">
      <p:cViewPr varScale="1">
        <p:scale>
          <a:sx n="82" d="100"/>
          <a:sy n="82" d="100"/>
        </p:scale>
        <p:origin x="1459" y="77"/>
      </p:cViewPr>
      <p:guideLst>
        <p:guide orient="horz" pos="2160"/>
        <p:guide pos="158"/>
      </p:guideLst>
    </p:cSldViewPr>
  </p:slideViewPr>
  <p:outlineViewPr>
    <p:cViewPr>
      <p:scale>
        <a:sx n="33" d="100"/>
        <a:sy n="33" d="100"/>
      </p:scale>
      <p:origin x="0" y="-2382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350"/>
    </p:cViewPr>
  </p:sorterViewPr>
  <p:notesViewPr>
    <p:cSldViewPr snapToObjects="1">
      <p:cViewPr varScale="1">
        <p:scale>
          <a:sx n="65" d="100"/>
          <a:sy n="65" d="100"/>
        </p:scale>
        <p:origin x="-284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710912"/>
        <c:axId val="180715776"/>
      </c:barChart>
      <c:catAx>
        <c:axId val="37771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0715776"/>
        <c:crosses val="autoZero"/>
        <c:auto val="1"/>
        <c:lblAlgn val="ctr"/>
        <c:lblOffset val="100"/>
        <c:noMultiLvlLbl val="0"/>
      </c:catAx>
      <c:valAx>
        <c:axId val="180715776"/>
        <c:scaling>
          <c:orientation val="minMax"/>
          <c:max val="20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377710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A9E116A1-28C6-4717-AD97-D7CC9FEE760B}" type="datetime1">
              <a:rPr lang="zh-CN" altLang="en-US"/>
              <a:pPr>
                <a:defRPr/>
              </a:pPr>
              <a:t>2017/11/20</a:t>
            </a:fld>
            <a:endParaRPr lang="en-US" altLang="zh-CN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EBF684F7-0FE0-443F-8FB7-2CA8472605B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3669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C5253F11-DE08-4D41-9BD1-BCFC45290B63}" type="datetime1">
              <a:rPr lang="zh-CN" altLang="en-US"/>
              <a:pPr>
                <a:defRPr/>
              </a:pPr>
              <a:t>2017/11/20</a:t>
            </a:fld>
            <a:endParaRPr lang="en-US" altLang="zh-CN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Textmasterformate durch Klicken bearbeiten</a:t>
            </a:r>
          </a:p>
          <a:p>
            <a:pPr lvl="1"/>
            <a:r>
              <a:rPr lang="en-US" altLang="zh-CN" noProof="0" smtClean="0"/>
              <a:t>Zweite Ebene</a:t>
            </a:r>
          </a:p>
          <a:p>
            <a:pPr lvl="2"/>
            <a:r>
              <a:rPr lang="en-US" altLang="zh-CN" noProof="0" smtClean="0"/>
              <a:t>Dritte Ebene</a:t>
            </a:r>
          </a:p>
          <a:p>
            <a:pPr lvl="3"/>
            <a:r>
              <a:rPr lang="en-US" altLang="zh-CN" noProof="0" smtClean="0"/>
              <a:t>Vierte Ebene</a:t>
            </a:r>
          </a:p>
          <a:p>
            <a:pPr lvl="4"/>
            <a:r>
              <a:rPr lang="en-US" altLang="zh-CN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B35E1F3D-ED9E-405E-AF1C-9F2937595A1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32372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560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E4639-97C1-42ED-9829-64CEEEDF2157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381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E4639-97C1-42ED-9829-64CEEEDF2157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002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E4639-97C1-42ED-9829-64CEEEDF2157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058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06" indent="-174906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It is expected that by</a:t>
            </a:r>
            <a:r>
              <a:rPr lang="en-US" baseline="0" dirty="0" smtClean="0">
                <a:sym typeface="Wingdings" panose="05000000000000000000" pitchFamily="2" charset="2"/>
              </a:rPr>
              <a:t> increasing the spatial correlation coefficients between antennas that the HD performance will degrade. </a:t>
            </a:r>
          </a:p>
          <a:p>
            <a:pPr marL="174906" indent="-174906">
              <a:buFont typeface="Wingdings" panose="05000000000000000000" pitchFamily="2" charset="2"/>
              <a:buChar char="à"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174906" indent="-174906">
              <a:buFont typeface="Wingdings" panose="05000000000000000000" pitchFamily="2" charset="2"/>
              <a:buChar char="à"/>
            </a:pPr>
            <a:r>
              <a:rPr lang="en-US" baseline="0" dirty="0" smtClean="0">
                <a:sym typeface="Wingdings" panose="05000000000000000000" pitchFamily="2" charset="2"/>
              </a:rPr>
              <a:t>However, FD performance is independent of the spatial correlation between the antennas.</a:t>
            </a:r>
          </a:p>
          <a:p>
            <a:pPr marL="174906" indent="-174906">
              <a:buFont typeface="Wingdings" panose="05000000000000000000" pitchFamily="2" charset="2"/>
              <a:buChar char="à"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174906" indent="-174906">
              <a:buFont typeface="Wingdings" panose="05000000000000000000" pitchFamily="2" charset="2"/>
              <a:buChar char="à"/>
            </a:pPr>
            <a:r>
              <a:rPr lang="en-US" baseline="0" dirty="0" smtClean="0">
                <a:sym typeface="Wingdings" panose="05000000000000000000" pitchFamily="2" charset="2"/>
              </a:rPr>
              <a:t>It can be clearly noticed that the proposed scheme was able to switch between FD and HD to choose the transmission mode with the highest throughput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420E4-B692-4BA9-B03B-125FEC0D314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87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82679-15FD-42A2-A3A2-D77F5563001C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140416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1243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8046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5101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237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359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9B1265-04CB-436B-BA1C-A62AE2702618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8883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E4639-97C1-42ED-9829-64CEEEDF2157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5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0100" y="3690938"/>
            <a:ext cx="7543800" cy="18669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7182" name="Rectangle 14" hidden="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00100" y="4762500"/>
            <a:ext cx="7543800" cy="304800"/>
          </a:xfrm>
        </p:spPr>
        <p:txBody>
          <a:bodyPr/>
          <a:lstStyle>
            <a:lvl1pPr marL="0" indent="0">
              <a:spcBef>
                <a:spcPct val="0"/>
              </a:spcBef>
              <a:defRPr sz="1900" noProof="1">
                <a:solidFill>
                  <a:srgbClr val="FFFFFF"/>
                </a:solidFill>
              </a:defRPr>
            </a:lvl1pPr>
          </a:lstStyle>
          <a:p>
            <a:r>
              <a:rPr lang="en-US" noProof="1"/>
              <a:t>Formatvorlage des Untertitelmasters durch Klicken bearbeiten</a:t>
            </a:r>
          </a:p>
        </p:txBody>
      </p:sp>
      <p:sp>
        <p:nvSpPr>
          <p:cNvPr id="8" name="Rectangle 15" hidden="1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 bwMode="auto">
          <a:xfrm>
            <a:off x="2032000" y="6578600"/>
            <a:ext cx="5080000" cy="152400"/>
          </a:xfrm>
          <a:prstGeom prst="rect">
            <a:avLst/>
          </a:prstGeom>
          <a:ln w="0"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800" noProof="1">
                <a:solidFill>
                  <a:srgbClr val="FFFFFF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Rectangle 16" hidden="1"/>
          <p:cNvSpPr>
            <a:spLocks noGrp="1" noChangeArrowheads="1"/>
          </p:cNvSpPr>
          <p:nvPr>
            <p:ph type="dt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D70DA-2AD1-4861-8225-20F4CF34B514}" type="datetime1">
              <a:rPr lang="zh-CN" altLang="en-US" smtClean="0"/>
              <a:pPr>
                <a:defRPr/>
              </a:pPr>
              <a:t>2017/11/20</a:t>
            </a:fld>
            <a:endParaRPr lang="de-DE"/>
          </a:p>
        </p:txBody>
      </p:sp>
      <p:sp>
        <p:nvSpPr>
          <p:cNvPr id="10" name="Rectangle 17" hidden="1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xfrm>
            <a:off x="8578850" y="6578600"/>
            <a:ext cx="317500" cy="152400"/>
          </a:xfrm>
          <a:prstGeom prst="rect">
            <a:avLst/>
          </a:prstGeom>
          <a:ln w="0"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noProof="1">
                <a:solidFill>
                  <a:srgbClr val="FFFFFF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67609B62-706E-4D36-BD2B-F18BEE62B936}" type="slidenum">
              <a:rPr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F08C7-40EA-4768-AC38-5A2A305DE1A4}" type="datetime1">
              <a:rPr lang="zh-CN" altLang="en-US" smtClean="0"/>
              <a:pPr>
                <a:defRPr/>
              </a:pPr>
              <a:t>2017/11/20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2738" y="565150"/>
            <a:ext cx="2089150" cy="5530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2113" y="565150"/>
            <a:ext cx="6118225" cy="5530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C0494-3B2F-4A9D-A343-175F0FA0AAA5}" type="datetime1">
              <a:rPr lang="zh-CN" altLang="en-US" smtClean="0"/>
              <a:pPr>
                <a:defRPr/>
              </a:pPr>
              <a:t>2017/11/20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113" y="565150"/>
            <a:ext cx="8359775" cy="914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92113" y="1714500"/>
            <a:ext cx="8359775" cy="43815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A25A0-237D-41F1-A296-6C5FF5029BBC}" type="datetime1">
              <a:rPr lang="zh-CN" altLang="en-US" smtClean="0"/>
              <a:pPr>
                <a:defRPr/>
              </a:pPr>
              <a:t>2017/11/20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A1271-DA6B-468E-9B04-87E41A3AFA24}" type="datetime1">
              <a:rPr lang="zh-CN" altLang="en-US" smtClean="0"/>
              <a:pPr>
                <a:defRPr/>
              </a:pPr>
              <a:t>2017/11/20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ADBEA2-2184-4D76-B2E2-27C777C899C6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>
          <a:xfrm>
            <a:off x="3071813" y="6356350"/>
            <a:ext cx="3376612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113" y="228581"/>
            <a:ext cx="8359775" cy="55721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7B366-5EA0-47EB-A5FD-6A2550CC76C2}" type="datetime1">
              <a:rPr lang="zh-CN" altLang="en-US" smtClean="0"/>
              <a:pPr>
                <a:defRPr/>
              </a:pPr>
              <a:t>2017/11/20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AFCDF-71B6-4DFB-92D6-27800A0D46EA}" type="datetime1">
              <a:rPr lang="zh-CN" altLang="en-US" smtClean="0"/>
              <a:pPr>
                <a:defRPr/>
              </a:pPr>
              <a:t>2017/11/20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2113" y="1714500"/>
            <a:ext cx="410368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4103688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20F91-D121-4B39-8A99-CD1D077E62A1}" type="datetime1">
              <a:rPr lang="zh-CN" altLang="en-US" smtClean="0"/>
              <a:pPr>
                <a:defRPr/>
              </a:pPr>
              <a:t>2017/11/20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888CB-646A-430F-BBD4-11A92A362E35}" type="datetime1">
              <a:rPr lang="zh-CN" altLang="en-US" smtClean="0"/>
              <a:pPr>
                <a:defRPr/>
              </a:pPr>
              <a:t>2017/11/20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F4A96-0906-4B0D-93FF-75F9577630E2}" type="datetime1">
              <a:rPr lang="zh-CN" altLang="en-US" smtClean="0"/>
              <a:pPr>
                <a:defRPr/>
              </a:pPr>
              <a:t>2017/11/20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A9564-3CCB-432F-B709-C552811D217D}" type="datetime1">
              <a:rPr lang="zh-CN" altLang="en-US" smtClean="0"/>
              <a:pPr>
                <a:defRPr/>
              </a:pPr>
              <a:t>2017/11/20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622FD-6E22-4BB2-B287-F40D19B9C312}" type="datetime1">
              <a:rPr lang="zh-CN" altLang="en-US" smtClean="0"/>
              <a:pPr>
                <a:defRPr/>
              </a:pPr>
              <a:t>2017/11/20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90897-BDAD-4E54-822A-0630DD5C4D74}" type="datetime1">
              <a:rPr lang="zh-CN" altLang="en-US" smtClean="0"/>
              <a:pPr>
                <a:defRPr/>
              </a:pPr>
              <a:t>2017/11/20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hyperlink" Target="http://images.google.com/imgres?imgurl=http://content.answers.com/main/content/wp/en/e/ec/University_of_Houston_Logo.jpg&amp;imgrefurl=http://www.answers.com/topic/university-of-houston&amp;h=83&amp;w=120&amp;sz=10&amp;hl=en&amp;start=9&amp;um=1&amp;usg=__ndURctdQ6wAbbg_GjV38pXxHS7U=&amp;tbnid=HMEGXKmAqkMYXM:&amp;tbnh=61&amp;tbnw=88&amp;prev=/images?q=UH+logo&amp;um=1&amp;hl=en&amp;sa=N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SHLBG2C_CO"/>
          <p:cNvPicPr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392113" y="285728"/>
            <a:ext cx="8359775" cy="5572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</a:p>
        </p:txBody>
      </p:sp>
      <p:sp>
        <p:nvSpPr>
          <p:cNvPr id="3076" name="Rectangle 11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392113" y="1214438"/>
            <a:ext cx="8359775" cy="49291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0" name="Rectangle 16" hidden="1"/>
          <p:cNvSpPr>
            <a:spLocks noGrp="1" noChangeArrowheads="1"/>
          </p:cNvSpPr>
          <p:nvPr>
            <p:ph type="dt" sz="half" idx="2"/>
            <p:custDataLst>
              <p:tags r:id="rId18"/>
            </p:custDataLst>
          </p:nvPr>
        </p:nvSpPr>
        <p:spPr bwMode="auto">
          <a:xfrm>
            <a:off x="800100" y="5715000"/>
            <a:ext cx="7543800" cy="304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900" noProof="1">
                <a:solidFill>
                  <a:srgbClr val="FFFFFF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4C519DE8-833F-4589-8F5E-5DB09EA830F6}" type="datetime1">
              <a:rPr lang="zh-CN" altLang="en-US" smtClean="0"/>
              <a:pPr>
                <a:defRPr/>
              </a:pPr>
              <a:t>2017/11/20</a:t>
            </a:fld>
            <a:endParaRPr lang="de-DE"/>
          </a:p>
        </p:txBody>
      </p:sp>
      <p:sp>
        <p:nvSpPr>
          <p:cNvPr id="22" name="Slide Number Placeholder 4"/>
          <p:cNvSpPr txBox="1">
            <a:spLocks noGrp="1"/>
          </p:cNvSpPr>
          <p:nvPr/>
        </p:nvSpPr>
        <p:spPr bwMode="auto">
          <a:xfrm>
            <a:off x="3887829" y="6381328"/>
            <a:ext cx="900195" cy="28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FE353623-18A7-40A1-AC8E-23054036257D}" type="slidenum">
              <a:rPr lang="ja-JP" altLang="en-US" sz="1600" b="1" smtClean="0">
                <a:solidFill>
                  <a:srgbClr val="FF0000"/>
                </a:solidFill>
                <a:ea typeface="MS PGothic" pitchFamily="34" charset="-128"/>
              </a:rPr>
              <a:pPr algn="r" eaLnBrk="0" hangingPunct="0"/>
              <a:t>‹#›</a:t>
            </a:fld>
            <a:endParaRPr lang="en-US" altLang="ja-JP" sz="1600" b="1" dirty="0">
              <a:solidFill>
                <a:srgbClr val="3366FF"/>
              </a:solidFill>
              <a:ea typeface="MS PGothic" pitchFamily="34" charset="-128"/>
            </a:endParaRPr>
          </a:p>
        </p:txBody>
      </p:sp>
      <p:pic>
        <p:nvPicPr>
          <p:cNvPr id="12" name="Picture 12" descr="http://tbn0.google.com/images?q=tbn:HMEGXKmAqkMYXM:http://content.answers.com/main/content/wp/en/e/ec/University_of_Houston_Logo.jpg">
            <a:hlinkClick r:id="rId20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116463"/>
            <a:ext cx="762967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9pPr>
    </p:titleStyle>
    <p:bodyStyle>
      <a:lvl1pPr marL="2540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112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000000"/>
          </a:solidFill>
          <a:latin typeface="+mn-lt"/>
        </a:defRPr>
      </a:lvl2pPr>
      <a:lvl3pPr marL="11684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•"/>
        <a:defRPr sz="2400">
          <a:solidFill>
            <a:srgbClr val="000000"/>
          </a:solidFill>
          <a:latin typeface="+mn-lt"/>
        </a:defRPr>
      </a:lvl3pPr>
      <a:lvl4pPr marL="16256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4pPr>
      <a:lvl5pPr marL="20828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5pPr>
      <a:lvl6pPr marL="25400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6pPr>
      <a:lvl7pPr marL="29972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7pPr>
      <a:lvl8pPr marL="34544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8pPr>
      <a:lvl9pPr marL="39116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2.jpeg"/><Relationship Id="rId4" Type="http://schemas.openxmlformats.org/officeDocument/2006/relationships/hyperlink" Target="http://images.google.com/imgres?imgurl=http://content.answers.com/main/content/wp/en/e/ec/University_of_Houston_Logo.jpg&amp;imgrefurl=http://www.answers.com/topic/university-of-houston&amp;h=83&amp;w=120&amp;sz=10&amp;hl=en&amp;start=9&amp;um=1&amp;usg=__ndURctdQ6wAbbg_GjV38pXxHS7U=&amp;tbnid=HMEGXKmAqkMYXM:&amp;tbnh=61&amp;tbnw=88&amp;prev=/images?q=UH+logo&amp;um=1&amp;hl=en&amp;sa=N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18" Type="http://schemas.openxmlformats.org/officeDocument/2006/relationships/image" Target="../media/image24.jpeg"/><Relationship Id="rId3" Type="http://schemas.openxmlformats.org/officeDocument/2006/relationships/image" Target="../media/image25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17" Type="http://schemas.openxmlformats.org/officeDocument/2006/relationships/image" Target="../media/image23.png"/><Relationship Id="rId2" Type="http://schemas.openxmlformats.org/officeDocument/2006/relationships/image" Target="../media/image29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5" Type="http://schemas.openxmlformats.org/officeDocument/2006/relationships/image" Target="../media/image21.wmf"/><Relationship Id="rId10" Type="http://schemas.openxmlformats.org/officeDocument/2006/relationships/image" Target="../media/image36.png"/><Relationship Id="rId19" Type="http://schemas.openxmlformats.org/officeDocument/2006/relationships/image" Target="../media/image2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1.emf"/><Relationship Id="rId2" Type="http://schemas.openxmlformats.org/officeDocument/2006/relationships/vmlDrawing" Target="../drawings/vmlDrawing1.vml"/><Relationship Id="rId16" Type="http://schemas.openxmlformats.org/officeDocument/2006/relationships/oleObject" Target="../embeddings/oleObject1.bin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5.jpeg"/><Relationship Id="rId11" Type="http://schemas.openxmlformats.org/officeDocument/2006/relationships/image" Target="../media/image34.jpeg"/><Relationship Id="rId5" Type="http://schemas.openxmlformats.org/officeDocument/2006/relationships/image" Target="../media/image29.png"/><Relationship Id="rId15" Type="http://schemas.openxmlformats.org/officeDocument/2006/relationships/image" Target="../media/image42.jpeg"/><Relationship Id="rId10" Type="http://schemas.openxmlformats.org/officeDocument/2006/relationships/image" Target="../media/image33.jpeg"/><Relationship Id="rId19" Type="http://schemas.openxmlformats.org/officeDocument/2006/relationships/oleObject" Target="../embeddings/oleObject2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2.pn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3.png"/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12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31.png"/><Relationship Id="rId10" Type="http://schemas.openxmlformats.org/officeDocument/2006/relationships/image" Target="../media/image42.jpeg"/><Relationship Id="rId4" Type="http://schemas.openxmlformats.org/officeDocument/2006/relationships/image" Target="../media/image25.jpe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6" Type="http://schemas.openxmlformats.org/officeDocument/2006/relationships/image" Target="../media/image22.jpeg"/><Relationship Id="rId11" Type="http://schemas.openxmlformats.org/officeDocument/2006/relationships/image" Target="../media/image45.png"/><Relationship Id="rId5" Type="http://schemas.openxmlformats.org/officeDocument/2006/relationships/image" Target="../media/image21.wmf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0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8.e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51.emf"/><Relationship Id="rId2" Type="http://schemas.openxmlformats.org/officeDocument/2006/relationships/tags" Target="../tags/tag53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47.emf"/><Relationship Id="rId15" Type="http://schemas.openxmlformats.org/officeDocument/2006/relationships/image" Target="../media/image50.emf"/><Relationship Id="rId10" Type="http://schemas.openxmlformats.org/officeDocument/2006/relationships/image" Target="../media/image49.e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oleObject" Target="../embeddings/oleObject19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8.e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51.emf"/><Relationship Id="rId2" Type="http://schemas.openxmlformats.org/officeDocument/2006/relationships/tags" Target="../tags/tag54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47.emf"/><Relationship Id="rId15" Type="http://schemas.openxmlformats.org/officeDocument/2006/relationships/image" Target="../media/image50.emf"/><Relationship Id="rId10" Type="http://schemas.openxmlformats.org/officeDocument/2006/relationships/image" Target="../media/image49.emf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tags" Target="../tags/tag46.xml"/><Relationship Id="rId3" Type="http://schemas.openxmlformats.org/officeDocument/2006/relationships/tags" Target="../tags/tag23.xml"/><Relationship Id="rId21" Type="http://schemas.openxmlformats.org/officeDocument/2006/relationships/tags" Target="../tags/tag41.xml"/><Relationship Id="rId34" Type="http://schemas.openxmlformats.org/officeDocument/2006/relationships/image" Target="../media/image6.png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tags" Target="../tags/tag45.xml"/><Relationship Id="rId33" Type="http://schemas.openxmlformats.org/officeDocument/2006/relationships/image" Target="../media/image5.wmf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tags" Target="../tags/tag44.xml"/><Relationship Id="rId32" Type="http://schemas.openxmlformats.org/officeDocument/2006/relationships/image" Target="../media/image4.wmf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28" Type="http://schemas.openxmlformats.org/officeDocument/2006/relationships/tags" Target="../tags/tag48.xml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31" Type="http://schemas.openxmlformats.org/officeDocument/2006/relationships/image" Target="../media/image3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tags" Target="../tags/tag42.xml"/><Relationship Id="rId27" Type="http://schemas.openxmlformats.org/officeDocument/2006/relationships/tags" Target="../tags/tag47.xml"/><Relationship Id="rId30" Type="http://schemas.openxmlformats.org/officeDocument/2006/relationships/notesSlide" Target="../notesSlides/notesSlide2.xml"/><Relationship Id="rId8" Type="http://schemas.openxmlformats.org/officeDocument/2006/relationships/tags" Target="../tags/tag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emf"/><Relationship Id="rId10" Type="http://schemas.openxmlformats.org/officeDocument/2006/relationships/image" Target="../media/image12.emf"/><Relationship Id="rId4" Type="http://schemas.openxmlformats.org/officeDocument/2006/relationships/chart" Target="../charts/chart1.xml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5" Type="http://schemas.openxmlformats.org/officeDocument/2006/relationships/image" Target="../media/image63.gif"/><Relationship Id="rId4" Type="http://schemas.openxmlformats.org/officeDocument/2006/relationships/image" Target="../media/image62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4.wmf"/><Relationship Id="rId2" Type="http://schemas.openxmlformats.org/officeDocument/2006/relationships/tags" Target="../tags/tag5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65.jpeg"/><Relationship Id="rId4" Type="http://schemas.openxmlformats.org/officeDocument/2006/relationships/notesSlide" Target="../notesSlides/notesSlid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gi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7.png"/><Relationship Id="rId2" Type="http://schemas.openxmlformats.org/officeDocument/2006/relationships/tags" Target="../tags/tag5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6.png"/><Relationship Id="rId5" Type="http://schemas.openxmlformats.org/officeDocument/2006/relationships/image" Target="../media/image72.png"/><Relationship Id="rId10" Type="http://schemas.openxmlformats.org/officeDocument/2006/relationships/image" Target="../media/image74.wmf"/><Relationship Id="rId4" Type="http://schemas.openxmlformats.org/officeDocument/2006/relationships/image" Target="../media/image75.png"/><Relationship Id="rId9" Type="http://schemas.openxmlformats.org/officeDocument/2006/relationships/oleObject" Target="../embeddings/oleObject2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wmf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1052736"/>
            <a:ext cx="9144000" cy="14700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altLang="zh-CN" sz="4000" b="1" dirty="0" smtClean="0">
                <a:solidFill>
                  <a:srgbClr val="0066FF"/>
                </a:solidFill>
                <a:latin typeface="+mj-lt"/>
                <a:ea typeface="+mn-ea"/>
              </a:rPr>
              <a:t>5G Technology Tutorials</a:t>
            </a:r>
            <a:endParaRPr lang="en-US" altLang="zh-CN" sz="4000" b="1" dirty="0" smtClean="0">
              <a:solidFill>
                <a:srgbClr val="0066FF"/>
              </a:solidFill>
              <a:latin typeface="+mj-lt"/>
              <a:ea typeface="+mn-ea"/>
            </a:endParaRPr>
          </a:p>
          <a:p>
            <a:pPr algn="ctr">
              <a:defRPr/>
            </a:pPr>
            <a:endParaRPr lang="zh-CN" altLang="en-US" sz="4000" b="1" dirty="0">
              <a:solidFill>
                <a:srgbClr val="0066CC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09B62-706E-4D36-BD2B-F18BEE62B936}" type="slidenum">
              <a:rPr lang="en-US" altLang="zh-CN" smtClean="0"/>
              <a:pPr>
                <a:defRPr/>
              </a:pPr>
              <a:t>1</a:t>
            </a:fld>
            <a:endParaRPr lang="zh-CN" alt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98500" y="2780928"/>
            <a:ext cx="7772400" cy="3124200"/>
          </a:xfrm>
          <a:prstGeom prst="rect">
            <a:avLst/>
          </a:prstGeom>
        </p:spPr>
        <p:txBody>
          <a:bodyPr/>
          <a:lstStyle/>
          <a:p>
            <a:pPr marL="254000" indent="-254000" algn="ctr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Zhu Han</a:t>
            </a:r>
            <a:r>
              <a:rPr lang="en-US" altLang="zh-CN" kern="0" baseline="30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pPr marL="254000" lvl="0" indent="-254000" algn="ctr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r>
              <a:rPr lang="en-US" altLang="zh-CN" sz="1800" b="1" kern="0" baseline="30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Department of Electrical and Computer Engineering</a:t>
            </a:r>
          </a:p>
          <a:p>
            <a:pPr marL="254000" marR="0" lvl="0" indent="-254000" algn="ctr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University of Houston, Houston, TX, USA</a:t>
            </a:r>
            <a:endParaRPr lang="en-US" altLang="zh-CN" sz="1800" kern="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altLang="zh-CN" sz="11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altLang="zh-CN" sz="1800" dirty="0" smtClean="0">
                <a:ea typeface="Arial Unicode MS" pitchFamily="34" charset="-122"/>
                <a:cs typeface="Arial Unicode MS" pitchFamily="34" charset="-122"/>
              </a:rPr>
              <a:t>Slides </a:t>
            </a:r>
            <a:r>
              <a:rPr lang="en-US" altLang="zh-CN" sz="1800" dirty="0">
                <a:ea typeface="Arial Unicode MS" pitchFamily="34" charset="-122"/>
                <a:cs typeface="Arial Unicode MS" pitchFamily="34" charset="-122"/>
              </a:rPr>
              <a:t>on http://wireless.egr.uh.edu/</a:t>
            </a:r>
            <a:r>
              <a:rPr lang="en-US" altLang="zh-CN" sz="1800" dirty="0" smtClean="0">
                <a:ea typeface="Arial Unicode MS" pitchFamily="34" charset="-122"/>
                <a:cs typeface="Arial Unicode MS" pitchFamily="34" charset="-122"/>
              </a:rPr>
              <a:t>research.htm</a:t>
            </a:r>
          </a:p>
          <a:p>
            <a:pPr marL="254000" marR="0" lvl="0" indent="-254000" algn="ctr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54000" marR="0" lvl="0" indent="-254000" algn="ctr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54000" marR="0" lvl="0" indent="-254000" algn="ctr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12" descr="http://tbn0.google.com/images?q=tbn:HMEGXKmAqkMYXM:http://content.answers.com/main/content/wp/en/e/ec/University_of_Houston_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376" y="5233594"/>
            <a:ext cx="10064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63"/>
    </mc:Choice>
    <mc:Fallback xmlns="">
      <p:transition advTm="2006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392113" y="493712"/>
            <a:ext cx="8359775" cy="506396"/>
          </a:xfrm>
        </p:spPr>
        <p:txBody>
          <a:bodyPr/>
          <a:lstStyle/>
          <a:p>
            <a:pPr algn="ctr"/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itchFamily="2" charset="-122"/>
              </a:rPr>
              <a:t>Scenario A: Cellular Unaware</a:t>
            </a:r>
          </a:p>
        </p:txBody>
      </p:sp>
      <p:grpSp>
        <p:nvGrpSpPr>
          <p:cNvPr id="4" name="Group 595"/>
          <p:cNvGrpSpPr>
            <a:grpSpLocks/>
          </p:cNvGrpSpPr>
          <p:nvPr/>
        </p:nvGrpSpPr>
        <p:grpSpPr bwMode="auto">
          <a:xfrm>
            <a:off x="523875" y="1508111"/>
            <a:ext cx="3402013" cy="2305050"/>
            <a:chOff x="366" y="1008"/>
            <a:chExt cx="2143" cy="1452"/>
          </a:xfrm>
        </p:grpSpPr>
        <p:sp>
          <p:nvSpPr>
            <p:cNvPr id="17750" name="AutoShape 342"/>
            <p:cNvSpPr>
              <a:spLocks noChangeArrowheads="1"/>
            </p:cNvSpPr>
            <p:nvPr/>
          </p:nvSpPr>
          <p:spPr bwMode="auto">
            <a:xfrm rot="15700001" flipV="1">
              <a:off x="1719" y="1584"/>
              <a:ext cx="633" cy="835"/>
            </a:xfrm>
            <a:custGeom>
              <a:avLst/>
              <a:gdLst>
                <a:gd name="G0" fmla="+- -5555137 0 0"/>
                <a:gd name="G1" fmla="+- 10791459 0 0"/>
                <a:gd name="G2" fmla="+- -5555137 0 10791459"/>
                <a:gd name="G3" fmla="+- 10800 0 0"/>
                <a:gd name="G4" fmla="+- 0 0 -5555137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381 0 0"/>
                <a:gd name="G9" fmla="+- 0 0 10791459"/>
                <a:gd name="G10" fmla="+- 9381 0 2700"/>
                <a:gd name="G11" fmla="cos G10 -5555137"/>
                <a:gd name="G12" fmla="sin G10 -5555137"/>
                <a:gd name="G13" fmla="cos 13500 -5555137"/>
                <a:gd name="G14" fmla="sin 13500 -5555137"/>
                <a:gd name="G15" fmla="+- G11 10800 0"/>
                <a:gd name="G16" fmla="+- G12 10800 0"/>
                <a:gd name="G17" fmla="+- G13 10800 0"/>
                <a:gd name="G18" fmla="+- G14 10800 0"/>
                <a:gd name="G19" fmla="*/ 9381 1 2"/>
                <a:gd name="G20" fmla="+- G19 5400 0"/>
                <a:gd name="G21" fmla="cos G20 -5555137"/>
                <a:gd name="G22" fmla="sin G20 -5555137"/>
                <a:gd name="G23" fmla="+- G21 10800 0"/>
                <a:gd name="G24" fmla="+- G12 G23 G22"/>
                <a:gd name="G25" fmla="+- G22 G23 G11"/>
                <a:gd name="G26" fmla="cos 10800 -5555137"/>
                <a:gd name="G27" fmla="sin 10800 -5555137"/>
                <a:gd name="G28" fmla="cos 9381 -5555137"/>
                <a:gd name="G29" fmla="sin 9381 -5555137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0791459"/>
                <a:gd name="G36" fmla="sin G34 10791459"/>
                <a:gd name="G37" fmla="+/ 10791459 -5555137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381 G39"/>
                <a:gd name="G43" fmla="sin 9381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520 w 21600"/>
                <a:gd name="T5" fmla="*/ 3865 h 21600"/>
                <a:gd name="T6" fmla="*/ 1068 w 21600"/>
                <a:gd name="T7" fmla="*/ 13468 h 21600"/>
                <a:gd name="T8" fmla="*/ 3608 w 21600"/>
                <a:gd name="T9" fmla="*/ 4776 h 21600"/>
                <a:gd name="T10" fmla="*/ 12031 w 21600"/>
                <a:gd name="T11" fmla="*/ -2644 h 21600"/>
                <a:gd name="T12" fmla="*/ 15115 w 21600"/>
                <a:gd name="T13" fmla="*/ 1062 h 21600"/>
                <a:gd name="T14" fmla="*/ 11409 w 21600"/>
                <a:gd name="T15" fmla="*/ 414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655" y="1458"/>
                  </a:moveTo>
                  <a:cubicBezTo>
                    <a:pt x="11371" y="1432"/>
                    <a:pt x="11085" y="1419"/>
                    <a:pt x="10800" y="1419"/>
                  </a:cubicBezTo>
                  <a:cubicBezTo>
                    <a:pt x="5619" y="1419"/>
                    <a:pt x="1419" y="5619"/>
                    <a:pt x="1419" y="10800"/>
                  </a:cubicBezTo>
                  <a:cubicBezTo>
                    <a:pt x="1418" y="11638"/>
                    <a:pt x="1531" y="12472"/>
                    <a:pt x="1753" y="13280"/>
                  </a:cubicBezTo>
                  <a:lnTo>
                    <a:pt x="384" y="13656"/>
                  </a:lnTo>
                  <a:cubicBezTo>
                    <a:pt x="129" y="12725"/>
                    <a:pt x="0" y="11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1129" y="-1"/>
                    <a:pt x="11457" y="15"/>
                    <a:pt x="11785" y="45"/>
                  </a:cubicBezTo>
                  <a:lnTo>
                    <a:pt x="12031" y="-2644"/>
                  </a:lnTo>
                  <a:lnTo>
                    <a:pt x="15115" y="1062"/>
                  </a:lnTo>
                  <a:lnTo>
                    <a:pt x="11409" y="4146"/>
                  </a:lnTo>
                  <a:lnTo>
                    <a:pt x="11655" y="1458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746" name="AutoShape 338"/>
            <p:cNvSpPr>
              <a:spLocks noChangeArrowheads="1"/>
            </p:cNvSpPr>
            <p:nvPr/>
          </p:nvSpPr>
          <p:spPr bwMode="auto">
            <a:xfrm>
              <a:off x="681" y="1716"/>
              <a:ext cx="201" cy="180"/>
            </a:xfrm>
            <a:prstGeom prst="rightArrow">
              <a:avLst>
                <a:gd name="adj1" fmla="val 37120"/>
                <a:gd name="adj2" fmla="val 24696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745" name="AutoShape 337"/>
            <p:cNvSpPr>
              <a:spLocks noChangeArrowheads="1"/>
            </p:cNvSpPr>
            <p:nvPr/>
          </p:nvSpPr>
          <p:spPr bwMode="auto">
            <a:xfrm rot="21350001" flipV="1">
              <a:off x="446" y="1555"/>
              <a:ext cx="615" cy="835"/>
            </a:xfrm>
            <a:custGeom>
              <a:avLst/>
              <a:gdLst>
                <a:gd name="G0" fmla="+- -6279900 0 0"/>
                <a:gd name="G1" fmla="+- 10791459 0 0"/>
                <a:gd name="G2" fmla="+- -6279900 0 10791459"/>
                <a:gd name="G3" fmla="+- 10800 0 0"/>
                <a:gd name="G4" fmla="+- 0 0 -627990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126 0 0"/>
                <a:gd name="G9" fmla="+- 0 0 10791459"/>
                <a:gd name="G10" fmla="+- 9126 0 2700"/>
                <a:gd name="G11" fmla="cos G10 -6279900"/>
                <a:gd name="G12" fmla="sin G10 -6279900"/>
                <a:gd name="G13" fmla="cos 13500 -6279900"/>
                <a:gd name="G14" fmla="sin 13500 -6279900"/>
                <a:gd name="G15" fmla="+- G11 10800 0"/>
                <a:gd name="G16" fmla="+- G12 10800 0"/>
                <a:gd name="G17" fmla="+- G13 10800 0"/>
                <a:gd name="G18" fmla="+- G14 10800 0"/>
                <a:gd name="G19" fmla="*/ 9126 1 2"/>
                <a:gd name="G20" fmla="+- G19 5400 0"/>
                <a:gd name="G21" fmla="cos G20 -6279900"/>
                <a:gd name="G22" fmla="sin G20 -6279900"/>
                <a:gd name="G23" fmla="+- G21 10800 0"/>
                <a:gd name="G24" fmla="+- G12 G23 G22"/>
                <a:gd name="G25" fmla="+- G22 G23 G11"/>
                <a:gd name="G26" fmla="cos 10800 -6279900"/>
                <a:gd name="G27" fmla="sin 10800 -6279900"/>
                <a:gd name="G28" fmla="cos 9126 -6279900"/>
                <a:gd name="G29" fmla="sin 9126 -627990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0791459"/>
                <a:gd name="G36" fmla="sin G34 10791459"/>
                <a:gd name="G37" fmla="+/ 10791459 -627990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126 G39"/>
                <a:gd name="G43" fmla="sin 91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890 w 21600"/>
                <a:gd name="T5" fmla="*/ 4695 h 21600"/>
                <a:gd name="T6" fmla="*/ 1191 w 21600"/>
                <a:gd name="T7" fmla="*/ 13434 h 21600"/>
                <a:gd name="T8" fmla="*/ 3271 w 21600"/>
                <a:gd name="T9" fmla="*/ 5641 h 21600"/>
                <a:gd name="T10" fmla="*/ 9430 w 21600"/>
                <a:gd name="T11" fmla="*/ -2631 h 21600"/>
                <a:gd name="T12" fmla="*/ 13308 w 21600"/>
                <a:gd name="T13" fmla="*/ 530 h 21600"/>
                <a:gd name="T14" fmla="*/ 10147 w 21600"/>
                <a:gd name="T15" fmla="*/ 440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874" y="1721"/>
                  </a:moveTo>
                  <a:cubicBezTo>
                    <a:pt x="5216" y="2196"/>
                    <a:pt x="1674" y="6118"/>
                    <a:pt x="1674" y="10799"/>
                  </a:cubicBezTo>
                  <a:cubicBezTo>
                    <a:pt x="1673" y="11615"/>
                    <a:pt x="1783" y="12427"/>
                    <a:pt x="1998" y="13213"/>
                  </a:cubicBezTo>
                  <a:lnTo>
                    <a:pt x="384" y="13656"/>
                  </a:lnTo>
                  <a:cubicBezTo>
                    <a:pt x="129" y="12725"/>
                    <a:pt x="0" y="11764"/>
                    <a:pt x="0" y="10800"/>
                  </a:cubicBezTo>
                  <a:cubicBezTo>
                    <a:pt x="-1" y="5259"/>
                    <a:pt x="4192" y="617"/>
                    <a:pt x="9704" y="55"/>
                  </a:cubicBezTo>
                  <a:lnTo>
                    <a:pt x="9430" y="-2631"/>
                  </a:lnTo>
                  <a:lnTo>
                    <a:pt x="13308" y="530"/>
                  </a:lnTo>
                  <a:lnTo>
                    <a:pt x="10147" y="4407"/>
                  </a:lnTo>
                  <a:lnTo>
                    <a:pt x="9874" y="1721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743" name="Rectangle 335"/>
            <p:cNvSpPr>
              <a:spLocks noChangeArrowheads="1"/>
            </p:cNvSpPr>
            <p:nvPr/>
          </p:nvSpPr>
          <p:spPr bwMode="auto">
            <a:xfrm>
              <a:off x="375" y="1740"/>
              <a:ext cx="306" cy="150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742" name="Text Box 334"/>
            <p:cNvSpPr txBox="1">
              <a:spLocks noChangeArrowheads="1"/>
            </p:cNvSpPr>
            <p:nvPr/>
          </p:nvSpPr>
          <p:spPr bwMode="auto">
            <a:xfrm>
              <a:off x="383" y="1725"/>
              <a:ext cx="286" cy="173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200" b="0"/>
                <a:t>App</a:t>
              </a:r>
            </a:p>
          </p:txBody>
        </p:sp>
        <p:pic>
          <p:nvPicPr>
            <p:cNvPr id="17596" name="图片 6" descr="http://www.andreas-rozek.de/iPhone/Welcome/iPa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6" y="1957"/>
              <a:ext cx="327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80" name="Picture 79" descr="FOMA-ht03a_white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4" y="2011"/>
              <a:ext cx="189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85" name="Picture 277" descr="MC900432531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2" y="2041"/>
              <a:ext cx="150" cy="139"/>
            </a:xfrm>
            <a:prstGeom prst="rect">
              <a:avLst/>
            </a:prstGeom>
            <a:noFill/>
          </p:spPr>
        </p:pic>
        <p:pic>
          <p:nvPicPr>
            <p:cNvPr id="17686" name="Picture 278" descr="MC900432675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7" y="1929"/>
              <a:ext cx="358" cy="332"/>
            </a:xfrm>
            <a:prstGeom prst="rect">
              <a:avLst/>
            </a:prstGeom>
            <a:noFill/>
          </p:spPr>
        </p:pic>
        <p:pic>
          <p:nvPicPr>
            <p:cNvPr id="17684" name="Picture 276" descr="MC900432531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29" y="2041"/>
              <a:ext cx="150" cy="139"/>
            </a:xfrm>
            <a:prstGeom prst="rect">
              <a:avLst/>
            </a:prstGeom>
            <a:noFill/>
          </p:spPr>
        </p:pic>
        <p:pic>
          <p:nvPicPr>
            <p:cNvPr id="17687" name="Picture 279" descr="MC900432675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0800000">
              <a:off x="1903" y="1957"/>
              <a:ext cx="357" cy="332"/>
            </a:xfrm>
            <a:prstGeom prst="rect">
              <a:avLst/>
            </a:prstGeom>
            <a:noFill/>
          </p:spPr>
        </p:pic>
        <p:grpSp>
          <p:nvGrpSpPr>
            <p:cNvPr id="5" name="Group 188"/>
            <p:cNvGrpSpPr>
              <a:grpSpLocks noChangeAspect="1"/>
            </p:cNvGrpSpPr>
            <p:nvPr/>
          </p:nvGrpSpPr>
          <p:grpSpPr bwMode="auto">
            <a:xfrm>
              <a:off x="1420" y="1008"/>
              <a:ext cx="170" cy="503"/>
              <a:chOff x="4850" y="1255"/>
              <a:chExt cx="303" cy="873"/>
            </a:xfrm>
          </p:grpSpPr>
          <p:grpSp>
            <p:nvGrpSpPr>
              <p:cNvPr id="6" name="Group 189"/>
              <p:cNvGrpSpPr>
                <a:grpSpLocks noChangeAspect="1"/>
              </p:cNvGrpSpPr>
              <p:nvPr/>
            </p:nvGrpSpPr>
            <p:grpSpPr bwMode="auto">
              <a:xfrm>
                <a:off x="4850" y="1255"/>
                <a:ext cx="303" cy="873"/>
                <a:chOff x="4850" y="1255"/>
                <a:chExt cx="303" cy="873"/>
              </a:xfrm>
            </p:grpSpPr>
            <p:sp>
              <p:nvSpPr>
                <p:cNvPr id="17605" name="Line 19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606" name="Line 191"/>
                <p:cNvSpPr>
                  <a:spLocks noChangeAspect="1" noChangeShapeType="1"/>
                </p:cNvSpPr>
                <p:nvPr/>
              </p:nvSpPr>
              <p:spPr bwMode="auto">
                <a:xfrm>
                  <a:off x="5036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607" name="Line 192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608" name="Line 193"/>
                <p:cNvSpPr>
                  <a:spLocks noChangeAspect="1" noChangeShapeType="1"/>
                </p:cNvSpPr>
                <p:nvPr/>
              </p:nvSpPr>
              <p:spPr bwMode="auto">
                <a:xfrm>
                  <a:off x="4850" y="1397"/>
                  <a:ext cx="296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7" name="Group 194"/>
                <p:cNvGrpSpPr>
                  <a:grpSpLocks noChangeAspect="1"/>
                </p:cNvGrpSpPr>
                <p:nvPr/>
              </p:nvGrpSpPr>
              <p:grpSpPr bwMode="auto">
                <a:xfrm>
                  <a:off x="4850" y="1293"/>
                  <a:ext cx="48" cy="293"/>
                  <a:chOff x="4850" y="1293"/>
                  <a:chExt cx="48" cy="293"/>
                </a:xfrm>
              </p:grpSpPr>
              <p:sp>
                <p:nvSpPr>
                  <p:cNvPr id="17610" name="Rectangle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7611" name="Rectangle 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grpSp>
              <p:nvGrpSpPr>
                <p:cNvPr id="8" name="Group 197"/>
                <p:cNvGrpSpPr>
                  <a:grpSpLocks noChangeAspect="1"/>
                </p:cNvGrpSpPr>
                <p:nvPr/>
              </p:nvGrpSpPr>
              <p:grpSpPr bwMode="auto">
                <a:xfrm>
                  <a:off x="5105" y="1295"/>
                  <a:ext cx="48" cy="293"/>
                  <a:chOff x="5105" y="1295"/>
                  <a:chExt cx="48" cy="293"/>
                </a:xfrm>
              </p:grpSpPr>
              <p:sp>
                <p:nvSpPr>
                  <p:cNvPr id="17613" name="Rectangle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7614" name="Rectangle 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17615" name="Line 20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63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616" name="Line 201"/>
                <p:cNvSpPr>
                  <a:spLocks noChangeAspect="1" noChangeShapeType="1"/>
                </p:cNvSpPr>
                <p:nvPr/>
              </p:nvSpPr>
              <p:spPr bwMode="auto">
                <a:xfrm>
                  <a:off x="4924" y="2127"/>
                  <a:ext cx="157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9" name="Group 202"/>
                <p:cNvGrpSpPr>
                  <a:grpSpLocks noChangeAspect="1"/>
                </p:cNvGrpSpPr>
                <p:nvPr/>
              </p:nvGrpSpPr>
              <p:grpSpPr bwMode="auto">
                <a:xfrm>
                  <a:off x="4948" y="1255"/>
                  <a:ext cx="48" cy="293"/>
                  <a:chOff x="4948" y="1255"/>
                  <a:chExt cx="48" cy="293"/>
                </a:xfrm>
              </p:grpSpPr>
              <p:sp>
                <p:nvSpPr>
                  <p:cNvPr id="17618" name="Rectangle 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7619" name="Rectangle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17620" name="Line 20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97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621" name="Line 20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835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622" name="Line 207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837"/>
                  <a:ext cx="38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623" name="Line 20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68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624" name="Line 209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980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625" name="Line 210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689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626" name="Line 211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548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627" name="Line 21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540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628" name="Line 213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397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7629" name="Line 21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0" name="Line 215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1" name="Line 216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2" name="Line 217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" name="Group 218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17634" name="Rectangle 219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7635" name="Rectangle 220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11" name="Group 221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17637" name="Rectangle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7638" name="Rectangle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7639" name="Line 22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0" name="Line 225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2" name="Group 226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17642" name="Rectangle 227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7643" name="Rectangle 228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7644" name="Line 229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5" name="Line 23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6" name="Line 231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7" name="Line 232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8" name="Line 233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9" name="Line 234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50" name="Line 235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51" name="Line 236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52" name="Line 237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53" name="Line 23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54" name="Line 239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55" name="Line 240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56" name="Line 241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3" name="Group 242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17658" name="Rectangle 243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7659" name="Rectangle 244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14" name="Group 245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17661" name="Rectangle 246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7662" name="Rectangle 247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7663" name="Line 24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64" name="Line 249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5" name="Group 250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17666" name="Rectangle 251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7667" name="Rectangle 252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7668" name="Line 253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69" name="Line 254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70" name="Line 255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71" name="Line 256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72" name="Line 257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73" name="Line 258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74" name="Line 259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75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76" name="Line 261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17595" name="Picture 187" descr="spb104-wi-fi-extension-board-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79" y="2237"/>
              <a:ext cx="300" cy="217"/>
            </a:xfrm>
            <a:prstGeom prst="rect">
              <a:avLst/>
            </a:prstGeom>
            <a:noFill/>
          </p:spPr>
        </p:pic>
        <p:pic>
          <p:nvPicPr>
            <p:cNvPr id="17682" name="Picture 274" descr="spb104-wi-fi-extension-board-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22" y="2209"/>
              <a:ext cx="301" cy="218"/>
            </a:xfrm>
            <a:prstGeom prst="rect">
              <a:avLst/>
            </a:prstGeom>
            <a:noFill/>
          </p:spPr>
        </p:pic>
        <p:pic>
          <p:nvPicPr>
            <p:cNvPr id="17601" name="Picture 19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79" y="1761"/>
              <a:ext cx="331" cy="216"/>
            </a:xfrm>
            <a:prstGeom prst="rect">
              <a:avLst/>
            </a:prstGeom>
            <a:noFill/>
          </p:spPr>
        </p:pic>
        <p:pic>
          <p:nvPicPr>
            <p:cNvPr id="17681" name="Picture 27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22" y="1762"/>
              <a:ext cx="331" cy="216"/>
            </a:xfrm>
            <a:prstGeom prst="rect">
              <a:avLst/>
            </a:prstGeom>
            <a:noFill/>
          </p:spPr>
        </p:pic>
        <p:pic>
          <p:nvPicPr>
            <p:cNvPr id="17703" name="Picture 29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1784693">
              <a:off x="1240" y="1231"/>
              <a:ext cx="211" cy="140"/>
            </a:xfrm>
            <a:prstGeom prst="rect">
              <a:avLst/>
            </a:prstGeom>
            <a:noFill/>
          </p:spPr>
        </p:pic>
        <p:pic>
          <p:nvPicPr>
            <p:cNvPr id="17705" name="Picture 29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-1627523">
              <a:off x="1571" y="1231"/>
              <a:ext cx="211" cy="140"/>
            </a:xfrm>
            <a:prstGeom prst="rect">
              <a:avLst/>
            </a:prstGeom>
            <a:noFill/>
          </p:spPr>
        </p:pic>
        <p:pic>
          <p:nvPicPr>
            <p:cNvPr id="17706" name="Picture 29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8927340">
              <a:off x="1691" y="1650"/>
              <a:ext cx="212" cy="139"/>
            </a:xfrm>
            <a:prstGeom prst="rect">
              <a:avLst/>
            </a:prstGeom>
            <a:noFill/>
          </p:spPr>
        </p:pic>
        <p:pic>
          <p:nvPicPr>
            <p:cNvPr id="17707" name="Picture 29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13561848">
              <a:off x="1067" y="1589"/>
              <a:ext cx="196" cy="150"/>
            </a:xfrm>
            <a:prstGeom prst="rect">
              <a:avLst/>
            </a:prstGeom>
            <a:noFill/>
          </p:spPr>
        </p:pic>
        <p:pic>
          <p:nvPicPr>
            <p:cNvPr id="17708" name="Picture 30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-5528337">
              <a:off x="1156" y="2287"/>
              <a:ext cx="196" cy="150"/>
            </a:xfrm>
            <a:prstGeom prst="rect">
              <a:avLst/>
            </a:prstGeom>
            <a:noFill/>
          </p:spPr>
        </p:pic>
        <p:pic>
          <p:nvPicPr>
            <p:cNvPr id="17709" name="Picture 30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1548" y="2287"/>
              <a:ext cx="196" cy="150"/>
            </a:xfrm>
            <a:prstGeom prst="rect">
              <a:avLst/>
            </a:prstGeom>
            <a:noFill/>
          </p:spPr>
        </p:pic>
        <p:sp>
          <p:nvSpPr>
            <p:cNvPr id="17734" name="Text Box 326"/>
            <p:cNvSpPr txBox="1">
              <a:spLocks noChangeArrowheads="1"/>
            </p:cNvSpPr>
            <p:nvPr/>
          </p:nvSpPr>
          <p:spPr bwMode="auto">
            <a:xfrm>
              <a:off x="1127" y="1417"/>
              <a:ext cx="2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400" b="0"/>
                <a:t>3G</a:t>
              </a:r>
            </a:p>
          </p:txBody>
        </p:sp>
        <p:sp>
          <p:nvSpPr>
            <p:cNvPr id="17735" name="Text Box 327"/>
            <p:cNvSpPr txBox="1">
              <a:spLocks noChangeArrowheads="1"/>
            </p:cNvSpPr>
            <p:nvPr/>
          </p:nvSpPr>
          <p:spPr bwMode="auto">
            <a:xfrm>
              <a:off x="1635" y="1409"/>
              <a:ext cx="2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400" b="0"/>
                <a:t>3G</a:t>
              </a:r>
            </a:p>
          </p:txBody>
        </p:sp>
        <p:sp>
          <p:nvSpPr>
            <p:cNvPr id="17736" name="Text Box 328"/>
            <p:cNvSpPr txBox="1">
              <a:spLocks noChangeArrowheads="1"/>
            </p:cNvSpPr>
            <p:nvPr/>
          </p:nvSpPr>
          <p:spPr bwMode="auto">
            <a:xfrm>
              <a:off x="1217" y="2089"/>
              <a:ext cx="3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400" b="0"/>
                <a:t>Wifi</a:t>
              </a:r>
            </a:p>
          </p:txBody>
        </p:sp>
        <p:sp>
          <p:nvSpPr>
            <p:cNvPr id="17738" name="Text Box 330"/>
            <p:cNvSpPr txBox="1">
              <a:spLocks noChangeArrowheads="1"/>
            </p:cNvSpPr>
            <p:nvPr/>
          </p:nvSpPr>
          <p:spPr bwMode="auto">
            <a:xfrm>
              <a:off x="1437" y="2081"/>
              <a:ext cx="3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400" b="0"/>
                <a:t>Wifi</a:t>
              </a:r>
            </a:p>
          </p:txBody>
        </p:sp>
        <p:sp>
          <p:nvSpPr>
            <p:cNvPr id="17740" name="Text Box 332"/>
            <p:cNvSpPr txBox="1">
              <a:spLocks noChangeArrowheads="1"/>
            </p:cNvSpPr>
            <p:nvPr/>
          </p:nvSpPr>
          <p:spPr bwMode="auto">
            <a:xfrm>
              <a:off x="371" y="1028"/>
              <a:ext cx="88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1400" b="0" dirty="0"/>
                <a:t>Example structure:</a:t>
              </a:r>
            </a:p>
          </p:txBody>
        </p:sp>
        <p:sp>
          <p:nvSpPr>
            <p:cNvPr id="17748" name="Text Box 340"/>
            <p:cNvSpPr txBox="1">
              <a:spLocks noChangeArrowheads="1"/>
            </p:cNvSpPr>
            <p:nvPr/>
          </p:nvSpPr>
          <p:spPr bwMode="auto">
            <a:xfrm>
              <a:off x="2223" y="1651"/>
              <a:ext cx="286" cy="173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200" b="0"/>
                <a:t>App</a:t>
              </a:r>
            </a:p>
          </p:txBody>
        </p:sp>
        <p:sp>
          <p:nvSpPr>
            <p:cNvPr id="17749" name="AutoShape 341"/>
            <p:cNvSpPr>
              <a:spLocks noChangeArrowheads="1"/>
            </p:cNvSpPr>
            <p:nvPr/>
          </p:nvSpPr>
          <p:spPr bwMode="auto">
            <a:xfrm>
              <a:off x="2041" y="1666"/>
              <a:ext cx="189" cy="180"/>
            </a:xfrm>
            <a:prstGeom prst="rightArrow">
              <a:avLst>
                <a:gd name="adj1" fmla="val 37120"/>
                <a:gd name="adj2" fmla="val 23222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752" name="Text Box 344"/>
            <p:cNvSpPr txBox="1">
              <a:spLocks noChangeArrowheads="1"/>
            </p:cNvSpPr>
            <p:nvPr/>
          </p:nvSpPr>
          <p:spPr bwMode="auto">
            <a:xfrm>
              <a:off x="1872" y="1189"/>
              <a:ext cx="6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1400" b="0">
                  <a:solidFill>
                    <a:srgbClr val="FF0000"/>
                  </a:solidFill>
                </a:rPr>
                <a:t>New App</a:t>
              </a:r>
            </a:p>
          </p:txBody>
        </p:sp>
        <p:sp>
          <p:nvSpPr>
            <p:cNvPr id="17753" name="Line 345"/>
            <p:cNvSpPr>
              <a:spLocks noChangeShapeType="1"/>
            </p:cNvSpPr>
            <p:nvPr/>
          </p:nvSpPr>
          <p:spPr bwMode="auto">
            <a:xfrm flipH="1">
              <a:off x="600" y="1344"/>
              <a:ext cx="1248" cy="33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55" name="Line 347"/>
            <p:cNvSpPr>
              <a:spLocks noChangeShapeType="1"/>
            </p:cNvSpPr>
            <p:nvPr/>
          </p:nvSpPr>
          <p:spPr bwMode="auto">
            <a:xfrm>
              <a:off x="2220" y="1434"/>
              <a:ext cx="42" cy="17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759" name="Rectangle 351"/>
          <p:cNvSpPr>
            <a:spLocks noChangeArrowheads="1"/>
          </p:cNvSpPr>
          <p:nvPr/>
        </p:nvSpPr>
        <p:spPr bwMode="auto">
          <a:xfrm>
            <a:off x="4638675" y="1428736"/>
            <a:ext cx="419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6700" indent="-2667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b="0" dirty="0">
                <a:latin typeface="Calibri" pitchFamily="34" charset="0"/>
              </a:rPr>
              <a:t>Typical applications</a:t>
            </a:r>
          </a:p>
          <a:p>
            <a:pPr marL="714375" lvl="1" indent="-257175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CN" sz="1600" b="0" dirty="0">
                <a:latin typeface="Calibri" pitchFamily="34" charset="0"/>
              </a:rPr>
              <a:t>Data synchronization, Social networking, Mobile advertising, Automation control, etc.</a:t>
            </a:r>
          </a:p>
        </p:txBody>
      </p:sp>
      <p:grpSp>
        <p:nvGrpSpPr>
          <p:cNvPr id="16" name="Group 352"/>
          <p:cNvGrpSpPr>
            <a:grpSpLocks/>
          </p:cNvGrpSpPr>
          <p:nvPr/>
        </p:nvGrpSpPr>
        <p:grpSpPr bwMode="auto">
          <a:xfrm>
            <a:off x="4718050" y="2552686"/>
            <a:ext cx="3948113" cy="2474913"/>
            <a:chOff x="1382" y="964"/>
            <a:chExt cx="2487" cy="1559"/>
          </a:xfrm>
        </p:grpSpPr>
        <p:sp>
          <p:nvSpPr>
            <p:cNvPr id="73731" name="Oval 3"/>
            <p:cNvSpPr>
              <a:spLocks noChangeArrowheads="1"/>
            </p:cNvSpPr>
            <p:nvPr/>
          </p:nvSpPr>
          <p:spPr bwMode="auto">
            <a:xfrm rot="643183">
              <a:off x="1601" y="1155"/>
              <a:ext cx="705" cy="114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+mn-lt"/>
                <a:ea typeface="+mn-ea"/>
              </a:endParaRPr>
            </a:p>
          </p:txBody>
        </p:sp>
        <p:sp>
          <p:nvSpPr>
            <p:cNvPr id="73730" name="Oval 2"/>
            <p:cNvSpPr>
              <a:spLocks noChangeArrowheads="1"/>
            </p:cNvSpPr>
            <p:nvPr/>
          </p:nvSpPr>
          <p:spPr bwMode="auto">
            <a:xfrm rot="359696">
              <a:off x="2215" y="1514"/>
              <a:ext cx="1617" cy="89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+mn-lt"/>
                <a:ea typeface="+mn-ea"/>
              </a:endParaRPr>
            </a:p>
          </p:txBody>
        </p:sp>
        <p:sp>
          <p:nvSpPr>
            <p:cNvPr id="73776" name="Oval 48"/>
            <p:cNvSpPr>
              <a:spLocks noChangeArrowheads="1"/>
            </p:cNvSpPr>
            <p:nvPr/>
          </p:nvSpPr>
          <p:spPr bwMode="auto">
            <a:xfrm>
              <a:off x="1581" y="1661"/>
              <a:ext cx="1954" cy="862"/>
            </a:xfrm>
            <a:prstGeom prst="ellipse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>
                    <a:alpha val="89500"/>
                  </a:srgbClr>
                </a:gs>
                <a:gs pos="100000">
                  <a:srgbClr val="FFE5E5">
                    <a:alpha val="70000"/>
                  </a:srgbClr>
                </a:gs>
              </a:gsLst>
              <a:lin ang="16200000" scaled="1"/>
            </a:gradFill>
            <a:ln w="9525" algn="ctr">
              <a:solidFill>
                <a:srgbClr val="BE4B48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+mn-lt"/>
                <a:ea typeface="+mn-ea"/>
              </a:endParaRPr>
            </a:p>
          </p:txBody>
        </p:sp>
        <p:sp>
          <p:nvSpPr>
            <p:cNvPr id="73732" name="Oval 4"/>
            <p:cNvSpPr>
              <a:spLocks noChangeArrowheads="1"/>
            </p:cNvSpPr>
            <p:nvPr/>
          </p:nvSpPr>
          <p:spPr bwMode="auto">
            <a:xfrm>
              <a:off x="1878" y="1692"/>
              <a:ext cx="1317" cy="770"/>
            </a:xfrm>
            <a:prstGeom prst="ellipse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>
                    <a:alpha val="89500"/>
                  </a:srgbClr>
                </a:gs>
                <a:gs pos="100000">
                  <a:srgbClr val="FFE5E5">
                    <a:alpha val="70000"/>
                  </a:srgbClr>
                </a:gs>
              </a:gsLst>
              <a:lin ang="16200000" scaled="1"/>
            </a:gradFill>
            <a:ln w="9525" algn="ctr">
              <a:solidFill>
                <a:srgbClr val="BE4B48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+mn-lt"/>
                <a:ea typeface="+mn-ea"/>
              </a:endParaRPr>
            </a:p>
          </p:txBody>
        </p:sp>
        <p:pic>
          <p:nvPicPr>
            <p:cNvPr id="17765" name="Picture 6" descr="3GPhone.pn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349" y="1968"/>
              <a:ext cx="209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766" name="Picture 6" descr="3GPhone.pn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944" y="1969"/>
              <a:ext cx="21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767" name="AutoShape 26"/>
            <p:cNvCxnSpPr>
              <a:cxnSpLocks noChangeShapeType="1"/>
            </p:cNvCxnSpPr>
            <p:nvPr/>
          </p:nvCxnSpPr>
          <p:spPr bwMode="auto">
            <a:xfrm>
              <a:off x="2558" y="2076"/>
              <a:ext cx="386" cy="1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17768" name="AutoShape 28"/>
            <p:cNvCxnSpPr>
              <a:cxnSpLocks noChangeShapeType="1"/>
            </p:cNvCxnSpPr>
            <p:nvPr/>
          </p:nvCxnSpPr>
          <p:spPr bwMode="auto">
            <a:xfrm flipV="1">
              <a:off x="2454" y="1712"/>
              <a:ext cx="218" cy="256"/>
            </a:xfrm>
            <a:prstGeom prst="straightConnector1">
              <a:avLst/>
            </a:prstGeom>
            <a:noFill/>
            <a:ln w="28575">
              <a:solidFill>
                <a:srgbClr val="969696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17769" name="AutoShape 29"/>
            <p:cNvCxnSpPr>
              <a:cxnSpLocks noChangeShapeType="1"/>
            </p:cNvCxnSpPr>
            <p:nvPr/>
          </p:nvCxnSpPr>
          <p:spPr bwMode="auto">
            <a:xfrm flipH="1" flipV="1">
              <a:off x="2672" y="1712"/>
              <a:ext cx="377" cy="257"/>
            </a:xfrm>
            <a:prstGeom prst="straightConnector1">
              <a:avLst/>
            </a:prstGeom>
            <a:noFill/>
            <a:ln w="28575">
              <a:solidFill>
                <a:srgbClr val="969696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sp>
          <p:nvSpPr>
            <p:cNvPr id="73762" name="Text Box 34"/>
            <p:cNvSpPr txBox="1">
              <a:spLocks noChangeArrowheads="1"/>
            </p:cNvSpPr>
            <p:nvPr/>
          </p:nvSpPr>
          <p:spPr bwMode="auto">
            <a:xfrm>
              <a:off x="1792" y="1322"/>
              <a:ext cx="2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b="0">
                  <a:latin typeface="Calibri" pitchFamily="34" charset="0"/>
                </a:rPr>
                <a:t>BS</a:t>
              </a:r>
            </a:p>
          </p:txBody>
        </p:sp>
        <p:pic>
          <p:nvPicPr>
            <p:cNvPr id="17771" name="Picture 6" descr="3GPhone.pn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034" y="1704"/>
              <a:ext cx="20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772" name="AutoShape 44"/>
            <p:cNvCxnSpPr>
              <a:cxnSpLocks noChangeShapeType="1"/>
              <a:stCxn id="73762" idx="3"/>
              <a:endCxn id="0" idx="1"/>
            </p:cNvCxnSpPr>
            <p:nvPr/>
          </p:nvCxnSpPr>
          <p:spPr bwMode="auto">
            <a:xfrm>
              <a:off x="2019" y="1409"/>
              <a:ext cx="15" cy="403"/>
            </a:xfrm>
            <a:prstGeom prst="straightConnector1">
              <a:avLst/>
            </a:prstGeom>
            <a:noFill/>
            <a:ln w="28575">
              <a:solidFill>
                <a:srgbClr val="969696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17773" name="AutoShape 45"/>
            <p:cNvCxnSpPr>
              <a:cxnSpLocks noChangeShapeType="1"/>
            </p:cNvCxnSpPr>
            <p:nvPr/>
          </p:nvCxnSpPr>
          <p:spPr bwMode="auto">
            <a:xfrm flipH="1" flipV="1">
              <a:off x="2672" y="1712"/>
              <a:ext cx="672" cy="380"/>
            </a:xfrm>
            <a:prstGeom prst="straightConnector1">
              <a:avLst/>
            </a:prstGeom>
            <a:noFill/>
            <a:ln w="28575">
              <a:solidFill>
                <a:srgbClr val="969696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17774" name="AutoShape 49"/>
            <p:cNvCxnSpPr>
              <a:cxnSpLocks noChangeShapeType="1"/>
              <a:stCxn id="0" idx="2"/>
            </p:cNvCxnSpPr>
            <p:nvPr/>
          </p:nvCxnSpPr>
          <p:spPr bwMode="auto">
            <a:xfrm>
              <a:off x="2139" y="1919"/>
              <a:ext cx="210" cy="157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17775" name="AutoShape 51"/>
            <p:cNvCxnSpPr>
              <a:cxnSpLocks noChangeShapeType="1"/>
            </p:cNvCxnSpPr>
            <p:nvPr/>
          </p:nvCxnSpPr>
          <p:spPr bwMode="auto">
            <a:xfrm>
              <a:off x="2558" y="2076"/>
              <a:ext cx="681" cy="123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pic>
          <p:nvPicPr>
            <p:cNvPr id="17776" name="Picture 5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792" y="1886"/>
              <a:ext cx="241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777" name="Picture 6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246" y="2158"/>
              <a:ext cx="241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778" name="图片 67" descr="http://www.quantum-wireless.com/store/media/catalog/product/cache/1/image/500x500/9df78eab33525d08d6e5fb8d27136e95/n/o/novatel-mifi-2200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218" y="2098"/>
              <a:ext cx="354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779" name="Picture 5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flipH="1">
              <a:off x="2835" y="2158"/>
              <a:ext cx="241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780" name="Picture 65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324" y="2083"/>
              <a:ext cx="16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63" name="Text Box 35"/>
            <p:cNvSpPr txBox="1">
              <a:spLocks noChangeArrowheads="1"/>
            </p:cNvSpPr>
            <p:nvPr/>
          </p:nvSpPr>
          <p:spPr bwMode="auto">
            <a:xfrm>
              <a:off x="2730" y="1569"/>
              <a:ext cx="3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b="0">
                  <a:latin typeface="Calibri" pitchFamily="34" charset="0"/>
                </a:rPr>
                <a:t>BS</a:t>
              </a:r>
            </a:p>
          </p:txBody>
        </p:sp>
        <p:sp>
          <p:nvSpPr>
            <p:cNvPr id="94" name="圆角矩形标注 93"/>
            <p:cNvSpPr>
              <a:spLocks noChangeArrowheads="1"/>
            </p:cNvSpPr>
            <p:nvPr/>
          </p:nvSpPr>
          <p:spPr bwMode="auto">
            <a:xfrm>
              <a:off x="1382" y="2221"/>
              <a:ext cx="737" cy="188"/>
            </a:xfrm>
            <a:prstGeom prst="wedgeRoundRectCallout">
              <a:avLst>
                <a:gd name="adj1" fmla="val 26255"/>
                <a:gd name="adj2" fmla="val -78190"/>
                <a:gd name="adj3" fmla="val 16667"/>
              </a:avLst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16200000" scaled="1"/>
            </a:gradFill>
            <a:ln w="9525" algn="ctr">
              <a:solidFill>
                <a:srgbClr val="98B954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54000" rIns="54000">
              <a:spAutoFit/>
            </a:bodyPr>
            <a:lstStyle/>
            <a:p>
              <a:r>
                <a:rPr lang="en-US" altLang="zh-CN" sz="1200">
                  <a:latin typeface="Calibri" pitchFamily="34" charset="0"/>
                </a:rPr>
                <a:t>social network</a:t>
              </a:r>
              <a:endParaRPr lang="en-US" altLang="zh-CN" sz="12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17" name="Group 188"/>
            <p:cNvGrpSpPr>
              <a:grpSpLocks noChangeAspect="1"/>
            </p:cNvGrpSpPr>
            <p:nvPr/>
          </p:nvGrpSpPr>
          <p:grpSpPr bwMode="auto">
            <a:xfrm>
              <a:off x="1928" y="1024"/>
              <a:ext cx="133" cy="425"/>
              <a:chOff x="4850" y="1255"/>
              <a:chExt cx="303" cy="873"/>
            </a:xfrm>
          </p:grpSpPr>
          <p:grpSp>
            <p:nvGrpSpPr>
              <p:cNvPr id="18" name="Group 189"/>
              <p:cNvGrpSpPr>
                <a:grpSpLocks noChangeAspect="1"/>
              </p:cNvGrpSpPr>
              <p:nvPr/>
            </p:nvGrpSpPr>
            <p:grpSpPr bwMode="auto">
              <a:xfrm>
                <a:off x="4850" y="1255"/>
                <a:ext cx="303" cy="873"/>
                <a:chOff x="4850" y="1255"/>
                <a:chExt cx="303" cy="873"/>
              </a:xfrm>
            </p:grpSpPr>
            <p:sp>
              <p:nvSpPr>
                <p:cNvPr id="17785" name="Line 19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786" name="Line 191"/>
                <p:cNvSpPr>
                  <a:spLocks noChangeAspect="1" noChangeShapeType="1"/>
                </p:cNvSpPr>
                <p:nvPr/>
              </p:nvSpPr>
              <p:spPr bwMode="auto">
                <a:xfrm>
                  <a:off x="5036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787" name="Line 192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788" name="Line 193"/>
                <p:cNvSpPr>
                  <a:spLocks noChangeAspect="1" noChangeShapeType="1"/>
                </p:cNvSpPr>
                <p:nvPr/>
              </p:nvSpPr>
              <p:spPr bwMode="auto">
                <a:xfrm>
                  <a:off x="4850" y="1397"/>
                  <a:ext cx="296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9" name="Group 194"/>
                <p:cNvGrpSpPr>
                  <a:grpSpLocks noChangeAspect="1"/>
                </p:cNvGrpSpPr>
                <p:nvPr/>
              </p:nvGrpSpPr>
              <p:grpSpPr bwMode="auto">
                <a:xfrm>
                  <a:off x="4850" y="1293"/>
                  <a:ext cx="48" cy="293"/>
                  <a:chOff x="4850" y="1293"/>
                  <a:chExt cx="48" cy="293"/>
                </a:xfrm>
              </p:grpSpPr>
              <p:sp>
                <p:nvSpPr>
                  <p:cNvPr id="17790" name="Rectangle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7791" name="Rectangle 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grpSp>
              <p:nvGrpSpPr>
                <p:cNvPr id="20" name="Group 197"/>
                <p:cNvGrpSpPr>
                  <a:grpSpLocks noChangeAspect="1"/>
                </p:cNvGrpSpPr>
                <p:nvPr/>
              </p:nvGrpSpPr>
              <p:grpSpPr bwMode="auto">
                <a:xfrm>
                  <a:off x="5105" y="1295"/>
                  <a:ext cx="48" cy="293"/>
                  <a:chOff x="5105" y="1295"/>
                  <a:chExt cx="48" cy="293"/>
                </a:xfrm>
              </p:grpSpPr>
              <p:sp>
                <p:nvSpPr>
                  <p:cNvPr id="17793" name="Rectangle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7794" name="Rectangle 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17795" name="Line 20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63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796" name="Line 201"/>
                <p:cNvSpPr>
                  <a:spLocks noChangeAspect="1" noChangeShapeType="1"/>
                </p:cNvSpPr>
                <p:nvPr/>
              </p:nvSpPr>
              <p:spPr bwMode="auto">
                <a:xfrm>
                  <a:off x="4924" y="2127"/>
                  <a:ext cx="157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1" name="Group 202"/>
                <p:cNvGrpSpPr>
                  <a:grpSpLocks noChangeAspect="1"/>
                </p:cNvGrpSpPr>
                <p:nvPr/>
              </p:nvGrpSpPr>
              <p:grpSpPr bwMode="auto">
                <a:xfrm>
                  <a:off x="4948" y="1255"/>
                  <a:ext cx="48" cy="293"/>
                  <a:chOff x="4948" y="1255"/>
                  <a:chExt cx="48" cy="293"/>
                </a:xfrm>
              </p:grpSpPr>
              <p:sp>
                <p:nvSpPr>
                  <p:cNvPr id="17798" name="Rectangle 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7799" name="Rectangle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17800" name="Line 20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97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801" name="Line 20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835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802" name="Line 207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837"/>
                  <a:ext cx="38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803" name="Line 20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68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804" name="Line 209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980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805" name="Line 210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689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806" name="Line 211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548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807" name="Line 21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540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808" name="Line 213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397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7809" name="Line 21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10" name="Line 215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11" name="Line 216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12" name="Line 217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2" name="Group 218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17814" name="Rectangle 219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7815" name="Rectangle 220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23" name="Group 221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17817" name="Rectangle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7818" name="Rectangle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7819" name="Line 22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20" name="Line 225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4" name="Group 226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17822" name="Rectangle 227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7823" name="Rectangle 228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7824" name="Line 229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25" name="Line 23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26" name="Line 231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27" name="Line 232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28" name="Line 233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29" name="Line 234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30" name="Line 235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31" name="Line 236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32" name="Line 237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33" name="Line 23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34" name="Line 239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35" name="Line 240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36" name="Line 241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5" name="Group 242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17838" name="Rectangle 243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7839" name="Rectangle 244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26" name="Group 245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17841" name="Rectangle 246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7842" name="Rectangle 247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7843" name="Line 24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44" name="Line 249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7" name="Group 250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17846" name="Rectangle 251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7847" name="Rectangle 252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7848" name="Line 253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49" name="Line 254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50" name="Line 255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51" name="Line 256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52" name="Line 257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53" name="Line 258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54" name="Line 259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55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56" name="Line 261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8" name="Group 188"/>
            <p:cNvGrpSpPr>
              <a:grpSpLocks noChangeAspect="1"/>
            </p:cNvGrpSpPr>
            <p:nvPr/>
          </p:nvGrpSpPr>
          <p:grpSpPr bwMode="auto">
            <a:xfrm>
              <a:off x="2609" y="1296"/>
              <a:ext cx="133" cy="425"/>
              <a:chOff x="4850" y="1255"/>
              <a:chExt cx="303" cy="873"/>
            </a:xfrm>
          </p:grpSpPr>
          <p:grpSp>
            <p:nvGrpSpPr>
              <p:cNvPr id="29" name="Group 189"/>
              <p:cNvGrpSpPr>
                <a:grpSpLocks noChangeAspect="1"/>
              </p:cNvGrpSpPr>
              <p:nvPr/>
            </p:nvGrpSpPr>
            <p:grpSpPr bwMode="auto">
              <a:xfrm>
                <a:off x="4850" y="1255"/>
                <a:ext cx="303" cy="873"/>
                <a:chOff x="4850" y="1255"/>
                <a:chExt cx="303" cy="873"/>
              </a:xfrm>
            </p:grpSpPr>
            <p:sp>
              <p:nvSpPr>
                <p:cNvPr id="17859" name="Line 19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860" name="Line 191"/>
                <p:cNvSpPr>
                  <a:spLocks noChangeAspect="1" noChangeShapeType="1"/>
                </p:cNvSpPr>
                <p:nvPr/>
              </p:nvSpPr>
              <p:spPr bwMode="auto">
                <a:xfrm>
                  <a:off x="5036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861" name="Line 192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862" name="Line 193"/>
                <p:cNvSpPr>
                  <a:spLocks noChangeAspect="1" noChangeShapeType="1"/>
                </p:cNvSpPr>
                <p:nvPr/>
              </p:nvSpPr>
              <p:spPr bwMode="auto">
                <a:xfrm>
                  <a:off x="4850" y="1397"/>
                  <a:ext cx="296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30" name="Group 194"/>
                <p:cNvGrpSpPr>
                  <a:grpSpLocks noChangeAspect="1"/>
                </p:cNvGrpSpPr>
                <p:nvPr/>
              </p:nvGrpSpPr>
              <p:grpSpPr bwMode="auto">
                <a:xfrm>
                  <a:off x="4850" y="1293"/>
                  <a:ext cx="48" cy="293"/>
                  <a:chOff x="4850" y="1293"/>
                  <a:chExt cx="48" cy="293"/>
                </a:xfrm>
              </p:grpSpPr>
              <p:sp>
                <p:nvSpPr>
                  <p:cNvPr id="17864" name="Rectangle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7865" name="Rectangle 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grpSp>
              <p:nvGrpSpPr>
                <p:cNvPr id="31" name="Group 197"/>
                <p:cNvGrpSpPr>
                  <a:grpSpLocks noChangeAspect="1"/>
                </p:cNvGrpSpPr>
                <p:nvPr/>
              </p:nvGrpSpPr>
              <p:grpSpPr bwMode="auto">
                <a:xfrm>
                  <a:off x="5105" y="1295"/>
                  <a:ext cx="48" cy="293"/>
                  <a:chOff x="5105" y="1295"/>
                  <a:chExt cx="48" cy="293"/>
                </a:xfrm>
              </p:grpSpPr>
              <p:sp>
                <p:nvSpPr>
                  <p:cNvPr id="17867" name="Rectangle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7868" name="Rectangle 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17869" name="Line 20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63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870" name="Line 201"/>
                <p:cNvSpPr>
                  <a:spLocks noChangeAspect="1" noChangeShapeType="1"/>
                </p:cNvSpPr>
                <p:nvPr/>
              </p:nvSpPr>
              <p:spPr bwMode="auto">
                <a:xfrm>
                  <a:off x="4924" y="2127"/>
                  <a:ext cx="157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7665" name="Group 202"/>
                <p:cNvGrpSpPr>
                  <a:grpSpLocks noChangeAspect="1"/>
                </p:cNvGrpSpPr>
                <p:nvPr/>
              </p:nvGrpSpPr>
              <p:grpSpPr bwMode="auto">
                <a:xfrm>
                  <a:off x="4948" y="1255"/>
                  <a:ext cx="48" cy="293"/>
                  <a:chOff x="4948" y="1255"/>
                  <a:chExt cx="48" cy="293"/>
                </a:xfrm>
              </p:grpSpPr>
              <p:sp>
                <p:nvSpPr>
                  <p:cNvPr id="17872" name="Rectangle 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7873" name="Rectangle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17874" name="Line 20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97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875" name="Line 20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835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876" name="Line 207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837"/>
                  <a:ext cx="38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877" name="Line 20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68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878" name="Line 209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980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879" name="Line 210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689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880" name="Line 211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548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881" name="Line 21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540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882" name="Line 213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397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7883" name="Line 21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84" name="Line 215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85" name="Line 216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86" name="Line 217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7677" name="Group 218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17888" name="Rectangle 219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7889" name="Rectangle 220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17678" name="Group 221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17891" name="Rectangle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7892" name="Rectangle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7893" name="Line 22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94" name="Line 225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7679" name="Group 226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17896" name="Rectangle 227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7897" name="Rectangle 228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7898" name="Line 229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99" name="Line 23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00" name="Line 231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01" name="Line 232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02" name="Line 233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03" name="Line 234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04" name="Line 235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05" name="Line 236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06" name="Line 237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07" name="Line 23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08" name="Line 239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09" name="Line 240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10" name="Line 241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7683" name="Group 242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17912" name="Rectangle 243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7913" name="Rectangle 244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17688" name="Group 245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17915" name="Rectangle 246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7916" name="Rectangle 247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7917" name="Line 24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18" name="Line 249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7689" name="Group 250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17920" name="Rectangle 251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7921" name="Rectangle 252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7922" name="Line 253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23" name="Line 254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24" name="Line 255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25" name="Line 256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26" name="Line 257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27" name="Line 258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28" name="Line 259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29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30" name="Line 261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17931" name="AutoShape 96"/>
            <p:cNvCxnSpPr>
              <a:cxnSpLocks noChangeShapeType="1"/>
              <a:stCxn id="0" idx="1"/>
            </p:cNvCxnSpPr>
            <p:nvPr/>
          </p:nvCxnSpPr>
          <p:spPr bwMode="auto">
            <a:xfrm flipH="1" flipV="1">
              <a:off x="1869" y="1671"/>
              <a:ext cx="165" cy="141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sp>
          <p:nvSpPr>
            <p:cNvPr id="2" name="圆角矩形标注 93"/>
            <p:cNvSpPr>
              <a:spLocks noChangeArrowheads="1"/>
            </p:cNvSpPr>
            <p:nvPr/>
          </p:nvSpPr>
          <p:spPr bwMode="auto">
            <a:xfrm>
              <a:off x="2131" y="964"/>
              <a:ext cx="796" cy="312"/>
            </a:xfrm>
            <a:prstGeom prst="wedgeRoundRectCallout">
              <a:avLst>
                <a:gd name="adj1" fmla="val -25755"/>
                <a:gd name="adj2" fmla="val 79486"/>
                <a:gd name="adj3" fmla="val 16667"/>
              </a:avLst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16200000" scaled="1"/>
            </a:gradFill>
            <a:ln w="9525" algn="ctr">
              <a:solidFill>
                <a:srgbClr val="98B954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54000" rIns="54000">
              <a:spAutoFit/>
            </a:bodyPr>
            <a:lstStyle/>
            <a:p>
              <a:r>
                <a:rPr lang="en-US" altLang="zh-CN" sz="1200">
                  <a:latin typeface="Calibri" pitchFamily="34" charset="0"/>
                </a:rPr>
                <a:t>Data synchronization</a:t>
              </a:r>
              <a:endParaRPr lang="en-US" altLang="zh-CN" sz="12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7933" name="Picture 79" descr="FOMA-ht03a_white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9" y="1559"/>
              <a:ext cx="15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934" name="图片 6" descr="http://www.andreas-rozek.de/iPhone/Welcome/iPad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169" y="1410"/>
              <a:ext cx="188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935" name="AutoShape 95"/>
            <p:cNvCxnSpPr>
              <a:cxnSpLocks noChangeShapeType="1"/>
              <a:endCxn id="0" idx="0"/>
            </p:cNvCxnSpPr>
            <p:nvPr/>
          </p:nvCxnSpPr>
          <p:spPr bwMode="auto">
            <a:xfrm flipH="1">
              <a:off x="2139" y="1645"/>
              <a:ext cx="121" cy="59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sp>
          <p:nvSpPr>
            <p:cNvPr id="3" name="圆角矩形标注 93"/>
            <p:cNvSpPr>
              <a:spLocks noChangeArrowheads="1"/>
            </p:cNvSpPr>
            <p:nvPr/>
          </p:nvSpPr>
          <p:spPr bwMode="auto">
            <a:xfrm>
              <a:off x="2946" y="1571"/>
              <a:ext cx="923" cy="188"/>
            </a:xfrm>
            <a:prstGeom prst="wedgeRoundRectCallout">
              <a:avLst>
                <a:gd name="adj1" fmla="val -9264"/>
                <a:gd name="adj2" fmla="val 193083"/>
                <a:gd name="adj3" fmla="val 16667"/>
              </a:avLst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16200000" scaled="1"/>
            </a:gradFill>
            <a:ln w="9525" algn="ctr">
              <a:solidFill>
                <a:srgbClr val="98B954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54000" rIns="54000">
              <a:spAutoFit/>
            </a:bodyPr>
            <a:lstStyle/>
            <a:p>
              <a:r>
                <a:rPr lang="en-US" altLang="zh-CN" sz="1200">
                  <a:latin typeface="Calibri" pitchFamily="34" charset="0"/>
                </a:rPr>
                <a:t>Mobile advertising</a:t>
              </a:r>
              <a:endParaRPr lang="en-US" altLang="zh-CN" sz="12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7939" name="Rectangle 531"/>
          <p:cNvSpPr>
            <a:spLocks noChangeArrowheads="1"/>
          </p:cNvSpPr>
          <p:nvPr/>
        </p:nvSpPr>
        <p:spPr bwMode="auto">
          <a:xfrm>
            <a:off x="200025" y="5000611"/>
            <a:ext cx="4229100" cy="128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6700" indent="-2667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b="0" dirty="0">
                <a:latin typeface="Calibri" pitchFamily="34" charset="0"/>
              </a:rPr>
              <a:t>Key technology</a:t>
            </a:r>
          </a:p>
          <a:p>
            <a:pPr marL="712788" lvl="1" indent="-265113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CN" sz="1600" b="0" dirty="0">
                <a:latin typeface="Calibri" pitchFamily="34" charset="0"/>
              </a:rPr>
              <a:t>D2D opportunity identification &amp; neighbor discovery</a:t>
            </a:r>
          </a:p>
          <a:p>
            <a:pPr marL="712788" lvl="1" indent="-265113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CN" sz="1600" b="0" dirty="0">
                <a:latin typeface="Calibri" pitchFamily="34" charset="0"/>
              </a:rPr>
              <a:t>Flow distribution among different </a:t>
            </a:r>
            <a:r>
              <a:rPr lang="en-US" altLang="zh-CN" sz="1600" b="0" dirty="0" smtClean="0">
                <a:latin typeface="Calibri" pitchFamily="34" charset="0"/>
              </a:rPr>
              <a:t>RATs</a:t>
            </a:r>
          </a:p>
          <a:p>
            <a:pPr marL="712788" lvl="1" indent="-265113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CN" sz="1600" dirty="0" smtClean="0">
                <a:solidFill>
                  <a:srgbClr val="FF0000"/>
                </a:solidFill>
                <a:latin typeface="Calibri" pitchFamily="34" charset="0"/>
              </a:rPr>
              <a:t>Cognitive radio technology</a:t>
            </a:r>
            <a:endParaRPr lang="en-US" altLang="zh-CN" sz="1600" b="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943" name="Rectangle 535"/>
          <p:cNvSpPr>
            <a:spLocks noChangeArrowheads="1"/>
          </p:cNvSpPr>
          <p:nvPr/>
        </p:nvSpPr>
        <p:spPr bwMode="auto">
          <a:xfrm>
            <a:off x="4648200" y="5194286"/>
            <a:ext cx="41338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6700" indent="-2667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b="0" dirty="0">
                <a:latin typeface="Calibri" pitchFamily="34" charset="0"/>
              </a:rPr>
              <a:t>Benefits/Gains</a:t>
            </a:r>
          </a:p>
          <a:p>
            <a:pPr marL="714375" lvl="1" indent="-26670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CN" sz="1600" b="0" dirty="0">
                <a:latin typeface="Calibri" pitchFamily="34" charset="0"/>
              </a:rPr>
              <a:t>Offload cellular traffic</a:t>
            </a:r>
          </a:p>
          <a:p>
            <a:pPr marL="714375" lvl="1" indent="-26670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CN" sz="1600" b="0" dirty="0">
                <a:latin typeface="Calibri" pitchFamily="34" charset="0"/>
              </a:rPr>
              <a:t>Unified &amp; Simplified communications</a:t>
            </a:r>
          </a:p>
        </p:txBody>
      </p:sp>
      <p:sp>
        <p:nvSpPr>
          <p:cNvPr id="18002" name="Rectangle 594"/>
          <p:cNvSpPr>
            <a:spLocks noChangeArrowheads="1"/>
          </p:cNvSpPr>
          <p:nvPr/>
        </p:nvSpPr>
        <p:spPr bwMode="auto">
          <a:xfrm>
            <a:off x="219075" y="3998899"/>
            <a:ext cx="409575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6700" indent="-2667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b="0" dirty="0">
                <a:latin typeface="Calibri" pitchFamily="34" charset="0"/>
              </a:rPr>
              <a:t>Node functionality</a:t>
            </a:r>
          </a:p>
          <a:p>
            <a:pPr marL="714375" lvl="1" indent="-257175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CN" sz="1600" b="0" dirty="0">
                <a:latin typeface="Calibri" pitchFamily="34" charset="0"/>
              </a:rPr>
              <a:t>User device: application distribute flows among different RATs</a:t>
            </a:r>
          </a:p>
          <a:p>
            <a:pPr marL="714375" lvl="1" indent="-257175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CN" sz="1600" b="0" dirty="0">
                <a:latin typeface="Calibri" pitchFamily="34" charset="0"/>
              </a:rPr>
              <a:t>No impact on RAN &amp; CN nodes</a:t>
            </a:r>
            <a:endParaRPr lang="en-US" altLang="zh-CN" sz="1400" b="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392113" y="442895"/>
            <a:ext cx="8359775" cy="557213"/>
          </a:xfrm>
        </p:spPr>
        <p:txBody>
          <a:bodyPr/>
          <a:lstStyle/>
          <a:p>
            <a:pPr algn="ctr"/>
            <a:r>
              <a:rPr lang="en-US" altLang="zh-CN" sz="3200" dirty="0">
                <a:latin typeface="+mn-lt"/>
                <a:ea typeface="黑体" pitchFamily="2" charset="-122"/>
              </a:rPr>
              <a:t>Scenario B: Cellular aware</a:t>
            </a:r>
          </a:p>
        </p:txBody>
      </p:sp>
      <p:grpSp>
        <p:nvGrpSpPr>
          <p:cNvPr id="8" name="Group 453"/>
          <p:cNvGrpSpPr>
            <a:grpSpLocks/>
          </p:cNvGrpSpPr>
          <p:nvPr/>
        </p:nvGrpSpPr>
        <p:grpSpPr bwMode="auto">
          <a:xfrm>
            <a:off x="336550" y="2760648"/>
            <a:ext cx="3540125" cy="3035300"/>
            <a:chOff x="212" y="1880"/>
            <a:chExt cx="2230" cy="1912"/>
          </a:xfrm>
        </p:grpSpPr>
        <p:sp>
          <p:nvSpPr>
            <p:cNvPr id="19578" name="Freeform 122"/>
            <p:cNvSpPr>
              <a:spLocks/>
            </p:cNvSpPr>
            <p:nvPr/>
          </p:nvSpPr>
          <p:spPr bwMode="auto">
            <a:xfrm>
              <a:off x="1386" y="2616"/>
              <a:ext cx="696" cy="6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2" y="588"/>
                </a:cxn>
                <a:cxn ang="0">
                  <a:pos x="696" y="588"/>
                </a:cxn>
              </a:cxnLst>
              <a:rect l="0" t="0" r="r" b="b"/>
              <a:pathLst>
                <a:path w="696" h="686">
                  <a:moveTo>
                    <a:pt x="0" y="0"/>
                  </a:moveTo>
                  <a:cubicBezTo>
                    <a:pt x="128" y="245"/>
                    <a:pt x="256" y="490"/>
                    <a:pt x="372" y="588"/>
                  </a:cubicBezTo>
                  <a:cubicBezTo>
                    <a:pt x="488" y="686"/>
                    <a:pt x="592" y="637"/>
                    <a:pt x="696" y="588"/>
                  </a:cubicBezTo>
                </a:path>
              </a:pathLst>
            </a:custGeom>
            <a:noFill/>
            <a:ln w="38100" cap="flat" cmpd="sng">
              <a:solidFill>
                <a:srgbClr val="996633"/>
              </a:solidFill>
              <a:prstDash val="sysDot"/>
              <a:round/>
              <a:headEnd type="diamond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7" name="Freeform 121"/>
            <p:cNvSpPr>
              <a:spLocks/>
            </p:cNvSpPr>
            <p:nvPr/>
          </p:nvSpPr>
          <p:spPr bwMode="auto">
            <a:xfrm>
              <a:off x="546" y="2202"/>
              <a:ext cx="1170" cy="1034"/>
            </a:xfrm>
            <a:custGeom>
              <a:avLst/>
              <a:gdLst/>
              <a:ahLst/>
              <a:cxnLst>
                <a:cxn ang="0">
                  <a:pos x="1170" y="0"/>
                </a:cxn>
                <a:cxn ang="0">
                  <a:pos x="816" y="426"/>
                </a:cxn>
                <a:cxn ang="0">
                  <a:pos x="366" y="936"/>
                </a:cxn>
                <a:cxn ang="0">
                  <a:pos x="0" y="1014"/>
                </a:cxn>
              </a:cxnLst>
              <a:rect l="0" t="0" r="r" b="b"/>
              <a:pathLst>
                <a:path w="1170" h="1034">
                  <a:moveTo>
                    <a:pt x="1170" y="0"/>
                  </a:moveTo>
                  <a:cubicBezTo>
                    <a:pt x="1060" y="135"/>
                    <a:pt x="950" y="270"/>
                    <a:pt x="816" y="426"/>
                  </a:cubicBezTo>
                  <a:cubicBezTo>
                    <a:pt x="682" y="582"/>
                    <a:pt x="502" y="838"/>
                    <a:pt x="366" y="936"/>
                  </a:cubicBezTo>
                  <a:cubicBezTo>
                    <a:pt x="230" y="1034"/>
                    <a:pt x="115" y="1024"/>
                    <a:pt x="0" y="1014"/>
                  </a:cubicBezTo>
                </a:path>
              </a:pathLst>
            </a:custGeom>
            <a:noFill/>
            <a:ln w="38100" cap="flat" cmpd="sng">
              <a:solidFill>
                <a:srgbClr val="996633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1" name="AutoShape 5"/>
            <p:cNvSpPr>
              <a:spLocks noChangeArrowheads="1"/>
            </p:cNvSpPr>
            <p:nvPr/>
          </p:nvSpPr>
          <p:spPr bwMode="auto">
            <a:xfrm rot="15700001" flipV="1">
              <a:off x="1590" y="2916"/>
              <a:ext cx="633" cy="835"/>
            </a:xfrm>
            <a:custGeom>
              <a:avLst/>
              <a:gdLst>
                <a:gd name="G0" fmla="+- -5555137 0 0"/>
                <a:gd name="G1" fmla="+- 10791459 0 0"/>
                <a:gd name="G2" fmla="+- -5555137 0 10791459"/>
                <a:gd name="G3" fmla="+- 10800 0 0"/>
                <a:gd name="G4" fmla="+- 0 0 -5555137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381 0 0"/>
                <a:gd name="G9" fmla="+- 0 0 10791459"/>
                <a:gd name="G10" fmla="+- 9381 0 2700"/>
                <a:gd name="G11" fmla="cos G10 -5555137"/>
                <a:gd name="G12" fmla="sin G10 -5555137"/>
                <a:gd name="G13" fmla="cos 13500 -5555137"/>
                <a:gd name="G14" fmla="sin 13500 -5555137"/>
                <a:gd name="G15" fmla="+- G11 10800 0"/>
                <a:gd name="G16" fmla="+- G12 10800 0"/>
                <a:gd name="G17" fmla="+- G13 10800 0"/>
                <a:gd name="G18" fmla="+- G14 10800 0"/>
                <a:gd name="G19" fmla="*/ 9381 1 2"/>
                <a:gd name="G20" fmla="+- G19 5400 0"/>
                <a:gd name="G21" fmla="cos G20 -5555137"/>
                <a:gd name="G22" fmla="sin G20 -5555137"/>
                <a:gd name="G23" fmla="+- G21 10800 0"/>
                <a:gd name="G24" fmla="+- G12 G23 G22"/>
                <a:gd name="G25" fmla="+- G22 G23 G11"/>
                <a:gd name="G26" fmla="cos 10800 -5555137"/>
                <a:gd name="G27" fmla="sin 10800 -5555137"/>
                <a:gd name="G28" fmla="cos 9381 -5555137"/>
                <a:gd name="G29" fmla="sin 9381 -5555137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0791459"/>
                <a:gd name="G36" fmla="sin G34 10791459"/>
                <a:gd name="G37" fmla="+/ 10791459 -5555137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381 G39"/>
                <a:gd name="G43" fmla="sin 9381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520 w 21600"/>
                <a:gd name="T5" fmla="*/ 3865 h 21600"/>
                <a:gd name="T6" fmla="*/ 1068 w 21600"/>
                <a:gd name="T7" fmla="*/ 13468 h 21600"/>
                <a:gd name="T8" fmla="*/ 3608 w 21600"/>
                <a:gd name="T9" fmla="*/ 4776 h 21600"/>
                <a:gd name="T10" fmla="*/ 12031 w 21600"/>
                <a:gd name="T11" fmla="*/ -2644 h 21600"/>
                <a:gd name="T12" fmla="*/ 15115 w 21600"/>
                <a:gd name="T13" fmla="*/ 1062 h 21600"/>
                <a:gd name="T14" fmla="*/ 11409 w 21600"/>
                <a:gd name="T15" fmla="*/ 414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655" y="1458"/>
                  </a:moveTo>
                  <a:cubicBezTo>
                    <a:pt x="11371" y="1432"/>
                    <a:pt x="11085" y="1419"/>
                    <a:pt x="10800" y="1419"/>
                  </a:cubicBezTo>
                  <a:cubicBezTo>
                    <a:pt x="5619" y="1419"/>
                    <a:pt x="1419" y="5619"/>
                    <a:pt x="1419" y="10800"/>
                  </a:cubicBezTo>
                  <a:cubicBezTo>
                    <a:pt x="1418" y="11638"/>
                    <a:pt x="1531" y="12472"/>
                    <a:pt x="1753" y="13280"/>
                  </a:cubicBezTo>
                  <a:lnTo>
                    <a:pt x="384" y="13656"/>
                  </a:lnTo>
                  <a:cubicBezTo>
                    <a:pt x="129" y="12725"/>
                    <a:pt x="0" y="11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1129" y="-1"/>
                    <a:pt x="11457" y="15"/>
                    <a:pt x="11785" y="45"/>
                  </a:cubicBezTo>
                  <a:lnTo>
                    <a:pt x="12031" y="-2644"/>
                  </a:lnTo>
                  <a:lnTo>
                    <a:pt x="15115" y="1062"/>
                  </a:lnTo>
                  <a:lnTo>
                    <a:pt x="11409" y="4146"/>
                  </a:lnTo>
                  <a:lnTo>
                    <a:pt x="11655" y="1458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62" name="AutoShape 6"/>
            <p:cNvSpPr>
              <a:spLocks noChangeArrowheads="1"/>
            </p:cNvSpPr>
            <p:nvPr/>
          </p:nvSpPr>
          <p:spPr bwMode="auto">
            <a:xfrm>
              <a:off x="552" y="3048"/>
              <a:ext cx="201" cy="180"/>
            </a:xfrm>
            <a:prstGeom prst="rightArrow">
              <a:avLst>
                <a:gd name="adj1" fmla="val 37120"/>
                <a:gd name="adj2" fmla="val 24696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63" name="AutoShape 7"/>
            <p:cNvSpPr>
              <a:spLocks noChangeArrowheads="1"/>
            </p:cNvSpPr>
            <p:nvPr/>
          </p:nvSpPr>
          <p:spPr bwMode="auto">
            <a:xfrm rot="21350001" flipV="1">
              <a:off x="317" y="2887"/>
              <a:ext cx="615" cy="835"/>
            </a:xfrm>
            <a:custGeom>
              <a:avLst/>
              <a:gdLst>
                <a:gd name="G0" fmla="+- -6279900 0 0"/>
                <a:gd name="G1" fmla="+- 10791459 0 0"/>
                <a:gd name="G2" fmla="+- -6279900 0 10791459"/>
                <a:gd name="G3" fmla="+- 10800 0 0"/>
                <a:gd name="G4" fmla="+- 0 0 -627990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126 0 0"/>
                <a:gd name="G9" fmla="+- 0 0 10791459"/>
                <a:gd name="G10" fmla="+- 9126 0 2700"/>
                <a:gd name="G11" fmla="cos G10 -6279900"/>
                <a:gd name="G12" fmla="sin G10 -6279900"/>
                <a:gd name="G13" fmla="cos 13500 -6279900"/>
                <a:gd name="G14" fmla="sin 13500 -6279900"/>
                <a:gd name="G15" fmla="+- G11 10800 0"/>
                <a:gd name="G16" fmla="+- G12 10800 0"/>
                <a:gd name="G17" fmla="+- G13 10800 0"/>
                <a:gd name="G18" fmla="+- G14 10800 0"/>
                <a:gd name="G19" fmla="*/ 9126 1 2"/>
                <a:gd name="G20" fmla="+- G19 5400 0"/>
                <a:gd name="G21" fmla="cos G20 -6279900"/>
                <a:gd name="G22" fmla="sin G20 -6279900"/>
                <a:gd name="G23" fmla="+- G21 10800 0"/>
                <a:gd name="G24" fmla="+- G12 G23 G22"/>
                <a:gd name="G25" fmla="+- G22 G23 G11"/>
                <a:gd name="G26" fmla="cos 10800 -6279900"/>
                <a:gd name="G27" fmla="sin 10800 -6279900"/>
                <a:gd name="G28" fmla="cos 9126 -6279900"/>
                <a:gd name="G29" fmla="sin 9126 -627990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0791459"/>
                <a:gd name="G36" fmla="sin G34 10791459"/>
                <a:gd name="G37" fmla="+/ 10791459 -627990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126 G39"/>
                <a:gd name="G43" fmla="sin 91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890 w 21600"/>
                <a:gd name="T5" fmla="*/ 4695 h 21600"/>
                <a:gd name="T6" fmla="*/ 1191 w 21600"/>
                <a:gd name="T7" fmla="*/ 13434 h 21600"/>
                <a:gd name="T8" fmla="*/ 3271 w 21600"/>
                <a:gd name="T9" fmla="*/ 5641 h 21600"/>
                <a:gd name="T10" fmla="*/ 9430 w 21600"/>
                <a:gd name="T11" fmla="*/ -2631 h 21600"/>
                <a:gd name="T12" fmla="*/ 13308 w 21600"/>
                <a:gd name="T13" fmla="*/ 530 h 21600"/>
                <a:gd name="T14" fmla="*/ 10147 w 21600"/>
                <a:gd name="T15" fmla="*/ 440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874" y="1721"/>
                  </a:moveTo>
                  <a:cubicBezTo>
                    <a:pt x="5216" y="2196"/>
                    <a:pt x="1674" y="6118"/>
                    <a:pt x="1674" y="10799"/>
                  </a:cubicBezTo>
                  <a:cubicBezTo>
                    <a:pt x="1673" y="11615"/>
                    <a:pt x="1783" y="12427"/>
                    <a:pt x="1998" y="13213"/>
                  </a:cubicBezTo>
                  <a:lnTo>
                    <a:pt x="384" y="13656"/>
                  </a:lnTo>
                  <a:cubicBezTo>
                    <a:pt x="129" y="12725"/>
                    <a:pt x="0" y="11764"/>
                    <a:pt x="0" y="10800"/>
                  </a:cubicBezTo>
                  <a:cubicBezTo>
                    <a:pt x="-1" y="5259"/>
                    <a:pt x="4192" y="617"/>
                    <a:pt x="9704" y="55"/>
                  </a:cubicBezTo>
                  <a:lnTo>
                    <a:pt x="9430" y="-2631"/>
                  </a:lnTo>
                  <a:lnTo>
                    <a:pt x="13308" y="530"/>
                  </a:lnTo>
                  <a:lnTo>
                    <a:pt x="10147" y="4407"/>
                  </a:lnTo>
                  <a:lnTo>
                    <a:pt x="9874" y="1721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242" y="2691"/>
              <a:ext cx="286" cy="173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200" b="0"/>
                <a:t>App</a:t>
              </a:r>
            </a:p>
          </p:txBody>
        </p:sp>
        <p:pic>
          <p:nvPicPr>
            <p:cNvPr id="19466" name="图片 6" descr="http://www.andreas-rozek.de/iPhone/Welcome/iPa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7" y="3289"/>
              <a:ext cx="327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Picture 79" descr="FOMA-ht03a_white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35" y="3343"/>
              <a:ext cx="189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Picture 12" descr="MC900432531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23" y="3373"/>
              <a:ext cx="150" cy="139"/>
            </a:xfrm>
            <a:prstGeom prst="rect">
              <a:avLst/>
            </a:prstGeom>
            <a:noFill/>
          </p:spPr>
        </p:pic>
        <p:pic>
          <p:nvPicPr>
            <p:cNvPr id="19469" name="Picture 13" descr="MC900432675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8" y="3261"/>
              <a:ext cx="358" cy="332"/>
            </a:xfrm>
            <a:prstGeom prst="rect">
              <a:avLst/>
            </a:prstGeom>
            <a:noFill/>
          </p:spPr>
        </p:pic>
        <p:pic>
          <p:nvPicPr>
            <p:cNvPr id="19470" name="Picture 14" descr="MC900432531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00" y="3373"/>
              <a:ext cx="150" cy="139"/>
            </a:xfrm>
            <a:prstGeom prst="rect">
              <a:avLst/>
            </a:prstGeom>
            <a:noFill/>
          </p:spPr>
        </p:pic>
        <p:pic>
          <p:nvPicPr>
            <p:cNvPr id="19471" name="Picture 15" descr="MC900432675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10800000">
              <a:off x="1774" y="3289"/>
              <a:ext cx="357" cy="332"/>
            </a:xfrm>
            <a:prstGeom prst="rect">
              <a:avLst/>
            </a:prstGeom>
            <a:noFill/>
          </p:spPr>
        </p:pic>
        <p:grpSp>
          <p:nvGrpSpPr>
            <p:cNvPr id="9" name="Group 188"/>
            <p:cNvGrpSpPr>
              <a:grpSpLocks noChangeAspect="1"/>
            </p:cNvGrpSpPr>
            <p:nvPr/>
          </p:nvGrpSpPr>
          <p:grpSpPr bwMode="auto">
            <a:xfrm>
              <a:off x="1291" y="2340"/>
              <a:ext cx="170" cy="503"/>
              <a:chOff x="4850" y="1255"/>
              <a:chExt cx="303" cy="873"/>
            </a:xfrm>
          </p:grpSpPr>
          <p:grpSp>
            <p:nvGrpSpPr>
              <p:cNvPr id="10" name="Group 189"/>
              <p:cNvGrpSpPr>
                <a:grpSpLocks noChangeAspect="1"/>
              </p:cNvGrpSpPr>
              <p:nvPr/>
            </p:nvGrpSpPr>
            <p:grpSpPr bwMode="auto">
              <a:xfrm>
                <a:off x="4850" y="1255"/>
                <a:ext cx="303" cy="873"/>
                <a:chOff x="4850" y="1255"/>
                <a:chExt cx="303" cy="873"/>
              </a:xfrm>
            </p:grpSpPr>
            <p:sp>
              <p:nvSpPr>
                <p:cNvPr id="19474" name="Line 19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75" name="Line 191"/>
                <p:cNvSpPr>
                  <a:spLocks noChangeAspect="1" noChangeShapeType="1"/>
                </p:cNvSpPr>
                <p:nvPr/>
              </p:nvSpPr>
              <p:spPr bwMode="auto">
                <a:xfrm>
                  <a:off x="5036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76" name="Line 192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77" name="Line 193"/>
                <p:cNvSpPr>
                  <a:spLocks noChangeAspect="1" noChangeShapeType="1"/>
                </p:cNvSpPr>
                <p:nvPr/>
              </p:nvSpPr>
              <p:spPr bwMode="auto">
                <a:xfrm>
                  <a:off x="4850" y="1397"/>
                  <a:ext cx="296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1" name="Group 194"/>
                <p:cNvGrpSpPr>
                  <a:grpSpLocks noChangeAspect="1"/>
                </p:cNvGrpSpPr>
                <p:nvPr/>
              </p:nvGrpSpPr>
              <p:grpSpPr bwMode="auto">
                <a:xfrm>
                  <a:off x="4850" y="1293"/>
                  <a:ext cx="48" cy="293"/>
                  <a:chOff x="4850" y="1293"/>
                  <a:chExt cx="48" cy="293"/>
                </a:xfrm>
              </p:grpSpPr>
              <p:sp>
                <p:nvSpPr>
                  <p:cNvPr id="19479" name="Rectangle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9480" name="Rectangle 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grpSp>
              <p:nvGrpSpPr>
                <p:cNvPr id="12" name="Group 197"/>
                <p:cNvGrpSpPr>
                  <a:grpSpLocks noChangeAspect="1"/>
                </p:cNvGrpSpPr>
                <p:nvPr/>
              </p:nvGrpSpPr>
              <p:grpSpPr bwMode="auto">
                <a:xfrm>
                  <a:off x="5105" y="1295"/>
                  <a:ext cx="48" cy="293"/>
                  <a:chOff x="5105" y="1295"/>
                  <a:chExt cx="48" cy="293"/>
                </a:xfrm>
              </p:grpSpPr>
              <p:sp>
                <p:nvSpPr>
                  <p:cNvPr id="19482" name="Rectangle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9483" name="Rectangle 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19484" name="Line 20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63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85" name="Line 201"/>
                <p:cNvSpPr>
                  <a:spLocks noChangeAspect="1" noChangeShapeType="1"/>
                </p:cNvSpPr>
                <p:nvPr/>
              </p:nvSpPr>
              <p:spPr bwMode="auto">
                <a:xfrm>
                  <a:off x="4924" y="2127"/>
                  <a:ext cx="157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3" name="Group 202"/>
                <p:cNvGrpSpPr>
                  <a:grpSpLocks noChangeAspect="1"/>
                </p:cNvGrpSpPr>
                <p:nvPr/>
              </p:nvGrpSpPr>
              <p:grpSpPr bwMode="auto">
                <a:xfrm>
                  <a:off x="4948" y="1255"/>
                  <a:ext cx="48" cy="293"/>
                  <a:chOff x="4948" y="1255"/>
                  <a:chExt cx="48" cy="293"/>
                </a:xfrm>
              </p:grpSpPr>
              <p:sp>
                <p:nvSpPr>
                  <p:cNvPr id="19487" name="Rectangle 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9488" name="Rectangle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19489" name="Line 20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97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90" name="Line 20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835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91" name="Line 207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837"/>
                  <a:ext cx="38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92" name="Line 20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68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93" name="Line 209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980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94" name="Line 210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689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95" name="Line 211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548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96" name="Line 21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540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97" name="Line 213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397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9498" name="Line 21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99" name="Line 215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00" name="Line 216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01" name="Line 217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4" name="Group 218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19503" name="Rectangle 219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9504" name="Rectangle 220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15" name="Group 221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19506" name="Rectangle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9507" name="Rectangle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9508" name="Line 22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09" name="Line 225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6" name="Group 226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19511" name="Rectangle 227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9512" name="Rectangle 228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9513" name="Line 229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14" name="Line 23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15" name="Line 231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16" name="Line 232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17" name="Line 233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18" name="Line 234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19" name="Line 235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20" name="Line 236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21" name="Line 237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22" name="Line 23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23" name="Line 239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24" name="Line 240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25" name="Line 241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7" name="Group 242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19527" name="Rectangle 243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9528" name="Rectangle 244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18" name="Group 245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19530" name="Rectangle 246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9531" name="Rectangle 247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9532" name="Line 24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33" name="Line 249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9" name="Group 250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19535" name="Rectangle 251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9536" name="Rectangle 252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9537" name="Line 253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38" name="Line 254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39" name="Line 255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40" name="Line 256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41" name="Line 257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42" name="Line 258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43" name="Line 259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44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45" name="Line 261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19546" name="Picture 90" descr="spb104-wi-fi-extension-board-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50" y="3569"/>
              <a:ext cx="300" cy="217"/>
            </a:xfrm>
            <a:prstGeom prst="rect">
              <a:avLst/>
            </a:prstGeom>
            <a:noFill/>
          </p:spPr>
        </p:pic>
        <p:pic>
          <p:nvPicPr>
            <p:cNvPr id="19547" name="Picture 91" descr="spb104-wi-fi-extension-board-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93" y="3541"/>
              <a:ext cx="301" cy="218"/>
            </a:xfrm>
            <a:prstGeom prst="rect">
              <a:avLst/>
            </a:prstGeom>
            <a:noFill/>
          </p:spPr>
        </p:pic>
        <p:pic>
          <p:nvPicPr>
            <p:cNvPr id="19548" name="Picture 9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50" y="3093"/>
              <a:ext cx="331" cy="216"/>
            </a:xfrm>
            <a:prstGeom prst="rect">
              <a:avLst/>
            </a:prstGeom>
            <a:noFill/>
          </p:spPr>
        </p:pic>
        <p:pic>
          <p:nvPicPr>
            <p:cNvPr id="19549" name="Picture 9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593" y="3094"/>
              <a:ext cx="331" cy="216"/>
            </a:xfrm>
            <a:prstGeom prst="rect">
              <a:avLst/>
            </a:prstGeom>
            <a:noFill/>
          </p:spPr>
        </p:pic>
        <p:pic>
          <p:nvPicPr>
            <p:cNvPr id="19550" name="Picture 9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1784693">
              <a:off x="1111" y="2563"/>
              <a:ext cx="211" cy="140"/>
            </a:xfrm>
            <a:prstGeom prst="rect">
              <a:avLst/>
            </a:prstGeom>
            <a:noFill/>
          </p:spPr>
        </p:pic>
        <p:pic>
          <p:nvPicPr>
            <p:cNvPr id="19551" name="Picture 9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-1627523">
              <a:off x="1442" y="2563"/>
              <a:ext cx="211" cy="140"/>
            </a:xfrm>
            <a:prstGeom prst="rect">
              <a:avLst/>
            </a:prstGeom>
            <a:noFill/>
          </p:spPr>
        </p:pic>
        <p:pic>
          <p:nvPicPr>
            <p:cNvPr id="19552" name="Picture 9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8927340">
              <a:off x="1562" y="2982"/>
              <a:ext cx="212" cy="139"/>
            </a:xfrm>
            <a:prstGeom prst="rect">
              <a:avLst/>
            </a:prstGeom>
            <a:noFill/>
          </p:spPr>
        </p:pic>
        <p:pic>
          <p:nvPicPr>
            <p:cNvPr id="19553" name="Picture 9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13561848">
              <a:off x="938" y="2921"/>
              <a:ext cx="196" cy="150"/>
            </a:xfrm>
            <a:prstGeom prst="rect">
              <a:avLst/>
            </a:prstGeom>
            <a:noFill/>
          </p:spPr>
        </p:pic>
        <p:pic>
          <p:nvPicPr>
            <p:cNvPr id="19554" name="Picture 9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-5528337">
              <a:off x="1027" y="3619"/>
              <a:ext cx="196" cy="150"/>
            </a:xfrm>
            <a:prstGeom prst="rect">
              <a:avLst/>
            </a:prstGeom>
            <a:noFill/>
          </p:spPr>
        </p:pic>
        <p:pic>
          <p:nvPicPr>
            <p:cNvPr id="19555" name="Picture 9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5400000">
              <a:off x="1419" y="3619"/>
              <a:ext cx="196" cy="150"/>
            </a:xfrm>
            <a:prstGeom prst="rect">
              <a:avLst/>
            </a:prstGeom>
            <a:noFill/>
          </p:spPr>
        </p:pic>
        <p:sp>
          <p:nvSpPr>
            <p:cNvPr id="19556" name="Text Box 100"/>
            <p:cNvSpPr txBox="1">
              <a:spLocks noChangeArrowheads="1"/>
            </p:cNvSpPr>
            <p:nvPr/>
          </p:nvSpPr>
          <p:spPr bwMode="auto">
            <a:xfrm>
              <a:off x="776" y="2725"/>
              <a:ext cx="3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400" b="0"/>
                <a:t>LTE</a:t>
              </a:r>
            </a:p>
          </p:txBody>
        </p:sp>
        <p:sp>
          <p:nvSpPr>
            <p:cNvPr id="19557" name="Text Box 101"/>
            <p:cNvSpPr txBox="1">
              <a:spLocks noChangeArrowheads="1"/>
            </p:cNvSpPr>
            <p:nvPr/>
          </p:nvSpPr>
          <p:spPr bwMode="auto">
            <a:xfrm>
              <a:off x="1506" y="2741"/>
              <a:ext cx="3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400" b="0"/>
                <a:t>LTE</a:t>
              </a:r>
            </a:p>
          </p:txBody>
        </p:sp>
        <p:sp>
          <p:nvSpPr>
            <p:cNvPr id="19558" name="Text Box 102"/>
            <p:cNvSpPr txBox="1">
              <a:spLocks noChangeArrowheads="1"/>
            </p:cNvSpPr>
            <p:nvPr/>
          </p:nvSpPr>
          <p:spPr bwMode="auto">
            <a:xfrm>
              <a:off x="1010" y="3427"/>
              <a:ext cx="3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400" b="0"/>
                <a:t>Wifi</a:t>
              </a:r>
            </a:p>
          </p:txBody>
        </p:sp>
        <p:sp>
          <p:nvSpPr>
            <p:cNvPr id="19559" name="Text Box 103"/>
            <p:cNvSpPr txBox="1">
              <a:spLocks noChangeArrowheads="1"/>
            </p:cNvSpPr>
            <p:nvPr/>
          </p:nvSpPr>
          <p:spPr bwMode="auto">
            <a:xfrm>
              <a:off x="1308" y="3425"/>
              <a:ext cx="3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400" b="0"/>
                <a:t>Wifi</a:t>
              </a:r>
            </a:p>
          </p:txBody>
        </p:sp>
        <p:sp>
          <p:nvSpPr>
            <p:cNvPr id="19560" name="Text Box 104"/>
            <p:cNvSpPr txBox="1">
              <a:spLocks noChangeArrowheads="1"/>
            </p:cNvSpPr>
            <p:nvPr/>
          </p:nvSpPr>
          <p:spPr bwMode="auto">
            <a:xfrm>
              <a:off x="212" y="1921"/>
              <a:ext cx="10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400" b="0" dirty="0"/>
                <a:t>Example structure:</a:t>
              </a:r>
            </a:p>
          </p:txBody>
        </p:sp>
        <p:sp>
          <p:nvSpPr>
            <p:cNvPr id="19561" name="Text Box 105"/>
            <p:cNvSpPr txBox="1">
              <a:spLocks noChangeArrowheads="1"/>
            </p:cNvSpPr>
            <p:nvPr/>
          </p:nvSpPr>
          <p:spPr bwMode="auto">
            <a:xfrm>
              <a:off x="2136" y="2647"/>
              <a:ext cx="286" cy="173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200" b="0"/>
                <a:t>App</a:t>
              </a:r>
            </a:p>
          </p:txBody>
        </p:sp>
        <p:sp>
          <p:nvSpPr>
            <p:cNvPr id="19562" name="AutoShape 106"/>
            <p:cNvSpPr>
              <a:spLocks noChangeArrowheads="1"/>
            </p:cNvSpPr>
            <p:nvPr/>
          </p:nvSpPr>
          <p:spPr bwMode="auto">
            <a:xfrm>
              <a:off x="1912" y="2998"/>
              <a:ext cx="189" cy="180"/>
            </a:xfrm>
            <a:prstGeom prst="rightArrow">
              <a:avLst>
                <a:gd name="adj1" fmla="val 37120"/>
                <a:gd name="adj2" fmla="val 23222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0" name="Group 112"/>
            <p:cNvGrpSpPr>
              <a:grpSpLocks/>
            </p:cNvGrpSpPr>
            <p:nvPr/>
          </p:nvGrpSpPr>
          <p:grpSpPr bwMode="auto">
            <a:xfrm>
              <a:off x="1740" y="1968"/>
              <a:ext cx="702" cy="534"/>
              <a:chOff x="3030" y="1410"/>
              <a:chExt cx="702" cy="534"/>
            </a:xfrm>
          </p:grpSpPr>
          <p:pic>
            <p:nvPicPr>
              <p:cNvPr id="19567" name="Picture 111" descr="ANd9GcRjrvbZ9o0h8HeYSTZvAN11QRz7qzlSWdBCd_iGa_G4B8qV2-Q&amp;t=1&amp;usg=__ysCXeYNbNfb0lCnvaRuwzYlWOwg=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030" y="1410"/>
                <a:ext cx="702" cy="534"/>
              </a:xfrm>
              <a:prstGeom prst="rect">
                <a:avLst/>
              </a:prstGeom>
              <a:noFill/>
            </p:spPr>
          </p:pic>
          <p:sp>
            <p:nvSpPr>
              <p:cNvPr id="3" name="文本框 35"/>
              <p:cNvSpPr txBox="1">
                <a:spLocks noChangeArrowheads="1"/>
              </p:cNvSpPr>
              <p:nvPr/>
            </p:nvSpPr>
            <p:spPr bwMode="auto">
              <a:xfrm>
                <a:off x="3126" y="1526"/>
                <a:ext cx="540" cy="298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altLang="ja-JP" sz="1400" b="0">
                    <a:ea typeface="ＭＳ Ｐゴシック" pitchFamily="34" charset="-128"/>
                  </a:rPr>
                  <a:t>Core Network</a:t>
                </a:r>
              </a:p>
            </p:txBody>
          </p:sp>
        </p:grpSp>
        <p:sp>
          <p:nvSpPr>
            <p:cNvPr id="19571" name="Line 115"/>
            <p:cNvSpPr>
              <a:spLocks noChangeShapeType="1"/>
            </p:cNvSpPr>
            <p:nvPr/>
          </p:nvSpPr>
          <p:spPr bwMode="auto">
            <a:xfrm flipH="1">
              <a:off x="1542" y="2418"/>
              <a:ext cx="186" cy="78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2" name="Rectangle 116"/>
            <p:cNvSpPr>
              <a:spLocks noChangeArrowheads="1"/>
            </p:cNvSpPr>
            <p:nvPr/>
          </p:nvSpPr>
          <p:spPr bwMode="auto">
            <a:xfrm>
              <a:off x="2134" y="2974"/>
              <a:ext cx="288" cy="174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9574" name="Object 118"/>
            <p:cNvGraphicFramePr>
              <a:graphicFrameLocks noChangeAspect="1"/>
            </p:cNvGraphicFramePr>
            <p:nvPr/>
          </p:nvGraphicFramePr>
          <p:xfrm>
            <a:off x="1690" y="1880"/>
            <a:ext cx="231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745" name="Visio" r:id="rId16" imgW="367453" imgH="497703" progId="">
                    <p:embed/>
                  </p:oleObj>
                </mc:Choice>
                <mc:Fallback>
                  <p:oleObj name="Visio" r:id="rId16" imgW="367453" imgH="497703" progId="">
                    <p:embed/>
                    <p:pic>
                      <p:nvPicPr>
                        <p:cNvPr id="0" name="Picture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0" y="1880"/>
                          <a:ext cx="231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996633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579" name="AutoShape 123"/>
            <p:cNvSpPr>
              <a:spLocks noChangeArrowheads="1"/>
            </p:cNvSpPr>
            <p:nvPr/>
          </p:nvSpPr>
          <p:spPr bwMode="auto">
            <a:xfrm>
              <a:off x="2172" y="2844"/>
              <a:ext cx="216" cy="111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80" name="AutoShape 124"/>
            <p:cNvSpPr>
              <a:spLocks noChangeArrowheads="1"/>
            </p:cNvSpPr>
            <p:nvPr/>
          </p:nvSpPr>
          <p:spPr bwMode="auto">
            <a:xfrm rot="10800000">
              <a:off x="280" y="2896"/>
              <a:ext cx="216" cy="111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83" name="Rectangle 127"/>
            <p:cNvSpPr>
              <a:spLocks noChangeArrowheads="1"/>
            </p:cNvSpPr>
            <p:nvPr/>
          </p:nvSpPr>
          <p:spPr bwMode="auto">
            <a:xfrm>
              <a:off x="242" y="3032"/>
              <a:ext cx="288" cy="174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84" name="Text Box 128"/>
            <p:cNvSpPr txBox="1">
              <a:spLocks noChangeArrowheads="1"/>
            </p:cNvSpPr>
            <p:nvPr/>
          </p:nvSpPr>
          <p:spPr bwMode="auto">
            <a:xfrm>
              <a:off x="284" y="2187"/>
              <a:ext cx="98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1400" b="0" dirty="0">
                  <a:solidFill>
                    <a:srgbClr val="FF0000"/>
                  </a:solidFill>
                </a:rPr>
                <a:t>New coordination function/services</a:t>
              </a:r>
            </a:p>
          </p:txBody>
        </p:sp>
        <p:sp>
          <p:nvSpPr>
            <p:cNvPr id="19585" name="Line 129"/>
            <p:cNvSpPr>
              <a:spLocks noChangeShapeType="1"/>
            </p:cNvSpPr>
            <p:nvPr/>
          </p:nvSpPr>
          <p:spPr bwMode="auto">
            <a:xfrm flipV="1">
              <a:off x="1302" y="2124"/>
              <a:ext cx="366" cy="1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6" name="Line 130"/>
            <p:cNvSpPr>
              <a:spLocks noChangeShapeType="1"/>
            </p:cNvSpPr>
            <p:nvPr/>
          </p:nvSpPr>
          <p:spPr bwMode="auto">
            <a:xfrm flipH="1">
              <a:off x="534" y="2544"/>
              <a:ext cx="264" cy="45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7" name="Line 131"/>
            <p:cNvSpPr>
              <a:spLocks noChangeShapeType="1"/>
            </p:cNvSpPr>
            <p:nvPr/>
          </p:nvSpPr>
          <p:spPr bwMode="auto">
            <a:xfrm>
              <a:off x="1236" y="2526"/>
              <a:ext cx="882" cy="4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592" name="Rectangle 136"/>
          <p:cNvSpPr>
            <a:spLocks/>
          </p:cNvSpPr>
          <p:nvPr/>
        </p:nvSpPr>
        <p:spPr bwMode="auto">
          <a:xfrm>
            <a:off x="4038600" y="4214798"/>
            <a:ext cx="488315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b="0" dirty="0">
                <a:latin typeface="Calibri" pitchFamily="34" charset="0"/>
              </a:rPr>
              <a:t>Key technology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CN" sz="1600" b="0" dirty="0">
                <a:latin typeface="Calibri" pitchFamily="34" charset="0"/>
              </a:rPr>
              <a:t>D2D opportunity identification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CN" sz="1600" b="0" dirty="0">
                <a:latin typeface="Calibri" pitchFamily="34" charset="0"/>
              </a:rPr>
              <a:t>D2D coordination</a:t>
            </a: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b="0" dirty="0">
                <a:latin typeface="Calibri" pitchFamily="34" charset="0"/>
              </a:rPr>
              <a:t>Benefits/Gains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CN" sz="1600" b="0" dirty="0">
                <a:solidFill>
                  <a:srgbClr val="FF0000"/>
                </a:solidFill>
                <a:latin typeface="Calibri" pitchFamily="34" charset="0"/>
              </a:rPr>
              <a:t>Better user experience, e.g. </a:t>
            </a:r>
            <a:r>
              <a:rPr lang="en-US" altLang="zh-CN" sz="1600" b="0" dirty="0" err="1">
                <a:solidFill>
                  <a:srgbClr val="FF0000"/>
                </a:solidFill>
                <a:latin typeface="Calibri" pitchFamily="34" charset="0"/>
              </a:rPr>
              <a:t>QoS</a:t>
            </a:r>
            <a:r>
              <a:rPr lang="en-US" altLang="zh-CN" sz="1600" b="0" dirty="0">
                <a:solidFill>
                  <a:srgbClr val="FF0000"/>
                </a:solidFill>
                <a:latin typeface="Calibri" pitchFamily="34" charset="0"/>
              </a:rPr>
              <a:t>, mobility, etc.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CN" sz="1600" b="0" dirty="0">
                <a:latin typeface="Calibri" pitchFamily="34" charset="0"/>
              </a:rPr>
              <a:t>Core network traffic offload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CN" sz="1600" b="0" dirty="0">
                <a:latin typeface="Calibri" pitchFamily="34" charset="0"/>
              </a:rPr>
              <a:t>Unified &amp; Simplified communications</a:t>
            </a:r>
          </a:p>
        </p:txBody>
      </p:sp>
      <p:sp>
        <p:nvSpPr>
          <p:cNvPr id="19594" name="Rectangle 138"/>
          <p:cNvSpPr>
            <a:spLocks noChangeArrowheads="1"/>
          </p:cNvSpPr>
          <p:nvPr/>
        </p:nvSpPr>
        <p:spPr bwMode="auto">
          <a:xfrm>
            <a:off x="266700" y="1381111"/>
            <a:ext cx="4377308" cy="140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b="0" dirty="0">
                <a:latin typeface="Calibri" pitchFamily="34" charset="0"/>
              </a:rPr>
              <a:t>Node functionality</a:t>
            </a:r>
          </a:p>
          <a:p>
            <a:pPr marL="714375" lvl="1" indent="-257175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CN" sz="1600" b="0" dirty="0">
                <a:latin typeface="Calibri" pitchFamily="34" charset="0"/>
              </a:rPr>
              <a:t>User device: new D2D coordination function</a:t>
            </a:r>
          </a:p>
          <a:p>
            <a:pPr marL="714375" lvl="1" indent="-257175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CN" sz="1600" b="0" dirty="0">
                <a:latin typeface="Calibri" pitchFamily="34" charset="0"/>
              </a:rPr>
              <a:t>RAN node: No impact</a:t>
            </a:r>
          </a:p>
          <a:p>
            <a:pPr marL="714375" lvl="1" indent="-257175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CN" sz="1600" b="0" dirty="0">
                <a:latin typeface="Calibri" pitchFamily="34" charset="0"/>
              </a:rPr>
              <a:t>CN node: new D2D coordination function</a:t>
            </a:r>
          </a:p>
        </p:txBody>
      </p:sp>
      <p:sp>
        <p:nvSpPr>
          <p:cNvPr id="19596" name="Rectangle 140"/>
          <p:cNvSpPr>
            <a:spLocks noChangeArrowheads="1"/>
          </p:cNvSpPr>
          <p:nvPr/>
        </p:nvSpPr>
        <p:spPr bwMode="auto">
          <a:xfrm>
            <a:off x="4057650" y="1357298"/>
            <a:ext cx="4686300" cy="10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6700" indent="-2667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b="0" dirty="0">
                <a:latin typeface="Calibri" pitchFamily="34" charset="0"/>
              </a:rPr>
              <a:t>Typical applications</a:t>
            </a:r>
          </a:p>
          <a:p>
            <a:pPr marL="714375" lvl="1" indent="-26670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CN" sz="1600" b="0" dirty="0">
                <a:latin typeface="Calibri" pitchFamily="34" charset="0"/>
              </a:rPr>
              <a:t>Cellular P2P: A, B, C receive data from CN, and share the non-achieved data among themselves</a:t>
            </a:r>
          </a:p>
        </p:txBody>
      </p:sp>
      <p:grpSp>
        <p:nvGrpSpPr>
          <p:cNvPr id="21" name="Group 351"/>
          <p:cNvGrpSpPr>
            <a:grpSpLocks/>
          </p:cNvGrpSpPr>
          <p:nvPr/>
        </p:nvGrpSpPr>
        <p:grpSpPr bwMode="auto">
          <a:xfrm>
            <a:off x="5368925" y="2112948"/>
            <a:ext cx="2679700" cy="2152650"/>
            <a:chOff x="1246" y="1550"/>
            <a:chExt cx="1928" cy="1596"/>
          </a:xfrm>
        </p:grpSpPr>
        <p:sp>
          <p:nvSpPr>
            <p:cNvPr id="62623" name="Oval 159"/>
            <p:cNvSpPr>
              <a:spLocks noChangeArrowheads="1"/>
            </p:cNvSpPr>
            <p:nvPr/>
          </p:nvSpPr>
          <p:spPr bwMode="auto">
            <a:xfrm rot="181240">
              <a:off x="1335" y="2311"/>
              <a:ext cx="1679" cy="835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+mn-lt"/>
                <a:ea typeface="+mn-ea"/>
              </a:endParaRPr>
            </a:p>
          </p:txBody>
        </p:sp>
        <p:sp>
          <p:nvSpPr>
            <p:cNvPr id="62628" name="Oval 164"/>
            <p:cNvSpPr>
              <a:spLocks noChangeArrowheads="1"/>
            </p:cNvSpPr>
            <p:nvPr/>
          </p:nvSpPr>
          <p:spPr bwMode="auto">
            <a:xfrm>
              <a:off x="1246" y="2560"/>
              <a:ext cx="1089" cy="544"/>
            </a:xfrm>
            <a:prstGeom prst="ellipse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>
                    <a:alpha val="89500"/>
                  </a:srgbClr>
                </a:gs>
                <a:gs pos="100000">
                  <a:srgbClr val="FFE5E5">
                    <a:alpha val="70000"/>
                  </a:srgbClr>
                </a:gs>
              </a:gsLst>
              <a:lin ang="16200000" scaled="1"/>
            </a:gradFill>
            <a:ln w="9525" algn="ctr">
              <a:solidFill>
                <a:srgbClr val="BE4B48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+mn-lt"/>
                <a:ea typeface="+mn-ea"/>
              </a:endParaRPr>
            </a:p>
          </p:txBody>
        </p:sp>
        <p:sp>
          <p:nvSpPr>
            <p:cNvPr id="62630" name="Oval 166"/>
            <p:cNvSpPr>
              <a:spLocks noChangeArrowheads="1"/>
            </p:cNvSpPr>
            <p:nvPr/>
          </p:nvSpPr>
          <p:spPr bwMode="auto">
            <a:xfrm>
              <a:off x="1972" y="2560"/>
              <a:ext cx="1089" cy="544"/>
            </a:xfrm>
            <a:prstGeom prst="ellipse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>
                    <a:alpha val="89500"/>
                  </a:srgbClr>
                </a:gs>
                <a:gs pos="100000">
                  <a:srgbClr val="FFE5E5">
                    <a:alpha val="70000"/>
                  </a:srgbClr>
                </a:gs>
              </a:gsLst>
              <a:lin ang="16200000" scaled="1"/>
            </a:gradFill>
            <a:ln w="9525" algn="ctr">
              <a:solidFill>
                <a:srgbClr val="BE4B48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+mn-lt"/>
                <a:ea typeface="+mn-ea"/>
              </a:endParaRPr>
            </a:p>
          </p:txBody>
        </p:sp>
        <p:pic>
          <p:nvPicPr>
            <p:cNvPr id="19811" name="Picture 6" descr="3GPhone.png"/>
            <p:cNvPicPr preferRelativeResize="0"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340" y="2695"/>
              <a:ext cx="224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812" name="AutoShape 140"/>
            <p:cNvCxnSpPr>
              <a:cxnSpLocks noChangeShapeType="1"/>
            </p:cNvCxnSpPr>
            <p:nvPr/>
          </p:nvCxnSpPr>
          <p:spPr bwMode="auto">
            <a:xfrm flipH="1">
              <a:off x="2166" y="1965"/>
              <a:ext cx="252" cy="9"/>
            </a:xfrm>
            <a:prstGeom prst="straightConnector1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</p:cxnSp>
        <p:pic>
          <p:nvPicPr>
            <p:cNvPr id="19813" name="Picture 6" descr="3GPhone.png"/>
            <p:cNvPicPr preferRelativeResize="0"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020" y="2695"/>
              <a:ext cx="224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14" name="Picture 6" descr="3GPhone.png"/>
            <p:cNvPicPr preferRelativeResize="0"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746" y="2696"/>
              <a:ext cx="224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815" name="AutoShape 152"/>
            <p:cNvCxnSpPr>
              <a:cxnSpLocks noChangeShapeType="1"/>
            </p:cNvCxnSpPr>
            <p:nvPr/>
          </p:nvCxnSpPr>
          <p:spPr bwMode="auto">
            <a:xfrm>
              <a:off x="1564" y="2854"/>
              <a:ext cx="456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19816" name="AutoShape 153"/>
            <p:cNvCxnSpPr>
              <a:cxnSpLocks noChangeShapeType="1"/>
            </p:cNvCxnSpPr>
            <p:nvPr/>
          </p:nvCxnSpPr>
          <p:spPr bwMode="auto">
            <a:xfrm>
              <a:off x="2244" y="2854"/>
              <a:ext cx="502" cy="1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19817" name="AutoShape 154"/>
            <p:cNvCxnSpPr>
              <a:cxnSpLocks noChangeShapeType="1"/>
              <a:stCxn id="2" idx="0"/>
            </p:cNvCxnSpPr>
            <p:nvPr/>
          </p:nvCxnSpPr>
          <p:spPr bwMode="auto">
            <a:xfrm flipV="1">
              <a:off x="1495" y="2225"/>
              <a:ext cx="527" cy="471"/>
            </a:xfrm>
            <a:prstGeom prst="straightConnector1">
              <a:avLst/>
            </a:prstGeom>
            <a:noFill/>
            <a:ln w="28575">
              <a:solidFill>
                <a:srgbClr val="969696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19818" name="AutoShape 155"/>
            <p:cNvCxnSpPr>
              <a:cxnSpLocks noChangeShapeType="1"/>
              <a:stCxn id="4" idx="0"/>
            </p:cNvCxnSpPr>
            <p:nvPr/>
          </p:nvCxnSpPr>
          <p:spPr bwMode="auto">
            <a:xfrm flipH="1" flipV="1">
              <a:off x="2078" y="2287"/>
              <a:ext cx="97" cy="409"/>
            </a:xfrm>
            <a:prstGeom prst="straightConnector1">
              <a:avLst/>
            </a:prstGeom>
            <a:noFill/>
            <a:ln w="28575">
              <a:solidFill>
                <a:srgbClr val="969696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19819" name="AutoShape 156"/>
            <p:cNvCxnSpPr>
              <a:cxnSpLocks noChangeShapeType="1"/>
              <a:stCxn id="5" idx="0"/>
              <a:endCxn id="19896" idx="0"/>
            </p:cNvCxnSpPr>
            <p:nvPr/>
          </p:nvCxnSpPr>
          <p:spPr bwMode="auto">
            <a:xfrm flipH="1" flipV="1">
              <a:off x="2029" y="2254"/>
              <a:ext cx="872" cy="442"/>
            </a:xfrm>
            <a:prstGeom prst="straightConnector1">
              <a:avLst/>
            </a:prstGeom>
            <a:noFill/>
            <a:ln w="28575">
              <a:solidFill>
                <a:srgbClr val="969696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sp>
          <p:nvSpPr>
            <p:cNvPr id="62633" name="Text Box 169"/>
            <p:cNvSpPr txBox="1">
              <a:spLocks noChangeArrowheads="1"/>
            </p:cNvSpPr>
            <p:nvPr/>
          </p:nvSpPr>
          <p:spPr bwMode="auto">
            <a:xfrm>
              <a:off x="1736" y="2091"/>
              <a:ext cx="3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2F4D71"/>
              </a:prstShdw>
            </a:effectLst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US" altLang="zh-CN" sz="1200" b="0">
                  <a:latin typeface="Calibri" pitchFamily="34" charset="0"/>
                </a:rPr>
                <a:t>NB</a:t>
              </a:r>
            </a:p>
          </p:txBody>
        </p:sp>
        <p:sp>
          <p:nvSpPr>
            <p:cNvPr id="62634" name="Text Box 170"/>
            <p:cNvSpPr txBox="1">
              <a:spLocks noChangeArrowheads="1"/>
            </p:cNvSpPr>
            <p:nvPr/>
          </p:nvSpPr>
          <p:spPr bwMode="auto">
            <a:xfrm>
              <a:off x="2763" y="2454"/>
              <a:ext cx="3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2F4D71"/>
              </a:prstShdw>
            </a:effectLst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US" altLang="zh-CN" sz="1200" b="0">
                  <a:latin typeface="Calibri" pitchFamily="34" charset="0"/>
                </a:rPr>
                <a:t>NB</a:t>
              </a:r>
            </a:p>
          </p:txBody>
        </p:sp>
        <p:sp>
          <p:nvSpPr>
            <p:cNvPr id="2" name="Text Box 172"/>
            <p:cNvSpPr txBox="1">
              <a:spLocks noChangeArrowheads="1"/>
            </p:cNvSpPr>
            <p:nvPr/>
          </p:nvSpPr>
          <p:spPr bwMode="auto">
            <a:xfrm>
              <a:off x="1382" y="2696"/>
              <a:ext cx="2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2F4D71"/>
              </a:prst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1400" b="0">
                  <a:latin typeface="Calibri" pitchFamily="34" charset="0"/>
                </a:rPr>
                <a:t>A</a:t>
              </a:r>
            </a:p>
          </p:txBody>
        </p:sp>
        <p:sp>
          <p:nvSpPr>
            <p:cNvPr id="4" name="Text Box 172"/>
            <p:cNvSpPr txBox="1">
              <a:spLocks noChangeArrowheads="1"/>
            </p:cNvSpPr>
            <p:nvPr/>
          </p:nvSpPr>
          <p:spPr bwMode="auto">
            <a:xfrm>
              <a:off x="2062" y="2696"/>
              <a:ext cx="2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2F4D71"/>
              </a:prst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1400" b="0">
                  <a:latin typeface="Calibri" pitchFamily="34" charset="0"/>
                </a:rPr>
                <a:t>B</a:t>
              </a:r>
            </a:p>
          </p:txBody>
        </p:sp>
        <p:sp>
          <p:nvSpPr>
            <p:cNvPr id="5" name="Text Box 172"/>
            <p:cNvSpPr txBox="1">
              <a:spLocks noChangeArrowheads="1"/>
            </p:cNvSpPr>
            <p:nvPr/>
          </p:nvSpPr>
          <p:spPr bwMode="auto">
            <a:xfrm>
              <a:off x="2788" y="2696"/>
              <a:ext cx="2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2F4D71"/>
              </a:prst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1400" b="0">
                  <a:latin typeface="Calibri" pitchFamily="34" charset="0"/>
                </a:rPr>
                <a:t>C</a:t>
              </a:r>
            </a:p>
          </p:txBody>
        </p:sp>
        <p:sp>
          <p:nvSpPr>
            <p:cNvPr id="1133" name="AutoShape 109"/>
            <p:cNvSpPr>
              <a:spLocks noChangeArrowheads="1"/>
            </p:cNvSpPr>
            <p:nvPr/>
          </p:nvSpPr>
          <p:spPr bwMode="auto">
            <a:xfrm>
              <a:off x="1723" y="2794"/>
              <a:ext cx="136" cy="91"/>
            </a:xfrm>
            <a:prstGeom prst="foldedCorner">
              <a:avLst>
                <a:gd name="adj" fmla="val 37500"/>
              </a:avLst>
            </a:prstGeom>
            <a:gradFill rotWithShape="1">
              <a:gsLst>
                <a:gs pos="0">
                  <a:srgbClr val="99FF66"/>
                </a:gs>
                <a:gs pos="100000">
                  <a:srgbClr val="F5FFE6"/>
                </a:gs>
              </a:gsLst>
              <a:lin ang="5400000" scaled="1"/>
            </a:gradFill>
            <a:ln w="9525">
              <a:solidFill>
                <a:srgbClr val="008000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54000" rIns="54000"/>
            <a:lstStyle/>
            <a:p>
              <a:pPr>
                <a:defRPr/>
              </a:pPr>
              <a:endParaRPr lang="zh-CN" altLang="en-US" b="0"/>
            </a:p>
          </p:txBody>
        </p:sp>
        <p:sp>
          <p:nvSpPr>
            <p:cNvPr id="1143" name="AutoShape 119"/>
            <p:cNvSpPr>
              <a:spLocks noChangeArrowheads="1"/>
            </p:cNvSpPr>
            <p:nvPr/>
          </p:nvSpPr>
          <p:spPr bwMode="auto">
            <a:xfrm>
              <a:off x="2425" y="2786"/>
              <a:ext cx="136" cy="91"/>
            </a:xfrm>
            <a:prstGeom prst="foldedCorner">
              <a:avLst>
                <a:gd name="adj" fmla="val 37500"/>
              </a:avLst>
            </a:prstGeom>
            <a:gradFill rotWithShape="1">
              <a:gsLst>
                <a:gs pos="0">
                  <a:srgbClr val="99FF66"/>
                </a:gs>
                <a:gs pos="100000">
                  <a:srgbClr val="F5FFE6"/>
                </a:gs>
              </a:gsLst>
              <a:lin ang="5400000" scaled="1"/>
            </a:gradFill>
            <a:ln w="9525">
              <a:solidFill>
                <a:srgbClr val="008000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54000" rIns="54000"/>
            <a:lstStyle/>
            <a:p>
              <a:pPr>
                <a:defRPr/>
              </a:pPr>
              <a:endParaRPr lang="zh-CN" altLang="en-US" b="0"/>
            </a:p>
          </p:txBody>
        </p:sp>
        <p:grpSp>
          <p:nvGrpSpPr>
            <p:cNvPr id="22" name="Group 188"/>
            <p:cNvGrpSpPr>
              <a:grpSpLocks noChangeAspect="1"/>
            </p:cNvGrpSpPr>
            <p:nvPr/>
          </p:nvGrpSpPr>
          <p:grpSpPr bwMode="auto">
            <a:xfrm>
              <a:off x="1939" y="1836"/>
              <a:ext cx="170" cy="503"/>
              <a:chOff x="4850" y="1255"/>
              <a:chExt cx="303" cy="873"/>
            </a:xfrm>
          </p:grpSpPr>
          <p:grpSp>
            <p:nvGrpSpPr>
              <p:cNvPr id="23" name="Group 189"/>
              <p:cNvGrpSpPr>
                <a:grpSpLocks noChangeAspect="1"/>
              </p:cNvGrpSpPr>
              <p:nvPr/>
            </p:nvGrpSpPr>
            <p:grpSpPr bwMode="auto">
              <a:xfrm>
                <a:off x="4850" y="1255"/>
                <a:ext cx="303" cy="873"/>
                <a:chOff x="4850" y="1255"/>
                <a:chExt cx="303" cy="873"/>
              </a:xfrm>
            </p:grpSpPr>
            <p:sp>
              <p:nvSpPr>
                <p:cNvPr id="19829" name="Line 19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30" name="Line 191"/>
                <p:cNvSpPr>
                  <a:spLocks noChangeAspect="1" noChangeShapeType="1"/>
                </p:cNvSpPr>
                <p:nvPr/>
              </p:nvSpPr>
              <p:spPr bwMode="auto">
                <a:xfrm>
                  <a:off x="5036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31" name="Line 192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32" name="Line 193"/>
                <p:cNvSpPr>
                  <a:spLocks noChangeAspect="1" noChangeShapeType="1"/>
                </p:cNvSpPr>
                <p:nvPr/>
              </p:nvSpPr>
              <p:spPr bwMode="auto">
                <a:xfrm>
                  <a:off x="4850" y="1397"/>
                  <a:ext cx="296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4" name="Group 194"/>
                <p:cNvGrpSpPr>
                  <a:grpSpLocks noChangeAspect="1"/>
                </p:cNvGrpSpPr>
                <p:nvPr/>
              </p:nvGrpSpPr>
              <p:grpSpPr bwMode="auto">
                <a:xfrm>
                  <a:off x="4850" y="1293"/>
                  <a:ext cx="48" cy="293"/>
                  <a:chOff x="4850" y="1293"/>
                  <a:chExt cx="48" cy="293"/>
                </a:xfrm>
              </p:grpSpPr>
              <p:sp>
                <p:nvSpPr>
                  <p:cNvPr id="19834" name="Rectangle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9835" name="Rectangle 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grpSp>
              <p:nvGrpSpPr>
                <p:cNvPr id="25" name="Group 197"/>
                <p:cNvGrpSpPr>
                  <a:grpSpLocks noChangeAspect="1"/>
                </p:cNvGrpSpPr>
                <p:nvPr/>
              </p:nvGrpSpPr>
              <p:grpSpPr bwMode="auto">
                <a:xfrm>
                  <a:off x="5105" y="1295"/>
                  <a:ext cx="48" cy="293"/>
                  <a:chOff x="5105" y="1295"/>
                  <a:chExt cx="48" cy="293"/>
                </a:xfrm>
              </p:grpSpPr>
              <p:sp>
                <p:nvSpPr>
                  <p:cNvPr id="19837" name="Rectangle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9838" name="Rectangle 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19839" name="Line 20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63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40" name="Line 201"/>
                <p:cNvSpPr>
                  <a:spLocks noChangeAspect="1" noChangeShapeType="1"/>
                </p:cNvSpPr>
                <p:nvPr/>
              </p:nvSpPr>
              <p:spPr bwMode="auto">
                <a:xfrm>
                  <a:off x="4924" y="2127"/>
                  <a:ext cx="157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6" name="Group 202"/>
                <p:cNvGrpSpPr>
                  <a:grpSpLocks noChangeAspect="1"/>
                </p:cNvGrpSpPr>
                <p:nvPr/>
              </p:nvGrpSpPr>
              <p:grpSpPr bwMode="auto">
                <a:xfrm>
                  <a:off x="4948" y="1255"/>
                  <a:ext cx="48" cy="293"/>
                  <a:chOff x="4948" y="1255"/>
                  <a:chExt cx="48" cy="293"/>
                </a:xfrm>
              </p:grpSpPr>
              <p:sp>
                <p:nvSpPr>
                  <p:cNvPr id="19842" name="Rectangle 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9843" name="Rectangle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19844" name="Line 20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97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45" name="Line 20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835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46" name="Line 207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837"/>
                  <a:ext cx="38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47" name="Line 20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68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48" name="Line 209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980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49" name="Line 210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689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50" name="Line 211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548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51" name="Line 21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540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52" name="Line 213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397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9853" name="Line 21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54" name="Line 215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55" name="Line 216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56" name="Line 217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7" name="Group 218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19858" name="Rectangle 219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9859" name="Rectangle 220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28" name="Group 221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19861" name="Rectangle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9862" name="Rectangle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9863" name="Line 22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64" name="Line 225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9" name="Group 226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19866" name="Rectangle 227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9867" name="Rectangle 228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9868" name="Line 229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69" name="Line 23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70" name="Line 231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71" name="Line 232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72" name="Line 233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73" name="Line 234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74" name="Line 235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75" name="Line 236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76" name="Line 237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77" name="Line 23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78" name="Line 239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79" name="Line 240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80" name="Line 241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0" name="Group 242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19882" name="Rectangle 243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9883" name="Rectangle 244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31" name="Group 245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19885" name="Rectangle 246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9886" name="Rectangle 247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9887" name="Line 24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88" name="Line 249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9881" name="Group 250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19890" name="Rectangle 251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9891" name="Rectangle 252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9892" name="Line 253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93" name="Line 254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94" name="Line 255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95" name="Line 256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96" name="Line 257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97" name="Line 258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98" name="Line 259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99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00" name="Line 261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48" name="AutoShape 124"/>
            <p:cNvSpPr>
              <a:spLocks noChangeArrowheads="1"/>
            </p:cNvSpPr>
            <p:nvPr/>
          </p:nvSpPr>
          <p:spPr bwMode="auto">
            <a:xfrm>
              <a:off x="1698" y="2410"/>
              <a:ext cx="136" cy="91"/>
            </a:xfrm>
            <a:prstGeom prst="foldedCorner">
              <a:avLst>
                <a:gd name="adj" fmla="val 37500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5FFE6"/>
                </a:gs>
              </a:gsLst>
              <a:lin ang="5400000" scaled="1"/>
            </a:gradFill>
            <a:ln w="9525">
              <a:solidFill>
                <a:srgbClr val="FF9900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54000" rIns="54000"/>
            <a:lstStyle/>
            <a:p>
              <a:pPr>
                <a:defRPr/>
              </a:pPr>
              <a:endParaRPr lang="zh-CN" altLang="en-US" b="0"/>
            </a:p>
          </p:txBody>
        </p:sp>
        <p:sp>
          <p:nvSpPr>
            <p:cNvPr id="6" name="AutoShape 124"/>
            <p:cNvSpPr>
              <a:spLocks noChangeArrowheads="1"/>
            </p:cNvSpPr>
            <p:nvPr/>
          </p:nvSpPr>
          <p:spPr bwMode="auto">
            <a:xfrm>
              <a:off x="2392" y="2408"/>
              <a:ext cx="136" cy="91"/>
            </a:xfrm>
            <a:prstGeom prst="foldedCorner">
              <a:avLst>
                <a:gd name="adj" fmla="val 37500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5FFE6"/>
                </a:gs>
              </a:gsLst>
              <a:lin ang="5400000" scaled="1"/>
            </a:gradFill>
            <a:ln w="9525">
              <a:solidFill>
                <a:srgbClr val="FF9900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54000" rIns="54000"/>
            <a:lstStyle/>
            <a:p>
              <a:pPr>
                <a:defRPr/>
              </a:pPr>
              <a:endParaRPr lang="zh-CN" altLang="en-US" b="0"/>
            </a:p>
          </p:txBody>
        </p:sp>
        <p:sp>
          <p:nvSpPr>
            <p:cNvPr id="7" name="AutoShape 124"/>
            <p:cNvSpPr>
              <a:spLocks noChangeArrowheads="1"/>
            </p:cNvSpPr>
            <p:nvPr/>
          </p:nvSpPr>
          <p:spPr bwMode="auto">
            <a:xfrm>
              <a:off x="2210" y="1902"/>
              <a:ext cx="136" cy="91"/>
            </a:xfrm>
            <a:prstGeom prst="foldedCorner">
              <a:avLst>
                <a:gd name="adj" fmla="val 37500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5FFE6"/>
                </a:gs>
              </a:gsLst>
              <a:lin ang="5400000" scaled="1"/>
            </a:gradFill>
            <a:ln w="9525">
              <a:solidFill>
                <a:srgbClr val="FF9900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54000" rIns="54000"/>
            <a:lstStyle/>
            <a:p>
              <a:pPr>
                <a:defRPr/>
              </a:pPr>
              <a:endParaRPr lang="zh-CN" altLang="en-US" b="0"/>
            </a:p>
          </p:txBody>
        </p:sp>
        <p:grpSp>
          <p:nvGrpSpPr>
            <p:cNvPr id="19884" name="Group 448"/>
            <p:cNvGrpSpPr>
              <a:grpSpLocks/>
            </p:cNvGrpSpPr>
            <p:nvPr/>
          </p:nvGrpSpPr>
          <p:grpSpPr bwMode="auto">
            <a:xfrm>
              <a:off x="2472" y="1812"/>
              <a:ext cx="702" cy="534"/>
              <a:chOff x="3030" y="1410"/>
              <a:chExt cx="702" cy="534"/>
            </a:xfrm>
          </p:grpSpPr>
          <p:pic>
            <p:nvPicPr>
              <p:cNvPr id="19905" name="Picture 449" descr="ANd9GcRjrvbZ9o0h8HeYSTZvAN11QRz7qzlSWdBCd_iGa_G4B8qV2-Q&amp;t=1&amp;usg=__ysCXeYNbNfb0lCnvaRuwzYlWOwg=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030" y="1410"/>
                <a:ext cx="702" cy="534"/>
              </a:xfrm>
              <a:prstGeom prst="rect">
                <a:avLst/>
              </a:prstGeom>
              <a:noFill/>
            </p:spPr>
          </p:pic>
          <p:sp>
            <p:nvSpPr>
              <p:cNvPr id="114" name="文本框 35"/>
              <p:cNvSpPr txBox="1">
                <a:spLocks noChangeArrowheads="1"/>
              </p:cNvSpPr>
              <p:nvPr/>
            </p:nvSpPr>
            <p:spPr bwMode="auto">
              <a:xfrm>
                <a:off x="3126" y="1526"/>
                <a:ext cx="540" cy="351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altLang="ja-JP" sz="1200" b="0">
                    <a:ea typeface="ＭＳ Ｐゴシック" pitchFamily="34" charset="-128"/>
                  </a:rPr>
                  <a:t>Core Network</a:t>
                </a:r>
              </a:p>
            </p:txBody>
          </p:sp>
        </p:grpSp>
        <p:graphicFrame>
          <p:nvGraphicFramePr>
            <p:cNvPr id="19907" name="Object 451"/>
            <p:cNvGraphicFramePr>
              <a:graphicFrameLocks noChangeAspect="1"/>
            </p:cNvGraphicFramePr>
            <p:nvPr/>
          </p:nvGraphicFramePr>
          <p:xfrm>
            <a:off x="2573" y="1550"/>
            <a:ext cx="301" cy="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746" name="Visio" r:id="rId19" imgW="367453" imgH="497703" progId="">
                    <p:embed/>
                  </p:oleObj>
                </mc:Choice>
                <mc:Fallback>
                  <p:oleObj name="Visio" r:id="rId19" imgW="367453" imgH="497703" progId="">
                    <p:embed/>
                    <p:pic>
                      <p:nvPicPr>
                        <p:cNvPr id="0" name="Picture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3" y="1550"/>
                          <a:ext cx="301" cy="4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631" name="Text Box 167"/>
            <p:cNvSpPr txBox="1">
              <a:spLocks noChangeArrowheads="1"/>
            </p:cNvSpPr>
            <p:nvPr/>
          </p:nvSpPr>
          <p:spPr bwMode="auto">
            <a:xfrm>
              <a:off x="2126" y="1567"/>
              <a:ext cx="59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2F4D71"/>
              </a:prstShdw>
            </a:effectLst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US" altLang="zh-CN" sz="1200" b="0">
                  <a:latin typeface="Calibri" pitchFamily="34" charset="0"/>
                </a:rPr>
                <a:t>CN</a:t>
              </a:r>
              <a:r>
                <a:rPr lang="en-US" altLang="zh-CN" sz="1400" b="0">
                  <a:latin typeface="Calibri" pitchFamily="34" charset="0"/>
                </a:rPr>
                <a:t> </a:t>
              </a:r>
              <a:r>
                <a:rPr lang="en-US" altLang="zh-CN" sz="1200" b="0">
                  <a:latin typeface="Calibri" pitchFamily="34" charset="0"/>
                </a:rPr>
                <a:t>node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392113" y="476672"/>
            <a:ext cx="8359775" cy="557213"/>
          </a:xfrm>
        </p:spPr>
        <p:txBody>
          <a:bodyPr/>
          <a:lstStyle/>
          <a:p>
            <a:pPr algn="ctr"/>
            <a:r>
              <a:rPr lang="en-US" altLang="zh-CN" sz="3200" dirty="0">
                <a:latin typeface="+mn-lt"/>
                <a:ea typeface="黑体" pitchFamily="2" charset="-122"/>
              </a:rPr>
              <a:t>Scenario C: Cellular controlled</a:t>
            </a:r>
          </a:p>
        </p:txBody>
      </p:sp>
      <p:grpSp>
        <p:nvGrpSpPr>
          <p:cNvPr id="3" name="Group 230"/>
          <p:cNvGrpSpPr>
            <a:grpSpLocks/>
          </p:cNvGrpSpPr>
          <p:nvPr/>
        </p:nvGrpSpPr>
        <p:grpSpPr bwMode="auto">
          <a:xfrm>
            <a:off x="250825" y="2441560"/>
            <a:ext cx="3937000" cy="3500438"/>
            <a:chOff x="158" y="1694"/>
            <a:chExt cx="2480" cy="2205"/>
          </a:xfrm>
        </p:grpSpPr>
        <p:sp>
          <p:nvSpPr>
            <p:cNvPr id="21511" name="AutoShape 7"/>
            <p:cNvSpPr>
              <a:spLocks noChangeArrowheads="1"/>
            </p:cNvSpPr>
            <p:nvPr/>
          </p:nvSpPr>
          <p:spPr bwMode="auto">
            <a:xfrm rot="15700001" flipV="1">
              <a:off x="1794" y="2838"/>
              <a:ext cx="633" cy="835"/>
            </a:xfrm>
            <a:custGeom>
              <a:avLst/>
              <a:gdLst>
                <a:gd name="G0" fmla="+- -6338461 0 0"/>
                <a:gd name="G1" fmla="+- 8320381 0 0"/>
                <a:gd name="G2" fmla="+- -6338461 0 8320381"/>
                <a:gd name="G3" fmla="+- 10800 0 0"/>
                <a:gd name="G4" fmla="+- 0 0 -633846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045 0 0"/>
                <a:gd name="G9" fmla="+- 0 0 8320381"/>
                <a:gd name="G10" fmla="+- 9045 0 2700"/>
                <a:gd name="G11" fmla="cos G10 -6338461"/>
                <a:gd name="G12" fmla="sin G10 -6338461"/>
                <a:gd name="G13" fmla="cos 13500 -6338461"/>
                <a:gd name="G14" fmla="sin 13500 -6338461"/>
                <a:gd name="G15" fmla="+- G11 10800 0"/>
                <a:gd name="G16" fmla="+- G12 10800 0"/>
                <a:gd name="G17" fmla="+- G13 10800 0"/>
                <a:gd name="G18" fmla="+- G14 10800 0"/>
                <a:gd name="G19" fmla="*/ 9045 1 2"/>
                <a:gd name="G20" fmla="+- G19 5400 0"/>
                <a:gd name="G21" fmla="cos G20 -6338461"/>
                <a:gd name="G22" fmla="sin G20 -6338461"/>
                <a:gd name="G23" fmla="+- G21 10800 0"/>
                <a:gd name="G24" fmla="+- G12 G23 G22"/>
                <a:gd name="G25" fmla="+- G22 G23 G11"/>
                <a:gd name="G26" fmla="cos 10800 -6338461"/>
                <a:gd name="G27" fmla="sin 10800 -6338461"/>
                <a:gd name="G28" fmla="cos 9045 -6338461"/>
                <a:gd name="G29" fmla="sin 9045 -633846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8320381"/>
                <a:gd name="G36" fmla="sin G34 8320381"/>
                <a:gd name="G37" fmla="+/ 8320381 -633846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045 G39"/>
                <a:gd name="G43" fmla="sin 9045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373 w 21600"/>
                <a:gd name="T5" fmla="*/ 7982 h 21600"/>
                <a:gd name="T6" fmla="*/ 4833 w 21600"/>
                <a:gd name="T7" fmla="*/ 18729 h 21600"/>
                <a:gd name="T8" fmla="*/ 2068 w 21600"/>
                <a:gd name="T9" fmla="*/ 8440 h 21600"/>
                <a:gd name="T10" fmla="*/ 9220 w 21600"/>
                <a:gd name="T11" fmla="*/ -2608 h 21600"/>
                <a:gd name="T12" fmla="*/ 13192 w 21600"/>
                <a:gd name="T13" fmla="*/ 527 h 21600"/>
                <a:gd name="T14" fmla="*/ 10057 w 21600"/>
                <a:gd name="T15" fmla="*/ 449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742" y="1817"/>
                  </a:moveTo>
                  <a:cubicBezTo>
                    <a:pt x="5187" y="2353"/>
                    <a:pt x="1755" y="6213"/>
                    <a:pt x="1755" y="10799"/>
                  </a:cubicBezTo>
                  <a:cubicBezTo>
                    <a:pt x="1754" y="13642"/>
                    <a:pt x="3090" y="16318"/>
                    <a:pt x="5361" y="18027"/>
                  </a:cubicBezTo>
                  <a:lnTo>
                    <a:pt x="4306" y="19429"/>
                  </a:lnTo>
                  <a:cubicBezTo>
                    <a:pt x="1594" y="17389"/>
                    <a:pt x="0" y="14193"/>
                    <a:pt x="0" y="10800"/>
                  </a:cubicBezTo>
                  <a:cubicBezTo>
                    <a:pt x="-1" y="5324"/>
                    <a:pt x="4098" y="714"/>
                    <a:pt x="9536" y="74"/>
                  </a:cubicBezTo>
                  <a:lnTo>
                    <a:pt x="9220" y="-2608"/>
                  </a:lnTo>
                  <a:lnTo>
                    <a:pt x="13192" y="527"/>
                  </a:lnTo>
                  <a:lnTo>
                    <a:pt x="10057" y="4498"/>
                  </a:lnTo>
                  <a:lnTo>
                    <a:pt x="9742" y="181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12" name="AutoShape 8"/>
            <p:cNvSpPr>
              <a:spLocks noChangeArrowheads="1"/>
            </p:cNvSpPr>
            <p:nvPr/>
          </p:nvSpPr>
          <p:spPr bwMode="auto">
            <a:xfrm>
              <a:off x="498" y="3000"/>
              <a:ext cx="429" cy="180"/>
            </a:xfrm>
            <a:prstGeom prst="rightArrow">
              <a:avLst>
                <a:gd name="adj1" fmla="val 37120"/>
                <a:gd name="adj2" fmla="val 52709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13" name="AutoShape 9"/>
            <p:cNvSpPr>
              <a:spLocks noChangeArrowheads="1"/>
            </p:cNvSpPr>
            <p:nvPr/>
          </p:nvSpPr>
          <p:spPr bwMode="auto">
            <a:xfrm rot="21350001" flipV="1">
              <a:off x="260" y="2831"/>
              <a:ext cx="811" cy="800"/>
            </a:xfrm>
            <a:custGeom>
              <a:avLst/>
              <a:gdLst>
                <a:gd name="G0" fmla="+- -3723619 0 0"/>
                <a:gd name="G1" fmla="+- 10791459 0 0"/>
                <a:gd name="G2" fmla="+- -3723619 0 10791459"/>
                <a:gd name="G3" fmla="+- 10800 0 0"/>
                <a:gd name="G4" fmla="+- 0 0 -3723619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291 0 0"/>
                <a:gd name="G9" fmla="+- 0 0 10791459"/>
                <a:gd name="G10" fmla="+- 9291 0 2700"/>
                <a:gd name="G11" fmla="cos G10 -3723619"/>
                <a:gd name="G12" fmla="sin G10 -3723619"/>
                <a:gd name="G13" fmla="cos 13500 -3723619"/>
                <a:gd name="G14" fmla="sin 13500 -3723619"/>
                <a:gd name="G15" fmla="+- G11 10800 0"/>
                <a:gd name="G16" fmla="+- G12 10800 0"/>
                <a:gd name="G17" fmla="+- G13 10800 0"/>
                <a:gd name="G18" fmla="+- G14 10800 0"/>
                <a:gd name="G19" fmla="*/ 9291 1 2"/>
                <a:gd name="G20" fmla="+- G19 5400 0"/>
                <a:gd name="G21" fmla="cos G20 -3723619"/>
                <a:gd name="G22" fmla="sin G20 -3723619"/>
                <a:gd name="G23" fmla="+- G21 10800 0"/>
                <a:gd name="G24" fmla="+- G12 G23 G22"/>
                <a:gd name="G25" fmla="+- G22 G23 G11"/>
                <a:gd name="G26" fmla="cos 10800 -3723619"/>
                <a:gd name="G27" fmla="sin 10800 -3723619"/>
                <a:gd name="G28" fmla="cos 9291 -3723619"/>
                <a:gd name="G29" fmla="sin 9291 -3723619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0791459"/>
                <a:gd name="G36" fmla="sin G34 10791459"/>
                <a:gd name="G37" fmla="+/ 10791459 -3723619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291 G39"/>
                <a:gd name="G43" fmla="sin 9291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4440 w 21600"/>
                <a:gd name="T5" fmla="*/ 2071 h 21600"/>
                <a:gd name="T6" fmla="*/ 1111 w 21600"/>
                <a:gd name="T7" fmla="*/ 13456 h 21600"/>
                <a:gd name="T8" fmla="*/ 5328 w 21600"/>
                <a:gd name="T9" fmla="*/ 3290 h 21600"/>
                <a:gd name="T10" fmla="*/ 18188 w 21600"/>
                <a:gd name="T11" fmla="*/ -499 h 21600"/>
                <a:gd name="T12" fmla="*/ 19189 w 21600"/>
                <a:gd name="T13" fmla="*/ 4283 h 21600"/>
                <a:gd name="T14" fmla="*/ 14407 w 21600"/>
                <a:gd name="T15" fmla="*/ 528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884" y="3024"/>
                  </a:moveTo>
                  <a:cubicBezTo>
                    <a:pt x="14373" y="2035"/>
                    <a:pt x="12606" y="1509"/>
                    <a:pt x="10800" y="1509"/>
                  </a:cubicBezTo>
                  <a:cubicBezTo>
                    <a:pt x="5668" y="1509"/>
                    <a:pt x="1509" y="5668"/>
                    <a:pt x="1509" y="10800"/>
                  </a:cubicBezTo>
                  <a:cubicBezTo>
                    <a:pt x="1508" y="11630"/>
                    <a:pt x="1620" y="12456"/>
                    <a:pt x="1839" y="13257"/>
                  </a:cubicBezTo>
                  <a:lnTo>
                    <a:pt x="384" y="13656"/>
                  </a:lnTo>
                  <a:cubicBezTo>
                    <a:pt x="129" y="12725"/>
                    <a:pt x="0" y="11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2899" y="-1"/>
                    <a:pt x="14953" y="611"/>
                    <a:pt x="16710" y="1761"/>
                  </a:cubicBezTo>
                  <a:lnTo>
                    <a:pt x="18188" y="-499"/>
                  </a:lnTo>
                  <a:lnTo>
                    <a:pt x="19189" y="4283"/>
                  </a:lnTo>
                  <a:lnTo>
                    <a:pt x="14407" y="5283"/>
                  </a:lnTo>
                  <a:lnTo>
                    <a:pt x="15884" y="302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188" y="2643"/>
              <a:ext cx="286" cy="173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200" b="0"/>
                <a:t>App</a:t>
              </a:r>
            </a:p>
          </p:txBody>
        </p:sp>
        <p:pic>
          <p:nvPicPr>
            <p:cNvPr id="21515" name="图片 6" descr="http://www.andreas-rozek.de/iPhone/Welcome/iPa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" y="3241"/>
              <a:ext cx="327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6" name="Picture 79" descr="FOMA-ht03a_white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39" y="3265"/>
              <a:ext cx="189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8" name="Picture 14" descr="MC900432675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0" y="3219"/>
              <a:ext cx="358" cy="332"/>
            </a:xfrm>
            <a:prstGeom prst="rect">
              <a:avLst/>
            </a:prstGeom>
            <a:noFill/>
          </p:spPr>
        </p:pic>
        <p:pic>
          <p:nvPicPr>
            <p:cNvPr id="21520" name="Picture 16" descr="MC900432675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0800000">
              <a:off x="1978" y="3211"/>
              <a:ext cx="357" cy="332"/>
            </a:xfrm>
            <a:prstGeom prst="rect">
              <a:avLst/>
            </a:prstGeom>
            <a:noFill/>
          </p:spPr>
        </p:pic>
        <p:grpSp>
          <p:nvGrpSpPr>
            <p:cNvPr id="4" name="Group 188"/>
            <p:cNvGrpSpPr>
              <a:grpSpLocks noChangeAspect="1"/>
            </p:cNvGrpSpPr>
            <p:nvPr/>
          </p:nvGrpSpPr>
          <p:grpSpPr bwMode="auto">
            <a:xfrm>
              <a:off x="1315" y="2358"/>
              <a:ext cx="170" cy="503"/>
              <a:chOff x="4850" y="1255"/>
              <a:chExt cx="303" cy="873"/>
            </a:xfrm>
          </p:grpSpPr>
          <p:grpSp>
            <p:nvGrpSpPr>
              <p:cNvPr id="5" name="Group 189"/>
              <p:cNvGrpSpPr>
                <a:grpSpLocks noChangeAspect="1"/>
              </p:cNvGrpSpPr>
              <p:nvPr/>
            </p:nvGrpSpPr>
            <p:grpSpPr bwMode="auto">
              <a:xfrm>
                <a:off x="4850" y="1255"/>
                <a:ext cx="303" cy="873"/>
                <a:chOff x="4850" y="1255"/>
                <a:chExt cx="303" cy="873"/>
              </a:xfrm>
            </p:grpSpPr>
            <p:sp>
              <p:nvSpPr>
                <p:cNvPr id="21523" name="Line 19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24" name="Line 191"/>
                <p:cNvSpPr>
                  <a:spLocks noChangeAspect="1" noChangeShapeType="1"/>
                </p:cNvSpPr>
                <p:nvPr/>
              </p:nvSpPr>
              <p:spPr bwMode="auto">
                <a:xfrm>
                  <a:off x="5036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25" name="Line 192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26" name="Line 193"/>
                <p:cNvSpPr>
                  <a:spLocks noChangeAspect="1" noChangeShapeType="1"/>
                </p:cNvSpPr>
                <p:nvPr/>
              </p:nvSpPr>
              <p:spPr bwMode="auto">
                <a:xfrm>
                  <a:off x="4850" y="1397"/>
                  <a:ext cx="296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" name="Group 194"/>
                <p:cNvGrpSpPr>
                  <a:grpSpLocks noChangeAspect="1"/>
                </p:cNvGrpSpPr>
                <p:nvPr/>
              </p:nvGrpSpPr>
              <p:grpSpPr bwMode="auto">
                <a:xfrm>
                  <a:off x="4850" y="1293"/>
                  <a:ext cx="48" cy="293"/>
                  <a:chOff x="4850" y="1293"/>
                  <a:chExt cx="48" cy="293"/>
                </a:xfrm>
              </p:grpSpPr>
              <p:sp>
                <p:nvSpPr>
                  <p:cNvPr id="21528" name="Rectangle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21529" name="Rectangle 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grpSp>
              <p:nvGrpSpPr>
                <p:cNvPr id="7" name="Group 197"/>
                <p:cNvGrpSpPr>
                  <a:grpSpLocks noChangeAspect="1"/>
                </p:cNvGrpSpPr>
                <p:nvPr/>
              </p:nvGrpSpPr>
              <p:grpSpPr bwMode="auto">
                <a:xfrm>
                  <a:off x="5105" y="1295"/>
                  <a:ext cx="48" cy="293"/>
                  <a:chOff x="5105" y="1295"/>
                  <a:chExt cx="48" cy="293"/>
                </a:xfrm>
              </p:grpSpPr>
              <p:sp>
                <p:nvSpPr>
                  <p:cNvPr id="21531" name="Rectangle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21532" name="Rectangle 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21533" name="Line 20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63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34" name="Line 201"/>
                <p:cNvSpPr>
                  <a:spLocks noChangeAspect="1" noChangeShapeType="1"/>
                </p:cNvSpPr>
                <p:nvPr/>
              </p:nvSpPr>
              <p:spPr bwMode="auto">
                <a:xfrm>
                  <a:off x="4924" y="2127"/>
                  <a:ext cx="157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8" name="Group 202"/>
                <p:cNvGrpSpPr>
                  <a:grpSpLocks noChangeAspect="1"/>
                </p:cNvGrpSpPr>
                <p:nvPr/>
              </p:nvGrpSpPr>
              <p:grpSpPr bwMode="auto">
                <a:xfrm>
                  <a:off x="4948" y="1255"/>
                  <a:ext cx="48" cy="293"/>
                  <a:chOff x="4948" y="1255"/>
                  <a:chExt cx="48" cy="293"/>
                </a:xfrm>
              </p:grpSpPr>
              <p:sp>
                <p:nvSpPr>
                  <p:cNvPr id="21536" name="Rectangle 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21537" name="Rectangle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21538" name="Line 20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97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39" name="Line 20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835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40" name="Line 207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837"/>
                  <a:ext cx="38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41" name="Line 20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68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42" name="Line 209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980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43" name="Line 210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689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44" name="Line 211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548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45" name="Line 21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540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46" name="Line 213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397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1547" name="Line 21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48" name="Line 215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49" name="Line 216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50" name="Line 217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9" name="Group 218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21552" name="Rectangle 219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1553" name="Rectangle 220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10" name="Group 221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21555" name="Rectangle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1556" name="Rectangle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21557" name="Line 22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58" name="Line 225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1" name="Group 226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21560" name="Rectangle 227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1561" name="Rectangle 228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21562" name="Line 229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63" name="Line 23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64" name="Line 231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65" name="Line 232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66" name="Line 233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67" name="Line 234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68" name="Line 235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69" name="Line 236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70" name="Line 237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71" name="Line 23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72" name="Line 239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73" name="Line 240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74" name="Line 241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2" name="Group 242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21576" name="Rectangle 243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1577" name="Rectangle 244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13" name="Group 245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21579" name="Rectangle 246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1580" name="Rectangle 247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21581" name="Line 24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82" name="Line 249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4" name="Group 250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21584" name="Rectangle 251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1585" name="Rectangle 252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21586" name="Line 253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87" name="Line 254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88" name="Line 255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89" name="Line 256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90" name="Line 257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91" name="Line 258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92" name="Line 259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93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94" name="Line 261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21597" name="Picture 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46" y="3255"/>
              <a:ext cx="331" cy="216"/>
            </a:xfrm>
            <a:prstGeom prst="rect">
              <a:avLst/>
            </a:prstGeom>
            <a:noFill/>
          </p:spPr>
        </p:pic>
        <p:pic>
          <p:nvPicPr>
            <p:cNvPr id="21598" name="Picture 9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29" y="3244"/>
              <a:ext cx="331" cy="216"/>
            </a:xfrm>
            <a:prstGeom prst="rect">
              <a:avLst/>
            </a:prstGeom>
            <a:noFill/>
          </p:spPr>
        </p:pic>
        <p:pic>
          <p:nvPicPr>
            <p:cNvPr id="21599" name="Picture 9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762955">
              <a:off x="1147" y="2647"/>
              <a:ext cx="211" cy="140"/>
            </a:xfrm>
            <a:prstGeom prst="rect">
              <a:avLst/>
            </a:prstGeom>
            <a:noFill/>
          </p:spPr>
        </p:pic>
        <p:pic>
          <p:nvPicPr>
            <p:cNvPr id="21600" name="Picture 9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284470">
              <a:off x="1448" y="2647"/>
              <a:ext cx="211" cy="140"/>
            </a:xfrm>
            <a:prstGeom prst="rect">
              <a:avLst/>
            </a:prstGeom>
            <a:noFill/>
          </p:spPr>
        </p:pic>
        <p:pic>
          <p:nvPicPr>
            <p:cNvPr id="21601" name="Picture 9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8927340">
              <a:off x="1502" y="3048"/>
              <a:ext cx="212" cy="139"/>
            </a:xfrm>
            <a:prstGeom prst="rect">
              <a:avLst/>
            </a:prstGeom>
            <a:noFill/>
          </p:spPr>
        </p:pic>
        <p:pic>
          <p:nvPicPr>
            <p:cNvPr id="21602" name="Picture 9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13561848">
              <a:off x="1046" y="3065"/>
              <a:ext cx="196" cy="150"/>
            </a:xfrm>
            <a:prstGeom prst="rect">
              <a:avLst/>
            </a:prstGeom>
            <a:noFill/>
          </p:spPr>
        </p:pic>
        <p:pic>
          <p:nvPicPr>
            <p:cNvPr id="21603" name="Picture 9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-5528337">
              <a:off x="1183" y="3277"/>
              <a:ext cx="196" cy="150"/>
            </a:xfrm>
            <a:prstGeom prst="rect">
              <a:avLst/>
            </a:prstGeom>
            <a:noFill/>
          </p:spPr>
        </p:pic>
        <p:pic>
          <p:nvPicPr>
            <p:cNvPr id="21604" name="Picture 10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5400000">
              <a:off x="1407" y="3277"/>
              <a:ext cx="196" cy="150"/>
            </a:xfrm>
            <a:prstGeom prst="rect">
              <a:avLst/>
            </a:prstGeom>
            <a:noFill/>
          </p:spPr>
        </p:pic>
        <p:sp>
          <p:nvSpPr>
            <p:cNvPr id="21606" name="Text Box 102"/>
            <p:cNvSpPr txBox="1">
              <a:spLocks noChangeArrowheads="1"/>
            </p:cNvSpPr>
            <p:nvPr/>
          </p:nvSpPr>
          <p:spPr bwMode="auto">
            <a:xfrm>
              <a:off x="1152" y="2843"/>
              <a:ext cx="4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400" b="0"/>
                <a:t>Cellular</a:t>
              </a:r>
            </a:p>
          </p:txBody>
        </p:sp>
        <p:sp>
          <p:nvSpPr>
            <p:cNvPr id="21609" name="Text Box 105"/>
            <p:cNvSpPr txBox="1">
              <a:spLocks noChangeArrowheads="1"/>
            </p:cNvSpPr>
            <p:nvPr/>
          </p:nvSpPr>
          <p:spPr bwMode="auto">
            <a:xfrm>
              <a:off x="158" y="1735"/>
              <a:ext cx="10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400" b="0"/>
                <a:t>Example structure:</a:t>
              </a:r>
            </a:p>
          </p:txBody>
        </p:sp>
        <p:sp>
          <p:nvSpPr>
            <p:cNvPr id="21610" name="Text Box 106"/>
            <p:cNvSpPr txBox="1">
              <a:spLocks noChangeArrowheads="1"/>
            </p:cNvSpPr>
            <p:nvPr/>
          </p:nvSpPr>
          <p:spPr bwMode="auto">
            <a:xfrm>
              <a:off x="2346" y="2623"/>
              <a:ext cx="286" cy="173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200" b="0"/>
                <a:t>App</a:t>
              </a:r>
            </a:p>
          </p:txBody>
        </p:sp>
        <p:sp>
          <p:nvSpPr>
            <p:cNvPr id="21611" name="AutoShape 107"/>
            <p:cNvSpPr>
              <a:spLocks noChangeArrowheads="1"/>
            </p:cNvSpPr>
            <p:nvPr/>
          </p:nvSpPr>
          <p:spPr bwMode="auto">
            <a:xfrm>
              <a:off x="1774" y="2962"/>
              <a:ext cx="495" cy="180"/>
            </a:xfrm>
            <a:prstGeom prst="rightArrow">
              <a:avLst>
                <a:gd name="adj1" fmla="val 37120"/>
                <a:gd name="adj2" fmla="val 60818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5" name="Group 108"/>
            <p:cNvGrpSpPr>
              <a:grpSpLocks/>
            </p:cNvGrpSpPr>
            <p:nvPr/>
          </p:nvGrpSpPr>
          <p:grpSpPr bwMode="auto">
            <a:xfrm>
              <a:off x="1686" y="1782"/>
              <a:ext cx="702" cy="534"/>
              <a:chOff x="3030" y="1410"/>
              <a:chExt cx="702" cy="534"/>
            </a:xfrm>
          </p:grpSpPr>
          <p:pic>
            <p:nvPicPr>
              <p:cNvPr id="21613" name="Picture 109" descr="ANd9GcRjrvbZ9o0h8HeYSTZvAN11QRz7qzlSWdBCd_iGa_G4B8qV2-Q&amp;t=1&amp;usg=__ysCXeYNbNfb0lCnvaRuwzYlWOwg=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030" y="1410"/>
                <a:ext cx="702" cy="534"/>
              </a:xfrm>
              <a:prstGeom prst="rect">
                <a:avLst/>
              </a:prstGeom>
              <a:noFill/>
            </p:spPr>
          </p:pic>
          <p:sp>
            <p:nvSpPr>
              <p:cNvPr id="2" name="文本框 35"/>
              <p:cNvSpPr txBox="1">
                <a:spLocks noChangeArrowheads="1"/>
              </p:cNvSpPr>
              <p:nvPr/>
            </p:nvSpPr>
            <p:spPr bwMode="auto">
              <a:xfrm>
                <a:off x="3126" y="1526"/>
                <a:ext cx="540" cy="298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altLang="ja-JP" sz="1400" b="0">
                    <a:ea typeface="ＭＳ Ｐゴシック" pitchFamily="34" charset="-128"/>
                  </a:rPr>
                  <a:t>Core Network</a:t>
                </a:r>
              </a:p>
            </p:txBody>
          </p:sp>
        </p:grpSp>
        <p:sp>
          <p:nvSpPr>
            <p:cNvPr id="21615" name="Line 111"/>
            <p:cNvSpPr>
              <a:spLocks noChangeShapeType="1"/>
            </p:cNvSpPr>
            <p:nvPr/>
          </p:nvSpPr>
          <p:spPr bwMode="auto">
            <a:xfrm flipH="1">
              <a:off x="1518" y="2292"/>
              <a:ext cx="216" cy="198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6" name="Rectangle 112"/>
            <p:cNvSpPr>
              <a:spLocks noChangeArrowheads="1"/>
            </p:cNvSpPr>
            <p:nvPr/>
          </p:nvSpPr>
          <p:spPr bwMode="auto">
            <a:xfrm>
              <a:off x="2350" y="2956"/>
              <a:ext cx="288" cy="174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21617" name="Object 113"/>
            <p:cNvGraphicFramePr>
              <a:graphicFrameLocks noChangeAspect="1"/>
            </p:cNvGraphicFramePr>
            <p:nvPr/>
          </p:nvGraphicFramePr>
          <p:xfrm>
            <a:off x="1636" y="1694"/>
            <a:ext cx="231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83" name="Visio" r:id="rId11" imgW="367453" imgH="497703" progId="">
                    <p:embed/>
                  </p:oleObj>
                </mc:Choice>
                <mc:Fallback>
                  <p:oleObj name="Visio" r:id="rId11" imgW="367453" imgH="497703" progId="">
                    <p:embed/>
                    <p:pic>
                      <p:nvPicPr>
                        <p:cNvPr id="0" name="Picture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6" y="1694"/>
                          <a:ext cx="231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996633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618" name="AutoShape 114"/>
            <p:cNvSpPr>
              <a:spLocks noChangeArrowheads="1"/>
            </p:cNvSpPr>
            <p:nvPr/>
          </p:nvSpPr>
          <p:spPr bwMode="auto">
            <a:xfrm>
              <a:off x="2388" y="2826"/>
              <a:ext cx="216" cy="111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619" name="AutoShape 115"/>
            <p:cNvSpPr>
              <a:spLocks noChangeArrowheads="1"/>
            </p:cNvSpPr>
            <p:nvPr/>
          </p:nvSpPr>
          <p:spPr bwMode="auto">
            <a:xfrm rot="10800000">
              <a:off x="226" y="2848"/>
              <a:ext cx="216" cy="111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620" name="Rectangle 116"/>
            <p:cNvSpPr>
              <a:spLocks noChangeArrowheads="1"/>
            </p:cNvSpPr>
            <p:nvPr/>
          </p:nvSpPr>
          <p:spPr bwMode="auto">
            <a:xfrm>
              <a:off x="188" y="2984"/>
              <a:ext cx="288" cy="174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625" name="Text Box 121"/>
            <p:cNvSpPr txBox="1">
              <a:spLocks noChangeArrowheads="1"/>
            </p:cNvSpPr>
            <p:nvPr/>
          </p:nvSpPr>
          <p:spPr bwMode="auto">
            <a:xfrm>
              <a:off x="958" y="3573"/>
              <a:ext cx="94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zh-CN" sz="1400" b="0" dirty="0">
                  <a:solidFill>
                    <a:srgbClr val="FF0000"/>
                  </a:solidFill>
                </a:rPr>
                <a:t>New Cellular D2D interface</a:t>
              </a:r>
            </a:p>
          </p:txBody>
        </p:sp>
        <p:pic>
          <p:nvPicPr>
            <p:cNvPr id="21629" name="Picture 411" descr="CX800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32" y="2423"/>
              <a:ext cx="26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" name="文本框 35"/>
            <p:cNvSpPr txBox="1">
              <a:spLocks noChangeArrowheads="1"/>
            </p:cNvSpPr>
            <p:nvPr/>
          </p:nvSpPr>
          <p:spPr bwMode="auto">
            <a:xfrm>
              <a:off x="216" y="1922"/>
              <a:ext cx="1092" cy="298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/>
          </p:spPr>
          <p:txBody>
            <a:bodyPr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altLang="ja-JP" sz="1400" b="0">
                  <a:solidFill>
                    <a:srgbClr val="FF0000"/>
                  </a:solidFill>
                  <a:ea typeface="ＭＳ Ｐゴシック" pitchFamily="34" charset="-128"/>
                </a:rPr>
                <a:t> New D2D control function/services</a:t>
              </a:r>
            </a:p>
          </p:txBody>
        </p:sp>
        <p:sp>
          <p:nvSpPr>
            <p:cNvPr id="21631" name="Line 127"/>
            <p:cNvSpPr>
              <a:spLocks noChangeShapeType="1"/>
            </p:cNvSpPr>
            <p:nvPr/>
          </p:nvSpPr>
          <p:spPr bwMode="auto">
            <a:xfrm flipH="1">
              <a:off x="1108" y="2554"/>
              <a:ext cx="180" cy="6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2" name="Line 128"/>
            <p:cNvSpPr>
              <a:spLocks noChangeShapeType="1"/>
            </p:cNvSpPr>
            <p:nvPr/>
          </p:nvSpPr>
          <p:spPr bwMode="auto">
            <a:xfrm flipH="1" flipV="1">
              <a:off x="1116" y="3456"/>
              <a:ext cx="120" cy="1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3" name="Line 129"/>
            <p:cNvSpPr>
              <a:spLocks noChangeShapeType="1"/>
            </p:cNvSpPr>
            <p:nvPr/>
          </p:nvSpPr>
          <p:spPr bwMode="auto">
            <a:xfrm flipV="1">
              <a:off x="1608" y="3468"/>
              <a:ext cx="66" cy="9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4" name="Line 130"/>
            <p:cNvSpPr>
              <a:spLocks noChangeShapeType="1"/>
            </p:cNvSpPr>
            <p:nvPr/>
          </p:nvSpPr>
          <p:spPr bwMode="auto">
            <a:xfrm flipH="1">
              <a:off x="474" y="2202"/>
              <a:ext cx="114" cy="7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5" name="Line 131"/>
            <p:cNvSpPr>
              <a:spLocks noChangeShapeType="1"/>
            </p:cNvSpPr>
            <p:nvPr/>
          </p:nvSpPr>
          <p:spPr bwMode="auto">
            <a:xfrm>
              <a:off x="816" y="2232"/>
              <a:ext cx="84" cy="1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6" name="Line 132"/>
            <p:cNvSpPr>
              <a:spLocks noChangeShapeType="1"/>
            </p:cNvSpPr>
            <p:nvPr/>
          </p:nvSpPr>
          <p:spPr bwMode="auto">
            <a:xfrm flipV="1">
              <a:off x="1260" y="1914"/>
              <a:ext cx="366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7" name="Line 133"/>
            <p:cNvSpPr>
              <a:spLocks noChangeShapeType="1"/>
            </p:cNvSpPr>
            <p:nvPr/>
          </p:nvSpPr>
          <p:spPr bwMode="auto">
            <a:xfrm>
              <a:off x="1176" y="2226"/>
              <a:ext cx="1134" cy="6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640" name="Rectangle 136"/>
          <p:cNvSpPr>
            <a:spLocks/>
          </p:cNvSpPr>
          <p:nvPr/>
        </p:nvSpPr>
        <p:spPr bwMode="auto">
          <a:xfrm>
            <a:off x="4419600" y="1079310"/>
            <a:ext cx="442753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b="0" dirty="0">
                <a:latin typeface="Calibri" pitchFamily="34" charset="0"/>
              </a:rPr>
              <a:t>Typical applications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CN" sz="1600" b="0" dirty="0">
                <a:latin typeface="Calibri" pitchFamily="34" charset="0"/>
              </a:rPr>
              <a:t>Cooperative transmission: Mobiles interact to jointly transmit and/or receive information in cellular environments.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endParaRPr lang="en-US" altLang="zh-CN" sz="1400" b="0" dirty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altLang="zh-CN" sz="1600" b="0" dirty="0">
              <a:latin typeface="Calibri" pitchFamily="34" charset="0"/>
            </a:endParaRPr>
          </a:p>
        </p:txBody>
      </p:sp>
      <p:sp>
        <p:nvSpPr>
          <p:cNvPr id="21642" name="Rectangle 138"/>
          <p:cNvSpPr>
            <a:spLocks noChangeArrowheads="1"/>
          </p:cNvSpPr>
          <p:nvPr/>
        </p:nvSpPr>
        <p:spPr bwMode="auto">
          <a:xfrm>
            <a:off x="192612" y="1079310"/>
            <a:ext cx="4076700" cy="15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6700" indent="-266700">
              <a:lnSpc>
                <a:spcPct val="9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altLang="zh-CN" b="0" dirty="0">
                <a:latin typeface="Calibri" pitchFamily="34" charset="0"/>
              </a:rPr>
              <a:t>Node functionality</a:t>
            </a:r>
          </a:p>
          <a:p>
            <a:pPr marL="714375" lvl="1" indent="-257175">
              <a:spcBef>
                <a:spcPct val="20000"/>
              </a:spcBef>
              <a:buFont typeface="Arial" charset="0"/>
              <a:buChar char="–"/>
            </a:pPr>
            <a:r>
              <a:rPr lang="en-US" altLang="zh-CN" sz="1600" b="0" dirty="0">
                <a:latin typeface="Calibri" pitchFamily="34" charset="0"/>
              </a:rPr>
              <a:t>User device: New D2D control  &amp; interface</a:t>
            </a:r>
          </a:p>
          <a:p>
            <a:pPr marL="714375" lvl="1" indent="-257175">
              <a:spcBef>
                <a:spcPct val="20000"/>
              </a:spcBef>
              <a:buFont typeface="Arial" charset="0"/>
              <a:buChar char="–"/>
            </a:pPr>
            <a:r>
              <a:rPr lang="en-US" altLang="zh-CN" sz="1600" b="0" dirty="0">
                <a:latin typeface="Calibri" pitchFamily="34" charset="0"/>
              </a:rPr>
              <a:t>RAN nodes: New D2D control function</a:t>
            </a:r>
          </a:p>
          <a:p>
            <a:pPr marL="714375" lvl="1" indent="-257175">
              <a:spcBef>
                <a:spcPct val="20000"/>
              </a:spcBef>
              <a:buFont typeface="Arial" charset="0"/>
              <a:buChar char="–"/>
            </a:pPr>
            <a:r>
              <a:rPr lang="en-US" altLang="zh-CN" sz="1600" b="0" dirty="0">
                <a:latin typeface="Calibri" pitchFamily="34" charset="0"/>
              </a:rPr>
              <a:t>CN nodes: New D2D control function</a:t>
            </a:r>
          </a:p>
        </p:txBody>
      </p:sp>
      <p:sp>
        <p:nvSpPr>
          <p:cNvPr id="21644" name="Rectangle 140"/>
          <p:cNvSpPr>
            <a:spLocks noChangeArrowheads="1"/>
          </p:cNvSpPr>
          <p:nvPr/>
        </p:nvSpPr>
        <p:spPr bwMode="auto">
          <a:xfrm>
            <a:off x="4391025" y="4438225"/>
            <a:ext cx="4572000" cy="158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6700" indent="-266700">
              <a:spcBef>
                <a:spcPct val="20000"/>
              </a:spcBef>
              <a:buFont typeface="Arial" charset="0"/>
              <a:buChar char="•"/>
            </a:pPr>
            <a:r>
              <a:rPr lang="en-US" altLang="zh-CN" b="0" dirty="0">
                <a:latin typeface="Calibri" pitchFamily="34" charset="0"/>
              </a:rPr>
              <a:t>Benefits/Gains</a:t>
            </a:r>
          </a:p>
          <a:p>
            <a:pPr marL="714375" lvl="1" indent="-257175">
              <a:spcBef>
                <a:spcPct val="20000"/>
              </a:spcBef>
              <a:buFont typeface="Arial" charset="0"/>
              <a:buChar char="–"/>
            </a:pPr>
            <a:r>
              <a:rPr lang="en-US" altLang="zh-CN" sz="1600" b="0" dirty="0">
                <a:solidFill>
                  <a:srgbClr val="FF0000"/>
                </a:solidFill>
                <a:latin typeface="Calibri" pitchFamily="34" charset="0"/>
              </a:rPr>
              <a:t>Cellular capacity improvement</a:t>
            </a:r>
          </a:p>
          <a:p>
            <a:pPr marL="714375" lvl="1" indent="-257175">
              <a:spcBef>
                <a:spcPct val="20000"/>
              </a:spcBef>
              <a:buFont typeface="Arial" charset="0"/>
              <a:buChar char="–"/>
            </a:pPr>
            <a:r>
              <a:rPr lang="en-US" altLang="zh-CN" sz="1600" b="0" dirty="0">
                <a:latin typeface="Calibri" pitchFamily="34" charset="0"/>
              </a:rPr>
              <a:t>Better </a:t>
            </a:r>
            <a:r>
              <a:rPr lang="en-US" altLang="zh-CN" sz="1600" b="0" dirty="0" err="1">
                <a:latin typeface="Calibri" pitchFamily="34" charset="0"/>
              </a:rPr>
              <a:t>QoS</a:t>
            </a:r>
            <a:r>
              <a:rPr lang="en-US" altLang="zh-CN" sz="1600" b="0" dirty="0">
                <a:latin typeface="Calibri" pitchFamily="34" charset="0"/>
              </a:rPr>
              <a:t>, security &amp; mobility support</a:t>
            </a:r>
          </a:p>
          <a:p>
            <a:pPr marL="714375" lvl="1" indent="-257175">
              <a:spcBef>
                <a:spcPct val="20000"/>
              </a:spcBef>
              <a:buFont typeface="Arial" charset="0"/>
              <a:buChar char="–"/>
            </a:pPr>
            <a:r>
              <a:rPr lang="en-US" altLang="zh-CN" sz="1600" b="0" dirty="0">
                <a:latin typeface="Calibri" pitchFamily="34" charset="0"/>
              </a:rPr>
              <a:t>Core network traffic offload </a:t>
            </a:r>
          </a:p>
          <a:p>
            <a:pPr marL="714375" lvl="1" indent="-257175">
              <a:spcBef>
                <a:spcPct val="20000"/>
              </a:spcBef>
              <a:buFont typeface="Arial" charset="0"/>
              <a:buChar char="–"/>
            </a:pPr>
            <a:r>
              <a:rPr lang="en-US" altLang="zh-CN" sz="1600" b="0" dirty="0">
                <a:latin typeface="Calibri" pitchFamily="34" charset="0"/>
              </a:rPr>
              <a:t>Unified &amp; Simplified communications</a:t>
            </a:r>
          </a:p>
        </p:txBody>
      </p:sp>
      <p:sp>
        <p:nvSpPr>
          <p:cNvPr id="21646" name="Rectangle 142"/>
          <p:cNvSpPr>
            <a:spLocks noChangeArrowheads="1"/>
          </p:cNvSpPr>
          <p:nvPr/>
        </p:nvSpPr>
        <p:spPr bwMode="auto">
          <a:xfrm>
            <a:off x="4391025" y="3375010"/>
            <a:ext cx="4572000" cy="118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6700" indent="-2667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b="0" dirty="0">
                <a:latin typeface="Calibri" pitchFamily="34" charset="0"/>
              </a:rPr>
              <a:t>Key technology</a:t>
            </a:r>
          </a:p>
          <a:p>
            <a:pPr marL="714375" lvl="1" indent="-257175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CN" sz="1600" b="0" dirty="0">
                <a:latin typeface="Calibri" pitchFamily="34" charset="0"/>
              </a:rPr>
              <a:t>D2D control </a:t>
            </a:r>
          </a:p>
          <a:p>
            <a:pPr marL="714375" lvl="1" indent="-257175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CN" sz="1600" b="0" dirty="0">
                <a:latin typeface="Calibri" pitchFamily="34" charset="0"/>
              </a:rPr>
              <a:t>D2D air interface design</a:t>
            </a:r>
          </a:p>
          <a:p>
            <a:pPr marL="714375" lvl="1" indent="-257175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CN" sz="1600" b="0" dirty="0">
                <a:latin typeface="Calibri" pitchFamily="34" charset="0"/>
              </a:rPr>
              <a:t>Cooperative transmission</a:t>
            </a:r>
          </a:p>
        </p:txBody>
      </p:sp>
      <p:grpSp>
        <p:nvGrpSpPr>
          <p:cNvPr id="16" name="Group 229"/>
          <p:cNvGrpSpPr>
            <a:grpSpLocks/>
          </p:cNvGrpSpPr>
          <p:nvPr/>
        </p:nvGrpSpPr>
        <p:grpSpPr bwMode="auto">
          <a:xfrm>
            <a:off x="5164138" y="2178035"/>
            <a:ext cx="2763837" cy="1158875"/>
            <a:chOff x="3271" y="1330"/>
            <a:chExt cx="1651" cy="664"/>
          </a:xfrm>
        </p:grpSpPr>
        <p:sp>
          <p:nvSpPr>
            <p:cNvPr id="74754" name="Oval 2"/>
            <p:cNvSpPr>
              <a:spLocks noChangeArrowheads="1"/>
            </p:cNvSpPr>
            <p:nvPr/>
          </p:nvSpPr>
          <p:spPr bwMode="auto">
            <a:xfrm rot="643183">
              <a:off x="3271" y="1471"/>
              <a:ext cx="1651" cy="52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+mn-lt"/>
                <a:ea typeface="+mn-ea"/>
              </a:endParaRPr>
            </a:p>
          </p:txBody>
        </p:sp>
        <p:sp>
          <p:nvSpPr>
            <p:cNvPr id="74850" name="Oval 98"/>
            <p:cNvSpPr>
              <a:spLocks noChangeArrowheads="1"/>
            </p:cNvSpPr>
            <p:nvPr/>
          </p:nvSpPr>
          <p:spPr bwMode="auto">
            <a:xfrm rot="-482216">
              <a:off x="3596" y="1644"/>
              <a:ext cx="1275" cy="310"/>
            </a:xfrm>
            <a:prstGeom prst="ellipse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>
                    <a:alpha val="89500"/>
                  </a:srgbClr>
                </a:gs>
                <a:gs pos="100000">
                  <a:srgbClr val="FFE5E5">
                    <a:alpha val="70000"/>
                  </a:srgbClr>
                </a:gs>
              </a:gsLst>
              <a:lin ang="16200000" scaled="1"/>
            </a:gradFill>
            <a:ln w="9525" algn="ctr">
              <a:solidFill>
                <a:srgbClr val="BE4B48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+mn-lt"/>
                <a:ea typeface="+mn-ea"/>
              </a:endParaRPr>
            </a:p>
          </p:txBody>
        </p:sp>
        <p:sp>
          <p:nvSpPr>
            <p:cNvPr id="74786" name="Text Box 34"/>
            <p:cNvSpPr txBox="1">
              <a:spLocks noChangeArrowheads="1"/>
            </p:cNvSpPr>
            <p:nvPr/>
          </p:nvSpPr>
          <p:spPr bwMode="auto">
            <a:xfrm>
              <a:off x="3659" y="1502"/>
              <a:ext cx="318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b="0">
                  <a:latin typeface="Calibri" pitchFamily="34" charset="0"/>
                </a:rPr>
                <a:t>eNB</a:t>
              </a:r>
            </a:p>
          </p:txBody>
        </p:sp>
        <p:pic>
          <p:nvPicPr>
            <p:cNvPr id="21653" name="Picture 6" descr="3GPhone.pn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87" y="1682"/>
              <a:ext cx="170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54" name="Picture 6" descr="3GPhone.pn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707" y="1785"/>
              <a:ext cx="170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1655" name="AutoShape 92"/>
            <p:cNvCxnSpPr>
              <a:cxnSpLocks noChangeShapeType="1"/>
            </p:cNvCxnSpPr>
            <p:nvPr/>
          </p:nvCxnSpPr>
          <p:spPr bwMode="auto">
            <a:xfrm flipH="1" flipV="1">
              <a:off x="3619" y="1607"/>
              <a:ext cx="131" cy="226"/>
            </a:xfrm>
            <a:prstGeom prst="straightConnector1">
              <a:avLst/>
            </a:prstGeom>
            <a:noFill/>
            <a:ln w="28575">
              <a:solidFill>
                <a:srgbClr val="969696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21656" name="AutoShape 94"/>
            <p:cNvCxnSpPr>
              <a:cxnSpLocks noChangeShapeType="1"/>
            </p:cNvCxnSpPr>
            <p:nvPr/>
          </p:nvCxnSpPr>
          <p:spPr bwMode="auto">
            <a:xfrm flipH="1" flipV="1">
              <a:off x="3619" y="1607"/>
              <a:ext cx="1053" cy="75"/>
            </a:xfrm>
            <a:prstGeom prst="straightConnector1">
              <a:avLst/>
            </a:prstGeom>
            <a:noFill/>
            <a:ln w="28575">
              <a:solidFill>
                <a:srgbClr val="969696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21657" name="AutoShape 95"/>
            <p:cNvCxnSpPr>
              <a:cxnSpLocks noChangeShapeType="1"/>
            </p:cNvCxnSpPr>
            <p:nvPr/>
          </p:nvCxnSpPr>
          <p:spPr bwMode="auto">
            <a:xfrm flipH="1">
              <a:off x="3835" y="1761"/>
              <a:ext cx="752" cy="151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sp>
          <p:nvSpPr>
            <p:cNvPr id="73766" name="Text Box 38"/>
            <p:cNvSpPr txBox="1">
              <a:spLocks noChangeArrowheads="1"/>
            </p:cNvSpPr>
            <p:nvPr/>
          </p:nvSpPr>
          <p:spPr bwMode="auto">
            <a:xfrm>
              <a:off x="4122" y="1837"/>
              <a:ext cx="370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zh-CN" sz="1200" b="0">
                <a:latin typeface="Calibri" pitchFamily="34" charset="0"/>
              </a:endParaRPr>
            </a:p>
          </p:txBody>
        </p:sp>
        <p:grpSp>
          <p:nvGrpSpPr>
            <p:cNvPr id="17" name="Group 188"/>
            <p:cNvGrpSpPr>
              <a:grpSpLocks noChangeAspect="1"/>
            </p:cNvGrpSpPr>
            <p:nvPr/>
          </p:nvGrpSpPr>
          <p:grpSpPr bwMode="auto">
            <a:xfrm>
              <a:off x="3613" y="1330"/>
              <a:ext cx="94" cy="277"/>
              <a:chOff x="4850" y="1255"/>
              <a:chExt cx="303" cy="873"/>
            </a:xfrm>
          </p:grpSpPr>
          <p:grpSp>
            <p:nvGrpSpPr>
              <p:cNvPr id="18" name="Group 189"/>
              <p:cNvGrpSpPr>
                <a:grpSpLocks noChangeAspect="1"/>
              </p:cNvGrpSpPr>
              <p:nvPr/>
            </p:nvGrpSpPr>
            <p:grpSpPr bwMode="auto">
              <a:xfrm>
                <a:off x="4850" y="1255"/>
                <a:ext cx="303" cy="873"/>
                <a:chOff x="4850" y="1255"/>
                <a:chExt cx="303" cy="873"/>
              </a:xfrm>
            </p:grpSpPr>
            <p:sp>
              <p:nvSpPr>
                <p:cNvPr id="21661" name="Line 19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62" name="Line 191"/>
                <p:cNvSpPr>
                  <a:spLocks noChangeAspect="1" noChangeShapeType="1"/>
                </p:cNvSpPr>
                <p:nvPr/>
              </p:nvSpPr>
              <p:spPr bwMode="auto">
                <a:xfrm>
                  <a:off x="5036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63" name="Line 192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64" name="Line 193"/>
                <p:cNvSpPr>
                  <a:spLocks noChangeAspect="1" noChangeShapeType="1"/>
                </p:cNvSpPr>
                <p:nvPr/>
              </p:nvSpPr>
              <p:spPr bwMode="auto">
                <a:xfrm>
                  <a:off x="4850" y="1397"/>
                  <a:ext cx="296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9" name="Group 194"/>
                <p:cNvGrpSpPr>
                  <a:grpSpLocks noChangeAspect="1"/>
                </p:cNvGrpSpPr>
                <p:nvPr/>
              </p:nvGrpSpPr>
              <p:grpSpPr bwMode="auto">
                <a:xfrm>
                  <a:off x="4850" y="1293"/>
                  <a:ext cx="48" cy="293"/>
                  <a:chOff x="4850" y="1293"/>
                  <a:chExt cx="48" cy="293"/>
                </a:xfrm>
              </p:grpSpPr>
              <p:sp>
                <p:nvSpPr>
                  <p:cNvPr id="21666" name="Rectangle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21667" name="Rectangle 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grpSp>
              <p:nvGrpSpPr>
                <p:cNvPr id="20" name="Group 197"/>
                <p:cNvGrpSpPr>
                  <a:grpSpLocks noChangeAspect="1"/>
                </p:cNvGrpSpPr>
                <p:nvPr/>
              </p:nvGrpSpPr>
              <p:grpSpPr bwMode="auto">
                <a:xfrm>
                  <a:off x="5105" y="1295"/>
                  <a:ext cx="48" cy="293"/>
                  <a:chOff x="5105" y="1295"/>
                  <a:chExt cx="48" cy="293"/>
                </a:xfrm>
              </p:grpSpPr>
              <p:sp>
                <p:nvSpPr>
                  <p:cNvPr id="21669" name="Rectangle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21670" name="Rectangle 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21671" name="Line 20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63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72" name="Line 201"/>
                <p:cNvSpPr>
                  <a:spLocks noChangeAspect="1" noChangeShapeType="1"/>
                </p:cNvSpPr>
                <p:nvPr/>
              </p:nvSpPr>
              <p:spPr bwMode="auto">
                <a:xfrm>
                  <a:off x="4924" y="2127"/>
                  <a:ext cx="157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1" name="Group 202"/>
                <p:cNvGrpSpPr>
                  <a:grpSpLocks noChangeAspect="1"/>
                </p:cNvGrpSpPr>
                <p:nvPr/>
              </p:nvGrpSpPr>
              <p:grpSpPr bwMode="auto">
                <a:xfrm>
                  <a:off x="4948" y="1255"/>
                  <a:ext cx="48" cy="293"/>
                  <a:chOff x="4948" y="1255"/>
                  <a:chExt cx="48" cy="293"/>
                </a:xfrm>
              </p:grpSpPr>
              <p:sp>
                <p:nvSpPr>
                  <p:cNvPr id="21674" name="Rectangle 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21675" name="Rectangle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21676" name="Line 20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97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77" name="Line 20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835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78" name="Line 207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837"/>
                  <a:ext cx="38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79" name="Line 20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68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80" name="Line 209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980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81" name="Line 210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689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82" name="Line 211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548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83" name="Line 21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540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84" name="Line 213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397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1685" name="Line 21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86" name="Line 215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87" name="Line 216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88" name="Line 217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2" name="Group 218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21690" name="Rectangle 219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1691" name="Rectangle 220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23" name="Group 221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21693" name="Rectangle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1694" name="Rectangle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21695" name="Line 22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96" name="Line 225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4" name="Group 226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21698" name="Rectangle 227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1699" name="Rectangle 228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21700" name="Line 229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01" name="Line 23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02" name="Line 231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03" name="Line 232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04" name="Line 233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05" name="Line 234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06" name="Line 235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07" name="Line 236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08" name="Line 237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09" name="Line 23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10" name="Line 239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11" name="Line 240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12" name="Line 241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5" name="Group 242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21714" name="Rectangle 243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1715" name="Rectangle 244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26" name="Group 245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21717" name="Rectangle 246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1718" name="Rectangle 247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21719" name="Line 24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20" name="Line 249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7" name="Group 250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21722" name="Rectangle 251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1723" name="Rectangle 252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21724" name="Line 253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25" name="Line 254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26" name="Line 255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27" name="Line 256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28" name="Line 257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29" name="Line 258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30" name="Line 259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31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32" name="Line 261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467544" y="120646"/>
            <a:ext cx="7676356" cy="50004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altLang="zh-CN" sz="3200" dirty="0" smtClean="0">
                <a:solidFill>
                  <a:srgbClr val="0070C0"/>
                </a:solidFill>
                <a:latin typeface="+mj-lt"/>
                <a:ea typeface="黑体" pitchFamily="2" charset="-122"/>
                <a:cs typeface="+mj-cs"/>
              </a:rPr>
              <a:t>D2D Local Area Networks</a:t>
            </a:r>
            <a:endParaRPr lang="zh-CN" altLang="en-US" sz="3200" dirty="0" smtClean="0">
              <a:solidFill>
                <a:srgbClr val="0070C0"/>
              </a:solidFill>
              <a:latin typeface="+mj-lt"/>
              <a:ea typeface="黑体" pitchFamily="2" charset="-122"/>
              <a:cs typeface="+mj-cs"/>
            </a:endParaRPr>
          </a:p>
        </p:txBody>
      </p:sp>
      <p:grpSp>
        <p:nvGrpSpPr>
          <p:cNvPr id="2" name="组合 313"/>
          <p:cNvGrpSpPr/>
          <p:nvPr/>
        </p:nvGrpSpPr>
        <p:grpSpPr>
          <a:xfrm>
            <a:off x="4343068" y="2187901"/>
            <a:ext cx="4621421" cy="4553467"/>
            <a:chOff x="3794093" y="701977"/>
            <a:chExt cx="3713220" cy="3405959"/>
          </a:xfrm>
        </p:grpSpPr>
        <p:sp>
          <p:nvSpPr>
            <p:cNvPr id="78" name="Oval 3"/>
            <p:cNvSpPr>
              <a:spLocks noChangeArrowheads="1"/>
            </p:cNvSpPr>
            <p:nvPr/>
          </p:nvSpPr>
          <p:spPr bwMode="auto">
            <a:xfrm rot="643183">
              <a:off x="3965600" y="909940"/>
              <a:ext cx="1119188" cy="181451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+mn-lt"/>
                <a:ea typeface="+mn-ea"/>
              </a:endParaRPr>
            </a:p>
          </p:txBody>
        </p:sp>
        <p:sp>
          <p:nvSpPr>
            <p:cNvPr id="82" name="Oval 2"/>
            <p:cNvSpPr>
              <a:spLocks noChangeArrowheads="1"/>
            </p:cNvSpPr>
            <p:nvPr/>
          </p:nvSpPr>
          <p:spPr bwMode="auto">
            <a:xfrm rot="359696">
              <a:off x="4940325" y="1479852"/>
              <a:ext cx="2566988" cy="1417638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+mn-lt"/>
                <a:ea typeface="+mn-ea"/>
              </a:endParaRPr>
            </a:p>
          </p:txBody>
        </p:sp>
        <p:sp>
          <p:nvSpPr>
            <p:cNvPr id="85" name="Oval 48"/>
            <p:cNvSpPr>
              <a:spLocks noChangeArrowheads="1"/>
            </p:cNvSpPr>
            <p:nvPr/>
          </p:nvSpPr>
          <p:spPr bwMode="auto">
            <a:xfrm>
              <a:off x="3933850" y="1713215"/>
              <a:ext cx="3101975" cy="1368425"/>
            </a:xfrm>
            <a:prstGeom prst="ellipse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>
                    <a:alpha val="89500"/>
                  </a:srgbClr>
                </a:gs>
                <a:gs pos="100000">
                  <a:srgbClr val="FFE5E5">
                    <a:alpha val="70000"/>
                  </a:srgbClr>
                </a:gs>
              </a:gsLst>
              <a:lin ang="16200000" scaled="1"/>
            </a:gradFill>
            <a:ln w="9525" algn="ctr">
              <a:solidFill>
                <a:srgbClr val="BE4B48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+mn-lt"/>
                <a:ea typeface="+mn-ea"/>
              </a:endParaRPr>
            </a:p>
          </p:txBody>
        </p:sp>
        <p:sp>
          <p:nvSpPr>
            <p:cNvPr id="93" name="Oval 4"/>
            <p:cNvSpPr>
              <a:spLocks noChangeArrowheads="1"/>
            </p:cNvSpPr>
            <p:nvPr/>
          </p:nvSpPr>
          <p:spPr bwMode="auto">
            <a:xfrm>
              <a:off x="4405337" y="1762427"/>
              <a:ext cx="2090738" cy="1222375"/>
            </a:xfrm>
            <a:prstGeom prst="ellipse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>
                    <a:alpha val="89500"/>
                  </a:srgbClr>
                </a:gs>
                <a:gs pos="100000">
                  <a:srgbClr val="FFE5E5">
                    <a:alpha val="70000"/>
                  </a:srgbClr>
                </a:gs>
              </a:gsLst>
              <a:lin ang="16200000" scaled="1"/>
            </a:gradFill>
            <a:ln w="9525" algn="ctr">
              <a:solidFill>
                <a:srgbClr val="BE4B48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+mn-lt"/>
                <a:ea typeface="+mn-ea"/>
              </a:endParaRPr>
            </a:p>
          </p:txBody>
        </p:sp>
        <p:pic>
          <p:nvPicPr>
            <p:cNvPr id="94" name="Picture 6" descr="3GPhone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53050" y="2200577"/>
              <a:ext cx="331788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6" descr="3GPhone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7612" y="2202165"/>
              <a:ext cx="3333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7" name="AutoShape 26"/>
            <p:cNvCxnSpPr>
              <a:cxnSpLocks noChangeShapeType="1"/>
            </p:cNvCxnSpPr>
            <p:nvPr/>
          </p:nvCxnSpPr>
          <p:spPr bwMode="auto">
            <a:xfrm>
              <a:off x="5484837" y="2372027"/>
              <a:ext cx="612775" cy="158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98" name="AutoShape 28"/>
            <p:cNvCxnSpPr>
              <a:cxnSpLocks noChangeShapeType="1"/>
            </p:cNvCxnSpPr>
            <p:nvPr/>
          </p:nvCxnSpPr>
          <p:spPr bwMode="auto">
            <a:xfrm flipV="1">
              <a:off x="5319737" y="1794177"/>
              <a:ext cx="346075" cy="406400"/>
            </a:xfrm>
            <a:prstGeom prst="straightConnector1">
              <a:avLst/>
            </a:prstGeom>
            <a:noFill/>
            <a:ln w="28575">
              <a:solidFill>
                <a:srgbClr val="969696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99" name="AutoShape 29"/>
            <p:cNvCxnSpPr>
              <a:cxnSpLocks noChangeShapeType="1"/>
            </p:cNvCxnSpPr>
            <p:nvPr/>
          </p:nvCxnSpPr>
          <p:spPr bwMode="auto">
            <a:xfrm flipH="1" flipV="1">
              <a:off x="5665812" y="1794177"/>
              <a:ext cx="598488" cy="407988"/>
            </a:xfrm>
            <a:prstGeom prst="straightConnector1">
              <a:avLst/>
            </a:prstGeom>
            <a:noFill/>
            <a:ln w="28575">
              <a:solidFill>
                <a:srgbClr val="969696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sp>
          <p:nvSpPr>
            <p:cNvPr id="100" name="Text Box 34"/>
            <p:cNvSpPr txBox="1">
              <a:spLocks noChangeArrowheads="1"/>
            </p:cNvSpPr>
            <p:nvPr/>
          </p:nvSpPr>
          <p:spPr bwMode="auto">
            <a:xfrm>
              <a:off x="4089426" y="1175052"/>
              <a:ext cx="5397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dirty="0" err="1" smtClean="0">
                  <a:latin typeface="Calibri" pitchFamily="34" charset="0"/>
                </a:rPr>
                <a:t>eNB</a:t>
              </a:r>
              <a:endParaRPr lang="en-US" altLang="zh-CN" sz="1200" b="0" dirty="0">
                <a:latin typeface="Calibri" pitchFamily="34" charset="0"/>
              </a:endParaRPr>
            </a:p>
          </p:txBody>
        </p:sp>
        <p:pic>
          <p:nvPicPr>
            <p:cNvPr id="101" name="Picture 6" descr="3GPhone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2987" y="1781477"/>
              <a:ext cx="331788" cy="34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2" name="AutoShape 44"/>
            <p:cNvCxnSpPr>
              <a:cxnSpLocks noChangeShapeType="1"/>
              <a:stCxn id="100" idx="3"/>
            </p:cNvCxnSpPr>
            <p:nvPr/>
          </p:nvCxnSpPr>
          <p:spPr bwMode="auto">
            <a:xfrm>
              <a:off x="4629176" y="1313552"/>
              <a:ext cx="23812" cy="639376"/>
            </a:xfrm>
            <a:prstGeom prst="straightConnector1">
              <a:avLst/>
            </a:prstGeom>
            <a:noFill/>
            <a:ln w="28575">
              <a:solidFill>
                <a:srgbClr val="969696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103" name="AutoShape 45"/>
            <p:cNvCxnSpPr>
              <a:cxnSpLocks noChangeShapeType="1"/>
            </p:cNvCxnSpPr>
            <p:nvPr/>
          </p:nvCxnSpPr>
          <p:spPr bwMode="auto">
            <a:xfrm flipH="1" flipV="1">
              <a:off x="5665812" y="1794177"/>
              <a:ext cx="1066800" cy="603250"/>
            </a:xfrm>
            <a:prstGeom prst="straightConnector1">
              <a:avLst/>
            </a:prstGeom>
            <a:noFill/>
            <a:ln w="28575">
              <a:solidFill>
                <a:srgbClr val="969696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104" name="AutoShape 49"/>
            <p:cNvCxnSpPr>
              <a:cxnSpLocks noChangeShapeType="1"/>
            </p:cNvCxnSpPr>
            <p:nvPr/>
          </p:nvCxnSpPr>
          <p:spPr bwMode="auto">
            <a:xfrm>
              <a:off x="4819675" y="2122790"/>
              <a:ext cx="333375" cy="24923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105" name="AutoShape 51"/>
            <p:cNvCxnSpPr>
              <a:cxnSpLocks noChangeShapeType="1"/>
            </p:cNvCxnSpPr>
            <p:nvPr/>
          </p:nvCxnSpPr>
          <p:spPr bwMode="auto">
            <a:xfrm>
              <a:off x="5484837" y="2372027"/>
              <a:ext cx="1081088" cy="195263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pic>
          <p:nvPicPr>
            <p:cNvPr id="106" name="Picture 5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68812" y="2070402"/>
              <a:ext cx="382588" cy="407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Picture 6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89537" y="2502202"/>
              <a:ext cx="382588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" name="图片 67" descr="http://www.quantum-wireless.com/store/media/catalog/product/cache/1/image/500x500/9df78eab33525d08d6e5fb8d27136e95/n/o/novatel-mifi-2200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32587" y="2406952"/>
              <a:ext cx="561975" cy="407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5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924575" y="2502202"/>
              <a:ext cx="382588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" name="Picture 6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00862" y="2383140"/>
              <a:ext cx="254000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" name="Text Box 35"/>
            <p:cNvSpPr txBox="1">
              <a:spLocks noChangeArrowheads="1"/>
            </p:cNvSpPr>
            <p:nvPr/>
          </p:nvSpPr>
          <p:spPr bwMode="auto">
            <a:xfrm>
              <a:off x="5757887" y="1567165"/>
              <a:ext cx="5397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dirty="0" err="1" smtClean="0">
                  <a:latin typeface="Calibri" pitchFamily="34" charset="0"/>
                </a:rPr>
                <a:t>eNB</a:t>
              </a:r>
              <a:endParaRPr lang="en-US" altLang="zh-CN" sz="1200" b="0" dirty="0">
                <a:latin typeface="Calibri" pitchFamily="34" charset="0"/>
              </a:endParaRPr>
            </a:p>
          </p:txBody>
        </p:sp>
        <p:sp>
          <p:nvSpPr>
            <p:cNvPr id="112" name="圆角矩形标注 111"/>
            <p:cNvSpPr>
              <a:spLocks noChangeArrowheads="1"/>
            </p:cNvSpPr>
            <p:nvPr/>
          </p:nvSpPr>
          <p:spPr bwMode="auto">
            <a:xfrm>
              <a:off x="3794093" y="3012702"/>
              <a:ext cx="2906769" cy="1095234"/>
            </a:xfrm>
            <a:prstGeom prst="wedgeRoundRectCallout">
              <a:avLst>
                <a:gd name="adj1" fmla="val 11334"/>
                <a:gd name="adj2" fmla="val -82677"/>
                <a:gd name="adj3" fmla="val 16667"/>
              </a:avLst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16200000" scaled="1"/>
            </a:gradFill>
            <a:ln w="9525" algn="ctr">
              <a:solidFill>
                <a:srgbClr val="98B954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square" lIns="54000" rIns="54000">
              <a:spAutoFit/>
            </a:bodyPr>
            <a:lstStyle/>
            <a:p>
              <a:pPr algn="just"/>
              <a:r>
                <a:rPr lang="en-US" altLang="zh-CN" sz="1600" b="1" dirty="0" smtClean="0">
                  <a:solidFill>
                    <a:srgbClr val="FF0000"/>
                  </a:solidFill>
                  <a:latin typeface="+mj-lt"/>
                  <a:ea typeface="华文仿宋" pitchFamily="2" charset="-122"/>
                </a:rPr>
                <a:t>Mobile social networks:</a:t>
              </a:r>
            </a:p>
            <a:p>
              <a:pPr marL="342900" indent="-342900" algn="just">
                <a:buFont typeface="+mj-ea"/>
                <a:buAutoNum type="circleNumDbPlain"/>
              </a:pPr>
              <a:r>
                <a:rPr lang="en-US" altLang="zh-CN" sz="1600" dirty="0" smtClean="0">
                  <a:latin typeface="+mj-lt"/>
                  <a:ea typeface="华文仿宋" pitchFamily="2" charset="-122"/>
                </a:rPr>
                <a:t>Mobile + social</a:t>
              </a:r>
            </a:p>
            <a:p>
              <a:pPr marL="342900" indent="-342900" algn="just">
                <a:buFont typeface="+mj-ea"/>
                <a:buAutoNum type="circleNumDbPlain"/>
              </a:pPr>
              <a:r>
                <a:rPr lang="en-US" altLang="zh-CN" sz="1600" dirty="0" smtClean="0">
                  <a:latin typeface="+mj-lt"/>
                  <a:ea typeface="华文仿宋" pitchFamily="2" charset="-122"/>
                </a:rPr>
                <a:t>Connected via mobiles</a:t>
              </a:r>
            </a:p>
            <a:p>
              <a:pPr marL="342900" indent="-342900" algn="just">
                <a:buFont typeface="+mj-ea"/>
                <a:buAutoNum type="circleNumDbPlain"/>
              </a:pPr>
              <a:r>
                <a:rPr lang="en-US" altLang="zh-CN" sz="1600" dirty="0" smtClean="0">
                  <a:latin typeface="+mj-lt"/>
                  <a:ea typeface="华文仿宋" pitchFamily="2" charset="-122"/>
                </a:rPr>
                <a:t>Information push, sharing, etc</a:t>
              </a:r>
              <a:endParaRPr lang="en-US" altLang="zh-CN" sz="1600" dirty="0" smtClean="0">
                <a:solidFill>
                  <a:srgbClr val="000000"/>
                </a:solidFill>
                <a:latin typeface="+mj-lt"/>
                <a:ea typeface="华文仿宋" pitchFamily="2" charset="-122"/>
              </a:endParaRPr>
            </a:p>
            <a:p>
              <a:pPr marL="342900" indent="-342900" algn="just">
                <a:buFont typeface="+mj-ea"/>
                <a:buAutoNum type="circleNumDbPlain"/>
              </a:pPr>
              <a:r>
                <a:rPr lang="en-US" altLang="zh-CN" sz="1600" dirty="0" smtClean="0">
                  <a:solidFill>
                    <a:srgbClr val="FF0000"/>
                  </a:solidFill>
                  <a:latin typeface="+mj-lt"/>
                  <a:ea typeface="华文仿宋" pitchFamily="2" charset="-122"/>
                </a:rPr>
                <a:t>New business model</a:t>
              </a:r>
              <a:endParaRPr lang="en-US" altLang="zh-CN" sz="1600" dirty="0">
                <a:solidFill>
                  <a:srgbClr val="FF0000"/>
                </a:solidFill>
                <a:latin typeface="+mj-lt"/>
                <a:ea typeface="华文仿宋" pitchFamily="2" charset="-122"/>
              </a:endParaRPr>
            </a:p>
          </p:txBody>
        </p:sp>
        <p:grpSp>
          <p:nvGrpSpPr>
            <p:cNvPr id="3" name="Group 188"/>
            <p:cNvGrpSpPr>
              <a:grpSpLocks noChangeAspect="1"/>
            </p:cNvGrpSpPr>
            <p:nvPr/>
          </p:nvGrpSpPr>
          <p:grpSpPr bwMode="auto">
            <a:xfrm>
              <a:off x="4484712" y="701977"/>
              <a:ext cx="211138" cy="674688"/>
              <a:chOff x="4850" y="1255"/>
              <a:chExt cx="303" cy="873"/>
            </a:xfrm>
          </p:grpSpPr>
          <p:grpSp>
            <p:nvGrpSpPr>
              <p:cNvPr id="4" name="Group 189"/>
              <p:cNvGrpSpPr>
                <a:grpSpLocks noChangeAspect="1"/>
              </p:cNvGrpSpPr>
              <p:nvPr/>
            </p:nvGrpSpPr>
            <p:grpSpPr bwMode="auto">
              <a:xfrm>
                <a:off x="4850" y="1255"/>
                <a:ext cx="303" cy="873"/>
                <a:chOff x="4850" y="1255"/>
                <a:chExt cx="303" cy="873"/>
              </a:xfrm>
            </p:grpSpPr>
            <p:sp>
              <p:nvSpPr>
                <p:cNvPr id="289" name="Line 19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0" name="Line 191"/>
                <p:cNvSpPr>
                  <a:spLocks noChangeAspect="1" noChangeShapeType="1"/>
                </p:cNvSpPr>
                <p:nvPr/>
              </p:nvSpPr>
              <p:spPr bwMode="auto">
                <a:xfrm>
                  <a:off x="5036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1" name="Line 192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2" name="Line 193"/>
                <p:cNvSpPr>
                  <a:spLocks noChangeAspect="1" noChangeShapeType="1"/>
                </p:cNvSpPr>
                <p:nvPr/>
              </p:nvSpPr>
              <p:spPr bwMode="auto">
                <a:xfrm>
                  <a:off x="4850" y="1397"/>
                  <a:ext cx="296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5" name="Group 194"/>
                <p:cNvGrpSpPr>
                  <a:grpSpLocks noChangeAspect="1"/>
                </p:cNvGrpSpPr>
                <p:nvPr/>
              </p:nvGrpSpPr>
              <p:grpSpPr bwMode="auto">
                <a:xfrm>
                  <a:off x="4850" y="1293"/>
                  <a:ext cx="48" cy="293"/>
                  <a:chOff x="4850" y="1293"/>
                  <a:chExt cx="48" cy="293"/>
                </a:xfrm>
              </p:grpSpPr>
              <p:sp>
                <p:nvSpPr>
                  <p:cNvPr id="311" name="Rectangle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312" name="Rectangle 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grpSp>
              <p:nvGrpSpPr>
                <p:cNvPr id="6" name="Group 197"/>
                <p:cNvGrpSpPr>
                  <a:grpSpLocks noChangeAspect="1"/>
                </p:cNvGrpSpPr>
                <p:nvPr/>
              </p:nvGrpSpPr>
              <p:grpSpPr bwMode="auto">
                <a:xfrm>
                  <a:off x="5105" y="1295"/>
                  <a:ext cx="48" cy="293"/>
                  <a:chOff x="5105" y="1295"/>
                  <a:chExt cx="48" cy="293"/>
                </a:xfrm>
              </p:grpSpPr>
              <p:sp>
                <p:nvSpPr>
                  <p:cNvPr id="309" name="Rectangle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310" name="Rectangle 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295" name="Line 20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63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6" name="Line 201"/>
                <p:cNvSpPr>
                  <a:spLocks noChangeAspect="1" noChangeShapeType="1"/>
                </p:cNvSpPr>
                <p:nvPr/>
              </p:nvSpPr>
              <p:spPr bwMode="auto">
                <a:xfrm>
                  <a:off x="4924" y="2127"/>
                  <a:ext cx="157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7" name="Group 202"/>
                <p:cNvGrpSpPr>
                  <a:grpSpLocks noChangeAspect="1"/>
                </p:cNvGrpSpPr>
                <p:nvPr/>
              </p:nvGrpSpPr>
              <p:grpSpPr bwMode="auto">
                <a:xfrm>
                  <a:off x="4948" y="1255"/>
                  <a:ext cx="48" cy="293"/>
                  <a:chOff x="4948" y="1255"/>
                  <a:chExt cx="48" cy="293"/>
                </a:xfrm>
              </p:grpSpPr>
              <p:sp>
                <p:nvSpPr>
                  <p:cNvPr id="307" name="Rectangle 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308" name="Rectangle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298" name="Line 20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97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9" name="Line 20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835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0" name="Line 207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837"/>
                  <a:ext cx="38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1" name="Line 20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68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2" name="Line 209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980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3" name="Line 210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689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4" name="Line 211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548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5" name="Line 21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540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6" name="Line 213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397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41" name="Line 21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2" name="Line 215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3" name="Line 216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4" name="Line 217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8" name="Group 218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287" name="Rectangle 219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88" name="Rectangle 220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9" name="Group 221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285" name="Rectangle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86" name="Rectangle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247" name="Line 22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" name="Line 225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" name="Group 226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283" name="Rectangle 227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84" name="Rectangle 228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250" name="Line 229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1" name="Line 23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2" name="Line 231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" name="Line 232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4" name="Line 233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5" name="Line 234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" name="Line 235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" name="Line 236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" name="Line 237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9" name="Line 23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0" name="Line 239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1" name="Line 240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" name="Line 241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1" name="Group 242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281" name="Rectangle 243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82" name="Rectangle 244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12" name="Group 245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279" name="Rectangle 246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80" name="Rectangle 247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265" name="Line 24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" name="Line 249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3" name="Group 250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277" name="Rectangle 251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78" name="Rectangle 252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268" name="Line 253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9" name="Line 254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0" name="Line 255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1" name="Line 256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2" name="Line 257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3" name="Line 258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4" name="Line 259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5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" name="Line 261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" name="Group 188"/>
            <p:cNvGrpSpPr>
              <a:grpSpLocks noChangeAspect="1"/>
            </p:cNvGrpSpPr>
            <p:nvPr/>
          </p:nvGrpSpPr>
          <p:grpSpPr bwMode="auto">
            <a:xfrm>
              <a:off x="5565800" y="1133777"/>
              <a:ext cx="211138" cy="674688"/>
              <a:chOff x="4850" y="1255"/>
              <a:chExt cx="303" cy="873"/>
            </a:xfrm>
          </p:grpSpPr>
          <p:grpSp>
            <p:nvGrpSpPr>
              <p:cNvPr id="15" name="Group 189"/>
              <p:cNvGrpSpPr>
                <a:grpSpLocks noChangeAspect="1"/>
              </p:cNvGrpSpPr>
              <p:nvPr/>
            </p:nvGrpSpPr>
            <p:grpSpPr bwMode="auto">
              <a:xfrm>
                <a:off x="4850" y="1255"/>
                <a:ext cx="303" cy="873"/>
                <a:chOff x="4850" y="1255"/>
                <a:chExt cx="303" cy="873"/>
              </a:xfrm>
            </p:grpSpPr>
            <p:sp>
              <p:nvSpPr>
                <p:cNvPr id="216" name="Line 19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7" name="Line 191"/>
                <p:cNvSpPr>
                  <a:spLocks noChangeAspect="1" noChangeShapeType="1"/>
                </p:cNvSpPr>
                <p:nvPr/>
              </p:nvSpPr>
              <p:spPr bwMode="auto">
                <a:xfrm>
                  <a:off x="5036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8" name="Line 192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9" name="Line 193"/>
                <p:cNvSpPr>
                  <a:spLocks noChangeAspect="1" noChangeShapeType="1"/>
                </p:cNvSpPr>
                <p:nvPr/>
              </p:nvSpPr>
              <p:spPr bwMode="auto">
                <a:xfrm>
                  <a:off x="4850" y="1397"/>
                  <a:ext cx="296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6" name="Group 194"/>
                <p:cNvGrpSpPr>
                  <a:grpSpLocks noChangeAspect="1"/>
                </p:cNvGrpSpPr>
                <p:nvPr/>
              </p:nvGrpSpPr>
              <p:grpSpPr bwMode="auto">
                <a:xfrm>
                  <a:off x="4850" y="1293"/>
                  <a:ext cx="48" cy="293"/>
                  <a:chOff x="4850" y="1293"/>
                  <a:chExt cx="48" cy="293"/>
                </a:xfrm>
              </p:grpSpPr>
              <p:sp>
                <p:nvSpPr>
                  <p:cNvPr id="238" name="Rectangle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239" name="Rectangle 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grpSp>
              <p:nvGrpSpPr>
                <p:cNvPr id="17" name="Group 197"/>
                <p:cNvGrpSpPr>
                  <a:grpSpLocks noChangeAspect="1"/>
                </p:cNvGrpSpPr>
                <p:nvPr/>
              </p:nvGrpSpPr>
              <p:grpSpPr bwMode="auto">
                <a:xfrm>
                  <a:off x="5105" y="1295"/>
                  <a:ext cx="48" cy="293"/>
                  <a:chOff x="5105" y="1295"/>
                  <a:chExt cx="48" cy="293"/>
                </a:xfrm>
              </p:grpSpPr>
              <p:sp>
                <p:nvSpPr>
                  <p:cNvPr id="236" name="Rectangle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237" name="Rectangle 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222" name="Line 20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63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3" name="Line 201"/>
                <p:cNvSpPr>
                  <a:spLocks noChangeAspect="1" noChangeShapeType="1"/>
                </p:cNvSpPr>
                <p:nvPr/>
              </p:nvSpPr>
              <p:spPr bwMode="auto">
                <a:xfrm>
                  <a:off x="4924" y="2127"/>
                  <a:ext cx="157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8" name="Group 202"/>
                <p:cNvGrpSpPr>
                  <a:grpSpLocks noChangeAspect="1"/>
                </p:cNvGrpSpPr>
                <p:nvPr/>
              </p:nvGrpSpPr>
              <p:grpSpPr bwMode="auto">
                <a:xfrm>
                  <a:off x="4948" y="1255"/>
                  <a:ext cx="48" cy="293"/>
                  <a:chOff x="4948" y="1255"/>
                  <a:chExt cx="48" cy="293"/>
                </a:xfrm>
              </p:grpSpPr>
              <p:sp>
                <p:nvSpPr>
                  <p:cNvPr id="234" name="Rectangle 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235" name="Rectangle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225" name="Line 20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97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6" name="Line 20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835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7" name="Line 207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837"/>
                  <a:ext cx="38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8" name="Line 20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68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9" name="Line 209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980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0" name="Line 210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689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1" name="Line 211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548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2" name="Line 21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540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3" name="Line 213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397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33" name="Line 21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" name="Line 215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" name="Line 216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" name="Line 217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9" name="Group 218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214" name="Rectangle 219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15" name="Rectangle 220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20" name="Group 221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212" name="Rectangle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13" name="Rectangle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65" name="Line 22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6" name="Line 225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1" name="Group 226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210" name="Rectangle 227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11" name="Rectangle 228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68" name="Line 229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9" name="Line 23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0" name="Line 231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1" name="Line 232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2" name="Line 233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3" name="Line 234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" name="Line 235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" name="Line 236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" name="Line 237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7" name="Line 23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" name="Line 239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" name="Line 240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0" name="Line 241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2" name="Group 242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208" name="Rectangle 243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09" name="Rectangle 244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23" name="Group 245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206" name="Rectangle 246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07" name="Rectangle 247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92" name="Line 24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3" name="Line 249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4" name="Group 250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204" name="Rectangle 251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205" name="Rectangle 252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95" name="Line 253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" name="Line 254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" name="Line 255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" name="Line 256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" name="Line 257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" name="Line 258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" name="Line 259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2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3" name="Line 261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115" name="AutoShape 96"/>
            <p:cNvCxnSpPr>
              <a:cxnSpLocks noChangeShapeType="1"/>
            </p:cNvCxnSpPr>
            <p:nvPr/>
          </p:nvCxnSpPr>
          <p:spPr bwMode="auto">
            <a:xfrm flipH="1" flipV="1">
              <a:off x="4391050" y="1729090"/>
              <a:ext cx="261938" cy="22383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pic>
          <p:nvPicPr>
            <p:cNvPr id="117" name="Picture 79" descr="FOMA-ht03a_white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89425" y="1551290"/>
              <a:ext cx="244475" cy="395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图片 6" descr="http://www.andreas-rozek.de/iPhone/Welcome/iPad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67300" y="1314752"/>
              <a:ext cx="2984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9" name="AutoShape 95"/>
            <p:cNvCxnSpPr>
              <a:cxnSpLocks noChangeShapeType="1"/>
            </p:cNvCxnSpPr>
            <p:nvPr/>
          </p:nvCxnSpPr>
          <p:spPr bwMode="auto">
            <a:xfrm flipH="1">
              <a:off x="4819675" y="1687815"/>
              <a:ext cx="192088" cy="93663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</p:grpSp>
      <p:graphicFrame>
        <p:nvGraphicFramePr>
          <p:cNvPr id="318" name="表格 3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461026"/>
              </p:ext>
            </p:extLst>
          </p:nvPr>
        </p:nvGraphicFramePr>
        <p:xfrm>
          <a:off x="250825" y="744202"/>
          <a:ext cx="8607455" cy="987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491"/>
                <a:gridCol w="1721491"/>
                <a:gridCol w="1721491"/>
                <a:gridCol w="1721491"/>
                <a:gridCol w="1721491"/>
              </a:tblGrid>
              <a:tr h="362180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rgbClr val="0066FF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RAT</a:t>
                      </a:r>
                      <a:endParaRPr lang="zh-CN" altLang="en-US" sz="1600" b="0" dirty="0">
                        <a:solidFill>
                          <a:srgbClr val="0066FF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0066FF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Solution</a:t>
                      </a:r>
                      <a:endParaRPr lang="zh-CN" altLang="en-US" sz="1600" b="0" dirty="0">
                        <a:solidFill>
                          <a:srgbClr val="0066FF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rgbClr val="0066FF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Benefits</a:t>
                      </a:r>
                      <a:endParaRPr lang="zh-CN" altLang="en-US" sz="1600" b="0" dirty="0" smtClean="0">
                        <a:solidFill>
                          <a:srgbClr val="0066FF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0066FF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Frequency</a:t>
                      </a:r>
                      <a:endParaRPr lang="zh-CN" altLang="en-US" sz="1600" b="0" dirty="0">
                        <a:solidFill>
                          <a:srgbClr val="0066FF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0066FF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Disadvantages</a:t>
                      </a:r>
                      <a:endParaRPr lang="zh-CN" altLang="en-US" sz="1600" b="0" dirty="0">
                        <a:solidFill>
                          <a:srgbClr val="0066FF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</a:tr>
              <a:tr h="6255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Wireless Mesh</a:t>
                      </a:r>
                      <a:endParaRPr lang="zh-CN" altLang="en-US" sz="1600" b="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WLAN + Ad Hoc </a:t>
                      </a:r>
                      <a:endParaRPr lang="zh-CN" altLang="en-US" sz="1600" b="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Flexible</a:t>
                      </a:r>
                      <a:endParaRPr lang="zh-CN" altLang="en-US" sz="1600" b="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Un-authorized</a:t>
                      </a:r>
                      <a:endParaRPr lang="zh-CN" altLang="en-US" sz="1600" b="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err="1" smtClean="0">
                          <a:solidFill>
                            <a:srgbClr val="00206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QoS</a:t>
                      </a:r>
                      <a:r>
                        <a:rPr lang="zh-CN" altLang="en-US" sz="1600" b="0" dirty="0" smtClean="0">
                          <a:solidFill>
                            <a:srgbClr val="00206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</a:t>
                      </a:r>
                      <a:r>
                        <a:rPr lang="en-US" altLang="zh-CN" sz="1600" b="0" dirty="0" smtClean="0">
                          <a:solidFill>
                            <a:srgbClr val="00206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in-guaranteed</a:t>
                      </a:r>
                      <a:endParaRPr lang="zh-CN" altLang="en-US" sz="1600" b="0" dirty="0">
                        <a:solidFill>
                          <a:srgbClr val="00206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5" name="表格 3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105331"/>
              </p:ext>
            </p:extLst>
          </p:nvPr>
        </p:nvGraphicFramePr>
        <p:xfrm>
          <a:off x="250826" y="1731966"/>
          <a:ext cx="8636725" cy="625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345"/>
                <a:gridCol w="1727345"/>
                <a:gridCol w="1727345"/>
                <a:gridCol w="1727345"/>
                <a:gridCol w="1727345"/>
              </a:tblGrid>
              <a:tr h="6255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D2D LAN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Cellular</a:t>
                      </a:r>
                      <a:r>
                        <a:rPr lang="zh-CN" altLang="en-US" sz="1600" b="0" baseline="0" dirty="0" smtClean="0">
                          <a:solidFill>
                            <a:srgbClr val="FF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</a:t>
                      </a:r>
                      <a:r>
                        <a:rPr lang="en-US" altLang="zh-CN" sz="1600" b="0" baseline="0" dirty="0" smtClean="0">
                          <a:solidFill>
                            <a:srgbClr val="FF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+</a:t>
                      </a:r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Ad Hoc 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Flexible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Authorized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err="1" smtClean="0">
                          <a:solidFill>
                            <a:srgbClr val="FF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QoS</a:t>
                      </a:r>
                      <a:r>
                        <a:rPr lang="zh-CN" altLang="en-US" sz="1600" b="0" dirty="0" smtClean="0">
                          <a:solidFill>
                            <a:srgbClr val="FF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</a:t>
                      </a:r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guaranteed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5" name="组合 327"/>
          <p:cNvGrpSpPr/>
          <p:nvPr/>
        </p:nvGrpSpPr>
        <p:grpSpPr>
          <a:xfrm>
            <a:off x="0" y="2846483"/>
            <a:ext cx="3991009" cy="2608022"/>
            <a:chOff x="0" y="3113442"/>
            <a:chExt cx="3991009" cy="2608022"/>
          </a:xfrm>
        </p:grpSpPr>
        <p:sp>
          <p:nvSpPr>
            <p:cNvPr id="185" name="TextBox 184"/>
            <p:cNvSpPr txBox="1"/>
            <p:nvPr/>
          </p:nvSpPr>
          <p:spPr>
            <a:xfrm>
              <a:off x="0" y="3166918"/>
              <a:ext cx="1442226" cy="175432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800" dirty="0" smtClean="0">
                  <a:solidFill>
                    <a:srgbClr val="FF0000"/>
                  </a:solidFill>
                  <a:latin typeface="+mj-lt"/>
                  <a:ea typeface="华文仿宋" pitchFamily="2" charset="-122"/>
                  <a:cs typeface="Times New Roman" pitchFamily="18" charset="0"/>
                </a:rPr>
                <a:t>Smart-phones</a:t>
              </a:r>
              <a:r>
                <a:rPr lang="en-US" altLang="zh-CN" sz="1800" dirty="0" smtClean="0">
                  <a:latin typeface="+mj-lt"/>
                  <a:ea typeface="华文仿宋" pitchFamily="2" charset="-122"/>
                  <a:cs typeface="Times New Roman" pitchFamily="18" charset="0"/>
                </a:rPr>
                <a:t> and </a:t>
              </a:r>
              <a:r>
                <a:rPr lang="en-US" altLang="zh-CN" sz="1800" dirty="0" smtClean="0">
                  <a:solidFill>
                    <a:srgbClr val="FF0000"/>
                  </a:solidFill>
                  <a:latin typeface="+mj-lt"/>
                  <a:ea typeface="华文仿宋" pitchFamily="2" charset="-122"/>
                  <a:cs typeface="Times New Roman" pitchFamily="18" charset="0"/>
                </a:rPr>
                <a:t>data-service</a:t>
              </a:r>
              <a:r>
                <a:rPr lang="en-US" altLang="zh-CN" sz="1800" dirty="0" smtClean="0">
                  <a:latin typeface="+mj-lt"/>
                  <a:ea typeface="华文仿宋" pitchFamily="2" charset="-122"/>
                  <a:cs typeface="Times New Roman" pitchFamily="18" charset="0"/>
                </a:rPr>
                <a:t> based </a:t>
              </a:r>
              <a:r>
                <a:rPr lang="en-US" altLang="zh-CN" sz="1800" dirty="0" smtClean="0">
                  <a:solidFill>
                    <a:srgbClr val="FF0000"/>
                  </a:solidFill>
                  <a:latin typeface="+mj-lt"/>
                  <a:ea typeface="华文仿宋" pitchFamily="2" charset="-122"/>
                  <a:cs typeface="Times New Roman" pitchFamily="18" charset="0"/>
                </a:rPr>
                <a:t>mobile internet</a:t>
              </a:r>
            </a:p>
          </p:txBody>
        </p:sp>
        <p:pic>
          <p:nvPicPr>
            <p:cNvPr id="188" name="图片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403649" y="3113442"/>
              <a:ext cx="2587360" cy="260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9" name="Freeform 136"/>
          <p:cNvSpPr>
            <a:spLocks noChangeAspect="1"/>
          </p:cNvSpPr>
          <p:nvPr/>
        </p:nvSpPr>
        <p:spPr bwMode="auto">
          <a:xfrm rot="2539968">
            <a:off x="3533929" y="3322280"/>
            <a:ext cx="1169047" cy="475401"/>
          </a:xfrm>
          <a:custGeom>
            <a:avLst/>
            <a:gdLst/>
            <a:ahLst/>
            <a:cxnLst>
              <a:cxn ang="0">
                <a:pos x="987" y="291"/>
              </a:cxn>
              <a:cxn ang="0">
                <a:pos x="783" y="0"/>
              </a:cxn>
              <a:cxn ang="0">
                <a:pos x="827" y="98"/>
              </a:cxn>
              <a:cxn ang="0">
                <a:pos x="814" y="117"/>
              </a:cxn>
              <a:cxn ang="0">
                <a:pos x="800" y="135"/>
              </a:cxn>
              <a:cxn ang="0">
                <a:pos x="786" y="152"/>
              </a:cxn>
              <a:cxn ang="0">
                <a:pos x="770" y="166"/>
              </a:cxn>
              <a:cxn ang="0">
                <a:pos x="755" y="182"/>
              </a:cxn>
              <a:cxn ang="0">
                <a:pos x="740" y="195"/>
              </a:cxn>
              <a:cxn ang="0">
                <a:pos x="723" y="207"/>
              </a:cxn>
              <a:cxn ang="0">
                <a:pos x="708" y="218"/>
              </a:cxn>
              <a:cxn ang="0">
                <a:pos x="681" y="230"/>
              </a:cxn>
              <a:cxn ang="0">
                <a:pos x="664" y="238"/>
              </a:cxn>
              <a:cxn ang="0">
                <a:pos x="648" y="244"/>
              </a:cxn>
              <a:cxn ang="0">
                <a:pos x="628" y="248"/>
              </a:cxn>
              <a:cxn ang="0">
                <a:pos x="610" y="253"/>
              </a:cxn>
              <a:cxn ang="0">
                <a:pos x="590" y="255"/>
              </a:cxn>
              <a:cxn ang="0">
                <a:pos x="571" y="257"/>
              </a:cxn>
              <a:cxn ang="0">
                <a:pos x="551" y="258"/>
              </a:cxn>
              <a:cxn ang="0">
                <a:pos x="531" y="256"/>
              </a:cxn>
              <a:cxn ang="0">
                <a:pos x="510" y="254"/>
              </a:cxn>
              <a:cxn ang="0">
                <a:pos x="490" y="251"/>
              </a:cxn>
              <a:cxn ang="0">
                <a:pos x="468" y="246"/>
              </a:cxn>
              <a:cxn ang="0">
                <a:pos x="400" y="226"/>
              </a:cxn>
              <a:cxn ang="0">
                <a:pos x="378" y="215"/>
              </a:cxn>
              <a:cxn ang="0">
                <a:pos x="355" y="204"/>
              </a:cxn>
              <a:cxn ang="0">
                <a:pos x="330" y="194"/>
              </a:cxn>
              <a:cxn ang="0">
                <a:pos x="307" y="179"/>
              </a:cxn>
              <a:cxn ang="0">
                <a:pos x="280" y="166"/>
              </a:cxn>
              <a:cxn ang="0">
                <a:pos x="255" y="150"/>
              </a:cxn>
              <a:cxn ang="0">
                <a:pos x="231" y="133"/>
              </a:cxn>
              <a:cxn ang="0">
                <a:pos x="205" y="115"/>
              </a:cxn>
              <a:cxn ang="0">
                <a:pos x="0" y="269"/>
              </a:cxn>
              <a:cxn ang="0">
                <a:pos x="27" y="300"/>
              </a:cxn>
              <a:cxn ang="0">
                <a:pos x="58" y="327"/>
              </a:cxn>
              <a:cxn ang="0">
                <a:pos x="87" y="354"/>
              </a:cxn>
              <a:cxn ang="0">
                <a:pos x="115" y="378"/>
              </a:cxn>
              <a:cxn ang="0">
                <a:pos x="146" y="400"/>
              </a:cxn>
              <a:cxn ang="0">
                <a:pos x="174" y="420"/>
              </a:cxn>
              <a:cxn ang="0">
                <a:pos x="203" y="436"/>
              </a:cxn>
              <a:cxn ang="0">
                <a:pos x="231" y="452"/>
              </a:cxn>
              <a:cxn ang="0">
                <a:pos x="261" y="466"/>
              </a:cxn>
              <a:cxn ang="0">
                <a:pos x="289" y="479"/>
              </a:cxn>
              <a:cxn ang="0">
                <a:pos x="332" y="491"/>
              </a:cxn>
              <a:cxn ang="0">
                <a:pos x="362" y="498"/>
              </a:cxn>
              <a:cxn ang="0">
                <a:pos x="390" y="502"/>
              </a:cxn>
              <a:cxn ang="0">
                <a:pos x="420" y="504"/>
              </a:cxn>
              <a:cxn ang="0">
                <a:pos x="449" y="505"/>
              </a:cxn>
              <a:cxn ang="0">
                <a:pos x="477" y="502"/>
              </a:cxn>
              <a:cxn ang="0">
                <a:pos x="507" y="499"/>
              </a:cxn>
              <a:cxn ang="0">
                <a:pos x="535" y="494"/>
              </a:cxn>
              <a:cxn ang="0">
                <a:pos x="563" y="485"/>
              </a:cxn>
              <a:cxn ang="0">
                <a:pos x="592" y="475"/>
              </a:cxn>
              <a:cxn ang="0">
                <a:pos x="621" y="463"/>
              </a:cxn>
              <a:cxn ang="0">
                <a:pos x="692" y="425"/>
              </a:cxn>
              <a:cxn ang="0">
                <a:pos x="722" y="404"/>
              </a:cxn>
              <a:cxn ang="0">
                <a:pos x="751" y="383"/>
              </a:cxn>
              <a:cxn ang="0">
                <a:pos x="780" y="358"/>
              </a:cxn>
              <a:cxn ang="0">
                <a:pos x="807" y="334"/>
              </a:cxn>
              <a:cxn ang="0">
                <a:pos x="836" y="307"/>
              </a:cxn>
              <a:cxn ang="0">
                <a:pos x="864" y="276"/>
              </a:cxn>
              <a:cxn ang="0">
                <a:pos x="893" y="245"/>
              </a:cxn>
              <a:cxn ang="0">
                <a:pos x="922" y="211"/>
              </a:cxn>
            </a:cxnLst>
            <a:rect l="0" t="0" r="r" b="b"/>
            <a:pathLst>
              <a:path w="1081" h="505">
                <a:moveTo>
                  <a:pt x="922" y="211"/>
                </a:moveTo>
                <a:lnTo>
                  <a:pt x="987" y="291"/>
                </a:lnTo>
                <a:lnTo>
                  <a:pt x="1081" y="21"/>
                </a:lnTo>
                <a:lnTo>
                  <a:pt x="783" y="0"/>
                </a:lnTo>
                <a:lnTo>
                  <a:pt x="834" y="88"/>
                </a:lnTo>
                <a:lnTo>
                  <a:pt x="827" y="98"/>
                </a:lnTo>
                <a:lnTo>
                  <a:pt x="821" y="108"/>
                </a:lnTo>
                <a:lnTo>
                  <a:pt x="814" y="117"/>
                </a:lnTo>
                <a:lnTo>
                  <a:pt x="807" y="126"/>
                </a:lnTo>
                <a:lnTo>
                  <a:pt x="800" y="135"/>
                </a:lnTo>
                <a:lnTo>
                  <a:pt x="793" y="143"/>
                </a:lnTo>
                <a:lnTo>
                  <a:pt x="786" y="152"/>
                </a:lnTo>
                <a:lnTo>
                  <a:pt x="778" y="160"/>
                </a:lnTo>
                <a:lnTo>
                  <a:pt x="770" y="166"/>
                </a:lnTo>
                <a:lnTo>
                  <a:pt x="762" y="173"/>
                </a:lnTo>
                <a:lnTo>
                  <a:pt x="755" y="182"/>
                </a:lnTo>
                <a:lnTo>
                  <a:pt x="746" y="189"/>
                </a:lnTo>
                <a:lnTo>
                  <a:pt x="740" y="195"/>
                </a:lnTo>
                <a:lnTo>
                  <a:pt x="732" y="200"/>
                </a:lnTo>
                <a:lnTo>
                  <a:pt x="723" y="207"/>
                </a:lnTo>
                <a:lnTo>
                  <a:pt x="714" y="212"/>
                </a:lnTo>
                <a:lnTo>
                  <a:pt x="708" y="218"/>
                </a:lnTo>
                <a:lnTo>
                  <a:pt x="691" y="227"/>
                </a:lnTo>
                <a:lnTo>
                  <a:pt x="681" y="230"/>
                </a:lnTo>
                <a:lnTo>
                  <a:pt x="673" y="235"/>
                </a:lnTo>
                <a:lnTo>
                  <a:pt x="664" y="238"/>
                </a:lnTo>
                <a:lnTo>
                  <a:pt x="655" y="240"/>
                </a:lnTo>
                <a:lnTo>
                  <a:pt x="648" y="244"/>
                </a:lnTo>
                <a:lnTo>
                  <a:pt x="636" y="246"/>
                </a:lnTo>
                <a:lnTo>
                  <a:pt x="628" y="248"/>
                </a:lnTo>
                <a:lnTo>
                  <a:pt x="619" y="252"/>
                </a:lnTo>
                <a:lnTo>
                  <a:pt x="610" y="253"/>
                </a:lnTo>
                <a:lnTo>
                  <a:pt x="599" y="255"/>
                </a:lnTo>
                <a:lnTo>
                  <a:pt x="590" y="255"/>
                </a:lnTo>
                <a:lnTo>
                  <a:pt x="580" y="256"/>
                </a:lnTo>
                <a:lnTo>
                  <a:pt x="571" y="257"/>
                </a:lnTo>
                <a:lnTo>
                  <a:pt x="562" y="258"/>
                </a:lnTo>
                <a:lnTo>
                  <a:pt x="551" y="258"/>
                </a:lnTo>
                <a:lnTo>
                  <a:pt x="540" y="257"/>
                </a:lnTo>
                <a:lnTo>
                  <a:pt x="531" y="256"/>
                </a:lnTo>
                <a:lnTo>
                  <a:pt x="520" y="256"/>
                </a:lnTo>
                <a:lnTo>
                  <a:pt x="510" y="254"/>
                </a:lnTo>
                <a:lnTo>
                  <a:pt x="499" y="253"/>
                </a:lnTo>
                <a:lnTo>
                  <a:pt x="490" y="251"/>
                </a:lnTo>
                <a:lnTo>
                  <a:pt x="478" y="249"/>
                </a:lnTo>
                <a:lnTo>
                  <a:pt x="468" y="246"/>
                </a:lnTo>
                <a:lnTo>
                  <a:pt x="456" y="244"/>
                </a:lnTo>
                <a:lnTo>
                  <a:pt x="400" y="226"/>
                </a:lnTo>
                <a:lnTo>
                  <a:pt x="389" y="221"/>
                </a:lnTo>
                <a:lnTo>
                  <a:pt x="378" y="215"/>
                </a:lnTo>
                <a:lnTo>
                  <a:pt x="365" y="211"/>
                </a:lnTo>
                <a:lnTo>
                  <a:pt x="355" y="204"/>
                </a:lnTo>
                <a:lnTo>
                  <a:pt x="342" y="200"/>
                </a:lnTo>
                <a:lnTo>
                  <a:pt x="330" y="194"/>
                </a:lnTo>
                <a:lnTo>
                  <a:pt x="319" y="187"/>
                </a:lnTo>
                <a:lnTo>
                  <a:pt x="307" y="179"/>
                </a:lnTo>
                <a:lnTo>
                  <a:pt x="293" y="173"/>
                </a:lnTo>
                <a:lnTo>
                  <a:pt x="280" y="166"/>
                </a:lnTo>
                <a:lnTo>
                  <a:pt x="269" y="157"/>
                </a:lnTo>
                <a:lnTo>
                  <a:pt x="255" y="150"/>
                </a:lnTo>
                <a:lnTo>
                  <a:pt x="243" y="140"/>
                </a:lnTo>
                <a:lnTo>
                  <a:pt x="231" y="133"/>
                </a:lnTo>
                <a:lnTo>
                  <a:pt x="218" y="125"/>
                </a:lnTo>
                <a:lnTo>
                  <a:pt x="205" y="115"/>
                </a:lnTo>
                <a:lnTo>
                  <a:pt x="326" y="306"/>
                </a:lnTo>
                <a:lnTo>
                  <a:pt x="0" y="269"/>
                </a:lnTo>
                <a:lnTo>
                  <a:pt x="15" y="285"/>
                </a:lnTo>
                <a:lnTo>
                  <a:pt x="27" y="300"/>
                </a:lnTo>
                <a:lnTo>
                  <a:pt x="42" y="314"/>
                </a:lnTo>
                <a:lnTo>
                  <a:pt x="58" y="327"/>
                </a:lnTo>
                <a:lnTo>
                  <a:pt x="71" y="342"/>
                </a:lnTo>
                <a:lnTo>
                  <a:pt x="87" y="354"/>
                </a:lnTo>
                <a:lnTo>
                  <a:pt x="101" y="366"/>
                </a:lnTo>
                <a:lnTo>
                  <a:pt x="115" y="378"/>
                </a:lnTo>
                <a:lnTo>
                  <a:pt x="130" y="389"/>
                </a:lnTo>
                <a:lnTo>
                  <a:pt x="146" y="400"/>
                </a:lnTo>
                <a:lnTo>
                  <a:pt x="159" y="409"/>
                </a:lnTo>
                <a:lnTo>
                  <a:pt x="174" y="420"/>
                </a:lnTo>
                <a:lnTo>
                  <a:pt x="189" y="429"/>
                </a:lnTo>
                <a:lnTo>
                  <a:pt x="203" y="436"/>
                </a:lnTo>
                <a:lnTo>
                  <a:pt x="217" y="445"/>
                </a:lnTo>
                <a:lnTo>
                  <a:pt x="231" y="452"/>
                </a:lnTo>
                <a:lnTo>
                  <a:pt x="246" y="459"/>
                </a:lnTo>
                <a:lnTo>
                  <a:pt x="261" y="466"/>
                </a:lnTo>
                <a:lnTo>
                  <a:pt x="276" y="473"/>
                </a:lnTo>
                <a:lnTo>
                  <a:pt x="289" y="479"/>
                </a:lnTo>
                <a:lnTo>
                  <a:pt x="318" y="488"/>
                </a:lnTo>
                <a:lnTo>
                  <a:pt x="332" y="491"/>
                </a:lnTo>
                <a:lnTo>
                  <a:pt x="349" y="495"/>
                </a:lnTo>
                <a:lnTo>
                  <a:pt x="362" y="498"/>
                </a:lnTo>
                <a:lnTo>
                  <a:pt x="377" y="500"/>
                </a:lnTo>
                <a:lnTo>
                  <a:pt x="390" y="502"/>
                </a:lnTo>
                <a:lnTo>
                  <a:pt x="406" y="503"/>
                </a:lnTo>
                <a:lnTo>
                  <a:pt x="420" y="504"/>
                </a:lnTo>
                <a:lnTo>
                  <a:pt x="433" y="505"/>
                </a:lnTo>
                <a:lnTo>
                  <a:pt x="449" y="505"/>
                </a:lnTo>
                <a:lnTo>
                  <a:pt x="464" y="504"/>
                </a:lnTo>
                <a:lnTo>
                  <a:pt x="477" y="502"/>
                </a:lnTo>
                <a:lnTo>
                  <a:pt x="491" y="501"/>
                </a:lnTo>
                <a:lnTo>
                  <a:pt x="507" y="499"/>
                </a:lnTo>
                <a:lnTo>
                  <a:pt x="520" y="495"/>
                </a:lnTo>
                <a:lnTo>
                  <a:pt x="535" y="494"/>
                </a:lnTo>
                <a:lnTo>
                  <a:pt x="551" y="490"/>
                </a:lnTo>
                <a:lnTo>
                  <a:pt x="563" y="485"/>
                </a:lnTo>
                <a:lnTo>
                  <a:pt x="579" y="479"/>
                </a:lnTo>
                <a:lnTo>
                  <a:pt x="592" y="475"/>
                </a:lnTo>
                <a:lnTo>
                  <a:pt x="606" y="468"/>
                </a:lnTo>
                <a:lnTo>
                  <a:pt x="621" y="463"/>
                </a:lnTo>
                <a:lnTo>
                  <a:pt x="635" y="457"/>
                </a:lnTo>
                <a:lnTo>
                  <a:pt x="692" y="425"/>
                </a:lnTo>
                <a:lnTo>
                  <a:pt x="708" y="414"/>
                </a:lnTo>
                <a:lnTo>
                  <a:pt x="722" y="404"/>
                </a:lnTo>
                <a:lnTo>
                  <a:pt x="735" y="394"/>
                </a:lnTo>
                <a:lnTo>
                  <a:pt x="751" y="383"/>
                </a:lnTo>
                <a:lnTo>
                  <a:pt x="765" y="371"/>
                </a:lnTo>
                <a:lnTo>
                  <a:pt x="780" y="358"/>
                </a:lnTo>
                <a:lnTo>
                  <a:pt x="793" y="347"/>
                </a:lnTo>
                <a:lnTo>
                  <a:pt x="807" y="334"/>
                </a:lnTo>
                <a:lnTo>
                  <a:pt x="820" y="321"/>
                </a:lnTo>
                <a:lnTo>
                  <a:pt x="836" y="307"/>
                </a:lnTo>
                <a:lnTo>
                  <a:pt x="850" y="293"/>
                </a:lnTo>
                <a:lnTo>
                  <a:pt x="864" y="276"/>
                </a:lnTo>
                <a:lnTo>
                  <a:pt x="878" y="262"/>
                </a:lnTo>
                <a:lnTo>
                  <a:pt x="893" y="245"/>
                </a:lnTo>
                <a:lnTo>
                  <a:pt x="907" y="228"/>
                </a:lnTo>
                <a:lnTo>
                  <a:pt x="922" y="211"/>
                </a:lnTo>
              </a:path>
            </a:pathLst>
          </a:custGeom>
          <a:gradFill rotWithShape="0">
            <a:gsLst>
              <a:gs pos="0">
                <a:srgbClr val="ABC7FF"/>
              </a:gs>
              <a:gs pos="100000">
                <a:srgbClr val="FFFFFF"/>
              </a:gs>
            </a:gsLst>
            <a:lin ang="5400000" scaled="1"/>
          </a:gradFill>
          <a:ln w="127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26" name="组合 326"/>
          <p:cNvGrpSpPr/>
          <p:nvPr/>
        </p:nvGrpSpPr>
        <p:grpSpPr>
          <a:xfrm>
            <a:off x="6300192" y="2295535"/>
            <a:ext cx="2587360" cy="2141577"/>
            <a:chOff x="-1293680" y="196270"/>
            <a:chExt cx="2587360" cy="2141577"/>
          </a:xfrm>
        </p:grpSpPr>
        <p:sp>
          <p:nvSpPr>
            <p:cNvPr id="315" name="TextBox 314"/>
            <p:cNvSpPr txBox="1"/>
            <p:nvPr/>
          </p:nvSpPr>
          <p:spPr>
            <a:xfrm>
              <a:off x="-1188640" y="2060848"/>
              <a:ext cx="2292988" cy="27699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/>
                <a:t>Wireless Mesh</a:t>
              </a:r>
              <a:endParaRPr lang="zh-CN" altLang="en-US" sz="1200" dirty="0"/>
            </a:p>
          </p:txBody>
        </p:sp>
        <p:pic>
          <p:nvPicPr>
            <p:cNvPr id="320" name="图片 319" descr="Mesh.bmp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-1293680" y="196270"/>
              <a:ext cx="2587360" cy="20178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21" name="TextBox 320"/>
          <p:cNvSpPr txBox="1"/>
          <p:nvPr/>
        </p:nvSpPr>
        <p:spPr>
          <a:xfrm>
            <a:off x="497112" y="3999878"/>
            <a:ext cx="836116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  <a:latin typeface="+mj-lt"/>
                <a:ea typeface="华文仿宋" pitchFamily="2" charset="-122"/>
                <a:cs typeface="Times New Roman" pitchFamily="18" charset="0"/>
              </a:rPr>
              <a:t>D2D</a:t>
            </a:r>
            <a:r>
              <a:rPr lang="zh-CN" altLang="en-US" sz="2400" dirty="0">
                <a:solidFill>
                  <a:srgbClr val="FF0000"/>
                </a:solidFill>
                <a:latin typeface="+mj-lt"/>
                <a:ea typeface="华文仿宋" pitchFamily="2" charset="-122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+mj-lt"/>
                <a:ea typeface="华文仿宋" pitchFamily="2" charset="-122"/>
                <a:cs typeface="Times New Roman" pitchFamily="18" charset="0"/>
              </a:rPr>
              <a:t>LAN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zh-CN" dirty="0" smtClean="0">
                <a:solidFill>
                  <a:srgbClr val="FF0000"/>
                </a:solidFill>
                <a:latin typeface="+mj-lt"/>
                <a:ea typeface="华文仿宋" pitchFamily="2" charset="-122"/>
                <a:cs typeface="Times New Roman" pitchFamily="18" charset="0"/>
              </a:rPr>
              <a:t>UEs can be connected in an Ad-hoc</a:t>
            </a:r>
            <a:r>
              <a:rPr lang="zh-CN" altLang="en-US" dirty="0" smtClean="0">
                <a:solidFill>
                  <a:srgbClr val="FF0000"/>
                </a:solidFill>
                <a:latin typeface="+mj-lt"/>
                <a:ea typeface="华文仿宋" pitchFamily="2" charset="-122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  <a:ea typeface="华文仿宋" pitchFamily="2" charset="-122"/>
                <a:cs typeface="Times New Roman" pitchFamily="18" charset="0"/>
              </a:rPr>
              <a:t>way and use cellular frequency with guaranteed </a:t>
            </a:r>
            <a:r>
              <a:rPr lang="en-US" altLang="zh-CN" dirty="0" err="1" smtClean="0">
                <a:solidFill>
                  <a:srgbClr val="FF0000"/>
                </a:solidFill>
                <a:latin typeface="+mj-lt"/>
                <a:ea typeface="华文仿宋" pitchFamily="2" charset="-122"/>
                <a:cs typeface="Times New Roman" pitchFamily="18" charset="0"/>
              </a:rPr>
              <a:t>QoS</a:t>
            </a:r>
            <a:endParaRPr lang="en-US" altLang="zh-CN" dirty="0" smtClean="0">
              <a:solidFill>
                <a:srgbClr val="FF0000"/>
              </a:solidFill>
              <a:latin typeface="+mj-lt"/>
              <a:ea typeface="华文仿宋" pitchFamily="2" charset="-122"/>
              <a:cs typeface="Times New Roman" pitchFamily="18" charset="0"/>
            </a:endParaRPr>
          </a:p>
          <a:p>
            <a:pPr marL="457200" indent="-457200" algn="just">
              <a:buFont typeface="+mj-ea"/>
              <a:buAutoNum type="arabicPeriod"/>
            </a:pPr>
            <a:r>
              <a:rPr lang="en-US" altLang="zh-CN" dirty="0" smtClean="0">
                <a:solidFill>
                  <a:srgbClr val="FF0000"/>
                </a:solidFill>
                <a:latin typeface="+mj-lt"/>
                <a:ea typeface="华文仿宋" pitchFamily="2" charset="-122"/>
                <a:cs typeface="Times New Roman" pitchFamily="18" charset="0"/>
              </a:rPr>
              <a:t>Create new services for operators and vendors</a:t>
            </a:r>
          </a:p>
          <a:p>
            <a:pPr marL="457200" indent="-457200" algn="just">
              <a:buFont typeface="+mj-ea"/>
              <a:buAutoNum type="arabicPeriod"/>
            </a:pPr>
            <a:r>
              <a:rPr lang="en-US" altLang="zh-CN" dirty="0" smtClean="0">
                <a:solidFill>
                  <a:srgbClr val="FF0000"/>
                </a:solidFill>
                <a:latin typeface="+mj-lt"/>
                <a:ea typeface="华文仿宋" pitchFamily="2" charset="-122"/>
                <a:cs typeface="Times New Roman" pitchFamily="18" charset="0"/>
              </a:rPr>
              <a:t>Expand to many other areas</a:t>
            </a:r>
            <a:endParaRPr lang="zh-CN" altLang="en-US" dirty="0">
              <a:solidFill>
                <a:schemeClr val="tx1"/>
              </a:solidFill>
              <a:latin typeface="+mj-lt"/>
              <a:ea typeface="华文仿宋" pitchFamily="2" charset="-122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968"/>
    </mc:Choice>
    <mc:Fallback xmlns="">
      <p:transition advTm="77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 animBg="1"/>
      <p:bldP spid="3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28625" y="192654"/>
            <a:ext cx="8537576" cy="50004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3200" dirty="0" smtClean="0">
                <a:solidFill>
                  <a:srgbClr val="0070C0"/>
                </a:solidFill>
                <a:latin typeface="+mj-lt"/>
                <a:ea typeface="黑体" pitchFamily="2" charset="-122"/>
                <a:cs typeface="+mj-cs"/>
              </a:rPr>
              <a:t>D2D LAN Protocol</a:t>
            </a:r>
            <a:endParaRPr lang="zh-CN" altLang="en-US" sz="3200" dirty="0" smtClean="0">
              <a:solidFill>
                <a:srgbClr val="0070C0"/>
              </a:solidFill>
              <a:latin typeface="+mj-lt"/>
              <a:ea typeface="黑体" pitchFamily="2" charset="-122"/>
              <a:cs typeface="+mj-cs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29475" y="646491"/>
            <a:ext cx="4143404" cy="6002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sz="2800" dirty="0" smtClean="0">
                <a:solidFill>
                  <a:srgbClr val="0066FF"/>
                </a:solidFill>
                <a:latin typeface="+mj-lt"/>
                <a:ea typeface="华文仿宋" pitchFamily="2" charset="-122"/>
              </a:rPr>
              <a:t>D2D LAN System</a:t>
            </a:r>
            <a:endParaRPr lang="zh-CN" altLang="en-US" sz="2800" dirty="0">
              <a:solidFill>
                <a:srgbClr val="0066FF"/>
              </a:solidFill>
              <a:latin typeface="+mj-lt"/>
              <a:ea typeface="华文仿宋" pitchFamily="2" charset="-122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142844" y="1246779"/>
            <a:ext cx="4071538" cy="5134549"/>
            <a:chOff x="500462" y="1151971"/>
            <a:chExt cx="4071538" cy="5134549"/>
          </a:xfrm>
        </p:grpSpPr>
        <p:sp>
          <p:nvSpPr>
            <p:cNvPr id="99" name="AutoShape 5"/>
            <p:cNvSpPr>
              <a:spLocks noChangeArrowheads="1"/>
            </p:cNvSpPr>
            <p:nvPr/>
          </p:nvSpPr>
          <p:spPr bwMode="auto">
            <a:xfrm>
              <a:off x="787093" y="2579447"/>
              <a:ext cx="2088170" cy="1782735"/>
            </a:xfrm>
            <a:prstGeom prst="hexagon">
              <a:avLst>
                <a:gd name="adj" fmla="val 28533"/>
                <a:gd name="vf" fmla="val 115470"/>
              </a:avLst>
            </a:prstGeom>
            <a:gradFill rotWithShape="1">
              <a:gsLst>
                <a:gs pos="0">
                  <a:srgbClr val="CCFF33">
                    <a:alpha val="25000"/>
                  </a:srgb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635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0" name="AutoShape 9"/>
            <p:cNvSpPr>
              <a:spLocks noChangeArrowheads="1"/>
            </p:cNvSpPr>
            <p:nvPr/>
          </p:nvSpPr>
          <p:spPr bwMode="auto">
            <a:xfrm>
              <a:off x="2340954" y="3470177"/>
              <a:ext cx="2088170" cy="1782735"/>
            </a:xfrm>
            <a:prstGeom prst="hexagon">
              <a:avLst>
                <a:gd name="adj" fmla="val 28533"/>
                <a:gd name="vf" fmla="val 115470"/>
              </a:avLst>
            </a:prstGeom>
            <a:gradFill rotWithShape="1">
              <a:gsLst>
                <a:gs pos="0">
                  <a:srgbClr val="CCFF33">
                    <a:alpha val="25000"/>
                  </a:srgb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635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1" name="AutoShape 12"/>
            <p:cNvSpPr>
              <a:spLocks noChangeArrowheads="1"/>
            </p:cNvSpPr>
            <p:nvPr/>
          </p:nvSpPr>
          <p:spPr bwMode="auto">
            <a:xfrm>
              <a:off x="785786" y="4360909"/>
              <a:ext cx="2088170" cy="1782735"/>
            </a:xfrm>
            <a:prstGeom prst="hexagon">
              <a:avLst>
                <a:gd name="adj" fmla="val 28533"/>
                <a:gd name="vf" fmla="val 115470"/>
              </a:avLst>
            </a:prstGeom>
            <a:gradFill rotWithShape="1">
              <a:gsLst>
                <a:gs pos="0">
                  <a:srgbClr val="CCFF33">
                    <a:alpha val="25000"/>
                  </a:srgb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635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02" name="Object 16"/>
            <p:cNvGraphicFramePr>
              <a:graphicFrameLocks noChangeAspect="1"/>
            </p:cNvGraphicFramePr>
            <p:nvPr/>
          </p:nvGraphicFramePr>
          <p:xfrm>
            <a:off x="1714550" y="2894493"/>
            <a:ext cx="231814" cy="646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576" name="Visio" r:id="rId4" imgW="450215" imgH="1276350" progId="">
                    <p:embed/>
                  </p:oleObj>
                </mc:Choice>
                <mc:Fallback>
                  <p:oleObj name="Visio" r:id="rId4" imgW="450215" imgH="1276350" progId="">
                    <p:embed/>
                    <p:pic>
                      <p:nvPicPr>
                        <p:cNvPr id="0" name="Picture 3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4550" y="2894493"/>
                          <a:ext cx="231814" cy="6466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" name="Object 17"/>
            <p:cNvGraphicFramePr>
              <a:graphicFrameLocks noChangeAspect="1"/>
            </p:cNvGraphicFramePr>
            <p:nvPr/>
          </p:nvGraphicFramePr>
          <p:xfrm>
            <a:off x="3280045" y="3783391"/>
            <a:ext cx="233318" cy="649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577" name="Visio" r:id="rId6" imgW="468487" imgH="1294448" progId="">
                    <p:embed/>
                  </p:oleObj>
                </mc:Choice>
                <mc:Fallback>
                  <p:oleObj name="Visio" r:id="rId6" imgW="468487" imgH="1294448" progId="">
                    <p:embed/>
                    <p:pic>
                      <p:nvPicPr>
                        <p:cNvPr id="0" name="Picture 3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0045" y="3783391"/>
                          <a:ext cx="233318" cy="649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" name="Object 18"/>
            <p:cNvGraphicFramePr>
              <a:graphicFrameLocks noChangeAspect="1"/>
            </p:cNvGraphicFramePr>
            <p:nvPr/>
          </p:nvGraphicFramePr>
          <p:xfrm>
            <a:off x="1714550" y="4675317"/>
            <a:ext cx="231814" cy="6481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578" name="Visio" r:id="rId8" imgW="450215" imgH="1276350" progId="">
                    <p:embed/>
                  </p:oleObj>
                </mc:Choice>
                <mc:Fallback>
                  <p:oleObj name="Visio" r:id="rId8" imgW="450215" imgH="1276350" progId="">
                    <p:embed/>
                    <p:pic>
                      <p:nvPicPr>
                        <p:cNvPr id="0" name="Picture 3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4550" y="4675317"/>
                          <a:ext cx="231814" cy="6481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" name="Object 22"/>
            <p:cNvGraphicFramePr>
              <a:graphicFrameLocks noChangeAspect="1"/>
            </p:cNvGraphicFramePr>
            <p:nvPr/>
          </p:nvGraphicFramePr>
          <p:xfrm>
            <a:off x="1714550" y="3690013"/>
            <a:ext cx="368731" cy="3568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579" name="Visio" r:id="rId9" imgW="586740" imgH="591502" progId="">
                    <p:embed/>
                  </p:oleObj>
                </mc:Choice>
                <mc:Fallback>
                  <p:oleObj name="Visio" r:id="rId9" imgW="586740" imgH="591502" progId="">
                    <p:embed/>
                    <p:pic>
                      <p:nvPicPr>
                        <p:cNvPr id="0" name="Picture 3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4550" y="3690013"/>
                          <a:ext cx="368731" cy="3568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Object 22"/>
            <p:cNvGraphicFramePr>
              <a:graphicFrameLocks noChangeAspect="1"/>
            </p:cNvGraphicFramePr>
            <p:nvPr/>
          </p:nvGraphicFramePr>
          <p:xfrm>
            <a:off x="2505225" y="3868462"/>
            <a:ext cx="368731" cy="3568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580" name="Visio" r:id="rId11" imgW="586740" imgH="591502" progId="">
                    <p:embed/>
                  </p:oleObj>
                </mc:Choice>
                <mc:Fallback>
                  <p:oleObj name="Visio" r:id="rId11" imgW="586740" imgH="591502" progId="">
                    <p:embed/>
                    <p:pic>
                      <p:nvPicPr>
                        <p:cNvPr id="0" name="Picture 3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5225" y="3868462"/>
                          <a:ext cx="368731" cy="3568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" name="Object 22"/>
            <p:cNvGraphicFramePr>
              <a:graphicFrameLocks noChangeAspect="1"/>
            </p:cNvGraphicFramePr>
            <p:nvPr/>
          </p:nvGraphicFramePr>
          <p:xfrm>
            <a:off x="3136895" y="4317224"/>
            <a:ext cx="368731" cy="3568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581" name="Visio" r:id="rId12" imgW="586740" imgH="591502" progId="">
                    <p:embed/>
                  </p:oleObj>
                </mc:Choice>
                <mc:Fallback>
                  <p:oleObj name="Visio" r:id="rId12" imgW="586740" imgH="591502" progId="">
                    <p:embed/>
                    <p:pic>
                      <p:nvPicPr>
                        <p:cNvPr id="0" name="Picture 3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6895" y="4317224"/>
                          <a:ext cx="368731" cy="3568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" name="Object 21"/>
            <p:cNvGraphicFramePr>
              <a:graphicFrameLocks noChangeAspect="1"/>
            </p:cNvGraphicFramePr>
            <p:nvPr/>
          </p:nvGraphicFramePr>
          <p:xfrm>
            <a:off x="2340954" y="4887584"/>
            <a:ext cx="368352" cy="3577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582" name="Visio" r:id="rId13" imgW="586740" imgH="591502" progId="">
                    <p:embed/>
                  </p:oleObj>
                </mc:Choice>
                <mc:Fallback>
                  <p:oleObj name="Visio" r:id="rId13" imgW="586740" imgH="591502" progId="">
                    <p:embed/>
                    <p:pic>
                      <p:nvPicPr>
                        <p:cNvPr id="0" name="Picture 3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0954" y="4887584"/>
                          <a:ext cx="368352" cy="3577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" name="Text Box 28"/>
            <p:cNvSpPr txBox="1">
              <a:spLocks noChangeArrowheads="1"/>
            </p:cNvSpPr>
            <p:nvPr/>
          </p:nvSpPr>
          <p:spPr bwMode="auto">
            <a:xfrm>
              <a:off x="2857488" y="4698496"/>
              <a:ext cx="5934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1800" b="1" dirty="0" smtClean="0">
                  <a:latin typeface="Calibri" pitchFamily="34" charset="0"/>
                  <a:ea typeface="PMingLiU" pitchFamily="18" charset="-120"/>
                </a:rPr>
                <a:t>D2D</a:t>
              </a:r>
              <a:endParaRPr lang="en-US" altLang="zh-TW" sz="1800" b="1" dirty="0">
                <a:latin typeface="Calibri" pitchFamily="34" charset="0"/>
                <a:ea typeface="PMingLiU" pitchFamily="18" charset="-120"/>
              </a:endParaRPr>
            </a:p>
          </p:txBody>
        </p:sp>
        <p:cxnSp>
          <p:nvCxnSpPr>
            <p:cNvPr id="110" name="直接箭头连接符 109"/>
            <p:cNvCxnSpPr/>
            <p:nvPr/>
          </p:nvCxnSpPr>
          <p:spPr bwMode="auto">
            <a:xfrm rot="10800000" flipV="1">
              <a:off x="2709612" y="3868460"/>
              <a:ext cx="611651" cy="17844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直接箭头连接符 110"/>
            <p:cNvCxnSpPr/>
            <p:nvPr/>
          </p:nvCxnSpPr>
          <p:spPr bwMode="auto">
            <a:xfrm>
              <a:off x="1801861" y="4759195"/>
              <a:ext cx="593740" cy="31835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112" name="Object 2"/>
            <p:cNvGraphicFramePr>
              <a:graphicFrameLocks noChangeAspect="1"/>
            </p:cNvGraphicFramePr>
            <p:nvPr/>
          </p:nvGraphicFramePr>
          <p:xfrm>
            <a:off x="1000100" y="1305787"/>
            <a:ext cx="301587" cy="6230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583" name="CorelDRAW" r:id="rId14" imgW="1103760" imgH="1987200" progId="">
                    <p:embed/>
                  </p:oleObj>
                </mc:Choice>
                <mc:Fallback>
                  <p:oleObj name="CorelDRAW" r:id="rId14" imgW="1103760" imgH="1987200" progId="">
                    <p:embed/>
                    <p:pic>
                      <p:nvPicPr>
                        <p:cNvPr id="0" name="Picture 3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0100" y="1305787"/>
                          <a:ext cx="301587" cy="6230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" name="Object 3"/>
            <p:cNvGraphicFramePr>
              <a:graphicFrameLocks noChangeAspect="1"/>
            </p:cNvGraphicFramePr>
            <p:nvPr/>
          </p:nvGraphicFramePr>
          <p:xfrm>
            <a:off x="2688880" y="1305787"/>
            <a:ext cx="311171" cy="6230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584" name="CorelDRAW" r:id="rId16" imgW="3333960" imgH="7332480" progId="">
                    <p:embed/>
                  </p:oleObj>
                </mc:Choice>
                <mc:Fallback>
                  <p:oleObj name="CorelDRAW" r:id="rId16" imgW="3333960" imgH="7332480" progId="">
                    <p:embed/>
                    <p:pic>
                      <p:nvPicPr>
                        <p:cNvPr id="0" name="Picture 3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880" y="1305787"/>
                          <a:ext cx="311171" cy="6230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4" name="TextBox 113"/>
            <p:cNvSpPr txBox="1"/>
            <p:nvPr/>
          </p:nvSpPr>
          <p:spPr>
            <a:xfrm>
              <a:off x="1357575" y="1367909"/>
              <a:ext cx="853661" cy="335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/>
                <a:t>MME</a:t>
              </a:r>
              <a:endParaRPr lang="zh-CN" altLang="en-US" sz="1200" b="1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071802" y="1367909"/>
              <a:ext cx="853661" cy="335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/>
                <a:t>S-GW</a:t>
              </a:r>
              <a:endParaRPr lang="zh-CN" altLang="en-US" sz="1200" b="1" dirty="0"/>
            </a:p>
          </p:txBody>
        </p:sp>
        <p:cxnSp>
          <p:nvCxnSpPr>
            <p:cNvPr id="116" name="直接连接符 115"/>
            <p:cNvCxnSpPr/>
            <p:nvPr/>
          </p:nvCxnSpPr>
          <p:spPr bwMode="auto">
            <a:xfrm>
              <a:off x="1142976" y="1928802"/>
              <a:ext cx="2259405" cy="193965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 bwMode="auto">
            <a:xfrm rot="16200000" flipH="1">
              <a:off x="947955" y="2123823"/>
              <a:ext cx="1048929" cy="6588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 bwMode="auto">
            <a:xfrm rot="16200000" flipH="1">
              <a:off x="85842" y="2985935"/>
              <a:ext cx="2769695" cy="65542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 bwMode="auto">
            <a:xfrm rot="5400000" flipH="1" flipV="1">
              <a:off x="1760057" y="1970607"/>
              <a:ext cx="1048931" cy="96531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直接连接符 119"/>
            <p:cNvCxnSpPr/>
            <p:nvPr/>
          </p:nvCxnSpPr>
          <p:spPr bwMode="auto">
            <a:xfrm rot="16200000" flipH="1">
              <a:off x="2123025" y="2572959"/>
              <a:ext cx="1939658" cy="65134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直接连接符 120"/>
            <p:cNvCxnSpPr/>
            <p:nvPr/>
          </p:nvCxnSpPr>
          <p:spPr bwMode="auto">
            <a:xfrm rot="5400000">
              <a:off x="869326" y="2861339"/>
              <a:ext cx="2830392" cy="96531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直接连接符 121"/>
            <p:cNvCxnSpPr/>
            <p:nvPr/>
          </p:nvCxnSpPr>
          <p:spPr bwMode="auto">
            <a:xfrm flipV="1">
              <a:off x="2505225" y="4433029"/>
              <a:ext cx="774820" cy="64452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直接连接符 122"/>
            <p:cNvCxnSpPr/>
            <p:nvPr/>
          </p:nvCxnSpPr>
          <p:spPr bwMode="auto">
            <a:xfrm>
              <a:off x="2709611" y="4091472"/>
              <a:ext cx="570434" cy="3415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直接连接符 123"/>
            <p:cNvCxnSpPr/>
            <p:nvPr/>
          </p:nvCxnSpPr>
          <p:spPr bwMode="auto">
            <a:xfrm rot="16200000" flipV="1">
              <a:off x="1670012" y="4232614"/>
              <a:ext cx="1111566" cy="5588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直接连接符 124"/>
            <p:cNvCxnSpPr/>
            <p:nvPr/>
          </p:nvCxnSpPr>
          <p:spPr bwMode="auto">
            <a:xfrm>
              <a:off x="2083281" y="3956262"/>
              <a:ext cx="605599" cy="9064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6" name="圆角矩形 125"/>
            <p:cNvSpPr/>
            <p:nvPr/>
          </p:nvSpPr>
          <p:spPr bwMode="auto">
            <a:xfrm>
              <a:off x="500462" y="1151971"/>
              <a:ext cx="4071538" cy="5134549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40" name="直接连接符 39"/>
          <p:cNvCxnSpPr/>
          <p:nvPr/>
        </p:nvCxnSpPr>
        <p:spPr bwMode="auto">
          <a:xfrm>
            <a:off x="142844" y="1988840"/>
            <a:ext cx="407153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315802" y="1628800"/>
            <a:ext cx="75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rgbClr val="FF0000"/>
                </a:solidFill>
              </a:rPr>
              <a:t>EPC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27784" y="5867980"/>
            <a:ext cx="128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rgbClr val="FF0000"/>
                </a:solidFill>
              </a:rPr>
              <a:t>E-UTRAN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45" name="椭圆 44"/>
          <p:cNvSpPr/>
          <p:nvPr/>
        </p:nvSpPr>
        <p:spPr bwMode="auto">
          <a:xfrm rot="2371473">
            <a:off x="1112126" y="3852400"/>
            <a:ext cx="2211698" cy="1322756"/>
          </a:xfrm>
          <a:prstGeom prst="ellipse">
            <a:avLst/>
          </a:prstGeom>
          <a:solidFill>
            <a:schemeClr val="lt1">
              <a:alpha val="0"/>
            </a:schemeClr>
          </a:solidFill>
          <a:ln w="88900">
            <a:solidFill>
              <a:srgbClr val="7030A0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98258" y="3789040"/>
            <a:ext cx="2304256" cy="2554545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D2D LAN: 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Subnet  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Parallel to  Cellular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Flexible topology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Controlled by core network and </a:t>
            </a:r>
            <a:r>
              <a:rPr lang="en-US" altLang="zh-CN" b="1" dirty="0" err="1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eNB</a:t>
            </a:r>
            <a:endParaRPr lang="zh-CN" altLang="en-US" b="1" dirty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59832" y="2843644"/>
            <a:ext cx="128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rgbClr val="FF0000"/>
                </a:solidFill>
              </a:rPr>
              <a:t>Cellular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46" name="表格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165613"/>
              </p:ext>
            </p:extLst>
          </p:nvPr>
        </p:nvGraphicFramePr>
        <p:xfrm>
          <a:off x="5043566" y="1537375"/>
          <a:ext cx="3600400" cy="3800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00200"/>
              </a:tblGrid>
              <a:tr h="436733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FF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System</a:t>
                      </a:r>
                      <a:r>
                        <a:rPr lang="en-US" altLang="zh-CN" sz="1800" b="0" baseline="0" dirty="0" smtClean="0">
                          <a:solidFill>
                            <a:srgbClr val="FF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configuration</a:t>
                      </a:r>
                      <a:endParaRPr lang="zh-CN" altLang="en-US" sz="1800" b="0" dirty="0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rgbClr val="FF0000"/>
                        </a:solidFill>
                        <a:latin typeface="华文仿宋" pitchFamily="2" charset="-122"/>
                        <a:ea typeface="华文仿宋" pitchFamily="2" charset="-122"/>
                      </a:endParaRPr>
                    </a:p>
                  </a:txBody>
                  <a:tcPr/>
                </a:tc>
              </a:tr>
              <a:tr h="4295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Frequency</a:t>
                      </a:r>
                      <a:endParaRPr lang="zh-CN" altLang="en-US" sz="1800" b="0" dirty="0" smtClean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Authorized</a:t>
                      </a:r>
                      <a:endParaRPr lang="zh-CN" altLang="en-US" sz="1800" b="0" dirty="0" smtClean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</a:tr>
              <a:tr h="4295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System</a:t>
                      </a:r>
                      <a:endParaRPr lang="zh-CN" altLang="en-US" sz="1800" b="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TDD</a:t>
                      </a:r>
                      <a:endParaRPr lang="zh-CN" altLang="en-US" sz="1800" b="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</a:tr>
              <a:tr h="7351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Network</a:t>
                      </a:r>
                      <a:endParaRPr lang="zh-CN" altLang="en-US" sz="1800" b="0" dirty="0" smtClean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Cellular</a:t>
                      </a:r>
                      <a:r>
                        <a:rPr lang="zh-CN" altLang="en-US" sz="1800" b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</a:t>
                      </a:r>
                      <a:r>
                        <a:rPr lang="en-US" altLang="zh-CN" sz="1800" b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network and D2D</a:t>
                      </a:r>
                      <a:r>
                        <a:rPr lang="zh-CN" altLang="en-US" sz="1800" b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</a:t>
                      </a:r>
                      <a:r>
                        <a:rPr lang="en-US" altLang="zh-CN" sz="1800" b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LAN</a:t>
                      </a:r>
                      <a:endParaRPr lang="zh-CN" altLang="en-US" sz="1800" b="0" dirty="0" smtClean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</a:tr>
              <a:tr h="4295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UE mode</a:t>
                      </a:r>
                      <a:endParaRPr lang="zh-CN" altLang="en-US" sz="1800" b="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Cellular/D2D</a:t>
                      </a:r>
                      <a:endParaRPr lang="zh-CN" altLang="en-US" sz="1800" b="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</a:tr>
              <a:tr h="4255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Topology</a:t>
                      </a:r>
                      <a:endParaRPr lang="zh-CN" altLang="en-US" sz="1800" b="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Multi-cell</a:t>
                      </a:r>
                      <a:endParaRPr lang="zh-CN" altLang="en-US" sz="1800" b="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</a:tr>
              <a:tr h="7351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Control</a:t>
                      </a:r>
                      <a:endParaRPr lang="zh-CN" altLang="en-US" sz="1800" b="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Core network, </a:t>
                      </a:r>
                      <a:r>
                        <a:rPr lang="en-US" altLang="zh-CN" sz="1800" b="0" dirty="0" err="1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eNB</a:t>
                      </a:r>
                      <a:r>
                        <a:rPr lang="en-US" altLang="zh-CN" sz="1800" b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, and UE</a:t>
                      </a:r>
                      <a:endParaRPr lang="zh-CN" altLang="en-US" sz="1800" b="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" name="圆角矩形 48"/>
          <p:cNvSpPr/>
          <p:nvPr/>
        </p:nvSpPr>
        <p:spPr bwMode="auto">
          <a:xfrm>
            <a:off x="3017841" y="2350871"/>
            <a:ext cx="3394069" cy="298925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solidFill>
                  <a:srgbClr val="FF0000"/>
                </a:solidFill>
                <a:latin typeface="+mj-lt"/>
                <a:ea typeface="华文仿宋" pitchFamily="2" charset="-122"/>
              </a:rPr>
              <a:t>Key issues</a:t>
            </a:r>
            <a:endParaRPr kumimoji="0" lang="en-US" altLang="zh-CN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+mj-lt"/>
              <a:ea typeface="华文仿宋" pitchFamily="2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zh-CN" dirty="0" smtClean="0">
                <a:solidFill>
                  <a:schemeClr val="tx1"/>
                </a:solidFill>
                <a:latin typeface="+mj-lt"/>
                <a:ea typeface="华文仿宋" pitchFamily="2" charset="-122"/>
                <a:cs typeface="Times New Roman" pitchFamily="18" charset="0"/>
              </a:rPr>
              <a:t>Usage scenarios, services, and billing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dirty="0" smtClean="0">
                <a:solidFill>
                  <a:schemeClr val="tx1"/>
                </a:solidFill>
                <a:latin typeface="+mj-lt"/>
                <a:ea typeface="华文仿宋" pitchFamily="2" charset="-122"/>
                <a:cs typeface="Times New Roman" pitchFamily="18" charset="0"/>
              </a:rPr>
              <a:t>Channel model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dirty="0" smtClean="0">
                <a:solidFill>
                  <a:schemeClr val="tx1"/>
                </a:solidFill>
                <a:latin typeface="+mj-lt"/>
                <a:ea typeface="华文仿宋" pitchFamily="2" charset="-122"/>
                <a:cs typeface="Times New Roman" pitchFamily="18" charset="0"/>
              </a:rPr>
              <a:t>Physical layer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dirty="0" smtClean="0">
                <a:solidFill>
                  <a:schemeClr val="tx1"/>
                </a:solidFill>
                <a:latin typeface="+mj-lt"/>
                <a:ea typeface="华文仿宋" pitchFamily="2" charset="-122"/>
                <a:cs typeface="Times New Roman" pitchFamily="18" charset="0"/>
              </a:rPr>
              <a:t>MAC</a:t>
            </a:r>
            <a:r>
              <a:rPr lang="zh-CN" altLang="en-US" dirty="0" smtClean="0">
                <a:solidFill>
                  <a:schemeClr val="tx1"/>
                </a:solidFill>
                <a:latin typeface="+mj-lt"/>
                <a:ea typeface="华文仿宋" pitchFamily="2" charset="-122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  <a:ea typeface="华文仿宋" pitchFamily="2" charset="-122"/>
                <a:cs typeface="Times New Roman" pitchFamily="18" charset="0"/>
              </a:rPr>
              <a:t>layer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dirty="0" smtClean="0">
                <a:solidFill>
                  <a:schemeClr val="tx1"/>
                </a:solidFill>
                <a:latin typeface="+mj-lt"/>
                <a:ea typeface="华文仿宋" pitchFamily="2" charset="-122"/>
                <a:cs typeface="Times New Roman" pitchFamily="18" charset="0"/>
              </a:rPr>
              <a:t>Network layer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华文仿宋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5125"/>
    </mc:Choice>
    <mc:Fallback xmlns="">
      <p:transition advTm="75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 animBg="1"/>
      <p:bldP spid="47" grpId="0" animBg="1"/>
      <p:bldP spid="48" grpId="0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>
                <a:ea typeface="黑体" pitchFamily="2" charset="-122"/>
              </a:rPr>
              <a:t>D2D LAN Problems</a:t>
            </a:r>
            <a:endParaRPr lang="zh-CN" altLang="en-US" sz="3200" dirty="0" smtClean="0">
              <a:ea typeface="黑体" pitchFamily="2" charset="-122"/>
            </a:endParaRPr>
          </a:p>
        </p:txBody>
      </p:sp>
      <p:sp>
        <p:nvSpPr>
          <p:cNvPr id="40" name="圆角矩形 39"/>
          <p:cNvSpPr/>
          <p:nvPr/>
        </p:nvSpPr>
        <p:spPr bwMode="auto">
          <a:xfrm>
            <a:off x="4311445" y="1285860"/>
            <a:ext cx="4581035" cy="10488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CN" sz="2200" dirty="0" smtClean="0">
                <a:latin typeface="+mn-ea"/>
                <a:ea typeface="+mn-ea"/>
              </a:rPr>
              <a:t>Realize full connection</a:t>
            </a:r>
            <a:r>
              <a:rPr lang="zh-CN" altLang="en-US" sz="2200" dirty="0" smtClean="0">
                <a:latin typeface="+mn-ea"/>
                <a:ea typeface="+mn-ea"/>
              </a:rPr>
              <a:t>，</a:t>
            </a:r>
            <a:r>
              <a:rPr lang="en-US" altLang="zh-CN" sz="2200" dirty="0" smtClean="0">
                <a:solidFill>
                  <a:srgbClr val="FF0000"/>
                </a:solidFill>
                <a:latin typeface="+mn-ea"/>
                <a:ea typeface="+mn-ea"/>
              </a:rPr>
              <a:t>networks become complicated</a:t>
            </a:r>
          </a:p>
        </p:txBody>
      </p:sp>
      <p:grpSp>
        <p:nvGrpSpPr>
          <p:cNvPr id="3" name="组合 44"/>
          <p:cNvGrpSpPr/>
          <p:nvPr/>
        </p:nvGrpSpPr>
        <p:grpSpPr>
          <a:xfrm>
            <a:off x="4283968" y="2476814"/>
            <a:ext cx="4581035" cy="1685871"/>
            <a:chOff x="4283968" y="2459714"/>
            <a:chExt cx="4581035" cy="1685871"/>
          </a:xfrm>
        </p:grpSpPr>
        <p:sp>
          <p:nvSpPr>
            <p:cNvPr id="41" name="圆角矩形 40"/>
            <p:cNvSpPr/>
            <p:nvPr/>
          </p:nvSpPr>
          <p:spPr bwMode="auto">
            <a:xfrm>
              <a:off x="4283968" y="3037704"/>
              <a:ext cx="4581035" cy="1107881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 sz="2200" dirty="0" smtClean="0">
                  <a:latin typeface="+mn-lt"/>
                </a:rPr>
                <a:t>Support high-date transmission</a:t>
              </a:r>
              <a:r>
                <a:rPr lang="zh-CN" altLang="en-US" sz="2200" dirty="0" smtClean="0">
                  <a:latin typeface="+mn-lt"/>
                </a:rPr>
                <a:t>，</a:t>
              </a:r>
              <a:r>
                <a:rPr lang="en-US" altLang="zh-CN" sz="2200" dirty="0" smtClean="0">
                  <a:solidFill>
                    <a:srgbClr val="FF0000"/>
                  </a:solidFill>
                  <a:latin typeface="+mn-lt"/>
                </a:rPr>
                <a:t>interference becomes severe</a:t>
              </a:r>
            </a:p>
          </p:txBody>
        </p:sp>
        <p:sp>
          <p:nvSpPr>
            <p:cNvPr id="43" name="下箭头 42"/>
            <p:cNvSpPr/>
            <p:nvPr/>
          </p:nvSpPr>
          <p:spPr bwMode="auto">
            <a:xfrm>
              <a:off x="5786446" y="2459714"/>
              <a:ext cx="1857388" cy="39778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4" name="组合 45"/>
          <p:cNvGrpSpPr/>
          <p:nvPr/>
        </p:nvGrpSpPr>
        <p:grpSpPr>
          <a:xfrm>
            <a:off x="4283968" y="4334202"/>
            <a:ext cx="4581035" cy="1672930"/>
            <a:chOff x="4283968" y="4317102"/>
            <a:chExt cx="4581035" cy="1672930"/>
          </a:xfrm>
        </p:grpSpPr>
        <p:sp>
          <p:nvSpPr>
            <p:cNvPr id="42" name="圆角矩形 41"/>
            <p:cNvSpPr/>
            <p:nvPr/>
          </p:nvSpPr>
          <p:spPr bwMode="auto">
            <a:xfrm>
              <a:off x="4283968" y="4858245"/>
              <a:ext cx="4581035" cy="1131787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 sz="2200" dirty="0" smtClean="0">
                  <a:latin typeface="+mn-lt"/>
                </a:rPr>
                <a:t>Realize four dimension optimization</a:t>
              </a:r>
              <a:r>
                <a:rPr lang="zh-CN" altLang="en-US" sz="2200" dirty="0" smtClean="0">
                  <a:latin typeface="+mn-lt"/>
                </a:rPr>
                <a:t>，</a:t>
              </a:r>
              <a:r>
                <a:rPr lang="en-US" altLang="zh-CN" sz="2200" dirty="0" smtClean="0">
                  <a:solidFill>
                    <a:srgbClr val="FF0000"/>
                  </a:solidFill>
                  <a:latin typeface="+mn-lt"/>
                </a:rPr>
                <a:t>resource management is challenging</a:t>
              </a:r>
              <a:endParaRPr lang="zh-CN" altLang="en-US" sz="2200" dirty="0" smtClean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44" name="下箭头 43"/>
            <p:cNvSpPr/>
            <p:nvPr/>
          </p:nvSpPr>
          <p:spPr bwMode="auto">
            <a:xfrm>
              <a:off x="5786446" y="4317102"/>
              <a:ext cx="1857388" cy="39778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" name="组合 46"/>
          <p:cNvGrpSpPr/>
          <p:nvPr/>
        </p:nvGrpSpPr>
        <p:grpSpPr>
          <a:xfrm>
            <a:off x="142844" y="1169217"/>
            <a:ext cx="3991341" cy="5133904"/>
            <a:chOff x="5000628" y="1169217"/>
            <a:chExt cx="3991341" cy="5133904"/>
          </a:xfrm>
        </p:grpSpPr>
        <p:sp>
          <p:nvSpPr>
            <p:cNvPr id="48" name="圆角矩形 47"/>
            <p:cNvSpPr/>
            <p:nvPr/>
          </p:nvSpPr>
          <p:spPr bwMode="auto">
            <a:xfrm>
              <a:off x="5000628" y="1175074"/>
              <a:ext cx="3864058" cy="5128047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6" name="组合 649"/>
            <p:cNvGrpSpPr/>
            <p:nvPr/>
          </p:nvGrpSpPr>
          <p:grpSpPr>
            <a:xfrm>
              <a:off x="5000628" y="1169217"/>
              <a:ext cx="3991341" cy="4831730"/>
              <a:chOff x="5000628" y="1169217"/>
              <a:chExt cx="3991341" cy="4831730"/>
            </a:xfrm>
          </p:grpSpPr>
          <p:sp>
            <p:nvSpPr>
              <p:cNvPr id="50" name="AutoShape 5"/>
              <p:cNvSpPr>
                <a:spLocks noChangeArrowheads="1"/>
              </p:cNvSpPr>
              <p:nvPr/>
            </p:nvSpPr>
            <p:spPr bwMode="auto">
              <a:xfrm>
                <a:off x="5272653" y="2441264"/>
                <a:ext cx="1981760" cy="1780477"/>
              </a:xfrm>
              <a:prstGeom prst="hexagon">
                <a:avLst>
                  <a:gd name="adj" fmla="val 28533"/>
                  <a:gd name="vf" fmla="val 115470"/>
                </a:avLst>
              </a:prstGeom>
              <a:gradFill rotWithShape="1">
                <a:gsLst>
                  <a:gs pos="0">
                    <a:srgbClr val="CCFF33">
                      <a:alpha val="25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635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" name="AutoShape 9"/>
              <p:cNvSpPr>
                <a:spLocks noChangeArrowheads="1"/>
              </p:cNvSpPr>
              <p:nvPr/>
            </p:nvSpPr>
            <p:spPr bwMode="auto">
              <a:xfrm>
                <a:off x="6747331" y="3330866"/>
                <a:ext cx="1981760" cy="1780477"/>
              </a:xfrm>
              <a:prstGeom prst="hexagon">
                <a:avLst>
                  <a:gd name="adj" fmla="val 28533"/>
                  <a:gd name="vf" fmla="val 115470"/>
                </a:avLst>
              </a:prstGeom>
              <a:gradFill rotWithShape="1">
                <a:gsLst>
                  <a:gs pos="0">
                    <a:srgbClr val="CCFF33">
                      <a:alpha val="25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635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" name="AutoShape 12"/>
              <p:cNvSpPr>
                <a:spLocks noChangeArrowheads="1"/>
              </p:cNvSpPr>
              <p:nvPr/>
            </p:nvSpPr>
            <p:spPr bwMode="auto">
              <a:xfrm>
                <a:off x="5271412" y="4220470"/>
                <a:ext cx="1981760" cy="1780477"/>
              </a:xfrm>
              <a:prstGeom prst="hexagon">
                <a:avLst>
                  <a:gd name="adj" fmla="val 28533"/>
                  <a:gd name="vf" fmla="val 115470"/>
                </a:avLst>
              </a:prstGeom>
              <a:gradFill rotWithShape="1">
                <a:gsLst>
                  <a:gs pos="0">
                    <a:srgbClr val="CCFF33">
                      <a:alpha val="25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635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aphicFrame>
            <p:nvGraphicFramePr>
              <p:cNvPr id="53" name="Object 16"/>
              <p:cNvGraphicFramePr>
                <a:graphicFrameLocks noChangeAspect="1"/>
              </p:cNvGraphicFramePr>
              <p:nvPr/>
            </p:nvGraphicFramePr>
            <p:xfrm>
              <a:off x="6152848" y="2755911"/>
              <a:ext cx="220001" cy="6457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9636" name="Visio" r:id="rId4" imgW="450215" imgH="1276350" progId="">
                      <p:embed/>
                    </p:oleObj>
                  </mc:Choice>
                  <mc:Fallback>
                    <p:oleObj name="Visio" r:id="rId4" imgW="450215" imgH="1276350" progId="">
                      <p:embed/>
                      <p:pic>
                        <p:nvPicPr>
                          <p:cNvPr id="0" name="Picture 36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2848" y="2755911"/>
                            <a:ext cx="220001" cy="64579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7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" name="Object 17"/>
              <p:cNvGraphicFramePr>
                <a:graphicFrameLocks noChangeAspect="1"/>
              </p:cNvGraphicFramePr>
              <p:nvPr/>
            </p:nvGraphicFramePr>
            <p:xfrm>
              <a:off x="7638568" y="3643684"/>
              <a:ext cx="221428" cy="6488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9637" name="Visio" r:id="rId6" imgW="468487" imgH="1294448" progId="">
                      <p:embed/>
                    </p:oleObj>
                  </mc:Choice>
                  <mc:Fallback>
                    <p:oleObj name="Visio" r:id="rId6" imgW="468487" imgH="1294448" progId="">
                      <p:embed/>
                      <p:pic>
                        <p:nvPicPr>
                          <p:cNvPr id="0" name="Picture 36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38568" y="3643684"/>
                            <a:ext cx="221428" cy="6488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7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5" name="Object 18"/>
              <p:cNvGraphicFramePr>
                <a:graphicFrameLocks noChangeAspect="1"/>
              </p:cNvGraphicFramePr>
              <p:nvPr/>
            </p:nvGraphicFramePr>
            <p:xfrm>
              <a:off x="6152848" y="4534480"/>
              <a:ext cx="220001" cy="6473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9638" name="Visio" r:id="rId8" imgW="450215" imgH="1276350" progId="">
                      <p:embed/>
                    </p:oleObj>
                  </mc:Choice>
                  <mc:Fallback>
                    <p:oleObj name="Visio" r:id="rId8" imgW="450215" imgH="1276350" progId="">
                      <p:embed/>
                      <p:pic>
                        <p:nvPicPr>
                          <p:cNvPr id="0" name="Picture 36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2848" y="4534480"/>
                            <a:ext cx="220001" cy="64730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7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6" name="Object 22"/>
              <p:cNvGraphicFramePr>
                <a:graphicFrameLocks noChangeAspect="1"/>
              </p:cNvGraphicFramePr>
              <p:nvPr/>
            </p:nvGraphicFramePr>
            <p:xfrm>
              <a:off x="6152848" y="3550424"/>
              <a:ext cx="349941" cy="3564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9639" name="Visio" r:id="rId9" imgW="586740" imgH="591502" progId="">
                      <p:embed/>
                    </p:oleObj>
                  </mc:Choice>
                  <mc:Fallback>
                    <p:oleObj name="Visio" r:id="rId9" imgW="586740" imgH="591502" progId="">
                      <p:embed/>
                      <p:pic>
                        <p:nvPicPr>
                          <p:cNvPr id="0" name="Picture 36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2848" y="3550424"/>
                            <a:ext cx="349941" cy="3564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7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7" name="Object 22"/>
              <p:cNvGraphicFramePr>
                <a:graphicFrameLocks noChangeAspect="1"/>
              </p:cNvGraphicFramePr>
              <p:nvPr/>
            </p:nvGraphicFramePr>
            <p:xfrm>
              <a:off x="6903231" y="3728647"/>
              <a:ext cx="349941" cy="3564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9640" name="Visio" r:id="rId11" imgW="586740" imgH="591502" progId="">
                      <p:embed/>
                    </p:oleObj>
                  </mc:Choice>
                  <mc:Fallback>
                    <p:oleObj name="Visio" r:id="rId11" imgW="586740" imgH="591502" progId="">
                      <p:embed/>
                      <p:pic>
                        <p:nvPicPr>
                          <p:cNvPr id="0" name="Picture 36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03231" y="3728647"/>
                            <a:ext cx="349941" cy="3564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7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8" name="Object 22"/>
              <p:cNvGraphicFramePr>
                <a:graphicFrameLocks noChangeAspect="1"/>
              </p:cNvGraphicFramePr>
              <p:nvPr/>
            </p:nvGraphicFramePr>
            <p:xfrm>
              <a:off x="7502712" y="4176841"/>
              <a:ext cx="349941" cy="3564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9641" name="Visio" r:id="rId12" imgW="586740" imgH="591502" progId="">
                      <p:embed/>
                    </p:oleObj>
                  </mc:Choice>
                  <mc:Fallback>
                    <p:oleObj name="Visio" r:id="rId12" imgW="586740" imgH="591502" progId="">
                      <p:embed/>
                      <p:pic>
                        <p:nvPicPr>
                          <p:cNvPr id="0" name="Picture 37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02712" y="4176841"/>
                            <a:ext cx="349941" cy="3564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7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9" name="Object 21"/>
              <p:cNvGraphicFramePr>
                <a:graphicFrameLocks noChangeAspect="1"/>
              </p:cNvGraphicFramePr>
              <p:nvPr/>
            </p:nvGraphicFramePr>
            <p:xfrm>
              <a:off x="6747331" y="4746479"/>
              <a:ext cx="349581" cy="3572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9642" name="Visio" r:id="rId13" imgW="586740" imgH="591502" progId="">
                      <p:embed/>
                    </p:oleObj>
                  </mc:Choice>
                  <mc:Fallback>
                    <p:oleObj name="Visio" r:id="rId13" imgW="586740" imgH="591502" progId="">
                      <p:embed/>
                      <p:pic>
                        <p:nvPicPr>
                          <p:cNvPr id="0" name="Picture 37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47331" y="4746479"/>
                            <a:ext cx="349581" cy="3572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7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60" name="直接箭头连接符 59"/>
              <p:cNvCxnSpPr/>
              <p:nvPr/>
            </p:nvCxnSpPr>
            <p:spPr bwMode="auto">
              <a:xfrm rot="10800000" flipV="1">
                <a:off x="7097203" y="3728645"/>
                <a:ext cx="580482" cy="17821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FF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直接箭头连接符 60"/>
              <p:cNvCxnSpPr/>
              <p:nvPr/>
            </p:nvCxnSpPr>
            <p:spPr bwMode="auto">
              <a:xfrm>
                <a:off x="6235710" y="4618252"/>
                <a:ext cx="563484" cy="31795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FF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graphicFrame>
            <p:nvGraphicFramePr>
              <p:cNvPr id="62" name="Object 2"/>
              <p:cNvGraphicFramePr>
                <a:graphicFrameLocks noChangeAspect="1"/>
              </p:cNvGraphicFramePr>
              <p:nvPr/>
            </p:nvGraphicFramePr>
            <p:xfrm>
              <a:off x="5474805" y="1169217"/>
              <a:ext cx="286219" cy="6222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9643" name="CorelDRAW" r:id="rId14" imgW="1103760" imgH="1987200" progId="">
                      <p:embed/>
                    </p:oleObj>
                  </mc:Choice>
                  <mc:Fallback>
                    <p:oleObj name="CorelDRAW" r:id="rId14" imgW="1103760" imgH="1987200" progId="">
                      <p:embed/>
                      <p:pic>
                        <p:nvPicPr>
                          <p:cNvPr id="0" name="Picture 37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74805" y="1169217"/>
                            <a:ext cx="286219" cy="62222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7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" name="Object 3"/>
              <p:cNvGraphicFramePr>
                <a:graphicFrameLocks noChangeAspect="1"/>
              </p:cNvGraphicFramePr>
              <p:nvPr/>
            </p:nvGraphicFramePr>
            <p:xfrm>
              <a:off x="7077527" y="1169217"/>
              <a:ext cx="295314" cy="6222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9644" name="CorelDRAW" r:id="rId16" imgW="3333960" imgH="7332480" progId="">
                      <p:embed/>
                    </p:oleObj>
                  </mc:Choice>
                  <mc:Fallback>
                    <p:oleObj name="CorelDRAW" r:id="rId16" imgW="3333960" imgH="7332480" progId="">
                      <p:embed/>
                      <p:pic>
                        <p:nvPicPr>
                          <p:cNvPr id="0" name="Picture 37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77527" y="1169217"/>
                            <a:ext cx="295314" cy="62222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7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4" name="TextBox 63"/>
              <p:cNvSpPr txBox="1"/>
              <p:nvPr/>
            </p:nvSpPr>
            <p:spPr>
              <a:xfrm>
                <a:off x="5814064" y="1231261"/>
                <a:ext cx="810160" cy="335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 smtClean="0"/>
                  <a:t>MME</a:t>
                </a:r>
                <a:endParaRPr lang="zh-CN" altLang="en-US" sz="1200" b="1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7440936" y="1231261"/>
                <a:ext cx="810160" cy="335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 smtClean="0"/>
                  <a:t>S-GW</a:t>
                </a:r>
                <a:endParaRPr lang="zh-CN" altLang="en-US" sz="1200" b="1" dirty="0"/>
              </a:p>
            </p:txBody>
          </p:sp>
          <p:cxnSp>
            <p:nvCxnSpPr>
              <p:cNvPr id="66" name="直接连接符 65"/>
              <p:cNvCxnSpPr/>
              <p:nvPr/>
            </p:nvCxnSpPr>
            <p:spPr bwMode="auto">
              <a:xfrm>
                <a:off x="5610400" y="1791443"/>
                <a:ext cx="2144269" cy="193720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 bwMode="auto">
              <a:xfrm rot="16200000" flipH="1">
                <a:off x="5399256" y="2002588"/>
                <a:ext cx="1047601" cy="62531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 bwMode="auto">
              <a:xfrm rot="16200000" flipH="1">
                <a:off x="4538320" y="2863522"/>
                <a:ext cx="2766188" cy="62202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 bwMode="auto">
              <a:xfrm rot="5400000" flipH="1" flipV="1">
                <a:off x="6169974" y="1857180"/>
                <a:ext cx="1047603" cy="91612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直接连接符 69"/>
              <p:cNvCxnSpPr/>
              <p:nvPr/>
            </p:nvCxnSpPr>
            <p:spPr bwMode="auto">
              <a:xfrm rot="16200000" flipH="1">
                <a:off x="6492315" y="2450968"/>
                <a:ext cx="1937202" cy="618152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直接连接符 70"/>
              <p:cNvCxnSpPr/>
              <p:nvPr/>
            </p:nvCxnSpPr>
            <p:spPr bwMode="auto">
              <a:xfrm rot="5400000">
                <a:off x="5280371" y="2746784"/>
                <a:ext cx="2826808" cy="91612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直接连接符 71"/>
              <p:cNvCxnSpPr/>
              <p:nvPr/>
            </p:nvCxnSpPr>
            <p:spPr bwMode="auto">
              <a:xfrm>
                <a:off x="5000628" y="1756717"/>
                <a:ext cx="3864058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7638568" y="1397133"/>
                <a:ext cx="12261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dirty="0" smtClean="0">
                    <a:solidFill>
                      <a:srgbClr val="FF0000"/>
                    </a:solidFill>
                    <a:latin typeface="+mj-lt"/>
                    <a:ea typeface="华文仿宋" pitchFamily="2" charset="-122"/>
                  </a:rPr>
                  <a:t>Core Net</a:t>
                </a:r>
                <a:endParaRPr lang="zh-CN" altLang="en-US" sz="1800" dirty="0">
                  <a:solidFill>
                    <a:srgbClr val="FF0000"/>
                  </a:solidFill>
                  <a:latin typeface="+mj-lt"/>
                  <a:ea typeface="华文仿宋" pitchFamily="2" charset="-122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7494073" y="5264132"/>
                <a:ext cx="1430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800" dirty="0" smtClean="0">
                    <a:solidFill>
                      <a:srgbClr val="FF0000"/>
                    </a:solidFill>
                    <a:latin typeface="+mj-lt"/>
                    <a:ea typeface="华文仿宋" pitchFamily="2" charset="-122"/>
                  </a:rPr>
                  <a:t>D2D LAN</a:t>
                </a:r>
                <a:endParaRPr lang="zh-CN" altLang="en-US" sz="1800" dirty="0">
                  <a:solidFill>
                    <a:srgbClr val="FF0000"/>
                  </a:solidFill>
                  <a:latin typeface="+mj-lt"/>
                  <a:ea typeface="华文仿宋" pitchFamily="2" charset="-122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7768971" y="2610439"/>
                <a:ext cx="1222998" cy="368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dirty="0" smtClean="0">
                    <a:solidFill>
                      <a:srgbClr val="FF0000"/>
                    </a:solidFill>
                    <a:latin typeface="+mj-lt"/>
                    <a:ea typeface="华文仿宋" pitchFamily="2" charset="-122"/>
                  </a:rPr>
                  <a:t>Cellular</a:t>
                </a:r>
                <a:endParaRPr lang="zh-CN" altLang="en-US" sz="1800" dirty="0">
                  <a:solidFill>
                    <a:srgbClr val="FF0000"/>
                  </a:solidFill>
                  <a:latin typeface="+mj-lt"/>
                  <a:ea typeface="华文仿宋" pitchFamily="2" charset="-122"/>
                </a:endParaRPr>
              </a:p>
            </p:txBody>
          </p:sp>
        </p:grpSp>
      </p:grpSp>
      <p:grpSp>
        <p:nvGrpSpPr>
          <p:cNvPr id="7" name="组合 75"/>
          <p:cNvGrpSpPr/>
          <p:nvPr/>
        </p:nvGrpSpPr>
        <p:grpSpPr>
          <a:xfrm>
            <a:off x="1055595" y="3419684"/>
            <a:ext cx="2147856" cy="1698318"/>
            <a:chOff x="5913379" y="3419684"/>
            <a:chExt cx="2147856" cy="1698318"/>
          </a:xfrm>
        </p:grpSpPr>
        <p:sp>
          <p:nvSpPr>
            <p:cNvPr id="77" name="椭圆 76"/>
            <p:cNvSpPr/>
            <p:nvPr/>
          </p:nvSpPr>
          <p:spPr bwMode="auto">
            <a:xfrm rot="2497544">
              <a:off x="5913379" y="3419684"/>
              <a:ext cx="2147856" cy="1698318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 w="88900">
              <a:solidFill>
                <a:srgbClr val="7030A0"/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8" name="组合 643"/>
            <p:cNvGrpSpPr/>
            <p:nvPr/>
          </p:nvGrpSpPr>
          <p:grpSpPr>
            <a:xfrm>
              <a:off x="6372846" y="3816336"/>
              <a:ext cx="1265722" cy="1119871"/>
              <a:chOff x="6372846" y="3816336"/>
              <a:chExt cx="1265722" cy="1119871"/>
            </a:xfrm>
          </p:grpSpPr>
          <p:cxnSp>
            <p:nvCxnSpPr>
              <p:cNvPr id="79" name="直接连接符 78"/>
              <p:cNvCxnSpPr/>
              <p:nvPr/>
            </p:nvCxnSpPr>
            <p:spPr bwMode="auto">
              <a:xfrm flipV="1">
                <a:off x="6903231" y="4292499"/>
                <a:ext cx="735336" cy="643708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直接连接符 79"/>
              <p:cNvCxnSpPr/>
              <p:nvPr/>
            </p:nvCxnSpPr>
            <p:spPr bwMode="auto">
              <a:xfrm>
                <a:off x="7097202" y="3951375"/>
                <a:ext cx="541366" cy="341123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直接连接符 80"/>
              <p:cNvCxnSpPr/>
              <p:nvPr/>
            </p:nvCxnSpPr>
            <p:spPr bwMode="auto">
              <a:xfrm rot="16200000" flipV="1">
                <a:off x="6082961" y="4106224"/>
                <a:ext cx="1110158" cy="530387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直接连接符 81"/>
              <p:cNvCxnSpPr/>
              <p:nvPr/>
            </p:nvCxnSpPr>
            <p:spPr bwMode="auto">
              <a:xfrm>
                <a:off x="6502789" y="3816336"/>
                <a:ext cx="574739" cy="90527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83" name="圆角矩形 82"/>
          <p:cNvSpPr/>
          <p:nvPr/>
        </p:nvSpPr>
        <p:spPr bwMode="auto">
          <a:xfrm>
            <a:off x="123285" y="1787373"/>
            <a:ext cx="3923543" cy="19180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p"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ea typeface="黑体" pitchFamily="2" charset="-122"/>
              </a:rPr>
              <a:t>Introduce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黑体" pitchFamily="2" charset="-122"/>
              </a:rPr>
              <a:t>“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黑体" pitchFamily="2" charset="-122"/>
              </a:rPr>
              <a:t>device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黑体" pitchFamily="2" charset="-122"/>
              </a:rPr>
              <a:t>”</a:t>
            </a:r>
            <a:r>
              <a:rPr lang="en-US" altLang="zh-CN" dirty="0" smtClean="0">
                <a:solidFill>
                  <a:schemeClr val="accent3"/>
                </a:solidFill>
                <a:ea typeface="黑体" pitchFamily="2" charset="-122"/>
              </a:rPr>
              <a:t>freedom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p"/>
              <a:tabLst/>
            </a:pPr>
            <a:r>
              <a:rPr lang="en-US" altLang="zh-CN" dirty="0" smtClean="0">
                <a:solidFill>
                  <a:schemeClr val="accent3"/>
                </a:solidFill>
                <a:ea typeface="黑体" pitchFamily="2" charset="-122"/>
              </a:rPr>
              <a:t>Space, Time, Frequency, and Device, </a:t>
            </a:r>
            <a:r>
              <a:rPr lang="en-US" altLang="zh-CN" dirty="0" smtClean="0">
                <a:solidFill>
                  <a:srgbClr val="FF0000"/>
                </a:solidFill>
                <a:ea typeface="黑体" pitchFamily="2" charset="-122"/>
              </a:rPr>
              <a:t>joint optimization</a:t>
            </a:r>
            <a:endParaRPr lang="en-US" altLang="zh-CN" dirty="0" smtClean="0">
              <a:solidFill>
                <a:schemeClr val="accent3"/>
              </a:solidFill>
              <a:ea typeface="黑体" pitchFamily="2" charset="-122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p"/>
              <a:tabLst/>
            </a:pPr>
            <a:r>
              <a:rPr lang="en-US" altLang="zh-CN" dirty="0" smtClean="0">
                <a:solidFill>
                  <a:srgbClr val="FF0000"/>
                </a:solidFill>
                <a:ea typeface="黑体" pitchFamily="2" charset="-122"/>
              </a:rPr>
              <a:t>Communication Freedom </a:t>
            </a:r>
            <a:r>
              <a:rPr lang="en-US" altLang="zh-CN" dirty="0" smtClean="0">
                <a:solidFill>
                  <a:schemeClr val="accent3"/>
                </a:solidFill>
                <a:ea typeface="黑体" pitchFamily="2" charset="-122"/>
              </a:rPr>
              <a:t>increase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9391"/>
    </mc:Choice>
    <mc:Fallback xmlns="">
      <p:transition advTm="89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857232"/>
            <a:ext cx="8359775" cy="4929187"/>
          </a:xfrm>
        </p:spPr>
        <p:txBody>
          <a:bodyPr/>
          <a:lstStyle/>
          <a:p>
            <a:r>
              <a:rPr lang="en-US" altLang="zh-CN" sz="1800" dirty="0" smtClean="0"/>
              <a:t>Drastically different requirements</a:t>
            </a:r>
          </a:p>
          <a:p>
            <a:endParaRPr lang="zh-CN" altLang="en-US" sz="1800" dirty="0" smtClean="0"/>
          </a:p>
          <a:p>
            <a:endParaRPr lang="zh-CN" alt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The LTE platform would have the advantage over others, such as Wi-Fi and Bluetooth that operate device to device protocols, because they use license exempt spectrum.</a:t>
            </a:r>
            <a:endParaRPr lang="en-US" altLang="zh-CN" sz="1800" dirty="0" smtClean="0"/>
          </a:p>
          <a:p>
            <a:r>
              <a:rPr lang="en-US" altLang="zh-CN" sz="1800" dirty="0" smtClean="0"/>
              <a:t>Proximity-based applications and services represent a recent and enormous social-technological trend </a:t>
            </a:r>
          </a:p>
          <a:p>
            <a:pPr lvl="1"/>
            <a:r>
              <a:rPr lang="en-US" altLang="zh-CN" sz="1600" dirty="0" smtClean="0"/>
              <a:t>These applications and these services are based on the awareness that two devices or two users are close to each other </a:t>
            </a:r>
          </a:p>
          <a:p>
            <a:pPr lvl="1"/>
            <a:r>
              <a:rPr lang="en-US" altLang="zh-CN" sz="1600" dirty="0" smtClean="0"/>
              <a:t>Awareness of proximity carries value, and generates demand for an exchange of traffic between them </a:t>
            </a:r>
          </a:p>
          <a:p>
            <a:r>
              <a:rPr lang="en-US" altLang="zh-CN" sz="1800" dirty="0" smtClean="0"/>
              <a:t>Direct D2D communication is also essential for public safety services </a:t>
            </a:r>
          </a:p>
          <a:p>
            <a:pPr lvl="1"/>
            <a:r>
              <a:rPr lang="en-US" altLang="zh-CN" sz="1600" dirty="0" smtClean="0"/>
              <a:t>e.g. in case of lack of network infrastructure in disaster situations) </a:t>
            </a:r>
          </a:p>
          <a:p>
            <a:r>
              <a:rPr lang="en-US" altLang="zh-CN" sz="1800" dirty="0" smtClean="0"/>
              <a:t>3GPP has imitated work on enhancing the LTE-EPC platform to support these capabilities 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92113" y="228581"/>
            <a:ext cx="8359775" cy="5572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3GPP R12 on D2D</a:t>
            </a:r>
            <a:endParaRPr lang="zh-CN" altLang="en-US" sz="3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89" y="1214422"/>
            <a:ext cx="76676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2046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Table of 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Overview of 5G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ea typeface="ＭＳ Ｐゴシック" pitchFamily="34" charset="-128"/>
                <a:cs typeface="Times New Roman" pitchFamily="18" charset="0"/>
              </a:rPr>
              <a:t>Key </a:t>
            </a:r>
            <a:r>
              <a:rPr lang="en-US" altLang="zh-CN" sz="2400" dirty="0" smtClean="0">
                <a:ea typeface="ＭＳ Ｐゴシック" pitchFamily="34" charset="-128"/>
                <a:cs typeface="Times New Roman" pitchFamily="18" charset="0"/>
              </a:rPr>
              <a:t>Technologies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>
                <a:solidFill>
                  <a:schemeClr val="tx1"/>
                </a:solidFill>
              </a:rPr>
              <a:t>Device-to-device </a:t>
            </a:r>
            <a:r>
              <a:rPr lang="en-US" altLang="zh-CN" sz="2400" dirty="0" smtClean="0">
                <a:solidFill>
                  <a:schemeClr val="tx1"/>
                </a:solidFill>
              </a:rPr>
              <a:t>Communication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solidFill>
                  <a:srgbClr val="FF0000"/>
                </a:solidFill>
              </a:rPr>
              <a:t>Small Cell Network (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HetNet</a:t>
            </a:r>
            <a:r>
              <a:rPr lang="en-US" altLang="zh-CN" sz="2400" dirty="0" smtClean="0">
                <a:solidFill>
                  <a:srgbClr val="FF0000"/>
                </a:solidFill>
              </a:rPr>
              <a:t>)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solidFill>
                  <a:schemeClr val="tx1"/>
                </a:solidFill>
              </a:rPr>
              <a:t>Full Duplex</a:t>
            </a:r>
            <a:endParaRPr lang="en-US" altLang="zh-CN" sz="2400" dirty="0">
              <a:solidFill>
                <a:schemeClr val="tx1"/>
              </a:solidFill>
            </a:endParaRP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1279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Overview of </a:t>
            </a:r>
            <a:r>
              <a:rPr lang="en-US" altLang="zh-CN" dirty="0" err="1" smtClean="0"/>
              <a:t>Femtocells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err="1"/>
              <a:t>Femtocells</a:t>
            </a:r>
            <a:r>
              <a:rPr lang="en-US" altLang="zh-CN" b="0" dirty="0"/>
              <a:t> are low-power wireless access points that operate in licensed spectrum to connect standard mobile devices to a mobile operator’s network using residential DSL or cable broadband connections.</a:t>
            </a:r>
            <a:endParaRPr lang="zh-CN" altLang="en-US" b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03" y="2996952"/>
            <a:ext cx="707139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741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 of </a:t>
            </a:r>
            <a:r>
              <a:rPr lang="en-US" altLang="zh-CN" dirty="0" err="1"/>
              <a:t>Femtocells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Why </a:t>
            </a:r>
            <a:r>
              <a:rPr lang="en-US" altLang="zh-CN" b="0" dirty="0" err="1" smtClean="0"/>
              <a:t>femtocells</a:t>
            </a:r>
            <a:r>
              <a:rPr lang="en-US" altLang="zh-CN" b="0" dirty="0" smtClean="0"/>
              <a:t> is needed?</a:t>
            </a:r>
          </a:p>
          <a:p>
            <a:pPr lvl="1"/>
            <a:r>
              <a:rPr lang="en-US" altLang="zh-CN" b="0" dirty="0" smtClean="0"/>
              <a:t>Exponentially increasing wireless data traffic.</a:t>
            </a:r>
            <a:endParaRPr lang="zh-CN" altLang="en-US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013306"/>
            <a:ext cx="7776864" cy="458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68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Table of 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Overview of 5G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ea typeface="ＭＳ Ｐゴシック" pitchFamily="34" charset="-128"/>
                <a:cs typeface="Times New Roman" pitchFamily="18" charset="0"/>
              </a:rPr>
              <a:t>Key </a:t>
            </a:r>
            <a:r>
              <a:rPr lang="en-US" altLang="zh-CN" sz="2400" dirty="0" smtClean="0">
                <a:ea typeface="ＭＳ Ｐゴシック" pitchFamily="34" charset="-128"/>
                <a:cs typeface="Times New Roman" pitchFamily="18" charset="0"/>
              </a:rPr>
              <a:t>Technologies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>
                <a:solidFill>
                  <a:schemeClr val="tx1"/>
                </a:solidFill>
              </a:rPr>
              <a:t>Device-to-device </a:t>
            </a:r>
            <a:r>
              <a:rPr lang="en-US" altLang="zh-CN" sz="2400" dirty="0" smtClean="0">
                <a:solidFill>
                  <a:schemeClr val="tx1"/>
                </a:solidFill>
              </a:rPr>
              <a:t>Communication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solidFill>
                  <a:schemeClr val="tx1"/>
                </a:solidFill>
              </a:rPr>
              <a:t>Small Cell Network (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HetNet</a:t>
            </a:r>
            <a:r>
              <a:rPr lang="en-US" altLang="zh-CN" sz="2400" dirty="0" smtClean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solidFill>
                  <a:schemeClr val="tx1"/>
                </a:solidFill>
              </a:rPr>
              <a:t>Full Duplex</a:t>
            </a:r>
            <a:endParaRPr lang="en-US" altLang="zh-CN" sz="2400" dirty="0">
              <a:solidFill>
                <a:schemeClr val="tx1"/>
              </a:solidFill>
            </a:endParaRPr>
          </a:p>
          <a:p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 of </a:t>
            </a:r>
            <a:r>
              <a:rPr lang="en-US" altLang="zh-CN" dirty="0" err="1"/>
              <a:t>Femtocells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The key attributes of </a:t>
            </a:r>
            <a:r>
              <a:rPr lang="en-US" altLang="zh-CN" b="0" dirty="0" err="1" smtClean="0"/>
              <a:t>femtocells</a:t>
            </a:r>
            <a:r>
              <a:rPr lang="en-US" altLang="zh-CN" b="0" dirty="0" smtClean="0"/>
              <a:t>:</a:t>
            </a:r>
          </a:p>
          <a:p>
            <a:pPr lvl="1"/>
            <a:r>
              <a:rPr lang="en-US" altLang="zh-CN" b="0" dirty="0" smtClean="0"/>
              <a:t>Mature mobile technology</a:t>
            </a:r>
            <a:endParaRPr lang="en-US" altLang="zh-CN" b="0" dirty="0"/>
          </a:p>
          <a:p>
            <a:pPr lvl="1"/>
            <a:r>
              <a:rPr lang="en-US" altLang="zh-CN" b="0" dirty="0" smtClean="0"/>
              <a:t>Operating in licensed spectrum</a:t>
            </a:r>
          </a:p>
          <a:p>
            <a:pPr lvl="1"/>
            <a:r>
              <a:rPr lang="en-US" altLang="zh-CN" b="0" dirty="0" smtClean="0"/>
              <a:t>Generating coverage and capacity</a:t>
            </a:r>
          </a:p>
          <a:p>
            <a:pPr lvl="1"/>
            <a:r>
              <a:rPr lang="en-US" altLang="zh-CN" b="0" dirty="0" smtClean="0"/>
              <a:t>Using internet-grade backhaul</a:t>
            </a:r>
          </a:p>
          <a:p>
            <a:pPr lvl="1"/>
            <a:r>
              <a:rPr lang="en-US" altLang="zh-CN" b="0" dirty="0" smtClean="0"/>
              <a:t>At competitive prices</a:t>
            </a:r>
          </a:p>
          <a:p>
            <a:pPr lvl="1"/>
            <a:r>
              <a:rPr lang="en-US" altLang="zh-CN" b="0" dirty="0" smtClean="0"/>
              <a:t>Fully managed by licensed operators</a:t>
            </a:r>
          </a:p>
          <a:p>
            <a:r>
              <a:rPr lang="en-US" altLang="zh-CN" b="0" dirty="0" smtClean="0"/>
              <a:t>Question</a:t>
            </a:r>
          </a:p>
          <a:p>
            <a:pPr lvl="1"/>
            <a:r>
              <a:rPr lang="en-US" altLang="zh-CN" b="0" dirty="0" smtClean="0"/>
              <a:t>What is the difference from WIFI: some control</a:t>
            </a:r>
          </a:p>
          <a:p>
            <a:pPr lvl="1"/>
            <a:r>
              <a:rPr lang="en-US" altLang="zh-CN" b="0" dirty="0" smtClean="0"/>
              <a:t>What is different from microcell: backhaul</a:t>
            </a:r>
          </a:p>
        </p:txBody>
      </p:sp>
    </p:spTree>
    <p:extLst>
      <p:ext uri="{BB962C8B-B14F-4D97-AF65-F5344CB8AC3E}">
        <p14:creationId xmlns:p14="http://schemas.microsoft.com/office/powerpoint/2010/main" val="1892955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Brief History of </a:t>
            </a:r>
            <a:r>
              <a:rPr lang="en-US" altLang="zh-CN" dirty="0" err="1"/>
              <a:t>Femtocells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err="1" smtClean="0"/>
              <a:t>Femtocell</a:t>
            </a:r>
            <a:r>
              <a:rPr lang="en-US" altLang="zh-CN" b="0" dirty="0" smtClean="0"/>
              <a:t> ecosystem</a:t>
            </a:r>
            <a:endParaRPr lang="zh-CN" altLang="en-US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02" y="1556792"/>
            <a:ext cx="7338714" cy="504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956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Femtocell</a:t>
            </a:r>
            <a:r>
              <a:rPr lang="en-US" altLang="zh-CN" dirty="0" smtClean="0"/>
              <a:t> Standardization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The governing body for standardization is the </a:t>
            </a:r>
            <a:r>
              <a:rPr lang="en-US" altLang="zh-CN" dirty="0" err="1" smtClean="0"/>
              <a:t>Femto</a:t>
            </a:r>
            <a:r>
              <a:rPr lang="en-US" altLang="zh-CN" dirty="0" smtClean="0"/>
              <a:t> Forum </a:t>
            </a:r>
            <a:r>
              <a:rPr lang="en-US" altLang="zh-CN" b="0" dirty="0" smtClean="0"/>
              <a:t>(www.femtoforum.org).</a:t>
            </a:r>
            <a:endParaRPr lang="zh-CN" altLang="en-US" b="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92666"/>
            <a:ext cx="6480720" cy="482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16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Femtocell</a:t>
            </a:r>
            <a:r>
              <a:rPr lang="en-US" altLang="zh-CN" dirty="0"/>
              <a:t> Standardization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234007"/>
          </a:xfrm>
        </p:spPr>
        <p:txBody>
          <a:bodyPr/>
          <a:lstStyle/>
          <a:p>
            <a:r>
              <a:rPr lang="en-US" altLang="zh-CN" b="0" dirty="0" smtClean="0"/>
              <a:t>Mission:</a:t>
            </a:r>
          </a:p>
          <a:p>
            <a:pPr lvl="1"/>
            <a:r>
              <a:rPr lang="en-US" altLang="zh-CN" b="0" dirty="0" smtClean="0"/>
              <a:t>The mission </a:t>
            </a:r>
            <a:r>
              <a:rPr lang="en-US" altLang="zh-CN" b="0" dirty="0"/>
              <a:t>is to advance the development and adoption of small cells for the provision of high-quality 2G/3G/4G coverage and services within residential, enterprise, public and rural access markets.</a:t>
            </a:r>
            <a:endParaRPr lang="en-US" altLang="zh-CN" b="0" dirty="0" smtClean="0"/>
          </a:p>
          <a:p>
            <a:r>
              <a:rPr lang="en-US" altLang="zh-CN" b="0" dirty="0" smtClean="0"/>
              <a:t>3G or 4G</a:t>
            </a:r>
          </a:p>
          <a:p>
            <a:r>
              <a:rPr lang="en-US" altLang="zh-CN" b="0" dirty="0" smtClean="0"/>
              <a:t>The </a:t>
            </a:r>
            <a:r>
              <a:rPr lang="en-US" altLang="zh-CN" b="0" dirty="0" err="1" smtClean="0"/>
              <a:t>Femto</a:t>
            </a:r>
            <a:r>
              <a:rPr lang="en-US" altLang="zh-CN" b="0" dirty="0" smtClean="0"/>
              <a:t> forum is active in two </a:t>
            </a:r>
            <a:r>
              <a:rPr lang="en-US" altLang="zh-CN" b="0" dirty="0"/>
              <a:t>main areas:</a:t>
            </a:r>
          </a:p>
          <a:p>
            <a:pPr lvl="1"/>
            <a:r>
              <a:rPr lang="en-US" altLang="zh-CN" b="0" dirty="0"/>
              <a:t>Standardization, regulation &amp; interoperability;</a:t>
            </a:r>
          </a:p>
          <a:p>
            <a:pPr lvl="1"/>
            <a:r>
              <a:rPr lang="en-US" altLang="zh-CN" b="0" dirty="0"/>
              <a:t>Marketing </a:t>
            </a:r>
            <a:r>
              <a:rPr lang="en-US" altLang="zh-CN" b="0" dirty="0" smtClean="0"/>
              <a:t>&amp; promotion.</a:t>
            </a:r>
            <a:endParaRPr lang="zh-CN" altLang="en-US" b="0" dirty="0"/>
          </a:p>
          <a:p>
            <a:endParaRPr lang="en-US" altLang="zh-CN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714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Femtocell</a:t>
            </a:r>
            <a:r>
              <a:rPr lang="en-US" altLang="zh-CN" dirty="0"/>
              <a:t> Standardization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Working groups</a:t>
            </a:r>
          </a:p>
          <a:p>
            <a:pPr lvl="1"/>
            <a:r>
              <a:rPr lang="en-US" altLang="zh-CN" b="0" dirty="0" smtClean="0"/>
              <a:t>The marketing &amp; promotion group</a:t>
            </a:r>
          </a:p>
          <a:p>
            <a:pPr lvl="1"/>
            <a:r>
              <a:rPr lang="en-US" altLang="zh-CN" b="0" dirty="0" smtClean="0"/>
              <a:t>The radio &amp; physical layer group</a:t>
            </a:r>
          </a:p>
          <a:p>
            <a:pPr lvl="1"/>
            <a:r>
              <a:rPr lang="en-US" altLang="zh-CN" b="0" dirty="0" smtClean="0"/>
              <a:t>The networks &amp; interoperability group</a:t>
            </a:r>
          </a:p>
          <a:p>
            <a:pPr lvl="1"/>
            <a:r>
              <a:rPr lang="en-US" altLang="zh-CN" b="0" dirty="0" smtClean="0"/>
              <a:t>The regulatory group</a:t>
            </a:r>
            <a:endParaRPr lang="en-US" altLang="zh-CN" b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63717"/>
            <a:ext cx="6042735" cy="357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939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Femtocell</a:t>
            </a:r>
            <a:r>
              <a:rPr lang="en-US" altLang="zh-CN" dirty="0"/>
              <a:t> Standardization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3GPP standards for UMTS </a:t>
            </a:r>
            <a:r>
              <a:rPr lang="en-US" altLang="zh-CN" b="0" dirty="0" err="1" smtClean="0"/>
              <a:t>femtocells</a:t>
            </a:r>
            <a:endParaRPr lang="en-US" altLang="zh-CN" b="0" dirty="0" smtClean="0"/>
          </a:p>
          <a:p>
            <a:pPr lvl="1"/>
            <a:r>
              <a:rPr lang="en-US" altLang="zh-CN" b="0" dirty="0" smtClean="0"/>
              <a:t>Interface </a:t>
            </a:r>
            <a:r>
              <a:rPr lang="en-US" altLang="zh-CN" b="0" dirty="0"/>
              <a:t>between the </a:t>
            </a:r>
            <a:r>
              <a:rPr lang="en-US" altLang="zh-CN" b="0" dirty="0" err="1"/>
              <a:t>femtocell</a:t>
            </a:r>
            <a:r>
              <a:rPr lang="en-US" altLang="zh-CN" b="0" dirty="0"/>
              <a:t> (Home Node B - HNB) and the </a:t>
            </a:r>
            <a:r>
              <a:rPr lang="en-US" altLang="zh-CN" b="0" dirty="0" err="1"/>
              <a:t>femto</a:t>
            </a:r>
            <a:r>
              <a:rPr lang="en-US" altLang="zh-CN" b="0" dirty="0"/>
              <a:t> network gateway (HNB Gateway, HNB-GW)</a:t>
            </a:r>
          </a:p>
          <a:p>
            <a:pPr lvl="1"/>
            <a:r>
              <a:rPr lang="en-US" altLang="zh-CN" b="0" dirty="0"/>
              <a:t>Security protocols to authenticate </a:t>
            </a:r>
            <a:r>
              <a:rPr lang="en-US" altLang="zh-CN" b="0" dirty="0" err="1"/>
              <a:t>femtocell</a:t>
            </a:r>
            <a:r>
              <a:rPr lang="en-US" altLang="zh-CN" b="0" dirty="0"/>
              <a:t> (HNBs) and secure communications across the un-trusted Internet</a:t>
            </a:r>
          </a:p>
          <a:p>
            <a:pPr lvl="1"/>
            <a:r>
              <a:rPr lang="en-US" altLang="zh-CN" b="0" dirty="0"/>
              <a:t>Management protocols for “touch free” Operations, Administration, and Management (OA&amp;M) of </a:t>
            </a:r>
            <a:r>
              <a:rPr lang="en-US" altLang="zh-CN" b="0" dirty="0" err="1"/>
              <a:t>femtocells</a:t>
            </a:r>
            <a:r>
              <a:rPr lang="en-US" altLang="zh-CN" b="0" dirty="0"/>
              <a:t> (HNB devices)</a:t>
            </a:r>
          </a:p>
          <a:p>
            <a:endParaRPr lang="en-US" altLang="zh-CN" b="0" dirty="0" smtClean="0"/>
          </a:p>
        </p:txBody>
      </p:sp>
    </p:spTree>
    <p:extLst>
      <p:ext uri="{BB962C8B-B14F-4D97-AF65-F5344CB8AC3E}">
        <p14:creationId xmlns:p14="http://schemas.microsoft.com/office/powerpoint/2010/main" val="4225913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Femtocell</a:t>
            </a:r>
            <a:r>
              <a:rPr lang="en-US" altLang="zh-CN" dirty="0"/>
              <a:t> Standardization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3GPP2 standards for CDMA </a:t>
            </a:r>
            <a:r>
              <a:rPr lang="en-US" altLang="zh-CN" b="0" dirty="0" err="1" smtClean="0"/>
              <a:t>femtocells</a:t>
            </a:r>
            <a:endParaRPr lang="en-US" altLang="zh-CN" b="0" dirty="0" smtClean="0"/>
          </a:p>
          <a:p>
            <a:pPr lvl="1"/>
            <a:r>
              <a:rPr lang="en-US" altLang="zh-CN" b="0" dirty="0"/>
              <a:t>SIP/IMS-based 1x circuit services architecture </a:t>
            </a:r>
          </a:p>
          <a:p>
            <a:pPr lvl="1"/>
            <a:r>
              <a:rPr lang="en-US" altLang="zh-CN" b="0" dirty="0"/>
              <a:t>Packet data architecture </a:t>
            </a:r>
          </a:p>
          <a:p>
            <a:pPr lvl="1"/>
            <a:r>
              <a:rPr lang="en-US" altLang="zh-CN" b="0" dirty="0"/>
              <a:t>Security </a:t>
            </a:r>
            <a:r>
              <a:rPr lang="en-US" altLang="zh-CN" b="0" dirty="0" smtClean="0"/>
              <a:t>framework</a:t>
            </a:r>
            <a:endParaRPr lang="en-US" altLang="zh-CN" b="0" dirty="0"/>
          </a:p>
          <a:p>
            <a:pPr lvl="1"/>
            <a:r>
              <a:rPr lang="en-US" altLang="zh-CN" b="0" dirty="0"/>
              <a:t>Enhancements to mobile devices to make them more </a:t>
            </a:r>
            <a:r>
              <a:rPr lang="en-US" altLang="zh-CN" b="0" dirty="0" err="1" smtClean="0"/>
              <a:t>femto</a:t>
            </a:r>
            <a:r>
              <a:rPr lang="en-US" altLang="zh-CN" b="0" dirty="0" smtClean="0"/>
              <a:t>-aware</a:t>
            </a:r>
            <a:endParaRPr lang="en-US" altLang="zh-CN" b="0" dirty="0"/>
          </a:p>
          <a:p>
            <a:pPr lvl="1"/>
            <a:r>
              <a:rPr lang="en-US" altLang="zh-CN" b="0" dirty="0"/>
              <a:t>Foundations of </a:t>
            </a:r>
            <a:r>
              <a:rPr lang="en-US" altLang="zh-CN" b="0" dirty="0" err="1"/>
              <a:t>femtozone</a:t>
            </a:r>
            <a:r>
              <a:rPr lang="en-US" altLang="zh-CN" b="0" dirty="0"/>
              <a:t> services (Local IP Access and Remote IP Access) </a:t>
            </a:r>
          </a:p>
          <a:p>
            <a:pPr lvl="1"/>
            <a:r>
              <a:rPr lang="en-US" altLang="zh-CN" b="0" dirty="0" err="1"/>
              <a:t>Femtocell</a:t>
            </a:r>
            <a:r>
              <a:rPr lang="en-US" altLang="zh-CN" b="0" dirty="0"/>
              <a:t> management architecture </a:t>
            </a:r>
          </a:p>
        </p:txBody>
      </p:sp>
    </p:spTree>
    <p:extLst>
      <p:ext uri="{BB962C8B-B14F-4D97-AF65-F5344CB8AC3E}">
        <p14:creationId xmlns:p14="http://schemas.microsoft.com/office/powerpoint/2010/main" val="1491586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Femtocell</a:t>
            </a:r>
            <a:r>
              <a:rPr lang="en-US" altLang="zh-CN" dirty="0"/>
              <a:t> Standardization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The need for LTE </a:t>
            </a:r>
            <a:r>
              <a:rPr lang="en-US" altLang="zh-CN" b="0" dirty="0" err="1" smtClean="0"/>
              <a:t>femtocells</a:t>
            </a:r>
            <a:endParaRPr lang="en-US" altLang="zh-CN" b="0" dirty="0"/>
          </a:p>
          <a:p>
            <a:pPr lvl="1"/>
            <a:r>
              <a:rPr lang="en-US" altLang="zh-CN" b="0" dirty="0"/>
              <a:t>There is a limit to how many outdoor cell sites can be </a:t>
            </a:r>
            <a:r>
              <a:rPr lang="en-US" altLang="zh-CN" b="0" dirty="0" smtClean="0"/>
              <a:t>built;</a:t>
            </a:r>
            <a:endParaRPr lang="en-US" altLang="zh-CN" b="0" dirty="0"/>
          </a:p>
          <a:p>
            <a:pPr lvl="1"/>
            <a:r>
              <a:rPr lang="en-US" altLang="zh-CN" b="0" dirty="0"/>
              <a:t>The spectrum available to any particular operator is limited; </a:t>
            </a:r>
            <a:endParaRPr lang="en-US" altLang="zh-CN" b="0" dirty="0" smtClean="0"/>
          </a:p>
          <a:p>
            <a:pPr lvl="1"/>
            <a:r>
              <a:rPr lang="en-US" altLang="zh-CN" b="0" dirty="0" smtClean="0"/>
              <a:t>Cell </a:t>
            </a:r>
            <a:r>
              <a:rPr lang="en-US" altLang="zh-CN" b="0" dirty="0"/>
              <a:t>site </a:t>
            </a:r>
            <a:r>
              <a:rPr lang="en-US" altLang="zh-CN" b="0" dirty="0" smtClean="0"/>
              <a:t>backhaul </a:t>
            </a:r>
            <a:r>
              <a:rPr lang="en-US" altLang="zh-CN" b="0" dirty="0"/>
              <a:t>is </a:t>
            </a:r>
            <a:r>
              <a:rPr lang="en-US" altLang="zh-CN" b="0" dirty="0" smtClean="0"/>
              <a:t>expensive.</a:t>
            </a:r>
            <a:endParaRPr lang="en-US" altLang="zh-CN" b="0" dirty="0"/>
          </a:p>
          <a:p>
            <a:endParaRPr lang="en-US" altLang="zh-CN" b="0" dirty="0" smtClean="0"/>
          </a:p>
          <a:p>
            <a:r>
              <a:rPr lang="en-US" altLang="zh-CN" b="0" dirty="0"/>
              <a:t>LTE is the first cellular technology which will be able to take full advantage of </a:t>
            </a:r>
            <a:r>
              <a:rPr lang="en-US" altLang="zh-CN" b="0" dirty="0" err="1" smtClean="0"/>
              <a:t>femtocell</a:t>
            </a:r>
            <a:r>
              <a:rPr lang="en-US" altLang="zh-CN" b="0" dirty="0" smtClean="0"/>
              <a:t>.</a:t>
            </a:r>
            <a:endParaRPr lang="en-US" altLang="zh-CN" b="0" dirty="0"/>
          </a:p>
          <a:p>
            <a:pPr lvl="1"/>
            <a:r>
              <a:rPr lang="en-US" altLang="zh-CN" b="0" dirty="0" smtClean="0"/>
              <a:t>The large quantity of dynamically allocated time and frequency slots.</a:t>
            </a:r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3267755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Femtocell</a:t>
            </a:r>
            <a:r>
              <a:rPr lang="en-US" altLang="zh-CN" dirty="0"/>
              <a:t> Standardization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LTE architecture with deployed </a:t>
            </a:r>
            <a:r>
              <a:rPr lang="en-US" altLang="zh-CN" b="0" dirty="0" err="1" smtClean="0"/>
              <a:t>HeNB</a:t>
            </a:r>
            <a:r>
              <a:rPr lang="en-US" altLang="zh-CN" b="0" dirty="0" smtClean="0"/>
              <a:t> GW</a:t>
            </a:r>
            <a:endParaRPr lang="zh-CN" altLang="en-US" b="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/>
          </p:nvPr>
        </p:nvGraphicFramePr>
        <p:xfrm>
          <a:off x="611560" y="1700808"/>
          <a:ext cx="7922231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280" name="Visio" r:id="rId3" imgW="5784291" imgH="3051658" progId="">
                  <p:embed/>
                </p:oleObj>
              </mc:Choice>
              <mc:Fallback>
                <p:oleObj name="Visio" r:id="rId3" imgW="5784291" imgH="305165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700808"/>
                        <a:ext cx="7922231" cy="41764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675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Femtocell</a:t>
            </a:r>
            <a:r>
              <a:rPr lang="en-US" altLang="zh-CN" dirty="0"/>
              <a:t> </a:t>
            </a:r>
            <a:r>
              <a:rPr lang="en-US" altLang="zh-CN" dirty="0" smtClean="0"/>
              <a:t>Models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Traditional hexagonal grid model</a:t>
            </a:r>
          </a:p>
          <a:p>
            <a:pPr lvl="1"/>
            <a:r>
              <a:rPr lang="en-US" altLang="zh-CN" b="0" dirty="0" smtClean="0"/>
              <a:t>Dozens of systems parameters can be modeled;</a:t>
            </a:r>
          </a:p>
          <a:p>
            <a:pPr lvl="1"/>
            <a:r>
              <a:rPr lang="en-US" altLang="zh-CN" b="0" dirty="0" smtClean="0"/>
              <a:t>Other-cell interference can be modeled simply;</a:t>
            </a:r>
          </a:p>
          <a:p>
            <a:pPr lvl="1"/>
            <a:r>
              <a:rPr lang="en-US" altLang="zh-CN" b="0" dirty="0" smtClean="0"/>
              <a:t>The results is sufficiently accurate to enable the evaluation of new proposed techniques.</a:t>
            </a:r>
          </a:p>
          <a:p>
            <a:endParaRPr lang="en-US" altLang="zh-CN" b="0" dirty="0"/>
          </a:p>
          <a:p>
            <a:r>
              <a:rPr lang="en-US" altLang="zh-CN" b="0" dirty="0" smtClean="0"/>
              <a:t>Multi-tiered cellular model</a:t>
            </a:r>
          </a:p>
          <a:p>
            <a:pPr lvl="1"/>
            <a:r>
              <a:rPr lang="en-US" altLang="zh-CN" b="0" dirty="0" err="1" smtClean="0"/>
              <a:t>Macrocells</a:t>
            </a:r>
            <a:endParaRPr lang="en-US" altLang="zh-CN" b="0" dirty="0" smtClean="0"/>
          </a:p>
          <a:p>
            <a:pPr lvl="1"/>
            <a:r>
              <a:rPr lang="en-US" altLang="zh-CN" b="0" dirty="0" err="1" smtClean="0"/>
              <a:t>Picocells</a:t>
            </a:r>
            <a:endParaRPr lang="en-US" altLang="zh-CN" b="0" dirty="0" smtClean="0"/>
          </a:p>
          <a:p>
            <a:pPr lvl="1"/>
            <a:r>
              <a:rPr lang="en-US" altLang="zh-CN" b="0" dirty="0" err="1" smtClean="0"/>
              <a:t>Femtocells</a:t>
            </a:r>
            <a:endParaRPr lang="en-US" altLang="zh-CN" b="0" dirty="0" smtClean="0"/>
          </a:p>
          <a:p>
            <a:pPr lvl="1"/>
            <a:r>
              <a:rPr lang="en-US" altLang="zh-CN" b="0" dirty="0" smtClean="0"/>
              <a:t>Possibly further radiating elements</a:t>
            </a:r>
          </a:p>
        </p:txBody>
      </p:sp>
    </p:spTree>
    <p:extLst>
      <p:ext uri="{BB962C8B-B14F-4D97-AF65-F5344CB8AC3E}">
        <p14:creationId xmlns:p14="http://schemas.microsoft.com/office/powerpoint/2010/main" val="4226153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17488" y="1500188"/>
            <a:ext cx="8926512" cy="3405187"/>
            <a:chOff x="137" y="1149"/>
            <a:chExt cx="5623" cy="2145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37" y="1149"/>
              <a:ext cx="5623" cy="2145"/>
              <a:chOff x="137" y="1706"/>
              <a:chExt cx="5623" cy="2145"/>
            </a:xfrm>
          </p:grpSpPr>
          <p:pic>
            <p:nvPicPr>
              <p:cNvPr id="37895" name="Picture 7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31" cstate="print"/>
              <a:srcRect/>
              <a:stretch>
                <a:fillRect/>
              </a:stretch>
            </p:blipFill>
            <p:spPr bwMode="auto">
              <a:xfrm>
                <a:off x="137" y="1706"/>
                <a:ext cx="5623" cy="2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7892" name="Rectangle 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22" y="2024"/>
                <a:ext cx="35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l" eaLnBrk="0" hangingPunct="0"/>
                <a:r>
                  <a:rPr lang="en-US" altLang="ja-JP" sz="1800" b="1">
                    <a:ea typeface="MS Mincho" pitchFamily="49" charset="-128"/>
                  </a:rPr>
                  <a:t>2015</a:t>
                </a:r>
                <a:endParaRPr lang="en-US" altLang="zh-CN" sz="1800">
                  <a:ea typeface="SimSun" pitchFamily="2" charset="-122"/>
                </a:endParaRPr>
              </a:p>
            </p:txBody>
          </p:sp>
          <p:sp>
            <p:nvSpPr>
              <p:cNvPr id="37899" name="Rectangle 11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381" y="2024"/>
                <a:ext cx="35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l" eaLnBrk="0" hangingPunct="0"/>
                <a:r>
                  <a:rPr lang="en-US" altLang="ja-JP" sz="1800" b="1">
                    <a:ea typeface="MS Mincho" pitchFamily="49" charset="-128"/>
                  </a:rPr>
                  <a:t>2005</a:t>
                </a:r>
                <a:endParaRPr lang="en-US" altLang="zh-CN" sz="1800">
                  <a:ea typeface="SimSun" pitchFamily="2" charset="-122"/>
                </a:endParaRPr>
              </a:p>
            </p:txBody>
          </p:sp>
          <p:sp>
            <p:nvSpPr>
              <p:cNvPr id="37900" name="Rectangle 12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338" y="2024"/>
                <a:ext cx="35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l" eaLnBrk="0" hangingPunct="0"/>
                <a:r>
                  <a:rPr lang="en-US" altLang="ja-JP" sz="1800" b="1">
                    <a:ea typeface="MS Mincho" pitchFamily="49" charset="-128"/>
                  </a:rPr>
                  <a:t>2000</a:t>
                </a:r>
                <a:endParaRPr lang="en-US" altLang="zh-CN" sz="1800">
                  <a:ea typeface="SimSun" pitchFamily="2" charset="-122"/>
                </a:endParaRPr>
              </a:p>
            </p:txBody>
          </p:sp>
          <p:sp>
            <p:nvSpPr>
              <p:cNvPr id="37901" name="Rectangle 1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10" y="2024"/>
                <a:ext cx="35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l" eaLnBrk="0" hangingPunct="0"/>
                <a:r>
                  <a:rPr lang="en-US" altLang="ja-JP" sz="1800" b="1">
                    <a:ea typeface="MS Mincho" pitchFamily="49" charset="-128"/>
                  </a:rPr>
                  <a:t>1995</a:t>
                </a:r>
                <a:endParaRPr lang="en-US" altLang="zh-CN" sz="1800">
                  <a:ea typeface="SimSun" pitchFamily="2" charset="-122"/>
                </a:endParaRPr>
              </a:p>
            </p:txBody>
          </p:sp>
          <p:sp>
            <p:nvSpPr>
              <p:cNvPr id="37902" name="Rectangle 14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470" y="2024"/>
                <a:ext cx="35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l" eaLnBrk="0" hangingPunct="0"/>
                <a:r>
                  <a:rPr lang="en-US" altLang="ja-JP" sz="1800" b="1">
                    <a:ea typeface="MS Mincho" pitchFamily="49" charset="-128"/>
                  </a:rPr>
                  <a:t>2010</a:t>
                </a:r>
                <a:endParaRPr lang="en-US" altLang="zh-CN" sz="1800">
                  <a:ea typeface="SimSun" pitchFamily="2" charset="-122"/>
                </a:endParaRPr>
              </a:p>
            </p:txBody>
          </p:sp>
        </p:grpSp>
        <p:sp>
          <p:nvSpPr>
            <p:cNvPr id="37905" name="Rectangle 17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80" y="2523"/>
              <a:ext cx="499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zh-CN"/>
            </a:p>
          </p:txBody>
        </p:sp>
      </p:grpSp>
      <p:sp>
        <p:nvSpPr>
          <p:cNvPr id="3789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85750" y="228584"/>
            <a:ext cx="8678738" cy="914400"/>
          </a:xfrm>
          <a:noFill/>
          <a:ln/>
        </p:spPr>
        <p:txBody>
          <a:bodyPr/>
          <a:lstStyle/>
          <a:p>
            <a:pPr algn="ctr"/>
            <a:r>
              <a:rPr lang="en-US" altLang="zh-CN" sz="3200" dirty="0" smtClean="0">
                <a:ea typeface="SimSun" pitchFamily="2" charset="-122"/>
              </a:rPr>
              <a:t>Standardization </a:t>
            </a:r>
            <a:r>
              <a:rPr lang="en-US" altLang="zh-CN" sz="3200" dirty="0">
                <a:ea typeface="SimSun" pitchFamily="2" charset="-122"/>
              </a:rPr>
              <a:t>F</a:t>
            </a:r>
            <a:r>
              <a:rPr lang="en-US" altLang="zh-CN" sz="3200" dirty="0" smtClean="0">
                <a:ea typeface="SimSun" pitchFamily="2" charset="-122"/>
              </a:rPr>
              <a:t>acilitates </a:t>
            </a:r>
            <a:r>
              <a:rPr lang="en-US" altLang="zh-CN" sz="3200" dirty="0">
                <a:ea typeface="SimSun" pitchFamily="2" charset="-122"/>
              </a:rPr>
              <a:t>T</a:t>
            </a:r>
            <a:r>
              <a:rPr lang="en-US" altLang="zh-CN" sz="3200" dirty="0" smtClean="0">
                <a:ea typeface="SimSun" pitchFamily="2" charset="-122"/>
              </a:rPr>
              <a:t>echnology </a:t>
            </a:r>
            <a:r>
              <a:rPr lang="en-US" altLang="zh-CN" sz="3200" dirty="0">
                <a:ea typeface="SimSun" pitchFamily="2" charset="-122"/>
              </a:rPr>
              <a:t>E</a:t>
            </a:r>
            <a:r>
              <a:rPr lang="en-US" altLang="zh-CN" sz="3200" dirty="0" smtClean="0">
                <a:ea typeface="SimSun" pitchFamily="2" charset="-122"/>
              </a:rPr>
              <a:t>volution </a:t>
            </a:r>
            <a:endParaRPr lang="en-US" altLang="zh-CN" sz="3200" dirty="0">
              <a:ea typeface="SimSun" pitchFamily="2" charset="-122"/>
            </a:endParaRPr>
          </a:p>
        </p:txBody>
      </p:sp>
      <p:sp>
        <p:nvSpPr>
          <p:cNvPr id="37903" name="Rectangle 15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92113" y="1211263"/>
            <a:ext cx="8359775" cy="5170487"/>
          </a:xfrm>
          <a:noFill/>
          <a:ln/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zh-CN" sz="2000" dirty="0">
                <a:ea typeface="SimSun" pitchFamily="2" charset="-122"/>
              </a:rPr>
              <a:t>Each new evolution builds on the established market of the previous </a:t>
            </a:r>
          </a:p>
          <a:p>
            <a:pPr>
              <a:lnSpc>
                <a:spcPct val="95000"/>
              </a:lnSpc>
            </a:pPr>
            <a:endParaRPr lang="en-US" altLang="zh-CN" dirty="0">
              <a:ea typeface="SimSun" pitchFamily="2" charset="-122"/>
            </a:endParaRPr>
          </a:p>
          <a:p>
            <a:pPr>
              <a:lnSpc>
                <a:spcPct val="95000"/>
              </a:lnSpc>
            </a:pPr>
            <a:endParaRPr lang="en-US" altLang="zh-CN" dirty="0">
              <a:ea typeface="SimSun" pitchFamily="2" charset="-122"/>
            </a:endParaRPr>
          </a:p>
          <a:p>
            <a:pPr>
              <a:lnSpc>
                <a:spcPct val="95000"/>
              </a:lnSpc>
            </a:pPr>
            <a:endParaRPr lang="en-US" altLang="zh-CN" dirty="0">
              <a:ea typeface="SimSun" pitchFamily="2" charset="-122"/>
            </a:endParaRPr>
          </a:p>
          <a:p>
            <a:pPr>
              <a:lnSpc>
                <a:spcPct val="95000"/>
              </a:lnSpc>
              <a:buNone/>
            </a:pPr>
            <a:endParaRPr lang="en-US" altLang="zh-CN" sz="1400" dirty="0" smtClean="0">
              <a:ea typeface="SimSun" pitchFamily="2" charset="-122"/>
            </a:endParaRPr>
          </a:p>
          <a:p>
            <a:pPr>
              <a:lnSpc>
                <a:spcPct val="95000"/>
              </a:lnSpc>
              <a:buNone/>
            </a:pPr>
            <a:endParaRPr lang="en-US" altLang="zh-CN" sz="1400" dirty="0">
              <a:ea typeface="SimSun" pitchFamily="2" charset="-122"/>
            </a:endParaRPr>
          </a:p>
          <a:p>
            <a:pPr>
              <a:lnSpc>
                <a:spcPct val="95000"/>
              </a:lnSpc>
            </a:pPr>
            <a:endParaRPr lang="en-US" altLang="zh-CN" sz="2000" dirty="0" smtClean="0">
              <a:ea typeface="SimSun" pitchFamily="2" charset="-122"/>
            </a:endParaRPr>
          </a:p>
          <a:p>
            <a:pPr>
              <a:lnSpc>
                <a:spcPct val="95000"/>
              </a:lnSpc>
            </a:pPr>
            <a:endParaRPr lang="en-US" altLang="zh-CN" sz="2000" dirty="0" smtClean="0">
              <a:ea typeface="SimSun" pitchFamily="2" charset="-122"/>
            </a:endParaRPr>
          </a:p>
          <a:p>
            <a:pPr>
              <a:lnSpc>
                <a:spcPct val="95000"/>
              </a:lnSpc>
            </a:pPr>
            <a:endParaRPr lang="en-US" altLang="zh-CN" sz="2000" dirty="0" smtClean="0">
              <a:ea typeface="SimSun" pitchFamily="2" charset="-122"/>
            </a:endParaRPr>
          </a:p>
          <a:p>
            <a:pPr>
              <a:lnSpc>
                <a:spcPct val="95000"/>
              </a:lnSpc>
            </a:pPr>
            <a:r>
              <a:rPr lang="en-US" altLang="zh-CN" sz="2000" dirty="0" smtClean="0">
                <a:ea typeface="SimSun" pitchFamily="2" charset="-122"/>
              </a:rPr>
              <a:t>Backwards-compatible </a:t>
            </a:r>
            <a:r>
              <a:rPr lang="en-US" altLang="zh-CN" sz="2000" dirty="0">
                <a:ea typeface="SimSun" pitchFamily="2" charset="-122"/>
              </a:rPr>
              <a:t>evolution</a:t>
            </a:r>
          </a:p>
          <a:p>
            <a:pPr>
              <a:lnSpc>
                <a:spcPct val="95000"/>
              </a:lnSpc>
            </a:pPr>
            <a:r>
              <a:rPr lang="en-US" altLang="zh-CN" sz="2000" dirty="0">
                <a:ea typeface="SimSun" pitchFamily="2" charset="-122"/>
              </a:rPr>
              <a:t>But larger technology steps require </a:t>
            </a:r>
            <a:r>
              <a:rPr lang="en-US" altLang="zh-CN" sz="2000" dirty="0" smtClean="0">
                <a:ea typeface="SimSun" pitchFamily="2" charset="-122"/>
              </a:rPr>
              <a:t>revolutions:</a:t>
            </a:r>
            <a:endParaRPr lang="en-US" altLang="zh-CN" dirty="0">
              <a:ea typeface="SimSun" pitchFamily="2" charset="-122"/>
            </a:endParaRPr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301625" y="2335213"/>
            <a:ext cx="2622550" cy="4098925"/>
            <a:chOff x="190" y="1471"/>
            <a:chExt cx="1652" cy="2582"/>
          </a:xfrm>
        </p:grpSpPr>
        <p:pic>
          <p:nvPicPr>
            <p:cNvPr id="37908" name="Picture 20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738" y="3206"/>
              <a:ext cx="862" cy="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912" name="Text Box 24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90" y="3323"/>
              <a:ext cx="69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1400" dirty="0">
                  <a:ea typeface="SimSun" pitchFamily="2" charset="-122"/>
                </a:rPr>
                <a:t>From TDMA:</a:t>
              </a:r>
            </a:p>
          </p:txBody>
        </p:sp>
        <p:sp>
          <p:nvSpPr>
            <p:cNvPr id="37934" name="Freeform 46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200" y="1471"/>
              <a:ext cx="1368" cy="268"/>
            </a:xfrm>
            <a:custGeom>
              <a:avLst/>
              <a:gdLst/>
              <a:ahLst/>
              <a:cxnLst>
                <a:cxn ang="0">
                  <a:pos x="1368" y="0"/>
                </a:cxn>
                <a:cxn ang="0">
                  <a:pos x="0" y="0"/>
                </a:cxn>
                <a:cxn ang="0">
                  <a:pos x="0" y="268"/>
                </a:cxn>
                <a:cxn ang="0">
                  <a:pos x="1340" y="268"/>
                </a:cxn>
              </a:cxnLst>
              <a:rect l="0" t="0" r="r" b="b"/>
              <a:pathLst>
                <a:path w="1368" h="268">
                  <a:moveTo>
                    <a:pt x="1368" y="0"/>
                  </a:moveTo>
                  <a:lnTo>
                    <a:pt x="0" y="0"/>
                  </a:lnTo>
                  <a:lnTo>
                    <a:pt x="0" y="268"/>
                  </a:lnTo>
                  <a:lnTo>
                    <a:pt x="1340" y="268"/>
                  </a:ln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6" name="Line 4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1483" y="1471"/>
              <a:ext cx="359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7" name="Line 4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466" y="1740"/>
              <a:ext cx="37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1882775" y="2849563"/>
            <a:ext cx="5086350" cy="3605212"/>
            <a:chOff x="1186" y="1795"/>
            <a:chExt cx="3204" cy="2271"/>
          </a:xfrm>
        </p:grpSpPr>
        <p:pic>
          <p:nvPicPr>
            <p:cNvPr id="37909" name="Picture 21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218" y="3190"/>
              <a:ext cx="807" cy="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913" name="Text Box 2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735" y="3352"/>
              <a:ext cx="69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1400" dirty="0">
                  <a:ea typeface="SimSun" pitchFamily="2" charset="-122"/>
                </a:rPr>
                <a:t>to CDMA:</a:t>
              </a:r>
            </a:p>
          </p:txBody>
        </p:sp>
        <p:sp>
          <p:nvSpPr>
            <p:cNvPr id="37917" name="AutoShape 2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1186" y="1820"/>
              <a:ext cx="282" cy="209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zh-CN" altLang="zh-CN"/>
            </a:p>
          </p:txBody>
        </p:sp>
        <p:sp>
          <p:nvSpPr>
            <p:cNvPr id="37939" name="Freeform 5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1488" y="1795"/>
              <a:ext cx="2719" cy="268"/>
            </a:xfrm>
            <a:custGeom>
              <a:avLst/>
              <a:gdLst/>
              <a:ahLst/>
              <a:cxnLst>
                <a:cxn ang="0">
                  <a:pos x="1368" y="0"/>
                </a:cxn>
                <a:cxn ang="0">
                  <a:pos x="0" y="0"/>
                </a:cxn>
                <a:cxn ang="0">
                  <a:pos x="0" y="268"/>
                </a:cxn>
                <a:cxn ang="0">
                  <a:pos x="1340" y="268"/>
                </a:cxn>
              </a:cxnLst>
              <a:rect l="0" t="0" r="r" b="b"/>
              <a:pathLst>
                <a:path w="1368" h="268">
                  <a:moveTo>
                    <a:pt x="1368" y="0"/>
                  </a:moveTo>
                  <a:lnTo>
                    <a:pt x="0" y="0"/>
                  </a:lnTo>
                  <a:lnTo>
                    <a:pt x="0" y="268"/>
                  </a:lnTo>
                  <a:lnTo>
                    <a:pt x="1340" y="268"/>
                  </a:ln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0" name="Line 52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4031" y="1795"/>
              <a:ext cx="359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1" name="Line 5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4014" y="2064"/>
              <a:ext cx="37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5014913" y="3535363"/>
            <a:ext cx="3741737" cy="2938462"/>
            <a:chOff x="3159" y="2227"/>
            <a:chExt cx="2357" cy="1851"/>
          </a:xfrm>
        </p:grpSpPr>
        <p:pic>
          <p:nvPicPr>
            <p:cNvPr id="37911" name="Picture 23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3836" y="3191"/>
              <a:ext cx="168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914" name="Text Box 26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03" y="3352"/>
              <a:ext cx="88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1400" dirty="0">
                  <a:ea typeface="SimSun" pitchFamily="2" charset="-122"/>
                </a:rPr>
                <a:t>to OFDMA:</a:t>
              </a:r>
            </a:p>
          </p:txBody>
        </p:sp>
        <p:sp>
          <p:nvSpPr>
            <p:cNvPr id="37928" name="AutoShape 4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159" y="2227"/>
              <a:ext cx="282" cy="209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zh-CN" altLang="zh-CN"/>
            </a:p>
          </p:txBody>
        </p:sp>
        <p:sp>
          <p:nvSpPr>
            <p:cNvPr id="37942" name="Line 5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955" y="2240"/>
              <a:ext cx="359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3" name="Line 55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938" y="2509"/>
              <a:ext cx="37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4" name="Freeform 56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3467" y="2241"/>
              <a:ext cx="1573" cy="268"/>
            </a:xfrm>
            <a:custGeom>
              <a:avLst/>
              <a:gdLst/>
              <a:ahLst/>
              <a:cxnLst>
                <a:cxn ang="0">
                  <a:pos x="1368" y="0"/>
                </a:cxn>
                <a:cxn ang="0">
                  <a:pos x="0" y="0"/>
                </a:cxn>
                <a:cxn ang="0">
                  <a:pos x="0" y="268"/>
                </a:cxn>
                <a:cxn ang="0">
                  <a:pos x="1340" y="268"/>
                </a:cxn>
              </a:cxnLst>
              <a:rect l="0" t="0" r="r" b="b"/>
              <a:pathLst>
                <a:path w="1368" h="268">
                  <a:moveTo>
                    <a:pt x="1368" y="0"/>
                  </a:moveTo>
                  <a:lnTo>
                    <a:pt x="0" y="0"/>
                  </a:lnTo>
                  <a:lnTo>
                    <a:pt x="0" y="268"/>
                  </a:lnTo>
                  <a:lnTo>
                    <a:pt x="1340" y="268"/>
                  </a:ln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7948" name="Rectangle 6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03500" y="3343275"/>
            <a:ext cx="2359025" cy="301625"/>
          </a:xfrm>
          <a:prstGeom prst="rect">
            <a:avLst/>
          </a:prstGeom>
          <a:solidFill>
            <a:schemeClr val="bg1"/>
          </a:solidFill>
          <a:ln w="508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zh-CN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Femtocell</a:t>
            </a:r>
            <a:r>
              <a:rPr lang="en-US" altLang="zh-CN" dirty="0"/>
              <a:t> Models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Link level modeling</a:t>
            </a:r>
          </a:p>
          <a:p>
            <a:pPr lvl="1"/>
            <a:r>
              <a:rPr lang="en-US" altLang="zh-CN" b="0" dirty="0" smtClean="0"/>
              <a:t>Channel status depend on a large number of factors</a:t>
            </a:r>
          </a:p>
          <a:p>
            <a:pPr lvl="2"/>
            <a:r>
              <a:rPr lang="en-US" altLang="zh-CN" b="0" dirty="0" smtClean="0"/>
              <a:t>The propagation environment</a:t>
            </a:r>
          </a:p>
          <a:p>
            <a:pPr lvl="2"/>
            <a:r>
              <a:rPr lang="en-US" altLang="zh-CN" b="0" dirty="0" smtClean="0"/>
              <a:t>Range &amp; distance</a:t>
            </a:r>
          </a:p>
          <a:p>
            <a:pPr lvl="2"/>
            <a:r>
              <a:rPr lang="en-US" altLang="zh-CN" b="0" dirty="0" smtClean="0"/>
              <a:t>Carrier frequency</a:t>
            </a:r>
          </a:p>
          <a:p>
            <a:pPr lvl="2"/>
            <a:r>
              <a:rPr lang="en-US" altLang="zh-CN" b="0" dirty="0" smtClean="0"/>
              <a:t>Antenna placement</a:t>
            </a:r>
          </a:p>
          <a:p>
            <a:pPr lvl="2"/>
            <a:r>
              <a:rPr lang="en-US" altLang="zh-CN" b="0" dirty="0" smtClean="0"/>
              <a:t>Antenna type</a:t>
            </a:r>
          </a:p>
          <a:p>
            <a:endParaRPr lang="en-US" altLang="zh-CN" b="0" dirty="0" smtClean="0"/>
          </a:p>
          <a:p>
            <a:r>
              <a:rPr lang="en-US" altLang="zh-CN" b="0" dirty="0" smtClean="0"/>
              <a:t>The channel behavior of </a:t>
            </a:r>
            <a:r>
              <a:rPr lang="en-US" altLang="zh-CN" b="0" dirty="0" err="1" smtClean="0"/>
              <a:t>femtocell</a:t>
            </a:r>
            <a:r>
              <a:rPr lang="en-US" altLang="zh-CN" b="0" dirty="0" smtClean="0"/>
              <a:t> channels is similar to </a:t>
            </a:r>
            <a:r>
              <a:rPr lang="en-US" altLang="zh-CN" b="0" dirty="0" err="1" smtClean="0"/>
              <a:t>WiFi</a:t>
            </a:r>
            <a:r>
              <a:rPr lang="en-US" altLang="zh-CN" b="0" dirty="0" smtClean="0"/>
              <a:t> channels.</a:t>
            </a:r>
          </a:p>
          <a:p>
            <a:pPr lvl="1"/>
            <a:r>
              <a:rPr lang="en-US" altLang="zh-CN" b="0" dirty="0" smtClean="0"/>
              <a:t>Indoor, Winner II channel</a:t>
            </a:r>
          </a:p>
        </p:txBody>
      </p:sp>
    </p:spTree>
    <p:extLst>
      <p:ext uri="{BB962C8B-B14F-4D97-AF65-F5344CB8AC3E}">
        <p14:creationId xmlns:p14="http://schemas.microsoft.com/office/powerpoint/2010/main" val="13594365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Femtocell</a:t>
            </a:r>
            <a:r>
              <a:rPr lang="en-US" altLang="zh-CN" dirty="0"/>
              <a:t> Models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System level model</a:t>
            </a:r>
          </a:p>
          <a:p>
            <a:pPr lvl="1"/>
            <a:r>
              <a:rPr lang="en-US" altLang="zh-CN" b="0" dirty="0" smtClean="0"/>
              <a:t>Multi-tiered networks models begin </a:t>
            </a:r>
            <a:r>
              <a:rPr lang="en-US" altLang="zh-CN" b="0" dirty="0"/>
              <a:t>with a spatial point process to statistically </a:t>
            </a:r>
            <a:r>
              <a:rPr lang="en-US" altLang="zh-CN" b="0" dirty="0" smtClean="0"/>
              <a:t>model the </a:t>
            </a:r>
            <a:r>
              <a:rPr lang="en-US" altLang="zh-CN" b="0" dirty="0"/>
              <a:t>base station locations of each tier</a:t>
            </a:r>
            <a:r>
              <a:rPr lang="en-US" altLang="zh-CN" b="0" dirty="0" smtClean="0"/>
              <a:t>.</a:t>
            </a:r>
          </a:p>
          <a:p>
            <a:endParaRPr lang="en-US" altLang="zh-CN" b="0" dirty="0" smtClean="0"/>
          </a:p>
          <a:p>
            <a:r>
              <a:rPr lang="en-US" altLang="zh-CN" b="0" dirty="0" smtClean="0"/>
              <a:t>The </a:t>
            </a:r>
            <a:r>
              <a:rPr lang="en-US" altLang="zh-CN" b="0" dirty="0"/>
              <a:t>simplest and best known such point process is the </a:t>
            </a:r>
            <a:r>
              <a:rPr lang="en-US" altLang="zh-CN" b="0" dirty="0" smtClean="0"/>
              <a:t>Poisson point process.</a:t>
            </a:r>
          </a:p>
          <a:p>
            <a:pPr lvl="1"/>
            <a:r>
              <a:rPr lang="en-US" altLang="zh-CN" b="0" dirty="0"/>
              <a:t>T</a:t>
            </a:r>
            <a:r>
              <a:rPr lang="en-US" altLang="zh-CN" b="0" dirty="0" smtClean="0"/>
              <a:t>he </a:t>
            </a:r>
            <a:r>
              <a:rPr lang="en-US" altLang="zh-CN" b="0" dirty="0"/>
              <a:t>base station positions are all independent which </a:t>
            </a:r>
            <a:r>
              <a:rPr lang="en-US" altLang="zh-CN" b="0" dirty="0" smtClean="0"/>
              <a:t>allows substantial </a:t>
            </a:r>
            <a:r>
              <a:rPr lang="en-US" altLang="zh-CN" b="0" dirty="0"/>
              <a:t>tools to be brought to bear from stochastic </a:t>
            </a:r>
            <a:r>
              <a:rPr lang="en-US" altLang="zh-CN" b="0" dirty="0" smtClean="0"/>
              <a:t>geometry.</a:t>
            </a:r>
          </a:p>
        </p:txBody>
      </p:sp>
    </p:spTree>
    <p:extLst>
      <p:ext uri="{BB962C8B-B14F-4D97-AF65-F5344CB8AC3E}">
        <p14:creationId xmlns:p14="http://schemas.microsoft.com/office/powerpoint/2010/main" val="385856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Femtocell</a:t>
            </a:r>
            <a:r>
              <a:rPr lang="en-US" altLang="zh-CN" dirty="0"/>
              <a:t> Models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/>
              <a:t>System level model</a:t>
            </a:r>
          </a:p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" y="1772816"/>
            <a:ext cx="9140403" cy="326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4299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Femtocell</a:t>
            </a:r>
            <a:r>
              <a:rPr lang="en-US" altLang="zh-CN" dirty="0"/>
              <a:t> Models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err="1" smtClean="0"/>
              <a:t>Femtocell</a:t>
            </a:r>
            <a:r>
              <a:rPr lang="en-US" altLang="zh-CN" b="0" dirty="0" smtClean="0"/>
              <a:t> access control model</a:t>
            </a:r>
          </a:p>
          <a:p>
            <a:pPr lvl="1"/>
            <a:r>
              <a:rPr lang="en-US" altLang="zh-CN" b="0" dirty="0" smtClean="0"/>
              <a:t>Closed subscriber group (CSG)</a:t>
            </a:r>
          </a:p>
          <a:p>
            <a:pPr lvl="2"/>
            <a:r>
              <a:rPr lang="en-US" altLang="zh-CN" b="0" dirty="0" smtClean="0"/>
              <a:t>Only pre-registered mobile users can use a certain </a:t>
            </a:r>
            <a:r>
              <a:rPr lang="en-US" altLang="zh-CN" b="0" dirty="0" err="1" smtClean="0"/>
              <a:t>femtocell</a:t>
            </a:r>
            <a:r>
              <a:rPr lang="en-US" altLang="zh-CN" b="0" dirty="0" smtClean="0"/>
              <a:t>.</a:t>
            </a:r>
          </a:p>
          <a:p>
            <a:pPr lvl="1"/>
            <a:r>
              <a:rPr lang="en-US" altLang="zh-CN" b="0" dirty="0" smtClean="0"/>
              <a:t>Open subscriber group (OSG)</a:t>
            </a:r>
          </a:p>
          <a:p>
            <a:pPr lvl="2"/>
            <a:r>
              <a:rPr lang="en-US" altLang="zh-CN" b="0" dirty="0" smtClean="0"/>
              <a:t>Any mobile can use any </a:t>
            </a:r>
            <a:r>
              <a:rPr lang="en-US" altLang="zh-CN" b="0" dirty="0" err="1" smtClean="0"/>
              <a:t>femtocell</a:t>
            </a:r>
            <a:r>
              <a:rPr lang="en-US" altLang="zh-CN" b="0" dirty="0" smtClean="0"/>
              <a:t> or at least one that is “open”.</a:t>
            </a:r>
          </a:p>
          <a:p>
            <a:pPr lvl="2"/>
            <a:endParaRPr lang="en-US" altLang="zh-CN" b="0" dirty="0" smtClean="0"/>
          </a:p>
          <a:p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3218932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Femtocell</a:t>
            </a:r>
            <a:r>
              <a:rPr lang="en-US" altLang="zh-CN" dirty="0"/>
              <a:t> Models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err="1" smtClean="0"/>
              <a:t>Femtocell</a:t>
            </a:r>
            <a:r>
              <a:rPr lang="en-US" altLang="zh-CN" b="0" dirty="0" smtClean="0"/>
              <a:t> network model</a:t>
            </a:r>
          </a:p>
          <a:p>
            <a:pPr lvl="1"/>
            <a:r>
              <a:rPr lang="en-US" altLang="zh-CN" b="0" dirty="0" smtClean="0"/>
              <a:t>Keep the grid model for macro base stations, drop </a:t>
            </a:r>
            <a:r>
              <a:rPr lang="en-US" altLang="zh-CN" b="0" dirty="0" err="1" smtClean="0"/>
              <a:t>femtocells</a:t>
            </a:r>
            <a:r>
              <a:rPr lang="en-US" altLang="zh-CN" b="0" dirty="0" smtClean="0"/>
              <a:t> “on top” of it, either randomly or in a deterministic fashion; </a:t>
            </a:r>
          </a:p>
          <a:p>
            <a:pPr lvl="1"/>
            <a:r>
              <a:rPr lang="en-US" altLang="zh-CN" b="0" dirty="0" smtClean="0"/>
              <a:t>Focus on a single </a:t>
            </a:r>
            <a:r>
              <a:rPr lang="en-US" altLang="zh-CN" b="0" dirty="0" err="1" smtClean="0"/>
              <a:t>femtocell</a:t>
            </a:r>
            <a:r>
              <a:rPr lang="en-US" altLang="zh-CN" b="0" dirty="0" smtClean="0"/>
              <a:t> dropped in the cellular network;</a:t>
            </a:r>
          </a:p>
          <a:p>
            <a:pPr lvl="1"/>
            <a:r>
              <a:rPr lang="en-US" altLang="zh-CN" b="0" dirty="0" smtClean="0"/>
              <a:t>Drop both the </a:t>
            </a:r>
            <a:r>
              <a:rPr lang="en-US" altLang="zh-CN" b="0" dirty="0" err="1" smtClean="0"/>
              <a:t>macrocells</a:t>
            </a:r>
            <a:r>
              <a:rPr lang="en-US" altLang="zh-CN" b="0" dirty="0" smtClean="0"/>
              <a:t> and </a:t>
            </a:r>
            <a:r>
              <a:rPr lang="en-US" altLang="zh-CN" b="0" dirty="0" err="1" smtClean="0"/>
              <a:t>femtocells</a:t>
            </a:r>
            <a:r>
              <a:rPr lang="en-US" altLang="zh-CN" b="0" dirty="0" smtClean="0"/>
              <a:t> randomly;</a:t>
            </a:r>
          </a:p>
          <a:p>
            <a:pPr lvl="1"/>
            <a:r>
              <a:rPr lang="en-US" altLang="zh-CN" b="0" dirty="0" smtClean="0"/>
              <a:t>Keep all the channel gains and possibly even the various per-user capacities general, without specifying the precise spatial model for the various base stations.</a:t>
            </a:r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379082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 of Key Challenges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Technical challenges</a:t>
            </a:r>
          </a:p>
          <a:p>
            <a:pPr lvl="1"/>
            <a:r>
              <a:rPr lang="en-US" altLang="zh-CN" b="0" dirty="0" smtClean="0"/>
              <a:t>Interference scenario relationships</a:t>
            </a:r>
            <a:endParaRPr lang="zh-CN" altLang="en-US" b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2" y="1988841"/>
            <a:ext cx="7639078" cy="441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067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 of Key Challenges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/>
              <a:t>Technical </a:t>
            </a:r>
            <a:r>
              <a:rPr lang="en-US" altLang="zh-CN" b="0" dirty="0" smtClean="0"/>
              <a:t>challenges</a:t>
            </a:r>
          </a:p>
          <a:p>
            <a:pPr lvl="1"/>
            <a:r>
              <a:rPr lang="en-US" altLang="zh-CN" b="0" dirty="0" smtClean="0"/>
              <a:t>Interference coordination</a:t>
            </a:r>
          </a:p>
          <a:p>
            <a:pPr lvl="2"/>
            <a:r>
              <a:rPr lang="en-US" altLang="zh-CN" b="0" dirty="0" smtClean="0"/>
              <a:t>3G CDMA </a:t>
            </a:r>
            <a:r>
              <a:rPr lang="en-US" altLang="zh-CN" b="0" dirty="0" err="1" smtClean="0"/>
              <a:t>femtos</a:t>
            </a:r>
            <a:endParaRPr lang="en-US" altLang="zh-CN" b="0" dirty="0" smtClean="0"/>
          </a:p>
          <a:p>
            <a:pPr lvl="3"/>
            <a:r>
              <a:rPr lang="en-US" altLang="zh-CN" b="0" dirty="0" smtClean="0"/>
              <a:t>power control strategies</a:t>
            </a:r>
          </a:p>
          <a:p>
            <a:pPr lvl="3"/>
            <a:r>
              <a:rPr lang="en-US" altLang="zh-CN" b="0" dirty="0" smtClean="0"/>
              <a:t>Reserving a “</a:t>
            </a:r>
            <a:r>
              <a:rPr lang="en-US" altLang="zh-CN" b="0" dirty="0" err="1" smtClean="0"/>
              <a:t>femto</a:t>
            </a:r>
            <a:r>
              <a:rPr lang="en-US" altLang="zh-CN" b="0" dirty="0" smtClean="0"/>
              <a:t>-free” band</a:t>
            </a:r>
          </a:p>
          <a:p>
            <a:pPr lvl="2"/>
            <a:r>
              <a:rPr lang="en-US" altLang="zh-CN" b="0" dirty="0" smtClean="0"/>
              <a:t>4G LTE </a:t>
            </a:r>
            <a:r>
              <a:rPr lang="en-US" altLang="zh-CN" b="0" dirty="0" err="1" smtClean="0"/>
              <a:t>femtos</a:t>
            </a:r>
            <a:endParaRPr lang="en-US" altLang="zh-CN" b="0" dirty="0" smtClean="0"/>
          </a:p>
          <a:p>
            <a:pPr lvl="3"/>
            <a:r>
              <a:rPr lang="en-US" altLang="zh-CN" b="0" dirty="0" smtClean="0"/>
              <a:t>Backhaul-based coordination</a:t>
            </a:r>
          </a:p>
          <a:p>
            <a:pPr lvl="3"/>
            <a:r>
              <a:rPr lang="en-US" altLang="zh-CN" b="0" dirty="0" smtClean="0"/>
              <a:t>Dynamic </a:t>
            </a:r>
            <a:r>
              <a:rPr lang="en-US" altLang="zh-CN" b="0" dirty="0" err="1" smtClean="0"/>
              <a:t>orthogonalization</a:t>
            </a:r>
            <a:endParaRPr lang="en-US" altLang="zh-CN" b="0" dirty="0" smtClean="0"/>
          </a:p>
          <a:p>
            <a:pPr lvl="3"/>
            <a:r>
              <a:rPr lang="en-US" altLang="zh-CN" b="0" dirty="0" err="1" smtClean="0"/>
              <a:t>Subband</a:t>
            </a:r>
            <a:r>
              <a:rPr lang="en-US" altLang="zh-CN" b="0" dirty="0" smtClean="0"/>
              <a:t> scheduling</a:t>
            </a:r>
          </a:p>
          <a:p>
            <a:pPr lvl="3"/>
            <a:r>
              <a:rPr lang="en-US" altLang="zh-CN" b="0" dirty="0" smtClean="0"/>
              <a:t>Adaptive fractional frequency reuse</a:t>
            </a:r>
          </a:p>
        </p:txBody>
      </p:sp>
    </p:spTree>
    <p:extLst>
      <p:ext uri="{BB962C8B-B14F-4D97-AF65-F5344CB8AC3E}">
        <p14:creationId xmlns:p14="http://schemas.microsoft.com/office/powerpoint/2010/main" val="2714998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 of Key Challenges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/>
              <a:t>Technical </a:t>
            </a:r>
            <a:r>
              <a:rPr lang="en-US" altLang="zh-CN" b="0" dirty="0" smtClean="0"/>
              <a:t>challenges</a:t>
            </a:r>
          </a:p>
          <a:p>
            <a:pPr lvl="1"/>
            <a:r>
              <a:rPr lang="en-US" altLang="zh-CN" b="0" dirty="0"/>
              <a:t>Cell association and biasing</a:t>
            </a:r>
          </a:p>
          <a:p>
            <a:pPr lvl="2"/>
            <a:r>
              <a:rPr lang="en-US" altLang="zh-CN" b="0" dirty="0" smtClean="0"/>
              <a:t>Biasing: users are actively pushed onto small cells.</a:t>
            </a:r>
            <a:endParaRPr lang="zh-CN" altLang="en-US" b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4320480" cy="427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832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Conclusion</a:t>
            </a:r>
            <a:endParaRPr lang="zh-CN" altLang="en-US" dirty="0" smtClean="0"/>
          </a:p>
        </p:txBody>
      </p:sp>
      <p:sp>
        <p:nvSpPr>
          <p:cNvPr id="4" name="内容占位符 4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r>
              <a:rPr lang="en-US" altLang="zh-CN" b="0" dirty="0" smtClean="0"/>
              <a:t>Demand for cellular data services skyrockets</a:t>
            </a:r>
          </a:p>
          <a:p>
            <a:r>
              <a:rPr lang="en-US" altLang="zh-CN" b="0" dirty="0" err="1" smtClean="0"/>
              <a:t>Femtocell</a:t>
            </a:r>
            <a:r>
              <a:rPr lang="en-US" altLang="zh-CN" b="0" dirty="0" smtClean="0"/>
              <a:t> </a:t>
            </a:r>
          </a:p>
          <a:p>
            <a:pPr lvl="1"/>
            <a:r>
              <a:rPr lang="en-US" altLang="zh-CN" b="0" dirty="0" smtClean="0"/>
              <a:t>Organic plug-and-play deployment</a:t>
            </a:r>
          </a:p>
          <a:p>
            <a:pPr lvl="1"/>
            <a:r>
              <a:rPr lang="en-US" altLang="zh-CN" b="0" dirty="0" smtClean="0"/>
              <a:t>Highly democratic cost</a:t>
            </a:r>
          </a:p>
          <a:p>
            <a:pPr lvl="1"/>
            <a:r>
              <a:rPr lang="en-US" altLang="zh-CN" b="0" dirty="0" smtClean="0"/>
              <a:t>Possible chaos to the network</a:t>
            </a:r>
          </a:p>
          <a:p>
            <a:r>
              <a:rPr lang="en-US" altLang="zh-CN" b="0" dirty="0" smtClean="0"/>
              <a:t>Forecast</a:t>
            </a:r>
          </a:p>
          <a:p>
            <a:pPr lvl="1"/>
            <a:r>
              <a:rPr lang="en-US" altLang="zh-CN" b="0" dirty="0" smtClean="0"/>
              <a:t>Dense </a:t>
            </a:r>
            <a:r>
              <a:rPr lang="en-US" altLang="zh-CN" b="0" dirty="0" err="1" smtClean="0"/>
              <a:t>femtocell</a:t>
            </a:r>
            <a:r>
              <a:rPr lang="en-US" altLang="zh-CN" b="0" dirty="0" smtClean="0"/>
              <a:t> deployment</a:t>
            </a:r>
          </a:p>
          <a:p>
            <a:pPr lvl="1"/>
            <a:r>
              <a:rPr lang="en-US" altLang="zh-CN" b="0" dirty="0" smtClean="0"/>
              <a:t>Economic and capacity benefit</a:t>
            </a:r>
          </a:p>
        </p:txBody>
      </p:sp>
    </p:spTree>
    <p:extLst>
      <p:ext uri="{BB962C8B-B14F-4D97-AF65-F5344CB8AC3E}">
        <p14:creationId xmlns:p14="http://schemas.microsoft.com/office/powerpoint/2010/main" val="2423808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Table of 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Overview of 5G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ea typeface="ＭＳ Ｐゴシック" pitchFamily="34" charset="-128"/>
                <a:cs typeface="Times New Roman" pitchFamily="18" charset="0"/>
              </a:rPr>
              <a:t>Key </a:t>
            </a:r>
            <a:r>
              <a:rPr lang="en-US" altLang="zh-CN" sz="2400" dirty="0" smtClean="0">
                <a:ea typeface="ＭＳ Ｐゴシック" pitchFamily="34" charset="-128"/>
                <a:cs typeface="Times New Roman" pitchFamily="18" charset="0"/>
              </a:rPr>
              <a:t>Technologies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>
                <a:solidFill>
                  <a:schemeClr val="tx1"/>
                </a:solidFill>
              </a:rPr>
              <a:t>Device-to-device </a:t>
            </a:r>
            <a:r>
              <a:rPr lang="en-US" altLang="zh-CN" sz="2400" dirty="0" smtClean="0">
                <a:solidFill>
                  <a:schemeClr val="tx1"/>
                </a:solidFill>
              </a:rPr>
              <a:t>Communication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solidFill>
                  <a:schemeClr val="tx1"/>
                </a:solidFill>
              </a:rPr>
              <a:t>Small Cell Network (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HetNet</a:t>
            </a:r>
            <a:r>
              <a:rPr lang="en-US" altLang="zh-CN" sz="2400" dirty="0" smtClean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solidFill>
                  <a:srgbClr val="FF0000"/>
                </a:solidFill>
              </a:rPr>
              <a:t>Full Duplex</a:t>
            </a:r>
            <a:endParaRPr lang="en-US" altLang="zh-CN" sz="2400" dirty="0">
              <a:solidFill>
                <a:srgbClr val="FF0000"/>
              </a:solidFill>
            </a:endParaRP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448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2483769" y="60325"/>
            <a:ext cx="6660232" cy="776288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KPIs</a:t>
            </a:r>
            <a:endParaRPr lang="zh-CN" altLang="en-US" dirty="0" smtClean="0">
              <a:solidFill>
                <a:schemeClr val="bg1"/>
              </a:solidFill>
            </a:endParaRPr>
          </a:p>
        </p:txBody>
      </p:sp>
      <p:grpSp>
        <p:nvGrpSpPr>
          <p:cNvPr id="2" name="组合 35"/>
          <p:cNvGrpSpPr/>
          <p:nvPr/>
        </p:nvGrpSpPr>
        <p:grpSpPr>
          <a:xfrm>
            <a:off x="395536" y="960239"/>
            <a:ext cx="4391010" cy="2158499"/>
            <a:chOff x="395536" y="960239"/>
            <a:chExt cx="4391010" cy="2158499"/>
          </a:xfrm>
        </p:grpSpPr>
        <p:grpSp>
          <p:nvGrpSpPr>
            <p:cNvPr id="3" name="组合 29"/>
            <p:cNvGrpSpPr/>
            <p:nvPr/>
          </p:nvGrpSpPr>
          <p:grpSpPr>
            <a:xfrm>
              <a:off x="539552" y="960239"/>
              <a:ext cx="2448274" cy="1440160"/>
              <a:chOff x="539550" y="980728"/>
              <a:chExt cx="3312368" cy="2088232"/>
            </a:xfrm>
          </p:grpSpPr>
          <p:graphicFrame>
            <p:nvGraphicFramePr>
              <p:cNvPr id="12" name="图表 11"/>
              <p:cNvGraphicFramePr/>
              <p:nvPr/>
            </p:nvGraphicFramePr>
            <p:xfrm>
              <a:off x="539550" y="980728"/>
              <a:ext cx="3312368" cy="208823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5" name="右箭头 4"/>
              <p:cNvSpPr/>
              <p:nvPr/>
            </p:nvSpPr>
            <p:spPr>
              <a:xfrm rot="18639400">
                <a:off x="2113166" y="1629944"/>
                <a:ext cx="1080120" cy="27847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95536" y="2472407"/>
              <a:ext cx="43910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1000</a:t>
              </a:r>
              <a:r>
                <a:rPr lang="en-US" altLang="zh-CN" dirty="0" smtClean="0"/>
                <a:t>X Capacity</a:t>
              </a:r>
            </a:p>
            <a:p>
              <a:r>
                <a:rPr lang="en-US" altLang="zh-CN" dirty="0" smtClean="0"/>
                <a:t>(Traffic and Connections)</a:t>
              </a:r>
              <a:endParaRPr lang="zh-CN" altLang="en-US" dirty="0"/>
            </a:p>
          </p:txBody>
        </p:sp>
      </p:grpSp>
      <p:grpSp>
        <p:nvGrpSpPr>
          <p:cNvPr id="4" name="组合 37"/>
          <p:cNvGrpSpPr/>
          <p:nvPr/>
        </p:nvGrpSpPr>
        <p:grpSpPr>
          <a:xfrm>
            <a:off x="6371184" y="960240"/>
            <a:ext cx="2772816" cy="2158498"/>
            <a:chOff x="6371184" y="960240"/>
            <a:chExt cx="2772816" cy="2158498"/>
          </a:xfrm>
        </p:grpSpPr>
        <p:grpSp>
          <p:nvGrpSpPr>
            <p:cNvPr id="7" name="组合 33"/>
            <p:cNvGrpSpPr/>
            <p:nvPr/>
          </p:nvGrpSpPr>
          <p:grpSpPr>
            <a:xfrm>
              <a:off x="6660232" y="960240"/>
              <a:ext cx="2016224" cy="1584172"/>
              <a:chOff x="251520" y="3689510"/>
              <a:chExt cx="2952328" cy="2189756"/>
            </a:xfrm>
          </p:grpSpPr>
          <p:pic>
            <p:nvPicPr>
              <p:cNvPr id="9224" name="Picture 8" descr="http://en-img-dis.gcimg.net/product/day_20111124/d90cade59cd4d31a5aa5c27e6c6d794c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91680" y="3789040"/>
                <a:ext cx="1512168" cy="2090226"/>
              </a:xfrm>
              <a:prstGeom prst="rect">
                <a:avLst/>
              </a:prstGeom>
              <a:noFill/>
            </p:spPr>
          </p:pic>
          <p:pic>
            <p:nvPicPr>
              <p:cNvPr id="9226" name="Picture 10" descr="http://images.easy361.com/201209/1348774665536133075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1520" y="4005064"/>
                <a:ext cx="936104" cy="936104"/>
              </a:xfrm>
              <a:prstGeom prst="rect">
                <a:avLst/>
              </a:prstGeom>
              <a:noFill/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67841" y="3689510"/>
                <a:ext cx="1738479" cy="510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10Gbps</a:t>
                </a:r>
                <a:endParaRPr lang="zh-CN" altLang="en-US" dirty="0"/>
              </a:p>
            </p:txBody>
          </p:sp>
          <p:pic>
            <p:nvPicPr>
              <p:cNvPr id="9227" name="Picture 1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20820421">
                <a:off x="1058427" y="4167465"/>
                <a:ext cx="829876" cy="226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9" name="Picture 13" descr="http://t2.baidu.com/it/u=2254232663,17436644&amp;fm=21&amp;gp=0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259632" y="4509120"/>
                <a:ext cx="516763" cy="720080"/>
              </a:xfrm>
              <a:prstGeom prst="rect">
                <a:avLst/>
              </a:prstGeom>
              <a:noFill/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6371184" y="2472407"/>
              <a:ext cx="27728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10</a:t>
              </a:r>
              <a:r>
                <a:rPr lang="en-US" altLang="zh-CN" dirty="0" smtClean="0"/>
                <a:t>X Peak Data Rate</a:t>
              </a:r>
            </a:p>
            <a:p>
              <a:r>
                <a:rPr lang="en-US" altLang="zh-CN" dirty="0" smtClean="0"/>
                <a:t>(10+Gbps)</a:t>
              </a:r>
            </a:p>
          </p:txBody>
        </p:sp>
      </p:grpSp>
      <p:grpSp>
        <p:nvGrpSpPr>
          <p:cNvPr id="10" name="组合 36"/>
          <p:cNvGrpSpPr/>
          <p:nvPr/>
        </p:nvGrpSpPr>
        <p:grpSpPr>
          <a:xfrm>
            <a:off x="3275856" y="1032247"/>
            <a:ext cx="2847191" cy="2086491"/>
            <a:chOff x="3275856" y="1032247"/>
            <a:chExt cx="2847191" cy="2086491"/>
          </a:xfrm>
        </p:grpSpPr>
        <p:sp>
          <p:nvSpPr>
            <p:cNvPr id="20" name="TextBox 19"/>
            <p:cNvSpPr txBox="1"/>
            <p:nvPr/>
          </p:nvSpPr>
          <p:spPr>
            <a:xfrm>
              <a:off x="3347864" y="2472407"/>
              <a:ext cx="27751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10</a:t>
              </a:r>
              <a:r>
                <a:rPr lang="en-US" altLang="zh-CN" dirty="0" smtClean="0"/>
                <a:t>X User Rate Anywhere</a:t>
              </a:r>
            </a:p>
            <a:p>
              <a:r>
                <a:rPr lang="en-US" altLang="zh-CN" dirty="0" smtClean="0"/>
                <a:t>(100M-1Gbps)</a:t>
              </a:r>
              <a:endParaRPr lang="zh-CN" altLang="en-US" dirty="0"/>
            </a:p>
          </p:txBody>
        </p:sp>
        <p:grpSp>
          <p:nvGrpSpPr>
            <p:cNvPr id="11" name="组合 28"/>
            <p:cNvGrpSpPr/>
            <p:nvPr/>
          </p:nvGrpSpPr>
          <p:grpSpPr>
            <a:xfrm>
              <a:off x="3275856" y="1032247"/>
              <a:ext cx="2448272" cy="1296144"/>
              <a:chOff x="4572000" y="1052736"/>
              <a:chExt cx="3888432" cy="2016224"/>
            </a:xfrm>
          </p:grpSpPr>
          <p:pic>
            <p:nvPicPr>
              <p:cNvPr id="9233" name="Picture 17" descr="http://pic12.nipic.com/20110228/2457331_222040862000_2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572000" y="1052736"/>
                <a:ext cx="2856316" cy="2016224"/>
              </a:xfrm>
              <a:prstGeom prst="rect">
                <a:avLst/>
              </a:prstGeom>
              <a:noFill/>
            </p:spPr>
          </p:pic>
          <p:pic>
            <p:nvPicPr>
              <p:cNvPr id="9" name="Picture 3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860032" y="1268760"/>
                <a:ext cx="653670" cy="993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3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020272" y="1196752"/>
                <a:ext cx="433914" cy="659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797" name="Picture 5" descr="http://t3.baidu.com/it/u=3977028044,1512185869&amp;fm=15&amp;gp=0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524328" y="1556792"/>
                <a:ext cx="936104" cy="628728"/>
              </a:xfrm>
              <a:prstGeom prst="rect">
                <a:avLst/>
              </a:prstGeom>
              <a:noFill/>
            </p:spPr>
          </p:pic>
          <p:sp>
            <p:nvSpPr>
              <p:cNvPr id="23" name="左右箭头 22"/>
              <p:cNvSpPr/>
              <p:nvPr/>
            </p:nvSpPr>
            <p:spPr>
              <a:xfrm rot="19385321">
                <a:off x="7153619" y="2380197"/>
                <a:ext cx="373869" cy="89247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" name="组合 38"/>
          <p:cNvGrpSpPr/>
          <p:nvPr/>
        </p:nvGrpSpPr>
        <p:grpSpPr>
          <a:xfrm>
            <a:off x="179512" y="3982865"/>
            <a:ext cx="2808312" cy="2080007"/>
            <a:chOff x="179512" y="3768551"/>
            <a:chExt cx="2808312" cy="2080007"/>
          </a:xfrm>
        </p:grpSpPr>
        <p:sp>
          <p:nvSpPr>
            <p:cNvPr id="8" name="TextBox 7"/>
            <p:cNvSpPr txBox="1"/>
            <p:nvPr/>
          </p:nvSpPr>
          <p:spPr>
            <a:xfrm>
              <a:off x="179512" y="5568751"/>
              <a:ext cx="2808312" cy="279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1000</a:t>
              </a:r>
              <a:r>
                <a:rPr lang="en-US" altLang="zh-CN" dirty="0" smtClean="0"/>
                <a:t>X </a:t>
              </a:r>
              <a:r>
                <a:rPr lang="en-US" altLang="zh-CN" dirty="0" err="1" smtClean="0"/>
                <a:t>Energy&amp;Cost</a:t>
              </a:r>
              <a:r>
                <a:rPr lang="en-US" altLang="zh-CN" dirty="0" smtClean="0"/>
                <a:t> Reduce</a:t>
              </a:r>
            </a:p>
          </p:txBody>
        </p:sp>
        <p:grpSp>
          <p:nvGrpSpPr>
            <p:cNvPr id="14" name="组合 43"/>
            <p:cNvGrpSpPr/>
            <p:nvPr/>
          </p:nvGrpSpPr>
          <p:grpSpPr>
            <a:xfrm>
              <a:off x="427560" y="3768551"/>
              <a:ext cx="2419545" cy="1893910"/>
              <a:chOff x="427560" y="3933056"/>
              <a:chExt cx="2419545" cy="1893910"/>
            </a:xfrm>
          </p:grpSpPr>
          <p:pic>
            <p:nvPicPr>
              <p:cNvPr id="9218" name="Picture 2" descr="http://www.morning.sc.cn/new/tfzb/20100308/m_TF08A16_2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27560" y="4012904"/>
                <a:ext cx="2419545" cy="1814062"/>
              </a:xfrm>
              <a:prstGeom prst="rect">
                <a:avLst/>
              </a:prstGeom>
              <a:noFill/>
            </p:spPr>
          </p:pic>
          <p:pic>
            <p:nvPicPr>
              <p:cNvPr id="24" name="Picture 3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828338" y="3933056"/>
                <a:ext cx="562250" cy="870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3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390587" y="3966390"/>
                <a:ext cx="319563" cy="4948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5" name="组合 39"/>
          <p:cNvGrpSpPr/>
          <p:nvPr/>
        </p:nvGrpSpPr>
        <p:grpSpPr>
          <a:xfrm>
            <a:off x="3635896" y="4126882"/>
            <a:ext cx="3027304" cy="2302514"/>
            <a:chOff x="3635896" y="3912568"/>
            <a:chExt cx="3027304" cy="2302514"/>
          </a:xfrm>
        </p:grpSpPr>
        <p:sp>
          <p:nvSpPr>
            <p:cNvPr id="31" name="TextBox 30"/>
            <p:cNvSpPr txBox="1"/>
            <p:nvPr/>
          </p:nvSpPr>
          <p:spPr>
            <a:xfrm>
              <a:off x="3635896" y="5568751"/>
              <a:ext cx="3027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10</a:t>
              </a:r>
              <a:r>
                <a:rPr lang="en-US" altLang="zh-CN" dirty="0" smtClean="0"/>
                <a:t>X Low Latency, </a:t>
              </a:r>
            </a:p>
            <a:p>
              <a:r>
                <a:rPr lang="en-US" altLang="zh-CN" dirty="0" smtClean="0"/>
                <a:t>High reliability</a:t>
              </a:r>
              <a:endParaRPr lang="zh-CN" altLang="en-US" dirty="0"/>
            </a:p>
          </p:txBody>
        </p:sp>
        <p:grpSp>
          <p:nvGrpSpPr>
            <p:cNvPr id="17" name="组合 33"/>
            <p:cNvGrpSpPr/>
            <p:nvPr/>
          </p:nvGrpSpPr>
          <p:grpSpPr>
            <a:xfrm>
              <a:off x="3707905" y="3912568"/>
              <a:ext cx="2016224" cy="1440160"/>
              <a:chOff x="0" y="2564904"/>
              <a:chExt cx="2631851" cy="1626425"/>
            </a:xfrm>
          </p:grpSpPr>
          <p:pic>
            <p:nvPicPr>
              <p:cNvPr id="32" name="Picture 23" descr="http://www.iot-online.com/uploads/allimg/100622/11_100622000010_1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924944"/>
                <a:ext cx="1688513" cy="12663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008112" y="2564904"/>
                <a:ext cx="1623739" cy="1119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5" name="TextBox 34"/>
          <p:cNvSpPr txBox="1"/>
          <p:nvPr/>
        </p:nvSpPr>
        <p:spPr>
          <a:xfrm>
            <a:off x="710087" y="3338903"/>
            <a:ext cx="7966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66FF"/>
                </a:solidFill>
              </a:rPr>
              <a:t>But what is 5G? D2D, small cell, Massive MIMO or </a:t>
            </a:r>
            <a:r>
              <a:rPr lang="en-US" altLang="zh-CN" b="1" dirty="0" smtClean="0">
                <a:solidFill>
                  <a:srgbClr val="FF0000"/>
                </a:solidFill>
              </a:rPr>
              <a:t>full duplex</a:t>
            </a:r>
            <a:r>
              <a:rPr lang="en-US" altLang="zh-CN" b="1" dirty="0" smtClean="0">
                <a:solidFill>
                  <a:srgbClr val="0066FF"/>
                </a:solidFill>
              </a:rPr>
              <a:t>?</a:t>
            </a:r>
            <a:endParaRPr lang="zh-CN" altLang="en-US" b="1" dirty="0">
              <a:solidFill>
                <a:srgbClr val="0066FF"/>
              </a:solidFill>
            </a:endParaRPr>
          </a:p>
        </p:txBody>
      </p:sp>
      <p:grpSp>
        <p:nvGrpSpPr>
          <p:cNvPr id="18" name="组合 40"/>
          <p:cNvGrpSpPr/>
          <p:nvPr/>
        </p:nvGrpSpPr>
        <p:grpSpPr>
          <a:xfrm>
            <a:off x="6293865" y="3806911"/>
            <a:ext cx="2635853" cy="2684040"/>
            <a:chOff x="6293865" y="3592597"/>
            <a:chExt cx="2635853" cy="2684040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293865" y="3592597"/>
              <a:ext cx="2635853" cy="1977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3" name="TextBox 42"/>
            <p:cNvSpPr txBox="1"/>
            <p:nvPr/>
          </p:nvSpPr>
          <p:spPr>
            <a:xfrm>
              <a:off x="6545356" y="5568751"/>
              <a:ext cx="22065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5-10</a:t>
              </a:r>
              <a:r>
                <a:rPr lang="en-US" altLang="zh-CN" dirty="0" smtClean="0"/>
                <a:t>X Spectrum Efficiency</a:t>
              </a:r>
            </a:p>
          </p:txBody>
        </p:sp>
      </p:grpSp>
      <p:sp>
        <p:nvSpPr>
          <p:cNvPr id="34" name="标题 1"/>
          <p:cNvSpPr>
            <a:spLocks noGrp="1"/>
          </p:cNvSpPr>
          <p:nvPr>
            <p:ph type="title"/>
          </p:nvPr>
        </p:nvSpPr>
        <p:spPr>
          <a:xfrm>
            <a:off x="392113" y="228581"/>
            <a:ext cx="8359775" cy="557213"/>
          </a:xfrm>
        </p:spPr>
        <p:txBody>
          <a:bodyPr/>
          <a:lstStyle/>
          <a:p>
            <a:pPr algn="ctr"/>
            <a:r>
              <a:rPr lang="en-US" altLang="zh-CN" sz="3200" dirty="0" smtClean="0">
                <a:ea typeface="黑体" pitchFamily="2" charset="-122"/>
              </a:rPr>
              <a:t>6 Key Performance Indicators (KPIs) for 5G</a:t>
            </a:r>
            <a:endParaRPr lang="zh-CN" alt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5319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Background of Full-Duplex Techniques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783514"/>
            <a:ext cx="8359775" cy="5309782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Traditional half duplex: using orthogonal resources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Time-division duplex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Frequency-division duplex</a:t>
            </a: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Problems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The orthogonal resources are allocated for reception and transmission.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Solutions             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The same resources are allocated for reception and</a:t>
            </a:r>
          </a:p>
          <a:p>
            <a:pPr lvl="1">
              <a:buNone/>
            </a:pPr>
            <a:r>
              <a:rPr lang="en-US" altLang="zh-CN" dirty="0" smtClean="0">
                <a:solidFill>
                  <a:schemeClr val="tx1"/>
                </a:solidFill>
              </a:rPr>
              <a:t>    transmission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" name="图片 3" descr="tdm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084189"/>
            <a:ext cx="2776326" cy="1325065"/>
          </a:xfrm>
          <a:prstGeom prst="rect">
            <a:avLst/>
          </a:prstGeom>
        </p:spPr>
      </p:pic>
      <p:pic>
        <p:nvPicPr>
          <p:cNvPr id="5" name="图片 4" descr="fdm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041102"/>
            <a:ext cx="2736304" cy="1331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340925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Time-division duplex</a:t>
            </a:r>
            <a:endParaRPr lang="zh-CN" altLang="en-US" sz="1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5208" y="3409255"/>
            <a:ext cx="2869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Frequency-division duplex</a:t>
            </a:r>
            <a:endParaRPr lang="zh-CN" altLang="en-US" sz="1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云形标注 9"/>
          <p:cNvSpPr/>
          <p:nvPr/>
        </p:nvSpPr>
        <p:spPr bwMode="auto">
          <a:xfrm>
            <a:off x="3800763" y="3789040"/>
            <a:ext cx="2428892" cy="1046694"/>
          </a:xfrm>
          <a:prstGeom prst="cloudCallout">
            <a:avLst>
              <a:gd name="adj1" fmla="val -72597"/>
              <a:gd name="adj2" fmla="val 261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Spectral loss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12" name="云形标注 11"/>
          <p:cNvSpPr/>
          <p:nvPr/>
        </p:nvSpPr>
        <p:spPr bwMode="auto">
          <a:xfrm>
            <a:off x="3800763" y="4941168"/>
            <a:ext cx="2428892" cy="1046694"/>
          </a:xfrm>
          <a:prstGeom prst="cloudCallout">
            <a:avLst>
              <a:gd name="adj1" fmla="val -72597"/>
              <a:gd name="adj2" fmla="val 261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Full-duplex</a:t>
            </a:r>
          </a:p>
          <a:p>
            <a:pPr algn="ctr"/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Comms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722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Full Duplex Introduction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836712"/>
            <a:ext cx="8359775" cy="5309782"/>
          </a:xfrm>
        </p:spPr>
        <p:txBody>
          <a:bodyPr/>
          <a:lstStyle/>
          <a:p>
            <a:r>
              <a:rPr lang="en-US" altLang="zh-CN" dirty="0" smtClean="0"/>
              <a:t>A full duplex system allows communication at the </a:t>
            </a:r>
            <a:r>
              <a:rPr lang="en-US" altLang="zh-CN" dirty="0" smtClean="0">
                <a:solidFill>
                  <a:srgbClr val="FF0000"/>
                </a:solidFill>
              </a:rPr>
              <a:t>same time and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frequency resources.</a:t>
            </a: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Advantages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High spectral efficiency</a:t>
            </a:r>
          </a:p>
          <a:p>
            <a:pPr lvl="2"/>
            <a:r>
              <a:rPr lang="en-US" altLang="zh-CN" sz="2000" dirty="0" smtClean="0">
                <a:solidFill>
                  <a:srgbClr val="00B050"/>
                </a:solidFill>
              </a:rPr>
              <a:t>Same time 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&amp; </a:t>
            </a:r>
            <a:r>
              <a:rPr lang="en-US" altLang="zh-CN" sz="2000" dirty="0" smtClean="0">
                <a:solidFill>
                  <a:srgbClr val="0070C0"/>
                </a:solidFill>
              </a:rPr>
              <a:t>same frequency band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Low cost</a:t>
            </a:r>
          </a:p>
          <a:p>
            <a:pPr lvl="2"/>
            <a:r>
              <a:rPr lang="en-US" altLang="zh-CN" sz="2000" dirty="0" smtClean="0">
                <a:solidFill>
                  <a:schemeClr val="tx1"/>
                </a:solidFill>
              </a:rPr>
              <a:t>Readily use the </a:t>
            </a:r>
            <a:r>
              <a:rPr lang="en-US" altLang="zh-CN" sz="2000" dirty="0" smtClean="0">
                <a:solidFill>
                  <a:srgbClr val="FF6600"/>
                </a:solidFill>
              </a:rPr>
              <a:t>existing </a:t>
            </a:r>
            <a:r>
              <a:rPr lang="en-US" altLang="zh-CN" sz="2000" dirty="0" smtClean="0">
                <a:solidFill>
                  <a:schemeClr val="tx1"/>
                </a:solidFill>
              </a:rPr>
              <a:t>MIMO radios</a:t>
            </a:r>
          </a:p>
          <a:p>
            <a:pPr lvl="2"/>
            <a:r>
              <a:rPr lang="en-US" altLang="zh-CN" sz="2000" dirty="0" smtClean="0">
                <a:solidFill>
                  <a:schemeClr val="tx1"/>
                </a:solidFill>
              </a:rPr>
              <a:t>Hardware advancement, etc.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4" name="图片 3" descr="F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1556792"/>
            <a:ext cx="4645152" cy="2226564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 bwMode="auto">
          <a:xfrm>
            <a:off x="5940152" y="2840742"/>
            <a:ext cx="504056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8" name="直接箭头连接符 7"/>
          <p:cNvCxnSpPr/>
          <p:nvPr/>
        </p:nvCxnSpPr>
        <p:spPr bwMode="auto">
          <a:xfrm>
            <a:off x="5940152" y="2471410"/>
            <a:ext cx="504056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444208" y="2276872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: Signal of interest</a:t>
            </a:r>
            <a:endParaRPr lang="zh-CN" alt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2687434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: Self interference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704" y="3783356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/>
              <a:t>Full duplex communication</a:t>
            </a:r>
            <a:endParaRPr lang="zh-CN" altLang="en-US" sz="1400" b="1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/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304" name="Equation" r:id="rId6" imgW="114102" imgH="177492" progId="">
                  <p:embed/>
                </p:oleObj>
              </mc:Choice>
              <mc:Fallback>
                <p:oleObj name="Equation" r:id="rId6" imgW="114102" imgH="17749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56602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Main Challenges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500" y="1000108"/>
            <a:ext cx="4936604" cy="4929222"/>
          </a:xfrm>
        </p:spPr>
        <p:txBody>
          <a:bodyPr/>
          <a:lstStyle/>
          <a:p>
            <a:r>
              <a:rPr lang="en-US" altLang="zh-CN" sz="2400" dirty="0" smtClean="0"/>
              <a:t>Traditional Challenges</a:t>
            </a:r>
          </a:p>
          <a:p>
            <a:pPr lvl="1"/>
            <a:r>
              <a:rPr lang="en-US" altLang="zh-CN" dirty="0" smtClean="0"/>
              <a:t>Very </a:t>
            </a:r>
            <a:r>
              <a:rPr lang="en-US" altLang="zh-CN" dirty="0" smtClean="0">
                <a:solidFill>
                  <a:srgbClr val="FF0000"/>
                </a:solidFill>
              </a:rPr>
              <a:t>large self interference</a:t>
            </a:r>
          </a:p>
          <a:p>
            <a:pPr lvl="2"/>
            <a:r>
              <a:rPr lang="en-US" altLang="zh-CN" sz="2000" dirty="0" smtClean="0">
                <a:solidFill>
                  <a:srgbClr val="FF0000"/>
                </a:solidFill>
              </a:rPr>
              <a:t>50-110dB</a:t>
            </a:r>
            <a:r>
              <a:rPr lang="en-US" altLang="zh-CN" sz="2000" dirty="0" smtClean="0"/>
              <a:t> larger than signal of interest</a:t>
            </a:r>
          </a:p>
          <a:p>
            <a:pPr lvl="2"/>
            <a:r>
              <a:rPr lang="en-US" altLang="zh-CN" sz="2000" dirty="0" smtClean="0"/>
              <a:t>Depending on inter-node distance</a:t>
            </a:r>
          </a:p>
          <a:p>
            <a:pPr lvl="1"/>
            <a:r>
              <a:rPr lang="en-US" altLang="zh-CN" dirty="0" smtClean="0"/>
              <a:t>ADC is the bottleneck</a:t>
            </a:r>
          </a:p>
          <a:p>
            <a:pPr lvl="2"/>
            <a:r>
              <a:rPr lang="en-US" altLang="zh-CN" sz="2000" dirty="0" smtClean="0"/>
              <a:t>Limited </a:t>
            </a:r>
            <a:r>
              <a:rPr lang="en-US" altLang="zh-CN" sz="2000" dirty="0" smtClean="0">
                <a:solidFill>
                  <a:srgbClr val="FF0000"/>
                </a:solidFill>
              </a:rPr>
              <a:t>dynamic range</a:t>
            </a:r>
            <a:r>
              <a:rPr lang="en-US" altLang="zh-CN" sz="2000" dirty="0" smtClean="0"/>
              <a:t>: saturation distortion.</a:t>
            </a:r>
          </a:p>
          <a:p>
            <a:pPr lvl="2"/>
            <a:r>
              <a:rPr lang="en-US" altLang="zh-CN" sz="2000" dirty="0" smtClean="0"/>
              <a:t>Limited </a:t>
            </a:r>
            <a:r>
              <a:rPr lang="en-US" altLang="zh-CN" sz="2000" dirty="0" smtClean="0">
                <a:solidFill>
                  <a:srgbClr val="FF0000"/>
                </a:solidFill>
              </a:rPr>
              <a:t>precision</a:t>
            </a:r>
            <a:r>
              <a:rPr lang="en-US" altLang="zh-CN" sz="2000" dirty="0" smtClean="0"/>
              <a:t>: signal of interest is less than noise.</a:t>
            </a:r>
          </a:p>
          <a:p>
            <a:pPr lvl="3"/>
            <a:r>
              <a:rPr lang="en-US" altLang="zh-CN" sz="1800" dirty="0" smtClean="0"/>
              <a:t>1 bit ADC is  </a:t>
            </a:r>
            <a:r>
              <a:rPr lang="en-US" altLang="zh-CN" sz="1800" dirty="0">
                <a:solidFill>
                  <a:srgbClr val="FF0000"/>
                </a:solidFill>
              </a:rPr>
              <a:t>6</a:t>
            </a:r>
            <a:r>
              <a:rPr lang="en-US" altLang="zh-CN" sz="1800" dirty="0" smtClean="0">
                <a:solidFill>
                  <a:srgbClr val="FF0000"/>
                </a:solidFill>
              </a:rPr>
              <a:t> dB </a:t>
            </a:r>
            <a:r>
              <a:rPr lang="en-US" altLang="zh-CN" sz="1800" dirty="0" smtClean="0"/>
              <a:t>in SNR</a:t>
            </a:r>
          </a:p>
          <a:p>
            <a:pPr lvl="3"/>
            <a:r>
              <a:rPr lang="en-US" altLang="zh-CN" sz="1800" dirty="0"/>
              <a:t>S</a:t>
            </a:r>
            <a:r>
              <a:rPr lang="en-US" altLang="zh-CN" sz="1800" dirty="0" smtClean="0"/>
              <a:t>elf interference costs </a:t>
            </a:r>
            <a:r>
              <a:rPr lang="en-US" altLang="zh-CN" sz="1800" dirty="0" smtClean="0">
                <a:solidFill>
                  <a:srgbClr val="FF0000"/>
                </a:solidFill>
              </a:rPr>
              <a:t>8-18</a:t>
            </a:r>
            <a:r>
              <a:rPr lang="en-US" altLang="zh-CN" sz="1800" dirty="0" smtClean="0"/>
              <a:t> bits</a:t>
            </a:r>
          </a:p>
          <a:p>
            <a:r>
              <a:rPr lang="en-US" altLang="zh-CN" dirty="0" smtClean="0">
                <a:solidFill>
                  <a:srgbClr val="0000FF"/>
                </a:solidFill>
              </a:rPr>
              <a:t>Need to reduce interference </a:t>
            </a:r>
            <a:r>
              <a:rPr lang="en-US" altLang="zh-CN" dirty="0" smtClean="0">
                <a:solidFill>
                  <a:srgbClr val="FF0000"/>
                </a:solidFill>
              </a:rPr>
              <a:t>before</a:t>
            </a:r>
            <a:r>
              <a:rPr lang="en-US" altLang="zh-CN" dirty="0" smtClean="0">
                <a:solidFill>
                  <a:srgbClr val="0000FF"/>
                </a:solidFill>
              </a:rPr>
              <a:t> ADC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342900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Fig. 6 Very large Self interference</a:t>
            </a:r>
            <a:endParaRPr lang="zh-CN" altLang="en-US" sz="1400" dirty="0"/>
          </a:p>
        </p:txBody>
      </p:sp>
      <p:grpSp>
        <p:nvGrpSpPr>
          <p:cNvPr id="6" name="组合 40"/>
          <p:cNvGrpSpPr/>
          <p:nvPr/>
        </p:nvGrpSpPr>
        <p:grpSpPr>
          <a:xfrm>
            <a:off x="5292080" y="908720"/>
            <a:ext cx="3456384" cy="2558996"/>
            <a:chOff x="5292080" y="2022132"/>
            <a:chExt cx="3456384" cy="2558996"/>
          </a:xfrm>
        </p:grpSpPr>
        <p:cxnSp>
          <p:nvCxnSpPr>
            <p:cNvPr id="21" name="直接箭头连接符 20"/>
            <p:cNvCxnSpPr/>
            <p:nvPr/>
          </p:nvCxnSpPr>
          <p:spPr bwMode="auto">
            <a:xfrm>
              <a:off x="5796136" y="2204864"/>
              <a:ext cx="216024" cy="136815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4" name="直接箭头连接符 13"/>
            <p:cNvCxnSpPr/>
            <p:nvPr/>
          </p:nvCxnSpPr>
          <p:spPr bwMode="auto">
            <a:xfrm flipH="1">
              <a:off x="7452320" y="2276872"/>
              <a:ext cx="216024" cy="93610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8" name="直接箭头连接符 17"/>
            <p:cNvCxnSpPr/>
            <p:nvPr/>
          </p:nvCxnSpPr>
          <p:spPr bwMode="auto">
            <a:xfrm>
              <a:off x="6660232" y="2132856"/>
              <a:ext cx="0" cy="244827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2199" t="36885" r="1062"/>
            <a:stretch>
              <a:fillRect/>
            </a:stretch>
          </p:blipFill>
          <p:spPr bwMode="auto">
            <a:xfrm>
              <a:off x="5580112" y="2732923"/>
              <a:ext cx="3168352" cy="18482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7164288" y="2022132"/>
              <a:ext cx="1296144" cy="4514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zh-CN" sz="1400" dirty="0" smtClean="0">
                  <a:solidFill>
                    <a:srgbClr val="FF0000"/>
                  </a:solidFill>
                </a:rPr>
                <a:t>Self interference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292080" y="2041490"/>
              <a:ext cx="1008112" cy="4514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zh-CN" sz="1400" dirty="0" smtClean="0">
                  <a:solidFill>
                    <a:srgbClr val="0000FF"/>
                  </a:solidFill>
                </a:rPr>
                <a:t>Received signal</a:t>
              </a:r>
              <a:endParaRPr lang="zh-CN" alt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56176" y="2022132"/>
              <a:ext cx="1080120" cy="4514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zh-CN" sz="1400" dirty="0" smtClean="0"/>
                <a:t>Signal of interest</a:t>
              </a:r>
              <a:endParaRPr lang="zh-CN" altLang="en-US" sz="1400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580112" y="3861048"/>
            <a:ext cx="3384376" cy="2179985"/>
            <a:chOff x="5580112" y="3861048"/>
            <a:chExt cx="3384376" cy="2179985"/>
          </a:xfrm>
        </p:grpSpPr>
        <p:grpSp>
          <p:nvGrpSpPr>
            <p:cNvPr id="7" name="组合 19"/>
            <p:cNvGrpSpPr/>
            <p:nvPr/>
          </p:nvGrpSpPr>
          <p:grpSpPr>
            <a:xfrm>
              <a:off x="5652120" y="3861048"/>
              <a:ext cx="2880320" cy="1796260"/>
              <a:chOff x="5652120" y="4077072"/>
              <a:chExt cx="2880320" cy="1796260"/>
            </a:xfrm>
          </p:grpSpPr>
          <p:pic>
            <p:nvPicPr>
              <p:cNvPr id="11266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52120" y="4077072"/>
                <a:ext cx="2880320" cy="179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67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24128" y="4858355"/>
                <a:ext cx="2808312" cy="264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5580112" y="5733256"/>
              <a:ext cx="33843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Fig. 7 Signal after quantization</a:t>
              </a:r>
              <a:endParaRPr lang="zh-CN" altLang="en-US" sz="14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1866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Self-interference Cancellation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4713" y="980728"/>
            <a:ext cx="8359775" cy="5309782"/>
          </a:xfrm>
        </p:spPr>
        <p:txBody>
          <a:bodyPr/>
          <a:lstStyle/>
          <a:p>
            <a:r>
              <a:rPr lang="en-US" altLang="zh-CN" sz="2400" dirty="0" smtClean="0"/>
              <a:t>Self interference channel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Passive antenna propagation suppression</a:t>
            </a:r>
          </a:p>
          <a:p>
            <a:r>
              <a:rPr lang="en-US" altLang="zh-CN" sz="2400" dirty="0" smtClean="0"/>
              <a:t>Active cancelation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Active analog cancelation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Active digital cancelation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9081" y="1412776"/>
            <a:ext cx="5037135" cy="154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8"/>
          <p:cNvGrpSpPr/>
          <p:nvPr/>
        </p:nvGrpSpPr>
        <p:grpSpPr>
          <a:xfrm>
            <a:off x="899592" y="4672022"/>
            <a:ext cx="7346007" cy="1709306"/>
            <a:chOff x="899592" y="4321274"/>
            <a:chExt cx="7346007" cy="1709306"/>
          </a:xfrm>
        </p:grpSpPr>
        <p:grpSp>
          <p:nvGrpSpPr>
            <p:cNvPr id="7" name="组合 10"/>
            <p:cNvGrpSpPr/>
            <p:nvPr/>
          </p:nvGrpSpPr>
          <p:grpSpPr>
            <a:xfrm>
              <a:off x="899592" y="4321274"/>
              <a:ext cx="7346007" cy="1195958"/>
              <a:chOff x="899592" y="4249266"/>
              <a:chExt cx="7346007" cy="1195958"/>
            </a:xfrm>
          </p:grpSpPr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99592" y="4302224"/>
                <a:ext cx="3609975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788024" y="4249266"/>
                <a:ext cx="3457575" cy="1123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1835696" y="5661248"/>
              <a:ext cx="5462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Pre-mixer			      Post-mixer</a:t>
              </a:r>
              <a:endParaRPr lang="zh-CN" alt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2802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Passive Propagation Cancellation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908720"/>
            <a:ext cx="6880820" cy="4929222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MIMO system</a:t>
            </a:r>
          </a:p>
          <a:p>
            <a:pPr lvl="1"/>
            <a:r>
              <a:rPr lang="en-US" altLang="zh-CN" dirty="0" smtClean="0">
                <a:solidFill>
                  <a:srgbClr val="002060"/>
                </a:solidFill>
              </a:rPr>
              <a:t>Example, two transmitting antenna has 180 degree difference at the receiving antenna</a:t>
            </a:r>
          </a:p>
          <a:p>
            <a:pPr lvl="1"/>
            <a:endParaRPr lang="en-US" altLang="zh-CN" dirty="0">
              <a:solidFill>
                <a:srgbClr val="002060"/>
              </a:solidFill>
            </a:endParaRPr>
          </a:p>
          <a:p>
            <a:pPr lvl="1"/>
            <a:endParaRPr lang="en-US" altLang="zh-CN" dirty="0" smtClean="0">
              <a:solidFill>
                <a:srgbClr val="002060"/>
              </a:solidFill>
            </a:endParaRPr>
          </a:p>
          <a:p>
            <a:pPr lvl="1"/>
            <a:endParaRPr lang="en-US" altLang="zh-CN" dirty="0">
              <a:solidFill>
                <a:srgbClr val="002060"/>
              </a:solidFill>
            </a:endParaRPr>
          </a:p>
          <a:p>
            <a:pPr lvl="1"/>
            <a:endParaRPr lang="en-US" altLang="zh-CN" dirty="0" smtClean="0">
              <a:solidFill>
                <a:srgbClr val="002060"/>
              </a:solidFill>
            </a:endParaRPr>
          </a:p>
          <a:p>
            <a:pPr lvl="1"/>
            <a:endParaRPr lang="en-US" altLang="zh-CN" dirty="0">
              <a:solidFill>
                <a:srgbClr val="002060"/>
              </a:solidFill>
            </a:endParaRPr>
          </a:p>
          <a:p>
            <a:pPr lvl="1"/>
            <a:endParaRPr lang="en-US" altLang="zh-CN" dirty="0" smtClean="0">
              <a:solidFill>
                <a:srgbClr val="002060"/>
              </a:solidFill>
            </a:endParaRPr>
          </a:p>
          <a:p>
            <a:pPr lvl="1"/>
            <a:r>
              <a:rPr lang="en-US" altLang="zh-CN" dirty="0" smtClean="0">
                <a:solidFill>
                  <a:srgbClr val="002060"/>
                </a:solidFill>
              </a:rPr>
              <a:t>Multiple antenna for beamforming, nulling and self-interference cancellation.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Challenges</a:t>
            </a:r>
            <a:r>
              <a:rPr lang="en-US" altLang="zh-CN" dirty="0" smtClean="0">
                <a:solidFill>
                  <a:srgbClr val="002060"/>
                </a:solidFill>
              </a:rPr>
              <a:t>: Narrow band. </a:t>
            </a:r>
          </a:p>
          <a:p>
            <a:pPr marL="457200" lvl="1" indent="0">
              <a:buNone/>
            </a:pPr>
            <a:r>
              <a:rPr lang="en-US" altLang="zh-CN" dirty="0" smtClean="0">
                <a:solidFill>
                  <a:srgbClr val="002060"/>
                </a:solidFill>
              </a:rPr>
              <a:t>For wideband, wavelength is different, </a:t>
            </a:r>
          </a:p>
          <a:p>
            <a:pPr marL="457200" lvl="1" indent="0">
              <a:buNone/>
            </a:pPr>
            <a:r>
              <a:rPr lang="en-US" altLang="zh-CN" dirty="0" smtClean="0">
                <a:solidFill>
                  <a:srgbClr val="002060"/>
                </a:solidFill>
              </a:rPr>
              <a:t>so the cancellation is not good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3549"/>
          <a:stretch>
            <a:fillRect/>
          </a:stretch>
        </p:blipFill>
        <p:spPr bwMode="auto">
          <a:xfrm>
            <a:off x="1979712" y="1916832"/>
            <a:ext cx="5040560" cy="233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0002" name="Picture 2" descr="http://www.fhi-berlin.mpg.de/elab/pub/Standardgeraete/Bandsperr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67" y="4725144"/>
            <a:ext cx="2484681" cy="13566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3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Active Analog Cancelation (2)</a:t>
            </a:r>
            <a:endParaRPr lang="zh-CN" altLang="en-US" sz="3200" dirty="0"/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4" cstate="print"/>
          <a:srcRect b="3226"/>
          <a:stretch>
            <a:fillRect/>
          </a:stretch>
        </p:blipFill>
        <p:spPr bwMode="auto">
          <a:xfrm>
            <a:off x="5076056" y="1054470"/>
            <a:ext cx="3317693" cy="167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3549"/>
          <a:stretch>
            <a:fillRect/>
          </a:stretch>
        </p:blipFill>
        <p:spPr bwMode="auto">
          <a:xfrm>
            <a:off x="611560" y="2978924"/>
            <a:ext cx="3312368" cy="153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6" cstate="print"/>
          <a:srcRect t="6968" b="2453"/>
          <a:stretch>
            <a:fillRect/>
          </a:stretch>
        </p:blipFill>
        <p:spPr bwMode="auto">
          <a:xfrm>
            <a:off x="395537" y="982462"/>
            <a:ext cx="374772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5032473"/>
            <a:ext cx="2664296" cy="149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 bwMode="auto">
          <a:xfrm>
            <a:off x="0" y="2782662"/>
            <a:ext cx="46440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/>
          <p:cNvCxnSpPr/>
          <p:nvPr/>
        </p:nvCxnSpPr>
        <p:spPr bwMode="auto">
          <a:xfrm>
            <a:off x="0" y="4654870"/>
            <a:ext cx="46440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接连接符 11"/>
          <p:cNvCxnSpPr/>
          <p:nvPr/>
        </p:nvCxnSpPr>
        <p:spPr bwMode="auto">
          <a:xfrm flipV="1">
            <a:off x="4644008" y="838446"/>
            <a:ext cx="0" cy="580526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接连接符 14"/>
          <p:cNvCxnSpPr/>
          <p:nvPr/>
        </p:nvCxnSpPr>
        <p:spPr bwMode="auto">
          <a:xfrm>
            <a:off x="4644008" y="3070694"/>
            <a:ext cx="46440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403648" y="1630534"/>
            <a:ext cx="15841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Post-mixer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3648" y="5437666"/>
            <a:ext cx="15841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Post-mixer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3358726"/>
            <a:ext cx="15841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Post-mixer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12160" y="1774550"/>
            <a:ext cx="15841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Pre-mixer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3" name="组合 40"/>
          <p:cNvGrpSpPr/>
          <p:nvPr/>
        </p:nvGrpSpPr>
        <p:grpSpPr>
          <a:xfrm>
            <a:off x="4932040" y="3286718"/>
            <a:ext cx="3600400" cy="3096344"/>
            <a:chOff x="4788024" y="3356992"/>
            <a:chExt cx="4032448" cy="3401806"/>
          </a:xfrm>
        </p:grpSpPr>
        <p:pic>
          <p:nvPicPr>
            <p:cNvPr id="10137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04048" y="3356992"/>
              <a:ext cx="3528392" cy="3401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椭圆 22"/>
            <p:cNvSpPr/>
            <p:nvPr/>
          </p:nvSpPr>
          <p:spPr bwMode="auto">
            <a:xfrm>
              <a:off x="8240340" y="5013176"/>
              <a:ext cx="432048" cy="432048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0" i="0" u="none" strike="noStrike" cap="none" normalizeH="0" baseline="0" smtClean="0">
                <a:ln>
                  <a:noFill/>
                </a:ln>
                <a:solidFill>
                  <a:srgbClr val="011643"/>
                </a:solidFill>
                <a:effectLst/>
                <a:latin typeface="CST Gill Sans" pitchFamily="2" charset="0"/>
              </a:endParaRPr>
            </a:p>
          </p:txBody>
        </p:sp>
        <p:graphicFrame>
          <p:nvGraphicFramePr>
            <p:cNvPr id="101383" name="Object 7"/>
            <p:cNvGraphicFramePr>
              <a:graphicFrameLocks noChangeAspect="1"/>
            </p:cNvGraphicFramePr>
            <p:nvPr/>
          </p:nvGraphicFramePr>
          <p:xfrm>
            <a:off x="8384356" y="5013424"/>
            <a:ext cx="2921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328" name="Equation" r:id="rId9" imgW="291973" imgH="431613" progId="">
                    <p:embed/>
                  </p:oleObj>
                </mc:Choice>
                <mc:Fallback>
                  <p:oleObj name="Equation" r:id="rId9" imgW="291973" imgH="43161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4356" y="5013424"/>
                          <a:ext cx="2921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矩形 23"/>
            <p:cNvSpPr/>
            <p:nvPr/>
          </p:nvSpPr>
          <p:spPr bwMode="auto">
            <a:xfrm>
              <a:off x="8460432" y="5445224"/>
              <a:ext cx="72008" cy="5040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0" i="0" u="none" strike="noStrike" cap="none" normalizeH="0" baseline="0" smtClean="0">
                <a:ln>
                  <a:noFill/>
                </a:ln>
                <a:solidFill>
                  <a:srgbClr val="011643"/>
                </a:solidFill>
                <a:effectLst/>
                <a:latin typeface="CST Gill Sans" pitchFamily="2" charset="0"/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 bwMode="auto">
            <a:xfrm>
              <a:off x="8460432" y="5445224"/>
              <a:ext cx="0" cy="28803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5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0" name="矩形 29"/>
            <p:cNvSpPr/>
            <p:nvPr/>
          </p:nvSpPr>
          <p:spPr bwMode="auto">
            <a:xfrm>
              <a:off x="8244408" y="6453336"/>
              <a:ext cx="576064" cy="288032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dirty="0" smtClean="0">
                  <a:solidFill>
                    <a:srgbClr val="011643"/>
                  </a:solidFill>
                  <a:latin typeface="CST Gill Sans" pitchFamily="2" charset="0"/>
                </a:rPr>
                <a:t>ADC</a:t>
              </a:r>
              <a:endPara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011643"/>
                </a:solidFill>
                <a:effectLst/>
                <a:latin typeface="CST Gill Sans" pitchFamily="2" charset="0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4788024" y="6165304"/>
              <a:ext cx="576064" cy="288032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dirty="0" smtClean="0">
                  <a:solidFill>
                    <a:srgbClr val="011643"/>
                  </a:solidFill>
                  <a:latin typeface="CST Gill Sans" pitchFamily="2" charset="0"/>
                </a:rPr>
                <a:t>DAC</a:t>
              </a:r>
              <a:endPara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011643"/>
                </a:solidFill>
                <a:effectLst/>
                <a:latin typeface="CST Gill Sans" pitchFamily="2" charset="0"/>
              </a:endParaRPr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8244408" y="5733256"/>
              <a:ext cx="432048" cy="432048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011643"/>
                  </a:solidFill>
                  <a:effectLst/>
                  <a:latin typeface="CST Gill Sans" pitchFamily="2" charset="0"/>
                </a:rPr>
                <a:t>x</a:t>
              </a:r>
              <a:endPara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11643"/>
                </a:solidFill>
                <a:effectLst/>
                <a:latin typeface="CST Gill Sans" pitchFamily="2" charset="0"/>
              </a:endParaRPr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4860032" y="5373216"/>
              <a:ext cx="432048" cy="432048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011643"/>
                  </a:solidFill>
                  <a:effectLst/>
                  <a:latin typeface="CST Gill Sans" pitchFamily="2" charset="0"/>
                </a:rPr>
                <a:t>x</a:t>
              </a:r>
              <a:endPara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11643"/>
                </a:solidFill>
                <a:effectLst/>
                <a:latin typeface="CST Gill Sans" pitchFamily="2" charset="0"/>
              </a:endParaRPr>
            </a:p>
          </p:txBody>
        </p:sp>
        <p:cxnSp>
          <p:nvCxnSpPr>
            <p:cNvPr id="35" name="直接箭头连接符 34"/>
            <p:cNvCxnSpPr/>
            <p:nvPr/>
          </p:nvCxnSpPr>
          <p:spPr bwMode="auto">
            <a:xfrm>
              <a:off x="8460432" y="6165304"/>
              <a:ext cx="0" cy="28803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5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7" name="直接箭头连接符 36"/>
            <p:cNvCxnSpPr>
              <a:stCxn id="31" idx="0"/>
              <a:endCxn id="34" idx="4"/>
            </p:cNvCxnSpPr>
            <p:nvPr/>
          </p:nvCxnSpPr>
          <p:spPr bwMode="auto">
            <a:xfrm flipV="1">
              <a:off x="5076056" y="5805264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42" name="TextBox 41"/>
          <p:cNvSpPr txBox="1"/>
          <p:nvPr/>
        </p:nvSpPr>
        <p:spPr>
          <a:xfrm>
            <a:off x="5940152" y="4654870"/>
            <a:ext cx="15841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Post-mixer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5979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32" grpId="0" animBg="1"/>
      <p:bldP spid="4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Active Digital Cancelation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620688"/>
            <a:ext cx="8359775" cy="5309782"/>
          </a:xfrm>
        </p:spPr>
        <p:txBody>
          <a:bodyPr/>
          <a:lstStyle/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Conceptually simpler – requires no new “parts”</a:t>
            </a:r>
          </a:p>
          <a:p>
            <a:r>
              <a:rPr lang="en-US" altLang="zh-CN" sz="2400" dirty="0" smtClean="0"/>
              <a:t>Two-step cancellation:</a:t>
            </a:r>
          </a:p>
          <a:p>
            <a:pPr lvl="1"/>
            <a:r>
              <a:rPr lang="en-US" altLang="zh-CN" sz="2400" dirty="0" smtClean="0"/>
              <a:t>Estimate the self residual interference channel </a:t>
            </a:r>
            <a:r>
              <a:rPr lang="en-US" altLang="zh-CN" sz="2400" i="1" dirty="0" err="1" smtClean="0"/>
              <a:t>h</a:t>
            </a:r>
            <a:r>
              <a:rPr lang="en-US" altLang="zh-CN" sz="2400" i="1" baseline="-25000" dirty="0" err="1" smtClean="0"/>
              <a:t>RI</a:t>
            </a:r>
            <a:r>
              <a:rPr lang="en-US" altLang="zh-CN" sz="2400" i="1" baseline="-25000" dirty="0" smtClean="0"/>
              <a:t> </a:t>
            </a:r>
            <a:r>
              <a:rPr lang="en-US" altLang="zh-CN" sz="2400" dirty="0" smtClean="0"/>
              <a:t>through training symbols</a:t>
            </a:r>
          </a:p>
          <a:p>
            <a:pPr lvl="1"/>
            <a:r>
              <a:rPr lang="en-US" altLang="zh-CN" sz="2400" dirty="0" smtClean="0"/>
              <a:t>Cancel </a:t>
            </a:r>
            <a:r>
              <a:rPr lang="en-US" altLang="zh-CN" sz="2400" i="1" dirty="0" err="1" smtClean="0"/>
              <a:t>h</a:t>
            </a:r>
            <a:r>
              <a:rPr lang="en-US" altLang="zh-CN" sz="2400" i="1" baseline="-25000" dirty="0" err="1" smtClean="0"/>
              <a:t>RI</a:t>
            </a:r>
            <a:r>
              <a:rPr lang="en-US" altLang="zh-CN" sz="2400" i="1" dirty="0" err="1" smtClean="0"/>
              <a:t>x</a:t>
            </a:r>
            <a:r>
              <a:rPr lang="en-US" altLang="zh-CN" sz="2400" dirty="0" smtClean="0"/>
              <a:t>[</a:t>
            </a:r>
            <a:r>
              <a:rPr lang="en-US" altLang="zh-CN" sz="2400" i="1" dirty="0" smtClean="0"/>
              <a:t>n</a:t>
            </a:r>
            <a:r>
              <a:rPr lang="en-US" altLang="zh-CN" sz="2400" dirty="0" smtClean="0"/>
              <a:t>] at baseband</a:t>
            </a:r>
          </a:p>
          <a:p>
            <a:r>
              <a:rPr lang="en-US" altLang="zh-CN" sz="2400" dirty="0" smtClean="0"/>
              <a:t>Useless if interference is too strong (ADC bottleneck)</a:t>
            </a:r>
            <a:endParaRPr lang="zh-CN" altLang="en-US" sz="2400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61918"/>
            <a:ext cx="68961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053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Resource Allocation Problem Summary (1)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785794"/>
            <a:ext cx="8359775" cy="5309782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Mode Switch</a:t>
            </a:r>
          </a:p>
          <a:p>
            <a:pPr lvl="1"/>
            <a:r>
              <a:rPr lang="en-US" altLang="zh-CN" sz="2400" dirty="0" smtClean="0"/>
              <a:t>Half-duplex radio </a:t>
            </a:r>
          </a:p>
          <a:p>
            <a:pPr lvl="2"/>
            <a:r>
              <a:rPr lang="en-US" altLang="zh-CN" sz="2000" dirty="0" smtClean="0"/>
              <a:t>Due the limited size of transmitter and receiver, many wireless communication systems suffer from the spatial correlation which degrades the performance gain of HD mode.</a:t>
            </a:r>
          </a:p>
          <a:p>
            <a:pPr lvl="1"/>
            <a:r>
              <a:rPr lang="en-US" altLang="zh-CN" sz="2400" dirty="0" smtClean="0"/>
              <a:t>Full-duplex radio </a:t>
            </a:r>
          </a:p>
          <a:p>
            <a:pPr lvl="2"/>
            <a:r>
              <a:rPr lang="en-US" altLang="zh-CN" sz="2000" dirty="0" smtClean="0"/>
              <a:t>It allows a node to send and receive signals at the same time in the same frequency band. </a:t>
            </a:r>
          </a:p>
          <a:p>
            <a:pPr lvl="2"/>
            <a:r>
              <a:rPr lang="en-US" altLang="zh-CN" sz="2000" dirty="0" smtClean="0"/>
              <a:t>However, it is practically impossible to have perfect self interference cancelation, and thus, the amount of RSI greatly affects the performance of FD system.</a:t>
            </a:r>
          </a:p>
          <a:p>
            <a:pPr lvl="2"/>
            <a:r>
              <a:rPr lang="en-US" altLang="zh-CN" sz="2000" dirty="0" smtClean="0"/>
              <a:t>As a result, in some scenarios, </a:t>
            </a:r>
            <a:r>
              <a:rPr lang="en-US" altLang="zh-CN" sz="2000" dirty="0" smtClean="0">
                <a:solidFill>
                  <a:srgbClr val="0000FF"/>
                </a:solidFill>
              </a:rPr>
              <a:t>the HD mode may outperform the FD mode</a:t>
            </a:r>
            <a:r>
              <a:rPr lang="en-US" altLang="zh-CN" sz="2000" dirty="0" smtClean="0"/>
              <a:t> for certain RSI values.</a:t>
            </a:r>
          </a:p>
          <a:p>
            <a:r>
              <a:rPr lang="en-US" altLang="zh-CN" dirty="0" smtClean="0"/>
              <a:t>This motivates the </a:t>
            </a:r>
            <a:r>
              <a:rPr lang="en-US" altLang="zh-CN" dirty="0" smtClean="0">
                <a:solidFill>
                  <a:srgbClr val="0000FF"/>
                </a:solidFill>
              </a:rPr>
              <a:t>adaptive mode switching </a:t>
            </a:r>
            <a:r>
              <a:rPr lang="en-US" altLang="zh-CN" dirty="0" smtClean="0"/>
              <a:t>between the FD and HD modes based on the RSI and channel conditions</a:t>
            </a:r>
            <a:endParaRPr lang="en-GB" altLang="zh-CN" sz="3200" dirty="0" smtClean="0">
              <a:ea typeface="ＭＳ Ｐゴシック" pitchFamily="34" charset="-128"/>
              <a:cs typeface="Times New Roman" pitchFamily="18" charset="0"/>
            </a:endParaRPr>
          </a:p>
          <a:p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927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9718"/>
          </a:xfrm>
        </p:spPr>
        <p:txBody>
          <a:bodyPr/>
          <a:lstStyle/>
          <a:p>
            <a:pPr algn="l"/>
            <a:r>
              <a:rPr lang="en-US" dirty="0" smtClean="0"/>
              <a:t>Numerical Results and intuition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22780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Bias: connection to FAP and BS</a:t>
            </a:r>
          </a:p>
          <a:p>
            <a:r>
              <a:rPr lang="en-US" dirty="0">
                <a:solidFill>
                  <a:schemeClr val="tx1"/>
                </a:solidFill>
              </a:rPr>
              <a:t>Backhaul constraint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Switch between HD and FD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Human brain is full duplex, but sometime it is better to be half duplex…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43279" y="6356352"/>
            <a:ext cx="561975" cy="365125"/>
          </a:xfrm>
          <a:prstGeom prst="rect">
            <a:avLst/>
          </a:prstGeom>
        </p:spPr>
        <p:txBody>
          <a:bodyPr/>
          <a:lstStyle/>
          <a:p>
            <a:fld id="{53AAC9DA-AE7D-48C2-AD40-82108914577B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48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92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192316"/>
            <a:ext cx="4176463" cy="393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6148" name="Picture 4" descr="http://i9.photobucket.com/albums/a70/Starseed2005/lion-marriag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10" y="2780554"/>
            <a:ext cx="4152677" cy="2553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45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Resource Allocation Problem Summary (2)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928670"/>
            <a:ext cx="8359775" cy="5309782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Power Control</a:t>
            </a:r>
          </a:p>
          <a:p>
            <a:pPr lvl="1"/>
            <a:r>
              <a:rPr lang="en-US" altLang="zh-CN" dirty="0" smtClean="0"/>
              <a:t>due to RSI, power control algorithm needs to be properly redesigned in order to maximize system performance of all users.</a:t>
            </a:r>
          </a:p>
          <a:p>
            <a:pPr lvl="2"/>
            <a:r>
              <a:rPr lang="en-US" altLang="zh-CN" sz="2000" dirty="0" smtClean="0"/>
              <a:t>FD-MIMO: </a:t>
            </a:r>
          </a:p>
          <a:p>
            <a:pPr lvl="3"/>
            <a:r>
              <a:rPr lang="en-US" altLang="zh-CN" sz="2000" dirty="0" smtClean="0"/>
              <a:t>The antennas at the FD node are divided into transmit and receive antenna sets</a:t>
            </a:r>
          </a:p>
          <a:p>
            <a:pPr lvl="3"/>
            <a:r>
              <a:rPr lang="en-US" altLang="zh-CN" sz="2000" dirty="0" smtClean="0"/>
              <a:t>Water-filling power allocation can be applied at the transmit antenna set to maximize the sum rate based on individual power constraint.</a:t>
            </a:r>
          </a:p>
          <a:p>
            <a:pPr lvl="2"/>
            <a:r>
              <a:rPr lang="en-US" altLang="zh-CN" sz="2000" dirty="0" smtClean="0"/>
              <a:t>FD-Relay: </a:t>
            </a:r>
          </a:p>
          <a:p>
            <a:pPr lvl="3"/>
            <a:r>
              <a:rPr lang="en-US" altLang="zh-CN" sz="2000" dirty="0" smtClean="0"/>
              <a:t>In FD-Relay networks with individual power constraint at each relay, the relayed signals are corrupted by the RSI, </a:t>
            </a:r>
          </a:p>
          <a:p>
            <a:pPr lvl="3"/>
            <a:r>
              <a:rPr lang="en-US" altLang="zh-CN" sz="2000" dirty="0" smtClean="0"/>
              <a:t>Power allocation can be considered to reduce RSI subject to total and individual power constraints</a:t>
            </a:r>
          </a:p>
        </p:txBody>
      </p:sp>
    </p:spTree>
    <p:extLst>
      <p:ext uri="{BB962C8B-B14F-4D97-AF65-F5344CB8AC3E}">
        <p14:creationId xmlns:p14="http://schemas.microsoft.com/office/powerpoint/2010/main" val="64967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113" y="85705"/>
            <a:ext cx="8359775" cy="557213"/>
          </a:xfrm>
        </p:spPr>
        <p:txBody>
          <a:bodyPr/>
          <a:lstStyle/>
          <a:p>
            <a:pPr lvl="0" algn="ctr"/>
            <a:r>
              <a:rPr lang="en-US" altLang="zh-CN" sz="3200" dirty="0" smtClean="0">
                <a:latin typeface="+mn-lt"/>
                <a:ea typeface="黑体" pitchFamily="2" charset="-122"/>
              </a:rPr>
              <a:t>Future Wireless Challenges</a:t>
            </a:r>
            <a:endParaRPr lang="zh-CN" altLang="en-US" sz="3200" dirty="0">
              <a:latin typeface="+mn-lt"/>
              <a:ea typeface="黑体" pitchFamily="2" charset="-122"/>
            </a:endParaRPr>
          </a:p>
        </p:txBody>
      </p:sp>
      <p:sp>
        <p:nvSpPr>
          <p:cNvPr id="507" name="Rectangle 505"/>
          <p:cNvSpPr>
            <a:spLocks noChangeArrowheads="1"/>
          </p:cNvSpPr>
          <p:nvPr/>
        </p:nvSpPr>
        <p:spPr bwMode="auto">
          <a:xfrm>
            <a:off x="4611688" y="857232"/>
            <a:ext cx="421005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 eaLnBrk="0" hangingPunct="0">
              <a:spcBef>
                <a:spcPct val="20000"/>
              </a:spcBef>
              <a:buClr>
                <a:srgbClr val="000078"/>
              </a:buClr>
              <a:buFont typeface="Wingdings" pitchFamily="2" charset="2"/>
              <a:buChar char="q"/>
            </a:pPr>
            <a:endParaRPr lang="en-GB" altLang="ko-KR" sz="1400">
              <a:solidFill>
                <a:srgbClr val="660033"/>
              </a:solidFill>
              <a:latin typeface="Arial" charset="0"/>
              <a:ea typeface="GulimChe" pitchFamily="49" charset="-127"/>
            </a:endParaRPr>
          </a:p>
        </p:txBody>
      </p:sp>
      <p:sp>
        <p:nvSpPr>
          <p:cNvPr id="508" name="Rectangle 508"/>
          <p:cNvSpPr>
            <a:spLocks noChangeArrowheads="1"/>
          </p:cNvSpPr>
          <p:nvPr/>
        </p:nvSpPr>
        <p:spPr bwMode="auto">
          <a:xfrm>
            <a:off x="500034" y="714356"/>
            <a:ext cx="8108950" cy="30003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en-US" altLang="zh-CN" sz="2400" b="1" dirty="0" smtClean="0">
                <a:latin typeface="+mj-lt"/>
                <a:ea typeface="宋体" pitchFamily="2" charset="-122"/>
              </a:rPr>
              <a:t>Mobile Internet and Smart Phones</a:t>
            </a:r>
          </a:p>
          <a:p>
            <a:pPr marL="914400" lvl="1" indent="-457200" eaLnBrk="0" hangingPunct="0">
              <a:spcBef>
                <a:spcPct val="20000"/>
              </a:spcBef>
              <a:buFont typeface="+mj-lt"/>
              <a:buAutoNum type="arabicPeriod"/>
            </a:pPr>
            <a:r>
              <a:rPr lang="en-US" altLang="zh-CN" b="1" dirty="0" smtClean="0">
                <a:solidFill>
                  <a:srgbClr val="FF0000"/>
                </a:solidFill>
                <a:latin typeface="+mj-lt"/>
                <a:ea typeface="宋体" pitchFamily="2" charset="-122"/>
              </a:rPr>
              <a:t>Bandwidth and data traffic boost (Cisco)</a:t>
            </a:r>
          </a:p>
          <a:p>
            <a:pPr marL="1371600" lvl="2" indent="-4572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800" b="1" dirty="0" smtClean="0">
                <a:solidFill>
                  <a:schemeClr val="tx1"/>
                </a:solidFill>
                <a:latin typeface="+mj-lt"/>
                <a:ea typeface="宋体" pitchFamily="2" charset="-122"/>
              </a:rPr>
              <a:t>Data traffic increases 2 times/per year, 1000 times by 2020</a:t>
            </a:r>
          </a:p>
          <a:p>
            <a:pPr marL="1371600" lvl="2" indent="-457200" eaLnBrk="0" hangingPunct="0">
              <a:spcBef>
                <a:spcPct val="20000"/>
              </a:spcBef>
              <a:buFont typeface="Wingdings" pitchFamily="2" charset="2"/>
              <a:buChar char="p"/>
            </a:pPr>
            <a:r>
              <a:rPr lang="en-US" altLang="zh-CN" b="1" dirty="0" smtClean="0">
                <a:solidFill>
                  <a:schemeClr val="tx1"/>
                </a:solidFill>
                <a:latin typeface="+mj-lt"/>
              </a:rPr>
              <a:t>Wireless network cannot support that!</a:t>
            </a:r>
          </a:p>
          <a:p>
            <a:pPr marL="914400" lvl="1" indent="-457200" eaLnBrk="0" hangingPunct="0">
              <a:spcBef>
                <a:spcPct val="20000"/>
              </a:spcBef>
              <a:buFont typeface="+mj-lt"/>
              <a:buAutoNum type="arabicPeriod"/>
            </a:pPr>
            <a:r>
              <a:rPr lang="en-US" altLang="zh-CN" b="1" dirty="0" smtClean="0">
                <a:solidFill>
                  <a:srgbClr val="FF0000"/>
                </a:solidFill>
                <a:latin typeface="+mj-lt"/>
                <a:ea typeface="宋体" pitchFamily="2" charset="-122"/>
              </a:rPr>
              <a:t>Information aggregate to hotspot and local area</a:t>
            </a:r>
          </a:p>
          <a:p>
            <a:pPr marL="1371600" lvl="2" indent="-4572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1800" b="1" dirty="0" smtClean="0">
                <a:solidFill>
                  <a:schemeClr val="tx1"/>
                </a:solidFill>
                <a:latin typeface="+mj-lt"/>
                <a:ea typeface="宋体" pitchFamily="2" charset="-122"/>
              </a:rPr>
              <a:t>70% in office and hotspot, over 90% in future</a:t>
            </a:r>
          </a:p>
          <a:p>
            <a:pPr marL="1371600" lvl="2" indent="-457200" eaLnBrk="0" hangingPunct="0">
              <a:spcBef>
                <a:spcPct val="20000"/>
              </a:spcBef>
              <a:buFont typeface="Wingdings" pitchFamily="2" charset="2"/>
              <a:buChar char="p"/>
            </a:pPr>
            <a:r>
              <a:rPr lang="en-US" altLang="zh-CN" b="1" dirty="0" smtClean="0">
                <a:solidFill>
                  <a:schemeClr val="tx1"/>
                </a:solidFill>
                <a:latin typeface="+mj-lt"/>
              </a:rPr>
              <a:t>Hotspot </a:t>
            </a:r>
            <a:r>
              <a:rPr lang="en-US" altLang="zh-CN" b="1" dirty="0" err="1" smtClean="0">
                <a:solidFill>
                  <a:schemeClr val="tx1"/>
                </a:solidFill>
                <a:latin typeface="+mj-lt"/>
              </a:rPr>
              <a:t>QoS</a:t>
            </a:r>
            <a:r>
              <a:rPr lang="en-US" altLang="zh-CN" b="1" dirty="0" smtClean="0">
                <a:solidFill>
                  <a:schemeClr val="tx1"/>
                </a:solidFill>
                <a:latin typeface="+mj-lt"/>
              </a:rPr>
              <a:t> cannot be guaranteed!</a:t>
            </a:r>
          </a:p>
          <a:p>
            <a:pPr marL="800100" lvl="1" indent="-342900" eaLnBrk="0" hangingPunct="0">
              <a:spcBef>
                <a:spcPct val="20000"/>
              </a:spcBef>
            </a:pPr>
            <a:endParaRPr lang="en-US" altLang="zh-CN" dirty="0" smtClean="0">
              <a:latin typeface="宋体" pitchFamily="2" charset="-122"/>
            </a:endParaRPr>
          </a:p>
        </p:txBody>
      </p:sp>
      <p:pic>
        <p:nvPicPr>
          <p:cNvPr id="7" name="图片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86190"/>
            <a:ext cx="3872423" cy="292893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8" name="圆角矩形 7"/>
          <p:cNvSpPr/>
          <p:nvPr/>
        </p:nvSpPr>
        <p:spPr bwMode="auto">
          <a:xfrm>
            <a:off x="749330" y="4000504"/>
            <a:ext cx="7680322" cy="10001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00100" lvl="1" indent="-342900" eaLnBrk="0" hangingPunct="0">
              <a:spcBef>
                <a:spcPct val="20000"/>
              </a:spcBef>
            </a:pPr>
            <a:r>
              <a:rPr lang="en-US" altLang="zh-CN" sz="2400" b="1" dirty="0" smtClean="0">
                <a:solidFill>
                  <a:schemeClr val="accent3"/>
                </a:solidFill>
                <a:latin typeface="+mj-lt"/>
              </a:rPr>
              <a:t>Bandwidth demand over 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1200MHz</a:t>
            </a:r>
            <a:r>
              <a:rPr lang="zh-CN" altLang="en-US" sz="2400" b="1" dirty="0" smtClean="0">
                <a:solidFill>
                  <a:schemeClr val="accent3"/>
                </a:solidFill>
                <a:latin typeface="+mj-lt"/>
              </a:rPr>
              <a:t>，</a:t>
            </a:r>
            <a:r>
              <a:rPr lang="en-US" altLang="zh-CN" sz="2400" b="1" dirty="0" smtClean="0">
                <a:solidFill>
                  <a:schemeClr val="accent3"/>
                </a:solidFill>
                <a:latin typeface="+mj-lt"/>
              </a:rPr>
              <a:t>ITU assignment less than 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600MHz</a:t>
            </a:r>
            <a:endParaRPr lang="en-US" altLang="zh-CN" sz="2400" dirty="0" smtClean="0">
              <a:latin typeface="+mj-lt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786190"/>
            <a:ext cx="3872423" cy="292893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9406"/>
    </mc:Choice>
    <mc:Fallback xmlns="">
      <p:transition advTm="59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Resource Allocation Problem Summary (3)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928670"/>
            <a:ext cx="8359775" cy="5309782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Power Control</a:t>
            </a:r>
          </a:p>
          <a:p>
            <a:pPr lvl="1"/>
            <a:r>
              <a:rPr lang="en-US" altLang="zh-CN" dirty="0" smtClean="0"/>
              <a:t>FD-OFDMA: for FD-OFDMA with one FD BS and HD multiple users,</a:t>
            </a:r>
            <a:r>
              <a:rPr lang="en-US" altLang="zh-CN" dirty="0" smtClean="0">
                <a:solidFill>
                  <a:srgbClr val="0000FF"/>
                </a:solidFill>
              </a:rPr>
              <a:t> uplink (transmit) and downlink (receive) users are paired</a:t>
            </a:r>
            <a:r>
              <a:rPr lang="en-US" altLang="zh-CN" dirty="0" smtClean="0"/>
              <a:t> to communicate with FD BS at the same time. </a:t>
            </a:r>
          </a:p>
          <a:p>
            <a:pPr lvl="2"/>
            <a:r>
              <a:rPr lang="en-US" altLang="zh-CN" sz="2000" dirty="0" smtClean="0"/>
              <a:t>The transmit power can be allocated at the BS side with total power constraint by splitting the power among all he subcarriers for different user pairs. </a:t>
            </a:r>
          </a:p>
          <a:p>
            <a:pPr lvl="2"/>
            <a:r>
              <a:rPr lang="en-US" altLang="zh-CN" sz="2000" dirty="0" smtClean="0"/>
              <a:t>At the user side, power control needs to take into account the inter-user distance among the transmit-receiver user pair.</a:t>
            </a:r>
          </a:p>
          <a:p>
            <a:pPr lvl="1"/>
            <a:r>
              <a:rPr lang="en-US" altLang="zh-CN" dirty="0" smtClean="0"/>
              <a:t>FD-</a:t>
            </a:r>
            <a:r>
              <a:rPr lang="en-US" altLang="zh-CN" dirty="0" err="1" smtClean="0"/>
              <a:t>HetNet</a:t>
            </a:r>
            <a:r>
              <a:rPr lang="en-US" altLang="zh-CN" dirty="0" smtClean="0"/>
              <a:t>: </a:t>
            </a:r>
          </a:p>
          <a:p>
            <a:pPr lvl="2"/>
            <a:r>
              <a:rPr lang="en-US" altLang="zh-CN" sz="2000" dirty="0" smtClean="0"/>
              <a:t>Similar to FD-OFDMA, the power control can be performed for the FD BS and </a:t>
            </a:r>
            <a:r>
              <a:rPr lang="en-US" altLang="zh-CN" sz="2000" dirty="0" err="1" smtClean="0"/>
              <a:t>femtocell</a:t>
            </a:r>
            <a:r>
              <a:rPr lang="en-US" altLang="zh-CN" sz="2000" dirty="0" smtClean="0"/>
              <a:t> access points (FAPs) and HD users in FD-</a:t>
            </a:r>
            <a:r>
              <a:rPr lang="en-US" altLang="zh-CN" sz="2000" dirty="0" err="1" smtClean="0"/>
              <a:t>HetNet</a:t>
            </a:r>
            <a:r>
              <a:rPr lang="en-US" altLang="zh-CN" sz="2000" dirty="0" smtClean="0"/>
              <a:t> to optimize the network performance. </a:t>
            </a:r>
          </a:p>
          <a:p>
            <a:pPr lvl="2"/>
            <a:r>
              <a:rPr lang="en-US" altLang="zh-CN" sz="2000" dirty="0" smtClean="0"/>
              <a:t>However, both the </a:t>
            </a:r>
            <a:r>
              <a:rPr lang="en-US" altLang="zh-CN" sz="2000" dirty="0" smtClean="0">
                <a:solidFill>
                  <a:srgbClr val="0000FF"/>
                </a:solidFill>
              </a:rPr>
              <a:t>inter-cell interference and RSI </a:t>
            </a:r>
            <a:r>
              <a:rPr lang="en-US" altLang="zh-CN" sz="2000" dirty="0" smtClean="0"/>
              <a:t>need to be considered jointly in optimizing the overall network performance.</a:t>
            </a:r>
            <a:endParaRPr lang="zh-CN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6211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Resource Allocation Problem Summary (3)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764704"/>
            <a:ext cx="8359775" cy="5309782"/>
          </a:xfrm>
        </p:spPr>
        <p:txBody>
          <a:bodyPr/>
          <a:lstStyle/>
          <a:p>
            <a:r>
              <a:rPr lang="en-US" altLang="zh-CN" sz="2200" dirty="0" smtClean="0">
                <a:solidFill>
                  <a:srgbClr val="FF0000"/>
                </a:solidFill>
              </a:rPr>
              <a:t>Transmit </a:t>
            </a:r>
            <a:r>
              <a:rPr lang="en-US" altLang="zh-CN" sz="2200" dirty="0" err="1" smtClean="0">
                <a:solidFill>
                  <a:srgbClr val="FF0000"/>
                </a:solidFill>
              </a:rPr>
              <a:t>Beamforming</a:t>
            </a:r>
            <a:r>
              <a:rPr lang="en-US" altLang="zh-CN" sz="2200" dirty="0" smtClean="0">
                <a:solidFill>
                  <a:srgbClr val="FF0000"/>
                </a:solidFill>
              </a:rPr>
              <a:t>: </a:t>
            </a:r>
          </a:p>
          <a:p>
            <a:pPr lvl="1"/>
            <a:r>
              <a:rPr lang="en-US" altLang="zh-CN" sz="2200" dirty="0" smtClean="0"/>
              <a:t>The robust transmit </a:t>
            </a:r>
            <a:r>
              <a:rPr lang="en-US" altLang="zh-CN" sz="2200" dirty="0" err="1" smtClean="0"/>
              <a:t>beamforming</a:t>
            </a:r>
            <a:r>
              <a:rPr lang="en-US" altLang="zh-CN" sz="2200" dirty="0" smtClean="0"/>
              <a:t> algorithms can improve the signal strength at the receiver side, </a:t>
            </a:r>
          </a:p>
          <a:p>
            <a:pPr lvl="1"/>
            <a:r>
              <a:rPr lang="en-US" altLang="zh-CN" sz="2200" dirty="0" smtClean="0"/>
              <a:t>and meanwhile reduce the self interference subject to various design criteria.</a:t>
            </a:r>
          </a:p>
          <a:p>
            <a:pPr lvl="2"/>
            <a:r>
              <a:rPr lang="en-US" altLang="zh-CN" sz="2000" dirty="0" smtClean="0">
                <a:ea typeface="+mn-ea"/>
                <a:cs typeface="+mn-cs"/>
              </a:rPr>
              <a:t>FD-MIMO: the transmit antenna set at each FD nodes can perform </a:t>
            </a:r>
            <a:r>
              <a:rPr lang="en-US" altLang="zh-CN" sz="2000" dirty="0" err="1" smtClean="0">
                <a:ea typeface="+mn-ea"/>
                <a:cs typeface="+mn-cs"/>
              </a:rPr>
              <a:t>beamforming</a:t>
            </a:r>
            <a:r>
              <a:rPr lang="en-US" altLang="zh-CN" sz="2000" dirty="0" smtClean="0">
                <a:ea typeface="+mn-ea"/>
                <a:cs typeface="+mn-cs"/>
              </a:rPr>
              <a:t> to simultaneously transmit information and </a:t>
            </a:r>
            <a:r>
              <a:rPr lang="en-US" altLang="zh-CN" sz="2000" dirty="0" smtClean="0">
                <a:solidFill>
                  <a:srgbClr val="0000FF"/>
                </a:solidFill>
                <a:ea typeface="+mn-ea"/>
                <a:cs typeface="+mn-cs"/>
              </a:rPr>
              <a:t>reduce the interference to its own received signals </a:t>
            </a:r>
          </a:p>
          <a:p>
            <a:pPr lvl="2"/>
            <a:r>
              <a:rPr lang="en-US" altLang="zh-CN" sz="2000" dirty="0" smtClean="0"/>
              <a:t>FD-OFDMA: </a:t>
            </a:r>
          </a:p>
          <a:p>
            <a:pPr lvl="3"/>
            <a:r>
              <a:rPr lang="en-US" altLang="zh-CN" sz="2000" dirty="0" smtClean="0"/>
              <a:t>The FD BS is equipped with multiple antennas, consisting of transmit and receive antenna sets, </a:t>
            </a:r>
          </a:p>
          <a:p>
            <a:pPr lvl="3"/>
            <a:r>
              <a:rPr lang="en-US" altLang="zh-CN" sz="2000" dirty="0" smtClean="0"/>
              <a:t>while the users only operate in the HD transmission mode due to hardware constraint. </a:t>
            </a:r>
          </a:p>
          <a:p>
            <a:pPr lvl="3"/>
            <a:r>
              <a:rPr lang="en-US" altLang="zh-CN" sz="2000" dirty="0" smtClean="0"/>
              <a:t>The BS can construct </a:t>
            </a:r>
            <a:r>
              <a:rPr lang="en-US" altLang="zh-CN" sz="2000" dirty="0" err="1" smtClean="0"/>
              <a:t>beamformer</a:t>
            </a:r>
            <a:r>
              <a:rPr lang="en-US" altLang="zh-CN" sz="2000" dirty="0" smtClean="0"/>
              <a:t> to support multiple users in the downlink while maximizing the received SNRs at </a:t>
            </a:r>
          </a:p>
          <a:p>
            <a:pPr marL="1371600" lvl="3" indent="0"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BS by minimizing the RSI.</a:t>
            </a:r>
            <a:endParaRPr lang="zh-CN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8699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Resource Allocation Problem Summary (4)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928670"/>
            <a:ext cx="8359775" cy="5309782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Link Selection</a:t>
            </a:r>
          </a:p>
          <a:p>
            <a:pPr lvl="1"/>
            <a:r>
              <a:rPr lang="en-US" altLang="zh-CN" dirty="0" smtClean="0"/>
              <a:t>For a FD communication system, each antenna can be configured to transmit or receive the signals. </a:t>
            </a:r>
          </a:p>
          <a:p>
            <a:pPr lvl="1"/>
            <a:r>
              <a:rPr lang="en-US" altLang="zh-CN" dirty="0" smtClean="0"/>
              <a:t>This will create multiple possible virtual links between two nodes, with one virtual link representing the channel from a transmit antenna of one node to a receive antenna of the other. </a:t>
            </a:r>
          </a:p>
          <a:p>
            <a:pPr lvl="1"/>
            <a:r>
              <a:rPr lang="en-US" altLang="zh-CN" dirty="0" smtClean="0"/>
              <a:t>An important question arisen is how to </a:t>
            </a:r>
            <a:r>
              <a:rPr lang="en-US" altLang="zh-CN" dirty="0" smtClean="0">
                <a:solidFill>
                  <a:srgbClr val="0000FF"/>
                </a:solidFill>
              </a:rPr>
              <a:t>optimally select the link </a:t>
            </a:r>
            <a:r>
              <a:rPr lang="en-US" altLang="zh-CN" dirty="0" smtClean="0"/>
              <a:t>for each direction to optimize the system performance.</a:t>
            </a:r>
          </a:p>
          <a:p>
            <a:pPr lvl="2"/>
            <a:r>
              <a:rPr lang="en-US" altLang="zh-CN" sz="2000" dirty="0" smtClean="0"/>
              <a:t>Antenna selection in FD-MIMO systems</a:t>
            </a:r>
          </a:p>
          <a:p>
            <a:pPr lvl="2"/>
            <a:r>
              <a:rPr lang="en-US" altLang="zh-CN" sz="2000" dirty="0" smtClean="0"/>
              <a:t>Joint antenna and relay selection in FD-Relay systems</a:t>
            </a:r>
          </a:p>
          <a:p>
            <a:pPr lvl="2"/>
            <a:r>
              <a:rPr lang="en-US" altLang="zh-CN" sz="2000" dirty="0" smtClean="0"/>
              <a:t>Coordinated multiple point transmission</a:t>
            </a:r>
          </a:p>
        </p:txBody>
      </p:sp>
    </p:spTree>
    <p:extLst>
      <p:ext uri="{BB962C8B-B14F-4D97-AF65-F5344CB8AC3E}">
        <p14:creationId xmlns:p14="http://schemas.microsoft.com/office/powerpoint/2010/main" val="276119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Resource Allocation Problem Summary (5)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928670"/>
            <a:ext cx="8359775" cy="5309782"/>
          </a:xfrm>
        </p:spPr>
        <p:txBody>
          <a:bodyPr/>
          <a:lstStyle/>
          <a:p>
            <a:r>
              <a:rPr lang="en-US" altLang="zh-CN" sz="2200" dirty="0" smtClean="0">
                <a:solidFill>
                  <a:srgbClr val="FF0000"/>
                </a:solidFill>
              </a:rPr>
              <a:t>Subcarrier Allocation</a:t>
            </a:r>
          </a:p>
          <a:p>
            <a:pPr lvl="1"/>
            <a:r>
              <a:rPr lang="en-US" altLang="zh-CN" dirty="0" smtClean="0"/>
              <a:t>In a FD-OFDMA network consisting of one FD BS with </a:t>
            </a:r>
            <a:r>
              <a:rPr lang="en-US" altLang="zh-CN" dirty="0" err="1" smtClean="0"/>
              <a:t>N</a:t>
            </a:r>
            <a:r>
              <a:rPr lang="en-US" altLang="zh-CN" baseline="-25000" dirty="0" err="1" smtClean="0"/>
              <a:t>f</a:t>
            </a:r>
            <a:r>
              <a:rPr lang="en-US" altLang="zh-CN" dirty="0" smtClean="0"/>
              <a:t> subcarriers, N</a:t>
            </a:r>
            <a:r>
              <a:rPr lang="en-US" altLang="zh-CN" baseline="-25000" dirty="0" smtClean="0"/>
              <a:t>u</a:t>
            </a:r>
            <a:r>
              <a:rPr lang="en-US" altLang="zh-CN" dirty="0" smtClean="0"/>
              <a:t> uplink users, and </a:t>
            </a:r>
            <a:r>
              <a:rPr lang="en-US" altLang="zh-CN" dirty="0" err="1" smtClean="0"/>
              <a:t>N</a:t>
            </a:r>
            <a:r>
              <a:rPr lang="en-US" altLang="zh-CN" baseline="-25000" dirty="0" err="1" smtClean="0"/>
              <a:t>d</a:t>
            </a:r>
            <a:r>
              <a:rPr lang="en-US" altLang="zh-CN" dirty="0" smtClean="0"/>
              <a:t> downlink users,</a:t>
            </a:r>
          </a:p>
          <a:p>
            <a:pPr lvl="2"/>
            <a:r>
              <a:rPr lang="en-US" altLang="zh-CN" sz="2000" dirty="0" smtClean="0"/>
              <a:t>a fundamental challenge is </a:t>
            </a:r>
            <a:r>
              <a:rPr lang="en-US" altLang="zh-CN" sz="2000" dirty="0" smtClean="0">
                <a:solidFill>
                  <a:srgbClr val="0000FF"/>
                </a:solidFill>
              </a:rPr>
              <a:t>how to pair uplink and downlink users, and allocate subcarrier across these user pairs</a:t>
            </a:r>
            <a:r>
              <a:rPr lang="en-US" altLang="zh-CN" sz="2000" dirty="0" smtClean="0"/>
              <a:t>;</a:t>
            </a:r>
          </a:p>
          <a:p>
            <a:pPr lvl="2"/>
            <a:r>
              <a:rPr lang="en-US" altLang="zh-CN" sz="2000" dirty="0" smtClean="0"/>
              <a:t>The subcarrier allocation involves </a:t>
            </a:r>
          </a:p>
          <a:p>
            <a:pPr lvl="3"/>
            <a:r>
              <a:rPr lang="en-US" altLang="zh-CN" sz="2000" dirty="0" smtClean="0"/>
              <a:t>allocating the different subsets of subcarriers to different users</a:t>
            </a:r>
          </a:p>
          <a:p>
            <a:pPr lvl="3"/>
            <a:r>
              <a:rPr lang="en-US" altLang="zh-CN" sz="2000" dirty="0" smtClean="0"/>
              <a:t> taking into account the RSI at the BS and the co-channel interference between the uplink and downlink users within each user pair.</a:t>
            </a:r>
          </a:p>
          <a:p>
            <a:pPr lvl="1"/>
            <a:r>
              <a:rPr lang="en-US" altLang="zh-CN" dirty="0" smtClean="0"/>
              <a:t>In FD-Relay networks, consisting of multiple source and destination nodes, and FD relay nodes using OFDM transmission, </a:t>
            </a:r>
          </a:p>
          <a:p>
            <a:pPr lvl="2"/>
            <a:r>
              <a:rPr lang="en-US" altLang="zh-CN" sz="2000" dirty="0" smtClean="0"/>
              <a:t>the corresponding subcarriers should be also properly allocated at the relay for different source-destination pairs.</a:t>
            </a:r>
            <a:endParaRPr lang="zh-CN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3918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857232"/>
            <a:ext cx="8359775" cy="5309782"/>
          </a:xfrm>
        </p:spPr>
        <p:txBody>
          <a:bodyPr/>
          <a:lstStyle/>
          <a:p>
            <a:pPr algn="just"/>
            <a:r>
              <a:rPr lang="en-US" altLang="zh-CN" dirty="0" smtClean="0"/>
              <a:t>This tutorial presented the recent development of FD </a:t>
            </a:r>
            <a:r>
              <a:rPr lang="en-US" altLang="zh-CN" dirty="0" err="1" smtClean="0"/>
              <a:t>bascis</a:t>
            </a:r>
            <a:r>
              <a:rPr lang="en-US" altLang="zh-CN" dirty="0" smtClean="0"/>
              <a:t> and discussed representative FD communications: </a:t>
            </a:r>
          </a:p>
          <a:p>
            <a:pPr lvl="1" algn="just"/>
            <a:r>
              <a:rPr lang="en-US" altLang="zh-CN" dirty="0" smtClean="0"/>
              <a:t>FD CRN, FD CSMA/CD, and FD-</a:t>
            </a:r>
            <a:r>
              <a:rPr lang="en-US" altLang="zh-CN" dirty="0" err="1" smtClean="0"/>
              <a:t>HetNet</a:t>
            </a:r>
            <a:r>
              <a:rPr lang="en-US" altLang="zh-CN" dirty="0" smtClean="0"/>
              <a:t> networks. </a:t>
            </a:r>
          </a:p>
          <a:p>
            <a:pPr algn="just"/>
            <a:r>
              <a:rPr lang="en-US" altLang="zh-CN" dirty="0" smtClean="0"/>
              <a:t>The associated resource allocation problems are discussed:</a:t>
            </a:r>
          </a:p>
          <a:p>
            <a:pPr lvl="1" algn="just"/>
            <a:r>
              <a:rPr lang="en-US" altLang="zh-CN" dirty="0" smtClean="0"/>
              <a:t>e.g. mode switch, power control, link selection and pairing, interference-aware </a:t>
            </a:r>
            <a:r>
              <a:rPr lang="en-US" altLang="zh-CN" dirty="0" err="1" smtClean="0"/>
              <a:t>beamforming</a:t>
            </a:r>
            <a:r>
              <a:rPr lang="en-US" altLang="zh-CN" dirty="0" smtClean="0"/>
              <a:t>, and subcarrier assignment. </a:t>
            </a:r>
          </a:p>
          <a:p>
            <a:pPr algn="just"/>
            <a:r>
              <a:rPr lang="en-US" altLang="zh-CN" dirty="0" smtClean="0"/>
              <a:t>A few examples on FD resource allocation are illustrated:</a:t>
            </a:r>
          </a:p>
          <a:p>
            <a:pPr algn="just"/>
            <a:r>
              <a:rPr lang="en-US" altLang="zh-CN" dirty="0" smtClean="0"/>
              <a:t>FD communication is very promising, which enables many potential future research applications, e.g.,</a:t>
            </a:r>
          </a:p>
          <a:p>
            <a:pPr lvl="1" algn="just"/>
            <a:r>
              <a:rPr lang="en-US" altLang="zh-CN" dirty="0" smtClean="0"/>
              <a:t>FD MIMO</a:t>
            </a:r>
          </a:p>
          <a:p>
            <a:pPr lvl="1" algn="just"/>
            <a:r>
              <a:rPr lang="en-US" altLang="zh-CN" dirty="0" smtClean="0"/>
              <a:t>FD Relay networks</a:t>
            </a:r>
          </a:p>
          <a:p>
            <a:pPr lvl="1" algn="just"/>
            <a:r>
              <a:rPr lang="en-US" altLang="zh-CN" dirty="0" smtClean="0"/>
              <a:t>FD Two Way Relay</a:t>
            </a:r>
          </a:p>
          <a:p>
            <a:pPr lvl="1" algn="just"/>
            <a:r>
              <a:rPr lang="en-US" altLang="zh-CN" dirty="0" smtClean="0"/>
              <a:t>FD D2D</a:t>
            </a:r>
          </a:p>
          <a:p>
            <a:pPr lvl="1" algn="just"/>
            <a:r>
              <a:rPr lang="en-US" altLang="zh-CN" dirty="0" smtClean="0"/>
              <a:t>FD OFDM</a:t>
            </a:r>
          </a:p>
        </p:txBody>
      </p:sp>
    </p:spTree>
    <p:extLst>
      <p:ext uri="{BB962C8B-B14F-4D97-AF65-F5344CB8AC3E}">
        <p14:creationId xmlns:p14="http://schemas.microsoft.com/office/powerpoint/2010/main" val="196557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Table of 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Overview of 5G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ea typeface="ＭＳ Ｐゴシック" pitchFamily="34" charset="-128"/>
                <a:cs typeface="Times New Roman" pitchFamily="18" charset="0"/>
              </a:rPr>
              <a:t>Key </a:t>
            </a:r>
            <a:r>
              <a:rPr lang="en-US" altLang="zh-CN" sz="2400" dirty="0" smtClean="0">
                <a:ea typeface="ＭＳ Ｐゴシック" pitchFamily="34" charset="-128"/>
                <a:cs typeface="Times New Roman" pitchFamily="18" charset="0"/>
              </a:rPr>
              <a:t>Technologies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>
                <a:solidFill>
                  <a:srgbClr val="FF0000"/>
                </a:solidFill>
              </a:rPr>
              <a:t>Device-to-device </a:t>
            </a:r>
            <a:r>
              <a:rPr lang="en-US" altLang="zh-CN" sz="2400" dirty="0" smtClean="0">
                <a:solidFill>
                  <a:srgbClr val="FF0000"/>
                </a:solidFill>
              </a:rPr>
              <a:t>Communication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solidFill>
                  <a:schemeClr val="tx1"/>
                </a:solidFill>
              </a:rPr>
              <a:t>Small Cell Network (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HetNet</a:t>
            </a:r>
            <a:r>
              <a:rPr lang="en-US" altLang="zh-CN" sz="2400" dirty="0" smtClean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solidFill>
                  <a:schemeClr val="tx1"/>
                </a:solidFill>
              </a:rPr>
              <a:t>Full Duplex</a:t>
            </a:r>
            <a:endParaRPr lang="en-US" altLang="zh-CN" sz="2400" dirty="0">
              <a:solidFill>
                <a:schemeClr val="tx1"/>
              </a:solidFill>
            </a:endParaRP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366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altLang="zh-CN" sz="3200" dirty="0" smtClean="0">
                <a:latin typeface="+mn-lt"/>
                <a:ea typeface="黑体" pitchFamily="2" charset="-122"/>
              </a:rPr>
              <a:t>Possible Solutions</a:t>
            </a:r>
            <a:endParaRPr lang="zh-CN" altLang="en-US" sz="3200" dirty="0">
              <a:latin typeface="+mn-lt"/>
              <a:ea typeface="黑体" pitchFamily="2" charset="-122"/>
            </a:endParaRPr>
          </a:p>
        </p:txBody>
      </p:sp>
      <p:grpSp>
        <p:nvGrpSpPr>
          <p:cNvPr id="3" name="组合 83"/>
          <p:cNvGrpSpPr/>
          <p:nvPr/>
        </p:nvGrpSpPr>
        <p:grpSpPr>
          <a:xfrm>
            <a:off x="1115616" y="456317"/>
            <a:ext cx="7060208" cy="5544616"/>
            <a:chOff x="4214810" y="1000902"/>
            <a:chExt cx="4537078" cy="4572032"/>
          </a:xfrm>
        </p:grpSpPr>
        <p:cxnSp>
          <p:nvCxnSpPr>
            <p:cNvPr id="27" name="直接箭头连接符 26"/>
            <p:cNvCxnSpPr/>
            <p:nvPr/>
          </p:nvCxnSpPr>
          <p:spPr bwMode="auto">
            <a:xfrm rot="5400000">
              <a:off x="2143108" y="3286124"/>
              <a:ext cx="4572032" cy="1588"/>
            </a:xfrm>
            <a:prstGeom prst="straightConnector1">
              <a:avLst/>
            </a:prstGeom>
            <a:ln>
              <a:headEnd type="triangle" w="lg" len="lg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 bwMode="auto">
            <a:xfrm flipH="1" flipV="1">
              <a:off x="4286249" y="4856968"/>
              <a:ext cx="4465639" cy="29268"/>
            </a:xfrm>
            <a:prstGeom prst="straightConnector1">
              <a:avLst/>
            </a:prstGeom>
            <a:ln>
              <a:headEnd type="triangle" w="lg" len="lg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 bwMode="auto">
            <a:xfrm>
              <a:off x="4286249" y="2926552"/>
              <a:ext cx="4465639" cy="158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圆角矩形 42"/>
            <p:cNvSpPr/>
            <p:nvPr/>
          </p:nvSpPr>
          <p:spPr bwMode="auto">
            <a:xfrm>
              <a:off x="4214810" y="5000636"/>
              <a:ext cx="1285884" cy="33653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b="1" dirty="0" smtClean="0">
                  <a:solidFill>
                    <a:srgbClr val="000000"/>
                  </a:solidFill>
                  <a:ea typeface="黑体" pitchFamily="2" charset="-122"/>
                </a:rPr>
                <a:t>Number of UE</a:t>
              </a: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黑体" pitchFamily="2" charset="-122"/>
              </a:endParaRPr>
            </a:p>
          </p:txBody>
        </p:sp>
        <p:sp>
          <p:nvSpPr>
            <p:cNvPr id="45" name="下箭头标注 44"/>
            <p:cNvSpPr/>
            <p:nvPr/>
          </p:nvSpPr>
          <p:spPr bwMode="auto">
            <a:xfrm>
              <a:off x="4214810" y="2285992"/>
              <a:ext cx="1285884" cy="642942"/>
            </a:xfrm>
            <a:prstGeom prst="downArrowCallou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 b="1" dirty="0" smtClean="0">
                  <a:ea typeface="黑体" pitchFamily="2" charset="-122"/>
                </a:rPr>
                <a:t>Cell Capacity</a:t>
              </a:r>
              <a:endParaRPr lang="zh-CN" altLang="en-US" b="1" dirty="0" smtClean="0">
                <a:ea typeface="黑体" pitchFamily="2" charset="-122"/>
              </a:endParaRPr>
            </a:p>
          </p:txBody>
        </p:sp>
        <p:sp>
          <p:nvSpPr>
            <p:cNvPr id="56" name="任意多边形 55"/>
            <p:cNvSpPr/>
            <p:nvPr/>
          </p:nvSpPr>
          <p:spPr bwMode="auto">
            <a:xfrm>
              <a:off x="5880683" y="2989385"/>
              <a:ext cx="2614246" cy="1863969"/>
            </a:xfrm>
            <a:custGeom>
              <a:avLst/>
              <a:gdLst>
                <a:gd name="connsiteX0" fmla="*/ 0 w 2614246"/>
                <a:gd name="connsiteY0" fmla="*/ 1863969 h 1863969"/>
                <a:gd name="connsiteX1" fmla="*/ 1195754 w 2614246"/>
                <a:gd name="connsiteY1" fmla="*/ 633046 h 1863969"/>
                <a:gd name="connsiteX2" fmla="*/ 2614246 w 2614246"/>
                <a:gd name="connsiteY2" fmla="*/ 0 h 186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4246" h="1863969">
                  <a:moveTo>
                    <a:pt x="0" y="1863969"/>
                  </a:moveTo>
                  <a:cubicBezTo>
                    <a:pt x="380023" y="1403838"/>
                    <a:pt x="760046" y="943707"/>
                    <a:pt x="1195754" y="633046"/>
                  </a:cubicBezTo>
                  <a:cubicBezTo>
                    <a:pt x="1631462" y="322385"/>
                    <a:pt x="2122854" y="161192"/>
                    <a:pt x="2614246" y="0"/>
                  </a:cubicBezTo>
                </a:path>
              </a:pathLst>
            </a:custGeom>
            <a:ln w="571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4" name="组合 61"/>
          <p:cNvGrpSpPr/>
          <p:nvPr/>
        </p:nvGrpSpPr>
        <p:grpSpPr>
          <a:xfrm>
            <a:off x="1207343" y="1405916"/>
            <a:ext cx="7003435" cy="781637"/>
            <a:chOff x="4286248" y="1500174"/>
            <a:chExt cx="4500594" cy="644530"/>
          </a:xfrm>
        </p:grpSpPr>
        <p:cxnSp>
          <p:nvCxnSpPr>
            <p:cNvPr id="58" name="直接连接符 57"/>
            <p:cNvCxnSpPr/>
            <p:nvPr/>
          </p:nvCxnSpPr>
          <p:spPr bwMode="auto">
            <a:xfrm>
              <a:off x="4321203" y="2143116"/>
              <a:ext cx="4465639" cy="158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F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下箭头标注 58"/>
            <p:cNvSpPr/>
            <p:nvPr/>
          </p:nvSpPr>
          <p:spPr bwMode="auto">
            <a:xfrm>
              <a:off x="4286248" y="1500174"/>
              <a:ext cx="2143141" cy="642942"/>
            </a:xfrm>
            <a:prstGeom prst="downArrowCallou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b="1" dirty="0" smtClean="0">
                  <a:ea typeface="黑体" pitchFamily="2" charset="-122"/>
                </a:rPr>
                <a:t>Add fixed AP</a:t>
              </a:r>
              <a:endParaRPr lang="zh-CN" altLang="en-US" b="1" dirty="0" smtClean="0">
                <a:ea typeface="黑体" pitchFamily="2" charset="-122"/>
              </a:endParaRPr>
            </a:p>
          </p:txBody>
        </p:sp>
      </p:grpSp>
      <p:sp>
        <p:nvSpPr>
          <p:cNvPr id="63" name="圆角矩形 62"/>
          <p:cNvSpPr/>
          <p:nvPr/>
        </p:nvSpPr>
        <p:spPr bwMode="auto">
          <a:xfrm>
            <a:off x="5326486" y="3922902"/>
            <a:ext cx="2613583" cy="6054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黑体" pitchFamily="2" charset="-122"/>
              </a:rPr>
              <a:t>Sum rates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黑体" pitchFamily="2" charset="-122"/>
            </a:endParaRPr>
          </a:p>
        </p:txBody>
      </p:sp>
      <p:grpSp>
        <p:nvGrpSpPr>
          <p:cNvPr id="5" name="组合 80"/>
          <p:cNvGrpSpPr/>
          <p:nvPr/>
        </p:nvGrpSpPr>
        <p:grpSpPr>
          <a:xfrm>
            <a:off x="5687599" y="1196752"/>
            <a:ext cx="2556809" cy="1556535"/>
            <a:chOff x="7143768" y="1643050"/>
            <a:chExt cx="1643074" cy="1283502"/>
          </a:xfrm>
        </p:grpSpPr>
        <p:cxnSp>
          <p:nvCxnSpPr>
            <p:cNvPr id="70" name="直接连接符 69"/>
            <p:cNvCxnSpPr/>
            <p:nvPr/>
          </p:nvCxnSpPr>
          <p:spPr bwMode="auto">
            <a:xfrm>
              <a:off x="7286644" y="2144704"/>
              <a:ext cx="857257" cy="78184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 bwMode="auto">
            <a:xfrm>
              <a:off x="7572396" y="1643050"/>
              <a:ext cx="1214446" cy="114300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 bwMode="auto">
            <a:xfrm rot="10800000">
              <a:off x="7143768" y="2643182"/>
              <a:ext cx="285752" cy="28337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82" name="任意多边形 81"/>
          <p:cNvSpPr/>
          <p:nvPr/>
        </p:nvSpPr>
        <p:spPr bwMode="auto">
          <a:xfrm>
            <a:off x="3341706" y="878419"/>
            <a:ext cx="4615338" cy="4289738"/>
          </a:xfrm>
          <a:custGeom>
            <a:avLst/>
            <a:gdLst>
              <a:gd name="connsiteX0" fmla="*/ 0 w 2965939"/>
              <a:gd name="connsiteY0" fmla="*/ 3423139 h 3423139"/>
              <a:gd name="connsiteX1" fmla="*/ 1570892 w 2965939"/>
              <a:gd name="connsiteY1" fmla="*/ 1735016 h 3423139"/>
              <a:gd name="connsiteX2" fmla="*/ 2965939 w 2965939"/>
              <a:gd name="connsiteY2" fmla="*/ 0 h 3423139"/>
              <a:gd name="connsiteX3" fmla="*/ 2965939 w 2965939"/>
              <a:gd name="connsiteY3" fmla="*/ 0 h 342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5939" h="3423139">
                <a:moveTo>
                  <a:pt x="0" y="3423139"/>
                </a:moveTo>
                <a:cubicBezTo>
                  <a:pt x="538284" y="2864339"/>
                  <a:pt x="1076569" y="2305539"/>
                  <a:pt x="1570892" y="1735016"/>
                </a:cubicBezTo>
                <a:cubicBezTo>
                  <a:pt x="2065215" y="1164493"/>
                  <a:pt x="2965939" y="0"/>
                  <a:pt x="2965939" y="0"/>
                </a:cubicBezTo>
                <a:lnTo>
                  <a:pt x="2965939" y="0"/>
                </a:lnTo>
              </a:path>
            </a:pathLst>
          </a:custGeom>
          <a:ln w="127000">
            <a:solidFill>
              <a:srgbClr val="7030A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grpSp>
        <p:nvGrpSpPr>
          <p:cNvPr id="6" name="组合 88"/>
          <p:cNvGrpSpPr/>
          <p:nvPr/>
        </p:nvGrpSpPr>
        <p:grpSpPr>
          <a:xfrm>
            <a:off x="1643042" y="785794"/>
            <a:ext cx="6333970" cy="5572164"/>
            <a:chOff x="4606899" y="1373761"/>
            <a:chExt cx="4070378" cy="4594748"/>
          </a:xfrm>
        </p:grpSpPr>
        <p:sp>
          <p:nvSpPr>
            <p:cNvPr id="48" name="圆角矩形 47"/>
            <p:cNvSpPr/>
            <p:nvPr/>
          </p:nvSpPr>
          <p:spPr bwMode="auto">
            <a:xfrm>
              <a:off x="4606899" y="5497253"/>
              <a:ext cx="4070378" cy="47125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400" dirty="0" smtClean="0"/>
                <a:t>P. Gupta and P. Kumar, “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The capacity of wireless networks</a:t>
              </a:r>
              <a:r>
                <a:rPr lang="en-US" sz="1400" dirty="0" smtClean="0"/>
                <a:t>,” </a:t>
              </a:r>
              <a:r>
                <a:rPr lang="en-US" sz="1400" i="1" dirty="0" smtClean="0"/>
                <a:t>IEEE Transactions on Information Theory, </a:t>
              </a:r>
              <a:r>
                <a:rPr lang="en-US" sz="1400" dirty="0" smtClean="0"/>
                <a:t>vol. 46, no. 2, pp. 388-404, Mar. 2000.</a:t>
              </a:r>
              <a:endPara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7" name="组合 85"/>
            <p:cNvGrpSpPr/>
            <p:nvPr/>
          </p:nvGrpSpPr>
          <p:grpSpPr>
            <a:xfrm>
              <a:off x="5285995" y="1373761"/>
              <a:ext cx="2426611" cy="3483205"/>
              <a:chOff x="5285995" y="1373761"/>
              <a:chExt cx="2426611" cy="3483205"/>
            </a:xfrm>
          </p:grpSpPr>
          <p:sp>
            <p:nvSpPr>
              <p:cNvPr id="87" name="任意多边形 86"/>
              <p:cNvSpPr/>
              <p:nvPr/>
            </p:nvSpPr>
            <p:spPr bwMode="auto">
              <a:xfrm>
                <a:off x="5285995" y="1373761"/>
                <a:ext cx="2426611" cy="3483205"/>
              </a:xfrm>
              <a:custGeom>
                <a:avLst/>
                <a:gdLst>
                  <a:gd name="connsiteX0" fmla="*/ 0 w 2192216"/>
                  <a:gd name="connsiteY0" fmla="*/ 3927231 h 3942862"/>
                  <a:gd name="connsiteX1" fmla="*/ 867508 w 2192216"/>
                  <a:gd name="connsiteY1" fmla="*/ 3317631 h 3942862"/>
                  <a:gd name="connsiteX2" fmla="*/ 2133600 w 2192216"/>
                  <a:gd name="connsiteY2" fmla="*/ 175846 h 3942862"/>
                  <a:gd name="connsiteX3" fmla="*/ 2133600 w 2192216"/>
                  <a:gd name="connsiteY3" fmla="*/ 175846 h 3942862"/>
                  <a:gd name="connsiteX4" fmla="*/ 2192216 w 2192216"/>
                  <a:gd name="connsiteY4" fmla="*/ 0 h 3942862"/>
                  <a:gd name="connsiteX0" fmla="*/ 0 w 2192216"/>
                  <a:gd name="connsiteY0" fmla="*/ 3927231 h 3942862"/>
                  <a:gd name="connsiteX1" fmla="*/ 867508 w 2192216"/>
                  <a:gd name="connsiteY1" fmla="*/ 3317631 h 3942862"/>
                  <a:gd name="connsiteX2" fmla="*/ 2133600 w 2192216"/>
                  <a:gd name="connsiteY2" fmla="*/ 175846 h 3942862"/>
                  <a:gd name="connsiteX3" fmla="*/ 2133600 w 2192216"/>
                  <a:gd name="connsiteY3" fmla="*/ 175846 h 3942862"/>
                  <a:gd name="connsiteX4" fmla="*/ 2192216 w 2192216"/>
                  <a:gd name="connsiteY4" fmla="*/ 0 h 394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2216" h="3942862">
                    <a:moveTo>
                      <a:pt x="0" y="3927231"/>
                    </a:moveTo>
                    <a:cubicBezTo>
                      <a:pt x="255954" y="3935046"/>
                      <a:pt x="511908" y="3942862"/>
                      <a:pt x="867508" y="3317631"/>
                    </a:cubicBezTo>
                    <a:cubicBezTo>
                      <a:pt x="1223108" y="2692400"/>
                      <a:pt x="2133600" y="175846"/>
                      <a:pt x="2133600" y="175846"/>
                    </a:cubicBezTo>
                    <a:lnTo>
                      <a:pt x="2133600" y="175846"/>
                    </a:lnTo>
                    <a:lnTo>
                      <a:pt x="2192216" y="0"/>
                    </a:lnTo>
                  </a:path>
                </a:pathLst>
              </a:custGeom>
              <a:ln w="571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8" name="右箭头标注 87"/>
              <p:cNvSpPr/>
              <p:nvPr/>
            </p:nvSpPr>
            <p:spPr bwMode="auto">
              <a:xfrm>
                <a:off x="6022426" y="2357430"/>
                <a:ext cx="764151" cy="1643074"/>
              </a:xfrm>
              <a:prstGeom prst="rightArrowCallou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just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en-US" altLang="zh-CN" b="1" dirty="0" smtClean="0">
                    <a:solidFill>
                      <a:srgbClr val="FF0000"/>
                    </a:solidFill>
                    <a:ea typeface="黑体" pitchFamily="2" charset="-122"/>
                  </a:rPr>
                  <a:t>Ad-hoc </a:t>
                </a:r>
                <a:r>
                  <a:rPr lang="en-US" altLang="zh-CN" b="1" dirty="0" err="1" smtClean="0">
                    <a:solidFill>
                      <a:srgbClr val="FF0000"/>
                    </a:solidFill>
                    <a:ea typeface="黑体" pitchFamily="2" charset="-122"/>
                  </a:rPr>
                  <a:t>opti</a:t>
                </a:r>
                <a:r>
                  <a:rPr lang="en-US" altLang="zh-CN" b="1" dirty="0" smtClean="0">
                    <a:solidFill>
                      <a:srgbClr val="FF0000"/>
                    </a:solidFill>
                    <a:ea typeface="黑体" pitchFamily="2" charset="-122"/>
                  </a:rPr>
                  <a:t>-mal rate</a:t>
                </a:r>
                <a:endParaRPr lang="zh-CN" altLang="en-US" b="1" dirty="0" smtClean="0">
                  <a:solidFill>
                    <a:schemeClr val="dk1"/>
                  </a:solidFill>
                  <a:ea typeface="黑体" pitchFamily="2" charset="-122"/>
                </a:endParaRPr>
              </a:p>
            </p:txBody>
          </p:sp>
        </p:grpSp>
      </p:grpSp>
      <p:sp>
        <p:nvSpPr>
          <p:cNvPr id="33" name="圆角矩形 32"/>
          <p:cNvSpPr/>
          <p:nvPr/>
        </p:nvSpPr>
        <p:spPr bwMode="auto">
          <a:xfrm>
            <a:off x="107504" y="2924944"/>
            <a:ext cx="3506055" cy="187220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altLang="zh-CN" b="1" dirty="0" smtClean="0">
                <a:solidFill>
                  <a:schemeClr val="dk1"/>
                </a:solidFill>
                <a:ea typeface="宋体" pitchFamily="2" charset="-122"/>
              </a:rPr>
              <a:t>By</a:t>
            </a:r>
            <a:r>
              <a:rPr lang="zh-CN" altLang="en-US" b="1" dirty="0" smtClean="0">
                <a:solidFill>
                  <a:schemeClr val="dk1"/>
                </a:solidFill>
                <a:ea typeface="宋体" pitchFamily="2" charset="-122"/>
              </a:rPr>
              <a:t> “</a:t>
            </a:r>
            <a:r>
              <a:rPr lang="en-US" altLang="zh-CN" b="1" dirty="0" smtClean="0">
                <a:solidFill>
                  <a:srgbClr val="FF0000"/>
                </a:solidFill>
                <a:ea typeface="宋体" pitchFamily="2" charset="-122"/>
              </a:rPr>
              <a:t>Shannon Theory</a:t>
            </a:r>
            <a:r>
              <a:rPr lang="zh-CN" altLang="en-US" b="1" dirty="0" smtClean="0">
                <a:solidFill>
                  <a:schemeClr val="dk1"/>
                </a:solidFill>
                <a:ea typeface="宋体" pitchFamily="2" charset="-122"/>
              </a:rPr>
              <a:t>”，</a:t>
            </a:r>
            <a:r>
              <a:rPr lang="en-US" altLang="zh-CN" b="1" dirty="0" smtClean="0">
                <a:solidFill>
                  <a:schemeClr val="dk1"/>
                </a:solidFill>
                <a:ea typeface="宋体" pitchFamily="2" charset="-122"/>
              </a:rPr>
              <a:t>network capacity relies on </a:t>
            </a:r>
            <a:r>
              <a:rPr lang="en-US" altLang="zh-CN" b="1" dirty="0" smtClean="0">
                <a:solidFill>
                  <a:srgbClr val="FF0000"/>
                </a:solidFill>
                <a:ea typeface="宋体" pitchFamily="2" charset="-122"/>
              </a:rPr>
              <a:t>bandwidth</a:t>
            </a:r>
            <a:r>
              <a:rPr lang="en-US" altLang="zh-CN" b="1" dirty="0" smtClean="0">
                <a:solidFill>
                  <a:schemeClr val="dk1"/>
                </a:solidFill>
                <a:ea typeface="宋体" pitchFamily="2" charset="-122"/>
              </a:rPr>
              <a:t> and </a:t>
            </a:r>
            <a:r>
              <a:rPr lang="en-US" altLang="zh-CN" b="1" dirty="0" smtClean="0">
                <a:solidFill>
                  <a:srgbClr val="FF0000"/>
                </a:solidFill>
                <a:ea typeface="宋体" pitchFamily="2" charset="-122"/>
              </a:rPr>
              <a:t>APs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zh-CN" b="1" dirty="0" smtClean="0">
                <a:solidFill>
                  <a:schemeClr val="dk1"/>
                </a:solidFill>
                <a:ea typeface="宋体" pitchFamily="2" charset="-122"/>
              </a:rPr>
              <a:t>Current</a:t>
            </a:r>
            <a:r>
              <a:rPr lang="zh-CN" altLang="en-US" b="1" dirty="0" smtClean="0">
                <a:solidFill>
                  <a:schemeClr val="dk1"/>
                </a:solidFill>
                <a:ea typeface="宋体" pitchFamily="2" charset="-122"/>
              </a:rPr>
              <a:t>：</a:t>
            </a:r>
            <a:r>
              <a:rPr lang="en-US" altLang="zh-CN" b="1" dirty="0" smtClean="0">
                <a:solidFill>
                  <a:schemeClr val="dk1"/>
                </a:solidFill>
                <a:ea typeface="宋体" pitchFamily="2" charset="-122"/>
              </a:rPr>
              <a:t>Add fixed APs</a:t>
            </a:r>
            <a:endParaRPr lang="en-US" altLang="zh-CN" b="1" dirty="0" smtClean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25" name="圆角矩形 24"/>
          <p:cNvSpPr/>
          <p:nvPr/>
        </p:nvSpPr>
        <p:spPr bwMode="auto">
          <a:xfrm>
            <a:off x="6929454" y="1774763"/>
            <a:ext cx="2113517" cy="10197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黑体" pitchFamily="2" charset="-122"/>
              </a:rPr>
              <a:t>Combine Cellular</a:t>
            </a:r>
            <a:r>
              <a:rPr kumimoji="0" lang="en-US" altLang="zh-CN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黑体" pitchFamily="2" charset="-122"/>
              </a:rPr>
              <a:t> and Ad-hoc</a:t>
            </a:r>
            <a:endParaRPr kumimoji="0" lang="zh-CN" altLang="en-US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黑体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2812"/>
    </mc:Choice>
    <mc:Fallback xmlns="">
      <p:transition advTm="142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ea typeface="黑体" pitchFamily="2" charset="-122"/>
              </a:rPr>
              <a:t>Definition and Benefits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2113" y="1143019"/>
            <a:ext cx="8359775" cy="4929187"/>
          </a:xfrm>
        </p:spPr>
        <p:txBody>
          <a:bodyPr/>
          <a:lstStyle/>
          <a:p>
            <a:r>
              <a:rPr lang="en-US" sz="2400" dirty="0" smtClean="0"/>
              <a:t>Definition of Device-to-Device (D2D) Communications</a:t>
            </a:r>
          </a:p>
          <a:p>
            <a:pPr lvl="1" algn="just"/>
            <a:r>
              <a:rPr lang="en-US" sz="2200" dirty="0" smtClean="0"/>
              <a:t>D2D communications commonly refer to the technologies that enable devices to communicate directly without an infrastructure of access points or base stations.</a:t>
            </a:r>
          </a:p>
          <a:p>
            <a:endParaRPr lang="zh-CN" altLang="en-US" dirty="0"/>
          </a:p>
        </p:txBody>
      </p:sp>
      <p:grpSp>
        <p:nvGrpSpPr>
          <p:cNvPr id="6" name="组合 313"/>
          <p:cNvGrpSpPr/>
          <p:nvPr/>
        </p:nvGrpSpPr>
        <p:grpSpPr>
          <a:xfrm>
            <a:off x="285720" y="2928934"/>
            <a:ext cx="4802738" cy="3284197"/>
            <a:chOff x="3933850" y="701977"/>
            <a:chExt cx="3573463" cy="2379663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 rot="643183">
              <a:off x="3965600" y="909940"/>
              <a:ext cx="1119188" cy="181451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+mn-lt"/>
                <a:ea typeface="+mn-ea"/>
              </a:endParaRPr>
            </a:p>
          </p:txBody>
        </p:sp>
        <p:sp>
          <p:nvSpPr>
            <p:cNvPr id="8" name="Oval 2"/>
            <p:cNvSpPr>
              <a:spLocks noChangeArrowheads="1"/>
            </p:cNvSpPr>
            <p:nvPr/>
          </p:nvSpPr>
          <p:spPr bwMode="auto">
            <a:xfrm rot="359696">
              <a:off x="4940325" y="1479852"/>
              <a:ext cx="2566988" cy="1417638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+mn-lt"/>
                <a:ea typeface="+mn-ea"/>
              </a:endParaRPr>
            </a:p>
          </p:txBody>
        </p:sp>
        <p:sp>
          <p:nvSpPr>
            <p:cNvPr id="9" name="Oval 48"/>
            <p:cNvSpPr>
              <a:spLocks noChangeArrowheads="1"/>
            </p:cNvSpPr>
            <p:nvPr/>
          </p:nvSpPr>
          <p:spPr bwMode="auto">
            <a:xfrm>
              <a:off x="3933850" y="1713215"/>
              <a:ext cx="3101975" cy="1368425"/>
            </a:xfrm>
            <a:prstGeom prst="ellipse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>
                    <a:alpha val="89500"/>
                  </a:srgbClr>
                </a:gs>
                <a:gs pos="100000">
                  <a:srgbClr val="FFE5E5">
                    <a:alpha val="70000"/>
                  </a:srgbClr>
                </a:gs>
              </a:gsLst>
              <a:lin ang="16200000" scaled="1"/>
            </a:gradFill>
            <a:ln w="9525" algn="ctr">
              <a:solidFill>
                <a:srgbClr val="BE4B48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+mn-lt"/>
                <a:ea typeface="+mn-ea"/>
              </a:endParaRPr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4405337" y="1762427"/>
              <a:ext cx="2090738" cy="1222375"/>
            </a:xfrm>
            <a:prstGeom prst="ellipse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>
                    <a:alpha val="89500"/>
                  </a:srgbClr>
                </a:gs>
                <a:gs pos="100000">
                  <a:srgbClr val="FFE5E5">
                    <a:alpha val="70000"/>
                  </a:srgbClr>
                </a:gs>
              </a:gsLst>
              <a:lin ang="16200000" scaled="1"/>
            </a:gradFill>
            <a:ln w="9525" algn="ctr">
              <a:solidFill>
                <a:srgbClr val="BE4B48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+mn-lt"/>
                <a:ea typeface="+mn-ea"/>
              </a:endParaRPr>
            </a:p>
          </p:txBody>
        </p:sp>
        <p:pic>
          <p:nvPicPr>
            <p:cNvPr id="11" name="Picture 6" descr="3GPhon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53050" y="2200577"/>
              <a:ext cx="331788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3GPhon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7612" y="2202165"/>
              <a:ext cx="3333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AutoShape 26"/>
            <p:cNvCxnSpPr>
              <a:cxnSpLocks noChangeShapeType="1"/>
            </p:cNvCxnSpPr>
            <p:nvPr/>
          </p:nvCxnSpPr>
          <p:spPr bwMode="auto">
            <a:xfrm>
              <a:off x="5484837" y="2372027"/>
              <a:ext cx="612775" cy="158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14" name="AutoShape 28"/>
            <p:cNvCxnSpPr>
              <a:cxnSpLocks noChangeShapeType="1"/>
            </p:cNvCxnSpPr>
            <p:nvPr/>
          </p:nvCxnSpPr>
          <p:spPr bwMode="auto">
            <a:xfrm flipV="1">
              <a:off x="5319738" y="1794177"/>
              <a:ext cx="346075" cy="406400"/>
            </a:xfrm>
            <a:prstGeom prst="straightConnector1">
              <a:avLst/>
            </a:prstGeom>
            <a:noFill/>
            <a:ln w="28575">
              <a:solidFill>
                <a:srgbClr val="969696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15" name="AutoShape 29"/>
            <p:cNvCxnSpPr>
              <a:cxnSpLocks noChangeShapeType="1"/>
            </p:cNvCxnSpPr>
            <p:nvPr/>
          </p:nvCxnSpPr>
          <p:spPr bwMode="auto">
            <a:xfrm flipH="1" flipV="1">
              <a:off x="5665812" y="1794177"/>
              <a:ext cx="598488" cy="407988"/>
            </a:xfrm>
            <a:prstGeom prst="straightConnector1">
              <a:avLst/>
            </a:prstGeom>
            <a:noFill/>
            <a:ln w="28575">
              <a:solidFill>
                <a:srgbClr val="969696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4089426" y="1175052"/>
              <a:ext cx="5397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dirty="0" err="1" smtClean="0">
                  <a:latin typeface="Calibri" pitchFamily="34" charset="0"/>
                </a:rPr>
                <a:t>eNB</a:t>
              </a:r>
              <a:endParaRPr lang="en-US" altLang="zh-CN" sz="1200" b="0" dirty="0">
                <a:latin typeface="Calibri" pitchFamily="34" charset="0"/>
              </a:endParaRPr>
            </a:p>
          </p:txBody>
        </p:sp>
        <p:pic>
          <p:nvPicPr>
            <p:cNvPr id="17" name="Picture 6" descr="3GPhon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52987" y="1781477"/>
              <a:ext cx="331788" cy="34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AutoShape 44"/>
            <p:cNvCxnSpPr>
              <a:cxnSpLocks noChangeShapeType="1"/>
              <a:stCxn id="16" idx="3"/>
            </p:cNvCxnSpPr>
            <p:nvPr/>
          </p:nvCxnSpPr>
          <p:spPr bwMode="auto">
            <a:xfrm>
              <a:off x="4629176" y="1313552"/>
              <a:ext cx="23812" cy="639376"/>
            </a:xfrm>
            <a:prstGeom prst="straightConnector1">
              <a:avLst/>
            </a:prstGeom>
            <a:noFill/>
            <a:ln w="28575">
              <a:solidFill>
                <a:srgbClr val="969696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19" name="AutoShape 45"/>
            <p:cNvCxnSpPr>
              <a:cxnSpLocks noChangeShapeType="1"/>
            </p:cNvCxnSpPr>
            <p:nvPr/>
          </p:nvCxnSpPr>
          <p:spPr bwMode="auto">
            <a:xfrm flipH="1" flipV="1">
              <a:off x="5665812" y="1794177"/>
              <a:ext cx="1066800" cy="603250"/>
            </a:xfrm>
            <a:prstGeom prst="straightConnector1">
              <a:avLst/>
            </a:prstGeom>
            <a:noFill/>
            <a:ln w="28575">
              <a:solidFill>
                <a:srgbClr val="969696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20" name="AutoShape 49"/>
            <p:cNvCxnSpPr>
              <a:cxnSpLocks noChangeShapeType="1"/>
            </p:cNvCxnSpPr>
            <p:nvPr/>
          </p:nvCxnSpPr>
          <p:spPr bwMode="auto">
            <a:xfrm>
              <a:off x="4819675" y="2122790"/>
              <a:ext cx="333375" cy="24923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21" name="AutoShape 51"/>
            <p:cNvCxnSpPr>
              <a:cxnSpLocks noChangeShapeType="1"/>
            </p:cNvCxnSpPr>
            <p:nvPr/>
          </p:nvCxnSpPr>
          <p:spPr bwMode="auto">
            <a:xfrm>
              <a:off x="5484837" y="2372027"/>
              <a:ext cx="1081088" cy="195263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pic>
          <p:nvPicPr>
            <p:cNvPr id="22" name="Picture 5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8812" y="2070402"/>
              <a:ext cx="382588" cy="407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6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89537" y="2502202"/>
              <a:ext cx="382588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图片 67" descr="http://www.quantum-wireless.com/store/media/catalog/product/cache/1/image/500x500/9df78eab33525d08d6e5fb8d27136e95/n/o/novatel-mifi-220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32587" y="2406952"/>
              <a:ext cx="561975" cy="407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5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5924575" y="2502202"/>
              <a:ext cx="382588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6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00862" y="2383140"/>
              <a:ext cx="254000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35"/>
            <p:cNvSpPr txBox="1">
              <a:spLocks noChangeArrowheads="1"/>
            </p:cNvSpPr>
            <p:nvPr/>
          </p:nvSpPr>
          <p:spPr bwMode="auto">
            <a:xfrm>
              <a:off x="5757887" y="1567165"/>
              <a:ext cx="5397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dirty="0" err="1" smtClean="0">
                  <a:latin typeface="Calibri" pitchFamily="34" charset="0"/>
                </a:rPr>
                <a:t>eNB</a:t>
              </a:r>
              <a:endParaRPr lang="en-US" altLang="zh-CN" sz="1200" b="0" dirty="0">
                <a:latin typeface="Calibri" pitchFamily="34" charset="0"/>
              </a:endParaRPr>
            </a:p>
          </p:txBody>
        </p:sp>
        <p:grpSp>
          <p:nvGrpSpPr>
            <p:cNvPr id="29" name="Group 188"/>
            <p:cNvGrpSpPr>
              <a:grpSpLocks noChangeAspect="1"/>
            </p:cNvGrpSpPr>
            <p:nvPr/>
          </p:nvGrpSpPr>
          <p:grpSpPr bwMode="auto">
            <a:xfrm>
              <a:off x="4484712" y="701977"/>
              <a:ext cx="211138" cy="674688"/>
              <a:chOff x="4850" y="1255"/>
              <a:chExt cx="303" cy="873"/>
            </a:xfrm>
          </p:grpSpPr>
          <p:grpSp>
            <p:nvGrpSpPr>
              <p:cNvPr id="108" name="Group 189"/>
              <p:cNvGrpSpPr>
                <a:grpSpLocks noChangeAspect="1"/>
              </p:cNvGrpSpPr>
              <p:nvPr/>
            </p:nvGrpSpPr>
            <p:grpSpPr bwMode="auto">
              <a:xfrm>
                <a:off x="4850" y="1255"/>
                <a:ext cx="303" cy="873"/>
                <a:chOff x="4850" y="1255"/>
                <a:chExt cx="303" cy="873"/>
              </a:xfrm>
            </p:grpSpPr>
            <p:sp>
              <p:nvSpPr>
                <p:cNvPr id="157" name="Line 19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8" name="Line 191"/>
                <p:cNvSpPr>
                  <a:spLocks noChangeAspect="1" noChangeShapeType="1"/>
                </p:cNvSpPr>
                <p:nvPr/>
              </p:nvSpPr>
              <p:spPr bwMode="auto">
                <a:xfrm>
                  <a:off x="5036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9" name="Line 192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0" name="Line 193"/>
                <p:cNvSpPr>
                  <a:spLocks noChangeAspect="1" noChangeShapeType="1"/>
                </p:cNvSpPr>
                <p:nvPr/>
              </p:nvSpPr>
              <p:spPr bwMode="auto">
                <a:xfrm>
                  <a:off x="4850" y="1397"/>
                  <a:ext cx="296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61" name="Group 194"/>
                <p:cNvGrpSpPr>
                  <a:grpSpLocks noChangeAspect="1"/>
                </p:cNvGrpSpPr>
                <p:nvPr/>
              </p:nvGrpSpPr>
              <p:grpSpPr bwMode="auto">
                <a:xfrm>
                  <a:off x="4850" y="1293"/>
                  <a:ext cx="48" cy="293"/>
                  <a:chOff x="4850" y="1293"/>
                  <a:chExt cx="48" cy="293"/>
                </a:xfrm>
              </p:grpSpPr>
              <p:sp>
                <p:nvSpPr>
                  <p:cNvPr id="179" name="Rectangle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80" name="Rectangle 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grpSp>
              <p:nvGrpSpPr>
                <p:cNvPr id="162" name="Group 197"/>
                <p:cNvGrpSpPr>
                  <a:grpSpLocks noChangeAspect="1"/>
                </p:cNvGrpSpPr>
                <p:nvPr/>
              </p:nvGrpSpPr>
              <p:grpSpPr bwMode="auto">
                <a:xfrm>
                  <a:off x="5105" y="1295"/>
                  <a:ext cx="48" cy="293"/>
                  <a:chOff x="5105" y="1295"/>
                  <a:chExt cx="48" cy="293"/>
                </a:xfrm>
              </p:grpSpPr>
              <p:sp>
                <p:nvSpPr>
                  <p:cNvPr id="177" name="Rectangle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78" name="Rectangle 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163" name="Line 20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63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" name="Line 201"/>
                <p:cNvSpPr>
                  <a:spLocks noChangeAspect="1" noChangeShapeType="1"/>
                </p:cNvSpPr>
                <p:nvPr/>
              </p:nvSpPr>
              <p:spPr bwMode="auto">
                <a:xfrm>
                  <a:off x="4924" y="2127"/>
                  <a:ext cx="157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65" name="Group 202"/>
                <p:cNvGrpSpPr>
                  <a:grpSpLocks noChangeAspect="1"/>
                </p:cNvGrpSpPr>
                <p:nvPr/>
              </p:nvGrpSpPr>
              <p:grpSpPr bwMode="auto">
                <a:xfrm>
                  <a:off x="4948" y="1255"/>
                  <a:ext cx="48" cy="293"/>
                  <a:chOff x="4948" y="1255"/>
                  <a:chExt cx="48" cy="293"/>
                </a:xfrm>
              </p:grpSpPr>
              <p:sp>
                <p:nvSpPr>
                  <p:cNvPr id="175" name="Rectangle 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76" name="Rectangle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166" name="Line 20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97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7" name="Line 20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835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8" name="Line 207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837"/>
                  <a:ext cx="38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9" name="Line 20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68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0" name="Line 209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980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1" name="Line 210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689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2" name="Line 211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548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" name="Line 21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540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" name="Line 213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397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9" name="Line 21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" name="Line 215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" name="Line 216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" name="Line 217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13" name="Group 218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155" name="Rectangle 219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56" name="Rectangle 220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114" name="Group 221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153" name="Rectangle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54" name="Rectangle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15" name="Line 22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" name="Line 225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17" name="Group 226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151" name="Rectangle 227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52" name="Rectangle 228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18" name="Line 229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" name="Line 23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0" name="Line 231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1" name="Line 232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2" name="Line 233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" name="Line 234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" name="Line 235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" name="Line 236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6" name="Line 237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7" name="Line 23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" name="Line 239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" name="Line 240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" name="Line 241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31" name="Group 242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149" name="Rectangle 243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50" name="Rectangle 244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132" name="Group 245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147" name="Rectangle 246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48" name="Rectangle 247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33" name="Line 24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" name="Line 249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35" name="Group 250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145" name="Rectangle 251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46" name="Rectangle 252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36" name="Line 253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" name="Line 254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" name="Line 255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" name="Line 256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" name="Line 257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" name="Line 258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" name="Line 259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" name="Line 261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0" name="Group 188"/>
            <p:cNvGrpSpPr>
              <a:grpSpLocks noChangeAspect="1"/>
            </p:cNvGrpSpPr>
            <p:nvPr/>
          </p:nvGrpSpPr>
          <p:grpSpPr bwMode="auto">
            <a:xfrm>
              <a:off x="5565800" y="1133777"/>
              <a:ext cx="211138" cy="674688"/>
              <a:chOff x="4850" y="1255"/>
              <a:chExt cx="303" cy="873"/>
            </a:xfrm>
          </p:grpSpPr>
          <p:grpSp>
            <p:nvGrpSpPr>
              <p:cNvPr id="35" name="Group 189"/>
              <p:cNvGrpSpPr>
                <a:grpSpLocks noChangeAspect="1"/>
              </p:cNvGrpSpPr>
              <p:nvPr/>
            </p:nvGrpSpPr>
            <p:grpSpPr bwMode="auto">
              <a:xfrm>
                <a:off x="4850" y="1255"/>
                <a:ext cx="303" cy="873"/>
                <a:chOff x="4850" y="1255"/>
                <a:chExt cx="303" cy="873"/>
              </a:xfrm>
            </p:grpSpPr>
            <p:sp>
              <p:nvSpPr>
                <p:cNvPr id="84" name="Line 19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5" name="Line 191"/>
                <p:cNvSpPr>
                  <a:spLocks noChangeAspect="1" noChangeShapeType="1"/>
                </p:cNvSpPr>
                <p:nvPr/>
              </p:nvSpPr>
              <p:spPr bwMode="auto">
                <a:xfrm>
                  <a:off x="5036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" name="Line 192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7" name="Line 193"/>
                <p:cNvSpPr>
                  <a:spLocks noChangeAspect="1" noChangeShapeType="1"/>
                </p:cNvSpPr>
                <p:nvPr/>
              </p:nvSpPr>
              <p:spPr bwMode="auto">
                <a:xfrm>
                  <a:off x="4850" y="1397"/>
                  <a:ext cx="296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88" name="Group 194"/>
                <p:cNvGrpSpPr>
                  <a:grpSpLocks noChangeAspect="1"/>
                </p:cNvGrpSpPr>
                <p:nvPr/>
              </p:nvGrpSpPr>
              <p:grpSpPr bwMode="auto">
                <a:xfrm>
                  <a:off x="4850" y="1293"/>
                  <a:ext cx="48" cy="293"/>
                  <a:chOff x="4850" y="1293"/>
                  <a:chExt cx="48" cy="293"/>
                </a:xfrm>
              </p:grpSpPr>
              <p:sp>
                <p:nvSpPr>
                  <p:cNvPr id="106" name="Rectangle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07" name="Rectangle 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grpSp>
              <p:nvGrpSpPr>
                <p:cNvPr id="89" name="Group 197"/>
                <p:cNvGrpSpPr>
                  <a:grpSpLocks noChangeAspect="1"/>
                </p:cNvGrpSpPr>
                <p:nvPr/>
              </p:nvGrpSpPr>
              <p:grpSpPr bwMode="auto">
                <a:xfrm>
                  <a:off x="5105" y="1295"/>
                  <a:ext cx="48" cy="293"/>
                  <a:chOff x="5105" y="1295"/>
                  <a:chExt cx="48" cy="293"/>
                </a:xfrm>
              </p:grpSpPr>
              <p:sp>
                <p:nvSpPr>
                  <p:cNvPr id="104" name="Rectangle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05" name="Rectangle 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90" name="Line 20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63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1" name="Line 201"/>
                <p:cNvSpPr>
                  <a:spLocks noChangeAspect="1" noChangeShapeType="1"/>
                </p:cNvSpPr>
                <p:nvPr/>
              </p:nvSpPr>
              <p:spPr bwMode="auto">
                <a:xfrm>
                  <a:off x="4924" y="2127"/>
                  <a:ext cx="157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92" name="Group 202"/>
                <p:cNvGrpSpPr>
                  <a:grpSpLocks noChangeAspect="1"/>
                </p:cNvGrpSpPr>
                <p:nvPr/>
              </p:nvGrpSpPr>
              <p:grpSpPr bwMode="auto">
                <a:xfrm>
                  <a:off x="4948" y="1255"/>
                  <a:ext cx="48" cy="293"/>
                  <a:chOff x="4948" y="1255"/>
                  <a:chExt cx="48" cy="293"/>
                </a:xfrm>
              </p:grpSpPr>
              <p:sp>
                <p:nvSpPr>
                  <p:cNvPr id="102" name="Rectangle 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03" name="Rectangle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93" name="Line 20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97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4" name="Line 20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835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5" name="Line 207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837"/>
                  <a:ext cx="38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6" name="Line 20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68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7" name="Line 209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980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8" name="Line 210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689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9" name="Line 211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548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0" name="Line 21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540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1" name="Line 213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397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6" name="Line 21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Line 215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Line 216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Line 217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0" name="Group 218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82" name="Rectangle 219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83" name="Rectangle 220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41" name="Group 221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80" name="Rectangle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81" name="Rectangle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42" name="Line 22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Line 225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4" name="Group 226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78" name="Rectangle 227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79" name="Rectangle 228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45" name="Line 229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Line 23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Line 231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Line 232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Line 233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Line 234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Line 235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Line 236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Line 237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Line 23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Line 239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Line 240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Line 241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8" name="Group 242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76" name="Rectangle 243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77" name="Rectangle 244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59" name="Group 245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74" name="Rectangle 246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75" name="Rectangle 247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60" name="Line 24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Line 249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2" name="Group 250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72" name="Rectangle 251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73" name="Rectangle 252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63" name="Line 253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Line 254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Line 255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Line 256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Line 257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" name="Line 258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" name="Line 259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" name="Line 261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31" name="AutoShape 96"/>
            <p:cNvCxnSpPr>
              <a:cxnSpLocks noChangeShapeType="1"/>
            </p:cNvCxnSpPr>
            <p:nvPr/>
          </p:nvCxnSpPr>
          <p:spPr bwMode="auto">
            <a:xfrm flipH="1" flipV="1">
              <a:off x="4391050" y="1729090"/>
              <a:ext cx="261938" cy="22383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pic>
          <p:nvPicPr>
            <p:cNvPr id="32" name="Picture 79" descr="FOMA-ht03a_white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89425" y="1551290"/>
              <a:ext cx="244475" cy="395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图片 6" descr="http://www.andreas-rozek.de/iPhone/Welcome/iPad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67300" y="1314752"/>
              <a:ext cx="2984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4" name="AutoShape 95"/>
            <p:cNvCxnSpPr>
              <a:cxnSpLocks noChangeShapeType="1"/>
            </p:cNvCxnSpPr>
            <p:nvPr/>
          </p:nvCxnSpPr>
          <p:spPr bwMode="auto">
            <a:xfrm flipH="1">
              <a:off x="4819675" y="1687815"/>
              <a:ext cx="192088" cy="93663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181" name="圆角矩形标注 180"/>
          <p:cNvSpPr>
            <a:spLocks noChangeArrowheads="1"/>
          </p:cNvSpPr>
          <p:nvPr/>
        </p:nvSpPr>
        <p:spPr bwMode="auto">
          <a:xfrm>
            <a:off x="4533720" y="3286124"/>
            <a:ext cx="4395999" cy="2145268"/>
          </a:xfrm>
          <a:prstGeom prst="wedgeRoundRectCallout">
            <a:avLst>
              <a:gd name="adj1" fmla="val -77638"/>
              <a:gd name="adj2" fmla="val -1742"/>
              <a:gd name="adj3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 algn="ctr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54000" rIns="54000">
            <a:spAutoFit/>
          </a:bodyPr>
          <a:lstStyle/>
          <a:p>
            <a:pPr marL="342900" indent="-342900" algn="just">
              <a:buFont typeface="+mj-ea"/>
              <a:buAutoNum type="circleNumDbPlain"/>
            </a:pPr>
            <a:r>
              <a:rPr lang="en-US" altLang="zh-CN" sz="2400" dirty="0" smtClean="0">
                <a:latin typeface="+mn-ea"/>
                <a:ea typeface="+mn-ea"/>
              </a:rPr>
              <a:t>Increase network capacity</a:t>
            </a:r>
          </a:p>
          <a:p>
            <a:pPr marL="342900" indent="-342900" algn="just">
              <a:buFont typeface="+mj-ea"/>
              <a:buAutoNum type="circleNumDbPlain"/>
            </a:pPr>
            <a:r>
              <a:rPr lang="en-US" altLang="zh-CN" sz="2400" dirty="0" smtClean="0">
                <a:latin typeface="+mn-ea"/>
                <a:ea typeface="+mn-ea"/>
              </a:rPr>
              <a:t>Extend coverage</a:t>
            </a:r>
          </a:p>
          <a:p>
            <a:pPr marL="342900" indent="-342900" algn="just">
              <a:buFont typeface="+mj-ea"/>
              <a:buAutoNum type="circleNumDbPlain"/>
            </a:pPr>
            <a:r>
              <a:rPr lang="en-US" altLang="zh-CN" sz="2400" dirty="0" smtClean="0">
                <a:latin typeface="+mn-ea"/>
                <a:ea typeface="+mn-ea"/>
              </a:rPr>
              <a:t>Offload data</a:t>
            </a:r>
          </a:p>
          <a:p>
            <a:pPr marL="342900" indent="-342900" algn="just">
              <a:buFont typeface="+mj-ea"/>
              <a:buAutoNum type="circleNumDbPlain"/>
            </a:pPr>
            <a:r>
              <a:rPr lang="en-US" altLang="zh-CN" sz="2400" dirty="0" smtClean="0">
                <a:latin typeface="+mn-ea"/>
                <a:ea typeface="+mn-ea"/>
              </a:rPr>
              <a:t>Improve energy efficiency</a:t>
            </a:r>
          </a:p>
          <a:p>
            <a:pPr marL="342900" indent="-342900" algn="just">
              <a:buFont typeface="+mj-ea"/>
              <a:buAutoNum type="circleNumDbPlain"/>
            </a:pPr>
            <a:r>
              <a:rPr lang="en-US" altLang="zh-CN" sz="2400" dirty="0" smtClean="0">
                <a:latin typeface="+mn-ea"/>
                <a:ea typeface="+mn-ea"/>
              </a:rPr>
              <a:t>Create new applications</a:t>
            </a:r>
            <a:endParaRPr lang="en-US" altLang="zh-CN" sz="24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43" name="Picture 5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4980005"/>
            <a:ext cx="217487" cy="209550"/>
          </a:xfrm>
          <a:prstGeom prst="rect">
            <a:avLst/>
          </a:prstGeom>
          <a:noFill/>
        </p:spPr>
      </p:pic>
      <p:pic>
        <p:nvPicPr>
          <p:cNvPr id="10744" name="Picture 5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3300" y="5195905"/>
            <a:ext cx="217488" cy="209550"/>
          </a:xfrm>
          <a:prstGeom prst="rect">
            <a:avLst/>
          </a:prstGeom>
          <a:noFill/>
        </p:spPr>
      </p:pic>
      <p:pic>
        <p:nvPicPr>
          <p:cNvPr id="10741" name="Picture 5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3188" y="4989530"/>
            <a:ext cx="217487" cy="209550"/>
          </a:xfrm>
          <a:prstGeom prst="rect">
            <a:avLst/>
          </a:prstGeom>
          <a:noFill/>
        </p:spPr>
      </p:pic>
      <p:pic>
        <p:nvPicPr>
          <p:cNvPr id="10742" name="Picture 5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1600" y="5205430"/>
            <a:ext cx="217488" cy="20955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11156"/>
          </a:xfrm>
        </p:spPr>
        <p:txBody>
          <a:bodyPr/>
          <a:lstStyle/>
          <a:p>
            <a:pPr algn="ctr"/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itchFamily="2" charset="-122"/>
              </a:rPr>
              <a:t>Deployment Roadmap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sz="half" idx="1"/>
          </p:nvPr>
        </p:nvSpPr>
        <p:spPr>
          <a:xfrm>
            <a:off x="468313" y="1246182"/>
            <a:ext cx="2819400" cy="1397000"/>
          </a:xfrm>
        </p:spPr>
        <p:txBody>
          <a:bodyPr/>
          <a:lstStyle/>
          <a:p>
            <a:pPr marL="177800" indent="-177800">
              <a:lnSpc>
                <a:spcPct val="80000"/>
              </a:lnSpc>
              <a:buFont typeface="Arial" charset="0"/>
              <a:buNone/>
            </a:pPr>
            <a:r>
              <a:rPr lang="en-US" altLang="zh-CN" dirty="0"/>
              <a:t>Cellular unaware D2D</a:t>
            </a:r>
          </a:p>
          <a:p>
            <a:pPr marL="177800" indent="-177800">
              <a:lnSpc>
                <a:spcPct val="80000"/>
              </a:lnSpc>
            </a:pPr>
            <a:r>
              <a:rPr lang="en-US" altLang="zh-CN" sz="1400" dirty="0"/>
              <a:t>Cellular network is not aware of D2D</a:t>
            </a:r>
          </a:p>
          <a:p>
            <a:pPr marL="177800" indent="-177800">
              <a:lnSpc>
                <a:spcPct val="80000"/>
              </a:lnSpc>
            </a:pPr>
            <a:r>
              <a:rPr lang="en-US" altLang="zh-CN" sz="1400" dirty="0"/>
              <a:t>2 RATs, e.g. 3G + </a:t>
            </a:r>
            <a:r>
              <a:rPr lang="en-US" altLang="zh-CN" sz="1400" dirty="0" err="1"/>
              <a:t>Wifi</a:t>
            </a:r>
            <a:endParaRPr lang="en-US" altLang="zh-CN" sz="1400" dirty="0"/>
          </a:p>
          <a:p>
            <a:pPr marL="177800" indent="-177800">
              <a:lnSpc>
                <a:spcPct val="80000"/>
              </a:lnSpc>
            </a:pPr>
            <a:r>
              <a:rPr lang="en-US" altLang="zh-CN" sz="1400" dirty="0"/>
              <a:t>No cooperation between cellular and D2D</a:t>
            </a:r>
          </a:p>
        </p:txBody>
      </p:sp>
      <p:sp>
        <p:nvSpPr>
          <p:cNvPr id="10512" name="Rectangle 272"/>
          <p:cNvSpPr>
            <a:spLocks/>
          </p:cNvSpPr>
          <p:nvPr/>
        </p:nvSpPr>
        <p:spPr bwMode="auto">
          <a:xfrm>
            <a:off x="3243436" y="1205681"/>
            <a:ext cx="24479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zh-CN" b="0" dirty="0">
                <a:latin typeface="+mn-lt"/>
              </a:rPr>
              <a:t>Cellular aware D2D</a:t>
            </a:r>
          </a:p>
          <a:p>
            <a:pPr marL="177800" indent="-1778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1400" b="0" dirty="0">
                <a:latin typeface="+mn-lt"/>
              </a:rPr>
              <a:t>Cellular network is aware of D2D </a:t>
            </a:r>
          </a:p>
          <a:p>
            <a:pPr marL="177800" indent="-1778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1400" b="0" dirty="0">
                <a:latin typeface="+mn-lt"/>
              </a:rPr>
              <a:t>2 RATs, e.g. LTE + </a:t>
            </a:r>
            <a:r>
              <a:rPr lang="en-US" altLang="zh-CN" sz="1400" b="0" dirty="0" err="1">
                <a:latin typeface="+mn-lt"/>
              </a:rPr>
              <a:t>Wifi</a:t>
            </a:r>
            <a:endParaRPr lang="en-US" altLang="zh-CN" sz="1400" b="0" dirty="0">
              <a:latin typeface="+mn-lt"/>
            </a:endParaRPr>
          </a:p>
          <a:p>
            <a:pPr marL="177800" indent="-1778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1400" b="0" dirty="0">
                <a:latin typeface="+mn-lt"/>
              </a:rPr>
              <a:t>Kind of cooperation between cellular and D2D</a:t>
            </a:r>
          </a:p>
        </p:txBody>
      </p:sp>
      <p:sp>
        <p:nvSpPr>
          <p:cNvPr id="10513" name="Rectangle 273"/>
          <p:cNvSpPr>
            <a:spLocks/>
          </p:cNvSpPr>
          <p:nvPr/>
        </p:nvSpPr>
        <p:spPr bwMode="auto">
          <a:xfrm>
            <a:off x="5940425" y="1205681"/>
            <a:ext cx="295205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zh-CN" b="0" dirty="0">
                <a:latin typeface="+mn-lt"/>
              </a:rPr>
              <a:t>Cellular controlled D2D</a:t>
            </a:r>
          </a:p>
          <a:p>
            <a:pPr marL="177800" indent="-1778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1400" b="0" dirty="0">
                <a:latin typeface="+mn-lt"/>
              </a:rPr>
              <a:t>Cellular network fully controls D2D</a:t>
            </a:r>
          </a:p>
          <a:p>
            <a:pPr marL="177800" indent="-1778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1400" b="0" dirty="0">
                <a:latin typeface="+mn-lt"/>
              </a:rPr>
              <a:t>A single RAT, e.g. LTE-A</a:t>
            </a:r>
          </a:p>
          <a:p>
            <a:pPr marL="177800" indent="-1778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1400" b="0" dirty="0">
                <a:latin typeface="+mn-lt"/>
              </a:rPr>
              <a:t>D2D is a part of cellular communication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6725" y="2903555"/>
            <a:ext cx="8208963" cy="1422400"/>
            <a:chOff x="204" y="3067"/>
            <a:chExt cx="5262" cy="896"/>
          </a:xfrm>
        </p:grpSpPr>
        <p:sp>
          <p:nvSpPr>
            <p:cNvPr id="10245" name="AutoShape 5"/>
            <p:cNvSpPr>
              <a:spLocks noChangeArrowheads="1"/>
            </p:cNvSpPr>
            <p:nvPr/>
          </p:nvSpPr>
          <p:spPr bwMode="auto">
            <a:xfrm>
              <a:off x="204" y="3067"/>
              <a:ext cx="1996" cy="896"/>
            </a:xfrm>
            <a:prstGeom prst="chevron">
              <a:avLst>
                <a:gd name="adj" fmla="val 55692"/>
              </a:avLst>
            </a:prstGeom>
            <a:solidFill>
              <a:srgbClr val="FFCC99">
                <a:alpha val="72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46" name="AutoShape 6"/>
            <p:cNvSpPr>
              <a:spLocks noChangeArrowheads="1"/>
            </p:cNvSpPr>
            <p:nvPr/>
          </p:nvSpPr>
          <p:spPr bwMode="auto">
            <a:xfrm>
              <a:off x="1837" y="3067"/>
              <a:ext cx="1996" cy="896"/>
            </a:xfrm>
            <a:prstGeom prst="chevron">
              <a:avLst>
                <a:gd name="adj" fmla="val 55692"/>
              </a:avLst>
            </a:prstGeom>
            <a:solidFill>
              <a:srgbClr val="FFCC99">
                <a:alpha val="72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47" name="AutoShape 7"/>
            <p:cNvSpPr>
              <a:spLocks noChangeArrowheads="1"/>
            </p:cNvSpPr>
            <p:nvPr/>
          </p:nvSpPr>
          <p:spPr bwMode="auto">
            <a:xfrm>
              <a:off x="3470" y="3067"/>
              <a:ext cx="1996" cy="896"/>
            </a:xfrm>
            <a:prstGeom prst="chevron">
              <a:avLst>
                <a:gd name="adj" fmla="val 55692"/>
              </a:avLst>
            </a:prstGeom>
            <a:solidFill>
              <a:srgbClr val="FFCC99">
                <a:alpha val="72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1187450" y="2832118"/>
            <a:ext cx="1008063" cy="1584325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 rot="-608962">
            <a:off x="1114425" y="3463943"/>
            <a:ext cx="1295400" cy="576262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1116013" y="3695718"/>
            <a:ext cx="1223962" cy="2159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251" name="Freeform 11"/>
          <p:cNvSpPr>
            <a:spLocks/>
          </p:cNvSpPr>
          <p:nvPr/>
        </p:nvSpPr>
        <p:spPr bwMode="auto">
          <a:xfrm>
            <a:off x="1116013" y="2892443"/>
            <a:ext cx="1223962" cy="863600"/>
          </a:xfrm>
          <a:custGeom>
            <a:avLst/>
            <a:gdLst/>
            <a:ahLst/>
            <a:cxnLst>
              <a:cxn ang="0">
                <a:pos x="0" y="506"/>
              </a:cxn>
              <a:cxn ang="0">
                <a:pos x="181" y="461"/>
              </a:cxn>
              <a:cxn ang="0">
                <a:pos x="363" y="7"/>
              </a:cxn>
              <a:cxn ang="0">
                <a:pos x="589" y="416"/>
              </a:cxn>
              <a:cxn ang="0">
                <a:pos x="771" y="416"/>
              </a:cxn>
            </a:cxnLst>
            <a:rect l="0" t="0" r="r" b="b"/>
            <a:pathLst>
              <a:path w="771" h="544">
                <a:moveTo>
                  <a:pt x="0" y="506"/>
                </a:moveTo>
                <a:cubicBezTo>
                  <a:pt x="60" y="525"/>
                  <a:pt x="121" y="544"/>
                  <a:pt x="181" y="461"/>
                </a:cubicBezTo>
                <a:cubicBezTo>
                  <a:pt x="241" y="378"/>
                  <a:pt x="295" y="14"/>
                  <a:pt x="363" y="7"/>
                </a:cubicBezTo>
                <a:cubicBezTo>
                  <a:pt x="431" y="0"/>
                  <a:pt x="521" y="348"/>
                  <a:pt x="589" y="416"/>
                </a:cubicBezTo>
                <a:cubicBezTo>
                  <a:pt x="657" y="484"/>
                  <a:pt x="741" y="416"/>
                  <a:pt x="771" y="416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10252" name="Picture 27" descr="Phone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3408380"/>
            <a:ext cx="508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042988" y="2976580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000" b="0"/>
              <a:t>RAT1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403350" y="3767155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000" b="0">
                <a:solidFill>
                  <a:schemeClr val="accent2"/>
                </a:solidFill>
              </a:rPr>
              <a:t>RAT2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187450" y="3984643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000" b="0"/>
              <a:t>UE1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835150" y="3840180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000" b="0"/>
              <a:t>UE2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684213" y="3552843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000" b="0"/>
              <a:t>flow1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684213" y="3840180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000" b="0">
                <a:solidFill>
                  <a:schemeClr val="accent2"/>
                </a:solidFill>
              </a:rPr>
              <a:t>flow2</a:t>
            </a:r>
          </a:p>
        </p:txBody>
      </p:sp>
      <p:grpSp>
        <p:nvGrpSpPr>
          <p:cNvPr id="3" name="Group 188"/>
          <p:cNvGrpSpPr>
            <a:grpSpLocks noChangeAspect="1"/>
          </p:cNvGrpSpPr>
          <p:nvPr/>
        </p:nvGrpSpPr>
        <p:grpSpPr bwMode="auto">
          <a:xfrm>
            <a:off x="1619250" y="2687655"/>
            <a:ext cx="211138" cy="674688"/>
            <a:chOff x="4850" y="1255"/>
            <a:chExt cx="303" cy="873"/>
          </a:xfrm>
        </p:grpSpPr>
        <p:grpSp>
          <p:nvGrpSpPr>
            <p:cNvPr id="4" name="Group 189"/>
            <p:cNvGrpSpPr>
              <a:grpSpLocks noChangeAspect="1"/>
            </p:cNvGrpSpPr>
            <p:nvPr/>
          </p:nvGrpSpPr>
          <p:grpSpPr bwMode="auto">
            <a:xfrm>
              <a:off x="4850" y="1255"/>
              <a:ext cx="303" cy="873"/>
              <a:chOff x="4850" y="1255"/>
              <a:chExt cx="303" cy="873"/>
            </a:xfrm>
          </p:grpSpPr>
          <p:sp>
            <p:nvSpPr>
              <p:cNvPr id="10342" name="Line 190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43" name="Line 191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44" name="Line 192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45" name="Line 193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" name="Group 194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10347" name="Rectangle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0348" name="Rectangle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6" name="Group 197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10350" name="Rectangle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0351" name="Rectangle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0352" name="Line 200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53" name="Line 201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7" name="Group 202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10355" name="Rectangle 203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0356" name="Rectangle 204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0357" name="Line 205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58" name="Line 206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59" name="Line 207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60" name="Line 208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61" name="Line 209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62" name="Line 210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63" name="Line 211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64" name="Line 212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65" name="Line 213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366" name="Line 214"/>
            <p:cNvSpPr>
              <a:spLocks noChangeAspect="1" noChangeShapeType="1"/>
            </p:cNvSpPr>
            <p:nvPr/>
          </p:nvSpPr>
          <p:spPr bwMode="auto">
            <a:xfrm>
              <a:off x="4973" y="1293"/>
              <a:ext cx="1" cy="834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67" name="Line 215"/>
            <p:cNvSpPr>
              <a:spLocks noChangeAspect="1" noChangeShapeType="1"/>
            </p:cNvSpPr>
            <p:nvPr/>
          </p:nvSpPr>
          <p:spPr bwMode="auto">
            <a:xfrm>
              <a:off x="5036" y="1293"/>
              <a:ext cx="1" cy="834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68" name="Line 216"/>
            <p:cNvSpPr>
              <a:spLocks noChangeAspect="1" noChangeShapeType="1"/>
            </p:cNvSpPr>
            <p:nvPr/>
          </p:nvSpPr>
          <p:spPr bwMode="auto">
            <a:xfrm>
              <a:off x="5011" y="1293"/>
              <a:ext cx="1" cy="834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69" name="Line 217"/>
            <p:cNvSpPr>
              <a:spLocks noChangeAspect="1" noChangeShapeType="1"/>
            </p:cNvSpPr>
            <p:nvPr/>
          </p:nvSpPr>
          <p:spPr bwMode="auto">
            <a:xfrm>
              <a:off x="4850" y="1397"/>
              <a:ext cx="296" cy="1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" name="Group 218"/>
            <p:cNvGrpSpPr>
              <a:grpSpLocks noChangeAspect="1"/>
            </p:cNvGrpSpPr>
            <p:nvPr/>
          </p:nvGrpSpPr>
          <p:grpSpPr bwMode="auto">
            <a:xfrm>
              <a:off x="4850" y="1293"/>
              <a:ext cx="48" cy="293"/>
              <a:chOff x="4850" y="1293"/>
              <a:chExt cx="48" cy="293"/>
            </a:xfrm>
          </p:grpSpPr>
          <p:sp>
            <p:nvSpPr>
              <p:cNvPr id="10371" name="Rectangle 219"/>
              <p:cNvSpPr>
                <a:spLocks noChangeAspect="1" noChangeArrowheads="1"/>
              </p:cNvSpPr>
              <p:nvPr/>
            </p:nvSpPr>
            <p:spPr bwMode="auto">
              <a:xfrm>
                <a:off x="4850" y="1293"/>
                <a:ext cx="48" cy="293"/>
              </a:xfrm>
              <a:prstGeom prst="rect">
                <a:avLst/>
              </a:prstGeom>
              <a:solidFill>
                <a:srgbClr val="DAD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zh-CN" sz="2400" b="0">
                  <a:cs typeface="Arial" charset="0"/>
                </a:endParaRPr>
              </a:p>
            </p:txBody>
          </p:sp>
          <p:sp>
            <p:nvSpPr>
              <p:cNvPr id="10372" name="Rectangle 220"/>
              <p:cNvSpPr>
                <a:spLocks noChangeAspect="1" noChangeArrowheads="1"/>
              </p:cNvSpPr>
              <p:nvPr/>
            </p:nvSpPr>
            <p:spPr bwMode="auto">
              <a:xfrm>
                <a:off x="4850" y="1293"/>
                <a:ext cx="48" cy="293"/>
              </a:xfrm>
              <a:prstGeom prst="rect">
                <a:avLst/>
              </a:prstGeom>
              <a:noFill/>
              <a:ln w="9525" cap="rnd">
                <a:solidFill>
                  <a:srgbClr val="00325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zh-CN" sz="2400" b="0">
                  <a:cs typeface="Arial" charset="0"/>
                </a:endParaRPr>
              </a:p>
            </p:txBody>
          </p:sp>
        </p:grpSp>
        <p:grpSp>
          <p:nvGrpSpPr>
            <p:cNvPr id="9" name="Group 221"/>
            <p:cNvGrpSpPr>
              <a:grpSpLocks noChangeAspect="1"/>
            </p:cNvGrpSpPr>
            <p:nvPr/>
          </p:nvGrpSpPr>
          <p:grpSpPr bwMode="auto">
            <a:xfrm>
              <a:off x="5105" y="1295"/>
              <a:ext cx="48" cy="293"/>
              <a:chOff x="5105" y="1295"/>
              <a:chExt cx="48" cy="293"/>
            </a:xfrm>
          </p:grpSpPr>
          <p:sp>
            <p:nvSpPr>
              <p:cNvPr id="10374" name="Rectangle 222"/>
              <p:cNvSpPr>
                <a:spLocks noChangeAspect="1" noChangeArrowheads="1"/>
              </p:cNvSpPr>
              <p:nvPr/>
            </p:nvSpPr>
            <p:spPr bwMode="auto">
              <a:xfrm>
                <a:off x="5105" y="1295"/>
                <a:ext cx="48" cy="293"/>
              </a:xfrm>
              <a:prstGeom prst="rect">
                <a:avLst/>
              </a:prstGeom>
              <a:solidFill>
                <a:srgbClr val="DAD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zh-CN" sz="2400" b="0">
                  <a:cs typeface="Arial" charset="0"/>
                </a:endParaRPr>
              </a:p>
            </p:txBody>
          </p:sp>
          <p:sp>
            <p:nvSpPr>
              <p:cNvPr id="10375" name="Rectangle 223"/>
              <p:cNvSpPr>
                <a:spLocks noChangeAspect="1" noChangeArrowheads="1"/>
              </p:cNvSpPr>
              <p:nvPr/>
            </p:nvSpPr>
            <p:spPr bwMode="auto">
              <a:xfrm>
                <a:off x="5105" y="1295"/>
                <a:ext cx="48" cy="293"/>
              </a:xfrm>
              <a:prstGeom prst="rect">
                <a:avLst/>
              </a:prstGeom>
              <a:noFill/>
              <a:ln w="9525" cap="rnd">
                <a:solidFill>
                  <a:srgbClr val="00325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zh-CN" sz="2400" b="0">
                  <a:cs typeface="Arial" charset="0"/>
                </a:endParaRPr>
              </a:p>
            </p:txBody>
          </p:sp>
        </p:grpSp>
        <p:sp>
          <p:nvSpPr>
            <p:cNvPr id="10376" name="Line 224"/>
            <p:cNvSpPr>
              <a:spLocks noChangeAspect="1" noChangeShapeType="1"/>
            </p:cNvSpPr>
            <p:nvPr/>
          </p:nvSpPr>
          <p:spPr bwMode="auto">
            <a:xfrm>
              <a:off x="4973" y="1293"/>
              <a:ext cx="63" cy="1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77" name="Line 225"/>
            <p:cNvSpPr>
              <a:spLocks noChangeAspect="1" noChangeShapeType="1"/>
            </p:cNvSpPr>
            <p:nvPr/>
          </p:nvSpPr>
          <p:spPr bwMode="auto">
            <a:xfrm>
              <a:off x="4924" y="2127"/>
              <a:ext cx="157" cy="1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" name="Group 226"/>
            <p:cNvGrpSpPr>
              <a:grpSpLocks noChangeAspect="1"/>
            </p:cNvGrpSpPr>
            <p:nvPr/>
          </p:nvGrpSpPr>
          <p:grpSpPr bwMode="auto">
            <a:xfrm>
              <a:off x="4948" y="1255"/>
              <a:ext cx="48" cy="293"/>
              <a:chOff x="4948" y="1255"/>
              <a:chExt cx="48" cy="293"/>
            </a:xfrm>
          </p:grpSpPr>
          <p:sp>
            <p:nvSpPr>
              <p:cNvPr id="10379" name="Rectangle 227"/>
              <p:cNvSpPr>
                <a:spLocks noChangeAspect="1" noChangeArrowheads="1"/>
              </p:cNvSpPr>
              <p:nvPr/>
            </p:nvSpPr>
            <p:spPr bwMode="auto">
              <a:xfrm>
                <a:off x="4948" y="1255"/>
                <a:ext cx="48" cy="293"/>
              </a:xfrm>
              <a:prstGeom prst="rect">
                <a:avLst/>
              </a:prstGeom>
              <a:solidFill>
                <a:srgbClr val="DAD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zh-CN" sz="2400" b="0">
                  <a:cs typeface="Arial" charset="0"/>
                </a:endParaRPr>
              </a:p>
            </p:txBody>
          </p:sp>
          <p:sp>
            <p:nvSpPr>
              <p:cNvPr id="10380" name="Rectangle 228"/>
              <p:cNvSpPr>
                <a:spLocks noChangeAspect="1" noChangeArrowheads="1"/>
              </p:cNvSpPr>
              <p:nvPr/>
            </p:nvSpPr>
            <p:spPr bwMode="auto">
              <a:xfrm>
                <a:off x="4948" y="1255"/>
                <a:ext cx="48" cy="293"/>
              </a:xfrm>
              <a:prstGeom prst="rect">
                <a:avLst/>
              </a:prstGeom>
              <a:noFill/>
              <a:ln w="9525" cap="rnd">
                <a:solidFill>
                  <a:srgbClr val="00325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zh-CN" sz="2400" b="0">
                  <a:cs typeface="Arial" charset="0"/>
                </a:endParaRPr>
              </a:p>
            </p:txBody>
          </p:sp>
        </p:grpSp>
        <p:sp>
          <p:nvSpPr>
            <p:cNvPr id="10381" name="Line 229"/>
            <p:cNvSpPr>
              <a:spLocks noChangeAspect="1" noChangeShapeType="1"/>
            </p:cNvSpPr>
            <p:nvPr/>
          </p:nvSpPr>
          <p:spPr bwMode="auto">
            <a:xfrm flipH="1">
              <a:off x="4973" y="1979"/>
              <a:ext cx="38" cy="148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82" name="Line 230"/>
            <p:cNvSpPr>
              <a:spLocks noChangeAspect="1" noChangeShapeType="1"/>
            </p:cNvSpPr>
            <p:nvPr/>
          </p:nvSpPr>
          <p:spPr bwMode="auto">
            <a:xfrm flipH="1">
              <a:off x="5011" y="1835"/>
              <a:ext cx="25" cy="148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83" name="Line 231"/>
            <p:cNvSpPr>
              <a:spLocks noChangeAspect="1" noChangeShapeType="1"/>
            </p:cNvSpPr>
            <p:nvPr/>
          </p:nvSpPr>
          <p:spPr bwMode="auto">
            <a:xfrm>
              <a:off x="4973" y="1837"/>
              <a:ext cx="38" cy="149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84" name="Line 232"/>
            <p:cNvSpPr>
              <a:spLocks noChangeAspect="1" noChangeShapeType="1"/>
            </p:cNvSpPr>
            <p:nvPr/>
          </p:nvSpPr>
          <p:spPr bwMode="auto">
            <a:xfrm flipH="1">
              <a:off x="4973" y="1689"/>
              <a:ext cx="38" cy="148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85" name="Line 233"/>
            <p:cNvSpPr>
              <a:spLocks noChangeAspect="1" noChangeShapeType="1"/>
            </p:cNvSpPr>
            <p:nvPr/>
          </p:nvSpPr>
          <p:spPr bwMode="auto">
            <a:xfrm>
              <a:off x="5011" y="1980"/>
              <a:ext cx="25" cy="148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86" name="Line 234"/>
            <p:cNvSpPr>
              <a:spLocks noChangeAspect="1" noChangeShapeType="1"/>
            </p:cNvSpPr>
            <p:nvPr/>
          </p:nvSpPr>
          <p:spPr bwMode="auto">
            <a:xfrm>
              <a:off x="5011" y="1689"/>
              <a:ext cx="25" cy="148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87" name="Line 235"/>
            <p:cNvSpPr>
              <a:spLocks noChangeAspect="1" noChangeShapeType="1"/>
            </p:cNvSpPr>
            <p:nvPr/>
          </p:nvSpPr>
          <p:spPr bwMode="auto">
            <a:xfrm>
              <a:off x="4973" y="1548"/>
              <a:ext cx="38" cy="148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88" name="Line 236"/>
            <p:cNvSpPr>
              <a:spLocks noChangeAspect="1" noChangeShapeType="1"/>
            </p:cNvSpPr>
            <p:nvPr/>
          </p:nvSpPr>
          <p:spPr bwMode="auto">
            <a:xfrm flipH="1">
              <a:off x="5011" y="1540"/>
              <a:ext cx="25" cy="149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89" name="Line 237"/>
            <p:cNvSpPr>
              <a:spLocks noChangeAspect="1" noChangeShapeType="1"/>
            </p:cNvSpPr>
            <p:nvPr/>
          </p:nvSpPr>
          <p:spPr bwMode="auto">
            <a:xfrm>
              <a:off x="5011" y="1397"/>
              <a:ext cx="25" cy="149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90" name="Line 238"/>
            <p:cNvSpPr>
              <a:spLocks noChangeAspect="1" noChangeShapeType="1"/>
            </p:cNvSpPr>
            <p:nvPr/>
          </p:nvSpPr>
          <p:spPr bwMode="auto">
            <a:xfrm>
              <a:off x="4973" y="1293"/>
              <a:ext cx="1" cy="834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91" name="Line 239"/>
            <p:cNvSpPr>
              <a:spLocks noChangeAspect="1" noChangeShapeType="1"/>
            </p:cNvSpPr>
            <p:nvPr/>
          </p:nvSpPr>
          <p:spPr bwMode="auto">
            <a:xfrm>
              <a:off x="5036" y="1293"/>
              <a:ext cx="1" cy="834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92" name="Line 240"/>
            <p:cNvSpPr>
              <a:spLocks noChangeAspect="1" noChangeShapeType="1"/>
            </p:cNvSpPr>
            <p:nvPr/>
          </p:nvSpPr>
          <p:spPr bwMode="auto">
            <a:xfrm>
              <a:off x="5011" y="1293"/>
              <a:ext cx="1" cy="834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93" name="Line 241"/>
            <p:cNvSpPr>
              <a:spLocks noChangeAspect="1" noChangeShapeType="1"/>
            </p:cNvSpPr>
            <p:nvPr/>
          </p:nvSpPr>
          <p:spPr bwMode="auto">
            <a:xfrm>
              <a:off x="4850" y="1397"/>
              <a:ext cx="296" cy="1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" name="Group 242"/>
            <p:cNvGrpSpPr>
              <a:grpSpLocks noChangeAspect="1"/>
            </p:cNvGrpSpPr>
            <p:nvPr/>
          </p:nvGrpSpPr>
          <p:grpSpPr bwMode="auto">
            <a:xfrm>
              <a:off x="4850" y="1293"/>
              <a:ext cx="48" cy="293"/>
              <a:chOff x="4850" y="1293"/>
              <a:chExt cx="48" cy="293"/>
            </a:xfrm>
          </p:grpSpPr>
          <p:sp>
            <p:nvSpPr>
              <p:cNvPr id="10395" name="Rectangle 243"/>
              <p:cNvSpPr>
                <a:spLocks noChangeAspect="1" noChangeArrowheads="1"/>
              </p:cNvSpPr>
              <p:nvPr/>
            </p:nvSpPr>
            <p:spPr bwMode="auto">
              <a:xfrm>
                <a:off x="4850" y="1293"/>
                <a:ext cx="48" cy="293"/>
              </a:xfrm>
              <a:prstGeom prst="rect">
                <a:avLst/>
              </a:prstGeom>
              <a:solidFill>
                <a:srgbClr val="DAD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zh-CN" sz="2400" b="0">
                  <a:cs typeface="Arial" charset="0"/>
                </a:endParaRPr>
              </a:p>
            </p:txBody>
          </p:sp>
          <p:sp>
            <p:nvSpPr>
              <p:cNvPr id="10396" name="Rectangle 244"/>
              <p:cNvSpPr>
                <a:spLocks noChangeAspect="1" noChangeArrowheads="1"/>
              </p:cNvSpPr>
              <p:nvPr/>
            </p:nvSpPr>
            <p:spPr bwMode="auto">
              <a:xfrm>
                <a:off x="4850" y="1293"/>
                <a:ext cx="48" cy="293"/>
              </a:xfrm>
              <a:prstGeom prst="rect">
                <a:avLst/>
              </a:prstGeom>
              <a:noFill/>
              <a:ln w="9525" cap="rnd">
                <a:solidFill>
                  <a:srgbClr val="00325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zh-CN" sz="2400" b="0">
                  <a:cs typeface="Arial" charset="0"/>
                </a:endParaRPr>
              </a:p>
            </p:txBody>
          </p:sp>
        </p:grpSp>
        <p:grpSp>
          <p:nvGrpSpPr>
            <p:cNvPr id="12" name="Group 245"/>
            <p:cNvGrpSpPr>
              <a:grpSpLocks noChangeAspect="1"/>
            </p:cNvGrpSpPr>
            <p:nvPr/>
          </p:nvGrpSpPr>
          <p:grpSpPr bwMode="auto">
            <a:xfrm>
              <a:off x="5105" y="1295"/>
              <a:ext cx="48" cy="293"/>
              <a:chOff x="5105" y="1295"/>
              <a:chExt cx="48" cy="293"/>
            </a:xfrm>
          </p:grpSpPr>
          <p:sp>
            <p:nvSpPr>
              <p:cNvPr id="10398" name="Rectangle 246"/>
              <p:cNvSpPr>
                <a:spLocks noChangeAspect="1" noChangeArrowheads="1"/>
              </p:cNvSpPr>
              <p:nvPr/>
            </p:nvSpPr>
            <p:spPr bwMode="auto">
              <a:xfrm>
                <a:off x="5105" y="1295"/>
                <a:ext cx="48" cy="293"/>
              </a:xfrm>
              <a:prstGeom prst="rect">
                <a:avLst/>
              </a:prstGeom>
              <a:solidFill>
                <a:srgbClr val="DAD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zh-CN" sz="2400" b="0">
                  <a:cs typeface="Arial" charset="0"/>
                </a:endParaRPr>
              </a:p>
            </p:txBody>
          </p:sp>
          <p:sp>
            <p:nvSpPr>
              <p:cNvPr id="10399" name="Rectangle 247"/>
              <p:cNvSpPr>
                <a:spLocks noChangeAspect="1" noChangeArrowheads="1"/>
              </p:cNvSpPr>
              <p:nvPr/>
            </p:nvSpPr>
            <p:spPr bwMode="auto">
              <a:xfrm>
                <a:off x="5105" y="1295"/>
                <a:ext cx="48" cy="293"/>
              </a:xfrm>
              <a:prstGeom prst="rect">
                <a:avLst/>
              </a:prstGeom>
              <a:noFill/>
              <a:ln w="9525" cap="rnd">
                <a:solidFill>
                  <a:srgbClr val="00325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zh-CN" sz="2400" b="0">
                  <a:cs typeface="Arial" charset="0"/>
                </a:endParaRPr>
              </a:p>
            </p:txBody>
          </p:sp>
        </p:grpSp>
        <p:sp>
          <p:nvSpPr>
            <p:cNvPr id="10400" name="Line 248"/>
            <p:cNvSpPr>
              <a:spLocks noChangeAspect="1" noChangeShapeType="1"/>
            </p:cNvSpPr>
            <p:nvPr/>
          </p:nvSpPr>
          <p:spPr bwMode="auto">
            <a:xfrm>
              <a:off x="4973" y="1293"/>
              <a:ext cx="63" cy="1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01" name="Line 249"/>
            <p:cNvSpPr>
              <a:spLocks noChangeAspect="1" noChangeShapeType="1"/>
            </p:cNvSpPr>
            <p:nvPr/>
          </p:nvSpPr>
          <p:spPr bwMode="auto">
            <a:xfrm>
              <a:off x="4924" y="2127"/>
              <a:ext cx="157" cy="1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3" name="Group 250"/>
            <p:cNvGrpSpPr>
              <a:grpSpLocks noChangeAspect="1"/>
            </p:cNvGrpSpPr>
            <p:nvPr/>
          </p:nvGrpSpPr>
          <p:grpSpPr bwMode="auto">
            <a:xfrm>
              <a:off x="4948" y="1255"/>
              <a:ext cx="48" cy="293"/>
              <a:chOff x="4948" y="1255"/>
              <a:chExt cx="48" cy="293"/>
            </a:xfrm>
          </p:grpSpPr>
          <p:sp>
            <p:nvSpPr>
              <p:cNvPr id="10403" name="Rectangle 251"/>
              <p:cNvSpPr>
                <a:spLocks noChangeAspect="1" noChangeArrowheads="1"/>
              </p:cNvSpPr>
              <p:nvPr/>
            </p:nvSpPr>
            <p:spPr bwMode="auto">
              <a:xfrm>
                <a:off x="4948" y="1255"/>
                <a:ext cx="48" cy="293"/>
              </a:xfrm>
              <a:prstGeom prst="rect">
                <a:avLst/>
              </a:prstGeom>
              <a:solidFill>
                <a:srgbClr val="DAD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zh-CN" sz="2400" b="0">
                  <a:cs typeface="Arial" charset="0"/>
                </a:endParaRPr>
              </a:p>
            </p:txBody>
          </p:sp>
          <p:sp>
            <p:nvSpPr>
              <p:cNvPr id="10404" name="Rectangle 252"/>
              <p:cNvSpPr>
                <a:spLocks noChangeAspect="1" noChangeArrowheads="1"/>
              </p:cNvSpPr>
              <p:nvPr/>
            </p:nvSpPr>
            <p:spPr bwMode="auto">
              <a:xfrm>
                <a:off x="4948" y="1255"/>
                <a:ext cx="48" cy="293"/>
              </a:xfrm>
              <a:prstGeom prst="rect">
                <a:avLst/>
              </a:prstGeom>
              <a:noFill/>
              <a:ln w="9525" cap="rnd">
                <a:solidFill>
                  <a:srgbClr val="00325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zh-CN" sz="2400" b="0">
                  <a:cs typeface="Arial" charset="0"/>
                </a:endParaRPr>
              </a:p>
            </p:txBody>
          </p:sp>
        </p:grpSp>
        <p:sp>
          <p:nvSpPr>
            <p:cNvPr id="10405" name="Line 253"/>
            <p:cNvSpPr>
              <a:spLocks noChangeAspect="1" noChangeShapeType="1"/>
            </p:cNvSpPr>
            <p:nvPr/>
          </p:nvSpPr>
          <p:spPr bwMode="auto">
            <a:xfrm flipH="1">
              <a:off x="4973" y="1979"/>
              <a:ext cx="38" cy="148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06" name="Line 254"/>
            <p:cNvSpPr>
              <a:spLocks noChangeAspect="1" noChangeShapeType="1"/>
            </p:cNvSpPr>
            <p:nvPr/>
          </p:nvSpPr>
          <p:spPr bwMode="auto">
            <a:xfrm flipH="1">
              <a:off x="5011" y="1835"/>
              <a:ext cx="25" cy="148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07" name="Line 255"/>
            <p:cNvSpPr>
              <a:spLocks noChangeAspect="1" noChangeShapeType="1"/>
            </p:cNvSpPr>
            <p:nvPr/>
          </p:nvSpPr>
          <p:spPr bwMode="auto">
            <a:xfrm>
              <a:off x="4973" y="1837"/>
              <a:ext cx="38" cy="149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08" name="Line 256"/>
            <p:cNvSpPr>
              <a:spLocks noChangeAspect="1" noChangeShapeType="1"/>
            </p:cNvSpPr>
            <p:nvPr/>
          </p:nvSpPr>
          <p:spPr bwMode="auto">
            <a:xfrm flipH="1">
              <a:off x="4973" y="1689"/>
              <a:ext cx="38" cy="148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09" name="Line 257"/>
            <p:cNvSpPr>
              <a:spLocks noChangeAspect="1" noChangeShapeType="1"/>
            </p:cNvSpPr>
            <p:nvPr/>
          </p:nvSpPr>
          <p:spPr bwMode="auto">
            <a:xfrm>
              <a:off x="5011" y="1980"/>
              <a:ext cx="25" cy="148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10" name="Line 258"/>
            <p:cNvSpPr>
              <a:spLocks noChangeAspect="1" noChangeShapeType="1"/>
            </p:cNvSpPr>
            <p:nvPr/>
          </p:nvSpPr>
          <p:spPr bwMode="auto">
            <a:xfrm>
              <a:off x="5011" y="1689"/>
              <a:ext cx="25" cy="148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11" name="Line 259"/>
            <p:cNvSpPr>
              <a:spLocks noChangeAspect="1" noChangeShapeType="1"/>
            </p:cNvSpPr>
            <p:nvPr/>
          </p:nvSpPr>
          <p:spPr bwMode="auto">
            <a:xfrm>
              <a:off x="4973" y="1548"/>
              <a:ext cx="38" cy="148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12" name="Line 260"/>
            <p:cNvSpPr>
              <a:spLocks noChangeAspect="1" noChangeShapeType="1"/>
            </p:cNvSpPr>
            <p:nvPr/>
          </p:nvSpPr>
          <p:spPr bwMode="auto">
            <a:xfrm flipH="1">
              <a:off x="5011" y="1540"/>
              <a:ext cx="25" cy="149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13" name="Line 261"/>
            <p:cNvSpPr>
              <a:spLocks noChangeAspect="1" noChangeShapeType="1"/>
            </p:cNvSpPr>
            <p:nvPr/>
          </p:nvSpPr>
          <p:spPr bwMode="auto">
            <a:xfrm>
              <a:off x="5011" y="1397"/>
              <a:ext cx="25" cy="149"/>
            </a:xfrm>
            <a:prstGeom prst="line">
              <a:avLst/>
            </a:prstGeom>
            <a:noFill/>
            <a:ln w="9525" cap="rnd">
              <a:solidFill>
                <a:srgbClr val="00325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414" name="Line 174"/>
          <p:cNvSpPr>
            <a:spLocks noChangeShapeType="1"/>
          </p:cNvSpPr>
          <p:nvPr/>
        </p:nvSpPr>
        <p:spPr bwMode="auto">
          <a:xfrm flipV="1">
            <a:off x="684213" y="3551255"/>
            <a:ext cx="2016125" cy="3603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10415" name="Picture 27" descr="Phone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479818"/>
            <a:ext cx="508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08" name="Text Box 268"/>
          <p:cNvSpPr txBox="1">
            <a:spLocks noChangeArrowheads="1"/>
          </p:cNvSpPr>
          <p:nvPr/>
        </p:nvSpPr>
        <p:spPr bwMode="auto">
          <a:xfrm>
            <a:off x="1258888" y="4343418"/>
            <a:ext cx="9794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200"/>
              <a:t>Scenario A</a:t>
            </a:r>
          </a:p>
        </p:txBody>
      </p:sp>
      <p:grpSp>
        <p:nvGrpSpPr>
          <p:cNvPr id="14" name="Group 275"/>
          <p:cNvGrpSpPr>
            <a:grpSpLocks/>
          </p:cNvGrpSpPr>
          <p:nvPr/>
        </p:nvGrpSpPr>
        <p:grpSpPr bwMode="auto">
          <a:xfrm>
            <a:off x="3419475" y="2687655"/>
            <a:ext cx="1728788" cy="1930400"/>
            <a:chOff x="2109" y="2795"/>
            <a:chExt cx="1089" cy="1216"/>
          </a:xfrm>
        </p:grpSpPr>
        <p:sp>
          <p:nvSpPr>
            <p:cNvPr id="10259" name="Oval 19"/>
            <p:cNvSpPr>
              <a:spLocks noChangeArrowheads="1"/>
            </p:cNvSpPr>
            <p:nvPr/>
          </p:nvSpPr>
          <p:spPr bwMode="auto">
            <a:xfrm>
              <a:off x="2426" y="2886"/>
              <a:ext cx="635" cy="998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60" name="Oval 20"/>
            <p:cNvSpPr>
              <a:spLocks noChangeArrowheads="1"/>
            </p:cNvSpPr>
            <p:nvPr/>
          </p:nvSpPr>
          <p:spPr bwMode="auto">
            <a:xfrm rot="-608962">
              <a:off x="2380" y="3284"/>
              <a:ext cx="816" cy="363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5" name="Group 188"/>
            <p:cNvGrpSpPr>
              <a:grpSpLocks noChangeAspect="1"/>
            </p:cNvGrpSpPr>
            <p:nvPr/>
          </p:nvGrpSpPr>
          <p:grpSpPr bwMode="auto">
            <a:xfrm>
              <a:off x="2698" y="2795"/>
              <a:ext cx="133" cy="425"/>
              <a:chOff x="4850" y="1255"/>
              <a:chExt cx="303" cy="873"/>
            </a:xfrm>
          </p:grpSpPr>
          <p:grpSp>
            <p:nvGrpSpPr>
              <p:cNvPr id="16" name="Group 189"/>
              <p:cNvGrpSpPr>
                <a:grpSpLocks noChangeAspect="1"/>
              </p:cNvGrpSpPr>
              <p:nvPr/>
            </p:nvGrpSpPr>
            <p:grpSpPr bwMode="auto">
              <a:xfrm>
                <a:off x="4850" y="1255"/>
                <a:ext cx="303" cy="873"/>
                <a:chOff x="4850" y="1255"/>
                <a:chExt cx="303" cy="873"/>
              </a:xfrm>
            </p:grpSpPr>
            <p:sp>
              <p:nvSpPr>
                <p:cNvPr id="10263" name="Line 19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64" name="Line 191"/>
                <p:cNvSpPr>
                  <a:spLocks noChangeAspect="1" noChangeShapeType="1"/>
                </p:cNvSpPr>
                <p:nvPr/>
              </p:nvSpPr>
              <p:spPr bwMode="auto">
                <a:xfrm>
                  <a:off x="5036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65" name="Line 192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66" name="Line 193"/>
                <p:cNvSpPr>
                  <a:spLocks noChangeAspect="1" noChangeShapeType="1"/>
                </p:cNvSpPr>
                <p:nvPr/>
              </p:nvSpPr>
              <p:spPr bwMode="auto">
                <a:xfrm>
                  <a:off x="4850" y="1397"/>
                  <a:ext cx="296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7" name="Group 194"/>
                <p:cNvGrpSpPr>
                  <a:grpSpLocks noChangeAspect="1"/>
                </p:cNvGrpSpPr>
                <p:nvPr/>
              </p:nvGrpSpPr>
              <p:grpSpPr bwMode="auto">
                <a:xfrm>
                  <a:off x="4850" y="1293"/>
                  <a:ext cx="48" cy="293"/>
                  <a:chOff x="4850" y="1293"/>
                  <a:chExt cx="48" cy="293"/>
                </a:xfrm>
              </p:grpSpPr>
              <p:sp>
                <p:nvSpPr>
                  <p:cNvPr id="10268" name="Rectangle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0269" name="Rectangle 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grpSp>
              <p:nvGrpSpPr>
                <p:cNvPr id="18" name="Group 197"/>
                <p:cNvGrpSpPr>
                  <a:grpSpLocks noChangeAspect="1"/>
                </p:cNvGrpSpPr>
                <p:nvPr/>
              </p:nvGrpSpPr>
              <p:grpSpPr bwMode="auto">
                <a:xfrm>
                  <a:off x="5105" y="1295"/>
                  <a:ext cx="48" cy="293"/>
                  <a:chOff x="5105" y="1295"/>
                  <a:chExt cx="48" cy="293"/>
                </a:xfrm>
              </p:grpSpPr>
              <p:sp>
                <p:nvSpPr>
                  <p:cNvPr id="10271" name="Rectangle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0272" name="Rectangle 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10273" name="Line 20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63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74" name="Line 201"/>
                <p:cNvSpPr>
                  <a:spLocks noChangeAspect="1" noChangeShapeType="1"/>
                </p:cNvSpPr>
                <p:nvPr/>
              </p:nvSpPr>
              <p:spPr bwMode="auto">
                <a:xfrm>
                  <a:off x="4924" y="2127"/>
                  <a:ext cx="157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9" name="Group 202"/>
                <p:cNvGrpSpPr>
                  <a:grpSpLocks noChangeAspect="1"/>
                </p:cNvGrpSpPr>
                <p:nvPr/>
              </p:nvGrpSpPr>
              <p:grpSpPr bwMode="auto">
                <a:xfrm>
                  <a:off x="4948" y="1255"/>
                  <a:ext cx="48" cy="293"/>
                  <a:chOff x="4948" y="1255"/>
                  <a:chExt cx="48" cy="293"/>
                </a:xfrm>
              </p:grpSpPr>
              <p:sp>
                <p:nvSpPr>
                  <p:cNvPr id="10276" name="Rectangle 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0277" name="Rectangle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10278" name="Line 20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97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79" name="Line 20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835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80" name="Line 207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837"/>
                  <a:ext cx="38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81" name="Line 20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68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82" name="Line 209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980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83" name="Line 210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689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84" name="Line 211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548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85" name="Line 21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540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86" name="Line 213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397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287" name="Line 21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88" name="Line 215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89" name="Line 216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90" name="Line 217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0" name="Group 218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10292" name="Rectangle 219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0293" name="Rectangle 220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21" name="Group 221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10295" name="Rectangle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0296" name="Rectangle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0297" name="Line 22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98" name="Line 225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2" name="Group 226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10300" name="Rectangle 227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0301" name="Rectangle 228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0302" name="Line 229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03" name="Line 23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04" name="Line 231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05" name="Line 232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06" name="Line 233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07" name="Line 234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08" name="Line 235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09" name="Line 236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10" name="Line 237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11" name="Line 23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12" name="Line 239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13" name="Line 240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14" name="Line 241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3" name="Group 242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10316" name="Rectangle 243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0317" name="Rectangle 244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24" name="Group 245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10319" name="Rectangle 246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0320" name="Rectangle 247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0321" name="Line 24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22" name="Line 249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5" name="Group 250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10324" name="Rectangle 251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0325" name="Rectangle 252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0326" name="Line 253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27" name="Line 254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28" name="Line 255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29" name="Line 256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30" name="Line 257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31" name="Line 258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32" name="Line 259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33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34" name="Line 261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335" name="Line 95"/>
            <p:cNvSpPr>
              <a:spLocks noChangeShapeType="1"/>
            </p:cNvSpPr>
            <p:nvPr/>
          </p:nvSpPr>
          <p:spPr bwMode="auto">
            <a:xfrm flipV="1">
              <a:off x="2291" y="3430"/>
              <a:ext cx="907" cy="13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36" name="Text Box 96"/>
            <p:cNvSpPr txBox="1">
              <a:spLocks noChangeArrowheads="1"/>
            </p:cNvSpPr>
            <p:nvPr/>
          </p:nvSpPr>
          <p:spPr bwMode="auto">
            <a:xfrm>
              <a:off x="2335" y="2977"/>
              <a:ext cx="4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1000" b="0"/>
                <a:t>RAT1</a:t>
              </a:r>
            </a:p>
          </p:txBody>
        </p:sp>
        <p:sp>
          <p:nvSpPr>
            <p:cNvPr id="10337" name="Text Box 97"/>
            <p:cNvSpPr txBox="1">
              <a:spLocks noChangeArrowheads="1"/>
            </p:cNvSpPr>
            <p:nvPr/>
          </p:nvSpPr>
          <p:spPr bwMode="auto">
            <a:xfrm>
              <a:off x="2563" y="3475"/>
              <a:ext cx="4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1000" b="0">
                  <a:solidFill>
                    <a:schemeClr val="accent2"/>
                  </a:solidFill>
                </a:rPr>
                <a:t>RAT2</a:t>
              </a:r>
            </a:p>
          </p:txBody>
        </p:sp>
        <p:sp>
          <p:nvSpPr>
            <p:cNvPr id="10338" name="Text Box 98"/>
            <p:cNvSpPr txBox="1">
              <a:spLocks noChangeArrowheads="1"/>
            </p:cNvSpPr>
            <p:nvPr/>
          </p:nvSpPr>
          <p:spPr bwMode="auto">
            <a:xfrm>
              <a:off x="2426" y="3612"/>
              <a:ext cx="2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1000" b="0"/>
                <a:t>UE1</a:t>
              </a:r>
            </a:p>
          </p:txBody>
        </p:sp>
        <p:sp>
          <p:nvSpPr>
            <p:cNvPr id="10339" name="Text Box 99"/>
            <p:cNvSpPr txBox="1">
              <a:spLocks noChangeArrowheads="1"/>
            </p:cNvSpPr>
            <p:nvPr/>
          </p:nvSpPr>
          <p:spPr bwMode="auto">
            <a:xfrm>
              <a:off x="2834" y="3521"/>
              <a:ext cx="2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1000" b="0"/>
                <a:t>UE2</a:t>
              </a:r>
            </a:p>
          </p:txBody>
        </p:sp>
        <p:sp>
          <p:nvSpPr>
            <p:cNvPr id="10416" name="Oval 176"/>
            <p:cNvSpPr>
              <a:spLocks noChangeArrowheads="1"/>
            </p:cNvSpPr>
            <p:nvPr/>
          </p:nvSpPr>
          <p:spPr bwMode="auto">
            <a:xfrm>
              <a:off x="2381" y="3430"/>
              <a:ext cx="46" cy="18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17" name="Freeform 177"/>
            <p:cNvSpPr>
              <a:spLocks/>
            </p:cNvSpPr>
            <p:nvPr/>
          </p:nvSpPr>
          <p:spPr bwMode="auto">
            <a:xfrm>
              <a:off x="2291" y="2871"/>
              <a:ext cx="907" cy="665"/>
            </a:xfrm>
            <a:custGeom>
              <a:avLst/>
              <a:gdLst/>
              <a:ahLst/>
              <a:cxnLst>
                <a:cxn ang="0">
                  <a:pos x="0" y="650"/>
                </a:cxn>
                <a:cxn ang="0">
                  <a:pos x="226" y="559"/>
                </a:cxn>
                <a:cxn ang="0">
                  <a:pos x="453" y="15"/>
                </a:cxn>
                <a:cxn ang="0">
                  <a:pos x="680" y="468"/>
                </a:cxn>
                <a:cxn ang="0">
                  <a:pos x="907" y="468"/>
                </a:cxn>
              </a:cxnLst>
              <a:rect l="0" t="0" r="r" b="b"/>
              <a:pathLst>
                <a:path w="907" h="665">
                  <a:moveTo>
                    <a:pt x="0" y="650"/>
                  </a:moveTo>
                  <a:cubicBezTo>
                    <a:pt x="75" y="657"/>
                    <a:pt x="151" y="665"/>
                    <a:pt x="226" y="559"/>
                  </a:cubicBezTo>
                  <a:cubicBezTo>
                    <a:pt x="301" y="453"/>
                    <a:pt x="377" y="30"/>
                    <a:pt x="453" y="15"/>
                  </a:cubicBezTo>
                  <a:cubicBezTo>
                    <a:pt x="529" y="0"/>
                    <a:pt x="604" y="393"/>
                    <a:pt x="680" y="468"/>
                  </a:cubicBezTo>
                  <a:cubicBezTo>
                    <a:pt x="756" y="543"/>
                    <a:pt x="831" y="505"/>
                    <a:pt x="907" y="46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0418" name="Picture 27" descr="Phone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81" y="3294"/>
              <a:ext cx="32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19" name="Picture 27" descr="Phone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4" y="3249"/>
              <a:ext cx="32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20" name="Oval 180"/>
            <p:cNvSpPr>
              <a:spLocks noChangeArrowheads="1"/>
            </p:cNvSpPr>
            <p:nvPr/>
          </p:nvSpPr>
          <p:spPr bwMode="auto">
            <a:xfrm>
              <a:off x="3062" y="3294"/>
              <a:ext cx="45" cy="22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21" name="Text Box 181"/>
            <p:cNvSpPr txBox="1">
              <a:spLocks noChangeArrowheads="1"/>
            </p:cNvSpPr>
            <p:nvPr/>
          </p:nvSpPr>
          <p:spPr bwMode="auto">
            <a:xfrm>
              <a:off x="2109" y="3385"/>
              <a:ext cx="4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1000" b="0"/>
                <a:t>flow1</a:t>
              </a:r>
            </a:p>
          </p:txBody>
        </p:sp>
        <p:sp>
          <p:nvSpPr>
            <p:cNvPr id="10422" name="Text Box 182"/>
            <p:cNvSpPr txBox="1">
              <a:spLocks noChangeArrowheads="1"/>
            </p:cNvSpPr>
            <p:nvPr/>
          </p:nvSpPr>
          <p:spPr bwMode="auto">
            <a:xfrm>
              <a:off x="2109" y="3548"/>
              <a:ext cx="4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1000" b="0">
                  <a:solidFill>
                    <a:schemeClr val="accent2"/>
                  </a:solidFill>
                </a:rPr>
                <a:t>flow2</a:t>
              </a:r>
            </a:p>
          </p:txBody>
        </p:sp>
        <p:sp>
          <p:nvSpPr>
            <p:cNvPr id="10509" name="Text Box 269"/>
            <p:cNvSpPr txBox="1">
              <a:spLocks noChangeArrowheads="1"/>
            </p:cNvSpPr>
            <p:nvPr/>
          </p:nvSpPr>
          <p:spPr bwMode="auto">
            <a:xfrm>
              <a:off x="2426" y="3838"/>
              <a:ext cx="61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200"/>
                <a:t>Scenario B</a:t>
              </a:r>
            </a:p>
          </p:txBody>
        </p:sp>
      </p:grpSp>
      <p:grpSp>
        <p:nvGrpSpPr>
          <p:cNvPr id="26" name="Group 276"/>
          <p:cNvGrpSpPr>
            <a:grpSpLocks/>
          </p:cNvGrpSpPr>
          <p:nvPr/>
        </p:nvGrpSpPr>
        <p:grpSpPr bwMode="auto">
          <a:xfrm>
            <a:off x="6156325" y="2687655"/>
            <a:ext cx="1730375" cy="1930400"/>
            <a:chOff x="3833" y="2795"/>
            <a:chExt cx="1090" cy="1216"/>
          </a:xfrm>
        </p:grpSpPr>
        <p:sp>
          <p:nvSpPr>
            <p:cNvPr id="10423" name="Oval 183"/>
            <p:cNvSpPr>
              <a:spLocks noChangeArrowheads="1"/>
            </p:cNvSpPr>
            <p:nvPr/>
          </p:nvSpPr>
          <p:spPr bwMode="auto">
            <a:xfrm>
              <a:off x="4151" y="2886"/>
              <a:ext cx="635" cy="998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7" name="Group 188"/>
            <p:cNvGrpSpPr>
              <a:grpSpLocks noChangeAspect="1"/>
            </p:cNvGrpSpPr>
            <p:nvPr/>
          </p:nvGrpSpPr>
          <p:grpSpPr bwMode="auto">
            <a:xfrm>
              <a:off x="4423" y="2795"/>
              <a:ext cx="133" cy="425"/>
              <a:chOff x="4850" y="1255"/>
              <a:chExt cx="303" cy="873"/>
            </a:xfrm>
          </p:grpSpPr>
          <p:grpSp>
            <p:nvGrpSpPr>
              <p:cNvPr id="28" name="Group 189"/>
              <p:cNvGrpSpPr>
                <a:grpSpLocks noChangeAspect="1"/>
              </p:cNvGrpSpPr>
              <p:nvPr/>
            </p:nvGrpSpPr>
            <p:grpSpPr bwMode="auto">
              <a:xfrm>
                <a:off x="4850" y="1255"/>
                <a:ext cx="303" cy="873"/>
                <a:chOff x="4850" y="1255"/>
                <a:chExt cx="303" cy="873"/>
              </a:xfrm>
            </p:grpSpPr>
            <p:sp>
              <p:nvSpPr>
                <p:cNvPr id="10426" name="Line 19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27" name="Line 191"/>
                <p:cNvSpPr>
                  <a:spLocks noChangeAspect="1" noChangeShapeType="1"/>
                </p:cNvSpPr>
                <p:nvPr/>
              </p:nvSpPr>
              <p:spPr bwMode="auto">
                <a:xfrm>
                  <a:off x="5036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28" name="Line 192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293"/>
                  <a:ext cx="1" cy="834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29" name="Line 193"/>
                <p:cNvSpPr>
                  <a:spLocks noChangeAspect="1" noChangeShapeType="1"/>
                </p:cNvSpPr>
                <p:nvPr/>
              </p:nvSpPr>
              <p:spPr bwMode="auto">
                <a:xfrm>
                  <a:off x="4850" y="1397"/>
                  <a:ext cx="296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9" name="Group 194"/>
                <p:cNvGrpSpPr>
                  <a:grpSpLocks noChangeAspect="1"/>
                </p:cNvGrpSpPr>
                <p:nvPr/>
              </p:nvGrpSpPr>
              <p:grpSpPr bwMode="auto">
                <a:xfrm>
                  <a:off x="4850" y="1293"/>
                  <a:ext cx="48" cy="293"/>
                  <a:chOff x="4850" y="1293"/>
                  <a:chExt cx="48" cy="293"/>
                </a:xfrm>
              </p:grpSpPr>
              <p:sp>
                <p:nvSpPr>
                  <p:cNvPr id="10431" name="Rectangle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0432" name="Rectangle 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0" y="1293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grpSp>
              <p:nvGrpSpPr>
                <p:cNvPr id="30" name="Group 197"/>
                <p:cNvGrpSpPr>
                  <a:grpSpLocks noChangeAspect="1"/>
                </p:cNvGrpSpPr>
                <p:nvPr/>
              </p:nvGrpSpPr>
              <p:grpSpPr bwMode="auto">
                <a:xfrm>
                  <a:off x="5105" y="1295"/>
                  <a:ext cx="48" cy="293"/>
                  <a:chOff x="5105" y="1295"/>
                  <a:chExt cx="48" cy="293"/>
                </a:xfrm>
              </p:grpSpPr>
              <p:sp>
                <p:nvSpPr>
                  <p:cNvPr id="10434" name="Rectangle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0435" name="Rectangle 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5" y="129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10436" name="Line 200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293"/>
                  <a:ext cx="63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37" name="Line 201"/>
                <p:cNvSpPr>
                  <a:spLocks noChangeAspect="1" noChangeShapeType="1"/>
                </p:cNvSpPr>
                <p:nvPr/>
              </p:nvSpPr>
              <p:spPr bwMode="auto">
                <a:xfrm>
                  <a:off x="4924" y="2127"/>
                  <a:ext cx="157" cy="1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31" name="Group 202"/>
                <p:cNvGrpSpPr>
                  <a:grpSpLocks noChangeAspect="1"/>
                </p:cNvGrpSpPr>
                <p:nvPr/>
              </p:nvGrpSpPr>
              <p:grpSpPr bwMode="auto">
                <a:xfrm>
                  <a:off x="4948" y="1255"/>
                  <a:ext cx="48" cy="293"/>
                  <a:chOff x="4948" y="1255"/>
                  <a:chExt cx="48" cy="293"/>
                </a:xfrm>
              </p:grpSpPr>
              <p:sp>
                <p:nvSpPr>
                  <p:cNvPr id="10439" name="Rectangle 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solidFill>
                    <a:srgbClr val="DAD3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  <p:sp>
                <p:nvSpPr>
                  <p:cNvPr id="10440" name="Rectangle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8" y="1255"/>
                    <a:ext cx="48" cy="293"/>
                  </a:xfrm>
                  <a:prstGeom prst="rect">
                    <a:avLst/>
                  </a:prstGeom>
                  <a:noFill/>
                  <a:ln w="9525" cap="rnd">
                    <a:solidFill>
                      <a:srgbClr val="00325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zh-CN" sz="2400" b="0">
                      <a:cs typeface="Arial" charset="0"/>
                    </a:endParaRPr>
                  </a:p>
                </p:txBody>
              </p:sp>
            </p:grpSp>
            <p:sp>
              <p:nvSpPr>
                <p:cNvPr id="10441" name="Line 20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97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42" name="Line 20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835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43" name="Line 207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837"/>
                  <a:ext cx="38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44" name="Line 20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73" y="1689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45" name="Line 209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980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46" name="Line 210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689"/>
                  <a:ext cx="25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47" name="Line 211"/>
                <p:cNvSpPr>
                  <a:spLocks noChangeAspect="1" noChangeShapeType="1"/>
                </p:cNvSpPr>
                <p:nvPr/>
              </p:nvSpPr>
              <p:spPr bwMode="auto">
                <a:xfrm>
                  <a:off x="4973" y="1548"/>
                  <a:ext cx="38" cy="148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48" name="Line 21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11" y="1540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49" name="Line 213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1397"/>
                  <a:ext cx="25" cy="149"/>
                </a:xfrm>
                <a:prstGeom prst="line">
                  <a:avLst/>
                </a:prstGeom>
                <a:noFill/>
                <a:ln w="9525" cap="rnd">
                  <a:solidFill>
                    <a:srgbClr val="0032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450" name="Line 21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51" name="Line 215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52" name="Line 216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53" name="Line 217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315" name="Group 218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10455" name="Rectangle 219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0456" name="Rectangle 220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10318" name="Group 221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10458" name="Rectangle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0459" name="Rectangle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0460" name="Line 224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61" name="Line 225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323" name="Group 226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10463" name="Rectangle 227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0464" name="Rectangle 228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0465" name="Line 229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66" name="Line 23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67" name="Line 231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68" name="Line 232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69" name="Line 233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70" name="Line 234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71" name="Line 235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72" name="Line 236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73" name="Line 237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74" name="Line 23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75" name="Line 239"/>
              <p:cNvSpPr>
                <a:spLocks noChangeAspect="1" noChangeShapeType="1"/>
              </p:cNvSpPr>
              <p:nvPr/>
            </p:nvSpPr>
            <p:spPr bwMode="auto">
              <a:xfrm>
                <a:off x="5036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76" name="Line 240"/>
              <p:cNvSpPr>
                <a:spLocks noChangeAspect="1" noChangeShapeType="1"/>
              </p:cNvSpPr>
              <p:nvPr/>
            </p:nvSpPr>
            <p:spPr bwMode="auto">
              <a:xfrm>
                <a:off x="5011" y="1293"/>
                <a:ext cx="1" cy="834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77" name="Line 241"/>
              <p:cNvSpPr>
                <a:spLocks noChangeAspect="1" noChangeShapeType="1"/>
              </p:cNvSpPr>
              <p:nvPr/>
            </p:nvSpPr>
            <p:spPr bwMode="auto">
              <a:xfrm>
                <a:off x="4850" y="1397"/>
                <a:ext cx="296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340" name="Group 242"/>
              <p:cNvGrpSpPr>
                <a:grpSpLocks noChangeAspect="1"/>
              </p:cNvGrpSpPr>
              <p:nvPr/>
            </p:nvGrpSpPr>
            <p:grpSpPr bwMode="auto">
              <a:xfrm>
                <a:off x="4850" y="1293"/>
                <a:ext cx="48" cy="293"/>
                <a:chOff x="4850" y="1293"/>
                <a:chExt cx="48" cy="293"/>
              </a:xfrm>
            </p:grpSpPr>
            <p:sp>
              <p:nvSpPr>
                <p:cNvPr id="10479" name="Rectangle 243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0480" name="Rectangle 244"/>
                <p:cNvSpPr>
                  <a:spLocks noChangeAspect="1" noChangeArrowheads="1"/>
                </p:cNvSpPr>
                <p:nvPr/>
              </p:nvSpPr>
              <p:spPr bwMode="auto">
                <a:xfrm>
                  <a:off x="4850" y="1293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grpSp>
            <p:nvGrpSpPr>
              <p:cNvPr id="10341" name="Group 245"/>
              <p:cNvGrpSpPr>
                <a:grpSpLocks noChangeAspect="1"/>
              </p:cNvGrpSpPr>
              <p:nvPr/>
            </p:nvGrpSpPr>
            <p:grpSpPr bwMode="auto">
              <a:xfrm>
                <a:off x="5105" y="1295"/>
                <a:ext cx="48" cy="293"/>
                <a:chOff x="5105" y="1295"/>
                <a:chExt cx="48" cy="293"/>
              </a:xfrm>
            </p:grpSpPr>
            <p:sp>
              <p:nvSpPr>
                <p:cNvPr id="10482" name="Rectangle 246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0483" name="Rectangle 247"/>
                <p:cNvSpPr>
                  <a:spLocks noChangeAspect="1" noChangeArrowheads="1"/>
                </p:cNvSpPr>
                <p:nvPr/>
              </p:nvSpPr>
              <p:spPr bwMode="auto">
                <a:xfrm>
                  <a:off x="5105" y="129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0484" name="Line 248"/>
              <p:cNvSpPr>
                <a:spLocks noChangeAspect="1" noChangeShapeType="1"/>
              </p:cNvSpPr>
              <p:nvPr/>
            </p:nvSpPr>
            <p:spPr bwMode="auto">
              <a:xfrm>
                <a:off x="4973" y="1293"/>
                <a:ext cx="63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85" name="Line 249"/>
              <p:cNvSpPr>
                <a:spLocks noChangeAspect="1" noChangeShapeType="1"/>
              </p:cNvSpPr>
              <p:nvPr/>
            </p:nvSpPr>
            <p:spPr bwMode="auto">
              <a:xfrm>
                <a:off x="4924" y="2127"/>
                <a:ext cx="157" cy="1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346" name="Group 250"/>
              <p:cNvGrpSpPr>
                <a:grpSpLocks noChangeAspect="1"/>
              </p:cNvGrpSpPr>
              <p:nvPr/>
            </p:nvGrpSpPr>
            <p:grpSpPr bwMode="auto">
              <a:xfrm>
                <a:off x="4948" y="1255"/>
                <a:ext cx="48" cy="293"/>
                <a:chOff x="4948" y="1255"/>
                <a:chExt cx="48" cy="293"/>
              </a:xfrm>
            </p:grpSpPr>
            <p:sp>
              <p:nvSpPr>
                <p:cNvPr id="10487" name="Rectangle 251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solidFill>
                  <a:srgbClr val="DAD3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  <p:sp>
              <p:nvSpPr>
                <p:cNvPr id="10488" name="Rectangle 252"/>
                <p:cNvSpPr>
                  <a:spLocks noChangeAspect="1" noChangeArrowheads="1"/>
                </p:cNvSpPr>
                <p:nvPr/>
              </p:nvSpPr>
              <p:spPr bwMode="auto">
                <a:xfrm>
                  <a:off x="4948" y="1255"/>
                  <a:ext cx="48" cy="293"/>
                </a:xfrm>
                <a:prstGeom prst="rect">
                  <a:avLst/>
                </a:prstGeom>
                <a:noFill/>
                <a:ln w="9525" cap="rnd">
                  <a:solidFill>
                    <a:srgbClr val="00325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zh-CN" sz="2400" b="0">
                    <a:cs typeface="Arial" charset="0"/>
                  </a:endParaRPr>
                </a:p>
              </p:txBody>
            </p:sp>
          </p:grpSp>
          <p:sp>
            <p:nvSpPr>
              <p:cNvPr id="10489" name="Line 253"/>
              <p:cNvSpPr>
                <a:spLocks noChangeAspect="1" noChangeShapeType="1"/>
              </p:cNvSpPr>
              <p:nvPr/>
            </p:nvSpPr>
            <p:spPr bwMode="auto">
              <a:xfrm flipH="1">
                <a:off x="4973" y="197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90" name="Line 254"/>
              <p:cNvSpPr>
                <a:spLocks noChangeAspect="1" noChangeShapeType="1"/>
              </p:cNvSpPr>
              <p:nvPr/>
            </p:nvSpPr>
            <p:spPr bwMode="auto">
              <a:xfrm flipH="1">
                <a:off x="5011" y="1835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91" name="Line 255"/>
              <p:cNvSpPr>
                <a:spLocks noChangeAspect="1" noChangeShapeType="1"/>
              </p:cNvSpPr>
              <p:nvPr/>
            </p:nvSpPr>
            <p:spPr bwMode="auto">
              <a:xfrm>
                <a:off x="4973" y="1837"/>
                <a:ext cx="38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92" name="Line 256"/>
              <p:cNvSpPr>
                <a:spLocks noChangeAspect="1" noChangeShapeType="1"/>
              </p:cNvSpPr>
              <p:nvPr/>
            </p:nvSpPr>
            <p:spPr bwMode="auto">
              <a:xfrm flipH="1">
                <a:off x="4973" y="1689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93" name="Line 257"/>
              <p:cNvSpPr>
                <a:spLocks noChangeAspect="1" noChangeShapeType="1"/>
              </p:cNvSpPr>
              <p:nvPr/>
            </p:nvSpPr>
            <p:spPr bwMode="auto">
              <a:xfrm>
                <a:off x="5011" y="1980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94" name="Line 258"/>
              <p:cNvSpPr>
                <a:spLocks noChangeAspect="1" noChangeShapeType="1"/>
              </p:cNvSpPr>
              <p:nvPr/>
            </p:nvSpPr>
            <p:spPr bwMode="auto">
              <a:xfrm>
                <a:off x="5011" y="1689"/>
                <a:ext cx="25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95" name="Line 259"/>
              <p:cNvSpPr>
                <a:spLocks noChangeAspect="1" noChangeShapeType="1"/>
              </p:cNvSpPr>
              <p:nvPr/>
            </p:nvSpPr>
            <p:spPr bwMode="auto">
              <a:xfrm>
                <a:off x="4973" y="1548"/>
                <a:ext cx="38" cy="148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96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5011" y="1540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97" name="Line 261"/>
              <p:cNvSpPr>
                <a:spLocks noChangeAspect="1" noChangeShapeType="1"/>
              </p:cNvSpPr>
              <p:nvPr/>
            </p:nvSpPr>
            <p:spPr bwMode="auto">
              <a:xfrm>
                <a:off x="5011" y="1397"/>
                <a:ext cx="25" cy="149"/>
              </a:xfrm>
              <a:prstGeom prst="line">
                <a:avLst/>
              </a:prstGeom>
              <a:noFill/>
              <a:ln w="9525" cap="rnd">
                <a:solidFill>
                  <a:srgbClr val="0032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498" name="Line 258"/>
            <p:cNvSpPr>
              <a:spLocks noChangeShapeType="1"/>
            </p:cNvSpPr>
            <p:nvPr/>
          </p:nvSpPr>
          <p:spPr bwMode="auto">
            <a:xfrm flipV="1">
              <a:off x="4016" y="3430"/>
              <a:ext cx="907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99" name="Text Box 259"/>
            <p:cNvSpPr txBox="1">
              <a:spLocks noChangeArrowheads="1"/>
            </p:cNvSpPr>
            <p:nvPr/>
          </p:nvSpPr>
          <p:spPr bwMode="auto">
            <a:xfrm>
              <a:off x="4060" y="2977"/>
              <a:ext cx="4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1000" b="0"/>
                <a:t>RAT1</a:t>
              </a:r>
            </a:p>
          </p:txBody>
        </p:sp>
        <p:sp>
          <p:nvSpPr>
            <p:cNvPr id="10500" name="Text Box 260"/>
            <p:cNvSpPr txBox="1">
              <a:spLocks noChangeArrowheads="1"/>
            </p:cNvSpPr>
            <p:nvPr/>
          </p:nvSpPr>
          <p:spPr bwMode="auto">
            <a:xfrm>
              <a:off x="4151" y="3612"/>
              <a:ext cx="2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1000" b="0"/>
                <a:t>UE1</a:t>
              </a:r>
            </a:p>
          </p:txBody>
        </p:sp>
        <p:sp>
          <p:nvSpPr>
            <p:cNvPr id="10501" name="Text Box 261"/>
            <p:cNvSpPr txBox="1">
              <a:spLocks noChangeArrowheads="1"/>
            </p:cNvSpPr>
            <p:nvPr/>
          </p:nvSpPr>
          <p:spPr bwMode="auto">
            <a:xfrm>
              <a:off x="4559" y="3521"/>
              <a:ext cx="2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1000" b="0"/>
                <a:t>UE2</a:t>
              </a:r>
            </a:p>
          </p:txBody>
        </p:sp>
        <p:sp>
          <p:nvSpPr>
            <p:cNvPr id="10502" name="Oval 262"/>
            <p:cNvSpPr>
              <a:spLocks noChangeArrowheads="1"/>
            </p:cNvSpPr>
            <p:nvPr/>
          </p:nvSpPr>
          <p:spPr bwMode="auto">
            <a:xfrm>
              <a:off x="4106" y="3430"/>
              <a:ext cx="46" cy="18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503" name="Picture 27" descr="Phone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06" y="3294"/>
              <a:ext cx="32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04" name="Picture 27" descr="Phone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59" y="3249"/>
              <a:ext cx="32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05" name="Oval 265"/>
            <p:cNvSpPr>
              <a:spLocks noChangeArrowheads="1"/>
            </p:cNvSpPr>
            <p:nvPr/>
          </p:nvSpPr>
          <p:spPr bwMode="auto">
            <a:xfrm>
              <a:off x="4787" y="3294"/>
              <a:ext cx="45" cy="22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06" name="Text Box 266"/>
            <p:cNvSpPr txBox="1">
              <a:spLocks noChangeArrowheads="1"/>
            </p:cNvSpPr>
            <p:nvPr/>
          </p:nvSpPr>
          <p:spPr bwMode="auto">
            <a:xfrm>
              <a:off x="3833" y="3339"/>
              <a:ext cx="4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1000" b="0"/>
                <a:t>flow1</a:t>
              </a:r>
            </a:p>
          </p:txBody>
        </p:sp>
        <p:sp>
          <p:nvSpPr>
            <p:cNvPr id="10507" name="Text Box 267"/>
            <p:cNvSpPr txBox="1">
              <a:spLocks noChangeArrowheads="1"/>
            </p:cNvSpPr>
            <p:nvPr/>
          </p:nvSpPr>
          <p:spPr bwMode="auto">
            <a:xfrm>
              <a:off x="3834" y="3548"/>
              <a:ext cx="4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1000" b="0"/>
                <a:t>flow2</a:t>
              </a:r>
            </a:p>
          </p:txBody>
        </p:sp>
        <p:sp>
          <p:nvSpPr>
            <p:cNvPr id="10510" name="Text Box 270"/>
            <p:cNvSpPr txBox="1">
              <a:spLocks noChangeArrowheads="1"/>
            </p:cNvSpPr>
            <p:nvPr/>
          </p:nvSpPr>
          <p:spPr bwMode="auto">
            <a:xfrm>
              <a:off x="4150" y="3838"/>
              <a:ext cx="61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200"/>
                <a:t>Scenario C</a:t>
              </a:r>
            </a:p>
          </p:txBody>
        </p:sp>
        <p:sp>
          <p:nvSpPr>
            <p:cNvPr id="10511" name="Line 271"/>
            <p:cNvSpPr>
              <a:spLocks noChangeShapeType="1"/>
            </p:cNvSpPr>
            <p:nvPr/>
          </p:nvSpPr>
          <p:spPr bwMode="auto">
            <a:xfrm flipV="1">
              <a:off x="4014" y="3339"/>
              <a:ext cx="907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525" name="AutoShape 285" descr="9k="/>
          <p:cNvSpPr>
            <a:spLocks noChangeAspect="1" noChangeArrowheads="1"/>
          </p:cNvSpPr>
          <p:nvPr/>
        </p:nvSpPr>
        <p:spPr bwMode="auto">
          <a:xfrm>
            <a:off x="4562475" y="2822593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pic>
        <p:nvPicPr>
          <p:cNvPr id="10526" name="Picture 2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4992705"/>
            <a:ext cx="217488" cy="209550"/>
          </a:xfrm>
          <a:prstGeom prst="rect">
            <a:avLst/>
          </a:prstGeom>
          <a:noFill/>
        </p:spPr>
      </p:pic>
      <p:pic>
        <p:nvPicPr>
          <p:cNvPr id="10588" name="Picture 3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992705"/>
            <a:ext cx="217488" cy="209550"/>
          </a:xfrm>
          <a:prstGeom prst="rect">
            <a:avLst/>
          </a:prstGeom>
          <a:noFill/>
        </p:spPr>
      </p:pic>
      <p:pic>
        <p:nvPicPr>
          <p:cNvPr id="10607" name="Picture 3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5208605"/>
            <a:ext cx="217488" cy="209550"/>
          </a:xfrm>
          <a:prstGeom prst="rect">
            <a:avLst/>
          </a:prstGeom>
          <a:noFill/>
        </p:spPr>
      </p:pic>
      <p:pic>
        <p:nvPicPr>
          <p:cNvPr id="10608" name="Picture 3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5208605"/>
            <a:ext cx="217488" cy="209550"/>
          </a:xfrm>
          <a:prstGeom prst="rect">
            <a:avLst/>
          </a:prstGeom>
          <a:noFill/>
        </p:spPr>
      </p:pic>
      <p:pic>
        <p:nvPicPr>
          <p:cNvPr id="10613" name="Picture 3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0913" y="5424505"/>
            <a:ext cx="217487" cy="209550"/>
          </a:xfrm>
          <a:prstGeom prst="rect">
            <a:avLst/>
          </a:prstGeom>
          <a:noFill/>
        </p:spPr>
      </p:pic>
      <p:pic>
        <p:nvPicPr>
          <p:cNvPr id="10619" name="Picture 3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0913" y="5640405"/>
            <a:ext cx="217487" cy="209550"/>
          </a:xfrm>
          <a:prstGeom prst="rect">
            <a:avLst/>
          </a:prstGeom>
          <a:noFill/>
        </p:spPr>
      </p:pic>
      <p:pic>
        <p:nvPicPr>
          <p:cNvPr id="10625" name="Picture 3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7188" y="4992705"/>
            <a:ext cx="217487" cy="209550"/>
          </a:xfrm>
          <a:prstGeom prst="rect">
            <a:avLst/>
          </a:prstGeom>
          <a:noFill/>
        </p:spPr>
      </p:pic>
      <p:pic>
        <p:nvPicPr>
          <p:cNvPr id="10626" name="Picture 3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3088" y="4992705"/>
            <a:ext cx="217487" cy="209550"/>
          </a:xfrm>
          <a:prstGeom prst="rect">
            <a:avLst/>
          </a:prstGeom>
          <a:noFill/>
        </p:spPr>
      </p:pic>
      <p:pic>
        <p:nvPicPr>
          <p:cNvPr id="10627" name="Picture 3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988" y="4992705"/>
            <a:ext cx="217487" cy="209550"/>
          </a:xfrm>
          <a:prstGeom prst="rect">
            <a:avLst/>
          </a:prstGeom>
          <a:noFill/>
        </p:spPr>
      </p:pic>
      <p:pic>
        <p:nvPicPr>
          <p:cNvPr id="10631" name="Picture 3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7188" y="5208605"/>
            <a:ext cx="217487" cy="209550"/>
          </a:xfrm>
          <a:prstGeom prst="rect">
            <a:avLst/>
          </a:prstGeom>
          <a:noFill/>
        </p:spPr>
      </p:pic>
      <p:pic>
        <p:nvPicPr>
          <p:cNvPr id="10632" name="Picture 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3088" y="5208605"/>
            <a:ext cx="217487" cy="209550"/>
          </a:xfrm>
          <a:prstGeom prst="rect">
            <a:avLst/>
          </a:prstGeom>
          <a:noFill/>
        </p:spPr>
      </p:pic>
      <p:pic>
        <p:nvPicPr>
          <p:cNvPr id="10637" name="Picture 3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5424505"/>
            <a:ext cx="217488" cy="209550"/>
          </a:xfrm>
          <a:prstGeom prst="rect">
            <a:avLst/>
          </a:prstGeom>
          <a:noFill/>
        </p:spPr>
      </p:pic>
      <p:pic>
        <p:nvPicPr>
          <p:cNvPr id="10638" name="Picture 3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5424505"/>
            <a:ext cx="217488" cy="209550"/>
          </a:xfrm>
          <a:prstGeom prst="rect">
            <a:avLst/>
          </a:prstGeom>
          <a:noFill/>
        </p:spPr>
      </p:pic>
      <p:pic>
        <p:nvPicPr>
          <p:cNvPr id="10639" name="Picture 3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424505"/>
            <a:ext cx="217488" cy="209550"/>
          </a:xfrm>
          <a:prstGeom prst="rect">
            <a:avLst/>
          </a:prstGeom>
          <a:noFill/>
        </p:spPr>
      </p:pic>
      <p:pic>
        <p:nvPicPr>
          <p:cNvPr id="10645" name="Picture 4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5640405"/>
            <a:ext cx="217488" cy="209550"/>
          </a:xfrm>
          <a:prstGeom prst="rect">
            <a:avLst/>
          </a:prstGeom>
          <a:noFill/>
        </p:spPr>
      </p:pic>
      <p:pic>
        <p:nvPicPr>
          <p:cNvPr id="10649" name="Picture 4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4992705"/>
            <a:ext cx="217488" cy="209550"/>
          </a:xfrm>
          <a:prstGeom prst="rect">
            <a:avLst/>
          </a:prstGeom>
          <a:noFill/>
        </p:spPr>
      </p:pic>
      <p:pic>
        <p:nvPicPr>
          <p:cNvPr id="10650" name="Picture 4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4992705"/>
            <a:ext cx="217488" cy="209550"/>
          </a:xfrm>
          <a:prstGeom prst="rect">
            <a:avLst/>
          </a:prstGeom>
          <a:noFill/>
        </p:spPr>
      </p:pic>
      <p:pic>
        <p:nvPicPr>
          <p:cNvPr id="10651" name="Picture 4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4992705"/>
            <a:ext cx="217488" cy="209550"/>
          </a:xfrm>
          <a:prstGeom prst="rect">
            <a:avLst/>
          </a:prstGeom>
          <a:noFill/>
        </p:spPr>
      </p:pic>
      <p:pic>
        <p:nvPicPr>
          <p:cNvPr id="10652" name="Picture 4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3525" y="4992705"/>
            <a:ext cx="217488" cy="209550"/>
          </a:xfrm>
          <a:prstGeom prst="rect">
            <a:avLst/>
          </a:prstGeom>
          <a:noFill/>
        </p:spPr>
      </p:pic>
      <p:pic>
        <p:nvPicPr>
          <p:cNvPr id="10653" name="Picture 4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9425" y="4992705"/>
            <a:ext cx="217488" cy="209550"/>
          </a:xfrm>
          <a:prstGeom prst="rect">
            <a:avLst/>
          </a:prstGeom>
          <a:noFill/>
        </p:spPr>
      </p:pic>
      <p:pic>
        <p:nvPicPr>
          <p:cNvPr id="10655" name="Picture 4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5208605"/>
            <a:ext cx="217488" cy="209550"/>
          </a:xfrm>
          <a:prstGeom prst="rect">
            <a:avLst/>
          </a:prstGeom>
          <a:noFill/>
        </p:spPr>
      </p:pic>
      <p:pic>
        <p:nvPicPr>
          <p:cNvPr id="10656" name="Picture 4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5208605"/>
            <a:ext cx="217488" cy="209550"/>
          </a:xfrm>
          <a:prstGeom prst="rect">
            <a:avLst/>
          </a:prstGeom>
          <a:noFill/>
        </p:spPr>
      </p:pic>
      <p:pic>
        <p:nvPicPr>
          <p:cNvPr id="10657" name="Picture 4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5208605"/>
            <a:ext cx="217488" cy="209550"/>
          </a:xfrm>
          <a:prstGeom prst="rect">
            <a:avLst/>
          </a:prstGeom>
          <a:noFill/>
        </p:spPr>
      </p:pic>
      <p:pic>
        <p:nvPicPr>
          <p:cNvPr id="10658" name="Picture 4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3525" y="5208605"/>
            <a:ext cx="217488" cy="209550"/>
          </a:xfrm>
          <a:prstGeom prst="rect">
            <a:avLst/>
          </a:prstGeom>
          <a:noFill/>
        </p:spPr>
      </p:pic>
      <p:pic>
        <p:nvPicPr>
          <p:cNvPr id="10659" name="Picture 4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9425" y="5208605"/>
            <a:ext cx="217488" cy="209550"/>
          </a:xfrm>
          <a:prstGeom prst="rect">
            <a:avLst/>
          </a:prstGeom>
          <a:noFill/>
        </p:spPr>
      </p:pic>
      <p:pic>
        <p:nvPicPr>
          <p:cNvPr id="10661" name="Picture 4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4238" y="5424505"/>
            <a:ext cx="217487" cy="209550"/>
          </a:xfrm>
          <a:prstGeom prst="rect">
            <a:avLst/>
          </a:prstGeom>
          <a:noFill/>
        </p:spPr>
      </p:pic>
      <p:pic>
        <p:nvPicPr>
          <p:cNvPr id="10662" name="Picture 4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0138" y="5424505"/>
            <a:ext cx="217487" cy="209550"/>
          </a:xfrm>
          <a:prstGeom prst="rect">
            <a:avLst/>
          </a:prstGeom>
          <a:noFill/>
        </p:spPr>
      </p:pic>
      <p:pic>
        <p:nvPicPr>
          <p:cNvPr id="10663" name="Picture 4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6038" y="5424505"/>
            <a:ext cx="217487" cy="209550"/>
          </a:xfrm>
          <a:prstGeom prst="rect">
            <a:avLst/>
          </a:prstGeom>
          <a:noFill/>
        </p:spPr>
      </p:pic>
      <p:pic>
        <p:nvPicPr>
          <p:cNvPr id="10664" name="Picture 4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1938" y="5424505"/>
            <a:ext cx="217487" cy="209550"/>
          </a:xfrm>
          <a:prstGeom prst="rect">
            <a:avLst/>
          </a:prstGeom>
          <a:noFill/>
        </p:spPr>
      </p:pic>
      <p:pic>
        <p:nvPicPr>
          <p:cNvPr id="10665" name="Picture 4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7838" y="5424505"/>
            <a:ext cx="217487" cy="209550"/>
          </a:xfrm>
          <a:prstGeom prst="rect">
            <a:avLst/>
          </a:prstGeom>
          <a:noFill/>
        </p:spPr>
      </p:pic>
      <p:pic>
        <p:nvPicPr>
          <p:cNvPr id="10667" name="Picture 4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4238" y="5640405"/>
            <a:ext cx="217487" cy="209550"/>
          </a:xfrm>
          <a:prstGeom prst="rect">
            <a:avLst/>
          </a:prstGeom>
          <a:noFill/>
        </p:spPr>
      </p:pic>
      <p:pic>
        <p:nvPicPr>
          <p:cNvPr id="10668" name="Picture 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0138" y="5640405"/>
            <a:ext cx="217487" cy="209550"/>
          </a:xfrm>
          <a:prstGeom prst="rect">
            <a:avLst/>
          </a:prstGeom>
          <a:noFill/>
        </p:spPr>
      </p:pic>
      <p:pic>
        <p:nvPicPr>
          <p:cNvPr id="10669" name="Picture 4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6038" y="5640405"/>
            <a:ext cx="217487" cy="209550"/>
          </a:xfrm>
          <a:prstGeom prst="rect">
            <a:avLst/>
          </a:prstGeom>
          <a:noFill/>
        </p:spPr>
      </p:pic>
      <p:pic>
        <p:nvPicPr>
          <p:cNvPr id="10670" name="Picture 4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1938" y="5640405"/>
            <a:ext cx="217487" cy="209550"/>
          </a:xfrm>
          <a:prstGeom prst="rect">
            <a:avLst/>
          </a:prstGeom>
          <a:noFill/>
        </p:spPr>
      </p:pic>
      <p:pic>
        <p:nvPicPr>
          <p:cNvPr id="10671" name="Picture 4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7838" y="5640405"/>
            <a:ext cx="217487" cy="209550"/>
          </a:xfrm>
          <a:prstGeom prst="rect">
            <a:avLst/>
          </a:prstGeom>
          <a:noFill/>
        </p:spPr>
      </p:pic>
      <p:pic>
        <p:nvPicPr>
          <p:cNvPr id="10673" name="Picture 4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208605"/>
            <a:ext cx="217488" cy="209550"/>
          </a:xfrm>
          <a:prstGeom prst="rect">
            <a:avLst/>
          </a:prstGeom>
          <a:noFill/>
        </p:spPr>
      </p:pic>
      <p:graphicFrame>
        <p:nvGraphicFramePr>
          <p:cNvPr id="10740" name="Group 500"/>
          <p:cNvGraphicFramePr>
            <a:graphicFrameLocks noGrp="1"/>
          </p:cNvGraphicFramePr>
          <p:nvPr>
            <p:ph sz="half" idx="2"/>
          </p:nvPr>
        </p:nvGraphicFramePr>
        <p:xfrm>
          <a:off x="439738" y="4752993"/>
          <a:ext cx="8064500" cy="1122999"/>
        </p:xfrm>
        <a:graphic>
          <a:graphicData uri="http://schemas.openxmlformats.org/drawingml/2006/table">
            <a:tbl>
              <a:tblPr/>
              <a:tblGrid>
                <a:gridCol w="2663825"/>
                <a:gridCol w="1800225"/>
                <a:gridCol w="1871662"/>
                <a:gridCol w="1728788"/>
              </a:tblGrid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603" name="Rectangle 363"/>
          <p:cNvSpPr>
            <a:spLocks/>
          </p:cNvSpPr>
          <p:nvPr/>
        </p:nvSpPr>
        <p:spPr bwMode="auto">
          <a:xfrm>
            <a:off x="468313" y="4705368"/>
            <a:ext cx="79914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spcBef>
                <a:spcPct val="20000"/>
              </a:spcBef>
              <a:buFont typeface="Arial" charset="0"/>
              <a:buNone/>
            </a:pPr>
            <a:r>
              <a:rPr lang="en-US" altLang="zh-CN" sz="1400" dirty="0">
                <a:latin typeface="Calibri" pitchFamily="34" charset="0"/>
              </a:rPr>
              <a:t>D2D Benefits		    Scenario A                               Scenario B                            Scenario C</a:t>
            </a:r>
          </a:p>
          <a:p>
            <a:pPr marL="177800" indent="-177800">
              <a:spcBef>
                <a:spcPct val="10000"/>
              </a:spcBef>
              <a:buFont typeface="Arial" charset="0"/>
              <a:buChar char="•"/>
            </a:pPr>
            <a:r>
              <a:rPr lang="en-US" altLang="zh-CN" sz="1400" b="0" dirty="0">
                <a:latin typeface="Calibri" pitchFamily="34" charset="0"/>
              </a:rPr>
              <a:t>Traffic offload</a:t>
            </a:r>
          </a:p>
          <a:p>
            <a:pPr marL="177800" indent="-177800">
              <a:spcBef>
                <a:spcPct val="10000"/>
              </a:spcBef>
              <a:buFont typeface="Arial" charset="0"/>
              <a:buChar char="•"/>
            </a:pPr>
            <a:r>
              <a:rPr lang="en-US" altLang="zh-CN" sz="1400" b="0" dirty="0">
                <a:latin typeface="Calibri" pitchFamily="34" charset="0"/>
              </a:rPr>
              <a:t>Unified &amp; Simplified comm.</a:t>
            </a:r>
          </a:p>
          <a:p>
            <a:pPr marL="177800" indent="-177800">
              <a:spcBef>
                <a:spcPct val="10000"/>
              </a:spcBef>
              <a:buFont typeface="Arial" charset="0"/>
              <a:buChar char="•"/>
            </a:pPr>
            <a:r>
              <a:rPr lang="en-US" altLang="zh-CN" sz="1400" b="0" dirty="0">
                <a:latin typeface="Calibri" pitchFamily="34" charset="0"/>
              </a:rPr>
              <a:t>User experience improvement</a:t>
            </a:r>
          </a:p>
          <a:p>
            <a:pPr marL="177800" indent="-177800">
              <a:spcBef>
                <a:spcPct val="10000"/>
              </a:spcBef>
              <a:buFont typeface="Arial" charset="0"/>
              <a:buChar char="•"/>
            </a:pPr>
            <a:r>
              <a:rPr lang="en-US" altLang="zh-CN" sz="1400" b="0" dirty="0">
                <a:latin typeface="Calibri" pitchFamily="34" charset="0"/>
              </a:rPr>
              <a:t>Cellular capacity enhancement</a:t>
            </a:r>
          </a:p>
        </p:txBody>
      </p:sp>
      <p:sp>
        <p:nvSpPr>
          <p:cNvPr id="10746" name="Text Box 506"/>
          <p:cNvSpPr txBox="1">
            <a:spLocks noChangeArrowheads="1"/>
          </p:cNvSpPr>
          <p:nvPr/>
        </p:nvSpPr>
        <p:spPr bwMode="auto">
          <a:xfrm>
            <a:off x="5022850" y="2924193"/>
            <a:ext cx="1438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1600" b="0">
                <a:solidFill>
                  <a:srgbClr val="CC6600"/>
                </a:solidFill>
              </a:rPr>
              <a:t>RATs converging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I" val="1"/>
  <p:tag name="LAYOUTLANGUAGE" val="1033"/>
  <p:tag name="CFG.LAYOUT" val="Default"/>
  <p:tag name="CFG.CUSTOMERVERSION" val="3"/>
  <p:tag name="CONFIG" val="Default"/>
  <p:tag name="CFG.VERSION" val="1"/>
  <p:tag name="MAPNAME" val="Map1"/>
  <p:tag name="LICENSEKEY" val="6c64627f-c5d4-423c-8804-6e663357a7fe"/>
  <p:tag name="FIELD.ADDINFO.COMBOINDEX" val="0"/>
  <p:tag name="FIELDS.INITIALIZED" val="1"/>
  <p:tag name="FIELD.AUTHOR.COMBOINDEX" val="-2"/>
  <p:tag name="FIELD.DIVISION.COMBOINDEX" val="-2"/>
  <p:tag name="FIELD.DATE.COMBOINDEX" val="-2"/>
  <p:tag name="FIELD.ISONUMBER.COMBOINDEX" val="-2"/>
  <p:tag name="TITLEMASTERMASTERNAME" val="TitleSlide"/>
  <p:tag name="TITLEMASTERSHAPESETGROUPCLASSNAME" val="ShapeSetGroup2"/>
  <p:tag name="TITLEMASTERCOLORSETGROUPCLASSNAME" val="ColorSetGroupLight"/>
  <p:tag name="TITLEMASTERFONTSETGROUPCLASSNAME" val="FontSetGroup2"/>
  <p:tag name="TITLEMASTERSTYLESETGROUPCLASSNAME" val="StyleSetGroup1"/>
  <p:tag name="TITLEMASTERMODIFIED" val="1"/>
  <p:tag name="SLIDEMASTERMASTERNAME" val="Slide"/>
  <p:tag name="SLIDEMASTERSHAPESETGROUPCLASSNAME" val="ShapeSetGroup2"/>
  <p:tag name="SLIDEMASTERCOLORSETGROUPCLASSNAME" val="ColorSetGroupLight"/>
  <p:tag name="SLIDEMASTERFONTSETGROUPCLASSNAME" val="FontSetGroup2"/>
  <p:tag name="SLIDEMASTERSTYLESETGROUPCLASSNAME" val="StyleSetGroup1"/>
  <p:tag name="SLIDEMASTERMODIFIED" val="1"/>
  <p:tag name="FIELD.ISONUMBER.CONTENT" val="Reference"/>
  <p:tag name="FIELD.ISONUMBER.VALUE" val="Reference"/>
  <p:tag name="ML_1" val="$Default"/>
  <p:tag name="FIELD.AUTHOR.CONTENT" val="Lingyang Song"/>
  <p:tag name="FIELD.AUTHOR.VALUE" val="Lingyang Song"/>
  <p:tag name="FIELD.DIVISION.CONTENT" val="Wireless Group"/>
  <p:tag name="FIELD.DIVISION.VALUE" val="Wireless Group"/>
  <p:tag name="FIELD.PROJECT.COMBOINDEX" val="-2"/>
  <p:tag name="FIELD.DATE.CONTENT" val="08,01, 2008"/>
  <p:tag name="FIELD.DATE.VALUE" val="08,01, 2008"/>
  <p:tag name="FIELD.CONTENTOWNER.COMBOINDEX" val="-2"/>
  <p:tag name="FIELD.ADDINFO.CONTENT" val="CONFIDENTIAL"/>
  <p:tag name="FIELD.ADDINFO.VALUE" val="CONFIDENTIAL"/>
  <p:tag name="ML_UFSOK" val="de4de2de8de7de5de6de9e10e11e12e13e14e15e16e17e18e19e20e21de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Topliner"/>
  <p:tag name="SHAPECLASSFILE" val="SHLBG2C$C.gif"/>
  <p:tag name="SHAPECLASSPROTECTIONTYPE" val="3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$Default"/>
  <p:tag name="TEXT BOX 4_SHAPECLASSPROTECTIONTYPE" val="47"/>
  <p:tag name="TEXT BOX 5_SHAPECLASSPROTECTIONTYPE" val="47"/>
  <p:tag name="TEXT BOX 6_SHAPECLASSPROTECTIONTYPE" val="47"/>
  <p:tag name="TEXT BOX 7_SHAPECLASSPROTECTIONTYPE" val="47"/>
  <p:tag name="RECTANGLE 2_SHAPECLASSPROTECTIONTYPE" val="0"/>
  <p:tag name="SHAPESETGROUPCLASSNAME" val="ShapeSetGroup2"/>
  <p:tag name="SHAPESETCLASSNAME" val="TITLE"/>
  <p:tag name="COLORSETGROUPCLASSNAME" val="ColorSetGroupLight"/>
  <p:tag name="COLORSETCLASSNAME" val="ColorSet1"/>
  <p:tag name="FONTSETGROUPCLASSNAME" val="FontSetGroup2"/>
  <p:tag name="STYLESETGROUPCLASSNAME" val="StyleSetGroup1"/>
  <p:tag name="MAPNAME" val="Map1"/>
  <p:tag name="CFG.LAYOUT" val="Default"/>
  <p:tag name="MLI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Phi"/>
  <p:tag name="FIELDS.INITIALIZED" val="1"/>
  <p:tag name="RECTANGLE 5_SHAPECLASSPROTECTIONTYPE" val="0"/>
  <p:tag name="RECTANGLE 2_SHAPECLASSPROTECTIONTYPE" val="0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2"/>
  <p:tag name="STYLESETGROUPCLASSNAME" val="StyleSetGroup1"/>
  <p:tag name="MAPNAME" val="Map1"/>
  <p:tag name="CFG.LAYOUT" val="Default"/>
  <p:tag name="MLI" val="1"/>
  <p:tag name="TIMING" val="|9.5|2.2|3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2"/>
  <p:tag name="SHAPECLASSNAME" val="TitleOnSlide"/>
  <p:tag name="SHAPECLASSPROTECTIONTYPE" val="0"/>
  <p:tag name="COLORS" val="-2;-2;-2;-2;SlideTextFontColo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2"/>
  <p:tag name="SHAPECLASSNAME" val="LargeTextBox"/>
  <p:tag name="SHAPECLASSPROTECTIONTYPE" val="0"/>
  <p:tag name="COLORS" val="-2;-2;-2;-2;SlideTextFontColo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Scheme1;Scheme1;-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HighlightColor2;Scheme1;Scheme2;Scheme1;-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HighlightColor2;Scheme1;-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HighlightColor2;Scheme1;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TitleOnSlide"/>
  <p:tag name="SHAPECLASSPROTECTIONTYPE" val="0"/>
  <p:tag name="COLORS" val="-2;-2;-2;-2;SlideTitleFontColor;-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HighlightColor2;Scheme1;-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HighlightColor2;Scheme1;Scheme2;Scheme1;-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HighlightColor2;Scheme1;-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HighlightColor2;Scheme1;-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HighlightColor2;Scheme1;-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HighlightColor2;Scheme1;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LargeTextBox"/>
  <p:tag name="SHAPECLASSPROTECTIONTYPE" val="0"/>
  <p:tag name="COLORS" val="-2;-2;-2;-2;SlideTextFontColor;-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HighlightColor2;Scheme1;-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HighlightColor2;Scheme1;-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-2;-2;-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4.5|1.2|4.4|1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3.8|7.1|6|14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1|13.9|36.6|15.1|9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0|16.8|17.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5|2.8|6.2|10.1|26.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21.5|8.9|10.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3|20.8|2.7|13.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7.2|0.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4.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4|0.5|0.8|0.8|6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HiddenFooter"/>
  <p:tag name="SHAPECLASSPROTECTIONTYPE" val="3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HiddenPageNumber"/>
  <p:tag name="SHAPECLASSPROTECTIONTYPE" val="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heme/theme1.xml><?xml version="1.0" encoding="utf-8"?>
<a:theme xmlns:a="http://schemas.openxmlformats.org/drawingml/2006/main" name="ppt_template_windows2003_march08">
  <a:themeElements>
    <a:clrScheme name="ppt_template_windows2003_march08.pot 1">
      <a:dk1>
        <a:srgbClr val="000000"/>
      </a:dk1>
      <a:lt1>
        <a:srgbClr val="FFFFFF"/>
      </a:lt1>
      <a:dk2>
        <a:srgbClr val="000000"/>
      </a:dk2>
      <a:lt2>
        <a:srgbClr val="9EA1B2"/>
      </a:lt2>
      <a:accent1>
        <a:srgbClr val="C1E3EB"/>
      </a:accent1>
      <a:accent2>
        <a:srgbClr val="69C3DA"/>
      </a:accent2>
      <a:accent3>
        <a:srgbClr val="FFFFFF"/>
      </a:accent3>
      <a:accent4>
        <a:srgbClr val="000000"/>
      </a:accent4>
      <a:accent5>
        <a:srgbClr val="DDEFF3"/>
      </a:accent5>
      <a:accent6>
        <a:srgbClr val="5EB0C5"/>
      </a:accent6>
      <a:hlink>
        <a:srgbClr val="FFBB57"/>
      </a:hlink>
      <a:folHlink>
        <a:srgbClr val="005AFF"/>
      </a:folHlink>
    </a:clrScheme>
    <a:fontScheme name="ppt_template_windows2003_march08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pt_template_windows2003_march08.pot 1">
        <a:dk1>
          <a:srgbClr val="000000"/>
        </a:dk1>
        <a:lt1>
          <a:srgbClr val="FFFFFF"/>
        </a:lt1>
        <a:dk2>
          <a:srgbClr val="000000"/>
        </a:dk2>
        <a:lt2>
          <a:srgbClr val="9EA1B2"/>
        </a:lt2>
        <a:accent1>
          <a:srgbClr val="C1E3EB"/>
        </a:accent1>
        <a:accent2>
          <a:srgbClr val="69C3DA"/>
        </a:accent2>
        <a:accent3>
          <a:srgbClr val="FFFFFF"/>
        </a:accent3>
        <a:accent4>
          <a:srgbClr val="000000"/>
        </a:accent4>
        <a:accent5>
          <a:srgbClr val="DDEFF3"/>
        </a:accent5>
        <a:accent6>
          <a:srgbClr val="5EB0C5"/>
        </a:accent6>
        <a:hlink>
          <a:srgbClr val="FFBB57"/>
        </a:hlink>
        <a:folHlink>
          <a:srgbClr val="005A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pt_template_windows2003_march08.pot 1">
    <a:dk1>
      <a:srgbClr val="000000"/>
    </a:dk1>
    <a:lt1>
      <a:srgbClr val="FFFFFF"/>
    </a:lt1>
    <a:dk2>
      <a:srgbClr val="000000"/>
    </a:dk2>
    <a:lt2>
      <a:srgbClr val="9EA1B2"/>
    </a:lt2>
    <a:accent1>
      <a:srgbClr val="C1E3EB"/>
    </a:accent1>
    <a:accent2>
      <a:srgbClr val="69C3DA"/>
    </a:accent2>
    <a:accent3>
      <a:srgbClr val="FFFFFF"/>
    </a:accent3>
    <a:accent4>
      <a:srgbClr val="000000"/>
    </a:accent4>
    <a:accent5>
      <a:srgbClr val="DDEFF3"/>
    </a:accent5>
    <a:accent6>
      <a:srgbClr val="5EB0C5"/>
    </a:accent6>
    <a:hlink>
      <a:srgbClr val="FFBB57"/>
    </a:hlink>
    <a:folHlink>
      <a:srgbClr val="005A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23446</TotalTime>
  <Words>3004</Words>
  <Application>Microsoft Office PowerPoint</Application>
  <PresentationFormat>On-screen Show (4:3)</PresentationFormat>
  <Paragraphs>609</Paragraphs>
  <Slides>54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74" baseType="lpstr">
      <vt:lpstr>Arial Unicode MS</vt:lpstr>
      <vt:lpstr>GulimChe</vt:lpstr>
      <vt:lpstr>MS Mincho</vt:lpstr>
      <vt:lpstr>MS PGothic</vt:lpstr>
      <vt:lpstr>MS PGothic</vt:lpstr>
      <vt:lpstr>PMingLiU</vt:lpstr>
      <vt:lpstr>SimHei</vt:lpstr>
      <vt:lpstr>SimSun</vt:lpstr>
      <vt:lpstr>SimSun</vt:lpstr>
      <vt:lpstr>Arial</vt:lpstr>
      <vt:lpstr>Calibri</vt:lpstr>
      <vt:lpstr>CST Gill Sans</vt:lpstr>
      <vt:lpstr>仿宋_GB2312</vt:lpstr>
      <vt:lpstr>华文仿宋</vt:lpstr>
      <vt:lpstr>Times New Roman</vt:lpstr>
      <vt:lpstr>Wingdings</vt:lpstr>
      <vt:lpstr>ppt_template_windows2003_march08</vt:lpstr>
      <vt:lpstr>Visio</vt:lpstr>
      <vt:lpstr>CorelDRAW</vt:lpstr>
      <vt:lpstr>Equation</vt:lpstr>
      <vt:lpstr>PowerPoint Presentation</vt:lpstr>
      <vt:lpstr>Table of Content</vt:lpstr>
      <vt:lpstr>Standardization Facilitates Technology Evolution </vt:lpstr>
      <vt:lpstr>KPIs</vt:lpstr>
      <vt:lpstr>Future Wireless Challenges</vt:lpstr>
      <vt:lpstr>Table of Content</vt:lpstr>
      <vt:lpstr>Possible Solutions</vt:lpstr>
      <vt:lpstr>Definition and Benefits</vt:lpstr>
      <vt:lpstr>Deployment Roadmap</vt:lpstr>
      <vt:lpstr>Scenario A: Cellular Unaware</vt:lpstr>
      <vt:lpstr>Scenario B: Cellular aware</vt:lpstr>
      <vt:lpstr>Scenario C: Cellular controlled</vt:lpstr>
      <vt:lpstr>PowerPoint Presentation</vt:lpstr>
      <vt:lpstr>D2D LAN System</vt:lpstr>
      <vt:lpstr>D2D LAN Problems</vt:lpstr>
      <vt:lpstr>PowerPoint Presentation</vt:lpstr>
      <vt:lpstr>Table of Content</vt:lpstr>
      <vt:lpstr>Overview of Femtocells</vt:lpstr>
      <vt:lpstr>Overview of Femtocells</vt:lpstr>
      <vt:lpstr>Overview of Femtocells</vt:lpstr>
      <vt:lpstr>A Brief History of Femtocells</vt:lpstr>
      <vt:lpstr>Femtocell Standardization</vt:lpstr>
      <vt:lpstr>Femtocell Standardization</vt:lpstr>
      <vt:lpstr>Femtocell Standardization</vt:lpstr>
      <vt:lpstr>Femtocell Standardization</vt:lpstr>
      <vt:lpstr>Femtocell Standardization</vt:lpstr>
      <vt:lpstr>Femtocell Standardization</vt:lpstr>
      <vt:lpstr>Femtocell Standardization</vt:lpstr>
      <vt:lpstr>Femtocell Models</vt:lpstr>
      <vt:lpstr>Femtocell Models</vt:lpstr>
      <vt:lpstr>Femtocell Models</vt:lpstr>
      <vt:lpstr>Femtocell Models</vt:lpstr>
      <vt:lpstr>Femtocell Models</vt:lpstr>
      <vt:lpstr>Femtocell Models</vt:lpstr>
      <vt:lpstr>Overview of Key Challenges</vt:lpstr>
      <vt:lpstr>Overview of Key Challenges</vt:lpstr>
      <vt:lpstr>Overview of Key Challenges</vt:lpstr>
      <vt:lpstr>Conclusion</vt:lpstr>
      <vt:lpstr>Table of Content</vt:lpstr>
      <vt:lpstr>Background of Full-Duplex Techniques</vt:lpstr>
      <vt:lpstr>Full Duplex Introduction</vt:lpstr>
      <vt:lpstr>Main Challenges</vt:lpstr>
      <vt:lpstr>Self-interference Cancellation</vt:lpstr>
      <vt:lpstr>Passive Propagation Cancellation</vt:lpstr>
      <vt:lpstr>Active Analog Cancelation (2)</vt:lpstr>
      <vt:lpstr>Active Digital Cancelation</vt:lpstr>
      <vt:lpstr>Resource Allocation Problem Summary (1)</vt:lpstr>
      <vt:lpstr>Numerical Results and intuition </vt:lpstr>
      <vt:lpstr>Resource Allocation Problem Summary (2)</vt:lpstr>
      <vt:lpstr>Resource Allocation Problem Summary (3)</vt:lpstr>
      <vt:lpstr>Resource Allocation Problem Summary (3)</vt:lpstr>
      <vt:lpstr>Resource Allocation Problem Summary (4)</vt:lpstr>
      <vt:lpstr>Resource Allocation Problem Summary (5)</vt:lpstr>
      <vt:lpstr>Conclusions</vt:lpstr>
    </vt:vector>
  </TitlesOfParts>
  <Company>Philips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Feiran Wang</dc:creator>
  <cp:lastModifiedBy>Han, Zhu</cp:lastModifiedBy>
  <cp:revision>4723</cp:revision>
  <dcterms:created xsi:type="dcterms:W3CDTF">2008-07-31T14:25:44Z</dcterms:created>
  <dcterms:modified xsi:type="dcterms:W3CDTF">2017-11-20T14:18:49Z</dcterms:modified>
</cp:coreProperties>
</file>