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</p:sldMasterIdLst>
  <p:notesMasterIdLst>
    <p:notesMasterId r:id="rId44"/>
  </p:notesMasterIdLst>
  <p:handoutMasterIdLst>
    <p:handoutMasterId r:id="rId45"/>
  </p:handoutMasterIdLst>
  <p:sldIdLst>
    <p:sldId id="257" r:id="rId3"/>
    <p:sldId id="258" r:id="rId4"/>
    <p:sldId id="410" r:id="rId5"/>
    <p:sldId id="402" r:id="rId6"/>
    <p:sldId id="403" r:id="rId7"/>
    <p:sldId id="400" r:id="rId8"/>
    <p:sldId id="259" r:id="rId9"/>
    <p:sldId id="408" r:id="rId10"/>
    <p:sldId id="404" r:id="rId11"/>
    <p:sldId id="405" r:id="rId12"/>
    <p:sldId id="406" r:id="rId13"/>
    <p:sldId id="407" r:id="rId14"/>
    <p:sldId id="415" r:id="rId15"/>
    <p:sldId id="411" r:id="rId16"/>
    <p:sldId id="414" r:id="rId17"/>
    <p:sldId id="416" r:id="rId18"/>
    <p:sldId id="417" r:id="rId19"/>
    <p:sldId id="418" r:id="rId20"/>
    <p:sldId id="419" r:id="rId21"/>
    <p:sldId id="420" r:id="rId22"/>
    <p:sldId id="421" r:id="rId23"/>
    <p:sldId id="422" r:id="rId24"/>
    <p:sldId id="423" r:id="rId25"/>
    <p:sldId id="424" r:id="rId26"/>
    <p:sldId id="425" r:id="rId27"/>
    <p:sldId id="412" r:id="rId28"/>
    <p:sldId id="328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426" r:id="rId37"/>
    <p:sldId id="383" r:id="rId38"/>
    <p:sldId id="395" r:id="rId39"/>
    <p:sldId id="396" r:id="rId40"/>
    <p:sldId id="413" r:id="rId41"/>
    <p:sldId id="350" r:id="rId42"/>
    <p:sldId id="371" r:id="rId4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53"/>
    <p:restoredTop sz="93692" autoAdjust="0"/>
  </p:normalViewPr>
  <p:slideViewPr>
    <p:cSldViewPr snapToGrid="0">
      <p:cViewPr varScale="1">
        <p:scale>
          <a:sx n="66" d="100"/>
          <a:sy n="66" d="100"/>
        </p:scale>
        <p:origin x="280" y="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0" d="100"/>
          <a:sy n="80" d="100"/>
        </p:scale>
        <p:origin x="-3222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4.emf"/><Relationship Id="rId5" Type="http://schemas.openxmlformats.org/officeDocument/2006/relationships/image" Target="../media/image15.emf"/><Relationship Id="rId1" Type="http://schemas.openxmlformats.org/officeDocument/2006/relationships/image" Target="../media/image11.emf"/><Relationship Id="rId2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4" Type="http://schemas.openxmlformats.org/officeDocument/2006/relationships/image" Target="../media/image32.emf"/><Relationship Id="rId1" Type="http://schemas.openxmlformats.org/officeDocument/2006/relationships/image" Target="../media/image29.emf"/><Relationship Id="rId2" Type="http://schemas.openxmlformats.org/officeDocument/2006/relationships/image" Target="../media/image30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50DC20-0548-409B-83B5-EC2D23C63781}" type="datetimeFigureOut">
              <a:rPr lang="zh-CN" altLang="en-US" smtClean="0"/>
              <a:t>2019/12/15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61A205-21E0-4BA6-928C-E66DD5EAF3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9443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4DD54A-E61B-48BA-9BB6-013BBC98C21F}" type="datetimeFigureOut">
              <a:rPr lang="zh-CN" altLang="en-US" smtClean="0"/>
              <a:t>2019/12/15</a:t>
            </a:fld>
            <a:endParaRPr lang="zh-C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11D150-BCE5-4679-B787-A690688E53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1930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810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demonstrate the efficacy of the proposed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DADR-TR algorithm, we compare it with three benchmark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algorithms, i.e., the greedy scheme, resource reservation for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randomness (RRFR) scheme, and the shortest path maximum flow (SPMF) algorithm. In the greedy scheme, the randomness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data arrival in the second stage is neglected and the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 reward in each TS is maximized without considering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resource status at the end of each TS. While in RRFR,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energy status at the end of the first stage is guaranteed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be equal to or larger than 0</a:t>
            </a:r>
            <a:r>
              <a:rPr lang="en-US" altLang="zh-C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 </a:t>
            </a:r>
            <a:r>
              <a:rPr lang="zh-CN" altLang="en-US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・ </a:t>
            </a:r>
            <a:r>
              <a:rPr lang="en-US" altLang="zh-CN" sz="1200" b="0" i="1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EBmax</a:t>
            </a:r>
            <a:r>
              <a:rPr lang="en-US" altLang="zh-CN" sz="1200" b="0" i="1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deal with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randomness of data arrival in the second stage. Besides,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SPMF algorithm adopt a shortest path based scheme to obtain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 feasible multi-paths for a data flow, which allows that a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flow can be divided into several parts to transmit using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different trajectories, i.e., delivery paths.</a:t>
            </a: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evaluate two performance metrics,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i.e., the total network reward (TNR) and the second-stage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network reward (SSNR). Specifically, TNR denotes the sum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the reward in the first stage and the second stage. SSNR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refers to the network reward obtained in the second stage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that shows the robustness of different schemes. Although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DADR-TR algorithm computes the worst expected network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reward, we can obtain the specific data delivery planning in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stage and further obtain the resource status (i.e., buffer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battery) at the end of the first stage. For fair comparison,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utilize the same and specific data arrival information which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satisfy the mean and variance of the random data arrival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calculate the second-stage network reward for all three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schemes according to their resource status at the end of the</a:t>
            </a:r>
          </a:p>
          <a:p>
            <a:r>
              <a:rPr lang="en-US" altLang="zh-CN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first stage.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17928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686987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9810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/>
          <a:lstStyle/>
          <a:p>
            <a:pPr fontAlgn="base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21E9D4-268A-4CA7-B4D1-699C3F6C50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727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gi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6000" y="1524000"/>
            <a:ext cx="10363200" cy="1371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727200" y="4038600"/>
            <a:ext cx="8737600" cy="1600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2" name="AutoShape 2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3" name="AutoShape 4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" name="AutoShape 6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7" name="AutoShape 8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2" name="AutoShape 10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5" name="AutoShape 12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6" name="AutoShape 14" descr="http://img4.imgtn.bdimg.com/it/u=1736811161,373710053&amp;fm=26&amp;gp=0.jpg"/>
          <p:cNvSpPr>
            <a:spLocks noChangeAspect="1" noChangeArrowheads="1"/>
          </p:cNvSpPr>
          <p:nvPr userDrawn="1"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9" name="Group 14"/>
          <p:cNvGrpSpPr/>
          <p:nvPr userDrawn="1"/>
        </p:nvGrpSpPr>
        <p:grpSpPr>
          <a:xfrm>
            <a:off x="0" y="0"/>
            <a:ext cx="12192001" cy="921330"/>
            <a:chOff x="0" y="526470"/>
            <a:chExt cx="9144001" cy="921330"/>
          </a:xfrm>
        </p:grpSpPr>
        <p:sp>
          <p:nvSpPr>
            <p:cNvPr id="20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21" name="Rectangle 17"/>
            <p:cNvSpPr/>
            <p:nvPr userDrawn="1"/>
          </p:nvSpPr>
          <p:spPr>
            <a:xfrm>
              <a:off x="696521" y="526470"/>
              <a:ext cx="844748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pic>
        <p:nvPicPr>
          <p:cNvPr id="22" name="Picture 4" descr="E:\PPT汇报\矢量文件\未命名 -11.jpg"/>
          <p:cNvPicPr>
            <a:picLocks noChangeAspect="1" noChangeArrowheads="1"/>
          </p:cNvPicPr>
          <p:nvPr userDrawn="1"/>
        </p:nvPicPr>
        <p:blipFill>
          <a:blip r:embed="rId2" cstate="print"/>
          <a:srcRect l="5415" t="6134" r="83546" b="79639"/>
          <a:stretch>
            <a:fillRect/>
          </a:stretch>
        </p:blipFill>
        <p:spPr bwMode="auto">
          <a:xfrm>
            <a:off x="0" y="0"/>
            <a:ext cx="928694" cy="8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8" descr="a_w_b_20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7780" y="6930"/>
            <a:ext cx="217054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746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62992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1" cy="921330"/>
            <a:chOff x="0" y="526470"/>
            <a:chExt cx="9144001" cy="921330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1438044" y="526470"/>
              <a:ext cx="7705957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917392" y="152400"/>
            <a:ext cx="10274608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4"/>
          <p:cNvSpPr txBox="1">
            <a:spLocks noGrp="1"/>
          </p:cNvSpPr>
          <p:nvPr userDrawn="1"/>
        </p:nvSpPr>
        <p:spPr bwMode="auto">
          <a:xfrm>
            <a:off x="5375794" y="6381328"/>
            <a:ext cx="120026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E353623-18A7-40A1-AC8E-23054036257D}" type="slidenum">
              <a:rPr lang="ja-JP" altLang="en-US" sz="1600" b="1" smtClean="0">
                <a:solidFill>
                  <a:srgbClr val="FF0000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600" b="1" dirty="0">
              <a:solidFill>
                <a:srgbClr val="3366FF"/>
              </a:solidFill>
              <a:latin typeface="Arial" charset="0"/>
            </a:endParaRPr>
          </a:p>
        </p:txBody>
      </p:sp>
      <p:pic>
        <p:nvPicPr>
          <p:cNvPr id="13" name="Picture 4" descr="E:\PPT汇报\矢量文件\未命名 -11.jpg"/>
          <p:cNvPicPr>
            <a:picLocks noChangeAspect="1" noChangeArrowheads="1"/>
          </p:cNvPicPr>
          <p:nvPr userDrawn="1"/>
        </p:nvPicPr>
        <p:blipFill>
          <a:blip r:embed="rId2" cstate="print"/>
          <a:srcRect l="5415" t="6134" r="83546" b="79639"/>
          <a:stretch>
            <a:fillRect/>
          </a:stretch>
        </p:blipFill>
        <p:spPr bwMode="auto">
          <a:xfrm>
            <a:off x="0" y="0"/>
            <a:ext cx="928694" cy="8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 descr="C:\Users\admin\Desktop\UH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4" y="-2323"/>
            <a:ext cx="988698" cy="8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200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21330"/>
            <a:chOff x="0" y="526470"/>
            <a:chExt cx="9144000" cy="92133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1438044" y="526470"/>
              <a:ext cx="7705956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917392" y="152400"/>
            <a:ext cx="10274608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pic>
        <p:nvPicPr>
          <p:cNvPr id="10" name="Picture 4" descr="E:\PPT汇报\矢量文件\未命名 -11.jpg"/>
          <p:cNvPicPr>
            <a:picLocks noChangeAspect="1" noChangeArrowheads="1"/>
          </p:cNvPicPr>
          <p:nvPr userDrawn="1"/>
        </p:nvPicPr>
        <p:blipFill>
          <a:blip r:embed="rId2" cstate="print"/>
          <a:srcRect l="5415" t="6134" r="83546" b="79639"/>
          <a:stretch>
            <a:fillRect/>
          </a:stretch>
        </p:blipFill>
        <p:spPr bwMode="auto">
          <a:xfrm>
            <a:off x="0" y="0"/>
            <a:ext cx="928694" cy="8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C:\Users\admin\Desktop\UH.jp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4" y="-2323"/>
            <a:ext cx="988698" cy="89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2774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08000" y="1066800"/>
            <a:ext cx="11379200" cy="50292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1" cy="921330"/>
            <a:chOff x="0" y="526470"/>
            <a:chExt cx="9144001" cy="921330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696521" y="526470"/>
              <a:ext cx="844748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3108324" y="152400"/>
            <a:ext cx="9083675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4"/>
          <p:cNvSpPr txBox="1">
            <a:spLocks noGrp="1"/>
          </p:cNvSpPr>
          <p:nvPr userDrawn="1"/>
        </p:nvSpPr>
        <p:spPr bwMode="auto">
          <a:xfrm>
            <a:off x="10788541" y="6381328"/>
            <a:ext cx="1200260" cy="287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E353623-18A7-40A1-AC8E-23054036257D}" type="slidenum">
              <a:rPr lang="ja-JP" altLang="en-US" sz="1600" b="1" smtClean="0">
                <a:solidFill>
                  <a:schemeClr val="tx1"/>
                </a:solidFill>
                <a:latin typeface="Arial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ja-JP" sz="1600" b="1" dirty="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1" name="Picture 4" descr="E:\PPT汇报\矢量文件\未命名 -11.jpg"/>
          <p:cNvPicPr>
            <a:picLocks noChangeAspect="1" noChangeArrowheads="1"/>
          </p:cNvPicPr>
          <p:nvPr userDrawn="1"/>
        </p:nvPicPr>
        <p:blipFill>
          <a:blip r:embed="rId2" cstate="print"/>
          <a:srcRect l="5415" t="6134" r="83546" b="79639"/>
          <a:stretch>
            <a:fillRect/>
          </a:stretch>
        </p:blipFill>
        <p:spPr bwMode="auto">
          <a:xfrm>
            <a:off x="0" y="0"/>
            <a:ext cx="928694" cy="89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8" descr="a_w_b_200.gif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937780" y="6930"/>
            <a:ext cx="2170545" cy="89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237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3901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14400"/>
            <a:ext cx="12192000" cy="59436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dk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0" name="Group 9"/>
          <p:cNvGrpSpPr/>
          <p:nvPr userDrawn="1"/>
        </p:nvGrpSpPr>
        <p:grpSpPr>
          <a:xfrm>
            <a:off x="4978401" y="0"/>
            <a:ext cx="2170545" cy="923544"/>
            <a:chOff x="124691" y="0"/>
            <a:chExt cx="1627909" cy="923544"/>
          </a:xfrm>
        </p:grpSpPr>
        <p:pic>
          <p:nvPicPr>
            <p:cNvPr id="8" name="Picture 7" descr="a_w_b_200.gif"/>
            <p:cNvPicPr>
              <a:picLocks noChangeAspect="1"/>
            </p:cNvPicPr>
            <p:nvPr userDrawn="1"/>
          </p:nvPicPr>
          <p:blipFill>
            <a:blip r:embed="rId2" cstate="print"/>
            <a:stretch>
              <a:fillRect/>
            </a:stretch>
          </p:blipFill>
          <p:spPr>
            <a:xfrm>
              <a:off x="124691" y="0"/>
              <a:ext cx="1627909" cy="89535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152400" y="694944"/>
              <a:ext cx="1600200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dirty="0">
                  <a:solidFill>
                    <a:prstClr val="white"/>
                  </a:solidFill>
                </a:rPr>
                <a:t>Department of Electrical and Computer Engineering</a:t>
              </a:r>
            </a:p>
          </p:txBody>
        </p:sp>
      </p:grpSp>
      <p:sp>
        <p:nvSpPr>
          <p:cNvPr id="13" name="Text Placeholder 12"/>
          <p:cNvSpPr>
            <a:spLocks noGrp="1"/>
          </p:cNvSpPr>
          <p:nvPr>
            <p:ph type="body" sz="quarter" idx="13"/>
          </p:nvPr>
        </p:nvSpPr>
        <p:spPr>
          <a:xfrm>
            <a:off x="1016000" y="1524000"/>
            <a:ext cx="10363200" cy="1371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2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1727200" y="4038600"/>
            <a:ext cx="8737600" cy="16002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134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1"/>
          </p:nvPr>
        </p:nvSpPr>
        <p:spPr>
          <a:xfrm>
            <a:off x="6299200" y="1143000"/>
            <a:ext cx="54864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8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20" name="Picture 19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1" name="Rectangle 20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prstClr val="white"/>
                    </a:solidFill>
                  </a:rPr>
                  <a:t>Department of Electrical and Computer Engineering</a:t>
                </a:r>
              </a:p>
            </p:txBody>
          </p:sp>
        </p:grpSp>
        <p:sp>
          <p:nvSpPr>
            <p:cNvPr id="19" name="Rectangle 18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2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10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gradFill>
            <a:gsLst>
              <a:gs pos="50000">
                <a:srgbClr val="000000"/>
              </a:gs>
              <a:gs pos="100000">
                <a:srgbClr val="CC0000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0" y="0"/>
            <a:ext cx="12192000" cy="930474"/>
            <a:chOff x="0" y="526470"/>
            <a:chExt cx="9144000" cy="930474"/>
          </a:xfrm>
        </p:grpSpPr>
        <p:sp>
          <p:nvSpPr>
            <p:cNvPr id="16" name="Rectangle 15"/>
            <p:cNvSpPr/>
            <p:nvPr userDrawn="1"/>
          </p:nvSpPr>
          <p:spPr>
            <a:xfrm>
              <a:off x="0" y="533400"/>
              <a:ext cx="9144000" cy="9144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  <p:grpSp>
          <p:nvGrpSpPr>
            <p:cNvPr id="17" name="Group 21"/>
            <p:cNvGrpSpPr/>
            <p:nvPr userDrawn="1"/>
          </p:nvGrpSpPr>
          <p:grpSpPr>
            <a:xfrm>
              <a:off x="124691" y="533400"/>
              <a:ext cx="1627909" cy="923544"/>
              <a:chOff x="124691" y="0"/>
              <a:chExt cx="1627909" cy="923544"/>
            </a:xfrm>
          </p:grpSpPr>
          <p:pic>
            <p:nvPicPr>
              <p:cNvPr id="19" name="Picture 18" descr="a_w_b_200.gif"/>
              <p:cNvPicPr>
                <a:picLocks noChangeAspect="1"/>
              </p:cNvPicPr>
              <p:nvPr userDrawn="1"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124691" y="0"/>
                <a:ext cx="1627909" cy="895350"/>
              </a:xfrm>
              <a:prstGeom prst="rect">
                <a:avLst/>
              </a:prstGeom>
            </p:spPr>
          </p:pic>
          <p:sp>
            <p:nvSpPr>
              <p:cNvPr id="20" name="Rectangle 19"/>
              <p:cNvSpPr/>
              <p:nvPr userDrawn="1"/>
            </p:nvSpPr>
            <p:spPr>
              <a:xfrm>
                <a:off x="152400" y="694944"/>
                <a:ext cx="1600200" cy="22860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800" dirty="0">
                    <a:solidFill>
                      <a:prstClr val="white"/>
                    </a:solidFill>
                  </a:rPr>
                  <a:t>Department of Electrical and Computer Engineering</a:t>
                </a:r>
              </a:p>
            </p:txBody>
          </p:sp>
        </p:grpSp>
        <p:sp>
          <p:nvSpPr>
            <p:cNvPr id="18" name="Rectangle 17"/>
            <p:cNvSpPr/>
            <p:nvPr userDrawn="1"/>
          </p:nvSpPr>
          <p:spPr>
            <a:xfrm>
              <a:off x="1905000" y="526470"/>
              <a:ext cx="7239000" cy="838200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1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2946400" y="152400"/>
            <a:ext cx="8737600" cy="6096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342900" marR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3600" b="1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155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4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961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76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effectLst>
            <a:outerShdw blurRad="50800" dist="50800" dir="5400000" algn="ctr" rotWithShape="0">
              <a:schemeClr val="bg1">
                <a:lumMod val="65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4" Type="http://schemas.openxmlformats.org/officeDocument/2006/relationships/oleObject" Target="../embeddings/oleObject6.bin"/><Relationship Id="rId5" Type="http://schemas.openxmlformats.org/officeDocument/2006/relationships/image" Target="../media/image22.emf"/><Relationship Id="rId6" Type="http://schemas.openxmlformats.org/officeDocument/2006/relationships/oleObject" Target="../embeddings/oleObject7.bin"/><Relationship Id="rId7" Type="http://schemas.openxmlformats.org/officeDocument/2006/relationships/image" Target="../media/image23.emf"/><Relationship Id="rId8" Type="http://schemas.openxmlformats.org/officeDocument/2006/relationships/oleObject" Target="../embeddings/oleObject8.bin"/><Relationship Id="rId9" Type="http://schemas.openxmlformats.org/officeDocument/2006/relationships/image" Target="../media/image24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5" Type="http://schemas.openxmlformats.org/officeDocument/2006/relationships/image" Target="../media/image28.tif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29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30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31.emf"/><Relationship Id="rId10" Type="http://schemas.openxmlformats.org/officeDocument/2006/relationships/oleObject" Target="../embeddings/oleObject12.bin"/><Relationship Id="rId11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oleObject" Target="../embeddings/oleObject13.bin"/><Relationship Id="rId9" Type="http://schemas.openxmlformats.org/officeDocument/2006/relationships/image" Target="../media/image33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8" Type="http://schemas.openxmlformats.org/officeDocument/2006/relationships/image" Target="../media/image43.png"/><Relationship Id="rId9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7.png"/><Relationship Id="rId12" Type="http://schemas.openxmlformats.org/officeDocument/2006/relationships/image" Target="../media/image58.png"/><Relationship Id="rId13" Type="http://schemas.openxmlformats.org/officeDocument/2006/relationships/image" Target="../media/image59.png"/><Relationship Id="rId14" Type="http://schemas.openxmlformats.org/officeDocument/2006/relationships/image" Target="../media/image60.png"/><Relationship Id="rId15" Type="http://schemas.openxmlformats.org/officeDocument/2006/relationships/image" Target="../media/image61.png"/><Relationship Id="rId16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70.png"/><Relationship Id="rId7" Type="http://schemas.openxmlformats.org/officeDocument/2006/relationships/image" Target="../media/image71.png"/><Relationship Id="rId8" Type="http://schemas.openxmlformats.org/officeDocument/2006/relationships/image" Target="../media/image72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4" Type="http://schemas.openxmlformats.org/officeDocument/2006/relationships/image" Target="../media/image85.png"/><Relationship Id="rId5" Type="http://schemas.openxmlformats.org/officeDocument/2006/relationships/image" Target="../media/image86.png"/><Relationship Id="rId6" Type="http://schemas.openxmlformats.org/officeDocument/2006/relationships/image" Target="../media/image87.png"/><Relationship Id="rId7" Type="http://schemas.openxmlformats.org/officeDocument/2006/relationships/image" Target="../media/image88.png"/><Relationship Id="rId8" Type="http://schemas.openxmlformats.org/officeDocument/2006/relationships/image" Target="../media/image89.png"/><Relationship Id="rId9" Type="http://schemas.openxmlformats.org/officeDocument/2006/relationships/image" Target="../media/image9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7.xml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9.png"/><Relationship Id="rId12" Type="http://schemas.openxmlformats.org/officeDocument/2006/relationships/image" Target="../media/image100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6.png"/><Relationship Id="rId12" Type="http://schemas.openxmlformats.org/officeDocument/2006/relationships/image" Target="../media/image117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5" Type="http://schemas.openxmlformats.org/officeDocument/2006/relationships/image" Target="../media/image110.png"/><Relationship Id="rId6" Type="http://schemas.openxmlformats.org/officeDocument/2006/relationships/image" Target="../media/image111.png"/><Relationship Id="rId7" Type="http://schemas.openxmlformats.org/officeDocument/2006/relationships/image" Target="../media/image112.png"/><Relationship Id="rId8" Type="http://schemas.openxmlformats.org/officeDocument/2006/relationships/image" Target="../media/image113.png"/><Relationship Id="rId9" Type="http://schemas.openxmlformats.org/officeDocument/2006/relationships/image" Target="../media/image114.png"/><Relationship Id="rId10" Type="http://schemas.openxmlformats.org/officeDocument/2006/relationships/image" Target="../media/image1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8.png"/><Relationship Id="rId5" Type="http://schemas.openxmlformats.org/officeDocument/2006/relationships/image" Target="../media/image119.png"/><Relationship Id="rId6" Type="http://schemas.openxmlformats.org/officeDocument/2006/relationships/image" Target="../media/image120.png"/><Relationship Id="rId7" Type="http://schemas.openxmlformats.org/officeDocument/2006/relationships/image" Target="../media/image121.png"/><Relationship Id="rId8" Type="http://schemas.openxmlformats.org/officeDocument/2006/relationships/image" Target="../media/image122.png"/><Relationship Id="rId9" Type="http://schemas.openxmlformats.org/officeDocument/2006/relationships/image" Target="../media/image108.png"/><Relationship Id="rId10" Type="http://schemas.openxmlformats.org/officeDocument/2006/relationships/image" Target="../media/image109.png"/><Relationship Id="rId11" Type="http://schemas.openxmlformats.org/officeDocument/2006/relationships/image" Target="../media/image123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15.png"/><Relationship Id="rId5" Type="http://schemas.openxmlformats.org/officeDocument/2006/relationships/image" Target="../media/image125.png"/><Relationship Id="rId6" Type="http://schemas.openxmlformats.org/officeDocument/2006/relationships/image" Target="../media/image126.png"/><Relationship Id="rId7" Type="http://schemas.openxmlformats.org/officeDocument/2006/relationships/image" Target="../media/image11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4" Type="http://schemas.openxmlformats.org/officeDocument/2006/relationships/image" Target="../media/image128.png"/><Relationship Id="rId5" Type="http://schemas.openxmlformats.org/officeDocument/2006/relationships/image" Target="../media/image129.png"/><Relationship Id="rId6" Type="http://schemas.openxmlformats.org/officeDocument/2006/relationships/image" Target="../media/image130.png"/><Relationship Id="rId7" Type="http://schemas.openxmlformats.org/officeDocument/2006/relationships/image" Target="../media/image131.png"/><Relationship Id="rId8" Type="http://schemas.openxmlformats.org/officeDocument/2006/relationships/image" Target="../media/image132.png"/><Relationship Id="rId9" Type="http://schemas.openxmlformats.org/officeDocument/2006/relationships/image" Target="../media/image133.png"/><Relationship Id="rId10" Type="http://schemas.openxmlformats.org/officeDocument/2006/relationships/image" Target="../media/image134.png"/><Relationship Id="rId11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4" Type="http://schemas.openxmlformats.org/officeDocument/2006/relationships/image" Target="../media/image137.png"/><Relationship Id="rId5" Type="http://schemas.openxmlformats.org/officeDocument/2006/relationships/image" Target="../media/image138.png"/><Relationship Id="rId6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.bin"/><Relationship Id="rId12" Type="http://schemas.openxmlformats.org/officeDocument/2006/relationships/image" Target="../media/image13.emf"/><Relationship Id="rId13" Type="http://schemas.openxmlformats.org/officeDocument/2006/relationships/oleObject" Target="../embeddings/oleObject4.bin"/><Relationship Id="rId14" Type="http://schemas.openxmlformats.org/officeDocument/2006/relationships/image" Target="../media/image14.emf"/><Relationship Id="rId15" Type="http://schemas.openxmlformats.org/officeDocument/2006/relationships/image" Target="../media/image19.wmf"/><Relationship Id="rId16" Type="http://schemas.openxmlformats.org/officeDocument/2006/relationships/oleObject" Target="../embeddings/oleObject5.bin"/><Relationship Id="rId17" Type="http://schemas.openxmlformats.org/officeDocument/2006/relationships/image" Target="../media/image15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6.png"/><Relationship Id="rId5" Type="http://schemas.openxmlformats.org/officeDocument/2006/relationships/image" Target="../media/image17.emf"/><Relationship Id="rId6" Type="http://schemas.openxmlformats.org/officeDocument/2006/relationships/image" Target="../media/image18.emf"/><Relationship Id="rId7" Type="http://schemas.openxmlformats.org/officeDocument/2006/relationships/oleObject" Target="../embeddings/oleObject1.bin"/><Relationship Id="rId8" Type="http://schemas.openxmlformats.org/officeDocument/2006/relationships/image" Target="../media/image11.emf"/><Relationship Id="rId9" Type="http://schemas.openxmlformats.org/officeDocument/2006/relationships/oleObject" Target="../embeddings/oleObject2.bin"/><Relationship Id="rId10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262703" y="3016213"/>
            <a:ext cx="11421208" cy="1752600"/>
          </a:xfrm>
        </p:spPr>
        <p:txBody>
          <a:bodyPr/>
          <a:lstStyle/>
          <a:p>
            <a:pPr indent="0"/>
            <a:r>
              <a:rPr lang="en-US" sz="4000" dirty="0" smtClean="0">
                <a:solidFill>
                  <a:srgbClr val="C00000"/>
                </a:solidFill>
                <a:latin typeface="+mj-lt"/>
              </a:rPr>
              <a:t>Mission-Oriented Dynamic Resource </a:t>
            </a:r>
            <a:r>
              <a:rPr lang="en-US" sz="4000" dirty="0">
                <a:solidFill>
                  <a:srgbClr val="C00000"/>
                </a:solidFill>
                <a:latin typeface="+mj-lt"/>
              </a:rPr>
              <a:t>Management</a:t>
            </a:r>
          </a:p>
          <a:p>
            <a:pPr indent="0"/>
            <a:r>
              <a:rPr lang="en-US" sz="4000" dirty="0">
                <a:solidFill>
                  <a:srgbClr val="C00000"/>
                </a:solidFill>
                <a:latin typeface="+mj-lt"/>
              </a:rPr>
              <a:t>Technology in Space Information </a:t>
            </a:r>
            <a:r>
              <a:rPr lang="en-US" sz="4000" dirty="0" smtClean="0">
                <a:solidFill>
                  <a:srgbClr val="C00000"/>
                </a:solidFill>
                <a:latin typeface="+mj-lt"/>
              </a:rPr>
              <a:t>Networks</a:t>
            </a:r>
          </a:p>
          <a:p>
            <a:pPr indent="0"/>
            <a:endParaRPr lang="en-US" sz="4000" dirty="0">
              <a:solidFill>
                <a:srgbClr val="C00000"/>
              </a:solidFill>
              <a:latin typeface="+mj-lt"/>
            </a:endParaRPr>
          </a:p>
          <a:p>
            <a:pPr indent="0"/>
            <a:r>
              <a:rPr lang="en-US" sz="4000" dirty="0" smtClean="0">
                <a:solidFill>
                  <a:srgbClr val="C00000"/>
                </a:solidFill>
                <a:latin typeface="+mj-lt"/>
              </a:rPr>
              <a:t>Zhu Han</a:t>
            </a:r>
          </a:p>
          <a:p>
            <a:pPr indent="0"/>
            <a:endParaRPr lang="en-US" b="0" dirty="0" smtClean="0">
              <a:solidFill>
                <a:srgbClr val="C00000"/>
              </a:solidFill>
              <a:latin typeface="+mj-lt"/>
            </a:endParaRPr>
          </a:p>
          <a:p>
            <a:pPr indent="0"/>
            <a:r>
              <a:rPr lang="en-US" b="0" dirty="0" smtClean="0">
                <a:solidFill>
                  <a:srgbClr val="C00000"/>
                </a:solidFill>
                <a:latin typeface="+mj-lt"/>
              </a:rPr>
              <a:t>Thanks for Dr. </a:t>
            </a:r>
            <a:r>
              <a:rPr lang="en-US" b="0" smtClean="0">
                <a:solidFill>
                  <a:srgbClr val="C00000"/>
                </a:solidFill>
                <a:latin typeface="+mj-lt"/>
              </a:rPr>
              <a:t>Di Zhou</a:t>
            </a:r>
            <a:endParaRPr lang="en-US" b="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5793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Challenge 1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003" y="1490886"/>
            <a:ext cx="11277922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Clr>
                <a:srgbClr val="C00000"/>
              </a:buClr>
              <a:buSzPct val="90000"/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The </a:t>
            </a:r>
            <a:r>
              <a:rPr lang="en-US" altLang="zh-CN" sz="2400" b="1" dirty="0">
                <a:solidFill>
                  <a:srgbClr val="C00000"/>
                </a:solidFill>
                <a:cs typeface="Calibri" panose="020F0502020204030204" pitchFamily="34" charset="0"/>
              </a:rPr>
              <a:t>transformation relationship </a:t>
            </a:r>
            <a:r>
              <a:rPr lang="en-US" altLang="zh-CN" sz="2400" b="1" dirty="0">
                <a:cs typeface="Calibri" panose="020F0502020204030204" pitchFamily="34" charset="0"/>
              </a:rPr>
              <a:t>of multidimensional resources in complex space-time environment</a:t>
            </a:r>
            <a:endParaRPr lang="en-US" altLang="zh-CN" sz="2400" b="1" dirty="0" smtClean="0">
              <a:cs typeface="Calibri" panose="020F0502020204030204" pitchFamily="34" charset="0"/>
            </a:endParaRPr>
          </a:p>
          <a:p>
            <a:pPr marL="342900" indent="11113">
              <a:lnSpc>
                <a:spcPts val="3400"/>
              </a:lnSpc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zh-CN" altLang="en-US" sz="2000" b="1" dirty="0" smtClean="0">
                <a:cs typeface="Calibri" panose="020F0502020204030204" pitchFamily="34" charset="0"/>
              </a:rPr>
              <a:t>  </a:t>
            </a:r>
            <a:r>
              <a:rPr lang="en-US" altLang="zh-CN" sz="2000" b="1" dirty="0" smtClean="0">
                <a:cs typeface="Calibri" panose="020F0502020204030204" pitchFamily="34" charset="0"/>
              </a:rPr>
              <a:t>Resource </a:t>
            </a:r>
            <a:r>
              <a:rPr lang="en-US" altLang="zh-CN" sz="20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status</a:t>
            </a:r>
            <a:r>
              <a:rPr lang="en-US" altLang="zh-CN" sz="2000" b="1" dirty="0" smtClean="0">
                <a:cs typeface="Calibri" panose="020F0502020204030204" pitchFamily="34" charset="0"/>
              </a:rPr>
              <a:t> </a:t>
            </a:r>
            <a:r>
              <a:rPr lang="en-US" altLang="zh-CN" sz="2000" b="1" dirty="0">
                <a:cs typeface="Calibri" panose="020F0502020204030204" pitchFamily="34" charset="0"/>
              </a:rPr>
              <a:t>is time-varying</a:t>
            </a:r>
            <a:endParaRPr lang="en-US" altLang="zh-CN" sz="2000" b="1" dirty="0" smtClean="0">
              <a:cs typeface="Calibri" panose="020F0502020204030204" pitchFamily="34" charset="0"/>
            </a:endParaRPr>
          </a:p>
        </p:txBody>
      </p:sp>
      <p:sp>
        <p:nvSpPr>
          <p:cNvPr id="41" name="文本框 5"/>
          <p:cNvSpPr txBox="1">
            <a:spLocks noChangeArrowheads="1"/>
          </p:cNvSpPr>
          <p:nvPr/>
        </p:nvSpPr>
        <p:spPr bwMode="auto">
          <a:xfrm>
            <a:off x="814198" y="3200965"/>
            <a:ext cx="29958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Inter-satellite : </a:t>
            </a: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inversely </a:t>
            </a:r>
            <a:r>
              <a:rPr lang="en-US" altLang="zh-CN" sz="1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proportion to the square of distance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</a:rPr>
              <a:t> </a:t>
            </a:r>
            <a:endParaRPr lang="zh-CN" altLang="en-US" sz="1800" dirty="0">
              <a:latin typeface="Arial" pitchFamily="34" charset="0"/>
            </a:endParaRPr>
          </a:p>
        </p:txBody>
      </p:sp>
      <p:sp>
        <p:nvSpPr>
          <p:cNvPr id="42" name="矩形 16"/>
          <p:cNvSpPr>
            <a:spLocks noChangeArrowheads="1"/>
          </p:cNvSpPr>
          <p:nvPr/>
        </p:nvSpPr>
        <p:spPr bwMode="auto">
          <a:xfrm>
            <a:off x="762000" y="2643188"/>
            <a:ext cx="10991850" cy="2230934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sp>
        <p:nvSpPr>
          <p:cNvPr id="46" name="文本框 5"/>
          <p:cNvSpPr txBox="1">
            <a:spLocks noChangeArrowheads="1"/>
          </p:cNvSpPr>
          <p:nvPr/>
        </p:nvSpPr>
        <p:spPr bwMode="auto">
          <a:xfrm>
            <a:off x="812606" y="5008845"/>
            <a:ext cx="752177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800" b="1" dirty="0">
                <a:latin typeface="微软雅黑" pitchFamily="34" charset="-122"/>
                <a:ea typeface="微软雅黑" pitchFamily="34" charset="-122"/>
              </a:rPr>
              <a:t>Satellite </a:t>
            </a:r>
            <a:r>
              <a:rPr lang="en-US" altLang="zh-CN" sz="1800" b="1" dirty="0" smtClean="0">
                <a:latin typeface="微软雅黑" pitchFamily="34" charset="-122"/>
                <a:ea typeface="微软雅黑" pitchFamily="34" charset="-122"/>
              </a:rPr>
              <a:t>downlinks: </a:t>
            </a:r>
            <a:r>
              <a:rPr lang="en-US" altLang="zh-CN" sz="1800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weather conditions</a:t>
            </a:r>
            <a:endParaRPr lang="zh-CN" altLang="en-US" sz="1800" dirty="0">
              <a:solidFill>
                <a:srgbClr val="C00000"/>
              </a:solidFill>
              <a:latin typeface="Arial" pitchFamily="34" charset="0"/>
            </a:endParaRPr>
          </a:p>
        </p:txBody>
      </p:sp>
      <p:cxnSp>
        <p:nvCxnSpPr>
          <p:cNvPr id="48" name="直接连接符 47"/>
          <p:cNvCxnSpPr/>
          <p:nvPr/>
        </p:nvCxnSpPr>
        <p:spPr>
          <a:xfrm>
            <a:off x="3702199" y="2643187"/>
            <a:ext cx="0" cy="2230933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/>
          <p:cNvCxnSpPr/>
          <p:nvPr/>
        </p:nvCxnSpPr>
        <p:spPr>
          <a:xfrm>
            <a:off x="3702199" y="3911054"/>
            <a:ext cx="8051651" cy="0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16"/>
          <p:cNvSpPr>
            <a:spLocks noChangeArrowheads="1"/>
          </p:cNvSpPr>
          <p:nvPr/>
        </p:nvSpPr>
        <p:spPr bwMode="auto">
          <a:xfrm>
            <a:off x="762000" y="4874122"/>
            <a:ext cx="10991850" cy="1802904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表格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1496104"/>
                  </p:ext>
                </p:extLst>
              </p:nvPr>
            </p:nvGraphicFramePr>
            <p:xfrm>
              <a:off x="3825537" y="2740615"/>
              <a:ext cx="7781926" cy="101825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5857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5336069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628650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User satellites</a:t>
                          </a:r>
                          <a:r>
                            <a:rPr lang="en-US" altLang="zh-CN" sz="1800" b="1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(20)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 anchor="ctr" anchorCtr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locate in four</a:t>
                          </a:r>
                          <a:r>
                            <a:rPr lang="en-US" altLang="zh-CN" sz="180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sun-synchronous polar orbits </a:t>
                          </a: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with</a:t>
                          </a:r>
                          <a:r>
                            <a:rPr lang="en-US" altLang="zh-CN" sz="180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a </a:t>
                          </a: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inclination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Times New Roman" pitchFamily="18" charset="0"/>
                                    </a:rPr>
                                    <m:t>𝟗𝟕</m:t>
                                  </m:r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Times New Roman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cs typeface="Times New Roman" pitchFamily="18" charset="0"/>
                                    </a:rPr>
                                    <m:t>𝟖𝟔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°</m:t>
                                  </m:r>
                                </m:sup>
                              </m:sSup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cs typeface="Times New Roman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at a</a:t>
                          </a:r>
                          <a:r>
                            <a:rPr lang="en-US" altLang="zh-CN" sz="1800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nominal altitude of 619.6 km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1023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Relay satellites (3)</a:t>
                          </a:r>
                          <a:endParaRPr lang="zh-CN" altLang="en-US" sz="1800" b="1" dirty="0" smtClean="0"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𝟏𝟔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𝟕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°</m:t>
                                  </m:r>
                                </m:sup>
                              </m:sSup>
                              <m:r>
                                <a:rPr lang="en-US" altLang="zh-CN" sz="1800" b="1" i="0" smtClean="0">
                                  <a:latin typeface="Cambria Math"/>
                                  <a:cs typeface="Times New Roman" pitchFamily="18" charset="0"/>
                                </a:rPr>
                                <m:t> </m:t>
                              </m:r>
                            </m:oMath>
                          </a14:m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E, 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𝟕𝟕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𝟎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 E,      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b="1" i="1" smtClean="0">
                                      <a:latin typeface="Cambria Math" charset="0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𝟏𝟕𝟔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.</m:t>
                                  </m:r>
                                  <m:r>
                                    <a:rPr lang="en-US" altLang="zh-CN" sz="1800" b="1" i="1" smtClean="0">
                                      <a:latin typeface="Cambria Math"/>
                                      <a:cs typeface="Times New Roman" pitchFamily="18" charset="0"/>
                                    </a:rPr>
                                    <m:t>𝟕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°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E</a:t>
                          </a:r>
                          <a:endParaRPr lang="zh-CN" altLang="en-US" sz="1800" b="1" dirty="0"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表格 50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31496104"/>
                  </p:ext>
                </p:extLst>
              </p:nvPr>
            </p:nvGraphicFramePr>
            <p:xfrm>
              <a:off x="3825537" y="2740615"/>
              <a:ext cx="7781926" cy="105647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45857"/>
                    <a:gridCol w="5336069"/>
                  </a:tblGrid>
                  <a:tr h="665399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User satellites</a:t>
                          </a:r>
                          <a:r>
                            <a:rPr lang="en-US" altLang="zh-CN" sz="1800" b="1" baseline="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(20)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 anchor="ctr" anchorCtr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43" marR="91443" marT="45743" marB="45743">
                        <a:blipFill rotWithShape="1">
                          <a:blip r:embed="rId3"/>
                          <a:stretch>
                            <a:fillRect l="-45943" t="-4587" r="-114" b="-74312"/>
                          </a:stretch>
                        </a:blipFill>
                      </a:tcPr>
                    </a:tc>
                  </a:tr>
                  <a:tr h="391079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Relay satellites (3)</a:t>
                          </a:r>
                          <a:endParaRPr lang="zh-CN" altLang="en-US" sz="1800" b="1" dirty="0" smtClean="0"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43" marB="45743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43" marR="91443" marT="45743" marB="45743">
                        <a:blipFill rotWithShape="1">
                          <a:blip r:embed="rId3"/>
                          <a:stretch>
                            <a:fillRect l="-45943" t="-178125" r="-114" b="-26563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表格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7681360"/>
                  </p:ext>
                </p:extLst>
              </p:nvPr>
            </p:nvGraphicFramePr>
            <p:xfrm>
              <a:off x="3867150" y="4040348"/>
              <a:ext cx="6324600" cy="74236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62235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3162365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</a:tblGrid>
                  <a:tr h="300378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Maximum distance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 anchor="ctr" anchorCtr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𝟑</m:t>
                              </m:r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.</m:t>
                              </m:r>
                              <m:r>
                                <a:rPr lang="en-US" altLang="zh-CN" sz="1800" b="1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𝟖𝟕</m:t>
                              </m:r>
                              <m:r>
                                <a:rPr lang="en-US" altLang="zh-CN" sz="180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  Km</a:t>
                          </a:r>
                          <a:endParaRPr lang="zh-CN" altLang="en-US" sz="1800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3706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Minimum distance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    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𝟐</m:t>
                              </m:r>
                              <m:r>
                                <a:rPr lang="en-US" altLang="zh-CN" sz="1800" b="1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.</m:t>
                              </m:r>
                              <m:r>
                                <a:rPr lang="en-US" altLang="zh-CN" sz="1800" b="1" i="0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𝟔𝟑</m:t>
                              </m:r>
                              <m:r>
                                <a:rPr lang="en-US" altLang="zh-CN" sz="1800" b="1" i="1" smtClean="0">
                                  <a:latin typeface="Cambria Math"/>
                                  <a:ea typeface="Cambria Math"/>
                                  <a:cs typeface="Times New Roman" pitchFamily="18" charset="0"/>
                                </a:rPr>
                                <m:t>×</m:t>
                              </m:r>
                              <m:sSup>
                                <m:sSupPr>
                                  <m:ctrlPr>
                                    <a:rPr lang="en-US" altLang="zh-CN" sz="1800" b="1" i="1" smtClean="0">
                                      <a:latin typeface="Cambria Math" charset="0"/>
                                      <a:ea typeface="Cambria Math"/>
                                      <a:cs typeface="Times New Roman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latin typeface="Cambria Math"/>
                                      <a:ea typeface="Cambria Math"/>
                                      <a:cs typeface="Times New Roman" pitchFamily="18" charset="0"/>
                                    </a:rPr>
                                    <m:t>𝟒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 b="1" dirty="0" smtClean="0">
                              <a:latin typeface="+mn-lt"/>
                              <a:cs typeface="Times New Roman" pitchFamily="18" charset="0"/>
                            </a:rPr>
                            <a:t>  </a:t>
                          </a:r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Km</a:t>
                          </a:r>
                          <a:endParaRPr lang="zh-CN" altLang="en-US" sz="1800" b="1" dirty="0" smtClean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表格 5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647681360"/>
                  </p:ext>
                </p:extLst>
              </p:nvPr>
            </p:nvGraphicFramePr>
            <p:xfrm>
              <a:off x="3867150" y="4040348"/>
              <a:ext cx="6324600" cy="78059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3162235"/>
                    <a:gridCol w="3162365"/>
                  </a:tblGrid>
                  <a:tr h="390295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Maximum distance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 anchor="ctr" anchorCtr="1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43" marR="91443" marT="45700" marB="45700">
                        <a:blipFill rotWithShape="1">
                          <a:blip r:embed="rId4"/>
                          <a:stretch>
                            <a:fillRect l="-100000" t="-4688" b="-125000"/>
                          </a:stretch>
                        </a:blipFill>
                      </a:tcPr>
                    </a:tc>
                  </a:tr>
                  <a:tr h="39029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smtClean="0">
                              <a:solidFill>
                                <a:schemeClr val="tx1"/>
                              </a:solidFill>
                              <a:latin typeface="+mn-lt"/>
                              <a:cs typeface="Times New Roman" pitchFamily="18" charset="0"/>
                            </a:rPr>
                            <a:t>Minimum distance</a:t>
                          </a:r>
                          <a:endParaRPr lang="zh-CN" altLang="en-US" sz="1800" b="1" dirty="0">
                            <a:solidFill>
                              <a:schemeClr val="tx1"/>
                            </a:solidFill>
                            <a:latin typeface="+mn-lt"/>
                            <a:cs typeface="Times New Roman" pitchFamily="18" charset="0"/>
                          </a:endParaRPr>
                        </a:p>
                      </a:txBody>
                      <a:tcPr marL="91443" marR="91443" marT="45700" marB="45700">
                        <a:solidFill>
                          <a:schemeClr val="accent5">
                            <a:lumMod val="20000"/>
                            <a:lumOff val="80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marL="91443" marR="91443" marT="45700" marB="45700">
                        <a:blipFill rotWithShape="1">
                          <a:blip r:embed="rId4"/>
                          <a:stretch>
                            <a:fillRect l="-100000" t="-104688" b="-25000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53" name="表格 5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037185"/>
              </p:ext>
            </p:extLst>
          </p:nvPr>
        </p:nvGraphicFramePr>
        <p:xfrm>
          <a:off x="4543507" y="5686363"/>
          <a:ext cx="6629226" cy="7520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6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669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5841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7854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5841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809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Rainfall intensity(mm/h)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 anchor="ctr" anchorCtr="1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0(clear)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zh-CN" altLang="en-US" sz="180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10</a:t>
                      </a:r>
                      <a:endParaRPr lang="zh-CN" altLang="en-US" sz="18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10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Rain attenuation (dB)</a:t>
                      </a:r>
                      <a:endParaRPr lang="zh-CN" altLang="en-US" sz="1800" b="1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+mn-lt"/>
                          <a:cs typeface="Times New Roman" pitchFamily="18" charset="0"/>
                        </a:rPr>
                        <a:t>0</a:t>
                      </a:r>
                      <a:endParaRPr lang="zh-CN" alt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+mn-lt"/>
                          <a:cs typeface="Times New Roman" pitchFamily="18" charset="0"/>
                        </a:rPr>
                        <a:t>5</a:t>
                      </a:r>
                      <a:endParaRPr lang="zh-CN" alt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+mn-lt"/>
                          <a:cs typeface="Times New Roman" pitchFamily="18" charset="0"/>
                        </a:rPr>
                        <a:t>12</a:t>
                      </a:r>
                      <a:endParaRPr lang="zh-CN" alt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+mn-lt"/>
                          <a:cs typeface="Times New Roman" pitchFamily="18" charset="0"/>
                        </a:rPr>
                        <a:t>20</a:t>
                      </a:r>
                      <a:endParaRPr lang="zh-CN" altLang="en-US" sz="18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 marL="91443" marR="91443" marT="45743" marB="45743"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4" name="矩形 24"/>
          <p:cNvSpPr>
            <a:spLocks noChangeArrowheads="1"/>
          </p:cNvSpPr>
          <p:nvPr/>
        </p:nvSpPr>
        <p:spPr bwMode="auto">
          <a:xfrm>
            <a:off x="1069192" y="5619726"/>
            <a:ext cx="3324268" cy="861774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zh-CN" dirty="0" smtClean="0">
                <a:cs typeface="Times New Roman" pitchFamily="18" charset="0"/>
              </a:rPr>
              <a:t>Rain attenuation can </a:t>
            </a:r>
            <a:r>
              <a:rPr lang="en-US" altLang="zh-CN" dirty="0">
                <a:cs typeface="Times New Roman" pitchFamily="18" charset="0"/>
              </a:rPr>
              <a:t>be obtained  according to </a:t>
            </a:r>
            <a:r>
              <a:rPr lang="en-US" altLang="zh-CN" dirty="0">
                <a:solidFill>
                  <a:srgbClr val="C00000"/>
                </a:solidFill>
                <a:cs typeface="Times New Roman" pitchFamily="18" charset="0"/>
              </a:rPr>
              <a:t>Recommendation ITU-R P.618-12</a:t>
            </a:r>
            <a:r>
              <a:rPr lang="en-US" altLang="zh-CN" dirty="0" smtClean="0">
                <a:cs typeface="Times New Roman" pitchFamily="18" charset="0"/>
              </a:rPr>
              <a:t>.</a:t>
            </a:r>
            <a:endParaRPr lang="en-US" altLang="zh-CN" dirty="0">
              <a:cs typeface="Times New Roman" pitchFamily="18" charset="0"/>
            </a:endParaRPr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5103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979444"/>
              </p:ext>
            </p:extLst>
          </p:nvPr>
        </p:nvGraphicFramePr>
        <p:xfrm>
          <a:off x="6096000" y="4752309"/>
          <a:ext cx="3851548" cy="17354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19" name="Visio" r:id="rId4" imgW="3277846" imgH="1474238" progId="Visio.Drawing.11">
                  <p:embed/>
                </p:oleObj>
              </mc:Choice>
              <mc:Fallback>
                <p:oleObj name="Visio" r:id="rId4" imgW="3277846" imgH="1474238" progId="Visio.Drawing.11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0" y="4752309"/>
                        <a:ext cx="3851548" cy="17354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Challenge 2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003" y="1490886"/>
            <a:ext cx="11277922" cy="1147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C00000"/>
              </a:buClr>
              <a:buSzPct val="90000"/>
              <a:buFont typeface="Wingdings" pitchFamily="2" charset="2"/>
              <a:buChar char="u"/>
            </a:pPr>
            <a:r>
              <a:rPr lang="en-US" altLang="zh-CN" sz="2400" b="1" dirty="0" smtClean="0">
                <a:cs typeface="Calibri" panose="020F0502020204030204" pitchFamily="34" charset="0"/>
              </a:rPr>
              <a:t>Multidimensional </a:t>
            </a:r>
            <a:r>
              <a:rPr lang="en-US" altLang="zh-CN" sz="2400" b="1" dirty="0">
                <a:cs typeface="Calibri" panose="020F0502020204030204" pitchFamily="34" charset="0"/>
              </a:rPr>
              <a:t>resource </a:t>
            </a:r>
            <a:r>
              <a:rPr lang="en-US" altLang="zh-CN" sz="2400" b="1" dirty="0">
                <a:solidFill>
                  <a:srgbClr val="C00000"/>
                </a:solidFill>
                <a:cs typeface="Calibri" panose="020F0502020204030204" pitchFamily="34" charset="0"/>
              </a:rPr>
              <a:t>conflict relationship</a:t>
            </a:r>
            <a:endParaRPr lang="en-US" altLang="zh-CN" sz="2400" b="1" dirty="0" smtClean="0">
              <a:solidFill>
                <a:srgbClr val="C00000"/>
              </a:solidFill>
              <a:cs typeface="Calibri" panose="020F0502020204030204" pitchFamily="34" charset="0"/>
            </a:endParaRPr>
          </a:p>
          <a:p>
            <a:pPr marL="342900" indent="11113">
              <a:lnSpc>
                <a:spcPts val="2800"/>
              </a:lnSpc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b="1" dirty="0" smtClean="0">
                <a:cs typeface="Calibri" panose="020F0502020204030204" pitchFamily="34" charset="0"/>
              </a:rPr>
              <a:t>Resource </a:t>
            </a:r>
            <a:r>
              <a:rPr lang="en-US" altLang="zh-CN" sz="2000" b="1" dirty="0">
                <a:cs typeface="Calibri" panose="020F0502020204030204" pitchFamily="34" charset="0"/>
              </a:rPr>
              <a:t>conflict factors (mobile characteristics, energy states, etc.) </a:t>
            </a:r>
            <a:r>
              <a:rPr lang="en-US" altLang="zh-CN" sz="2000" b="1" dirty="0" smtClean="0">
                <a:cs typeface="Calibri" panose="020F0502020204030204" pitchFamily="34" charset="0"/>
              </a:rPr>
              <a:t>are time-varying</a:t>
            </a:r>
          </a:p>
          <a:p>
            <a:pPr marL="342900" indent="11113">
              <a:lnSpc>
                <a:spcPts val="2800"/>
              </a:lnSpc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en-US" altLang="zh-CN" sz="2000" b="1" dirty="0">
                <a:cs typeface="Calibri" panose="020F0502020204030204" pitchFamily="34" charset="0"/>
              </a:rPr>
              <a:t>The existence of resource conflicts has time-varying characteristics</a:t>
            </a:r>
            <a:endParaRPr lang="en-US" altLang="zh-CN" sz="2000" b="1" dirty="0" smtClean="0">
              <a:cs typeface="Calibri" panose="020F0502020204030204" pitchFamily="34" charset="0"/>
            </a:endParaRPr>
          </a:p>
        </p:txBody>
      </p:sp>
      <p:sp>
        <p:nvSpPr>
          <p:cNvPr id="15" name="矩形 9"/>
          <p:cNvSpPr>
            <a:spLocks noChangeArrowheads="1"/>
          </p:cNvSpPr>
          <p:nvPr/>
        </p:nvSpPr>
        <p:spPr bwMode="auto">
          <a:xfrm>
            <a:off x="781050" y="3852182"/>
            <a:ext cx="4040188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sp>
        <p:nvSpPr>
          <p:cNvPr id="17" name="文本框 13"/>
          <p:cNvSpPr txBox="1">
            <a:spLocks noChangeArrowheads="1"/>
          </p:cNvSpPr>
          <p:nvPr/>
        </p:nvSpPr>
        <p:spPr bwMode="auto">
          <a:xfrm>
            <a:off x="3514724" y="2793737"/>
            <a:ext cx="28860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0000FF"/>
                </a:solidFill>
                <a:latin typeface="+mn-lt"/>
                <a:ea typeface="微软雅黑" pitchFamily="34" charset="-122"/>
              </a:rPr>
              <a:t>Satellite movement</a:t>
            </a:r>
            <a:endParaRPr lang="zh-CN" altLang="en-US" sz="1800" b="1" dirty="0">
              <a:solidFill>
                <a:srgbClr val="0000FF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22" name="圆角右箭头 21"/>
          <p:cNvSpPr/>
          <p:nvPr/>
        </p:nvSpPr>
        <p:spPr bwMode="auto">
          <a:xfrm flipV="1">
            <a:off x="3840672" y="5535245"/>
            <a:ext cx="2315716" cy="610518"/>
          </a:xfrm>
          <a:prstGeom prst="bentArrow">
            <a:avLst/>
          </a:prstGeom>
          <a:noFill/>
          <a:ln w="38100" algn="ctr">
            <a:solidFill>
              <a:srgbClr val="2E3092"/>
            </a:solidFill>
            <a:miter lim="800000"/>
          </a:ln>
        </p:spPr>
        <p:txBody>
          <a:bodyPr lIns="91446" tIns="91446" rIns="91446" bIns="91446" rtlCol="0"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3" name="圆角右箭头 22"/>
          <p:cNvSpPr/>
          <p:nvPr/>
        </p:nvSpPr>
        <p:spPr bwMode="auto">
          <a:xfrm>
            <a:off x="3724275" y="3072011"/>
            <a:ext cx="2430016" cy="593914"/>
          </a:xfrm>
          <a:prstGeom prst="bentArrow">
            <a:avLst/>
          </a:prstGeom>
          <a:noFill/>
          <a:ln w="38100" algn="ctr">
            <a:solidFill>
              <a:srgbClr val="2E3092"/>
            </a:solidFill>
            <a:miter lim="800000"/>
          </a:ln>
        </p:spPr>
        <p:txBody>
          <a:bodyPr lIns="91446" tIns="91446" rIns="91446" bIns="91446" rtlCol="0" anchor="ctr"/>
          <a:lstStyle/>
          <a:p>
            <a:pPr algn="just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</a:pPr>
            <a:endParaRPr lang="zh-CN" altLang="en-US" sz="2400" b="1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文本框 13"/>
          <p:cNvSpPr txBox="1">
            <a:spLocks noChangeArrowheads="1"/>
          </p:cNvSpPr>
          <p:nvPr/>
        </p:nvSpPr>
        <p:spPr bwMode="auto">
          <a:xfrm>
            <a:off x="3876676" y="6036379"/>
            <a:ext cx="22437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0000FF"/>
                </a:solidFill>
                <a:latin typeface="+mn-lt"/>
                <a:ea typeface="微软雅黑" pitchFamily="34" charset="-122"/>
              </a:rPr>
              <a:t>Energy status</a:t>
            </a:r>
            <a:endParaRPr lang="zh-CN" altLang="en-US" sz="1800" b="1" dirty="0">
              <a:solidFill>
                <a:srgbClr val="0000FF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25" name="文本框 13"/>
          <p:cNvSpPr txBox="1">
            <a:spLocks noChangeArrowheads="1"/>
          </p:cNvSpPr>
          <p:nvPr/>
        </p:nvSpPr>
        <p:spPr bwMode="auto">
          <a:xfrm>
            <a:off x="8896350" y="5645095"/>
            <a:ext cx="2343150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1800"/>
              </a:lnSpc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400" b="1" dirty="0" smtClean="0">
                <a:solidFill>
                  <a:srgbClr val="FF0000"/>
                </a:solidFill>
                <a:latin typeface="+mn-lt"/>
                <a:ea typeface="微软雅黑" pitchFamily="34" charset="-122"/>
              </a:rPr>
              <a:t>Limited energy resource</a:t>
            </a:r>
            <a:endParaRPr lang="zh-CN" altLang="en-US" sz="1400" b="1" dirty="0">
              <a:solidFill>
                <a:srgbClr val="FF0000"/>
              </a:solidFill>
              <a:latin typeface="+mn-lt"/>
              <a:ea typeface="微软雅黑" pitchFamily="34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>
          <a:xfrm>
            <a:off x="8327715" y="5548362"/>
            <a:ext cx="825810" cy="248493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4" name="对象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05787279"/>
              </p:ext>
            </p:extLst>
          </p:nvPr>
        </p:nvGraphicFramePr>
        <p:xfrm>
          <a:off x="1275581" y="3665925"/>
          <a:ext cx="3946476" cy="1795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0" name="Visio" r:id="rId6" imgW="3285942" imgH="1499647" progId="Visio.Drawing.11">
                  <p:embed/>
                </p:oleObj>
              </mc:Choice>
              <mc:Fallback>
                <p:oleObj name="Visio" r:id="rId6" imgW="3285942" imgH="1499647" progId="Visio.Drawing.11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75581" y="3665925"/>
                        <a:ext cx="3946476" cy="179593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graphicFrame>
        <p:nvGraphicFramePr>
          <p:cNvPr id="6" name="对象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2139303"/>
              </p:ext>
            </p:extLst>
          </p:nvPr>
        </p:nvGraphicFramePr>
        <p:xfrm>
          <a:off x="6143625" y="2774687"/>
          <a:ext cx="3872210" cy="17560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21" name="Visio" r:id="rId8" imgW="3276227" imgH="1484510" progId="Visio.Drawing.11">
                  <p:embed/>
                </p:oleObj>
              </mc:Choice>
              <mc:Fallback>
                <p:oleObj name="Visio" r:id="rId8" imgW="3276227" imgH="1484510" progId="Visio.Drawing.11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3625" y="2774687"/>
                        <a:ext cx="3872210" cy="175600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31" name="矩形 16"/>
          <p:cNvSpPr>
            <a:spLocks noChangeArrowheads="1"/>
          </p:cNvSpPr>
          <p:nvPr/>
        </p:nvSpPr>
        <p:spPr bwMode="auto">
          <a:xfrm>
            <a:off x="1362075" y="3665925"/>
            <a:ext cx="3800475" cy="1734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sp>
        <p:nvSpPr>
          <p:cNvPr id="33" name="矩形 16"/>
          <p:cNvSpPr>
            <a:spLocks noChangeArrowheads="1"/>
          </p:cNvSpPr>
          <p:nvPr/>
        </p:nvSpPr>
        <p:spPr bwMode="auto">
          <a:xfrm>
            <a:off x="6200775" y="2789025"/>
            <a:ext cx="3800475" cy="1734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sp>
        <p:nvSpPr>
          <p:cNvPr id="34" name="矩形 16"/>
          <p:cNvSpPr>
            <a:spLocks noChangeArrowheads="1"/>
          </p:cNvSpPr>
          <p:nvPr/>
        </p:nvSpPr>
        <p:spPr bwMode="auto">
          <a:xfrm>
            <a:off x="6200774" y="4752995"/>
            <a:ext cx="3800475" cy="1734750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sp>
        <p:nvSpPr>
          <p:cNvPr id="2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95910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Challenge 3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95003" y="1490886"/>
            <a:ext cx="11277922" cy="4514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800"/>
              </a:lnSpc>
              <a:buClr>
                <a:srgbClr val="C00000"/>
              </a:buClr>
              <a:buSzPct val="90000"/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Diverse mission requirements</a:t>
            </a:r>
          </a:p>
        </p:txBody>
      </p:sp>
      <p:sp>
        <p:nvSpPr>
          <p:cNvPr id="2" name="Rectangle 9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" y="2028017"/>
            <a:ext cx="7339013" cy="4450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3"/>
          <p:cNvSpPr txBox="1"/>
          <p:nvPr/>
        </p:nvSpPr>
        <p:spPr bwMode="auto">
          <a:xfrm>
            <a:off x="7895904" y="2943692"/>
            <a:ext cx="4362772" cy="2336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0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The </a:t>
            </a:r>
            <a:r>
              <a:rPr lang="en-US" altLang="zh-CN" sz="20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variety of resources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, </a:t>
            </a:r>
            <a:r>
              <a:rPr lang="en-US" altLang="zh-CN" sz="20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the </a:t>
            </a:r>
            <a:r>
              <a:rPr lang="en-US" altLang="zh-CN" sz="2000" b="1" noProof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diversity </a:t>
            </a:r>
            <a:r>
              <a:rPr lang="en-US" altLang="zh-CN" sz="20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of requirements for different missions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, the network </a:t>
            </a:r>
            <a:r>
              <a:rPr lang="en-US" altLang="zh-CN" sz="20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resources and 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the time-varying </a:t>
            </a:r>
            <a:r>
              <a:rPr lang="en-US" altLang="zh-CN" sz="20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conflicts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between resources pose great challenges to the resource management in SINs.</a:t>
            </a:r>
            <a:endParaRPr lang="zh-CN" altLang="en-US" sz="20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sp>
        <p:nvSpPr>
          <p:cNvPr id="11" name="矩形 16"/>
          <p:cNvSpPr>
            <a:spLocks noChangeArrowheads="1"/>
          </p:cNvSpPr>
          <p:nvPr/>
        </p:nvSpPr>
        <p:spPr bwMode="auto">
          <a:xfrm>
            <a:off x="414337" y="1947054"/>
            <a:ext cx="11558588" cy="4531351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6" tIns="91446" rIns="91446" bIns="91446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>
                <a:srgbClr val="C00000"/>
              </a:buClr>
              <a:buFont typeface="Arial" pitchFamily="34" charset="0"/>
              <a:buNone/>
            </a:pPr>
            <a:endParaRPr lang="zh-CN" altLang="en-US" sz="2400" b="1">
              <a:latin typeface="Arial" pitchFamily="34" charset="0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7892878" y="1947054"/>
            <a:ext cx="70022" cy="4531351"/>
          </a:xfrm>
          <a:prstGeom prst="line">
            <a:avLst/>
          </a:prstGeom>
          <a:ln w="28575">
            <a:solidFill>
              <a:srgbClr val="C00000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0981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865" y="1088369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Motivation 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gray">
          <a:xfrm>
            <a:off x="5815012" y="2092626"/>
            <a:ext cx="5474927" cy="911225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5FB5EF"/>
              </a:gs>
              <a:gs pos="100000">
                <a:srgbClr val="DCFCD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19"/>
          <p:cNvSpPr>
            <a:spLocks noChangeArrowheads="1"/>
          </p:cNvSpPr>
          <p:nvPr/>
        </p:nvSpPr>
        <p:spPr bwMode="gray">
          <a:xfrm>
            <a:off x="5815012" y="3483276"/>
            <a:ext cx="5474927" cy="999651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AD6DD5"/>
              </a:gs>
              <a:gs pos="100000">
                <a:srgbClr val="DCFCD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6350" algn="ctr">
                <a:solidFill>
                  <a:schemeClr val="tx1"/>
                </a:solidFill>
                <a:prstDash val="sysDot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AutoShape 22"/>
          <p:cNvSpPr>
            <a:spLocks noChangeArrowheads="1"/>
          </p:cNvSpPr>
          <p:nvPr/>
        </p:nvSpPr>
        <p:spPr bwMode="white">
          <a:xfrm>
            <a:off x="5930900" y="2321226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AutoShape 23"/>
          <p:cNvSpPr>
            <a:spLocks noChangeArrowheads="1"/>
          </p:cNvSpPr>
          <p:nvPr/>
        </p:nvSpPr>
        <p:spPr bwMode="white">
          <a:xfrm>
            <a:off x="5921375" y="3759501"/>
            <a:ext cx="533400" cy="381000"/>
          </a:xfrm>
          <a:prstGeom prst="rightArrow">
            <a:avLst>
              <a:gd name="adj1" fmla="val 50000"/>
              <a:gd name="adj2" fmla="val 5833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zh-CN" altLang="en-US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3" name="Group 3"/>
          <p:cNvGrpSpPr>
            <a:grpSpLocks/>
          </p:cNvGrpSpPr>
          <p:nvPr/>
        </p:nvGrpSpPr>
        <p:grpSpPr bwMode="auto">
          <a:xfrm>
            <a:off x="3635375" y="3257851"/>
            <a:ext cx="2295525" cy="1365250"/>
            <a:chOff x="471" y="272"/>
            <a:chExt cx="1161" cy="1539"/>
          </a:xfrm>
        </p:grpSpPr>
        <p:sp>
          <p:nvSpPr>
            <p:cNvPr id="24" name="Oval 4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" name="AutoShape 5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rgbClr val="AD6DD5">
                    <a:gamma/>
                    <a:shade val="46275"/>
                    <a:invGamma/>
                  </a:srgbClr>
                </a:gs>
                <a:gs pos="50000">
                  <a:srgbClr val="AD6DD5">
                    <a:alpha val="50000"/>
                  </a:srgbClr>
                </a:gs>
                <a:gs pos="100000">
                  <a:srgbClr val="AD6DD5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6" name="Group 6"/>
          <p:cNvGrpSpPr>
            <a:grpSpLocks/>
          </p:cNvGrpSpPr>
          <p:nvPr/>
        </p:nvGrpSpPr>
        <p:grpSpPr bwMode="auto">
          <a:xfrm>
            <a:off x="3635375" y="1870376"/>
            <a:ext cx="2295525" cy="1365250"/>
            <a:chOff x="471" y="272"/>
            <a:chExt cx="1161" cy="1539"/>
          </a:xfrm>
        </p:grpSpPr>
        <p:sp>
          <p:nvSpPr>
            <p:cNvPr id="27" name="Oval 7"/>
            <p:cNvSpPr>
              <a:spLocks noChangeArrowheads="1"/>
            </p:cNvSpPr>
            <p:nvPr/>
          </p:nvSpPr>
          <p:spPr bwMode="ltGray">
            <a:xfrm>
              <a:off x="471" y="1438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C1CF9D">
                    <a:gamma/>
                    <a:tint val="42353"/>
                    <a:invGamma/>
                  </a:srgbClr>
                </a:gs>
                <a:gs pos="100000">
                  <a:srgbClr val="C1CF9D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AutoShape 8"/>
            <p:cNvSpPr>
              <a:spLocks noChangeArrowheads="1"/>
            </p:cNvSpPr>
            <p:nvPr/>
          </p:nvSpPr>
          <p:spPr bwMode="ltGray">
            <a:xfrm>
              <a:off x="473" y="272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rgbClr val="5FB5EF">
                    <a:gamma/>
                    <a:shade val="46275"/>
                    <a:invGamma/>
                  </a:srgbClr>
                </a:gs>
                <a:gs pos="50000">
                  <a:srgbClr val="5FB5EF">
                    <a:alpha val="50000"/>
                  </a:srgbClr>
                </a:gs>
                <a:gs pos="100000">
                  <a:srgbClr val="5FB5EF">
                    <a:gamma/>
                    <a:shade val="46275"/>
                    <a:invGamma/>
                  </a:srgb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9" name="Text Box 15"/>
          <p:cNvSpPr txBox="1">
            <a:spLocks noChangeArrowheads="1"/>
          </p:cNvSpPr>
          <p:nvPr/>
        </p:nvSpPr>
        <p:spPr bwMode="black">
          <a:xfrm>
            <a:off x="3717925" y="2390853"/>
            <a:ext cx="212883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FFFFF"/>
                </a:solidFill>
                <a:cs typeface="Times New Roman" pitchFamily="18" charset="0"/>
              </a:rPr>
              <a:t>Predictable data arrival</a:t>
            </a:r>
            <a:endParaRPr lang="en-US" altLang="zh-CN" sz="2000" b="1" dirty="0">
              <a:solidFill>
                <a:srgbClr val="FFFFFF"/>
              </a:solidFill>
              <a:ea typeface="华文琥珀" pitchFamily="2" charset="-122"/>
              <a:cs typeface="Times New Roman" pitchFamily="18" charset="0"/>
            </a:endParaRPr>
          </a:p>
        </p:txBody>
      </p:sp>
      <p:sp>
        <p:nvSpPr>
          <p:cNvPr id="30" name="Text Box 16"/>
          <p:cNvSpPr txBox="1">
            <a:spLocks noChangeArrowheads="1"/>
          </p:cNvSpPr>
          <p:nvPr/>
        </p:nvSpPr>
        <p:spPr bwMode="black">
          <a:xfrm>
            <a:off x="3717925" y="3713486"/>
            <a:ext cx="2128838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73725"/>
                        <a:invGamma/>
                      </a:schemeClr>
                    </a:gs>
                  </a:gsLst>
                  <a:lin ang="54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003300">
                      <a:alpha val="50000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000" b="1" dirty="0">
                <a:solidFill>
                  <a:srgbClr val="FFFFFF"/>
                </a:solidFill>
                <a:ea typeface="华文琥珀" pitchFamily="2" charset="-122"/>
                <a:cs typeface="Times New Roman" pitchFamily="18" charset="0"/>
              </a:rPr>
              <a:t>S</a:t>
            </a:r>
            <a:r>
              <a:rPr lang="en-US" altLang="zh-CN" sz="2000" b="1" dirty="0" smtClean="0">
                <a:solidFill>
                  <a:srgbClr val="FFFFFF"/>
                </a:solidFill>
                <a:ea typeface="华文琥珀" pitchFamily="2" charset="-122"/>
                <a:cs typeface="Times New Roman" pitchFamily="18" charset="0"/>
              </a:rPr>
              <a:t>tochastic data arrival</a:t>
            </a:r>
            <a:endParaRPr lang="en-US" altLang="zh-CN" sz="2000" b="1" dirty="0">
              <a:solidFill>
                <a:srgbClr val="FFFFFF"/>
              </a:solidFill>
              <a:ea typeface="华文琥珀" pitchFamily="2" charset="-122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488108" y="2103254"/>
            <a:ext cx="46370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000000"/>
                </a:solidFill>
                <a:cs typeface="Times New Roman" pitchFamily="18" charset="0"/>
              </a:rPr>
              <a:t>Assume </a:t>
            </a:r>
            <a:r>
              <a:rPr lang="en-US" altLang="zh-CN" b="1" dirty="0">
                <a:solidFill>
                  <a:srgbClr val="000000"/>
                </a:solidFill>
                <a:cs typeface="Times New Roman" pitchFamily="18" charset="0"/>
              </a:rPr>
              <a:t>that the data collected </a:t>
            </a:r>
            <a:r>
              <a:rPr lang="en-US" altLang="zh-CN" b="1" dirty="0" smtClean="0">
                <a:solidFill>
                  <a:srgbClr val="000000"/>
                </a:solidFill>
                <a:cs typeface="Times New Roman" pitchFamily="18" charset="0"/>
              </a:rPr>
              <a:t>by satellite </a:t>
            </a:r>
            <a:r>
              <a:rPr lang="en-US" altLang="zh-CN" b="1" dirty="0">
                <a:solidFill>
                  <a:srgbClr val="000000"/>
                </a:solidFill>
                <a:cs typeface="Times New Roman" pitchFamily="18" charset="0"/>
              </a:rPr>
              <a:t>is </a:t>
            </a:r>
            <a:r>
              <a:rPr lang="en-US" altLang="zh-CN" b="1" dirty="0" smtClean="0">
                <a:solidFill>
                  <a:srgbClr val="000000"/>
                </a:solidFill>
                <a:cs typeface="Times New Roman" pitchFamily="18" charset="0"/>
              </a:rPr>
              <a:t>predictable (</a:t>
            </a:r>
            <a:r>
              <a:rPr lang="en-US" altLang="zh-CN" b="1" dirty="0" smtClean="0">
                <a:solidFill>
                  <a:srgbClr val="C00000"/>
                </a:solidFill>
                <a:cs typeface="Times New Roman" pitchFamily="18" charset="0"/>
              </a:rPr>
              <a:t>static </a:t>
            </a:r>
            <a:r>
              <a:rPr lang="en-US" altLang="zh-CN" b="1" dirty="0">
                <a:solidFill>
                  <a:srgbClr val="C00000"/>
                </a:solidFill>
                <a:cs typeface="Times New Roman" pitchFamily="18" charset="0"/>
              </a:rPr>
              <a:t>optimization </a:t>
            </a:r>
            <a:r>
              <a:rPr lang="en-US" altLang="zh-CN" b="1" dirty="0">
                <a:solidFill>
                  <a:srgbClr val="000000"/>
                </a:solidFill>
                <a:cs typeface="Times New Roman" pitchFamily="18" charset="0"/>
              </a:rPr>
              <a:t>for data scheduling </a:t>
            </a:r>
            <a:r>
              <a:rPr lang="en-US" altLang="zh-CN" b="1" dirty="0" smtClean="0">
                <a:solidFill>
                  <a:srgbClr val="000000"/>
                </a:solidFill>
                <a:cs typeface="Times New Roman" pitchFamily="18" charset="0"/>
              </a:rPr>
              <a:t>planning)</a:t>
            </a:r>
            <a:endParaRPr lang="en-US" altLang="zh-CN" b="1" dirty="0" smtClean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59547" y="3553148"/>
            <a:ext cx="4774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cs typeface="Times New Roman" pitchFamily="18" charset="0"/>
              </a:rPr>
              <a:t>Insert the </a:t>
            </a:r>
            <a:r>
              <a:rPr lang="en-US" altLang="zh-CN" b="1" dirty="0">
                <a:cs typeface="Times New Roman" pitchFamily="18" charset="0"/>
              </a:rPr>
              <a:t>random missions directly into the planned mission</a:t>
            </a:r>
            <a:r>
              <a:rPr lang="en-US" altLang="zh-CN" b="1" dirty="0" smtClean="0">
                <a:cs typeface="Times New Roman" pitchFamily="18" charset="0"/>
              </a:rPr>
              <a:t> </a:t>
            </a:r>
            <a:r>
              <a:rPr lang="en-US" altLang="zh-CN" b="1" dirty="0">
                <a:cs typeface="Times New Roman" pitchFamily="18" charset="0"/>
              </a:rPr>
              <a:t>sequence, </a:t>
            </a:r>
            <a:r>
              <a:rPr lang="en-US" altLang="zh-CN" b="1" dirty="0">
                <a:solidFill>
                  <a:srgbClr val="C00000"/>
                </a:solidFill>
                <a:cs typeface="Times New Roman" pitchFamily="18" charset="0"/>
              </a:rPr>
              <a:t>seriously affecting the </a:t>
            </a:r>
            <a:r>
              <a:rPr lang="en-US" altLang="zh-CN" b="1" dirty="0" smtClean="0">
                <a:solidFill>
                  <a:srgbClr val="C00000"/>
                </a:solidFill>
                <a:cs typeface="Times New Roman" pitchFamily="18" charset="0"/>
              </a:rPr>
              <a:t>planned missions</a:t>
            </a:r>
          </a:p>
        </p:txBody>
      </p:sp>
      <p:sp>
        <p:nvSpPr>
          <p:cNvPr id="33" name="Rectangle 61">
            <a:extLst>
              <a:ext uri="{FF2B5EF4-FFF2-40B4-BE49-F238E27FC236}">
                <a16:creationId xmlns:a16="http://schemas.microsoft.com/office/drawing/2014/main" xmlns="" id="{F40F62C0-DB7F-1347-835B-F5502913D676}"/>
              </a:ext>
            </a:extLst>
          </p:cNvPr>
          <p:cNvSpPr/>
          <p:nvPr/>
        </p:nvSpPr>
        <p:spPr>
          <a:xfrm>
            <a:off x="764864" y="1723292"/>
            <a:ext cx="10673927" cy="2980593"/>
          </a:xfrm>
          <a:prstGeom prst="rect">
            <a:avLst/>
          </a:prstGeom>
          <a:noFill/>
          <a:ln w="28575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2" name="左弧形箭头 1"/>
          <p:cNvSpPr/>
          <p:nvPr/>
        </p:nvSpPr>
        <p:spPr>
          <a:xfrm>
            <a:off x="351692" y="3713486"/>
            <a:ext cx="413172" cy="1667406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" name="右弧形箭头 3"/>
          <p:cNvSpPr/>
          <p:nvPr/>
        </p:nvSpPr>
        <p:spPr>
          <a:xfrm>
            <a:off x="11438791" y="3721176"/>
            <a:ext cx="439617" cy="1738844"/>
          </a:xfrm>
          <a:prstGeom prst="curved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4" name="文本框 13">
            <a:extLst>
              <a:ext uri="{FF2B5EF4-FFF2-40B4-BE49-F238E27FC236}">
                <a16:creationId xmlns:a16="http://schemas.microsoft.com/office/drawing/2014/main" xmlns="" id="{1B8F8318-1041-7042-9B77-260C3E66E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9667" y="4824323"/>
            <a:ext cx="10204320" cy="10095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rgbClr val="C00000"/>
            </a:solidFill>
            <a:prstDash val="sysDash"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Make the optimization for the </a:t>
            </a:r>
            <a:r>
              <a:rPr kumimoji="0" lang="en-US" altLang="zh-CN" sz="1600" b="1" dirty="0">
                <a:latin typeface="+mn-lt"/>
                <a:cs typeface="Times New Roman" panose="02020603050405020304" pitchFamily="18" charset="0"/>
              </a:rPr>
              <a:t>current planning </a:t>
            </a: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horizon</a:t>
            </a:r>
          </a:p>
          <a:p>
            <a:pPr algn="just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Neglect </a:t>
            </a:r>
            <a:r>
              <a:rPr kumimoji="0" lang="en-US" altLang="zh-CN" sz="1600" b="1" dirty="0">
                <a:latin typeface="+mn-lt"/>
                <a:cs typeface="Times New Roman" panose="02020603050405020304" pitchFamily="18" charset="0"/>
              </a:rPr>
              <a:t>the corresponding affection for the next planning </a:t>
            </a: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horizon</a:t>
            </a:r>
          </a:p>
          <a:p>
            <a:pPr algn="just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The resources </a:t>
            </a:r>
            <a:r>
              <a:rPr kumimoji="0" lang="en-US" altLang="zh-CN" sz="1600" b="1" dirty="0">
                <a:latin typeface="+mn-lt"/>
                <a:cs typeface="Times New Roman" panose="02020603050405020304" pitchFamily="18" charset="0"/>
              </a:rPr>
              <a:t>state (e.g., energy and storage status) at the end of the current planning horizon </a:t>
            </a:r>
            <a:r>
              <a:rPr kumimoji="0" lang="en-US" altLang="zh-CN" sz="1600" b="1" dirty="0" smtClean="0">
                <a:latin typeface="+mn-lt"/>
                <a:cs typeface="Times New Roman" panose="02020603050405020304" pitchFamily="18" charset="0"/>
              </a:rPr>
              <a:t>may be poor</a:t>
            </a:r>
            <a:endParaRPr kumimoji="0" lang="en-US" altLang="zh-CN" sz="16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35" name="Group 80">
            <a:extLst>
              <a:ext uri="{FF2B5EF4-FFF2-40B4-BE49-F238E27FC236}">
                <a16:creationId xmlns:a16="http://schemas.microsoft.com/office/drawing/2014/main" xmlns="" id="{F003C381-7EC8-5F49-8525-164A505264E3}"/>
              </a:ext>
            </a:extLst>
          </p:cNvPr>
          <p:cNvGrpSpPr/>
          <p:nvPr/>
        </p:nvGrpSpPr>
        <p:grpSpPr>
          <a:xfrm>
            <a:off x="1740087" y="5986380"/>
            <a:ext cx="2870957" cy="616061"/>
            <a:chOff x="8817895" y="1511095"/>
            <a:chExt cx="2870957" cy="616061"/>
          </a:xfrm>
        </p:grpSpPr>
        <p:pic>
          <p:nvPicPr>
            <p:cNvPr id="36" name="Picture 75">
              <a:extLst>
                <a:ext uri="{FF2B5EF4-FFF2-40B4-BE49-F238E27FC236}">
                  <a16:creationId xmlns:a16="http://schemas.microsoft.com/office/drawing/2014/main" xmlns="" id="{747AB71F-A96F-0848-8E32-2F8D3B266B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7895" y="1518718"/>
              <a:ext cx="608438" cy="608438"/>
            </a:xfrm>
            <a:prstGeom prst="rect">
              <a:avLst/>
            </a:prstGeom>
          </p:spPr>
        </p:pic>
        <p:sp>
          <p:nvSpPr>
            <p:cNvPr id="37" name="文本框 1">
              <a:extLst>
                <a:ext uri="{FF2B5EF4-FFF2-40B4-BE49-F238E27FC236}">
                  <a16:creationId xmlns:a16="http://schemas.microsoft.com/office/drawing/2014/main" xmlns="" id="{E4A93019-5854-DE4B-8B36-8175C84AFE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7148" y="1511095"/>
              <a:ext cx="2041704" cy="5847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lvl="2">
                <a:spcBef>
                  <a:spcPct val="30000"/>
                </a:spcBef>
                <a:buClr>
                  <a:srgbClr val="0070C0"/>
                </a:buClr>
                <a:buFont typeface="Wingdings" pitchFamily="2" charset="2"/>
                <a:buNone/>
              </a:pPr>
              <a:r>
                <a:rPr kumimoji="0" lang="en-US" altLang="zh-CN" sz="1600" dirty="0" smtClean="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</a:rPr>
                <a:t>A </a:t>
              </a:r>
              <a:r>
                <a:rPr kumimoji="0" lang="en-US" altLang="zh-CN" sz="1600" dirty="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</a:rPr>
                <a:t>small amount of mission data arrives</a:t>
              </a:r>
            </a:p>
          </p:txBody>
        </p:sp>
      </p:grpSp>
      <p:grpSp>
        <p:nvGrpSpPr>
          <p:cNvPr id="38" name="Group 1">
            <a:extLst>
              <a:ext uri="{FF2B5EF4-FFF2-40B4-BE49-F238E27FC236}">
                <a16:creationId xmlns:a16="http://schemas.microsoft.com/office/drawing/2014/main" xmlns="" id="{F9AD4246-ACC1-2E45-8C1F-22151630E032}"/>
              </a:ext>
            </a:extLst>
          </p:cNvPr>
          <p:cNvGrpSpPr/>
          <p:nvPr/>
        </p:nvGrpSpPr>
        <p:grpSpPr>
          <a:xfrm>
            <a:off x="6838431" y="5986380"/>
            <a:ext cx="2815522" cy="630818"/>
            <a:chOff x="8827814" y="1511095"/>
            <a:chExt cx="2815522" cy="630818"/>
          </a:xfrm>
        </p:grpSpPr>
        <p:sp>
          <p:nvSpPr>
            <p:cNvPr id="39" name="文本框 1">
              <a:extLst>
                <a:ext uri="{FF2B5EF4-FFF2-40B4-BE49-F238E27FC236}">
                  <a16:creationId xmlns:a16="http://schemas.microsoft.com/office/drawing/2014/main" xmlns="" id="{A66786C5-24BC-FB41-870D-A6561A2640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47147" y="1511095"/>
              <a:ext cx="1996189" cy="584775"/>
            </a:xfrm>
            <a:prstGeom prst="rect">
              <a:avLst/>
            </a:prstGeom>
            <a:noFill/>
            <a:ln w="19050">
              <a:solidFill>
                <a:srgbClr val="C00000"/>
              </a:solidFill>
              <a:prstDash val="sys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 sz="1400">
                  <a:solidFill>
                    <a:srgbClr val="000000"/>
                  </a:solidFill>
                  <a:latin typeface="Arial" panose="020B0604020202020204" pitchFamily="34" charset="0"/>
                  <a:ea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marL="0" lvl="2">
                <a:spcBef>
                  <a:spcPct val="30000"/>
                </a:spcBef>
                <a:buClr>
                  <a:srgbClr val="0070C0"/>
                </a:buClr>
                <a:buFont typeface="Wingdings" pitchFamily="2" charset="2"/>
                <a:buNone/>
              </a:pPr>
              <a:r>
                <a:rPr kumimoji="0" lang="en-US" altLang="zh-CN" sz="1600" dirty="0">
                  <a:solidFill>
                    <a:schemeClr val="tx1"/>
                  </a:solidFill>
                  <a:latin typeface="+mn-lt"/>
                  <a:ea typeface="宋体" panose="02010600030101010101" pitchFamily="2" charset="-122"/>
                </a:rPr>
                <a:t>A large amount of mission data arrives</a:t>
              </a:r>
            </a:p>
          </p:txBody>
        </p:sp>
        <p:pic>
          <p:nvPicPr>
            <p:cNvPr id="40" name="Picture 72">
              <a:extLst>
                <a:ext uri="{FF2B5EF4-FFF2-40B4-BE49-F238E27FC236}">
                  <a16:creationId xmlns:a16="http://schemas.microsoft.com/office/drawing/2014/main" xmlns="" id="{3D27E995-C645-4145-A325-9AFBB261B3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827814" y="1525371"/>
              <a:ext cx="627650" cy="616542"/>
            </a:xfrm>
            <a:prstGeom prst="rect">
              <a:avLst/>
            </a:prstGeom>
          </p:spPr>
        </p:pic>
      </p:grpSp>
      <p:grpSp>
        <p:nvGrpSpPr>
          <p:cNvPr id="41" name="Group 5"/>
          <p:cNvGrpSpPr>
            <a:grpSpLocks/>
          </p:cNvGrpSpPr>
          <p:nvPr/>
        </p:nvGrpSpPr>
        <p:grpSpPr bwMode="auto">
          <a:xfrm>
            <a:off x="957085" y="2803418"/>
            <a:ext cx="1979551" cy="838630"/>
            <a:chOff x="752" y="1413"/>
            <a:chExt cx="1321" cy="294"/>
          </a:xfrm>
        </p:grpSpPr>
        <p:sp>
          <p:nvSpPr>
            <p:cNvPr id="42" name="AutoShape 6"/>
            <p:cNvSpPr>
              <a:spLocks noChangeArrowheads="1"/>
            </p:cNvSpPr>
            <p:nvPr/>
          </p:nvSpPr>
          <p:spPr bwMode="gray">
            <a:xfrm>
              <a:off x="752" y="1413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F26D00">
                    <a:gamma/>
                    <a:shade val="79216"/>
                    <a:invGamma/>
                  </a:srgbClr>
                </a:gs>
                <a:gs pos="50000">
                  <a:srgbClr val="F26D00"/>
                </a:gs>
                <a:gs pos="100000">
                  <a:srgbClr val="F26D00">
                    <a:gamma/>
                    <a:shade val="79216"/>
                    <a:invGamma/>
                  </a:srgbClr>
                </a:gs>
              </a:gsLst>
              <a:lin ang="0" scaled="1"/>
            </a:gradFill>
            <a:ln>
              <a:noFill/>
            </a:ln>
            <a:effectLst>
              <a:outerShdw dist="53882" dir="2700000" algn="ctr" rotWithShape="0">
                <a:srgbClr val="292929">
                  <a:alpha val="50000"/>
                </a:srgbClr>
              </a:outerShdw>
            </a:effectLst>
            <a:extLst>
              <a:ext uri="{91240B29-F687-4F45-9708-019B960494DF}">
                <a14:hiddenLine xmlns:a14="http://schemas.microsoft.com/office/drawing/2010/main" w="12700">
                  <a:solidFill>
                    <a:srgbClr val="659A1E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AutoShape 7"/>
            <p:cNvSpPr>
              <a:spLocks noChangeArrowheads="1"/>
            </p:cNvSpPr>
            <p:nvPr/>
          </p:nvSpPr>
          <p:spPr bwMode="gray">
            <a:xfrm flipH="1">
              <a:off x="2007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4" name="AutoShape 8"/>
            <p:cNvSpPr>
              <a:spLocks noChangeArrowheads="1"/>
            </p:cNvSpPr>
            <p:nvPr/>
          </p:nvSpPr>
          <p:spPr bwMode="gray">
            <a:xfrm>
              <a:off x="766" y="1457"/>
              <a:ext cx="59" cy="204"/>
            </a:xfrm>
            <a:prstGeom prst="moon">
              <a:avLst>
                <a:gd name="adj" fmla="val 22032"/>
              </a:avLst>
            </a:prstGeom>
            <a:gradFill rotWithShape="1">
              <a:gsLst>
                <a:gs pos="0">
                  <a:srgbClr val="FFFFFF">
                    <a:gamma/>
                    <a:shade val="46275"/>
                    <a:invGamma/>
                    <a:alpha val="0"/>
                  </a:srgbClr>
                </a:gs>
                <a:gs pos="50000">
                  <a:srgbClr val="FFFFFF">
                    <a:alpha val="84000"/>
                  </a:srgbClr>
                </a:gs>
                <a:gs pos="100000">
                  <a:srgbClr val="FFFFFF">
                    <a:gamma/>
                    <a:shade val="46275"/>
                    <a:invGamma/>
                    <a:alpha val="0"/>
                  </a:srgb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45" name="Text Box 18"/>
          <p:cNvSpPr txBox="1">
            <a:spLocks noChangeArrowheads="1"/>
          </p:cNvSpPr>
          <p:nvPr/>
        </p:nvSpPr>
        <p:spPr bwMode="white">
          <a:xfrm>
            <a:off x="1106152" y="2861892"/>
            <a:ext cx="174255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8F8F8"/>
                </a:solidFill>
                <a:latin typeface="+mn-lt"/>
                <a:ea typeface="华文中宋" pitchFamily="2" charset="-122"/>
                <a:cs typeface="Arial" charset="0"/>
              </a:rPr>
              <a:t>Existing algorithms</a:t>
            </a:r>
            <a:endParaRPr lang="en-US" altLang="zh-CN" sz="2000" b="1" dirty="0">
              <a:solidFill>
                <a:srgbClr val="F8F8F8"/>
              </a:solidFill>
              <a:latin typeface="+mn-lt"/>
              <a:ea typeface="华文中宋" pitchFamily="2" charset="-122"/>
              <a:cs typeface="Arial" charset="0"/>
            </a:endParaRPr>
          </a:p>
        </p:txBody>
      </p:sp>
      <p:sp>
        <p:nvSpPr>
          <p:cNvPr id="5" name="左大括号 4"/>
          <p:cNvSpPr/>
          <p:nvPr/>
        </p:nvSpPr>
        <p:spPr>
          <a:xfrm>
            <a:off x="3059723" y="2362261"/>
            <a:ext cx="439615" cy="1776653"/>
          </a:xfrm>
          <a:prstGeom prst="leftBrac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74102" y="1509741"/>
            <a:ext cx="11855450" cy="5124450"/>
            <a:chOff x="174102" y="1550532"/>
            <a:chExt cx="11855450" cy="5124450"/>
          </a:xfrm>
        </p:grpSpPr>
        <p:sp>
          <p:nvSpPr>
            <p:cNvPr id="3" name="矩形 2"/>
            <p:cNvSpPr/>
            <p:nvPr/>
          </p:nvSpPr>
          <p:spPr>
            <a:xfrm>
              <a:off x="174102" y="1550532"/>
              <a:ext cx="11855450" cy="5124450"/>
            </a:xfrm>
            <a:prstGeom prst="rect">
              <a:avLst/>
            </a:prstGeom>
            <a:solidFill>
              <a:schemeClr val="bg1">
                <a:lumMod val="95000"/>
                <a:alpha val="7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48" name="组合 47"/>
            <p:cNvGrpSpPr/>
            <p:nvPr/>
          </p:nvGrpSpPr>
          <p:grpSpPr>
            <a:xfrm>
              <a:off x="840400" y="3467898"/>
              <a:ext cx="10695350" cy="1122700"/>
              <a:chOff x="144100" y="5341600"/>
              <a:chExt cx="10695350" cy="1122700"/>
            </a:xfrm>
          </p:grpSpPr>
          <p:sp>
            <p:nvSpPr>
              <p:cNvPr id="49" name="AutoShape 19"/>
              <p:cNvSpPr>
                <a:spLocks noChangeArrowheads="1"/>
              </p:cNvSpPr>
              <p:nvPr/>
            </p:nvSpPr>
            <p:spPr bwMode="gray">
              <a:xfrm>
                <a:off x="144100" y="5341600"/>
                <a:ext cx="10695350" cy="1122700"/>
              </a:xfrm>
              <a:prstGeom prst="roundRect">
                <a:avLst>
                  <a:gd name="adj" fmla="val 11505"/>
                </a:avLst>
              </a:prstGeom>
              <a:solidFill>
                <a:schemeClr val="accent3">
                  <a:lumMod val="20000"/>
                  <a:lumOff val="80000"/>
                </a:schemeClr>
              </a:solidFill>
              <a:ln w="19050">
                <a:solidFill>
                  <a:schemeClr val="accent3">
                    <a:lumMod val="50000"/>
                  </a:schemeClr>
                </a:solidFill>
              </a:ln>
              <a:effectLst/>
              <a:extLst/>
            </p:spPr>
            <p:txBody>
              <a:bodyPr wrap="none" anchor="ctr"/>
              <a:lstStyle/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0" name="文本框 13">
                <a:extLst>
                  <a:ext uri="{FF2B5EF4-FFF2-40B4-BE49-F238E27FC236}">
                    <a16:creationId xmlns:a16="http://schemas.microsoft.com/office/drawing/2014/main" xmlns="" id="{1B8F8318-1041-7042-9B77-260C3E66E8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3770" y="5681549"/>
                <a:ext cx="10204320" cy="608885"/>
              </a:xfrm>
              <a:prstGeom prst="rect">
                <a:avLst/>
              </a:prstGeom>
              <a:noFill/>
              <a:ln w="19050">
                <a:noFill/>
                <a:prstDash val="solid"/>
                <a:miter lim="800000"/>
                <a:headEnd/>
                <a:tailEnd/>
              </a:ln>
              <a:extLst/>
            </p:spPr>
            <p:txBody>
              <a:bodyPr wrap="square">
                <a:spAutoFit/>
              </a:bodyPr>
              <a:lstStyle>
                <a:lvl1pPr marL="342900" indent="-342900"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宋体" panose="02010600030101010101" pitchFamily="2" charset="-122"/>
                    <a:cs typeface="Arial" panose="020B0604020202020204" pitchFamily="34" charset="0"/>
                    <a:sym typeface="Arial" panose="020B0604020202020204" pitchFamily="34" charset="0"/>
                  </a:defRPr>
                </a:lvl1pPr>
                <a:lvl2pPr marL="742950" indent="-285750"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2pPr>
                <a:lvl3pPr marL="400050" indent="-228600"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3pPr>
                <a:lvl4pPr marL="1600200" indent="-228600"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4pPr>
                <a:lvl5pPr marL="2057400" indent="-228600"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kumimoji="1" sz="1400">
                    <a:solidFill>
                      <a:srgbClr val="000000"/>
                    </a:solidFill>
                    <a:latin typeface="Arial" panose="020B0604020202020204" pitchFamily="34" charset="0"/>
                    <a:ea typeface="Arial" panose="020B0604020202020204" pitchFamily="34" charset="0"/>
                    <a:cs typeface="Arial" panose="020B0604020202020204" pitchFamily="34" charset="0"/>
                    <a:sym typeface="Arial" panose="020B0604020202020204" pitchFamily="34" charset="0"/>
                  </a:defRPr>
                </a:lvl9pPr>
              </a:lstStyle>
              <a:p>
                <a:pPr marL="1435100" indent="-539750" algn="just">
                  <a:lnSpc>
                    <a:spcPts val="2000"/>
                  </a:lnSpc>
                  <a:spcBef>
                    <a:spcPct val="30000"/>
                  </a:spcBef>
                  <a:buClr>
                    <a:srgbClr val="C00000"/>
                  </a:buClr>
                  <a:buFont typeface="Wingdings" pitchFamily="2" charset="2"/>
                  <a:buChar char="q"/>
                </a:pPr>
                <a:r>
                  <a:rPr kumimoji="0" lang="en-US" altLang="zh-CN" sz="2000" b="1" dirty="0" smtClean="0">
                    <a:latin typeface="+mn-lt"/>
                    <a:cs typeface="Times New Roman" panose="02020603050405020304" pitchFamily="18" charset="0"/>
                  </a:rPr>
                  <a:t>It is a basic question of how to design </a:t>
                </a:r>
                <a:r>
                  <a:rPr kumimoji="0" lang="en-US" altLang="zh-CN" sz="2000" b="1" dirty="0" smtClean="0">
                    <a:solidFill>
                      <a:srgbClr val="C00000"/>
                    </a:solidFill>
                    <a:latin typeface="+mn-lt"/>
                    <a:cs typeface="Times New Roman" panose="02020603050405020304" pitchFamily="18" charset="0"/>
                  </a:rPr>
                  <a:t>efficient resource management strategies to well match the stochastically arrived mission data</a:t>
                </a:r>
                <a:r>
                  <a:rPr kumimoji="0" lang="en-US" altLang="zh-CN" sz="2000" b="1" dirty="0" smtClean="0">
                    <a:latin typeface="+mn-lt"/>
                    <a:cs typeface="Times New Roman" panose="02020603050405020304" pitchFamily="18" charset="0"/>
                  </a:rPr>
                  <a:t>.</a:t>
                </a:r>
              </a:p>
            </p:txBody>
          </p:sp>
          <p:pic>
            <p:nvPicPr>
              <p:cNvPr id="51" name="Picture 1">
                <a:extLst>
                  <a:ext uri="{FF2B5EF4-FFF2-40B4-BE49-F238E27FC236}">
                    <a16:creationId xmlns:a16="http://schemas.microsoft.com/office/drawing/2014/main" xmlns="" id="{88D0A802-569A-8A42-8176-2EECCA155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45716" y="5446507"/>
                <a:ext cx="912886" cy="912886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0273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3178" y="1490294"/>
            <a:ext cx="9816622" cy="444597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 and motivation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Research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collaborative data scheduling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ith joint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orward and backward induction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algorithm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 arrival distribution robust two-stage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recourse (DADR-TR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 algorithm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59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Introduction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6" name="文本框 1">
            <a:extLst>
              <a:ext uri="{FF2B5EF4-FFF2-40B4-BE49-F238E27FC236}">
                <a16:creationId xmlns:a16="http://schemas.microsoft.com/office/drawing/2014/main" xmlns="" id="{484A50C5-1448-8946-BC4B-B688A2222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3350" y="1168418"/>
            <a:ext cx="3924300" cy="109220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0C0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0C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ts val="2600"/>
              </a:lnSpc>
              <a:spcBef>
                <a:spcPct val="0"/>
              </a:spcBef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en-US" altLang="zh-CN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Dynamic channels </a:t>
            </a:r>
          </a:p>
          <a:p>
            <a:pPr algn="ctr" eaLnBrk="1" hangingPunct="1">
              <a:lnSpc>
                <a:spcPts val="2600"/>
              </a:lnSpc>
              <a:spcBef>
                <a:spcPct val="0"/>
              </a:spcBef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1:dynamic network topology</a:t>
            </a:r>
          </a:p>
          <a:p>
            <a:pPr algn="ctr" eaLnBrk="1" hangingPunct="1">
              <a:lnSpc>
                <a:spcPts val="2600"/>
              </a:lnSpc>
              <a:spcBef>
                <a:spcPct val="0"/>
              </a:spcBef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2: dynamic channel status</a:t>
            </a:r>
          </a:p>
        </p:txBody>
      </p:sp>
      <p:graphicFrame>
        <p:nvGraphicFramePr>
          <p:cNvPr id="7" name="对象 2">
            <a:extLst>
              <a:ext uri="{FF2B5EF4-FFF2-40B4-BE49-F238E27FC236}">
                <a16:creationId xmlns:a16="http://schemas.microsoft.com/office/drawing/2014/main" xmlns="" id="{BC63E7F2-60F9-1A4E-8111-8C397463DDE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9425483"/>
              </p:ext>
            </p:extLst>
          </p:nvPr>
        </p:nvGraphicFramePr>
        <p:xfrm>
          <a:off x="1617088" y="1044593"/>
          <a:ext cx="4229100" cy="3295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3" name="Visio" r:id="rId4" imgW="4224518" imgH="3297963" progId="Visio.Drawing.11">
                  <p:embed/>
                </p:oleObj>
              </mc:Choice>
              <mc:Fallback>
                <p:oleObj name="Visio" r:id="rId4" imgW="4224518" imgH="3297963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17088" y="1044593"/>
                        <a:ext cx="4229100" cy="3295650"/>
                      </a:xfrm>
                      <a:prstGeom prst="rect">
                        <a:avLst/>
                      </a:prstGeom>
                      <a:noFill/>
                      <a:ln w="28575">
                        <a:solidFill>
                          <a:srgbClr val="C00000"/>
                        </a:solidFill>
                        <a:prstDash val="sysDash"/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对象 7">
            <a:extLst>
              <a:ext uri="{FF2B5EF4-FFF2-40B4-BE49-F238E27FC236}">
                <a16:creationId xmlns:a16="http://schemas.microsoft.com/office/drawing/2014/main" xmlns="" id="{AFAF692D-0B9F-094B-A4EE-82149F87810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4447208"/>
              </p:ext>
            </p:extLst>
          </p:nvPr>
        </p:nvGraphicFramePr>
        <p:xfrm>
          <a:off x="5555675" y="4181493"/>
          <a:ext cx="173355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4" name="Visio" r:id="rId6" imgW="1730978" imgH="1659391" progId="Visio.Drawing.11">
                  <p:embed/>
                </p:oleObj>
              </mc:Choice>
              <mc:Fallback>
                <p:oleObj name="Visio" r:id="rId6" imgW="1730978" imgH="16593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5675" y="4181493"/>
                        <a:ext cx="173355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对象 8">
            <a:extLst>
              <a:ext uri="{FF2B5EF4-FFF2-40B4-BE49-F238E27FC236}">
                <a16:creationId xmlns:a16="http://schemas.microsoft.com/office/drawing/2014/main" xmlns="" id="{A78C443E-F408-A74C-893A-A69FC3FC5F3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5779909"/>
              </p:ext>
            </p:extLst>
          </p:nvPr>
        </p:nvGraphicFramePr>
        <p:xfrm>
          <a:off x="8317925" y="4187843"/>
          <a:ext cx="173355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5" name="Visio" r:id="rId8" imgW="1730978" imgH="1659391" progId="Visio.Drawing.11">
                  <p:embed/>
                </p:oleObj>
              </mc:Choice>
              <mc:Fallback>
                <p:oleObj name="Visio" r:id="rId8" imgW="1730978" imgH="16593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7925" y="4187843"/>
                        <a:ext cx="173355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对象 22">
            <a:extLst>
              <a:ext uri="{FF2B5EF4-FFF2-40B4-BE49-F238E27FC236}">
                <a16:creationId xmlns:a16="http://schemas.microsoft.com/office/drawing/2014/main" xmlns="" id="{C051B941-CC60-D042-A25B-CFDA33CCDF8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0931372"/>
              </p:ext>
            </p:extLst>
          </p:nvPr>
        </p:nvGraphicFramePr>
        <p:xfrm>
          <a:off x="7098725" y="2373330"/>
          <a:ext cx="1733550" cy="1657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06" name="Visio" r:id="rId10" imgW="1730978" imgH="1659391" progId="Visio.Drawing.11">
                  <p:embed/>
                </p:oleObj>
              </mc:Choice>
              <mc:Fallback>
                <p:oleObj name="Visio" r:id="rId10" imgW="1730978" imgH="1659391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8725" y="2373330"/>
                        <a:ext cx="1733550" cy="16573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直接箭头连接符 11">
            <a:extLst>
              <a:ext uri="{FF2B5EF4-FFF2-40B4-BE49-F238E27FC236}">
                <a16:creationId xmlns:a16="http://schemas.microsoft.com/office/drawing/2014/main" xmlns="" id="{EE843EC2-8C36-7C40-8A88-1DA9A8F3F2E7}"/>
              </a:ext>
            </a:extLst>
          </p:cNvPr>
          <p:cNvCxnSpPr/>
          <p:nvPr/>
        </p:nvCxnSpPr>
        <p:spPr>
          <a:xfrm flipH="1">
            <a:off x="6546275" y="3456005"/>
            <a:ext cx="742950" cy="884238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箭头连接符 25">
            <a:extLst>
              <a:ext uri="{FF2B5EF4-FFF2-40B4-BE49-F238E27FC236}">
                <a16:creationId xmlns:a16="http://schemas.microsoft.com/office/drawing/2014/main" xmlns="" id="{8C4D26B6-6140-B14D-89B7-AA95D8CD496D}"/>
              </a:ext>
            </a:extLst>
          </p:cNvPr>
          <p:cNvCxnSpPr/>
          <p:nvPr/>
        </p:nvCxnSpPr>
        <p:spPr>
          <a:xfrm>
            <a:off x="8832275" y="3409968"/>
            <a:ext cx="552450" cy="930275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">
            <a:extLst>
              <a:ext uri="{FF2B5EF4-FFF2-40B4-BE49-F238E27FC236}">
                <a16:creationId xmlns:a16="http://schemas.microsoft.com/office/drawing/2014/main" xmlns="" id="{9E40BDAE-B199-CA4A-9C36-74E0FEC13E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3800" y="4827605"/>
            <a:ext cx="2028825" cy="730250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342900" indent="-34290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u"/>
              <a:defRPr sz="22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70C0"/>
              </a:buClr>
              <a:buFont typeface="Wingdings" pitchFamily="2" charset="2"/>
              <a:buChar char="Ø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0070C0"/>
              </a:buClr>
              <a:buChar char="•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0070C0"/>
              </a:buClr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marL="0" indent="0" algn="ctr" eaLnBrk="1" hangingPunct="1">
              <a:lnSpc>
                <a:spcPts val="2600"/>
              </a:lnSpc>
              <a:spcBef>
                <a:spcPct val="0"/>
              </a:spcBef>
              <a:buClr>
                <a:srgbClr val="3333CC"/>
              </a:buClr>
              <a:buFont typeface="Wingdings" pitchFamily="2" charset="2"/>
              <a:buNone/>
              <a:defRPr/>
            </a:pPr>
            <a:r>
              <a:rPr lang="en-US" altLang="zh-CN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Feasible network topology</a:t>
            </a:r>
          </a:p>
        </p:txBody>
      </p:sp>
      <p:sp>
        <p:nvSpPr>
          <p:cNvPr id="14" name="右箭头 13">
            <a:extLst>
              <a:ext uri="{FF2B5EF4-FFF2-40B4-BE49-F238E27FC236}">
                <a16:creationId xmlns:a16="http://schemas.microsoft.com/office/drawing/2014/main" xmlns="" id="{7451DCDF-47C5-8D4F-9888-49006FA1A7B9}"/>
              </a:ext>
            </a:extLst>
          </p:cNvPr>
          <p:cNvSpPr/>
          <p:nvPr/>
        </p:nvSpPr>
        <p:spPr>
          <a:xfrm>
            <a:off x="4250750" y="5056205"/>
            <a:ext cx="1066800" cy="198438"/>
          </a:xfrm>
          <a:prstGeom prst="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sp>
        <p:nvSpPr>
          <p:cNvPr id="15" name="文本框 13">
            <a:extLst>
              <a:ext uri="{FF2B5EF4-FFF2-40B4-BE49-F238E27FC236}">
                <a16:creationId xmlns:a16="http://schemas.microsoft.com/office/drawing/2014/main" xmlns="" id="{BFFC002D-C68E-8443-B38E-0E1BAE2C9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7088" y="6050419"/>
            <a:ext cx="86661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n"/>
            </a:pPr>
            <a:r>
              <a:rPr kumimoji="0" lang="en-US" altLang="zh-CN" sz="1800" b="1" dirty="0"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Selecting the optimal feasible network topology plays</a:t>
            </a:r>
            <a:r>
              <a:rPr kumimoji="0" lang="en-US" altLang="zh-CN" sz="1800" b="1" dirty="0">
                <a:latin typeface="+mn-lt"/>
                <a:cs typeface="Times New Roman" panose="02020603050405020304" pitchFamily="18" charset="0"/>
              </a:rPr>
              <a:t> a pivotal role in </a:t>
            </a:r>
            <a:r>
              <a:rPr kumimoji="0" lang="en-US" altLang="zh-CN" sz="1800" b="1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matching well </a:t>
            </a:r>
            <a:r>
              <a:rPr kumimoji="0" lang="en-US" altLang="zh-CN" sz="1800" b="1" dirty="0"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with the </a:t>
            </a:r>
            <a:r>
              <a:rPr kumimoji="0" lang="en-US" altLang="zh-CN" sz="1800" b="1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limited network resources</a:t>
            </a:r>
            <a:r>
              <a:rPr kumimoji="0" lang="en-US" altLang="zh-CN" sz="1800" b="1" dirty="0"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 and </a:t>
            </a:r>
            <a:r>
              <a:rPr kumimoji="0" lang="en-US" altLang="zh-CN" sz="1800" b="1" dirty="0">
                <a:solidFill>
                  <a:srgbClr val="C00000"/>
                </a:solidFill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stochastically arrived mission data</a:t>
            </a:r>
            <a:r>
              <a:rPr kumimoji="0" lang="en-US" altLang="zh-CN" sz="1800" b="1" dirty="0">
                <a:latin typeface="+mn-lt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8709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pic>
        <p:nvPicPr>
          <p:cNvPr id="16" name="Picture 6">
            <a:extLst>
              <a:ext uri="{FF2B5EF4-FFF2-40B4-BE49-F238E27FC236}">
                <a16:creationId xmlns:a16="http://schemas.microsoft.com/office/drawing/2014/main" xmlns="" id="{7459581D-DA9B-1B42-8180-8CA37E5938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6425" y="2845302"/>
            <a:ext cx="5826125" cy="2892692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43312558-30EB-F745-8CB4-34B45ADB4A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50" y="981075"/>
            <a:ext cx="8820150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Network model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lvl="2">
              <a:buClr>
                <a:srgbClr val="A40000"/>
              </a:buClr>
              <a:buSzPct val="80000"/>
              <a:buFont typeface="Wingdings" pitchFamily="2" charset="2"/>
              <a:buChar char="Ø"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 consider a typical time-slotted SSNs constituted by:</a:t>
            </a:r>
          </a:p>
          <a:p>
            <a:pPr lvl="1">
              <a:lnSpc>
                <a:spcPts val="28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 satellites 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= {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1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1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2,…,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18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U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}</a:t>
            </a:r>
          </a:p>
          <a:p>
            <a:pPr lvl="1">
              <a:lnSpc>
                <a:spcPts val="28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Ground stations 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= {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1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1,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1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1800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2,…,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18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G</a:t>
            </a:r>
            <a:r>
              <a:rPr kumimoji="0" lang="en-US" altLang="zh-CN" sz="18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}</a:t>
            </a:r>
          </a:p>
          <a:p>
            <a:pPr lvl="1">
              <a:lnSpc>
                <a:spcPts val="28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kumimoji="0" lang="en-US" altLang="zh-CN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kumimoji="0" lang="en-US" altLang="zh-CN" sz="18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l,t</a:t>
            </a:r>
            <a:r>
              <a:rPr kumimoji="0" lang="en-US" altLang="zh-CN" sz="1800" i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 the time slot (TS) which belongs to the t-</a:t>
            </a:r>
            <a:r>
              <a:rPr lang="en-US" altLang="zh-CN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slot of the l-</a:t>
            </a:r>
            <a:r>
              <a:rPr lang="en-US" altLang="zh-CN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</a:t>
            </a: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cycle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xmlns="" id="{376D996D-BF9A-554D-A0BB-F971189D5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49" y="3090932"/>
            <a:ext cx="4410075" cy="148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Random mission arrival model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 lvl="2">
              <a:buClr>
                <a:srgbClr val="A40000"/>
              </a:buClr>
              <a:buSzPct val="80000"/>
              <a:buFont typeface="Wingdings" pitchFamily="2" charset="2"/>
              <a:buChar char="Ø"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Let </a:t>
            </a:r>
          </a:p>
          <a:p>
            <a:pPr marL="754063" lvl="2" indent="-354013">
              <a:buClr>
                <a:srgbClr val="A40000"/>
              </a:buClr>
              <a:buSzPct val="80000"/>
            </a:pPr>
            <a:r>
              <a:rPr lang="en-US" altLang="zh-CN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be the random arrivals (number of bits) collected by satellites at the end of TS </a:t>
            </a:r>
            <a:r>
              <a:rPr kumimoji="0" lang="en-US" altLang="zh-CN" sz="1800" i="1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</a:t>
            </a:r>
            <a:r>
              <a:rPr kumimoji="0" lang="en-US" altLang="zh-CN" sz="1800" i="1" baseline="-25000" dirty="0" err="1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l,t</a:t>
            </a:r>
            <a:r>
              <a:rPr kumimoji="0" lang="en-US" altLang="zh-CN" sz="1800" i="1" baseline="-25000" dirty="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</a:p>
          <a:p>
            <a:pPr marL="754063" lvl="2" indent="-354013">
              <a:buClr>
                <a:srgbClr val="A40000"/>
              </a:buClr>
              <a:buSzPct val="80000"/>
              <a:buFont typeface="Wingdings" pitchFamily="2" charset="2"/>
              <a:buChar char="Ø"/>
            </a:pP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           is  </a:t>
            </a:r>
            <a:r>
              <a:rPr lang="en-US" sz="18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i.i.d</a:t>
            </a:r>
            <a:r>
              <a:rPr lang="en-US" sz="1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across TSs according to a general distribution </a:t>
            </a:r>
          </a:p>
          <a:p>
            <a:pPr marL="754063" lvl="2" indent="-354013">
              <a:buClr>
                <a:srgbClr val="A40000"/>
              </a:buClr>
              <a:buSzPct val="80000"/>
            </a:pPr>
            <a:endParaRPr kumimoji="0" lang="en-US" altLang="zh-CN" sz="2000" i="1" baseline="-25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54063" lvl="2" indent="-354013">
              <a:buClr>
                <a:srgbClr val="A40000"/>
              </a:buClr>
              <a:buSzPct val="80000"/>
            </a:pPr>
            <a:endParaRPr kumimoji="0" lang="en-US" altLang="zh-CN" sz="2000" i="1" baseline="-25000" dirty="0">
              <a:solidFill>
                <a:schemeClr val="tx1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marL="754063" lvl="2" indent="-354013">
              <a:buClr>
                <a:srgbClr val="A40000"/>
              </a:buClr>
              <a:buSzPct val="80000"/>
            </a:pPr>
            <a:endParaRPr lang="en-US" altLang="zh-CN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Picture 5">
            <a:extLst>
              <a:ext uri="{FF2B5EF4-FFF2-40B4-BE49-F238E27FC236}">
                <a16:creationId xmlns:a16="http://schemas.microsoft.com/office/drawing/2014/main" xmlns="" id="{32264069-7FDD-E840-AE9D-F762EE599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01850" y="3563356"/>
            <a:ext cx="2654300" cy="268938"/>
          </a:xfrm>
          <a:prstGeom prst="rect">
            <a:avLst/>
          </a:prstGeom>
        </p:spPr>
      </p:pic>
      <p:pic>
        <p:nvPicPr>
          <p:cNvPr id="20" name="Picture 11">
            <a:extLst>
              <a:ext uri="{FF2B5EF4-FFF2-40B4-BE49-F238E27FC236}">
                <a16:creationId xmlns:a16="http://schemas.microsoft.com/office/drawing/2014/main" xmlns="" id="{7A242B19-DEE6-644C-9A0D-ECC2F8BCD9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7350" y="4629219"/>
            <a:ext cx="711200" cy="266700"/>
          </a:xfrm>
          <a:prstGeom prst="rect">
            <a:avLst/>
          </a:prstGeom>
        </p:spPr>
      </p:pic>
      <p:pic>
        <p:nvPicPr>
          <p:cNvPr id="21" name="Picture 12">
            <a:extLst>
              <a:ext uri="{FF2B5EF4-FFF2-40B4-BE49-F238E27FC236}">
                <a16:creationId xmlns:a16="http://schemas.microsoft.com/office/drawing/2014/main" xmlns="" id="{731F0BE1-751E-C443-9C39-A22A392D33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38600" y="4895919"/>
            <a:ext cx="584200" cy="266700"/>
          </a:xfrm>
          <a:prstGeom prst="rect">
            <a:avLst/>
          </a:prstGeom>
        </p:spPr>
      </p:pic>
      <p:graphicFrame>
        <p:nvGraphicFramePr>
          <p:cNvPr id="2" name="对象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5538120"/>
              </p:ext>
            </p:extLst>
          </p:nvPr>
        </p:nvGraphicFramePr>
        <p:xfrm>
          <a:off x="1657350" y="5905555"/>
          <a:ext cx="6370638" cy="8952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34" name="Visio" r:id="rId8" imgW="4610627" imgH="651703" progId="Visio.Drawing.11">
                  <p:embed/>
                </p:oleObj>
              </mc:Choice>
              <mc:Fallback>
                <p:oleObj name="Visio" r:id="rId8" imgW="4610627" imgH="651703" progId="Visio.Drawing.11">
                  <p:embed/>
                  <p:pic>
                    <p:nvPicPr>
                      <p:cNvPr id="0" name="对象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7350" y="5905555"/>
                        <a:ext cx="6370638" cy="8952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3">
            <a:extLst>
              <a:ext uri="{FF2B5EF4-FFF2-40B4-BE49-F238E27FC236}">
                <a16:creationId xmlns:a16="http://schemas.microsoft.com/office/drawing/2014/main" xmlns="" id="{212A9E39-6B15-E54C-A282-C65CA9E07BAF}"/>
              </a:ext>
            </a:extLst>
          </p:cNvPr>
          <p:cNvSpPr/>
          <p:nvPr/>
        </p:nvSpPr>
        <p:spPr>
          <a:xfrm>
            <a:off x="5903853" y="5877815"/>
            <a:ext cx="6754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Cycle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3" name="Rectangle 13">
            <a:extLst>
              <a:ext uri="{FF2B5EF4-FFF2-40B4-BE49-F238E27FC236}">
                <a16:creationId xmlns:a16="http://schemas.microsoft.com/office/drawing/2014/main" xmlns="" id="{212A9E39-6B15-E54C-A282-C65CA9E07BAF}"/>
              </a:ext>
            </a:extLst>
          </p:cNvPr>
          <p:cNvSpPr/>
          <p:nvPr/>
        </p:nvSpPr>
        <p:spPr>
          <a:xfrm>
            <a:off x="5477232" y="6454633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C00000"/>
                </a:solidFill>
              </a:rPr>
              <a:t>Time slot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8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cxnSp>
        <p:nvCxnSpPr>
          <p:cNvPr id="9" name="Straight Connector 28"/>
          <p:cNvCxnSpPr>
            <a:cxnSpLocks/>
          </p:cNvCxnSpPr>
          <p:nvPr/>
        </p:nvCxnSpPr>
        <p:spPr>
          <a:xfrm>
            <a:off x="4578351" y="1137045"/>
            <a:ext cx="0" cy="5524105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Rectangle 3">
            <a:extLst>
              <a:ext uri="{FF2B5EF4-FFF2-40B4-BE49-F238E27FC236}">
                <a16:creationId xmlns:a16="http://schemas.microsoft.com/office/drawing/2014/main" xmlns="" id="{8CA75900-9A65-914D-89B0-4BAB2F99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401" y="1166998"/>
            <a:ext cx="4610100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Inter-satellite contact model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xmlns="" id="{82E5B8BF-4B4B-204B-B7BF-6736F4AEE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" y="3309380"/>
            <a:ext cx="3479800" cy="74930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1D6F2D08-FB2B-DE42-925A-D028D81AB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64" y="4683703"/>
            <a:ext cx="3492500" cy="812800"/>
          </a:xfrm>
          <a:prstGeom prst="rect">
            <a:avLst/>
          </a:prstGeom>
        </p:spPr>
      </p:pic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9C536EFC-E458-7F48-B999-6257F721F9AE}"/>
              </a:ext>
            </a:extLst>
          </p:cNvPr>
          <p:cNvSpPr/>
          <p:nvPr/>
        </p:nvSpPr>
        <p:spPr>
          <a:xfrm>
            <a:off x="541866" y="2405290"/>
            <a:ext cx="376840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dirty="0">
                <a:solidFill>
                  <a:srgbClr val="C00000"/>
                </a:solidFill>
              </a:rPr>
              <a:t>Achievable transmission data </a:t>
            </a:r>
            <a:r>
              <a:rPr lang="en-US" altLang="zh-CN" sz="2000" dirty="0" smtClean="0">
                <a:solidFill>
                  <a:srgbClr val="C00000"/>
                </a:solidFill>
              </a:rPr>
              <a:t>rate: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xmlns="" id="{8474B094-2D86-EF48-B04A-D8155BC29002}"/>
              </a:ext>
            </a:extLst>
          </p:cNvPr>
          <p:cNvSpPr/>
          <p:nvPr/>
        </p:nvSpPr>
        <p:spPr>
          <a:xfrm>
            <a:off x="541866" y="4383199"/>
            <a:ext cx="281093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NimbusRomNo9L"/>
              </a:rPr>
              <a:t>The </a:t>
            </a:r>
            <a:r>
              <a:rPr lang="en-US" sz="2000" dirty="0">
                <a:solidFill>
                  <a:srgbClr val="C00000"/>
                </a:solidFill>
                <a:latin typeface="NimbusRomNo9L"/>
              </a:rPr>
              <a:t>free space </a:t>
            </a:r>
            <a:r>
              <a:rPr lang="en-US" sz="2000" dirty="0" smtClean="0">
                <a:solidFill>
                  <a:srgbClr val="C00000"/>
                </a:solidFill>
                <a:latin typeface="NimbusRomNo9L"/>
              </a:rPr>
              <a:t>loss: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xmlns="" id="{315EC3B6-A343-584C-BAF9-2C341785AB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44618" y="1199827"/>
            <a:ext cx="4610100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Energy dynamics model </a:t>
            </a:r>
          </a:p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n"/>
            </a:pP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xmlns="" id="{48F54F1E-9BCA-FA43-8758-1D54B662C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0536" y="1648892"/>
            <a:ext cx="4422273" cy="1920665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xmlns="" id="{E524DB57-939E-A54C-A275-A9E78EC80D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00536" y="3757333"/>
            <a:ext cx="4521200" cy="812800"/>
          </a:xfrm>
          <a:prstGeom prst="rect">
            <a:avLst/>
          </a:prstGeom>
        </p:spPr>
      </p:pic>
      <p:pic>
        <p:nvPicPr>
          <p:cNvPr id="24" name="Picture 9">
            <a:extLst>
              <a:ext uri="{FF2B5EF4-FFF2-40B4-BE49-F238E27FC236}">
                <a16:creationId xmlns:a16="http://schemas.microsoft.com/office/drawing/2014/main" xmlns="" id="{F81B864E-1709-BE40-890D-34CF7F628D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3781" y="4757909"/>
            <a:ext cx="1739900" cy="393700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xmlns="" id="{D430436D-3F40-ED47-9888-ADC0BFB27E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718" y="5496503"/>
            <a:ext cx="4254500" cy="342900"/>
          </a:xfrm>
          <a:prstGeom prst="rect">
            <a:avLst/>
          </a:prstGeom>
        </p:spPr>
      </p:pic>
      <p:pic>
        <p:nvPicPr>
          <p:cNvPr id="26" name="Picture 11">
            <a:extLst>
              <a:ext uri="{FF2B5EF4-FFF2-40B4-BE49-F238E27FC236}">
                <a16:creationId xmlns:a16="http://schemas.microsoft.com/office/drawing/2014/main" xmlns="" id="{FBDBD406-45E4-054A-B0E2-1A7A4190D40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213" y="6027179"/>
            <a:ext cx="2768600" cy="393700"/>
          </a:xfrm>
          <a:prstGeom prst="rect">
            <a:avLst/>
          </a:prstGeom>
        </p:spPr>
      </p:pic>
      <p:sp>
        <p:nvSpPr>
          <p:cNvPr id="27" name="Rectangle 12">
            <a:extLst>
              <a:ext uri="{FF2B5EF4-FFF2-40B4-BE49-F238E27FC236}">
                <a16:creationId xmlns:a16="http://schemas.microsoft.com/office/drawing/2014/main" xmlns="" id="{090F452B-9355-314B-801A-14BA0EAB1403}"/>
              </a:ext>
            </a:extLst>
          </p:cNvPr>
          <p:cNvSpPr/>
          <p:nvPr/>
        </p:nvSpPr>
        <p:spPr>
          <a:xfrm>
            <a:off x="9497620" y="2291892"/>
            <a:ext cx="24911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Energy consumption for transmitting data </a:t>
            </a:r>
          </a:p>
        </p:txBody>
      </p:sp>
      <p:sp>
        <p:nvSpPr>
          <p:cNvPr id="28" name="Rectangle 44">
            <a:extLst>
              <a:ext uri="{FF2B5EF4-FFF2-40B4-BE49-F238E27FC236}">
                <a16:creationId xmlns:a16="http://schemas.microsoft.com/office/drawing/2014/main" xmlns="" id="{3300A3E9-6E70-2B40-BD75-8B0551D05724}"/>
              </a:ext>
            </a:extLst>
          </p:cNvPr>
          <p:cNvSpPr/>
          <p:nvPr/>
        </p:nvSpPr>
        <p:spPr>
          <a:xfrm>
            <a:off x="9559772" y="3729781"/>
            <a:ext cx="2543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Energy consumption for receiving data </a:t>
            </a:r>
          </a:p>
        </p:txBody>
      </p:sp>
      <p:sp>
        <p:nvSpPr>
          <p:cNvPr id="29" name="Rectangle 13">
            <a:extLst>
              <a:ext uri="{FF2B5EF4-FFF2-40B4-BE49-F238E27FC236}">
                <a16:creationId xmlns:a16="http://schemas.microsoft.com/office/drawing/2014/main" xmlns="" id="{212A9E39-6B15-E54C-A282-C65CA9E07BAF}"/>
              </a:ext>
            </a:extLst>
          </p:cNvPr>
          <p:cNvSpPr/>
          <p:nvPr/>
        </p:nvSpPr>
        <p:spPr>
          <a:xfrm>
            <a:off x="7472303" y="4741165"/>
            <a:ext cx="3978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Nominal operation energy consumption </a:t>
            </a:r>
          </a:p>
        </p:txBody>
      </p:sp>
      <p:sp>
        <p:nvSpPr>
          <p:cNvPr id="30" name="Rectangle 45">
            <a:extLst>
              <a:ext uri="{FF2B5EF4-FFF2-40B4-BE49-F238E27FC236}">
                <a16:creationId xmlns:a16="http://schemas.microsoft.com/office/drawing/2014/main" xmlns="" id="{2913CA13-D9B8-FB4E-A049-403004C6EBD2}"/>
              </a:ext>
            </a:extLst>
          </p:cNvPr>
          <p:cNvSpPr/>
          <p:nvPr/>
        </p:nvSpPr>
        <p:spPr>
          <a:xfrm>
            <a:off x="9205468" y="5478137"/>
            <a:ext cx="26499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Total </a:t>
            </a:r>
            <a:r>
              <a:rPr lang="en-US" dirty="0" smtClean="0">
                <a:solidFill>
                  <a:srgbClr val="C00000"/>
                </a:solidFill>
              </a:rPr>
              <a:t>energy consumption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1" name="Rectangle 46">
            <a:extLst>
              <a:ext uri="{FF2B5EF4-FFF2-40B4-BE49-F238E27FC236}">
                <a16:creationId xmlns:a16="http://schemas.microsoft.com/office/drawing/2014/main" xmlns="" id="{9268D854-A082-1B4D-91FE-833BA166FA35}"/>
              </a:ext>
            </a:extLst>
          </p:cNvPr>
          <p:cNvSpPr/>
          <p:nvPr/>
        </p:nvSpPr>
        <p:spPr>
          <a:xfrm>
            <a:off x="8477106" y="6029218"/>
            <a:ext cx="29467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Harvested energy</a:t>
            </a:r>
          </a:p>
        </p:txBody>
      </p:sp>
    </p:spTree>
    <p:extLst>
      <p:ext uri="{BB962C8B-B14F-4D97-AF65-F5344CB8AC3E}">
        <p14:creationId xmlns:p14="http://schemas.microsoft.com/office/powerpoint/2010/main" val="499222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090F452B-9355-314B-801A-14BA0EAB1403}"/>
              </a:ext>
            </a:extLst>
          </p:cNvPr>
          <p:cNvSpPr/>
          <p:nvPr/>
        </p:nvSpPr>
        <p:spPr>
          <a:xfrm>
            <a:off x="995781" y="1956625"/>
            <a:ext cx="1328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State:</a:t>
            </a: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xmlns="" id="{617ABDC9-C425-D145-9D29-EC4A90336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0250" y="1912691"/>
            <a:ext cx="2959100" cy="508000"/>
          </a:xfrm>
          <a:prstGeom prst="rect">
            <a:avLst/>
          </a:prstGeom>
        </p:spPr>
      </p:pic>
      <p:sp>
        <p:nvSpPr>
          <p:cNvPr id="32" name="Rectangle 3">
            <a:extLst>
              <a:ext uri="{FF2B5EF4-FFF2-40B4-BE49-F238E27FC236}">
                <a16:creationId xmlns:a16="http://schemas.microsoft.com/office/drawing/2014/main" xmlns="" id="{0CEFE536-01B5-2E41-ADAD-DD4E475D3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253187"/>
            <a:ext cx="4610100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 infinite MDP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3" name="Rectangle 22">
            <a:extLst>
              <a:ext uri="{FF2B5EF4-FFF2-40B4-BE49-F238E27FC236}">
                <a16:creationId xmlns:a16="http://schemas.microsoft.com/office/drawing/2014/main" xmlns="" id="{7E41EE9B-5F24-194A-9FEC-18F51ABEDDEA}"/>
              </a:ext>
            </a:extLst>
          </p:cNvPr>
          <p:cNvSpPr/>
          <p:nvPr/>
        </p:nvSpPr>
        <p:spPr>
          <a:xfrm>
            <a:off x="995781" y="2594884"/>
            <a:ext cx="1080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</a:rPr>
              <a:t>Action:</a:t>
            </a:r>
            <a:endParaRPr lang="en-US" dirty="0"/>
          </a:p>
        </p:txBody>
      </p:sp>
      <p:sp>
        <p:nvSpPr>
          <p:cNvPr id="34" name="Rectangle 6">
            <a:extLst>
              <a:ext uri="{FF2B5EF4-FFF2-40B4-BE49-F238E27FC236}">
                <a16:creationId xmlns:a16="http://schemas.microsoft.com/office/drawing/2014/main" xmlns="" id="{50CB26D6-ED1D-0C43-9390-7107279EB1C3}"/>
              </a:ext>
            </a:extLst>
          </p:cNvPr>
          <p:cNvSpPr/>
          <p:nvPr/>
        </p:nvSpPr>
        <p:spPr>
          <a:xfrm>
            <a:off x="5219700" y="1956625"/>
            <a:ext cx="56895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system</a:t>
            </a:r>
            <a:r>
              <a:rPr lang="en-US" dirty="0">
                <a:latin typeface="NimbusRomNo9L"/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storage state and battery energy state </a:t>
            </a:r>
          </a:p>
        </p:txBody>
      </p:sp>
      <p:pic>
        <p:nvPicPr>
          <p:cNvPr id="35" name="Picture 14">
            <a:extLst>
              <a:ext uri="{FF2B5EF4-FFF2-40B4-BE49-F238E27FC236}">
                <a16:creationId xmlns:a16="http://schemas.microsoft.com/office/drawing/2014/main" xmlns="" id="{35468C7E-CA6D-204C-86FA-E0EF339003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196" y="3337483"/>
            <a:ext cx="5524500" cy="2451100"/>
          </a:xfrm>
          <a:prstGeom prst="rect">
            <a:avLst/>
          </a:prstGeom>
        </p:spPr>
      </p:pic>
      <p:sp>
        <p:nvSpPr>
          <p:cNvPr id="36" name="Rectangle 24">
            <a:extLst>
              <a:ext uri="{FF2B5EF4-FFF2-40B4-BE49-F238E27FC236}">
                <a16:creationId xmlns:a16="http://schemas.microsoft.com/office/drawing/2014/main" xmlns="" id="{8C6721DA-CFEF-B245-BAC1-0A49316ECC4B}"/>
              </a:ext>
            </a:extLst>
          </p:cNvPr>
          <p:cNvSpPr/>
          <p:nvPr/>
        </p:nvSpPr>
        <p:spPr>
          <a:xfrm>
            <a:off x="2075656" y="2608954"/>
            <a:ext cx="44584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Feasible network topology</a:t>
            </a:r>
          </a:p>
        </p:txBody>
      </p:sp>
      <p:sp>
        <p:nvSpPr>
          <p:cNvPr id="37" name="Rectangle 15">
            <a:extLst>
              <a:ext uri="{FF2B5EF4-FFF2-40B4-BE49-F238E27FC236}">
                <a16:creationId xmlns:a16="http://schemas.microsoft.com/office/drawing/2014/main" xmlns="" id="{6181F957-CF32-6D44-A432-C76245F70600}"/>
              </a:ext>
            </a:extLst>
          </p:cNvPr>
          <p:cNvSpPr/>
          <p:nvPr/>
        </p:nvSpPr>
        <p:spPr>
          <a:xfrm>
            <a:off x="3943351" y="5826103"/>
            <a:ext cx="62316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Maximum feasible IS and SD contacts selection schematic </a:t>
            </a:r>
          </a:p>
        </p:txBody>
      </p:sp>
      <p:sp>
        <p:nvSpPr>
          <p:cNvPr id="38" name="Rectangle 26">
            <a:extLst>
              <a:ext uri="{FF2B5EF4-FFF2-40B4-BE49-F238E27FC236}">
                <a16:creationId xmlns:a16="http://schemas.microsoft.com/office/drawing/2014/main" xmlns="" id="{99C3CB83-86A5-8343-93F0-D4662BAE33A9}"/>
              </a:ext>
            </a:extLst>
          </p:cNvPr>
          <p:cNvSpPr/>
          <p:nvPr/>
        </p:nvSpPr>
        <p:spPr>
          <a:xfrm>
            <a:off x="9245600" y="3711082"/>
            <a:ext cx="27939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Initial network topology</a:t>
            </a:r>
          </a:p>
        </p:txBody>
      </p:sp>
      <p:sp>
        <p:nvSpPr>
          <p:cNvPr id="39" name="Rectangle 27">
            <a:extLst>
              <a:ext uri="{FF2B5EF4-FFF2-40B4-BE49-F238E27FC236}">
                <a16:creationId xmlns:a16="http://schemas.microsoft.com/office/drawing/2014/main" xmlns="" id="{63D8A860-9203-E14F-ACFC-A0948D5035F5}"/>
              </a:ext>
            </a:extLst>
          </p:cNvPr>
          <p:cNvSpPr/>
          <p:nvPr/>
        </p:nvSpPr>
        <p:spPr>
          <a:xfrm>
            <a:off x="9772650" y="4523901"/>
            <a:ext cx="18859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conflict graphs </a:t>
            </a:r>
          </a:p>
        </p:txBody>
      </p:sp>
      <p:sp>
        <p:nvSpPr>
          <p:cNvPr id="40" name="Down Arrow 16">
            <a:extLst>
              <a:ext uri="{FF2B5EF4-FFF2-40B4-BE49-F238E27FC236}">
                <a16:creationId xmlns:a16="http://schemas.microsoft.com/office/drawing/2014/main" xmlns="" id="{01013187-5EC5-954F-BA68-836C92C30DF0}"/>
              </a:ext>
            </a:extLst>
          </p:cNvPr>
          <p:cNvSpPr/>
          <p:nvPr/>
        </p:nvSpPr>
        <p:spPr>
          <a:xfrm flipH="1">
            <a:off x="10586719" y="4156614"/>
            <a:ext cx="195582" cy="30378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Down Arrow 29">
            <a:extLst>
              <a:ext uri="{FF2B5EF4-FFF2-40B4-BE49-F238E27FC236}">
                <a16:creationId xmlns:a16="http://schemas.microsoft.com/office/drawing/2014/main" xmlns="" id="{2EE2EEA6-24FF-3747-98AA-9984B3A04EAD}"/>
              </a:ext>
            </a:extLst>
          </p:cNvPr>
          <p:cNvSpPr/>
          <p:nvPr/>
        </p:nvSpPr>
        <p:spPr>
          <a:xfrm flipH="1">
            <a:off x="10579733" y="4971252"/>
            <a:ext cx="195582" cy="303787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30">
            <a:extLst>
              <a:ext uri="{FF2B5EF4-FFF2-40B4-BE49-F238E27FC236}">
                <a16:creationId xmlns:a16="http://schemas.microsoft.com/office/drawing/2014/main" xmlns="" id="{601D7134-B17E-4340-B1A7-AED29473D764}"/>
              </a:ext>
            </a:extLst>
          </p:cNvPr>
          <p:cNvSpPr/>
          <p:nvPr/>
        </p:nvSpPr>
        <p:spPr>
          <a:xfrm>
            <a:off x="9169401" y="5275039"/>
            <a:ext cx="302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Feasible  network </a:t>
            </a:r>
            <a:r>
              <a:rPr lang="en-US" sz="2000" dirty="0" smtClean="0">
                <a:solidFill>
                  <a:srgbClr val="C00000"/>
                </a:solidFill>
              </a:rPr>
              <a:t>topology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43" name="Group 17">
            <a:extLst>
              <a:ext uri="{FF2B5EF4-FFF2-40B4-BE49-F238E27FC236}">
                <a16:creationId xmlns:a16="http://schemas.microsoft.com/office/drawing/2014/main" xmlns="" id="{958881D0-BA98-FC46-9333-DA1131767A64}"/>
              </a:ext>
            </a:extLst>
          </p:cNvPr>
          <p:cNvGrpSpPr/>
          <p:nvPr/>
        </p:nvGrpSpPr>
        <p:grpSpPr>
          <a:xfrm>
            <a:off x="507073" y="3781493"/>
            <a:ext cx="3062553" cy="2477480"/>
            <a:chOff x="4267200" y="2822481"/>
            <a:chExt cx="3302000" cy="2882900"/>
          </a:xfrm>
        </p:grpSpPr>
        <p:pic>
          <p:nvPicPr>
            <p:cNvPr id="44" name="Picture 18">
              <a:extLst>
                <a:ext uri="{FF2B5EF4-FFF2-40B4-BE49-F238E27FC236}">
                  <a16:creationId xmlns:a16="http://schemas.microsoft.com/office/drawing/2014/main" xmlns="" id="{5915EEB3-3866-2F4F-A5AB-86E369C34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67200" y="2822481"/>
              <a:ext cx="3302000" cy="2159000"/>
            </a:xfrm>
            <a:prstGeom prst="rect">
              <a:avLst/>
            </a:prstGeom>
          </p:spPr>
        </p:pic>
        <p:pic>
          <p:nvPicPr>
            <p:cNvPr id="45" name="Picture 19">
              <a:extLst>
                <a:ext uri="{FF2B5EF4-FFF2-40B4-BE49-F238E27FC236}">
                  <a16:creationId xmlns:a16="http://schemas.microsoft.com/office/drawing/2014/main" xmlns="" id="{C71F7383-61DA-8745-B05A-8C234A574E6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05300" y="4981481"/>
              <a:ext cx="3225800" cy="723900"/>
            </a:xfrm>
            <a:prstGeom prst="rect">
              <a:avLst/>
            </a:prstGeom>
          </p:spPr>
        </p:pic>
      </p:grpSp>
      <p:sp>
        <p:nvSpPr>
          <p:cNvPr id="46" name="Rectangle 20">
            <a:extLst>
              <a:ext uri="{FF2B5EF4-FFF2-40B4-BE49-F238E27FC236}">
                <a16:creationId xmlns:a16="http://schemas.microsoft.com/office/drawing/2014/main" xmlns="" id="{E13798E7-074A-174D-B952-C0690DAA3DE1}"/>
              </a:ext>
            </a:extLst>
          </p:cNvPr>
          <p:cNvSpPr/>
          <p:nvPr/>
        </p:nvSpPr>
        <p:spPr>
          <a:xfrm>
            <a:off x="468972" y="3089256"/>
            <a:ext cx="3214224" cy="3286144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47" name="TextBox 19">
            <a:extLst>
              <a:ext uri="{FF2B5EF4-FFF2-40B4-BE49-F238E27FC236}">
                <a16:creationId xmlns:a16="http://schemas.microsoft.com/office/drawing/2014/main" xmlns="" id="{6E44C3DD-CBEE-5642-9626-44F75010E3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3196718"/>
            <a:ext cx="199548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contact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71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xmlns="" id="{090F452B-9355-314B-801A-14BA0EAB1403}"/>
              </a:ext>
            </a:extLst>
          </p:cNvPr>
          <p:cNvSpPr/>
          <p:nvPr/>
        </p:nvSpPr>
        <p:spPr>
          <a:xfrm>
            <a:off x="995781" y="1956625"/>
            <a:ext cx="13283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</a:rPr>
              <a:t>Reward: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xmlns="" id="{0CEFE536-01B5-2E41-ADAD-DD4E475D3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253187"/>
            <a:ext cx="4610100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 infinite MDP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4" name="Picture 1">
            <a:extLst>
              <a:ext uri="{FF2B5EF4-FFF2-40B4-BE49-F238E27FC236}">
                <a16:creationId xmlns:a16="http://schemas.microsoft.com/office/drawing/2014/main" xmlns="" id="{9943E0DA-3C7F-DD42-B368-9DDBCB2E39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6551" y="2325957"/>
            <a:ext cx="4419600" cy="584200"/>
          </a:xfrm>
          <a:prstGeom prst="rect">
            <a:avLst/>
          </a:prstGeom>
        </p:spPr>
      </p:pic>
      <p:pic>
        <p:nvPicPr>
          <p:cNvPr id="25" name="Picture 4">
            <a:extLst>
              <a:ext uri="{FF2B5EF4-FFF2-40B4-BE49-F238E27FC236}">
                <a16:creationId xmlns:a16="http://schemas.microsoft.com/office/drawing/2014/main" xmlns="" id="{5C979119-9600-9A45-BDDF-C49CD7001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3473" y="4343164"/>
            <a:ext cx="4495800" cy="622300"/>
          </a:xfrm>
          <a:prstGeom prst="rect">
            <a:avLst/>
          </a:prstGeom>
        </p:spPr>
      </p:pic>
      <p:pic>
        <p:nvPicPr>
          <p:cNvPr id="26" name="Picture 7">
            <a:extLst>
              <a:ext uri="{FF2B5EF4-FFF2-40B4-BE49-F238E27FC236}">
                <a16:creationId xmlns:a16="http://schemas.microsoft.com/office/drawing/2014/main" xmlns="" id="{868FCFD5-6A7F-CC45-A50C-6E3BAAE70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9674" y="4964187"/>
            <a:ext cx="4483100" cy="622300"/>
          </a:xfrm>
          <a:prstGeom prst="rect">
            <a:avLst/>
          </a:prstGeom>
        </p:spPr>
      </p:pic>
      <p:pic>
        <p:nvPicPr>
          <p:cNvPr id="27" name="Picture 8">
            <a:extLst>
              <a:ext uri="{FF2B5EF4-FFF2-40B4-BE49-F238E27FC236}">
                <a16:creationId xmlns:a16="http://schemas.microsoft.com/office/drawing/2014/main" xmlns="" id="{7C7B399E-2241-3742-828F-8915D80730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4953" y="6124411"/>
            <a:ext cx="3454400" cy="622300"/>
          </a:xfrm>
          <a:prstGeom prst="rect">
            <a:avLst/>
          </a:prstGeom>
        </p:spPr>
      </p:pic>
      <p:pic>
        <p:nvPicPr>
          <p:cNvPr id="28" name="Picture 9">
            <a:extLst>
              <a:ext uri="{FF2B5EF4-FFF2-40B4-BE49-F238E27FC236}">
                <a16:creationId xmlns:a16="http://schemas.microsoft.com/office/drawing/2014/main" xmlns="" id="{3D3FA060-182F-0542-81F4-7761B0A7B5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4435" y="5591011"/>
            <a:ext cx="5016500" cy="533400"/>
          </a:xfrm>
          <a:prstGeom prst="rect">
            <a:avLst/>
          </a:prstGeom>
        </p:spPr>
      </p:pic>
      <p:pic>
        <p:nvPicPr>
          <p:cNvPr id="29" name="Picture 10">
            <a:extLst>
              <a:ext uri="{FF2B5EF4-FFF2-40B4-BE49-F238E27FC236}">
                <a16:creationId xmlns:a16="http://schemas.microsoft.com/office/drawing/2014/main" xmlns="" id="{0B0C4754-8548-3E45-A5B1-7A249F5F6AB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9931" y="1174062"/>
            <a:ext cx="3429000" cy="825500"/>
          </a:xfrm>
          <a:prstGeom prst="rect">
            <a:avLst/>
          </a:prstGeom>
        </p:spPr>
      </p:pic>
      <p:pic>
        <p:nvPicPr>
          <p:cNvPr id="30" name="Picture 11">
            <a:extLst>
              <a:ext uri="{FF2B5EF4-FFF2-40B4-BE49-F238E27FC236}">
                <a16:creationId xmlns:a16="http://schemas.microsoft.com/office/drawing/2014/main" xmlns="" id="{1B661460-4969-5740-886F-1D83797F8E3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55263" y="2178101"/>
            <a:ext cx="2159000" cy="698500"/>
          </a:xfrm>
          <a:prstGeom prst="rect">
            <a:avLst/>
          </a:prstGeom>
        </p:spPr>
      </p:pic>
      <p:sp>
        <p:nvSpPr>
          <p:cNvPr id="31" name="Rectangle 25">
            <a:extLst>
              <a:ext uri="{FF2B5EF4-FFF2-40B4-BE49-F238E27FC236}">
                <a16:creationId xmlns:a16="http://schemas.microsoft.com/office/drawing/2014/main" xmlns="" id="{F9544D07-B3C3-BF43-AE79-44CB1DEED43C}"/>
              </a:ext>
            </a:extLst>
          </p:cNvPr>
          <p:cNvSpPr/>
          <p:nvPr/>
        </p:nvSpPr>
        <p:spPr>
          <a:xfrm>
            <a:off x="2914651" y="3305058"/>
            <a:ext cx="68901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/>
              <a:t>s.t.</a:t>
            </a:r>
            <a:endParaRPr lang="en-US" sz="2000" dirty="0"/>
          </a:p>
        </p:txBody>
      </p:sp>
      <p:pic>
        <p:nvPicPr>
          <p:cNvPr id="48" name="Picture 13">
            <a:extLst>
              <a:ext uri="{FF2B5EF4-FFF2-40B4-BE49-F238E27FC236}">
                <a16:creationId xmlns:a16="http://schemas.microsoft.com/office/drawing/2014/main" xmlns="" id="{2ED441DC-E3C2-E245-8426-392F1D2C77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99713" y="3125771"/>
            <a:ext cx="2133600" cy="330200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xmlns="" id="{279BB9C5-105E-F04B-8441-746C001F7FF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45863" y="3758243"/>
            <a:ext cx="2374900" cy="266700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xmlns="" id="{8889D1FD-05B2-0B49-84AE-ACF77B18F1F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14768" y="2987256"/>
            <a:ext cx="3822700" cy="673100"/>
          </a:xfrm>
          <a:prstGeom prst="rect">
            <a:avLst/>
          </a:prstGeom>
        </p:spPr>
      </p:pic>
      <p:pic>
        <p:nvPicPr>
          <p:cNvPr id="51" name="Picture 19">
            <a:extLst>
              <a:ext uri="{FF2B5EF4-FFF2-40B4-BE49-F238E27FC236}">
                <a16:creationId xmlns:a16="http://schemas.microsoft.com/office/drawing/2014/main" xmlns="" id="{425BB510-6DCE-DD40-896E-B17FAB91120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14768" y="3670379"/>
            <a:ext cx="4749800" cy="673100"/>
          </a:xfrm>
          <a:prstGeom prst="rect">
            <a:avLst/>
          </a:prstGeom>
        </p:spPr>
      </p:pic>
      <p:sp>
        <p:nvSpPr>
          <p:cNvPr id="52" name="Rectangle 20">
            <a:extLst>
              <a:ext uri="{FF2B5EF4-FFF2-40B4-BE49-F238E27FC236}">
                <a16:creationId xmlns:a16="http://schemas.microsoft.com/office/drawing/2014/main" xmlns="" id="{62F56CA2-5781-654F-9548-49A367404A2A}"/>
              </a:ext>
            </a:extLst>
          </p:cNvPr>
          <p:cNvSpPr/>
          <p:nvPr/>
        </p:nvSpPr>
        <p:spPr>
          <a:xfrm>
            <a:off x="5040645" y="1248141"/>
            <a:ext cx="2359068" cy="605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rgbClr val="C00000"/>
                </a:solidFill>
              </a:rPr>
              <a:t>the total amount of the downloaded data</a:t>
            </a:r>
          </a:p>
        </p:txBody>
      </p:sp>
      <p:sp>
        <p:nvSpPr>
          <p:cNvPr id="53" name="Rectangle 31">
            <a:extLst>
              <a:ext uri="{FF2B5EF4-FFF2-40B4-BE49-F238E27FC236}">
                <a16:creationId xmlns:a16="http://schemas.microsoft.com/office/drawing/2014/main" xmlns="" id="{18D1BE30-04FD-C047-9C83-EA9547D520CE}"/>
              </a:ext>
            </a:extLst>
          </p:cNvPr>
          <p:cNvSpPr/>
          <p:nvPr/>
        </p:nvSpPr>
        <p:spPr>
          <a:xfrm>
            <a:off x="3484274" y="2990929"/>
            <a:ext cx="7640926" cy="2019534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54" name="TextBox 19">
            <a:extLst>
              <a:ext uri="{FF2B5EF4-FFF2-40B4-BE49-F238E27FC236}">
                <a16:creationId xmlns:a16="http://schemas.microsoft.com/office/drawing/2014/main" xmlns="" id="{A50CBB45-E2D4-674A-B31B-E2F935B5D6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8482" y="4339104"/>
            <a:ext cx="307554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flow conservation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5" name="Rectangle 33">
            <a:extLst>
              <a:ext uri="{FF2B5EF4-FFF2-40B4-BE49-F238E27FC236}">
                <a16:creationId xmlns:a16="http://schemas.microsoft.com/office/drawing/2014/main" xmlns="" id="{267662B3-9AFC-274D-A4AA-FA967F2CAEF0}"/>
              </a:ext>
            </a:extLst>
          </p:cNvPr>
          <p:cNvSpPr/>
          <p:nvPr/>
        </p:nvSpPr>
        <p:spPr>
          <a:xfrm>
            <a:off x="3484274" y="5008531"/>
            <a:ext cx="7640926" cy="173818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56" name="TextBox 19">
            <a:extLst>
              <a:ext uri="{FF2B5EF4-FFF2-40B4-BE49-F238E27FC236}">
                <a16:creationId xmlns:a16="http://schemas.microsoft.com/office/drawing/2014/main" xmlns="" id="{F5863CB0-6084-A647-AB69-143D8AFEA6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41096" y="5473158"/>
            <a:ext cx="2712138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Communication link, battery, and storage capacity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57" name="Rectangle 28">
            <a:extLst>
              <a:ext uri="{FF2B5EF4-FFF2-40B4-BE49-F238E27FC236}">
                <a16:creationId xmlns:a16="http://schemas.microsoft.com/office/drawing/2014/main" xmlns="" id="{AEC47F5D-B7CF-9242-AF53-5300E607B92F}"/>
              </a:ext>
            </a:extLst>
          </p:cNvPr>
          <p:cNvSpPr/>
          <p:nvPr/>
        </p:nvSpPr>
        <p:spPr>
          <a:xfrm>
            <a:off x="9410701" y="2079399"/>
            <a:ext cx="266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en-US" b="1" dirty="0">
                <a:solidFill>
                  <a:srgbClr val="C00000"/>
                </a:solidFill>
              </a:rPr>
              <a:t>the total amount of the data which remains in the satellites’ storage </a:t>
            </a:r>
          </a:p>
        </p:txBody>
      </p:sp>
      <p:sp>
        <p:nvSpPr>
          <p:cNvPr id="58" name="Rectangle 22">
            <a:extLst>
              <a:ext uri="{FF2B5EF4-FFF2-40B4-BE49-F238E27FC236}">
                <a16:creationId xmlns:a16="http://schemas.microsoft.com/office/drawing/2014/main" xmlns="" id="{CD596DCD-EBA4-AB4F-878C-1DDA86FA2B34}"/>
              </a:ext>
            </a:extLst>
          </p:cNvPr>
          <p:cNvSpPr/>
          <p:nvPr/>
        </p:nvSpPr>
        <p:spPr>
          <a:xfrm>
            <a:off x="4851400" y="1136419"/>
            <a:ext cx="6501834" cy="869777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59" name="Rectangle 24">
            <a:extLst>
              <a:ext uri="{FF2B5EF4-FFF2-40B4-BE49-F238E27FC236}">
                <a16:creationId xmlns:a16="http://schemas.microsoft.com/office/drawing/2014/main" xmlns="" id="{F82B3F84-6014-5C46-B47C-7606BAC22A6F}"/>
              </a:ext>
            </a:extLst>
          </p:cNvPr>
          <p:cNvSpPr/>
          <p:nvPr/>
        </p:nvSpPr>
        <p:spPr>
          <a:xfrm>
            <a:off x="7337469" y="2113953"/>
            <a:ext cx="4683082" cy="796204"/>
          </a:xfrm>
          <a:prstGeom prst="rect">
            <a:avLst/>
          </a:prstGeom>
          <a:noFill/>
          <a:ln w="38100"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60" name="Group 15">
            <a:extLst>
              <a:ext uri="{FF2B5EF4-FFF2-40B4-BE49-F238E27FC236}">
                <a16:creationId xmlns:a16="http://schemas.microsoft.com/office/drawing/2014/main" xmlns="" id="{4C576A4D-8284-414A-94A3-959ABB836EBE}"/>
              </a:ext>
            </a:extLst>
          </p:cNvPr>
          <p:cNvGrpSpPr/>
          <p:nvPr/>
        </p:nvGrpSpPr>
        <p:grpSpPr>
          <a:xfrm>
            <a:off x="361950" y="3622551"/>
            <a:ext cx="2800350" cy="1908215"/>
            <a:chOff x="14708" y="3715148"/>
            <a:chExt cx="2800350" cy="1908215"/>
          </a:xfrm>
        </p:grpSpPr>
        <p:sp>
          <p:nvSpPr>
            <p:cNvPr id="61" name="Rectangle 2">
              <a:extLst>
                <a:ext uri="{FF2B5EF4-FFF2-40B4-BE49-F238E27FC236}">
                  <a16:creationId xmlns:a16="http://schemas.microsoft.com/office/drawing/2014/main" xmlns="" id="{77BDDEED-C4B7-944E-98B2-E8E2F135B3F1}"/>
                </a:ext>
              </a:extLst>
            </p:cNvPr>
            <p:cNvSpPr/>
            <p:nvPr/>
          </p:nvSpPr>
          <p:spPr>
            <a:xfrm>
              <a:off x="14708" y="3715148"/>
              <a:ext cx="2800350" cy="19082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NimbusRomNo9L"/>
                </a:rPr>
                <a:t>                       </a:t>
              </a:r>
              <a:r>
                <a:rPr lang="en-US" dirty="0" smtClean="0">
                  <a:latin typeface="NimbusRomNo9L"/>
                </a:rPr>
                <a:t>: </a:t>
              </a:r>
              <a:r>
                <a:rPr lang="en-US" sz="2000" dirty="0">
                  <a:solidFill>
                    <a:srgbClr val="C00000"/>
                  </a:solidFill>
                </a:rPr>
                <a:t>the immediate reward </a:t>
              </a:r>
              <a:r>
                <a:rPr lang="en-US" sz="2000" dirty="0"/>
                <a:t>of taking action            in state            , which can be obtained by solving an LP problem</a:t>
              </a:r>
            </a:p>
          </p:txBody>
        </p:sp>
        <p:pic>
          <p:nvPicPr>
            <p:cNvPr id="62" name="Picture 5">
              <a:extLst>
                <a:ext uri="{FF2B5EF4-FFF2-40B4-BE49-F238E27FC236}">
                  <a16:creationId xmlns:a16="http://schemas.microsoft.com/office/drawing/2014/main" xmlns="" id="{2A243396-6AB8-A540-9F3E-CD84F7084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1482" y="3715148"/>
              <a:ext cx="1454526" cy="209284"/>
            </a:xfrm>
            <a:prstGeom prst="rect">
              <a:avLst/>
            </a:prstGeom>
          </p:spPr>
        </p:pic>
        <p:pic>
          <p:nvPicPr>
            <p:cNvPr id="63" name="Picture 6">
              <a:extLst>
                <a:ext uri="{FF2B5EF4-FFF2-40B4-BE49-F238E27FC236}">
                  <a16:creationId xmlns:a16="http://schemas.microsoft.com/office/drawing/2014/main" xmlns="" id="{63C88EBD-E913-E44F-A88D-B13FE85659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821639" y="4431701"/>
              <a:ext cx="543544" cy="217418"/>
            </a:xfrm>
            <a:prstGeom prst="rect">
              <a:avLst/>
            </a:prstGeom>
          </p:spPr>
        </p:pic>
        <p:pic>
          <p:nvPicPr>
            <p:cNvPr id="64" name="Picture 14">
              <a:extLst>
                <a:ext uri="{FF2B5EF4-FFF2-40B4-BE49-F238E27FC236}">
                  <a16:creationId xmlns:a16="http://schemas.microsoft.com/office/drawing/2014/main" xmlns="" id="{CDEC3E70-6B76-AB49-BBE4-D176523BD46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741903" y="4724088"/>
              <a:ext cx="537798" cy="22408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3040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3178" y="1490294"/>
            <a:ext cx="9816622" cy="444597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 and motivation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Research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collaborative data scheduling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ith joint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orward and backward induction (JFBI) </a:t>
            </a:r>
            <a:r>
              <a:rPr lang="en-US" altLang="zh-CN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algorithm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 arrival distribution robust two-stage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recourse (DADR-TR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 algorithm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Conclusions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93680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32" name="Rectangle 12">
            <a:extLst>
              <a:ext uri="{FF2B5EF4-FFF2-40B4-BE49-F238E27FC236}">
                <a16:creationId xmlns:a16="http://schemas.microsoft.com/office/drawing/2014/main" xmlns="" id="{090F452B-9355-314B-801A-14BA0EAB1403}"/>
              </a:ext>
            </a:extLst>
          </p:cNvPr>
          <p:cNvSpPr/>
          <p:nvPr/>
        </p:nvSpPr>
        <p:spPr>
          <a:xfrm>
            <a:off x="906881" y="1853168"/>
            <a:ext cx="347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State Transition probabilities</a:t>
            </a:r>
            <a:r>
              <a:rPr lang="en-US" dirty="0">
                <a:latin typeface="+mj-lt"/>
              </a:rPr>
              <a:t>: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xmlns="" id="{0CEFE536-01B5-2E41-ADAD-DD4E475D3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1253187"/>
            <a:ext cx="4610100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An infinite MDP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4" name="Group 5">
            <a:extLst>
              <a:ext uri="{FF2B5EF4-FFF2-40B4-BE49-F238E27FC236}">
                <a16:creationId xmlns:a16="http://schemas.microsoft.com/office/drawing/2014/main" xmlns="" id="{1D8C1359-7B95-0740-8A3A-98C72AE801BC}"/>
              </a:ext>
            </a:extLst>
          </p:cNvPr>
          <p:cNvGrpSpPr/>
          <p:nvPr/>
        </p:nvGrpSpPr>
        <p:grpSpPr>
          <a:xfrm>
            <a:off x="3162300" y="4022770"/>
            <a:ext cx="5588000" cy="2120900"/>
            <a:chOff x="3302000" y="2743200"/>
            <a:chExt cx="5588000" cy="2120900"/>
          </a:xfrm>
        </p:grpSpPr>
        <p:pic>
          <p:nvPicPr>
            <p:cNvPr id="35" name="Picture 2">
              <a:extLst>
                <a:ext uri="{FF2B5EF4-FFF2-40B4-BE49-F238E27FC236}">
                  <a16:creationId xmlns:a16="http://schemas.microsoft.com/office/drawing/2014/main" xmlns="" id="{3A3662EA-7594-B743-9134-C05E83E08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02000" y="2743200"/>
              <a:ext cx="5588000" cy="1371600"/>
            </a:xfrm>
            <a:prstGeom prst="rect">
              <a:avLst/>
            </a:prstGeom>
          </p:spPr>
        </p:pic>
        <p:pic>
          <p:nvPicPr>
            <p:cNvPr id="36" name="Picture 3">
              <a:extLst>
                <a:ext uri="{FF2B5EF4-FFF2-40B4-BE49-F238E27FC236}">
                  <a16:creationId xmlns:a16="http://schemas.microsoft.com/office/drawing/2014/main" xmlns="" id="{C7A4DAF5-4625-F549-9106-07E74A140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5500" y="4089400"/>
              <a:ext cx="1714500" cy="774700"/>
            </a:xfrm>
            <a:prstGeom prst="rect">
              <a:avLst/>
            </a:prstGeom>
          </p:spPr>
        </p:pic>
      </p:grpSp>
      <p:sp>
        <p:nvSpPr>
          <p:cNvPr id="37" name="Rectangle 26">
            <a:extLst>
              <a:ext uri="{FF2B5EF4-FFF2-40B4-BE49-F238E27FC236}">
                <a16:creationId xmlns:a16="http://schemas.microsoft.com/office/drawing/2014/main" xmlns="" id="{621F6B4D-C23D-6F4E-AD92-E2386FB0CAB5}"/>
              </a:ext>
            </a:extLst>
          </p:cNvPr>
          <p:cNvSpPr/>
          <p:nvPr/>
        </p:nvSpPr>
        <p:spPr>
          <a:xfrm>
            <a:off x="2202280" y="3040086"/>
            <a:ext cx="71068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Proposition. </a:t>
            </a:r>
            <a:r>
              <a:rPr lang="en-US" b="1" i="1" dirty="0">
                <a:solidFill>
                  <a:srgbClr val="C00000"/>
                </a:solidFill>
              </a:rPr>
              <a:t>T</a:t>
            </a:r>
            <a:r>
              <a:rPr lang="en-US" i="1" dirty="0">
                <a:solidFill>
                  <a:srgbClr val="C00000"/>
                </a:solidFill>
              </a:rPr>
              <a:t>he system state transition process during a cycle and between two cycles have the Markov property. 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8" name="Picture 6">
            <a:extLst>
              <a:ext uri="{FF2B5EF4-FFF2-40B4-BE49-F238E27FC236}">
                <a16:creationId xmlns:a16="http://schemas.microsoft.com/office/drawing/2014/main" xmlns="" id="{4B299E2C-6A55-3447-920E-DD15D6EAE6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8750" y="1887097"/>
            <a:ext cx="3975100" cy="292100"/>
          </a:xfrm>
          <a:prstGeom prst="rect">
            <a:avLst/>
          </a:prstGeom>
        </p:spPr>
      </p:pic>
      <p:pic>
        <p:nvPicPr>
          <p:cNvPr id="39" name="Picture 14">
            <a:extLst>
              <a:ext uri="{FF2B5EF4-FFF2-40B4-BE49-F238E27FC236}">
                <a16:creationId xmlns:a16="http://schemas.microsoft.com/office/drawing/2014/main" xmlns="" id="{95EFC416-BCE8-A344-ABC3-664A81EF03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0" y="2388967"/>
            <a:ext cx="4140200" cy="266700"/>
          </a:xfrm>
          <a:prstGeom prst="rect">
            <a:avLst/>
          </a:prstGeom>
        </p:spPr>
      </p:pic>
      <p:sp>
        <p:nvSpPr>
          <p:cNvPr id="40" name="Rectangle 29">
            <a:extLst>
              <a:ext uri="{FF2B5EF4-FFF2-40B4-BE49-F238E27FC236}">
                <a16:creationId xmlns:a16="http://schemas.microsoft.com/office/drawing/2014/main" xmlns="" id="{463B9B51-99EA-8E48-923A-56CEE34195D7}"/>
              </a:ext>
            </a:extLst>
          </p:cNvPr>
          <p:cNvSpPr/>
          <p:nvPr/>
        </p:nvSpPr>
        <p:spPr>
          <a:xfrm>
            <a:off x="8281570" y="1853168"/>
            <a:ext cx="347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During a cycle for different TS</a:t>
            </a:r>
          </a:p>
        </p:txBody>
      </p:sp>
      <p:sp>
        <p:nvSpPr>
          <p:cNvPr id="41" name="Rectangle 30">
            <a:extLst>
              <a:ext uri="{FF2B5EF4-FFF2-40B4-BE49-F238E27FC236}">
                <a16:creationId xmlns:a16="http://schemas.microsoft.com/office/drawing/2014/main" xmlns="" id="{A3806E4B-8ABB-8F45-A4F0-576C7B8D2E29}"/>
              </a:ext>
            </a:extLst>
          </p:cNvPr>
          <p:cNvSpPr/>
          <p:nvPr/>
        </p:nvSpPr>
        <p:spPr>
          <a:xfrm>
            <a:off x="8281570" y="2334401"/>
            <a:ext cx="34746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+mj-lt"/>
              </a:rPr>
              <a:t>Between two different cycles</a:t>
            </a:r>
          </a:p>
        </p:txBody>
      </p:sp>
    </p:spTree>
    <p:extLst>
      <p:ext uri="{BB962C8B-B14F-4D97-AF65-F5344CB8AC3E}">
        <p14:creationId xmlns:p14="http://schemas.microsoft.com/office/powerpoint/2010/main" val="298287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xmlns="" id="{2F9F89E0-9FBD-FA41-8A6C-13D9071C7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53187"/>
            <a:ext cx="5816599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 joint forward and backward induction solution 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xmlns="" id="{7274C6B8-3DEE-DC45-80D3-667C14FAF0E6}"/>
              </a:ext>
            </a:extLst>
          </p:cNvPr>
          <p:cNvGrpSpPr/>
          <p:nvPr/>
        </p:nvGrpSpPr>
        <p:grpSpPr>
          <a:xfrm>
            <a:off x="1028700" y="2863376"/>
            <a:ext cx="8521700" cy="647700"/>
            <a:chOff x="1295400" y="3856183"/>
            <a:chExt cx="8521700" cy="647700"/>
          </a:xfrm>
        </p:grpSpPr>
        <p:pic>
          <p:nvPicPr>
            <p:cNvPr id="15" name="Picture 4">
              <a:extLst>
                <a:ext uri="{FF2B5EF4-FFF2-40B4-BE49-F238E27FC236}">
                  <a16:creationId xmlns:a16="http://schemas.microsoft.com/office/drawing/2014/main" xmlns="" id="{9CEAA00E-326E-AA4A-8FDB-FD2D9359D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95400" y="3856183"/>
              <a:ext cx="3860800" cy="406400"/>
            </a:xfrm>
            <a:prstGeom prst="rect">
              <a:avLst/>
            </a:prstGeom>
          </p:spPr>
        </p:pic>
        <p:pic>
          <p:nvPicPr>
            <p:cNvPr id="16" name="Picture 7">
              <a:extLst>
                <a:ext uri="{FF2B5EF4-FFF2-40B4-BE49-F238E27FC236}">
                  <a16:creationId xmlns:a16="http://schemas.microsoft.com/office/drawing/2014/main" xmlns="" id="{A54C7EE4-7211-1041-990A-2498B9105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56200" y="3856183"/>
              <a:ext cx="4660900" cy="647700"/>
            </a:xfrm>
            <a:prstGeom prst="rect">
              <a:avLst/>
            </a:prstGeom>
          </p:spPr>
        </p:pic>
      </p:grpSp>
      <p:sp>
        <p:nvSpPr>
          <p:cNvPr id="17" name="Rectangle 9">
            <a:extLst>
              <a:ext uri="{FF2B5EF4-FFF2-40B4-BE49-F238E27FC236}">
                <a16:creationId xmlns:a16="http://schemas.microsoft.com/office/drawing/2014/main" xmlns="" id="{DE6B0CE4-F17F-2F44-A0E5-CF335BB6A9B1}"/>
              </a:ext>
            </a:extLst>
          </p:cNvPr>
          <p:cNvSpPr/>
          <p:nvPr/>
        </p:nvSpPr>
        <p:spPr>
          <a:xfrm>
            <a:off x="936459" y="2331516"/>
            <a:ext cx="46274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Bellman’s optimal equations for infinite cycles </a:t>
            </a:r>
          </a:p>
        </p:txBody>
      </p:sp>
      <p:grpSp>
        <p:nvGrpSpPr>
          <p:cNvPr id="18" name="Group 12">
            <a:extLst>
              <a:ext uri="{FF2B5EF4-FFF2-40B4-BE49-F238E27FC236}">
                <a16:creationId xmlns:a16="http://schemas.microsoft.com/office/drawing/2014/main" xmlns="" id="{8C568447-BE56-3B4D-8D09-CAACC32C4726}"/>
              </a:ext>
            </a:extLst>
          </p:cNvPr>
          <p:cNvGrpSpPr/>
          <p:nvPr/>
        </p:nvGrpSpPr>
        <p:grpSpPr>
          <a:xfrm>
            <a:off x="1019340" y="4459923"/>
            <a:ext cx="8928100" cy="609600"/>
            <a:chOff x="1028700" y="3740269"/>
            <a:chExt cx="8928100" cy="609600"/>
          </a:xfrm>
        </p:grpSpPr>
        <p:pic>
          <p:nvPicPr>
            <p:cNvPr id="19" name="Picture 10">
              <a:extLst>
                <a:ext uri="{FF2B5EF4-FFF2-40B4-BE49-F238E27FC236}">
                  <a16:creationId xmlns:a16="http://schemas.microsoft.com/office/drawing/2014/main" xmlns="" id="{F9AFF812-F4A1-0B46-A916-8B2178631A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028700" y="3792713"/>
              <a:ext cx="4381500" cy="317500"/>
            </a:xfrm>
            <a:prstGeom prst="rect">
              <a:avLst/>
            </a:prstGeom>
          </p:spPr>
        </p:pic>
        <p:pic>
          <p:nvPicPr>
            <p:cNvPr id="20" name="Picture 11">
              <a:extLst>
                <a:ext uri="{FF2B5EF4-FFF2-40B4-BE49-F238E27FC236}">
                  <a16:creationId xmlns:a16="http://schemas.microsoft.com/office/drawing/2014/main" xmlns="" id="{7DB67E6F-537A-CF45-8C12-C3EA91213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257800" y="3740269"/>
              <a:ext cx="4699000" cy="609600"/>
            </a:xfrm>
            <a:prstGeom prst="rect">
              <a:avLst/>
            </a:prstGeom>
          </p:spPr>
        </p:pic>
      </p:grp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CC832AD6-A309-284E-A041-AED336478C61}"/>
              </a:ext>
            </a:extLst>
          </p:cNvPr>
          <p:cNvSpPr/>
          <p:nvPr/>
        </p:nvSpPr>
        <p:spPr>
          <a:xfrm>
            <a:off x="936459" y="3486770"/>
            <a:ext cx="27669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A value iteration approach </a:t>
            </a:r>
          </a:p>
        </p:txBody>
      </p:sp>
      <p:sp>
        <p:nvSpPr>
          <p:cNvPr id="22" name="Rectangle 14">
            <a:extLst>
              <a:ext uri="{FF2B5EF4-FFF2-40B4-BE49-F238E27FC236}">
                <a16:creationId xmlns:a16="http://schemas.microsoft.com/office/drawing/2014/main" xmlns="" id="{0E208EDE-2530-2A4C-B7F4-A62225B822F9}"/>
              </a:ext>
            </a:extLst>
          </p:cNvPr>
          <p:cNvSpPr/>
          <p:nvPr/>
        </p:nvSpPr>
        <p:spPr>
          <a:xfrm>
            <a:off x="947911" y="3955039"/>
            <a:ext cx="20167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Q-values functions </a:t>
            </a:r>
          </a:p>
        </p:txBody>
      </p:sp>
      <p:pic>
        <p:nvPicPr>
          <p:cNvPr id="23" name="Picture 15">
            <a:extLst>
              <a:ext uri="{FF2B5EF4-FFF2-40B4-BE49-F238E27FC236}">
                <a16:creationId xmlns:a16="http://schemas.microsoft.com/office/drawing/2014/main" xmlns="" id="{BE536C12-09D6-AC48-8A56-243CEDD7BD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8700" y="5060216"/>
            <a:ext cx="4787900" cy="1003300"/>
          </a:xfrm>
          <a:prstGeom prst="rect">
            <a:avLst/>
          </a:prstGeom>
        </p:spPr>
      </p:pic>
      <p:sp>
        <p:nvSpPr>
          <p:cNvPr id="24" name="Rectangle 16">
            <a:extLst>
              <a:ext uri="{FF2B5EF4-FFF2-40B4-BE49-F238E27FC236}">
                <a16:creationId xmlns:a16="http://schemas.microsoft.com/office/drawing/2014/main" xmlns="" id="{678DB67E-6B39-2E49-9739-25686D553F36}"/>
              </a:ext>
            </a:extLst>
          </p:cNvPr>
          <p:cNvSpPr/>
          <p:nvPr/>
        </p:nvSpPr>
        <p:spPr>
          <a:xfrm>
            <a:off x="1028700" y="6210446"/>
            <a:ext cx="2596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Convergence condition</a:t>
            </a:r>
            <a:r>
              <a:rPr lang="en-US" dirty="0">
                <a:latin typeface="NimbusRomNo9L"/>
              </a:rPr>
              <a:t>: </a:t>
            </a:r>
            <a:endParaRPr lang="en-US" dirty="0"/>
          </a:p>
        </p:txBody>
      </p:sp>
      <p:pic>
        <p:nvPicPr>
          <p:cNvPr id="25" name="Picture 18">
            <a:extLst>
              <a:ext uri="{FF2B5EF4-FFF2-40B4-BE49-F238E27FC236}">
                <a16:creationId xmlns:a16="http://schemas.microsoft.com/office/drawing/2014/main" xmlns="" id="{DED341BA-5452-2345-A78A-A01913460F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2690" y="6249578"/>
            <a:ext cx="3225800" cy="330200"/>
          </a:xfrm>
          <a:prstGeom prst="rect">
            <a:avLst/>
          </a:prstGeom>
        </p:spPr>
      </p:pic>
      <p:sp>
        <p:nvSpPr>
          <p:cNvPr id="26" name="Rectangle 19">
            <a:extLst>
              <a:ext uri="{FF2B5EF4-FFF2-40B4-BE49-F238E27FC236}">
                <a16:creationId xmlns:a16="http://schemas.microsoft.com/office/drawing/2014/main" xmlns="" id="{282A1934-1E63-B144-914E-17E616D4C42B}"/>
              </a:ext>
            </a:extLst>
          </p:cNvPr>
          <p:cNvSpPr/>
          <p:nvPr/>
        </p:nvSpPr>
        <p:spPr>
          <a:xfrm>
            <a:off x="947911" y="1835184"/>
            <a:ext cx="1431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cs typeface="Times New Roman" panose="02020603050405020304" pitchFamily="18" charset="0"/>
              </a:rPr>
              <a:t>Forward part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39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xmlns="" id="{2F9F89E0-9FBD-FA41-8A6C-13D9071C7A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1253187"/>
            <a:ext cx="5816599" cy="661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1000125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74295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A joint forward and backward induction solution </a:t>
            </a:r>
            <a:endParaRPr kumimoji="0" lang="zh-CN" altLang="en-US" sz="2000" b="1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8" name="Rectangle 9">
            <a:extLst>
              <a:ext uri="{FF2B5EF4-FFF2-40B4-BE49-F238E27FC236}">
                <a16:creationId xmlns:a16="http://schemas.microsoft.com/office/drawing/2014/main" xmlns="" id="{DE6B0CE4-F17F-2F44-A0E5-CF335BB6A9B1}"/>
              </a:ext>
            </a:extLst>
          </p:cNvPr>
          <p:cNvSpPr/>
          <p:nvPr/>
        </p:nvSpPr>
        <p:spPr>
          <a:xfrm>
            <a:off x="936459" y="2331516"/>
            <a:ext cx="51062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Reward-to-go function in the t-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th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slot during cycle l </a:t>
            </a:r>
          </a:p>
        </p:txBody>
      </p:sp>
      <p:sp>
        <p:nvSpPr>
          <p:cNvPr id="29" name="Rectangle 19">
            <a:extLst>
              <a:ext uri="{FF2B5EF4-FFF2-40B4-BE49-F238E27FC236}">
                <a16:creationId xmlns:a16="http://schemas.microsoft.com/office/drawing/2014/main" xmlns="" id="{282A1934-1E63-B144-914E-17E616D4C42B}"/>
              </a:ext>
            </a:extLst>
          </p:cNvPr>
          <p:cNvSpPr/>
          <p:nvPr/>
        </p:nvSpPr>
        <p:spPr>
          <a:xfrm>
            <a:off x="947911" y="1835184"/>
            <a:ext cx="1618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cs typeface="Times New Roman" panose="02020603050405020304" pitchFamily="18" charset="0"/>
              </a:rPr>
              <a:t>Backward part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0" name="Picture 1">
            <a:extLst>
              <a:ext uri="{FF2B5EF4-FFF2-40B4-BE49-F238E27FC236}">
                <a16:creationId xmlns:a16="http://schemas.microsoft.com/office/drawing/2014/main" xmlns="" id="{0E39DEEB-5D33-4C4D-A7C6-5B4B140CF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459" y="2786513"/>
            <a:ext cx="10058400" cy="1624194"/>
          </a:xfrm>
          <a:prstGeom prst="rect">
            <a:avLst/>
          </a:prstGeom>
        </p:spPr>
      </p:pic>
      <p:pic>
        <p:nvPicPr>
          <p:cNvPr id="31" name="Picture 3">
            <a:extLst>
              <a:ext uri="{FF2B5EF4-FFF2-40B4-BE49-F238E27FC236}">
                <a16:creationId xmlns:a16="http://schemas.microsoft.com/office/drawing/2014/main" xmlns="" id="{92979E72-2261-DB49-8E83-8767CC97D8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459" y="4822810"/>
            <a:ext cx="10058400" cy="1997661"/>
          </a:xfrm>
          <a:prstGeom prst="rect">
            <a:avLst/>
          </a:prstGeom>
        </p:spPr>
      </p:pic>
      <p:sp>
        <p:nvSpPr>
          <p:cNvPr id="32" name="Rectangle 20">
            <a:extLst>
              <a:ext uri="{FF2B5EF4-FFF2-40B4-BE49-F238E27FC236}">
                <a16:creationId xmlns:a16="http://schemas.microsoft.com/office/drawing/2014/main" xmlns="" id="{CA0CD486-D79A-A241-B9CB-6E4775712FAD}"/>
              </a:ext>
            </a:extLst>
          </p:cNvPr>
          <p:cNvSpPr/>
          <p:nvPr/>
        </p:nvSpPr>
        <p:spPr>
          <a:xfrm>
            <a:off x="947911" y="4499607"/>
            <a:ext cx="550067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Bellman’s optimal equations for finite slots in one cycle </a:t>
            </a:r>
          </a:p>
        </p:txBody>
      </p:sp>
    </p:spTree>
    <p:extLst>
      <p:ext uri="{BB962C8B-B14F-4D97-AF65-F5344CB8AC3E}">
        <p14:creationId xmlns:p14="http://schemas.microsoft.com/office/powerpoint/2010/main" val="277094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B1702224-AB19-1945-AA69-84504CDAB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698" y="1076256"/>
            <a:ext cx="4192002" cy="565474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B511F991-17E2-BD41-812D-035DE6E61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9150" y="1456015"/>
            <a:ext cx="4337050" cy="3615770"/>
          </a:xfrm>
          <a:prstGeom prst="rect">
            <a:avLst/>
          </a:prstGeom>
          <a:ln w="19050">
            <a:solidFill>
              <a:srgbClr val="C00000"/>
            </a:solidFill>
            <a:prstDash val="sysDash"/>
          </a:ln>
        </p:spPr>
      </p:pic>
      <p:sp>
        <p:nvSpPr>
          <p:cNvPr id="11" name="Rectangle 8">
            <a:extLst>
              <a:ext uri="{FF2B5EF4-FFF2-40B4-BE49-F238E27FC236}">
                <a16:creationId xmlns:a16="http://schemas.microsoft.com/office/drawing/2014/main" xmlns="" id="{51F1A112-888F-E845-B0E6-1793AF00A923}"/>
              </a:ext>
            </a:extLst>
          </p:cNvPr>
          <p:cNvSpPr/>
          <p:nvPr/>
        </p:nvSpPr>
        <p:spPr>
          <a:xfrm>
            <a:off x="1027698" y="3098800"/>
            <a:ext cx="5525502" cy="2108200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2" name="Oval 9">
            <a:extLst>
              <a:ext uri="{FF2B5EF4-FFF2-40B4-BE49-F238E27FC236}">
                <a16:creationId xmlns:a16="http://schemas.microsoft.com/office/drawing/2014/main" xmlns="" id="{5127E66C-1D67-E748-959B-DBDE7719E890}"/>
              </a:ext>
            </a:extLst>
          </p:cNvPr>
          <p:cNvSpPr/>
          <p:nvPr/>
        </p:nvSpPr>
        <p:spPr>
          <a:xfrm>
            <a:off x="2565400" y="5207000"/>
            <a:ext cx="1841500" cy="36830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Bent-Up Arrow 10">
            <a:extLst>
              <a:ext uri="{FF2B5EF4-FFF2-40B4-BE49-F238E27FC236}">
                <a16:creationId xmlns:a16="http://schemas.microsoft.com/office/drawing/2014/main" xmlns="" id="{0EDAFE38-A69A-804F-A540-337722F5A6F7}"/>
              </a:ext>
            </a:extLst>
          </p:cNvPr>
          <p:cNvSpPr/>
          <p:nvPr/>
        </p:nvSpPr>
        <p:spPr>
          <a:xfrm>
            <a:off x="4406900" y="5071785"/>
            <a:ext cx="5219700" cy="347871"/>
          </a:xfrm>
          <a:prstGeom prst="bentUp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2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49"/>
            <a:ext cx="9340850" cy="3312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2553800" y="6125805"/>
            <a:ext cx="8168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Performance evaluation for different discounting factors </a:t>
            </a:r>
            <a:r>
              <a:rPr lang="en-US" sz="1600" dirty="0" smtClean="0"/>
              <a:t>α and the discounted infinite horizon total reward </a:t>
            </a:r>
            <a:r>
              <a:rPr lang="en-US" sz="1600" dirty="0"/>
              <a:t>versus </a:t>
            </a:r>
            <a:r>
              <a:rPr lang="en-US" sz="1600" dirty="0" smtClean="0"/>
              <a:t>battery capacity</a:t>
            </a:r>
            <a:endParaRPr lang="en-US" sz="1600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sun-synchronous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554.8km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with inclinations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of </a:t>
            </a:r>
            <a:r>
              <a:rPr lang="en-US" altLang="zh-CN" b="1" dirty="0" smtClean="0">
                <a:cs typeface="Times New Roman" pitchFamily="18" charset="0"/>
              </a:rPr>
              <a:t>93.6◦ </a:t>
            </a:r>
            <a:r>
              <a:rPr lang="en-US" altLang="zh-CN" b="1" dirty="0">
                <a:cs typeface="Times New Roman" pitchFamily="18" charset="0"/>
              </a:rPr>
              <a:t>and </a:t>
            </a:r>
            <a:r>
              <a:rPr lang="en-US" altLang="zh-CN" b="1" dirty="0" smtClean="0">
                <a:cs typeface="Times New Roman" pitchFamily="18" charset="0"/>
              </a:rPr>
              <a:t>86.4◦, respectively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Three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),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xmlns="" id="{3802E21F-692F-1C4E-87A9-080B2A3F2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2223" y="2964477"/>
            <a:ext cx="3836693" cy="3009900"/>
          </a:xfrm>
          <a:prstGeom prst="rect">
            <a:avLst/>
          </a:prstGeom>
        </p:spPr>
      </p:pic>
      <p:pic>
        <p:nvPicPr>
          <p:cNvPr id="21" name="Picture 8">
            <a:extLst>
              <a:ext uri="{FF2B5EF4-FFF2-40B4-BE49-F238E27FC236}">
                <a16:creationId xmlns:a16="http://schemas.microsoft.com/office/drawing/2014/main" xmlns="" id="{8654D13E-7385-2C49-9537-70EAAB09E2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50" y="2964477"/>
            <a:ext cx="4028356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40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223249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JFBI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50"/>
            <a:ext cx="9340850" cy="3312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2553800" y="6125805"/>
            <a:ext cx="8168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The </a:t>
            </a:r>
            <a:r>
              <a:rPr lang="en-US" sz="1600" dirty="0" smtClean="0"/>
              <a:t>discounted infinite horizon total reward </a:t>
            </a:r>
            <a:r>
              <a:rPr lang="en-US" sz="1600" dirty="0"/>
              <a:t>versus </a:t>
            </a:r>
            <a:r>
              <a:rPr lang="en-US" altLang="zh-CN" sz="1600" dirty="0" smtClean="0"/>
              <a:t>data arrival </a:t>
            </a:r>
            <a:r>
              <a:rPr lang="el-GR" altLang="zh-CN" sz="1600" i="1" dirty="0" smtClean="0"/>
              <a:t>ρ</a:t>
            </a:r>
            <a:r>
              <a:rPr lang="en-US" altLang="zh-CN" sz="1600" i="1" dirty="0" smtClean="0"/>
              <a:t> </a:t>
            </a:r>
            <a:r>
              <a:rPr lang="en-US" sz="1600" dirty="0" smtClean="0"/>
              <a:t>and storage capacity </a:t>
            </a:r>
            <a:endParaRPr lang="en-US" sz="1600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sun-synchronous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554.8km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with inclinations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of </a:t>
            </a:r>
            <a:r>
              <a:rPr lang="en-US" altLang="zh-CN" b="1" dirty="0" smtClean="0">
                <a:cs typeface="Times New Roman" pitchFamily="18" charset="0"/>
              </a:rPr>
              <a:t>93.6◦ </a:t>
            </a:r>
            <a:r>
              <a:rPr lang="en-US" altLang="zh-CN" b="1" dirty="0">
                <a:cs typeface="Times New Roman" pitchFamily="18" charset="0"/>
              </a:rPr>
              <a:t>and </a:t>
            </a:r>
            <a:r>
              <a:rPr lang="en-US" altLang="zh-CN" b="1" dirty="0" smtClean="0">
                <a:cs typeface="Times New Roman" pitchFamily="18" charset="0"/>
              </a:rPr>
              <a:t>86.4◦, respectively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Three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),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pic>
        <p:nvPicPr>
          <p:cNvPr id="20" name="Picture 6">
            <a:extLst>
              <a:ext uri="{FF2B5EF4-FFF2-40B4-BE49-F238E27FC236}">
                <a16:creationId xmlns:a16="http://schemas.microsoft.com/office/drawing/2014/main" xmlns="" id="{9AB33C31-3091-534D-BD3E-6296372B5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2757" y="3033043"/>
            <a:ext cx="3865173" cy="2982501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2750497C-944D-C746-A603-DB2751EAFD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7750" y="3033044"/>
            <a:ext cx="3702707" cy="2982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129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3178" y="1490294"/>
            <a:ext cx="9816622" cy="444597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 and motivation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Research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collaborative data scheduling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ith joint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orward and backward induction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algorithm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 arrival distribution robust two-stage </a:t>
            </a: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recourse (DADR-TR</a:t>
            </a: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 algorithm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59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xmlns="" id="{DE2B97F6-9E37-5C41-9E38-CBE428335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062" y="3433645"/>
            <a:ext cx="5915025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12D285E0-62C8-014D-9C7E-BA1766C51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0" y="965204"/>
            <a:ext cx="8820150" cy="32385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Network model</a:t>
            </a:r>
            <a:endParaRPr lang="zh-CN" altLang="en-US" sz="2000" b="1" dirty="0">
              <a:latin typeface="+mj-lt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We consider a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two-stage </a:t>
            </a:r>
            <a:r>
              <a:rPr lang="en-US" altLang="zh-CN" sz="1800" dirty="0">
                <a:cs typeface="Times New Roman" pitchFamily="18" charset="0"/>
              </a:rPr>
              <a:t>distributed satellite cluster network (DSCN) system operating slotted time which is constituted by:</a:t>
            </a:r>
          </a:p>
          <a:p>
            <a:pPr marL="1000125" lvl="1">
              <a:lnSpc>
                <a:spcPts val="25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cs typeface="Times New Roman" pitchFamily="18" charset="0"/>
              </a:rPr>
              <a:t>Sensing satellites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= {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2,…,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marL="1000125" lvl="1">
              <a:lnSpc>
                <a:spcPts val="25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cs typeface="Times New Roman" panose="02020603050405020304" pitchFamily="18" charset="0"/>
              </a:rPr>
              <a:t>Ground</a:t>
            </a:r>
            <a:r>
              <a:rPr lang="en-US" altLang="zh-CN" sz="1800" i="1" dirty="0">
                <a:cs typeface="Times New Roman" panose="02020603050405020304" pitchFamily="18" charset="0"/>
              </a:rPr>
              <a:t> </a:t>
            </a:r>
            <a:r>
              <a:rPr lang="en-US" altLang="zh-CN" sz="1800" dirty="0">
                <a:cs typeface="Times New Roman" panose="02020603050405020304" pitchFamily="18" charset="0"/>
              </a:rPr>
              <a:t>stations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sz="1800" dirty="0">
                <a:latin typeface="Times New Roman" pitchFamily="18" charset="0"/>
                <a:cs typeface="Times New Roman" pitchFamily="18" charset="0"/>
              </a:rPr>
              <a:t> = {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2,…,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1800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marL="1000125" lvl="1">
              <a:lnSpc>
                <a:spcPts val="2500"/>
              </a:lnSpc>
              <a:spcBef>
                <a:spcPts val="1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cs typeface="Times New Roman" panose="02020603050405020304" pitchFamily="18" charset="0"/>
              </a:rPr>
              <a:t>A data processing center </a:t>
            </a:r>
            <a:endParaRPr lang="zh-CN" altLang="en-US" sz="1800" kern="0" dirty="0">
              <a:solidFill>
                <a:srgbClr val="000000"/>
              </a:solidFill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,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is the end of the TS in the first stage and </a:t>
            </a:r>
            <a:r>
              <a:rPr lang="en-US" altLang="zh-CN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zh-CN" sz="1800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is that in the second stage. </a:t>
            </a:r>
            <a:endParaRPr lang="zh-CN" altLang="en-US" sz="1800" kern="0" dirty="0">
              <a:solidFill>
                <a:srgbClr val="000000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xmlns="" id="{521F6F5B-75BB-CC41-94F5-F9C760C3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2641604"/>
            <a:ext cx="152400" cy="18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2618524-422A-6844-AE76-10E8F1BA6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350" y="2926322"/>
            <a:ext cx="2578100" cy="298293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>
            <a:off x="1781175" y="5904271"/>
            <a:ext cx="8423474" cy="909105"/>
            <a:chOff x="-35049" y="5734332"/>
            <a:chExt cx="8423474" cy="909105"/>
          </a:xfrm>
        </p:grpSpPr>
        <p:sp>
          <p:nvSpPr>
            <p:cNvPr id="13" name="矩形 12"/>
            <p:cNvSpPr/>
            <p:nvPr/>
          </p:nvSpPr>
          <p:spPr bwMode="auto">
            <a:xfrm>
              <a:off x="-35049" y="5734332"/>
              <a:ext cx="3895725" cy="360040"/>
            </a:xfrm>
            <a:prstGeom prst="rect">
              <a:avLst/>
            </a:prstGeom>
            <a:noFill/>
            <a:ln w="38100" algn="ctr">
              <a:solidFill>
                <a:srgbClr val="2E3092"/>
              </a:solidFill>
              <a:miter lim="800000"/>
            </a:ln>
          </p:spPr>
          <p:txBody>
            <a:bodyPr lIns="91446" tIns="91446" rIns="91446" bIns="91446" rtlCol="0" anchor="ctr"/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</a:pPr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 bwMode="auto">
            <a:xfrm>
              <a:off x="3860676" y="5734332"/>
              <a:ext cx="4527748" cy="360040"/>
            </a:xfrm>
            <a:prstGeom prst="rect">
              <a:avLst/>
            </a:prstGeom>
            <a:noFill/>
            <a:ln w="38100" algn="ctr">
              <a:solidFill>
                <a:srgbClr val="2E3092"/>
              </a:solidFill>
              <a:miter lim="800000"/>
            </a:ln>
          </p:spPr>
          <p:txBody>
            <a:bodyPr lIns="91446" tIns="91446" rIns="91446" bIns="91446" rtlCol="0" anchor="ctr"/>
            <a:lstStyle/>
            <a:p>
              <a:pPr algn="just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C00000"/>
                </a:buClr>
              </a:pPr>
              <a:endParaRPr lang="zh-CN" altLang="en-US" sz="2400" b="1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5" name="左大括号 14"/>
            <p:cNvSpPr/>
            <p:nvPr/>
          </p:nvSpPr>
          <p:spPr>
            <a:xfrm rot="16200000">
              <a:off x="4042858" y="2016467"/>
              <a:ext cx="267661" cy="8423472"/>
            </a:xfrm>
            <a:prstGeom prst="leftBrace">
              <a:avLst/>
            </a:prstGeom>
            <a:ln w="19050">
              <a:solidFill>
                <a:srgbClr val="FF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41575" y="6304883"/>
              <a:ext cx="20112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altLang="zh-CN" sz="1600" b="1" dirty="0" smtClean="0">
                  <a:ea typeface="微软雅黑" pitchFamily="34" charset="-122"/>
                </a:rPr>
                <a:t>Planning horizon</a:t>
              </a:r>
              <a:endParaRPr lang="zh-CN" altLang="en-US" sz="1600" b="1" dirty="0" smtClean="0">
                <a:ea typeface="微软雅黑" pitchFamily="34" charset="-122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5898" y="5775852"/>
              <a:ext cx="35187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altLang="zh-CN" sz="1400" b="1" dirty="0" smtClean="0">
                  <a:ea typeface="微软雅黑" pitchFamily="34" charset="-122"/>
                </a:rPr>
                <a:t>The first stage</a:t>
              </a:r>
              <a:r>
                <a:rPr lang="zh-CN" altLang="en-US" sz="1400" b="1" dirty="0" smtClean="0">
                  <a:ea typeface="微软雅黑" pitchFamily="34" charset="-122"/>
                </a:rPr>
                <a:t>：</a:t>
              </a:r>
              <a:r>
                <a:rPr lang="en-US" altLang="zh-CN" sz="1400" b="1" dirty="0" smtClean="0">
                  <a:ea typeface="微软雅黑" pitchFamily="34" charset="-122"/>
                </a:rPr>
                <a:t>deterministic mission arrival</a:t>
              </a:r>
              <a:endParaRPr lang="zh-CN" altLang="en-US" sz="1400" b="1" dirty="0" smtClean="0">
                <a:ea typeface="微软雅黑" pitchFamily="34" charset="-122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069297" y="5758325"/>
              <a:ext cx="408951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chemeClr val="accent2"/>
                </a:buClr>
              </a:pPr>
              <a:r>
                <a:rPr lang="en-US" altLang="zh-CN" sz="1400" b="1" dirty="0" smtClean="0">
                  <a:ea typeface="微软雅黑" pitchFamily="34" charset="-122"/>
                </a:rPr>
                <a:t>The second stage: partial mission arrival information</a:t>
              </a:r>
              <a:endParaRPr lang="zh-CN" altLang="en-US" sz="1400" b="1" dirty="0" smtClean="0">
                <a:ea typeface="微软雅黑" pitchFamily="34" charset="-122"/>
              </a:endParaRPr>
            </a:p>
          </p:txBody>
        </p:sp>
      </p:grpSp>
      <p:sp>
        <p:nvSpPr>
          <p:cNvPr id="20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3">
            <a:extLst>
              <a:ext uri="{FF2B5EF4-FFF2-40B4-BE49-F238E27FC236}">
                <a16:creationId xmlns:a16="http://schemas.microsoft.com/office/drawing/2014/main" xmlns="" id="{F67F57CB-B0C0-284D-A93C-EA9EB81AA9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1" y="1181100"/>
            <a:ext cx="3600449" cy="54483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cs typeface="Times New Roman" pitchFamily="18" charset="0"/>
              </a:rPr>
              <a:t>Two-stage data arrival model</a:t>
            </a:r>
            <a:endParaRPr lang="zh-CN" altLang="en-US" sz="2000" b="1" dirty="0">
              <a:cs typeface="Times New Roman" pitchFamily="18" charset="0"/>
            </a:endParaRPr>
          </a:p>
          <a:p>
            <a:pPr marL="742950" lvl="2" indent="-342900">
              <a:lnSpc>
                <a:spcPts val="2560"/>
              </a:lnSpc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We utilize a three-tuple to characterize a sensing data, i.e.,</a:t>
            </a:r>
          </a:p>
          <a:p>
            <a:pPr marL="742950" lvl="2" indent="-342900">
              <a:lnSpc>
                <a:spcPts val="2560"/>
              </a:lnSpc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In the First stage: MMC can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predict the data arrival information </a:t>
            </a:r>
            <a:r>
              <a:rPr lang="en-US" altLang="zh-CN" sz="1800" dirty="0">
                <a:cs typeface="Times New Roman" pitchFamily="18" charset="0"/>
              </a:rPr>
              <a:t>according</a:t>
            </a:r>
          </a:p>
          <a:p>
            <a:pPr marL="750888" lvl="2" indent="-350838">
              <a:lnSpc>
                <a:spcPts val="2560"/>
              </a:lnSpc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r>
              <a:rPr lang="en-US" altLang="zh-CN" sz="1800" dirty="0">
                <a:cs typeface="Times New Roman" pitchFamily="18" charset="0"/>
              </a:rPr>
              <a:t>      to statistic information for targets of interest; data set:    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In the second stage: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partially known the distribution </a:t>
            </a:r>
            <a:r>
              <a:rPr lang="en-US" altLang="zh-CN" sz="1800" dirty="0">
                <a:cs typeface="Times New Roman" pitchFamily="18" charset="0"/>
              </a:rPr>
              <a:t>of the specific data demand, e.g., mean and variance of the random amount of data </a:t>
            </a: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r>
              <a:rPr lang="en-US" altLang="zh-CN" sz="1800" dirty="0">
                <a:cs typeface="Times New Roman" pitchFamily="18" charset="0"/>
              </a:rPr>
              <a:t>      data set: 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50B6D8FA-071D-EC42-8CFF-74CEB222B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9600" y="2359523"/>
            <a:ext cx="2209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" name="Straight Connector 22">
            <a:extLst>
              <a:ext uri="{FF2B5EF4-FFF2-40B4-BE49-F238E27FC236}">
                <a16:creationId xmlns:a16="http://schemas.microsoft.com/office/drawing/2014/main" xmlns="" id="{C334D5C3-88B9-B840-BA93-750097775FA4}"/>
              </a:ext>
            </a:extLst>
          </p:cNvPr>
          <p:cNvCxnSpPr>
            <a:cxnSpLocks/>
          </p:cNvCxnSpPr>
          <p:nvPr/>
        </p:nvCxnSpPr>
        <p:spPr>
          <a:xfrm>
            <a:off x="5181601" y="1137045"/>
            <a:ext cx="0" cy="509397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28" name="Picture 1">
            <a:extLst>
              <a:ext uri="{FF2B5EF4-FFF2-40B4-BE49-F238E27FC236}">
                <a16:creationId xmlns:a16="http://schemas.microsoft.com/office/drawing/2014/main" xmlns="" id="{FCB0D540-FDFF-4C4E-AA65-2A70DCD42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4010657"/>
            <a:ext cx="2794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xmlns="" id="{69A385AF-4CED-924F-8E2E-C3443D860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86450" y="1181100"/>
            <a:ext cx="4502149" cy="48768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Channel model</a:t>
            </a:r>
            <a:endParaRPr lang="zh-CN" altLang="en-US" sz="2000" b="1" dirty="0">
              <a:latin typeface="+mj-lt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The achievable data rate of an inter-satellite link which is mainly influenced by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distance and power </a:t>
            </a:r>
            <a:r>
              <a:rPr lang="en-US" altLang="zh-CN" sz="1800" dirty="0">
                <a:cs typeface="Times New Roman" pitchFamily="18" charset="0"/>
              </a:rPr>
              <a:t>: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dirty="0">
              <a:cs typeface="Times New Roman" pitchFamily="18" charset="0"/>
            </a:endParaRP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r>
              <a:rPr lang="en-US" altLang="zh-CN" sz="1800" dirty="0">
                <a:cs typeface="Times New Roman" pitchFamily="18" charset="0"/>
              </a:rPr>
              <a:t>                                                                                    </a:t>
            </a: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endParaRPr lang="en-US" altLang="zh-CN" sz="1800" dirty="0">
              <a:cs typeface="Times New Roman" pitchFamily="18" charset="0"/>
            </a:endParaRP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endParaRPr lang="en-US" altLang="zh-CN" sz="1800" dirty="0">
              <a:cs typeface="Times New Roman" pitchFamily="18" charset="0"/>
            </a:endParaRP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endParaRPr lang="en-US" altLang="zh-CN" sz="1800" dirty="0">
              <a:cs typeface="Times New Roman" pitchFamily="18" charset="0"/>
            </a:endParaRPr>
          </a:p>
          <a:p>
            <a:pPr marL="400050" lvl="2" indent="0">
              <a:spcBef>
                <a:spcPts val="0"/>
              </a:spcBef>
              <a:buClr>
                <a:srgbClr val="A40000"/>
              </a:buClr>
              <a:buSzPct val="80000"/>
              <a:buFontTx/>
              <a:buNone/>
              <a:defRPr/>
            </a:pPr>
            <a:endParaRPr lang="en-US" altLang="zh-CN" sz="1800" dirty="0"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The achievable data rate of a satellite-ground link is</a:t>
            </a:r>
            <a:r>
              <a:rPr lang="zh-CN" altLang="en-US" sz="1800" dirty="0">
                <a:cs typeface="Times New Roman" pitchFamily="18" charset="0"/>
              </a:rPr>
              <a:t> </a:t>
            </a:r>
            <a:r>
              <a:rPr lang="en-US" altLang="zh-CN" sz="1800" dirty="0">
                <a:cs typeface="Times New Roman" pitchFamily="18" charset="0"/>
              </a:rPr>
              <a:t>affected mainly by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rain attenuation</a:t>
            </a:r>
            <a:r>
              <a:rPr lang="en-US" altLang="zh-CN" sz="1800" dirty="0">
                <a:cs typeface="Times New Roman" pitchFamily="18" charset="0"/>
              </a:rPr>
              <a:t>:  </a:t>
            </a:r>
            <a:endParaRPr lang="zh-CN" altLang="en-US" sz="1800" kern="0" dirty="0">
              <a:solidFill>
                <a:srgbClr val="000000"/>
              </a:solidFill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xmlns="" id="{0ACEE040-47D0-2F45-9B7B-C731F60DEC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5671502"/>
            <a:ext cx="2794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xmlns="" id="{C9C6FF08-89D8-0B42-A231-B4A455565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56" y="2544042"/>
            <a:ext cx="24384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5">
            <a:extLst>
              <a:ext uri="{FF2B5EF4-FFF2-40B4-BE49-F238E27FC236}">
                <a16:creationId xmlns:a16="http://schemas.microsoft.com/office/drawing/2014/main" xmlns="" id="{88840547-35D2-3044-A778-DA409B859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56" y="3327091"/>
            <a:ext cx="2209800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5">
            <a:extLst>
              <a:ext uri="{FF2B5EF4-FFF2-40B4-BE49-F238E27FC236}">
                <a16:creationId xmlns:a16="http://schemas.microsoft.com/office/drawing/2014/main" xmlns="" id="{2B7CDE35-2DE7-8741-B7D4-CCDA49764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3556" y="5141912"/>
            <a:ext cx="2514600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6">
            <a:extLst>
              <a:ext uri="{FF2B5EF4-FFF2-40B4-BE49-F238E27FC236}">
                <a16:creationId xmlns:a16="http://schemas.microsoft.com/office/drawing/2014/main" xmlns="" id="{F106EBC4-F6CA-8448-A770-63DBDA5D4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355" y="5714999"/>
            <a:ext cx="229235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5" name="Group 44">
            <a:extLst>
              <a:ext uri="{FF2B5EF4-FFF2-40B4-BE49-F238E27FC236}">
                <a16:creationId xmlns:a16="http://schemas.microsoft.com/office/drawing/2014/main" xmlns="" id="{B609DAB5-D133-1A48-B3C9-26DA09296658}"/>
              </a:ext>
            </a:extLst>
          </p:cNvPr>
          <p:cNvGrpSpPr/>
          <p:nvPr/>
        </p:nvGrpSpPr>
        <p:grpSpPr>
          <a:xfrm>
            <a:off x="8926115" y="2413000"/>
            <a:ext cx="2592786" cy="520700"/>
            <a:chOff x="8926115" y="2413000"/>
            <a:chExt cx="2592786" cy="520700"/>
          </a:xfrm>
        </p:grpSpPr>
        <p:cxnSp>
          <p:nvCxnSpPr>
            <p:cNvPr id="36" name="Straight Arrow Connector 39">
              <a:extLst>
                <a:ext uri="{FF2B5EF4-FFF2-40B4-BE49-F238E27FC236}">
                  <a16:creationId xmlns:a16="http://schemas.microsoft.com/office/drawing/2014/main" xmlns="" id="{BC865FB2-0AD5-214D-BC6A-5B1DD30903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6115" y="2631281"/>
              <a:ext cx="941785" cy="49625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Rectangle 43">
              <a:extLst>
                <a:ext uri="{FF2B5EF4-FFF2-40B4-BE49-F238E27FC236}">
                  <a16:creationId xmlns:a16="http://schemas.microsoft.com/office/drawing/2014/main" xmlns="" id="{DC1B47C5-7F08-2E41-BE50-9586FC304737}"/>
                </a:ext>
              </a:extLst>
            </p:cNvPr>
            <p:cNvSpPr/>
            <p:nvPr/>
          </p:nvSpPr>
          <p:spPr>
            <a:xfrm>
              <a:off x="9867901" y="2413000"/>
              <a:ext cx="1651000" cy="5207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free space loss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38" name="Group 45">
            <a:extLst>
              <a:ext uri="{FF2B5EF4-FFF2-40B4-BE49-F238E27FC236}">
                <a16:creationId xmlns:a16="http://schemas.microsoft.com/office/drawing/2014/main" xmlns="" id="{70E7D418-500F-104E-A83C-2CF0B6846839}"/>
              </a:ext>
            </a:extLst>
          </p:cNvPr>
          <p:cNvGrpSpPr/>
          <p:nvPr/>
        </p:nvGrpSpPr>
        <p:grpSpPr>
          <a:xfrm>
            <a:off x="8346478" y="3405827"/>
            <a:ext cx="3337521" cy="571500"/>
            <a:chOff x="8737599" y="2199327"/>
            <a:chExt cx="3337521" cy="571500"/>
          </a:xfrm>
        </p:grpSpPr>
        <p:cxnSp>
          <p:nvCxnSpPr>
            <p:cNvPr id="39" name="Straight Arrow Connector 46">
              <a:extLst>
                <a:ext uri="{FF2B5EF4-FFF2-40B4-BE49-F238E27FC236}">
                  <a16:creationId xmlns:a16="http://schemas.microsoft.com/office/drawing/2014/main" xmlns="" id="{CF6F7AE8-E3E9-5D42-ABF8-6D730B645F2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737599" y="2698750"/>
              <a:ext cx="1082477" cy="53666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Rectangle 47">
              <a:extLst>
                <a:ext uri="{FF2B5EF4-FFF2-40B4-BE49-F238E27FC236}">
                  <a16:creationId xmlns:a16="http://schemas.microsoft.com/office/drawing/2014/main" xmlns="" id="{FACB9975-178E-1D40-B1C9-A8CB4E0E385E}"/>
                </a:ext>
              </a:extLst>
            </p:cNvPr>
            <p:cNvSpPr/>
            <p:nvPr/>
          </p:nvSpPr>
          <p:spPr>
            <a:xfrm>
              <a:off x="9820075" y="2199327"/>
              <a:ext cx="2255045" cy="571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The distance between two satellites</a:t>
              </a:r>
              <a:endParaRPr lang="en-US" dirty="0"/>
            </a:p>
          </p:txBody>
        </p:sp>
      </p:grpSp>
      <p:grpSp>
        <p:nvGrpSpPr>
          <p:cNvPr id="41" name="Group 50">
            <a:extLst>
              <a:ext uri="{FF2B5EF4-FFF2-40B4-BE49-F238E27FC236}">
                <a16:creationId xmlns:a16="http://schemas.microsoft.com/office/drawing/2014/main" xmlns="" id="{FCF7356F-812D-1749-AF89-58E01249ABDE}"/>
              </a:ext>
            </a:extLst>
          </p:cNvPr>
          <p:cNvGrpSpPr/>
          <p:nvPr/>
        </p:nvGrpSpPr>
        <p:grpSpPr>
          <a:xfrm>
            <a:off x="9187656" y="4765650"/>
            <a:ext cx="1505744" cy="520700"/>
            <a:chOff x="9021565" y="2413000"/>
            <a:chExt cx="1505744" cy="520700"/>
          </a:xfrm>
        </p:grpSpPr>
        <p:cxnSp>
          <p:nvCxnSpPr>
            <p:cNvPr id="42" name="Straight Arrow Connector 51">
              <a:extLst>
                <a:ext uri="{FF2B5EF4-FFF2-40B4-BE49-F238E27FC236}">
                  <a16:creationId xmlns:a16="http://schemas.microsoft.com/office/drawing/2014/main" xmlns="" id="{BCED38C1-A982-AC45-B1EE-95D81F1B45F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1565" y="2631281"/>
              <a:ext cx="846336" cy="302419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52">
              <a:extLst>
                <a:ext uri="{FF2B5EF4-FFF2-40B4-BE49-F238E27FC236}">
                  <a16:creationId xmlns:a16="http://schemas.microsoft.com/office/drawing/2014/main" xmlns="" id="{8ADA5567-4646-F24A-85C7-15595EA99926}"/>
                </a:ext>
              </a:extLst>
            </p:cNvPr>
            <p:cNvSpPr/>
            <p:nvPr/>
          </p:nvSpPr>
          <p:spPr>
            <a:xfrm>
              <a:off x="9867901" y="2413000"/>
              <a:ext cx="659408" cy="5207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dirty="0">
                <a:solidFill>
                  <a:schemeClr val="tx1"/>
                </a:solidFill>
              </a:endParaRP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SNR</a:t>
              </a:r>
            </a:p>
            <a:p>
              <a:pPr algn="ctr"/>
              <a:endParaRPr lang="en-US" dirty="0"/>
            </a:p>
          </p:txBody>
        </p:sp>
      </p:grpSp>
      <p:grpSp>
        <p:nvGrpSpPr>
          <p:cNvPr id="44" name="Group 56">
            <a:extLst>
              <a:ext uri="{FF2B5EF4-FFF2-40B4-BE49-F238E27FC236}">
                <a16:creationId xmlns:a16="http://schemas.microsoft.com/office/drawing/2014/main" xmlns="" id="{48F299A5-755E-1D4B-9C07-7DE4975C4B60}"/>
              </a:ext>
            </a:extLst>
          </p:cNvPr>
          <p:cNvGrpSpPr/>
          <p:nvPr/>
        </p:nvGrpSpPr>
        <p:grpSpPr>
          <a:xfrm>
            <a:off x="9024641" y="5504631"/>
            <a:ext cx="2881659" cy="571500"/>
            <a:chOff x="8737601" y="2350909"/>
            <a:chExt cx="2881659" cy="571500"/>
          </a:xfrm>
        </p:grpSpPr>
        <p:cxnSp>
          <p:nvCxnSpPr>
            <p:cNvPr id="45" name="Straight Arrow Connector 57">
              <a:extLst>
                <a:ext uri="{FF2B5EF4-FFF2-40B4-BE49-F238E27FC236}">
                  <a16:creationId xmlns:a16="http://schemas.microsoft.com/office/drawing/2014/main" xmlns="" id="{275DFC5D-A15B-3C49-B613-7ABAD3EFC7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37601" y="2680928"/>
              <a:ext cx="586183" cy="17822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Rectangle 58">
              <a:extLst>
                <a:ext uri="{FF2B5EF4-FFF2-40B4-BE49-F238E27FC236}">
                  <a16:creationId xmlns:a16="http://schemas.microsoft.com/office/drawing/2014/main" xmlns="" id="{18945C08-033B-6747-9D60-73602ABAC38F}"/>
                </a:ext>
              </a:extLst>
            </p:cNvPr>
            <p:cNvSpPr/>
            <p:nvPr/>
          </p:nvSpPr>
          <p:spPr>
            <a:xfrm>
              <a:off x="9364215" y="2350909"/>
              <a:ext cx="2255045" cy="57150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rain attenuation</a:t>
              </a:r>
              <a:endParaRPr lang="en-US" dirty="0"/>
            </a:p>
          </p:txBody>
        </p:sp>
      </p:grpSp>
      <p:sp>
        <p:nvSpPr>
          <p:cNvPr id="4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\\Fwq\e\微波信息团队\微波信息团队技术报告模板（附团队logo）\团队PPT模板\1920-1080背景5.png">
            <a:extLst>
              <a:ext uri="{FF2B5EF4-FFF2-40B4-BE49-F238E27FC236}">
                <a16:creationId xmlns:a16="http://schemas.microsoft.com/office/drawing/2014/main" xmlns="" id="{103CB128-465D-B24A-8D26-EF7F7152A6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700" y="1180128"/>
            <a:ext cx="9144000" cy="535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xmlns="" id="{58D7D72A-2174-9D42-840F-4250527C9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618" y="1973878"/>
            <a:ext cx="3949700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19">
            <a:extLst>
              <a:ext uri="{FF2B5EF4-FFF2-40B4-BE49-F238E27FC236}">
                <a16:creationId xmlns:a16="http://schemas.microsoft.com/office/drawing/2014/main" xmlns="" id="{B73B6321-94AA-0A46-A553-823F6305DA24}"/>
              </a:ext>
            </a:extLst>
          </p:cNvPr>
          <p:cNvSpPr/>
          <p:nvPr/>
        </p:nvSpPr>
        <p:spPr>
          <a:xfrm>
            <a:off x="9067800" y="2264391"/>
            <a:ext cx="942975" cy="2770187"/>
          </a:xfrm>
          <a:prstGeom prst="rect">
            <a:avLst/>
          </a:pr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xmlns="" id="{8520997E-EA98-B542-ADBA-E00C6D37B713}"/>
              </a:ext>
            </a:extLst>
          </p:cNvPr>
          <p:cNvGrpSpPr/>
          <p:nvPr/>
        </p:nvGrpSpPr>
        <p:grpSpPr>
          <a:xfrm>
            <a:off x="723900" y="1205528"/>
            <a:ext cx="5486400" cy="5157909"/>
            <a:chOff x="1308100" y="1498600"/>
            <a:chExt cx="5486400" cy="5157909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xmlns="" id="{B7AFF2F0-4F0C-B14A-AF70-C96482715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08100" y="1498600"/>
              <a:ext cx="5486400" cy="160020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xtLst/>
          </p:spPr>
          <p:txBody>
            <a:bodyPr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  <a:ea typeface="+mn-ea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  <a:ea typeface="+mn-ea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5pPr>
              <a:lvl6pPr marL="25146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6pPr>
              <a:lvl7pPr marL="29718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7pPr>
              <a:lvl8pPr marL="3429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8pPr>
              <a:lvl9pPr marL="3886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  <a:ea typeface="+mn-ea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30000"/>
                </a:spcBef>
                <a:buClr>
                  <a:srgbClr val="C00000"/>
                </a:buClr>
                <a:buFont typeface="Wingdings" panose="05000000000000000000" pitchFamily="2" charset="2"/>
                <a:buChar char="q"/>
                <a:defRPr/>
              </a:pPr>
              <a:r>
                <a:rPr lang="en-US" altLang="zh-CN" sz="2000" b="1" dirty="0">
                  <a:latin typeface="+mj-lt"/>
                  <a:cs typeface="Times New Roman" pitchFamily="18" charset="0"/>
                </a:rPr>
                <a:t>Graph model</a:t>
              </a:r>
              <a:endParaRPr lang="zh-CN" altLang="en-US" sz="2000" b="1" dirty="0">
                <a:latin typeface="+mj-lt"/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cs typeface="Times New Roman" pitchFamily="18" charset="0"/>
                </a:rPr>
                <a:t>Characterize the </a:t>
              </a:r>
              <a:r>
                <a:rPr lang="en-US" altLang="zh-CN" sz="1800" dirty="0">
                  <a:solidFill>
                    <a:srgbClr val="C00000"/>
                  </a:solidFill>
                  <a:cs typeface="Times New Roman" pitchFamily="18" charset="0"/>
                </a:rPr>
                <a:t>multi-resource correlation relationship</a:t>
              </a:r>
              <a:r>
                <a:rPr lang="en-US" altLang="zh-CN" sz="1800" dirty="0">
                  <a:cs typeface="Times New Roman" pitchFamily="18" charset="0"/>
                </a:rPr>
                <a:t> over the dynamic SNs during</a:t>
              </a:r>
            </a:p>
            <a:p>
              <a:pPr marL="400050" lvl="2" indent="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r>
                <a:rPr lang="zh-CN" altLang="en-US" sz="1800" dirty="0">
                  <a:cs typeface="Times New Roman" pitchFamily="18" charset="0"/>
                </a:rPr>
                <a:t>      </a:t>
              </a:r>
              <a:r>
                <a:rPr lang="en-US" altLang="zh-CN" sz="1800" dirty="0">
                  <a:cs typeface="Times New Roman" pitchFamily="18" charset="0"/>
                </a:rPr>
                <a:t> the whole planning horizon.</a:t>
              </a:r>
            </a:p>
            <a:p>
              <a:pPr marL="400050" lvl="2" indent="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endParaRPr lang="en-US" altLang="zh-CN" sz="1800" dirty="0"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solidFill>
                    <a:srgbClr val="C00000"/>
                  </a:solidFill>
                  <a:cs typeface="Times New Roman" pitchFamily="18" charset="0"/>
                </a:rPr>
                <a:t>Vertices</a:t>
              </a:r>
              <a:r>
                <a:rPr lang="en-US" altLang="zh-CN" sz="1800" dirty="0">
                  <a:cs typeface="Times New Roman" pitchFamily="18" charset="0"/>
                </a:rPr>
                <a:t>:</a:t>
              </a: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solidFill>
                    <a:srgbClr val="C00000"/>
                  </a:solidFill>
                  <a:cs typeface="Times New Roman" pitchFamily="18" charset="0"/>
                </a:rPr>
                <a:t>Edges</a:t>
              </a:r>
              <a:r>
                <a:rPr lang="en-US" altLang="zh-CN" sz="1800" dirty="0">
                  <a:cs typeface="Times New Roman" pitchFamily="18" charset="0"/>
                </a:rPr>
                <a:t>: dynamic  communication links set:</a:t>
              </a: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cs typeface="Times New Roman" pitchFamily="18" charset="0"/>
              </a:endParaRP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cs typeface="Times New Roman" pitchFamily="18" charset="0"/>
                </a:rPr>
                <a:t>Storage edges set:    </a:t>
              </a:r>
              <a:r>
                <a:rPr lang="zh-CN" altLang="en-US" sz="1800" dirty="0">
                  <a:cs typeface="Times New Roman" pitchFamily="18" charset="0"/>
                </a:rPr>
                <a:t>   </a:t>
              </a:r>
              <a:r>
                <a:rPr lang="en-US" altLang="zh-CN" sz="1800" dirty="0">
                  <a:cs typeface="Times New Roman" pitchFamily="18" charset="0"/>
                </a:rPr>
                <a:t>, </a:t>
              </a: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cs typeface="Times New Roman" pitchFamily="18" charset="0"/>
                </a:rPr>
                <a:t>Fixed edges set: </a:t>
              </a:r>
            </a:p>
            <a:p>
              <a:pPr marL="742950" lvl="2" indent="-34290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r>
                <a:rPr lang="en-US" altLang="zh-CN" sz="1800" dirty="0">
                  <a:solidFill>
                    <a:srgbClr val="C00000"/>
                  </a:solidFill>
                  <a:cs typeface="Times New Roman" pitchFamily="18" charset="0"/>
                </a:rPr>
                <a:t>Trajectory</a:t>
              </a:r>
              <a:r>
                <a:rPr lang="en-US" altLang="zh-CN" sz="1800" dirty="0">
                  <a:cs typeface="Times New Roman" pitchFamily="18" charset="0"/>
                </a:rPr>
                <a:t>:</a:t>
              </a:r>
              <a:r>
                <a:rPr lang="zh-CN" altLang="en-US" sz="1800" dirty="0">
                  <a:cs typeface="Times New Roman" pitchFamily="18" charset="0"/>
                </a:rPr>
                <a:t> </a:t>
              </a:r>
              <a:r>
                <a:rPr lang="en-US" altLang="zh-CN" sz="1800" dirty="0">
                  <a:cs typeface="Times New Roman" pitchFamily="18" charset="0"/>
                </a:rPr>
                <a:t>capture the sequentially </a:t>
              </a:r>
            </a:p>
            <a:p>
              <a:pPr marL="400050" lvl="2" indent="0">
                <a:lnSpc>
                  <a:spcPts val="2500"/>
                </a:lnSpc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r>
                <a:rPr lang="zh-CN" altLang="en-US" sz="1800" dirty="0">
                  <a:cs typeface="Times New Roman" pitchFamily="18" charset="0"/>
                </a:rPr>
                <a:t>      </a:t>
              </a:r>
              <a:r>
                <a:rPr lang="en-US" altLang="zh-CN" sz="1800" dirty="0">
                  <a:cs typeface="Times New Roman" pitchFamily="18" charset="0"/>
                </a:rPr>
                <a:t>chained multi-dimensional resources</a:t>
              </a:r>
              <a:r>
                <a:rPr lang="en-US" altLang="zh-CN" sz="1800" dirty="0">
                  <a:latin typeface="Times New Roman" pitchFamily="18" charset="0"/>
                  <a:cs typeface="Times New Roman" pitchFamily="18" charset="0"/>
                </a:rPr>
                <a:t>, </a:t>
              </a:r>
            </a:p>
            <a:p>
              <a:pPr marL="400050" lvl="2" indent="0"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  <a:p>
              <a:pPr marL="742950" lvl="2" indent="-342900"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  <a:p>
              <a:pPr marL="742950" lvl="2" indent="-342900"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  <a:p>
              <a:pPr marL="742950" lvl="2" indent="-342900">
                <a:spcBef>
                  <a:spcPts val="0"/>
                </a:spcBef>
                <a:buClr>
                  <a:srgbClr val="A40000"/>
                </a:buClr>
                <a:buSzPct val="80000"/>
                <a:buFont typeface="Wingdings" panose="05000000000000000000" pitchFamily="2" charset="2"/>
                <a:buChar char="Ø"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  <a:p>
              <a:pPr marL="400050" lvl="2" indent="0"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  <a:p>
              <a:pPr marL="400050" lvl="2" indent="0">
                <a:spcBef>
                  <a:spcPts val="0"/>
                </a:spcBef>
                <a:buClr>
                  <a:srgbClr val="A40000"/>
                </a:buClr>
                <a:buSzPct val="80000"/>
                <a:buFontTx/>
                <a:buNone/>
                <a:defRPr/>
              </a:pPr>
              <a:endParaRPr lang="en-US" altLang="zh-CN" sz="18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9" name="Picture 19">
              <a:extLst>
                <a:ext uri="{FF2B5EF4-FFF2-40B4-BE49-F238E27FC236}">
                  <a16:creationId xmlns:a16="http://schemas.microsoft.com/office/drawing/2014/main" xmlns="" id="{10378195-2D8E-D042-9B28-51DDAA55E8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7275" y="2617788"/>
              <a:ext cx="82867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2">
              <a:extLst>
                <a:ext uri="{FF2B5EF4-FFF2-40B4-BE49-F238E27FC236}">
                  <a16:creationId xmlns:a16="http://schemas.microsoft.com/office/drawing/2014/main" xmlns="" id="{C3151901-1BE1-1940-AF89-D3C44D02818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59" y="3792048"/>
              <a:ext cx="1670050" cy="2270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3">
              <a:extLst>
                <a:ext uri="{FF2B5EF4-FFF2-40B4-BE49-F238E27FC236}">
                  <a16:creationId xmlns:a16="http://schemas.microsoft.com/office/drawing/2014/main" xmlns="" id="{59B9BC2D-A143-5F49-BE2E-29A342FA51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94038" y="4790283"/>
              <a:ext cx="1727200" cy="220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5">
              <a:extLst>
                <a:ext uri="{FF2B5EF4-FFF2-40B4-BE49-F238E27FC236}">
                  <a16:creationId xmlns:a16="http://schemas.microsoft.com/office/drawing/2014/main" xmlns="" id="{9C8228F7-FD95-774F-92FC-4BDE417B65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90963" y="5169694"/>
              <a:ext cx="215900" cy="187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26">
              <a:extLst>
                <a:ext uri="{FF2B5EF4-FFF2-40B4-BE49-F238E27FC236}">
                  <a16:creationId xmlns:a16="http://schemas.microsoft.com/office/drawing/2014/main" xmlns="" id="{EA508B6E-9FD3-5D41-A334-7EC2DCF428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1575" y="5473700"/>
              <a:ext cx="425450" cy="206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xmlns="" id="{586144A6-E3E7-A746-B059-67633B8029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30525" y="6367584"/>
              <a:ext cx="1828800" cy="288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xmlns="" id="{715CAAF7-6B2D-694A-B043-FFD2CE0325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06859" y="3080848"/>
              <a:ext cx="2363788" cy="242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3">
              <a:extLst>
                <a:ext uri="{FF2B5EF4-FFF2-40B4-BE49-F238E27FC236}">
                  <a16:creationId xmlns:a16="http://schemas.microsoft.com/office/drawing/2014/main" xmlns="" id="{9BC1879A-62DD-E840-B6A7-D40EF6B075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1622" y="3422160"/>
              <a:ext cx="2419350" cy="2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3178" y="1490294"/>
            <a:ext cx="9816622" cy="444597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 and motivation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Research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collaborative data scheduling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ith joint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orward and backward induction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algorithm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 arrival distribution robust two-stage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recourse (DADR-TR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 algorithm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Conclusions</a:t>
            </a:r>
            <a:endParaRPr lang="en-US" altLang="zh-CN" sz="2400" dirty="0">
              <a:solidFill>
                <a:schemeClr val="bg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7825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7E95CFC-AB0C-884B-BF08-E1B7343BB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" y="990600"/>
            <a:ext cx="8820150" cy="21336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Energy-related model</a:t>
            </a:r>
            <a:endParaRPr lang="zh-CN" altLang="en-US" sz="2000" b="1" dirty="0">
              <a:latin typeface="+mj-lt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dirty="0">
                <a:cs typeface="Times New Roman" pitchFamily="18" charset="0"/>
              </a:rPr>
              <a:t>Energy consumption for </a:t>
            </a:r>
            <a:r>
              <a:rPr lang="en-US" altLang="zh-CN" sz="1800" dirty="0">
                <a:solidFill>
                  <a:srgbClr val="C00000"/>
                </a:solidFill>
                <a:cs typeface="Times New Roman" pitchFamily="18" charset="0"/>
              </a:rPr>
              <a:t>data transmission</a:t>
            </a:r>
            <a:r>
              <a:rPr lang="en-US" altLang="zh-CN" sz="1800" dirty="0">
                <a:cs typeface="Times New Roman" pitchFamily="18" charset="0"/>
              </a:rPr>
              <a:t>: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Energy consumption for </a:t>
            </a:r>
            <a:r>
              <a:rPr lang="en-US" altLang="zh-CN" sz="1800" kern="0" dirty="0">
                <a:solidFill>
                  <a:srgbClr val="C00000"/>
                </a:solidFill>
                <a:cs typeface="Times New Roman" pitchFamily="18" charset="0"/>
              </a:rPr>
              <a:t>data reception</a:t>
            </a:r>
            <a:r>
              <a:rPr lang="en-US" altLang="zh-CN" sz="1800" kern="0" dirty="0">
                <a:cs typeface="Times New Roman" pitchFamily="18" charset="0"/>
              </a:rPr>
              <a:t>: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C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Energy consumption for </a:t>
            </a:r>
            <a:r>
              <a:rPr lang="en-US" altLang="zh-CN" sz="1800" kern="0" dirty="0">
                <a:solidFill>
                  <a:srgbClr val="C00000"/>
                </a:solidFill>
                <a:cs typeface="Times New Roman" pitchFamily="18" charset="0"/>
              </a:rPr>
              <a:t>nominal operation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: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>
                <a:solidFill>
                  <a:srgbClr val="C00000"/>
                </a:solidFill>
                <a:cs typeface="Times New Roman" pitchFamily="18" charset="0"/>
              </a:rPr>
              <a:t>Total energy consumption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 of satellite </a:t>
            </a:r>
            <a:r>
              <a:rPr lang="en-US" altLang="zh-CN" sz="1800" i="1" dirty="0" err="1">
                <a:cs typeface="Times New Roman" panose="02020603050405020304" pitchFamily="18" charset="0"/>
              </a:rPr>
              <a:t>s</a:t>
            </a:r>
            <a:r>
              <a:rPr lang="en-US" altLang="zh-CN" sz="1800" i="1" baseline="-25000" dirty="0" err="1">
                <a:cs typeface="Times New Roman" panose="02020603050405020304" pitchFamily="18" charset="0"/>
              </a:rPr>
              <a:t>i</a:t>
            </a:r>
            <a:r>
              <a:rPr lang="en-US" altLang="zh-CN" sz="1800" i="1" baseline="-25000" dirty="0">
                <a:cs typeface="Times New Roman" panose="02020603050405020304" pitchFamily="18" charset="0"/>
              </a:rPr>
              <a:t>  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during time slot </a:t>
            </a:r>
            <a:r>
              <a:rPr lang="en-US" altLang="zh-CN" sz="1800" i="1" kern="0" dirty="0">
                <a:solidFill>
                  <a:srgbClr val="000000"/>
                </a:solidFill>
                <a:cs typeface="Times New Roman" pitchFamily="18" charset="0"/>
              </a:rPr>
              <a:t>t: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i="1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r>
              <a:rPr lang="en-US" altLang="zh-CN" sz="1800" kern="0" dirty="0">
                <a:solidFill>
                  <a:srgbClr val="C00000"/>
                </a:solidFill>
                <a:cs typeface="Times New Roman" pitchFamily="18" charset="0"/>
              </a:rPr>
              <a:t>Energy harvesting</a:t>
            </a:r>
            <a:r>
              <a:rPr lang="en-US" altLang="zh-CN" sz="1800" kern="0" dirty="0">
                <a:solidFill>
                  <a:srgbClr val="000000"/>
                </a:solidFill>
                <a:cs typeface="Times New Roman" pitchFamily="18" charset="0"/>
              </a:rPr>
              <a:t>: </a:t>
            </a:r>
            <a:endParaRPr lang="en-US" altLang="zh-CN" sz="1800" i="1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1800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4FC0ACE2-8668-754D-8915-E83F9DE4C1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00" y="1716736"/>
            <a:ext cx="7747000" cy="893113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07C077E1-EDE2-F940-9AEE-C61AA96E9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2400" y="2564633"/>
            <a:ext cx="7493000" cy="974291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F9476832-E3AB-D744-BF51-7A36ED09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600" y="4010197"/>
            <a:ext cx="4699000" cy="75627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DBB12B72-540A-C04F-B8E5-3480C6248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02300" y="3979163"/>
            <a:ext cx="4483100" cy="878026"/>
          </a:xfrm>
          <a:prstGeom prst="rect">
            <a:avLst/>
          </a:prstGeom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xmlns="" id="{5BE8DFAE-A409-5049-AB18-E7D7C4A460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000" y="4944942"/>
            <a:ext cx="1689100" cy="368531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xmlns="" id="{39F2DB03-0615-A148-8A8E-01EDF84DA2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81750" y="5450700"/>
            <a:ext cx="2711450" cy="407253"/>
          </a:xfrm>
          <a:prstGeom prst="rect">
            <a:avLst/>
          </a:prstGeom>
        </p:spPr>
      </p:pic>
      <p:pic>
        <p:nvPicPr>
          <p:cNvPr id="11" name="Picture 8">
            <a:extLst>
              <a:ext uri="{FF2B5EF4-FFF2-40B4-BE49-F238E27FC236}">
                <a16:creationId xmlns:a16="http://schemas.microsoft.com/office/drawing/2014/main" xmlns="" id="{B492DA0C-D332-6045-B123-9F95CB2B3F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86050" y="5918325"/>
            <a:ext cx="2800350" cy="578670"/>
          </a:xfrm>
          <a:prstGeom prst="rect">
            <a:avLst/>
          </a:prstGeom>
        </p:spPr>
      </p:pic>
      <p:sp>
        <p:nvSpPr>
          <p:cNvPr id="12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xmlns="" id="{BA32F686-4368-0F46-8EF1-A59C19E70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5470915"/>
            <a:ext cx="3575050" cy="76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5">
            <a:extLst>
              <a:ext uri="{FF2B5EF4-FFF2-40B4-BE49-F238E27FC236}">
                <a16:creationId xmlns:a16="http://schemas.microsoft.com/office/drawing/2014/main" xmlns="" id="{9AE4C70B-724C-0148-824D-9F75A4D61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6299200"/>
            <a:ext cx="36258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3">
            <a:extLst>
              <a:ext uri="{FF2B5EF4-FFF2-40B4-BE49-F238E27FC236}">
                <a16:creationId xmlns:a16="http://schemas.microsoft.com/office/drawing/2014/main" xmlns="" id="{E8187041-683E-B54D-A662-D76762E76954}"/>
              </a:ext>
            </a:extLst>
          </p:cNvPr>
          <p:cNvSpPr/>
          <p:nvPr/>
        </p:nvSpPr>
        <p:spPr>
          <a:xfrm>
            <a:off x="1714500" y="1866899"/>
            <a:ext cx="8350250" cy="3552800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TextBox 19">
            <a:extLst>
              <a:ext uri="{FF2B5EF4-FFF2-40B4-BE49-F238E27FC236}">
                <a16:creationId xmlns:a16="http://schemas.microsoft.com/office/drawing/2014/main" xmlns="" id="{B38F46D4-C3CE-D342-A0BA-C9785EEA8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5938" y="1852613"/>
            <a:ext cx="39163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 flow conservation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TextBox 20">
            <a:extLst>
              <a:ext uri="{FF2B5EF4-FFF2-40B4-BE49-F238E27FC236}">
                <a16:creationId xmlns:a16="http://schemas.microsoft.com/office/drawing/2014/main" xmlns="" id="{AC030DF4-A0E4-8E45-88A5-F077462159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700" y="5580063"/>
            <a:ext cx="31384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Capacity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9" name="TextBox 22">
            <a:extLst>
              <a:ext uri="{FF2B5EF4-FFF2-40B4-BE49-F238E27FC236}">
                <a16:creationId xmlns:a16="http://schemas.microsoft.com/office/drawing/2014/main" xmlns="" id="{64E7F011-5707-E94C-82E0-403F7D1A54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89613" y="6324600"/>
            <a:ext cx="31384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Energy constraints</a:t>
            </a:r>
          </a:p>
          <a:p>
            <a:endParaRPr lang="en-US" altLang="en-US" dirty="0"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Rectangle 28">
            <a:extLst>
              <a:ext uri="{FF2B5EF4-FFF2-40B4-BE49-F238E27FC236}">
                <a16:creationId xmlns:a16="http://schemas.microsoft.com/office/drawing/2014/main" xmlns="" id="{1A9BF4EB-26CE-7047-BC81-74393EE76748}"/>
              </a:ext>
            </a:extLst>
          </p:cNvPr>
          <p:cNvSpPr/>
          <p:nvPr/>
        </p:nvSpPr>
        <p:spPr>
          <a:xfrm>
            <a:off x="1714500" y="5445100"/>
            <a:ext cx="8350250" cy="789013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1" name="Rectangle 30">
            <a:extLst>
              <a:ext uri="{FF2B5EF4-FFF2-40B4-BE49-F238E27FC236}">
                <a16:creationId xmlns:a16="http://schemas.microsoft.com/office/drawing/2014/main" xmlns="" id="{E01D5314-7CBF-364D-A0F2-0721535DD016}"/>
              </a:ext>
            </a:extLst>
          </p:cNvPr>
          <p:cNvSpPr/>
          <p:nvPr/>
        </p:nvSpPr>
        <p:spPr>
          <a:xfrm>
            <a:off x="1714500" y="6261099"/>
            <a:ext cx="8350250" cy="452026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12" name="Picture 32">
            <a:extLst>
              <a:ext uri="{FF2B5EF4-FFF2-40B4-BE49-F238E27FC236}">
                <a16:creationId xmlns:a16="http://schemas.microsoft.com/office/drawing/2014/main" xmlns="" id="{E769CFE5-DB3C-7C49-9889-403BD9B05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0765" y="2147888"/>
            <a:ext cx="5753100" cy="597960"/>
          </a:xfrm>
          <a:prstGeom prst="rect">
            <a:avLst/>
          </a:prstGeom>
        </p:spPr>
      </p:pic>
      <p:pic>
        <p:nvPicPr>
          <p:cNvPr id="13" name="Picture 33">
            <a:extLst>
              <a:ext uri="{FF2B5EF4-FFF2-40B4-BE49-F238E27FC236}">
                <a16:creationId xmlns:a16="http://schemas.microsoft.com/office/drawing/2014/main" xmlns="" id="{4B7F3CE6-CAE5-BA49-ABB3-8B3A33FA6B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5271" y="2746646"/>
            <a:ext cx="5484482" cy="980014"/>
          </a:xfrm>
          <a:prstGeom prst="rect">
            <a:avLst/>
          </a:prstGeom>
        </p:spPr>
      </p:pic>
      <p:pic>
        <p:nvPicPr>
          <p:cNvPr id="14" name="Picture 34">
            <a:extLst>
              <a:ext uri="{FF2B5EF4-FFF2-40B4-BE49-F238E27FC236}">
                <a16:creationId xmlns:a16="http://schemas.microsoft.com/office/drawing/2014/main" xmlns="" id="{9D0415D7-1204-4946-A1D4-5A40E07EB4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8018" y="3706404"/>
            <a:ext cx="5835650" cy="646382"/>
          </a:xfrm>
          <a:prstGeom prst="rect">
            <a:avLst/>
          </a:prstGeom>
        </p:spPr>
      </p:pic>
      <p:pic>
        <p:nvPicPr>
          <p:cNvPr id="15" name="Picture 35">
            <a:extLst>
              <a:ext uri="{FF2B5EF4-FFF2-40B4-BE49-F238E27FC236}">
                <a16:creationId xmlns:a16="http://schemas.microsoft.com/office/drawing/2014/main" xmlns="" id="{8EA5E8D3-C5BA-2C4D-A5EA-618BA53AB8A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08162" y="4355338"/>
            <a:ext cx="5740400" cy="1039375"/>
          </a:xfrm>
          <a:prstGeom prst="rect">
            <a:avLst/>
          </a:prstGeom>
        </p:spPr>
      </p:pic>
      <p:pic>
        <p:nvPicPr>
          <p:cNvPr id="16" name="Picture 36">
            <a:extLst>
              <a:ext uri="{FF2B5EF4-FFF2-40B4-BE49-F238E27FC236}">
                <a16:creationId xmlns:a16="http://schemas.microsoft.com/office/drawing/2014/main" xmlns="" id="{5F3B3B6C-1656-284E-B643-607D51881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2550" y="3150925"/>
            <a:ext cx="2209800" cy="730512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xmlns="" id="{528791B9-9DB5-4D4C-BDC2-53D5993B83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952500"/>
            <a:ext cx="8820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Problem formulation</a:t>
            </a:r>
            <a:endParaRPr lang="en-US" altLang="zh-CN" sz="2000" kern="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1800" kern="0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18" name="Group 6">
            <a:extLst>
              <a:ext uri="{FF2B5EF4-FFF2-40B4-BE49-F238E27FC236}">
                <a16:creationId xmlns:a16="http://schemas.microsoft.com/office/drawing/2014/main" xmlns="" id="{C93963B4-EA3A-DF44-B75C-D2A0A9DAF8B0}"/>
              </a:ext>
            </a:extLst>
          </p:cNvPr>
          <p:cNvGrpSpPr/>
          <p:nvPr/>
        </p:nvGrpSpPr>
        <p:grpSpPr>
          <a:xfrm>
            <a:off x="1612900" y="1063065"/>
            <a:ext cx="8774227" cy="791135"/>
            <a:chOff x="1612900" y="1063065"/>
            <a:chExt cx="8774227" cy="791135"/>
          </a:xfrm>
        </p:grpSpPr>
        <p:pic>
          <p:nvPicPr>
            <p:cNvPr id="19" name="Picture 1">
              <a:extLst>
                <a:ext uri="{FF2B5EF4-FFF2-40B4-BE49-F238E27FC236}">
                  <a16:creationId xmlns:a16="http://schemas.microsoft.com/office/drawing/2014/main" xmlns="" id="{0CD32F1E-F736-AD4B-AA58-782773B408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2900" y="1385888"/>
              <a:ext cx="3200400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Rectangle 42">
              <a:extLst>
                <a:ext uri="{FF2B5EF4-FFF2-40B4-BE49-F238E27FC236}">
                  <a16:creationId xmlns:a16="http://schemas.microsoft.com/office/drawing/2014/main" xmlns="" id="{22DE1B24-FEAE-DD45-B452-41DFD3641C1D}"/>
                </a:ext>
              </a:extLst>
            </p:cNvPr>
            <p:cNvSpPr/>
            <p:nvPr/>
          </p:nvSpPr>
          <p:spPr>
            <a:xfrm>
              <a:off x="5073650" y="1063065"/>
              <a:ext cx="5257800" cy="710515"/>
            </a:xfrm>
            <a:prstGeom prst="rect">
              <a:avLst/>
            </a:prstGeom>
            <a:noFill/>
            <a:ln w="285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Arrow Connector 56">
              <a:extLst>
                <a:ext uri="{FF2B5EF4-FFF2-40B4-BE49-F238E27FC236}">
                  <a16:creationId xmlns:a16="http://schemas.microsoft.com/office/drawing/2014/main" xmlns="" id="{9F5CA378-D632-3A4A-9B95-41217DC057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6508" y="1373189"/>
              <a:ext cx="2017142" cy="124237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xmlns="" id="{E730F19C-79DA-B844-9760-308C6601B226}"/>
                </a:ext>
              </a:extLst>
            </p:cNvPr>
            <p:cNvSpPr/>
            <p:nvPr/>
          </p:nvSpPr>
          <p:spPr>
            <a:xfrm>
              <a:off x="8673273" y="1116819"/>
              <a:ext cx="171385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/>
                <a:t>negative-reward in the first stage </a:t>
              </a:r>
            </a:p>
          </p:txBody>
        </p:sp>
      </p:grp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168" y="1110764"/>
            <a:ext cx="870072" cy="568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945" y="1099235"/>
            <a:ext cx="2661392" cy="64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9D92ED8-BD13-EB47-AC2E-FFD6FE576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0950" y="952500"/>
            <a:ext cx="8820150" cy="4572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Problem formulation</a:t>
            </a:r>
            <a:endParaRPr lang="en-US" altLang="zh-CN" sz="2000" kern="0" dirty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1800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xmlns="" id="{707B6AC3-070C-6048-8F2C-AE8836786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1462088"/>
            <a:ext cx="3200400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45">
            <a:extLst>
              <a:ext uri="{FF2B5EF4-FFF2-40B4-BE49-F238E27FC236}">
                <a16:creationId xmlns:a16="http://schemas.microsoft.com/office/drawing/2014/main" xmlns="" id="{C4E5EF7D-DC90-4148-A3B7-12FD49C8AD74}"/>
              </a:ext>
            </a:extLst>
          </p:cNvPr>
          <p:cNvSpPr/>
          <p:nvPr/>
        </p:nvSpPr>
        <p:spPr>
          <a:xfrm>
            <a:off x="5976938" y="2271713"/>
            <a:ext cx="4253990" cy="1754187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7" name="Rectangle 46">
            <a:extLst>
              <a:ext uri="{FF2B5EF4-FFF2-40B4-BE49-F238E27FC236}">
                <a16:creationId xmlns:a16="http://schemas.microsoft.com/office/drawing/2014/main" xmlns="" id="{CFD73137-BCF4-124A-A1F7-3893F728F3AE}"/>
              </a:ext>
            </a:extLst>
          </p:cNvPr>
          <p:cNvSpPr/>
          <p:nvPr/>
        </p:nvSpPr>
        <p:spPr>
          <a:xfrm>
            <a:off x="1409700" y="2271713"/>
            <a:ext cx="4546600" cy="4333875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xmlns="" id="{5C7D86DE-38EC-9B45-8EF9-6252F307F4EC}"/>
              </a:ext>
            </a:extLst>
          </p:cNvPr>
          <p:cNvGrpSpPr>
            <a:grpSpLocks/>
          </p:cNvGrpSpPr>
          <p:nvPr/>
        </p:nvGrpSpPr>
        <p:grpSpPr bwMode="auto">
          <a:xfrm>
            <a:off x="6224588" y="4883150"/>
            <a:ext cx="3858065" cy="1200329"/>
            <a:chOff x="3719512" y="1259250"/>
            <a:chExt cx="3858834" cy="1200508"/>
          </a:xfrm>
        </p:grpSpPr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539B0816-24AF-654B-BCF9-A93713DD29F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9512" y="1259250"/>
              <a:ext cx="3847278" cy="12005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ea typeface="宋体" panose="02010600030101010101" pitchFamily="2" charset="-122"/>
                  <a:sym typeface="Arial" panose="020B0604020202020204" pitchFamily="34" charset="0"/>
                </a:defRPr>
              </a:lvl9pPr>
            </a:lstStyle>
            <a:p>
              <a:pPr marL="285750" indent="-285750">
                <a:buClr>
                  <a:srgbClr val="C00000"/>
                </a:buClr>
                <a:buFont typeface="Wingdings" pitchFamily="2" charset="2"/>
                <a:buChar char="q"/>
                <a:defRPr/>
              </a:pPr>
              <a:r>
                <a:rPr lang="en-US" altLang="en-US" sz="1800" b="1" dirty="0">
                  <a:solidFill>
                    <a:srgbClr val="C0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Challenges</a:t>
              </a:r>
              <a:r>
                <a:rPr lang="en-US" alt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:</a:t>
              </a:r>
            </a:p>
            <a:p>
              <a:pPr marL="285750" indent="1588">
                <a:buClr>
                  <a:srgbClr val="C00000"/>
                </a:buClr>
                <a:buFont typeface="Wingdings" pitchFamily="2" charset="2"/>
                <a:buChar char="Ø"/>
                <a:defRPr/>
              </a:pPr>
              <a:r>
                <a:rPr lang="en-US" alt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Multi-variate integral</a:t>
              </a:r>
            </a:p>
            <a:p>
              <a:pPr marL="285750" indent="1588">
                <a:buClr>
                  <a:srgbClr val="C00000"/>
                </a:buClr>
                <a:buFont typeface="Wingdings" pitchFamily="2" charset="2"/>
                <a:buChar char="Ø"/>
                <a:defRPr/>
              </a:pPr>
              <a:r>
                <a:rPr lang="en-US" altLang="en-US" sz="1800" b="1" dirty="0">
                  <a:solidFill>
                    <a:schemeClr val="tx1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Partially known distribution of</a:t>
              </a:r>
            </a:p>
            <a:p>
              <a:pPr>
                <a:defRPr/>
              </a:pPr>
              <a:endParaRPr lang="en-US" altLang="en-US" sz="1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xmlns="" id="{6D471374-1A1C-444F-9FC3-CAFBA46CC1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346" y="1880567"/>
              <a:ext cx="1270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74370308-C6F9-F44B-B8C6-005972641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2298700"/>
            <a:ext cx="16256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xmlns="" id="{0E01422D-A8A1-8F40-A519-75C0FCDFAE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2725738"/>
            <a:ext cx="3841750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xmlns="" id="{DD3A84F9-430D-6D47-9589-86F17BDD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988" y="3616325"/>
            <a:ext cx="403225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>
            <a:extLst>
              <a:ext uri="{FF2B5EF4-FFF2-40B4-BE49-F238E27FC236}">
                <a16:creationId xmlns:a16="http://schemas.microsoft.com/office/drawing/2014/main" xmlns="" id="{6122F35C-0D02-044E-82CA-DB7EE0489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584" y="4583113"/>
            <a:ext cx="3479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xmlns="" id="{E301ACCD-8D4B-B14C-B6B5-8BDDDB558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291138"/>
            <a:ext cx="3575050" cy="868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5">
            <a:extLst>
              <a:ext uri="{FF2B5EF4-FFF2-40B4-BE49-F238E27FC236}">
                <a16:creationId xmlns:a16="http://schemas.microsoft.com/office/drawing/2014/main" xmlns="" id="{8887C82E-3EB5-F04E-A830-BCAE53820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6184900"/>
            <a:ext cx="3625850" cy="42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57">
            <a:extLst>
              <a:ext uri="{FF2B5EF4-FFF2-40B4-BE49-F238E27FC236}">
                <a16:creationId xmlns:a16="http://schemas.microsoft.com/office/drawing/2014/main" xmlns="" id="{E76504B6-5BE4-6544-9848-4505026AEC2F}"/>
              </a:ext>
            </a:extLst>
          </p:cNvPr>
          <p:cNvSpPr/>
          <p:nvPr/>
        </p:nvSpPr>
        <p:spPr>
          <a:xfrm>
            <a:off x="5976938" y="4051300"/>
            <a:ext cx="4253990" cy="2554288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9" name="Oval 58">
            <a:extLst>
              <a:ext uri="{FF2B5EF4-FFF2-40B4-BE49-F238E27FC236}">
                <a16:creationId xmlns:a16="http://schemas.microsoft.com/office/drawing/2014/main" xmlns="" id="{6190A160-466E-9841-A289-A8A02B48FB8B}"/>
              </a:ext>
            </a:extLst>
          </p:cNvPr>
          <p:cNvSpPr/>
          <p:nvPr/>
        </p:nvSpPr>
        <p:spPr bwMode="auto">
          <a:xfrm>
            <a:off x="3136900" y="1485900"/>
            <a:ext cx="1295400" cy="431800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Oval 59">
            <a:extLst>
              <a:ext uri="{FF2B5EF4-FFF2-40B4-BE49-F238E27FC236}">
                <a16:creationId xmlns:a16="http://schemas.microsoft.com/office/drawing/2014/main" xmlns="" id="{C0C52F49-3D88-7940-BAED-4FE973947C69}"/>
              </a:ext>
            </a:extLst>
          </p:cNvPr>
          <p:cNvSpPr/>
          <p:nvPr/>
        </p:nvSpPr>
        <p:spPr bwMode="auto">
          <a:xfrm>
            <a:off x="4413250" y="2673350"/>
            <a:ext cx="247650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Bent Arrow 60">
            <a:extLst>
              <a:ext uri="{FF2B5EF4-FFF2-40B4-BE49-F238E27FC236}">
                <a16:creationId xmlns:a16="http://schemas.microsoft.com/office/drawing/2014/main" xmlns="" id="{72A34503-5F7F-8747-BC57-1ED172CE0D2A}"/>
              </a:ext>
            </a:extLst>
          </p:cNvPr>
          <p:cNvSpPr/>
          <p:nvPr/>
        </p:nvSpPr>
        <p:spPr>
          <a:xfrm rot="5400000">
            <a:off x="4940698" y="1150543"/>
            <a:ext cx="441322" cy="1410493"/>
          </a:xfrm>
          <a:prstGeom prst="ben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ectangle 61">
            <a:extLst>
              <a:ext uri="{FF2B5EF4-FFF2-40B4-BE49-F238E27FC236}">
                <a16:creationId xmlns:a16="http://schemas.microsoft.com/office/drawing/2014/main" xmlns="" id="{F40F62C0-DB7F-1347-835B-F5502913D676}"/>
              </a:ext>
            </a:extLst>
          </p:cNvPr>
          <p:cNvSpPr/>
          <p:nvPr/>
        </p:nvSpPr>
        <p:spPr>
          <a:xfrm>
            <a:off x="1231901" y="2143128"/>
            <a:ext cx="9206062" cy="4587872"/>
          </a:xfrm>
          <a:prstGeom prst="rect">
            <a:avLst/>
          </a:prstGeom>
          <a:noFill/>
          <a:ln w="28575">
            <a:solidFill>
              <a:srgbClr val="7030A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489" y="2781676"/>
            <a:ext cx="3884368" cy="79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System model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2AB148A4-36DA-F54B-9842-4AEDF88742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041400"/>
            <a:ext cx="8820150" cy="12954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Problem equivalence conversion framework</a:t>
            </a:r>
          </a:p>
          <a:p>
            <a:pPr marL="358775" indent="-358775" algn="just">
              <a:spcBef>
                <a:spcPct val="30000"/>
              </a:spcBef>
              <a:buClr>
                <a:srgbClr val="C00000"/>
              </a:buClr>
              <a:buFontTx/>
              <a:buNone/>
              <a:defRPr/>
            </a:pPr>
            <a:r>
              <a:rPr lang="en-US" altLang="zh-CN" sz="1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altLang="zh-CN" sz="1800" b="1" kern="0" dirty="0">
                <a:solidFill>
                  <a:srgbClr val="000000"/>
                </a:solidFill>
                <a:cs typeface="Times New Roman" pitchFamily="18" charset="0"/>
              </a:rPr>
              <a:t>The key idea is that convert a </a:t>
            </a:r>
            <a:r>
              <a:rPr lang="en-US" altLang="zh-CN" sz="1800" b="1" kern="0" dirty="0">
                <a:solidFill>
                  <a:srgbClr val="C00000"/>
                </a:solidFill>
                <a:cs typeface="Times New Roman" pitchFamily="18" charset="0"/>
              </a:rPr>
              <a:t>stochastic optimization </a:t>
            </a:r>
            <a:r>
              <a:rPr lang="en-US" altLang="zh-CN" sz="1800" b="1" kern="0" dirty="0">
                <a:solidFill>
                  <a:srgbClr val="000000"/>
                </a:solidFill>
                <a:cs typeface="Times New Roman" pitchFamily="18" charset="0"/>
              </a:rPr>
              <a:t>with </a:t>
            </a:r>
            <a:r>
              <a:rPr lang="en-US" altLang="zh-CN" sz="1800" b="1" kern="0" dirty="0">
                <a:solidFill>
                  <a:srgbClr val="C00000"/>
                </a:solidFill>
                <a:cs typeface="Times New Roman" pitchFamily="18" charset="0"/>
              </a:rPr>
              <a:t>unknown data arrival distribution</a:t>
            </a:r>
            <a:r>
              <a:rPr lang="en-US" altLang="zh-CN" sz="1800" b="1" kern="0" dirty="0">
                <a:solidFill>
                  <a:srgbClr val="000000"/>
                </a:solidFill>
                <a:cs typeface="Times New Roman" pitchFamily="18" charset="0"/>
              </a:rPr>
              <a:t>  in the second stage problem P1 into a </a:t>
            </a:r>
            <a:r>
              <a:rPr lang="en-US" altLang="zh-CN" sz="1800" b="1" kern="0" dirty="0">
                <a:solidFill>
                  <a:srgbClr val="C00000"/>
                </a:solidFill>
                <a:cs typeface="Times New Roman" pitchFamily="18" charset="0"/>
              </a:rPr>
              <a:t>deterministic</a:t>
            </a:r>
            <a:r>
              <a:rPr lang="en-US" altLang="zh-CN" sz="1800" b="1" kern="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en-US" altLang="zh-CN" sz="1800" b="1" kern="0" dirty="0">
                <a:solidFill>
                  <a:srgbClr val="C00000"/>
                </a:solidFill>
                <a:cs typeface="Times New Roman" pitchFamily="18" charset="0"/>
              </a:rPr>
              <a:t>conic optimization problem</a:t>
            </a:r>
            <a:r>
              <a:rPr lang="en-US" altLang="zh-CN" sz="1800" b="1" kern="0" dirty="0">
                <a:solidFill>
                  <a:srgbClr val="000000"/>
                </a:solidFill>
                <a:cs typeface="Times New Roman" pitchFamily="18" charset="0"/>
              </a:rPr>
              <a:t>, which is computationally tractable.</a:t>
            </a: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en-US" altLang="zh-CN" sz="1800" kern="0" dirty="0">
              <a:solidFill>
                <a:srgbClr val="000000"/>
              </a:solidFill>
              <a:cs typeface="Times New Roman" pitchFamily="18" charset="0"/>
            </a:endParaRPr>
          </a:p>
          <a:p>
            <a:pPr marL="742950" lvl="2" indent="-342900">
              <a:spcBef>
                <a:spcPts val="0"/>
              </a:spcBef>
              <a:buClr>
                <a:srgbClr val="A40000"/>
              </a:buClr>
              <a:buSzPct val="80000"/>
              <a:buFont typeface="Wingdings" panose="05000000000000000000" pitchFamily="2" charset="2"/>
              <a:buChar char="Ø"/>
              <a:defRPr/>
            </a:pPr>
            <a:endParaRPr lang="zh-CN" altLang="en-US" sz="1800" kern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xmlns="" id="{68C54D2F-11CB-534B-BFB4-85467FE7BF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3275013"/>
            <a:ext cx="4375150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21">
            <a:extLst>
              <a:ext uri="{FF2B5EF4-FFF2-40B4-BE49-F238E27FC236}">
                <a16:creationId xmlns:a16="http://schemas.microsoft.com/office/drawing/2014/main" xmlns="" id="{533E208B-1751-E644-B8FF-E75CF717FDC6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5041900"/>
            <a:ext cx="7118350" cy="604838"/>
            <a:chOff x="533400" y="1775094"/>
            <a:chExt cx="7119809" cy="605135"/>
          </a:xfrm>
        </p:grpSpPr>
        <p:pic>
          <p:nvPicPr>
            <p:cNvPr id="7" name="Picture 1">
              <a:extLst>
                <a:ext uri="{FF2B5EF4-FFF2-40B4-BE49-F238E27FC236}">
                  <a16:creationId xmlns:a16="http://schemas.microsoft.com/office/drawing/2014/main" xmlns="" id="{6C80F304-0D11-0744-A1C7-3B01D3642D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1850187"/>
              <a:ext cx="3200400" cy="468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6">
              <a:extLst>
                <a:ext uri="{FF2B5EF4-FFF2-40B4-BE49-F238E27FC236}">
                  <a16:creationId xmlns:a16="http://schemas.microsoft.com/office/drawing/2014/main" xmlns="" id="{1FC2B6C6-3F0F-B34C-90C8-AACE9374493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9600" y="1784450"/>
              <a:ext cx="3165904" cy="5957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12">
              <a:extLst>
                <a:ext uri="{FF2B5EF4-FFF2-40B4-BE49-F238E27FC236}">
                  <a16:creationId xmlns:a16="http://schemas.microsoft.com/office/drawing/2014/main" xmlns="" id="{16E7E140-2943-B549-A6F4-F516F779DE3B}"/>
                </a:ext>
              </a:extLst>
            </p:cNvPr>
            <p:cNvSpPr/>
            <p:nvPr/>
          </p:nvSpPr>
          <p:spPr>
            <a:xfrm>
              <a:off x="576272" y="1784624"/>
              <a:ext cx="3234400" cy="595605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0" name="Rectangle 13">
              <a:extLst>
                <a:ext uri="{FF2B5EF4-FFF2-40B4-BE49-F238E27FC236}">
                  <a16:creationId xmlns:a16="http://schemas.microsoft.com/office/drawing/2014/main" xmlns="" id="{7DFDF7A1-4427-3A4F-A526-AA1AAB3CA6A1}"/>
                </a:ext>
              </a:extLst>
            </p:cNvPr>
            <p:cNvSpPr/>
            <p:nvPr/>
          </p:nvSpPr>
          <p:spPr>
            <a:xfrm>
              <a:off x="4418809" y="1775094"/>
              <a:ext cx="3234400" cy="595605"/>
            </a:xfrm>
            <a:prstGeom prst="rect">
              <a:avLst/>
            </a:prstGeom>
            <a:noFill/>
            <a:ln>
              <a:solidFill>
                <a:srgbClr val="C0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11" name="Right Arrow 14">
              <a:extLst>
                <a:ext uri="{FF2B5EF4-FFF2-40B4-BE49-F238E27FC236}">
                  <a16:creationId xmlns:a16="http://schemas.microsoft.com/office/drawing/2014/main" xmlns="" id="{511216BC-76D8-6043-A5A3-693371375D5C}"/>
                </a:ext>
              </a:extLst>
            </p:cNvPr>
            <p:cNvSpPr/>
            <p:nvPr/>
          </p:nvSpPr>
          <p:spPr>
            <a:xfrm>
              <a:off x="3809084" y="1981570"/>
              <a:ext cx="609725" cy="139769"/>
            </a:xfrm>
            <a:prstGeom prst="rightArrow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2" name="Group 24">
            <a:extLst>
              <a:ext uri="{FF2B5EF4-FFF2-40B4-BE49-F238E27FC236}">
                <a16:creationId xmlns:a16="http://schemas.microsoft.com/office/drawing/2014/main" xmlns="" id="{311F627B-1E7C-F84D-BED5-5AA636FB0169}"/>
              </a:ext>
            </a:extLst>
          </p:cNvPr>
          <p:cNvGrpSpPr>
            <a:grpSpLocks/>
          </p:cNvGrpSpPr>
          <p:nvPr/>
        </p:nvGrpSpPr>
        <p:grpSpPr bwMode="auto">
          <a:xfrm>
            <a:off x="3162300" y="2674938"/>
            <a:ext cx="5638800" cy="646112"/>
            <a:chOff x="3276600" y="2826901"/>
            <a:chExt cx="5638800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157EF5A4-3800-D848-8AAD-89F68EDE1570}"/>
                </a:ext>
              </a:extLst>
            </p:cNvPr>
            <p:cNvSpPr txBox="1"/>
            <p:nvPr/>
          </p:nvSpPr>
          <p:spPr>
            <a:xfrm>
              <a:off x="3276600" y="2826901"/>
              <a:ext cx="5638800" cy="64633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itchFamily="34" charset="-122"/>
                  <a:cs typeface="Times New Roman" panose="02020603050405020304" pitchFamily="18" charset="0"/>
                  <a:sym typeface="Arial" charset="0"/>
                </a:rPr>
                <a:t>Utilize the </a:t>
              </a:r>
              <a:r>
                <a:rPr lang="en-US" sz="1800" b="1" dirty="0">
                  <a:solidFill>
                    <a:srgbClr val="C00000"/>
                  </a:solidFill>
                  <a:ea typeface="微软雅黑" pitchFamily="34" charset="-122"/>
                  <a:cs typeface="Times New Roman" panose="02020603050405020304" pitchFamily="18" charset="0"/>
                  <a:sym typeface="Arial" charset="0"/>
                </a:rPr>
                <a:t>moment information 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itchFamily="34" charset="-122"/>
                  <a:cs typeface="Times New Roman" panose="02020603050405020304" pitchFamily="18" charset="0"/>
                  <a:sym typeface="Arial" charset="0"/>
                </a:rPr>
                <a:t>to define an </a:t>
              </a:r>
              <a:r>
                <a:rPr lang="en-US" sz="1800" b="1" dirty="0">
                  <a:solidFill>
                    <a:srgbClr val="C00000"/>
                  </a:solidFill>
                  <a:ea typeface="微软雅黑" pitchFamily="34" charset="-122"/>
                  <a:cs typeface="Times New Roman" panose="02020603050405020304" pitchFamily="18" charset="0"/>
                  <a:sym typeface="Arial" charset="0"/>
                </a:rPr>
                <a:t>ambiguity set</a:t>
              </a:r>
              <a:r>
                <a:rPr lang="en-US" sz="1800" b="1" dirty="0">
                  <a:solidFill>
                    <a:schemeClr val="tx1">
                      <a:lumMod val="85000"/>
                      <a:lumOff val="15000"/>
                    </a:schemeClr>
                  </a:solidFill>
                  <a:ea typeface="微软雅黑" pitchFamily="34" charset="-122"/>
                  <a:cs typeface="Times New Roman" panose="02020603050405020304" pitchFamily="18" charset="0"/>
                  <a:sym typeface="Arial" charset="0"/>
                </a:rPr>
                <a:t>      of distributions for the exact distribution of </a:t>
              </a:r>
            </a:p>
          </p:txBody>
        </p:sp>
        <p:pic>
          <p:nvPicPr>
            <p:cNvPr id="14" name="Picture 22">
              <a:extLst>
                <a:ext uri="{FF2B5EF4-FFF2-40B4-BE49-F238E27FC236}">
                  <a16:creationId xmlns:a16="http://schemas.microsoft.com/office/drawing/2014/main" xmlns="" id="{9550C32A-3D25-1E4B-8BA7-84CE0EF73C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3207160"/>
              <a:ext cx="203200" cy="190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1">
              <a:extLst>
                <a:ext uri="{FF2B5EF4-FFF2-40B4-BE49-F238E27FC236}">
                  <a16:creationId xmlns:a16="http://schemas.microsoft.com/office/drawing/2014/main" xmlns="" id="{84C84F93-BD5D-8547-BFA5-AE16DC4BE2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05800" y="3180387"/>
              <a:ext cx="1270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Rectangle 19">
            <a:extLst>
              <a:ext uri="{FF2B5EF4-FFF2-40B4-BE49-F238E27FC236}">
                <a16:creationId xmlns:a16="http://schemas.microsoft.com/office/drawing/2014/main" xmlns="" id="{9D411059-D2E0-1B44-8E93-902B4E67029D}"/>
              </a:ext>
            </a:extLst>
          </p:cNvPr>
          <p:cNvSpPr/>
          <p:nvPr/>
        </p:nvSpPr>
        <p:spPr>
          <a:xfrm>
            <a:off x="3019425" y="2641600"/>
            <a:ext cx="5857875" cy="144780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xmlns="" id="{7F8CFC66-E41F-AB4F-8987-59F08BF2A010}"/>
              </a:ext>
            </a:extLst>
          </p:cNvPr>
          <p:cNvSpPr/>
          <p:nvPr/>
        </p:nvSpPr>
        <p:spPr>
          <a:xfrm>
            <a:off x="2311400" y="4622800"/>
            <a:ext cx="7480300" cy="1166813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18" name="Right Arrow 21">
            <a:extLst>
              <a:ext uri="{FF2B5EF4-FFF2-40B4-BE49-F238E27FC236}">
                <a16:creationId xmlns:a16="http://schemas.microsoft.com/office/drawing/2014/main" xmlns="" id="{09DBBB8B-8905-D240-924F-A25DA202D4F4}"/>
              </a:ext>
            </a:extLst>
          </p:cNvPr>
          <p:cNvSpPr/>
          <p:nvPr/>
        </p:nvSpPr>
        <p:spPr>
          <a:xfrm rot="5400000">
            <a:off x="5798343" y="4215607"/>
            <a:ext cx="506413" cy="25400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xmlns="" id="{64BA5FEE-11DD-BE43-A700-45F2A042D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2163" y="4622800"/>
            <a:ext cx="2759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kumimoji="0" lang="en-US" altLang="en-US" sz="1800" b="1" dirty="0">
                <a:solidFill>
                  <a:srgbClr val="C00000"/>
                </a:solidFill>
                <a:latin typeface="+mn-lt"/>
                <a:ea typeface="微软雅黑" panose="020B0503020204020204" pitchFamily="34" charset="-122"/>
                <a:cs typeface="Times New Roman" panose="02020603050405020304" pitchFamily="18" charset="0"/>
              </a:rPr>
              <a:t>Estimate an upper bound</a:t>
            </a:r>
          </a:p>
        </p:txBody>
      </p:sp>
      <p:sp>
        <p:nvSpPr>
          <p:cNvPr id="20" name="Oval 23">
            <a:extLst>
              <a:ext uri="{FF2B5EF4-FFF2-40B4-BE49-F238E27FC236}">
                <a16:creationId xmlns:a16="http://schemas.microsoft.com/office/drawing/2014/main" xmlns="" id="{9B55E2D9-7CE2-7A48-B188-39B6508D334E}"/>
              </a:ext>
            </a:extLst>
          </p:cNvPr>
          <p:cNvSpPr/>
          <p:nvPr/>
        </p:nvSpPr>
        <p:spPr bwMode="auto">
          <a:xfrm>
            <a:off x="4229100" y="5103813"/>
            <a:ext cx="1392238" cy="43180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">
            <a:extLst>
              <a:ext uri="{FF2B5EF4-FFF2-40B4-BE49-F238E27FC236}">
                <a16:creationId xmlns:a16="http://schemas.microsoft.com/office/drawing/2014/main" xmlns="" id="{63A2C865-445A-0143-B5AC-959723A4C0AD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3722688"/>
            <a:ext cx="3505200" cy="2266950"/>
            <a:chOff x="762000" y="3606800"/>
            <a:chExt cx="3505200" cy="2266950"/>
          </a:xfrm>
        </p:grpSpPr>
        <p:pic>
          <p:nvPicPr>
            <p:cNvPr id="5" name="Picture 12">
              <a:extLst>
                <a:ext uri="{FF2B5EF4-FFF2-40B4-BE49-F238E27FC236}">
                  <a16:creationId xmlns:a16="http://schemas.microsoft.com/office/drawing/2014/main" xmlns="" id="{1EBCEFCD-21D2-5A44-A924-8D2D75A78C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200" y="3633788"/>
              <a:ext cx="3352800" cy="5699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3">
              <a:extLst>
                <a:ext uri="{FF2B5EF4-FFF2-40B4-BE49-F238E27FC236}">
                  <a16:creationId xmlns:a16="http://schemas.microsoft.com/office/drawing/2014/main" xmlns="" id="{2B9EDA37-2F0D-7F43-949F-5A9B33CB5B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7188" y="4291806"/>
              <a:ext cx="2500312" cy="292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14">
              <a:extLst>
                <a:ext uri="{FF2B5EF4-FFF2-40B4-BE49-F238E27FC236}">
                  <a16:creationId xmlns:a16="http://schemas.microsoft.com/office/drawing/2014/main" xmlns="" id="{E2BA750E-1411-1041-BDFC-379C68CAF9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6075" y="4628356"/>
              <a:ext cx="2414588" cy="1174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30">
              <a:extLst>
                <a:ext uri="{FF2B5EF4-FFF2-40B4-BE49-F238E27FC236}">
                  <a16:creationId xmlns:a16="http://schemas.microsoft.com/office/drawing/2014/main" xmlns="" id="{B16E98E2-10D4-B44D-8EED-4800FDB679C0}"/>
                </a:ext>
              </a:extLst>
            </p:cNvPr>
            <p:cNvSpPr/>
            <p:nvPr/>
          </p:nvSpPr>
          <p:spPr>
            <a:xfrm>
              <a:off x="762000" y="3606800"/>
              <a:ext cx="3505200" cy="2266950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9" name="Group 3">
            <a:extLst>
              <a:ext uri="{FF2B5EF4-FFF2-40B4-BE49-F238E27FC236}">
                <a16:creationId xmlns:a16="http://schemas.microsoft.com/office/drawing/2014/main" xmlns="" id="{5CC914D2-35FA-6C41-9260-CE3EF5A3809F}"/>
              </a:ext>
            </a:extLst>
          </p:cNvPr>
          <p:cNvGrpSpPr>
            <a:grpSpLocks/>
          </p:cNvGrpSpPr>
          <p:nvPr/>
        </p:nvGrpSpPr>
        <p:grpSpPr bwMode="auto">
          <a:xfrm>
            <a:off x="2195513" y="3224213"/>
            <a:ext cx="3441700" cy="3143250"/>
            <a:chOff x="4876800" y="3105150"/>
            <a:chExt cx="3441700" cy="3143250"/>
          </a:xfrm>
        </p:grpSpPr>
        <p:pic>
          <p:nvPicPr>
            <p:cNvPr id="10" name="Picture 15">
              <a:extLst>
                <a:ext uri="{FF2B5EF4-FFF2-40B4-BE49-F238E27FC236}">
                  <a16:creationId xmlns:a16="http://schemas.microsoft.com/office/drawing/2014/main" xmlns="" id="{A86C42DC-0296-5B4E-B83D-34EF54D4F5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900" y="3108325"/>
              <a:ext cx="2547937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3">
              <a:extLst>
                <a:ext uri="{FF2B5EF4-FFF2-40B4-BE49-F238E27FC236}">
                  <a16:creationId xmlns:a16="http://schemas.microsoft.com/office/drawing/2014/main" xmlns="" id="{3ED865DB-14C4-DC49-8556-C6FF68390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8287" y="3908425"/>
              <a:ext cx="2500313" cy="293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7">
              <a:extLst>
                <a:ext uri="{FF2B5EF4-FFF2-40B4-BE49-F238E27FC236}">
                  <a16:creationId xmlns:a16="http://schemas.microsoft.com/office/drawing/2014/main" xmlns="" id="{F7DAB823-F5F4-8647-9AE3-41E7E672B2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3525" y="5064125"/>
              <a:ext cx="2747962" cy="1184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8">
              <a:extLst>
                <a:ext uri="{FF2B5EF4-FFF2-40B4-BE49-F238E27FC236}">
                  <a16:creationId xmlns:a16="http://schemas.microsoft.com/office/drawing/2014/main" xmlns="" id="{FF202F2C-9161-1D44-A6B0-FBB953B255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8600" y="4260850"/>
              <a:ext cx="2209800" cy="803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">
              <a:extLst>
                <a:ext uri="{FF2B5EF4-FFF2-40B4-BE49-F238E27FC236}">
                  <a16:creationId xmlns:a16="http://schemas.microsoft.com/office/drawing/2014/main" xmlns="" id="{5EFB1715-A16F-3F4A-87D6-3F4B6B88226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7962" y="3587750"/>
              <a:ext cx="1993900" cy="3095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7">
              <a:extLst>
                <a:ext uri="{FF2B5EF4-FFF2-40B4-BE49-F238E27FC236}">
                  <a16:creationId xmlns:a16="http://schemas.microsoft.com/office/drawing/2014/main" xmlns="" id="{CD2160D9-9D97-BD46-8DBB-DE7DC3CFC9A4}"/>
                </a:ext>
              </a:extLst>
            </p:cNvPr>
            <p:cNvSpPr/>
            <p:nvPr/>
          </p:nvSpPr>
          <p:spPr>
            <a:xfrm>
              <a:off x="4876800" y="3105150"/>
              <a:ext cx="3441700" cy="3143250"/>
            </a:xfrm>
            <a:prstGeom prst="rect">
              <a:avLst/>
            </a:prstGeom>
            <a:noFill/>
            <a:ln>
              <a:solidFill>
                <a:srgbClr val="7030A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C00000"/>
                </a:solidFill>
              </a:endParaRPr>
            </a:p>
          </p:txBody>
        </p:sp>
      </p:grpSp>
      <p:pic>
        <p:nvPicPr>
          <p:cNvPr id="16" name="Picture 10">
            <a:extLst>
              <a:ext uri="{FF2B5EF4-FFF2-40B4-BE49-F238E27FC236}">
                <a16:creationId xmlns:a16="http://schemas.microsoft.com/office/drawing/2014/main" xmlns="" id="{E7C87FE9-4C1B-5E45-8EA5-1AB057F3F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88" y="2212975"/>
            <a:ext cx="21717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4">
            <a:extLst>
              <a:ext uri="{FF2B5EF4-FFF2-40B4-BE49-F238E27FC236}">
                <a16:creationId xmlns:a16="http://schemas.microsoft.com/office/drawing/2014/main" xmlns="" id="{3E374E83-14F3-8A41-8A10-80FBBA2D2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650" y="2570163"/>
            <a:ext cx="2498725" cy="29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0">
            <a:extLst>
              <a:ext uri="{FF2B5EF4-FFF2-40B4-BE49-F238E27FC236}">
                <a16:creationId xmlns:a16="http://schemas.microsoft.com/office/drawing/2014/main" xmlns="" id="{55B4CF08-DFC4-D149-AE58-ADC03A8BF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25" y="2155825"/>
            <a:ext cx="17907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8AF8714-62D4-1744-B261-92DBC905D557}"/>
              </a:ext>
            </a:extLst>
          </p:cNvPr>
          <p:cNvSpPr txBox="1"/>
          <p:nvPr/>
        </p:nvSpPr>
        <p:spPr>
          <a:xfrm>
            <a:off x="3429000" y="1803400"/>
            <a:ext cx="5418138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itchFamily="34" charset="-122"/>
                <a:cs typeface="Times New Roman" panose="02020603050405020304" pitchFamily="18" charset="0"/>
                <a:sym typeface="Arial" charset="0"/>
              </a:rPr>
              <a:t>Exploit </a:t>
            </a:r>
            <a:r>
              <a:rPr lang="en-US" sz="1800" b="1" dirty="0">
                <a:solidFill>
                  <a:srgbClr val="C00000"/>
                </a:solidFill>
                <a:ea typeface="微软雅黑" pitchFamily="34" charset="-122"/>
                <a:cs typeface="Times New Roman" panose="02020603050405020304" pitchFamily="18" charset="0"/>
                <a:sym typeface="Arial" charset="0"/>
              </a:rPr>
              <a:t>linear decision rule </a:t>
            </a:r>
            <a:r>
              <a:rPr 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ea typeface="微软雅黑" pitchFamily="34" charset="-122"/>
                <a:cs typeface="Times New Roman" panose="02020603050405020304" pitchFamily="18" charset="0"/>
                <a:sym typeface="Arial" charset="0"/>
              </a:rPr>
              <a:t>to recast the constraints</a:t>
            </a:r>
          </a:p>
        </p:txBody>
      </p:sp>
      <p:sp>
        <p:nvSpPr>
          <p:cNvPr id="20" name="Rectangle 42">
            <a:extLst>
              <a:ext uri="{FF2B5EF4-FFF2-40B4-BE49-F238E27FC236}">
                <a16:creationId xmlns:a16="http://schemas.microsoft.com/office/drawing/2014/main" xmlns="" id="{082ED448-DD28-6047-9444-F835949AF7B5}"/>
              </a:ext>
            </a:extLst>
          </p:cNvPr>
          <p:cNvSpPr/>
          <p:nvPr/>
        </p:nvSpPr>
        <p:spPr>
          <a:xfrm>
            <a:off x="2197100" y="1803400"/>
            <a:ext cx="7480300" cy="1219200"/>
          </a:xfrm>
          <a:prstGeom prst="rect">
            <a:avLst/>
          </a:prstGeom>
          <a:noFill/>
          <a:ln>
            <a:solidFill>
              <a:srgbClr val="7030A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21" name="Rectangle 43">
            <a:extLst>
              <a:ext uri="{FF2B5EF4-FFF2-40B4-BE49-F238E27FC236}">
                <a16:creationId xmlns:a16="http://schemas.microsoft.com/office/drawing/2014/main" xmlns="" id="{161DC8D8-22CC-074A-8959-84D6C6C3F5FF}"/>
              </a:ext>
            </a:extLst>
          </p:cNvPr>
          <p:cNvSpPr/>
          <p:nvPr/>
        </p:nvSpPr>
        <p:spPr>
          <a:xfrm>
            <a:off x="3273425" y="2155825"/>
            <a:ext cx="2265363" cy="741363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22" name="Rectangle 44">
            <a:extLst>
              <a:ext uri="{FF2B5EF4-FFF2-40B4-BE49-F238E27FC236}">
                <a16:creationId xmlns:a16="http://schemas.microsoft.com/office/drawing/2014/main" xmlns="" id="{B5A81860-FF4B-9840-A655-8E3F21176DB7}"/>
              </a:ext>
            </a:extLst>
          </p:cNvPr>
          <p:cNvSpPr/>
          <p:nvPr/>
        </p:nvSpPr>
        <p:spPr>
          <a:xfrm>
            <a:off x="6173788" y="2151063"/>
            <a:ext cx="2668587" cy="750887"/>
          </a:xfrm>
          <a:prstGeom prst="rect">
            <a:avLst/>
          </a:prstGeom>
          <a:noFill/>
          <a:ln>
            <a:solidFill>
              <a:srgbClr val="C0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sp>
        <p:nvSpPr>
          <p:cNvPr id="23" name="Oval 45">
            <a:extLst>
              <a:ext uri="{FF2B5EF4-FFF2-40B4-BE49-F238E27FC236}">
                <a16:creationId xmlns:a16="http://schemas.microsoft.com/office/drawing/2014/main" xmlns="" id="{C909F3F7-BF25-6B46-ABDA-C9A5D83959FC}"/>
              </a:ext>
            </a:extLst>
          </p:cNvPr>
          <p:cNvSpPr/>
          <p:nvPr/>
        </p:nvSpPr>
        <p:spPr bwMode="auto">
          <a:xfrm>
            <a:off x="3967163" y="2212975"/>
            <a:ext cx="642937" cy="31273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4" name="Straight Arrow Connector 46">
            <a:extLst>
              <a:ext uri="{FF2B5EF4-FFF2-40B4-BE49-F238E27FC236}">
                <a16:creationId xmlns:a16="http://schemas.microsoft.com/office/drawing/2014/main" xmlns="" id="{FC04D5B7-1388-DF46-8BAC-314310D564F2}"/>
              </a:ext>
            </a:extLst>
          </p:cNvPr>
          <p:cNvCxnSpPr/>
          <p:nvPr/>
        </p:nvCxnSpPr>
        <p:spPr>
          <a:xfrm>
            <a:off x="4648200" y="2384425"/>
            <a:ext cx="1785938" cy="0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47">
            <a:extLst>
              <a:ext uri="{FF2B5EF4-FFF2-40B4-BE49-F238E27FC236}">
                <a16:creationId xmlns:a16="http://schemas.microsoft.com/office/drawing/2014/main" xmlns="" id="{36D68A86-2AF4-ED46-846B-015036A20854}"/>
              </a:ext>
            </a:extLst>
          </p:cNvPr>
          <p:cNvCxnSpPr>
            <a:endCxn id="17" idx="1"/>
          </p:cNvCxnSpPr>
          <p:nvPr/>
        </p:nvCxnSpPr>
        <p:spPr>
          <a:xfrm flipV="1">
            <a:off x="5483225" y="2716213"/>
            <a:ext cx="860425" cy="4762"/>
          </a:xfrm>
          <a:prstGeom prst="straightConnector1">
            <a:avLst/>
          </a:prstGeom>
          <a:ln w="190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ight Arrow 48">
            <a:extLst>
              <a:ext uri="{FF2B5EF4-FFF2-40B4-BE49-F238E27FC236}">
                <a16:creationId xmlns:a16="http://schemas.microsoft.com/office/drawing/2014/main" xmlns="" id="{48255580-6BB2-8A41-B5FC-5F51B70C4301}"/>
              </a:ext>
            </a:extLst>
          </p:cNvPr>
          <p:cNvSpPr/>
          <p:nvPr/>
        </p:nvSpPr>
        <p:spPr>
          <a:xfrm rot="10800000">
            <a:off x="5638800" y="4700588"/>
            <a:ext cx="506413" cy="254000"/>
          </a:xfrm>
          <a:prstGeom prst="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Curved Left Arrow 49">
            <a:extLst>
              <a:ext uri="{FF2B5EF4-FFF2-40B4-BE49-F238E27FC236}">
                <a16:creationId xmlns:a16="http://schemas.microsoft.com/office/drawing/2014/main" xmlns="" id="{70CD672B-B779-964D-939D-743CD5A4BBFC}"/>
              </a:ext>
            </a:extLst>
          </p:cNvPr>
          <p:cNvSpPr/>
          <p:nvPr/>
        </p:nvSpPr>
        <p:spPr>
          <a:xfrm>
            <a:off x="9669463" y="2336800"/>
            <a:ext cx="617537" cy="2773363"/>
          </a:xfrm>
          <a:prstGeom prst="curvedLef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  <a:sym typeface="Arial" charset="0"/>
            </a:endParaRPr>
          </a:p>
        </p:txBody>
      </p:sp>
      <p:sp>
        <p:nvSpPr>
          <p:cNvPr id="28" name="Rectangle 3">
            <a:extLst>
              <a:ext uri="{FF2B5EF4-FFF2-40B4-BE49-F238E27FC236}">
                <a16:creationId xmlns:a16="http://schemas.microsoft.com/office/drawing/2014/main" xmlns="" id="{96A0AC8F-86EC-ED47-ACEE-3CCD2EC8F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7350" y="1041400"/>
            <a:ext cx="8820150" cy="582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Font typeface="Wingdings" panose="05000000000000000000" pitchFamily="2" charset="2"/>
              <a:buChar char="q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Problem equivalence conversion framework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337801" y="3143548"/>
            <a:ext cx="142874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</a:rPr>
              <a:t>the </a:t>
            </a:r>
            <a:r>
              <a:rPr lang="en-US" altLang="zh-CN" b="1" dirty="0" smtClean="0">
                <a:solidFill>
                  <a:srgbClr val="C00000"/>
                </a:solidFill>
              </a:rPr>
              <a:t>strong duality </a:t>
            </a:r>
            <a:r>
              <a:rPr lang="en-US" altLang="zh-CN" b="1" dirty="0">
                <a:solidFill>
                  <a:srgbClr val="C00000"/>
                </a:solidFill>
              </a:rPr>
              <a:t>of conic optimization problem</a:t>
            </a:r>
            <a:endParaRPr lang="zh-CN" alt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50"/>
            <a:ext cx="9340850" cy="3312755"/>
          </a:xfrm>
          <a:prstGeom prst="rect">
            <a:avLst/>
          </a:prstGeom>
          <a:solidFill>
            <a:schemeClr val="bg1"/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err="1" smtClean="0">
                <a:latin typeface="+mj-lt"/>
                <a:cs typeface="Times New Roman" pitchFamily="18" charset="0"/>
              </a:rPr>
              <a:t>sunsynchronous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619.6km and with an inclination of </a:t>
            </a:r>
            <a:r>
              <a:rPr lang="en-US" altLang="zh-CN" b="1" dirty="0" smtClean="0">
                <a:cs typeface="Times New Roman" pitchFamily="18" charset="0"/>
              </a:rPr>
              <a:t>97.86</a:t>
            </a:r>
            <a:r>
              <a:rPr lang="en-US" altLang="zh-CN" b="1" dirty="0">
                <a:cs typeface="Times New Roman" pitchFamily="18" charset="0"/>
              </a:rPr>
              <a:t>◦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Four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Sanya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(18◦N, 109.5◦E) 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3048000" y="5768201"/>
            <a:ext cx="7175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/>
              <a:t>CPU Time Consumption (</a:t>
            </a:r>
            <a:r>
              <a:rPr lang="en-US" altLang="zh-CN" sz="1600" dirty="0" smtClean="0"/>
              <a:t>seconds) and average network </a:t>
            </a:r>
            <a:r>
              <a:rPr lang="en-US" sz="1600" dirty="0" smtClean="0"/>
              <a:t>reward performance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3231" y="3252565"/>
            <a:ext cx="4467225" cy="1049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9128" y="4045707"/>
            <a:ext cx="3894196" cy="688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组合 11"/>
          <p:cNvGrpSpPr/>
          <p:nvPr/>
        </p:nvGrpSpPr>
        <p:grpSpPr>
          <a:xfrm>
            <a:off x="6167158" y="4649441"/>
            <a:ext cx="4320319" cy="809791"/>
            <a:chOff x="2528156" y="4915892"/>
            <a:chExt cx="4320319" cy="809791"/>
          </a:xfrm>
        </p:grpSpPr>
        <p:pic>
          <p:nvPicPr>
            <p:cNvPr id="13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0450" y="4915892"/>
              <a:ext cx="3248025" cy="799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28156" y="4932727"/>
              <a:ext cx="1081819" cy="7929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5" name="Rectangle 42">
            <a:extLst>
              <a:ext uri="{FF2B5EF4-FFF2-40B4-BE49-F238E27FC236}">
                <a16:creationId xmlns:a16="http://schemas.microsoft.com/office/drawing/2014/main" xmlns="" id="{082ED448-DD28-6047-9444-F835949AF7B5}"/>
              </a:ext>
            </a:extLst>
          </p:cNvPr>
          <p:cNvSpPr/>
          <p:nvPr/>
        </p:nvSpPr>
        <p:spPr>
          <a:xfrm>
            <a:off x="1943100" y="3091698"/>
            <a:ext cx="8686799" cy="2547101"/>
          </a:xfrm>
          <a:prstGeom prst="rect">
            <a:avLst/>
          </a:prstGeom>
          <a:noFill/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C00000"/>
              </a:solidFill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6019049" y="3091698"/>
            <a:ext cx="0" cy="254710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6019049" y="4441448"/>
            <a:ext cx="4610850" cy="1"/>
          </a:xfrm>
          <a:prstGeom prst="line">
            <a:avLst/>
          </a:prstGeom>
          <a:ln w="28575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2152650" y="4879969"/>
            <a:ext cx="71755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 smtClean="0"/>
              <a:t> </a:t>
            </a:r>
            <a:r>
              <a:rPr lang="en-US" altLang="zh-CN" sz="1600" i="1" dirty="0" smtClean="0"/>
              <a:t>m</a:t>
            </a:r>
            <a:r>
              <a:rPr lang="en-US" altLang="zh-CN" sz="1600" dirty="0" smtClean="0"/>
              <a:t> is the number of the </a:t>
            </a:r>
            <a:r>
              <a:rPr lang="en-US" altLang="zh-CN" sz="1600" dirty="0"/>
              <a:t>random </a:t>
            </a:r>
            <a:r>
              <a:rPr lang="en-US" altLang="zh-CN" sz="1600" dirty="0" smtClean="0"/>
              <a:t>variables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588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50"/>
            <a:ext cx="9340850" cy="3312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2553800" y="6125805"/>
            <a:ext cx="8168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Total network reward and the second-stage network reward versus the first-stage data demand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err="1" smtClean="0">
                <a:latin typeface="+mj-lt"/>
                <a:cs typeface="Times New Roman" pitchFamily="18" charset="0"/>
              </a:rPr>
              <a:t>sunsynchronous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619.6km and with an inclination of </a:t>
            </a:r>
            <a:r>
              <a:rPr lang="en-US" altLang="zh-CN" b="1" dirty="0" smtClean="0">
                <a:cs typeface="Times New Roman" pitchFamily="18" charset="0"/>
              </a:rPr>
              <a:t>97.86</a:t>
            </a:r>
            <a:r>
              <a:rPr lang="en-US" altLang="zh-CN" b="1" dirty="0">
                <a:cs typeface="Times New Roman" pitchFamily="18" charset="0"/>
              </a:rPr>
              <a:t>◦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Four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Sanya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(18◦N, 109.5◦E) 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0031" y="2864569"/>
            <a:ext cx="8301276" cy="3118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61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50"/>
            <a:ext cx="9340850" cy="3312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2087824" y="6125805"/>
            <a:ext cx="90872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Total network reward and the second-stage network reward versus the mean of second stage data demand 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err="1" smtClean="0">
                <a:latin typeface="+mj-lt"/>
                <a:cs typeface="Times New Roman" pitchFamily="18" charset="0"/>
              </a:rPr>
              <a:t>sunsynchronous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619.6km and with an inclination of </a:t>
            </a:r>
            <a:r>
              <a:rPr lang="en-US" altLang="zh-CN" b="1" dirty="0" smtClean="0">
                <a:cs typeface="Times New Roman" pitchFamily="18" charset="0"/>
              </a:rPr>
              <a:t>97.86</a:t>
            </a:r>
            <a:r>
              <a:rPr lang="en-US" altLang="zh-CN" b="1" dirty="0">
                <a:cs typeface="Times New Roman" pitchFamily="18" charset="0"/>
              </a:rPr>
              <a:t>◦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Four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Sanya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(18◦N, 109.5◦E) 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992" y="2845847"/>
            <a:ext cx="8347907" cy="312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02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ChangeArrowheads="1"/>
          </p:cNvSpPr>
          <p:nvPr/>
        </p:nvSpPr>
        <p:spPr bwMode="gray">
          <a:xfrm flipH="1">
            <a:off x="1803400" y="2813050"/>
            <a:ext cx="9340850" cy="331275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12700">
            <a:solidFill>
              <a:schemeClr val="bg2">
                <a:lumMod val="50000"/>
              </a:schemeClr>
            </a:solidFill>
            <a:miter lim="800000"/>
          </a:ln>
          <a:effectLst>
            <a:glow rad="635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eaLnBrk="1" hangingPunct="1">
              <a:defRPr/>
            </a:pPr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0" name="Rectangle 6">
            <a:extLst>
              <a:ext uri="{FF2B5EF4-FFF2-40B4-BE49-F238E27FC236}">
                <a16:creationId xmlns:a16="http://schemas.microsoft.com/office/drawing/2014/main" xmlns="" id="{6D5CEF34-07CD-D644-BC05-52B0F5016F52}"/>
              </a:ext>
            </a:extLst>
          </p:cNvPr>
          <p:cNvSpPr/>
          <p:nvPr/>
        </p:nvSpPr>
        <p:spPr>
          <a:xfrm>
            <a:off x="4897323" y="6125805"/>
            <a:ext cx="33410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TNR and SSNR versus battery capacity</a:t>
            </a: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163596" y="1495248"/>
            <a:ext cx="10160862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>
                <a:latin typeface="+mj-lt"/>
                <a:cs typeface="Times New Roman" pitchFamily="18" charset="0"/>
              </a:rPr>
              <a:t>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ix </a:t>
            </a:r>
            <a:r>
              <a:rPr lang="en-US" altLang="zh-CN" b="1" dirty="0">
                <a:latin typeface="+mj-lt"/>
                <a:cs typeface="Times New Roman" pitchFamily="18" charset="0"/>
              </a:rPr>
              <a:t>satellites are distributed over 2 </a:t>
            </a:r>
            <a:r>
              <a:rPr lang="en-US" altLang="zh-CN" b="1" dirty="0" err="1" smtClean="0">
                <a:latin typeface="+mj-lt"/>
                <a:cs typeface="Times New Roman" pitchFamily="18" charset="0"/>
              </a:rPr>
              <a:t>sunsynchronous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 orbits </a:t>
            </a:r>
            <a:r>
              <a:rPr lang="en-US" altLang="zh-CN" b="1" dirty="0">
                <a:latin typeface="+mj-lt"/>
                <a:cs typeface="Times New Roman" pitchFamily="18" charset="0"/>
              </a:rPr>
              <a:t>at a height of 619.6km and with an inclination of </a:t>
            </a:r>
            <a:r>
              <a:rPr lang="en-US" altLang="zh-CN" b="1" dirty="0" smtClean="0">
                <a:cs typeface="Times New Roman" pitchFamily="18" charset="0"/>
              </a:rPr>
              <a:t>97.86</a:t>
            </a:r>
            <a:r>
              <a:rPr lang="en-US" altLang="zh-CN" b="1" dirty="0">
                <a:cs typeface="Times New Roman" pitchFamily="18" charset="0"/>
              </a:rPr>
              <a:t>◦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.</a:t>
            </a:r>
            <a:endParaRPr lang="en-US" altLang="zh-CN" b="1" dirty="0">
              <a:latin typeface="+mj-lt"/>
              <a:cs typeface="Times New Roman" pitchFamily="18" charset="0"/>
            </a:endParaRPr>
          </a:p>
          <a:p>
            <a:pPr marL="742950" lvl="2" indent="-342900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u"/>
              <a:defRPr/>
            </a:pPr>
            <a:r>
              <a:rPr lang="en-US" altLang="zh-CN" b="1" dirty="0" smtClean="0">
                <a:latin typeface="+mj-lt"/>
                <a:cs typeface="Times New Roman" pitchFamily="18" charset="0"/>
              </a:rPr>
              <a:t>Four </a:t>
            </a:r>
            <a:r>
              <a:rPr lang="en-US" altLang="zh-CN" b="1" dirty="0">
                <a:latin typeface="+mj-lt"/>
                <a:cs typeface="Times New Roman" pitchFamily="18" charset="0"/>
              </a:rPr>
              <a:t>ground stations locate at Beijing (40◦N, 116◦E),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Kashi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(39.5◦N, 76◦E), </a:t>
            </a:r>
            <a:r>
              <a:rPr lang="en-US" altLang="zh-CN" b="1" dirty="0" err="1">
                <a:latin typeface="+mj-lt"/>
                <a:cs typeface="Times New Roman" pitchFamily="18" charset="0"/>
              </a:rPr>
              <a:t>Sanya</a:t>
            </a:r>
            <a:r>
              <a:rPr lang="en-US" altLang="zh-CN" b="1" dirty="0">
                <a:latin typeface="+mj-lt"/>
                <a:cs typeface="Times New Roman" pitchFamily="18" charset="0"/>
              </a:rPr>
              <a:t> (18◦N, 109.5◦E) and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Qingdao </a:t>
            </a:r>
            <a:r>
              <a:rPr lang="en-US" altLang="zh-CN" b="1" dirty="0">
                <a:latin typeface="+mj-lt"/>
                <a:cs typeface="Times New Roman" pitchFamily="18" charset="0"/>
              </a:rPr>
              <a:t>(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36◦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N, 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120◦</a:t>
            </a:r>
            <a:r>
              <a:rPr lang="en-US" altLang="zh-CN" b="1" dirty="0">
                <a:latin typeface="+mj-lt"/>
                <a:cs typeface="Times New Roman" pitchFamily="18" charset="0"/>
              </a:rPr>
              <a:t>E</a:t>
            </a:r>
            <a:r>
              <a:rPr lang="en-US" altLang="zh-CN" b="1" dirty="0" smtClean="0">
                <a:latin typeface="+mj-lt"/>
                <a:cs typeface="Times New Roman" pitchFamily="18" charset="0"/>
              </a:rPr>
              <a:t>);</a:t>
            </a:r>
            <a:endParaRPr lang="en-US" altLang="zh-CN" b="1" dirty="0">
              <a:latin typeface="+mj-lt"/>
              <a:cs typeface="Times New Roman" pitchFamily="18" charset="0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1262600" y="1063201"/>
            <a:ext cx="8153400" cy="43204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algn="just">
              <a:lnSpc>
                <a:spcPct val="120000"/>
              </a:lnSpc>
              <a:spcBef>
                <a:spcPct val="30000"/>
              </a:spcBef>
              <a:buClr>
                <a:srgbClr val="C00000"/>
              </a:buClr>
              <a:buSzPct val="80000"/>
              <a:buFont typeface="Wingdings" pitchFamily="2" charset="2"/>
              <a:buChar char="p"/>
              <a:defRPr/>
            </a:pPr>
            <a:r>
              <a:rPr lang="en-US" altLang="zh-CN" sz="2000" b="1" dirty="0">
                <a:latin typeface="+mj-lt"/>
                <a:cs typeface="Times New Roman" pitchFamily="18" charset="0"/>
              </a:rPr>
              <a:t>Simulation Setup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2743" y="2895266"/>
            <a:ext cx="8106141" cy="306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448050" y="76200"/>
            <a:ext cx="87439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DADR-TR </a:t>
            </a: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Algorithm -</a:t>
            </a:r>
            <a:r>
              <a:rPr lang="en-US" altLang="zh-CN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 Simulations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25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283178" y="1490294"/>
            <a:ext cx="9816622" cy="4445977"/>
          </a:xfrm>
        </p:spPr>
        <p:txBody>
          <a:bodyPr/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 and motivation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Research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works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collaborative data scheduling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w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ith joint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</a:t>
            </a:r>
            <a:r>
              <a:rPr lang="en-US" altLang="zh-CN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orward and backward induction </a:t>
            </a:r>
            <a:r>
              <a:rPr lang="en-US" altLang="zh-CN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algorithm</a:t>
            </a:r>
          </a:p>
          <a:p>
            <a:pPr marL="717550" indent="-355600">
              <a:lnSpc>
                <a:spcPct val="150000"/>
              </a:lnSpc>
              <a:buFont typeface="Wingdings" pitchFamily="2" charset="2"/>
              <a:buChar char="Ø"/>
            </a:pP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 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data arrival distribution robust two-stage </a:t>
            </a:r>
            <a:r>
              <a:rPr lang="en-US" sz="2400" dirty="0" smtClean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recourse (DADR-TR</a:t>
            </a:r>
            <a:r>
              <a:rPr lang="en-US" sz="2400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) algorithm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Conclusions</a:t>
            </a:r>
            <a:endParaRPr lang="en-US" altLang="zh-CN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01594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Прямоугольник 47"/>
          <p:cNvSpPr>
            <a:spLocks noChangeArrowheads="1"/>
          </p:cNvSpPr>
          <p:nvPr/>
        </p:nvSpPr>
        <p:spPr bwMode="auto">
          <a:xfrm>
            <a:off x="3343275" y="1804213"/>
            <a:ext cx="8762999" cy="443525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48000" tIns="0" rIns="10800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 typeface="Arial" pitchFamily="34" charset="0"/>
              <a:buNone/>
            </a:pPr>
            <a:endParaRPr lang="en-US" altLang="zh-CN" sz="160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3886" y="6424136"/>
            <a:ext cx="660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An example of SIN architecture and resources carried by satellites </a:t>
            </a:r>
            <a:endParaRPr lang="zh-CN" altLang="en-US" b="1" dirty="0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gray">
          <a:xfrm>
            <a:off x="355768" y="2573991"/>
            <a:ext cx="2559536" cy="45858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659A1E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white">
          <a:xfrm>
            <a:off x="338809" y="2603228"/>
            <a:ext cx="265194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dirty="0" smtClean="0">
                <a:solidFill>
                  <a:srgbClr val="F8F8F8"/>
                </a:solidFill>
                <a:latin typeface="+mn-lt"/>
                <a:ea typeface="华文中宋" pitchFamily="2" charset="-122"/>
                <a:cs typeface="Arial" charset="0"/>
              </a:rPr>
              <a:t>Network </a:t>
            </a:r>
            <a:r>
              <a:rPr lang="en-US" altLang="zh-CN" sz="2000" b="1" dirty="0">
                <a:solidFill>
                  <a:srgbClr val="F8F8F8"/>
                </a:solidFill>
                <a:latin typeface="+mn-lt"/>
                <a:ea typeface="华文中宋" pitchFamily="2" charset="-122"/>
                <a:cs typeface="Arial" charset="0"/>
              </a:rPr>
              <a:t>composition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55730" y="3092130"/>
            <a:ext cx="3173245" cy="2089470"/>
            <a:chOff x="7687667" y="1198364"/>
            <a:chExt cx="3173245" cy="2089470"/>
          </a:xfrm>
        </p:grpSpPr>
        <p:sp>
          <p:nvSpPr>
            <p:cNvPr id="26" name="AutoShape 3"/>
            <p:cNvSpPr>
              <a:spLocks noChangeArrowheads="1"/>
            </p:cNvSpPr>
            <p:nvPr/>
          </p:nvSpPr>
          <p:spPr bwMode="gray">
            <a:xfrm>
              <a:off x="7687667" y="1198364"/>
              <a:ext cx="3173245" cy="2089470"/>
            </a:xfrm>
            <a:prstGeom prst="roundRect">
              <a:avLst>
                <a:gd name="adj" fmla="val 8014"/>
              </a:avLst>
            </a:prstGeom>
            <a:solidFill>
              <a:srgbClr val="F8F8F8"/>
            </a:solidFill>
            <a:ln w="9525">
              <a:solidFill>
                <a:srgbClr val="FF99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7" name="AutoShape 4"/>
            <p:cNvSpPr>
              <a:spLocks noChangeArrowheads="1"/>
            </p:cNvSpPr>
            <p:nvPr/>
          </p:nvSpPr>
          <p:spPr bwMode="gray">
            <a:xfrm>
              <a:off x="7751167" y="1263451"/>
              <a:ext cx="3032125" cy="1901781"/>
            </a:xfrm>
            <a:prstGeom prst="roundRect">
              <a:avLst>
                <a:gd name="adj" fmla="val 7912"/>
              </a:avLst>
            </a:prstGeom>
            <a:solidFill>
              <a:schemeClr val="accent5">
                <a:lumMod val="60000"/>
                <a:lumOff val="40000"/>
                <a:alpha val="60000"/>
              </a:schemeClr>
            </a:solidFill>
            <a:ln>
              <a:noFill/>
            </a:ln>
            <a:effectLst/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8" name="Text Box 19"/>
            <p:cNvSpPr txBox="1">
              <a:spLocks noChangeArrowheads="1"/>
            </p:cNvSpPr>
            <p:nvPr/>
          </p:nvSpPr>
          <p:spPr bwMode="gray">
            <a:xfrm>
              <a:off x="8060730" y="1342380"/>
              <a:ext cx="2500944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>
                  <a:cs typeface="Times New Roman" panose="02020603050405020304" pitchFamily="18" charset="0"/>
                </a:rPr>
                <a:t>Space section: GEO, MEO, LEO, and HAPSs, and so on</a:t>
              </a:r>
              <a:endParaRPr lang="en-US" altLang="zh-CN" sz="1600" b="1" dirty="0" smtClean="0">
                <a:cs typeface="Arial" charset="0"/>
              </a:endParaRPr>
            </a:p>
          </p:txBody>
        </p:sp>
        <p:grpSp>
          <p:nvGrpSpPr>
            <p:cNvPr id="30" name="Group 21"/>
            <p:cNvGrpSpPr>
              <a:grpSpLocks/>
            </p:cNvGrpSpPr>
            <p:nvPr/>
          </p:nvGrpSpPr>
          <p:grpSpPr bwMode="auto">
            <a:xfrm>
              <a:off x="7819430" y="1427085"/>
              <a:ext cx="168275" cy="168275"/>
              <a:chOff x="2928" y="2208"/>
              <a:chExt cx="262" cy="262"/>
            </a:xfrm>
            <a:solidFill>
              <a:srgbClr val="FF9900"/>
            </a:solidFill>
          </p:grpSpPr>
          <p:sp>
            <p:nvSpPr>
              <p:cNvPr id="42" name="Oval 22"/>
              <p:cNvSpPr>
                <a:spLocks noChangeArrowheads="1"/>
              </p:cNvSpPr>
              <p:nvPr/>
            </p:nvSpPr>
            <p:spPr bwMode="gray">
              <a:xfrm>
                <a:off x="2928" y="2208"/>
                <a:ext cx="262" cy="262"/>
              </a:xfrm>
              <a:prstGeom prst="ellipse">
                <a:avLst/>
              </a:prstGeom>
              <a:grpFill/>
              <a:ln w="12700">
                <a:solidFill>
                  <a:srgbClr val="F8F8F8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1C1C1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43" name="Oval 23"/>
              <p:cNvSpPr>
                <a:spLocks noChangeArrowheads="1"/>
              </p:cNvSpPr>
              <p:nvPr/>
            </p:nvSpPr>
            <p:spPr bwMode="gray">
              <a:xfrm>
                <a:off x="2949" y="2230"/>
                <a:ext cx="218" cy="218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DDDDDD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grpSp>
          <p:nvGrpSpPr>
            <p:cNvPr id="32" name="Group 24"/>
            <p:cNvGrpSpPr>
              <a:grpSpLocks/>
            </p:cNvGrpSpPr>
            <p:nvPr/>
          </p:nvGrpSpPr>
          <p:grpSpPr bwMode="auto">
            <a:xfrm>
              <a:off x="7817244" y="2257172"/>
              <a:ext cx="168275" cy="168275"/>
              <a:chOff x="2928" y="2208"/>
              <a:chExt cx="262" cy="262"/>
            </a:xfrm>
            <a:solidFill>
              <a:srgbClr val="FF9900"/>
            </a:solidFill>
          </p:grpSpPr>
          <p:sp>
            <p:nvSpPr>
              <p:cNvPr id="38" name="Oval 25"/>
              <p:cNvSpPr>
                <a:spLocks noChangeArrowheads="1"/>
              </p:cNvSpPr>
              <p:nvPr/>
            </p:nvSpPr>
            <p:spPr bwMode="gray">
              <a:xfrm>
                <a:off x="2928" y="2208"/>
                <a:ext cx="262" cy="262"/>
              </a:xfrm>
              <a:prstGeom prst="ellipse">
                <a:avLst/>
              </a:prstGeom>
              <a:grpFill/>
              <a:ln w="12700">
                <a:solidFill>
                  <a:srgbClr val="F8F8F8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1C1C1C">
                    <a:alpha val="50000"/>
                  </a:srgbClr>
                </a:outerShdw>
              </a:effec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39" name="Oval 26"/>
              <p:cNvSpPr>
                <a:spLocks noChangeArrowheads="1"/>
              </p:cNvSpPr>
              <p:nvPr/>
            </p:nvSpPr>
            <p:spPr bwMode="gray">
              <a:xfrm>
                <a:off x="2949" y="2230"/>
                <a:ext cx="218" cy="218"/>
              </a:xfrm>
              <a:prstGeom prst="ellipse">
                <a:avLst/>
              </a:pr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DDDDDD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00000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33" name="矩形 32"/>
            <p:cNvSpPr/>
            <p:nvPr/>
          </p:nvSpPr>
          <p:spPr>
            <a:xfrm>
              <a:off x="8073094" y="2101345"/>
              <a:ext cx="278781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b="1" dirty="0" smtClean="0"/>
                <a:t>Ground section: ground stations, data processing center, mission management center, and so on</a:t>
              </a:r>
              <a:endParaRPr lang="en-US" altLang="zh-CN" sz="1600" b="1" dirty="0"/>
            </a:p>
          </p:txBody>
        </p:sp>
      </p:grpSp>
      <p:sp>
        <p:nvSpPr>
          <p:cNvPr id="44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>
                <a:latin typeface="+mn-lt"/>
                <a:cs typeface="Times New Roman" panose="02020603050405020304" pitchFamily="18" charset="0"/>
              </a:rPr>
              <a:t>Network </a:t>
            </a: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composition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6622" name="Picture 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2176293"/>
            <a:ext cx="8210550" cy="37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76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8000" y="1441450"/>
            <a:ext cx="11379200" cy="5029200"/>
          </a:xfrm>
        </p:spPr>
        <p:txBody>
          <a:bodyPr/>
          <a:lstStyle/>
          <a:p>
            <a:pPr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altLang="zh-CN" sz="2400" b="1" dirty="0"/>
              <a:t>A </a:t>
            </a:r>
            <a:r>
              <a:rPr lang="en-US" altLang="zh-CN" sz="2400" b="1" dirty="0">
                <a:solidFill>
                  <a:srgbClr val="C00000"/>
                </a:solidFill>
              </a:rPr>
              <a:t>finite-embedded-infinite two-level dynamic programming framework </a:t>
            </a:r>
            <a:r>
              <a:rPr lang="en-US" altLang="zh-CN" sz="2400" b="1" dirty="0"/>
              <a:t>is the first approach to formulate the data scheduling process over stochastic data arrival regarding contact selection in Small Satellite Networks.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q"/>
            </a:pPr>
            <a:endParaRPr lang="en-US" sz="2400" b="1" dirty="0" smtClean="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2400" b="1" dirty="0" smtClean="0"/>
              <a:t>We </a:t>
            </a:r>
            <a:r>
              <a:rPr lang="en-US" sz="2400" b="1" dirty="0"/>
              <a:t>consider a more realistic </a:t>
            </a:r>
            <a:r>
              <a:rPr lang="en-US" sz="2400" b="1" dirty="0" err="1"/>
              <a:t>distributionally</a:t>
            </a:r>
            <a:r>
              <a:rPr lang="en-US" sz="2400" b="1" dirty="0"/>
              <a:t> robust long-term data arrival model, which only </a:t>
            </a:r>
            <a:r>
              <a:rPr lang="en-US" sz="2400" b="1" dirty="0">
                <a:solidFill>
                  <a:srgbClr val="C00000"/>
                </a:solidFill>
              </a:rPr>
              <a:t>needs partial moment distribution information</a:t>
            </a:r>
            <a:r>
              <a:rPr lang="en-US" sz="2400" b="1" dirty="0"/>
              <a:t> of the stochastic data arrival in the second stage. </a:t>
            </a:r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q"/>
            </a:pPr>
            <a:endParaRPr lang="en-US" sz="2400" dirty="0"/>
          </a:p>
          <a:p>
            <a:pPr>
              <a:buClr>
                <a:srgbClr val="C00000"/>
              </a:buClr>
              <a:buSzPct val="80000"/>
              <a:buFont typeface="Wingdings" pitchFamily="2" charset="2"/>
              <a:buChar char="q"/>
            </a:pPr>
            <a:r>
              <a:rPr lang="en-US" sz="2400" b="1" dirty="0"/>
              <a:t>A </a:t>
            </a:r>
            <a:r>
              <a:rPr lang="en-US" sz="2400" b="1" dirty="0" err="1">
                <a:solidFill>
                  <a:srgbClr val="C00000"/>
                </a:solidFill>
              </a:rPr>
              <a:t>distributionally</a:t>
            </a:r>
            <a:r>
              <a:rPr lang="en-US" sz="2400" b="1" dirty="0">
                <a:solidFill>
                  <a:srgbClr val="C00000"/>
                </a:solidFill>
              </a:rPr>
              <a:t> robust two-stage stochastic optimization framework </a:t>
            </a:r>
            <a:r>
              <a:rPr lang="en-US" sz="2400" b="1" dirty="0"/>
              <a:t>is developed for joint energy management, buffer management, and communication capacity allocation</a:t>
            </a:r>
            <a:r>
              <a:rPr lang="en-US" sz="2400" dirty="0" smtClean="0"/>
              <a:t>.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3990975" y="76200"/>
            <a:ext cx="5848350" cy="609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None/>
            </a:pPr>
            <a:r>
              <a:rPr lang="en-US" sz="36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Conclusions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Eras Bold IT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76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1151793" y="1395049"/>
            <a:ext cx="10295791" cy="1371600"/>
          </a:xfrm>
        </p:spPr>
        <p:txBody>
          <a:bodyPr/>
          <a:lstStyle/>
          <a:p>
            <a:r>
              <a:rPr lang="en-US" sz="6000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Thanks for your time!</a:t>
            </a:r>
            <a:endParaRPr lang="en-US" sz="6000" dirty="0">
              <a:solidFill>
                <a:srgbClr val="C00000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7" name="Group 3"/>
          <p:cNvGrpSpPr>
            <a:grpSpLocks/>
          </p:cNvGrpSpPr>
          <p:nvPr/>
        </p:nvGrpSpPr>
        <p:grpSpPr bwMode="auto">
          <a:xfrm>
            <a:off x="4357689" y="3455368"/>
            <a:ext cx="3476625" cy="2514600"/>
            <a:chOff x="1776" y="1290"/>
            <a:chExt cx="2190" cy="1584"/>
          </a:xfrm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1776" y="1290"/>
              <a:ext cx="2190" cy="1584"/>
            </a:xfrm>
            <a:prstGeom prst="rect">
              <a:avLst/>
            </a:prstGeom>
            <a:gradFill rotWithShape="0">
              <a:gsLst>
                <a:gs pos="0">
                  <a:srgbClr val="39568F"/>
                </a:gs>
                <a:gs pos="100000">
                  <a:srgbClr val="6699FF"/>
                </a:gs>
              </a:gsLst>
              <a:lin ang="18900000" scaled="1"/>
            </a:gradFill>
            <a:ln w="9525">
              <a:miter lim="800000"/>
              <a:headEnd/>
              <a:tailEnd/>
            </a:ln>
            <a:scene3d>
              <a:camera prst="legacyPerspectiveFront">
                <a:rot lat="1500000" lon="20099993" rev="0"/>
              </a:camera>
              <a:lightRig rig="legacyFlat4" dir="t"/>
            </a:scene3d>
            <a:sp3d extrusionH="430200" prstMaterial="legacyMatte">
              <a:bevelT w="13500" h="13500" prst="angle"/>
              <a:bevelB w="13500" h="13500" prst="angle"/>
              <a:extrusionClr>
                <a:srgbClr val="6699FF"/>
              </a:extrusionClr>
            </a:sp3d>
          </p:spPr>
          <p:txBody>
            <a:bodyPr wrap="none" anchor="ctr">
              <a:flatTx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Text Box 6"/>
            <p:cNvSpPr txBox="1">
              <a:spLocks noChangeArrowheads="1"/>
            </p:cNvSpPr>
            <p:nvPr/>
          </p:nvSpPr>
          <p:spPr bwMode="auto">
            <a:xfrm rot="21046872">
              <a:off x="2224" y="1514"/>
              <a:ext cx="1234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en-US"/>
              </a:defPPr>
              <a:lvl1pPr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ctr" rtl="0" fontAlgn="base">
                <a:spcBef>
                  <a:spcPct val="0"/>
                </a:spcBef>
                <a:spcAft>
                  <a:spcPct val="0"/>
                </a:spcAft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200" b="1" i="1"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3200" dirty="0">
                  <a:solidFill>
                    <a:prstClr val="white"/>
                  </a:solidFill>
                </a:rPr>
                <a:t>Question</a:t>
              </a:r>
            </a:p>
            <a:p>
              <a:r>
                <a:rPr lang="en-US" sz="3200" dirty="0">
                  <a:solidFill>
                    <a:prstClr val="white"/>
                  </a:solidFill>
                </a:rPr>
                <a:t>&amp;</a:t>
              </a:r>
            </a:p>
            <a:p>
              <a:r>
                <a:rPr lang="en-US" sz="3200" dirty="0">
                  <a:solidFill>
                    <a:prstClr val="white"/>
                  </a:solidFill>
                </a:rPr>
                <a:t>Answer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2935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CN" altLang="en-US"/>
          </a:p>
        </p:txBody>
      </p:sp>
      <p:sp>
        <p:nvSpPr>
          <p:cNvPr id="19" name="Прямоугольник 47"/>
          <p:cNvSpPr>
            <a:spLocks noChangeArrowheads="1"/>
          </p:cNvSpPr>
          <p:nvPr/>
        </p:nvSpPr>
        <p:spPr bwMode="auto">
          <a:xfrm>
            <a:off x="3343275" y="1804213"/>
            <a:ext cx="8762999" cy="4435258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48000" tIns="0" rIns="10800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 typeface="Arial" pitchFamily="34" charset="0"/>
              <a:buNone/>
            </a:pPr>
            <a:endParaRPr lang="en-US" altLang="zh-CN" sz="1600">
              <a:solidFill>
                <a:schemeClr val="bg1"/>
              </a:solidFill>
              <a:latin typeface="幼圆" pitchFamily="49" charset="-122"/>
              <a:ea typeface="幼圆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33886" y="6424136"/>
            <a:ext cx="66055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An example of SIN architecture and resources carried by satellites </a:t>
            </a:r>
            <a:endParaRPr lang="zh-CN" altLang="en-US" b="1" dirty="0"/>
          </a:p>
        </p:txBody>
      </p:sp>
      <p:sp>
        <p:nvSpPr>
          <p:cNvPr id="21" name="AutoShape 6"/>
          <p:cNvSpPr>
            <a:spLocks noChangeArrowheads="1"/>
          </p:cNvSpPr>
          <p:nvPr/>
        </p:nvSpPr>
        <p:spPr bwMode="gray">
          <a:xfrm>
            <a:off x="250992" y="2573991"/>
            <a:ext cx="2795587" cy="458584"/>
          </a:xfrm>
          <a:prstGeom prst="roundRect">
            <a:avLst>
              <a:gd name="adj" fmla="val 50000"/>
            </a:avLst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12700">
                <a:solidFill>
                  <a:srgbClr val="659A1E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white">
          <a:xfrm>
            <a:off x="234034" y="2603228"/>
            <a:ext cx="281254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000" b="1" dirty="0">
                <a:solidFill>
                  <a:srgbClr val="F8F8F8"/>
                </a:solidFill>
                <a:latin typeface="+mn-lt"/>
                <a:ea typeface="华文中宋" pitchFamily="2" charset="-122"/>
                <a:cs typeface="Arial" charset="0"/>
              </a:rPr>
              <a:t>Network </a:t>
            </a:r>
            <a:r>
              <a:rPr lang="en-US" altLang="zh-CN" sz="2000" b="1" dirty="0" smtClean="0">
                <a:solidFill>
                  <a:srgbClr val="F8F8F8"/>
                </a:solidFill>
                <a:latin typeface="+mn-lt"/>
                <a:ea typeface="华文中宋" pitchFamily="2" charset="-122"/>
                <a:cs typeface="Arial" charset="0"/>
              </a:rPr>
              <a:t>characteristics</a:t>
            </a:r>
            <a:endParaRPr lang="en-US" altLang="zh-CN" sz="2000" b="1" dirty="0">
              <a:solidFill>
                <a:srgbClr val="F8F8F8"/>
              </a:solidFill>
              <a:latin typeface="+mn-lt"/>
              <a:ea typeface="华文中宋" pitchFamily="2" charset="-122"/>
              <a:cs typeface="Arial" charset="0"/>
            </a:endParaRPr>
          </a:p>
        </p:txBody>
      </p:sp>
      <p:sp>
        <p:nvSpPr>
          <p:cNvPr id="26" name="AutoShape 3"/>
          <p:cNvSpPr>
            <a:spLocks noChangeArrowheads="1"/>
          </p:cNvSpPr>
          <p:nvPr/>
        </p:nvSpPr>
        <p:spPr bwMode="gray">
          <a:xfrm>
            <a:off x="55730" y="3092130"/>
            <a:ext cx="3173245" cy="2470470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>
            <a:solidFill>
              <a:srgbClr val="FF9933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7" name="AutoShape 4"/>
          <p:cNvSpPr>
            <a:spLocks noChangeArrowheads="1"/>
          </p:cNvSpPr>
          <p:nvPr/>
        </p:nvSpPr>
        <p:spPr bwMode="gray">
          <a:xfrm>
            <a:off x="119230" y="3157217"/>
            <a:ext cx="3032125" cy="2329183"/>
          </a:xfrm>
          <a:prstGeom prst="roundRect">
            <a:avLst>
              <a:gd name="adj" fmla="val 7912"/>
            </a:avLst>
          </a:prstGeom>
          <a:solidFill>
            <a:schemeClr val="accent5">
              <a:lumMod val="60000"/>
              <a:lumOff val="40000"/>
              <a:alpha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8" name="Text Box 19"/>
          <p:cNvSpPr txBox="1">
            <a:spLocks noChangeArrowheads="1"/>
          </p:cNvSpPr>
          <p:nvPr/>
        </p:nvSpPr>
        <p:spPr bwMode="gray">
          <a:xfrm>
            <a:off x="428793" y="3236146"/>
            <a:ext cx="250094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zh-CN" sz="1600" b="1" dirty="0">
                <a:cs typeface="Times New Roman" panose="02020603050405020304" pitchFamily="18" charset="0"/>
              </a:rPr>
              <a:t>M</a:t>
            </a:r>
            <a:r>
              <a:rPr lang="en-US" altLang="zh-CN" sz="1600" b="1" dirty="0" smtClean="0">
                <a:cs typeface="Times New Roman" panose="02020603050405020304" pitchFamily="18" charset="0"/>
              </a:rPr>
              <a:t>ulti-layer heterogeneous </a:t>
            </a:r>
            <a:r>
              <a:rPr lang="en-US" altLang="zh-CN" sz="1600" b="1" dirty="0">
                <a:cs typeface="Times New Roman" panose="02020603050405020304" pitchFamily="18" charset="0"/>
              </a:rPr>
              <a:t>network</a:t>
            </a:r>
            <a:endParaRPr lang="en-US" altLang="zh-CN" sz="1600" b="1" dirty="0" smtClean="0">
              <a:cs typeface="Arial" charset="0"/>
            </a:endParaRPr>
          </a:p>
        </p:txBody>
      </p:sp>
      <p:grpSp>
        <p:nvGrpSpPr>
          <p:cNvPr id="30" name="Group 21"/>
          <p:cNvGrpSpPr>
            <a:grpSpLocks/>
          </p:cNvGrpSpPr>
          <p:nvPr/>
        </p:nvGrpSpPr>
        <p:grpSpPr bwMode="auto">
          <a:xfrm>
            <a:off x="187493" y="3320851"/>
            <a:ext cx="168275" cy="168275"/>
            <a:chOff x="2928" y="2208"/>
            <a:chExt cx="262" cy="262"/>
          </a:xfrm>
          <a:solidFill>
            <a:srgbClr val="FF9900"/>
          </a:solidFill>
        </p:grpSpPr>
        <p:sp>
          <p:nvSpPr>
            <p:cNvPr id="42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3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422107" y="3791008"/>
            <a:ext cx="278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High dynamic </a:t>
            </a:r>
            <a:r>
              <a:rPr lang="en-US" altLang="zh-CN" sz="1600" b="1" dirty="0" smtClean="0"/>
              <a:t>topology</a:t>
            </a:r>
            <a:endParaRPr lang="en-US" altLang="zh-CN" sz="1600" b="1" dirty="0"/>
          </a:p>
        </p:txBody>
      </p:sp>
      <p:sp>
        <p:nvSpPr>
          <p:cNvPr id="44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Network </a:t>
            </a:r>
            <a:r>
              <a:rPr kumimoji="0" lang="en-US" altLang="zh-CN" sz="2400" b="1" dirty="0">
                <a:latin typeface="+mn-lt"/>
                <a:cs typeface="Times New Roman" panose="02020603050405020304" pitchFamily="18" charset="0"/>
              </a:rPr>
              <a:t>characteristics</a:t>
            </a:r>
          </a:p>
        </p:txBody>
      </p: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87493" y="3860601"/>
            <a:ext cx="168275" cy="168275"/>
            <a:chOff x="2928" y="2208"/>
            <a:chExt cx="262" cy="262"/>
          </a:xfrm>
          <a:solidFill>
            <a:srgbClr val="FF9900"/>
          </a:solidFill>
        </p:grpSpPr>
        <p:sp>
          <p:nvSpPr>
            <p:cNvPr id="23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29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31" name="Group 21"/>
          <p:cNvGrpSpPr>
            <a:grpSpLocks/>
          </p:cNvGrpSpPr>
          <p:nvPr/>
        </p:nvGrpSpPr>
        <p:grpSpPr bwMode="auto">
          <a:xfrm>
            <a:off x="187493" y="4251126"/>
            <a:ext cx="168275" cy="168275"/>
            <a:chOff x="2928" y="2208"/>
            <a:chExt cx="262" cy="262"/>
          </a:xfrm>
          <a:solidFill>
            <a:srgbClr val="FF9900"/>
          </a:solidFill>
        </p:grpSpPr>
        <p:sp>
          <p:nvSpPr>
            <p:cNvPr id="34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35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422107" y="4181533"/>
            <a:ext cx="278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/>
              <a:t>Dynamic </a:t>
            </a:r>
            <a:r>
              <a:rPr lang="en-US" altLang="zh-CN" sz="1600" b="1" dirty="0"/>
              <a:t>and </a:t>
            </a:r>
            <a:r>
              <a:rPr lang="en-US" altLang="zh-CN" sz="1600" b="1" dirty="0" smtClean="0"/>
              <a:t>limited resources</a:t>
            </a:r>
          </a:p>
        </p:txBody>
      </p:sp>
      <p:sp>
        <p:nvSpPr>
          <p:cNvPr id="37" name="矩形 36"/>
          <p:cNvSpPr/>
          <p:nvPr/>
        </p:nvSpPr>
        <p:spPr>
          <a:xfrm>
            <a:off x="422107" y="4524433"/>
            <a:ext cx="29211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en-US" altLang="zh-CN" sz="1600" b="1" dirty="0" smtClean="0"/>
              <a:t>Complicated mission </a:t>
            </a:r>
            <a:r>
              <a:rPr lang="en-US" altLang="zh-CN" sz="1600" b="1" dirty="0"/>
              <a:t>requirements</a:t>
            </a:r>
          </a:p>
        </p:txBody>
      </p:sp>
      <p:grpSp>
        <p:nvGrpSpPr>
          <p:cNvPr id="40" name="Group 21"/>
          <p:cNvGrpSpPr>
            <a:grpSpLocks/>
          </p:cNvGrpSpPr>
          <p:nvPr/>
        </p:nvGrpSpPr>
        <p:grpSpPr bwMode="auto">
          <a:xfrm>
            <a:off x="187493" y="4651176"/>
            <a:ext cx="168275" cy="168275"/>
            <a:chOff x="2928" y="2208"/>
            <a:chExt cx="262" cy="262"/>
          </a:xfrm>
          <a:solidFill>
            <a:srgbClr val="FF9900"/>
          </a:solidFill>
        </p:grpSpPr>
        <p:sp>
          <p:nvSpPr>
            <p:cNvPr id="41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5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grpSp>
        <p:nvGrpSpPr>
          <p:cNvPr id="46" name="Group 21"/>
          <p:cNvGrpSpPr>
            <a:grpSpLocks/>
          </p:cNvGrpSpPr>
          <p:nvPr/>
        </p:nvGrpSpPr>
        <p:grpSpPr bwMode="auto">
          <a:xfrm>
            <a:off x="197018" y="5146476"/>
            <a:ext cx="168275" cy="168275"/>
            <a:chOff x="2928" y="2208"/>
            <a:chExt cx="262" cy="262"/>
          </a:xfrm>
          <a:solidFill>
            <a:srgbClr val="FF9900"/>
          </a:solidFill>
        </p:grpSpPr>
        <p:sp>
          <p:nvSpPr>
            <p:cNvPr id="47" name="Oval 22"/>
            <p:cNvSpPr>
              <a:spLocks noChangeArrowheads="1"/>
            </p:cNvSpPr>
            <p:nvPr/>
          </p:nvSpPr>
          <p:spPr bwMode="gray">
            <a:xfrm>
              <a:off x="2928" y="2208"/>
              <a:ext cx="262" cy="262"/>
            </a:xfrm>
            <a:prstGeom prst="ellipse">
              <a:avLst/>
            </a:prstGeom>
            <a:grpFill/>
            <a:ln w="12700">
              <a:solidFill>
                <a:srgbClr val="F8F8F8"/>
              </a:solidFill>
              <a:round/>
              <a:headEnd/>
              <a:tailEnd/>
            </a:ln>
            <a:effectLst>
              <a:outerShdw dist="35921" dir="2700000" algn="ctr" rotWithShape="0">
                <a:srgbClr val="1C1C1C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  <p:sp>
          <p:nvSpPr>
            <p:cNvPr id="48" name="Oval 23"/>
            <p:cNvSpPr>
              <a:spLocks noChangeArrowheads="1"/>
            </p:cNvSpPr>
            <p:nvPr/>
          </p:nvSpPr>
          <p:spPr bwMode="gray">
            <a:xfrm>
              <a:off x="2949" y="2230"/>
              <a:ext cx="218" cy="218"/>
            </a:xfrm>
            <a:prstGeom prst="ellipse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DDDDDD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00000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endParaRPr>
            </a:p>
          </p:txBody>
        </p:sp>
      </p:grpSp>
      <p:sp>
        <p:nvSpPr>
          <p:cNvPr id="49" name="矩形 48"/>
          <p:cNvSpPr/>
          <p:nvPr/>
        </p:nvSpPr>
        <p:spPr>
          <a:xfrm>
            <a:off x="422107" y="5086408"/>
            <a:ext cx="2787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/>
              <a:t>Difficult to upgrade</a:t>
            </a:r>
            <a:endParaRPr lang="en-US" altLang="zh-CN" sz="1600" b="1" dirty="0" smtClean="0"/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2" name="Picture 2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900" y="2176293"/>
            <a:ext cx="8210550" cy="37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206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8" name="Picture 14" descr="https://timgsa.baidu.com/timg?image&amp;quality=80&amp;size=b9999_10000&amp;sec=1551788286257&amp;di=f587a0a253710edda7a0097d6350718f&amp;imgtype=0&amp;src=http%3A%2F%2Fimg52.nongjx.com%2F9%2F20160712%2F636039115914297152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240" y="3381413"/>
            <a:ext cx="3490156" cy="21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8579" y="4889598"/>
            <a:ext cx="2468644" cy="157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47"/>
          <p:cNvSpPr>
            <a:spLocks noChangeArrowheads="1"/>
          </p:cNvSpPr>
          <p:nvPr/>
        </p:nvSpPr>
        <p:spPr bwMode="auto">
          <a:xfrm>
            <a:off x="466726" y="1670863"/>
            <a:ext cx="11363324" cy="5027612"/>
          </a:xfrm>
          <a:prstGeom prst="roundRect">
            <a:avLst>
              <a:gd name="adj" fmla="val 16667"/>
            </a:avLst>
          </a:prstGeom>
          <a:noFill/>
          <a:ln w="28575">
            <a:solidFill>
              <a:srgbClr val="C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1548000" tIns="0" rIns="108000" bIns="0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lnSpc>
                <a:spcPct val="130000"/>
              </a:lnSpc>
              <a:spcBef>
                <a:spcPct val="0"/>
              </a:spcBef>
              <a:buFont typeface="Arial" pitchFamily="34" charset="0"/>
              <a:buNone/>
            </a:pPr>
            <a:endParaRPr lang="en-US" altLang="zh-CN" sz="1600">
              <a:solidFill>
                <a:schemeClr val="bg1"/>
              </a:solidFill>
              <a:latin typeface="+mj-lt"/>
              <a:ea typeface="幼圆" pitchFamily="49" charset="-122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7719529" y="1721643"/>
            <a:ext cx="320259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noProof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Emergency rescue</a:t>
            </a:r>
            <a:endParaRPr lang="zh-CN" altLang="en-US" b="1" noProof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4848" y="2458083"/>
            <a:ext cx="24729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 </a:t>
            </a:r>
            <a:r>
              <a:rPr lang="en-US" altLang="zh-CN" b="1" noProof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satellite smart agricultural machinery</a:t>
            </a:r>
          </a:p>
        </p:txBody>
      </p:sp>
      <p:sp>
        <p:nvSpPr>
          <p:cNvPr id="13" name="TextBox 12"/>
          <p:cNvSpPr txBox="1"/>
          <p:nvPr/>
        </p:nvSpPr>
        <p:spPr bwMode="auto">
          <a:xfrm>
            <a:off x="7581735" y="4517650"/>
            <a:ext cx="273892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noProof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Disaster </a:t>
            </a:r>
            <a:r>
              <a:rPr lang="en-US" altLang="zh-CN" b="1" noProof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relief</a:t>
            </a:r>
            <a:endParaRPr lang="zh-CN" altLang="en-US" b="1" noProof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4" name="TextBox 13"/>
          <p:cNvSpPr txBox="1"/>
          <p:nvPr/>
        </p:nvSpPr>
        <p:spPr bwMode="auto">
          <a:xfrm>
            <a:off x="1965363" y="1755218"/>
            <a:ext cx="23494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noProof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Land survey</a:t>
            </a:r>
            <a:endParaRPr lang="zh-CN" altLang="en-US" b="1" noProof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1192AF25-89AA-AC43-B048-F9C8F4DDC2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59" y="2148125"/>
            <a:ext cx="3025275" cy="173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https://timgsa.baidu.com/timg?image&amp;quality=80&amp;size=b9999_10000&amp;sec=1551786563756&amp;di=fc3c15795bc304c8c73d795727cba5dd&amp;imgtype=0&amp;src=http%3A%2F%2Fimages.ofweek.com%2FUpload%2FNews%2F2015-6%2Fflorence%2Fbeidou4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438" y="4597541"/>
            <a:ext cx="2376264" cy="1909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s://timgsa.baidu.com/timg?image&amp;quality=80&amp;size=b9999_10000&amp;sec=1551787092645&amp;di=fb1b83f20a77623e1adf84e541d57f11&amp;imgtype=0&amp;src=http%3A%2F%2Fwww.chinabeidou.gov.cn%2Fmisc%2Fphoto%2F263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471" y="2148125"/>
            <a:ext cx="2702231" cy="179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 bwMode="auto">
          <a:xfrm>
            <a:off x="466726" y="5090626"/>
            <a:ext cx="18114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ctr"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b="1" noProof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rPr>
              <a:t>navigation and positioning</a:t>
            </a:r>
            <a:endParaRPr lang="zh-CN" altLang="en-US" b="1" noProof="1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19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>
                <a:latin typeface="+mn-lt"/>
                <a:cs typeface="Times New Roman" panose="02020603050405020304" pitchFamily="18" charset="0"/>
              </a:rPr>
              <a:t>T</a:t>
            </a: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ypical applications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860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  <p:bldP spid="13" grpId="0"/>
      <p:bldP spid="14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3">
            <a:extLst>
              <a:ext uri="{FF2B5EF4-FFF2-40B4-BE49-F238E27FC236}">
                <a16:creationId xmlns:a16="http://schemas.microsoft.com/office/drawing/2014/main" xmlns="" id="{1B8F8318-1041-7042-9B77-260C3E66E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11" y="1174659"/>
            <a:ext cx="10821606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 eaLnBrk="1" hangingPunct="1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1800" b="1" dirty="0" smtClean="0">
                <a:latin typeface="+mn-lt"/>
                <a:cs typeface="Times New Roman" panose="02020603050405020304" pitchFamily="18" charset="0"/>
              </a:rPr>
              <a:t>Earth </a:t>
            </a:r>
            <a:r>
              <a:rPr kumimoji="0" lang="en-US" altLang="zh-CN" sz="1800" b="1" dirty="0">
                <a:latin typeface="+mn-lt"/>
                <a:cs typeface="Times New Roman" panose="02020603050405020304" pitchFamily="18" charset="0"/>
              </a:rPr>
              <a:t>Observing System Data and Information System (EOSDIS) which belongs to NASA for Earth Science, forecast that in the next </a:t>
            </a:r>
            <a:r>
              <a:rPr kumimoji="0" lang="en-US" altLang="zh-CN" sz="1800" b="1" dirty="0" smtClean="0">
                <a:latin typeface="+mn-lt"/>
                <a:cs typeface="Times New Roman" panose="02020603050405020304" pitchFamily="18" charset="0"/>
              </a:rPr>
              <a:t>three </a:t>
            </a:r>
            <a:r>
              <a:rPr kumimoji="0" lang="en-US" altLang="zh-CN" sz="1800" b="1" dirty="0">
                <a:latin typeface="+mn-lt"/>
                <a:cs typeface="Times New Roman" panose="02020603050405020304" pitchFamily="18" charset="0"/>
              </a:rPr>
              <a:t>years (i.e., by 2022), </a:t>
            </a:r>
            <a:r>
              <a:rPr kumimoji="0" lang="en-US" altLang="zh-CN" sz="1800" b="1" dirty="0">
                <a:solidFill>
                  <a:srgbClr val="C00000"/>
                </a:solidFill>
                <a:latin typeface="+mn-lt"/>
                <a:cs typeface="Times New Roman" panose="02020603050405020304" pitchFamily="18" charset="0"/>
              </a:rPr>
              <a:t>the daily data volume will reach 131 TB/day</a:t>
            </a:r>
            <a:r>
              <a:rPr kumimoji="0" lang="en-US" altLang="zh-CN" sz="1800" b="1" dirty="0" smtClean="0">
                <a:latin typeface="+mn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BFD30A85-4B5D-7348-8C3B-DBEC75BA3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553" y="2133600"/>
            <a:ext cx="7369596" cy="412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3"/>
          <p:cNvSpPr>
            <a:spLocks noChangeArrowheads="1"/>
          </p:cNvSpPr>
          <p:nvPr/>
        </p:nvSpPr>
        <p:spPr bwMode="auto">
          <a:xfrm>
            <a:off x="8596149" y="3443107"/>
            <a:ext cx="583488" cy="1159324"/>
          </a:xfrm>
          <a:prstGeom prst="rightArrow">
            <a:avLst>
              <a:gd name="adj1" fmla="val 62806"/>
              <a:gd name="adj2" fmla="val 32935"/>
            </a:avLst>
          </a:prstGeom>
          <a:solidFill>
            <a:schemeClr val="accent6">
              <a:lumMod val="60000"/>
              <a:lumOff val="40000"/>
            </a:schemeClr>
          </a:solidFill>
          <a:ln w="25400" cap="rnd">
            <a:solidFill>
              <a:schemeClr val="accent6">
                <a:lumMod val="20000"/>
                <a:lumOff val="8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zh-CN" sz="18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9201047" y="3678586"/>
            <a:ext cx="2448272" cy="707416"/>
            <a:chOff x="755576" y="5816224"/>
            <a:chExt cx="2448272" cy="707416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755576" y="5816224"/>
              <a:ext cx="2448272" cy="707416"/>
              <a:chOff x="752" y="1413"/>
              <a:chExt cx="1321" cy="294"/>
            </a:xfrm>
          </p:grpSpPr>
          <p:sp>
            <p:nvSpPr>
              <p:cNvPr id="13" name="AutoShape 6"/>
              <p:cNvSpPr>
                <a:spLocks noChangeArrowheads="1"/>
              </p:cNvSpPr>
              <p:nvPr/>
            </p:nvSpPr>
            <p:spPr bwMode="gray">
              <a:xfrm>
                <a:off x="752" y="1413"/>
                <a:ext cx="1321" cy="294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dist="53882" dir="2700000" algn="ctr" rotWithShape="0">
                  <a:srgbClr val="292929">
                    <a:alpha val="50000"/>
                  </a:srgbClr>
                </a:outerShdw>
              </a:effectLst>
              <a:extLst>
                <a:ext uri="{91240B29-F687-4F45-9708-019B960494DF}">
                  <a14:hiddenLine xmlns:a14="http://schemas.microsoft.com/office/drawing/2010/main" w="12700">
                    <a:solidFill>
                      <a:srgbClr val="659A1E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4" name="AutoShape 7"/>
              <p:cNvSpPr>
                <a:spLocks noChangeArrowheads="1"/>
              </p:cNvSpPr>
              <p:nvPr/>
            </p:nvSpPr>
            <p:spPr bwMode="gray">
              <a:xfrm flipH="1">
                <a:off x="2007" y="1457"/>
                <a:ext cx="59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  <p:sp>
            <p:nvSpPr>
              <p:cNvPr id="15" name="AutoShape 8"/>
              <p:cNvSpPr>
                <a:spLocks noChangeArrowheads="1"/>
              </p:cNvSpPr>
              <p:nvPr/>
            </p:nvSpPr>
            <p:spPr bwMode="gray">
              <a:xfrm>
                <a:off x="766" y="1457"/>
                <a:ext cx="59" cy="204"/>
              </a:xfrm>
              <a:prstGeom prst="moon">
                <a:avLst>
                  <a:gd name="adj" fmla="val 22032"/>
                </a:avLst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  <a:alpha val="0"/>
                    </a:srgbClr>
                  </a:gs>
                  <a:gs pos="50000">
                    <a:srgbClr val="FFFFFF">
                      <a:alpha val="84000"/>
                    </a:srgbClr>
                  </a:gs>
                  <a:gs pos="100000">
                    <a:srgbClr val="FFFFFF">
                      <a:gamma/>
                      <a:shade val="46275"/>
                      <a:invGamma/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</a:endParaRPr>
              </a:p>
            </p:txBody>
          </p:sp>
        </p:grpSp>
        <p:sp>
          <p:nvSpPr>
            <p:cNvPr id="12" name="Text Box 18"/>
            <p:cNvSpPr txBox="1">
              <a:spLocks noChangeArrowheads="1"/>
            </p:cNvSpPr>
            <p:nvPr/>
          </p:nvSpPr>
          <p:spPr bwMode="white">
            <a:xfrm>
              <a:off x="904643" y="5877272"/>
              <a:ext cx="2231558" cy="6224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l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ts val="2000"/>
                </a:lnSpc>
                <a:buClr>
                  <a:srgbClr val="0000FF"/>
                </a:buClr>
                <a:defRPr/>
              </a:pPr>
              <a:r>
                <a:rPr lang="en-US" altLang="zh-CN" sz="2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The era of big space data </a:t>
              </a:r>
            </a:p>
          </p:txBody>
        </p:sp>
      </p:grpSp>
      <p:sp>
        <p:nvSpPr>
          <p:cNvPr id="17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585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13">
            <a:extLst>
              <a:ext uri="{FF2B5EF4-FFF2-40B4-BE49-F238E27FC236}">
                <a16:creationId xmlns:a16="http://schemas.microsoft.com/office/drawing/2014/main" xmlns="" id="{1B8F8318-1041-7042-9B77-260C3E66E8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111" y="1174659"/>
            <a:ext cx="10821606" cy="60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lnSpc>
                <a:spcPts val="2000"/>
              </a:lnSpc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000" b="1" dirty="0">
                <a:latin typeface="+mn-lt"/>
                <a:cs typeface="Times New Roman" panose="02020603050405020304" pitchFamily="18" charset="0"/>
              </a:rPr>
              <a:t>Examples of mission execution: 2 Earth observation missions (emergency and conventional), 2 low-orbit observation satellites, 1 </a:t>
            </a:r>
            <a:r>
              <a:rPr kumimoji="0" lang="en-US" altLang="zh-CN" sz="2000" b="1" dirty="0" smtClean="0">
                <a:latin typeface="+mn-lt"/>
                <a:cs typeface="Times New Roman" panose="02020603050405020304" pitchFamily="18" charset="0"/>
              </a:rPr>
              <a:t>geosynchronous orbit relay satellite, </a:t>
            </a:r>
            <a:r>
              <a:rPr kumimoji="0" lang="en-US" altLang="zh-CN" sz="2000" b="1" dirty="0">
                <a:latin typeface="+mn-lt"/>
                <a:cs typeface="Times New Roman" panose="02020603050405020304" pitchFamily="18" charset="0"/>
              </a:rPr>
              <a:t>2 ground stations</a:t>
            </a:r>
            <a:endParaRPr kumimoji="0" lang="en-US" altLang="zh-CN" sz="2000" b="1" dirty="0" smtClean="0"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320" y="2923177"/>
            <a:ext cx="4176464" cy="246797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983633" y="3348937"/>
            <a:ext cx="33130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1600" b="1" kern="0" dirty="0" smtClean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altLang="zh-CN" sz="1600" b="1" kern="0" dirty="0">
                <a:solidFill>
                  <a:sysClr val="window" lastClr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certain shortage of resources can be replaced by another relatively abundant resources, thereby improving the overall performance of the network.</a:t>
            </a:r>
            <a:endParaRPr lang="zh-CN" altLang="en-US" sz="1600" b="1" kern="0" dirty="0">
              <a:solidFill>
                <a:sysClr val="window" lastClr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22"/>
          <p:cNvSpPr txBox="1"/>
          <p:nvPr/>
        </p:nvSpPr>
        <p:spPr>
          <a:xfrm>
            <a:off x="971551" y="2275104"/>
            <a:ext cx="6267450" cy="4220409"/>
          </a:xfrm>
          <a:prstGeom prst="rect">
            <a:avLst/>
          </a:prstGeom>
          <a:noFill/>
          <a:ln w="28575">
            <a:solidFill>
              <a:srgbClr val="FF6D6D"/>
            </a:solidFill>
            <a:prstDash val="sysDot"/>
          </a:ln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panose="05000000000000000000" pitchFamily="2" charset="2"/>
              <a:buChar char="n"/>
            </a:pPr>
            <a:endParaRPr lang="zh-CN" altLang="en-US" sz="2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 rot="21424901">
            <a:off x="4461418" y="3993273"/>
            <a:ext cx="562069" cy="194119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798" y="4078330"/>
            <a:ext cx="958430" cy="19411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863" y="3296094"/>
            <a:ext cx="878673" cy="930817"/>
          </a:xfrm>
          <a:prstGeom prst="rect">
            <a:avLst/>
          </a:prstGeom>
        </p:spPr>
      </p:pic>
      <p:cxnSp>
        <p:nvCxnSpPr>
          <p:cNvPr id="23" name="直接连接符 22"/>
          <p:cNvCxnSpPr/>
          <p:nvPr/>
        </p:nvCxnSpPr>
        <p:spPr>
          <a:xfrm flipV="1">
            <a:off x="2508878" y="2923176"/>
            <a:ext cx="1281904" cy="938398"/>
          </a:xfrm>
          <a:prstGeom prst="line">
            <a:avLst/>
          </a:prstGeom>
          <a:ln w="19050">
            <a:solidFill>
              <a:srgbClr val="FF0000"/>
            </a:solidFill>
            <a:prstDash val="dash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4" name="对象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7605167"/>
              </p:ext>
            </p:extLst>
          </p:nvPr>
        </p:nvGraphicFramePr>
        <p:xfrm>
          <a:off x="3391668" y="2275104"/>
          <a:ext cx="1279525" cy="671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98" name="Visio" r:id="rId7" imgW="1127696" imgH="586019" progId="Visio.Drawing.11">
                  <p:embed/>
                </p:oleObj>
              </mc:Choice>
              <mc:Fallback>
                <p:oleObj name="Visio" r:id="rId7" imgW="1127696" imgH="58601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91668" y="2275104"/>
                        <a:ext cx="1279525" cy="6715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对象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6020981"/>
              </p:ext>
            </p:extLst>
          </p:nvPr>
        </p:nvGraphicFramePr>
        <p:xfrm>
          <a:off x="1716864" y="5731141"/>
          <a:ext cx="1154113" cy="74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99" name="Visio" r:id="rId9" imgW="838958" imgH="542230" progId="Visio.Drawing.11">
                  <p:embed/>
                </p:oleObj>
              </mc:Choice>
              <mc:Fallback>
                <p:oleObj name="Visio" r:id="rId9" imgW="838958" imgH="5422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6864" y="5731141"/>
                        <a:ext cx="1154113" cy="74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对象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603891"/>
              </p:ext>
            </p:extLst>
          </p:nvPr>
        </p:nvGraphicFramePr>
        <p:xfrm>
          <a:off x="1800197" y="3670377"/>
          <a:ext cx="768350" cy="647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00" name="Visio" r:id="rId11" imgW="677493" imgH="574830" progId="Visio.Drawing.11">
                  <p:embed/>
                </p:oleObj>
              </mc:Choice>
              <mc:Fallback>
                <p:oleObj name="Visio" r:id="rId11" imgW="677493" imgH="5748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00197" y="3670377"/>
                        <a:ext cx="768350" cy="647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对象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9138980"/>
              </p:ext>
            </p:extLst>
          </p:nvPr>
        </p:nvGraphicFramePr>
        <p:xfrm>
          <a:off x="2863199" y="5703424"/>
          <a:ext cx="1373871" cy="7653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01" name="Visio" r:id="rId13" imgW="1415624" imgH="785504" progId="Visio.Drawing.11">
                  <p:embed/>
                </p:oleObj>
              </mc:Choice>
              <mc:Fallback>
                <p:oleObj name="Visio" r:id="rId13" imgW="1415624" imgH="78550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63199" y="5703424"/>
                        <a:ext cx="1373871" cy="76531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" name="Picture 42" descr="卫星接收天线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62" y="5794892"/>
            <a:ext cx="451180" cy="573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3345475" y="3072392"/>
            <a:ext cx="191038" cy="247055"/>
            <a:chOff x="5029034" y="2168860"/>
            <a:chExt cx="227042" cy="254552"/>
          </a:xfrm>
        </p:grpSpPr>
        <p:cxnSp>
          <p:nvCxnSpPr>
            <p:cNvPr id="30" name="直接连接符 29"/>
            <p:cNvCxnSpPr/>
            <p:nvPr/>
          </p:nvCxnSpPr>
          <p:spPr>
            <a:xfrm>
              <a:off x="5040052" y="2171384"/>
              <a:ext cx="216024" cy="252028"/>
            </a:xfrm>
            <a:prstGeom prst="line">
              <a:avLst/>
            </a:prstGeom>
            <a:ln w="28575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接连接符 30"/>
            <p:cNvCxnSpPr/>
            <p:nvPr/>
          </p:nvCxnSpPr>
          <p:spPr>
            <a:xfrm flipH="1">
              <a:off x="5029034" y="2168860"/>
              <a:ext cx="227042" cy="252028"/>
            </a:xfrm>
            <a:prstGeom prst="line">
              <a:avLst/>
            </a:prstGeom>
            <a:ln w="28575">
              <a:solidFill>
                <a:srgbClr val="C0000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2" name="直接箭头连接符 31"/>
          <p:cNvCxnSpPr>
            <a:stCxn id="24" idx="2"/>
            <a:endCxn id="27" idx="0"/>
          </p:cNvCxnSpPr>
          <p:nvPr/>
        </p:nvCxnSpPr>
        <p:spPr>
          <a:xfrm flipH="1">
            <a:off x="3550134" y="2946617"/>
            <a:ext cx="481296" cy="2756807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对象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0956910"/>
              </p:ext>
            </p:extLst>
          </p:nvPr>
        </p:nvGraphicFramePr>
        <p:xfrm>
          <a:off x="5569218" y="3073287"/>
          <a:ext cx="638175" cy="638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02" name="Visio" r:id="rId16" imgW="641429" imgH="641432" progId="Visio.Drawing.11">
                  <p:embed/>
                </p:oleObj>
              </mc:Choice>
              <mc:Fallback>
                <p:oleObj name="Visio" r:id="rId16" imgW="641429" imgH="641432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9218" y="3073287"/>
                        <a:ext cx="638175" cy="638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4" name="直接箭头连接符 33"/>
          <p:cNvCxnSpPr/>
          <p:nvPr/>
        </p:nvCxnSpPr>
        <p:spPr>
          <a:xfrm flipH="1" flipV="1">
            <a:off x="4249374" y="2779161"/>
            <a:ext cx="1646329" cy="529954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/>
          <p:cNvSpPr/>
          <p:nvPr/>
        </p:nvSpPr>
        <p:spPr>
          <a:xfrm>
            <a:off x="1297925" y="2274266"/>
            <a:ext cx="2004611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en-US" altLang="zh-CN" sz="16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LEO storage resource</a:t>
            </a:r>
            <a:endParaRPr lang="zh-CN" altLang="en-US" sz="1600" b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034230" y="1174659"/>
            <a:ext cx="8568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accent2"/>
              </a:buClr>
            </a:pPr>
            <a:r>
              <a:rPr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coordinate multi-dimensional network resources to achieve service quality assurance for different </a:t>
            </a:r>
            <a:r>
              <a:rPr lang="en-US" altLang="zh-CN" sz="2400" b="1" dirty="0" smtClean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missions</a:t>
            </a:r>
          </a:p>
        </p:txBody>
      </p:sp>
      <p:sp>
        <p:nvSpPr>
          <p:cNvPr id="38" name="爆炸形 1 37"/>
          <p:cNvSpPr/>
          <p:nvPr/>
        </p:nvSpPr>
        <p:spPr bwMode="auto">
          <a:xfrm rot="21068338">
            <a:off x="5844873" y="5536832"/>
            <a:ext cx="401670" cy="516844"/>
          </a:xfrm>
          <a:prstGeom prst="irregularSeal1">
            <a:avLst/>
          </a:prstGeom>
          <a:solidFill>
            <a:srgbClr val="FF0000"/>
          </a:solidFill>
          <a:ln w="9525" algn="ctr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algn="ctr">
              <a:lnSpc>
                <a:spcPct val="125000"/>
              </a:lnSpc>
              <a:buClr>
                <a:srgbClr val="000000"/>
              </a:buClr>
              <a:defRPr/>
            </a:pPr>
            <a:endParaRPr kumimoji="1" lang="zh-CN" altLang="en-US" sz="3600" noProof="1">
              <a:solidFill>
                <a:prstClr val="white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Title 1"/>
          <p:cNvSpPr txBox="1">
            <a:spLocks noChangeArrowheads="1"/>
          </p:cNvSpPr>
          <p:nvPr/>
        </p:nvSpPr>
        <p:spPr bwMode="auto">
          <a:xfrm>
            <a:off x="5267282" y="5971206"/>
            <a:ext cx="1914567" cy="49992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600" b="1" dirty="0" smtClean="0">
                <a:solidFill>
                  <a:srgbClr val="C00000"/>
                </a:solidFill>
                <a:latin typeface="+mn-lt"/>
              </a:rPr>
              <a:t>Emergency rescue</a:t>
            </a:r>
            <a:endParaRPr lang="en-US" altLang="zh-CN" sz="16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40" name="图片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6981" y="3548309"/>
            <a:ext cx="721725" cy="2120290"/>
          </a:xfrm>
          <a:prstGeom prst="rect">
            <a:avLst/>
          </a:prstGeom>
        </p:spPr>
      </p:pic>
      <p:sp>
        <p:nvSpPr>
          <p:cNvPr id="41" name="Title 1"/>
          <p:cNvSpPr txBox="1">
            <a:spLocks noChangeArrowheads="1"/>
          </p:cNvSpPr>
          <p:nvPr/>
        </p:nvSpPr>
        <p:spPr bwMode="auto">
          <a:xfrm>
            <a:off x="1606125" y="5947512"/>
            <a:ext cx="1324135" cy="49992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zh-CN" sz="1600" b="1" dirty="0" smtClean="0">
                <a:solidFill>
                  <a:schemeClr val="accent5">
                    <a:lumMod val="50000"/>
                  </a:schemeClr>
                </a:solidFill>
                <a:latin typeface="+mn-lt"/>
              </a:rPr>
              <a:t>Land survey</a:t>
            </a:r>
            <a:endParaRPr lang="en-US" altLang="zh-CN" sz="1600" b="1" dirty="0">
              <a:solidFill>
                <a:schemeClr val="accent5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4238356" y="2459847"/>
            <a:ext cx="186267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en-US" altLang="zh-CN" sz="16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GEO relay satellite</a:t>
            </a:r>
            <a:endParaRPr lang="zh-CN" altLang="en-US" sz="1600" b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1009649" y="2704770"/>
            <a:ext cx="2466975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chemeClr val="accent2"/>
              </a:buClr>
            </a:pPr>
            <a:r>
              <a:rPr lang="en-US" altLang="zh-CN" sz="1600" b="1" dirty="0" smtClean="0">
                <a:solidFill>
                  <a:srgbClr val="C00000"/>
                </a:solidFill>
                <a:sym typeface="Arial" panose="020B0604020202020204" pitchFamily="34" charset="0"/>
              </a:rPr>
              <a:t>GEO transmission resource</a:t>
            </a:r>
            <a:endParaRPr lang="zh-CN" altLang="en-US" sz="1600" b="1" dirty="0">
              <a:solidFill>
                <a:srgbClr val="C00000"/>
              </a:solidFill>
              <a:sym typeface="Arial" panose="020B0604020202020204" pitchFamily="34" charset="0"/>
            </a:endParaRPr>
          </a:p>
        </p:txBody>
      </p:sp>
      <p:sp>
        <p:nvSpPr>
          <p:cNvPr id="44" name="AutoShape 3"/>
          <p:cNvSpPr>
            <a:spLocks noChangeArrowheads="1"/>
          </p:cNvSpPr>
          <p:nvPr/>
        </p:nvSpPr>
        <p:spPr bwMode="auto">
          <a:xfrm rot="5400000">
            <a:off x="2018302" y="2565717"/>
            <a:ext cx="253030" cy="310826"/>
          </a:xfrm>
          <a:prstGeom prst="rightArrow">
            <a:avLst>
              <a:gd name="adj1" fmla="val 62806"/>
              <a:gd name="adj2" fmla="val 32935"/>
            </a:avLst>
          </a:prstGeom>
          <a:solidFill>
            <a:schemeClr val="accent6">
              <a:lumMod val="60000"/>
              <a:lumOff val="40000"/>
            </a:schemeClr>
          </a:solidFill>
          <a:ln w="25400" cap="rnd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endParaRPr lang="zh-CN" altLang="zh-CN" sz="1800">
              <a:solidFill>
                <a:srgbClr val="0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10592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0.20169 0.00139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78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3">
            <a:extLst>
              <a:ext uri="{FF2B5EF4-FFF2-40B4-BE49-F238E27FC236}">
                <a16:creationId xmlns:a16="http://schemas.microsoft.com/office/drawing/2014/main" xmlns="" id="{17FEF8BB-C303-EC41-A203-BCD62A85E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59" y="1078110"/>
            <a:ext cx="516603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40005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just">
              <a:spcBef>
                <a:spcPct val="30000"/>
              </a:spcBef>
              <a:buClr>
                <a:srgbClr val="C00000"/>
              </a:buClr>
              <a:buFont typeface="Wingdings" pitchFamily="2" charset="2"/>
              <a:buChar char="q"/>
            </a:pPr>
            <a:r>
              <a:rPr kumimoji="0" lang="en-US" altLang="zh-CN" sz="2400" b="1" dirty="0" smtClean="0">
                <a:latin typeface="+mn-lt"/>
                <a:cs typeface="Times New Roman" panose="02020603050405020304" pitchFamily="18" charset="0"/>
              </a:rPr>
              <a:t>Challenge 1</a:t>
            </a:r>
            <a:endParaRPr kumimoji="0" lang="en-US" altLang="zh-CN" sz="2400" b="1" dirty="0">
              <a:latin typeface="+mn-lt"/>
              <a:cs typeface="Times New Roman" panose="02020603050405020304" pitchFamily="18" charset="0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26678" y="3026798"/>
            <a:ext cx="9922321" cy="2025768"/>
            <a:chOff x="72008" y="2636912"/>
            <a:chExt cx="9036497" cy="1415756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9" y="2636912"/>
              <a:ext cx="9036496" cy="2605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08" y="2908271"/>
              <a:ext cx="9036496" cy="11443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695003" y="1490886"/>
            <a:ext cx="11277922" cy="1195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ts val="2600"/>
              </a:lnSpc>
              <a:buClr>
                <a:srgbClr val="C00000"/>
              </a:buClr>
              <a:buSzPct val="90000"/>
              <a:buFont typeface="Wingdings" pitchFamily="2" charset="2"/>
              <a:buChar char="u"/>
            </a:pPr>
            <a:r>
              <a:rPr lang="en-US" altLang="zh-CN" sz="2400" b="1" dirty="0" smtClean="0">
                <a:solidFill>
                  <a:srgbClr val="C00000"/>
                </a:solidFill>
                <a:cs typeface="Calibri" panose="020F0502020204030204" pitchFamily="34" charset="0"/>
              </a:rPr>
              <a:t>The </a:t>
            </a:r>
            <a:r>
              <a:rPr lang="en-US" altLang="zh-CN" sz="2400" b="1" dirty="0">
                <a:solidFill>
                  <a:srgbClr val="C00000"/>
                </a:solidFill>
                <a:cs typeface="Calibri" panose="020F0502020204030204" pitchFamily="34" charset="0"/>
              </a:rPr>
              <a:t>transformation relationship </a:t>
            </a:r>
            <a:r>
              <a:rPr lang="en-US" altLang="zh-CN" sz="2400" b="1" dirty="0">
                <a:cs typeface="Calibri" panose="020F0502020204030204" pitchFamily="34" charset="0"/>
              </a:rPr>
              <a:t>of multidimensional resources in complex space-time environment</a:t>
            </a:r>
            <a:endParaRPr lang="en-US" altLang="zh-CN" sz="2400" b="1" dirty="0" smtClean="0">
              <a:cs typeface="Calibri" panose="020F0502020204030204" pitchFamily="34" charset="0"/>
            </a:endParaRPr>
          </a:p>
          <a:p>
            <a:pPr marL="342900" indent="11113">
              <a:lnSpc>
                <a:spcPts val="3400"/>
              </a:lnSpc>
              <a:buClr>
                <a:srgbClr val="C00000"/>
              </a:buClr>
              <a:buSzPct val="90000"/>
              <a:buFont typeface="Wingdings" pitchFamily="2" charset="2"/>
              <a:buChar char="Ø"/>
            </a:pPr>
            <a:r>
              <a:rPr lang="zh-CN" altLang="en-US" sz="2000" b="1" dirty="0" smtClean="0">
                <a:cs typeface="Calibri" panose="020F0502020204030204" pitchFamily="34" charset="0"/>
              </a:rPr>
              <a:t>  </a:t>
            </a:r>
            <a:r>
              <a:rPr lang="en-US" altLang="zh-CN" sz="2000" b="1" dirty="0" smtClean="0">
                <a:cs typeface="Calibri" panose="020F0502020204030204" pitchFamily="34" charset="0"/>
              </a:rPr>
              <a:t>Resource </a:t>
            </a:r>
            <a:r>
              <a:rPr lang="en-US" altLang="zh-CN" sz="2000" b="1" dirty="0">
                <a:solidFill>
                  <a:srgbClr val="C00000"/>
                </a:solidFill>
                <a:cs typeface="Calibri" panose="020F0502020204030204" pitchFamily="34" charset="0"/>
              </a:rPr>
              <a:t>availability</a:t>
            </a:r>
            <a:r>
              <a:rPr lang="en-US" altLang="zh-CN" sz="2000" b="1" dirty="0">
                <a:cs typeface="Calibri" panose="020F0502020204030204" pitchFamily="34" charset="0"/>
              </a:rPr>
              <a:t> is time-varying</a:t>
            </a:r>
            <a:endParaRPr lang="en-US" altLang="zh-CN" sz="2000" b="1" dirty="0" smtClean="0">
              <a:cs typeface="Calibri" panose="020F0502020204030204" pitchFamily="34" charset="0"/>
            </a:endParaRPr>
          </a:p>
        </p:txBody>
      </p:sp>
      <p:sp>
        <p:nvSpPr>
          <p:cNvPr id="21" name="左大括号 20"/>
          <p:cNvSpPr/>
          <p:nvPr/>
        </p:nvSpPr>
        <p:spPr bwMode="auto">
          <a:xfrm>
            <a:off x="2275384" y="3665290"/>
            <a:ext cx="339725" cy="1160462"/>
          </a:xfrm>
          <a:prstGeom prst="leftBrac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22" name="文本框 13"/>
          <p:cNvSpPr txBox="1">
            <a:spLocks noChangeArrowheads="1"/>
          </p:cNvSpPr>
          <p:nvPr/>
        </p:nvSpPr>
        <p:spPr bwMode="auto">
          <a:xfrm>
            <a:off x="2080988" y="4037005"/>
            <a:ext cx="313810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+mn-lt"/>
                <a:ea typeface="微软雅黑" pitchFamily="34" charset="-122"/>
              </a:rPr>
              <a:t>Observation resources</a:t>
            </a:r>
            <a:endParaRPr lang="zh-CN" altLang="en-US" sz="1800" b="1" dirty="0">
              <a:solidFill>
                <a:srgbClr val="C00000"/>
              </a:solidFill>
              <a:latin typeface="+mn-lt"/>
              <a:ea typeface="微软雅黑" pitchFamily="34" charset="-122"/>
            </a:endParaRPr>
          </a:p>
        </p:txBody>
      </p:sp>
      <p:cxnSp>
        <p:nvCxnSpPr>
          <p:cNvPr id="23" name="直接箭头连接符 22"/>
          <p:cNvCxnSpPr/>
          <p:nvPr/>
        </p:nvCxnSpPr>
        <p:spPr bwMode="auto">
          <a:xfrm flipH="1" flipV="1">
            <a:off x="2723074" y="4558827"/>
            <a:ext cx="211969" cy="633997"/>
          </a:xfrm>
          <a:prstGeom prst="straightConnector1">
            <a:avLst/>
          </a:prstGeom>
          <a:ln w="25400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 bwMode="auto">
          <a:xfrm flipH="1" flipV="1">
            <a:off x="6921498" y="4479036"/>
            <a:ext cx="265284" cy="934588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3"/>
          <p:cNvSpPr txBox="1"/>
          <p:nvPr/>
        </p:nvSpPr>
        <p:spPr bwMode="auto">
          <a:xfrm>
            <a:off x="695003" y="5926807"/>
            <a:ext cx="10964862" cy="7335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ts val="2500"/>
              </a:lnSpc>
              <a:buClr>
                <a:srgbClr val="0000FF"/>
              </a:buClr>
              <a:buFont typeface="Wingdings" panose="05000000000000000000" pitchFamily="2" charset="2"/>
              <a:buChar char="ü"/>
              <a:defRPr/>
            </a:pP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Traditional static graph theory can not </a:t>
            </a:r>
            <a:r>
              <a:rPr lang="en-US" altLang="zh-CN" sz="20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characterize 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the </a:t>
            </a:r>
            <a:r>
              <a:rPr lang="en-US" altLang="zh-CN" sz="2000" b="1" noProof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evolution of network topology and the dynamic changes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 of multi-dimensional resources in </a:t>
            </a:r>
            <a:r>
              <a:rPr lang="en-US" altLang="zh-CN" sz="2000" b="1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SINs</a:t>
            </a:r>
            <a:r>
              <a:rPr lang="en-US" altLang="zh-CN" sz="2000" b="1" noProof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微软雅黑" panose="020B0503020204020204" pitchFamily="34" charset="-122"/>
              </a:rPr>
              <a:t>.</a:t>
            </a:r>
            <a:endParaRPr lang="zh-CN" altLang="en-US" sz="2000" b="1" noProof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微软雅黑" panose="020B0503020204020204" pitchFamily="34" charset="-122"/>
            </a:endParaRPr>
          </a:p>
        </p:txBody>
      </p:sp>
      <p:cxnSp>
        <p:nvCxnSpPr>
          <p:cNvPr id="26" name="直接箭头连接符 25"/>
          <p:cNvCxnSpPr/>
          <p:nvPr/>
        </p:nvCxnSpPr>
        <p:spPr bwMode="auto">
          <a:xfrm>
            <a:off x="1338138" y="5052566"/>
            <a:ext cx="9710861" cy="0"/>
          </a:xfrm>
          <a:prstGeom prst="straightConnector1">
            <a:avLst/>
          </a:prstGeom>
          <a:ln w="25400" cmpd="sng">
            <a:solidFill>
              <a:schemeClr val="tx1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13"/>
          <p:cNvSpPr txBox="1">
            <a:spLocks noChangeArrowheads="1"/>
          </p:cNvSpPr>
          <p:nvPr/>
        </p:nvSpPr>
        <p:spPr bwMode="auto">
          <a:xfrm>
            <a:off x="10090112" y="5105806"/>
            <a:ext cx="79580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400" b="1" dirty="0" smtClean="0">
                <a:latin typeface="+mn-lt"/>
                <a:ea typeface="微软雅黑" pitchFamily="34" charset="-122"/>
              </a:rPr>
              <a:t>Time </a:t>
            </a:r>
            <a:endParaRPr lang="zh-CN" altLang="en-US" sz="1400" b="1" dirty="0">
              <a:latin typeface="+mn-lt"/>
              <a:ea typeface="微软雅黑" pitchFamily="34" charset="-122"/>
            </a:endParaRPr>
          </a:p>
        </p:txBody>
      </p:sp>
      <p:sp>
        <p:nvSpPr>
          <p:cNvPr id="28" name="左大括号 27"/>
          <p:cNvSpPr/>
          <p:nvPr/>
        </p:nvSpPr>
        <p:spPr bwMode="auto">
          <a:xfrm>
            <a:off x="4706083" y="3134717"/>
            <a:ext cx="169862" cy="213352"/>
          </a:xfrm>
          <a:prstGeom prst="leftBrace">
            <a:avLst/>
          </a:prstGeom>
          <a:ln w="254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zh-CN" altLang="en-US" noProof="1"/>
          </a:p>
        </p:txBody>
      </p:sp>
      <p:sp>
        <p:nvSpPr>
          <p:cNvPr id="29" name="文本框 13"/>
          <p:cNvSpPr txBox="1">
            <a:spLocks noChangeArrowheads="1"/>
          </p:cNvSpPr>
          <p:nvPr/>
        </p:nvSpPr>
        <p:spPr bwMode="auto">
          <a:xfrm>
            <a:off x="4706083" y="3030335"/>
            <a:ext cx="293296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0000CC"/>
                </a:solidFill>
                <a:latin typeface="+mn-lt"/>
                <a:ea typeface="微软雅黑" pitchFamily="34" charset="-122"/>
              </a:rPr>
              <a:t>Transmission resources</a:t>
            </a:r>
            <a:endParaRPr lang="zh-CN" altLang="en-US" sz="1800" b="1" dirty="0">
              <a:solidFill>
                <a:srgbClr val="0000CC"/>
              </a:solidFill>
              <a:latin typeface="+mn-lt"/>
              <a:ea typeface="微软雅黑" pitchFamily="34" charset="-122"/>
            </a:endParaRPr>
          </a:p>
        </p:txBody>
      </p:sp>
      <p:cxnSp>
        <p:nvCxnSpPr>
          <p:cNvPr id="30" name="直接箭头连接符 29"/>
          <p:cNvCxnSpPr/>
          <p:nvPr/>
        </p:nvCxnSpPr>
        <p:spPr bwMode="auto">
          <a:xfrm flipV="1">
            <a:off x="7186782" y="4137353"/>
            <a:ext cx="376813" cy="1254774"/>
          </a:xfrm>
          <a:prstGeom prst="straightConnector1">
            <a:avLst/>
          </a:prstGeom>
          <a:ln w="25400" cmpd="sng">
            <a:solidFill>
              <a:srgbClr val="FFC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 bwMode="auto">
          <a:xfrm flipV="1">
            <a:off x="2935043" y="4749599"/>
            <a:ext cx="147053" cy="443225"/>
          </a:xfrm>
          <a:prstGeom prst="straightConnector1">
            <a:avLst/>
          </a:prstGeom>
          <a:ln w="25400" cmpd="sng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/>
          <p:nvPr/>
        </p:nvCxnSpPr>
        <p:spPr bwMode="auto">
          <a:xfrm>
            <a:off x="9074502" y="2879616"/>
            <a:ext cx="207524" cy="468453"/>
          </a:xfrm>
          <a:prstGeom prst="straightConnector1">
            <a:avLst/>
          </a:prstGeom>
          <a:ln w="25400" cmpd="sng">
            <a:solidFill>
              <a:srgbClr val="0033C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/>
          <p:nvPr/>
        </p:nvCxnSpPr>
        <p:spPr bwMode="auto">
          <a:xfrm flipH="1">
            <a:off x="8967685" y="2879616"/>
            <a:ext cx="131160" cy="469445"/>
          </a:xfrm>
          <a:prstGeom prst="straightConnector1">
            <a:avLst/>
          </a:prstGeom>
          <a:ln w="25400" cmpd="sng">
            <a:solidFill>
              <a:srgbClr val="0033CC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13"/>
          <p:cNvSpPr txBox="1">
            <a:spLocks noChangeArrowheads="1"/>
          </p:cNvSpPr>
          <p:nvPr/>
        </p:nvSpPr>
        <p:spPr bwMode="auto">
          <a:xfrm>
            <a:off x="5388176" y="5342765"/>
            <a:ext cx="393112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FFC000"/>
                </a:solidFill>
                <a:latin typeface="+mn-lt"/>
                <a:ea typeface="微软雅黑" pitchFamily="34" charset="-122"/>
              </a:rPr>
              <a:t>Energy harvesting windows</a:t>
            </a:r>
            <a:endParaRPr lang="zh-CN" altLang="en-US" sz="1800" b="1" dirty="0">
              <a:solidFill>
                <a:srgbClr val="FFC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35" name="文本框 13"/>
          <p:cNvSpPr txBox="1">
            <a:spLocks noChangeArrowheads="1"/>
          </p:cNvSpPr>
          <p:nvPr/>
        </p:nvSpPr>
        <p:spPr bwMode="auto">
          <a:xfrm>
            <a:off x="1515258" y="5157122"/>
            <a:ext cx="3190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C00000"/>
                </a:solidFill>
                <a:latin typeface="+mn-lt"/>
                <a:ea typeface="微软雅黑" pitchFamily="34" charset="-122"/>
              </a:rPr>
              <a:t>Observation windows</a:t>
            </a:r>
            <a:endParaRPr lang="zh-CN" altLang="en-US" sz="1800" b="1" dirty="0">
              <a:solidFill>
                <a:srgbClr val="C00000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36" name="文本框 13"/>
          <p:cNvSpPr txBox="1">
            <a:spLocks noChangeArrowheads="1"/>
          </p:cNvSpPr>
          <p:nvPr/>
        </p:nvSpPr>
        <p:spPr bwMode="auto">
          <a:xfrm>
            <a:off x="7661237" y="2510284"/>
            <a:ext cx="281210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chemeClr val="accent2"/>
              </a:buClr>
              <a:buFont typeface="Arial" pitchFamily="34" charset="0"/>
              <a:buNone/>
            </a:pPr>
            <a:r>
              <a:rPr lang="en-US" altLang="zh-CN" sz="1800" b="1" dirty="0" smtClean="0">
                <a:solidFill>
                  <a:srgbClr val="0000CC"/>
                </a:solidFill>
                <a:latin typeface="+mn-lt"/>
                <a:ea typeface="微软雅黑" pitchFamily="34" charset="-122"/>
              </a:rPr>
              <a:t>Transmission windows</a:t>
            </a:r>
            <a:endParaRPr lang="zh-CN" altLang="en-US" sz="1800" b="1" dirty="0">
              <a:solidFill>
                <a:srgbClr val="0000CC"/>
              </a:solidFill>
              <a:latin typeface="+mn-lt"/>
              <a:ea typeface="微软雅黑" pitchFamily="34" charset="-122"/>
            </a:endParaRPr>
          </a:p>
        </p:txBody>
      </p:sp>
      <p:sp>
        <p:nvSpPr>
          <p:cNvPr id="38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3057525" y="152400"/>
            <a:ext cx="9134475" cy="609600"/>
          </a:xfrm>
          <a:prstGeom prst="rect">
            <a:avLst/>
          </a:prstGeom>
        </p:spPr>
        <p:txBody>
          <a:bodyPr/>
          <a:lstStyle/>
          <a:p>
            <a:pPr algn="ctr">
              <a:buNone/>
            </a:pPr>
            <a:r>
              <a:rPr lang="en-US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en-US" altLang="zh-CN" sz="3600" b="1" dirty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ras Bold ITC" pitchFamily="34" charset="0"/>
              </a:rPr>
              <a:t>Introduction and Motivation</a:t>
            </a:r>
            <a:endParaRPr lang="en-US" sz="36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1416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Custom Design">
  <a:themeElements>
    <a:clrScheme name="气流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17018</TotalTime>
  <Words>2493</Words>
  <Application>Microsoft Macintosh PowerPoint</Application>
  <PresentationFormat>Widescreen</PresentationFormat>
  <Paragraphs>403</Paragraphs>
  <Slides>41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9" baseType="lpstr">
      <vt:lpstr>Arial Black</vt:lpstr>
      <vt:lpstr>Calibri</vt:lpstr>
      <vt:lpstr>Cambria Math</vt:lpstr>
      <vt:lpstr>Eras Bold ITC</vt:lpstr>
      <vt:lpstr>ＭＳ Ｐゴシック</vt:lpstr>
      <vt:lpstr>NimbusRomNo9L</vt:lpstr>
      <vt:lpstr>Times New Roman</vt:lpstr>
      <vt:lpstr>Wingdings</vt:lpstr>
      <vt:lpstr>华文中宋</vt:lpstr>
      <vt:lpstr>华文琥珀</vt:lpstr>
      <vt:lpstr>宋体</vt:lpstr>
      <vt:lpstr>幼圆</vt:lpstr>
      <vt:lpstr>微软雅黑</vt:lpstr>
      <vt:lpstr>等线</vt:lpstr>
      <vt:lpstr>Arial</vt:lpstr>
      <vt:lpstr>1_Custom Design</vt:lpstr>
      <vt:lpstr>2_Custom Design</vt:lpstr>
      <vt:lpstr>Visio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Ye Yu</dc:creator>
  <cp:lastModifiedBy>Microsoft Office User</cp:lastModifiedBy>
  <cp:revision>512</cp:revision>
  <dcterms:created xsi:type="dcterms:W3CDTF">2018-09-04T21:53:57Z</dcterms:created>
  <dcterms:modified xsi:type="dcterms:W3CDTF">2019-12-15T09:49:11Z</dcterms:modified>
</cp:coreProperties>
</file>