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vsdx" ContentType="application/vnd.ms-visio.drawing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embeddings/oleObject2.bin" ContentType="application/vnd.openxmlformats-officedocument.oleObject"/>
  <Override PartName="/ppt/tags/tag27.xml" ContentType="application/vnd.openxmlformats-officedocument.presentationml.tags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7" r:id="rId3"/>
    <p:sldId id="418" r:id="rId4"/>
    <p:sldId id="263" r:id="rId5"/>
    <p:sldId id="264" r:id="rId6"/>
    <p:sldId id="265" r:id="rId7"/>
    <p:sldId id="266" r:id="rId8"/>
    <p:sldId id="267" r:id="rId9"/>
    <p:sldId id="269" r:id="rId10"/>
    <p:sldId id="270" r:id="rId11"/>
    <p:sldId id="558" r:id="rId12"/>
    <p:sldId id="519" r:id="rId13"/>
    <p:sldId id="520" r:id="rId14"/>
    <p:sldId id="522" r:id="rId15"/>
    <p:sldId id="525" r:id="rId16"/>
    <p:sldId id="527" r:id="rId17"/>
    <p:sldId id="528" r:id="rId18"/>
    <p:sldId id="529" r:id="rId19"/>
    <p:sldId id="530" r:id="rId20"/>
    <p:sldId id="531" r:id="rId21"/>
    <p:sldId id="532" r:id="rId22"/>
    <p:sldId id="533" r:id="rId23"/>
    <p:sldId id="534" r:id="rId24"/>
    <p:sldId id="535" r:id="rId25"/>
    <p:sldId id="536" r:id="rId26"/>
    <p:sldId id="537" r:id="rId27"/>
    <p:sldId id="539" r:id="rId28"/>
    <p:sldId id="540" r:id="rId29"/>
    <p:sldId id="550" r:id="rId30"/>
    <p:sldId id="551" r:id="rId31"/>
    <p:sldId id="541" r:id="rId32"/>
    <p:sldId id="544" r:id="rId33"/>
    <p:sldId id="563" r:id="rId34"/>
    <p:sldId id="548" r:id="rId35"/>
    <p:sldId id="403" r:id="rId36"/>
    <p:sldId id="468" r:id="rId37"/>
    <p:sldId id="516" r:id="rId38"/>
  </p:sldIdLst>
  <p:sldSz cx="9144000" cy="6858000" type="screen4x3"/>
  <p:notesSz cx="7099300" cy="10234613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  <a:srgbClr val="00A44A"/>
    <a:srgbClr val="5DBA00"/>
    <a:srgbClr val="00A249"/>
    <a:srgbClr val="00FF00"/>
    <a:srgbClr val="008080"/>
    <a:srgbClr val="DB8BD5"/>
    <a:srgbClr val="FF6600"/>
    <a:srgbClr val="B6D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86" autoAdjust="0"/>
    <p:restoredTop sz="87931" autoAdjust="0"/>
  </p:normalViewPr>
  <p:slideViewPr>
    <p:cSldViewPr snapToObjects="1">
      <p:cViewPr varScale="1">
        <p:scale>
          <a:sx n="85" d="100"/>
          <a:sy n="85" d="100"/>
        </p:scale>
        <p:origin x="-2152" y="-112"/>
      </p:cViewPr>
      <p:guideLst>
        <p:guide orient="horz" pos="2160"/>
        <p:guide pos="158"/>
      </p:guideLst>
    </p:cSldViewPr>
  </p:slideViewPr>
  <p:outlineViewPr>
    <p:cViewPr>
      <p:scale>
        <a:sx n="33" d="100"/>
        <a:sy n="33" d="100"/>
      </p:scale>
      <p:origin x="0" y="234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65" d="100"/>
          <a:sy n="65" d="100"/>
        </p:scale>
        <p:origin x="-2844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tags" Target="tags/tag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2010.0</c:v>
                </c:pt>
                <c:pt idx="1">
                  <c:v>2011.0</c:v>
                </c:pt>
                <c:pt idx="2">
                  <c:v>2012.0</c:v>
                </c:pt>
                <c:pt idx="4">
                  <c:v>2020.0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4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9996056"/>
        <c:axId val="850522120"/>
      </c:barChart>
      <c:catAx>
        <c:axId val="499996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0522120"/>
        <c:crosses val="autoZero"/>
        <c:auto val="1"/>
        <c:lblAlgn val="ctr"/>
        <c:lblOffset val="100"/>
        <c:noMultiLvlLbl val="0"/>
      </c:catAx>
      <c:valAx>
        <c:axId val="850522120"/>
        <c:scaling>
          <c:orientation val="minMax"/>
          <c:max val="20.0"/>
        </c:scaling>
        <c:delete val="0"/>
        <c:axPos val="l"/>
        <c:majorGridlines/>
        <c:numFmt formatCode="General" sourceLinked="1"/>
        <c:majorTickMark val="out"/>
        <c:minorTickMark val="none"/>
        <c:tickLblPos val="none"/>
        <c:crossAx val="499996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Relationship Id="rId3" Type="http://schemas.openxmlformats.org/officeDocument/2006/relationships/image" Target="../media/image5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Relationship Id="rId2" Type="http://schemas.openxmlformats.org/officeDocument/2006/relationships/image" Target="../media/image5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Relationship Id="rId2" Type="http://schemas.openxmlformats.org/officeDocument/2006/relationships/image" Target="../media/image5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Relationship Id="rId2" Type="http://schemas.openxmlformats.org/officeDocument/2006/relationships/image" Target="../media/image57.wmf"/><Relationship Id="rId3" Type="http://schemas.openxmlformats.org/officeDocument/2006/relationships/image" Target="../media/image5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Relationship Id="rId2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38.emf"/><Relationship Id="rId3" Type="http://schemas.openxmlformats.org/officeDocument/2006/relationships/image" Target="../media/image4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A9E116A1-28C6-4717-AD97-D7CC9FEE760B}" type="datetime1">
              <a:rPr lang="zh-CN" altLang="en-US"/>
              <a:pPr>
                <a:defRPr/>
              </a:pPr>
              <a:t>12/8/16</a:t>
            </a:fld>
            <a:endParaRPr lang="en-US" altLang="zh-CN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EBF684F7-0FE0-443F-8FB7-2CA8472605B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36697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C5253F11-DE08-4D41-9BD1-BCFC45290B63}" type="datetime1">
              <a:rPr lang="zh-CN" altLang="en-US"/>
              <a:pPr>
                <a:defRPr/>
              </a:pPr>
              <a:t>12/8/16</a:t>
            </a:fld>
            <a:endParaRPr lang="en-US" altLang="zh-CN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Textmasterformate durch Klicken bearbeiten</a:t>
            </a:r>
          </a:p>
          <a:p>
            <a:pPr lvl="1"/>
            <a:r>
              <a:rPr lang="en-US" altLang="zh-CN" noProof="0" smtClean="0"/>
              <a:t>Zweite Ebene</a:t>
            </a:r>
          </a:p>
          <a:p>
            <a:pPr lvl="2"/>
            <a:r>
              <a:rPr lang="en-US" altLang="zh-CN" noProof="0" smtClean="0"/>
              <a:t>Dritte Ebene</a:t>
            </a:r>
          </a:p>
          <a:p>
            <a:pPr lvl="3"/>
            <a:r>
              <a:rPr lang="en-US" altLang="zh-CN" noProof="0" smtClean="0"/>
              <a:t>Vierte Ebene</a:t>
            </a:r>
          </a:p>
          <a:p>
            <a:pPr lvl="4"/>
            <a:r>
              <a:rPr lang="en-US" altLang="zh-CN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B35E1F3D-ED9E-405E-AF1C-9F2937595A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32372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560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It is expected that by</a:t>
            </a:r>
            <a:r>
              <a:rPr lang="en-US" baseline="0" dirty="0" smtClean="0">
                <a:sym typeface="Wingdings" panose="05000000000000000000" pitchFamily="2" charset="2"/>
              </a:rPr>
              <a:t> increasing the spatial correlation coefficients between antennas that the HD performance will degrade. </a:t>
            </a:r>
          </a:p>
          <a:p>
            <a:pPr marL="185715" indent="-185715">
              <a:buFont typeface="Wingdings" panose="05000000000000000000" pitchFamily="2" charset="2"/>
              <a:buChar char="à"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185715" indent="-185715">
              <a:buFont typeface="Wingdings" panose="05000000000000000000" pitchFamily="2" charset="2"/>
              <a:buChar char="à"/>
            </a:pPr>
            <a:r>
              <a:rPr lang="en-US" baseline="0" dirty="0" smtClean="0">
                <a:sym typeface="Wingdings" panose="05000000000000000000" pitchFamily="2" charset="2"/>
              </a:rPr>
              <a:t>However, FD performance is independent of the spatial correlation between the antennas.</a:t>
            </a:r>
          </a:p>
          <a:p>
            <a:pPr marL="185715" indent="-185715">
              <a:buFont typeface="Wingdings" panose="05000000000000000000" pitchFamily="2" charset="2"/>
              <a:buChar char="à"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185715" indent="-185715">
              <a:buFont typeface="Wingdings" panose="05000000000000000000" pitchFamily="2" charset="2"/>
              <a:buChar char="à"/>
            </a:pPr>
            <a:r>
              <a:rPr lang="en-US" baseline="0" dirty="0" smtClean="0">
                <a:sym typeface="Wingdings" panose="05000000000000000000" pitchFamily="2" charset="2"/>
              </a:rPr>
              <a:t>It can be clearly noticed that the proposed scheme was able to switch between FD and HD to choose the transmission mode with the highest throughput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420E4-B692-4BA9-B03B-125FEC0D314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63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9459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194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2995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614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E4639-97C1-42ED-9829-64CEEEDF215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310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consider the steady-state distribution of the Markov chain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4271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420E4-B692-4BA9-B03B-125FEC0D314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2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15" indent="-185715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Since any node can operate either in FD</a:t>
            </a:r>
            <a:r>
              <a:rPr lang="en-US" baseline="0" dirty="0" smtClean="0">
                <a:sym typeface="Wingdings" panose="05000000000000000000" pitchFamily="2" charset="2"/>
              </a:rPr>
              <a:t> or HD, and since frequency reuse is allowed on each subcarrier for one time, then each transmission on node (k) for user pair (</a:t>
            </a:r>
            <a:r>
              <a:rPr lang="en-US" baseline="0" dirty="0" err="1" smtClean="0">
                <a:sym typeface="Wingdings" panose="05000000000000000000" pitchFamily="2" charset="2"/>
              </a:rPr>
              <a:t>n,m</a:t>
            </a:r>
            <a:r>
              <a:rPr lang="en-US" baseline="0" dirty="0" smtClean="0">
                <a:sym typeface="Wingdings" panose="05000000000000000000" pitchFamily="2" charset="2"/>
              </a:rPr>
              <a:t>)  on subcarrier (s) will have an interference transmission  from node (k’) for transceiver pair (</a:t>
            </a:r>
            <a:r>
              <a:rPr lang="en-US" baseline="0" dirty="0" err="1" smtClean="0">
                <a:sym typeface="Wingdings" panose="05000000000000000000" pitchFamily="2" charset="2"/>
              </a:rPr>
              <a:t>n’,m</a:t>
            </a:r>
            <a:r>
              <a:rPr lang="en-US" baseline="0" dirty="0" smtClean="0">
                <a:sym typeface="Wingdings" panose="05000000000000000000" pitchFamily="2" charset="2"/>
              </a:rPr>
              <a:t>’). </a:t>
            </a:r>
          </a:p>
          <a:p>
            <a:pPr marL="185715" indent="-185715">
              <a:buFont typeface="Wingdings" panose="05000000000000000000" pitchFamily="2" charset="2"/>
              <a:buChar char="à"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185715" indent="-185715">
              <a:buFont typeface="Wingdings" panose="05000000000000000000" pitchFamily="2" charset="2"/>
              <a:buChar char="à"/>
            </a:pPr>
            <a:r>
              <a:rPr lang="en-US" baseline="0" dirty="0" smtClean="0">
                <a:sym typeface="Wingdings" panose="05000000000000000000" pitchFamily="2" charset="2"/>
              </a:rPr>
              <a:t>Therefore, the throughput can be calculated by either case of the following cases.</a:t>
            </a:r>
          </a:p>
          <a:p>
            <a:pPr marL="185715" indent="-185715">
              <a:buFont typeface="Wingdings" panose="05000000000000000000" pitchFamily="2" charset="2"/>
              <a:buChar char="à"/>
            </a:pPr>
            <a:endParaRPr lang="en-US" baseline="0" dirty="0" smtClean="0">
              <a:sym typeface="Wingdings" panose="05000000000000000000" pitchFamily="2" charset="2"/>
            </a:endParaRPr>
          </a:p>
          <a:p>
            <a:pPr marL="742859" lvl="1" indent="-247620">
              <a:buFont typeface="+mj-lt"/>
              <a:buAutoNum type="arabicPeriod"/>
            </a:pPr>
            <a:r>
              <a:rPr lang="en-US" baseline="0" dirty="0" smtClean="0">
                <a:sym typeface="Wingdings" panose="05000000000000000000" pitchFamily="2" charset="2"/>
              </a:rPr>
              <a:t>Both concerned node (k) and interference node (k’) operate  in FD.</a:t>
            </a:r>
          </a:p>
          <a:p>
            <a:pPr marL="742859" lvl="1" indent="-247620">
              <a:buFont typeface="+mj-lt"/>
              <a:buAutoNum type="arabicPeriod"/>
            </a:pPr>
            <a:r>
              <a:rPr lang="en-US" dirty="0" smtClean="0"/>
              <a:t>The concerned node operates in FD and the</a:t>
            </a:r>
            <a:r>
              <a:rPr lang="en-US" baseline="0" dirty="0" smtClean="0"/>
              <a:t> </a:t>
            </a:r>
            <a:r>
              <a:rPr lang="en-US" dirty="0" smtClean="0"/>
              <a:t>interfering node operates in HD MU-MIMO.</a:t>
            </a:r>
          </a:p>
          <a:p>
            <a:pPr marL="742859" lvl="1" indent="-247620">
              <a:buFont typeface="+mj-lt"/>
              <a:buAutoNum type="arabicPeriod"/>
            </a:pPr>
            <a:r>
              <a:rPr lang="en-US" dirty="0" smtClean="0"/>
              <a:t>The concerned node operates in HD MU-MIMO</a:t>
            </a:r>
            <a:r>
              <a:rPr lang="en-US" baseline="0" dirty="0" smtClean="0"/>
              <a:t> </a:t>
            </a:r>
            <a:r>
              <a:rPr lang="en-US" dirty="0" smtClean="0"/>
              <a:t>and the interfering node operates in FD.</a:t>
            </a:r>
          </a:p>
          <a:p>
            <a:pPr marL="742859" lvl="1" indent="-247620">
              <a:buFont typeface="+mj-lt"/>
              <a:buAutoNum type="arabicPeriod"/>
            </a:pPr>
            <a:r>
              <a:rPr lang="en-US" sz="1300" dirty="0">
                <a:latin typeface="+mn-lt"/>
                <a:cs typeface="+mn-cs"/>
              </a:rPr>
              <a:t>Both nodes operate in HD MU-MIMO</a:t>
            </a:r>
          </a:p>
          <a:p>
            <a:endParaRPr lang="en-US" sz="1300" dirty="0">
              <a:latin typeface="+mn-lt"/>
              <a:cs typeface="+mn-cs"/>
            </a:endParaRPr>
          </a:p>
          <a:p>
            <a:r>
              <a:rPr lang="en-US" sz="1300" dirty="0">
                <a:latin typeface="+mn-lt"/>
                <a:cs typeface="+mn-cs"/>
                <a:sym typeface="Wingdings" panose="05000000000000000000" pitchFamily="2" charset="2"/>
              </a:rPr>
              <a:t> The details of each case will be illustrated in the upcoming slides.</a:t>
            </a:r>
            <a:endParaRPr lang="en-US" sz="1300" dirty="0">
              <a:latin typeface="+mn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420E4-B692-4BA9-B03B-125FEC0D314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9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tags" Target="../tags/tag18.xml"/><Relationship Id="rId2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100" y="3690938"/>
            <a:ext cx="7543800" cy="1866900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7182" name="Rectangle 14" hidden="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00100" y="4762500"/>
            <a:ext cx="7543800" cy="304800"/>
          </a:xfrm>
        </p:spPr>
        <p:txBody>
          <a:bodyPr/>
          <a:lstStyle>
            <a:lvl1pPr marL="0" indent="0">
              <a:spcBef>
                <a:spcPct val="0"/>
              </a:spcBef>
              <a:defRPr sz="1900" noProof="1">
                <a:solidFill>
                  <a:srgbClr val="FFFFFF"/>
                </a:solidFill>
              </a:defRPr>
            </a:lvl1pPr>
          </a:lstStyle>
          <a:p>
            <a:r>
              <a:rPr lang="en-US" noProof="1"/>
              <a:t>Formatvorlage des Untertitelmasters durch Klicken bearbeiten</a:t>
            </a:r>
          </a:p>
        </p:txBody>
      </p:sp>
      <p:sp>
        <p:nvSpPr>
          <p:cNvPr id="8" name="Rectangle 15" hidden="1"/>
          <p:cNvSpPr>
            <a:spLocks noGrp="1" noChangeArrowheads="1"/>
          </p:cNvSpPr>
          <p:nvPr>
            <p:ph type="ftr" sz="quarter" idx="10"/>
            <p:custDataLst>
              <p:tags r:id="rId1"/>
            </p:custDataLst>
          </p:nvPr>
        </p:nvSpPr>
        <p:spPr bwMode="auto">
          <a:xfrm>
            <a:off x="2032000" y="6578600"/>
            <a:ext cx="5080000" cy="152400"/>
          </a:xfrm>
          <a:prstGeom prst="rect">
            <a:avLst/>
          </a:prstGeom>
          <a:ln w="0"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800" noProof="1">
                <a:solidFill>
                  <a:srgbClr val="FFFFFF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endParaRPr lang="zh-CN"/>
          </a:p>
        </p:txBody>
      </p:sp>
      <p:sp>
        <p:nvSpPr>
          <p:cNvPr id="9" name="Rectangle 16" hidden="1"/>
          <p:cNvSpPr>
            <a:spLocks noGrp="1" noChangeArrowheads="1"/>
          </p:cNvSpPr>
          <p:nvPr>
            <p:ph type="dt" sz="quarter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D70DA-2AD1-4861-8225-20F4CF34B514}" type="datetime1">
              <a:rPr lang="zh-CN" altLang="en-US" smtClean="0"/>
              <a:pPr>
                <a:defRPr/>
              </a:pPr>
              <a:t>12/8/16</a:t>
            </a:fld>
            <a:endParaRPr lang="de-DE"/>
          </a:p>
        </p:txBody>
      </p:sp>
      <p:sp>
        <p:nvSpPr>
          <p:cNvPr id="10" name="Rectangle 17" hidden="1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 bwMode="auto">
          <a:xfrm>
            <a:off x="8578850" y="6578600"/>
            <a:ext cx="317500" cy="152400"/>
          </a:xfrm>
          <a:prstGeom prst="rect">
            <a:avLst/>
          </a:prstGeom>
          <a:ln w="0"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noProof="1">
                <a:solidFill>
                  <a:srgbClr val="FFFFFF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67609B62-706E-4D36-BD2B-F18BEE62B936}" type="slidenum">
              <a:rPr/>
              <a:pPr>
                <a:defRPr/>
              </a:pPr>
              <a:t>‹#›</a:t>
            </a:fld>
            <a:endParaRPr lang="zh-CN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F08C7-40EA-4768-AC38-5A2A305DE1A4}" type="datetime1">
              <a:rPr lang="zh-CN" altLang="en-US" smtClean="0"/>
              <a:pPr>
                <a:defRPr/>
              </a:pPr>
              <a:t>12/8/16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2738" y="565150"/>
            <a:ext cx="2089150" cy="5530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92113" y="565150"/>
            <a:ext cx="6118225" cy="5530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C0494-3B2F-4A9D-A343-175F0FA0AAA5}" type="datetime1">
              <a:rPr lang="zh-CN" altLang="en-US" smtClean="0"/>
              <a:pPr>
                <a:defRPr/>
              </a:pPr>
              <a:t>12/8/16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565150"/>
            <a:ext cx="8359775" cy="914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392113" y="1714500"/>
            <a:ext cx="8359775" cy="43815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A25A0-237D-41F1-A296-6C5FF5029BBC}" type="datetime1">
              <a:rPr lang="zh-CN" altLang="en-US" smtClean="0"/>
              <a:pPr>
                <a:defRPr/>
              </a:pPr>
              <a:t>12/8/16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6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7B366-5EA0-47EB-A5FD-6A2550CC76C2}" type="datetime1">
              <a:rPr lang="zh-CN" altLang="en-US" smtClean="0"/>
              <a:pPr>
                <a:defRPr/>
              </a:pPr>
              <a:t>12/8/16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AFCDF-71B6-4DFB-92D6-27800A0D46EA}" type="datetime1">
              <a:rPr lang="zh-CN" altLang="en-US" smtClean="0"/>
              <a:pPr>
                <a:defRPr/>
              </a:pPr>
              <a:t>12/8/16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92113" y="1714500"/>
            <a:ext cx="410368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4103688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20F91-D121-4B39-8A99-CD1D077E62A1}" type="datetime1">
              <a:rPr lang="zh-CN" altLang="en-US" smtClean="0"/>
              <a:pPr>
                <a:defRPr/>
              </a:pPr>
              <a:t>12/8/16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888CB-646A-430F-BBD4-11A92A362E35}" type="datetime1">
              <a:rPr lang="zh-CN" altLang="en-US" smtClean="0"/>
              <a:pPr>
                <a:defRPr/>
              </a:pPr>
              <a:t>12/8/16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F4A96-0906-4B0D-93FF-75F9577630E2}" type="datetime1">
              <a:rPr lang="zh-CN" altLang="en-US" smtClean="0"/>
              <a:pPr>
                <a:defRPr/>
              </a:pPr>
              <a:t>12/8/16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A9564-3CCB-432F-B709-C552811D217D}" type="datetime1">
              <a:rPr lang="zh-CN" altLang="en-US" smtClean="0"/>
              <a:pPr>
                <a:defRPr/>
              </a:pPr>
              <a:t>12/8/16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622FD-6E22-4BB2-B287-F40D19B9C312}" type="datetime1">
              <a:rPr lang="zh-CN" altLang="en-US" smtClean="0"/>
              <a:pPr>
                <a:defRPr/>
              </a:pPr>
              <a:t>12/8/16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6" hidden="1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90897-BDAD-4E54-822A-0630DD5C4D74}" type="datetime1">
              <a:rPr lang="zh-CN" altLang="en-US" smtClean="0"/>
              <a:pPr>
                <a:defRPr/>
              </a:pPr>
              <a:t>12/8/16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tags" Target="../tags/tag2.xml"/><Relationship Id="rId15" Type="http://schemas.openxmlformats.org/officeDocument/2006/relationships/tags" Target="../tags/tag3.xml"/><Relationship Id="rId16" Type="http://schemas.openxmlformats.org/officeDocument/2006/relationships/tags" Target="../tags/tag4.xml"/><Relationship Id="rId17" Type="http://schemas.openxmlformats.org/officeDocument/2006/relationships/tags" Target="../tags/tag5.xml"/><Relationship Id="rId18" Type="http://schemas.openxmlformats.org/officeDocument/2006/relationships/image" Target="../media/image1.png"/><Relationship Id="rId19" Type="http://schemas.openxmlformats.org/officeDocument/2006/relationships/hyperlink" Target="http://images.google.com/imgres?imgurl=http://content.answers.com/main/content/wp/en/e/ec/University_of_Houston_Logo.jpg&amp;imgrefurl=http://www.answers.com/topic/university-of-houston&amp;h=83&amp;w=120&amp;sz=10&amp;hl=en&amp;start=9&amp;um=1&amp;usg=__ndURctdQ6wAbbg_GjV38pXxHS7U=&amp;tbnid=HMEGXKmAqkMYXM:&amp;tbnh=61&amp;tbnw=88&amp;prev=/images?q=UH+logo&amp;um=1&amp;hl=en&amp;sa=N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SHLBG2C_CO"/>
          <p:cNvPicPr>
            <a:picLocks noChangeArrowheads="1"/>
          </p:cNvPicPr>
          <p:nvPr>
            <p:custDataLst>
              <p:tags r:id="rId14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457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392113" y="228581"/>
            <a:ext cx="8359775" cy="5572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title style</a:t>
            </a:r>
          </a:p>
        </p:txBody>
      </p:sp>
      <p:sp>
        <p:nvSpPr>
          <p:cNvPr id="3076" name="Rectangle 11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392113" y="1071546"/>
            <a:ext cx="8359775" cy="5309782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1040" name="Rectangle 16" hidden="1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800100" y="5715000"/>
            <a:ext cx="7543800" cy="3048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900" noProof="1">
                <a:solidFill>
                  <a:srgbClr val="FFFFFF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4C519DE8-833F-4589-8F5E-5DB09EA830F6}" type="datetime1">
              <a:rPr lang="zh-CN" altLang="en-US" smtClean="0"/>
              <a:pPr>
                <a:defRPr/>
              </a:pPr>
              <a:t>12/8/16</a:t>
            </a:fld>
            <a:endParaRPr lang="de-DE"/>
          </a:p>
        </p:txBody>
      </p:sp>
      <p:sp>
        <p:nvSpPr>
          <p:cNvPr id="22" name="Slide Number Placeholder 4"/>
          <p:cNvSpPr txBox="1">
            <a:spLocks noGrp="1"/>
          </p:cNvSpPr>
          <p:nvPr/>
        </p:nvSpPr>
        <p:spPr bwMode="auto">
          <a:xfrm>
            <a:off x="3635896" y="6453336"/>
            <a:ext cx="1332243" cy="287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E353623-18A7-40A1-AC8E-23054036257D}" type="slidenum">
              <a:rPr lang="ja-JP" altLang="en-US" sz="1600" b="1" smtClean="0">
                <a:solidFill>
                  <a:srgbClr val="FF0000"/>
                </a:solidFill>
                <a:ea typeface="MS PGothic" pitchFamily="34" charset="-128"/>
              </a:rPr>
              <a:pPr algn="r" eaLnBrk="0" hangingPunct="0"/>
              <a:t>‹#›</a:t>
            </a:fld>
            <a:endParaRPr lang="en-US" altLang="ja-JP" sz="1600" b="1" dirty="0">
              <a:solidFill>
                <a:srgbClr val="0066FF"/>
              </a:solidFill>
              <a:ea typeface="MS PGothic" pitchFamily="34" charset="-128"/>
            </a:endParaRPr>
          </a:p>
        </p:txBody>
      </p:sp>
      <p:pic>
        <p:nvPicPr>
          <p:cNvPr id="12" name="Picture 12" descr="http://tbn0.google.com/images?q=tbn:HMEGXKmAqkMYXM:http://content.answers.com/main/content/wp/en/e/ec/University_of_Houston_Logo.jpg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116463"/>
            <a:ext cx="762967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Arial" pitchFamily="34" charset="0"/>
        </a:defRPr>
      </a:lvl9pPr>
    </p:titleStyle>
    <p:bodyStyle>
      <a:lvl1pPr marL="2540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112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2000">
          <a:solidFill>
            <a:srgbClr val="000000"/>
          </a:solidFill>
          <a:latin typeface="+mn-lt"/>
        </a:defRPr>
      </a:lvl2pPr>
      <a:lvl3pPr marL="11684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•"/>
        <a:defRPr sz="2400">
          <a:solidFill>
            <a:srgbClr val="000000"/>
          </a:solidFill>
          <a:latin typeface="+mn-lt"/>
        </a:defRPr>
      </a:lvl3pPr>
      <a:lvl4pPr marL="16256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4pPr>
      <a:lvl5pPr marL="2082800" indent="-254000" algn="l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5pPr>
      <a:lvl6pPr marL="25400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6pPr>
      <a:lvl7pPr marL="29972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7pPr>
      <a:lvl8pPr marL="34544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8pPr>
      <a:lvl9pPr marL="3911600" indent="-254000" algn="l" rtl="0" fontAlgn="base">
        <a:lnSpc>
          <a:spcPct val="105000"/>
        </a:lnSpc>
        <a:spcBef>
          <a:spcPct val="20000"/>
        </a:spcBef>
        <a:spcAft>
          <a:spcPct val="0"/>
        </a:spcAft>
        <a:buSzPct val="100000"/>
        <a:buChar char="–"/>
        <a:defRPr sz="1600">
          <a:solidFill>
            <a:srgbClr val="000000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hyperlink" Target="http://images.google.com/imgres?imgurl=http://content.answers.com/main/content/wp/en/e/ec/University_of_Houston_Logo.jpg&amp;imgrefurl=http://www.answers.com/topic/university-of-houston&amp;h=83&amp;w=120&amp;sz=10&amp;hl=en&amp;start=9&amp;um=1&amp;usg=__ndURctdQ6wAbbg_GjV38pXxHS7U=&amp;tbnid=HMEGXKmAqkMYXM:&amp;tbnh=61&amp;tbnw=88&amp;prev=/images?q=UH+logo&amp;um=1&amp;hl=en&amp;sa=N" TargetMode="External"/><Relationship Id="rId5" Type="http://schemas.openxmlformats.org/officeDocument/2006/relationships/image" Target="../media/image2.jpeg"/><Relationship Id="rId1" Type="http://schemas.openxmlformats.org/officeDocument/2006/relationships/tags" Target="../tags/tag20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222222222222222222.vsdx"/><Relationship Id="rId4" Type="http://schemas.openxmlformats.org/officeDocument/2006/relationships/image" Target="../media/image36.emf"/><Relationship Id="rId5" Type="http://schemas.openxmlformats.org/officeDocument/2006/relationships/hyperlink" Target="http://arxiv.org/abs/1503.03954" TargetMode="Externa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333333333333333333.vsdx"/><Relationship Id="rId4" Type="http://schemas.openxmlformats.org/officeDocument/2006/relationships/image" Target="../media/image37.emf"/><Relationship Id="rId5" Type="http://schemas.openxmlformats.org/officeDocument/2006/relationships/package" Target="../embeddings/Microsoft_Visio___444444444444444444.vsdx"/><Relationship Id="rId6" Type="http://schemas.openxmlformats.org/officeDocument/2006/relationships/image" Target="../media/image3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999955555555555555.vsdx"/><Relationship Id="rId4" Type="http://schemas.openxmlformats.org/officeDocument/2006/relationships/image" Target="../media/image39.emf"/><Relationship Id="rId5" Type="http://schemas.openxmlformats.org/officeDocument/2006/relationships/package" Target="../embeddings/Microsoft_Visio___1010101066666666666666.vsdx"/><Relationship Id="rId6" Type="http://schemas.openxmlformats.org/officeDocument/2006/relationships/image" Target="../media/image38.emf"/><Relationship Id="rId7" Type="http://schemas.openxmlformats.org/officeDocument/2006/relationships/package" Target="../embeddings/Microsoft_Visio___1111111177777777777777.vsdx"/><Relationship Id="rId8" Type="http://schemas.openxmlformats.org/officeDocument/2006/relationships/image" Target="../media/image4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212121288888888888888.vsdx"/><Relationship Id="rId4" Type="http://schemas.openxmlformats.org/officeDocument/2006/relationships/image" Target="../media/image4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313131399999999999999.vsdx"/><Relationship Id="rId4" Type="http://schemas.openxmlformats.org/officeDocument/2006/relationships/image" Target="../media/image42.emf"/><Relationship Id="rId5" Type="http://schemas.openxmlformats.org/officeDocument/2006/relationships/package" Target="../embeddings/Microsoft_Visio___141414141010101010101010101010101010.vsdx"/><Relationship Id="rId6" Type="http://schemas.openxmlformats.org/officeDocument/2006/relationships/image" Target="../media/image4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51515151111111111111111111111111111.vsdx"/><Relationship Id="rId4" Type="http://schemas.openxmlformats.org/officeDocument/2006/relationships/image" Target="../media/image4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61616161212121212121212121212121212.vsdx"/><Relationship Id="rId4" Type="http://schemas.openxmlformats.org/officeDocument/2006/relationships/image" Target="../media/image4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171717171313131313131313131313131313.vsdx"/><Relationship Id="rId4" Type="http://schemas.openxmlformats.org/officeDocument/2006/relationships/image" Target="../media/image47.emf"/><Relationship Id="rId5" Type="http://schemas.openxmlformats.org/officeDocument/2006/relationships/package" Target="../embeddings/Microsoft_Visio___181818181414141414141414141414141414.vsdx"/><Relationship Id="rId6" Type="http://schemas.openxmlformats.org/officeDocument/2006/relationships/image" Target="../media/image4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49.w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50.wmf"/><Relationship Id="rId7" Type="http://schemas.openxmlformats.org/officeDocument/2006/relationships/package" Target="../embeddings/Microsoft_Visio___191919191515151515151515151515151515.vsdx"/><Relationship Id="rId8" Type="http://schemas.openxmlformats.org/officeDocument/2006/relationships/image" Target="../media/image5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package" Target="../embeddings/Microsoft_Visio___202020201616161616161616161616161616.vsdx"/><Relationship Id="rId5" Type="http://schemas.openxmlformats.org/officeDocument/2006/relationships/image" Target="../media/image52.emf"/><Relationship Id="rId6" Type="http://schemas.openxmlformats.org/officeDocument/2006/relationships/package" Target="../embeddings/Microsoft_Visio___212121211717171717171717171717171717.vsdx"/><Relationship Id="rId7" Type="http://schemas.openxmlformats.org/officeDocument/2006/relationships/image" Target="../media/image53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54.wmf"/><Relationship Id="rId5" Type="http://schemas.openxmlformats.org/officeDocument/2006/relationships/package" Target="../embeddings/Microsoft_Visio___222222221818181818181818181818181818.vsdx"/><Relationship Id="rId6" Type="http://schemas.openxmlformats.org/officeDocument/2006/relationships/image" Target="../media/image5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56.w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57.wmf"/><Relationship Id="rId7" Type="http://schemas.openxmlformats.org/officeDocument/2006/relationships/package" Target="../embeddings/Microsoft_Visio___232323231919191919191919191919191919.vsdx"/><Relationship Id="rId8" Type="http://schemas.openxmlformats.org/officeDocument/2006/relationships/image" Target="../media/image5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59.wmf"/><Relationship Id="rId5" Type="http://schemas.openxmlformats.org/officeDocument/2006/relationships/image" Target="../media/image61.png"/><Relationship Id="rId6" Type="http://schemas.openxmlformats.org/officeDocument/2006/relationships/oleObject" Target="../embeddings/oleObject9.bin"/><Relationship Id="rId7" Type="http://schemas.openxmlformats.org/officeDocument/2006/relationships/image" Target="../media/image60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jpeg"/><Relationship Id="rId12" Type="http://schemas.openxmlformats.org/officeDocument/2006/relationships/image" Target="../media/image10.jpeg"/><Relationship Id="rId13" Type="http://schemas.openxmlformats.org/officeDocument/2006/relationships/image" Target="../media/image11.jpeg"/><Relationship Id="rId14" Type="http://schemas.openxmlformats.org/officeDocument/2006/relationships/image" Target="../media/image12.png"/><Relationship Id="rId15" Type="http://schemas.openxmlformats.org/officeDocument/2006/relationships/image" Target="../media/image13.emf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4" Type="http://schemas.openxmlformats.org/officeDocument/2006/relationships/chart" Target="../charts/chart1.xml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__262525252020202020202020202020202020.vsdx"/><Relationship Id="rId4" Type="http://schemas.openxmlformats.org/officeDocument/2006/relationships/image" Target="../media/image65.emf"/><Relationship Id="rId5" Type="http://schemas.openxmlformats.org/officeDocument/2006/relationships/image" Target="../media/image66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reless.egr.uh.edu/research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4.gif"/><Relationship Id="rId5" Type="http://schemas.openxmlformats.org/officeDocument/2006/relationships/image" Target="../media/image15.gif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7.jpe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2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7.png"/><Relationship Id="rId5" Type="http://schemas.openxmlformats.org/officeDocument/2006/relationships/image" Target="../media/image24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oleObject" Target="../embeddings/oleObject2.bin"/><Relationship Id="rId10" Type="http://schemas.openxmlformats.org/officeDocument/2006/relationships/image" Target="../media/image26.wmf"/><Relationship Id="rId1" Type="http://schemas.openxmlformats.org/officeDocument/2006/relationships/vmlDrawing" Target="../drawings/vmlDrawing2.vml"/><Relationship Id="rId2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-36512" y="980728"/>
            <a:ext cx="9144000" cy="147002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defRPr/>
            </a:pPr>
            <a:r>
              <a:rPr lang="en-US" sz="3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 </a:t>
            </a:r>
            <a:r>
              <a:rPr lang="en-US" altLang="zh-CN" sz="3600" b="1" dirty="0" smtClean="0">
                <a:solidFill>
                  <a:srgbClr val="0066FF"/>
                </a:solidFill>
              </a:rPr>
              <a:t>Resource Allocation for Full-Duplex Communication and Networks</a:t>
            </a:r>
            <a:r>
              <a:rPr lang="en-US" sz="3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US" sz="36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endParaRPr lang="en-US" altLang="zh-CN" sz="3600" b="1" dirty="0" smtClean="0">
              <a:solidFill>
                <a:srgbClr val="0066FF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ctr">
              <a:defRPr/>
            </a:pPr>
            <a:endParaRPr lang="zh-CN" altLang="en-US" sz="4000" b="1" dirty="0">
              <a:solidFill>
                <a:srgbClr val="0066CC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98500" y="1772816"/>
            <a:ext cx="7772400" cy="3124200"/>
          </a:xfrm>
          <a:prstGeom prst="rect">
            <a:avLst/>
          </a:prstGeom>
        </p:spPr>
        <p:txBody>
          <a:bodyPr/>
          <a:lstStyle/>
          <a:p>
            <a:pPr marL="254000" marR="0" lvl="0" indent="-2540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254000" indent="-254000" algn="ctr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indent="-254000" algn="ctr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Zhu Han</a:t>
            </a:r>
            <a:endParaRPr lang="en-US" altLang="zh-CN" sz="2800" kern="0" baseline="300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lvl="0" indent="-254000" algn="ctr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Department of Electrical and Computer Engineering</a:t>
            </a:r>
          </a:p>
          <a:p>
            <a:pPr marL="254000" marR="0" lvl="0" indent="-2540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University of Houston, Houston, TX, </a:t>
            </a: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USA</a:t>
            </a:r>
          </a:p>
          <a:p>
            <a:pPr marL="254000" marR="0" lvl="0" indent="-2540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marR="0" lvl="0" indent="-2540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altLang="zh-CN" kern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Keynote, First International Workshop on Full Duplex Wireless Communications, </a:t>
            </a:r>
            <a:r>
              <a:rPr lang="en-US" altLang="zh-CN" kern="0" dirty="0" err="1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Globecom</a:t>
            </a:r>
            <a:r>
              <a:rPr lang="en-US" altLang="zh-CN" kern="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Workshop, Washington D.C. 2016</a:t>
            </a: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marR="0" lvl="0" indent="-2540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lvl="0" indent="-254000" algn="ctr" eaLnBrk="0" hangingPunct="0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r>
              <a:rPr lang="en-US" altLang="zh-CN" kern="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Slides </a:t>
            </a:r>
            <a:r>
              <a:rPr lang="en-US" altLang="zh-CN" kern="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are available at : </a:t>
            </a:r>
          </a:p>
          <a:p>
            <a:pPr marL="254000" lvl="0" indent="-254000" algn="ctr" eaLnBrk="0" hangingPunct="0">
              <a:lnSpc>
                <a:spcPct val="105000"/>
              </a:lnSpc>
              <a:spcBef>
                <a:spcPct val="20000"/>
              </a:spcBef>
              <a:buSzPct val="100000"/>
              <a:defRPr/>
            </a:pPr>
            <a:r>
              <a:rPr lang="en-US" altLang="zh-CN" kern="0" dirty="0" err="1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http:wireless.eng.uh.edu</a:t>
            </a:r>
            <a:r>
              <a:rPr lang="en-US" altLang="zh-CN" kern="0" dirty="0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en-US" altLang="zh-CN" kern="0" dirty="0" err="1" smtClean="0">
                <a:solidFill>
                  <a:srgbClr val="FF00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research.htm</a:t>
            </a: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marR="0" lvl="0" indent="-2540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54000" marR="0" lvl="0" indent="-254000" algn="ctr" defTabSz="914400" rtl="0" eaLnBrk="1" fontAlgn="base" latinLnBrk="0" hangingPunct="1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12" descr="http://tbn0.google.com/images?q=tbn:HMEGXKmAqkMYXM:http://content.answers.com/main/content/wp/en/e/ec/University_of_Houston_Logo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805264"/>
            <a:ext cx="100647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63"/>
    </mc:Choice>
    <mc:Fallback xmlns="">
      <p:transition advTm="2006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Active Digital Cancelation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620688"/>
            <a:ext cx="8359775" cy="5309782"/>
          </a:xfrm>
        </p:spPr>
        <p:txBody>
          <a:bodyPr/>
          <a:lstStyle/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endParaRPr lang="en-US" altLang="zh-CN" sz="2400" dirty="0" smtClean="0"/>
          </a:p>
          <a:p>
            <a:r>
              <a:rPr lang="en-US" altLang="zh-CN" sz="2400" dirty="0" smtClean="0"/>
              <a:t>Similar to equalizer</a:t>
            </a:r>
          </a:p>
          <a:p>
            <a:r>
              <a:rPr lang="en-US" altLang="zh-CN" sz="2400" dirty="0" smtClean="0"/>
              <a:t>Two-step cancellation:</a:t>
            </a:r>
          </a:p>
          <a:p>
            <a:pPr lvl="1"/>
            <a:r>
              <a:rPr lang="en-US" altLang="zh-CN" sz="2400" dirty="0" smtClean="0"/>
              <a:t>Estimate the self residual interference channel </a:t>
            </a:r>
            <a:r>
              <a:rPr lang="en-US" altLang="zh-CN" sz="2400" i="1" dirty="0" err="1" smtClean="0"/>
              <a:t>h</a:t>
            </a:r>
            <a:r>
              <a:rPr lang="en-US" altLang="zh-CN" sz="2400" i="1" baseline="-25000" dirty="0" err="1" smtClean="0"/>
              <a:t>RI</a:t>
            </a:r>
            <a:r>
              <a:rPr lang="en-US" altLang="zh-CN" sz="2400" i="1" baseline="-25000" dirty="0" smtClean="0"/>
              <a:t> </a:t>
            </a:r>
            <a:r>
              <a:rPr lang="en-US" altLang="zh-CN" sz="2400" dirty="0" smtClean="0"/>
              <a:t>through training symbols</a:t>
            </a:r>
          </a:p>
          <a:p>
            <a:pPr lvl="1"/>
            <a:r>
              <a:rPr lang="en-US" altLang="zh-CN" sz="2400" dirty="0" smtClean="0"/>
              <a:t>Cancel </a:t>
            </a:r>
            <a:r>
              <a:rPr lang="en-US" altLang="zh-CN" sz="2400" i="1" dirty="0" err="1" smtClean="0"/>
              <a:t>h</a:t>
            </a:r>
            <a:r>
              <a:rPr lang="en-US" altLang="zh-CN" sz="2400" i="1" baseline="-25000" dirty="0" err="1" smtClean="0"/>
              <a:t>RI</a:t>
            </a:r>
            <a:r>
              <a:rPr lang="en-US" altLang="zh-CN" sz="2400" i="1" dirty="0" err="1" smtClean="0"/>
              <a:t>x</a:t>
            </a:r>
            <a:r>
              <a:rPr lang="en-US" altLang="zh-CN" sz="2400" dirty="0" smtClean="0"/>
              <a:t>[</a:t>
            </a:r>
            <a:r>
              <a:rPr lang="en-US" altLang="zh-CN" sz="2400" i="1" dirty="0" smtClean="0"/>
              <a:t>n</a:t>
            </a:r>
            <a:r>
              <a:rPr lang="en-US" altLang="zh-CN" sz="2400" dirty="0" smtClean="0"/>
              <a:t>] at baseband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Useless if interference is too strong (ADC bottleneck)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61918"/>
            <a:ext cx="68961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existing prototypes</a:t>
            </a:r>
            <a:endParaRPr lang="en-US" dirty="0"/>
          </a:p>
        </p:txBody>
      </p:sp>
      <p:pic>
        <p:nvPicPr>
          <p:cNvPr id="1921026" name="Picture 2" descr="http://sing.stanford.edu/fullduplex/index_files/warp_bal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9013"/>
            <a:ext cx="3096344" cy="232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5300" y="3416064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Stanford</a:t>
            </a:r>
            <a:endParaRPr lang="en-US" dirty="0"/>
          </a:p>
        </p:txBody>
      </p:sp>
      <p:pic>
        <p:nvPicPr>
          <p:cNvPr id="192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0714"/>
            <a:ext cx="2116832" cy="317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28184" y="3416064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8004" y="6244894"/>
            <a:ext cx="2864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Finland Aalto University</a:t>
            </a:r>
            <a:endParaRPr lang="en-US" dirty="0"/>
          </a:p>
        </p:txBody>
      </p:sp>
      <p:pic>
        <p:nvPicPr>
          <p:cNvPr id="9" name="图片 1" descr="C:\Users\Administrator\Desktop\全双工室内室外视频\照片素材\IMG_086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55801"/>
            <a:ext cx="2421131" cy="218909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804650" y="6269250"/>
            <a:ext cx="2151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Beijing University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82" y="4005064"/>
            <a:ext cx="3839886" cy="21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1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Table of Content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80728"/>
            <a:ext cx="8359775" cy="49291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b="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Basic of Full-duplex Communications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Full Duplex </a:t>
            </a:r>
            <a:r>
              <a:rPr lang="en-US" altLang="zh-CN" sz="3000" dirty="0" err="1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Crosslayer</a:t>
            </a:r>
            <a:r>
              <a:rPr lang="en-US" altLang="zh-CN" sz="30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 Design</a:t>
            </a:r>
            <a:endParaRPr lang="en-US" altLang="zh-CN" sz="3000" b="0" dirty="0" smtClean="0">
              <a:solidFill>
                <a:schemeClr val="tx1"/>
              </a:solidFill>
              <a:ea typeface="ＭＳ Ｐゴシック" pitchFamily="34" charset="-128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Full </a:t>
            </a:r>
            <a:r>
              <a:rPr lang="en-US" altLang="zh-CN" sz="3000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Duplex Cognitive </a:t>
            </a:r>
            <a:r>
              <a:rPr lang="en-US" altLang="zh-CN" sz="3000" dirty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R</a:t>
            </a:r>
            <a:r>
              <a:rPr lang="en-US" altLang="zh-CN" sz="3000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adio: Listen and Talk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b="0" dirty="0" smtClean="0">
                <a:ea typeface="ＭＳ Ｐゴシック" pitchFamily="34" charset="-128"/>
                <a:cs typeface="Times New Roman" pitchFamily="18" charset="0"/>
              </a:rPr>
              <a:t>Full Duplex RF CSMA/CD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 smtClean="0">
                <a:ea typeface="ＭＳ Ｐゴシック" pitchFamily="34" charset="-128"/>
                <a:cs typeface="Times New Roman" pitchFamily="18" charset="0"/>
              </a:rPr>
              <a:t>Full Duplex </a:t>
            </a:r>
            <a:r>
              <a:rPr lang="en-US" altLang="zh-CN" sz="3000" dirty="0" err="1" smtClean="0">
                <a:ea typeface="ＭＳ Ｐゴシック" pitchFamily="34" charset="-128"/>
                <a:cs typeface="Times New Roman" pitchFamily="18" charset="0"/>
              </a:rPr>
              <a:t>HetNet</a:t>
            </a:r>
            <a:endParaRPr lang="en-US" altLang="zh-CN" sz="3000" b="0" dirty="0" smtClean="0">
              <a:ea typeface="ＭＳ Ｐゴシック" pitchFamily="34" charset="-128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>
                <a:ea typeface="ＭＳ Ｐゴシック" pitchFamily="34" charset="-128"/>
                <a:cs typeface="Times New Roman" pitchFamily="18" charset="0"/>
              </a:rPr>
              <a:t>Resource Allocation Summary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b="0" dirty="0" smtClean="0">
                <a:ea typeface="ＭＳ Ｐゴシック" pitchFamily="34" charset="-128"/>
                <a:cs typeface="Times New Roman" pitchFamily="18" charset="0"/>
              </a:rPr>
              <a:t>Conclusions</a:t>
            </a:r>
            <a:endParaRPr lang="en-GB" altLang="zh-CN" sz="3000" b="0" dirty="0" smtClean="0"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0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内容占位符 12"/>
          <p:cNvGraphicFramePr>
            <a:graphicFrameLocks noChangeAspect="1"/>
          </p:cNvGraphicFramePr>
          <p:nvPr>
            <p:extLst/>
          </p:nvPr>
        </p:nvGraphicFramePr>
        <p:xfrm>
          <a:off x="-684584" y="785794"/>
          <a:ext cx="5676910" cy="5235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Visio" r:id="rId3" imgW="3314670" imgH="3057436" progId="">
                  <p:embed/>
                </p:oleObj>
              </mc:Choice>
              <mc:Fallback>
                <p:oleObj name="Visio" r:id="rId3" imgW="3314670" imgH="30574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4584" y="785794"/>
                        <a:ext cx="5676910" cy="52354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Listen-and-Talk Protocol For Cognitive Radio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55976" y="1484784"/>
            <a:ext cx="4395912" cy="4896544"/>
          </a:xfrm>
        </p:spPr>
        <p:txBody>
          <a:bodyPr/>
          <a:lstStyle/>
          <a:p>
            <a:r>
              <a:rPr lang="en-US" altLang="zh-CN" sz="2200" dirty="0"/>
              <a:t>Conventional </a:t>
            </a:r>
            <a:r>
              <a:rPr lang="en-US" altLang="zh-CN" sz="2200" dirty="0">
                <a:solidFill>
                  <a:srgbClr val="FF0000"/>
                </a:solidFill>
              </a:rPr>
              <a:t>Listen before talk</a:t>
            </a:r>
            <a:endParaRPr lang="en-US" altLang="zh-CN" sz="2400" dirty="0"/>
          </a:p>
          <a:p>
            <a:endParaRPr lang="en-US" altLang="zh-CN" sz="2200" dirty="0" smtClean="0"/>
          </a:p>
          <a:p>
            <a:r>
              <a:rPr lang="en-US" altLang="zh-CN" sz="2200" dirty="0" smtClean="0"/>
              <a:t>“listen-and-talk</a:t>
            </a:r>
            <a:r>
              <a:rPr lang="en-US" altLang="zh-CN" sz="2200" dirty="0"/>
              <a:t>” (LAT) </a:t>
            </a:r>
            <a:r>
              <a:rPr lang="en-US" altLang="zh-CN" sz="2200" dirty="0" smtClean="0"/>
              <a:t>protocol</a:t>
            </a:r>
          </a:p>
          <a:p>
            <a:pPr lvl="1"/>
            <a:r>
              <a:rPr lang="en-US" altLang="zh-CN" sz="2200" dirty="0" smtClean="0">
                <a:solidFill>
                  <a:srgbClr val="FF0000"/>
                </a:solidFill>
              </a:rPr>
              <a:t>simultaneously </a:t>
            </a:r>
            <a:r>
              <a:rPr lang="en-US" altLang="zh-CN" sz="2200" dirty="0">
                <a:solidFill>
                  <a:srgbClr val="FF0000"/>
                </a:solidFill>
              </a:rPr>
              <a:t>sense and </a:t>
            </a:r>
            <a:r>
              <a:rPr lang="en-US" altLang="zh-CN" sz="2200" dirty="0" smtClean="0">
                <a:solidFill>
                  <a:srgbClr val="FF0000"/>
                </a:solidFill>
              </a:rPr>
              <a:t>access </a:t>
            </a:r>
            <a:r>
              <a:rPr lang="en-US" altLang="zh-CN" sz="2200" dirty="0" smtClean="0"/>
              <a:t>the </a:t>
            </a:r>
            <a:r>
              <a:rPr lang="en-US" altLang="zh-CN" sz="2200" dirty="0"/>
              <a:t>vacant </a:t>
            </a:r>
            <a:r>
              <a:rPr lang="en-US" altLang="zh-CN" sz="2200" dirty="0" smtClean="0"/>
              <a:t>spectrum.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981" y="5214950"/>
            <a:ext cx="8893175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sz="1600" dirty="0" smtClean="0"/>
              <a:t>Yun Liao, </a:t>
            </a:r>
            <a:r>
              <a:rPr lang="en-US" sz="1600" dirty="0" err="1" smtClean="0"/>
              <a:t>Tianyu</a:t>
            </a:r>
            <a:r>
              <a:rPr lang="en-US" sz="1600" dirty="0" smtClean="0"/>
              <a:t> Wang, </a:t>
            </a:r>
            <a:r>
              <a:rPr lang="en-US" sz="1600" dirty="0" err="1" smtClean="0"/>
              <a:t>Lingyang</a:t>
            </a:r>
            <a:r>
              <a:rPr lang="en-US" sz="1600" dirty="0" smtClean="0"/>
              <a:t> Song, and Zhu Han, “Listen-and-Talk: Full-duplex Cognitive Radio Networks,” in </a:t>
            </a:r>
            <a:r>
              <a:rPr lang="en-US" sz="1600" i="1" dirty="0" smtClean="0"/>
              <a:t>Proc. IEEE Globecom’14</a:t>
            </a:r>
            <a:r>
              <a:rPr lang="en-US" sz="1600" dirty="0" smtClean="0"/>
              <a:t>, Austin, TX, Dec. 2014. </a:t>
            </a:r>
            <a:r>
              <a:rPr lang="en-US" sz="1600" b="1" dirty="0" smtClean="0">
                <a:solidFill>
                  <a:srgbClr val="FF0000"/>
                </a:solidFill>
              </a:rPr>
              <a:t>Best Paper Award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sz="1600" dirty="0" err="1" smtClean="0"/>
              <a:t>Yun</a:t>
            </a:r>
            <a:r>
              <a:rPr lang="en-US" sz="1600" dirty="0" smtClean="0"/>
              <a:t> Liao, </a:t>
            </a:r>
            <a:r>
              <a:rPr lang="en-US" sz="1600" dirty="0" err="1" smtClean="0"/>
              <a:t>Lingyang</a:t>
            </a:r>
            <a:r>
              <a:rPr lang="en-US" sz="1600" dirty="0" smtClean="0"/>
              <a:t> Song, </a:t>
            </a:r>
            <a:r>
              <a:rPr lang="en-US" sz="1600" dirty="0" err="1" smtClean="0"/>
              <a:t>Yonghui</a:t>
            </a:r>
            <a:r>
              <a:rPr lang="en-US" sz="1600" dirty="0" smtClean="0"/>
              <a:t> Li, and Zhu Han, “Full-Duplex Cognitive Radio: A New Design Paradigm for Enhancing Spectrum Usage,” to appear, IEEE Communications Magazine </a:t>
            </a:r>
            <a:r>
              <a:rPr lang="en-US" altLang="zh-CN" sz="1600" dirty="0" smtClean="0"/>
              <a:t>[</a:t>
            </a:r>
            <a:r>
              <a:rPr lang="en-US" altLang="zh-CN" sz="1600" dirty="0" err="1" smtClean="0"/>
              <a:t>arxiv</a:t>
            </a:r>
            <a:r>
              <a:rPr lang="en-US" altLang="zh-CN" sz="1600" dirty="0" smtClean="0"/>
              <a:t>: </a:t>
            </a:r>
            <a:r>
              <a:rPr lang="en-US" altLang="zh-CN" sz="1600" dirty="0" smtClean="0">
                <a:hlinkClick r:id="rId5"/>
              </a:rPr>
              <a:t>http://arxiv.org/abs/1503.03954</a:t>
            </a:r>
            <a:r>
              <a:rPr lang="en-US" altLang="zh-CN" sz="1600" dirty="0" smtClean="0"/>
              <a:t>]</a:t>
            </a:r>
            <a:endParaRPr lang="zh-CN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96288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The Listen Before Talk (LBT) Protocol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内容占位符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79512" y="4509120"/>
          <a:ext cx="8359775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77" name="Visio" r:id="rId3" imgW="6810226" imgH="971649" progId="">
                  <p:embed/>
                </p:oleObj>
              </mc:Choice>
              <mc:Fallback>
                <p:oleObj name="Visio" r:id="rId3" imgW="6810226" imgH="971649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509120"/>
                        <a:ext cx="8359775" cy="1192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6228184" y="1037980"/>
          <a:ext cx="2251179" cy="3039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78" name="Visio" r:id="rId5" imgW="1714616" imgH="2314466" progId="">
                  <p:embed/>
                </p:oleObj>
              </mc:Choice>
              <mc:Fallback>
                <p:oleObj name="Visio" r:id="rId5" imgW="1714616" imgH="23144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037980"/>
                        <a:ext cx="2251179" cy="30390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611560" y="1403830"/>
            <a:ext cx="5040560" cy="322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4000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r>
              <a:rPr lang="en-US" altLang="zh-CN" sz="2400" dirty="0" smtClean="0"/>
              <a:t>SUs </a:t>
            </a:r>
            <a:r>
              <a:rPr lang="en-US" altLang="zh-CN" sz="2400" dirty="0">
                <a:solidFill>
                  <a:srgbClr val="C00000"/>
                </a:solidFill>
              </a:rPr>
              <a:t>sense</a:t>
            </a:r>
            <a:r>
              <a:rPr lang="en-US" altLang="zh-CN" sz="2400" dirty="0"/>
              <a:t> the spectrum </a:t>
            </a:r>
            <a:r>
              <a:rPr lang="en-US" altLang="zh-CN" sz="2400" dirty="0">
                <a:solidFill>
                  <a:srgbClr val="C00000"/>
                </a:solidFill>
              </a:rPr>
              <a:t>before</a:t>
            </a:r>
            <a:r>
              <a:rPr lang="en-US" altLang="zh-CN" sz="2400" dirty="0"/>
              <a:t> </a:t>
            </a:r>
            <a:r>
              <a:rPr lang="en-US" altLang="zh-CN" sz="2400" dirty="0" smtClean="0">
                <a:solidFill>
                  <a:srgbClr val="C00000"/>
                </a:solidFill>
              </a:rPr>
              <a:t>transmission</a:t>
            </a:r>
            <a:endParaRPr lang="en-US" altLang="zh-CN" sz="2400" kern="0" dirty="0">
              <a:solidFill>
                <a:srgbClr val="C00000"/>
              </a:solidFill>
              <a:latin typeface="+mn-ea"/>
              <a:cs typeface="Times New Roman" pitchFamily="18" charset="0"/>
            </a:endParaRPr>
          </a:p>
          <a:p>
            <a:pPr marL="711200" lvl="1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Tx/>
              <a:buChar char="–"/>
              <a:defRPr/>
            </a:pPr>
            <a:r>
              <a:rPr lang="en-US" altLang="zh-CN" sz="2400" kern="0" dirty="0" smtClean="0">
                <a:latin typeface="+mn-ea"/>
                <a:cs typeface="Times New Roman" pitchFamily="18" charset="0"/>
              </a:rPr>
              <a:t>Sensing and transmission separate in time domain</a:t>
            </a:r>
          </a:p>
          <a:p>
            <a:pPr marL="342900" indent="-342900">
              <a:buFont typeface="Arial"/>
              <a:buChar char="•"/>
            </a:pPr>
            <a:r>
              <a:rPr lang="en-US" altLang="zh-CN" sz="2400" dirty="0">
                <a:solidFill>
                  <a:srgbClr val="C00000"/>
                </a:solidFill>
              </a:rPr>
              <a:t>Discontinuous transmission</a:t>
            </a:r>
          </a:p>
          <a:p>
            <a:pPr marL="342900" indent="-342900">
              <a:buFont typeface="Arial"/>
              <a:buChar char="•"/>
            </a:pPr>
            <a:r>
              <a:rPr lang="en-US" altLang="zh-CN" sz="2400" dirty="0" smtClean="0">
                <a:solidFill>
                  <a:srgbClr val="C00000"/>
                </a:solidFill>
              </a:rPr>
              <a:t>Discontinuous </a:t>
            </a:r>
            <a:r>
              <a:rPr lang="en-US" altLang="zh-CN" sz="2400" dirty="0">
                <a:solidFill>
                  <a:srgbClr val="C00000"/>
                </a:solidFill>
              </a:rPr>
              <a:t>sensing</a:t>
            </a:r>
          </a:p>
          <a:p>
            <a:pPr marL="711200" lvl="1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Tx/>
              <a:buChar char="–"/>
              <a:defRPr/>
            </a:pPr>
            <a:endParaRPr lang="en-US" altLang="zh-CN" sz="2400" kern="0" dirty="0" smtClean="0">
              <a:latin typeface="+mn-ea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77791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Motivation of Listen and Talk (LAT) Protocol</a:t>
            </a:r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392113" y="1215562"/>
            <a:ext cx="5332015" cy="286151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000000"/>
                </a:solidFill>
                <a:latin typeface="+mn-lt"/>
              </a:defRPr>
            </a:lvl2pPr>
            <a:lvl3pPr marL="11684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256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4pPr>
            <a:lvl5pPr marL="20828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5pPr>
            <a:lvl6pPr marL="25400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9972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4544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9116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altLang="zh-CN" sz="2400" kern="0" dirty="0" smtClean="0">
                <a:solidFill>
                  <a:srgbClr val="C00000"/>
                </a:solidFill>
              </a:rPr>
              <a:t>Discontinuous transmission</a:t>
            </a:r>
          </a:p>
          <a:p>
            <a:pPr lvl="1"/>
            <a:r>
              <a:rPr lang="en-US" altLang="zh-CN" sz="2400" kern="0" dirty="0" smtClean="0">
                <a:solidFill>
                  <a:schemeClr val="tx1"/>
                </a:solidFill>
              </a:rPr>
              <a:t>Can never fully utilize spectrum holes for transmission</a:t>
            </a:r>
          </a:p>
          <a:p>
            <a:r>
              <a:rPr lang="en-US" altLang="zh-CN" sz="2400" kern="0" dirty="0" smtClean="0">
                <a:solidFill>
                  <a:srgbClr val="C00000"/>
                </a:solidFill>
              </a:rPr>
              <a:t>Discontinuous sensing</a:t>
            </a:r>
          </a:p>
          <a:p>
            <a:pPr lvl="1"/>
            <a:r>
              <a:rPr lang="en-US" altLang="zh-CN" sz="2400" kern="0" dirty="0" smtClean="0"/>
              <a:t>Inevitable collision and spectrum waste</a:t>
            </a:r>
            <a:endParaRPr lang="en-US" altLang="zh-CN" sz="2400" kern="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内容占位符 3"/>
          <p:cNvGraphicFramePr>
            <a:graphicFrameLocks noChangeAspect="1"/>
          </p:cNvGraphicFramePr>
          <p:nvPr/>
        </p:nvGraphicFramePr>
        <p:xfrm>
          <a:off x="179512" y="4509120"/>
          <a:ext cx="8359775" cy="119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061" name="Visio" r:id="rId3" imgW="6810226" imgH="971649" progId="">
                  <p:embed/>
                </p:oleObj>
              </mc:Choice>
              <mc:Fallback>
                <p:oleObj name="Visio" r:id="rId3" imgW="6810226" imgH="9716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509120"/>
                        <a:ext cx="8359775" cy="1192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228184" y="1037980"/>
          <a:ext cx="2251179" cy="3039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062" name="Visio" r:id="rId5" imgW="1714616" imgH="2314466" progId="">
                  <p:embed/>
                </p:oleObj>
              </mc:Choice>
              <mc:Fallback>
                <p:oleObj name="Visio" r:id="rId5" imgW="1714616" imgH="231446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037980"/>
                        <a:ext cx="2251179" cy="30390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39552" y="1158533"/>
            <a:ext cx="2088233" cy="5586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A44A"/>
                </a:solidFill>
              </a:rPr>
              <a:t>C</a:t>
            </a:r>
            <a:r>
              <a:rPr lang="en-US" altLang="zh-CN" sz="2400" dirty="0" smtClean="0">
                <a:solidFill>
                  <a:srgbClr val="00A44A"/>
                </a:solidFill>
              </a:rPr>
              <a:t>ontinuous</a:t>
            </a:r>
            <a:endParaRPr lang="zh-CN" altLang="en-US" sz="2400" dirty="0">
              <a:solidFill>
                <a:srgbClr val="00A44A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7021" y="2448827"/>
            <a:ext cx="208823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A44A"/>
                </a:solidFill>
              </a:rPr>
              <a:t>C</a:t>
            </a:r>
            <a:r>
              <a:rPr lang="en-US" altLang="zh-CN" sz="2400" dirty="0" smtClean="0">
                <a:solidFill>
                  <a:srgbClr val="00A44A"/>
                </a:solidFill>
              </a:rPr>
              <a:t>ontinuous</a:t>
            </a:r>
            <a:endParaRPr lang="zh-CN" altLang="en-US" sz="2400" dirty="0">
              <a:solidFill>
                <a:srgbClr val="00A44A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 flipV="1">
            <a:off x="1691680" y="1717148"/>
            <a:ext cx="864096" cy="27169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A44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文本框 18"/>
          <p:cNvSpPr txBox="1"/>
          <p:nvPr/>
        </p:nvSpPr>
        <p:spPr>
          <a:xfrm>
            <a:off x="1043608" y="2931067"/>
            <a:ext cx="45365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A44A"/>
                </a:solidFill>
              </a:rPr>
              <a:t>Detect PU’s state change in no time</a:t>
            </a:r>
            <a:endParaRPr lang="zh-CN" altLang="en-US" sz="2400" dirty="0">
              <a:solidFill>
                <a:srgbClr val="00A44A"/>
              </a:solidFill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603486"/>
              </p:ext>
            </p:extLst>
          </p:nvPr>
        </p:nvGraphicFramePr>
        <p:xfrm>
          <a:off x="179512" y="4509120"/>
          <a:ext cx="8359200" cy="1192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063" name="Visio" r:id="rId7" imgW="6810226" imgH="971649" progId="">
                  <p:embed/>
                </p:oleObj>
              </mc:Choice>
              <mc:Fallback>
                <p:oleObj name="Visio" r:id="rId7" imgW="6810226" imgH="97164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509120"/>
                        <a:ext cx="8359200" cy="119250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601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System </a:t>
            </a:r>
            <a:r>
              <a:rPr lang="en-US" altLang="zh-CN" sz="3200" dirty="0">
                <a:solidFill>
                  <a:srgbClr val="0070C0"/>
                </a:solidFill>
              </a:rPr>
              <a:t>M</a:t>
            </a:r>
            <a:r>
              <a:rPr lang="en-US" altLang="zh-CN" sz="3200" dirty="0" smtClean="0">
                <a:solidFill>
                  <a:srgbClr val="0070C0"/>
                </a:solidFill>
              </a:rPr>
              <a:t>odel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sz="half" idx="1"/>
          </p:nvPr>
        </p:nvSpPr>
        <p:spPr>
          <a:xfrm>
            <a:off x="536129" y="1628800"/>
            <a:ext cx="4395911" cy="2234952"/>
          </a:xfrm>
        </p:spPr>
        <p:txBody>
          <a:bodyPr/>
          <a:lstStyle/>
          <a:p>
            <a:r>
              <a:rPr lang="en-US" altLang="zh-CN" dirty="0" smtClean="0"/>
              <a:t>One PU</a:t>
            </a:r>
          </a:p>
          <a:p>
            <a:pPr lvl="1"/>
            <a:r>
              <a:rPr lang="en-US" altLang="zh-CN" dirty="0" smtClean="0"/>
              <a:t>Non-slotted</a:t>
            </a:r>
          </a:p>
          <a:p>
            <a:r>
              <a:rPr lang="en-US" altLang="zh-CN" dirty="0" smtClean="0"/>
              <a:t>One FD-SU pair</a:t>
            </a:r>
          </a:p>
          <a:p>
            <a:pPr lvl="1"/>
            <a:r>
              <a:rPr lang="en-US" altLang="zh-CN" dirty="0" smtClean="0"/>
              <a:t>Each with two antennas</a:t>
            </a:r>
          </a:p>
          <a:p>
            <a:pPr lvl="1"/>
            <a:r>
              <a:rPr lang="en-US" altLang="zh-CN" dirty="0" smtClean="0"/>
              <a:t>SU</a:t>
            </a:r>
            <a:r>
              <a:rPr lang="en-US" altLang="zh-CN" baseline="-25000" dirty="0" smtClean="0"/>
              <a:t>1</a:t>
            </a:r>
            <a:r>
              <a:rPr lang="en-US" altLang="zh-CN" dirty="0" smtClean="0"/>
              <a:t>: secondary transmitter</a:t>
            </a:r>
          </a:p>
          <a:p>
            <a:pPr lvl="1"/>
            <a:r>
              <a:rPr lang="en-US" altLang="zh-CN" dirty="0" smtClean="0"/>
              <a:t>SU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: secondary receiver</a:t>
            </a:r>
          </a:p>
          <a:p>
            <a:pPr lvl="1"/>
            <a:r>
              <a:rPr lang="en-US" altLang="zh-CN" dirty="0" smtClean="0"/>
              <a:t>Slotted</a:t>
            </a:r>
          </a:p>
          <a:p>
            <a:pPr marL="457200" lvl="1" indent="0">
              <a:buNone/>
            </a:pPr>
            <a:endParaRPr lang="en-US" altLang="zh-CN" dirty="0" smtClean="0"/>
          </a:p>
          <a:p>
            <a:endParaRPr lang="en-US" altLang="zh-CN" dirty="0" smtClean="0"/>
          </a:p>
        </p:txBody>
      </p:sp>
      <p:graphicFrame>
        <p:nvGraphicFramePr>
          <p:cNvPr id="13" name="内容占位符 12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3791635" y="785794"/>
          <a:ext cx="5676910" cy="5235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860" name="Visio" r:id="rId3" imgW="3314670" imgH="3057436" progId="">
                  <p:embed/>
                </p:oleObj>
              </mc:Choice>
              <mc:Fallback>
                <p:oleObj name="Visio" r:id="rId3" imgW="3314670" imgH="305743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635" y="785794"/>
                        <a:ext cx="5676910" cy="52354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2415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2195736" y="1124744"/>
          <a:ext cx="6840760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995" name="Visio" r:id="rId3" imgW="5276815" imgH="3524336" progId="">
                  <p:embed/>
                </p:oleObj>
              </mc:Choice>
              <mc:Fallback>
                <p:oleObj name="Visio" r:id="rId3" imgW="5276815" imgH="352433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124744"/>
                        <a:ext cx="6840760" cy="5040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组合 27"/>
          <p:cNvGrpSpPr/>
          <p:nvPr/>
        </p:nvGrpSpPr>
        <p:grpSpPr>
          <a:xfrm>
            <a:off x="2555776" y="1556792"/>
            <a:ext cx="6480720" cy="1296144"/>
            <a:chOff x="2555776" y="1556792"/>
            <a:chExt cx="6480720" cy="1296144"/>
          </a:xfrm>
        </p:grpSpPr>
        <p:sp>
          <p:nvSpPr>
            <p:cNvPr id="7" name="矩形 6"/>
            <p:cNvSpPr/>
            <p:nvPr/>
          </p:nvSpPr>
          <p:spPr bwMode="auto">
            <a:xfrm>
              <a:off x="2555776" y="1865914"/>
              <a:ext cx="6480720" cy="98702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 bwMode="auto">
            <a:xfrm>
              <a:off x="4644008" y="1628800"/>
              <a:ext cx="936104" cy="36004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4572000" y="1556792"/>
              <a:ext cx="648072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矩形 8"/>
          <p:cNvSpPr/>
          <p:nvPr/>
        </p:nvSpPr>
        <p:spPr bwMode="auto">
          <a:xfrm>
            <a:off x="2051720" y="4221088"/>
            <a:ext cx="6984776" cy="13681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grpSp>
        <p:nvGrpSpPr>
          <p:cNvPr id="5" name="组合 18"/>
          <p:cNvGrpSpPr/>
          <p:nvPr/>
        </p:nvGrpSpPr>
        <p:grpSpPr>
          <a:xfrm>
            <a:off x="2555776" y="1556792"/>
            <a:ext cx="6480720" cy="2664296"/>
            <a:chOff x="2555776" y="1556792"/>
            <a:chExt cx="6480720" cy="2664296"/>
          </a:xfrm>
        </p:grpSpPr>
        <p:sp>
          <p:nvSpPr>
            <p:cNvPr id="8" name="矩形 7"/>
            <p:cNvSpPr/>
            <p:nvPr/>
          </p:nvSpPr>
          <p:spPr bwMode="auto">
            <a:xfrm>
              <a:off x="2555776" y="2852936"/>
              <a:ext cx="6480720" cy="136815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 bwMode="auto">
            <a:xfrm>
              <a:off x="5004048" y="1556792"/>
              <a:ext cx="0" cy="1368152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直接连接符 16"/>
            <p:cNvCxnSpPr/>
            <p:nvPr/>
          </p:nvCxnSpPr>
          <p:spPr bwMode="auto">
            <a:xfrm>
              <a:off x="4644008" y="1556792"/>
              <a:ext cx="0" cy="1296144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3" name="内容占位符 12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3791635" y="785794"/>
          <a:ext cx="5676910" cy="5235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996" name="Visio" r:id="rId5" imgW="3314670" imgH="3057436" progId="">
                  <p:embed/>
                </p:oleObj>
              </mc:Choice>
              <mc:Fallback>
                <p:oleObj name="Visio" r:id="rId5" imgW="3314670" imgH="305743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1635" y="785794"/>
                        <a:ext cx="5676910" cy="52354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Listen-and-Talk Protocol (1)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6" name="燕尾形箭头 5"/>
          <p:cNvSpPr/>
          <p:nvPr/>
        </p:nvSpPr>
        <p:spPr bwMode="auto">
          <a:xfrm>
            <a:off x="1763688" y="2564904"/>
            <a:ext cx="792088" cy="576064"/>
          </a:xfrm>
          <a:prstGeom prst="notch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1" i="0" u="none" strike="noStrike" normalizeH="0" baseline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itchFamily="34" charset="0"/>
            </a:endParaRPr>
          </a:p>
        </p:txBody>
      </p:sp>
      <p:sp>
        <p:nvSpPr>
          <p:cNvPr id="29" name="内容占位符 3"/>
          <p:cNvSpPr>
            <a:spLocks noGrp="1"/>
          </p:cNvSpPr>
          <p:nvPr>
            <p:ph idx="1"/>
          </p:nvPr>
        </p:nvSpPr>
        <p:spPr>
          <a:xfrm>
            <a:off x="392113" y="4149080"/>
            <a:ext cx="8500367" cy="1637374"/>
          </a:xfrm>
        </p:spPr>
        <p:txBody>
          <a:bodyPr/>
          <a:lstStyle/>
          <a:p>
            <a:r>
              <a:rPr lang="en-US" altLang="zh-CN" sz="2400" dirty="0" smtClean="0"/>
              <a:t>Ant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 smtClean="0"/>
              <a:t> of SU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C00000"/>
                </a:solidFill>
              </a:rPr>
              <a:t>senses the spectrum</a:t>
            </a:r>
            <a:endParaRPr lang="en-US" altLang="zh-CN" sz="2400" dirty="0" smtClean="0"/>
          </a:p>
          <a:p>
            <a:r>
              <a:rPr lang="en-US" altLang="zh-CN" sz="2400" dirty="0" smtClean="0"/>
              <a:t>Ant</a:t>
            </a:r>
            <a:r>
              <a:rPr lang="en-US" altLang="zh-CN" sz="2400" baseline="-25000" dirty="0" smtClean="0"/>
              <a:t>2</a:t>
            </a:r>
            <a:r>
              <a:rPr lang="en-US" altLang="zh-CN" sz="2400" dirty="0" smtClean="0"/>
              <a:t> </a:t>
            </a:r>
            <a:r>
              <a:rPr lang="en-US" altLang="zh-CN" sz="2400" dirty="0" smtClean="0">
                <a:solidFill>
                  <a:srgbClr val="C00000"/>
                </a:solidFill>
              </a:rPr>
              <a:t>transmits</a:t>
            </a:r>
            <a:r>
              <a:rPr lang="en-US" altLang="zh-CN" sz="2400" dirty="0" smtClean="0"/>
              <a:t> if a spectrum hole is detected </a:t>
            </a:r>
            <a:r>
              <a:rPr lang="en-US" altLang="zh-CN" sz="2400" dirty="0" smtClean="0">
                <a:solidFill>
                  <a:srgbClr val="C00000"/>
                </a:solidFill>
              </a:rPr>
              <a:t>simultaneously</a:t>
            </a:r>
            <a:r>
              <a:rPr lang="en-US" altLang="zh-CN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501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6 L -0.61094 -0.06991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56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04323 -0.17847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856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094 -0.06991 L -0.50069 -0.19283 " pathEditMode="relative" rAng="0" ptsTypes="AA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615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22222E-6 L 0.11563 -0.12592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6" grpId="1" animBg="1"/>
      <p:bldP spid="2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Listen-and-Talk Protocol (2)</a:t>
            </a:r>
            <a:endParaRPr lang="zh-CN" altLang="en-US" sz="32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2113" y="2420472"/>
            <a:ext cx="8500367" cy="3744832"/>
          </a:xfrm>
        </p:spPr>
        <p:txBody>
          <a:bodyPr/>
          <a:lstStyle/>
          <a:p>
            <a:r>
              <a:rPr lang="en-US" altLang="zh-CN" sz="2400" dirty="0" smtClean="0"/>
              <a:t>Four states of the system:</a:t>
            </a:r>
          </a:p>
          <a:p>
            <a:pPr lvl="1"/>
            <a:r>
              <a:rPr lang="en-US" altLang="zh-CN" sz="2200" dirty="0" smtClean="0"/>
              <a:t>1: only the PU uses the spectrum</a:t>
            </a:r>
          </a:p>
          <a:p>
            <a:pPr lvl="1"/>
            <a:r>
              <a:rPr lang="en-US" altLang="zh-CN" sz="2200" dirty="0"/>
              <a:t>2: only SUs use the spectrum</a:t>
            </a:r>
          </a:p>
          <a:p>
            <a:pPr lvl="1"/>
            <a:r>
              <a:rPr lang="en-US" altLang="zh-CN" sz="2200" dirty="0"/>
              <a:t>3: neither the PU </a:t>
            </a:r>
            <a:r>
              <a:rPr lang="en-US" altLang="zh-CN" sz="2200" dirty="0" smtClean="0"/>
              <a:t>nor </a:t>
            </a:r>
            <a:r>
              <a:rPr lang="en-US" altLang="zh-CN" sz="2200" dirty="0"/>
              <a:t>SUs use the spectrum – </a:t>
            </a:r>
            <a:r>
              <a:rPr lang="en-US" altLang="zh-CN" sz="2200" dirty="0">
                <a:solidFill>
                  <a:srgbClr val="C00000"/>
                </a:solidFill>
              </a:rPr>
              <a:t>spectrum waste</a:t>
            </a:r>
          </a:p>
          <a:p>
            <a:pPr lvl="2">
              <a:buSzPct val="75000"/>
            </a:pPr>
            <a:r>
              <a:rPr lang="en-US" altLang="zh-CN" sz="2000" dirty="0" smtClean="0">
                <a:solidFill>
                  <a:schemeClr val="tx1"/>
                </a:solidFill>
              </a:rPr>
              <a:t>3-A: change of PU’s state – PU leaves in a slot</a:t>
            </a:r>
          </a:p>
          <a:p>
            <a:pPr lvl="2">
              <a:buSzPct val="75000"/>
            </a:pPr>
            <a:r>
              <a:rPr lang="en-US" altLang="zh-CN" sz="2000" dirty="0" smtClean="0">
                <a:solidFill>
                  <a:schemeClr val="tx1"/>
                </a:solidFill>
              </a:rPr>
              <a:t>3-B: sensing error – false alarm</a:t>
            </a:r>
          </a:p>
          <a:p>
            <a:pPr lvl="1"/>
            <a:r>
              <a:rPr lang="en-US" altLang="zh-CN" sz="2200" dirty="0"/>
              <a:t>4: both the PU and SUs use the spectrum – </a:t>
            </a:r>
            <a:r>
              <a:rPr lang="en-US" altLang="zh-CN" sz="2200" dirty="0">
                <a:solidFill>
                  <a:srgbClr val="C00000"/>
                </a:solidFill>
              </a:rPr>
              <a:t>collision</a:t>
            </a:r>
          </a:p>
          <a:p>
            <a:pPr lvl="2">
              <a:buSzPct val="75000"/>
            </a:pPr>
            <a:r>
              <a:rPr lang="en-US" altLang="zh-CN" sz="2000" dirty="0" smtClean="0">
                <a:solidFill>
                  <a:schemeClr val="tx1"/>
                </a:solidFill>
              </a:rPr>
              <a:t>4-A: change of PU’s state – </a:t>
            </a:r>
            <a:r>
              <a:rPr lang="en-US" altLang="zh-CN" sz="2000" dirty="0">
                <a:solidFill>
                  <a:schemeClr val="tx1"/>
                </a:solidFill>
              </a:rPr>
              <a:t>PU </a:t>
            </a:r>
            <a:r>
              <a:rPr lang="en-US" altLang="zh-CN" sz="2000" dirty="0" smtClean="0">
                <a:solidFill>
                  <a:schemeClr val="tx1"/>
                </a:solidFill>
              </a:rPr>
              <a:t>arrives </a:t>
            </a:r>
            <a:r>
              <a:rPr lang="en-US" altLang="zh-CN" sz="2000" dirty="0">
                <a:solidFill>
                  <a:schemeClr val="tx1"/>
                </a:solidFill>
              </a:rPr>
              <a:t>in a </a:t>
            </a:r>
            <a:r>
              <a:rPr lang="en-US" altLang="zh-CN" sz="2000" dirty="0" smtClean="0">
                <a:solidFill>
                  <a:schemeClr val="tx1"/>
                </a:solidFill>
              </a:rPr>
              <a:t>slot</a:t>
            </a:r>
          </a:p>
          <a:p>
            <a:pPr lvl="2">
              <a:buSzPct val="75000"/>
            </a:pPr>
            <a:r>
              <a:rPr lang="en-US" altLang="zh-CN" sz="2000" dirty="0" smtClean="0">
                <a:solidFill>
                  <a:schemeClr val="tx1"/>
                </a:solidFill>
              </a:rPr>
              <a:t>4-B: </a:t>
            </a:r>
            <a:r>
              <a:rPr lang="en-US" altLang="zh-CN" sz="2000" dirty="0">
                <a:solidFill>
                  <a:schemeClr val="tx1"/>
                </a:solidFill>
              </a:rPr>
              <a:t>sensing error – </a:t>
            </a:r>
            <a:r>
              <a:rPr lang="en-US" altLang="zh-CN" sz="2000" dirty="0" smtClean="0">
                <a:solidFill>
                  <a:schemeClr val="tx1"/>
                </a:solidFill>
              </a:rPr>
              <a:t>miss detection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>
            <p:extLst/>
          </p:nvPr>
        </p:nvGraphicFramePr>
        <p:xfrm>
          <a:off x="701392" y="857802"/>
          <a:ext cx="7615024" cy="134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0908" name="Visio" r:id="rId3" imgW="5276815" imgH="933483" progId="">
                  <p:embed/>
                </p:oleObj>
              </mc:Choice>
              <mc:Fallback>
                <p:oleObj name="Visio" r:id="rId3" imgW="5276815" imgH="93348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92" y="857802"/>
                        <a:ext cx="7615024" cy="1347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51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Sensing Threshold (1)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Received signal varies </a:t>
            </a:r>
            <a:r>
              <a:rPr lang="en-US" altLang="zh-CN" sz="2400" dirty="0"/>
              <a:t>in association with SU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 smtClean="0"/>
              <a:t>’s activity.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pPr marL="0" indent="0">
              <a:buNone/>
            </a:pPr>
            <a:endParaRPr lang="en-US" altLang="zh-CN" sz="2400" dirty="0"/>
          </a:p>
          <a:p>
            <a:pPr lvl="1"/>
            <a:r>
              <a:rPr lang="en-US" altLang="zh-CN" sz="2400" dirty="0" smtClean="0"/>
              <a:t>Active SU</a:t>
            </a:r>
            <a:r>
              <a:rPr lang="en-US" altLang="zh-CN" sz="2400" baseline="-25000" dirty="0" smtClean="0"/>
              <a:t>1</a:t>
            </a:r>
          </a:p>
          <a:p>
            <a:pPr lvl="1"/>
            <a:endParaRPr lang="en-US" altLang="zh-CN" sz="2400" dirty="0"/>
          </a:p>
          <a:p>
            <a:pPr lvl="1"/>
            <a:r>
              <a:rPr lang="en-US" altLang="zh-CN" sz="2400" dirty="0" smtClean="0"/>
              <a:t>Silent SU</a:t>
            </a:r>
            <a:r>
              <a:rPr lang="en-US" altLang="zh-CN" sz="2400" baseline="-25000" dirty="0" smtClean="0"/>
              <a:t>1</a:t>
            </a:r>
          </a:p>
          <a:p>
            <a:pPr marL="0" indent="0">
              <a:buNone/>
            </a:pPr>
            <a:endParaRPr lang="en-US" altLang="zh-CN" sz="2400" dirty="0" smtClean="0"/>
          </a:p>
          <a:p>
            <a:r>
              <a:rPr lang="en-US" altLang="zh-CN" sz="2400" dirty="0" smtClean="0"/>
              <a:t>Thus, the </a:t>
            </a:r>
            <a:r>
              <a:rPr lang="en-US" altLang="zh-CN" sz="2400" dirty="0" smtClean="0">
                <a:solidFill>
                  <a:srgbClr val="FF0000"/>
                </a:solidFill>
              </a:rPr>
              <a:t>varies sensing thresholds </a:t>
            </a:r>
            <a:r>
              <a:rPr lang="en-US" altLang="zh-CN" sz="2400" dirty="0" smtClean="0"/>
              <a:t>are needed according to SU</a:t>
            </a:r>
            <a:r>
              <a:rPr lang="en-US" altLang="zh-CN" sz="2400" baseline="-25000" dirty="0" smtClean="0"/>
              <a:t>1</a:t>
            </a:r>
            <a:r>
              <a:rPr lang="en-US" altLang="zh-CN" sz="2400" dirty="0" smtClean="0"/>
              <a:t>’s state to achieve better sensing performance.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altLang="zh-C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988840"/>
            <a:ext cx="3960440" cy="2155806"/>
          </a:xfrm>
          <a:prstGeom prst="rect">
            <a:avLst/>
          </a:prstGeom>
        </p:spPr>
      </p:pic>
      <p:grpSp>
        <p:nvGrpSpPr>
          <p:cNvPr id="4" name="组合 13"/>
          <p:cNvGrpSpPr/>
          <p:nvPr/>
        </p:nvGrpSpPr>
        <p:grpSpPr>
          <a:xfrm>
            <a:off x="3761592" y="1653476"/>
            <a:ext cx="1818520" cy="1129089"/>
            <a:chOff x="3604661" y="1653476"/>
            <a:chExt cx="1818520" cy="1129089"/>
          </a:xfrm>
        </p:grpSpPr>
        <p:sp>
          <p:nvSpPr>
            <p:cNvPr id="11" name="椭圆 10"/>
            <p:cNvSpPr/>
            <p:nvPr/>
          </p:nvSpPr>
          <p:spPr bwMode="auto">
            <a:xfrm rot="3084634">
              <a:off x="4149642" y="1762880"/>
              <a:ext cx="474704" cy="1564665"/>
            </a:xfrm>
            <a:prstGeom prst="ellipse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775109" y="1653476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C00000"/>
                  </a:solidFill>
                </a:rPr>
                <a:t>RSI</a:t>
              </a:r>
              <a:endParaRPr lang="zh-CN" altLang="en-US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43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2113" y="351507"/>
            <a:ext cx="8359775" cy="557213"/>
          </a:xfrm>
        </p:spPr>
        <p:txBody>
          <a:bodyPr/>
          <a:lstStyle/>
          <a:p>
            <a:r>
              <a:rPr lang="en-US" altLang="zh-CN" sz="3200" dirty="0" smtClean="0"/>
              <a:t>Table of Content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1124744"/>
            <a:ext cx="8359775" cy="530978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b="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Basic of Full-duplex Communications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Full Duplex </a:t>
            </a:r>
            <a:r>
              <a:rPr lang="en-US" altLang="zh-CN" sz="3000" dirty="0" err="1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Crosslayer</a:t>
            </a:r>
            <a:r>
              <a:rPr lang="en-US" altLang="zh-CN" sz="30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 Design</a:t>
            </a:r>
            <a:endParaRPr lang="en-US" altLang="zh-CN" sz="3000" b="0" dirty="0" smtClean="0">
              <a:solidFill>
                <a:schemeClr val="tx1"/>
              </a:solidFill>
              <a:ea typeface="ＭＳ Ｐゴシック" pitchFamily="34" charset="-128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 smtClean="0">
                <a:ea typeface="ＭＳ Ｐゴシック" pitchFamily="34" charset="-128"/>
                <a:cs typeface="Times New Roman" pitchFamily="18" charset="0"/>
              </a:rPr>
              <a:t>Full Duplex Cognitive Radio: Listen and Talk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b="0" dirty="0" smtClean="0">
                <a:ea typeface="ＭＳ Ｐゴシック" pitchFamily="34" charset="-128"/>
                <a:cs typeface="Times New Roman" pitchFamily="18" charset="0"/>
              </a:rPr>
              <a:t>Full Duplex RF CSMA/CD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 smtClean="0">
                <a:ea typeface="ＭＳ Ｐゴシック" pitchFamily="34" charset="-128"/>
                <a:cs typeface="Times New Roman" pitchFamily="18" charset="0"/>
              </a:rPr>
              <a:t>Full Duplex </a:t>
            </a:r>
            <a:r>
              <a:rPr lang="en-US" altLang="zh-CN" sz="3000" dirty="0" err="1" smtClean="0">
                <a:ea typeface="ＭＳ Ｐゴシック" pitchFamily="34" charset="-128"/>
                <a:cs typeface="Times New Roman" pitchFamily="18" charset="0"/>
              </a:rPr>
              <a:t>HetNet</a:t>
            </a:r>
            <a:endParaRPr lang="en-US" altLang="zh-CN" sz="3000" b="0" dirty="0" smtClean="0">
              <a:ea typeface="ＭＳ Ｐゴシック" pitchFamily="34" charset="-128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b="0" dirty="0" smtClean="0">
                <a:ea typeface="ＭＳ Ｐゴシック" pitchFamily="34" charset="-128"/>
                <a:cs typeface="Times New Roman" pitchFamily="18" charset="0"/>
              </a:rPr>
              <a:t>Resource Allocation Summary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b="0" dirty="0" smtClean="0">
                <a:ea typeface="ＭＳ Ｐゴシック" pitchFamily="34" charset="-128"/>
                <a:cs typeface="Times New Roman" pitchFamily="18" charset="0"/>
              </a:rPr>
              <a:t>Conclusions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000" dirty="0" smtClean="0">
                <a:ea typeface="ＭＳ Ｐゴシック" pitchFamily="34" charset="-128"/>
                <a:cs typeface="Times New Roman" pitchFamily="18" charset="0"/>
              </a:rPr>
              <a:t>Overview of research lab</a:t>
            </a:r>
            <a:endParaRPr lang="en-GB" altLang="zh-CN" sz="3000" b="0" dirty="0" smtClean="0">
              <a:ea typeface="ＭＳ Ｐゴシック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Sensing Threshold (2)</a:t>
            </a:r>
            <a:endParaRPr lang="zh-CN" altLang="en-US" sz="3200" dirty="0"/>
          </a:p>
        </p:txBody>
      </p:sp>
      <p:sp>
        <p:nvSpPr>
          <p:cNvPr id="6" name="椭圆 5"/>
          <p:cNvSpPr/>
          <p:nvPr/>
        </p:nvSpPr>
        <p:spPr bwMode="auto">
          <a:xfrm>
            <a:off x="2843808" y="1649890"/>
            <a:ext cx="1656184" cy="3219270"/>
          </a:xfrm>
          <a:prstGeom prst="ellipse">
            <a:avLst/>
          </a:pr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内容占位符 7"/>
          <p:cNvGraphicFramePr>
            <a:graphicFrameLocks noGrp="1" noChangeAspect="1"/>
          </p:cNvGraphicFramePr>
          <p:nvPr>
            <p:ph idx="1"/>
          </p:nvPr>
        </p:nvGraphicFramePr>
        <p:xfrm>
          <a:off x="392113" y="1519089"/>
          <a:ext cx="8359775" cy="349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1932" name="Visio" r:id="rId3" imgW="8820290" imgH="3686225" progId="">
                  <p:embed/>
                </p:oleObj>
              </mc:Choice>
              <mc:Fallback>
                <p:oleObj name="Visio" r:id="rId3" imgW="8820290" imgH="3686225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519089"/>
                        <a:ext cx="8359775" cy="349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内容占位符 3"/>
          <p:cNvSpPr txBox="1">
            <a:spLocks/>
          </p:cNvSpPr>
          <p:nvPr/>
        </p:nvSpPr>
        <p:spPr bwMode="auto">
          <a:xfrm>
            <a:off x="392113" y="5085184"/>
            <a:ext cx="8359775" cy="504056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540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112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rgbClr val="000000"/>
                </a:solidFill>
                <a:latin typeface="+mn-lt"/>
              </a:defRPr>
            </a:lvl2pPr>
            <a:lvl3pPr marL="11684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rgbClr val="000000"/>
                </a:solidFill>
                <a:latin typeface="+mn-lt"/>
              </a:defRPr>
            </a:lvl3pPr>
            <a:lvl4pPr marL="16256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4pPr>
            <a:lvl5pPr marL="2082800" indent="-254000" algn="l" rtl="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5pPr>
            <a:lvl6pPr marL="25400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6pPr>
            <a:lvl7pPr marL="29972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7pPr>
            <a:lvl8pPr marL="34544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8pPr>
            <a:lvl9pPr marL="3911600" indent="-254000" algn="l" rtl="0" fontAlgn="base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altLang="zh-CN" sz="2400" kern="0" dirty="0" smtClean="0"/>
              <a:t>How to set </a:t>
            </a:r>
            <a:r>
              <a:rPr lang="el-GR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altLang="zh-CN" sz="24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l-GR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altLang="zh-CN" sz="2400" kern="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24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zh-CN" sz="2400" kern="0" dirty="0" smtClean="0"/>
          </a:p>
        </p:txBody>
      </p:sp>
    </p:spTree>
    <p:extLst>
      <p:ext uri="{BB962C8B-B14F-4D97-AF65-F5344CB8AC3E}">
        <p14:creationId xmlns:p14="http://schemas.microsoft.com/office/powerpoint/2010/main" val="169544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/>
          <p:cNvGraphicFramePr>
            <a:graphicFrameLocks noGrp="1" noChangeAspect="1"/>
          </p:cNvGraphicFramePr>
          <p:nvPr>
            <p:ph idx="1"/>
          </p:nvPr>
        </p:nvGraphicFramePr>
        <p:xfrm>
          <a:off x="392113" y="1556793"/>
          <a:ext cx="8359775" cy="315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067" name="Visio" r:id="rId3" imgW="8134508" imgH="3066977" progId="">
                  <p:embed/>
                </p:oleObj>
              </mc:Choice>
              <mc:Fallback>
                <p:oleObj name="Visio" r:id="rId3" imgW="8134508" imgH="3066977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113" y="1556793"/>
                        <a:ext cx="8359775" cy="315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Sensing Threshold (3)</a:t>
            </a:r>
            <a:endParaRPr lang="zh-CN" altLang="en-US" sz="3200" dirty="0"/>
          </a:p>
        </p:txBody>
      </p:sp>
      <p:sp>
        <p:nvSpPr>
          <p:cNvPr id="8" name="矩形 7"/>
          <p:cNvSpPr/>
          <p:nvPr/>
        </p:nvSpPr>
        <p:spPr bwMode="auto">
          <a:xfrm>
            <a:off x="993008" y="1772817"/>
            <a:ext cx="918000" cy="28083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1911008" y="2060849"/>
            <a:ext cx="2646000" cy="214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4550160" y="1693020"/>
            <a:ext cx="2520000" cy="28803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7070160" y="1693020"/>
            <a:ext cx="1681728" cy="288032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组合 13"/>
          <p:cNvGrpSpPr/>
          <p:nvPr/>
        </p:nvGrpSpPr>
        <p:grpSpPr>
          <a:xfrm>
            <a:off x="2627784" y="1268761"/>
            <a:ext cx="2088232" cy="3672407"/>
            <a:chOff x="2627784" y="1052736"/>
            <a:chExt cx="2088232" cy="3672407"/>
          </a:xfrm>
          <a:noFill/>
        </p:grpSpPr>
        <p:sp>
          <p:nvSpPr>
            <p:cNvPr id="12" name="矩形 11"/>
            <p:cNvSpPr/>
            <p:nvPr/>
          </p:nvSpPr>
          <p:spPr bwMode="auto">
            <a:xfrm>
              <a:off x="2627784" y="1052736"/>
              <a:ext cx="2088232" cy="79208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2627784" y="3986824"/>
              <a:ext cx="1944216" cy="73831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</p:grpSp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386408" y="1556792"/>
          <a:ext cx="8365480" cy="3154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3068" name="Visio" r:id="rId5" imgW="8134508" imgH="3066977" progId="">
                  <p:embed/>
                </p:oleObj>
              </mc:Choice>
              <mc:Fallback>
                <p:oleObj name="Visio" r:id="rId5" imgW="8134508" imgH="306697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408" y="1556792"/>
                        <a:ext cx="8365480" cy="315419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0968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Sensing Threshold (4): Sensing Error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Sensing error includes two parts: </a:t>
            </a:r>
          </a:p>
          <a:p>
            <a:r>
              <a:rPr lang="en-US" altLang="zh-CN" sz="2400" dirty="0" smtClean="0">
                <a:solidFill>
                  <a:srgbClr val="C00000"/>
                </a:solidFill>
              </a:rPr>
              <a:t>false alarm </a:t>
            </a:r>
            <a:r>
              <a:rPr lang="en-US" altLang="zh-CN" sz="2400" dirty="0" smtClean="0"/>
              <a:t>and </a:t>
            </a:r>
            <a:r>
              <a:rPr lang="en-US" altLang="zh-CN" sz="2400" dirty="0" smtClean="0">
                <a:solidFill>
                  <a:srgbClr val="C00000"/>
                </a:solidFill>
              </a:rPr>
              <a:t>miss detection</a:t>
            </a:r>
            <a:endParaRPr lang="zh-CN" altLang="en-US" sz="2400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472395" y="1998384"/>
          <a:ext cx="3432414" cy="544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202" name="Equation" r:id="rId3" imgW="1600200" imgH="254000" progId="">
                  <p:embed/>
                </p:oleObj>
              </mc:Choice>
              <mc:Fallback>
                <p:oleObj name="Equation" r:id="rId3" imgW="1600200" imgH="254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2395" y="1998384"/>
                        <a:ext cx="3432414" cy="5448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472395" y="2628976"/>
          <a:ext cx="3432414" cy="549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203" name="Equation" r:id="rId5" imgW="1586811" imgH="253890" progId="">
                  <p:embed/>
                </p:oleObj>
              </mc:Choice>
              <mc:Fallback>
                <p:oleObj name="Equation" r:id="rId5" imgW="1586811" imgH="2538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2395" y="2628976"/>
                        <a:ext cx="3432414" cy="5491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486845" y="3898151"/>
          <a:ext cx="6170309" cy="2627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204" name="Visio" r:id="rId7" imgW="8848851" imgH="3781322" progId="">
                  <p:embed/>
                </p:oleObj>
              </mc:Choice>
              <mc:Fallback>
                <p:oleObj name="Visio" r:id="rId7" imgW="8848851" imgH="378132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6845" y="3898151"/>
                        <a:ext cx="6170309" cy="26271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2683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Sensing Threshold (5): State Transition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1071546"/>
            <a:ext cx="4107879" cy="2324203"/>
          </a:xfrm>
        </p:spPr>
        <p:txBody>
          <a:bodyPr/>
          <a:lstStyle/>
          <a:p>
            <a:r>
              <a:rPr lang="en-US" altLang="zh-CN" sz="2400" dirty="0" smtClean="0"/>
              <a:t>State Transition: a discrete-time Markov chain</a:t>
            </a:r>
            <a:endParaRPr lang="zh-CN" altLang="en-US" sz="24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485898" y="3898112"/>
          <a:ext cx="6170400" cy="2627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15" name="Visio" r:id="rId4" imgW="8848851" imgH="3781322" progId="">
                  <p:embed/>
                </p:oleObj>
              </mc:Choice>
              <mc:Fallback>
                <p:oleObj name="Visio" r:id="rId4" imgW="8848851" imgH="378132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898" y="3898112"/>
                        <a:ext cx="6170400" cy="26272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4448175" y="561975"/>
          <a:ext cx="47625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16" name="Visio" r:id="rId6" imgW="5172091" imgH="4038627" progId="">
                  <p:embed/>
                </p:oleObj>
              </mc:Choice>
              <mc:Fallback>
                <p:oleObj name="Visio" r:id="rId6" imgW="5172091" imgH="403862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8175" y="561975"/>
                        <a:ext cx="4762500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曲线连接符 12"/>
          <p:cNvCxnSpPr/>
          <p:nvPr/>
        </p:nvCxnSpPr>
        <p:spPr bwMode="auto">
          <a:xfrm rot="10800000" flipV="1">
            <a:off x="4499992" y="1988840"/>
            <a:ext cx="3312368" cy="2592288"/>
          </a:xfrm>
          <a:prstGeom prst="curvedConnector3">
            <a:avLst>
              <a:gd name="adj1" fmla="val 86066"/>
            </a:avLst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曲线连接符 16"/>
          <p:cNvCxnSpPr/>
          <p:nvPr/>
        </p:nvCxnSpPr>
        <p:spPr bwMode="auto">
          <a:xfrm rot="5400000">
            <a:off x="4427986" y="4077071"/>
            <a:ext cx="1584175" cy="1440163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27276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Sensing Threshold (6): Collision Ratio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 smtClean="0"/>
              <a:t>The sensing thresholds are determined by </a:t>
            </a:r>
          </a:p>
          <a:p>
            <a:pPr lvl="1"/>
            <a:r>
              <a:rPr lang="en-US" altLang="zh-CN" sz="2400" dirty="0"/>
              <a:t>C</a:t>
            </a:r>
            <a:r>
              <a:rPr lang="en-US" altLang="zh-CN" sz="2400" dirty="0" smtClean="0"/>
              <a:t>onstraint of the maximum </a:t>
            </a:r>
            <a:r>
              <a:rPr lang="en-US" altLang="zh-CN" sz="2400" dirty="0" smtClean="0">
                <a:solidFill>
                  <a:srgbClr val="C00000"/>
                </a:solidFill>
              </a:rPr>
              <a:t>collision ratio</a:t>
            </a:r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2699792" y="2060300"/>
          <a:ext cx="3222580" cy="857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139" name="Equation" r:id="rId3" imgW="1574800" imgH="419100" progId="">
                  <p:embed/>
                </p:oleObj>
              </mc:Choice>
              <mc:Fallback>
                <p:oleObj name="Equation" r:id="rId3" imgW="1574800" imgH="4191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2060300"/>
                        <a:ext cx="3222580" cy="8576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485898" y="3898112"/>
          <a:ext cx="6170400" cy="2627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140" name="Visio" r:id="rId5" imgW="8848851" imgH="3781322" progId="">
                  <p:embed/>
                </p:oleObj>
              </mc:Choice>
              <mc:Fallback>
                <p:oleObj name="Visio" r:id="rId5" imgW="8848851" imgH="378132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898" y="3898112"/>
                        <a:ext cx="6170400" cy="26272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636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228581"/>
            <a:ext cx="8860407" cy="557213"/>
          </a:xfrm>
        </p:spPr>
        <p:txBody>
          <a:bodyPr/>
          <a:lstStyle/>
          <a:p>
            <a:r>
              <a:rPr lang="en-US" altLang="zh-CN" sz="3200" dirty="0" smtClean="0"/>
              <a:t>Power-Throughput Tradeoff (1): SU Throughput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secondary throughput is</a:t>
            </a:r>
          </a:p>
          <a:p>
            <a:endParaRPr lang="en-US" altLang="zh-CN" dirty="0"/>
          </a:p>
          <a:p>
            <a:endParaRPr lang="en-US" altLang="zh-CN" dirty="0"/>
          </a:p>
          <a:p>
            <a:pPr lvl="1"/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altLang="zh-CN" dirty="0" smtClean="0">
                <a:cs typeface="Times New Roman" panose="02020603050405020304" pitchFamily="18" charset="0"/>
              </a:rPr>
              <a:t>is the rate of transmission</a:t>
            </a:r>
            <a:endParaRPr lang="en-US" altLang="zh-CN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zh-CN" dirty="0" smtClean="0"/>
              <a:t> is the </a:t>
            </a:r>
            <a:r>
              <a:rPr lang="en-US" altLang="zh-CN" dirty="0" smtClean="0">
                <a:solidFill>
                  <a:srgbClr val="C00000"/>
                </a:solidFill>
              </a:rPr>
              <a:t>time ratio of spectrum waste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marL="457200" lvl="1" indent="0">
              <a:buNone/>
            </a:pPr>
            <a:endParaRPr lang="en-US" altLang="zh-CN" dirty="0" smtClean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3347864" y="1501800"/>
          <a:ext cx="1928716" cy="559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274" name="Equation" r:id="rId3" imgW="875920" imgH="253890" progId="">
                  <p:embed/>
                </p:oleObj>
              </mc:Choice>
              <mc:Fallback>
                <p:oleObj name="Equation" r:id="rId3" imgW="875920" imgH="2538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1501800"/>
                        <a:ext cx="1928716" cy="5590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/>
          </p:nvPr>
        </p:nvGraphicFramePr>
        <p:xfrm>
          <a:off x="2123728" y="3016126"/>
          <a:ext cx="4386315" cy="700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275" name="Equation" r:id="rId5" imgW="2463800" imgH="393700" progId="">
                  <p:embed/>
                </p:oleObj>
              </mc:Choice>
              <mc:Fallback>
                <p:oleObj name="Equation" r:id="rId5" imgW="2463800" imgH="3937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3016126"/>
                        <a:ext cx="4386315" cy="7009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485898" y="3898112"/>
          <a:ext cx="6170400" cy="2627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7276" name="Visio" r:id="rId7" imgW="8848851" imgH="3781322" progId="">
                  <p:embed/>
                </p:oleObj>
              </mc:Choice>
              <mc:Fallback>
                <p:oleObj name="Visio" r:id="rId7" imgW="8848851" imgH="378132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898" y="3898112"/>
                        <a:ext cx="6170400" cy="26272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690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0070C0"/>
                </a:solidFill>
              </a:rPr>
              <a:t>Power-Throughput Tradeoff (2)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/>
          </p:nvPr>
        </p:nvGraphicFramePr>
        <p:xfrm>
          <a:off x="1050925" y="1818035"/>
          <a:ext cx="20415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8187" name="Equation" r:id="rId3" imgW="926698" imgH="253890" progId="">
                  <p:embed/>
                </p:oleObj>
              </mc:Choice>
              <mc:Fallback>
                <p:oleObj name="Equation" r:id="rId3" imgW="926698" imgH="2538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1818035"/>
                        <a:ext cx="20415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内容占位符 12" descr="屏幕剪辑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73" y="980728"/>
            <a:ext cx="5218273" cy="4104456"/>
          </a:xfrm>
        </p:spPr>
      </p:pic>
      <p:grpSp>
        <p:nvGrpSpPr>
          <p:cNvPr id="3" name="组合 27"/>
          <p:cNvGrpSpPr/>
          <p:nvPr/>
        </p:nvGrpSpPr>
        <p:grpSpPr>
          <a:xfrm>
            <a:off x="251520" y="2319263"/>
            <a:ext cx="1941097" cy="834820"/>
            <a:chOff x="251520" y="1772816"/>
            <a:chExt cx="1941097" cy="834820"/>
          </a:xfrm>
        </p:grpSpPr>
        <p:cxnSp>
          <p:nvCxnSpPr>
            <p:cNvPr id="15" name="直接连接符 14"/>
            <p:cNvCxnSpPr/>
            <p:nvPr/>
          </p:nvCxnSpPr>
          <p:spPr bwMode="auto">
            <a:xfrm>
              <a:off x="1619672" y="1772816"/>
              <a:ext cx="288032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17" name="对象 16"/>
            <p:cNvGraphicFramePr>
              <a:graphicFrameLocks noChangeAspect="1"/>
            </p:cNvGraphicFramePr>
            <p:nvPr/>
          </p:nvGraphicFramePr>
          <p:xfrm>
            <a:off x="251520" y="2060848"/>
            <a:ext cx="1941097" cy="546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8188" name="Equation" r:id="rId6" imgW="901309" imgH="253890" progId="">
                    <p:embed/>
                  </p:oleObj>
                </mc:Choice>
                <mc:Fallback>
                  <p:oleObj name="Equation" r:id="rId6" imgW="901309" imgH="25389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520" y="2060848"/>
                          <a:ext cx="1941097" cy="5467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C0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直接箭头连接符 18"/>
            <p:cNvCxnSpPr>
              <a:endCxn id="17" idx="0"/>
            </p:cNvCxnSpPr>
            <p:nvPr/>
          </p:nvCxnSpPr>
          <p:spPr bwMode="auto">
            <a:xfrm flipH="1">
              <a:off x="1222068" y="1772816"/>
              <a:ext cx="541620" cy="28803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5" name="组合 28"/>
          <p:cNvGrpSpPr/>
          <p:nvPr/>
        </p:nvGrpSpPr>
        <p:grpSpPr>
          <a:xfrm>
            <a:off x="1050925" y="2319263"/>
            <a:ext cx="2592288" cy="1541785"/>
            <a:chOff x="1050925" y="1772816"/>
            <a:chExt cx="2592288" cy="1541785"/>
          </a:xfrm>
        </p:grpSpPr>
        <p:cxnSp>
          <p:nvCxnSpPr>
            <p:cNvPr id="21" name="直接连接符 20"/>
            <p:cNvCxnSpPr/>
            <p:nvPr/>
          </p:nvCxnSpPr>
          <p:spPr bwMode="auto">
            <a:xfrm>
              <a:off x="2555776" y="1772816"/>
              <a:ext cx="36004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文本框 21"/>
            <p:cNvSpPr txBox="1"/>
            <p:nvPr/>
          </p:nvSpPr>
          <p:spPr>
            <a:xfrm>
              <a:off x="1050925" y="2852936"/>
              <a:ext cx="2592288" cy="461665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Increase with RSI</a:t>
              </a:r>
              <a:endParaRPr lang="zh-CN" altLang="en-US" sz="2400" dirty="0"/>
            </a:p>
          </p:txBody>
        </p:sp>
        <p:cxnSp>
          <p:nvCxnSpPr>
            <p:cNvPr id="24" name="直接箭头连接符 23"/>
            <p:cNvCxnSpPr>
              <a:endCxn id="22" idx="0"/>
            </p:cNvCxnSpPr>
            <p:nvPr/>
          </p:nvCxnSpPr>
          <p:spPr bwMode="auto">
            <a:xfrm flipH="1">
              <a:off x="2347069" y="1772816"/>
              <a:ext cx="388727" cy="108012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7" name="内容占位符 2"/>
          <p:cNvSpPr>
            <a:spLocks noGrp="1"/>
          </p:cNvSpPr>
          <p:nvPr>
            <p:ph idx="1"/>
          </p:nvPr>
        </p:nvSpPr>
        <p:spPr>
          <a:xfrm>
            <a:off x="392113" y="5085184"/>
            <a:ext cx="8359775" cy="1022548"/>
          </a:xfrm>
        </p:spPr>
        <p:txBody>
          <a:bodyPr/>
          <a:lstStyle/>
          <a:p>
            <a:r>
              <a:rPr lang="en-US" altLang="zh-CN" sz="2400" dirty="0">
                <a:solidFill>
                  <a:srgbClr val="C00000"/>
                </a:solidFill>
              </a:rPr>
              <a:t>T</a:t>
            </a:r>
            <a:r>
              <a:rPr lang="en-US" altLang="zh-CN" sz="2400" dirty="0" smtClean="0">
                <a:solidFill>
                  <a:srgbClr val="C00000"/>
                </a:solidFill>
              </a:rPr>
              <a:t>radeoff between secondary transmit power and throughput</a:t>
            </a:r>
          </a:p>
          <a:p>
            <a:r>
              <a:rPr lang="en-US" altLang="zh-CN" sz="2400" dirty="0" smtClean="0">
                <a:solidFill>
                  <a:schemeClr val="tx1"/>
                </a:solidFill>
              </a:rPr>
              <a:t>Optimal transmit power can be derived.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7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0070C0"/>
                </a:solidFill>
              </a:rPr>
              <a:t>Adaptive </a:t>
            </a:r>
            <a:r>
              <a:rPr lang="en-US" altLang="zh-CN" sz="3200" dirty="0" smtClean="0">
                <a:solidFill>
                  <a:srgbClr val="0070C0"/>
                </a:solidFill>
              </a:rPr>
              <a:t>Switching</a:t>
            </a:r>
            <a:endParaRPr lang="zh-CN" altLang="en-US" dirty="0"/>
          </a:p>
        </p:txBody>
      </p:sp>
      <p:pic>
        <p:nvPicPr>
          <p:cNvPr id="7" name="内容占位符 6" descr="屏幕剪辑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" y="785794"/>
            <a:ext cx="4611935" cy="3568081"/>
          </a:xfrm>
        </p:spPr>
      </p:pic>
      <p:sp>
        <p:nvSpPr>
          <p:cNvPr id="9" name="文本框 8"/>
          <p:cNvSpPr txBox="1"/>
          <p:nvPr/>
        </p:nvSpPr>
        <p:spPr>
          <a:xfrm>
            <a:off x="107504" y="4353875"/>
            <a:ext cx="46794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Comparison of the spectrum usage</a:t>
            </a:r>
            <a:endParaRPr lang="zh-CN" altLang="en-US" sz="2200" dirty="0"/>
          </a:p>
        </p:txBody>
      </p:sp>
      <p:sp>
        <p:nvSpPr>
          <p:cNvPr id="10" name="文本框 9"/>
          <p:cNvSpPr txBox="1"/>
          <p:nvPr/>
        </p:nvSpPr>
        <p:spPr>
          <a:xfrm>
            <a:off x="4211960" y="1988840"/>
            <a:ext cx="489654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Adaptive switching of the two protocol</a:t>
            </a:r>
            <a:endParaRPr lang="zh-CN" altLang="en-US" sz="2200" dirty="0"/>
          </a:p>
        </p:txBody>
      </p:sp>
      <p:sp>
        <p:nvSpPr>
          <p:cNvPr id="12" name="圆角矩形 11"/>
          <p:cNvSpPr/>
          <p:nvPr/>
        </p:nvSpPr>
        <p:spPr bwMode="auto">
          <a:xfrm>
            <a:off x="645886" y="954926"/>
            <a:ext cx="798285" cy="2898617"/>
          </a:xfrm>
          <a:prstGeom prst="roundRect">
            <a:avLst>
              <a:gd name="adj" fmla="val 50000"/>
            </a:avLst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grpSp>
        <p:nvGrpSpPr>
          <p:cNvPr id="4" name="组合 12"/>
          <p:cNvGrpSpPr/>
          <p:nvPr/>
        </p:nvGrpSpPr>
        <p:grpSpPr>
          <a:xfrm>
            <a:off x="193463" y="3853543"/>
            <a:ext cx="2952750" cy="1855806"/>
            <a:chOff x="193463" y="3853543"/>
            <a:chExt cx="2952750" cy="1855806"/>
          </a:xfrm>
        </p:grpSpPr>
        <p:sp>
          <p:nvSpPr>
            <p:cNvPr id="14" name="文本框 13"/>
            <p:cNvSpPr txBox="1"/>
            <p:nvPr/>
          </p:nvSpPr>
          <p:spPr bwMode="auto">
            <a:xfrm>
              <a:off x="193463" y="4990212"/>
              <a:ext cx="2952750" cy="71913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C000"/>
              </a:solidFill>
            </a:ln>
          </p:spPr>
          <p:txBody>
            <a:bodyPr wrap="none" lIns="72000" tIns="72000" rIns="72000" bIns="72000"/>
            <a:lstStyle>
              <a:lvl1pPr marL="273050" indent="-2730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Clr>
                  <a:srgbClr val="E30034"/>
                </a:buClr>
              </a:pPr>
              <a:r>
                <a:rPr lang="en-US" altLang="zh-CN" sz="1800" dirty="0">
                  <a:solidFill>
                    <a:srgbClr val="00214A"/>
                  </a:solidFill>
                  <a:ea typeface="宋体" panose="02010600030101010101" pitchFamily="2" charset="-122"/>
                </a:rPr>
                <a:t>Lower spectrum waste ratio</a:t>
              </a:r>
            </a:p>
            <a:p>
              <a:pPr algn="ctr" eaLnBrk="1" hangingPunct="1">
                <a:buClr>
                  <a:srgbClr val="E30034"/>
                </a:buClr>
              </a:pPr>
              <a:r>
                <a:rPr lang="en-US" altLang="zh-CN" sz="1800" dirty="0">
                  <a:solidFill>
                    <a:srgbClr val="00214A"/>
                  </a:solidFill>
                  <a:ea typeface="宋体" panose="02010600030101010101" pitchFamily="2" charset="-122"/>
                </a:rPr>
                <a:t>under strict constraint</a:t>
              </a:r>
              <a:endParaRPr lang="zh-CN" altLang="en-US" sz="1800" dirty="0">
                <a:solidFill>
                  <a:srgbClr val="00214A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15" name="直接连接符 14"/>
            <p:cNvCxnSpPr>
              <a:endCxn id="12" idx="2"/>
            </p:cNvCxnSpPr>
            <p:nvPr/>
          </p:nvCxnSpPr>
          <p:spPr bwMode="auto">
            <a:xfrm flipV="1">
              <a:off x="863600" y="3853543"/>
              <a:ext cx="181429" cy="113666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圆角矩形 2"/>
          <p:cNvSpPr/>
          <p:nvPr/>
        </p:nvSpPr>
        <p:spPr bwMode="auto">
          <a:xfrm>
            <a:off x="1985976" y="2708920"/>
            <a:ext cx="2587120" cy="122413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2000" b="0" i="0" u="none" strike="noStrike" cap="none" normalizeH="0" baseline="0" smtClean="0">
              <a:ln>
                <a:solidFill>
                  <a:srgbClr val="FFC000"/>
                </a:solidFill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grpSp>
        <p:nvGrpSpPr>
          <p:cNvPr id="5" name="组合 19"/>
          <p:cNvGrpSpPr/>
          <p:nvPr/>
        </p:nvGrpSpPr>
        <p:grpSpPr>
          <a:xfrm>
            <a:off x="4573096" y="2758487"/>
            <a:ext cx="2659908" cy="707886"/>
            <a:chOff x="4179375" y="2787025"/>
            <a:chExt cx="2659908" cy="707886"/>
          </a:xfrm>
        </p:grpSpPr>
        <p:cxnSp>
          <p:nvCxnSpPr>
            <p:cNvPr id="17" name="直接连接符 16"/>
            <p:cNvCxnSpPr/>
            <p:nvPr/>
          </p:nvCxnSpPr>
          <p:spPr bwMode="auto">
            <a:xfrm flipV="1">
              <a:off x="4179375" y="3140968"/>
              <a:ext cx="752665" cy="208558"/>
            </a:xfrm>
            <a:prstGeom prst="line">
              <a:avLst/>
            </a:prstGeom>
            <a:noFill/>
            <a:ln w="28575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cxnSp>
        <p:sp>
          <p:nvSpPr>
            <p:cNvPr id="19" name="文本框 18"/>
            <p:cNvSpPr txBox="1"/>
            <p:nvPr/>
          </p:nvSpPr>
          <p:spPr>
            <a:xfrm>
              <a:off x="4947361" y="2787025"/>
              <a:ext cx="1891922" cy="707886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marR="0" indent="0" defTabSz="914400" eaLnBrk="1" latinLnBrk="0" hangingPunct="1">
                <a:lnSpc>
                  <a:spcPct val="100000"/>
                </a:lnSpc>
                <a:buClrTx/>
                <a:buSzTx/>
                <a:buFontTx/>
                <a:buNone/>
                <a:tabLst/>
                <a:defRPr kumimoji="0" b="0" i="0" u="none" strike="noStrike" cap="none" normalizeH="0" baseline="0">
                  <a:ln>
                    <a:solidFill>
                      <a:srgbClr val="FFC000"/>
                    </a:solidFill>
                  </a:ln>
                  <a:effectLst/>
                  <a:latin typeface="Arial" pitchFamily="34" charset="0"/>
                  <a:ea typeface="+mn-ea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</a:defRPr>
              </a:lvl9pPr>
            </a:lstStyle>
            <a:p>
              <a:r>
                <a:rPr lang="en-US" altLang="zh-CN" sz="1800" dirty="0">
                  <a:ln>
                    <a:noFill/>
                  </a:ln>
                  <a:solidFill>
                    <a:srgbClr val="00214A"/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Full</a:t>
              </a:r>
              <a:r>
                <a:rPr lang="en-US" altLang="zh-CN" sz="1800" dirty="0">
                  <a:ln>
                    <a:noFill/>
                  </a:ln>
                </a:rPr>
                <a:t> utilization of </a:t>
              </a:r>
              <a:r>
                <a:rPr lang="en-US" altLang="zh-CN" sz="1800" dirty="0">
                  <a:ln>
                    <a:noFill/>
                  </a:ln>
                  <a:solidFill>
                    <a:srgbClr val="00214A"/>
                  </a:solidFill>
                  <a:ea typeface="宋体" panose="02010600030101010101" pitchFamily="2" charset="-122"/>
                  <a:cs typeface="Arial" panose="020B0604020202020204" pitchFamily="34" charset="0"/>
                </a:rPr>
                <a:t>spectrum holes</a:t>
              </a:r>
              <a:endParaRPr lang="zh-CN" altLang="en-US" sz="1800" dirty="0">
                <a:ln>
                  <a:noFill/>
                </a:ln>
                <a:solidFill>
                  <a:srgbClr val="00214A"/>
                </a:solidFill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8" name="内容占位符 7" descr="屏幕剪辑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96" y="2492896"/>
            <a:ext cx="4535408" cy="3567600"/>
          </a:xfrm>
        </p:spPr>
      </p:pic>
      <p:grpSp>
        <p:nvGrpSpPr>
          <p:cNvPr id="6" name="组合 21"/>
          <p:cNvGrpSpPr/>
          <p:nvPr/>
        </p:nvGrpSpPr>
        <p:grpSpPr>
          <a:xfrm>
            <a:off x="3403600" y="954926"/>
            <a:ext cx="4296230" cy="827315"/>
            <a:chOff x="3352800" y="950685"/>
            <a:chExt cx="4296230" cy="827315"/>
          </a:xfrm>
        </p:grpSpPr>
        <p:sp>
          <p:nvSpPr>
            <p:cNvPr id="23" name="椭圆 22"/>
            <p:cNvSpPr/>
            <p:nvPr/>
          </p:nvSpPr>
          <p:spPr bwMode="auto">
            <a:xfrm>
              <a:off x="3352800" y="1320800"/>
              <a:ext cx="377371" cy="457200"/>
            </a:xfrm>
            <a:prstGeom prst="ellipse">
              <a:avLst/>
            </a:prstGeom>
            <a:noFill/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4" name="直接连接符 23"/>
            <p:cNvCxnSpPr>
              <a:stCxn id="23" idx="7"/>
            </p:cNvCxnSpPr>
            <p:nvPr/>
          </p:nvCxnSpPr>
          <p:spPr bwMode="auto">
            <a:xfrm flipV="1">
              <a:off x="3674906" y="1182914"/>
              <a:ext cx="1041110" cy="20484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" name="文本框 24"/>
            <p:cNvSpPr txBox="1"/>
            <p:nvPr/>
          </p:nvSpPr>
          <p:spPr>
            <a:xfrm>
              <a:off x="4709887" y="950685"/>
              <a:ext cx="2939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6"/>
                  </a:solidFill>
                </a:rPr>
                <a:t>Spatial correlation factor</a:t>
              </a:r>
              <a:endParaRPr lang="zh-CN" alt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11" name="组合 25"/>
          <p:cNvGrpSpPr/>
          <p:nvPr/>
        </p:nvGrpSpPr>
        <p:grpSpPr>
          <a:xfrm>
            <a:off x="3868057" y="1332504"/>
            <a:ext cx="4448359" cy="459602"/>
            <a:chOff x="3868057" y="1332504"/>
            <a:chExt cx="4448359" cy="459602"/>
          </a:xfrm>
        </p:grpSpPr>
        <p:sp>
          <p:nvSpPr>
            <p:cNvPr id="27" name="椭圆 26"/>
            <p:cNvSpPr/>
            <p:nvPr/>
          </p:nvSpPr>
          <p:spPr bwMode="auto">
            <a:xfrm>
              <a:off x="3868057" y="1332504"/>
              <a:ext cx="377371" cy="457200"/>
            </a:xfrm>
            <a:prstGeom prst="ellipse">
              <a:avLst/>
            </a:prstGeom>
            <a:noFill/>
            <a:ln>
              <a:solidFill>
                <a:schemeClr val="accent6"/>
              </a:solidFill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 bwMode="auto">
            <a:xfrm>
              <a:off x="4245428" y="1553029"/>
              <a:ext cx="541500" cy="4983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文本框 28"/>
            <p:cNvSpPr txBox="1"/>
            <p:nvPr/>
          </p:nvSpPr>
          <p:spPr>
            <a:xfrm>
              <a:off x="4760687" y="1391996"/>
              <a:ext cx="35557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6"/>
                  </a:solidFill>
                </a:rPr>
                <a:t>Sensing duration / Slot length</a:t>
              </a:r>
              <a:endParaRPr lang="zh-CN" altLang="en-US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68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Table of Content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80728"/>
            <a:ext cx="8359775" cy="49291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b="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Basic of Full-duplex Communications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Full Duplex </a:t>
            </a:r>
            <a:r>
              <a:rPr lang="en-US" altLang="zh-CN" sz="3000" dirty="0" err="1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Crosslayer</a:t>
            </a:r>
            <a:r>
              <a:rPr lang="en-US" altLang="zh-CN" sz="30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 Design</a:t>
            </a:r>
            <a:endParaRPr lang="en-US" altLang="zh-CN" sz="3000" b="0" dirty="0" smtClean="0">
              <a:solidFill>
                <a:schemeClr val="tx1"/>
              </a:solidFill>
              <a:ea typeface="ＭＳ Ｐゴシック" pitchFamily="34" charset="-128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>
                <a:ea typeface="ＭＳ Ｐゴシック" pitchFamily="34" charset="-128"/>
                <a:cs typeface="Times New Roman" pitchFamily="18" charset="0"/>
              </a:rPr>
              <a:t>Full </a:t>
            </a:r>
            <a:r>
              <a:rPr lang="en-US" altLang="zh-CN" sz="3000" dirty="0" smtClean="0">
                <a:ea typeface="ＭＳ Ｐゴシック" pitchFamily="34" charset="-128"/>
                <a:cs typeface="Times New Roman" pitchFamily="18" charset="0"/>
              </a:rPr>
              <a:t>Duplex Cognitive </a:t>
            </a:r>
            <a:r>
              <a:rPr lang="en-US" altLang="zh-CN" sz="3000" dirty="0">
                <a:ea typeface="ＭＳ Ｐゴシック" pitchFamily="34" charset="-128"/>
                <a:cs typeface="Times New Roman" pitchFamily="18" charset="0"/>
              </a:rPr>
              <a:t>R</a:t>
            </a:r>
            <a:r>
              <a:rPr lang="en-US" altLang="zh-CN" sz="3000" dirty="0" smtClean="0">
                <a:ea typeface="ＭＳ Ｐゴシック" pitchFamily="34" charset="-128"/>
                <a:cs typeface="Times New Roman" pitchFamily="18" charset="0"/>
              </a:rPr>
              <a:t>adio: Listen and Talk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b="0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Full Duplex RF CSMA/CD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 smtClean="0">
                <a:ea typeface="ＭＳ Ｐゴシック" pitchFamily="34" charset="-128"/>
                <a:cs typeface="Times New Roman" pitchFamily="18" charset="0"/>
              </a:rPr>
              <a:t>Full Duplex </a:t>
            </a:r>
            <a:r>
              <a:rPr lang="en-US" altLang="zh-CN" sz="3000" dirty="0" err="1" smtClean="0">
                <a:ea typeface="ＭＳ Ｐゴシック" pitchFamily="34" charset="-128"/>
                <a:cs typeface="Times New Roman" pitchFamily="18" charset="0"/>
              </a:rPr>
              <a:t>HetNet</a:t>
            </a:r>
            <a:endParaRPr lang="en-US" altLang="zh-CN" sz="3000" b="0" dirty="0" smtClean="0">
              <a:ea typeface="ＭＳ Ｐゴシック" pitchFamily="34" charset="-128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>
                <a:ea typeface="ＭＳ Ｐゴシック" pitchFamily="34" charset="-128"/>
                <a:cs typeface="Times New Roman" pitchFamily="18" charset="0"/>
              </a:rPr>
              <a:t>Resource Allocation Summary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b="0" dirty="0" smtClean="0">
                <a:ea typeface="ＭＳ Ｐゴシック" pitchFamily="34" charset="-128"/>
                <a:cs typeface="Times New Roman" pitchFamily="18" charset="0"/>
              </a:rPr>
              <a:t>Conclusions</a:t>
            </a:r>
            <a:endParaRPr lang="en-GB" altLang="zh-CN" sz="3000" b="0" dirty="0" smtClean="0"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8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>
                <a:solidFill>
                  <a:srgbClr val="0070C0"/>
                </a:solidFill>
              </a:rPr>
              <a:t>Full Duplex CSMA/CD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5500702"/>
            <a:ext cx="889317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sz="1200" dirty="0" smtClean="0"/>
              <a:t>Liao Yun, </a:t>
            </a:r>
            <a:r>
              <a:rPr lang="en-US" sz="1200" dirty="0" err="1" smtClean="0"/>
              <a:t>Tianyu</a:t>
            </a:r>
            <a:r>
              <a:rPr lang="en-US" sz="1200" dirty="0" smtClean="0"/>
              <a:t> Wang, </a:t>
            </a:r>
            <a:r>
              <a:rPr lang="en-US" sz="1200" dirty="0" err="1" smtClean="0"/>
              <a:t>Kaigui</a:t>
            </a:r>
            <a:r>
              <a:rPr lang="en-US" sz="1200" dirty="0" smtClean="0"/>
              <a:t> </a:t>
            </a:r>
            <a:r>
              <a:rPr lang="en-US" sz="1200" dirty="0" err="1" smtClean="0"/>
              <a:t>Bian</a:t>
            </a:r>
            <a:r>
              <a:rPr lang="en-US" sz="1200" dirty="0" smtClean="0"/>
              <a:t>, </a:t>
            </a:r>
            <a:r>
              <a:rPr lang="en-US" sz="1200" dirty="0" err="1" smtClean="0"/>
              <a:t>Lingyang</a:t>
            </a:r>
            <a:r>
              <a:rPr lang="en-US" sz="1200" dirty="0" smtClean="0"/>
              <a:t> Song and Zhu Han, “Decentralized Dynamic Spectrum Access in Full-Duplex Cognitive Radio Networks,” IEEE International Conference on Communications (ICC), </a:t>
            </a:r>
            <a:r>
              <a:rPr lang="en-US" sz="1200" dirty="0" smtClean="0">
                <a:solidFill>
                  <a:srgbClr val="FF0000"/>
                </a:solidFill>
              </a:rPr>
              <a:t>Best paper award</a:t>
            </a:r>
            <a:r>
              <a:rPr lang="en-US" sz="1200" dirty="0" smtClean="0"/>
              <a:t>, London,  2015.</a:t>
            </a:r>
          </a:p>
          <a:p>
            <a:pPr marL="342900" indent="-342900">
              <a:buFont typeface="+mj-ea"/>
              <a:buAutoNum type="circleNumDbPlain"/>
            </a:pPr>
            <a:r>
              <a:rPr lang="en-US" sz="1200" dirty="0" err="1" smtClean="0"/>
              <a:t>Yun</a:t>
            </a:r>
            <a:r>
              <a:rPr lang="en-US" sz="1200" dirty="0" smtClean="0"/>
              <a:t> Liao, </a:t>
            </a:r>
            <a:r>
              <a:rPr lang="en-US" sz="1200" dirty="0" err="1" smtClean="0"/>
              <a:t>Kaigui</a:t>
            </a:r>
            <a:r>
              <a:rPr lang="en-US" sz="1200" dirty="0" smtClean="0"/>
              <a:t> Bain, </a:t>
            </a:r>
            <a:r>
              <a:rPr lang="en-US" sz="1200" dirty="0" err="1" smtClean="0"/>
              <a:t>Lingyang</a:t>
            </a:r>
            <a:r>
              <a:rPr lang="en-US" sz="1200" dirty="0" smtClean="0"/>
              <a:t> </a:t>
            </a:r>
            <a:r>
              <a:rPr lang="en-US" sz="1200" dirty="0" err="1" smtClean="0"/>
              <a:t>Song,and</a:t>
            </a:r>
            <a:r>
              <a:rPr lang="en-US" sz="1200" dirty="0" smtClean="0"/>
              <a:t> Zhu Han, “Full-duplex MAC Protocol Design and Analysis," appear, IEEE Communications Letters </a:t>
            </a:r>
          </a:p>
          <a:p>
            <a:pPr marL="342900" lvl="0" indent="-342900">
              <a:buFont typeface="+mj-ea"/>
              <a:buAutoNum type="circleNumDbPlain"/>
            </a:pPr>
            <a:r>
              <a:rPr lang="en-US" altLang="zh-CN" sz="1200" dirty="0" err="1" smtClean="0"/>
              <a:t>Yun</a:t>
            </a:r>
            <a:r>
              <a:rPr lang="en-US" altLang="zh-CN" sz="1200" dirty="0" smtClean="0"/>
              <a:t> Liao, </a:t>
            </a:r>
            <a:r>
              <a:rPr lang="en-US" altLang="zh-CN" sz="1200" dirty="0" err="1" smtClean="0"/>
              <a:t>Kaigui</a:t>
            </a:r>
            <a:r>
              <a:rPr lang="en-US" altLang="zh-CN" sz="1200" dirty="0" smtClean="0"/>
              <a:t> </a:t>
            </a:r>
            <a:r>
              <a:rPr lang="en-US" altLang="zh-CN" sz="1200" dirty="0" err="1" smtClean="0"/>
              <a:t>Bian</a:t>
            </a:r>
            <a:r>
              <a:rPr lang="en-US" altLang="zh-CN" sz="1200" dirty="0" smtClean="0"/>
              <a:t>, </a:t>
            </a:r>
            <a:r>
              <a:rPr lang="en-US" altLang="zh-CN" sz="1200" dirty="0" err="1" smtClean="0"/>
              <a:t>Lingyang</a:t>
            </a:r>
            <a:r>
              <a:rPr lang="en-US" altLang="zh-CN" sz="1200" dirty="0" smtClean="0"/>
              <a:t> Song and Zhu Han, “Full-duplex </a:t>
            </a:r>
            <a:r>
              <a:rPr lang="en-US" altLang="zh-CN" sz="1200" dirty="0" err="1" smtClean="0"/>
              <a:t>WiFi</a:t>
            </a:r>
            <a:r>
              <a:rPr lang="en-US" altLang="zh-CN" sz="1200" dirty="0" smtClean="0"/>
              <a:t>: Achieving Simultaneous Sensing and Transmission for Future Wireless Networks,” ACM </a:t>
            </a:r>
            <a:r>
              <a:rPr lang="en-US" altLang="zh-CN" sz="1200" dirty="0" err="1" smtClean="0"/>
              <a:t>Mobihoc</a:t>
            </a:r>
            <a:r>
              <a:rPr lang="en-US" altLang="zh-CN" sz="1200" dirty="0" smtClean="0"/>
              <a:t> (poster), Hangzhou, China, 2015.</a:t>
            </a:r>
            <a:endParaRPr lang="zh-CN" altLang="zh-CN" sz="1200" dirty="0" smtClean="0"/>
          </a:p>
        </p:txBody>
      </p:sp>
      <p:pic>
        <p:nvPicPr>
          <p:cNvPr id="192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785794"/>
            <a:ext cx="6480243" cy="462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285779" y="1124744"/>
            <a:ext cx="2558029" cy="28623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Roundabout example for CSMA, CSMA/CD and Aloha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RF half duplex can only use CSMA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 smtClean="0"/>
              <a:t> Full duplex enable CSMA/CD</a:t>
            </a:r>
          </a:p>
          <a:p>
            <a:pPr>
              <a:buFont typeface="Arial" pitchFamily="34" charset="0"/>
              <a:buChar char="•"/>
            </a:pPr>
            <a:r>
              <a:rPr lang="en-US" altLang="zh-CN" dirty="0"/>
              <a:t> </a:t>
            </a:r>
            <a:r>
              <a:rPr lang="en-US" altLang="zh-CN" dirty="0" smtClean="0"/>
              <a:t>Performance gain when traffic is high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7953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2483769" y="60325"/>
            <a:ext cx="6660232" cy="776288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KPIs</a:t>
            </a:r>
            <a:endParaRPr lang="zh-CN" altLang="en-US" dirty="0" smtClean="0">
              <a:solidFill>
                <a:schemeClr val="bg1"/>
              </a:solidFill>
            </a:endParaRPr>
          </a:p>
        </p:txBody>
      </p:sp>
      <p:grpSp>
        <p:nvGrpSpPr>
          <p:cNvPr id="2" name="组合 35"/>
          <p:cNvGrpSpPr/>
          <p:nvPr/>
        </p:nvGrpSpPr>
        <p:grpSpPr>
          <a:xfrm>
            <a:off x="395536" y="960239"/>
            <a:ext cx="4391010" cy="2158499"/>
            <a:chOff x="395536" y="960239"/>
            <a:chExt cx="4391010" cy="2158499"/>
          </a:xfrm>
        </p:grpSpPr>
        <p:grpSp>
          <p:nvGrpSpPr>
            <p:cNvPr id="3" name="组合 29"/>
            <p:cNvGrpSpPr/>
            <p:nvPr/>
          </p:nvGrpSpPr>
          <p:grpSpPr>
            <a:xfrm>
              <a:off x="539552" y="960239"/>
              <a:ext cx="2448274" cy="1440160"/>
              <a:chOff x="539550" y="980728"/>
              <a:chExt cx="3312368" cy="2088232"/>
            </a:xfrm>
          </p:grpSpPr>
          <p:graphicFrame>
            <p:nvGraphicFramePr>
              <p:cNvPr id="12" name="图表 11"/>
              <p:cNvGraphicFramePr/>
              <p:nvPr/>
            </p:nvGraphicFramePr>
            <p:xfrm>
              <a:off x="539550" y="980728"/>
              <a:ext cx="3312368" cy="208823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sp>
            <p:nvSpPr>
              <p:cNvPr id="5" name="右箭头 4"/>
              <p:cNvSpPr/>
              <p:nvPr/>
            </p:nvSpPr>
            <p:spPr>
              <a:xfrm rot="18639400">
                <a:off x="2113166" y="1629944"/>
                <a:ext cx="1080120" cy="278474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95536" y="2472407"/>
              <a:ext cx="43910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1000</a:t>
              </a:r>
              <a:r>
                <a:rPr lang="en-US" altLang="zh-CN" dirty="0" smtClean="0"/>
                <a:t>X Capacity</a:t>
              </a:r>
            </a:p>
            <a:p>
              <a:r>
                <a:rPr lang="en-US" altLang="zh-CN" dirty="0" smtClean="0"/>
                <a:t>(Traffic and Connections)</a:t>
              </a:r>
              <a:endParaRPr lang="zh-CN" altLang="en-US" dirty="0"/>
            </a:p>
          </p:txBody>
        </p:sp>
      </p:grpSp>
      <p:grpSp>
        <p:nvGrpSpPr>
          <p:cNvPr id="4" name="组合 37"/>
          <p:cNvGrpSpPr/>
          <p:nvPr/>
        </p:nvGrpSpPr>
        <p:grpSpPr>
          <a:xfrm>
            <a:off x="6371184" y="960240"/>
            <a:ext cx="2772816" cy="2158498"/>
            <a:chOff x="6371184" y="960240"/>
            <a:chExt cx="2772816" cy="2158498"/>
          </a:xfrm>
        </p:grpSpPr>
        <p:grpSp>
          <p:nvGrpSpPr>
            <p:cNvPr id="7" name="组合 33"/>
            <p:cNvGrpSpPr/>
            <p:nvPr/>
          </p:nvGrpSpPr>
          <p:grpSpPr>
            <a:xfrm>
              <a:off x="6660232" y="960240"/>
              <a:ext cx="2016224" cy="1584172"/>
              <a:chOff x="251520" y="3689510"/>
              <a:chExt cx="2952328" cy="2189756"/>
            </a:xfrm>
          </p:grpSpPr>
          <p:pic>
            <p:nvPicPr>
              <p:cNvPr id="9224" name="Picture 8" descr="http://en-img-dis.gcimg.net/product/day_20111124/d90cade59cd4d31a5aa5c27e6c6d794c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691680" y="3789040"/>
                <a:ext cx="1512168" cy="2090226"/>
              </a:xfrm>
              <a:prstGeom prst="rect">
                <a:avLst/>
              </a:prstGeom>
              <a:noFill/>
            </p:spPr>
          </p:pic>
          <p:pic>
            <p:nvPicPr>
              <p:cNvPr id="9226" name="Picture 10" descr="http://images.easy361.com/201209/1348774665536133075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51520" y="4005064"/>
                <a:ext cx="936104" cy="936104"/>
              </a:xfrm>
              <a:prstGeom prst="rect">
                <a:avLst/>
              </a:prstGeom>
              <a:noFill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567841" y="3689510"/>
                <a:ext cx="1738479" cy="510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10Gbps</a:t>
                </a:r>
                <a:endParaRPr lang="zh-CN" altLang="en-US" dirty="0"/>
              </a:p>
            </p:txBody>
          </p:sp>
          <p:pic>
            <p:nvPicPr>
              <p:cNvPr id="9227" name="Picture 11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20820421">
                <a:off x="1058427" y="4167465"/>
                <a:ext cx="829876" cy="226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9" name="Picture 13" descr="http://t2.baidu.com/it/u=2254232663,17436644&amp;fm=21&amp;gp=0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1259632" y="4509120"/>
                <a:ext cx="516763" cy="720080"/>
              </a:xfrm>
              <a:prstGeom prst="rect">
                <a:avLst/>
              </a:prstGeom>
              <a:noFill/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6371184" y="2472407"/>
              <a:ext cx="2772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10</a:t>
              </a:r>
              <a:r>
                <a:rPr lang="en-US" altLang="zh-CN" dirty="0" smtClean="0"/>
                <a:t>X Peak Data Rate</a:t>
              </a:r>
            </a:p>
            <a:p>
              <a:r>
                <a:rPr lang="en-US" altLang="zh-CN" dirty="0" smtClean="0"/>
                <a:t>(10+Gbps)</a:t>
              </a:r>
            </a:p>
          </p:txBody>
        </p:sp>
      </p:grpSp>
      <p:grpSp>
        <p:nvGrpSpPr>
          <p:cNvPr id="10" name="组合 36"/>
          <p:cNvGrpSpPr/>
          <p:nvPr/>
        </p:nvGrpSpPr>
        <p:grpSpPr>
          <a:xfrm>
            <a:off x="3275856" y="1032247"/>
            <a:ext cx="2847191" cy="2086491"/>
            <a:chOff x="3275856" y="1032247"/>
            <a:chExt cx="2847191" cy="2086491"/>
          </a:xfrm>
        </p:grpSpPr>
        <p:sp>
          <p:nvSpPr>
            <p:cNvPr id="20" name="TextBox 19"/>
            <p:cNvSpPr txBox="1"/>
            <p:nvPr/>
          </p:nvSpPr>
          <p:spPr>
            <a:xfrm>
              <a:off x="3347864" y="2472407"/>
              <a:ext cx="27751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10</a:t>
              </a:r>
              <a:r>
                <a:rPr lang="en-US" altLang="zh-CN" dirty="0" smtClean="0"/>
                <a:t>X User Rate Anywhere</a:t>
              </a:r>
            </a:p>
            <a:p>
              <a:r>
                <a:rPr lang="en-US" altLang="zh-CN" dirty="0" smtClean="0"/>
                <a:t>(100M-1Gbps)</a:t>
              </a:r>
              <a:endParaRPr lang="zh-CN" altLang="en-US" dirty="0"/>
            </a:p>
          </p:txBody>
        </p:sp>
        <p:grpSp>
          <p:nvGrpSpPr>
            <p:cNvPr id="11" name="组合 28"/>
            <p:cNvGrpSpPr/>
            <p:nvPr/>
          </p:nvGrpSpPr>
          <p:grpSpPr>
            <a:xfrm>
              <a:off x="3275856" y="1032247"/>
              <a:ext cx="2448272" cy="1296144"/>
              <a:chOff x="4572000" y="1052736"/>
              <a:chExt cx="3888432" cy="2016224"/>
            </a:xfrm>
          </p:grpSpPr>
          <p:pic>
            <p:nvPicPr>
              <p:cNvPr id="9233" name="Picture 17" descr="http://pic12.nipic.com/20110228/2457331_222040862000_2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572000" y="1052736"/>
                <a:ext cx="2856316" cy="2016224"/>
              </a:xfrm>
              <a:prstGeom prst="rect">
                <a:avLst/>
              </a:prstGeom>
              <a:noFill/>
            </p:spPr>
          </p:pic>
          <p:pic>
            <p:nvPicPr>
              <p:cNvPr id="9" name="Picture 3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860032" y="1268760"/>
                <a:ext cx="653670" cy="993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3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020272" y="1196752"/>
                <a:ext cx="433914" cy="6594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797" name="Picture 5" descr="http://t3.baidu.com/it/u=3977028044,1512185869&amp;fm=15&amp;gp=0.jp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524328" y="1556792"/>
                <a:ext cx="936104" cy="628728"/>
              </a:xfrm>
              <a:prstGeom prst="rect">
                <a:avLst/>
              </a:prstGeom>
              <a:noFill/>
            </p:spPr>
          </p:pic>
          <p:sp>
            <p:nvSpPr>
              <p:cNvPr id="23" name="左右箭头 22"/>
              <p:cNvSpPr/>
              <p:nvPr/>
            </p:nvSpPr>
            <p:spPr>
              <a:xfrm rot="19385321">
                <a:off x="7153619" y="2380197"/>
                <a:ext cx="373869" cy="89247"/>
              </a:xfrm>
              <a:prstGeom prst="left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3" name="组合 38"/>
          <p:cNvGrpSpPr/>
          <p:nvPr/>
        </p:nvGrpSpPr>
        <p:grpSpPr>
          <a:xfrm>
            <a:off x="179512" y="3982865"/>
            <a:ext cx="2808312" cy="2080007"/>
            <a:chOff x="179512" y="3768551"/>
            <a:chExt cx="2808312" cy="2080007"/>
          </a:xfrm>
        </p:grpSpPr>
        <p:sp>
          <p:nvSpPr>
            <p:cNvPr id="8" name="TextBox 7"/>
            <p:cNvSpPr txBox="1"/>
            <p:nvPr/>
          </p:nvSpPr>
          <p:spPr>
            <a:xfrm>
              <a:off x="179512" y="5568751"/>
              <a:ext cx="2808312" cy="2798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0000"/>
                  </a:solidFill>
                </a:rPr>
                <a:t>1000</a:t>
              </a:r>
              <a:r>
                <a:rPr lang="en-US" altLang="zh-CN" dirty="0" smtClean="0"/>
                <a:t>X </a:t>
              </a:r>
              <a:r>
                <a:rPr lang="en-US" altLang="zh-CN" dirty="0" err="1" smtClean="0"/>
                <a:t>Energy&amp;Cost</a:t>
              </a:r>
              <a:r>
                <a:rPr lang="en-US" altLang="zh-CN" dirty="0" smtClean="0"/>
                <a:t> Reduce</a:t>
              </a:r>
            </a:p>
          </p:txBody>
        </p:sp>
        <p:grpSp>
          <p:nvGrpSpPr>
            <p:cNvPr id="14" name="组合 43"/>
            <p:cNvGrpSpPr/>
            <p:nvPr/>
          </p:nvGrpSpPr>
          <p:grpSpPr>
            <a:xfrm>
              <a:off x="427560" y="3768551"/>
              <a:ext cx="2419545" cy="1893910"/>
              <a:chOff x="427560" y="3933056"/>
              <a:chExt cx="2419545" cy="1893910"/>
            </a:xfrm>
          </p:grpSpPr>
          <p:pic>
            <p:nvPicPr>
              <p:cNvPr id="9218" name="Picture 2" descr="http://www.morning.sc.cn/new/tfzb/20100308/m_TF08A16_2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27560" y="4012904"/>
                <a:ext cx="2419545" cy="1814062"/>
              </a:xfrm>
              <a:prstGeom prst="rect">
                <a:avLst/>
              </a:prstGeom>
              <a:noFill/>
            </p:spPr>
          </p:pic>
          <p:pic>
            <p:nvPicPr>
              <p:cNvPr id="24" name="Picture 3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828338" y="3933056"/>
                <a:ext cx="562250" cy="8705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36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390587" y="3966390"/>
                <a:ext cx="319563" cy="4948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5" name="组合 39"/>
          <p:cNvGrpSpPr/>
          <p:nvPr/>
        </p:nvGrpSpPr>
        <p:grpSpPr>
          <a:xfrm>
            <a:off x="3635896" y="4126882"/>
            <a:ext cx="3027304" cy="2302514"/>
            <a:chOff x="3635896" y="3912568"/>
            <a:chExt cx="3027304" cy="2302514"/>
          </a:xfrm>
        </p:grpSpPr>
        <p:sp>
          <p:nvSpPr>
            <p:cNvPr id="31" name="TextBox 30"/>
            <p:cNvSpPr txBox="1"/>
            <p:nvPr/>
          </p:nvSpPr>
          <p:spPr>
            <a:xfrm>
              <a:off x="3635896" y="5568751"/>
              <a:ext cx="3027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10</a:t>
              </a:r>
              <a:r>
                <a:rPr lang="en-US" altLang="zh-CN" dirty="0" smtClean="0"/>
                <a:t>X Low Latency, </a:t>
              </a:r>
            </a:p>
            <a:p>
              <a:r>
                <a:rPr lang="en-US" altLang="zh-CN" dirty="0" smtClean="0"/>
                <a:t>High reliability</a:t>
              </a:r>
              <a:endParaRPr lang="zh-CN" altLang="en-US" dirty="0"/>
            </a:p>
          </p:txBody>
        </p:sp>
        <p:grpSp>
          <p:nvGrpSpPr>
            <p:cNvPr id="17" name="组合 33"/>
            <p:cNvGrpSpPr/>
            <p:nvPr/>
          </p:nvGrpSpPr>
          <p:grpSpPr>
            <a:xfrm>
              <a:off x="3707905" y="3912568"/>
              <a:ext cx="2016224" cy="1440160"/>
              <a:chOff x="0" y="2564904"/>
              <a:chExt cx="2631851" cy="1626425"/>
            </a:xfrm>
          </p:grpSpPr>
          <p:pic>
            <p:nvPicPr>
              <p:cNvPr id="32" name="Picture 23" descr="http://www.iot-online.com/uploads/allimg/100622/11_100622000010_1.jpg"/>
              <p:cNvPicPr>
                <a:picLocks noChangeAspect="1" noChangeArrowheads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924944"/>
                <a:ext cx="1688513" cy="12663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008112" y="2564904"/>
                <a:ext cx="1623739" cy="1119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5" name="TextBox 34"/>
          <p:cNvSpPr txBox="1"/>
          <p:nvPr/>
        </p:nvSpPr>
        <p:spPr>
          <a:xfrm>
            <a:off x="710087" y="3338903"/>
            <a:ext cx="7966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0066FF"/>
                </a:solidFill>
              </a:rPr>
              <a:t>But what is 5G? D2D, small cell, Massive MIMO or </a:t>
            </a:r>
            <a:r>
              <a:rPr lang="en-US" altLang="zh-CN" b="1" dirty="0" smtClean="0">
                <a:solidFill>
                  <a:srgbClr val="FF0000"/>
                </a:solidFill>
              </a:rPr>
              <a:t>full duplex</a:t>
            </a:r>
            <a:r>
              <a:rPr lang="en-US" altLang="zh-CN" b="1" dirty="0" smtClean="0">
                <a:solidFill>
                  <a:srgbClr val="0066FF"/>
                </a:solidFill>
              </a:rPr>
              <a:t>?</a:t>
            </a:r>
            <a:endParaRPr lang="zh-CN" altLang="en-US" b="1" dirty="0">
              <a:solidFill>
                <a:srgbClr val="0066FF"/>
              </a:solidFill>
            </a:endParaRPr>
          </a:p>
        </p:txBody>
      </p:sp>
      <p:grpSp>
        <p:nvGrpSpPr>
          <p:cNvPr id="18" name="组合 40"/>
          <p:cNvGrpSpPr/>
          <p:nvPr/>
        </p:nvGrpSpPr>
        <p:grpSpPr>
          <a:xfrm>
            <a:off x="6293865" y="3806911"/>
            <a:ext cx="2635853" cy="2684040"/>
            <a:chOff x="6293865" y="3592597"/>
            <a:chExt cx="2635853" cy="2684040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293865" y="3592597"/>
              <a:ext cx="2635853" cy="1977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" name="TextBox 42"/>
            <p:cNvSpPr txBox="1"/>
            <p:nvPr/>
          </p:nvSpPr>
          <p:spPr>
            <a:xfrm>
              <a:off x="6545356" y="5568751"/>
              <a:ext cx="22065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</a:rPr>
                <a:t>5-10</a:t>
              </a:r>
              <a:r>
                <a:rPr lang="en-US" altLang="zh-CN" dirty="0" smtClean="0"/>
                <a:t>X Spectrum Efficiency</a:t>
              </a:r>
            </a:p>
          </p:txBody>
        </p:sp>
      </p:grpSp>
      <p:sp>
        <p:nvSpPr>
          <p:cNvPr id="34" name="标题 1"/>
          <p:cNvSpPr>
            <a:spLocks noGrp="1"/>
          </p:cNvSpPr>
          <p:nvPr>
            <p:ph type="title"/>
          </p:nvPr>
        </p:nvSpPr>
        <p:spPr>
          <a:xfrm>
            <a:off x="392113" y="228581"/>
            <a:ext cx="8359775" cy="557213"/>
          </a:xfrm>
        </p:spPr>
        <p:txBody>
          <a:bodyPr/>
          <a:lstStyle/>
          <a:p>
            <a:pPr algn="ctr"/>
            <a:r>
              <a:rPr lang="en-US" altLang="zh-CN" sz="3200" dirty="0" smtClean="0">
                <a:ea typeface="黑体" pitchFamily="2" charset="-122"/>
              </a:rPr>
              <a:t>6 Key Performance Indicators (KPIs) for 5G</a:t>
            </a:r>
            <a:endParaRPr lang="zh-CN" alt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5486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>
                <a:solidFill>
                  <a:srgbClr val="0070C0"/>
                </a:solidFill>
              </a:rPr>
              <a:t>Full Duplex Radom Access MAC in CRNs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2698" y="4293096"/>
            <a:ext cx="8591385" cy="11823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4000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</a:rPr>
              <a:t>With FD techniques, SUs can keep sensing during transmission. </a:t>
            </a:r>
          </a:p>
          <a:p>
            <a:pPr marL="254000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</a:rPr>
              <a:t>Contention window: determine the optimal </a:t>
            </a:r>
            <a:r>
              <a:rPr lang="en-US" altLang="zh-CN" dirty="0" err="1" smtClean="0">
                <a:solidFill>
                  <a:srgbClr val="000000"/>
                </a:solidFill>
              </a:rPr>
              <a:t>backoff</a:t>
            </a:r>
            <a:r>
              <a:rPr lang="en-US" altLang="zh-CN" dirty="0" smtClean="0">
                <a:solidFill>
                  <a:srgbClr val="000000"/>
                </a:solidFill>
              </a:rPr>
              <a:t> length.</a:t>
            </a:r>
          </a:p>
          <a:p>
            <a:pPr marL="254000" indent="-254000" eaLnBrk="0" hangingPunct="0">
              <a:lnSpc>
                <a:spcPct val="105000"/>
              </a:lnSpc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000000"/>
                </a:solidFill>
              </a:rPr>
              <a:t>Handling the RSI: the RSI results in false alarm and miss detection</a:t>
            </a:r>
            <a:endParaRPr lang="zh-CN" alt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644388"/>
              </p:ext>
            </p:extLst>
          </p:nvPr>
        </p:nvGraphicFramePr>
        <p:xfrm>
          <a:off x="597299" y="792187"/>
          <a:ext cx="7863133" cy="3284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9100" name="Visio" r:id="rId3" imgW="7760399" imgH="3241059" progId="">
                  <p:embed/>
                </p:oleObj>
              </mc:Choice>
              <mc:Fallback>
                <p:oleObj name="Visio" r:id="rId3" imgW="7760399" imgH="32410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99" y="792187"/>
                        <a:ext cx="7863133" cy="32848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785794"/>
            <a:ext cx="4032448" cy="334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697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Table of Content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80728"/>
            <a:ext cx="8359775" cy="492918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b="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Basic of Full-duplex Communications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Full Duplex </a:t>
            </a:r>
            <a:r>
              <a:rPr lang="en-US" altLang="zh-CN" sz="3000" dirty="0" err="1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Crosslayer</a:t>
            </a:r>
            <a:r>
              <a:rPr lang="en-US" altLang="zh-CN" sz="3000" dirty="0" smtClean="0">
                <a:solidFill>
                  <a:schemeClr val="tx1"/>
                </a:solidFill>
                <a:ea typeface="ＭＳ Ｐゴシック" pitchFamily="34" charset="-128"/>
                <a:cs typeface="Times New Roman" pitchFamily="18" charset="0"/>
              </a:rPr>
              <a:t> Design</a:t>
            </a:r>
            <a:endParaRPr lang="en-US" altLang="zh-CN" sz="3000" b="0" dirty="0" smtClean="0">
              <a:solidFill>
                <a:schemeClr val="tx1"/>
              </a:solidFill>
              <a:ea typeface="ＭＳ Ｐゴシック" pitchFamily="34" charset="-128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>
                <a:ea typeface="ＭＳ Ｐゴシック" pitchFamily="34" charset="-128"/>
                <a:cs typeface="Times New Roman" pitchFamily="18" charset="0"/>
              </a:rPr>
              <a:t>Full </a:t>
            </a:r>
            <a:r>
              <a:rPr lang="en-US" altLang="zh-CN" sz="3000" dirty="0" smtClean="0">
                <a:ea typeface="ＭＳ Ｐゴシック" pitchFamily="34" charset="-128"/>
                <a:cs typeface="Times New Roman" pitchFamily="18" charset="0"/>
              </a:rPr>
              <a:t>Duplex Cognitive </a:t>
            </a:r>
            <a:r>
              <a:rPr lang="en-US" altLang="zh-CN" sz="3000" dirty="0">
                <a:ea typeface="ＭＳ Ｐゴシック" pitchFamily="34" charset="-128"/>
                <a:cs typeface="Times New Roman" pitchFamily="18" charset="0"/>
              </a:rPr>
              <a:t>R</a:t>
            </a:r>
            <a:r>
              <a:rPr lang="en-US" altLang="zh-CN" sz="3000" dirty="0" smtClean="0">
                <a:ea typeface="ＭＳ Ｐゴシック" pitchFamily="34" charset="-128"/>
                <a:cs typeface="Times New Roman" pitchFamily="18" charset="0"/>
              </a:rPr>
              <a:t>adio: Listen and Talk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b="0" dirty="0" smtClean="0">
                <a:ea typeface="ＭＳ Ｐゴシック" pitchFamily="34" charset="-128"/>
                <a:cs typeface="Times New Roman" pitchFamily="18" charset="0"/>
              </a:rPr>
              <a:t>Full Duplex RF CSMA/CD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Full Duplex </a:t>
            </a:r>
            <a:r>
              <a:rPr lang="en-US" altLang="zh-CN" sz="3000" dirty="0" err="1" smtClean="0">
                <a:solidFill>
                  <a:srgbClr val="FF0000"/>
                </a:solidFill>
                <a:ea typeface="ＭＳ Ｐゴシック" pitchFamily="34" charset="-128"/>
                <a:cs typeface="Times New Roman" pitchFamily="18" charset="0"/>
              </a:rPr>
              <a:t>HetNet</a:t>
            </a:r>
            <a:endParaRPr lang="en-US" altLang="zh-CN" sz="3000" b="0" dirty="0" smtClean="0">
              <a:solidFill>
                <a:srgbClr val="FF0000"/>
              </a:solidFill>
              <a:ea typeface="ＭＳ Ｐゴシック" pitchFamily="34" charset="-128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dirty="0">
                <a:ea typeface="ＭＳ Ｐゴシック" pitchFamily="34" charset="-128"/>
                <a:cs typeface="Times New Roman" pitchFamily="18" charset="0"/>
              </a:rPr>
              <a:t>Resource Allocation Summary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zh-CN" sz="3000" b="0" dirty="0" smtClean="0">
                <a:ea typeface="ＭＳ Ｐゴシック" pitchFamily="34" charset="-128"/>
                <a:cs typeface="Times New Roman" pitchFamily="18" charset="0"/>
              </a:rPr>
              <a:t>Conclusions</a:t>
            </a:r>
            <a:endParaRPr lang="en-GB" altLang="zh-CN" sz="3000" b="0" dirty="0" smtClean="0"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8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16430"/>
          </a:xfrm>
        </p:spPr>
        <p:txBody>
          <a:bodyPr/>
          <a:lstStyle/>
          <a:p>
            <a:pPr algn="l"/>
            <a:r>
              <a:rPr lang="en-US" dirty="0" smtClean="0"/>
              <a:t>FD </a:t>
            </a:r>
            <a:r>
              <a:rPr lang="en-US" dirty="0" err="1" smtClean="0"/>
              <a:t>HetNet</a:t>
            </a:r>
            <a:r>
              <a:rPr lang="en-US" dirty="0" smtClean="0"/>
              <a:t> System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3279" y="6356352"/>
            <a:ext cx="561975" cy="365125"/>
          </a:xfrm>
          <a:prstGeom prst="rect">
            <a:avLst/>
          </a:prstGeom>
        </p:spPr>
        <p:txBody>
          <a:bodyPr/>
          <a:lstStyle/>
          <a:p>
            <a:fld id="{53AAC9DA-AE7D-48C2-AD40-82108914577B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32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914" y="620688"/>
            <a:ext cx="8392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Single cell FDD OFDMA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T</a:t>
            </a:r>
            <a:r>
              <a:rPr lang="en-US" sz="2400" dirty="0" smtClean="0">
                <a:latin typeface="Calibri" panose="020F0502020204030204" pitchFamily="34" charset="0"/>
              </a:rPr>
              <a:t>wo-tier network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base station (BS) and </a:t>
            </a:r>
            <a:r>
              <a:rPr lang="en-US" sz="2400" dirty="0" err="1" smtClean="0">
                <a:latin typeface="Calibri" panose="020F0502020204030204" pitchFamily="34" charset="0"/>
              </a:rPr>
              <a:t>femto</a:t>
            </a:r>
            <a:r>
              <a:rPr lang="en-US" sz="2400" dirty="0" smtClean="0">
                <a:latin typeface="Calibri" panose="020F0502020204030204" pitchFamily="34" charset="0"/>
              </a:rPr>
              <a:t> cell access point (FAP)</a:t>
            </a:r>
            <a:endParaRPr lang="en-US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MIMO is equipped in BS and FAP.</a:t>
            </a:r>
            <a:endParaRPr lang="en-US" sz="2400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Option to either connect to BS or one of SAPs </a:t>
            </a:r>
          </a:p>
        </p:txBody>
      </p:sp>
      <p:pic>
        <p:nvPicPr>
          <p:cNvPr id="192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33640"/>
            <a:ext cx="46005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559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84196"/>
          </a:xfrm>
        </p:spPr>
        <p:txBody>
          <a:bodyPr/>
          <a:lstStyle/>
          <a:p>
            <a:pPr algn="l"/>
            <a:r>
              <a:rPr lang="en-US" dirty="0" smtClean="0"/>
              <a:t>Resource Allocation for FD </a:t>
            </a:r>
            <a:r>
              <a:rPr lang="en-US" dirty="0" err="1" smtClean="0"/>
              <a:t>HetNet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679" y="872836"/>
            <a:ext cx="8229600" cy="5253328"/>
          </a:xfrm>
        </p:spPr>
        <p:txBody>
          <a:bodyPr>
            <a:noAutofit/>
          </a:bodyPr>
          <a:lstStyle/>
          <a:p>
            <a:r>
              <a:rPr lang="en-US" sz="2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Compared with resource allocation in HD-</a:t>
            </a:r>
            <a:r>
              <a:rPr lang="en-US" sz="2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HetNet</a:t>
            </a:r>
            <a:endParaRPr lang="en-US" sz="2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Mode selection and connection selection</a:t>
            </a:r>
          </a:p>
          <a:p>
            <a:pPr lvl="1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Other resources such as power and channels</a:t>
            </a:r>
          </a:p>
          <a:p>
            <a:endParaRPr lang="en-US" sz="26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3279" y="6356352"/>
            <a:ext cx="561975" cy="365125"/>
          </a:xfrm>
          <a:prstGeom prst="rect">
            <a:avLst/>
          </a:prstGeom>
        </p:spPr>
        <p:txBody>
          <a:bodyPr/>
          <a:lstStyle/>
          <a:p>
            <a:fld id="{53AAC9DA-AE7D-48C2-AD40-82108914577B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33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92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276872"/>
            <a:ext cx="4956121" cy="399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138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9718"/>
          </a:xfrm>
        </p:spPr>
        <p:txBody>
          <a:bodyPr/>
          <a:lstStyle/>
          <a:p>
            <a:pPr algn="l"/>
            <a:r>
              <a:rPr lang="en-US" dirty="0" smtClean="0"/>
              <a:t>Numerical Results and intuition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22780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Bias: connection to FAP and BS</a:t>
            </a:r>
          </a:p>
          <a:p>
            <a:r>
              <a:rPr lang="en-US" dirty="0">
                <a:solidFill>
                  <a:schemeClr val="tx1"/>
                </a:solidFill>
              </a:rPr>
              <a:t>Backhaul constraint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Switch between HD and FD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43279" y="6356352"/>
            <a:ext cx="561975" cy="365125"/>
          </a:xfrm>
          <a:prstGeom prst="rect">
            <a:avLst/>
          </a:prstGeom>
        </p:spPr>
        <p:txBody>
          <a:bodyPr/>
          <a:lstStyle/>
          <a:p>
            <a:fld id="{53AAC9DA-AE7D-48C2-AD40-82108914577B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34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92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42" y="2204864"/>
            <a:ext cx="4527622" cy="426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125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Resource Allocation Problem Summary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785794"/>
            <a:ext cx="8359775" cy="5309782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Adaptive Mode Switch</a:t>
            </a:r>
          </a:p>
          <a:p>
            <a:pPr lvl="1"/>
            <a:r>
              <a:rPr lang="en-US" altLang="zh-CN" sz="2400" dirty="0" smtClean="0"/>
              <a:t>Half-duplex radio </a:t>
            </a:r>
          </a:p>
          <a:p>
            <a:pPr lvl="1"/>
            <a:r>
              <a:rPr lang="en-US" altLang="zh-CN" sz="2400" dirty="0" smtClean="0"/>
              <a:t>Full-duplex radio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Power Control</a:t>
            </a:r>
          </a:p>
          <a:p>
            <a:pPr lvl="1"/>
            <a:r>
              <a:rPr lang="en-US" altLang="zh-CN" sz="2400" dirty="0">
                <a:ea typeface="+mn-ea"/>
                <a:cs typeface="+mn-cs"/>
              </a:rPr>
              <a:t>High power will introduce self interference</a:t>
            </a:r>
          </a:p>
          <a:p>
            <a:pPr lvl="1"/>
            <a:r>
              <a:rPr lang="en-US" altLang="zh-CN" sz="2400" dirty="0">
                <a:ea typeface="+mn-ea"/>
                <a:cs typeface="+mn-cs"/>
              </a:rPr>
              <a:t>Mode selection and power control are coupled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Transmit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Beamforming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pPr lvl="1"/>
            <a:r>
              <a:rPr lang="en-US" altLang="zh-CN" sz="2400" dirty="0" smtClean="0"/>
              <a:t>How many antenna for self interference cancellation</a:t>
            </a:r>
            <a:endParaRPr lang="en-US" altLang="zh-CN" sz="2400" dirty="0" smtClean="0">
              <a:solidFill>
                <a:srgbClr val="FF0000"/>
              </a:solidFill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OFDM, Subcarrier </a:t>
            </a:r>
            <a:r>
              <a:rPr lang="en-US" altLang="zh-CN" sz="2400" dirty="0">
                <a:solidFill>
                  <a:srgbClr val="FF0000"/>
                </a:solidFill>
              </a:rPr>
              <a:t>Allocation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Link Selection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Routing 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altLang="zh-CN" sz="2400" dirty="0" smtClean="0"/>
          </a:p>
          <a:p>
            <a:endParaRPr lang="zh-CN" alt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Conclusions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857232"/>
            <a:ext cx="8359775" cy="5309782"/>
          </a:xfrm>
        </p:spPr>
        <p:txBody>
          <a:bodyPr/>
          <a:lstStyle/>
          <a:p>
            <a:pPr algn="just"/>
            <a:r>
              <a:rPr lang="en-US" altLang="zh-CN" dirty="0" smtClean="0"/>
              <a:t>Full Duplex Basics</a:t>
            </a:r>
          </a:p>
          <a:p>
            <a:pPr lvl="1" algn="just"/>
            <a:r>
              <a:rPr lang="en-US" altLang="zh-CN" dirty="0" smtClean="0"/>
              <a:t>Key is self interference before ADC</a:t>
            </a:r>
          </a:p>
          <a:p>
            <a:pPr algn="just"/>
            <a:r>
              <a:rPr lang="en-US" altLang="zh-CN" dirty="0" smtClean="0">
                <a:solidFill>
                  <a:srgbClr val="FF0000"/>
                </a:solidFill>
              </a:rPr>
              <a:t>Good thing: whole </a:t>
            </a:r>
            <a:r>
              <a:rPr lang="en-US" altLang="zh-CN" dirty="0">
                <a:solidFill>
                  <a:srgbClr val="FF0000"/>
                </a:solidFill>
              </a:rPr>
              <a:t>r</a:t>
            </a:r>
            <a:r>
              <a:rPr lang="en-US" altLang="zh-CN" dirty="0" smtClean="0">
                <a:solidFill>
                  <a:srgbClr val="FF0000"/>
                </a:solidFill>
              </a:rPr>
              <a:t>esource </a:t>
            </a:r>
            <a:r>
              <a:rPr lang="en-US" altLang="zh-CN" dirty="0">
                <a:solidFill>
                  <a:srgbClr val="FF0000"/>
                </a:solidFill>
              </a:rPr>
              <a:t>a</a:t>
            </a:r>
            <a:r>
              <a:rPr lang="en-US" altLang="zh-CN" dirty="0" smtClean="0">
                <a:solidFill>
                  <a:srgbClr val="FF0000"/>
                </a:solidFill>
              </a:rPr>
              <a:t>llocation can be redo</a:t>
            </a:r>
          </a:p>
          <a:p>
            <a:pPr lvl="1" algn="just"/>
            <a:r>
              <a:rPr lang="en-US" altLang="zh-CN" dirty="0" smtClean="0"/>
              <a:t>FD MIMO</a:t>
            </a:r>
          </a:p>
          <a:p>
            <a:pPr lvl="1" algn="just"/>
            <a:r>
              <a:rPr lang="en-US" altLang="zh-CN" dirty="0" smtClean="0"/>
              <a:t>FD Relay networks</a:t>
            </a:r>
          </a:p>
          <a:p>
            <a:pPr lvl="1" algn="just"/>
            <a:r>
              <a:rPr lang="en-US" altLang="zh-CN" dirty="0" smtClean="0"/>
              <a:t>FD Two Way Relay</a:t>
            </a:r>
          </a:p>
          <a:p>
            <a:pPr lvl="1" algn="just"/>
            <a:r>
              <a:rPr lang="en-US" altLang="zh-CN" dirty="0" smtClean="0"/>
              <a:t>FD D2D</a:t>
            </a:r>
          </a:p>
          <a:p>
            <a:pPr lvl="1" algn="just"/>
            <a:r>
              <a:rPr lang="en-US" altLang="zh-CN" dirty="0" smtClean="0"/>
              <a:t>FD OFDM</a:t>
            </a:r>
          </a:p>
          <a:p>
            <a:pPr marL="457200" lvl="1" indent="0" algn="just">
              <a:buNone/>
            </a:pPr>
            <a:r>
              <a:rPr lang="en-US" altLang="zh-CN" dirty="0" smtClean="0"/>
              <a:t>…</a:t>
            </a:r>
          </a:p>
          <a:p>
            <a:pPr algn="just"/>
            <a:r>
              <a:rPr lang="en-US" altLang="zh-CN" dirty="0" smtClean="0">
                <a:solidFill>
                  <a:srgbClr val="0066FF"/>
                </a:solidFill>
              </a:rPr>
              <a:t>Bad thing: full duplex is </a:t>
            </a:r>
          </a:p>
          <a:p>
            <a:pPr marL="0" indent="0" algn="just">
              <a:buNone/>
            </a:pPr>
            <a:r>
              <a:rPr lang="en-US" altLang="zh-CN" dirty="0">
                <a:solidFill>
                  <a:srgbClr val="0066FF"/>
                </a:solidFill>
              </a:rPr>
              <a:t> </a:t>
            </a:r>
            <a:r>
              <a:rPr lang="en-US" altLang="zh-CN" dirty="0" smtClean="0">
                <a:solidFill>
                  <a:srgbClr val="0066FF"/>
                </a:solidFill>
              </a:rPr>
              <a:t>   not always better than</a:t>
            </a:r>
          </a:p>
          <a:p>
            <a:pPr marL="0" indent="0" algn="just">
              <a:buNone/>
            </a:pPr>
            <a:r>
              <a:rPr lang="en-US" altLang="zh-CN" dirty="0">
                <a:solidFill>
                  <a:srgbClr val="0066FF"/>
                </a:solidFill>
              </a:rPr>
              <a:t> </a:t>
            </a:r>
            <a:r>
              <a:rPr lang="en-US" altLang="zh-CN" dirty="0" smtClean="0">
                <a:solidFill>
                  <a:srgbClr val="0066FF"/>
                </a:solidFill>
              </a:rPr>
              <a:t>   half duplex</a:t>
            </a:r>
          </a:p>
          <a:p>
            <a:pPr algn="just"/>
            <a:r>
              <a:rPr lang="en-US" altLang="zh-CN" dirty="0" smtClean="0">
                <a:solidFill>
                  <a:srgbClr val="00A44A"/>
                </a:solidFill>
              </a:rPr>
              <a:t>Human being is full duplex</a:t>
            </a:r>
          </a:p>
          <a:p>
            <a:pPr marL="0" indent="0" algn="just">
              <a:buNone/>
            </a:pPr>
            <a:r>
              <a:rPr lang="en-US" altLang="zh-CN" dirty="0" smtClean="0">
                <a:solidFill>
                  <a:srgbClr val="00A44A"/>
                </a:solidFill>
              </a:rPr>
              <a:t>    Brain cancel self interference</a:t>
            </a:r>
          </a:p>
        </p:txBody>
      </p:sp>
      <p:pic>
        <p:nvPicPr>
          <p:cNvPr id="4" name="Picture 4" descr="http://i9.photobucket.com/albums/a70/Starseed2005/lion-marri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636912"/>
            <a:ext cx="4800533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 smtClean="0"/>
              <a:t>Useful info for Research on FD </a:t>
            </a:r>
            <a:r>
              <a:rPr lang="en-US" altLang="zh-CN" dirty="0" err="1" smtClean="0"/>
              <a:t>Comms</a:t>
            </a:r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928670"/>
            <a:ext cx="8359775" cy="5429288"/>
          </a:xfrm>
        </p:spPr>
        <p:txBody>
          <a:bodyPr/>
          <a:lstStyle/>
          <a:p>
            <a:pPr lvl="0">
              <a:defRPr/>
            </a:pPr>
            <a:r>
              <a:rPr lang="en-US" altLang="zh-CN" sz="2400" b="1" dirty="0" smtClean="0">
                <a:latin typeface="+mn-ea"/>
                <a:cs typeface="Arial Unicode MS" pitchFamily="34" charset="-122"/>
              </a:rPr>
              <a:t>Full-duplex communication website</a:t>
            </a:r>
          </a:p>
          <a:p>
            <a:pPr lvl="1">
              <a:defRPr/>
            </a:pPr>
            <a:r>
              <a:rPr lang="en-US" altLang="zh-CN" sz="1800" dirty="0" smtClean="0">
                <a:solidFill>
                  <a:srgbClr val="0066FF"/>
                </a:solidFill>
                <a:latin typeface="+mn-ea"/>
                <a:ea typeface="+mn-ea"/>
                <a:cs typeface="Arial Unicode MS" pitchFamily="34" charset="-122"/>
              </a:rPr>
              <a:t>http://wireless.pku.edu.cn/home/songly/fullduplex.html</a:t>
            </a:r>
            <a:endParaRPr lang="en-US" altLang="zh-CN" sz="1800" dirty="0" smtClean="0">
              <a:solidFill>
                <a:srgbClr val="0066FF"/>
              </a:solidFill>
              <a:latin typeface="+mn-ea"/>
              <a:ea typeface="+mn-ea"/>
              <a:cs typeface="Arial Unicode MS" pitchFamily="34" charset="-122"/>
              <a:hlinkClick r:id="rId2"/>
            </a:endParaRPr>
          </a:p>
          <a:p>
            <a:pPr lvl="2">
              <a:defRPr/>
            </a:pPr>
            <a:r>
              <a:rPr lang="en-US" altLang="zh-CN" sz="1800" dirty="0" smtClean="0">
                <a:latin typeface="+mn-ea"/>
                <a:ea typeface="+mn-ea"/>
                <a:cs typeface="Arial Unicode MS" pitchFamily="34" charset="-122"/>
              </a:rPr>
              <a:t>Tutorial and survey, books, technical papers, standardization…</a:t>
            </a:r>
          </a:p>
          <a:p>
            <a:pPr>
              <a:defRPr/>
            </a:pPr>
            <a:r>
              <a:rPr lang="en-US" altLang="zh-CN" sz="2400" b="1" dirty="0" smtClean="0">
                <a:latin typeface="+mn-ea"/>
                <a:cs typeface="Arial Unicode MS" pitchFamily="34" charset="-122"/>
              </a:rPr>
              <a:t>Books</a:t>
            </a:r>
          </a:p>
          <a:p>
            <a:pPr lvl="1">
              <a:defRPr/>
            </a:pPr>
            <a:r>
              <a:rPr lang="en-US" altLang="zh-CN" sz="1800" dirty="0" smtClean="0"/>
              <a:t>Yun Liao, </a:t>
            </a:r>
            <a:r>
              <a:rPr lang="en-US" altLang="zh-CN" sz="1800" dirty="0" err="1" smtClean="0"/>
              <a:t>Tianyu</a:t>
            </a:r>
            <a:r>
              <a:rPr lang="en-US" altLang="zh-CN" sz="1800" dirty="0" smtClean="0"/>
              <a:t> Wang, </a:t>
            </a:r>
            <a:r>
              <a:rPr lang="en-US" altLang="zh-CN" sz="1800" dirty="0" err="1" smtClean="0"/>
              <a:t>Lingyang</a:t>
            </a:r>
            <a:r>
              <a:rPr lang="en-US" altLang="zh-CN" sz="1800" dirty="0" smtClean="0"/>
              <a:t> Song, and Zhu Han, “Listen-and-Talk: Full-Duplex Cognitive Radio,” with Springer, 2016.</a:t>
            </a:r>
          </a:p>
          <a:p>
            <a:pPr lvl="1">
              <a:defRPr/>
            </a:pPr>
            <a:r>
              <a:rPr lang="en-US" altLang="zh-CN" sz="1800" dirty="0" err="1" smtClean="0"/>
              <a:t>Lingyang</a:t>
            </a:r>
            <a:r>
              <a:rPr lang="en-US" altLang="zh-CN" sz="1800" dirty="0" smtClean="0"/>
              <a:t> Song, </a:t>
            </a:r>
            <a:r>
              <a:rPr lang="en-US" altLang="zh-CN" sz="1800" dirty="0" err="1" smtClean="0"/>
              <a:t>Risto</a:t>
            </a:r>
            <a:r>
              <a:rPr lang="en-US" altLang="zh-CN" sz="1800" dirty="0" smtClean="0"/>
              <a:t> </a:t>
            </a:r>
            <a:r>
              <a:rPr lang="en-US" altLang="zh-CN" sz="1800" dirty="0" err="1" smtClean="0"/>
              <a:t>Wichman</a:t>
            </a:r>
            <a:r>
              <a:rPr lang="en-US" altLang="zh-CN" sz="1800" dirty="0" smtClean="0"/>
              <a:t>, </a:t>
            </a:r>
            <a:r>
              <a:rPr lang="en-US" altLang="zh-CN" sz="1800" dirty="0" err="1" smtClean="0"/>
              <a:t>Yonghui</a:t>
            </a:r>
            <a:r>
              <a:rPr lang="en-US" altLang="zh-CN" sz="1800" dirty="0" smtClean="0"/>
              <a:t> Li, and Zhu Han, “Full-Duplex Communications and Networks,” print, Cambridge University Press, UK.</a:t>
            </a:r>
          </a:p>
          <a:p>
            <a:pPr marL="254000" lvl="1">
              <a:buChar char="•"/>
              <a:defRPr/>
            </a:pPr>
            <a:r>
              <a:rPr lang="en-US" altLang="zh-CN" sz="2400" b="1" dirty="0" smtClean="0">
                <a:latin typeface="+mn-ea"/>
                <a:ea typeface="+mn-ea"/>
                <a:cs typeface="Arial Unicode MS" pitchFamily="34" charset="-122"/>
              </a:rPr>
              <a:t>Tutorials</a:t>
            </a:r>
          </a:p>
          <a:p>
            <a:pPr lvl="1">
              <a:defRPr/>
            </a:pPr>
            <a:r>
              <a:rPr lang="en-US" altLang="zh-CN" sz="1800" dirty="0" err="1" smtClean="0">
                <a:solidFill>
                  <a:schemeClr val="tx1"/>
                </a:solidFill>
              </a:rPr>
              <a:t>Lingyang</a:t>
            </a:r>
            <a:r>
              <a:rPr lang="en-US" altLang="zh-CN" sz="1800" dirty="0" smtClean="0">
                <a:solidFill>
                  <a:schemeClr val="tx1"/>
                </a:solidFill>
              </a:rPr>
              <a:t> Song</a:t>
            </a:r>
            <a:r>
              <a:rPr lang="zh-CN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and Zhu Han, “Resource Allocation for Full-Duplex Wireless Communication and Networks,” IEEE International Conference on Communications (ICC), London, UK, Jun. 2015</a:t>
            </a:r>
            <a:endParaRPr lang="zh-CN" altLang="en-US" sz="1800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altLang="zh-CN" sz="1800" dirty="0" err="1" smtClean="0">
                <a:solidFill>
                  <a:schemeClr val="tx1"/>
                </a:solidFill>
              </a:rPr>
              <a:t>Lingyang</a:t>
            </a:r>
            <a:r>
              <a:rPr lang="en-US" altLang="zh-CN" sz="1800" dirty="0" smtClean="0">
                <a:solidFill>
                  <a:schemeClr val="tx1"/>
                </a:solidFill>
              </a:rPr>
              <a:t> Song</a:t>
            </a:r>
            <a:r>
              <a:rPr lang="zh-CN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</a:rPr>
              <a:t>and Zhu Han, “Full-Duplex Wireless Communication and Networks: Key Technologies and Applications,” IEEE International Conference on Communications in China (ICCC 2014), Shanghai, China, Oct. 2014</a:t>
            </a:r>
          </a:p>
          <a:p>
            <a:pPr lvl="1">
              <a:buNone/>
              <a:defRPr/>
            </a:pPr>
            <a:endParaRPr lang="en-US" altLang="zh-CN" sz="18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Background of Full-Duplex Techniques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783514"/>
            <a:ext cx="8359775" cy="5309782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</a:rPr>
              <a:t>Traditional half duplex: using orthogonal resources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Time-division duplex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Frequency-division duplex</a:t>
            </a: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Problems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O</a:t>
            </a:r>
            <a:r>
              <a:rPr lang="en-US" altLang="zh-CN" dirty="0" smtClean="0">
                <a:solidFill>
                  <a:schemeClr val="tx1"/>
                </a:solidFill>
              </a:rPr>
              <a:t>rthogonal resources are allocated for reception and transmission.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Solutions             </a:t>
            </a:r>
          </a:p>
          <a:p>
            <a:pPr lvl="1"/>
            <a:r>
              <a:rPr lang="en-US" altLang="zh-CN" dirty="0">
                <a:solidFill>
                  <a:schemeClr val="tx1"/>
                </a:solidFill>
              </a:rPr>
              <a:t>S</a:t>
            </a:r>
            <a:r>
              <a:rPr lang="en-US" altLang="zh-CN" dirty="0" smtClean="0">
                <a:solidFill>
                  <a:schemeClr val="tx1"/>
                </a:solidFill>
              </a:rPr>
              <a:t>ame resources are allocated for reception and transmission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" name="图片 3" descr="tdm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2084189"/>
            <a:ext cx="2776326" cy="1325065"/>
          </a:xfrm>
          <a:prstGeom prst="rect">
            <a:avLst/>
          </a:prstGeom>
        </p:spPr>
      </p:pic>
      <p:pic>
        <p:nvPicPr>
          <p:cNvPr id="5" name="图片 4" descr="fdma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041102"/>
            <a:ext cx="2736304" cy="1331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340925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Time-division duplex</a:t>
            </a:r>
            <a:endParaRPr lang="zh-CN" altLang="en-US" sz="1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5208" y="3409255"/>
            <a:ext cx="2869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Frequency-division duplex</a:t>
            </a:r>
            <a:endParaRPr lang="zh-CN" altLang="en-US" sz="1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云形标注 9"/>
          <p:cNvSpPr/>
          <p:nvPr/>
        </p:nvSpPr>
        <p:spPr bwMode="auto">
          <a:xfrm>
            <a:off x="3800763" y="3789040"/>
            <a:ext cx="2428892" cy="1046694"/>
          </a:xfrm>
          <a:prstGeom prst="cloudCallout">
            <a:avLst>
              <a:gd name="adj1" fmla="val -72597"/>
              <a:gd name="adj2" fmla="val 2610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Spectral loss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  <p:sp>
        <p:nvSpPr>
          <p:cNvPr id="12" name="云形标注 11"/>
          <p:cNvSpPr/>
          <p:nvPr/>
        </p:nvSpPr>
        <p:spPr bwMode="auto">
          <a:xfrm>
            <a:off x="3800763" y="4941168"/>
            <a:ext cx="2428892" cy="1046694"/>
          </a:xfrm>
          <a:prstGeom prst="cloudCallout">
            <a:avLst>
              <a:gd name="adj1" fmla="val -72597"/>
              <a:gd name="adj2" fmla="val 261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Full-duplex</a:t>
            </a:r>
          </a:p>
          <a:p>
            <a:pPr algn="ctr"/>
            <a:r>
              <a:rPr kumimoji="0" lang="en-US" altLang="zh-CN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Comms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Full Duplex Introduction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2113" y="836712"/>
            <a:ext cx="8359775" cy="5309782"/>
          </a:xfrm>
        </p:spPr>
        <p:txBody>
          <a:bodyPr/>
          <a:lstStyle/>
          <a:p>
            <a:r>
              <a:rPr lang="en-US" altLang="zh-CN" dirty="0" smtClean="0"/>
              <a:t>Allows communication at the </a:t>
            </a:r>
            <a:r>
              <a:rPr lang="en-US" altLang="zh-CN" dirty="0" smtClean="0">
                <a:solidFill>
                  <a:srgbClr val="FF0000"/>
                </a:solidFill>
              </a:rPr>
              <a:t>same time and</a:t>
            </a:r>
            <a:r>
              <a:rPr lang="en-US" altLang="zh-CN" dirty="0" smtClean="0"/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frequency resources.</a:t>
            </a: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altLang="zh-CN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/>
                </a:solidFill>
              </a:rPr>
              <a:t>Advantages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High spectral efficiency</a:t>
            </a:r>
          </a:p>
          <a:p>
            <a:pPr lvl="2"/>
            <a:r>
              <a:rPr lang="en-US" altLang="zh-CN" sz="2000" dirty="0" smtClean="0">
                <a:solidFill>
                  <a:srgbClr val="00B050"/>
                </a:solidFill>
              </a:rPr>
              <a:t>Same time </a:t>
            </a:r>
            <a:r>
              <a:rPr lang="en-US" altLang="zh-CN" sz="2000" dirty="0" smtClean="0">
                <a:solidFill>
                  <a:schemeClr val="accent6">
                    <a:lumMod val="50000"/>
                  </a:schemeClr>
                </a:solidFill>
              </a:rPr>
              <a:t>&amp; </a:t>
            </a:r>
            <a:r>
              <a:rPr lang="en-US" altLang="zh-CN" sz="2000" dirty="0" smtClean="0">
                <a:solidFill>
                  <a:srgbClr val="0070C0"/>
                </a:solidFill>
              </a:rPr>
              <a:t>same frequency band</a:t>
            </a:r>
          </a:p>
          <a:p>
            <a:pPr lvl="1"/>
            <a:r>
              <a:rPr lang="en-US" altLang="zh-CN" dirty="0" smtClean="0">
                <a:solidFill>
                  <a:schemeClr val="tx1"/>
                </a:solidFill>
              </a:rPr>
              <a:t>Low cost</a:t>
            </a:r>
          </a:p>
          <a:p>
            <a:pPr lvl="2"/>
            <a:r>
              <a:rPr lang="en-US" altLang="zh-CN" sz="2000" dirty="0" smtClean="0">
                <a:solidFill>
                  <a:schemeClr val="tx1"/>
                </a:solidFill>
              </a:rPr>
              <a:t>Readily use the </a:t>
            </a:r>
            <a:r>
              <a:rPr lang="en-US" altLang="zh-CN" sz="2000" dirty="0" smtClean="0">
                <a:solidFill>
                  <a:srgbClr val="FF6600"/>
                </a:solidFill>
              </a:rPr>
              <a:t>existing </a:t>
            </a:r>
            <a:r>
              <a:rPr lang="en-US" altLang="zh-CN" sz="2000" dirty="0" smtClean="0">
                <a:solidFill>
                  <a:schemeClr val="tx1"/>
                </a:solidFill>
              </a:rPr>
              <a:t>MIMO radios</a:t>
            </a:r>
          </a:p>
          <a:p>
            <a:pPr lvl="2"/>
            <a:r>
              <a:rPr lang="en-US" altLang="zh-CN" sz="2000" dirty="0" smtClean="0">
                <a:solidFill>
                  <a:schemeClr val="tx1"/>
                </a:solidFill>
              </a:rPr>
              <a:t>Hardware advancement, etc.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4" name="图片 3" descr="FD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1556792"/>
            <a:ext cx="4645152" cy="2226564"/>
          </a:xfrm>
          <a:prstGeom prst="rect">
            <a:avLst/>
          </a:prstGeom>
        </p:spPr>
      </p:pic>
      <p:cxnSp>
        <p:nvCxnSpPr>
          <p:cNvPr id="6" name="直接箭头连接符 5"/>
          <p:cNvCxnSpPr/>
          <p:nvPr/>
        </p:nvCxnSpPr>
        <p:spPr bwMode="auto">
          <a:xfrm>
            <a:off x="5940152" y="2840742"/>
            <a:ext cx="50405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8" name="直接箭头连接符 7"/>
          <p:cNvCxnSpPr/>
          <p:nvPr/>
        </p:nvCxnSpPr>
        <p:spPr bwMode="auto">
          <a:xfrm>
            <a:off x="5940152" y="2471410"/>
            <a:ext cx="504056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444208" y="227687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: Signal of interest</a:t>
            </a:r>
            <a:endParaRPr lang="zh-CN" alt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44208" y="2687434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</a:rPr>
              <a:t>: Self interference</a:t>
            </a:r>
            <a:endParaRPr lang="zh-CN" alt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3783356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/>
              <a:t>Full duplex communication</a:t>
            </a:r>
            <a:endParaRPr lang="zh-CN" altLang="en-US" sz="1400" b="1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523367"/>
              </p:ext>
            </p:extLst>
          </p:nvPr>
        </p:nvGraphicFramePr>
        <p:xfrm>
          <a:off x="4794250" y="23717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955" name="Equation" r:id="rId6" imgW="114102" imgH="177492" progId="">
                  <p:embed/>
                </p:oleObj>
              </mc:Choice>
              <mc:Fallback>
                <p:oleObj name="Equation" r:id="rId6" imgW="114102" imgH="177492" progId="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0" y="2371725"/>
                        <a:ext cx="1143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Main Challenges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500" y="1000108"/>
            <a:ext cx="4936604" cy="4929222"/>
          </a:xfrm>
        </p:spPr>
        <p:txBody>
          <a:bodyPr/>
          <a:lstStyle/>
          <a:p>
            <a:r>
              <a:rPr lang="en-US" altLang="zh-CN" sz="2400" dirty="0" smtClean="0"/>
              <a:t>Traditional Challenges</a:t>
            </a:r>
          </a:p>
          <a:p>
            <a:pPr lvl="1"/>
            <a:r>
              <a:rPr lang="en-US" altLang="zh-CN" dirty="0" smtClean="0"/>
              <a:t>Very </a:t>
            </a:r>
            <a:r>
              <a:rPr lang="en-US" altLang="zh-CN" dirty="0" smtClean="0">
                <a:solidFill>
                  <a:srgbClr val="FF0000"/>
                </a:solidFill>
              </a:rPr>
              <a:t>large self interference</a:t>
            </a:r>
          </a:p>
          <a:p>
            <a:pPr lvl="2"/>
            <a:r>
              <a:rPr lang="en-US" altLang="zh-CN" sz="2000" dirty="0" smtClean="0">
                <a:solidFill>
                  <a:srgbClr val="FF0000"/>
                </a:solidFill>
              </a:rPr>
              <a:t>50-110dB</a:t>
            </a:r>
            <a:r>
              <a:rPr lang="en-US" altLang="zh-CN" sz="2000" dirty="0" smtClean="0"/>
              <a:t> larger than signal of interest</a:t>
            </a:r>
          </a:p>
          <a:p>
            <a:pPr lvl="2"/>
            <a:r>
              <a:rPr lang="en-US" altLang="zh-CN" sz="2000" dirty="0" smtClean="0"/>
              <a:t>Depending on inter-node distance</a:t>
            </a:r>
          </a:p>
          <a:p>
            <a:pPr lvl="1"/>
            <a:r>
              <a:rPr lang="en-US" altLang="zh-CN" dirty="0" smtClean="0"/>
              <a:t>ADC is the bottleneck</a:t>
            </a:r>
          </a:p>
          <a:p>
            <a:pPr lvl="2"/>
            <a:r>
              <a:rPr lang="en-US" altLang="zh-CN" sz="2000" dirty="0" smtClean="0"/>
              <a:t>Limited </a:t>
            </a:r>
            <a:r>
              <a:rPr lang="en-US" altLang="zh-CN" sz="2000" dirty="0" smtClean="0">
                <a:solidFill>
                  <a:srgbClr val="FF0000"/>
                </a:solidFill>
              </a:rPr>
              <a:t>dynamic range</a:t>
            </a:r>
            <a:r>
              <a:rPr lang="en-US" altLang="zh-CN" sz="2000" dirty="0" smtClean="0"/>
              <a:t>: saturation distortion.</a:t>
            </a:r>
          </a:p>
          <a:p>
            <a:pPr lvl="2"/>
            <a:r>
              <a:rPr lang="en-US" altLang="zh-CN" sz="2000" dirty="0" smtClean="0"/>
              <a:t>Limited </a:t>
            </a:r>
            <a:r>
              <a:rPr lang="en-US" altLang="zh-CN" sz="2000" dirty="0" smtClean="0">
                <a:solidFill>
                  <a:srgbClr val="FF0000"/>
                </a:solidFill>
              </a:rPr>
              <a:t>precision</a:t>
            </a:r>
            <a:r>
              <a:rPr lang="en-US" altLang="zh-CN" sz="2000" dirty="0" smtClean="0"/>
              <a:t>: signal of interest is less than noise.</a:t>
            </a:r>
          </a:p>
          <a:p>
            <a:pPr lvl="3"/>
            <a:r>
              <a:rPr lang="en-US" altLang="zh-CN" sz="1800" dirty="0" smtClean="0"/>
              <a:t>1 bit ADC is  </a:t>
            </a:r>
            <a:r>
              <a:rPr lang="en-US" altLang="zh-CN" sz="1800" dirty="0">
                <a:solidFill>
                  <a:srgbClr val="FF0000"/>
                </a:solidFill>
              </a:rPr>
              <a:t>6</a:t>
            </a:r>
            <a:r>
              <a:rPr lang="en-US" altLang="zh-CN" sz="1800" dirty="0" smtClean="0">
                <a:solidFill>
                  <a:srgbClr val="FF0000"/>
                </a:solidFill>
              </a:rPr>
              <a:t> dB </a:t>
            </a:r>
            <a:r>
              <a:rPr lang="en-US" altLang="zh-CN" sz="1800" dirty="0" smtClean="0"/>
              <a:t>in SNR</a:t>
            </a:r>
          </a:p>
          <a:p>
            <a:pPr lvl="3"/>
            <a:r>
              <a:rPr lang="en-US" altLang="zh-CN" sz="1800" dirty="0"/>
              <a:t>S</a:t>
            </a:r>
            <a:r>
              <a:rPr lang="en-US" altLang="zh-CN" sz="1800" dirty="0" smtClean="0"/>
              <a:t>elf interference costs </a:t>
            </a:r>
            <a:r>
              <a:rPr lang="en-US" altLang="zh-CN" sz="1800" dirty="0" smtClean="0">
                <a:solidFill>
                  <a:srgbClr val="FF0000"/>
                </a:solidFill>
              </a:rPr>
              <a:t>8-18</a:t>
            </a:r>
            <a:r>
              <a:rPr lang="en-US" altLang="zh-CN" sz="1800" dirty="0" smtClean="0"/>
              <a:t> bits</a:t>
            </a:r>
          </a:p>
          <a:p>
            <a:r>
              <a:rPr lang="en-US" altLang="zh-CN" dirty="0" smtClean="0">
                <a:solidFill>
                  <a:srgbClr val="0000FF"/>
                </a:solidFill>
              </a:rPr>
              <a:t>Need to reduce interference </a:t>
            </a:r>
            <a:r>
              <a:rPr lang="en-US" altLang="zh-CN" dirty="0" smtClean="0">
                <a:solidFill>
                  <a:srgbClr val="FF0000"/>
                </a:solidFill>
              </a:rPr>
              <a:t>before</a:t>
            </a:r>
            <a:r>
              <a:rPr lang="en-US" altLang="zh-CN" dirty="0" smtClean="0">
                <a:solidFill>
                  <a:srgbClr val="0000FF"/>
                </a:solidFill>
              </a:rPr>
              <a:t> ADC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342900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Fig. 6 Very large Self interference</a:t>
            </a:r>
            <a:endParaRPr lang="zh-CN" altLang="en-US" sz="1400" dirty="0"/>
          </a:p>
        </p:txBody>
      </p:sp>
      <p:grpSp>
        <p:nvGrpSpPr>
          <p:cNvPr id="6" name="组合 40"/>
          <p:cNvGrpSpPr/>
          <p:nvPr/>
        </p:nvGrpSpPr>
        <p:grpSpPr>
          <a:xfrm>
            <a:off x="5292080" y="908720"/>
            <a:ext cx="3456384" cy="2558996"/>
            <a:chOff x="5292080" y="2022132"/>
            <a:chExt cx="3456384" cy="2558996"/>
          </a:xfrm>
        </p:grpSpPr>
        <p:cxnSp>
          <p:nvCxnSpPr>
            <p:cNvPr id="21" name="直接箭头连接符 20"/>
            <p:cNvCxnSpPr/>
            <p:nvPr/>
          </p:nvCxnSpPr>
          <p:spPr bwMode="auto">
            <a:xfrm>
              <a:off x="5796136" y="2204864"/>
              <a:ext cx="216024" cy="1368152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4" name="直接箭头连接符 13"/>
            <p:cNvCxnSpPr/>
            <p:nvPr/>
          </p:nvCxnSpPr>
          <p:spPr bwMode="auto">
            <a:xfrm flipH="1">
              <a:off x="7452320" y="2276872"/>
              <a:ext cx="216024" cy="93610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cxnSp>
          <p:nvCxnSpPr>
            <p:cNvPr id="18" name="直接箭头连接符 17"/>
            <p:cNvCxnSpPr/>
            <p:nvPr/>
          </p:nvCxnSpPr>
          <p:spPr bwMode="auto">
            <a:xfrm>
              <a:off x="6660232" y="2132856"/>
              <a:ext cx="0" cy="244827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2199" t="36885" r="1062"/>
            <a:stretch>
              <a:fillRect/>
            </a:stretch>
          </p:blipFill>
          <p:spPr bwMode="auto">
            <a:xfrm>
              <a:off x="5580112" y="2732923"/>
              <a:ext cx="3168352" cy="18482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7164288" y="2022132"/>
              <a:ext cx="1296144" cy="4514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400" dirty="0" smtClean="0">
                  <a:solidFill>
                    <a:srgbClr val="FF0000"/>
                  </a:solidFill>
                </a:rPr>
                <a:t>Self interference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292080" y="2041490"/>
              <a:ext cx="1008112" cy="4514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400" dirty="0" smtClean="0">
                  <a:solidFill>
                    <a:srgbClr val="0000FF"/>
                  </a:solidFill>
                </a:rPr>
                <a:t>Received signal</a:t>
              </a:r>
              <a:endParaRPr lang="zh-CN" alt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56176" y="2022132"/>
              <a:ext cx="1080120" cy="45140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400" dirty="0" smtClean="0"/>
                <a:t>Signal of interest</a:t>
              </a:r>
              <a:endParaRPr lang="zh-CN" altLang="en-US" sz="1400" dirty="0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580112" y="3861048"/>
            <a:ext cx="3384376" cy="2179985"/>
            <a:chOff x="5580112" y="3861048"/>
            <a:chExt cx="3384376" cy="2179985"/>
          </a:xfrm>
        </p:grpSpPr>
        <p:grpSp>
          <p:nvGrpSpPr>
            <p:cNvPr id="7" name="组合 19"/>
            <p:cNvGrpSpPr/>
            <p:nvPr/>
          </p:nvGrpSpPr>
          <p:grpSpPr>
            <a:xfrm>
              <a:off x="5652120" y="3861048"/>
              <a:ext cx="2880320" cy="1796260"/>
              <a:chOff x="5652120" y="4077072"/>
              <a:chExt cx="2880320" cy="1796260"/>
            </a:xfrm>
          </p:grpSpPr>
          <p:pic>
            <p:nvPicPr>
              <p:cNvPr id="1126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52120" y="4077072"/>
                <a:ext cx="2880320" cy="1796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67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24128" y="4858355"/>
                <a:ext cx="2808312" cy="264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5580112" y="5733256"/>
              <a:ext cx="33843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/>
                <a:t>Fig. 7 Signal after quantization</a:t>
              </a:r>
              <a:endParaRPr lang="zh-CN" altLang="en-US" sz="1400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Self-interference Cancellation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4713" y="980728"/>
            <a:ext cx="8359775" cy="5309782"/>
          </a:xfrm>
        </p:spPr>
        <p:txBody>
          <a:bodyPr/>
          <a:lstStyle/>
          <a:p>
            <a:r>
              <a:rPr lang="en-US" altLang="zh-CN" sz="2400" dirty="0" smtClean="0"/>
              <a:t>Self interference channel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Passive antenna propagation suppression</a:t>
            </a:r>
          </a:p>
          <a:p>
            <a:r>
              <a:rPr lang="en-US" altLang="zh-CN" sz="2400" dirty="0" smtClean="0"/>
              <a:t>Active cancelation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Active analog cancelation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Active digital cancelation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9081" y="1412776"/>
            <a:ext cx="5037135" cy="154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8"/>
          <p:cNvGrpSpPr/>
          <p:nvPr/>
        </p:nvGrpSpPr>
        <p:grpSpPr>
          <a:xfrm>
            <a:off x="899592" y="4672022"/>
            <a:ext cx="7346007" cy="1709306"/>
            <a:chOff x="899592" y="4321274"/>
            <a:chExt cx="7346007" cy="1709306"/>
          </a:xfrm>
        </p:grpSpPr>
        <p:grpSp>
          <p:nvGrpSpPr>
            <p:cNvPr id="7" name="组合 10"/>
            <p:cNvGrpSpPr/>
            <p:nvPr/>
          </p:nvGrpSpPr>
          <p:grpSpPr>
            <a:xfrm>
              <a:off x="899592" y="4321274"/>
              <a:ext cx="7346007" cy="1195958"/>
              <a:chOff x="899592" y="4249266"/>
              <a:chExt cx="7346007" cy="1195958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99592" y="4302224"/>
                <a:ext cx="3609975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788024" y="4249266"/>
                <a:ext cx="3457575" cy="1123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1835696" y="5661248"/>
              <a:ext cx="54625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Pre-mixer			      Post-mixer</a:t>
              </a:r>
              <a:endParaRPr lang="zh-CN" altLang="en-US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Passive Propagation Cancellation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55576" y="908720"/>
            <a:ext cx="6880820" cy="4929222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MIMO system</a:t>
            </a:r>
          </a:p>
          <a:p>
            <a:pPr lvl="1"/>
            <a:r>
              <a:rPr lang="en-US" altLang="zh-CN" dirty="0" smtClean="0">
                <a:solidFill>
                  <a:srgbClr val="002060"/>
                </a:solidFill>
              </a:rPr>
              <a:t>Example, two transmitting antenna has 180 degree difference at the receiving antenna</a:t>
            </a:r>
          </a:p>
          <a:p>
            <a:pPr lvl="1"/>
            <a:endParaRPr lang="en-US" altLang="zh-CN" dirty="0">
              <a:solidFill>
                <a:srgbClr val="002060"/>
              </a:solidFill>
            </a:endParaRPr>
          </a:p>
          <a:p>
            <a:pPr lvl="1"/>
            <a:endParaRPr lang="en-US" altLang="zh-CN" dirty="0" smtClean="0">
              <a:solidFill>
                <a:srgbClr val="002060"/>
              </a:solidFill>
            </a:endParaRPr>
          </a:p>
          <a:p>
            <a:pPr lvl="1"/>
            <a:endParaRPr lang="en-US" altLang="zh-CN" dirty="0">
              <a:solidFill>
                <a:srgbClr val="002060"/>
              </a:solidFill>
            </a:endParaRPr>
          </a:p>
          <a:p>
            <a:pPr lvl="1"/>
            <a:endParaRPr lang="en-US" altLang="zh-CN" dirty="0" smtClean="0">
              <a:solidFill>
                <a:srgbClr val="002060"/>
              </a:solidFill>
            </a:endParaRPr>
          </a:p>
          <a:p>
            <a:pPr lvl="1"/>
            <a:endParaRPr lang="en-US" altLang="zh-CN" dirty="0">
              <a:solidFill>
                <a:srgbClr val="002060"/>
              </a:solidFill>
            </a:endParaRPr>
          </a:p>
          <a:p>
            <a:pPr lvl="1"/>
            <a:endParaRPr lang="en-US" altLang="zh-CN" dirty="0" smtClean="0">
              <a:solidFill>
                <a:srgbClr val="002060"/>
              </a:solidFill>
            </a:endParaRPr>
          </a:p>
          <a:p>
            <a:pPr lvl="1"/>
            <a:r>
              <a:rPr lang="en-US" altLang="zh-CN" dirty="0" smtClean="0">
                <a:solidFill>
                  <a:srgbClr val="002060"/>
                </a:solidFill>
              </a:rPr>
              <a:t>Multiple antenna for beamforming, nulling and self-interference cancellation.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Challenges</a:t>
            </a:r>
            <a:r>
              <a:rPr lang="en-US" altLang="zh-CN" dirty="0" smtClean="0">
                <a:solidFill>
                  <a:srgbClr val="002060"/>
                </a:solidFill>
              </a:rPr>
              <a:t>: For wideband, wavelength </a:t>
            </a:r>
          </a:p>
          <a:p>
            <a:pPr marL="457200" lvl="1" indent="0">
              <a:buNone/>
            </a:pPr>
            <a:r>
              <a:rPr lang="en-US" altLang="zh-CN" dirty="0" smtClean="0">
                <a:solidFill>
                  <a:srgbClr val="002060"/>
                </a:solidFill>
              </a:rPr>
              <a:t>is different,  so the cancellation is not good</a:t>
            </a:r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3549"/>
          <a:stretch>
            <a:fillRect/>
          </a:stretch>
        </p:blipFill>
        <p:spPr bwMode="auto">
          <a:xfrm>
            <a:off x="1979712" y="1916832"/>
            <a:ext cx="5040560" cy="233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20002" name="Picture 2" descr="http://www.fhi-berlin.mpg.de/elab/pub/Standardgeraete/Bandsperr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52" y="4581128"/>
            <a:ext cx="2798436" cy="15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3200" dirty="0" smtClean="0"/>
              <a:t>Active Analog Cancelation (2)</a:t>
            </a:r>
            <a:endParaRPr lang="zh-CN" altLang="en-US" sz="3200" dirty="0"/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 cstate="print"/>
          <a:srcRect b="3226"/>
          <a:stretch>
            <a:fillRect/>
          </a:stretch>
        </p:blipFill>
        <p:spPr bwMode="auto">
          <a:xfrm>
            <a:off x="5076056" y="1054470"/>
            <a:ext cx="3317693" cy="1679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3549"/>
          <a:stretch>
            <a:fillRect/>
          </a:stretch>
        </p:blipFill>
        <p:spPr bwMode="auto">
          <a:xfrm>
            <a:off x="611560" y="2978924"/>
            <a:ext cx="3312368" cy="153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6" cstate="print"/>
          <a:srcRect t="6968" b="2453"/>
          <a:stretch>
            <a:fillRect/>
          </a:stretch>
        </p:blipFill>
        <p:spPr bwMode="auto">
          <a:xfrm>
            <a:off x="395537" y="982462"/>
            <a:ext cx="374772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5032473"/>
            <a:ext cx="2664296" cy="149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 bwMode="auto">
          <a:xfrm>
            <a:off x="0" y="2782662"/>
            <a:ext cx="46440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直接连接符 10"/>
          <p:cNvCxnSpPr/>
          <p:nvPr/>
        </p:nvCxnSpPr>
        <p:spPr bwMode="auto">
          <a:xfrm>
            <a:off x="0" y="4654870"/>
            <a:ext cx="46440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接连接符 11"/>
          <p:cNvCxnSpPr/>
          <p:nvPr/>
        </p:nvCxnSpPr>
        <p:spPr bwMode="auto">
          <a:xfrm flipV="1">
            <a:off x="4644008" y="838446"/>
            <a:ext cx="0" cy="580526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接连接符 14"/>
          <p:cNvCxnSpPr/>
          <p:nvPr/>
        </p:nvCxnSpPr>
        <p:spPr bwMode="auto">
          <a:xfrm>
            <a:off x="4644008" y="3070694"/>
            <a:ext cx="4644008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403648" y="1630534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Post-mixer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03648" y="5437666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Post-mixer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31640" y="3358726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Post-mixer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12160" y="1774550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Pre-mixer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3" name="组合 40"/>
          <p:cNvGrpSpPr/>
          <p:nvPr/>
        </p:nvGrpSpPr>
        <p:grpSpPr>
          <a:xfrm>
            <a:off x="4932040" y="3286718"/>
            <a:ext cx="3600400" cy="3096344"/>
            <a:chOff x="4788024" y="3356992"/>
            <a:chExt cx="4032448" cy="3401806"/>
          </a:xfrm>
        </p:grpSpPr>
        <p:pic>
          <p:nvPicPr>
            <p:cNvPr id="101378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04048" y="3356992"/>
              <a:ext cx="3528392" cy="340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椭圆 22"/>
            <p:cNvSpPr/>
            <p:nvPr/>
          </p:nvSpPr>
          <p:spPr bwMode="auto">
            <a:xfrm>
              <a:off x="8240340" y="5013176"/>
              <a:ext cx="432048" cy="432048"/>
            </a:xfrm>
            <a:prstGeom prst="ellips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0" i="0" u="none" strike="noStrike" cap="none" normalizeH="0" baseline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graphicFrame>
          <p:nvGraphicFramePr>
            <p:cNvPr id="101383" name="Object 7"/>
            <p:cNvGraphicFramePr>
              <a:graphicFrameLocks noChangeAspect="1"/>
            </p:cNvGraphicFramePr>
            <p:nvPr/>
          </p:nvGraphicFramePr>
          <p:xfrm>
            <a:off x="8384356" y="5013424"/>
            <a:ext cx="292100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0787" name="Equation" r:id="rId9" imgW="291973" imgH="431613" progId="">
                    <p:embed/>
                  </p:oleObj>
                </mc:Choice>
                <mc:Fallback>
                  <p:oleObj name="Equation" r:id="rId9" imgW="291973" imgH="431613" progId="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4356" y="5013424"/>
                          <a:ext cx="292100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矩形 23"/>
            <p:cNvSpPr/>
            <p:nvPr/>
          </p:nvSpPr>
          <p:spPr bwMode="auto">
            <a:xfrm>
              <a:off x="8460432" y="5445224"/>
              <a:ext cx="72008" cy="50405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2800" b="0" i="0" u="none" strike="noStrike" cap="none" normalizeH="0" baseline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cxnSp>
          <p:nvCxnSpPr>
            <p:cNvPr id="26" name="直接箭头连接符 25"/>
            <p:cNvCxnSpPr/>
            <p:nvPr/>
          </p:nvCxnSpPr>
          <p:spPr bwMode="auto">
            <a:xfrm>
              <a:off x="8460432" y="5445224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0" name="矩形 29"/>
            <p:cNvSpPr/>
            <p:nvPr/>
          </p:nvSpPr>
          <p:spPr bwMode="auto">
            <a:xfrm>
              <a:off x="8244408" y="6453336"/>
              <a:ext cx="576064" cy="28803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dirty="0" smtClean="0">
                  <a:solidFill>
                    <a:srgbClr val="011643"/>
                  </a:solidFill>
                  <a:latin typeface="CST Gill Sans" pitchFamily="2" charset="0"/>
                </a:rPr>
                <a:t>ADC</a:t>
              </a:r>
              <a:endPara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4788024" y="6165304"/>
              <a:ext cx="576064" cy="28803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1200" dirty="0" smtClean="0">
                  <a:solidFill>
                    <a:srgbClr val="011643"/>
                  </a:solidFill>
                  <a:latin typeface="CST Gill Sans" pitchFamily="2" charset="0"/>
                </a:rPr>
                <a:t>DAC</a:t>
              </a:r>
              <a:endParaRPr kumimoji="0" lang="zh-CN" altLang="en-US" sz="1200" b="0" i="0" u="none" strike="noStrike" cap="none" normalizeH="0" baseline="0" dirty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sp>
          <p:nvSpPr>
            <p:cNvPr id="33" name="椭圆 32"/>
            <p:cNvSpPr/>
            <p:nvPr/>
          </p:nvSpPr>
          <p:spPr bwMode="auto">
            <a:xfrm>
              <a:off x="8244408" y="5733256"/>
              <a:ext cx="432048" cy="43204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11643"/>
                  </a:solidFill>
                  <a:effectLst/>
                  <a:latin typeface="CST Gill Sans" pitchFamily="2" charset="0"/>
                </a:rPr>
                <a:t>x</a:t>
              </a:r>
              <a:endPara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sp>
          <p:nvSpPr>
            <p:cNvPr id="34" name="椭圆 33"/>
            <p:cNvSpPr/>
            <p:nvPr/>
          </p:nvSpPr>
          <p:spPr bwMode="auto">
            <a:xfrm>
              <a:off x="4860032" y="5373216"/>
              <a:ext cx="432048" cy="432048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11643"/>
                  </a:solidFill>
                  <a:effectLst/>
                  <a:latin typeface="CST Gill Sans" pitchFamily="2" charset="0"/>
                </a:rPr>
                <a:t>x</a:t>
              </a:r>
              <a:endPara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11643"/>
                </a:solidFill>
                <a:effectLst/>
                <a:latin typeface="CST Gill Sans" pitchFamily="2" charset="0"/>
              </a:endParaRPr>
            </a:p>
          </p:txBody>
        </p:sp>
        <p:cxnSp>
          <p:nvCxnSpPr>
            <p:cNvPr id="35" name="直接箭头连接符 34"/>
            <p:cNvCxnSpPr/>
            <p:nvPr/>
          </p:nvCxnSpPr>
          <p:spPr bwMode="auto">
            <a:xfrm>
              <a:off x="8460432" y="6165304"/>
              <a:ext cx="0" cy="288032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FF505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37" name="直接箭头连接符 36"/>
            <p:cNvCxnSpPr>
              <a:stCxn id="31" idx="0"/>
              <a:endCxn id="34" idx="4"/>
            </p:cNvCxnSpPr>
            <p:nvPr/>
          </p:nvCxnSpPr>
          <p:spPr bwMode="auto">
            <a:xfrm flipV="1">
              <a:off x="5076056" y="5805264"/>
              <a:ext cx="0" cy="36004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42" name="TextBox 41"/>
          <p:cNvSpPr txBox="1"/>
          <p:nvPr/>
        </p:nvSpPr>
        <p:spPr>
          <a:xfrm>
            <a:off x="5940152" y="4654870"/>
            <a:ext cx="15841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Post-mixer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32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LI" val="1"/>
  <p:tag name="LAYOUTLANGUAGE" val="1033"/>
  <p:tag name="CFG.LAYOUT" val="Default"/>
  <p:tag name="CFG.CUSTOMERVERSION" val="3"/>
  <p:tag name="CONFIG" val="Default"/>
  <p:tag name="CFG.VERSION" val="1"/>
  <p:tag name="MAPNAME" val="Map1"/>
  <p:tag name="LICENSEKEY" val="6c64627f-c5d4-423c-8804-6e663357a7fe"/>
  <p:tag name="FIELD.ADDINFO.COMBOINDEX" val="0"/>
  <p:tag name="FIELDS.INITIALIZED" val="1"/>
  <p:tag name="FIELD.AUTHOR.COMBOINDEX" val="-2"/>
  <p:tag name="FIELD.DIVISION.COMBOINDEX" val="-2"/>
  <p:tag name="FIELD.DATE.COMBOINDEX" val="-2"/>
  <p:tag name="FIELD.ISONUMBER.COMBOINDEX" val="-2"/>
  <p:tag name="TITLEMASTERMASTERNAME" val="TitleSlide"/>
  <p:tag name="TITLEMASTERSHAPESETGROUPCLASSNAME" val="ShapeSetGroup2"/>
  <p:tag name="TITLEMASTERCOLORSETGROUPCLASSNAME" val="ColorSetGroupLight"/>
  <p:tag name="TITLEMASTERFONTSETGROUPCLASSNAME" val="FontSetGroup2"/>
  <p:tag name="TITLEMASTERSTYLESETGROUPCLASSNAME" val="StyleSetGroup1"/>
  <p:tag name="TITLEMASTERMODIFIED" val="1"/>
  <p:tag name="SLIDEMASTERMASTERNAME" val="Slide"/>
  <p:tag name="SLIDEMASTERSHAPESETGROUPCLASSNAME" val="ShapeSetGroup2"/>
  <p:tag name="SLIDEMASTERCOLORSETGROUPCLASSNAME" val="ColorSetGroupLight"/>
  <p:tag name="SLIDEMASTERFONTSETGROUPCLASSNAME" val="FontSetGroup2"/>
  <p:tag name="SLIDEMASTERSTYLESETGROUPCLASSNAME" val="StyleSetGroup1"/>
  <p:tag name="SLIDEMASTERMODIFIED" val="1"/>
  <p:tag name="FIELD.ISONUMBER.CONTENT" val="Reference"/>
  <p:tag name="FIELD.ISONUMBER.VALUE" val="Reference"/>
  <p:tag name="ML_1" val="$Default"/>
  <p:tag name="FIELD.AUTHOR.CONTENT" val="Lingyang Song"/>
  <p:tag name="FIELD.AUTHOR.VALUE" val="Lingyang Song"/>
  <p:tag name="FIELD.DIVISION.CONTENT" val="Wireless Group"/>
  <p:tag name="FIELD.DIVISION.VALUE" val="Wireless Group"/>
  <p:tag name="FIELD.PROJECT.COMBOINDEX" val="-2"/>
  <p:tag name="FIELD.DATE.CONTENT" val="08,01, 2008"/>
  <p:tag name="FIELD.DATE.VALUE" val="08,01, 2008"/>
  <p:tag name="FIELD.CONTENTOWNER.COMBOINDEX" val="-2"/>
  <p:tag name="FIELD.ADDINFO.CONTENT" val="CONFIDENTIAL"/>
  <p:tag name="FIELD.ADDINFO.VALUE" val="CONFIDENTIAL"/>
  <p:tag name="ML_UFSOK" val="de4de2de8de7de5de6de9e10e11e12e13e14e15e16e17e18e19e20e21de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" val="-2;-2;-2;-2;-2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Topliner"/>
  <p:tag name="SHAPECLASSFILE" val="SHLBG2C$C.gif"/>
  <p:tag name="SHAPECLASSPROTECTIONTYPE" val="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ELDS.INITIALIZED" val="1"/>
  <p:tag name="ML_1" val="$Default"/>
  <p:tag name="TEXT BOX 4_SHAPECLASSPROTECTIONTYPE" val="47"/>
  <p:tag name="TEXT BOX 5_SHAPECLASSPROTECTIONTYPE" val="47"/>
  <p:tag name="TEXT BOX 6_SHAPECLASSPROTECTIONTYPE" val="47"/>
  <p:tag name="TEXT BOX 7_SHAPECLASSPROTECTIONTYPE" val="47"/>
  <p:tag name="RECTANGLE 2_SHAPECLASSPROTECTIONTYPE" val="0"/>
  <p:tag name="SHAPESETGROUPCLASSNAME" val="ShapeSetGroup2"/>
  <p:tag name="SHAPESETCLASSNAME" val="TITLE"/>
  <p:tag name="COLORSETGROUPCLASSNAME" val="ColorSetGroupLight"/>
  <p:tag name="COLORSETCLASSNAME" val="ColorSet1"/>
  <p:tag name="FONTSETGROUPCLASSNAME" val="FontSetGroup2"/>
  <p:tag name="STYLESETGROUPCLASSNAME" val="StyleSetGroup1"/>
  <p:tag name="MAPNAME" val="Map1"/>
  <p:tag name="CFG.LAYOUT" val="Default"/>
  <p:tag name="MLI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4.5|1.2|4.4|10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3|20.8|2.7|13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7.2|0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4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4|0.5|0.8|0.8|61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TitleFont"/>
  <p:tag name="FONTSETCLASSNAME" val="FontSet1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TitleOnSlide"/>
  <p:tag name="SHAPECLASSPROTECTIONTYPE" val="0"/>
  <p:tag name="COLORS" val="-2;-2;-2;-2;SlideTitleFontColor;-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LargeTextBox"/>
  <p:tag name="SHAPECLASSPROTECTIONTYPE" val="0"/>
  <p:tag name="COLORS" val="-2;-2;-2;-2;SlideTextFontColor;-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Footer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Footer"/>
  <p:tag name="SHAPECLASSPROTECTIONTYPE" val="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Date"/>
  <p:tag name="SHAPECLASSPROTECTIONTYPE" val="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SlidePageNumber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TitleSlide"/>
  <p:tag name="COLORSETGROUPCLASSNAME" val="ColorSetGroupLight"/>
  <p:tag name="FONTSETGROUPCLASSNAME" val="FontSetGroup2"/>
  <p:tag name="SHAPECLASSNAME" val="HiddenPageNumber"/>
  <p:tag name="SHAPECLASSPROTECTIONTYPE" val="3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" val="TitleDescFont"/>
  <p:tag name="FONTSETCLASSNAME" val="FontSet1"/>
  <p:tag name="COLORS" val="-2;-2;-2;-2;SlideColor;-2"/>
  <p:tag name="COLORSETCLASSNAME" val="ColorSet1"/>
  <p:tag name="MLI" val="1"/>
  <p:tag name="SHAPESETGROUPCLASSNAME" val="ShapeSetGroup2"/>
  <p:tag name="SHAPESETCLASSNAME" val="Slide"/>
  <p:tag name="COLORSETGROUPCLASSNAME" val="ColorSetGroupLight"/>
  <p:tag name="FONTSETGROUPCLASSNAME" val="FontSetGroup2"/>
  <p:tag name="SHAPECLASSNAME" val="HiddenDate"/>
  <p:tag name="SHAPECLASSPROTECTIONTYPE" val="31"/>
</p:tagLst>
</file>

<file path=ppt/theme/theme1.xml><?xml version="1.0" encoding="utf-8"?>
<a:theme xmlns:a="http://schemas.openxmlformats.org/drawingml/2006/main" name="ppt_template_windows2003_march08">
  <a:themeElements>
    <a:clrScheme name="ppt_template_windows2003_march08.pot 1">
      <a:dk1>
        <a:srgbClr val="000000"/>
      </a:dk1>
      <a:lt1>
        <a:srgbClr val="FFFFFF"/>
      </a:lt1>
      <a:dk2>
        <a:srgbClr val="000000"/>
      </a:dk2>
      <a:lt2>
        <a:srgbClr val="9EA1B2"/>
      </a:lt2>
      <a:accent1>
        <a:srgbClr val="C1E3EB"/>
      </a:accent1>
      <a:accent2>
        <a:srgbClr val="69C3DA"/>
      </a:accent2>
      <a:accent3>
        <a:srgbClr val="FFFFFF"/>
      </a:accent3>
      <a:accent4>
        <a:srgbClr val="000000"/>
      </a:accent4>
      <a:accent5>
        <a:srgbClr val="DDEFF3"/>
      </a:accent5>
      <a:accent6>
        <a:srgbClr val="5EB0C5"/>
      </a:accent6>
      <a:hlink>
        <a:srgbClr val="FFBB57"/>
      </a:hlink>
      <a:folHlink>
        <a:srgbClr val="005AFF"/>
      </a:folHlink>
    </a:clrScheme>
    <a:fontScheme name="ppt_template_windows2003_march08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pt_template_windows2003_march08.pot 1">
        <a:dk1>
          <a:srgbClr val="000000"/>
        </a:dk1>
        <a:lt1>
          <a:srgbClr val="FFFFFF"/>
        </a:lt1>
        <a:dk2>
          <a:srgbClr val="000000"/>
        </a:dk2>
        <a:lt2>
          <a:srgbClr val="9EA1B2"/>
        </a:lt2>
        <a:accent1>
          <a:srgbClr val="C1E3EB"/>
        </a:accent1>
        <a:accent2>
          <a:srgbClr val="69C3DA"/>
        </a:accent2>
        <a:accent3>
          <a:srgbClr val="FFFFFF"/>
        </a:accent3>
        <a:accent4>
          <a:srgbClr val="000000"/>
        </a:accent4>
        <a:accent5>
          <a:srgbClr val="DDEFF3"/>
        </a:accent5>
        <a:accent6>
          <a:srgbClr val="5EB0C5"/>
        </a:accent6>
        <a:hlink>
          <a:srgbClr val="FFBB57"/>
        </a:hlink>
        <a:folHlink>
          <a:srgbClr val="005A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37294</TotalTime>
  <Words>1903</Words>
  <Application>Microsoft Macintosh PowerPoint</Application>
  <PresentationFormat>On-screen Show (4:3)</PresentationFormat>
  <Paragraphs>347</Paragraphs>
  <Slides>37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ppt_template_windows2003_march08</vt:lpstr>
      <vt:lpstr>Equation</vt:lpstr>
      <vt:lpstr>Visio</vt:lpstr>
      <vt:lpstr>PowerPoint Presentation</vt:lpstr>
      <vt:lpstr>Table of Content</vt:lpstr>
      <vt:lpstr>KPIs</vt:lpstr>
      <vt:lpstr>Background of Full-Duplex Techniques</vt:lpstr>
      <vt:lpstr>Full Duplex Introduction</vt:lpstr>
      <vt:lpstr>Main Challenges</vt:lpstr>
      <vt:lpstr>Self-interference Cancellation</vt:lpstr>
      <vt:lpstr>Passive Propagation Cancellation</vt:lpstr>
      <vt:lpstr>Active Analog Cancelation (2)</vt:lpstr>
      <vt:lpstr>Active Digital Cancelation</vt:lpstr>
      <vt:lpstr>Some existing prototypes</vt:lpstr>
      <vt:lpstr>Table of Content</vt:lpstr>
      <vt:lpstr>Listen-and-Talk Protocol For Cognitive Radio</vt:lpstr>
      <vt:lpstr>The Listen Before Talk (LBT) Protocol</vt:lpstr>
      <vt:lpstr>Motivation of Listen and Talk (LAT) Protocol</vt:lpstr>
      <vt:lpstr>System Model</vt:lpstr>
      <vt:lpstr>Listen-and-Talk Protocol (1)</vt:lpstr>
      <vt:lpstr>Listen-and-Talk Protocol (2)</vt:lpstr>
      <vt:lpstr>Sensing Threshold (1)</vt:lpstr>
      <vt:lpstr>Sensing Threshold (2)</vt:lpstr>
      <vt:lpstr>Sensing Threshold (3)</vt:lpstr>
      <vt:lpstr>Sensing Threshold (4): Sensing Error</vt:lpstr>
      <vt:lpstr>Sensing Threshold (5): State Transition</vt:lpstr>
      <vt:lpstr>Sensing Threshold (6): Collision Ratio</vt:lpstr>
      <vt:lpstr>Power-Throughput Tradeoff (1): SU Throughput</vt:lpstr>
      <vt:lpstr>Power-Throughput Tradeoff (2)</vt:lpstr>
      <vt:lpstr>Adaptive Switching</vt:lpstr>
      <vt:lpstr>Table of Content</vt:lpstr>
      <vt:lpstr>Full Duplex CSMA/CD</vt:lpstr>
      <vt:lpstr>Full Duplex Radom Access MAC in CRNs</vt:lpstr>
      <vt:lpstr>Table of Content</vt:lpstr>
      <vt:lpstr>FD HetNet System Model</vt:lpstr>
      <vt:lpstr>Resource Allocation for FD HetNet</vt:lpstr>
      <vt:lpstr>Numerical Results and intuition </vt:lpstr>
      <vt:lpstr>Resource Allocation Problem Summary</vt:lpstr>
      <vt:lpstr>Conclusions</vt:lpstr>
      <vt:lpstr>Useful info for Research on FD Comms </vt:lpstr>
    </vt:vector>
  </TitlesOfParts>
  <Company>Philips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Feiran Wang</dc:creator>
  <cp:lastModifiedBy>Zhu Han</cp:lastModifiedBy>
  <cp:revision>5548</cp:revision>
  <dcterms:created xsi:type="dcterms:W3CDTF">2008-07-31T14:25:44Z</dcterms:created>
  <dcterms:modified xsi:type="dcterms:W3CDTF">2016-12-08T13:05:09Z</dcterms:modified>
</cp:coreProperties>
</file>