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553" r:id="rId3"/>
    <p:sldId id="455" r:id="rId4"/>
    <p:sldId id="457" r:id="rId5"/>
    <p:sldId id="458" r:id="rId6"/>
    <p:sldId id="459" r:id="rId7"/>
    <p:sldId id="559" r:id="rId8"/>
    <p:sldId id="532" r:id="rId9"/>
    <p:sldId id="533" r:id="rId10"/>
    <p:sldId id="534" r:id="rId11"/>
    <p:sldId id="484" r:id="rId12"/>
    <p:sldId id="495" r:id="rId13"/>
    <p:sldId id="536" r:id="rId14"/>
    <p:sldId id="537" r:id="rId15"/>
    <p:sldId id="498" r:id="rId16"/>
    <p:sldId id="483" r:id="rId17"/>
    <p:sldId id="538" r:id="rId18"/>
    <p:sldId id="560" r:id="rId19"/>
    <p:sldId id="563" r:id="rId20"/>
    <p:sldId id="485" r:id="rId21"/>
    <p:sldId id="561" r:id="rId22"/>
    <p:sldId id="541" r:id="rId23"/>
    <p:sldId id="542" r:id="rId24"/>
    <p:sldId id="554" r:id="rId25"/>
    <p:sldId id="555" r:id="rId26"/>
    <p:sldId id="486" r:id="rId27"/>
    <p:sldId id="461" r:id="rId28"/>
    <p:sldId id="462" r:id="rId29"/>
    <p:sldId id="463" r:id="rId30"/>
    <p:sldId id="464" r:id="rId31"/>
    <p:sldId id="468" r:id="rId32"/>
    <p:sldId id="562" r:id="rId33"/>
    <p:sldId id="473" r:id="rId34"/>
    <p:sldId id="472" r:id="rId35"/>
    <p:sldId id="506" r:id="rId36"/>
    <p:sldId id="507" r:id="rId37"/>
    <p:sldId id="508" r:id="rId38"/>
    <p:sldId id="509" r:id="rId39"/>
    <p:sldId id="510" r:id="rId40"/>
    <p:sldId id="511" r:id="rId41"/>
    <p:sldId id="512" r:id="rId42"/>
    <p:sldId id="544" r:id="rId43"/>
    <p:sldId id="564" r:id="rId44"/>
    <p:sldId id="516" r:id="rId45"/>
    <p:sldId id="529" r:id="rId46"/>
    <p:sldId id="545" r:id="rId47"/>
    <p:sldId id="546" r:id="rId48"/>
    <p:sldId id="547" r:id="rId49"/>
    <p:sldId id="550" r:id="rId50"/>
    <p:sldId id="551" r:id="rId51"/>
    <p:sldId id="558" r:id="rId52"/>
    <p:sldId id="556" r:id="rId53"/>
    <p:sldId id="454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21AB28"/>
    <a:srgbClr val="9BB01C"/>
    <a:srgbClr val="BC7A10"/>
    <a:srgbClr val="3333CC"/>
    <a:srgbClr val="0033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 autoAdjust="0"/>
    <p:restoredTop sz="85000" autoAdjust="0"/>
  </p:normalViewPr>
  <p:slideViewPr>
    <p:cSldViewPr>
      <p:cViewPr>
        <p:scale>
          <a:sx n="106" d="100"/>
          <a:sy n="106" d="100"/>
        </p:scale>
        <p:origin x="848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Relationship Id="rId2" Type="http://schemas.openxmlformats.org/officeDocument/2006/relationships/image" Target="../media/image1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Relationship Id="rId2" Type="http://schemas.openxmlformats.org/officeDocument/2006/relationships/image" Target="../media/image1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Relationship Id="rId2" Type="http://schemas.openxmlformats.org/officeDocument/2006/relationships/image" Target="../media/image1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D59D1-AE51-0B49-B896-03EC13CD0D71}" type="datetimeFigureOut">
              <a:rPr lang="en-US" smtClean="0"/>
              <a:t>7/2/19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895FE-F746-F243-AB77-763DD439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1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6B3B765-02F3-40C5-B5A5-F48A828FE11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5753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D7856E-A73C-4F53-AA8E-F6855AD9C992}" type="slidenum">
              <a:rPr lang="zh-CN" altLang="en-US" smtClean="0">
                <a:latin typeface="Arial" charset="0"/>
                <a:ea typeface="宋体" charset="-122"/>
              </a:rPr>
              <a:pPr/>
              <a:t>0</a:t>
            </a:fld>
            <a:endParaRPr lang="en-US" altLang="zh-CN">
              <a:latin typeface="Arial" charset="0"/>
              <a:ea typeface="宋体" charset="-122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6750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latin typeface="Arial" charset="0"/>
                <a:cs typeface="等线"/>
              </a:rPr>
              <a:t>For vertex</a:t>
            </a:r>
            <a:r>
              <a:rPr lang="en-US" altLang="zh-CN" baseline="0" dirty="0">
                <a:latin typeface="Arial" charset="0"/>
                <a:cs typeface="等线"/>
              </a:rPr>
              <a:t> 4, the subfamily is shown in red. Thus, its </a:t>
            </a:r>
            <a:r>
              <a:rPr lang="en-US" altLang="zh-CN" baseline="0" dirty="0" err="1">
                <a:latin typeface="Arial" charset="0"/>
                <a:cs typeface="等线"/>
              </a:rPr>
              <a:t>monodegree</a:t>
            </a:r>
            <a:r>
              <a:rPr lang="en-US" altLang="zh-CN" baseline="0">
                <a:latin typeface="Arial" charset="0"/>
                <a:cs typeface="等线"/>
              </a:rPr>
              <a:t> is 4. </a:t>
            </a:r>
            <a:r>
              <a:rPr lang="en-US" altLang="zh-CN" baseline="0" dirty="0">
                <a:latin typeface="Arial" charset="0"/>
                <a:cs typeface="等线"/>
              </a:rPr>
              <a:t>Different from the degree in graph, two </a:t>
            </a:r>
            <a:r>
              <a:rPr lang="en-US" altLang="zh-CN" baseline="0" dirty="0" err="1">
                <a:latin typeface="Arial" charset="0"/>
                <a:cs typeface="等线"/>
              </a:rPr>
              <a:t>hyperedges</a:t>
            </a:r>
            <a:r>
              <a:rPr lang="en-US" altLang="zh-CN" baseline="0" dirty="0">
                <a:latin typeface="Arial" charset="0"/>
                <a:cs typeface="等线"/>
              </a:rPr>
              <a:t> might have two common vertices. But we focus on those </a:t>
            </a:r>
            <a:r>
              <a:rPr lang="en-US" altLang="zh-CN" baseline="0" dirty="0" err="1">
                <a:latin typeface="Arial" charset="0"/>
                <a:cs typeface="等线"/>
              </a:rPr>
              <a:t>hyperedges</a:t>
            </a:r>
            <a:r>
              <a:rPr lang="en-US" altLang="zh-CN" baseline="0" dirty="0">
                <a:latin typeface="Arial" charset="0"/>
                <a:cs typeface="等线"/>
              </a:rPr>
              <a:t> which have on common vertex because they are more important in topology. </a:t>
            </a:r>
            <a:endParaRPr lang="zh-CN" altLang="en-US" dirty="0">
              <a:latin typeface="Arial" charset="0"/>
              <a:cs typeface="等线"/>
            </a:endParaRPr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5A8565-4283-4409-8FF4-7B9492ED2809}" type="slidenum">
              <a:rPr lang="zh-CN" altLang="en-US" smtClean="0">
                <a:latin typeface="Arial" charset="0"/>
                <a:ea typeface="宋体" charset="-122"/>
              </a:rPr>
              <a:pPr/>
              <a:t>13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877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C63FC4-9338-438B-A1DE-10A846C42D12}" type="slidenum">
              <a:rPr lang="zh-CN" altLang="en-US" smtClean="0">
                <a:latin typeface="Arial" charset="0"/>
                <a:ea typeface="宋体" charset="-122"/>
              </a:rPr>
              <a:pPr/>
              <a:t>14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6389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cs typeface="等线"/>
            </a:endParaRPr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824032-A05F-44FB-8CA4-CD09188AE0CE}" type="slidenum">
              <a:rPr lang="zh-CN" altLang="en-US" smtClean="0">
                <a:latin typeface="Arial" charset="0"/>
                <a:ea typeface="宋体" charset="-122"/>
              </a:rPr>
              <a:pPr/>
              <a:t>16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4679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cs typeface="等线"/>
            </a:endParaRPr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C9B42B-495E-4486-B4D2-A0045DB6E2CB}" type="slidenum">
              <a:rPr lang="zh-CN" altLang="en-US" smtClean="0">
                <a:latin typeface="Arial" charset="0"/>
                <a:ea typeface="宋体" charset="-122"/>
              </a:rPr>
              <a:pPr/>
              <a:t>17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5238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latin typeface="Arial" charset="0"/>
                <a:cs typeface="等线"/>
              </a:rPr>
              <a:t>P18</a:t>
            </a:r>
            <a:endParaRPr lang="zh-CN" altLang="en-US" dirty="0">
              <a:latin typeface="Arial" charset="0"/>
              <a:cs typeface="等线"/>
            </a:endParaRPr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D5805F-B011-48B0-9200-32AF30771E98}" type="slidenum">
              <a:rPr lang="zh-CN" altLang="en-US" smtClean="0">
                <a:latin typeface="Arial" charset="0"/>
                <a:ea typeface="宋体" charset="-122"/>
              </a:rPr>
              <a:pPr/>
              <a:t>18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681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cs typeface="等线"/>
            </a:endParaRPr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797483-3085-41D4-A2B6-31ABF30BC9F5}" type="slidenum">
              <a:rPr lang="zh-CN" altLang="en-US" smtClean="0">
                <a:latin typeface="Arial" charset="0"/>
                <a:ea typeface="宋体" charset="-122"/>
              </a:rPr>
              <a:pPr/>
              <a:t>20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6790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cs typeface="等线"/>
            </a:endParaRPr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797483-3085-41D4-A2B6-31ABF30BC9F5}" type="slidenum">
              <a:rPr lang="zh-CN" altLang="en-US" smtClean="0">
                <a:latin typeface="Arial" charset="0"/>
                <a:ea typeface="宋体" charset="-122"/>
              </a:rPr>
              <a:pPr/>
              <a:t>21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9025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cs typeface="等线"/>
            </a:endParaRPr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57D2B0-6D34-4F3E-9430-F8DF7291DCD5}" type="slidenum">
              <a:rPr lang="zh-CN" altLang="en-US" smtClean="0">
                <a:latin typeface="Arial" charset="0"/>
                <a:ea typeface="宋体" charset="-122"/>
              </a:rPr>
              <a:pPr/>
              <a:t>22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289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0B4F39-1486-4543-A7F5-2B8CD85DD2FD}" type="slidenum">
              <a:rPr lang="zh-CN" altLang="en-US" sz="1200"/>
              <a:pPr algn="r"/>
              <a:t>23</a:t>
            </a:fld>
            <a:endParaRPr lang="en-US" altLang="zh-CN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6354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7E168C-5DE2-4BDE-A306-1F3501C5FC9C}" type="slidenum">
              <a:rPr lang="zh-CN" altLang="en-US" smtClean="0">
                <a:latin typeface="Arial" charset="0"/>
                <a:ea typeface="宋体" charset="-122"/>
              </a:rPr>
              <a:pPr/>
              <a:t>31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210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3B765-02F3-40C5-B5A5-F48A828FE11A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0914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69635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632CDB-1CCD-4176-B251-BCA94374146C}" type="slidenum">
              <a:rPr lang="zh-CN" altLang="en-US" smtClean="0">
                <a:latin typeface="Arial" charset="0"/>
                <a:ea typeface="宋体" charset="-122"/>
              </a:rPr>
              <a:pPr/>
              <a:t>32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9109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920520-7207-425B-943A-F6F5A9256AFB}" type="slidenum">
              <a:rPr lang="zh-CN" altLang="en-US" smtClean="0">
                <a:latin typeface="Arial" charset="0"/>
                <a:ea typeface="宋体" charset="-122"/>
              </a:rPr>
              <a:pPr/>
              <a:t>33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401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P42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3B765-02F3-40C5-B5A5-F48A828FE11A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2417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88067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702B78-D972-4C06-9934-72CD685631FC}" type="slidenum">
              <a:rPr lang="zh-CN" altLang="en-US" sz="1200"/>
              <a:pPr algn="r"/>
              <a:t>43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548780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>
                <a:latin typeface="Arial" charset="0"/>
                <a:ea typeface="宋体" charset="-122"/>
              </a:rPr>
              <a:t>It can be seen that we partition the dataset into 4 disjoint clusters with four different colors based</a:t>
            </a:r>
          </a:p>
          <a:p>
            <a:pPr eaLnBrk="1" hangingPunct="1"/>
            <a:r>
              <a:rPr lang="en-US" altLang="zh-CN">
                <a:latin typeface="Arial" charset="0"/>
                <a:ea typeface="宋体" charset="-122"/>
              </a:rPr>
              <a:t>clusters. In each cluster, they share the same codebooks. However, their distance is very large, so the interference can</a:t>
            </a:r>
          </a:p>
          <a:p>
            <a:pPr eaLnBrk="1" hangingPunct="1"/>
            <a:r>
              <a:rPr lang="en-US" altLang="zh-CN">
                <a:latin typeface="Arial" charset="0"/>
                <a:ea typeface="宋体" charset="-122"/>
              </a:rPr>
              <a:t>be ignored. While the APs around the UEs share different codebooks, so they are allocated in the different clusters with</a:t>
            </a:r>
          </a:p>
          <a:p>
            <a:pPr eaLnBrk="1" hangingPunct="1"/>
            <a:r>
              <a:rPr lang="en-US" altLang="zh-CN">
                <a:latin typeface="Arial" charset="0"/>
                <a:ea typeface="宋体" charset="-122"/>
              </a:rPr>
              <a:t>no interference. Thus, from this example, it can be noted that ML algorithms are powerful in solving the hypergraph-model based</a:t>
            </a:r>
          </a:p>
          <a:p>
            <a:pPr eaLnBrk="1" hangingPunct="1"/>
            <a:r>
              <a:rPr lang="en-US" altLang="zh-CN">
                <a:latin typeface="Arial" charset="0"/>
                <a:ea typeface="宋体" charset="-122"/>
              </a:rPr>
              <a:t>optimization problems.</a:t>
            </a: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97283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B6E4CE-B045-4A8D-B89A-30C06A8C10BB}" type="slidenum">
              <a:rPr lang="zh-CN" altLang="en-US" sz="1200"/>
              <a:pPr algn="r"/>
              <a:t>48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235807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88067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702B78-D972-4C06-9934-72CD685631FC}" type="slidenum">
              <a:rPr lang="zh-CN" altLang="en-US" sz="1200"/>
              <a:pPr algn="r"/>
              <a:t>50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54878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3B765-02F3-40C5-B5A5-F48A828FE11A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690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US" baseline="0" dirty="0"/>
              <a:t> or v, notation and figure are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3B765-02F3-40C5-B5A5-F48A828FE11A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318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3B765-02F3-40C5-B5A5-F48A828FE11A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446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induced </a:t>
            </a:r>
            <a:r>
              <a:rPr lang="en-US" altLang="zh-CN" sz="1200" dirty="0" err="1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subhypergraph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3B765-02F3-40C5-B5A5-F48A828FE11A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4116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稳定集：不包括任何超边的顶点子集。如</a:t>
            </a:r>
            <a:r>
              <a:rPr lang="en-US" altLang="zh-CN" dirty="0" smtClean="0"/>
              <a:t>{1,3,6}</a:t>
            </a:r>
            <a:r>
              <a:rPr lang="zh-CN" altLang="en-US" dirty="0" smtClean="0"/>
              <a:t>，</a:t>
            </a:r>
            <a:r>
              <a:rPr lang="en-US" altLang="zh-CN" dirty="0" smtClean="0"/>
              <a:t>{1,2,4,5}</a:t>
            </a:r>
            <a:r>
              <a:rPr lang="zh-CN" altLang="en-US" dirty="0" smtClean="0"/>
              <a:t>（最大稳定集）</a:t>
            </a:r>
            <a:endParaRPr lang="en-US" altLang="zh-CN" dirty="0" smtClean="0"/>
          </a:p>
          <a:p>
            <a:r>
              <a:rPr lang="zh-CN" altLang="en-US" dirty="0" smtClean="0"/>
              <a:t>稳定数：稳定集的最大势。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遍历：与任何一个超边都有交集的顶点子集。</a:t>
            </a:r>
            <a:endParaRPr lang="en-US" altLang="zh-CN" dirty="0" smtClean="0"/>
          </a:p>
          <a:p>
            <a:r>
              <a:rPr lang="zh-CN" altLang="en-US" dirty="0" smtClean="0"/>
              <a:t>最小遍历的势。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匹配：超边子集中任意元素均不包括共同顶点。</a:t>
            </a:r>
            <a:endParaRPr lang="en-US" altLang="zh-CN" dirty="0" smtClean="0"/>
          </a:p>
          <a:p>
            <a:r>
              <a:rPr lang="zh-CN" altLang="en-US" dirty="0" smtClean="0"/>
              <a:t>完美匹配：该匹配包括所有顶点。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3B765-02F3-40C5-B5A5-F48A828FE11A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4638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856018-257E-4F33-9D74-A64C638BCB9B}" type="slidenum">
              <a:rPr lang="zh-CN" altLang="en-US" smtClean="0">
                <a:latin typeface="Arial" charset="0"/>
                <a:ea typeface="宋体" charset="-122"/>
              </a:rPr>
              <a:pPr/>
              <a:t>11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526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Uniform coloring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两种颜色的顶点数差值小于</a:t>
            </a:r>
            <a:r>
              <a:rPr lang="en-US" altLang="zh-CN" sz="12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endParaRPr lang="en-US" altLang="zh-CN" sz="1200" dirty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35DA32-638C-4C6F-8734-B057CB9FBE22}" type="slidenum">
              <a:rPr lang="zh-CN" altLang="en-US" smtClean="0">
                <a:latin typeface="Arial" charset="0"/>
                <a:ea typeface="宋体" charset="-122"/>
              </a:rPr>
              <a:pPr/>
              <a:t>12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00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9"/>
          <p:cNvSpPr>
            <a:spLocks noChangeArrowheads="1"/>
          </p:cNvSpPr>
          <p:nvPr userDrawn="1"/>
        </p:nvSpPr>
        <p:spPr bwMode="ltGray">
          <a:xfrm>
            <a:off x="0" y="2133600"/>
            <a:ext cx="9144000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5" name="Picture 8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8"/>
          <p:cNvSpPr>
            <a:spLocks noChangeArrowheads="1"/>
          </p:cNvSpPr>
          <p:nvPr userDrawn="1"/>
        </p:nvSpPr>
        <p:spPr bwMode="ltGray">
          <a:xfrm>
            <a:off x="0" y="6553200"/>
            <a:ext cx="9153525" cy="3190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419600"/>
            <a:ext cx="8458200" cy="533400"/>
          </a:xfrm>
        </p:spPr>
        <p:txBody>
          <a:bodyPr/>
          <a:lstStyle>
            <a:lvl1pPr algn="ctr">
              <a:defRPr sz="4000" b="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838200" y="5257800"/>
            <a:ext cx="7772400" cy="533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53250" y="457200"/>
            <a:ext cx="2038350" cy="57578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457200"/>
            <a:ext cx="5962650" cy="575786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0010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38200" y="1262063"/>
            <a:ext cx="7772400" cy="49530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0010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62063"/>
            <a:ext cx="3810000" cy="495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00600" y="1262063"/>
            <a:ext cx="3810000" cy="24003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00600" y="3814763"/>
            <a:ext cx="3810000" cy="24003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62063"/>
            <a:ext cx="3810000" cy="495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262063"/>
            <a:ext cx="3810000" cy="495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Rectangle 77"/>
          <p:cNvSpPr>
            <a:spLocks noChangeArrowheads="1"/>
          </p:cNvSpPr>
          <p:nvPr userDrawn="1"/>
        </p:nvSpPr>
        <p:spPr bwMode="gray">
          <a:xfrm>
            <a:off x="3779838" y="0"/>
            <a:ext cx="5364162" cy="12684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27" name="Rectangle 78"/>
          <p:cNvSpPr>
            <a:spLocks noChangeArrowheads="1"/>
          </p:cNvSpPr>
          <p:nvPr userDrawn="1"/>
        </p:nvSpPr>
        <p:spPr bwMode="ltGray">
          <a:xfrm>
            <a:off x="0" y="6535738"/>
            <a:ext cx="9144000" cy="3333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fld id="{33B6A97B-2A27-CF4C-A025-8231BC98285A}" type="slidenum">
              <a:rPr lang="zh-CN" altLang="en-US" smtClean="0">
                <a:ea typeface="宋体" panose="02010600030101010101" pitchFamily="2" charset="-122"/>
              </a:rPr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103" name="Rectangle 79"/>
          <p:cNvSpPr>
            <a:spLocks noChangeArrowheads="1"/>
          </p:cNvSpPr>
          <p:nvPr userDrawn="1"/>
        </p:nvSpPr>
        <p:spPr bwMode="gray">
          <a:xfrm>
            <a:off x="755650" y="333375"/>
            <a:ext cx="8388350" cy="8048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62063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pic>
        <p:nvPicPr>
          <p:cNvPr id="76806" name="Picture 8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333375"/>
            <a:ext cx="82708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90600" y="457200"/>
            <a:ext cx="8001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bg2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kern="1200">
          <a:solidFill>
            <a:schemeClr val="bg2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2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5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2.pn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5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Relationship Id="rId11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1.png"/><Relationship Id="rId1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4.png"/><Relationship Id="rId4" Type="http://schemas.openxmlformats.org/officeDocument/2006/relationships/image" Target="../media/image5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image" Target="../media/image10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95.emf"/><Relationship Id="rId5" Type="http://schemas.openxmlformats.org/officeDocument/2006/relationships/image" Target="../media/image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4.emf"/><Relationship Id="rId5" Type="http://schemas.openxmlformats.org/officeDocument/2006/relationships/image" Target="../media/image5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image" Target="../media/image107.png"/><Relationship Id="rId9" Type="http://schemas.openxmlformats.org/officeDocument/2006/relationships/image" Target="../media/image10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9.png"/><Relationship Id="rId3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0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11.emf"/><Relationship Id="rId7" Type="http://schemas.openxmlformats.org/officeDocument/2006/relationships/image" Target="../media/image5.png"/><Relationship Id="rId8" Type="http://schemas.openxmlformats.org/officeDocument/2006/relationships/image" Target="../media/image1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13.emf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2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19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20.emf"/><Relationship Id="rId8" Type="http://schemas.openxmlformats.org/officeDocument/2006/relationships/image" Target="../media/image5.png"/><Relationship Id="rId9" Type="http://schemas.openxmlformats.org/officeDocument/2006/relationships/image" Target="../media/image121.png"/><Relationship Id="rId10" Type="http://schemas.openxmlformats.org/officeDocument/2006/relationships/image" Target="../media/image1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gif"/><Relationship Id="rId4" Type="http://schemas.openxmlformats.org/officeDocument/2006/relationships/image" Target="../media/image131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11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24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9144000" cy="1219200"/>
          </a:xfrm>
        </p:spPr>
        <p:txBody>
          <a:bodyPr/>
          <a:lstStyle/>
          <a:p>
            <a:pPr eaLnBrk="1" hangingPunct="1"/>
            <a:r>
              <a:rPr lang="en-US" altLang="zh-CN" b="1">
                <a:solidFill>
                  <a:srgbClr val="3333CC"/>
                </a:solidFill>
                <a:latin typeface="Arial" charset="0"/>
                <a:ea typeface="宋体" charset="-122"/>
              </a:rPr>
              <a:t>Hypergraph Theory</a:t>
            </a:r>
            <a:br>
              <a:rPr lang="en-US" altLang="zh-CN" b="1">
                <a:solidFill>
                  <a:srgbClr val="3333CC"/>
                </a:solidFill>
                <a:latin typeface="Arial" charset="0"/>
                <a:ea typeface="宋体" charset="-122"/>
              </a:rPr>
            </a:br>
            <a:r>
              <a:rPr lang="en-US" altLang="zh-CN" b="1">
                <a:solidFill>
                  <a:srgbClr val="3333CC"/>
                </a:solidFill>
                <a:latin typeface="Arial" charset="0"/>
                <a:ea typeface="宋体" charset="-122"/>
              </a:rPr>
              <a:t>for Wireless Networking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19200" y="4249737"/>
            <a:ext cx="670560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b="1" dirty="0">
                <a:latin typeface="Arial" charset="0"/>
                <a:ea typeface="宋体" charset="-122"/>
              </a:rPr>
              <a:t>Zhu Han, John and Rebecca </a:t>
            </a:r>
            <a:r>
              <a:rPr lang="en-US" altLang="zh-CN" b="1" dirty="0" err="1">
                <a:latin typeface="Arial" charset="0"/>
                <a:ea typeface="宋体" charset="-122"/>
              </a:rPr>
              <a:t>Moores</a:t>
            </a:r>
            <a:r>
              <a:rPr lang="en-US" altLang="zh-CN" b="1" dirty="0">
                <a:latin typeface="Arial" charset="0"/>
                <a:ea typeface="宋体" charset="-122"/>
              </a:rPr>
              <a:t> Professor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b="1" dirty="0">
                <a:latin typeface="Arial" charset="0"/>
                <a:ea typeface="宋体" charset="-122"/>
              </a:rPr>
              <a:t>Electrical and Computer Engineering Department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b="1" dirty="0">
                <a:latin typeface="Arial" charset="0"/>
                <a:ea typeface="宋体" charset="-122"/>
              </a:rPr>
              <a:t>Computer Science Department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b="1" dirty="0">
                <a:latin typeface="Arial" charset="0"/>
                <a:ea typeface="宋体" charset="-122"/>
              </a:rPr>
              <a:t>University of Houston, Houston TX</a:t>
            </a:r>
          </a:p>
          <a:p>
            <a:pPr eaLnBrk="1" hangingPunct="1">
              <a:lnSpc>
                <a:spcPct val="80000"/>
              </a:lnSpc>
            </a:pPr>
            <a:endParaRPr lang="en-US" altLang="zh-CN" b="1" dirty="0">
              <a:latin typeface="Arial" charset="0"/>
              <a:ea typeface="宋体" charset="-122"/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51520" y="5805264"/>
            <a:ext cx="8568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Supported by NSF</a:t>
            </a:r>
          </a:p>
          <a:p>
            <a:pPr algn="ctr"/>
            <a:r>
              <a:rPr lang="en-US" altLang="zh-CN" b="1" dirty="0"/>
              <a:t>Thanks to Dr. Long Zhang, Dr. </a:t>
            </a:r>
            <a:r>
              <a:rPr lang="en-US" altLang="zh-CN" b="1" dirty="0" err="1"/>
              <a:t>Lisu</a:t>
            </a:r>
            <a:r>
              <a:rPr lang="en-US" altLang="zh-CN" b="1" dirty="0"/>
              <a:t> Yu and Dr. </a:t>
            </a:r>
            <a:r>
              <a:rPr lang="en-US" altLang="zh-CN" b="1" dirty="0" err="1"/>
              <a:t>Hongliang</a:t>
            </a:r>
            <a:r>
              <a:rPr lang="en-US" altLang="zh-CN" b="1" dirty="0"/>
              <a:t> Zhang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charset="-122"/>
              </a:rPr>
              <a:t>Transversal and Matching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413"/>
            <a:ext cx="8763000" cy="4783137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Stable (independent) set 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subset of vertices which contains no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e.g.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{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1,2,4,5}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largest cardinality of a stable set is called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stability number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denoted by </a:t>
            </a:r>
          </a:p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Transversal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set           is a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transversal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if                   for each 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cardinality of a minimum transversal is </a:t>
            </a:r>
          </a:p>
          <a:p>
            <a:pPr lvl="1" eaLnBrk="1" hangingPunct="1">
              <a:defRPr/>
            </a:pP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28675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8475" y="2835179"/>
            <a:ext cx="229552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椭圆 8"/>
          <p:cNvSpPr>
            <a:spLocks noChangeArrowheads="1"/>
          </p:cNvSpPr>
          <p:nvPr/>
        </p:nvSpPr>
        <p:spPr bwMode="auto">
          <a:xfrm rot="2170172">
            <a:off x="6932613" y="3608291"/>
            <a:ext cx="1889125" cy="5095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8677" name="文本框 9"/>
          <p:cNvSpPr txBox="1">
            <a:spLocks noChangeArrowheads="1"/>
          </p:cNvSpPr>
          <p:nvPr/>
        </p:nvSpPr>
        <p:spPr bwMode="auto">
          <a:xfrm>
            <a:off x="7217346" y="2492896"/>
            <a:ext cx="16031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Transversal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678" name="矩形 1"/>
          <p:cNvSpPr>
            <a:spLocks noChangeArrowheads="1"/>
          </p:cNvSpPr>
          <p:nvPr/>
        </p:nvSpPr>
        <p:spPr bwMode="auto">
          <a:xfrm>
            <a:off x="7200404" y="5200975"/>
            <a:ext cx="1893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is a stable set: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9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7743" y="2381935"/>
            <a:ext cx="816851" cy="47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3395" y="3356992"/>
            <a:ext cx="88037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图片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7947" y="3322680"/>
            <a:ext cx="450317" cy="39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图片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2779" y="3714947"/>
            <a:ext cx="705532" cy="42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图片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4208" y="5208912"/>
            <a:ext cx="877864" cy="3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图片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7852" y="5585695"/>
            <a:ext cx="2116982" cy="43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28600" y="4149080"/>
            <a:ext cx="6069806" cy="20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Matching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 hypergraph                 ,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hyperedges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 which pairwise have no common vertices are called a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matching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perfect matching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is a matching which contains every vertex of a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(this example has no perfect matching due to 1)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16" name="图片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55776" y="4581128"/>
            <a:ext cx="1440160" cy="4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80190" y="4581128"/>
            <a:ext cx="975530" cy="38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椭圆 17"/>
          <p:cNvSpPr/>
          <p:nvPr/>
        </p:nvSpPr>
        <p:spPr>
          <a:xfrm rot="20667601">
            <a:off x="7195514" y="3165119"/>
            <a:ext cx="695578" cy="15316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8358609" y="3384988"/>
            <a:ext cx="198437" cy="7270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7"/>
          <p:cNvSpPr txBox="1">
            <a:spLocks noChangeArrowheads="1"/>
          </p:cNvSpPr>
          <p:nvPr/>
        </p:nvSpPr>
        <p:spPr bwMode="auto">
          <a:xfrm>
            <a:off x="7436493" y="4757082"/>
            <a:ext cx="15279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</a:rPr>
              <a:t>Matching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50" y="3396100"/>
            <a:ext cx="1181265" cy="30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/>
      <p:bldP spid="28678" grpId="0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Outline</a:t>
            </a:r>
          </a:p>
        </p:txBody>
      </p:sp>
      <p:sp>
        <p:nvSpPr>
          <p:cNvPr id="31746" name="AutoShape 39"/>
          <p:cNvSpPr>
            <a:spLocks noChangeArrowheads="1"/>
          </p:cNvSpPr>
          <p:nvPr/>
        </p:nvSpPr>
        <p:spPr bwMode="gray">
          <a:xfrm>
            <a:off x="1406525" y="1382713"/>
            <a:ext cx="6781800" cy="6143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31747" name="Group 40"/>
          <p:cNvGrpSpPr>
            <a:grpSpLocks/>
          </p:cNvGrpSpPr>
          <p:nvPr/>
        </p:nvGrpSpPr>
        <p:grpSpPr bwMode="auto">
          <a:xfrm>
            <a:off x="1066800" y="1331913"/>
            <a:ext cx="857250" cy="682625"/>
            <a:chOff x="720" y="960"/>
            <a:chExt cx="987" cy="795"/>
          </a:xfrm>
        </p:grpSpPr>
        <p:sp>
          <p:nvSpPr>
            <p:cNvPr id="31766" name="Oval 4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22" name="Oval 42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1768" name="Oval 43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748" name="Text Box 44"/>
          <p:cNvSpPr txBox="1">
            <a:spLocks noChangeArrowheads="1"/>
          </p:cNvSpPr>
          <p:nvPr/>
        </p:nvSpPr>
        <p:spPr bwMode="gray">
          <a:xfrm>
            <a:off x="1903413" y="1492250"/>
            <a:ext cx="158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Motivation</a:t>
            </a:r>
          </a:p>
        </p:txBody>
      </p:sp>
      <p:sp>
        <p:nvSpPr>
          <p:cNvPr id="31749" name="Text Box 45"/>
          <p:cNvSpPr txBox="1">
            <a:spLocks noChangeArrowheads="1"/>
          </p:cNvSpPr>
          <p:nvPr/>
        </p:nvSpPr>
        <p:spPr bwMode="gray">
          <a:xfrm>
            <a:off x="1265238" y="138271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31750" name="AutoShape 47"/>
          <p:cNvSpPr>
            <a:spLocks noChangeArrowheads="1"/>
          </p:cNvSpPr>
          <p:nvPr/>
        </p:nvSpPr>
        <p:spPr bwMode="gray">
          <a:xfrm>
            <a:off x="1406525" y="22907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31751" name="Group 48"/>
          <p:cNvGrpSpPr>
            <a:grpSpLocks/>
          </p:cNvGrpSpPr>
          <p:nvPr/>
        </p:nvGrpSpPr>
        <p:grpSpPr bwMode="auto">
          <a:xfrm>
            <a:off x="1066800" y="2239963"/>
            <a:ext cx="857250" cy="681037"/>
            <a:chOff x="720" y="960"/>
            <a:chExt cx="987" cy="795"/>
          </a:xfrm>
        </p:grpSpPr>
        <p:sp>
          <p:nvSpPr>
            <p:cNvPr id="31763" name="Oval 49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0" name="Oval 5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1765" name="Oval 51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752" name="Text Box 52"/>
          <p:cNvSpPr txBox="1">
            <a:spLocks noChangeArrowheads="1"/>
          </p:cNvSpPr>
          <p:nvPr/>
        </p:nvSpPr>
        <p:spPr bwMode="gray">
          <a:xfrm>
            <a:off x="1903413" y="2400300"/>
            <a:ext cx="278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</a:rPr>
              <a:t>Hypergraph Basics</a:t>
            </a:r>
          </a:p>
        </p:txBody>
      </p:sp>
      <p:sp>
        <p:nvSpPr>
          <p:cNvPr id="31753" name="Text Box 53"/>
          <p:cNvSpPr txBox="1">
            <a:spLocks noChangeArrowheads="1"/>
          </p:cNvSpPr>
          <p:nvPr/>
        </p:nvSpPr>
        <p:spPr bwMode="gray">
          <a:xfrm>
            <a:off x="1265238" y="22907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31754" name="AutoShape 55"/>
          <p:cNvSpPr>
            <a:spLocks noChangeArrowheads="1"/>
          </p:cNvSpPr>
          <p:nvPr/>
        </p:nvSpPr>
        <p:spPr bwMode="gray">
          <a:xfrm>
            <a:off x="1406525" y="46275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31755" name="Group 56"/>
          <p:cNvGrpSpPr>
            <a:grpSpLocks/>
          </p:cNvGrpSpPr>
          <p:nvPr/>
        </p:nvGrpSpPr>
        <p:grpSpPr bwMode="auto">
          <a:xfrm>
            <a:off x="1066800" y="4576763"/>
            <a:ext cx="857250" cy="681037"/>
            <a:chOff x="720" y="960"/>
            <a:chExt cx="987" cy="795"/>
          </a:xfrm>
        </p:grpSpPr>
        <p:sp>
          <p:nvSpPr>
            <p:cNvPr id="31760" name="Oval 5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8" name="Oval 58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1762" name="Oval 5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756" name="Text Box 60"/>
          <p:cNvSpPr txBox="1">
            <a:spLocks noChangeArrowheads="1"/>
          </p:cNvSpPr>
          <p:nvPr/>
        </p:nvSpPr>
        <p:spPr bwMode="gray">
          <a:xfrm>
            <a:off x="1903413" y="4737100"/>
            <a:ext cx="184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Applications</a:t>
            </a:r>
          </a:p>
        </p:txBody>
      </p:sp>
      <p:sp>
        <p:nvSpPr>
          <p:cNvPr id="31757" name="Text Box 61"/>
          <p:cNvSpPr txBox="1">
            <a:spLocks noChangeArrowheads="1"/>
          </p:cNvSpPr>
          <p:nvPr/>
        </p:nvSpPr>
        <p:spPr bwMode="gray">
          <a:xfrm>
            <a:off x="1265238" y="46275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31758" name="Rectangle 3"/>
          <p:cNvSpPr txBox="1">
            <a:spLocks noChangeArrowheads="1"/>
          </p:cNvSpPr>
          <p:nvPr/>
        </p:nvSpPr>
        <p:spPr bwMode="auto">
          <a:xfrm>
            <a:off x="1524000" y="3001963"/>
            <a:ext cx="62499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Basic concepts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solidFill>
                  <a:srgbClr val="FF0000"/>
                </a:solidFill>
                <a:latin typeface="Verdana" pitchFamily="34" charset="0"/>
              </a:rPr>
              <a:t>Hypergraph coloring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Hypergraph matching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Hypergraph machine learning</a:t>
            </a:r>
            <a:endParaRPr lang="zh-CN" altLang="en-US" sz="20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1759" name="Rectangle 3"/>
          <p:cNvSpPr txBox="1">
            <a:spLocks noChangeArrowheads="1"/>
          </p:cNvSpPr>
          <p:nvPr/>
        </p:nvSpPr>
        <p:spPr bwMode="auto">
          <a:xfrm>
            <a:off x="1484313" y="5362575"/>
            <a:ext cx="62499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Device-to-Device Communications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Mobile Edge Computing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User-Centric Ultra-Dense Networks</a:t>
            </a:r>
            <a:endParaRPr lang="zh-CN" altLang="en-US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Introduction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1463"/>
            <a:ext cx="8763000" cy="4783137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 coloring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labeling of the vertex set with the color set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One-to-one assignment</a:t>
            </a:r>
          </a:p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Types of hypergraph coloring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Weak coloring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Strong coloring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Uniform coloring</a:t>
            </a:r>
          </a:p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Different types of hypergraph coloring 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Have different requirements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Can be solved by the same coloring algorithm</a:t>
            </a:r>
          </a:p>
          <a:p>
            <a:pPr lvl="1" eaLnBrk="1" hangingPunct="1">
              <a:defRPr/>
            </a:pP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04048" y="3985873"/>
            <a:ext cx="2160240" cy="2160240"/>
            <a:chOff x="5579442" y="4077072"/>
            <a:chExt cx="2520950" cy="2376264"/>
          </a:xfrm>
        </p:grpSpPr>
        <p:pic>
          <p:nvPicPr>
            <p:cNvPr id="15" name="图片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79442" y="4077072"/>
              <a:ext cx="2520950" cy="212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文本框 6"/>
            <p:cNvSpPr txBox="1">
              <a:spLocks noChangeArrowheads="1"/>
            </p:cNvSpPr>
            <p:nvPr/>
          </p:nvSpPr>
          <p:spPr bwMode="auto">
            <a:xfrm>
              <a:off x="6012160" y="6053226"/>
              <a:ext cx="19442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000" dirty="0">
                  <a:solidFill>
                    <a:srgbClr val="0070C0"/>
                  </a:solidFill>
                </a:rPr>
                <a:t>Strong coloring</a:t>
              </a:r>
              <a:endParaRPr lang="zh-CN" altLang="en-U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charset="-122"/>
              </a:rPr>
              <a:t>Coloring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6717"/>
            <a:ext cx="8763000" cy="4783137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4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Weak </a:t>
            </a:r>
            <a:r>
              <a:rPr lang="en-US" altLang="zh-CN" sz="2400" dirty="0" smtClean="0">
                <a:solidFill>
                  <a:schemeClr val="tx1"/>
                </a:solidFill>
                <a:ea typeface="宋体" panose="02010600030101010101" pitchFamily="2" charset="-122"/>
              </a:rPr>
              <a:t>coloring (e.g. resource allocation)</a:t>
            </a:r>
            <a:endParaRPr lang="en-US" altLang="zh-CN" sz="2400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Every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hyperedge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should contain at least 2 colors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: The minimum number of colors needed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Propositions:</a:t>
            </a: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732240" y="1298281"/>
            <a:ext cx="2376264" cy="1984226"/>
            <a:chOff x="6588224" y="1412776"/>
            <a:chExt cx="2376264" cy="1984226"/>
          </a:xfrm>
        </p:grpSpPr>
        <p:pic>
          <p:nvPicPr>
            <p:cNvPr id="34819" name="图片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88224" y="1412776"/>
              <a:ext cx="2363118" cy="163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0" name="文本框 5"/>
            <p:cNvSpPr txBox="1">
              <a:spLocks noChangeArrowheads="1"/>
            </p:cNvSpPr>
            <p:nvPr/>
          </p:nvSpPr>
          <p:spPr bwMode="auto">
            <a:xfrm>
              <a:off x="7164288" y="2996952"/>
              <a:ext cx="1800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70C0"/>
                  </a:solidFill>
                </a:rPr>
                <a:t>Weak coloring</a:t>
              </a:r>
              <a:endParaRPr lang="zh-CN" altLang="en-U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4821" name="文本框 6"/>
          <p:cNvSpPr txBox="1">
            <a:spLocks noChangeArrowheads="1"/>
          </p:cNvSpPr>
          <p:nvPr/>
        </p:nvSpPr>
        <p:spPr bwMode="auto">
          <a:xfrm>
            <a:off x="2843808" y="3615986"/>
            <a:ext cx="5904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The vertices in the </a:t>
            </a:r>
            <a:r>
              <a:rPr lang="en-US" altLang="zh-CN" dirty="0" smtClean="0">
                <a:solidFill>
                  <a:srgbClr val="FF0000"/>
                </a:solidFill>
              </a:rPr>
              <a:t>transversal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    is </a:t>
            </a:r>
            <a:r>
              <a:rPr lang="en-US" altLang="zh-CN" dirty="0">
                <a:solidFill>
                  <a:srgbClr val="FF0000"/>
                </a:solidFill>
              </a:rPr>
              <a:t>colored differently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4822" name="文本框 7"/>
          <p:cNvSpPr txBox="1">
            <a:spLocks noChangeArrowheads="1"/>
          </p:cNvSpPr>
          <p:nvPr/>
        </p:nvSpPr>
        <p:spPr bwMode="auto">
          <a:xfrm>
            <a:off x="2843808" y="3180390"/>
            <a:ext cx="6107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The cardinality of a color </a:t>
            </a:r>
            <a:r>
              <a:rPr lang="en-US" altLang="zh-CN" dirty="0" smtClean="0">
                <a:solidFill>
                  <a:srgbClr val="FF0000"/>
                </a:solidFill>
              </a:rPr>
              <a:t>set  * stable number.         &gt;=|X|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4825" name="图片 1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67544" y="3092276"/>
            <a:ext cx="2732856" cy="96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图片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6668" y="2259706"/>
            <a:ext cx="735012" cy="42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图片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482" y="3175315"/>
            <a:ext cx="76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8600" y="4023725"/>
            <a:ext cx="5041688" cy="242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4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Strong coloring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(e.g. color map)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All the vertices in a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are colored differently</a:t>
            </a:r>
          </a:p>
          <a:p>
            <a:pPr marL="0" lvl="0" indent="0" eaLnBrk="1" hangingPunct="1">
              <a:spcBef>
                <a:spcPts val="0"/>
              </a:spcBef>
              <a:buClr>
                <a:srgbClr val="FF3300"/>
              </a:buClr>
              <a:buBlip>
                <a:blip r:embed="rId4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Uniform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coloring (e.g. scheduling)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d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ifference of the numbers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of vertices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with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same color is always to within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087263" y="4042471"/>
            <a:ext cx="1970658" cy="1971278"/>
            <a:chOff x="2627784" y="3057335"/>
            <a:chExt cx="2234851" cy="2428036"/>
          </a:xfrm>
        </p:grpSpPr>
        <p:pic>
          <p:nvPicPr>
            <p:cNvPr id="16" name="图片 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39009" y="3057335"/>
              <a:ext cx="2223626" cy="207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文本框 5"/>
            <p:cNvSpPr txBox="1">
              <a:spLocks noChangeArrowheads="1"/>
            </p:cNvSpPr>
            <p:nvPr/>
          </p:nvSpPr>
          <p:spPr bwMode="auto">
            <a:xfrm>
              <a:off x="2627784" y="5085184"/>
              <a:ext cx="2201841" cy="4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000" dirty="0">
                  <a:solidFill>
                    <a:srgbClr val="0070C0"/>
                  </a:solidFill>
                </a:rPr>
                <a:t>Uniform coloring</a:t>
              </a:r>
              <a:endParaRPr lang="zh-CN" altLang="en-US" sz="20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9" name="图片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39526" y="3602353"/>
            <a:ext cx="705532" cy="42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Hypergraph Coloring Algorithm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6975"/>
            <a:ext cx="8763000" cy="5011738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Monodegree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Maximum cardinality of a subfamily                       such that</a:t>
            </a:r>
          </a:p>
          <a:p>
            <a:pPr marL="457200" lvl="1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 looks like a star, where    is the center of the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star (e.g. 4)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6605191" y="5778624"/>
            <a:ext cx="2100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Subfamily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38917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636912"/>
            <a:ext cx="83817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352" y="5805264"/>
            <a:ext cx="9271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图片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46898" y="1754598"/>
            <a:ext cx="1713334" cy="45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图片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529" y="2204864"/>
            <a:ext cx="3960663" cy="4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图片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19860" y="2636912"/>
            <a:ext cx="393733" cy="40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30755" y="3230544"/>
            <a:ext cx="5487147" cy="304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Coloring Algorithm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Find an ordering of the vertices according to their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monodegrees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vertices are colored in the reverse order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For each vertex, we use the first available color in the set of colors</a:t>
            </a: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9306" y="3228968"/>
            <a:ext cx="2760912" cy="2511432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6012160" y="3228968"/>
            <a:ext cx="2716147" cy="11837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6804248" y="4149080"/>
            <a:ext cx="1224136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err="1">
                <a:ea typeface="宋体" charset="-122"/>
              </a:rPr>
              <a:t>Hypergraph</a:t>
            </a:r>
            <a:r>
              <a:rPr lang="en-US" altLang="zh-CN" sz="3200" dirty="0">
                <a:ea typeface="宋体" charset="-122"/>
              </a:rPr>
              <a:t> </a:t>
            </a:r>
            <a:r>
              <a:rPr lang="en-US" altLang="zh-CN" sz="3200" dirty="0" smtClean="0">
                <a:ea typeface="宋体" charset="-122"/>
              </a:rPr>
              <a:t>(Weak) Coloring </a:t>
            </a:r>
            <a:r>
              <a:rPr lang="en-US" altLang="zh-CN" sz="3200" dirty="0">
                <a:ea typeface="宋体" charset="-122"/>
              </a:rPr>
              <a:t>Algorithm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1463"/>
            <a:ext cx="8763000" cy="5011737"/>
          </a:xfrm>
        </p:spPr>
        <p:txBody>
          <a:bodyPr/>
          <a:lstStyle/>
          <a:p>
            <a:pPr eaLnBrk="1" hangingPunct="1">
              <a:defRPr/>
            </a:pPr>
            <a:endParaRPr lang="en-US" altLang="zh-CN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40963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1654175"/>
            <a:ext cx="323691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椭圆 10"/>
          <p:cNvSpPr/>
          <p:nvPr/>
        </p:nvSpPr>
        <p:spPr bwMode="auto">
          <a:xfrm>
            <a:off x="5526088" y="2516188"/>
            <a:ext cx="446087" cy="457200"/>
          </a:xfrm>
          <a:prstGeom prst="ellips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5349875" y="3494088"/>
            <a:ext cx="446088" cy="457200"/>
          </a:xfrm>
          <a:prstGeom prst="ellips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7753350" y="2779713"/>
            <a:ext cx="446088" cy="457200"/>
          </a:xfrm>
          <a:prstGeom prst="ellips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6461125" y="2544763"/>
            <a:ext cx="444500" cy="457200"/>
          </a:xfrm>
          <a:prstGeom prst="ellips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6958013" y="4033838"/>
            <a:ext cx="446087" cy="457200"/>
          </a:xfrm>
          <a:prstGeom prst="ellips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16" name="直接连接符 15"/>
          <p:cNvCxnSpPr>
            <a:stCxn id="12" idx="6"/>
            <a:endCxn id="15" idx="2"/>
          </p:cNvCxnSpPr>
          <p:nvPr/>
        </p:nvCxnSpPr>
        <p:spPr bwMode="auto">
          <a:xfrm>
            <a:off x="5795963" y="3722688"/>
            <a:ext cx="1150937" cy="5397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5" idx="7"/>
            <a:endCxn id="13" idx="4"/>
          </p:cNvCxnSpPr>
          <p:nvPr/>
        </p:nvCxnSpPr>
        <p:spPr bwMode="auto">
          <a:xfrm flipV="1">
            <a:off x="7339013" y="3236913"/>
            <a:ext cx="636587" cy="863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 bwMode="auto">
          <a:xfrm rot="2247367">
            <a:off x="5238750" y="2044700"/>
            <a:ext cx="1651000" cy="2251075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>
              <a:solidFill>
                <a:srgbClr val="FF33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6513513" y="4827588"/>
            <a:ext cx="444500" cy="457200"/>
          </a:xfrm>
          <a:prstGeom prst="ellips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7656513" y="4743450"/>
            <a:ext cx="446087" cy="457200"/>
          </a:xfrm>
          <a:prstGeom prst="ellips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6064250" y="3944938"/>
            <a:ext cx="2397125" cy="1617662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>
              <a:solidFill>
                <a:srgbClr val="FF3300"/>
              </a:solidFill>
              <a:latin typeface="Times New Roman" pitchFamily="18" charset="0"/>
              <a:ea typeface="SimSun" pitchFamily="2" charset="-122"/>
            </a:endParaRPr>
          </a:p>
        </p:txBody>
      </p:sp>
      <p:cxnSp>
        <p:nvCxnSpPr>
          <p:cNvPr id="22" name="直接连接符 21"/>
          <p:cNvCxnSpPr>
            <a:stCxn id="20" idx="0"/>
            <a:endCxn id="13" idx="4"/>
          </p:cNvCxnSpPr>
          <p:nvPr/>
        </p:nvCxnSpPr>
        <p:spPr bwMode="auto">
          <a:xfrm flipV="1">
            <a:off x="7878763" y="3236913"/>
            <a:ext cx="96837" cy="150653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13350" y="1925638"/>
            <a:ext cx="625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/>
              <a:t>x</a:t>
            </a:r>
            <a:r>
              <a:rPr lang="en-US" altLang="zh-CN" sz="2400" baseline="-25000"/>
              <a:t>1</a:t>
            </a:r>
            <a:endParaRPr lang="zh-CN" altLang="en-US" sz="2400" baseline="-25000"/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7015163" y="2155825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/>
              <a:t>x</a:t>
            </a:r>
            <a:r>
              <a:rPr lang="en-US" altLang="zh-CN" sz="2400" baseline="-25000"/>
              <a:t>2</a:t>
            </a:r>
            <a:endParaRPr lang="zh-CN" altLang="en-US" sz="2400" baseline="-25000"/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4953000" y="3987800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/>
              <a:t>x</a:t>
            </a:r>
            <a:r>
              <a:rPr lang="en-US" altLang="zh-CN" sz="2400" baseline="-25000"/>
              <a:t>3</a:t>
            </a:r>
            <a:endParaRPr lang="zh-CN" altLang="en-US" sz="2400" baseline="-25000"/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6108700" y="5273675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/>
              <a:t>x</a:t>
            </a:r>
            <a:r>
              <a:rPr lang="en-US" altLang="zh-CN" sz="2400" baseline="-25000"/>
              <a:t>4</a:t>
            </a:r>
            <a:endParaRPr lang="zh-CN" altLang="en-US" sz="2400" baseline="-25000"/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7948613" y="5334000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/>
              <a:t>x</a:t>
            </a:r>
            <a:r>
              <a:rPr lang="en-US" altLang="zh-CN" sz="2400" baseline="-25000"/>
              <a:t>5</a:t>
            </a:r>
            <a:endParaRPr lang="zh-CN" altLang="en-US" sz="2400" baseline="-25000"/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6913563" y="3386138"/>
            <a:ext cx="625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/>
              <a:t>x</a:t>
            </a:r>
            <a:r>
              <a:rPr lang="en-US" altLang="zh-CN" sz="2400" baseline="-25000"/>
              <a:t>6</a:t>
            </a:r>
            <a:endParaRPr lang="zh-CN" altLang="en-US" sz="2400" baseline="-25000"/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7924800" y="2281238"/>
            <a:ext cx="625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/>
              <a:t>x</a:t>
            </a:r>
            <a:r>
              <a:rPr lang="en-US" altLang="zh-CN" sz="2400" baseline="-25000"/>
              <a:t>7</a:t>
            </a:r>
            <a:endParaRPr lang="zh-CN" altLang="en-US" sz="2400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animBg="1"/>
      <p:bldP spid="21" grpId="1" animBg="1"/>
      <p:bldP spid="2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Outline</a:t>
            </a:r>
          </a:p>
        </p:txBody>
      </p:sp>
      <p:sp>
        <p:nvSpPr>
          <p:cNvPr id="43010" name="AutoShape 39"/>
          <p:cNvSpPr>
            <a:spLocks noChangeArrowheads="1"/>
          </p:cNvSpPr>
          <p:nvPr/>
        </p:nvSpPr>
        <p:spPr bwMode="gray">
          <a:xfrm>
            <a:off x="1406525" y="1382713"/>
            <a:ext cx="6781800" cy="6143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43011" name="Group 40"/>
          <p:cNvGrpSpPr>
            <a:grpSpLocks/>
          </p:cNvGrpSpPr>
          <p:nvPr/>
        </p:nvGrpSpPr>
        <p:grpSpPr bwMode="auto">
          <a:xfrm>
            <a:off x="1066800" y="1331913"/>
            <a:ext cx="857250" cy="682625"/>
            <a:chOff x="720" y="960"/>
            <a:chExt cx="987" cy="795"/>
          </a:xfrm>
        </p:grpSpPr>
        <p:sp>
          <p:nvSpPr>
            <p:cNvPr id="43030" name="Oval 4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22" name="Oval 42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3032" name="Oval 43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012" name="Text Box 44"/>
          <p:cNvSpPr txBox="1">
            <a:spLocks noChangeArrowheads="1"/>
          </p:cNvSpPr>
          <p:nvPr/>
        </p:nvSpPr>
        <p:spPr bwMode="gray">
          <a:xfrm>
            <a:off x="1903413" y="1492250"/>
            <a:ext cx="158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Motivation</a:t>
            </a:r>
          </a:p>
        </p:txBody>
      </p:sp>
      <p:sp>
        <p:nvSpPr>
          <p:cNvPr id="43013" name="Text Box 45"/>
          <p:cNvSpPr txBox="1">
            <a:spLocks noChangeArrowheads="1"/>
          </p:cNvSpPr>
          <p:nvPr/>
        </p:nvSpPr>
        <p:spPr bwMode="gray">
          <a:xfrm>
            <a:off x="1265238" y="138271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43014" name="AutoShape 47"/>
          <p:cNvSpPr>
            <a:spLocks noChangeArrowheads="1"/>
          </p:cNvSpPr>
          <p:nvPr/>
        </p:nvSpPr>
        <p:spPr bwMode="gray">
          <a:xfrm>
            <a:off x="1406525" y="22907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43015" name="Group 48"/>
          <p:cNvGrpSpPr>
            <a:grpSpLocks/>
          </p:cNvGrpSpPr>
          <p:nvPr/>
        </p:nvGrpSpPr>
        <p:grpSpPr bwMode="auto">
          <a:xfrm>
            <a:off x="1066800" y="2239963"/>
            <a:ext cx="857250" cy="681037"/>
            <a:chOff x="720" y="960"/>
            <a:chExt cx="987" cy="795"/>
          </a:xfrm>
        </p:grpSpPr>
        <p:sp>
          <p:nvSpPr>
            <p:cNvPr id="43027" name="Oval 49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0" name="Oval 5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3029" name="Oval 51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016" name="Text Box 52"/>
          <p:cNvSpPr txBox="1">
            <a:spLocks noChangeArrowheads="1"/>
          </p:cNvSpPr>
          <p:nvPr/>
        </p:nvSpPr>
        <p:spPr bwMode="gray">
          <a:xfrm>
            <a:off x="1903413" y="2400300"/>
            <a:ext cx="278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</a:rPr>
              <a:t>Hypergraph Basics</a:t>
            </a:r>
          </a:p>
        </p:txBody>
      </p:sp>
      <p:sp>
        <p:nvSpPr>
          <p:cNvPr id="43017" name="Text Box 53"/>
          <p:cNvSpPr txBox="1">
            <a:spLocks noChangeArrowheads="1"/>
          </p:cNvSpPr>
          <p:nvPr/>
        </p:nvSpPr>
        <p:spPr bwMode="gray">
          <a:xfrm>
            <a:off x="1265238" y="22907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43018" name="AutoShape 55"/>
          <p:cNvSpPr>
            <a:spLocks noChangeArrowheads="1"/>
          </p:cNvSpPr>
          <p:nvPr/>
        </p:nvSpPr>
        <p:spPr bwMode="gray">
          <a:xfrm>
            <a:off x="1406525" y="46275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43019" name="Group 56"/>
          <p:cNvGrpSpPr>
            <a:grpSpLocks/>
          </p:cNvGrpSpPr>
          <p:nvPr/>
        </p:nvGrpSpPr>
        <p:grpSpPr bwMode="auto">
          <a:xfrm>
            <a:off x="1066800" y="4576763"/>
            <a:ext cx="857250" cy="681037"/>
            <a:chOff x="720" y="960"/>
            <a:chExt cx="987" cy="795"/>
          </a:xfrm>
        </p:grpSpPr>
        <p:sp>
          <p:nvSpPr>
            <p:cNvPr id="43024" name="Oval 5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8" name="Oval 58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3026" name="Oval 5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020" name="Text Box 60"/>
          <p:cNvSpPr txBox="1">
            <a:spLocks noChangeArrowheads="1"/>
          </p:cNvSpPr>
          <p:nvPr/>
        </p:nvSpPr>
        <p:spPr bwMode="gray">
          <a:xfrm>
            <a:off x="1903413" y="4737100"/>
            <a:ext cx="184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Applications</a:t>
            </a:r>
          </a:p>
        </p:txBody>
      </p:sp>
      <p:sp>
        <p:nvSpPr>
          <p:cNvPr id="43021" name="Text Box 61"/>
          <p:cNvSpPr txBox="1">
            <a:spLocks noChangeArrowheads="1"/>
          </p:cNvSpPr>
          <p:nvPr/>
        </p:nvSpPr>
        <p:spPr bwMode="gray">
          <a:xfrm>
            <a:off x="1265238" y="46275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43022" name="Rectangle 3"/>
          <p:cNvSpPr txBox="1">
            <a:spLocks noChangeArrowheads="1"/>
          </p:cNvSpPr>
          <p:nvPr/>
        </p:nvSpPr>
        <p:spPr bwMode="auto">
          <a:xfrm>
            <a:off x="1524000" y="3001963"/>
            <a:ext cx="62499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Basic concepts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coloring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solidFill>
                  <a:srgbClr val="FF0000"/>
                </a:solidFill>
                <a:latin typeface="Verdana" pitchFamily="34" charset="0"/>
              </a:rPr>
              <a:t>Hypergraph matching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machine learning</a:t>
            </a:r>
            <a:endParaRPr lang="zh-CN" altLang="en-US" sz="2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43023" name="Rectangle 3"/>
          <p:cNvSpPr txBox="1">
            <a:spLocks noChangeArrowheads="1"/>
          </p:cNvSpPr>
          <p:nvPr/>
        </p:nvSpPr>
        <p:spPr bwMode="auto">
          <a:xfrm>
            <a:off x="1484313" y="5362575"/>
            <a:ext cx="62499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Device-to-Device Communications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Mobile Edge Computing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User-Centric Ultra-Dense Networks</a:t>
            </a:r>
            <a:endParaRPr lang="zh-CN" altLang="en-US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Introduction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2875"/>
            <a:ext cx="8763000" cy="4783138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 matching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Find a set of disjoint hyperedges</a:t>
            </a:r>
          </a:p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-uniform hypergraph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Each hyperedge has    vertices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Special case:  -dimensional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matching</a:t>
            </a:r>
          </a:p>
          <a:p>
            <a:pPr lvl="1" eaLnBrk="1" hangingPunct="1">
              <a:defRPr/>
            </a:pP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e.g. project with 3 students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It is hard to find the maximum weighted matching for an arbitrary hypergraph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 practice, we consider the   -uniform hypergraph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-uniform hypergraph matching problem is also NP-hard for 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Local search algorithm</a:t>
            </a: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44035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646" y="2375917"/>
            <a:ext cx="385962" cy="4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7864" y="2812107"/>
            <a:ext cx="368856" cy="40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3768" y="3140968"/>
            <a:ext cx="394281" cy="42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图片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4869160"/>
            <a:ext cx="360040" cy="39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图片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353" y="5235298"/>
            <a:ext cx="864095" cy="40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600" y="5235298"/>
            <a:ext cx="360040" cy="39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charset="-122"/>
              </a:rPr>
              <a:t>Basic Definitions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413"/>
            <a:ext cx="8915400" cy="4783137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Representative graph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Given hypergraph                   , the representative graph of     is the graph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Hyperedges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in     are vertices in    , and intersections of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hyperedges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correspond to edges in </a:t>
            </a:r>
          </a:p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   -claw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   -claw is defined as a subgraph of          whose center vertex connects to    independent vertices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2138" y="5545923"/>
            <a:ext cx="152477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8155" y="5445071"/>
            <a:ext cx="19094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Representative</a:t>
            </a:r>
          </a:p>
          <a:p>
            <a:pPr>
              <a:defRPr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graph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95155" y="4653136"/>
            <a:ext cx="114300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2-claw</a:t>
            </a:r>
            <a:endParaRPr lang="zh-CN" altLang="en-US" sz="20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6088" name="图片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824" y="1774825"/>
            <a:ext cx="1580730" cy="50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图片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9607" y="1772816"/>
            <a:ext cx="416769" cy="3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图片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0075" y="2176388"/>
            <a:ext cx="1800225" cy="4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图片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5590" y="2564904"/>
            <a:ext cx="414635" cy="40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图片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11786" y="2564904"/>
            <a:ext cx="464270" cy="40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图片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896" y="2924944"/>
            <a:ext cx="479847" cy="41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图片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9552" y="3501008"/>
            <a:ext cx="47503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图片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25637" y="3972006"/>
            <a:ext cx="394035" cy="40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6" name="图片 1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86363" y="3992733"/>
            <a:ext cx="753789" cy="44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图片 2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16429" y="4330982"/>
            <a:ext cx="383363" cy="3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椭圆 1"/>
          <p:cNvSpPr/>
          <p:nvPr/>
        </p:nvSpPr>
        <p:spPr>
          <a:xfrm>
            <a:off x="2466650" y="5291367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031527" y="5059530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845195" y="5111446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837083" y="6195845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693067" y="5867431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676970" y="6011447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rot="20302565">
            <a:off x="2377251" y="5060058"/>
            <a:ext cx="647463" cy="151727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rot="5400000">
            <a:off x="2784124" y="4304175"/>
            <a:ext cx="716511" cy="185112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>
            <a:stCxn id="2" idx="5"/>
            <a:endCxn id="28" idx="1"/>
          </p:cNvCxnSpPr>
          <p:nvPr/>
        </p:nvCxnSpPr>
        <p:spPr>
          <a:xfrm>
            <a:off x="2536984" y="5387298"/>
            <a:ext cx="1152053" cy="6406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25" idx="4"/>
            <a:endCxn id="28" idx="0"/>
          </p:cNvCxnSpPr>
          <p:nvPr/>
        </p:nvCxnSpPr>
        <p:spPr>
          <a:xfrm flipH="1">
            <a:off x="3718171" y="5223836"/>
            <a:ext cx="168225" cy="787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7" idx="6"/>
            <a:endCxn id="28" idx="2"/>
          </p:cNvCxnSpPr>
          <p:nvPr/>
        </p:nvCxnSpPr>
        <p:spPr>
          <a:xfrm>
            <a:off x="2775468" y="5923626"/>
            <a:ext cx="901502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004998" y="5149640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</a:t>
            </a:r>
            <a:endParaRPr lang="zh-CN" altLang="en-US" sz="1200" dirty="0"/>
          </a:p>
        </p:txBody>
      </p:sp>
      <p:sp>
        <p:nvSpPr>
          <p:cNvPr id="43" name="文本框 42"/>
          <p:cNvSpPr txBox="1"/>
          <p:nvPr/>
        </p:nvSpPr>
        <p:spPr>
          <a:xfrm>
            <a:off x="3550601" y="5040771"/>
            <a:ext cx="261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2</a:t>
            </a:r>
            <a:endParaRPr lang="zh-CN" altLang="en-US" sz="1200" dirty="0"/>
          </a:p>
        </p:txBody>
      </p:sp>
      <p:sp>
        <p:nvSpPr>
          <p:cNvPr id="44" name="文本框 43"/>
          <p:cNvSpPr txBox="1"/>
          <p:nvPr/>
        </p:nvSpPr>
        <p:spPr>
          <a:xfrm>
            <a:off x="2510208" y="5167641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3</a:t>
            </a:r>
            <a:endParaRPr lang="zh-CN" altLang="en-US" sz="1200" dirty="0"/>
          </a:p>
        </p:txBody>
      </p:sp>
      <p:sp>
        <p:nvSpPr>
          <p:cNvPr id="45" name="文本框 44"/>
          <p:cNvSpPr txBox="1"/>
          <p:nvPr/>
        </p:nvSpPr>
        <p:spPr>
          <a:xfrm>
            <a:off x="2477043" y="568980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4</a:t>
            </a:r>
            <a:endParaRPr lang="zh-CN" altLang="en-US" sz="1200" dirty="0"/>
          </a:p>
        </p:txBody>
      </p:sp>
      <p:sp>
        <p:nvSpPr>
          <p:cNvPr id="46" name="文本框 45"/>
          <p:cNvSpPr txBox="1"/>
          <p:nvPr/>
        </p:nvSpPr>
        <p:spPr>
          <a:xfrm>
            <a:off x="2592970" y="6081599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5</a:t>
            </a:r>
            <a:endParaRPr lang="zh-CN" altLang="en-US" sz="1200" dirty="0"/>
          </a:p>
        </p:txBody>
      </p:sp>
      <p:sp>
        <p:nvSpPr>
          <p:cNvPr id="47" name="文本框 46"/>
          <p:cNvSpPr txBox="1"/>
          <p:nvPr/>
        </p:nvSpPr>
        <p:spPr>
          <a:xfrm>
            <a:off x="3785448" y="5989074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6</a:t>
            </a:r>
            <a:endParaRPr lang="zh-CN" altLang="en-US" sz="1200" dirty="0"/>
          </a:p>
        </p:txBody>
      </p:sp>
      <p:sp>
        <p:nvSpPr>
          <p:cNvPr id="18" name="文本框 17"/>
          <p:cNvSpPr txBox="1"/>
          <p:nvPr/>
        </p:nvSpPr>
        <p:spPr>
          <a:xfrm>
            <a:off x="3915377" y="4797152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1</a:t>
            </a:r>
            <a:endParaRPr lang="zh-CN" altLang="en-US" baseline="-25000" dirty="0"/>
          </a:p>
        </p:txBody>
      </p:sp>
      <p:sp>
        <p:nvSpPr>
          <p:cNvPr id="49" name="文本框 48"/>
          <p:cNvSpPr txBox="1"/>
          <p:nvPr/>
        </p:nvSpPr>
        <p:spPr>
          <a:xfrm>
            <a:off x="2212825" y="6111712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2</a:t>
            </a:r>
            <a:endParaRPr lang="zh-CN" altLang="en-US" baseline="-25000" dirty="0"/>
          </a:p>
        </p:txBody>
      </p:sp>
      <p:sp>
        <p:nvSpPr>
          <p:cNvPr id="50" name="文本框 49"/>
          <p:cNvSpPr txBox="1"/>
          <p:nvPr/>
        </p:nvSpPr>
        <p:spPr>
          <a:xfrm>
            <a:off x="3147308" y="5978972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3</a:t>
            </a:r>
            <a:endParaRPr lang="zh-CN" altLang="en-US" baseline="-25000" dirty="0"/>
          </a:p>
        </p:txBody>
      </p:sp>
      <p:sp>
        <p:nvSpPr>
          <p:cNvPr id="51" name="文本框 50"/>
          <p:cNvSpPr txBox="1"/>
          <p:nvPr/>
        </p:nvSpPr>
        <p:spPr>
          <a:xfrm>
            <a:off x="3223119" y="5584763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4</a:t>
            </a:r>
            <a:endParaRPr lang="zh-CN" altLang="en-US" baseline="-25000" dirty="0"/>
          </a:p>
        </p:txBody>
      </p:sp>
      <p:sp>
        <p:nvSpPr>
          <p:cNvPr id="52" name="文本框 51"/>
          <p:cNvSpPr txBox="1"/>
          <p:nvPr/>
        </p:nvSpPr>
        <p:spPr>
          <a:xfrm>
            <a:off x="3811550" y="5500835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5</a:t>
            </a:r>
            <a:endParaRPr lang="zh-CN" altLang="en-US" baseline="-25000" dirty="0"/>
          </a:p>
        </p:txBody>
      </p:sp>
      <p:sp>
        <p:nvSpPr>
          <p:cNvPr id="53" name="椭圆 52"/>
          <p:cNvSpPr/>
          <p:nvPr/>
        </p:nvSpPr>
        <p:spPr>
          <a:xfrm>
            <a:off x="5331358" y="5060460"/>
            <a:ext cx="82401" cy="1123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6160827" y="5280117"/>
            <a:ext cx="82401" cy="1123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4802720" y="5960461"/>
            <a:ext cx="82401" cy="1123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5618078" y="5554011"/>
            <a:ext cx="82401" cy="1123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5940152" y="6251417"/>
            <a:ext cx="82401" cy="1123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5293010" y="4746166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1</a:t>
            </a:r>
            <a:endParaRPr lang="zh-CN" altLang="en-US" baseline="-25000" dirty="0"/>
          </a:p>
        </p:txBody>
      </p:sp>
      <p:sp>
        <p:nvSpPr>
          <p:cNvPr id="59" name="文本框 58"/>
          <p:cNvSpPr txBox="1"/>
          <p:nvPr/>
        </p:nvSpPr>
        <p:spPr>
          <a:xfrm>
            <a:off x="4626471" y="5643374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2</a:t>
            </a:r>
            <a:endParaRPr lang="zh-CN" altLang="en-US" baseline="-25000" dirty="0"/>
          </a:p>
        </p:txBody>
      </p:sp>
      <p:sp>
        <p:nvSpPr>
          <p:cNvPr id="60" name="文本框 59"/>
          <p:cNvSpPr txBox="1"/>
          <p:nvPr/>
        </p:nvSpPr>
        <p:spPr>
          <a:xfrm>
            <a:off x="6022553" y="6204243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3</a:t>
            </a:r>
            <a:endParaRPr lang="zh-CN" altLang="en-US" baseline="-25000" dirty="0"/>
          </a:p>
        </p:txBody>
      </p:sp>
      <p:sp>
        <p:nvSpPr>
          <p:cNvPr id="61" name="文本框 60"/>
          <p:cNvSpPr txBox="1"/>
          <p:nvPr/>
        </p:nvSpPr>
        <p:spPr>
          <a:xfrm>
            <a:off x="5684342" y="5484383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4</a:t>
            </a:r>
            <a:endParaRPr lang="zh-CN" altLang="en-US" baseline="-25000" dirty="0"/>
          </a:p>
        </p:txBody>
      </p:sp>
      <p:sp>
        <p:nvSpPr>
          <p:cNvPr id="62" name="文本框 61"/>
          <p:cNvSpPr txBox="1"/>
          <p:nvPr/>
        </p:nvSpPr>
        <p:spPr>
          <a:xfrm>
            <a:off x="6331779" y="5050881"/>
            <a:ext cx="54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en-US" altLang="zh-CN" sz="1400" baseline="-25000" dirty="0"/>
              <a:t>5</a:t>
            </a:r>
            <a:endParaRPr lang="zh-CN" altLang="en-US" baseline="-25000" dirty="0"/>
          </a:p>
        </p:txBody>
      </p:sp>
      <p:cxnSp>
        <p:nvCxnSpPr>
          <p:cNvPr id="21" name="直接连接符 20"/>
          <p:cNvCxnSpPr>
            <a:stCxn id="53" idx="3"/>
            <a:endCxn id="55" idx="7"/>
          </p:cNvCxnSpPr>
          <p:nvPr/>
        </p:nvCxnSpPr>
        <p:spPr>
          <a:xfrm flipH="1">
            <a:off x="4873054" y="5156391"/>
            <a:ext cx="470371" cy="8205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54" idx="2"/>
            <a:endCxn id="53" idx="6"/>
          </p:cNvCxnSpPr>
          <p:nvPr/>
        </p:nvCxnSpPr>
        <p:spPr>
          <a:xfrm flipH="1" flipV="1">
            <a:off x="5413759" y="5116655"/>
            <a:ext cx="747068" cy="2196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57" idx="2"/>
            <a:endCxn id="55" idx="5"/>
          </p:cNvCxnSpPr>
          <p:nvPr/>
        </p:nvCxnSpPr>
        <p:spPr>
          <a:xfrm flipH="1" flipV="1">
            <a:off x="4873054" y="6056392"/>
            <a:ext cx="1067098" cy="251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54" idx="4"/>
            <a:endCxn id="57" idx="7"/>
          </p:cNvCxnSpPr>
          <p:nvPr/>
        </p:nvCxnSpPr>
        <p:spPr>
          <a:xfrm flipH="1">
            <a:off x="6010486" y="5392507"/>
            <a:ext cx="191542" cy="8753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stCxn id="54" idx="3"/>
            <a:endCxn id="56" idx="7"/>
          </p:cNvCxnSpPr>
          <p:nvPr/>
        </p:nvCxnSpPr>
        <p:spPr>
          <a:xfrm flipH="1">
            <a:off x="5688412" y="5376048"/>
            <a:ext cx="484482" cy="1944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stCxn id="56" idx="5"/>
            <a:endCxn id="57" idx="1"/>
          </p:cNvCxnSpPr>
          <p:nvPr/>
        </p:nvCxnSpPr>
        <p:spPr>
          <a:xfrm>
            <a:off x="5688412" y="5649942"/>
            <a:ext cx="263807" cy="6179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56" idx="2"/>
            <a:endCxn id="55" idx="6"/>
          </p:cNvCxnSpPr>
          <p:nvPr/>
        </p:nvCxnSpPr>
        <p:spPr>
          <a:xfrm flipH="1">
            <a:off x="4885121" y="5610206"/>
            <a:ext cx="732957" cy="406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3" idx="5"/>
            <a:endCxn id="56" idx="1"/>
          </p:cNvCxnSpPr>
          <p:nvPr/>
        </p:nvCxnSpPr>
        <p:spPr>
          <a:xfrm>
            <a:off x="5401692" y="5156391"/>
            <a:ext cx="228453" cy="4140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89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0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Hypergraph Matching </a:t>
            </a:r>
            <a:r>
              <a:rPr lang="en-US" altLang="zh-CN" sz="3200" dirty="0">
                <a:ea typeface="宋体" charset="-122"/>
              </a:rPr>
              <a:t>Algorithm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66143"/>
            <a:ext cx="8763000" cy="1974825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Find an initial matching by some greedy algorithms.</a:t>
            </a:r>
          </a:p>
          <a:p>
            <a:pPr marL="0" lvl="0" indent="0" eaLnBrk="1" hangingPunct="1">
              <a:lnSpc>
                <a:spcPct val="120000"/>
              </a:lnSpc>
              <a:spcBef>
                <a:spcPts val="6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Search for a  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-claw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that can improve the overall performance for all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Add the containing talons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 the matching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Remove all hyperedges that intersect with them from the matching</a:t>
            </a:r>
          </a:p>
          <a:p>
            <a:pPr marL="0" lvl="0" indent="0" eaLnBrk="1" hangingPunct="1">
              <a:lnSpc>
                <a:spcPct val="120000"/>
              </a:lnSpc>
              <a:spcBef>
                <a:spcPts val="6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The above process will be repeated until all the   -claws are examined. </a:t>
            </a:r>
          </a:p>
        </p:txBody>
      </p:sp>
      <p:pic>
        <p:nvPicPr>
          <p:cNvPr id="48131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1628800"/>
            <a:ext cx="364391" cy="3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2708920"/>
            <a:ext cx="33828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376" y="1655619"/>
            <a:ext cx="1115616" cy="33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" name="组合 89"/>
          <p:cNvGrpSpPr/>
          <p:nvPr/>
        </p:nvGrpSpPr>
        <p:grpSpPr>
          <a:xfrm>
            <a:off x="2267744" y="3661865"/>
            <a:ext cx="2560066" cy="2019387"/>
            <a:chOff x="4958132" y="3403469"/>
            <a:chExt cx="2560066" cy="2019387"/>
          </a:xfrm>
        </p:grpSpPr>
        <p:sp>
          <p:nvSpPr>
            <p:cNvPr id="55" name="文本框 58"/>
            <p:cNvSpPr txBox="1"/>
            <p:nvPr/>
          </p:nvSpPr>
          <p:spPr>
            <a:xfrm>
              <a:off x="4958132" y="4608679"/>
              <a:ext cx="543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</a:t>
              </a:r>
              <a:r>
                <a:rPr lang="en-US" altLang="zh-CN" baseline="-25000" dirty="0"/>
                <a:t>2</a:t>
              </a:r>
              <a:endParaRPr lang="zh-CN" altLang="en-US" baseline="-25000" dirty="0"/>
            </a:p>
          </p:txBody>
        </p:sp>
        <p:sp>
          <p:nvSpPr>
            <p:cNvPr id="56" name="文本框 59"/>
            <p:cNvSpPr txBox="1"/>
            <p:nvPr/>
          </p:nvSpPr>
          <p:spPr>
            <a:xfrm>
              <a:off x="6783326" y="5053524"/>
              <a:ext cx="543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</a:t>
              </a:r>
              <a:r>
                <a:rPr lang="en-US" altLang="zh-CN" baseline="-25000" dirty="0"/>
                <a:t>3</a:t>
              </a:r>
              <a:endParaRPr lang="zh-CN" altLang="en-US" baseline="-25000" dirty="0"/>
            </a:p>
          </p:txBody>
        </p:sp>
        <p:sp>
          <p:nvSpPr>
            <p:cNvPr id="57" name="文本框 60"/>
            <p:cNvSpPr txBox="1"/>
            <p:nvPr/>
          </p:nvSpPr>
          <p:spPr>
            <a:xfrm>
              <a:off x="6078038" y="4498831"/>
              <a:ext cx="543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</a:t>
              </a:r>
              <a:r>
                <a:rPr lang="en-US" altLang="zh-CN" baseline="-25000" dirty="0"/>
                <a:t>4</a:t>
              </a:r>
              <a:endParaRPr lang="zh-CN" altLang="en-US" baseline="-25000" dirty="0"/>
            </a:p>
          </p:txBody>
        </p:sp>
        <p:sp>
          <p:nvSpPr>
            <p:cNvPr id="58" name="文本框 61"/>
            <p:cNvSpPr txBox="1"/>
            <p:nvPr/>
          </p:nvSpPr>
          <p:spPr>
            <a:xfrm>
              <a:off x="6974356" y="3634735"/>
              <a:ext cx="543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</a:t>
              </a:r>
              <a:r>
                <a:rPr lang="en-US" altLang="zh-CN" baseline="-25000" dirty="0"/>
                <a:t>5</a:t>
              </a:r>
              <a:endParaRPr lang="zh-CN" altLang="en-US" baseline="-25000" dirty="0"/>
            </a:p>
          </p:txBody>
        </p:sp>
        <p:sp>
          <p:nvSpPr>
            <p:cNvPr id="2" name="椭圆 1"/>
            <p:cNvSpPr/>
            <p:nvPr/>
          </p:nvSpPr>
          <p:spPr>
            <a:xfrm>
              <a:off x="5717998" y="3707027"/>
              <a:ext cx="216024" cy="2292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5285247" y="4728997"/>
              <a:ext cx="216024" cy="2292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6623199" y="5019953"/>
              <a:ext cx="216024" cy="2292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6150046" y="4324026"/>
              <a:ext cx="216024" cy="2292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6839223" y="3934035"/>
              <a:ext cx="216024" cy="2292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>
              <a:stCxn id="2" idx="6"/>
              <a:endCxn id="74" idx="2"/>
            </p:cNvCxnSpPr>
            <p:nvPr/>
          </p:nvCxnSpPr>
          <p:spPr>
            <a:xfrm>
              <a:off x="5934022" y="3821645"/>
              <a:ext cx="905201" cy="227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>
              <a:stCxn id="2" idx="4"/>
              <a:endCxn id="71" idx="7"/>
            </p:cNvCxnSpPr>
            <p:nvPr/>
          </p:nvCxnSpPr>
          <p:spPr>
            <a:xfrm flipH="1">
              <a:off x="5469635" y="3936263"/>
              <a:ext cx="356375" cy="8263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71" idx="5"/>
              <a:endCxn id="72" idx="2"/>
            </p:cNvCxnSpPr>
            <p:nvPr/>
          </p:nvCxnSpPr>
          <p:spPr>
            <a:xfrm>
              <a:off x="5469635" y="4924662"/>
              <a:ext cx="1153564" cy="2099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>
              <a:stCxn id="74" idx="4"/>
              <a:endCxn id="72" idx="0"/>
            </p:cNvCxnSpPr>
            <p:nvPr/>
          </p:nvCxnSpPr>
          <p:spPr>
            <a:xfrm flipH="1">
              <a:off x="6731211" y="4163271"/>
              <a:ext cx="216024" cy="856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>
              <a:stCxn id="73" idx="1"/>
              <a:endCxn id="2" idx="5"/>
            </p:cNvCxnSpPr>
            <p:nvPr/>
          </p:nvCxnSpPr>
          <p:spPr>
            <a:xfrm flipH="1" flipV="1">
              <a:off x="5902386" y="3902692"/>
              <a:ext cx="279296" cy="4549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>
              <a:stCxn id="73" idx="6"/>
              <a:endCxn id="74" idx="3"/>
            </p:cNvCxnSpPr>
            <p:nvPr/>
          </p:nvCxnSpPr>
          <p:spPr>
            <a:xfrm flipV="1">
              <a:off x="6366070" y="4129700"/>
              <a:ext cx="504789" cy="3089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>
              <a:stCxn id="73" idx="5"/>
              <a:endCxn id="72" idx="1"/>
            </p:cNvCxnSpPr>
            <p:nvPr/>
          </p:nvCxnSpPr>
          <p:spPr>
            <a:xfrm>
              <a:off x="6334434" y="4519691"/>
              <a:ext cx="320401" cy="533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73" idx="3"/>
              <a:endCxn id="71" idx="6"/>
            </p:cNvCxnSpPr>
            <p:nvPr/>
          </p:nvCxnSpPr>
          <p:spPr>
            <a:xfrm flipH="1">
              <a:off x="5501271" y="4519691"/>
              <a:ext cx="680411" cy="323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文本框 57"/>
            <p:cNvSpPr txBox="1"/>
            <p:nvPr/>
          </p:nvSpPr>
          <p:spPr>
            <a:xfrm>
              <a:off x="5405546" y="3403469"/>
              <a:ext cx="400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</a:t>
              </a:r>
              <a:r>
                <a:rPr lang="en-US" altLang="zh-CN" baseline="-25000" dirty="0"/>
                <a:t>1</a:t>
              </a:r>
              <a:endParaRPr lang="zh-CN" altLang="en-US" baseline="-25000" dirty="0"/>
            </a:p>
          </p:txBody>
        </p:sp>
      </p:grpSp>
      <p:sp>
        <p:nvSpPr>
          <p:cNvPr id="96" name="椭圆 95"/>
          <p:cNvSpPr/>
          <p:nvPr/>
        </p:nvSpPr>
        <p:spPr>
          <a:xfrm>
            <a:off x="3027610" y="3964309"/>
            <a:ext cx="216024" cy="2292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3464343" y="4578828"/>
            <a:ext cx="216024" cy="229236"/>
          </a:xfrm>
          <a:prstGeom prst="ellipse">
            <a:avLst/>
          </a:prstGeom>
          <a:solidFill>
            <a:srgbClr val="21AB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389595" y="4271124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954472" y="4039287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1768140" y="4091203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760028" y="5175602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616012" y="4847188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1599915" y="4991204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 rot="20302565">
            <a:off x="300196" y="4039815"/>
            <a:ext cx="647463" cy="151727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 rot="5400000">
            <a:off x="707069" y="3283932"/>
            <a:ext cx="716511" cy="185112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6" name="直接连接符 105"/>
          <p:cNvCxnSpPr>
            <a:stCxn id="98" idx="5"/>
            <a:endCxn id="103" idx="1"/>
          </p:cNvCxnSpPr>
          <p:nvPr/>
        </p:nvCxnSpPr>
        <p:spPr>
          <a:xfrm>
            <a:off x="459929" y="4367055"/>
            <a:ext cx="1152053" cy="6406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>
            <a:stCxn id="100" idx="4"/>
            <a:endCxn id="103" idx="0"/>
          </p:cNvCxnSpPr>
          <p:nvPr/>
        </p:nvCxnSpPr>
        <p:spPr>
          <a:xfrm flipH="1">
            <a:off x="1641116" y="4203593"/>
            <a:ext cx="168225" cy="787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>
            <a:stCxn id="102" idx="6"/>
            <a:endCxn id="103" idx="2"/>
          </p:cNvCxnSpPr>
          <p:nvPr/>
        </p:nvCxnSpPr>
        <p:spPr>
          <a:xfrm>
            <a:off x="698413" y="4903383"/>
            <a:ext cx="901502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本框 16"/>
          <p:cNvSpPr txBox="1"/>
          <p:nvPr/>
        </p:nvSpPr>
        <p:spPr>
          <a:xfrm>
            <a:off x="927943" y="4129397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</a:t>
            </a:r>
            <a:endParaRPr lang="zh-CN" altLang="en-US" sz="1200" dirty="0"/>
          </a:p>
        </p:txBody>
      </p:sp>
      <p:sp>
        <p:nvSpPr>
          <p:cNvPr id="110" name="文本框 42"/>
          <p:cNvSpPr txBox="1"/>
          <p:nvPr/>
        </p:nvSpPr>
        <p:spPr>
          <a:xfrm>
            <a:off x="1473546" y="4020528"/>
            <a:ext cx="261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2</a:t>
            </a:r>
            <a:endParaRPr lang="zh-CN" altLang="en-US" sz="1200" dirty="0"/>
          </a:p>
        </p:txBody>
      </p:sp>
      <p:sp>
        <p:nvSpPr>
          <p:cNvPr id="111" name="文本框 43"/>
          <p:cNvSpPr txBox="1"/>
          <p:nvPr/>
        </p:nvSpPr>
        <p:spPr>
          <a:xfrm>
            <a:off x="433153" y="414739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3</a:t>
            </a:r>
            <a:endParaRPr lang="zh-CN" altLang="en-US" sz="1200" dirty="0"/>
          </a:p>
        </p:txBody>
      </p:sp>
      <p:sp>
        <p:nvSpPr>
          <p:cNvPr id="112" name="文本框 44"/>
          <p:cNvSpPr txBox="1"/>
          <p:nvPr/>
        </p:nvSpPr>
        <p:spPr>
          <a:xfrm>
            <a:off x="399988" y="4669565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4</a:t>
            </a:r>
            <a:endParaRPr lang="zh-CN" altLang="en-US" sz="1200" dirty="0"/>
          </a:p>
        </p:txBody>
      </p:sp>
      <p:sp>
        <p:nvSpPr>
          <p:cNvPr id="113" name="文本框 45"/>
          <p:cNvSpPr txBox="1"/>
          <p:nvPr/>
        </p:nvSpPr>
        <p:spPr>
          <a:xfrm>
            <a:off x="515915" y="506135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5</a:t>
            </a:r>
            <a:endParaRPr lang="zh-CN" altLang="en-US" sz="1200" dirty="0"/>
          </a:p>
        </p:txBody>
      </p:sp>
      <p:sp>
        <p:nvSpPr>
          <p:cNvPr id="114" name="文本框 46"/>
          <p:cNvSpPr txBox="1"/>
          <p:nvPr/>
        </p:nvSpPr>
        <p:spPr>
          <a:xfrm>
            <a:off x="1708393" y="4968831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6</a:t>
            </a:r>
            <a:endParaRPr lang="zh-CN" altLang="en-US" sz="1200" dirty="0"/>
          </a:p>
        </p:txBody>
      </p:sp>
      <p:sp>
        <p:nvSpPr>
          <p:cNvPr id="115" name="文本框 48"/>
          <p:cNvSpPr txBox="1"/>
          <p:nvPr/>
        </p:nvSpPr>
        <p:spPr>
          <a:xfrm>
            <a:off x="110070" y="4956086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2</a:t>
            </a:r>
            <a:endParaRPr lang="zh-CN" altLang="en-US" baseline="-25000" dirty="0"/>
          </a:p>
        </p:txBody>
      </p:sp>
      <p:sp>
        <p:nvSpPr>
          <p:cNvPr id="116" name="文本框 49"/>
          <p:cNvSpPr txBox="1"/>
          <p:nvPr/>
        </p:nvSpPr>
        <p:spPr>
          <a:xfrm>
            <a:off x="1070253" y="4884078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3</a:t>
            </a:r>
            <a:endParaRPr lang="zh-CN" altLang="en-US" baseline="-25000" dirty="0"/>
          </a:p>
        </p:txBody>
      </p:sp>
      <p:sp>
        <p:nvSpPr>
          <p:cNvPr id="117" name="文本框 50"/>
          <p:cNvSpPr txBox="1"/>
          <p:nvPr/>
        </p:nvSpPr>
        <p:spPr>
          <a:xfrm>
            <a:off x="1146064" y="4524038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4</a:t>
            </a:r>
            <a:endParaRPr lang="zh-CN" altLang="en-US" baseline="-25000" dirty="0"/>
          </a:p>
        </p:txBody>
      </p:sp>
      <p:sp>
        <p:nvSpPr>
          <p:cNvPr id="118" name="文本框 51"/>
          <p:cNvSpPr txBox="1"/>
          <p:nvPr/>
        </p:nvSpPr>
        <p:spPr>
          <a:xfrm>
            <a:off x="1694246" y="4480592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5</a:t>
            </a:r>
            <a:endParaRPr lang="zh-CN" altLang="en-US" baseline="-25000" dirty="0"/>
          </a:p>
        </p:txBody>
      </p:sp>
      <p:sp>
        <p:nvSpPr>
          <p:cNvPr id="121" name="文本框 17"/>
          <p:cNvSpPr txBox="1"/>
          <p:nvPr/>
        </p:nvSpPr>
        <p:spPr>
          <a:xfrm>
            <a:off x="1708393" y="3669955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1</a:t>
            </a:r>
            <a:endParaRPr lang="zh-CN" altLang="en-US" baseline="-25000" dirty="0"/>
          </a:p>
        </p:txBody>
      </p:sp>
      <p:sp>
        <p:nvSpPr>
          <p:cNvPr id="91" name="矩形 90"/>
          <p:cNvSpPr/>
          <p:nvPr/>
        </p:nvSpPr>
        <p:spPr>
          <a:xfrm>
            <a:off x="138682" y="5579948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 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initial matching </a:t>
            </a:r>
            <a:endParaRPr lang="zh-CN" altLang="en-US" b="1" dirty="0"/>
          </a:p>
        </p:txBody>
      </p:sp>
      <p:sp>
        <p:nvSpPr>
          <p:cNvPr id="123" name="椭圆 122"/>
          <p:cNvSpPr/>
          <p:nvPr/>
        </p:nvSpPr>
        <p:spPr>
          <a:xfrm rot="20302565">
            <a:off x="292280" y="4027092"/>
            <a:ext cx="647463" cy="1517270"/>
          </a:xfrm>
          <a:prstGeom prst="ellipse">
            <a:avLst/>
          </a:prstGeom>
          <a:noFill/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4" name="直接连接符 123"/>
          <p:cNvCxnSpPr/>
          <p:nvPr/>
        </p:nvCxnSpPr>
        <p:spPr>
          <a:xfrm flipH="1">
            <a:off x="1644969" y="4199634"/>
            <a:ext cx="168225" cy="787611"/>
          </a:xfrm>
          <a:prstGeom prst="line">
            <a:avLst/>
          </a:prstGeom>
          <a:ln w="349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2"/>
          <p:cNvSpPr txBox="1"/>
          <p:nvPr/>
        </p:nvSpPr>
        <p:spPr>
          <a:xfrm>
            <a:off x="291629" y="3370511"/>
            <a:ext cx="152477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6" name="文本框 5"/>
          <p:cNvSpPr txBox="1"/>
          <p:nvPr/>
        </p:nvSpPr>
        <p:spPr>
          <a:xfrm>
            <a:off x="2278729" y="3324949"/>
            <a:ext cx="28435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Representative graph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2583088" y="5589240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Center vertex</a:t>
            </a:r>
          </a:p>
          <a:p>
            <a:r>
              <a:rPr lang="en-US" altLang="zh-CN" b="1" dirty="0" smtClean="0"/>
              <a:t>(e.g. 2-claw)</a:t>
            </a:r>
            <a:endParaRPr lang="zh-CN" altLang="en-US" b="1" dirty="0"/>
          </a:p>
        </p:txBody>
      </p:sp>
      <p:sp>
        <p:nvSpPr>
          <p:cNvPr id="130" name="椭圆 129"/>
          <p:cNvSpPr/>
          <p:nvPr/>
        </p:nvSpPr>
        <p:spPr>
          <a:xfrm>
            <a:off x="3929623" y="5276803"/>
            <a:ext cx="216024" cy="2292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3087144" y="3702180"/>
            <a:ext cx="783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Talon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4014573" y="5007663"/>
            <a:ext cx="783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Talon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5214131" y="4309378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5779008" y="4077541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6592676" y="4129457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5584564" y="5213856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椭圆 136"/>
          <p:cNvSpPr/>
          <p:nvPr/>
        </p:nvSpPr>
        <p:spPr>
          <a:xfrm>
            <a:off x="5440548" y="4885442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椭圆 137"/>
          <p:cNvSpPr/>
          <p:nvPr/>
        </p:nvSpPr>
        <p:spPr>
          <a:xfrm>
            <a:off x="6424451" y="5029458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椭圆 138"/>
          <p:cNvSpPr/>
          <p:nvPr/>
        </p:nvSpPr>
        <p:spPr>
          <a:xfrm rot="20302565">
            <a:off x="5124732" y="4078069"/>
            <a:ext cx="647463" cy="151727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椭圆 139"/>
          <p:cNvSpPr/>
          <p:nvPr/>
        </p:nvSpPr>
        <p:spPr>
          <a:xfrm rot="5400000">
            <a:off x="5531605" y="3322186"/>
            <a:ext cx="716511" cy="185112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1" name="直接连接符 140"/>
          <p:cNvCxnSpPr>
            <a:stCxn id="133" idx="5"/>
            <a:endCxn id="138" idx="1"/>
          </p:cNvCxnSpPr>
          <p:nvPr/>
        </p:nvCxnSpPr>
        <p:spPr>
          <a:xfrm>
            <a:off x="5284465" y="4405309"/>
            <a:ext cx="1152053" cy="6406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>
            <a:stCxn id="135" idx="4"/>
            <a:endCxn id="138" idx="0"/>
          </p:cNvCxnSpPr>
          <p:nvPr/>
        </p:nvCxnSpPr>
        <p:spPr>
          <a:xfrm flipH="1">
            <a:off x="6465652" y="4241847"/>
            <a:ext cx="168225" cy="787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137" idx="6"/>
            <a:endCxn id="138" idx="2"/>
          </p:cNvCxnSpPr>
          <p:nvPr/>
        </p:nvCxnSpPr>
        <p:spPr>
          <a:xfrm>
            <a:off x="5522949" y="4941637"/>
            <a:ext cx="901502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6"/>
          <p:cNvSpPr txBox="1"/>
          <p:nvPr/>
        </p:nvSpPr>
        <p:spPr>
          <a:xfrm>
            <a:off x="5752479" y="4167651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</a:t>
            </a:r>
            <a:endParaRPr lang="zh-CN" altLang="en-US" sz="1200" dirty="0"/>
          </a:p>
        </p:txBody>
      </p:sp>
      <p:sp>
        <p:nvSpPr>
          <p:cNvPr id="145" name="文本框 42"/>
          <p:cNvSpPr txBox="1"/>
          <p:nvPr/>
        </p:nvSpPr>
        <p:spPr>
          <a:xfrm>
            <a:off x="6298082" y="4058782"/>
            <a:ext cx="261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2</a:t>
            </a:r>
            <a:endParaRPr lang="zh-CN" altLang="en-US" sz="1200" dirty="0"/>
          </a:p>
        </p:txBody>
      </p:sp>
      <p:sp>
        <p:nvSpPr>
          <p:cNvPr id="146" name="文本框 43"/>
          <p:cNvSpPr txBox="1"/>
          <p:nvPr/>
        </p:nvSpPr>
        <p:spPr>
          <a:xfrm>
            <a:off x="5257689" y="4185652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3</a:t>
            </a:r>
            <a:endParaRPr lang="zh-CN" altLang="en-US" sz="1200" dirty="0"/>
          </a:p>
        </p:txBody>
      </p:sp>
      <p:sp>
        <p:nvSpPr>
          <p:cNvPr id="147" name="文本框 44"/>
          <p:cNvSpPr txBox="1"/>
          <p:nvPr/>
        </p:nvSpPr>
        <p:spPr>
          <a:xfrm>
            <a:off x="5224524" y="4707819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4</a:t>
            </a:r>
            <a:endParaRPr lang="zh-CN" altLang="en-US" sz="1200" dirty="0"/>
          </a:p>
        </p:txBody>
      </p:sp>
      <p:sp>
        <p:nvSpPr>
          <p:cNvPr id="148" name="文本框 45"/>
          <p:cNvSpPr txBox="1"/>
          <p:nvPr/>
        </p:nvSpPr>
        <p:spPr>
          <a:xfrm>
            <a:off x="5340451" y="5099610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5</a:t>
            </a:r>
            <a:endParaRPr lang="zh-CN" altLang="en-US" sz="1200" dirty="0"/>
          </a:p>
        </p:txBody>
      </p:sp>
      <p:sp>
        <p:nvSpPr>
          <p:cNvPr id="149" name="文本框 46"/>
          <p:cNvSpPr txBox="1"/>
          <p:nvPr/>
        </p:nvSpPr>
        <p:spPr>
          <a:xfrm>
            <a:off x="6532929" y="5007085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6</a:t>
            </a:r>
            <a:endParaRPr lang="zh-CN" altLang="en-US" sz="1200" dirty="0"/>
          </a:p>
        </p:txBody>
      </p:sp>
      <p:sp>
        <p:nvSpPr>
          <p:cNvPr id="150" name="文本框 48"/>
          <p:cNvSpPr txBox="1"/>
          <p:nvPr/>
        </p:nvSpPr>
        <p:spPr>
          <a:xfrm>
            <a:off x="4934606" y="4994340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2</a:t>
            </a:r>
            <a:endParaRPr lang="zh-CN" altLang="en-US" baseline="-25000" dirty="0"/>
          </a:p>
        </p:txBody>
      </p:sp>
      <p:sp>
        <p:nvSpPr>
          <p:cNvPr id="151" name="文本框 49"/>
          <p:cNvSpPr txBox="1"/>
          <p:nvPr/>
        </p:nvSpPr>
        <p:spPr>
          <a:xfrm>
            <a:off x="5894789" y="4922332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3</a:t>
            </a:r>
            <a:endParaRPr lang="zh-CN" altLang="en-US" baseline="-25000" dirty="0"/>
          </a:p>
        </p:txBody>
      </p:sp>
      <p:sp>
        <p:nvSpPr>
          <p:cNvPr id="152" name="文本框 50"/>
          <p:cNvSpPr txBox="1"/>
          <p:nvPr/>
        </p:nvSpPr>
        <p:spPr>
          <a:xfrm>
            <a:off x="5970600" y="4562292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4</a:t>
            </a:r>
            <a:endParaRPr lang="zh-CN" altLang="en-US" baseline="-25000" dirty="0"/>
          </a:p>
        </p:txBody>
      </p:sp>
      <p:sp>
        <p:nvSpPr>
          <p:cNvPr id="153" name="文本框 51"/>
          <p:cNvSpPr txBox="1"/>
          <p:nvPr/>
        </p:nvSpPr>
        <p:spPr>
          <a:xfrm>
            <a:off x="6518782" y="4518846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5</a:t>
            </a:r>
            <a:endParaRPr lang="zh-CN" altLang="en-US" baseline="-25000" dirty="0"/>
          </a:p>
        </p:txBody>
      </p:sp>
      <p:sp>
        <p:nvSpPr>
          <p:cNvPr id="154" name="文本框 17"/>
          <p:cNvSpPr txBox="1"/>
          <p:nvPr/>
        </p:nvSpPr>
        <p:spPr>
          <a:xfrm>
            <a:off x="6532929" y="3708209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1</a:t>
            </a:r>
            <a:endParaRPr lang="zh-CN" altLang="en-US" baseline="-25000" dirty="0"/>
          </a:p>
        </p:txBody>
      </p:sp>
      <p:sp>
        <p:nvSpPr>
          <p:cNvPr id="155" name="椭圆 154"/>
          <p:cNvSpPr/>
          <p:nvPr/>
        </p:nvSpPr>
        <p:spPr>
          <a:xfrm rot="20302565">
            <a:off x="5116816" y="4065346"/>
            <a:ext cx="647463" cy="1517270"/>
          </a:xfrm>
          <a:prstGeom prst="ellipse">
            <a:avLst/>
          </a:prstGeom>
          <a:noFill/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6" name="直接连接符 155"/>
          <p:cNvCxnSpPr/>
          <p:nvPr/>
        </p:nvCxnSpPr>
        <p:spPr>
          <a:xfrm flipH="1">
            <a:off x="6469505" y="4237888"/>
            <a:ext cx="168225" cy="787611"/>
          </a:xfrm>
          <a:prstGeom prst="line">
            <a:avLst/>
          </a:prstGeom>
          <a:ln w="349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本框 2"/>
          <p:cNvSpPr txBox="1"/>
          <p:nvPr/>
        </p:nvSpPr>
        <p:spPr>
          <a:xfrm>
            <a:off x="5116165" y="3408765"/>
            <a:ext cx="152477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9" name="椭圆 158"/>
          <p:cNvSpPr/>
          <p:nvPr/>
        </p:nvSpPr>
        <p:spPr>
          <a:xfrm rot="5400000">
            <a:off x="5520297" y="3316616"/>
            <a:ext cx="716511" cy="1851129"/>
          </a:xfrm>
          <a:prstGeom prst="ellipse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0" name="直接连接符 159"/>
          <p:cNvCxnSpPr/>
          <p:nvPr/>
        </p:nvCxnSpPr>
        <p:spPr>
          <a:xfrm>
            <a:off x="5522949" y="4919196"/>
            <a:ext cx="901502" cy="144016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矩形 121"/>
          <p:cNvSpPr/>
          <p:nvPr/>
        </p:nvSpPr>
        <p:spPr>
          <a:xfrm>
            <a:off x="5252908" y="5589240"/>
            <a:ext cx="1431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Add </a:t>
            </a:r>
            <a:r>
              <a:rPr lang="en-US" altLang="zh-CN" b="1" dirty="0" smtClean="0"/>
              <a:t>talons</a:t>
            </a:r>
            <a:endParaRPr lang="en-US" altLang="zh-CN" b="1" dirty="0"/>
          </a:p>
        </p:txBody>
      </p:sp>
      <p:sp>
        <p:nvSpPr>
          <p:cNvPr id="162" name="椭圆 161"/>
          <p:cNvSpPr/>
          <p:nvPr/>
        </p:nvSpPr>
        <p:spPr>
          <a:xfrm>
            <a:off x="7389880" y="4300086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7954757" y="4068249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8768425" y="4120165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7760313" y="5204564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7616297" y="4876150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8600200" y="5020166"/>
            <a:ext cx="82401" cy="1123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 rot="20302565">
            <a:off x="7300481" y="4068777"/>
            <a:ext cx="647463" cy="151727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 rot="5400000">
            <a:off x="7707354" y="3312894"/>
            <a:ext cx="716511" cy="185112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0" name="直接连接符 169"/>
          <p:cNvCxnSpPr>
            <a:stCxn id="162" idx="5"/>
            <a:endCxn id="167" idx="1"/>
          </p:cNvCxnSpPr>
          <p:nvPr/>
        </p:nvCxnSpPr>
        <p:spPr>
          <a:xfrm>
            <a:off x="7460214" y="4396017"/>
            <a:ext cx="1152053" cy="6406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>
            <a:stCxn id="164" idx="4"/>
            <a:endCxn id="167" idx="0"/>
          </p:cNvCxnSpPr>
          <p:nvPr/>
        </p:nvCxnSpPr>
        <p:spPr>
          <a:xfrm flipH="1">
            <a:off x="8641401" y="4232555"/>
            <a:ext cx="168225" cy="787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>
            <a:stCxn id="166" idx="6"/>
            <a:endCxn id="167" idx="2"/>
          </p:cNvCxnSpPr>
          <p:nvPr/>
        </p:nvCxnSpPr>
        <p:spPr>
          <a:xfrm>
            <a:off x="7698698" y="4932345"/>
            <a:ext cx="901502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文本框 16"/>
          <p:cNvSpPr txBox="1"/>
          <p:nvPr/>
        </p:nvSpPr>
        <p:spPr>
          <a:xfrm>
            <a:off x="7928228" y="4158359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</a:t>
            </a:r>
            <a:endParaRPr lang="zh-CN" altLang="en-US" sz="1200" dirty="0"/>
          </a:p>
        </p:txBody>
      </p:sp>
      <p:sp>
        <p:nvSpPr>
          <p:cNvPr id="174" name="文本框 42"/>
          <p:cNvSpPr txBox="1"/>
          <p:nvPr/>
        </p:nvSpPr>
        <p:spPr>
          <a:xfrm>
            <a:off x="8473831" y="4049490"/>
            <a:ext cx="261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2</a:t>
            </a:r>
            <a:endParaRPr lang="zh-CN" altLang="en-US" sz="1200" dirty="0"/>
          </a:p>
        </p:txBody>
      </p:sp>
      <p:sp>
        <p:nvSpPr>
          <p:cNvPr id="175" name="文本框 43"/>
          <p:cNvSpPr txBox="1"/>
          <p:nvPr/>
        </p:nvSpPr>
        <p:spPr>
          <a:xfrm>
            <a:off x="7433438" y="4176360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3</a:t>
            </a:r>
            <a:endParaRPr lang="zh-CN" altLang="en-US" sz="1200" dirty="0"/>
          </a:p>
        </p:txBody>
      </p:sp>
      <p:sp>
        <p:nvSpPr>
          <p:cNvPr id="176" name="文本框 44"/>
          <p:cNvSpPr txBox="1"/>
          <p:nvPr/>
        </p:nvSpPr>
        <p:spPr>
          <a:xfrm>
            <a:off x="7400273" y="4698527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4</a:t>
            </a:r>
            <a:endParaRPr lang="zh-CN" altLang="en-US" sz="1200" dirty="0"/>
          </a:p>
        </p:txBody>
      </p:sp>
      <p:sp>
        <p:nvSpPr>
          <p:cNvPr id="177" name="文本框 45"/>
          <p:cNvSpPr txBox="1"/>
          <p:nvPr/>
        </p:nvSpPr>
        <p:spPr>
          <a:xfrm>
            <a:off x="7516200" y="509031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5</a:t>
            </a:r>
            <a:endParaRPr lang="zh-CN" altLang="en-US" sz="1200" dirty="0"/>
          </a:p>
        </p:txBody>
      </p:sp>
      <p:sp>
        <p:nvSpPr>
          <p:cNvPr id="178" name="文本框 46"/>
          <p:cNvSpPr txBox="1"/>
          <p:nvPr/>
        </p:nvSpPr>
        <p:spPr>
          <a:xfrm>
            <a:off x="8708678" y="4997793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6</a:t>
            </a:r>
            <a:endParaRPr lang="zh-CN" altLang="en-US" sz="1200" dirty="0"/>
          </a:p>
        </p:txBody>
      </p:sp>
      <p:sp>
        <p:nvSpPr>
          <p:cNvPr id="179" name="文本框 48"/>
          <p:cNvSpPr txBox="1"/>
          <p:nvPr/>
        </p:nvSpPr>
        <p:spPr>
          <a:xfrm>
            <a:off x="7110355" y="4985048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2</a:t>
            </a:r>
            <a:endParaRPr lang="zh-CN" altLang="en-US" baseline="-25000" dirty="0"/>
          </a:p>
        </p:txBody>
      </p:sp>
      <p:sp>
        <p:nvSpPr>
          <p:cNvPr id="180" name="文本框 49"/>
          <p:cNvSpPr txBox="1"/>
          <p:nvPr/>
        </p:nvSpPr>
        <p:spPr>
          <a:xfrm>
            <a:off x="8070538" y="4913040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3</a:t>
            </a:r>
            <a:endParaRPr lang="zh-CN" altLang="en-US" baseline="-25000" dirty="0"/>
          </a:p>
        </p:txBody>
      </p:sp>
      <p:sp>
        <p:nvSpPr>
          <p:cNvPr id="181" name="文本框 50"/>
          <p:cNvSpPr txBox="1"/>
          <p:nvPr/>
        </p:nvSpPr>
        <p:spPr>
          <a:xfrm>
            <a:off x="8146349" y="4553000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4</a:t>
            </a:r>
            <a:endParaRPr lang="zh-CN" altLang="en-US" baseline="-25000" dirty="0"/>
          </a:p>
        </p:txBody>
      </p:sp>
      <p:sp>
        <p:nvSpPr>
          <p:cNvPr id="182" name="文本框 51"/>
          <p:cNvSpPr txBox="1"/>
          <p:nvPr/>
        </p:nvSpPr>
        <p:spPr>
          <a:xfrm>
            <a:off x="8694531" y="4509554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5</a:t>
            </a:r>
            <a:endParaRPr lang="zh-CN" altLang="en-US" baseline="-25000" dirty="0"/>
          </a:p>
        </p:txBody>
      </p:sp>
      <p:sp>
        <p:nvSpPr>
          <p:cNvPr id="183" name="文本框 17"/>
          <p:cNvSpPr txBox="1"/>
          <p:nvPr/>
        </p:nvSpPr>
        <p:spPr>
          <a:xfrm>
            <a:off x="8708678" y="3698917"/>
            <a:ext cx="5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-25000" dirty="0"/>
              <a:t>1</a:t>
            </a:r>
            <a:endParaRPr lang="zh-CN" altLang="en-US" baseline="-25000" dirty="0"/>
          </a:p>
        </p:txBody>
      </p:sp>
      <p:sp>
        <p:nvSpPr>
          <p:cNvPr id="186" name="文本框 2"/>
          <p:cNvSpPr txBox="1"/>
          <p:nvPr/>
        </p:nvSpPr>
        <p:spPr>
          <a:xfrm>
            <a:off x="7291914" y="3399473"/>
            <a:ext cx="152477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7" name="椭圆 186"/>
          <p:cNvSpPr/>
          <p:nvPr/>
        </p:nvSpPr>
        <p:spPr>
          <a:xfrm rot="5400000">
            <a:off x="7696046" y="3307324"/>
            <a:ext cx="716511" cy="1851129"/>
          </a:xfrm>
          <a:prstGeom prst="ellipse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8" name="直接连接符 187"/>
          <p:cNvCxnSpPr/>
          <p:nvPr/>
        </p:nvCxnSpPr>
        <p:spPr>
          <a:xfrm>
            <a:off x="7698698" y="4909904"/>
            <a:ext cx="901502" cy="144016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矩形 188"/>
          <p:cNvSpPr/>
          <p:nvPr/>
        </p:nvSpPr>
        <p:spPr>
          <a:xfrm>
            <a:off x="6777089" y="5588374"/>
            <a:ext cx="2720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Remove </a:t>
            </a:r>
            <a:r>
              <a:rPr lang="en-US" altLang="zh-CN" b="1" dirty="0" err="1" smtClean="0"/>
              <a:t>hyperedges</a:t>
            </a:r>
            <a:endParaRPr lang="en-US" altLang="zh-CN" b="1" dirty="0" smtClean="0"/>
          </a:p>
          <a:p>
            <a:r>
              <a:rPr lang="en-US" altLang="zh-CN" b="1" dirty="0" smtClean="0"/>
              <a:t>Is new matching</a:t>
            </a:r>
          </a:p>
          <a:p>
            <a:r>
              <a:rPr lang="en-US" altLang="zh-CN" b="1" dirty="0" smtClean="0"/>
              <a:t>better?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89731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21" grpId="0"/>
      <p:bldP spid="91" grpId="0"/>
      <p:bldP spid="123" grpId="0" animBg="1"/>
      <p:bldP spid="125" grpId="0"/>
      <p:bldP spid="126" grpId="0"/>
      <p:bldP spid="94" grpId="0"/>
      <p:bldP spid="130" grpId="0" animBg="1"/>
      <p:bldP spid="119" grpId="0"/>
      <p:bldP spid="132" grpId="0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 animBg="1"/>
      <p:bldP spid="157" grpId="0"/>
      <p:bldP spid="159" grpId="0" animBg="1"/>
      <p:bldP spid="122" grpId="0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6" grpId="0"/>
      <p:bldP spid="187" grpId="0" animBg="1"/>
      <p:bldP spid="1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Outline</a:t>
            </a:r>
          </a:p>
        </p:txBody>
      </p:sp>
      <p:sp>
        <p:nvSpPr>
          <p:cNvPr id="18434" name="AutoShape 39"/>
          <p:cNvSpPr>
            <a:spLocks noChangeArrowheads="1"/>
          </p:cNvSpPr>
          <p:nvPr/>
        </p:nvSpPr>
        <p:spPr bwMode="gray">
          <a:xfrm>
            <a:off x="1406525" y="1382713"/>
            <a:ext cx="6781800" cy="6143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18435" name="Group 40"/>
          <p:cNvGrpSpPr>
            <a:grpSpLocks/>
          </p:cNvGrpSpPr>
          <p:nvPr/>
        </p:nvGrpSpPr>
        <p:grpSpPr bwMode="auto">
          <a:xfrm>
            <a:off x="1066800" y="1331913"/>
            <a:ext cx="857250" cy="682625"/>
            <a:chOff x="720" y="960"/>
            <a:chExt cx="987" cy="795"/>
          </a:xfrm>
        </p:grpSpPr>
        <p:sp>
          <p:nvSpPr>
            <p:cNvPr id="18454" name="Oval 4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22" name="Oval 42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456" name="Oval 43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69" name="Text Box 44"/>
          <p:cNvSpPr txBox="1">
            <a:spLocks noChangeArrowheads="1"/>
          </p:cNvSpPr>
          <p:nvPr/>
        </p:nvSpPr>
        <p:spPr bwMode="gray">
          <a:xfrm>
            <a:off x="1903413" y="1492250"/>
            <a:ext cx="158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Motivation</a:t>
            </a:r>
          </a:p>
        </p:txBody>
      </p:sp>
      <p:sp>
        <p:nvSpPr>
          <p:cNvPr id="18437" name="Text Box 45"/>
          <p:cNvSpPr txBox="1">
            <a:spLocks noChangeArrowheads="1"/>
          </p:cNvSpPr>
          <p:nvPr/>
        </p:nvSpPr>
        <p:spPr bwMode="gray">
          <a:xfrm>
            <a:off x="1265238" y="138271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8438" name="AutoShape 47"/>
          <p:cNvSpPr>
            <a:spLocks noChangeArrowheads="1"/>
          </p:cNvSpPr>
          <p:nvPr/>
        </p:nvSpPr>
        <p:spPr bwMode="gray">
          <a:xfrm>
            <a:off x="1406525" y="22907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18439" name="Group 48"/>
          <p:cNvGrpSpPr>
            <a:grpSpLocks/>
          </p:cNvGrpSpPr>
          <p:nvPr/>
        </p:nvGrpSpPr>
        <p:grpSpPr bwMode="auto">
          <a:xfrm>
            <a:off x="1066800" y="2239963"/>
            <a:ext cx="857250" cy="681037"/>
            <a:chOff x="720" y="960"/>
            <a:chExt cx="987" cy="795"/>
          </a:xfrm>
        </p:grpSpPr>
        <p:sp>
          <p:nvSpPr>
            <p:cNvPr id="18451" name="Oval 49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0" name="Oval 5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453" name="Oval 51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440" name="Text Box 52"/>
          <p:cNvSpPr txBox="1">
            <a:spLocks noChangeArrowheads="1"/>
          </p:cNvSpPr>
          <p:nvPr/>
        </p:nvSpPr>
        <p:spPr bwMode="gray">
          <a:xfrm>
            <a:off x="1903413" y="2400300"/>
            <a:ext cx="278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Hypergraph Basics</a:t>
            </a:r>
          </a:p>
        </p:txBody>
      </p:sp>
      <p:sp>
        <p:nvSpPr>
          <p:cNvPr id="18441" name="Text Box 53"/>
          <p:cNvSpPr txBox="1">
            <a:spLocks noChangeArrowheads="1"/>
          </p:cNvSpPr>
          <p:nvPr/>
        </p:nvSpPr>
        <p:spPr bwMode="gray">
          <a:xfrm>
            <a:off x="1265238" y="22907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18442" name="AutoShape 55"/>
          <p:cNvSpPr>
            <a:spLocks noChangeArrowheads="1"/>
          </p:cNvSpPr>
          <p:nvPr/>
        </p:nvSpPr>
        <p:spPr bwMode="gray">
          <a:xfrm>
            <a:off x="1406525" y="46275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18443" name="Group 56"/>
          <p:cNvGrpSpPr>
            <a:grpSpLocks/>
          </p:cNvGrpSpPr>
          <p:nvPr/>
        </p:nvGrpSpPr>
        <p:grpSpPr bwMode="auto">
          <a:xfrm>
            <a:off x="1066800" y="4576763"/>
            <a:ext cx="857250" cy="681037"/>
            <a:chOff x="720" y="960"/>
            <a:chExt cx="987" cy="795"/>
          </a:xfrm>
        </p:grpSpPr>
        <p:sp>
          <p:nvSpPr>
            <p:cNvPr id="18448" name="Oval 5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8" name="Oval 58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450" name="Oval 5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444" name="Text Box 60"/>
          <p:cNvSpPr txBox="1">
            <a:spLocks noChangeArrowheads="1"/>
          </p:cNvSpPr>
          <p:nvPr/>
        </p:nvSpPr>
        <p:spPr bwMode="gray">
          <a:xfrm>
            <a:off x="1903413" y="4737100"/>
            <a:ext cx="184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Applications</a:t>
            </a:r>
          </a:p>
        </p:txBody>
      </p:sp>
      <p:sp>
        <p:nvSpPr>
          <p:cNvPr id="18445" name="Text Box 61"/>
          <p:cNvSpPr txBox="1">
            <a:spLocks noChangeArrowheads="1"/>
          </p:cNvSpPr>
          <p:nvPr/>
        </p:nvSpPr>
        <p:spPr bwMode="gray">
          <a:xfrm>
            <a:off x="1265238" y="46275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18446" name="Rectangle 3"/>
          <p:cNvSpPr txBox="1">
            <a:spLocks noChangeArrowheads="1"/>
          </p:cNvSpPr>
          <p:nvPr/>
        </p:nvSpPr>
        <p:spPr bwMode="auto">
          <a:xfrm>
            <a:off x="1524000" y="3001963"/>
            <a:ext cx="62499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Basic concepts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Hypergraph coloring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Hypergraph matching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Hypergraph machine learning</a:t>
            </a:r>
            <a:endParaRPr lang="zh-CN" altLang="en-US" sz="20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8447" name="Rectangle 3"/>
          <p:cNvSpPr txBox="1">
            <a:spLocks noChangeArrowheads="1"/>
          </p:cNvSpPr>
          <p:nvPr/>
        </p:nvSpPr>
        <p:spPr bwMode="auto">
          <a:xfrm>
            <a:off x="1484313" y="5362575"/>
            <a:ext cx="62499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Device-to-Device Communications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Mobile Edge Computing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User-Centric Ultra-Dense Networks</a:t>
            </a:r>
            <a:endParaRPr lang="zh-CN" altLang="en-US" sz="2000">
              <a:latin typeface="Verdana" pitchFamily="34" charset="0"/>
            </a:endParaRP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8786842" y="6525220"/>
            <a:ext cx="357158" cy="2881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381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Outline</a:t>
            </a:r>
          </a:p>
        </p:txBody>
      </p:sp>
      <p:sp>
        <p:nvSpPr>
          <p:cNvPr id="50178" name="AutoShape 39"/>
          <p:cNvSpPr>
            <a:spLocks noChangeArrowheads="1"/>
          </p:cNvSpPr>
          <p:nvPr/>
        </p:nvSpPr>
        <p:spPr bwMode="gray">
          <a:xfrm>
            <a:off x="1406525" y="1382713"/>
            <a:ext cx="6781800" cy="6143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50179" name="Group 40"/>
          <p:cNvGrpSpPr>
            <a:grpSpLocks/>
          </p:cNvGrpSpPr>
          <p:nvPr/>
        </p:nvGrpSpPr>
        <p:grpSpPr bwMode="auto">
          <a:xfrm>
            <a:off x="1066800" y="1331913"/>
            <a:ext cx="857250" cy="682625"/>
            <a:chOff x="720" y="960"/>
            <a:chExt cx="987" cy="795"/>
          </a:xfrm>
        </p:grpSpPr>
        <p:sp>
          <p:nvSpPr>
            <p:cNvPr id="50198" name="Oval 4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22" name="Oval 42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0200" name="Oval 43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0180" name="Text Box 44"/>
          <p:cNvSpPr txBox="1">
            <a:spLocks noChangeArrowheads="1"/>
          </p:cNvSpPr>
          <p:nvPr/>
        </p:nvSpPr>
        <p:spPr bwMode="gray">
          <a:xfrm>
            <a:off x="1903413" y="1492250"/>
            <a:ext cx="158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Motivation</a:t>
            </a:r>
          </a:p>
        </p:txBody>
      </p:sp>
      <p:sp>
        <p:nvSpPr>
          <p:cNvPr id="50181" name="Text Box 45"/>
          <p:cNvSpPr txBox="1">
            <a:spLocks noChangeArrowheads="1"/>
          </p:cNvSpPr>
          <p:nvPr/>
        </p:nvSpPr>
        <p:spPr bwMode="gray">
          <a:xfrm>
            <a:off x="1265238" y="138271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50182" name="AutoShape 47"/>
          <p:cNvSpPr>
            <a:spLocks noChangeArrowheads="1"/>
          </p:cNvSpPr>
          <p:nvPr/>
        </p:nvSpPr>
        <p:spPr bwMode="gray">
          <a:xfrm>
            <a:off x="1406525" y="22907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50183" name="Group 48"/>
          <p:cNvGrpSpPr>
            <a:grpSpLocks/>
          </p:cNvGrpSpPr>
          <p:nvPr/>
        </p:nvGrpSpPr>
        <p:grpSpPr bwMode="auto">
          <a:xfrm>
            <a:off x="1066800" y="2239963"/>
            <a:ext cx="857250" cy="681037"/>
            <a:chOff x="720" y="960"/>
            <a:chExt cx="987" cy="795"/>
          </a:xfrm>
        </p:grpSpPr>
        <p:sp>
          <p:nvSpPr>
            <p:cNvPr id="50195" name="Oval 49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0" name="Oval 5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0197" name="Oval 51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0184" name="Text Box 52"/>
          <p:cNvSpPr txBox="1">
            <a:spLocks noChangeArrowheads="1"/>
          </p:cNvSpPr>
          <p:nvPr/>
        </p:nvSpPr>
        <p:spPr bwMode="gray">
          <a:xfrm>
            <a:off x="1903413" y="2400300"/>
            <a:ext cx="278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</a:rPr>
              <a:t>Hypergraph Basics</a:t>
            </a:r>
          </a:p>
        </p:txBody>
      </p:sp>
      <p:sp>
        <p:nvSpPr>
          <p:cNvPr id="50185" name="Text Box 53"/>
          <p:cNvSpPr txBox="1">
            <a:spLocks noChangeArrowheads="1"/>
          </p:cNvSpPr>
          <p:nvPr/>
        </p:nvSpPr>
        <p:spPr bwMode="gray">
          <a:xfrm>
            <a:off x="1265238" y="22907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50186" name="AutoShape 55"/>
          <p:cNvSpPr>
            <a:spLocks noChangeArrowheads="1"/>
          </p:cNvSpPr>
          <p:nvPr/>
        </p:nvSpPr>
        <p:spPr bwMode="gray">
          <a:xfrm>
            <a:off x="1406525" y="46275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50187" name="Group 56"/>
          <p:cNvGrpSpPr>
            <a:grpSpLocks/>
          </p:cNvGrpSpPr>
          <p:nvPr/>
        </p:nvGrpSpPr>
        <p:grpSpPr bwMode="auto">
          <a:xfrm>
            <a:off x="1066800" y="4576763"/>
            <a:ext cx="857250" cy="681037"/>
            <a:chOff x="720" y="960"/>
            <a:chExt cx="987" cy="795"/>
          </a:xfrm>
        </p:grpSpPr>
        <p:sp>
          <p:nvSpPr>
            <p:cNvPr id="50192" name="Oval 5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8" name="Oval 58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0194" name="Oval 5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0188" name="Text Box 60"/>
          <p:cNvSpPr txBox="1">
            <a:spLocks noChangeArrowheads="1"/>
          </p:cNvSpPr>
          <p:nvPr/>
        </p:nvSpPr>
        <p:spPr bwMode="gray">
          <a:xfrm>
            <a:off x="1903413" y="4737100"/>
            <a:ext cx="184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Applications</a:t>
            </a:r>
          </a:p>
        </p:txBody>
      </p:sp>
      <p:sp>
        <p:nvSpPr>
          <p:cNvPr id="50189" name="Text Box 61"/>
          <p:cNvSpPr txBox="1">
            <a:spLocks noChangeArrowheads="1"/>
          </p:cNvSpPr>
          <p:nvPr/>
        </p:nvSpPr>
        <p:spPr bwMode="gray">
          <a:xfrm>
            <a:off x="1265238" y="46275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50190" name="Rectangle 3"/>
          <p:cNvSpPr txBox="1">
            <a:spLocks noChangeArrowheads="1"/>
          </p:cNvSpPr>
          <p:nvPr/>
        </p:nvSpPr>
        <p:spPr bwMode="auto">
          <a:xfrm>
            <a:off x="1524000" y="3001963"/>
            <a:ext cx="62499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Basic concepts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coloring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matching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solidFill>
                  <a:srgbClr val="FF0000"/>
                </a:solidFill>
                <a:latin typeface="Verdana" pitchFamily="34" charset="0"/>
              </a:rPr>
              <a:t>Hypergraph machine learning</a:t>
            </a:r>
            <a:endParaRPr lang="zh-CN" altLang="en-US" sz="2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0191" name="Rectangle 3"/>
          <p:cNvSpPr txBox="1">
            <a:spLocks noChangeArrowheads="1"/>
          </p:cNvSpPr>
          <p:nvPr/>
        </p:nvSpPr>
        <p:spPr bwMode="auto">
          <a:xfrm>
            <a:off x="1484313" y="5362575"/>
            <a:ext cx="62499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Device-to-Device Communications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Mobile Edge Computing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User-Centric Ultra-Dense Networks</a:t>
            </a:r>
            <a:endParaRPr lang="zh-CN" altLang="en-US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68413"/>
            <a:ext cx="8640960" cy="5184923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 example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U.S. President Donald Trump pays state visit to China. Trump arrives at Beijing on Nov. 8, 2017. Chinese President Xi Jinping hosts a welcome ceremony for Donald Trump in Beijing, and he says his visit is successful and historic.</a:t>
            </a: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Introduction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4917FA8-F575-44B8-8E97-661DD2064A0B}"/>
              </a:ext>
            </a:extLst>
          </p:cNvPr>
          <p:cNvSpPr/>
          <p:nvPr/>
        </p:nvSpPr>
        <p:spPr>
          <a:xfrm>
            <a:off x="611560" y="3788772"/>
            <a:ext cx="1224136" cy="43204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President Donald Trump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7AA7F02-249A-45A6-854B-18675069C0DF}"/>
              </a:ext>
            </a:extLst>
          </p:cNvPr>
          <p:cNvSpPr/>
          <p:nvPr/>
        </p:nvSpPr>
        <p:spPr>
          <a:xfrm>
            <a:off x="2771800" y="3860954"/>
            <a:ext cx="648072" cy="28785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Trump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C832ED4-BD87-4DDB-9267-9D327DA43D25}"/>
              </a:ext>
            </a:extLst>
          </p:cNvPr>
          <p:cNvSpPr/>
          <p:nvPr/>
        </p:nvSpPr>
        <p:spPr>
          <a:xfrm>
            <a:off x="842252" y="4580860"/>
            <a:ext cx="705412" cy="43204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Donald Trump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8A5EFC0-A673-45F1-A1BD-B9729EFAC6E1}"/>
              </a:ext>
            </a:extLst>
          </p:cNvPr>
          <p:cNvSpPr/>
          <p:nvPr/>
        </p:nvSpPr>
        <p:spPr>
          <a:xfrm>
            <a:off x="2267744" y="4580860"/>
            <a:ext cx="1296144" cy="43204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President Xi Jinping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3748C38-6E7A-4F26-A989-E98D62C3C7DD}"/>
              </a:ext>
            </a:extLst>
          </p:cNvPr>
          <p:cNvSpPr/>
          <p:nvPr/>
        </p:nvSpPr>
        <p:spPr>
          <a:xfrm>
            <a:off x="971600" y="5445477"/>
            <a:ext cx="648072" cy="28785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81E46BF-FC89-441C-BD68-7694C3E9E47C}"/>
              </a:ext>
            </a:extLst>
          </p:cNvPr>
          <p:cNvSpPr/>
          <p:nvPr/>
        </p:nvSpPr>
        <p:spPr>
          <a:xfrm>
            <a:off x="2627784" y="5445130"/>
            <a:ext cx="648072" cy="28785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="" xmlns:a16="http://schemas.microsoft.com/office/drawing/2014/main" id="{F9C3ACA9-DBCE-4330-BBA8-903EB1984227}"/>
              </a:ext>
            </a:extLst>
          </p:cNvPr>
          <p:cNvSpPr/>
          <p:nvPr/>
        </p:nvSpPr>
        <p:spPr>
          <a:xfrm>
            <a:off x="423253" y="3617241"/>
            <a:ext cx="3149662" cy="1540365"/>
          </a:xfrm>
          <a:custGeom>
            <a:avLst/>
            <a:gdLst>
              <a:gd name="connsiteX0" fmla="*/ 3131252 w 3149662"/>
              <a:gd name="connsiteY0" fmla="*/ 220928 h 1540365"/>
              <a:gd name="connsiteX1" fmla="*/ 3076019 w 3149662"/>
              <a:gd name="connsiteY1" fmla="*/ 190244 h 1540365"/>
              <a:gd name="connsiteX2" fmla="*/ 3045335 w 3149662"/>
              <a:gd name="connsiteY2" fmla="*/ 165696 h 1540365"/>
              <a:gd name="connsiteX3" fmla="*/ 3002376 w 3149662"/>
              <a:gd name="connsiteY3" fmla="*/ 153422 h 1540365"/>
              <a:gd name="connsiteX4" fmla="*/ 2983966 w 3149662"/>
              <a:gd name="connsiteY4" fmla="*/ 147286 h 1540365"/>
              <a:gd name="connsiteX5" fmla="*/ 2959418 w 3149662"/>
              <a:gd name="connsiteY5" fmla="*/ 141149 h 1540365"/>
              <a:gd name="connsiteX6" fmla="*/ 2934870 w 3149662"/>
              <a:gd name="connsiteY6" fmla="*/ 128875 h 1540365"/>
              <a:gd name="connsiteX7" fmla="*/ 2855090 w 3149662"/>
              <a:gd name="connsiteY7" fmla="*/ 116601 h 1540365"/>
              <a:gd name="connsiteX8" fmla="*/ 2775311 w 3149662"/>
              <a:gd name="connsiteY8" fmla="*/ 104327 h 1540365"/>
              <a:gd name="connsiteX9" fmla="*/ 2720078 w 3149662"/>
              <a:gd name="connsiteY9" fmla="*/ 98190 h 1540365"/>
              <a:gd name="connsiteX10" fmla="*/ 1664529 w 3149662"/>
              <a:gd name="connsiteY10" fmla="*/ 92053 h 1540365"/>
              <a:gd name="connsiteX11" fmla="*/ 1517243 w 3149662"/>
              <a:gd name="connsiteY11" fmla="*/ 85916 h 1540365"/>
              <a:gd name="connsiteX12" fmla="*/ 1492696 w 3149662"/>
              <a:gd name="connsiteY12" fmla="*/ 79779 h 1540365"/>
              <a:gd name="connsiteX13" fmla="*/ 1382231 w 3149662"/>
              <a:gd name="connsiteY13" fmla="*/ 61369 h 1540365"/>
              <a:gd name="connsiteX14" fmla="*/ 1345410 w 3149662"/>
              <a:gd name="connsiteY14" fmla="*/ 55232 h 1540365"/>
              <a:gd name="connsiteX15" fmla="*/ 1314725 w 3149662"/>
              <a:gd name="connsiteY15" fmla="*/ 49095 h 1540365"/>
              <a:gd name="connsiteX16" fmla="*/ 1228809 w 3149662"/>
              <a:gd name="connsiteY16" fmla="*/ 36821 h 1540365"/>
              <a:gd name="connsiteX17" fmla="*/ 1167439 w 3149662"/>
              <a:gd name="connsiteY17" fmla="*/ 24547 h 1540365"/>
              <a:gd name="connsiteX18" fmla="*/ 1044701 w 3149662"/>
              <a:gd name="connsiteY18" fmla="*/ 12273 h 1540365"/>
              <a:gd name="connsiteX19" fmla="*/ 1001743 w 3149662"/>
              <a:gd name="connsiteY19" fmla="*/ 6137 h 1540365"/>
              <a:gd name="connsiteX20" fmla="*/ 928100 w 3149662"/>
              <a:gd name="connsiteY20" fmla="*/ 0 h 1540365"/>
              <a:gd name="connsiteX21" fmla="*/ 160986 w 3149662"/>
              <a:gd name="connsiteY21" fmla="*/ 6137 h 1540365"/>
              <a:gd name="connsiteX22" fmla="*/ 130301 w 3149662"/>
              <a:gd name="connsiteY22" fmla="*/ 12273 h 1540365"/>
              <a:gd name="connsiteX23" fmla="*/ 87343 w 3149662"/>
              <a:gd name="connsiteY23" fmla="*/ 42958 h 1540365"/>
              <a:gd name="connsiteX24" fmla="*/ 56658 w 3149662"/>
              <a:gd name="connsiteY24" fmla="*/ 98190 h 1540365"/>
              <a:gd name="connsiteX25" fmla="*/ 44384 w 3149662"/>
              <a:gd name="connsiteY25" fmla="*/ 116601 h 1540365"/>
              <a:gd name="connsiteX26" fmla="*/ 32111 w 3149662"/>
              <a:gd name="connsiteY26" fmla="*/ 153422 h 1540365"/>
              <a:gd name="connsiteX27" fmla="*/ 25974 w 3149662"/>
              <a:gd name="connsiteY27" fmla="*/ 177970 h 1540365"/>
              <a:gd name="connsiteX28" fmla="*/ 13700 w 3149662"/>
              <a:gd name="connsiteY28" fmla="*/ 196381 h 1540365"/>
              <a:gd name="connsiteX29" fmla="*/ 13700 w 3149662"/>
              <a:gd name="connsiteY29" fmla="*/ 576869 h 1540365"/>
              <a:gd name="connsiteX30" fmla="*/ 19837 w 3149662"/>
              <a:gd name="connsiteY30" fmla="*/ 607554 h 1540365"/>
              <a:gd name="connsiteX31" fmla="*/ 32111 w 3149662"/>
              <a:gd name="connsiteY31" fmla="*/ 656649 h 1540365"/>
              <a:gd name="connsiteX32" fmla="*/ 44384 w 3149662"/>
              <a:gd name="connsiteY32" fmla="*/ 693471 h 1540365"/>
              <a:gd name="connsiteX33" fmla="*/ 50521 w 3149662"/>
              <a:gd name="connsiteY33" fmla="*/ 718018 h 1540365"/>
              <a:gd name="connsiteX34" fmla="*/ 62795 w 3149662"/>
              <a:gd name="connsiteY34" fmla="*/ 754840 h 1540365"/>
              <a:gd name="connsiteX35" fmla="*/ 75069 w 3149662"/>
              <a:gd name="connsiteY35" fmla="*/ 797798 h 1540365"/>
              <a:gd name="connsiteX36" fmla="*/ 87343 w 3149662"/>
              <a:gd name="connsiteY36" fmla="*/ 828483 h 1540365"/>
              <a:gd name="connsiteX37" fmla="*/ 93480 w 3149662"/>
              <a:gd name="connsiteY37" fmla="*/ 846894 h 1540365"/>
              <a:gd name="connsiteX38" fmla="*/ 105754 w 3149662"/>
              <a:gd name="connsiteY38" fmla="*/ 889852 h 1540365"/>
              <a:gd name="connsiteX39" fmla="*/ 118027 w 3149662"/>
              <a:gd name="connsiteY39" fmla="*/ 914400 h 1540365"/>
              <a:gd name="connsiteX40" fmla="*/ 130301 w 3149662"/>
              <a:gd name="connsiteY40" fmla="*/ 969632 h 1540365"/>
              <a:gd name="connsiteX41" fmla="*/ 154849 w 3149662"/>
              <a:gd name="connsiteY41" fmla="*/ 1031001 h 1540365"/>
              <a:gd name="connsiteX42" fmla="*/ 160986 w 3149662"/>
              <a:gd name="connsiteY42" fmla="*/ 1061686 h 1540365"/>
              <a:gd name="connsiteX43" fmla="*/ 173260 w 3149662"/>
              <a:gd name="connsiteY43" fmla="*/ 1098507 h 1540365"/>
              <a:gd name="connsiteX44" fmla="*/ 197807 w 3149662"/>
              <a:gd name="connsiteY44" fmla="*/ 1172150 h 1540365"/>
              <a:gd name="connsiteX45" fmla="*/ 203944 w 3149662"/>
              <a:gd name="connsiteY45" fmla="*/ 1190561 h 1540365"/>
              <a:gd name="connsiteX46" fmla="*/ 210081 w 3149662"/>
              <a:gd name="connsiteY46" fmla="*/ 1208971 h 1540365"/>
              <a:gd name="connsiteX47" fmla="*/ 222355 w 3149662"/>
              <a:gd name="connsiteY47" fmla="*/ 1251930 h 1540365"/>
              <a:gd name="connsiteX48" fmla="*/ 240766 w 3149662"/>
              <a:gd name="connsiteY48" fmla="*/ 1313299 h 1540365"/>
              <a:gd name="connsiteX49" fmla="*/ 246903 w 3149662"/>
              <a:gd name="connsiteY49" fmla="*/ 1331710 h 1540365"/>
              <a:gd name="connsiteX50" fmla="*/ 259176 w 3149662"/>
              <a:gd name="connsiteY50" fmla="*/ 1350120 h 1540365"/>
              <a:gd name="connsiteX51" fmla="*/ 265313 w 3149662"/>
              <a:gd name="connsiteY51" fmla="*/ 1368531 h 1540365"/>
              <a:gd name="connsiteX52" fmla="*/ 277587 w 3149662"/>
              <a:gd name="connsiteY52" fmla="*/ 1386942 h 1540365"/>
              <a:gd name="connsiteX53" fmla="*/ 283724 w 3149662"/>
              <a:gd name="connsiteY53" fmla="*/ 1405353 h 1540365"/>
              <a:gd name="connsiteX54" fmla="*/ 308272 w 3149662"/>
              <a:gd name="connsiteY54" fmla="*/ 1442174 h 1540365"/>
              <a:gd name="connsiteX55" fmla="*/ 320545 w 3149662"/>
              <a:gd name="connsiteY55" fmla="*/ 1460585 h 1540365"/>
              <a:gd name="connsiteX56" fmla="*/ 338956 w 3149662"/>
              <a:gd name="connsiteY56" fmla="*/ 1472859 h 1540365"/>
              <a:gd name="connsiteX57" fmla="*/ 375778 w 3149662"/>
              <a:gd name="connsiteY57" fmla="*/ 1497406 h 1540365"/>
              <a:gd name="connsiteX58" fmla="*/ 394188 w 3149662"/>
              <a:gd name="connsiteY58" fmla="*/ 1509680 h 1540365"/>
              <a:gd name="connsiteX59" fmla="*/ 455558 w 3149662"/>
              <a:gd name="connsiteY59" fmla="*/ 1528091 h 1540365"/>
              <a:gd name="connsiteX60" fmla="*/ 498516 w 3149662"/>
              <a:gd name="connsiteY60" fmla="*/ 1540365 h 1540365"/>
              <a:gd name="connsiteX61" fmla="*/ 1093797 w 3149662"/>
              <a:gd name="connsiteY61" fmla="*/ 1534228 h 1540365"/>
              <a:gd name="connsiteX62" fmla="*/ 1130618 w 3149662"/>
              <a:gd name="connsiteY62" fmla="*/ 1521954 h 1540365"/>
              <a:gd name="connsiteX63" fmla="*/ 1167439 w 3149662"/>
              <a:gd name="connsiteY63" fmla="*/ 1509680 h 1540365"/>
              <a:gd name="connsiteX64" fmla="*/ 1185850 w 3149662"/>
              <a:gd name="connsiteY64" fmla="*/ 1503543 h 1540365"/>
              <a:gd name="connsiteX65" fmla="*/ 1222672 w 3149662"/>
              <a:gd name="connsiteY65" fmla="*/ 1478996 h 1540365"/>
              <a:gd name="connsiteX66" fmla="*/ 1241082 w 3149662"/>
              <a:gd name="connsiteY66" fmla="*/ 1466722 h 1540365"/>
              <a:gd name="connsiteX67" fmla="*/ 1271767 w 3149662"/>
              <a:gd name="connsiteY67" fmla="*/ 1436037 h 1540365"/>
              <a:gd name="connsiteX68" fmla="*/ 1284041 w 3149662"/>
              <a:gd name="connsiteY68" fmla="*/ 1417626 h 1540365"/>
              <a:gd name="connsiteX69" fmla="*/ 1302452 w 3149662"/>
              <a:gd name="connsiteY69" fmla="*/ 1393079 h 1540365"/>
              <a:gd name="connsiteX70" fmla="*/ 1308588 w 3149662"/>
              <a:gd name="connsiteY70" fmla="*/ 1374668 h 1540365"/>
              <a:gd name="connsiteX71" fmla="*/ 1333136 w 3149662"/>
              <a:gd name="connsiteY71" fmla="*/ 1337847 h 1540365"/>
              <a:gd name="connsiteX72" fmla="*/ 1345410 w 3149662"/>
              <a:gd name="connsiteY72" fmla="*/ 1319436 h 1540365"/>
              <a:gd name="connsiteX73" fmla="*/ 1357684 w 3149662"/>
              <a:gd name="connsiteY73" fmla="*/ 1301025 h 1540365"/>
              <a:gd name="connsiteX74" fmla="*/ 1376094 w 3149662"/>
              <a:gd name="connsiteY74" fmla="*/ 1264204 h 1540365"/>
              <a:gd name="connsiteX75" fmla="*/ 1382231 w 3149662"/>
              <a:gd name="connsiteY75" fmla="*/ 1239656 h 1540365"/>
              <a:gd name="connsiteX76" fmla="*/ 1406779 w 3149662"/>
              <a:gd name="connsiteY76" fmla="*/ 1202835 h 1540365"/>
              <a:gd name="connsiteX77" fmla="*/ 1431327 w 3149662"/>
              <a:gd name="connsiteY77" fmla="*/ 1116918 h 1540365"/>
              <a:gd name="connsiteX78" fmla="*/ 1449737 w 3149662"/>
              <a:gd name="connsiteY78" fmla="*/ 1055549 h 1540365"/>
              <a:gd name="connsiteX79" fmla="*/ 1455874 w 3149662"/>
              <a:gd name="connsiteY79" fmla="*/ 1037138 h 1540365"/>
              <a:gd name="connsiteX80" fmla="*/ 1468148 w 3149662"/>
              <a:gd name="connsiteY80" fmla="*/ 1012590 h 1540365"/>
              <a:gd name="connsiteX81" fmla="*/ 1480422 w 3149662"/>
              <a:gd name="connsiteY81" fmla="*/ 963495 h 1540365"/>
              <a:gd name="connsiteX82" fmla="*/ 1504970 w 3149662"/>
              <a:gd name="connsiteY82" fmla="*/ 926673 h 1540365"/>
              <a:gd name="connsiteX83" fmla="*/ 1535654 w 3149662"/>
              <a:gd name="connsiteY83" fmla="*/ 859167 h 1540365"/>
              <a:gd name="connsiteX84" fmla="*/ 1554065 w 3149662"/>
              <a:gd name="connsiteY84" fmla="*/ 846894 h 1540365"/>
              <a:gd name="connsiteX85" fmla="*/ 1560202 w 3149662"/>
              <a:gd name="connsiteY85" fmla="*/ 828483 h 1540365"/>
              <a:gd name="connsiteX86" fmla="*/ 1590886 w 3149662"/>
              <a:gd name="connsiteY86" fmla="*/ 791661 h 1540365"/>
              <a:gd name="connsiteX87" fmla="*/ 1615434 w 3149662"/>
              <a:gd name="connsiteY87" fmla="*/ 760977 h 1540365"/>
              <a:gd name="connsiteX88" fmla="*/ 1633845 w 3149662"/>
              <a:gd name="connsiteY88" fmla="*/ 742566 h 1540365"/>
              <a:gd name="connsiteX89" fmla="*/ 1652256 w 3149662"/>
              <a:gd name="connsiteY89" fmla="*/ 730292 h 1540365"/>
              <a:gd name="connsiteX90" fmla="*/ 1676803 w 3149662"/>
              <a:gd name="connsiteY90" fmla="*/ 711881 h 1540365"/>
              <a:gd name="connsiteX91" fmla="*/ 1701351 w 3149662"/>
              <a:gd name="connsiteY91" fmla="*/ 699608 h 1540365"/>
              <a:gd name="connsiteX92" fmla="*/ 1756583 w 3149662"/>
              <a:gd name="connsiteY92" fmla="*/ 668923 h 1540365"/>
              <a:gd name="connsiteX93" fmla="*/ 1781131 w 3149662"/>
              <a:gd name="connsiteY93" fmla="*/ 650512 h 1540365"/>
              <a:gd name="connsiteX94" fmla="*/ 1824089 w 3149662"/>
              <a:gd name="connsiteY94" fmla="*/ 638239 h 1540365"/>
              <a:gd name="connsiteX95" fmla="*/ 1860911 w 3149662"/>
              <a:gd name="connsiteY95" fmla="*/ 619828 h 1540365"/>
              <a:gd name="connsiteX96" fmla="*/ 1910006 w 3149662"/>
              <a:gd name="connsiteY96" fmla="*/ 607554 h 1540365"/>
              <a:gd name="connsiteX97" fmla="*/ 2124798 w 3149662"/>
              <a:gd name="connsiteY97" fmla="*/ 613691 h 1540365"/>
              <a:gd name="connsiteX98" fmla="*/ 2259810 w 3149662"/>
              <a:gd name="connsiteY98" fmla="*/ 638239 h 1540365"/>
              <a:gd name="connsiteX99" fmla="*/ 2296631 w 3149662"/>
              <a:gd name="connsiteY99" fmla="*/ 644375 h 1540365"/>
              <a:gd name="connsiteX100" fmla="*/ 2327316 w 3149662"/>
              <a:gd name="connsiteY100" fmla="*/ 650512 h 1540365"/>
              <a:gd name="connsiteX101" fmla="*/ 2407096 w 3149662"/>
              <a:gd name="connsiteY101" fmla="*/ 656649 h 1540365"/>
              <a:gd name="connsiteX102" fmla="*/ 2959418 w 3149662"/>
              <a:gd name="connsiteY102" fmla="*/ 650512 h 1540365"/>
              <a:gd name="connsiteX103" fmla="*/ 3020787 w 3149662"/>
              <a:gd name="connsiteY103" fmla="*/ 638239 h 1540365"/>
              <a:gd name="connsiteX104" fmla="*/ 3069882 w 3149662"/>
              <a:gd name="connsiteY104" fmla="*/ 619828 h 1540365"/>
              <a:gd name="connsiteX105" fmla="*/ 3094430 w 3149662"/>
              <a:gd name="connsiteY105" fmla="*/ 601417 h 1540365"/>
              <a:gd name="connsiteX106" fmla="*/ 3131252 w 3149662"/>
              <a:gd name="connsiteY106" fmla="*/ 576869 h 1540365"/>
              <a:gd name="connsiteX107" fmla="*/ 3149662 w 3149662"/>
              <a:gd name="connsiteY107" fmla="*/ 540048 h 1540365"/>
              <a:gd name="connsiteX108" fmla="*/ 3131252 w 3149662"/>
              <a:gd name="connsiteY108" fmla="*/ 220928 h 154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149662" h="1540365">
                <a:moveTo>
                  <a:pt x="3131252" y="220928"/>
                </a:moveTo>
                <a:cubicBezTo>
                  <a:pt x="3118978" y="162627"/>
                  <a:pt x="3159853" y="236819"/>
                  <a:pt x="3076019" y="190244"/>
                </a:cubicBezTo>
                <a:cubicBezTo>
                  <a:pt x="3064569" y="183883"/>
                  <a:pt x="3056442" y="172638"/>
                  <a:pt x="3045335" y="165696"/>
                </a:cubicBezTo>
                <a:cubicBezTo>
                  <a:pt x="3039140" y="161824"/>
                  <a:pt x="3006839" y="154697"/>
                  <a:pt x="3002376" y="153422"/>
                </a:cubicBezTo>
                <a:cubicBezTo>
                  <a:pt x="2996156" y="151645"/>
                  <a:pt x="2990186" y="149063"/>
                  <a:pt x="2983966" y="147286"/>
                </a:cubicBezTo>
                <a:cubicBezTo>
                  <a:pt x="2975856" y="144969"/>
                  <a:pt x="2967315" y="144111"/>
                  <a:pt x="2959418" y="141149"/>
                </a:cubicBezTo>
                <a:cubicBezTo>
                  <a:pt x="2950852" y="137937"/>
                  <a:pt x="2943633" y="131504"/>
                  <a:pt x="2934870" y="128875"/>
                </a:cubicBezTo>
                <a:cubicBezTo>
                  <a:pt x="2926812" y="126458"/>
                  <a:pt x="2860343" y="117409"/>
                  <a:pt x="2855090" y="116601"/>
                </a:cubicBezTo>
                <a:cubicBezTo>
                  <a:pt x="2810729" y="109776"/>
                  <a:pt x="2822766" y="110259"/>
                  <a:pt x="2775311" y="104327"/>
                </a:cubicBezTo>
                <a:cubicBezTo>
                  <a:pt x="2756930" y="102029"/>
                  <a:pt x="2738601" y="98395"/>
                  <a:pt x="2720078" y="98190"/>
                </a:cubicBezTo>
                <a:lnTo>
                  <a:pt x="1664529" y="92053"/>
                </a:lnTo>
                <a:cubicBezTo>
                  <a:pt x="1615434" y="90007"/>
                  <a:pt x="1566256" y="89417"/>
                  <a:pt x="1517243" y="85916"/>
                </a:cubicBezTo>
                <a:cubicBezTo>
                  <a:pt x="1508830" y="85315"/>
                  <a:pt x="1500986" y="81333"/>
                  <a:pt x="1492696" y="79779"/>
                </a:cubicBezTo>
                <a:cubicBezTo>
                  <a:pt x="1456006" y="72900"/>
                  <a:pt x="1419053" y="67506"/>
                  <a:pt x="1382231" y="61369"/>
                </a:cubicBezTo>
                <a:cubicBezTo>
                  <a:pt x="1369957" y="59323"/>
                  <a:pt x="1357611" y="57672"/>
                  <a:pt x="1345410" y="55232"/>
                </a:cubicBezTo>
                <a:cubicBezTo>
                  <a:pt x="1335182" y="53186"/>
                  <a:pt x="1325028" y="50722"/>
                  <a:pt x="1314725" y="49095"/>
                </a:cubicBezTo>
                <a:cubicBezTo>
                  <a:pt x="1286150" y="44583"/>
                  <a:pt x="1256875" y="43837"/>
                  <a:pt x="1228809" y="36821"/>
                </a:cubicBezTo>
                <a:cubicBezTo>
                  <a:pt x="1198989" y="29366"/>
                  <a:pt x="1202550" y="29563"/>
                  <a:pt x="1167439" y="24547"/>
                </a:cubicBezTo>
                <a:cubicBezTo>
                  <a:pt x="1093662" y="14007"/>
                  <a:pt x="1135137" y="21792"/>
                  <a:pt x="1044701" y="12273"/>
                </a:cubicBezTo>
                <a:cubicBezTo>
                  <a:pt x="1030316" y="10759"/>
                  <a:pt x="1016128" y="7651"/>
                  <a:pt x="1001743" y="6137"/>
                </a:cubicBezTo>
                <a:cubicBezTo>
                  <a:pt x="977246" y="3558"/>
                  <a:pt x="952648" y="2046"/>
                  <a:pt x="928100" y="0"/>
                </a:cubicBezTo>
                <a:lnTo>
                  <a:pt x="160986" y="6137"/>
                </a:lnTo>
                <a:cubicBezTo>
                  <a:pt x="150556" y="6297"/>
                  <a:pt x="140068" y="8611"/>
                  <a:pt x="130301" y="12273"/>
                </a:cubicBezTo>
                <a:cubicBezTo>
                  <a:pt x="124317" y="14517"/>
                  <a:pt x="88756" y="41898"/>
                  <a:pt x="87343" y="42958"/>
                </a:cubicBezTo>
                <a:cubicBezTo>
                  <a:pt x="76541" y="75364"/>
                  <a:pt x="84795" y="55986"/>
                  <a:pt x="56658" y="98190"/>
                </a:cubicBezTo>
                <a:lnTo>
                  <a:pt x="44384" y="116601"/>
                </a:lnTo>
                <a:cubicBezTo>
                  <a:pt x="40293" y="128875"/>
                  <a:pt x="35249" y="140871"/>
                  <a:pt x="32111" y="153422"/>
                </a:cubicBezTo>
                <a:cubicBezTo>
                  <a:pt x="30065" y="161605"/>
                  <a:pt x="29297" y="170217"/>
                  <a:pt x="25974" y="177970"/>
                </a:cubicBezTo>
                <a:cubicBezTo>
                  <a:pt x="23069" y="184749"/>
                  <a:pt x="17791" y="190244"/>
                  <a:pt x="13700" y="196381"/>
                </a:cubicBezTo>
                <a:cubicBezTo>
                  <a:pt x="-10791" y="343322"/>
                  <a:pt x="2898" y="247416"/>
                  <a:pt x="13700" y="576869"/>
                </a:cubicBezTo>
                <a:cubicBezTo>
                  <a:pt x="14042" y="587294"/>
                  <a:pt x="17491" y="597390"/>
                  <a:pt x="19837" y="607554"/>
                </a:cubicBezTo>
                <a:cubicBezTo>
                  <a:pt x="23630" y="623991"/>
                  <a:pt x="26777" y="640646"/>
                  <a:pt x="32111" y="656649"/>
                </a:cubicBezTo>
                <a:cubicBezTo>
                  <a:pt x="36202" y="668923"/>
                  <a:pt x="41246" y="680919"/>
                  <a:pt x="44384" y="693471"/>
                </a:cubicBezTo>
                <a:cubicBezTo>
                  <a:pt x="46430" y="701653"/>
                  <a:pt x="48097" y="709940"/>
                  <a:pt x="50521" y="718018"/>
                </a:cubicBezTo>
                <a:cubicBezTo>
                  <a:pt x="54239" y="730410"/>
                  <a:pt x="59657" y="742288"/>
                  <a:pt x="62795" y="754840"/>
                </a:cubicBezTo>
                <a:cubicBezTo>
                  <a:pt x="67632" y="774188"/>
                  <a:pt x="68465" y="780188"/>
                  <a:pt x="75069" y="797798"/>
                </a:cubicBezTo>
                <a:cubicBezTo>
                  <a:pt x="78937" y="808113"/>
                  <a:pt x="83475" y="818168"/>
                  <a:pt x="87343" y="828483"/>
                </a:cubicBezTo>
                <a:cubicBezTo>
                  <a:pt x="89614" y="834540"/>
                  <a:pt x="91703" y="840674"/>
                  <a:pt x="93480" y="846894"/>
                </a:cubicBezTo>
                <a:cubicBezTo>
                  <a:pt x="97929" y="862467"/>
                  <a:pt x="99448" y="875136"/>
                  <a:pt x="105754" y="889852"/>
                </a:cubicBezTo>
                <a:cubicBezTo>
                  <a:pt x="109358" y="898261"/>
                  <a:pt x="114815" y="905834"/>
                  <a:pt x="118027" y="914400"/>
                </a:cubicBezTo>
                <a:cubicBezTo>
                  <a:pt x="123540" y="929101"/>
                  <a:pt x="126411" y="955369"/>
                  <a:pt x="130301" y="969632"/>
                </a:cubicBezTo>
                <a:cubicBezTo>
                  <a:pt x="139401" y="1002997"/>
                  <a:pt x="141079" y="1003462"/>
                  <a:pt x="154849" y="1031001"/>
                </a:cubicBezTo>
                <a:cubicBezTo>
                  <a:pt x="156895" y="1041229"/>
                  <a:pt x="158241" y="1051623"/>
                  <a:pt x="160986" y="1061686"/>
                </a:cubicBezTo>
                <a:cubicBezTo>
                  <a:pt x="164390" y="1074168"/>
                  <a:pt x="169169" y="1086233"/>
                  <a:pt x="173260" y="1098507"/>
                </a:cubicBezTo>
                <a:lnTo>
                  <a:pt x="197807" y="1172150"/>
                </a:lnTo>
                <a:lnTo>
                  <a:pt x="203944" y="1190561"/>
                </a:lnTo>
                <a:cubicBezTo>
                  <a:pt x="205990" y="1196698"/>
                  <a:pt x="208512" y="1202695"/>
                  <a:pt x="210081" y="1208971"/>
                </a:cubicBezTo>
                <a:cubicBezTo>
                  <a:pt x="229263" y="1285697"/>
                  <a:pt x="204749" y="1190312"/>
                  <a:pt x="222355" y="1251930"/>
                </a:cubicBezTo>
                <a:cubicBezTo>
                  <a:pt x="240905" y="1316854"/>
                  <a:pt x="211597" y="1225792"/>
                  <a:pt x="240766" y="1313299"/>
                </a:cubicBezTo>
                <a:cubicBezTo>
                  <a:pt x="242812" y="1319436"/>
                  <a:pt x="243315" y="1326327"/>
                  <a:pt x="246903" y="1331710"/>
                </a:cubicBezTo>
                <a:cubicBezTo>
                  <a:pt x="250994" y="1337847"/>
                  <a:pt x="255878" y="1343523"/>
                  <a:pt x="259176" y="1350120"/>
                </a:cubicBezTo>
                <a:cubicBezTo>
                  <a:pt x="262069" y="1355906"/>
                  <a:pt x="262420" y="1362745"/>
                  <a:pt x="265313" y="1368531"/>
                </a:cubicBezTo>
                <a:cubicBezTo>
                  <a:pt x="268612" y="1375128"/>
                  <a:pt x="274288" y="1380345"/>
                  <a:pt x="277587" y="1386942"/>
                </a:cubicBezTo>
                <a:cubicBezTo>
                  <a:pt x="280480" y="1392728"/>
                  <a:pt x="280582" y="1399698"/>
                  <a:pt x="283724" y="1405353"/>
                </a:cubicBezTo>
                <a:cubicBezTo>
                  <a:pt x="290888" y="1418248"/>
                  <a:pt x="300090" y="1429900"/>
                  <a:pt x="308272" y="1442174"/>
                </a:cubicBezTo>
                <a:cubicBezTo>
                  <a:pt x="312363" y="1448311"/>
                  <a:pt x="314408" y="1456494"/>
                  <a:pt x="320545" y="1460585"/>
                </a:cubicBezTo>
                <a:lnTo>
                  <a:pt x="338956" y="1472859"/>
                </a:lnTo>
                <a:cubicBezTo>
                  <a:pt x="360530" y="1505218"/>
                  <a:pt x="338790" y="1481554"/>
                  <a:pt x="375778" y="1497406"/>
                </a:cubicBezTo>
                <a:cubicBezTo>
                  <a:pt x="382557" y="1500311"/>
                  <a:pt x="387448" y="1506684"/>
                  <a:pt x="394188" y="1509680"/>
                </a:cubicBezTo>
                <a:cubicBezTo>
                  <a:pt x="420440" y="1521348"/>
                  <a:pt x="430566" y="1520950"/>
                  <a:pt x="455558" y="1528091"/>
                </a:cubicBezTo>
                <a:cubicBezTo>
                  <a:pt x="517187" y="1545700"/>
                  <a:pt x="421772" y="1521179"/>
                  <a:pt x="498516" y="1540365"/>
                </a:cubicBezTo>
                <a:lnTo>
                  <a:pt x="1093797" y="1534228"/>
                </a:lnTo>
                <a:cubicBezTo>
                  <a:pt x="1106729" y="1533851"/>
                  <a:pt x="1118344" y="1526045"/>
                  <a:pt x="1130618" y="1521954"/>
                </a:cubicBezTo>
                <a:lnTo>
                  <a:pt x="1167439" y="1509680"/>
                </a:lnTo>
                <a:cubicBezTo>
                  <a:pt x="1173576" y="1507634"/>
                  <a:pt x="1180467" y="1507131"/>
                  <a:pt x="1185850" y="1503543"/>
                </a:cubicBezTo>
                <a:lnTo>
                  <a:pt x="1222672" y="1478996"/>
                </a:lnTo>
                <a:lnTo>
                  <a:pt x="1241082" y="1466722"/>
                </a:lnTo>
                <a:cubicBezTo>
                  <a:pt x="1273813" y="1417626"/>
                  <a:pt x="1230854" y="1476950"/>
                  <a:pt x="1271767" y="1436037"/>
                </a:cubicBezTo>
                <a:cubicBezTo>
                  <a:pt x="1276982" y="1430822"/>
                  <a:pt x="1279754" y="1423628"/>
                  <a:pt x="1284041" y="1417626"/>
                </a:cubicBezTo>
                <a:cubicBezTo>
                  <a:pt x="1289986" y="1409303"/>
                  <a:pt x="1296315" y="1401261"/>
                  <a:pt x="1302452" y="1393079"/>
                </a:cubicBezTo>
                <a:cubicBezTo>
                  <a:pt x="1304497" y="1386942"/>
                  <a:pt x="1305446" y="1380323"/>
                  <a:pt x="1308588" y="1374668"/>
                </a:cubicBezTo>
                <a:cubicBezTo>
                  <a:pt x="1315752" y="1361773"/>
                  <a:pt x="1324953" y="1350121"/>
                  <a:pt x="1333136" y="1337847"/>
                </a:cubicBezTo>
                <a:lnTo>
                  <a:pt x="1345410" y="1319436"/>
                </a:lnTo>
                <a:cubicBezTo>
                  <a:pt x="1349501" y="1313299"/>
                  <a:pt x="1355352" y="1308022"/>
                  <a:pt x="1357684" y="1301025"/>
                </a:cubicBezTo>
                <a:cubicBezTo>
                  <a:pt x="1366153" y="1275617"/>
                  <a:pt x="1360233" y="1287997"/>
                  <a:pt x="1376094" y="1264204"/>
                </a:cubicBezTo>
                <a:cubicBezTo>
                  <a:pt x="1378140" y="1256021"/>
                  <a:pt x="1378459" y="1247200"/>
                  <a:pt x="1382231" y="1239656"/>
                </a:cubicBezTo>
                <a:cubicBezTo>
                  <a:pt x="1388828" y="1226462"/>
                  <a:pt x="1406779" y="1202835"/>
                  <a:pt x="1406779" y="1202835"/>
                </a:cubicBezTo>
                <a:cubicBezTo>
                  <a:pt x="1424387" y="1150011"/>
                  <a:pt x="1415915" y="1178563"/>
                  <a:pt x="1431327" y="1116918"/>
                </a:cubicBezTo>
                <a:cubicBezTo>
                  <a:pt x="1440602" y="1079819"/>
                  <a:pt x="1434797" y="1100371"/>
                  <a:pt x="1449737" y="1055549"/>
                </a:cubicBezTo>
                <a:cubicBezTo>
                  <a:pt x="1451783" y="1049412"/>
                  <a:pt x="1452981" y="1042924"/>
                  <a:pt x="1455874" y="1037138"/>
                </a:cubicBezTo>
                <a:lnTo>
                  <a:pt x="1468148" y="1012590"/>
                </a:lnTo>
                <a:cubicBezTo>
                  <a:pt x="1469848" y="1004089"/>
                  <a:pt x="1474525" y="974110"/>
                  <a:pt x="1480422" y="963495"/>
                </a:cubicBezTo>
                <a:cubicBezTo>
                  <a:pt x="1487586" y="950600"/>
                  <a:pt x="1500305" y="940667"/>
                  <a:pt x="1504970" y="926673"/>
                </a:cubicBezTo>
                <a:cubicBezTo>
                  <a:pt x="1511349" y="907537"/>
                  <a:pt x="1523896" y="867005"/>
                  <a:pt x="1535654" y="859167"/>
                </a:cubicBezTo>
                <a:lnTo>
                  <a:pt x="1554065" y="846894"/>
                </a:lnTo>
                <a:cubicBezTo>
                  <a:pt x="1556111" y="840757"/>
                  <a:pt x="1557309" y="834269"/>
                  <a:pt x="1560202" y="828483"/>
                </a:cubicBezTo>
                <a:cubicBezTo>
                  <a:pt x="1568746" y="811396"/>
                  <a:pt x="1577315" y="805233"/>
                  <a:pt x="1590886" y="791661"/>
                </a:cubicBezTo>
                <a:cubicBezTo>
                  <a:pt x="1600961" y="761438"/>
                  <a:pt x="1589810" y="782330"/>
                  <a:pt x="1615434" y="760977"/>
                </a:cubicBezTo>
                <a:cubicBezTo>
                  <a:pt x="1622101" y="755421"/>
                  <a:pt x="1627178" y="748122"/>
                  <a:pt x="1633845" y="742566"/>
                </a:cubicBezTo>
                <a:cubicBezTo>
                  <a:pt x="1639511" y="737844"/>
                  <a:pt x="1646254" y="734579"/>
                  <a:pt x="1652256" y="730292"/>
                </a:cubicBezTo>
                <a:cubicBezTo>
                  <a:pt x="1660579" y="724347"/>
                  <a:pt x="1668130" y="717302"/>
                  <a:pt x="1676803" y="711881"/>
                </a:cubicBezTo>
                <a:cubicBezTo>
                  <a:pt x="1684561" y="707032"/>
                  <a:pt x="1693506" y="704315"/>
                  <a:pt x="1701351" y="699608"/>
                </a:cubicBezTo>
                <a:cubicBezTo>
                  <a:pt x="1754109" y="667953"/>
                  <a:pt x="1719549" y="681268"/>
                  <a:pt x="1756583" y="668923"/>
                </a:cubicBezTo>
                <a:cubicBezTo>
                  <a:pt x="1764766" y="662786"/>
                  <a:pt x="1772250" y="655587"/>
                  <a:pt x="1781131" y="650512"/>
                </a:cubicBezTo>
                <a:cubicBezTo>
                  <a:pt x="1787982" y="646597"/>
                  <a:pt x="1818770" y="639569"/>
                  <a:pt x="1824089" y="638239"/>
                </a:cubicBezTo>
                <a:cubicBezTo>
                  <a:pt x="1843426" y="625348"/>
                  <a:pt x="1839411" y="625692"/>
                  <a:pt x="1860911" y="619828"/>
                </a:cubicBezTo>
                <a:cubicBezTo>
                  <a:pt x="1877185" y="615389"/>
                  <a:pt x="1910006" y="607554"/>
                  <a:pt x="1910006" y="607554"/>
                </a:cubicBezTo>
                <a:cubicBezTo>
                  <a:pt x="1981603" y="609600"/>
                  <a:pt x="2053317" y="609128"/>
                  <a:pt x="2124798" y="613691"/>
                </a:cubicBezTo>
                <a:cubicBezTo>
                  <a:pt x="2157974" y="615809"/>
                  <a:pt x="2225210" y="632473"/>
                  <a:pt x="2259810" y="638239"/>
                </a:cubicBezTo>
                <a:lnTo>
                  <a:pt x="2296631" y="644375"/>
                </a:lnTo>
                <a:cubicBezTo>
                  <a:pt x="2306894" y="646241"/>
                  <a:pt x="2316949" y="649360"/>
                  <a:pt x="2327316" y="650512"/>
                </a:cubicBezTo>
                <a:cubicBezTo>
                  <a:pt x="2353825" y="653457"/>
                  <a:pt x="2380503" y="654603"/>
                  <a:pt x="2407096" y="656649"/>
                </a:cubicBezTo>
                <a:lnTo>
                  <a:pt x="2959418" y="650512"/>
                </a:lnTo>
                <a:cubicBezTo>
                  <a:pt x="2980270" y="649886"/>
                  <a:pt x="3020787" y="638239"/>
                  <a:pt x="3020787" y="638239"/>
                </a:cubicBezTo>
                <a:cubicBezTo>
                  <a:pt x="3077371" y="600516"/>
                  <a:pt x="2990256" y="655218"/>
                  <a:pt x="3069882" y="619828"/>
                </a:cubicBezTo>
                <a:cubicBezTo>
                  <a:pt x="3079229" y="615674"/>
                  <a:pt x="3086051" y="607283"/>
                  <a:pt x="3094430" y="601417"/>
                </a:cubicBezTo>
                <a:cubicBezTo>
                  <a:pt x="3106515" y="592958"/>
                  <a:pt x="3131252" y="576869"/>
                  <a:pt x="3131252" y="576869"/>
                </a:cubicBezTo>
                <a:cubicBezTo>
                  <a:pt x="3137457" y="567561"/>
                  <a:pt x="3149662" y="552752"/>
                  <a:pt x="3149662" y="540048"/>
                </a:cubicBezTo>
                <a:cubicBezTo>
                  <a:pt x="3149662" y="437746"/>
                  <a:pt x="3143526" y="279229"/>
                  <a:pt x="3131252" y="220928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D2B61544-B34A-4143-94CD-6FB7FAB93806}"/>
              </a:ext>
            </a:extLst>
          </p:cNvPr>
          <p:cNvSpPr/>
          <p:nvPr/>
        </p:nvSpPr>
        <p:spPr>
          <a:xfrm>
            <a:off x="683568" y="4337161"/>
            <a:ext cx="3312368" cy="889136"/>
          </a:xfrm>
          <a:custGeom>
            <a:avLst/>
            <a:gdLst>
              <a:gd name="connsiteX0" fmla="*/ 3599714 w 3817601"/>
              <a:gd name="connsiteY0" fmla="*/ 80236 h 842398"/>
              <a:gd name="connsiteX1" fmla="*/ 2593260 w 3817601"/>
              <a:gd name="connsiteY1" fmla="*/ 6593 h 842398"/>
              <a:gd name="connsiteX2" fmla="*/ 169179 w 3817601"/>
              <a:gd name="connsiteY2" fmla="*/ 129331 h 842398"/>
              <a:gd name="connsiteX3" fmla="*/ 574216 w 3817601"/>
              <a:gd name="connsiteY3" fmla="*/ 822802 h 842398"/>
              <a:gd name="connsiteX4" fmla="*/ 3532208 w 3817601"/>
              <a:gd name="connsiteY4" fmla="*/ 601873 h 842398"/>
              <a:gd name="connsiteX5" fmla="*/ 3599714 w 3817601"/>
              <a:gd name="connsiteY5" fmla="*/ 80236 h 8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601" h="842398">
                <a:moveTo>
                  <a:pt x="3599714" y="80236"/>
                </a:moveTo>
                <a:cubicBezTo>
                  <a:pt x="3443223" y="-18977"/>
                  <a:pt x="3165016" y="-1589"/>
                  <a:pt x="2593260" y="6593"/>
                </a:cubicBezTo>
                <a:cubicBezTo>
                  <a:pt x="2021504" y="14775"/>
                  <a:pt x="505686" y="-6704"/>
                  <a:pt x="169179" y="129331"/>
                </a:cubicBezTo>
                <a:cubicBezTo>
                  <a:pt x="-167328" y="265366"/>
                  <a:pt x="13711" y="744045"/>
                  <a:pt x="574216" y="822802"/>
                </a:cubicBezTo>
                <a:cubicBezTo>
                  <a:pt x="1134721" y="901559"/>
                  <a:pt x="3033073" y="725634"/>
                  <a:pt x="3532208" y="601873"/>
                </a:cubicBezTo>
                <a:cubicBezTo>
                  <a:pt x="4031343" y="478112"/>
                  <a:pt x="3756205" y="179449"/>
                  <a:pt x="3599714" y="80236"/>
                </a:cubicBezTo>
                <a:close/>
              </a:path>
            </a:pathLst>
          </a:cu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="" xmlns:a16="http://schemas.microsoft.com/office/drawing/2014/main" id="{A76B6873-B00B-4E3F-BDBC-BE91570DD598}"/>
              </a:ext>
            </a:extLst>
          </p:cNvPr>
          <p:cNvSpPr/>
          <p:nvPr/>
        </p:nvSpPr>
        <p:spPr>
          <a:xfrm>
            <a:off x="683568" y="5329136"/>
            <a:ext cx="2952328" cy="603579"/>
          </a:xfrm>
          <a:custGeom>
            <a:avLst/>
            <a:gdLst>
              <a:gd name="connsiteX0" fmla="*/ 3599714 w 3817601"/>
              <a:gd name="connsiteY0" fmla="*/ 80236 h 842398"/>
              <a:gd name="connsiteX1" fmla="*/ 2593260 w 3817601"/>
              <a:gd name="connsiteY1" fmla="*/ 6593 h 842398"/>
              <a:gd name="connsiteX2" fmla="*/ 169179 w 3817601"/>
              <a:gd name="connsiteY2" fmla="*/ 129331 h 842398"/>
              <a:gd name="connsiteX3" fmla="*/ 574216 w 3817601"/>
              <a:gd name="connsiteY3" fmla="*/ 822802 h 842398"/>
              <a:gd name="connsiteX4" fmla="*/ 3532208 w 3817601"/>
              <a:gd name="connsiteY4" fmla="*/ 601873 h 842398"/>
              <a:gd name="connsiteX5" fmla="*/ 3599714 w 3817601"/>
              <a:gd name="connsiteY5" fmla="*/ 80236 h 8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601" h="842398">
                <a:moveTo>
                  <a:pt x="3599714" y="80236"/>
                </a:moveTo>
                <a:cubicBezTo>
                  <a:pt x="3443223" y="-18977"/>
                  <a:pt x="3165016" y="-1589"/>
                  <a:pt x="2593260" y="6593"/>
                </a:cubicBezTo>
                <a:cubicBezTo>
                  <a:pt x="2021504" y="14775"/>
                  <a:pt x="505686" y="-6704"/>
                  <a:pt x="169179" y="129331"/>
                </a:cubicBezTo>
                <a:cubicBezTo>
                  <a:pt x="-167328" y="265366"/>
                  <a:pt x="13711" y="744045"/>
                  <a:pt x="574216" y="822802"/>
                </a:cubicBezTo>
                <a:cubicBezTo>
                  <a:pt x="1134721" y="901559"/>
                  <a:pt x="3033073" y="725634"/>
                  <a:pt x="3532208" y="601873"/>
                </a:cubicBezTo>
                <a:cubicBezTo>
                  <a:pt x="4031343" y="478112"/>
                  <a:pt x="3756205" y="179449"/>
                  <a:pt x="3599714" y="80236"/>
                </a:cubicBezTo>
                <a:close/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="" xmlns:a16="http://schemas.microsoft.com/office/drawing/2014/main" id="{DE5EC115-6FA5-410B-B3D8-A4E2E32E3D10}"/>
              </a:ext>
            </a:extLst>
          </p:cNvPr>
          <p:cNvSpPr/>
          <p:nvPr/>
        </p:nvSpPr>
        <p:spPr>
          <a:xfrm rot="16890670">
            <a:off x="544056" y="4527815"/>
            <a:ext cx="1451902" cy="1156344"/>
          </a:xfrm>
          <a:custGeom>
            <a:avLst/>
            <a:gdLst>
              <a:gd name="connsiteX0" fmla="*/ 3599714 w 3817601"/>
              <a:gd name="connsiteY0" fmla="*/ 80236 h 842398"/>
              <a:gd name="connsiteX1" fmla="*/ 2593260 w 3817601"/>
              <a:gd name="connsiteY1" fmla="*/ 6593 h 842398"/>
              <a:gd name="connsiteX2" fmla="*/ 169179 w 3817601"/>
              <a:gd name="connsiteY2" fmla="*/ 129331 h 842398"/>
              <a:gd name="connsiteX3" fmla="*/ 574216 w 3817601"/>
              <a:gd name="connsiteY3" fmla="*/ 822802 h 842398"/>
              <a:gd name="connsiteX4" fmla="*/ 3532208 w 3817601"/>
              <a:gd name="connsiteY4" fmla="*/ 601873 h 842398"/>
              <a:gd name="connsiteX5" fmla="*/ 3599714 w 3817601"/>
              <a:gd name="connsiteY5" fmla="*/ 80236 h 8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601" h="842398">
                <a:moveTo>
                  <a:pt x="3599714" y="80236"/>
                </a:moveTo>
                <a:cubicBezTo>
                  <a:pt x="3443223" y="-18977"/>
                  <a:pt x="3165016" y="-1589"/>
                  <a:pt x="2593260" y="6593"/>
                </a:cubicBezTo>
                <a:cubicBezTo>
                  <a:pt x="2021504" y="14775"/>
                  <a:pt x="505686" y="-6704"/>
                  <a:pt x="169179" y="129331"/>
                </a:cubicBezTo>
                <a:cubicBezTo>
                  <a:pt x="-167328" y="265366"/>
                  <a:pt x="13711" y="744045"/>
                  <a:pt x="574216" y="822802"/>
                </a:cubicBezTo>
                <a:cubicBezTo>
                  <a:pt x="1134721" y="901559"/>
                  <a:pt x="3033073" y="725634"/>
                  <a:pt x="3532208" y="601873"/>
                </a:cubicBezTo>
                <a:cubicBezTo>
                  <a:pt x="4031343" y="478112"/>
                  <a:pt x="3756205" y="179449"/>
                  <a:pt x="3599714" y="80236"/>
                </a:cubicBezTo>
                <a:close/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="" xmlns:a16="http://schemas.microsoft.com/office/drawing/2014/main" id="{7758E3DC-2F69-4B67-BFB6-173624F4AC15}"/>
              </a:ext>
            </a:extLst>
          </p:cNvPr>
          <p:cNvSpPr/>
          <p:nvPr/>
        </p:nvSpPr>
        <p:spPr>
          <a:xfrm rot="5615623">
            <a:off x="2251672" y="4297682"/>
            <a:ext cx="1462893" cy="1734461"/>
          </a:xfrm>
          <a:custGeom>
            <a:avLst/>
            <a:gdLst>
              <a:gd name="connsiteX0" fmla="*/ 3599714 w 3817601"/>
              <a:gd name="connsiteY0" fmla="*/ 80236 h 842398"/>
              <a:gd name="connsiteX1" fmla="*/ 2593260 w 3817601"/>
              <a:gd name="connsiteY1" fmla="*/ 6593 h 842398"/>
              <a:gd name="connsiteX2" fmla="*/ 169179 w 3817601"/>
              <a:gd name="connsiteY2" fmla="*/ 129331 h 842398"/>
              <a:gd name="connsiteX3" fmla="*/ 574216 w 3817601"/>
              <a:gd name="connsiteY3" fmla="*/ 822802 h 842398"/>
              <a:gd name="connsiteX4" fmla="*/ 3532208 w 3817601"/>
              <a:gd name="connsiteY4" fmla="*/ 601873 h 842398"/>
              <a:gd name="connsiteX5" fmla="*/ 3599714 w 3817601"/>
              <a:gd name="connsiteY5" fmla="*/ 80236 h 8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601" h="842398">
                <a:moveTo>
                  <a:pt x="3599714" y="80236"/>
                </a:moveTo>
                <a:cubicBezTo>
                  <a:pt x="3443223" y="-18977"/>
                  <a:pt x="3165016" y="-1589"/>
                  <a:pt x="2593260" y="6593"/>
                </a:cubicBezTo>
                <a:cubicBezTo>
                  <a:pt x="2021504" y="14775"/>
                  <a:pt x="505686" y="-6704"/>
                  <a:pt x="169179" y="129331"/>
                </a:cubicBezTo>
                <a:cubicBezTo>
                  <a:pt x="-167328" y="265366"/>
                  <a:pt x="13711" y="744045"/>
                  <a:pt x="574216" y="822802"/>
                </a:cubicBezTo>
                <a:cubicBezTo>
                  <a:pt x="1134721" y="901559"/>
                  <a:pt x="3033073" y="725634"/>
                  <a:pt x="3532208" y="601873"/>
                </a:cubicBezTo>
                <a:cubicBezTo>
                  <a:pt x="4031343" y="478112"/>
                  <a:pt x="3756205" y="179449"/>
                  <a:pt x="3599714" y="80236"/>
                </a:cubicBezTo>
                <a:close/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="" xmlns:a16="http://schemas.microsoft.com/office/drawing/2014/main" id="{03051995-5F21-4D84-8EFB-C05001BFF8A1}"/>
              </a:ext>
            </a:extLst>
          </p:cNvPr>
          <p:cNvSpPr/>
          <p:nvPr/>
        </p:nvSpPr>
        <p:spPr>
          <a:xfrm>
            <a:off x="4355977" y="4653136"/>
            <a:ext cx="59608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337D9584-5FCE-4EDD-B799-28812E6435C0}"/>
              </a:ext>
            </a:extLst>
          </p:cNvPr>
          <p:cNvSpPr/>
          <p:nvPr/>
        </p:nvSpPr>
        <p:spPr>
          <a:xfrm>
            <a:off x="5364088" y="3797424"/>
            <a:ext cx="1224136" cy="43204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President Donald Trump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AC936544-B169-4621-A547-CFEA375C9791}"/>
              </a:ext>
            </a:extLst>
          </p:cNvPr>
          <p:cNvSpPr/>
          <p:nvPr/>
        </p:nvSpPr>
        <p:spPr>
          <a:xfrm>
            <a:off x="7524328" y="3869606"/>
            <a:ext cx="648072" cy="28785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Trump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4D673878-55AA-4F2E-B176-B4C456B83C47}"/>
              </a:ext>
            </a:extLst>
          </p:cNvPr>
          <p:cNvSpPr/>
          <p:nvPr/>
        </p:nvSpPr>
        <p:spPr>
          <a:xfrm>
            <a:off x="5594780" y="4589512"/>
            <a:ext cx="705412" cy="43204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Donald Trump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1BFC5BAB-1C76-4769-8CF7-95395E6A89D9}"/>
              </a:ext>
            </a:extLst>
          </p:cNvPr>
          <p:cNvSpPr/>
          <p:nvPr/>
        </p:nvSpPr>
        <p:spPr>
          <a:xfrm>
            <a:off x="7020272" y="4589512"/>
            <a:ext cx="1296144" cy="43204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President Xi Jinping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E00C1C17-7C04-40CC-A06B-54F160780C17}"/>
              </a:ext>
            </a:extLst>
          </p:cNvPr>
          <p:cNvSpPr/>
          <p:nvPr/>
        </p:nvSpPr>
        <p:spPr>
          <a:xfrm>
            <a:off x="5724128" y="5454129"/>
            <a:ext cx="648072" cy="28785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D781ECFD-C6F1-4068-BF95-FAC7E99A984C}"/>
              </a:ext>
            </a:extLst>
          </p:cNvPr>
          <p:cNvSpPr/>
          <p:nvPr/>
        </p:nvSpPr>
        <p:spPr>
          <a:xfrm>
            <a:off x="7380312" y="5453782"/>
            <a:ext cx="648072" cy="287858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="" xmlns:a16="http://schemas.microsoft.com/office/drawing/2014/main" id="{6EE280B0-C906-4CFA-9D73-56D6F7455C51}"/>
              </a:ext>
            </a:extLst>
          </p:cNvPr>
          <p:cNvSpPr/>
          <p:nvPr/>
        </p:nvSpPr>
        <p:spPr>
          <a:xfrm>
            <a:off x="5175781" y="3625893"/>
            <a:ext cx="3149662" cy="1540365"/>
          </a:xfrm>
          <a:custGeom>
            <a:avLst/>
            <a:gdLst>
              <a:gd name="connsiteX0" fmla="*/ 3131252 w 3149662"/>
              <a:gd name="connsiteY0" fmla="*/ 220928 h 1540365"/>
              <a:gd name="connsiteX1" fmla="*/ 3076019 w 3149662"/>
              <a:gd name="connsiteY1" fmla="*/ 190244 h 1540365"/>
              <a:gd name="connsiteX2" fmla="*/ 3045335 w 3149662"/>
              <a:gd name="connsiteY2" fmla="*/ 165696 h 1540365"/>
              <a:gd name="connsiteX3" fmla="*/ 3002376 w 3149662"/>
              <a:gd name="connsiteY3" fmla="*/ 153422 h 1540365"/>
              <a:gd name="connsiteX4" fmla="*/ 2983966 w 3149662"/>
              <a:gd name="connsiteY4" fmla="*/ 147286 h 1540365"/>
              <a:gd name="connsiteX5" fmla="*/ 2959418 w 3149662"/>
              <a:gd name="connsiteY5" fmla="*/ 141149 h 1540365"/>
              <a:gd name="connsiteX6" fmla="*/ 2934870 w 3149662"/>
              <a:gd name="connsiteY6" fmla="*/ 128875 h 1540365"/>
              <a:gd name="connsiteX7" fmla="*/ 2855090 w 3149662"/>
              <a:gd name="connsiteY7" fmla="*/ 116601 h 1540365"/>
              <a:gd name="connsiteX8" fmla="*/ 2775311 w 3149662"/>
              <a:gd name="connsiteY8" fmla="*/ 104327 h 1540365"/>
              <a:gd name="connsiteX9" fmla="*/ 2720078 w 3149662"/>
              <a:gd name="connsiteY9" fmla="*/ 98190 h 1540365"/>
              <a:gd name="connsiteX10" fmla="*/ 1664529 w 3149662"/>
              <a:gd name="connsiteY10" fmla="*/ 92053 h 1540365"/>
              <a:gd name="connsiteX11" fmla="*/ 1517243 w 3149662"/>
              <a:gd name="connsiteY11" fmla="*/ 85916 h 1540365"/>
              <a:gd name="connsiteX12" fmla="*/ 1492696 w 3149662"/>
              <a:gd name="connsiteY12" fmla="*/ 79779 h 1540365"/>
              <a:gd name="connsiteX13" fmla="*/ 1382231 w 3149662"/>
              <a:gd name="connsiteY13" fmla="*/ 61369 h 1540365"/>
              <a:gd name="connsiteX14" fmla="*/ 1345410 w 3149662"/>
              <a:gd name="connsiteY14" fmla="*/ 55232 h 1540365"/>
              <a:gd name="connsiteX15" fmla="*/ 1314725 w 3149662"/>
              <a:gd name="connsiteY15" fmla="*/ 49095 h 1540365"/>
              <a:gd name="connsiteX16" fmla="*/ 1228809 w 3149662"/>
              <a:gd name="connsiteY16" fmla="*/ 36821 h 1540365"/>
              <a:gd name="connsiteX17" fmla="*/ 1167439 w 3149662"/>
              <a:gd name="connsiteY17" fmla="*/ 24547 h 1540365"/>
              <a:gd name="connsiteX18" fmla="*/ 1044701 w 3149662"/>
              <a:gd name="connsiteY18" fmla="*/ 12273 h 1540365"/>
              <a:gd name="connsiteX19" fmla="*/ 1001743 w 3149662"/>
              <a:gd name="connsiteY19" fmla="*/ 6137 h 1540365"/>
              <a:gd name="connsiteX20" fmla="*/ 928100 w 3149662"/>
              <a:gd name="connsiteY20" fmla="*/ 0 h 1540365"/>
              <a:gd name="connsiteX21" fmla="*/ 160986 w 3149662"/>
              <a:gd name="connsiteY21" fmla="*/ 6137 h 1540365"/>
              <a:gd name="connsiteX22" fmla="*/ 130301 w 3149662"/>
              <a:gd name="connsiteY22" fmla="*/ 12273 h 1540365"/>
              <a:gd name="connsiteX23" fmla="*/ 87343 w 3149662"/>
              <a:gd name="connsiteY23" fmla="*/ 42958 h 1540365"/>
              <a:gd name="connsiteX24" fmla="*/ 56658 w 3149662"/>
              <a:gd name="connsiteY24" fmla="*/ 98190 h 1540365"/>
              <a:gd name="connsiteX25" fmla="*/ 44384 w 3149662"/>
              <a:gd name="connsiteY25" fmla="*/ 116601 h 1540365"/>
              <a:gd name="connsiteX26" fmla="*/ 32111 w 3149662"/>
              <a:gd name="connsiteY26" fmla="*/ 153422 h 1540365"/>
              <a:gd name="connsiteX27" fmla="*/ 25974 w 3149662"/>
              <a:gd name="connsiteY27" fmla="*/ 177970 h 1540365"/>
              <a:gd name="connsiteX28" fmla="*/ 13700 w 3149662"/>
              <a:gd name="connsiteY28" fmla="*/ 196381 h 1540365"/>
              <a:gd name="connsiteX29" fmla="*/ 13700 w 3149662"/>
              <a:gd name="connsiteY29" fmla="*/ 576869 h 1540365"/>
              <a:gd name="connsiteX30" fmla="*/ 19837 w 3149662"/>
              <a:gd name="connsiteY30" fmla="*/ 607554 h 1540365"/>
              <a:gd name="connsiteX31" fmla="*/ 32111 w 3149662"/>
              <a:gd name="connsiteY31" fmla="*/ 656649 h 1540365"/>
              <a:gd name="connsiteX32" fmla="*/ 44384 w 3149662"/>
              <a:gd name="connsiteY32" fmla="*/ 693471 h 1540365"/>
              <a:gd name="connsiteX33" fmla="*/ 50521 w 3149662"/>
              <a:gd name="connsiteY33" fmla="*/ 718018 h 1540365"/>
              <a:gd name="connsiteX34" fmla="*/ 62795 w 3149662"/>
              <a:gd name="connsiteY34" fmla="*/ 754840 h 1540365"/>
              <a:gd name="connsiteX35" fmla="*/ 75069 w 3149662"/>
              <a:gd name="connsiteY35" fmla="*/ 797798 h 1540365"/>
              <a:gd name="connsiteX36" fmla="*/ 87343 w 3149662"/>
              <a:gd name="connsiteY36" fmla="*/ 828483 h 1540365"/>
              <a:gd name="connsiteX37" fmla="*/ 93480 w 3149662"/>
              <a:gd name="connsiteY37" fmla="*/ 846894 h 1540365"/>
              <a:gd name="connsiteX38" fmla="*/ 105754 w 3149662"/>
              <a:gd name="connsiteY38" fmla="*/ 889852 h 1540365"/>
              <a:gd name="connsiteX39" fmla="*/ 118027 w 3149662"/>
              <a:gd name="connsiteY39" fmla="*/ 914400 h 1540365"/>
              <a:gd name="connsiteX40" fmla="*/ 130301 w 3149662"/>
              <a:gd name="connsiteY40" fmla="*/ 969632 h 1540365"/>
              <a:gd name="connsiteX41" fmla="*/ 154849 w 3149662"/>
              <a:gd name="connsiteY41" fmla="*/ 1031001 h 1540365"/>
              <a:gd name="connsiteX42" fmla="*/ 160986 w 3149662"/>
              <a:gd name="connsiteY42" fmla="*/ 1061686 h 1540365"/>
              <a:gd name="connsiteX43" fmla="*/ 173260 w 3149662"/>
              <a:gd name="connsiteY43" fmla="*/ 1098507 h 1540365"/>
              <a:gd name="connsiteX44" fmla="*/ 197807 w 3149662"/>
              <a:gd name="connsiteY44" fmla="*/ 1172150 h 1540365"/>
              <a:gd name="connsiteX45" fmla="*/ 203944 w 3149662"/>
              <a:gd name="connsiteY45" fmla="*/ 1190561 h 1540365"/>
              <a:gd name="connsiteX46" fmla="*/ 210081 w 3149662"/>
              <a:gd name="connsiteY46" fmla="*/ 1208971 h 1540365"/>
              <a:gd name="connsiteX47" fmla="*/ 222355 w 3149662"/>
              <a:gd name="connsiteY47" fmla="*/ 1251930 h 1540365"/>
              <a:gd name="connsiteX48" fmla="*/ 240766 w 3149662"/>
              <a:gd name="connsiteY48" fmla="*/ 1313299 h 1540365"/>
              <a:gd name="connsiteX49" fmla="*/ 246903 w 3149662"/>
              <a:gd name="connsiteY49" fmla="*/ 1331710 h 1540365"/>
              <a:gd name="connsiteX50" fmla="*/ 259176 w 3149662"/>
              <a:gd name="connsiteY50" fmla="*/ 1350120 h 1540365"/>
              <a:gd name="connsiteX51" fmla="*/ 265313 w 3149662"/>
              <a:gd name="connsiteY51" fmla="*/ 1368531 h 1540365"/>
              <a:gd name="connsiteX52" fmla="*/ 277587 w 3149662"/>
              <a:gd name="connsiteY52" fmla="*/ 1386942 h 1540365"/>
              <a:gd name="connsiteX53" fmla="*/ 283724 w 3149662"/>
              <a:gd name="connsiteY53" fmla="*/ 1405353 h 1540365"/>
              <a:gd name="connsiteX54" fmla="*/ 308272 w 3149662"/>
              <a:gd name="connsiteY54" fmla="*/ 1442174 h 1540365"/>
              <a:gd name="connsiteX55" fmla="*/ 320545 w 3149662"/>
              <a:gd name="connsiteY55" fmla="*/ 1460585 h 1540365"/>
              <a:gd name="connsiteX56" fmla="*/ 338956 w 3149662"/>
              <a:gd name="connsiteY56" fmla="*/ 1472859 h 1540365"/>
              <a:gd name="connsiteX57" fmla="*/ 375778 w 3149662"/>
              <a:gd name="connsiteY57" fmla="*/ 1497406 h 1540365"/>
              <a:gd name="connsiteX58" fmla="*/ 394188 w 3149662"/>
              <a:gd name="connsiteY58" fmla="*/ 1509680 h 1540365"/>
              <a:gd name="connsiteX59" fmla="*/ 455558 w 3149662"/>
              <a:gd name="connsiteY59" fmla="*/ 1528091 h 1540365"/>
              <a:gd name="connsiteX60" fmla="*/ 498516 w 3149662"/>
              <a:gd name="connsiteY60" fmla="*/ 1540365 h 1540365"/>
              <a:gd name="connsiteX61" fmla="*/ 1093797 w 3149662"/>
              <a:gd name="connsiteY61" fmla="*/ 1534228 h 1540365"/>
              <a:gd name="connsiteX62" fmla="*/ 1130618 w 3149662"/>
              <a:gd name="connsiteY62" fmla="*/ 1521954 h 1540365"/>
              <a:gd name="connsiteX63" fmla="*/ 1167439 w 3149662"/>
              <a:gd name="connsiteY63" fmla="*/ 1509680 h 1540365"/>
              <a:gd name="connsiteX64" fmla="*/ 1185850 w 3149662"/>
              <a:gd name="connsiteY64" fmla="*/ 1503543 h 1540365"/>
              <a:gd name="connsiteX65" fmla="*/ 1222672 w 3149662"/>
              <a:gd name="connsiteY65" fmla="*/ 1478996 h 1540365"/>
              <a:gd name="connsiteX66" fmla="*/ 1241082 w 3149662"/>
              <a:gd name="connsiteY66" fmla="*/ 1466722 h 1540365"/>
              <a:gd name="connsiteX67" fmla="*/ 1271767 w 3149662"/>
              <a:gd name="connsiteY67" fmla="*/ 1436037 h 1540365"/>
              <a:gd name="connsiteX68" fmla="*/ 1284041 w 3149662"/>
              <a:gd name="connsiteY68" fmla="*/ 1417626 h 1540365"/>
              <a:gd name="connsiteX69" fmla="*/ 1302452 w 3149662"/>
              <a:gd name="connsiteY69" fmla="*/ 1393079 h 1540365"/>
              <a:gd name="connsiteX70" fmla="*/ 1308588 w 3149662"/>
              <a:gd name="connsiteY70" fmla="*/ 1374668 h 1540365"/>
              <a:gd name="connsiteX71" fmla="*/ 1333136 w 3149662"/>
              <a:gd name="connsiteY71" fmla="*/ 1337847 h 1540365"/>
              <a:gd name="connsiteX72" fmla="*/ 1345410 w 3149662"/>
              <a:gd name="connsiteY72" fmla="*/ 1319436 h 1540365"/>
              <a:gd name="connsiteX73" fmla="*/ 1357684 w 3149662"/>
              <a:gd name="connsiteY73" fmla="*/ 1301025 h 1540365"/>
              <a:gd name="connsiteX74" fmla="*/ 1376094 w 3149662"/>
              <a:gd name="connsiteY74" fmla="*/ 1264204 h 1540365"/>
              <a:gd name="connsiteX75" fmla="*/ 1382231 w 3149662"/>
              <a:gd name="connsiteY75" fmla="*/ 1239656 h 1540365"/>
              <a:gd name="connsiteX76" fmla="*/ 1406779 w 3149662"/>
              <a:gd name="connsiteY76" fmla="*/ 1202835 h 1540365"/>
              <a:gd name="connsiteX77" fmla="*/ 1431327 w 3149662"/>
              <a:gd name="connsiteY77" fmla="*/ 1116918 h 1540365"/>
              <a:gd name="connsiteX78" fmla="*/ 1449737 w 3149662"/>
              <a:gd name="connsiteY78" fmla="*/ 1055549 h 1540365"/>
              <a:gd name="connsiteX79" fmla="*/ 1455874 w 3149662"/>
              <a:gd name="connsiteY79" fmla="*/ 1037138 h 1540365"/>
              <a:gd name="connsiteX80" fmla="*/ 1468148 w 3149662"/>
              <a:gd name="connsiteY80" fmla="*/ 1012590 h 1540365"/>
              <a:gd name="connsiteX81" fmla="*/ 1480422 w 3149662"/>
              <a:gd name="connsiteY81" fmla="*/ 963495 h 1540365"/>
              <a:gd name="connsiteX82" fmla="*/ 1504970 w 3149662"/>
              <a:gd name="connsiteY82" fmla="*/ 926673 h 1540365"/>
              <a:gd name="connsiteX83" fmla="*/ 1535654 w 3149662"/>
              <a:gd name="connsiteY83" fmla="*/ 859167 h 1540365"/>
              <a:gd name="connsiteX84" fmla="*/ 1554065 w 3149662"/>
              <a:gd name="connsiteY84" fmla="*/ 846894 h 1540365"/>
              <a:gd name="connsiteX85" fmla="*/ 1560202 w 3149662"/>
              <a:gd name="connsiteY85" fmla="*/ 828483 h 1540365"/>
              <a:gd name="connsiteX86" fmla="*/ 1590886 w 3149662"/>
              <a:gd name="connsiteY86" fmla="*/ 791661 h 1540365"/>
              <a:gd name="connsiteX87" fmla="*/ 1615434 w 3149662"/>
              <a:gd name="connsiteY87" fmla="*/ 760977 h 1540365"/>
              <a:gd name="connsiteX88" fmla="*/ 1633845 w 3149662"/>
              <a:gd name="connsiteY88" fmla="*/ 742566 h 1540365"/>
              <a:gd name="connsiteX89" fmla="*/ 1652256 w 3149662"/>
              <a:gd name="connsiteY89" fmla="*/ 730292 h 1540365"/>
              <a:gd name="connsiteX90" fmla="*/ 1676803 w 3149662"/>
              <a:gd name="connsiteY90" fmla="*/ 711881 h 1540365"/>
              <a:gd name="connsiteX91" fmla="*/ 1701351 w 3149662"/>
              <a:gd name="connsiteY91" fmla="*/ 699608 h 1540365"/>
              <a:gd name="connsiteX92" fmla="*/ 1756583 w 3149662"/>
              <a:gd name="connsiteY92" fmla="*/ 668923 h 1540365"/>
              <a:gd name="connsiteX93" fmla="*/ 1781131 w 3149662"/>
              <a:gd name="connsiteY93" fmla="*/ 650512 h 1540365"/>
              <a:gd name="connsiteX94" fmla="*/ 1824089 w 3149662"/>
              <a:gd name="connsiteY94" fmla="*/ 638239 h 1540365"/>
              <a:gd name="connsiteX95" fmla="*/ 1860911 w 3149662"/>
              <a:gd name="connsiteY95" fmla="*/ 619828 h 1540365"/>
              <a:gd name="connsiteX96" fmla="*/ 1910006 w 3149662"/>
              <a:gd name="connsiteY96" fmla="*/ 607554 h 1540365"/>
              <a:gd name="connsiteX97" fmla="*/ 2124798 w 3149662"/>
              <a:gd name="connsiteY97" fmla="*/ 613691 h 1540365"/>
              <a:gd name="connsiteX98" fmla="*/ 2259810 w 3149662"/>
              <a:gd name="connsiteY98" fmla="*/ 638239 h 1540365"/>
              <a:gd name="connsiteX99" fmla="*/ 2296631 w 3149662"/>
              <a:gd name="connsiteY99" fmla="*/ 644375 h 1540365"/>
              <a:gd name="connsiteX100" fmla="*/ 2327316 w 3149662"/>
              <a:gd name="connsiteY100" fmla="*/ 650512 h 1540365"/>
              <a:gd name="connsiteX101" fmla="*/ 2407096 w 3149662"/>
              <a:gd name="connsiteY101" fmla="*/ 656649 h 1540365"/>
              <a:gd name="connsiteX102" fmla="*/ 2959418 w 3149662"/>
              <a:gd name="connsiteY102" fmla="*/ 650512 h 1540365"/>
              <a:gd name="connsiteX103" fmla="*/ 3020787 w 3149662"/>
              <a:gd name="connsiteY103" fmla="*/ 638239 h 1540365"/>
              <a:gd name="connsiteX104" fmla="*/ 3069882 w 3149662"/>
              <a:gd name="connsiteY104" fmla="*/ 619828 h 1540365"/>
              <a:gd name="connsiteX105" fmla="*/ 3094430 w 3149662"/>
              <a:gd name="connsiteY105" fmla="*/ 601417 h 1540365"/>
              <a:gd name="connsiteX106" fmla="*/ 3131252 w 3149662"/>
              <a:gd name="connsiteY106" fmla="*/ 576869 h 1540365"/>
              <a:gd name="connsiteX107" fmla="*/ 3149662 w 3149662"/>
              <a:gd name="connsiteY107" fmla="*/ 540048 h 1540365"/>
              <a:gd name="connsiteX108" fmla="*/ 3131252 w 3149662"/>
              <a:gd name="connsiteY108" fmla="*/ 220928 h 154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149662" h="1540365">
                <a:moveTo>
                  <a:pt x="3131252" y="220928"/>
                </a:moveTo>
                <a:cubicBezTo>
                  <a:pt x="3118978" y="162627"/>
                  <a:pt x="3159853" y="236819"/>
                  <a:pt x="3076019" y="190244"/>
                </a:cubicBezTo>
                <a:cubicBezTo>
                  <a:pt x="3064569" y="183883"/>
                  <a:pt x="3056442" y="172638"/>
                  <a:pt x="3045335" y="165696"/>
                </a:cubicBezTo>
                <a:cubicBezTo>
                  <a:pt x="3039140" y="161824"/>
                  <a:pt x="3006839" y="154697"/>
                  <a:pt x="3002376" y="153422"/>
                </a:cubicBezTo>
                <a:cubicBezTo>
                  <a:pt x="2996156" y="151645"/>
                  <a:pt x="2990186" y="149063"/>
                  <a:pt x="2983966" y="147286"/>
                </a:cubicBezTo>
                <a:cubicBezTo>
                  <a:pt x="2975856" y="144969"/>
                  <a:pt x="2967315" y="144111"/>
                  <a:pt x="2959418" y="141149"/>
                </a:cubicBezTo>
                <a:cubicBezTo>
                  <a:pt x="2950852" y="137937"/>
                  <a:pt x="2943633" y="131504"/>
                  <a:pt x="2934870" y="128875"/>
                </a:cubicBezTo>
                <a:cubicBezTo>
                  <a:pt x="2926812" y="126458"/>
                  <a:pt x="2860343" y="117409"/>
                  <a:pt x="2855090" y="116601"/>
                </a:cubicBezTo>
                <a:cubicBezTo>
                  <a:pt x="2810729" y="109776"/>
                  <a:pt x="2822766" y="110259"/>
                  <a:pt x="2775311" y="104327"/>
                </a:cubicBezTo>
                <a:cubicBezTo>
                  <a:pt x="2756930" y="102029"/>
                  <a:pt x="2738601" y="98395"/>
                  <a:pt x="2720078" y="98190"/>
                </a:cubicBezTo>
                <a:lnTo>
                  <a:pt x="1664529" y="92053"/>
                </a:lnTo>
                <a:cubicBezTo>
                  <a:pt x="1615434" y="90007"/>
                  <a:pt x="1566256" y="89417"/>
                  <a:pt x="1517243" y="85916"/>
                </a:cubicBezTo>
                <a:cubicBezTo>
                  <a:pt x="1508830" y="85315"/>
                  <a:pt x="1500986" y="81333"/>
                  <a:pt x="1492696" y="79779"/>
                </a:cubicBezTo>
                <a:cubicBezTo>
                  <a:pt x="1456006" y="72900"/>
                  <a:pt x="1419053" y="67506"/>
                  <a:pt x="1382231" y="61369"/>
                </a:cubicBezTo>
                <a:cubicBezTo>
                  <a:pt x="1369957" y="59323"/>
                  <a:pt x="1357611" y="57672"/>
                  <a:pt x="1345410" y="55232"/>
                </a:cubicBezTo>
                <a:cubicBezTo>
                  <a:pt x="1335182" y="53186"/>
                  <a:pt x="1325028" y="50722"/>
                  <a:pt x="1314725" y="49095"/>
                </a:cubicBezTo>
                <a:cubicBezTo>
                  <a:pt x="1286150" y="44583"/>
                  <a:pt x="1256875" y="43837"/>
                  <a:pt x="1228809" y="36821"/>
                </a:cubicBezTo>
                <a:cubicBezTo>
                  <a:pt x="1198989" y="29366"/>
                  <a:pt x="1202550" y="29563"/>
                  <a:pt x="1167439" y="24547"/>
                </a:cubicBezTo>
                <a:cubicBezTo>
                  <a:pt x="1093662" y="14007"/>
                  <a:pt x="1135137" y="21792"/>
                  <a:pt x="1044701" y="12273"/>
                </a:cubicBezTo>
                <a:cubicBezTo>
                  <a:pt x="1030316" y="10759"/>
                  <a:pt x="1016128" y="7651"/>
                  <a:pt x="1001743" y="6137"/>
                </a:cubicBezTo>
                <a:cubicBezTo>
                  <a:pt x="977246" y="3558"/>
                  <a:pt x="952648" y="2046"/>
                  <a:pt x="928100" y="0"/>
                </a:cubicBezTo>
                <a:lnTo>
                  <a:pt x="160986" y="6137"/>
                </a:lnTo>
                <a:cubicBezTo>
                  <a:pt x="150556" y="6297"/>
                  <a:pt x="140068" y="8611"/>
                  <a:pt x="130301" y="12273"/>
                </a:cubicBezTo>
                <a:cubicBezTo>
                  <a:pt x="124317" y="14517"/>
                  <a:pt x="88756" y="41898"/>
                  <a:pt x="87343" y="42958"/>
                </a:cubicBezTo>
                <a:cubicBezTo>
                  <a:pt x="76541" y="75364"/>
                  <a:pt x="84795" y="55986"/>
                  <a:pt x="56658" y="98190"/>
                </a:cubicBezTo>
                <a:lnTo>
                  <a:pt x="44384" y="116601"/>
                </a:lnTo>
                <a:cubicBezTo>
                  <a:pt x="40293" y="128875"/>
                  <a:pt x="35249" y="140871"/>
                  <a:pt x="32111" y="153422"/>
                </a:cubicBezTo>
                <a:cubicBezTo>
                  <a:pt x="30065" y="161605"/>
                  <a:pt x="29297" y="170217"/>
                  <a:pt x="25974" y="177970"/>
                </a:cubicBezTo>
                <a:cubicBezTo>
                  <a:pt x="23069" y="184749"/>
                  <a:pt x="17791" y="190244"/>
                  <a:pt x="13700" y="196381"/>
                </a:cubicBezTo>
                <a:cubicBezTo>
                  <a:pt x="-10791" y="343322"/>
                  <a:pt x="2898" y="247416"/>
                  <a:pt x="13700" y="576869"/>
                </a:cubicBezTo>
                <a:cubicBezTo>
                  <a:pt x="14042" y="587294"/>
                  <a:pt x="17491" y="597390"/>
                  <a:pt x="19837" y="607554"/>
                </a:cubicBezTo>
                <a:cubicBezTo>
                  <a:pt x="23630" y="623991"/>
                  <a:pt x="26777" y="640646"/>
                  <a:pt x="32111" y="656649"/>
                </a:cubicBezTo>
                <a:cubicBezTo>
                  <a:pt x="36202" y="668923"/>
                  <a:pt x="41246" y="680919"/>
                  <a:pt x="44384" y="693471"/>
                </a:cubicBezTo>
                <a:cubicBezTo>
                  <a:pt x="46430" y="701653"/>
                  <a:pt x="48097" y="709940"/>
                  <a:pt x="50521" y="718018"/>
                </a:cubicBezTo>
                <a:cubicBezTo>
                  <a:pt x="54239" y="730410"/>
                  <a:pt x="59657" y="742288"/>
                  <a:pt x="62795" y="754840"/>
                </a:cubicBezTo>
                <a:cubicBezTo>
                  <a:pt x="67632" y="774188"/>
                  <a:pt x="68465" y="780188"/>
                  <a:pt x="75069" y="797798"/>
                </a:cubicBezTo>
                <a:cubicBezTo>
                  <a:pt x="78937" y="808113"/>
                  <a:pt x="83475" y="818168"/>
                  <a:pt x="87343" y="828483"/>
                </a:cubicBezTo>
                <a:cubicBezTo>
                  <a:pt x="89614" y="834540"/>
                  <a:pt x="91703" y="840674"/>
                  <a:pt x="93480" y="846894"/>
                </a:cubicBezTo>
                <a:cubicBezTo>
                  <a:pt x="97929" y="862467"/>
                  <a:pt x="99448" y="875136"/>
                  <a:pt x="105754" y="889852"/>
                </a:cubicBezTo>
                <a:cubicBezTo>
                  <a:pt x="109358" y="898261"/>
                  <a:pt x="114815" y="905834"/>
                  <a:pt x="118027" y="914400"/>
                </a:cubicBezTo>
                <a:cubicBezTo>
                  <a:pt x="123540" y="929101"/>
                  <a:pt x="126411" y="955369"/>
                  <a:pt x="130301" y="969632"/>
                </a:cubicBezTo>
                <a:cubicBezTo>
                  <a:pt x="139401" y="1002997"/>
                  <a:pt x="141079" y="1003462"/>
                  <a:pt x="154849" y="1031001"/>
                </a:cubicBezTo>
                <a:cubicBezTo>
                  <a:pt x="156895" y="1041229"/>
                  <a:pt x="158241" y="1051623"/>
                  <a:pt x="160986" y="1061686"/>
                </a:cubicBezTo>
                <a:cubicBezTo>
                  <a:pt x="164390" y="1074168"/>
                  <a:pt x="169169" y="1086233"/>
                  <a:pt x="173260" y="1098507"/>
                </a:cubicBezTo>
                <a:lnTo>
                  <a:pt x="197807" y="1172150"/>
                </a:lnTo>
                <a:lnTo>
                  <a:pt x="203944" y="1190561"/>
                </a:lnTo>
                <a:cubicBezTo>
                  <a:pt x="205990" y="1196698"/>
                  <a:pt x="208512" y="1202695"/>
                  <a:pt x="210081" y="1208971"/>
                </a:cubicBezTo>
                <a:cubicBezTo>
                  <a:pt x="229263" y="1285697"/>
                  <a:pt x="204749" y="1190312"/>
                  <a:pt x="222355" y="1251930"/>
                </a:cubicBezTo>
                <a:cubicBezTo>
                  <a:pt x="240905" y="1316854"/>
                  <a:pt x="211597" y="1225792"/>
                  <a:pt x="240766" y="1313299"/>
                </a:cubicBezTo>
                <a:cubicBezTo>
                  <a:pt x="242812" y="1319436"/>
                  <a:pt x="243315" y="1326327"/>
                  <a:pt x="246903" y="1331710"/>
                </a:cubicBezTo>
                <a:cubicBezTo>
                  <a:pt x="250994" y="1337847"/>
                  <a:pt x="255878" y="1343523"/>
                  <a:pt x="259176" y="1350120"/>
                </a:cubicBezTo>
                <a:cubicBezTo>
                  <a:pt x="262069" y="1355906"/>
                  <a:pt x="262420" y="1362745"/>
                  <a:pt x="265313" y="1368531"/>
                </a:cubicBezTo>
                <a:cubicBezTo>
                  <a:pt x="268612" y="1375128"/>
                  <a:pt x="274288" y="1380345"/>
                  <a:pt x="277587" y="1386942"/>
                </a:cubicBezTo>
                <a:cubicBezTo>
                  <a:pt x="280480" y="1392728"/>
                  <a:pt x="280582" y="1399698"/>
                  <a:pt x="283724" y="1405353"/>
                </a:cubicBezTo>
                <a:cubicBezTo>
                  <a:pt x="290888" y="1418248"/>
                  <a:pt x="300090" y="1429900"/>
                  <a:pt x="308272" y="1442174"/>
                </a:cubicBezTo>
                <a:cubicBezTo>
                  <a:pt x="312363" y="1448311"/>
                  <a:pt x="314408" y="1456494"/>
                  <a:pt x="320545" y="1460585"/>
                </a:cubicBezTo>
                <a:lnTo>
                  <a:pt x="338956" y="1472859"/>
                </a:lnTo>
                <a:cubicBezTo>
                  <a:pt x="360530" y="1505218"/>
                  <a:pt x="338790" y="1481554"/>
                  <a:pt x="375778" y="1497406"/>
                </a:cubicBezTo>
                <a:cubicBezTo>
                  <a:pt x="382557" y="1500311"/>
                  <a:pt x="387448" y="1506684"/>
                  <a:pt x="394188" y="1509680"/>
                </a:cubicBezTo>
                <a:cubicBezTo>
                  <a:pt x="420440" y="1521348"/>
                  <a:pt x="430566" y="1520950"/>
                  <a:pt x="455558" y="1528091"/>
                </a:cubicBezTo>
                <a:cubicBezTo>
                  <a:pt x="517187" y="1545700"/>
                  <a:pt x="421772" y="1521179"/>
                  <a:pt x="498516" y="1540365"/>
                </a:cubicBezTo>
                <a:lnTo>
                  <a:pt x="1093797" y="1534228"/>
                </a:lnTo>
                <a:cubicBezTo>
                  <a:pt x="1106729" y="1533851"/>
                  <a:pt x="1118344" y="1526045"/>
                  <a:pt x="1130618" y="1521954"/>
                </a:cubicBezTo>
                <a:lnTo>
                  <a:pt x="1167439" y="1509680"/>
                </a:lnTo>
                <a:cubicBezTo>
                  <a:pt x="1173576" y="1507634"/>
                  <a:pt x="1180467" y="1507131"/>
                  <a:pt x="1185850" y="1503543"/>
                </a:cubicBezTo>
                <a:lnTo>
                  <a:pt x="1222672" y="1478996"/>
                </a:lnTo>
                <a:lnTo>
                  <a:pt x="1241082" y="1466722"/>
                </a:lnTo>
                <a:cubicBezTo>
                  <a:pt x="1273813" y="1417626"/>
                  <a:pt x="1230854" y="1476950"/>
                  <a:pt x="1271767" y="1436037"/>
                </a:cubicBezTo>
                <a:cubicBezTo>
                  <a:pt x="1276982" y="1430822"/>
                  <a:pt x="1279754" y="1423628"/>
                  <a:pt x="1284041" y="1417626"/>
                </a:cubicBezTo>
                <a:cubicBezTo>
                  <a:pt x="1289986" y="1409303"/>
                  <a:pt x="1296315" y="1401261"/>
                  <a:pt x="1302452" y="1393079"/>
                </a:cubicBezTo>
                <a:cubicBezTo>
                  <a:pt x="1304497" y="1386942"/>
                  <a:pt x="1305446" y="1380323"/>
                  <a:pt x="1308588" y="1374668"/>
                </a:cubicBezTo>
                <a:cubicBezTo>
                  <a:pt x="1315752" y="1361773"/>
                  <a:pt x="1324953" y="1350121"/>
                  <a:pt x="1333136" y="1337847"/>
                </a:cubicBezTo>
                <a:lnTo>
                  <a:pt x="1345410" y="1319436"/>
                </a:lnTo>
                <a:cubicBezTo>
                  <a:pt x="1349501" y="1313299"/>
                  <a:pt x="1355352" y="1308022"/>
                  <a:pt x="1357684" y="1301025"/>
                </a:cubicBezTo>
                <a:cubicBezTo>
                  <a:pt x="1366153" y="1275617"/>
                  <a:pt x="1360233" y="1287997"/>
                  <a:pt x="1376094" y="1264204"/>
                </a:cubicBezTo>
                <a:cubicBezTo>
                  <a:pt x="1378140" y="1256021"/>
                  <a:pt x="1378459" y="1247200"/>
                  <a:pt x="1382231" y="1239656"/>
                </a:cubicBezTo>
                <a:cubicBezTo>
                  <a:pt x="1388828" y="1226462"/>
                  <a:pt x="1406779" y="1202835"/>
                  <a:pt x="1406779" y="1202835"/>
                </a:cubicBezTo>
                <a:cubicBezTo>
                  <a:pt x="1424387" y="1150011"/>
                  <a:pt x="1415915" y="1178563"/>
                  <a:pt x="1431327" y="1116918"/>
                </a:cubicBezTo>
                <a:cubicBezTo>
                  <a:pt x="1440602" y="1079819"/>
                  <a:pt x="1434797" y="1100371"/>
                  <a:pt x="1449737" y="1055549"/>
                </a:cubicBezTo>
                <a:cubicBezTo>
                  <a:pt x="1451783" y="1049412"/>
                  <a:pt x="1452981" y="1042924"/>
                  <a:pt x="1455874" y="1037138"/>
                </a:cubicBezTo>
                <a:lnTo>
                  <a:pt x="1468148" y="1012590"/>
                </a:lnTo>
                <a:cubicBezTo>
                  <a:pt x="1469848" y="1004089"/>
                  <a:pt x="1474525" y="974110"/>
                  <a:pt x="1480422" y="963495"/>
                </a:cubicBezTo>
                <a:cubicBezTo>
                  <a:pt x="1487586" y="950600"/>
                  <a:pt x="1500305" y="940667"/>
                  <a:pt x="1504970" y="926673"/>
                </a:cubicBezTo>
                <a:cubicBezTo>
                  <a:pt x="1511349" y="907537"/>
                  <a:pt x="1523896" y="867005"/>
                  <a:pt x="1535654" y="859167"/>
                </a:cubicBezTo>
                <a:lnTo>
                  <a:pt x="1554065" y="846894"/>
                </a:lnTo>
                <a:cubicBezTo>
                  <a:pt x="1556111" y="840757"/>
                  <a:pt x="1557309" y="834269"/>
                  <a:pt x="1560202" y="828483"/>
                </a:cubicBezTo>
                <a:cubicBezTo>
                  <a:pt x="1568746" y="811396"/>
                  <a:pt x="1577315" y="805233"/>
                  <a:pt x="1590886" y="791661"/>
                </a:cubicBezTo>
                <a:cubicBezTo>
                  <a:pt x="1600961" y="761438"/>
                  <a:pt x="1589810" y="782330"/>
                  <a:pt x="1615434" y="760977"/>
                </a:cubicBezTo>
                <a:cubicBezTo>
                  <a:pt x="1622101" y="755421"/>
                  <a:pt x="1627178" y="748122"/>
                  <a:pt x="1633845" y="742566"/>
                </a:cubicBezTo>
                <a:cubicBezTo>
                  <a:pt x="1639511" y="737844"/>
                  <a:pt x="1646254" y="734579"/>
                  <a:pt x="1652256" y="730292"/>
                </a:cubicBezTo>
                <a:cubicBezTo>
                  <a:pt x="1660579" y="724347"/>
                  <a:pt x="1668130" y="717302"/>
                  <a:pt x="1676803" y="711881"/>
                </a:cubicBezTo>
                <a:cubicBezTo>
                  <a:pt x="1684561" y="707032"/>
                  <a:pt x="1693506" y="704315"/>
                  <a:pt x="1701351" y="699608"/>
                </a:cubicBezTo>
                <a:cubicBezTo>
                  <a:pt x="1754109" y="667953"/>
                  <a:pt x="1719549" y="681268"/>
                  <a:pt x="1756583" y="668923"/>
                </a:cubicBezTo>
                <a:cubicBezTo>
                  <a:pt x="1764766" y="662786"/>
                  <a:pt x="1772250" y="655587"/>
                  <a:pt x="1781131" y="650512"/>
                </a:cubicBezTo>
                <a:cubicBezTo>
                  <a:pt x="1787982" y="646597"/>
                  <a:pt x="1818770" y="639569"/>
                  <a:pt x="1824089" y="638239"/>
                </a:cubicBezTo>
                <a:cubicBezTo>
                  <a:pt x="1843426" y="625348"/>
                  <a:pt x="1839411" y="625692"/>
                  <a:pt x="1860911" y="619828"/>
                </a:cubicBezTo>
                <a:cubicBezTo>
                  <a:pt x="1877185" y="615389"/>
                  <a:pt x="1910006" y="607554"/>
                  <a:pt x="1910006" y="607554"/>
                </a:cubicBezTo>
                <a:cubicBezTo>
                  <a:pt x="1981603" y="609600"/>
                  <a:pt x="2053317" y="609128"/>
                  <a:pt x="2124798" y="613691"/>
                </a:cubicBezTo>
                <a:cubicBezTo>
                  <a:pt x="2157974" y="615809"/>
                  <a:pt x="2225210" y="632473"/>
                  <a:pt x="2259810" y="638239"/>
                </a:cubicBezTo>
                <a:lnTo>
                  <a:pt x="2296631" y="644375"/>
                </a:lnTo>
                <a:cubicBezTo>
                  <a:pt x="2306894" y="646241"/>
                  <a:pt x="2316949" y="649360"/>
                  <a:pt x="2327316" y="650512"/>
                </a:cubicBezTo>
                <a:cubicBezTo>
                  <a:pt x="2353825" y="653457"/>
                  <a:pt x="2380503" y="654603"/>
                  <a:pt x="2407096" y="656649"/>
                </a:cubicBezTo>
                <a:lnTo>
                  <a:pt x="2959418" y="650512"/>
                </a:lnTo>
                <a:cubicBezTo>
                  <a:pt x="2980270" y="649886"/>
                  <a:pt x="3020787" y="638239"/>
                  <a:pt x="3020787" y="638239"/>
                </a:cubicBezTo>
                <a:cubicBezTo>
                  <a:pt x="3077371" y="600516"/>
                  <a:pt x="2990256" y="655218"/>
                  <a:pt x="3069882" y="619828"/>
                </a:cubicBezTo>
                <a:cubicBezTo>
                  <a:pt x="3079229" y="615674"/>
                  <a:pt x="3086051" y="607283"/>
                  <a:pt x="3094430" y="601417"/>
                </a:cubicBezTo>
                <a:cubicBezTo>
                  <a:pt x="3106515" y="592958"/>
                  <a:pt x="3131252" y="576869"/>
                  <a:pt x="3131252" y="576869"/>
                </a:cubicBezTo>
                <a:cubicBezTo>
                  <a:pt x="3137457" y="567561"/>
                  <a:pt x="3149662" y="552752"/>
                  <a:pt x="3149662" y="540048"/>
                </a:cubicBezTo>
                <a:cubicBezTo>
                  <a:pt x="3149662" y="437746"/>
                  <a:pt x="3143526" y="279229"/>
                  <a:pt x="3131252" y="220928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>
            <a:extLst>
              <a:ext uri="{FF2B5EF4-FFF2-40B4-BE49-F238E27FC236}">
                <a16:creationId xmlns="" xmlns:a16="http://schemas.microsoft.com/office/drawing/2014/main" id="{74E7465E-5249-4119-A724-3AB0A2032C4E}"/>
              </a:ext>
            </a:extLst>
          </p:cNvPr>
          <p:cNvSpPr/>
          <p:nvPr/>
        </p:nvSpPr>
        <p:spPr>
          <a:xfrm>
            <a:off x="5436096" y="4345813"/>
            <a:ext cx="3312368" cy="889136"/>
          </a:xfrm>
          <a:custGeom>
            <a:avLst/>
            <a:gdLst>
              <a:gd name="connsiteX0" fmla="*/ 3599714 w 3817601"/>
              <a:gd name="connsiteY0" fmla="*/ 80236 h 842398"/>
              <a:gd name="connsiteX1" fmla="*/ 2593260 w 3817601"/>
              <a:gd name="connsiteY1" fmla="*/ 6593 h 842398"/>
              <a:gd name="connsiteX2" fmla="*/ 169179 w 3817601"/>
              <a:gd name="connsiteY2" fmla="*/ 129331 h 842398"/>
              <a:gd name="connsiteX3" fmla="*/ 574216 w 3817601"/>
              <a:gd name="connsiteY3" fmla="*/ 822802 h 842398"/>
              <a:gd name="connsiteX4" fmla="*/ 3532208 w 3817601"/>
              <a:gd name="connsiteY4" fmla="*/ 601873 h 842398"/>
              <a:gd name="connsiteX5" fmla="*/ 3599714 w 3817601"/>
              <a:gd name="connsiteY5" fmla="*/ 80236 h 8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601" h="842398">
                <a:moveTo>
                  <a:pt x="3599714" y="80236"/>
                </a:moveTo>
                <a:cubicBezTo>
                  <a:pt x="3443223" y="-18977"/>
                  <a:pt x="3165016" y="-1589"/>
                  <a:pt x="2593260" y="6593"/>
                </a:cubicBezTo>
                <a:cubicBezTo>
                  <a:pt x="2021504" y="14775"/>
                  <a:pt x="505686" y="-6704"/>
                  <a:pt x="169179" y="129331"/>
                </a:cubicBezTo>
                <a:cubicBezTo>
                  <a:pt x="-167328" y="265366"/>
                  <a:pt x="13711" y="744045"/>
                  <a:pt x="574216" y="822802"/>
                </a:cubicBezTo>
                <a:cubicBezTo>
                  <a:pt x="1134721" y="901559"/>
                  <a:pt x="3033073" y="725634"/>
                  <a:pt x="3532208" y="601873"/>
                </a:cubicBezTo>
                <a:cubicBezTo>
                  <a:pt x="4031343" y="478112"/>
                  <a:pt x="3756205" y="179449"/>
                  <a:pt x="3599714" y="80236"/>
                </a:cubicBezTo>
                <a:close/>
              </a:path>
            </a:pathLst>
          </a:cu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: 形状 30">
            <a:extLst>
              <a:ext uri="{FF2B5EF4-FFF2-40B4-BE49-F238E27FC236}">
                <a16:creationId xmlns="" xmlns:a16="http://schemas.microsoft.com/office/drawing/2014/main" id="{77AECD46-83E9-40B0-9802-FDDCE7412485}"/>
              </a:ext>
            </a:extLst>
          </p:cNvPr>
          <p:cNvSpPr/>
          <p:nvPr/>
        </p:nvSpPr>
        <p:spPr>
          <a:xfrm>
            <a:off x="5436096" y="5337788"/>
            <a:ext cx="2952328" cy="603579"/>
          </a:xfrm>
          <a:custGeom>
            <a:avLst/>
            <a:gdLst>
              <a:gd name="connsiteX0" fmla="*/ 3599714 w 3817601"/>
              <a:gd name="connsiteY0" fmla="*/ 80236 h 842398"/>
              <a:gd name="connsiteX1" fmla="*/ 2593260 w 3817601"/>
              <a:gd name="connsiteY1" fmla="*/ 6593 h 842398"/>
              <a:gd name="connsiteX2" fmla="*/ 169179 w 3817601"/>
              <a:gd name="connsiteY2" fmla="*/ 129331 h 842398"/>
              <a:gd name="connsiteX3" fmla="*/ 574216 w 3817601"/>
              <a:gd name="connsiteY3" fmla="*/ 822802 h 842398"/>
              <a:gd name="connsiteX4" fmla="*/ 3532208 w 3817601"/>
              <a:gd name="connsiteY4" fmla="*/ 601873 h 842398"/>
              <a:gd name="connsiteX5" fmla="*/ 3599714 w 3817601"/>
              <a:gd name="connsiteY5" fmla="*/ 80236 h 8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601" h="842398">
                <a:moveTo>
                  <a:pt x="3599714" y="80236"/>
                </a:moveTo>
                <a:cubicBezTo>
                  <a:pt x="3443223" y="-18977"/>
                  <a:pt x="3165016" y="-1589"/>
                  <a:pt x="2593260" y="6593"/>
                </a:cubicBezTo>
                <a:cubicBezTo>
                  <a:pt x="2021504" y="14775"/>
                  <a:pt x="505686" y="-6704"/>
                  <a:pt x="169179" y="129331"/>
                </a:cubicBezTo>
                <a:cubicBezTo>
                  <a:pt x="-167328" y="265366"/>
                  <a:pt x="13711" y="744045"/>
                  <a:pt x="574216" y="822802"/>
                </a:cubicBezTo>
                <a:cubicBezTo>
                  <a:pt x="1134721" y="901559"/>
                  <a:pt x="3033073" y="725634"/>
                  <a:pt x="3532208" y="601873"/>
                </a:cubicBezTo>
                <a:cubicBezTo>
                  <a:pt x="4031343" y="478112"/>
                  <a:pt x="3756205" y="179449"/>
                  <a:pt x="3599714" y="80236"/>
                </a:cubicBezTo>
                <a:close/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: 形状 31">
            <a:extLst>
              <a:ext uri="{FF2B5EF4-FFF2-40B4-BE49-F238E27FC236}">
                <a16:creationId xmlns="" xmlns:a16="http://schemas.microsoft.com/office/drawing/2014/main" id="{65149BC7-6593-48C4-914D-0FA91B3AE069}"/>
              </a:ext>
            </a:extLst>
          </p:cNvPr>
          <p:cNvSpPr/>
          <p:nvPr/>
        </p:nvSpPr>
        <p:spPr>
          <a:xfrm rot="16890670">
            <a:off x="5296584" y="4536467"/>
            <a:ext cx="1451902" cy="1156344"/>
          </a:xfrm>
          <a:custGeom>
            <a:avLst/>
            <a:gdLst>
              <a:gd name="connsiteX0" fmla="*/ 3599714 w 3817601"/>
              <a:gd name="connsiteY0" fmla="*/ 80236 h 842398"/>
              <a:gd name="connsiteX1" fmla="*/ 2593260 w 3817601"/>
              <a:gd name="connsiteY1" fmla="*/ 6593 h 842398"/>
              <a:gd name="connsiteX2" fmla="*/ 169179 w 3817601"/>
              <a:gd name="connsiteY2" fmla="*/ 129331 h 842398"/>
              <a:gd name="connsiteX3" fmla="*/ 574216 w 3817601"/>
              <a:gd name="connsiteY3" fmla="*/ 822802 h 842398"/>
              <a:gd name="connsiteX4" fmla="*/ 3532208 w 3817601"/>
              <a:gd name="connsiteY4" fmla="*/ 601873 h 842398"/>
              <a:gd name="connsiteX5" fmla="*/ 3599714 w 3817601"/>
              <a:gd name="connsiteY5" fmla="*/ 80236 h 8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601" h="842398">
                <a:moveTo>
                  <a:pt x="3599714" y="80236"/>
                </a:moveTo>
                <a:cubicBezTo>
                  <a:pt x="3443223" y="-18977"/>
                  <a:pt x="3165016" y="-1589"/>
                  <a:pt x="2593260" y="6593"/>
                </a:cubicBezTo>
                <a:cubicBezTo>
                  <a:pt x="2021504" y="14775"/>
                  <a:pt x="505686" y="-6704"/>
                  <a:pt x="169179" y="129331"/>
                </a:cubicBezTo>
                <a:cubicBezTo>
                  <a:pt x="-167328" y="265366"/>
                  <a:pt x="13711" y="744045"/>
                  <a:pt x="574216" y="822802"/>
                </a:cubicBezTo>
                <a:cubicBezTo>
                  <a:pt x="1134721" y="901559"/>
                  <a:pt x="3033073" y="725634"/>
                  <a:pt x="3532208" y="601873"/>
                </a:cubicBezTo>
                <a:cubicBezTo>
                  <a:pt x="4031343" y="478112"/>
                  <a:pt x="3756205" y="179449"/>
                  <a:pt x="3599714" y="80236"/>
                </a:cubicBezTo>
                <a:close/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>
            <a:extLst>
              <a:ext uri="{FF2B5EF4-FFF2-40B4-BE49-F238E27FC236}">
                <a16:creationId xmlns="" xmlns:a16="http://schemas.microsoft.com/office/drawing/2014/main" id="{8F5F622E-79B8-462A-8691-16B70BF14125}"/>
              </a:ext>
            </a:extLst>
          </p:cNvPr>
          <p:cNvSpPr/>
          <p:nvPr/>
        </p:nvSpPr>
        <p:spPr>
          <a:xfrm rot="5615623">
            <a:off x="7004200" y="4306334"/>
            <a:ext cx="1462893" cy="1734461"/>
          </a:xfrm>
          <a:custGeom>
            <a:avLst/>
            <a:gdLst>
              <a:gd name="connsiteX0" fmla="*/ 3599714 w 3817601"/>
              <a:gd name="connsiteY0" fmla="*/ 80236 h 842398"/>
              <a:gd name="connsiteX1" fmla="*/ 2593260 w 3817601"/>
              <a:gd name="connsiteY1" fmla="*/ 6593 h 842398"/>
              <a:gd name="connsiteX2" fmla="*/ 169179 w 3817601"/>
              <a:gd name="connsiteY2" fmla="*/ 129331 h 842398"/>
              <a:gd name="connsiteX3" fmla="*/ 574216 w 3817601"/>
              <a:gd name="connsiteY3" fmla="*/ 822802 h 842398"/>
              <a:gd name="connsiteX4" fmla="*/ 3532208 w 3817601"/>
              <a:gd name="connsiteY4" fmla="*/ 601873 h 842398"/>
              <a:gd name="connsiteX5" fmla="*/ 3599714 w 3817601"/>
              <a:gd name="connsiteY5" fmla="*/ 80236 h 8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601" h="842398">
                <a:moveTo>
                  <a:pt x="3599714" y="80236"/>
                </a:moveTo>
                <a:cubicBezTo>
                  <a:pt x="3443223" y="-18977"/>
                  <a:pt x="3165016" y="-1589"/>
                  <a:pt x="2593260" y="6593"/>
                </a:cubicBezTo>
                <a:cubicBezTo>
                  <a:pt x="2021504" y="14775"/>
                  <a:pt x="505686" y="-6704"/>
                  <a:pt x="169179" y="129331"/>
                </a:cubicBezTo>
                <a:cubicBezTo>
                  <a:pt x="-167328" y="265366"/>
                  <a:pt x="13711" y="744045"/>
                  <a:pt x="574216" y="822802"/>
                </a:cubicBezTo>
                <a:cubicBezTo>
                  <a:pt x="1134721" y="901559"/>
                  <a:pt x="3033073" y="725634"/>
                  <a:pt x="3532208" y="601873"/>
                </a:cubicBezTo>
                <a:cubicBezTo>
                  <a:pt x="4031343" y="478112"/>
                  <a:pt x="3756205" y="179449"/>
                  <a:pt x="3599714" y="80236"/>
                </a:cubicBezTo>
                <a:close/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="" xmlns:a16="http://schemas.microsoft.com/office/drawing/2014/main" id="{D0C84125-94EA-4B14-B0B0-74DC3C35E9EC}"/>
              </a:ext>
            </a:extLst>
          </p:cNvPr>
          <p:cNvSpPr/>
          <p:nvPr/>
        </p:nvSpPr>
        <p:spPr>
          <a:xfrm>
            <a:off x="6733948" y="4337160"/>
            <a:ext cx="2257652" cy="1799467"/>
          </a:xfrm>
          <a:custGeom>
            <a:avLst/>
            <a:gdLst>
              <a:gd name="connsiteX0" fmla="*/ 111682 w 2238193"/>
              <a:gd name="connsiteY0" fmla="*/ 1740144 h 1740144"/>
              <a:gd name="connsiteX1" fmla="*/ 239272 w 2238193"/>
              <a:gd name="connsiteY1" fmla="*/ 81465 h 1740144"/>
              <a:gd name="connsiteX2" fmla="*/ 2238193 w 2238193"/>
              <a:gd name="connsiteY2" fmla="*/ 258674 h 174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193" h="1740144">
                <a:moveTo>
                  <a:pt x="111682" y="1740144"/>
                </a:moveTo>
                <a:cubicBezTo>
                  <a:pt x="-1732" y="1034260"/>
                  <a:pt x="-115146" y="328377"/>
                  <a:pt x="239272" y="81465"/>
                </a:cubicBezTo>
                <a:cubicBezTo>
                  <a:pt x="593690" y="-165447"/>
                  <a:pt x="1900314" y="224414"/>
                  <a:pt x="2238193" y="25867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6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9" grpId="0" animBg="1"/>
      <p:bldP spid="20" grpId="0" animBg="1"/>
      <p:bldP spid="21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4293096"/>
            <a:ext cx="60960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413"/>
            <a:ext cx="8763000" cy="4783137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4"/>
              </a:buBlip>
            </a:pP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Problem description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Given the weighted hypergraph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: pairwise weight between any two vertices, derived by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: diagonal matrix with the </a:t>
            </a:r>
            <a:r>
              <a:rPr lang="en-US" altLang="zh-CN" sz="20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diagonal element being the sum of elements of the </a:t>
            </a:r>
            <a:r>
              <a:rPr lang="en-US" altLang="zh-CN" sz="20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row of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-way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normalized cut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Partition the vertex set     into      disjoint subsets by solving the following problems:</a:t>
            </a: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smtClean="0">
                <a:ea typeface="宋体" charset="-122"/>
              </a:rPr>
              <a:t>Problem Definition</a:t>
            </a:r>
            <a:endParaRPr lang="en-US" altLang="zh-CN" sz="3200" dirty="0">
              <a:ea typeface="宋体" charset="-122"/>
            </a:endParaRPr>
          </a:p>
        </p:txBody>
      </p:sp>
      <p:sp>
        <p:nvSpPr>
          <p:cNvPr id="51204" name="椭圆 8"/>
          <p:cNvSpPr>
            <a:spLocks noChangeArrowheads="1"/>
          </p:cNvSpPr>
          <p:nvPr/>
        </p:nvSpPr>
        <p:spPr bwMode="auto">
          <a:xfrm>
            <a:off x="5800725" y="4365104"/>
            <a:ext cx="196850" cy="493713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solidFill>
                <a:srgbClr val="FF3300"/>
              </a:solidFill>
              <a:latin typeface="Times New Roman" pitchFamily="18" charset="0"/>
            </a:endParaRPr>
          </a:p>
        </p:txBody>
      </p:sp>
      <p:grpSp>
        <p:nvGrpSpPr>
          <p:cNvPr id="51205" name="组合 14"/>
          <p:cNvGrpSpPr>
            <a:grpSpLocks/>
          </p:cNvGrpSpPr>
          <p:nvPr/>
        </p:nvGrpSpPr>
        <p:grpSpPr bwMode="auto">
          <a:xfrm>
            <a:off x="6084169" y="4412753"/>
            <a:ext cx="1902150" cy="366713"/>
            <a:chOff x="6083656" y="4687713"/>
            <a:chExt cx="1903158" cy="366162"/>
          </a:xfrm>
        </p:grpSpPr>
        <p:sp>
          <p:nvSpPr>
            <p:cNvPr id="51214" name="文本框 9"/>
            <p:cNvSpPr txBox="1">
              <a:spLocks noChangeArrowheads="1"/>
            </p:cNvSpPr>
            <p:nvPr/>
          </p:nvSpPr>
          <p:spPr bwMode="auto">
            <a:xfrm>
              <a:off x="6083656" y="4687713"/>
              <a:ext cx="1890126" cy="366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i="1" dirty="0">
                  <a:solidFill>
                    <a:srgbClr val="FF0000"/>
                  </a:solidFill>
                </a:rPr>
                <a:t>n</a:t>
              </a:r>
              <a:r>
                <a:rPr lang="en-US" altLang="zh-CN" dirty="0">
                  <a:solidFill>
                    <a:srgbClr val="FF0000"/>
                  </a:solidFill>
                </a:rPr>
                <a:t>-</a:t>
              </a:r>
              <a:r>
                <a:rPr lang="en-US" altLang="zh-CN" dirty="0" err="1">
                  <a:solidFill>
                    <a:srgbClr val="FF0000"/>
                  </a:solidFill>
                </a:rPr>
                <a:t>th</a:t>
              </a:r>
              <a:r>
                <a:rPr lang="en-US" altLang="zh-CN" dirty="0">
                  <a:solidFill>
                    <a:srgbClr val="FF0000"/>
                  </a:solidFill>
                </a:rPr>
                <a:t> column of</a:t>
              </a:r>
              <a:endParaRPr lang="zh-CN" altLang="en-US" i="1" dirty="0">
                <a:solidFill>
                  <a:srgbClr val="FF0000"/>
                </a:solidFill>
              </a:endParaRPr>
            </a:p>
          </p:txBody>
        </p:sp>
        <p:pic>
          <p:nvPicPr>
            <p:cNvPr id="51215" name="图片 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90540" y="4688082"/>
              <a:ext cx="396274" cy="365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06" name="图片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1792" y="1844824"/>
            <a:ext cx="1934424" cy="51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图片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600" y="2294186"/>
            <a:ext cx="397453" cy="41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图片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21548" y="2275492"/>
            <a:ext cx="562379" cy="4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图片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3613" y="2755776"/>
            <a:ext cx="415953" cy="38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图片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97337" y="3062745"/>
            <a:ext cx="402655" cy="41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图片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61" y="3495970"/>
            <a:ext cx="463487" cy="42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图片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99592" y="3503847"/>
            <a:ext cx="469461" cy="4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图片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84169" y="3501008"/>
            <a:ext cx="432048" cy="41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2375756" y="566420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Mixed integer non-convex problem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0952" y="962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997575" y="3969595"/>
            <a:ext cx="1260475" cy="477326"/>
          </a:xfrm>
          <a:prstGeom prst="wedgeRoundRectCallout">
            <a:avLst>
              <a:gd name="adj1" fmla="val -65861"/>
              <a:gd name="adj2" fmla="val 640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o</a:t>
            </a:r>
            <a:r>
              <a:rPr lang="en-US" sz="1600" smtClean="0">
                <a:solidFill>
                  <a:srgbClr val="FF0000"/>
                </a:solidFill>
              </a:rPr>
              <a:t>verall </a:t>
            </a:r>
            <a:r>
              <a:rPr lang="en-US" sz="1400" dirty="0" smtClean="0">
                <a:solidFill>
                  <a:srgbClr val="FF0000"/>
                </a:solidFill>
              </a:rPr>
              <a:t>Similarity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079814" y="4920198"/>
            <a:ext cx="1660538" cy="477326"/>
          </a:xfrm>
          <a:prstGeom prst="wedgeRoundRectCallout">
            <a:avLst>
              <a:gd name="adj1" fmla="val -75024"/>
              <a:gd name="adj2" fmla="val -5492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w</a:t>
            </a:r>
            <a:r>
              <a:rPr lang="en-US" sz="1600" smtClean="0">
                <a:solidFill>
                  <a:srgbClr val="FF0000"/>
                </a:solidFill>
              </a:rPr>
              <a:t>ithin </a:t>
            </a:r>
            <a:r>
              <a:rPr lang="en-US" sz="1600" dirty="0" smtClean="0">
                <a:solidFill>
                  <a:srgbClr val="FF0000"/>
                </a:solidFill>
              </a:rPr>
              <a:t>cluster </a:t>
            </a:r>
            <a:r>
              <a:rPr lang="en-US" sz="1400" dirty="0" smtClean="0">
                <a:solidFill>
                  <a:srgbClr val="FF0000"/>
                </a:solidFill>
              </a:rPr>
              <a:t>Similarity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文本框 1"/>
          <p:cNvSpPr txBox="1"/>
          <p:nvPr/>
        </p:nvSpPr>
        <p:spPr>
          <a:xfrm>
            <a:off x="471736" y="6165651"/>
            <a:ext cx="851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S. X. Yu and J. Shi, “Multiclass Spectral Clustering,” IEEE Int. Conf. Computer Vision, 2003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图片 6"/>
          <p:cNvPicPr>
            <a:picLocks noChangeAspect="1"/>
          </p:cNvPicPr>
          <p:nvPr/>
        </p:nvPicPr>
        <p:blipFill rotWithShape="1">
          <a:blip r:embed="rId3"/>
          <a:srcRect l="23158"/>
          <a:stretch/>
        </p:blipFill>
        <p:spPr bwMode="auto">
          <a:xfrm>
            <a:off x="2267744" y="2720148"/>
            <a:ext cx="5495528" cy="151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760"/>
            <a:ext cx="8763000" cy="2648123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4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Approximation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                , to indicate the inter-cluster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separability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Define                               , and     is an orthogonal matrix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Transformed into a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sum-trace-ratio optimization problem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: </a:t>
            </a:r>
          </a:p>
          <a:p>
            <a:pPr lvl="1" eaLnBrk="1" hangingPunct="1"/>
            <a:endParaRPr lang="en-US" altLang="zh-CN" dirty="0">
              <a:solidFill>
                <a:srgbClr val="000000"/>
              </a:solidFill>
              <a:ea typeface="宋体" charset="-122"/>
            </a:endParaRPr>
          </a:p>
          <a:p>
            <a:pPr lvl="1" eaLnBrk="1" hangingPunct="1"/>
            <a:endParaRPr lang="en-US" altLang="zh-CN" dirty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  <a:p>
            <a:pPr lvl="1" eaLnBrk="1" hangingPunct="1"/>
            <a:endParaRPr lang="en-US" altLang="zh-CN" dirty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  <a:p>
            <a:pPr lvl="1" eaLnBrk="1" hangingPunct="1"/>
            <a:endParaRPr lang="en-US" altLang="zh-CN" dirty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charset="-122"/>
              </a:rPr>
              <a:t>Clustering Algorithm</a:t>
            </a:r>
          </a:p>
        </p:txBody>
      </p:sp>
      <p:pic>
        <p:nvPicPr>
          <p:cNvPr id="53252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4958" y="1684425"/>
            <a:ext cx="1352550" cy="44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图片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48284" y="2041482"/>
            <a:ext cx="2319660" cy="40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图片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9992" y="2041482"/>
            <a:ext cx="410845" cy="41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512" y="4027165"/>
            <a:ext cx="8763000" cy="24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4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Algorithm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Relax the elements in    to be continuous 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Compute the trace ratio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Compute the     largest eigenvalues of               and define their associated eigenvectors as </a:t>
            </a:r>
            <a:endParaRPr lang="zh-CN" altLang="en-US" sz="2000" dirty="0">
              <a:solidFill>
                <a:schemeClr val="tx1"/>
              </a:solidFill>
              <a:ea typeface="宋体" charset="-122"/>
            </a:endParaRP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Recover the optimal discrete solution from the continuous solution</a:t>
            </a:r>
          </a:p>
          <a:p>
            <a:pPr lvl="1" eaLnBrk="1" hangingPunct="1"/>
            <a:endParaRPr lang="en-US" altLang="zh-CN" dirty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  <a:p>
            <a:pPr lvl="1" eaLnBrk="1" hangingPunct="1"/>
            <a:endParaRPr lang="en-US" altLang="zh-CN" dirty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  <a:p>
            <a:pPr lvl="1" eaLnBrk="1" hangingPunct="1"/>
            <a:endParaRPr lang="en-US" altLang="zh-CN" dirty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  <a:p>
            <a:pPr lvl="1" eaLnBrk="1" hangingPunct="1"/>
            <a:endParaRPr lang="en-US" altLang="zh-CN" dirty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67844" y="4730252"/>
            <a:ext cx="1323256" cy="56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0498" y="5172521"/>
            <a:ext cx="1019694" cy="46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43363" y="4462623"/>
            <a:ext cx="336549" cy="34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07188" y="5471805"/>
            <a:ext cx="420796" cy="42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11760" y="5154508"/>
            <a:ext cx="455344" cy="4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Machine Learning</a:t>
            </a:r>
          </a:p>
        </p:txBody>
      </p:sp>
      <p:sp>
        <p:nvSpPr>
          <p:cNvPr id="93186" name="AutoShape 3"/>
          <p:cNvSpPr>
            <a:spLocks noChangeArrowheads="1"/>
          </p:cNvSpPr>
          <p:nvPr/>
        </p:nvSpPr>
        <p:spPr bwMode="auto">
          <a:xfrm>
            <a:off x="3276600" y="2286000"/>
            <a:ext cx="2743200" cy="411480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540" name="AutoShape 4"/>
          <p:cNvSpPr>
            <a:spLocks noChangeArrowheads="1"/>
          </p:cNvSpPr>
          <p:nvPr/>
        </p:nvSpPr>
        <p:spPr bwMode="gray">
          <a:xfrm>
            <a:off x="3594100" y="2071688"/>
            <a:ext cx="2227263" cy="628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188" name="AutoShape 5"/>
          <p:cNvSpPr>
            <a:spLocks noChangeArrowheads="1"/>
          </p:cNvSpPr>
          <p:nvPr/>
        </p:nvSpPr>
        <p:spPr bwMode="auto">
          <a:xfrm flipH="1">
            <a:off x="5619750" y="2147888"/>
            <a:ext cx="88900" cy="4127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89" name="AutoShape 6"/>
          <p:cNvSpPr>
            <a:spLocks noChangeArrowheads="1"/>
          </p:cNvSpPr>
          <p:nvPr/>
        </p:nvSpPr>
        <p:spPr bwMode="auto">
          <a:xfrm flipH="1">
            <a:off x="3733800" y="2138363"/>
            <a:ext cx="103188" cy="427037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90" name="AutoShape 7"/>
          <p:cNvSpPr>
            <a:spLocks noChangeArrowheads="1"/>
          </p:cNvSpPr>
          <p:nvPr/>
        </p:nvSpPr>
        <p:spPr bwMode="auto">
          <a:xfrm>
            <a:off x="6345238" y="2312988"/>
            <a:ext cx="2646362" cy="411480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544" name="AutoShape 8"/>
          <p:cNvSpPr>
            <a:spLocks noChangeArrowheads="1"/>
          </p:cNvSpPr>
          <p:nvPr/>
        </p:nvSpPr>
        <p:spPr bwMode="gray">
          <a:xfrm>
            <a:off x="6794500" y="2084388"/>
            <a:ext cx="1966913" cy="6556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192" name="AutoShape 9"/>
          <p:cNvSpPr>
            <a:spLocks noChangeArrowheads="1"/>
          </p:cNvSpPr>
          <p:nvPr/>
        </p:nvSpPr>
        <p:spPr bwMode="auto">
          <a:xfrm flipH="1">
            <a:off x="8602663" y="2160588"/>
            <a:ext cx="84137" cy="4381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93" name="AutoShape 10"/>
          <p:cNvSpPr>
            <a:spLocks noChangeArrowheads="1"/>
          </p:cNvSpPr>
          <p:nvPr/>
        </p:nvSpPr>
        <p:spPr bwMode="auto">
          <a:xfrm flipH="1">
            <a:off x="6858000" y="2160588"/>
            <a:ext cx="79375" cy="4381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94" name="Text Box 11"/>
          <p:cNvSpPr txBox="1">
            <a:spLocks noChangeArrowheads="1"/>
          </p:cNvSpPr>
          <p:nvPr/>
        </p:nvSpPr>
        <p:spPr bwMode="gray">
          <a:xfrm>
            <a:off x="3810000" y="2054225"/>
            <a:ext cx="18256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altLang="zh-CN" b="1">
                <a:solidFill>
                  <a:schemeClr val="bg1"/>
                </a:solidFill>
              </a:rPr>
              <a:t>Unsupervised </a:t>
            </a:r>
          </a:p>
          <a:p>
            <a:pPr algn="ctr" eaLnBrk="0" hangingPunct="0"/>
            <a:r>
              <a:rPr kumimoji="1" lang="en-US" altLang="zh-CN" b="1">
                <a:solidFill>
                  <a:schemeClr val="bg1"/>
                </a:solidFill>
              </a:rPr>
              <a:t>Learning</a:t>
            </a:r>
          </a:p>
        </p:txBody>
      </p:sp>
      <p:sp>
        <p:nvSpPr>
          <p:cNvPr id="93195" name="Text Box 12"/>
          <p:cNvSpPr txBox="1">
            <a:spLocks noChangeArrowheads="1"/>
          </p:cNvSpPr>
          <p:nvPr/>
        </p:nvSpPr>
        <p:spPr bwMode="gray">
          <a:xfrm>
            <a:off x="6897688" y="2114550"/>
            <a:ext cx="1744662" cy="62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kumimoji="1" lang="en-US" altLang="zh-CN" sz="1700" b="1">
                <a:solidFill>
                  <a:schemeClr val="bg1"/>
                </a:solidFill>
              </a:rPr>
              <a:t>Reinforcement Learning</a:t>
            </a:r>
            <a:endParaRPr lang="en-US" altLang="zh-CN" sz="1700">
              <a:solidFill>
                <a:srgbClr val="FFFFFF"/>
              </a:solidFill>
            </a:endParaRPr>
          </a:p>
        </p:txBody>
      </p:sp>
      <p:sp>
        <p:nvSpPr>
          <p:cNvPr id="93196" name="AutoShape 13"/>
          <p:cNvSpPr>
            <a:spLocks noChangeArrowheads="1"/>
          </p:cNvSpPr>
          <p:nvPr/>
        </p:nvSpPr>
        <p:spPr bwMode="auto">
          <a:xfrm>
            <a:off x="228600" y="2301875"/>
            <a:ext cx="2667000" cy="4098925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550" name="AutoShape 14"/>
          <p:cNvSpPr>
            <a:spLocks noChangeArrowheads="1"/>
          </p:cNvSpPr>
          <p:nvPr/>
        </p:nvSpPr>
        <p:spPr bwMode="gray">
          <a:xfrm>
            <a:off x="457200" y="2057400"/>
            <a:ext cx="2165350" cy="661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3882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8824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198" name="AutoShape 15"/>
          <p:cNvSpPr>
            <a:spLocks noChangeArrowheads="1"/>
          </p:cNvSpPr>
          <p:nvPr/>
        </p:nvSpPr>
        <p:spPr bwMode="auto">
          <a:xfrm flipH="1">
            <a:off x="2420938" y="2133600"/>
            <a:ext cx="93662" cy="45243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99" name="AutoShape 16"/>
          <p:cNvSpPr>
            <a:spLocks noChangeArrowheads="1"/>
          </p:cNvSpPr>
          <p:nvPr/>
        </p:nvSpPr>
        <p:spPr bwMode="auto">
          <a:xfrm flipH="1">
            <a:off x="533400" y="2133600"/>
            <a:ext cx="100013" cy="45243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200" name="Text Box 17"/>
          <p:cNvSpPr txBox="1">
            <a:spLocks noChangeArrowheads="1"/>
          </p:cNvSpPr>
          <p:nvPr/>
        </p:nvSpPr>
        <p:spPr bwMode="gray">
          <a:xfrm>
            <a:off x="601663" y="2057400"/>
            <a:ext cx="1801812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altLang="zh-CN" b="1">
                <a:solidFill>
                  <a:schemeClr val="bg1"/>
                </a:solidFill>
              </a:rPr>
              <a:t>Supervised </a:t>
            </a:r>
          </a:p>
          <a:p>
            <a:pPr algn="ctr" eaLnBrk="0" hangingPunct="0"/>
            <a:r>
              <a:rPr kumimoji="1" lang="en-US" altLang="zh-CN" b="1">
                <a:solidFill>
                  <a:schemeClr val="bg1"/>
                </a:solidFill>
              </a:rPr>
              <a:t>Learning</a:t>
            </a:r>
          </a:p>
        </p:txBody>
      </p:sp>
      <p:sp>
        <p:nvSpPr>
          <p:cNvPr id="93201" name="Text Box 18"/>
          <p:cNvSpPr txBox="1">
            <a:spLocks noChangeArrowheads="1"/>
          </p:cNvSpPr>
          <p:nvPr/>
        </p:nvSpPr>
        <p:spPr bwMode="auto">
          <a:xfrm>
            <a:off x="334963" y="2962275"/>
            <a:ext cx="2479675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2200" b="1"/>
              <a:t>Classification</a:t>
            </a:r>
          </a:p>
          <a:p>
            <a:pPr marL="457200" indent="-457200">
              <a:buFont typeface="Wingdings" pitchFamily="2" charset="2"/>
              <a:buChar char="u"/>
            </a:pPr>
            <a:r>
              <a:rPr lang="en-US" altLang="zh-CN" sz="2200" b="1"/>
              <a:t>Regression </a:t>
            </a:r>
          </a:p>
        </p:txBody>
      </p:sp>
      <p:sp>
        <p:nvSpPr>
          <p:cNvPr id="193557" name="Text Box 21"/>
          <p:cNvSpPr txBox="1">
            <a:spLocks noChangeArrowheads="1"/>
          </p:cNvSpPr>
          <p:nvPr/>
        </p:nvSpPr>
        <p:spPr bwMode="auto">
          <a:xfrm>
            <a:off x="1905000" y="1292225"/>
            <a:ext cx="5237163" cy="5222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Types of Learning Algorithms</a:t>
            </a:r>
            <a:endParaRPr lang="zh-CN" altLang="en-US" sz="2800" b="1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93203" name="矩形 1"/>
          <p:cNvSpPr>
            <a:spLocks noChangeArrowheads="1"/>
          </p:cNvSpPr>
          <p:nvPr/>
        </p:nvSpPr>
        <p:spPr bwMode="auto">
          <a:xfrm>
            <a:off x="334963" y="3976688"/>
            <a:ext cx="22875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/>
              <a:t>Applications:</a:t>
            </a:r>
          </a:p>
          <a:p>
            <a:r>
              <a:rPr lang="en-US" altLang="zh-CN"/>
              <a:t>ranking, recommendation systems, visual identity tracking, face verification, and speaker verification.</a:t>
            </a:r>
            <a:endParaRPr lang="zh-CN" altLang="en-US"/>
          </a:p>
        </p:txBody>
      </p:sp>
      <p:sp>
        <p:nvSpPr>
          <p:cNvPr id="93204" name="矩形 23"/>
          <p:cNvSpPr>
            <a:spLocks noChangeArrowheads="1"/>
          </p:cNvSpPr>
          <p:nvPr/>
        </p:nvSpPr>
        <p:spPr bwMode="auto">
          <a:xfrm>
            <a:off x="3505200" y="3973513"/>
            <a:ext cx="22860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/>
              <a:t>Applications:</a:t>
            </a:r>
          </a:p>
          <a:p>
            <a:r>
              <a:rPr lang="en-US" altLang="zh-CN"/>
              <a:t>the field of density estimation in statistics, other domains involving summarizing and explaining data features.</a:t>
            </a:r>
            <a:endParaRPr lang="zh-CN" altLang="en-US"/>
          </a:p>
        </p:txBody>
      </p:sp>
      <p:sp>
        <p:nvSpPr>
          <p:cNvPr id="93205" name="矩形 24"/>
          <p:cNvSpPr>
            <a:spLocks noChangeArrowheads="1"/>
          </p:cNvSpPr>
          <p:nvPr/>
        </p:nvSpPr>
        <p:spPr bwMode="auto">
          <a:xfrm>
            <a:off x="6553200" y="4540250"/>
            <a:ext cx="22875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/>
              <a:t>Applications:</a:t>
            </a:r>
          </a:p>
          <a:p>
            <a:r>
              <a:rPr lang="en-US" altLang="zh-CN"/>
              <a:t>used in autonomous vehicles or in learning to play a game against a human opponent.</a:t>
            </a:r>
          </a:p>
        </p:txBody>
      </p:sp>
      <p:sp>
        <p:nvSpPr>
          <p:cNvPr id="93206" name="Text Box 18"/>
          <p:cNvSpPr txBox="1">
            <a:spLocks noChangeArrowheads="1"/>
          </p:cNvSpPr>
          <p:nvPr/>
        </p:nvSpPr>
        <p:spPr bwMode="auto">
          <a:xfrm>
            <a:off x="3408363" y="2962275"/>
            <a:ext cx="2479675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2200" b="1"/>
              <a:t>Grouping</a:t>
            </a:r>
          </a:p>
          <a:p>
            <a:pPr marL="457200" indent="-457200">
              <a:buFont typeface="Wingdings" pitchFamily="2" charset="2"/>
              <a:buChar char="u"/>
            </a:pPr>
            <a:r>
              <a:rPr lang="en-US" altLang="zh-CN" sz="2200" b="1">
                <a:solidFill>
                  <a:srgbClr val="FF0000"/>
                </a:solidFill>
              </a:rPr>
              <a:t>Clustering</a:t>
            </a:r>
            <a:r>
              <a:rPr lang="en-US" altLang="zh-CN" sz="2200" b="1"/>
              <a:t> </a:t>
            </a:r>
          </a:p>
        </p:txBody>
      </p:sp>
      <p:sp>
        <p:nvSpPr>
          <p:cNvPr id="93207" name="Text Box 18"/>
          <p:cNvSpPr txBox="1">
            <a:spLocks noChangeArrowheads="1"/>
          </p:cNvSpPr>
          <p:nvPr/>
        </p:nvSpPr>
        <p:spPr bwMode="auto">
          <a:xfrm>
            <a:off x="6309742" y="2974975"/>
            <a:ext cx="2798762" cy="153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2000" b="1" dirty="0"/>
              <a:t>Simulation-based Optimization</a:t>
            </a:r>
            <a:endParaRPr lang="en-US" altLang="zh-CN" sz="2200" b="1" dirty="0"/>
          </a:p>
          <a:p>
            <a:pPr marL="457200" indent="-457200">
              <a:buFont typeface="Wingdings" pitchFamily="2" charset="2"/>
              <a:buChar char="u"/>
            </a:pPr>
            <a:r>
              <a:rPr lang="en-US" altLang="zh-CN" b="1" dirty="0"/>
              <a:t>Genetic Algorithm </a:t>
            </a:r>
          </a:p>
          <a:p>
            <a:pPr marL="457200" indent="-457200">
              <a:buFont typeface="Wingdings" pitchFamily="2" charset="2"/>
              <a:buChar char="u"/>
            </a:pPr>
            <a:r>
              <a:rPr lang="en-US" altLang="zh-CN" b="1" dirty="0"/>
              <a:t>Dynamic Programming</a:t>
            </a:r>
          </a:p>
        </p:txBody>
      </p:sp>
    </p:spTree>
    <p:extLst>
      <p:ext uri="{BB962C8B-B14F-4D97-AF65-F5344CB8AC3E}">
        <p14:creationId xmlns:p14="http://schemas.microsoft.com/office/powerpoint/2010/main" val="3134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Clustering (K-means)</a:t>
            </a:r>
            <a:endParaRPr lang="zh-CN" altLang="en-US" sz="3200">
              <a:ea typeface="宋体" charset="-122"/>
            </a:endParaRPr>
          </a:p>
        </p:txBody>
      </p:sp>
      <p:pic>
        <p:nvPicPr>
          <p:cNvPr id="95234" name="内容占位符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34868" y="1484784"/>
            <a:ext cx="4573636" cy="4104456"/>
          </a:xfrm>
        </p:spPr>
      </p:pic>
      <p:sp>
        <p:nvSpPr>
          <p:cNvPr id="95237" name="矩形 6"/>
          <p:cNvSpPr>
            <a:spLocks noChangeArrowheads="1"/>
          </p:cNvSpPr>
          <p:nvPr/>
        </p:nvSpPr>
        <p:spPr bwMode="auto">
          <a:xfrm>
            <a:off x="899592" y="1284759"/>
            <a:ext cx="73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 dirty="0" smtClean="0"/>
              <a:t>K</a:t>
            </a:r>
            <a:r>
              <a:rPr lang="en-US" altLang="zh-CN" sz="2000" dirty="0" smtClean="0"/>
              <a:t>=5</a:t>
            </a:r>
            <a:endParaRPr lang="zh-CN" altLang="en-US" sz="2000" dirty="0"/>
          </a:p>
        </p:txBody>
      </p:sp>
      <p:pic>
        <p:nvPicPr>
          <p:cNvPr id="9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28" y="1948805"/>
            <a:ext cx="3961526" cy="3906657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29" y="1684809"/>
            <a:ext cx="4213934" cy="4168427"/>
          </a:xfrm>
          <a:prstGeom prst="rect">
            <a:avLst/>
          </a:prstGeom>
        </p:spPr>
      </p:pic>
      <p:pic>
        <p:nvPicPr>
          <p:cNvPr id="11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828" y="1684809"/>
            <a:ext cx="4232416" cy="4168427"/>
          </a:xfrm>
          <a:prstGeom prst="rect">
            <a:avLst/>
          </a:prstGeom>
        </p:spPr>
      </p:pic>
      <p:pic>
        <p:nvPicPr>
          <p:cNvPr id="12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827" y="1484784"/>
            <a:ext cx="4406521" cy="4368452"/>
          </a:xfrm>
          <a:prstGeom prst="rect">
            <a:avLst/>
          </a:prstGeom>
        </p:spPr>
      </p:pic>
      <p:pic>
        <p:nvPicPr>
          <p:cNvPr id="13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828" y="1484785"/>
            <a:ext cx="4425932" cy="43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Outline</a:t>
            </a:r>
          </a:p>
        </p:txBody>
      </p:sp>
      <p:sp>
        <p:nvSpPr>
          <p:cNvPr id="57346" name="AutoShape 39"/>
          <p:cNvSpPr>
            <a:spLocks noChangeArrowheads="1"/>
          </p:cNvSpPr>
          <p:nvPr/>
        </p:nvSpPr>
        <p:spPr bwMode="gray">
          <a:xfrm>
            <a:off x="1406525" y="1382713"/>
            <a:ext cx="6781800" cy="6143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57347" name="Group 40"/>
          <p:cNvGrpSpPr>
            <a:grpSpLocks/>
          </p:cNvGrpSpPr>
          <p:nvPr/>
        </p:nvGrpSpPr>
        <p:grpSpPr bwMode="auto">
          <a:xfrm>
            <a:off x="1066800" y="1331913"/>
            <a:ext cx="857250" cy="682625"/>
            <a:chOff x="720" y="960"/>
            <a:chExt cx="987" cy="795"/>
          </a:xfrm>
        </p:grpSpPr>
        <p:sp>
          <p:nvSpPr>
            <p:cNvPr id="57366" name="Oval 4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22" name="Oval 42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7368" name="Oval 43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7348" name="Text Box 44"/>
          <p:cNvSpPr txBox="1">
            <a:spLocks noChangeArrowheads="1"/>
          </p:cNvSpPr>
          <p:nvPr/>
        </p:nvSpPr>
        <p:spPr bwMode="gray">
          <a:xfrm>
            <a:off x="1903413" y="1492250"/>
            <a:ext cx="158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Motivation</a:t>
            </a:r>
          </a:p>
        </p:txBody>
      </p:sp>
      <p:sp>
        <p:nvSpPr>
          <p:cNvPr id="57349" name="Text Box 45"/>
          <p:cNvSpPr txBox="1">
            <a:spLocks noChangeArrowheads="1"/>
          </p:cNvSpPr>
          <p:nvPr/>
        </p:nvSpPr>
        <p:spPr bwMode="gray">
          <a:xfrm>
            <a:off x="1265238" y="138271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57350" name="AutoShape 47"/>
          <p:cNvSpPr>
            <a:spLocks noChangeArrowheads="1"/>
          </p:cNvSpPr>
          <p:nvPr/>
        </p:nvSpPr>
        <p:spPr bwMode="gray">
          <a:xfrm>
            <a:off x="1406525" y="22907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57351" name="Group 48"/>
          <p:cNvGrpSpPr>
            <a:grpSpLocks/>
          </p:cNvGrpSpPr>
          <p:nvPr/>
        </p:nvGrpSpPr>
        <p:grpSpPr bwMode="auto">
          <a:xfrm>
            <a:off x="1066800" y="2239963"/>
            <a:ext cx="857250" cy="681037"/>
            <a:chOff x="720" y="960"/>
            <a:chExt cx="987" cy="795"/>
          </a:xfrm>
        </p:grpSpPr>
        <p:sp>
          <p:nvSpPr>
            <p:cNvPr id="57363" name="Oval 49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0" name="Oval 5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7365" name="Oval 51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7352" name="Text Box 52"/>
          <p:cNvSpPr txBox="1">
            <a:spLocks noChangeArrowheads="1"/>
          </p:cNvSpPr>
          <p:nvPr/>
        </p:nvSpPr>
        <p:spPr bwMode="gray">
          <a:xfrm>
            <a:off x="1903413" y="2400300"/>
            <a:ext cx="278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Hypergraph Basics</a:t>
            </a:r>
          </a:p>
        </p:txBody>
      </p:sp>
      <p:sp>
        <p:nvSpPr>
          <p:cNvPr id="57353" name="Text Box 53"/>
          <p:cNvSpPr txBox="1">
            <a:spLocks noChangeArrowheads="1"/>
          </p:cNvSpPr>
          <p:nvPr/>
        </p:nvSpPr>
        <p:spPr bwMode="gray">
          <a:xfrm>
            <a:off x="1265238" y="22907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57354" name="AutoShape 55"/>
          <p:cNvSpPr>
            <a:spLocks noChangeArrowheads="1"/>
          </p:cNvSpPr>
          <p:nvPr/>
        </p:nvSpPr>
        <p:spPr bwMode="gray">
          <a:xfrm>
            <a:off x="1406525" y="46275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57355" name="Group 56"/>
          <p:cNvGrpSpPr>
            <a:grpSpLocks/>
          </p:cNvGrpSpPr>
          <p:nvPr/>
        </p:nvGrpSpPr>
        <p:grpSpPr bwMode="auto">
          <a:xfrm>
            <a:off x="1066800" y="4576763"/>
            <a:ext cx="857250" cy="681037"/>
            <a:chOff x="720" y="960"/>
            <a:chExt cx="987" cy="795"/>
          </a:xfrm>
        </p:grpSpPr>
        <p:sp>
          <p:nvSpPr>
            <p:cNvPr id="57360" name="Oval 5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8" name="Oval 58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7362" name="Oval 5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7356" name="Text Box 60"/>
          <p:cNvSpPr txBox="1">
            <a:spLocks noChangeArrowheads="1"/>
          </p:cNvSpPr>
          <p:nvPr/>
        </p:nvSpPr>
        <p:spPr bwMode="gray">
          <a:xfrm>
            <a:off x="1903413" y="4737100"/>
            <a:ext cx="184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</a:rPr>
              <a:t>Applications</a:t>
            </a:r>
          </a:p>
        </p:txBody>
      </p:sp>
      <p:sp>
        <p:nvSpPr>
          <p:cNvPr id="57357" name="Text Box 61"/>
          <p:cNvSpPr txBox="1">
            <a:spLocks noChangeArrowheads="1"/>
          </p:cNvSpPr>
          <p:nvPr/>
        </p:nvSpPr>
        <p:spPr bwMode="gray">
          <a:xfrm>
            <a:off x="1265238" y="46275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57358" name="Rectangle 3"/>
          <p:cNvSpPr txBox="1">
            <a:spLocks noChangeArrowheads="1"/>
          </p:cNvSpPr>
          <p:nvPr/>
        </p:nvSpPr>
        <p:spPr bwMode="auto">
          <a:xfrm>
            <a:off x="1524000" y="3001963"/>
            <a:ext cx="62499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Basic concepts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coloring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matching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machine learning</a:t>
            </a:r>
            <a:endParaRPr lang="zh-CN" altLang="en-US" sz="2000">
              <a:latin typeface="Verdana" pitchFamily="34" charset="0"/>
            </a:endParaRPr>
          </a:p>
        </p:txBody>
      </p:sp>
      <p:sp>
        <p:nvSpPr>
          <p:cNvPr id="57359" name="Rectangle 3"/>
          <p:cNvSpPr txBox="1">
            <a:spLocks noChangeArrowheads="1"/>
          </p:cNvSpPr>
          <p:nvPr/>
        </p:nvSpPr>
        <p:spPr bwMode="auto">
          <a:xfrm>
            <a:off x="1484313" y="5362575"/>
            <a:ext cx="62499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solidFill>
                  <a:srgbClr val="FF0000"/>
                </a:solidFill>
                <a:latin typeface="Verdana" pitchFamily="34" charset="0"/>
              </a:rPr>
              <a:t>Device-to-Device Communications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Mobile Edge Computing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User-Centric Ultra-Dense Networks</a:t>
            </a:r>
            <a:endParaRPr lang="zh-CN" altLang="en-US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Introduction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1463"/>
            <a:ext cx="8686800" cy="1582737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Device-to-Device (D2D) communications: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Allow mobile users to communicate with each other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directly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by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reusing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the cellular radio resources</a:t>
            </a:r>
          </a:p>
          <a:p>
            <a:pPr eaLnBrk="1" hangingPunct="1"/>
            <a:endParaRPr lang="en-US" altLang="zh-CN" dirty="0">
              <a:solidFill>
                <a:schemeClr val="tx1"/>
              </a:solidFill>
              <a:ea typeface="宋体" charset="-122"/>
            </a:endParaRPr>
          </a:p>
          <a:p>
            <a:pPr lvl="1" eaLnBrk="1" hangingPunct="1"/>
            <a:endParaRPr lang="zh-CN" altLang="en-US" sz="2800" dirty="0">
              <a:solidFill>
                <a:schemeClr val="tx2"/>
              </a:solidFill>
              <a:ea typeface="宋体" charset="-122"/>
            </a:endParaRPr>
          </a:p>
        </p:txBody>
      </p:sp>
      <p:pic>
        <p:nvPicPr>
          <p:cNvPr id="58371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3429000"/>
            <a:ext cx="4121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2088" y="3429000"/>
            <a:ext cx="5294312" cy="29114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Benefits:</a:t>
            </a:r>
          </a:p>
          <a:p>
            <a:pPr lvl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spectral efficiency</a:t>
            </a:r>
          </a:p>
          <a:p>
            <a:pPr lvl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energy consumption</a:t>
            </a:r>
          </a:p>
          <a:p>
            <a:pPr lvl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Offload cellular data</a:t>
            </a:r>
          </a:p>
          <a:p>
            <a:pPr lvl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cell coverage </a:t>
            </a:r>
          </a:p>
          <a:p>
            <a:pPr lvl="1">
              <a:defRPr/>
            </a:pPr>
            <a:endParaRPr lang="en-US" altLang="zh-CN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>
              <a:defRPr/>
            </a:pPr>
            <a:endParaRPr lang="en-US" altLang="zh-CN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>
              <a:defRPr/>
            </a:pPr>
            <a:endParaRPr lang="zh-CN" altLang="en-US" sz="2800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58373" name="文本框 1"/>
          <p:cNvSpPr txBox="1">
            <a:spLocks noChangeArrowheads="1"/>
          </p:cNvSpPr>
          <p:nvPr/>
        </p:nvSpPr>
        <p:spPr bwMode="auto">
          <a:xfrm>
            <a:off x="152400" y="6029325"/>
            <a:ext cx="891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400"/>
              <a:t>H. Zhang, L. Song, and Z. Han, “Radio Resource Allocation for Device-to-Device Underlay Communication Using Hypergraph Theory,” </a:t>
            </a:r>
            <a:r>
              <a:rPr lang="en-US" altLang="zh-CN" sz="1400" i="1"/>
              <a:t>IEEE Trans. Wireless Commun.</a:t>
            </a:r>
            <a:r>
              <a:rPr lang="en-US" altLang="zh-CN" sz="1400"/>
              <a:t>, vol. 15, no. 7, pp. 4852-4861, Jul. 2016. </a:t>
            </a:r>
            <a:endParaRPr lang="zh-CN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Introduction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1463"/>
            <a:ext cx="8686800" cy="1582737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Challenges: Interference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Inter-tier interference: Interference among D2D users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Cross-tier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intereference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Interference between cellular and D2D users</a:t>
            </a:r>
          </a:p>
          <a:p>
            <a:pPr eaLnBrk="1" hangingPunct="1">
              <a:defRPr/>
            </a:pPr>
            <a:endParaRPr lang="en-US" altLang="zh-CN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zh-CN" altLang="en-US" sz="2800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1" y="3693319"/>
            <a:ext cx="4775448" cy="20399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Solution: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resource assignment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Efficient interference management</a:t>
            </a:r>
          </a:p>
          <a:p>
            <a:pPr eaLnBrk="1" hangingPunct="1">
              <a:defRPr/>
            </a:pPr>
            <a:endParaRPr lang="en-US" altLang="zh-CN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zh-CN" altLang="en-US" sz="2800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pic>
        <p:nvPicPr>
          <p:cNvPr id="5939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3004716"/>
            <a:ext cx="3978275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1695674"/>
            <a:ext cx="3848745" cy="336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System Model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41438"/>
            <a:ext cx="5334000" cy="5011737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An uplink scenario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Two types of users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Cellular user: orthogonal access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D2D user: underlay of cellular communications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 D2D/cellular user can utilize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at most one channel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Transmit power: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fixed </a:t>
            </a:r>
          </a:p>
        </p:txBody>
      </p:sp>
      <p:sp>
        <p:nvSpPr>
          <p:cNvPr id="60420" name="Rectangle 3"/>
          <p:cNvSpPr txBox="1">
            <a:spLocks noChangeArrowheads="1"/>
          </p:cNvSpPr>
          <p:nvPr/>
        </p:nvSpPr>
        <p:spPr bwMode="auto">
          <a:xfrm>
            <a:off x="228600" y="5040461"/>
            <a:ext cx="86868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latin typeface="Verdana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Interference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Cellular user -&gt; D2D receiver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D2D transmitter -&gt; base station and other D2D receivers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zh-CN" alt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Future Wireless Challenge</a:t>
            </a:r>
            <a:endParaRPr lang="zh-CN" altLang="en-US" sz="3200">
              <a:ea typeface="宋体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43608" y="1394544"/>
            <a:ext cx="3014662" cy="51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 eaLnBrk="0" hangingPunct="0">
              <a:spcBef>
                <a:spcPct val="20000"/>
              </a:spcBef>
              <a:buSzPct val="100000"/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华文仿宋" pitchFamily="2" charset="-122"/>
                <a:cs typeface="Arial" pitchFamily="34" charset="0"/>
              </a:rPr>
              <a:t>Explosion of data 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华文仿宋" pitchFamily="2" charset="-122"/>
              <a:cs typeface="Arial" pitchFamily="34" charset="0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4272583" y="1458044"/>
            <a:ext cx="755650" cy="4587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7800" indent="-177800" eaLnBrk="0" hangingPunct="0">
              <a:spcBef>
                <a:spcPct val="20000"/>
              </a:spcBef>
              <a:buSzPct val="100000"/>
              <a:defRPr/>
            </a:pPr>
            <a:r>
              <a:rPr lang="en-US" altLang="zh-CN" sz="2800" b="1" kern="0" dirty="0">
                <a:latin typeface="Arial" panose="020B0604020202020204" pitchFamily="34" charset="0"/>
                <a:ea typeface="华文仿宋" pitchFamily="2" charset="-122"/>
                <a:cs typeface="Arial" pitchFamily="34" charset="0"/>
              </a:rPr>
              <a:t>V.S.</a:t>
            </a:r>
            <a:endParaRPr lang="zh-CN" altLang="en-US" sz="2800" b="1" kern="0" dirty="0">
              <a:latin typeface="Arial" panose="020B0604020202020204" pitchFamily="34" charset="0"/>
              <a:ea typeface="华文仿宋" pitchFamily="2" charset="-122"/>
              <a:cs typeface="Arial" pitchFamily="34" charset="0"/>
            </a:endParaRPr>
          </a:p>
        </p:txBody>
      </p:sp>
      <p:sp>
        <p:nvSpPr>
          <p:cNvPr id="16" name="内容占位符 2"/>
          <p:cNvSpPr txBox="1">
            <a:spLocks/>
          </p:cNvSpPr>
          <p:nvPr/>
        </p:nvSpPr>
        <p:spPr bwMode="auto">
          <a:xfrm>
            <a:off x="5252070" y="1458044"/>
            <a:ext cx="2976563" cy="4587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7800" indent="-177800" eaLnBrk="0" hangingPunct="0">
              <a:spcBef>
                <a:spcPct val="20000"/>
              </a:spcBef>
              <a:buSzPct val="100000"/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华文仿宋" pitchFamily="2" charset="-122"/>
                <a:cs typeface="Arial" pitchFamily="34" charset="0"/>
              </a:rPr>
              <a:t>Limited spectrum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华文仿宋" pitchFamily="2" charset="-122"/>
              <a:cs typeface="Arial" pitchFamily="34" charset="0"/>
            </a:endParaRPr>
          </a:p>
        </p:txBody>
      </p:sp>
      <p:pic>
        <p:nvPicPr>
          <p:cNvPr id="19461" name="图片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38" y="2138363"/>
            <a:ext cx="5951537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文本框 18"/>
          <p:cNvSpPr txBox="1">
            <a:spLocks noChangeArrowheads="1"/>
          </p:cNvSpPr>
          <p:nvPr/>
        </p:nvSpPr>
        <p:spPr bwMode="auto">
          <a:xfrm>
            <a:off x="2052638" y="3048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7F7F7F"/>
                </a:solidFill>
                <a:cs typeface="Arial" charset="0"/>
              </a:rPr>
              <a:t>Exabytes per Month</a:t>
            </a:r>
            <a:endParaRPr lang="zh-CN" altLang="en-US">
              <a:solidFill>
                <a:srgbClr val="7F7F7F"/>
              </a:solidFill>
              <a:cs typeface="Arial" charset="0"/>
            </a:endParaRPr>
          </a:p>
        </p:txBody>
      </p:sp>
      <p:pic>
        <p:nvPicPr>
          <p:cNvPr id="8" name="图片 7" descr="ComReg-spectrum-auction-e135334461633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600" y="2090738"/>
            <a:ext cx="7554824" cy="407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584791" y="-1073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Problem Formulation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413"/>
            <a:ext cx="8686800" cy="5011737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Objective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Maximize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the system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sum-rate by optimizing channel allocation for cellular and D2D users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Optimization problem</a:t>
            </a:r>
          </a:p>
          <a:p>
            <a:pPr lvl="1" eaLnBrk="1" hangingPunct="1"/>
            <a:endParaRPr lang="zh-CN" altLang="en-US" sz="2800" dirty="0">
              <a:solidFill>
                <a:schemeClr val="tx2"/>
              </a:solidFill>
              <a:ea typeface="宋体" charset="-122"/>
            </a:endParaRPr>
          </a:p>
        </p:txBody>
      </p:sp>
      <p:pic>
        <p:nvPicPr>
          <p:cNvPr id="61443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3546624"/>
            <a:ext cx="548957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文本框 2"/>
          <p:cNvSpPr txBox="1">
            <a:spLocks noChangeArrowheads="1"/>
          </p:cNvSpPr>
          <p:nvPr/>
        </p:nvSpPr>
        <p:spPr bwMode="auto">
          <a:xfrm>
            <a:off x="3405808" y="6086624"/>
            <a:ext cx="541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solidFill>
                  <a:srgbClr val="FF0000"/>
                </a:solidFill>
              </a:rPr>
              <a:t>A D2D/cellular user can utilize at most one channel</a:t>
            </a:r>
          </a:p>
        </p:txBody>
      </p:sp>
      <p:sp>
        <p:nvSpPr>
          <p:cNvPr id="61445" name="文本框 7"/>
          <p:cNvSpPr txBox="1">
            <a:spLocks noChangeArrowheads="1"/>
          </p:cNvSpPr>
          <p:nvPr/>
        </p:nvSpPr>
        <p:spPr bwMode="auto">
          <a:xfrm>
            <a:off x="4644058" y="4667399"/>
            <a:ext cx="417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solidFill>
                  <a:srgbClr val="FF0000"/>
                </a:solidFill>
              </a:rPr>
              <a:t>A channel can be allocated to at most one cellular user</a:t>
            </a:r>
          </a:p>
        </p:txBody>
      </p:sp>
      <p:sp>
        <p:nvSpPr>
          <p:cNvPr id="13" name="椭圆 12"/>
          <p:cNvSpPr/>
          <p:nvPr/>
        </p:nvSpPr>
        <p:spPr>
          <a:xfrm>
            <a:off x="3710608" y="3789511"/>
            <a:ext cx="381000" cy="45720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endParaRPr lang="zh-CN" altLang="en-US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731496" y="3789511"/>
            <a:ext cx="417512" cy="45720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endParaRPr lang="zh-CN" altLang="en-US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1448" name="文本框 16"/>
          <p:cNvSpPr txBox="1">
            <a:spLocks noChangeArrowheads="1"/>
          </p:cNvSpPr>
          <p:nvPr/>
        </p:nvSpPr>
        <p:spPr bwMode="auto">
          <a:xfrm>
            <a:off x="5196508" y="3246586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solidFill>
                  <a:srgbClr val="00B0F0"/>
                </a:solidFill>
              </a:rPr>
              <a:t>Channel allocation for D2D users</a:t>
            </a:r>
          </a:p>
        </p:txBody>
      </p:sp>
      <p:sp>
        <p:nvSpPr>
          <p:cNvPr id="61449" name="文本框 17"/>
          <p:cNvSpPr txBox="1">
            <a:spLocks noChangeArrowheads="1"/>
          </p:cNvSpPr>
          <p:nvPr/>
        </p:nvSpPr>
        <p:spPr bwMode="auto">
          <a:xfrm>
            <a:off x="1253158" y="3229124"/>
            <a:ext cx="386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solidFill>
                  <a:srgbClr val="00B0F0"/>
                </a:solidFill>
              </a:rPr>
              <a:t>Channel allocation for cellular users</a:t>
            </a: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3405808" y="3546624"/>
            <a:ext cx="304800" cy="24288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5996608" y="3546624"/>
            <a:ext cx="190500" cy="24288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Hypergraph Formulation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1463"/>
            <a:ext cx="8686800" cy="5011737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Combinatorial optimization problem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NP-hard</a:t>
            </a:r>
          </a:p>
          <a:p>
            <a:pPr lvl="1" eaLnBrk="1" hangingPunct="1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Graph coloring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is an approximate and efficient method for such a resource allocation problem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To model the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accumulative interference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from multiple D2D users, hypergraph model is adopted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sz="2400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Hypergraph model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Channels: different colors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Cellular/D2D users: vertices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Interference relations: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hyperedges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lvl="1" eaLnBrk="1" hangingPunct="1"/>
            <a:endParaRPr lang="zh-CN" altLang="en-US" sz="2800" dirty="0">
              <a:solidFill>
                <a:schemeClr val="tx2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Hypergraph Construction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760"/>
            <a:ext cx="8686800" cy="2725737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Independent interferers recognition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Pairwise comparison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Wanted signal ratio to the interference is below a threshold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Each user and its independent interferers will form edges</a:t>
            </a:r>
          </a:p>
        </p:txBody>
      </p:sp>
      <p:sp>
        <p:nvSpPr>
          <p:cNvPr id="63491" name="椭圆 27"/>
          <p:cNvSpPr>
            <a:spLocks noChangeArrowheads="1"/>
          </p:cNvSpPr>
          <p:nvPr/>
        </p:nvSpPr>
        <p:spPr bwMode="auto">
          <a:xfrm>
            <a:off x="6369943" y="4938340"/>
            <a:ext cx="446087" cy="4572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2" name="椭圆 28"/>
          <p:cNvSpPr>
            <a:spLocks noChangeArrowheads="1"/>
          </p:cNvSpPr>
          <p:nvPr/>
        </p:nvSpPr>
        <p:spPr bwMode="auto">
          <a:xfrm>
            <a:off x="5931793" y="5611440"/>
            <a:ext cx="446087" cy="4572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3" name="椭圆 29"/>
          <p:cNvSpPr>
            <a:spLocks noChangeArrowheads="1"/>
          </p:cNvSpPr>
          <p:nvPr/>
        </p:nvSpPr>
        <p:spPr bwMode="auto">
          <a:xfrm>
            <a:off x="8446393" y="4897065"/>
            <a:ext cx="446087" cy="4572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4" name="椭圆 30"/>
          <p:cNvSpPr>
            <a:spLocks noChangeArrowheads="1"/>
          </p:cNvSpPr>
          <p:nvPr/>
        </p:nvSpPr>
        <p:spPr bwMode="auto">
          <a:xfrm>
            <a:off x="7468493" y="4668465"/>
            <a:ext cx="444500" cy="4572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5" name="椭圆 31"/>
          <p:cNvSpPr>
            <a:spLocks noChangeArrowheads="1"/>
          </p:cNvSpPr>
          <p:nvPr/>
        </p:nvSpPr>
        <p:spPr bwMode="auto">
          <a:xfrm>
            <a:off x="7541518" y="5963865"/>
            <a:ext cx="444500" cy="4572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/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3" name="直接连接符 32"/>
          <p:cNvCxnSpPr>
            <a:stCxn id="63492" idx="6"/>
          </p:cNvCxnSpPr>
          <p:nvPr/>
        </p:nvCxnSpPr>
        <p:spPr bwMode="auto">
          <a:xfrm>
            <a:off x="6377880" y="5840040"/>
            <a:ext cx="1163638" cy="35242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直接连接符 33"/>
          <p:cNvCxnSpPr>
            <a:stCxn id="63495" idx="7"/>
            <a:endCxn id="63493" idx="3"/>
          </p:cNvCxnSpPr>
          <p:nvPr/>
        </p:nvCxnSpPr>
        <p:spPr bwMode="auto">
          <a:xfrm flipV="1">
            <a:off x="7920930" y="5287590"/>
            <a:ext cx="590550" cy="74295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8600" y="2881709"/>
            <a:ext cx="8915400" cy="16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Cumulative interferers recognition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Independent interferers will not be cumulative interferers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Wanted signal to the cumulative interference ratio is below a threshold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Each user and its cumulative interferers will form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hyperedges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 bwMode="auto">
          <a:xfrm rot="19846784">
            <a:off x="5616279" y="4703614"/>
            <a:ext cx="2546350" cy="1293812"/>
          </a:xfrm>
          <a:prstGeom prst="ellipse">
            <a:avLst/>
          </a:prstGeom>
          <a:noFill/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>
              <a:solidFill>
                <a:srgbClr val="FF33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8600" y="4524449"/>
            <a:ext cx="4853136" cy="16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Solution</a:t>
            </a: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Weak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coloring (</a:t>
            </a:r>
            <a:r>
              <a:rPr lang="en-US" altLang="zh-CN" sz="2000" smtClean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two channel/color)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The number of colors may not be sufficient: select a color randomly</a:t>
            </a:r>
          </a:p>
          <a:p>
            <a:pPr lvl="1" eaLnBrk="1" hangingPunct="1"/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3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3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3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5" dur="3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3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1" dur="3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3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7" dur="3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3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3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3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Simulation Results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25144"/>
            <a:ext cx="8763000" cy="1944216"/>
          </a:xfrm>
        </p:spPr>
        <p:txBody>
          <a:bodyPr/>
          <a:lstStyle/>
          <a:p>
            <a:pPr marL="0" lvl="0" indent="0" eaLnBrk="1" hangingPunct="1">
              <a:spcBef>
                <a:spcPts val="1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Hypergraph based scheme can achieve a higher data rate than the graph based one</a:t>
            </a:r>
          </a:p>
          <a:p>
            <a:pPr marL="0" lvl="0" indent="0" eaLnBrk="1" hangingPunct="1">
              <a:spcBef>
                <a:spcPts val="1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The outage probability for D2D users obtained by the hypergraph scheme is lower</a:t>
            </a:r>
          </a:p>
          <a:p>
            <a:pPr eaLnBrk="1" hangingPunct="1"/>
            <a:endParaRPr lang="en-US" altLang="zh-CN" dirty="0">
              <a:solidFill>
                <a:schemeClr val="tx1"/>
              </a:solidFill>
              <a:ea typeface="宋体" charset="-122"/>
            </a:endParaRPr>
          </a:p>
        </p:txBody>
      </p:sp>
      <p:pic>
        <p:nvPicPr>
          <p:cNvPr id="68611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40768"/>
            <a:ext cx="4189413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图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340768"/>
            <a:ext cx="40513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Brief Summary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1463"/>
            <a:ext cx="8686800" cy="4554537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D2D underlay communications</a:t>
            </a:r>
          </a:p>
          <a:p>
            <a:pPr lvl="1" eaLnBrk="1" hangingPunct="1">
              <a:defRPr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Since multiple D2D users can share the same channel, the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cumulative interference 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might be severe</a:t>
            </a:r>
          </a:p>
          <a:p>
            <a:pPr lvl="1" eaLnBrk="1" hangingPunct="1">
              <a:defRPr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 is adopted to model the cumulative interference</a:t>
            </a:r>
          </a:p>
          <a:p>
            <a:pPr lvl="2" eaLnBrk="1" hangingPunct="1"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D2D/cellular users: vertices</a:t>
            </a:r>
          </a:p>
          <a:p>
            <a:pPr lvl="2" eaLnBrk="1" hangingPunct="1"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Channels: colors</a:t>
            </a:r>
          </a:p>
          <a:p>
            <a:pPr lvl="2" eaLnBrk="1" hangingPunct="1"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Interference relations: </a:t>
            </a:r>
            <a:r>
              <a:rPr lang="en-US" altLang="zh-CN" sz="24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hyperedges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 coloring is an efficient method to allocate the resources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CN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Outline</a:t>
            </a:r>
          </a:p>
        </p:txBody>
      </p:sp>
      <p:sp>
        <p:nvSpPr>
          <p:cNvPr id="72706" name="AutoShape 39"/>
          <p:cNvSpPr>
            <a:spLocks noChangeArrowheads="1"/>
          </p:cNvSpPr>
          <p:nvPr/>
        </p:nvSpPr>
        <p:spPr bwMode="gray">
          <a:xfrm>
            <a:off x="1406525" y="1382713"/>
            <a:ext cx="6781800" cy="6143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72707" name="Group 40"/>
          <p:cNvGrpSpPr>
            <a:grpSpLocks/>
          </p:cNvGrpSpPr>
          <p:nvPr/>
        </p:nvGrpSpPr>
        <p:grpSpPr bwMode="auto">
          <a:xfrm>
            <a:off x="1066800" y="1331913"/>
            <a:ext cx="857250" cy="682625"/>
            <a:chOff x="720" y="960"/>
            <a:chExt cx="987" cy="795"/>
          </a:xfrm>
        </p:grpSpPr>
        <p:sp>
          <p:nvSpPr>
            <p:cNvPr id="72726" name="Oval 4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22" name="Oval 42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2728" name="Oval 43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2708" name="Text Box 44"/>
          <p:cNvSpPr txBox="1">
            <a:spLocks noChangeArrowheads="1"/>
          </p:cNvSpPr>
          <p:nvPr/>
        </p:nvSpPr>
        <p:spPr bwMode="gray">
          <a:xfrm>
            <a:off x="1903413" y="1492250"/>
            <a:ext cx="158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Motivation</a:t>
            </a:r>
          </a:p>
        </p:txBody>
      </p:sp>
      <p:sp>
        <p:nvSpPr>
          <p:cNvPr id="72709" name="Text Box 45"/>
          <p:cNvSpPr txBox="1">
            <a:spLocks noChangeArrowheads="1"/>
          </p:cNvSpPr>
          <p:nvPr/>
        </p:nvSpPr>
        <p:spPr bwMode="gray">
          <a:xfrm>
            <a:off x="1265238" y="138271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72710" name="AutoShape 47"/>
          <p:cNvSpPr>
            <a:spLocks noChangeArrowheads="1"/>
          </p:cNvSpPr>
          <p:nvPr/>
        </p:nvSpPr>
        <p:spPr bwMode="gray">
          <a:xfrm>
            <a:off x="1406525" y="22907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72711" name="Group 48"/>
          <p:cNvGrpSpPr>
            <a:grpSpLocks/>
          </p:cNvGrpSpPr>
          <p:nvPr/>
        </p:nvGrpSpPr>
        <p:grpSpPr bwMode="auto">
          <a:xfrm>
            <a:off x="1066800" y="2239963"/>
            <a:ext cx="857250" cy="681037"/>
            <a:chOff x="720" y="960"/>
            <a:chExt cx="987" cy="795"/>
          </a:xfrm>
        </p:grpSpPr>
        <p:sp>
          <p:nvSpPr>
            <p:cNvPr id="72723" name="Oval 49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0" name="Oval 5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2725" name="Oval 51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2712" name="Text Box 52"/>
          <p:cNvSpPr txBox="1">
            <a:spLocks noChangeArrowheads="1"/>
          </p:cNvSpPr>
          <p:nvPr/>
        </p:nvSpPr>
        <p:spPr bwMode="gray">
          <a:xfrm>
            <a:off x="1903413" y="2400300"/>
            <a:ext cx="278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Hypergraph Basics</a:t>
            </a:r>
          </a:p>
        </p:txBody>
      </p:sp>
      <p:sp>
        <p:nvSpPr>
          <p:cNvPr id="72713" name="Text Box 53"/>
          <p:cNvSpPr txBox="1">
            <a:spLocks noChangeArrowheads="1"/>
          </p:cNvSpPr>
          <p:nvPr/>
        </p:nvSpPr>
        <p:spPr bwMode="gray">
          <a:xfrm>
            <a:off x="1265238" y="22907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72714" name="AutoShape 55"/>
          <p:cNvSpPr>
            <a:spLocks noChangeArrowheads="1"/>
          </p:cNvSpPr>
          <p:nvPr/>
        </p:nvSpPr>
        <p:spPr bwMode="gray">
          <a:xfrm>
            <a:off x="1406525" y="46275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72715" name="Group 56"/>
          <p:cNvGrpSpPr>
            <a:grpSpLocks/>
          </p:cNvGrpSpPr>
          <p:nvPr/>
        </p:nvGrpSpPr>
        <p:grpSpPr bwMode="auto">
          <a:xfrm>
            <a:off x="1066800" y="4576763"/>
            <a:ext cx="857250" cy="681037"/>
            <a:chOff x="720" y="960"/>
            <a:chExt cx="987" cy="795"/>
          </a:xfrm>
        </p:grpSpPr>
        <p:sp>
          <p:nvSpPr>
            <p:cNvPr id="72720" name="Oval 5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8" name="Oval 58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2722" name="Oval 5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2716" name="Text Box 60"/>
          <p:cNvSpPr txBox="1">
            <a:spLocks noChangeArrowheads="1"/>
          </p:cNvSpPr>
          <p:nvPr/>
        </p:nvSpPr>
        <p:spPr bwMode="gray">
          <a:xfrm>
            <a:off x="1903413" y="4737100"/>
            <a:ext cx="184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</a:rPr>
              <a:t>Applications</a:t>
            </a:r>
          </a:p>
        </p:txBody>
      </p:sp>
      <p:sp>
        <p:nvSpPr>
          <p:cNvPr id="72717" name="Text Box 61"/>
          <p:cNvSpPr txBox="1">
            <a:spLocks noChangeArrowheads="1"/>
          </p:cNvSpPr>
          <p:nvPr/>
        </p:nvSpPr>
        <p:spPr bwMode="gray">
          <a:xfrm>
            <a:off x="1265238" y="46275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72718" name="Rectangle 3"/>
          <p:cNvSpPr txBox="1">
            <a:spLocks noChangeArrowheads="1"/>
          </p:cNvSpPr>
          <p:nvPr/>
        </p:nvSpPr>
        <p:spPr bwMode="auto">
          <a:xfrm>
            <a:off x="1524000" y="3001963"/>
            <a:ext cx="62499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Basic concepts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coloring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matching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machine learning</a:t>
            </a:r>
            <a:endParaRPr lang="zh-CN" altLang="en-US" sz="2000">
              <a:latin typeface="Verdana" pitchFamily="34" charset="0"/>
            </a:endParaRPr>
          </a:p>
        </p:txBody>
      </p:sp>
      <p:sp>
        <p:nvSpPr>
          <p:cNvPr id="72719" name="Rectangle 3"/>
          <p:cNvSpPr txBox="1">
            <a:spLocks noChangeArrowheads="1"/>
          </p:cNvSpPr>
          <p:nvPr/>
        </p:nvSpPr>
        <p:spPr bwMode="auto">
          <a:xfrm>
            <a:off x="1484313" y="5362575"/>
            <a:ext cx="62499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Device-to-Device Communications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solidFill>
                  <a:srgbClr val="FF0000"/>
                </a:solidFill>
                <a:latin typeface="Verdana" pitchFamily="34" charset="0"/>
              </a:rPr>
              <a:t>Mobile Edge Computing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User-Centric Ultra-Dense Networks</a:t>
            </a:r>
            <a:endParaRPr lang="zh-CN" altLang="en-US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charset="-122"/>
              </a:rPr>
              <a:t>Introduction</a:t>
            </a:r>
            <a:endParaRPr lang="zh-CN" altLang="en-US" sz="3200" dirty="0">
              <a:ea typeface="宋体" charset="-122"/>
            </a:endParaRPr>
          </a:p>
        </p:txBody>
      </p:sp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381000" y="1371600"/>
            <a:ext cx="853440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3300"/>
                </a:solidFill>
              </a:rPr>
              <a:t>Mobile edge computing (MEC)</a:t>
            </a:r>
            <a:r>
              <a:rPr lang="en-US" altLang="zh-CN" sz="2000" dirty="0"/>
              <a:t> has potentials to bring multiple benefits by extending computation and storage resources to the network edge.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3300"/>
                </a:solidFill>
              </a:rPr>
              <a:t>Network Functions Virtualization (NFV)</a:t>
            </a:r>
            <a:r>
              <a:rPr lang="en-US" altLang="zh-CN" sz="2000" dirty="0"/>
              <a:t> can virtualize network services and functions as multiple virtual machines (VMs) on top of commoditized physical machines (PMs).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To implement the </a:t>
            </a:r>
            <a:r>
              <a:rPr lang="en-US" altLang="zh-CN" sz="2000" dirty="0">
                <a:solidFill>
                  <a:srgbClr val="FF3300"/>
                </a:solidFill>
              </a:rPr>
              <a:t>NFV-enabled MEC architecture</a:t>
            </a:r>
            <a:r>
              <a:rPr lang="en-US" altLang="zh-CN" sz="2000" dirty="0"/>
              <a:t>, virtual network functions (e.g., </a:t>
            </a:r>
            <a:r>
              <a:rPr lang="en-US" altLang="zh-CN" sz="2000" dirty="0">
                <a:solidFill>
                  <a:srgbClr val="FF3300"/>
                </a:solidFill>
              </a:rPr>
              <a:t>virtualized computing and storage services</a:t>
            </a:r>
            <a:r>
              <a:rPr lang="en-US" altLang="zh-CN" sz="2000" dirty="0"/>
              <a:t>) are deployed at the MEC data center by creating VM </a:t>
            </a:r>
            <a:r>
              <a:rPr lang="en-US" altLang="en-US" sz="2000" dirty="0"/>
              <a:t>instances</a:t>
            </a:r>
            <a:r>
              <a:rPr lang="en-US" altLang="zh-CN" sz="2000" dirty="0"/>
              <a:t> simultaneously running on PMs.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One important challenge lies in how to efficiently achieve the </a:t>
            </a:r>
            <a:r>
              <a:rPr lang="en-US" altLang="zh-CN" sz="2000" dirty="0">
                <a:solidFill>
                  <a:srgbClr val="FF3300"/>
                </a:solidFill>
              </a:rPr>
              <a:t>VM placement</a:t>
            </a:r>
            <a:r>
              <a:rPr lang="en-US" altLang="zh-CN" sz="2000" dirty="0"/>
              <a:t> on top of the PMs and allocate the </a:t>
            </a:r>
            <a:r>
              <a:rPr lang="en-US" altLang="zh-CN" sz="2000" dirty="0">
                <a:solidFill>
                  <a:srgbClr val="FF3300"/>
                </a:solidFill>
              </a:rPr>
              <a:t>virtualized resources</a:t>
            </a:r>
            <a:r>
              <a:rPr lang="en-US" altLang="zh-CN" sz="2000" dirty="0"/>
              <a:t> to the UEs satisfying the requirement of workloads.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Motivation</a:t>
            </a:r>
            <a:endParaRPr lang="zh-CN" altLang="en-US" sz="3200">
              <a:ea typeface="宋体" charset="-122"/>
            </a:endParaRPr>
          </a:p>
        </p:txBody>
      </p:sp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381000" y="1371600"/>
            <a:ext cx="85344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VM placement problem in existing works was formulated bearing in mind an obvious technique constraint that a single VM instance must be running on one PM.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For example, VM monitor software known as </a:t>
            </a:r>
            <a:r>
              <a:rPr lang="en-US" altLang="zh-CN" sz="2000" dirty="0">
                <a:solidFill>
                  <a:srgbClr val="FF3300"/>
                </a:solidFill>
              </a:rPr>
              <a:t>hypervisor</a:t>
            </a:r>
            <a:r>
              <a:rPr lang="en-US" altLang="zh-CN" sz="2000" dirty="0"/>
              <a:t> cannot support the creation of one single VM instance that spans multiple PMs.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However, the cutting-edge </a:t>
            </a:r>
            <a:r>
              <a:rPr lang="en-US" altLang="zh-CN" sz="2000" dirty="0" err="1">
                <a:solidFill>
                  <a:srgbClr val="FF3300"/>
                </a:solidFill>
              </a:rPr>
              <a:t>vSMP</a:t>
            </a:r>
            <a:r>
              <a:rPr lang="en-US" altLang="zh-CN" sz="2000" dirty="0">
                <a:solidFill>
                  <a:srgbClr val="FF3300"/>
                </a:solidFill>
              </a:rPr>
              <a:t> hypervisor</a:t>
            </a:r>
            <a:r>
              <a:rPr lang="en-US" altLang="zh-CN" sz="2000" dirty="0"/>
              <a:t> from </a:t>
            </a:r>
            <a:r>
              <a:rPr lang="en-US" altLang="zh-CN" sz="2000" dirty="0" err="1"/>
              <a:t>ScaleMP</a:t>
            </a:r>
            <a:r>
              <a:rPr lang="en-US" altLang="zh-CN" sz="2000" dirty="0"/>
              <a:t> can aggregate multiple PMs into a single highly capable VM.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Our work intends to achieve an </a:t>
            </a:r>
            <a:r>
              <a:rPr lang="en-US" altLang="zh-CN" sz="2000" dirty="0">
                <a:solidFill>
                  <a:srgbClr val="FF3300"/>
                </a:solidFill>
              </a:rPr>
              <a:t>energy efficient VM placement</a:t>
            </a:r>
            <a:r>
              <a:rPr lang="en-US" altLang="zh-CN" sz="2000" dirty="0"/>
              <a:t> by characterizing much more complex mapping relation between VM instances and PMs, which involves the </a:t>
            </a:r>
            <a:r>
              <a:rPr lang="en-US" altLang="zh-CN" sz="2000" dirty="0">
                <a:solidFill>
                  <a:srgbClr val="FF3300"/>
                </a:solidFill>
              </a:rPr>
              <a:t>VM placement across several PMs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System Model</a:t>
            </a:r>
            <a:r>
              <a:rPr lang="en-US" altLang="zh-CN" sz="3200">
                <a:ea typeface="宋体" charset="-122"/>
              </a:rPr>
              <a:t> (1/2)</a:t>
            </a:r>
            <a:endParaRPr lang="zh-CN" altLang="en-US" sz="3200">
              <a:ea typeface="宋体" charset="-122"/>
            </a:endParaRPr>
          </a:p>
        </p:txBody>
      </p:sp>
      <p:graphicFrame>
        <p:nvGraphicFramePr>
          <p:cNvPr id="1025" name="Object 1"/>
          <p:cNvGraphicFramePr>
            <a:graphicFrameLocks noGrp="1" noChangeAspect="1"/>
          </p:cNvGraphicFramePr>
          <p:nvPr>
            <p:ph sz="half" idx="1"/>
          </p:nvPr>
        </p:nvGraphicFramePr>
        <p:xfrm>
          <a:off x="4800600" y="1447800"/>
          <a:ext cx="4191000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Visio" r:id="rId3" imgW="5124827" imgH="2842671" progId="Visio.Drawing.11">
                  <p:embed/>
                </p:oleObj>
              </mc:Choice>
              <mc:Fallback>
                <p:oleObj name="Visio" r:id="rId3" imgW="5124827" imgH="2842671" progId="Visio.Drawing.11">
                  <p:embed/>
                  <p:pic>
                    <p:nvPicPr>
                      <p:cNvPr id="1025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4191000" cy="232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381000" y="1371600"/>
            <a:ext cx="48768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Blip>
                <a:blip r:embed="rId5"/>
              </a:buBlip>
            </a:pPr>
            <a:r>
              <a:rPr lang="en-US" altLang="zh-CN" sz="2000" dirty="0"/>
              <a:t> One MEC system consisting of one </a:t>
            </a:r>
            <a:r>
              <a:rPr lang="en-US" altLang="zh-CN" sz="2000" dirty="0" err="1"/>
              <a:t>eNB</a:t>
            </a:r>
            <a:r>
              <a:rPr lang="en-US" altLang="zh-CN" sz="2000" dirty="0"/>
              <a:t> integrated with a MEC data center and </a:t>
            </a:r>
            <a:r>
              <a:rPr lang="en-US" altLang="zh-CN" sz="2000" i="1" dirty="0">
                <a:solidFill>
                  <a:srgbClr val="FF3300"/>
                </a:solidFill>
              </a:rPr>
              <a:t>L</a:t>
            </a:r>
            <a:r>
              <a:rPr lang="en-US" altLang="zh-CN" sz="2000" dirty="0"/>
              <a:t> UEs.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5"/>
              </a:buBlip>
            </a:pPr>
            <a:r>
              <a:rPr lang="en-US" altLang="zh-CN" sz="2000" dirty="0"/>
              <a:t> The MEC data center:</a:t>
            </a:r>
            <a:endParaRPr lang="zh-CN" altLang="en-US" sz="2000" dirty="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685800" y="2895600"/>
            <a:ext cx="4419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6"/>
              </a:buBlip>
            </a:pPr>
            <a:r>
              <a:rPr lang="en-US" altLang="zh-CN" dirty="0"/>
              <a:t> </a:t>
            </a:r>
            <a:r>
              <a:rPr lang="en-US" altLang="zh-CN" i="1" dirty="0">
                <a:solidFill>
                  <a:srgbClr val="FF3300"/>
                </a:solidFill>
              </a:rPr>
              <a:t>M</a:t>
            </a:r>
            <a:r>
              <a:rPr lang="en-US" altLang="zh-CN" dirty="0"/>
              <a:t> PMs to provide physical resources, i.e., processor cores and memory sizes:</a:t>
            </a:r>
          </a:p>
          <a:p>
            <a:endParaRPr lang="en-US" altLang="zh-CN" dirty="0"/>
          </a:p>
          <a:p>
            <a:endParaRPr lang="en-US" altLang="zh-CN" dirty="0"/>
          </a:p>
          <a:p>
            <a:pPr>
              <a:buFontTx/>
              <a:buBlip>
                <a:blip r:embed="rId6"/>
              </a:buBlip>
            </a:pPr>
            <a:r>
              <a:rPr lang="en-US" altLang="zh-CN" dirty="0"/>
              <a:t> </a:t>
            </a:r>
            <a:r>
              <a:rPr lang="en-US" altLang="zh-CN" i="1" dirty="0">
                <a:solidFill>
                  <a:srgbClr val="FF3300"/>
                </a:solidFill>
              </a:rPr>
              <a:t>N</a:t>
            </a:r>
            <a:r>
              <a:rPr lang="en-US" altLang="zh-CN" dirty="0"/>
              <a:t> VM instances running on </a:t>
            </a:r>
            <a:r>
              <a:rPr lang="en-US" altLang="zh-CN" i="1" dirty="0">
                <a:solidFill>
                  <a:srgbClr val="FF3300"/>
                </a:solidFill>
              </a:rPr>
              <a:t>M</a:t>
            </a:r>
            <a:r>
              <a:rPr lang="en-US" altLang="zh-CN" dirty="0"/>
              <a:t> PMs:</a:t>
            </a:r>
            <a:endParaRPr lang="zh-CN" altLang="en-US" dirty="0"/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537075"/>
            <a:ext cx="1447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5029200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3589338"/>
            <a:ext cx="28194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4038600"/>
            <a:ext cx="2667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381000" y="4495800"/>
            <a:ext cx="502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Blip>
                <a:blip r:embed="rId5"/>
              </a:buBlip>
            </a:pPr>
            <a:r>
              <a:rPr lang="en-US" altLang="zh-CN" sz="2000"/>
              <a:t> PMs </a:t>
            </a:r>
            <a:r>
              <a:rPr lang="en-US" altLang="zh-CN" sz="2000">
                <a:sym typeface="Wingdings" pitchFamily="2" charset="2"/>
              </a:rPr>
              <a:t></a:t>
            </a:r>
            <a:r>
              <a:rPr lang="en-US" altLang="zh-CN" sz="2000"/>
              <a:t> Available resource vector: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Blip>
                <a:blip r:embed="rId5"/>
              </a:buBlip>
            </a:pPr>
            <a:r>
              <a:rPr lang="en-US" altLang="zh-CN" sz="2000"/>
              <a:t> VM instances </a:t>
            </a:r>
            <a:r>
              <a:rPr lang="en-US" altLang="zh-CN" sz="2000">
                <a:sym typeface="Wingdings" pitchFamily="2" charset="2"/>
              </a:rPr>
              <a:t></a:t>
            </a:r>
            <a:r>
              <a:rPr lang="en-US" altLang="zh-CN" sz="2000"/>
              <a:t> Resource shape vector: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Blip>
                <a:blip r:embed="rId5"/>
              </a:buBlip>
            </a:pPr>
            <a:r>
              <a:rPr lang="zh-CN" altLang="en-US" sz="2000"/>
              <a:t> </a:t>
            </a:r>
            <a:r>
              <a:rPr lang="en-US" altLang="zh-CN" sz="2000"/>
              <a:t>UEs </a:t>
            </a:r>
            <a:r>
              <a:rPr lang="en-US" altLang="zh-CN" sz="2000">
                <a:sym typeface="Wingdings" pitchFamily="2" charset="2"/>
              </a:rPr>
              <a:t></a:t>
            </a:r>
            <a:r>
              <a:rPr lang="en-US" altLang="zh-CN" sz="2000"/>
              <a:t> Resource requirement vector:</a:t>
            </a:r>
          </a:p>
        </p:txBody>
      </p:sp>
      <p:pic>
        <p:nvPicPr>
          <p:cNvPr id="1034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200" y="5438775"/>
            <a:ext cx="1676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48400" y="4495800"/>
            <a:ext cx="1828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10400" y="5029200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System Model</a:t>
            </a:r>
            <a:r>
              <a:rPr lang="en-US" altLang="zh-CN" sz="3200">
                <a:ea typeface="宋体" charset="-122"/>
              </a:rPr>
              <a:t> (2/2)</a:t>
            </a:r>
            <a:endParaRPr lang="zh-CN" altLang="en-US" sz="3200">
              <a:ea typeface="宋体" charset="-122"/>
            </a:endParaRPr>
          </a:p>
        </p:txBody>
      </p:sp>
      <p:graphicFrame>
        <p:nvGraphicFramePr>
          <p:cNvPr id="2049" name="Object 1"/>
          <p:cNvGraphicFramePr>
            <a:graphicFrameLocks noGrp="1" noChangeAspect="1"/>
          </p:cNvGraphicFramePr>
          <p:nvPr>
            <p:ph sz="half" idx="2"/>
          </p:nvPr>
        </p:nvGraphicFramePr>
        <p:xfrm>
          <a:off x="5257800" y="1981200"/>
          <a:ext cx="38100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Visio" r:id="rId3" imgW="4627596" imgH="1447654" progId="Visio.Drawing.11">
                  <p:embed/>
                </p:oleObj>
              </mc:Choice>
              <mc:Fallback>
                <p:oleObj name="Visio" r:id="rId3" imgW="4627596" imgH="1447654" progId="Visio.Drawing.11">
                  <p:embed/>
                  <p:pic>
                    <p:nvPicPr>
                      <p:cNvPr id="2049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81200"/>
                        <a:ext cx="3810000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381000" y="13716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Blip>
                <a:blip r:embed="rId5"/>
              </a:buBlip>
            </a:pPr>
            <a:r>
              <a:rPr lang="en-US" altLang="zh-CN" sz="2000"/>
              <a:t> We adopt a partial computation offloading model, and also derive the </a:t>
            </a:r>
            <a:r>
              <a:rPr lang="en-US" altLang="zh-CN" sz="2000">
                <a:solidFill>
                  <a:srgbClr val="FF3300"/>
                </a:solidFill>
              </a:rPr>
              <a:t>energy consumption</a:t>
            </a:r>
            <a:r>
              <a:rPr lang="en-US" altLang="zh-CN" sz="2000"/>
              <a:t> during the following three stages:</a:t>
            </a:r>
            <a:endParaRPr lang="zh-CN" altLang="en-US" sz="2000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76200" y="2057400"/>
            <a:ext cx="5105400" cy="4191000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053" name="Group 6"/>
          <p:cNvGrpSpPr>
            <a:grpSpLocks/>
          </p:cNvGrpSpPr>
          <p:nvPr/>
        </p:nvGrpSpPr>
        <p:grpSpPr bwMode="auto">
          <a:xfrm>
            <a:off x="152400" y="2209800"/>
            <a:ext cx="4924425" cy="1228725"/>
            <a:chOff x="2304" y="1200"/>
            <a:chExt cx="3102" cy="774"/>
          </a:xfrm>
        </p:grpSpPr>
        <p:sp>
          <p:nvSpPr>
            <p:cNvPr id="82951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80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54" name="Group 9"/>
          <p:cNvGrpSpPr>
            <a:grpSpLocks/>
          </p:cNvGrpSpPr>
          <p:nvPr/>
        </p:nvGrpSpPr>
        <p:grpSpPr bwMode="auto">
          <a:xfrm>
            <a:off x="152400" y="3571875"/>
            <a:ext cx="4924425" cy="1228725"/>
            <a:chOff x="2304" y="2058"/>
            <a:chExt cx="3102" cy="774"/>
          </a:xfrm>
        </p:grpSpPr>
        <p:sp>
          <p:nvSpPr>
            <p:cNvPr id="82954" name="AutoShape 10"/>
            <p:cNvSpPr>
              <a:spLocks noChangeArrowheads="1"/>
            </p:cNvSpPr>
            <p:nvPr/>
          </p:nvSpPr>
          <p:spPr bwMode="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78" name="AutoShape 11"/>
            <p:cNvSpPr>
              <a:spLocks noChangeArrowheads="1"/>
            </p:cNvSpPr>
            <p:nvPr/>
          </p:nvSpPr>
          <p:spPr bwMode="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55" name="Group 12"/>
          <p:cNvGrpSpPr>
            <a:grpSpLocks/>
          </p:cNvGrpSpPr>
          <p:nvPr/>
        </p:nvGrpSpPr>
        <p:grpSpPr bwMode="auto">
          <a:xfrm>
            <a:off x="152400" y="4876800"/>
            <a:ext cx="4924425" cy="1228725"/>
            <a:chOff x="2304" y="2880"/>
            <a:chExt cx="3102" cy="774"/>
          </a:xfrm>
        </p:grpSpPr>
        <p:sp>
          <p:nvSpPr>
            <p:cNvPr id="82957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76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56" name="Text Box 15"/>
          <p:cNvSpPr txBox="1">
            <a:spLocks noChangeArrowheads="1"/>
          </p:cNvSpPr>
          <p:nvPr/>
        </p:nvSpPr>
        <p:spPr bwMode="gray">
          <a:xfrm>
            <a:off x="152400" y="4876800"/>
            <a:ext cx="4032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b="1" i="1" dirty="0">
                <a:solidFill>
                  <a:srgbClr val="000066"/>
                </a:solidFill>
              </a:rPr>
              <a:t>Computing at MEC data center</a:t>
            </a:r>
          </a:p>
        </p:txBody>
      </p:sp>
      <p:sp>
        <p:nvSpPr>
          <p:cNvPr id="2057" name="Text Box 16"/>
          <p:cNvSpPr txBox="1">
            <a:spLocks noChangeArrowheads="1"/>
          </p:cNvSpPr>
          <p:nvPr/>
        </p:nvSpPr>
        <p:spPr bwMode="gray">
          <a:xfrm>
            <a:off x="158750" y="3595688"/>
            <a:ext cx="4032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b="1" i="1">
                <a:solidFill>
                  <a:srgbClr val="000066"/>
                </a:solidFill>
              </a:rPr>
              <a:t>Computation Offloading</a:t>
            </a:r>
          </a:p>
        </p:txBody>
      </p:sp>
      <p:sp>
        <p:nvSpPr>
          <p:cNvPr id="2058" name="Text Box 17"/>
          <p:cNvSpPr txBox="1">
            <a:spLocks noChangeArrowheads="1"/>
          </p:cNvSpPr>
          <p:nvPr/>
        </p:nvSpPr>
        <p:spPr bwMode="gray">
          <a:xfrm>
            <a:off x="228600" y="2224088"/>
            <a:ext cx="2438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b="1" i="1">
                <a:solidFill>
                  <a:srgbClr val="000066"/>
                </a:solidFill>
              </a:rPr>
              <a:t>Local Computing</a:t>
            </a:r>
          </a:p>
        </p:txBody>
      </p:sp>
      <p:pic>
        <p:nvPicPr>
          <p:cNvPr id="2059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667000"/>
            <a:ext cx="1905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043363"/>
            <a:ext cx="16764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5334000"/>
            <a:ext cx="2590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Rectangle 21"/>
          <p:cNvSpPr>
            <a:spLocks noChangeArrowheads="1"/>
          </p:cNvSpPr>
          <p:nvPr/>
        </p:nvSpPr>
        <p:spPr bwMode="auto">
          <a:xfrm>
            <a:off x="2895600" y="2438400"/>
            <a:ext cx="2362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Energy consumption per processor cycle for local computing</a:t>
            </a:r>
            <a:endParaRPr lang="zh-CN" altLang="en-US" sz="1400"/>
          </a:p>
        </p:txBody>
      </p:sp>
      <p:sp>
        <p:nvSpPr>
          <p:cNvPr id="2063" name="Rectangle 22"/>
          <p:cNvSpPr>
            <a:spLocks noChangeArrowheads="1"/>
          </p:cNvSpPr>
          <p:nvPr/>
        </p:nvSpPr>
        <p:spPr bwMode="auto">
          <a:xfrm>
            <a:off x="2362200" y="2743200"/>
            <a:ext cx="304800" cy="3048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64" name="Line 23"/>
          <p:cNvSpPr>
            <a:spLocks noChangeShapeType="1"/>
          </p:cNvSpPr>
          <p:nvPr/>
        </p:nvSpPr>
        <p:spPr bwMode="auto">
          <a:xfrm flipV="1">
            <a:off x="2667000" y="2667000"/>
            <a:ext cx="30480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5" name="Rectangle 24"/>
          <p:cNvSpPr>
            <a:spLocks noChangeArrowheads="1"/>
          </p:cNvSpPr>
          <p:nvPr/>
        </p:nvSpPr>
        <p:spPr bwMode="auto">
          <a:xfrm>
            <a:off x="2895600" y="3810000"/>
            <a:ext cx="2286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Maximum transmit power of UE</a:t>
            </a:r>
          </a:p>
        </p:txBody>
      </p:sp>
      <p:sp>
        <p:nvSpPr>
          <p:cNvPr id="2066" name="Rectangle 25"/>
          <p:cNvSpPr>
            <a:spLocks noChangeArrowheads="1"/>
          </p:cNvSpPr>
          <p:nvPr/>
        </p:nvSpPr>
        <p:spPr bwMode="auto">
          <a:xfrm>
            <a:off x="2133600" y="4114800"/>
            <a:ext cx="304800" cy="3048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67" name="Line 26"/>
          <p:cNvSpPr>
            <a:spLocks noChangeShapeType="1"/>
          </p:cNvSpPr>
          <p:nvPr/>
        </p:nvSpPr>
        <p:spPr bwMode="auto">
          <a:xfrm flipV="1">
            <a:off x="2438400" y="3962400"/>
            <a:ext cx="5334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8" name="Rectangle 27"/>
          <p:cNvSpPr>
            <a:spLocks noChangeArrowheads="1"/>
          </p:cNvSpPr>
          <p:nvPr/>
        </p:nvSpPr>
        <p:spPr bwMode="auto">
          <a:xfrm>
            <a:off x="2057400" y="44958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/>
              <a:t>Transmit power of UE</a:t>
            </a:r>
            <a:endParaRPr lang="zh-CN" altLang="en-US" sz="1400"/>
          </a:p>
        </p:txBody>
      </p:sp>
      <p:sp>
        <p:nvSpPr>
          <p:cNvPr id="2069" name="Line 28"/>
          <p:cNvSpPr>
            <a:spLocks noChangeShapeType="1"/>
          </p:cNvSpPr>
          <p:nvPr/>
        </p:nvSpPr>
        <p:spPr bwMode="auto">
          <a:xfrm>
            <a:off x="1828800" y="4495800"/>
            <a:ext cx="609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0" name="Rectangle 29"/>
          <p:cNvSpPr>
            <a:spLocks noChangeArrowheads="1"/>
          </p:cNvSpPr>
          <p:nvPr/>
        </p:nvSpPr>
        <p:spPr bwMode="auto">
          <a:xfrm>
            <a:off x="3352800" y="5105400"/>
            <a:ext cx="1905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Energy consumption per processor cycle for computing at VM instance</a:t>
            </a:r>
            <a:endParaRPr lang="zh-CN" altLang="en-US" sz="1400"/>
          </a:p>
        </p:txBody>
      </p:sp>
      <p:sp>
        <p:nvSpPr>
          <p:cNvPr id="2071" name="Rectangle 30"/>
          <p:cNvSpPr>
            <a:spLocks noChangeArrowheads="1"/>
          </p:cNvSpPr>
          <p:nvPr/>
        </p:nvSpPr>
        <p:spPr bwMode="auto">
          <a:xfrm>
            <a:off x="3048000" y="5410200"/>
            <a:ext cx="228600" cy="3048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72" name="Line 31"/>
          <p:cNvSpPr>
            <a:spLocks noChangeShapeType="1"/>
          </p:cNvSpPr>
          <p:nvPr/>
        </p:nvSpPr>
        <p:spPr bwMode="auto">
          <a:xfrm flipV="1">
            <a:off x="3276600" y="5410200"/>
            <a:ext cx="1524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3" name="Rectangle 32"/>
          <p:cNvSpPr>
            <a:spLocks noChangeArrowheads="1"/>
          </p:cNvSpPr>
          <p:nvPr/>
        </p:nvSpPr>
        <p:spPr bwMode="auto">
          <a:xfrm>
            <a:off x="5257800" y="3200400"/>
            <a:ext cx="3886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rgbClr val="FF3300"/>
                </a:solidFill>
              </a:rPr>
              <a:t>Total energy consumption</a:t>
            </a:r>
            <a:r>
              <a:rPr lang="en-US" altLang="zh-CN" sz="2000" dirty="0"/>
              <a:t> of the MEC system for computing and offloading during time duration </a:t>
            </a:r>
            <a:r>
              <a:rPr lang="en-US" altLang="zh-CN" sz="2000" i="1" dirty="0"/>
              <a:t>T</a:t>
            </a:r>
            <a:r>
              <a:rPr lang="en-US" altLang="zh-CN" sz="2000" dirty="0"/>
              <a:t>:</a:t>
            </a:r>
            <a:endParaRPr lang="zh-CN" altLang="en-US" sz="2000" dirty="0"/>
          </a:p>
        </p:txBody>
      </p:sp>
      <p:pic>
        <p:nvPicPr>
          <p:cNvPr id="2074" name="Picture 3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4191000"/>
            <a:ext cx="37338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Possible Solution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1463"/>
            <a:ext cx="8686800" cy="1582737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Ultra-dense Networks, Device-to-Device, etc.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cumulative interference will be significant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relations among entities are complicated</a:t>
            </a:r>
          </a:p>
          <a:p>
            <a:pPr lvl="1" eaLnBrk="1" hangingPunct="1">
              <a:defRPr/>
            </a:pPr>
            <a:endParaRPr lang="zh-CN" altLang="en-US" sz="2800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pic>
        <p:nvPicPr>
          <p:cNvPr id="21507" name="图片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3356992"/>
            <a:ext cx="46355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图片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4463" y="3401417"/>
            <a:ext cx="37258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Problem Formulation</a:t>
            </a:r>
            <a:endParaRPr lang="zh-CN" altLang="en-US" sz="3200">
              <a:ea typeface="宋体" charset="-122"/>
            </a:endParaRPr>
          </a:p>
        </p:txBody>
      </p:sp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35480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228600" y="12192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altLang="zh-CN" sz="2000"/>
              <a:t> Our objective is to minimize the total energy consumption for computing and offloading, aiming to obtain the optimal VM placement:</a:t>
            </a:r>
            <a:endParaRPr lang="zh-CN" altLang="en-US" sz="2000"/>
          </a:p>
        </p:txBody>
      </p:sp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4648200" y="21336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i="1"/>
              <a:t>N</a:t>
            </a:r>
            <a:r>
              <a:rPr lang="fr-FR" altLang="en-US"/>
              <a:t>×</a:t>
            </a:r>
            <a:r>
              <a:rPr lang="fr-FR" altLang="zh-CN" i="1"/>
              <a:t>M</a:t>
            </a:r>
            <a:r>
              <a:rPr lang="fr-FR" altLang="zh-CN"/>
              <a:t> 0-1 VM placement matrix</a:t>
            </a:r>
            <a:endParaRPr lang="zh-CN" altLang="en-US"/>
          </a:p>
        </p:txBody>
      </p:sp>
      <p:sp>
        <p:nvSpPr>
          <p:cNvPr id="79877" name="Line 6"/>
          <p:cNvSpPr>
            <a:spLocks noChangeShapeType="1"/>
          </p:cNvSpPr>
          <p:nvPr/>
        </p:nvSpPr>
        <p:spPr bwMode="auto">
          <a:xfrm>
            <a:off x="838200" y="2667000"/>
            <a:ext cx="533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878" name="Line 7"/>
          <p:cNvSpPr>
            <a:spLocks noChangeShapeType="1"/>
          </p:cNvSpPr>
          <p:nvPr/>
        </p:nvSpPr>
        <p:spPr bwMode="auto">
          <a:xfrm>
            <a:off x="1447800" y="2590800"/>
            <a:ext cx="76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879" name="Line 8"/>
          <p:cNvSpPr>
            <a:spLocks noChangeShapeType="1"/>
          </p:cNvSpPr>
          <p:nvPr/>
        </p:nvSpPr>
        <p:spPr bwMode="auto">
          <a:xfrm flipV="1">
            <a:off x="1524000" y="1981200"/>
            <a:ext cx="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880" name="Line 9"/>
          <p:cNvSpPr>
            <a:spLocks noChangeShapeType="1"/>
          </p:cNvSpPr>
          <p:nvPr/>
        </p:nvSpPr>
        <p:spPr bwMode="auto">
          <a:xfrm>
            <a:off x="1524000" y="1981200"/>
            <a:ext cx="4724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881" name="Line 10"/>
          <p:cNvSpPr>
            <a:spLocks noChangeShapeType="1"/>
          </p:cNvSpPr>
          <p:nvPr/>
        </p:nvSpPr>
        <p:spPr bwMode="auto">
          <a:xfrm>
            <a:off x="6248400" y="1981200"/>
            <a:ext cx="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882" name="Rectangle 11"/>
          <p:cNvSpPr>
            <a:spLocks noChangeArrowheads="1"/>
          </p:cNvSpPr>
          <p:nvPr/>
        </p:nvSpPr>
        <p:spPr bwMode="auto">
          <a:xfrm>
            <a:off x="4038600" y="2819400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Virtualized resources of VM instance </a:t>
            </a:r>
            <a:r>
              <a:rPr lang="en-US" altLang="zh-CN" i="1"/>
              <a:t>v</a:t>
            </a:r>
            <a:r>
              <a:rPr lang="en-US" altLang="zh-CN" i="1" baseline="-25000"/>
              <a:t>i</a:t>
            </a:r>
            <a:r>
              <a:rPr lang="en-US" altLang="zh-CN"/>
              <a:t> can be placed across at most </a:t>
            </a:r>
            <a:r>
              <a:rPr lang="en-US" altLang="zh-CN" i="1"/>
              <a:t>d</a:t>
            </a:r>
            <a:r>
              <a:rPr lang="en-US" altLang="zh-CN"/>
              <a:t> PMs</a:t>
            </a:r>
            <a:endParaRPr lang="zh-CN" altLang="en-US"/>
          </a:p>
        </p:txBody>
      </p:sp>
      <p:sp>
        <p:nvSpPr>
          <p:cNvPr id="79883" name="Rectangle 12"/>
          <p:cNvSpPr>
            <a:spLocks noChangeArrowheads="1"/>
          </p:cNvSpPr>
          <p:nvPr/>
        </p:nvSpPr>
        <p:spPr bwMode="auto">
          <a:xfrm>
            <a:off x="1676400" y="2819400"/>
            <a:ext cx="1524000" cy="7620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4" name="Line 13"/>
          <p:cNvSpPr>
            <a:spLocks noChangeShapeType="1"/>
          </p:cNvSpPr>
          <p:nvPr/>
        </p:nvSpPr>
        <p:spPr bwMode="auto">
          <a:xfrm flipV="1">
            <a:off x="3200400" y="3048000"/>
            <a:ext cx="9144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885" name="Rectangle 14"/>
          <p:cNvSpPr>
            <a:spLocks noChangeArrowheads="1"/>
          </p:cNvSpPr>
          <p:nvPr/>
        </p:nvSpPr>
        <p:spPr bwMode="auto">
          <a:xfrm>
            <a:off x="4038600" y="3733800"/>
            <a:ext cx="411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PM </a:t>
            </a:r>
            <a:r>
              <a:rPr lang="en-US" altLang="zh-CN" i="1"/>
              <a:t>p</a:t>
            </a:r>
            <a:r>
              <a:rPr lang="en-US" altLang="zh-CN" i="1" baseline="-25000"/>
              <a:t>j</a:t>
            </a:r>
            <a:r>
              <a:rPr lang="en-US" altLang="zh-CN"/>
              <a:t> can host at most </a:t>
            </a:r>
            <a:r>
              <a:rPr lang="el-GR" altLang="zh-CN" i="1">
                <a:cs typeface="Arial" charset="0"/>
              </a:rPr>
              <a:t>δ</a:t>
            </a:r>
            <a:r>
              <a:rPr lang="en-US" altLang="zh-CN"/>
              <a:t> VM instances</a:t>
            </a:r>
            <a:endParaRPr lang="zh-CN" altLang="en-US"/>
          </a:p>
        </p:txBody>
      </p:sp>
      <p:sp>
        <p:nvSpPr>
          <p:cNvPr id="79886" name="Rectangle 15"/>
          <p:cNvSpPr>
            <a:spLocks noChangeArrowheads="1"/>
          </p:cNvSpPr>
          <p:nvPr/>
        </p:nvSpPr>
        <p:spPr bwMode="auto">
          <a:xfrm>
            <a:off x="1676400" y="3581400"/>
            <a:ext cx="1524000" cy="6858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7" name="Line 16"/>
          <p:cNvSpPr>
            <a:spLocks noChangeShapeType="1"/>
          </p:cNvSpPr>
          <p:nvPr/>
        </p:nvSpPr>
        <p:spPr bwMode="auto">
          <a:xfrm flipV="1">
            <a:off x="3200400" y="3886200"/>
            <a:ext cx="914400" cy="76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888" name="Rectangle 17"/>
          <p:cNvSpPr>
            <a:spLocks noChangeArrowheads="1"/>
          </p:cNvSpPr>
          <p:nvPr/>
        </p:nvSpPr>
        <p:spPr bwMode="auto">
          <a:xfrm>
            <a:off x="1676400" y="4343400"/>
            <a:ext cx="1905000" cy="14478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9" name="Rectangle 18"/>
          <p:cNvSpPr>
            <a:spLocks noChangeArrowheads="1"/>
          </p:cNvSpPr>
          <p:nvPr/>
        </p:nvSpPr>
        <p:spPr bwMode="auto">
          <a:xfrm>
            <a:off x="4038600" y="4419600"/>
            <a:ext cx="487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Constraints of number of processor cores and amount of memory sizes</a:t>
            </a:r>
            <a:endParaRPr lang="zh-CN" altLang="en-US"/>
          </a:p>
        </p:txBody>
      </p:sp>
      <p:sp>
        <p:nvSpPr>
          <p:cNvPr id="79890" name="Line 19"/>
          <p:cNvSpPr>
            <a:spLocks noChangeShapeType="1"/>
          </p:cNvSpPr>
          <p:nvPr/>
        </p:nvSpPr>
        <p:spPr bwMode="auto">
          <a:xfrm flipV="1">
            <a:off x="3581400" y="4648200"/>
            <a:ext cx="5334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891" name="Rectangle 20"/>
          <p:cNvSpPr>
            <a:spLocks noChangeArrowheads="1"/>
          </p:cNvSpPr>
          <p:nvPr/>
        </p:nvSpPr>
        <p:spPr bwMode="auto">
          <a:xfrm>
            <a:off x="4114800" y="53340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Binary variable to indicate whether VM instance </a:t>
            </a:r>
            <a:r>
              <a:rPr lang="en-US" altLang="zh-CN" i="1"/>
              <a:t>v</a:t>
            </a:r>
            <a:r>
              <a:rPr lang="en-US" altLang="zh-CN" i="1" baseline="-25000"/>
              <a:t>i</a:t>
            </a:r>
            <a:r>
              <a:rPr lang="en-US" altLang="zh-CN" i="1"/>
              <a:t> </a:t>
            </a:r>
            <a:r>
              <a:rPr lang="en-US" altLang="zh-CN"/>
              <a:t>is placed on PM </a:t>
            </a:r>
            <a:r>
              <a:rPr lang="en-US" altLang="zh-CN" i="1"/>
              <a:t>p</a:t>
            </a:r>
            <a:r>
              <a:rPr lang="en-US" altLang="zh-CN" i="1" baseline="-25000"/>
              <a:t>j</a:t>
            </a:r>
            <a:endParaRPr lang="zh-CN" altLang="en-US" i="1" baseline="-25000"/>
          </a:p>
        </p:txBody>
      </p:sp>
      <p:sp>
        <p:nvSpPr>
          <p:cNvPr id="79892" name="Rectangle 21"/>
          <p:cNvSpPr>
            <a:spLocks noChangeArrowheads="1"/>
          </p:cNvSpPr>
          <p:nvPr/>
        </p:nvSpPr>
        <p:spPr bwMode="auto">
          <a:xfrm>
            <a:off x="1676400" y="5791200"/>
            <a:ext cx="1981200" cy="3810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93" name="Line 22"/>
          <p:cNvSpPr>
            <a:spLocks noChangeShapeType="1"/>
          </p:cNvSpPr>
          <p:nvPr/>
        </p:nvSpPr>
        <p:spPr bwMode="auto">
          <a:xfrm flipV="1">
            <a:off x="3657600" y="5562600"/>
            <a:ext cx="5334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Hypergraph Construction</a:t>
            </a:r>
            <a:r>
              <a:rPr lang="en-US" altLang="zh-CN" sz="3200">
                <a:ea typeface="宋体" charset="-122"/>
              </a:rPr>
              <a:t> (1/2)</a:t>
            </a:r>
            <a:endParaRPr lang="zh-CN" altLang="en-US" sz="3200">
              <a:ea typeface="宋体" charset="-122"/>
            </a:endParaRPr>
          </a:p>
        </p:txBody>
      </p:sp>
      <p:graphicFrame>
        <p:nvGraphicFramePr>
          <p:cNvPr id="3073" name="Object 1"/>
          <p:cNvGraphicFramePr>
            <a:graphicFrameLocks noGrp="1" noChangeAspect="1"/>
          </p:cNvGraphicFramePr>
          <p:nvPr>
            <p:ph sz="half" idx="1"/>
          </p:nvPr>
        </p:nvGraphicFramePr>
        <p:xfrm>
          <a:off x="395288" y="3219450"/>
          <a:ext cx="4175125" cy="263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Visio" r:id="rId3" imgW="3944646" imgH="2492837" progId="Visio.Drawing.11">
                  <p:embed/>
                </p:oleObj>
              </mc:Choice>
              <mc:Fallback>
                <p:oleObj name="Visio" r:id="rId3" imgW="3944646" imgH="2492837" progId="Visio.Drawing.11">
                  <p:embed/>
                  <p:pic>
                    <p:nvPicPr>
                      <p:cNvPr id="3073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19450"/>
                        <a:ext cx="4175125" cy="263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64163" y="3213100"/>
          <a:ext cx="3529012" cy="297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Visio" r:id="rId5" imgW="3165327" imgH="2667214" progId="Visio.Drawing.11">
                  <p:embed/>
                </p:oleObj>
              </mc:Choice>
              <mc:Fallback>
                <p:oleObj name="Visio" r:id="rId5" imgW="3165327" imgH="2667214" progId="Visio.Drawing.11">
                  <p:embed/>
                  <p:pic>
                    <p:nvPicPr>
                      <p:cNvPr id="3074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213100"/>
                        <a:ext cx="3529012" cy="297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8600" y="12192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7"/>
              </a:buBlip>
            </a:pPr>
            <a:r>
              <a:rPr lang="en-US" altLang="zh-CN" sz="2000"/>
              <a:t> </a:t>
            </a:r>
            <a:r>
              <a:rPr lang="en-US" altLang="en-US" sz="2000"/>
              <a:t>We construct the weighted hypergraph model based on the </a:t>
            </a:r>
            <a:r>
              <a:rPr lang="en-US" altLang="zh-CN" sz="2000"/>
              <a:t>complex placement</a:t>
            </a:r>
            <a:r>
              <a:rPr lang="en-US" altLang="en-US" sz="2000"/>
              <a:t> relation between VM instances and PMs</a:t>
            </a:r>
            <a:r>
              <a:rPr lang="en-US" altLang="zh-CN" sz="2000"/>
              <a:t>:</a:t>
            </a:r>
            <a:endParaRPr lang="zh-CN" altLang="en-US" sz="2000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572000" y="4652963"/>
            <a:ext cx="749300" cy="144462"/>
          </a:xfrm>
          <a:prstGeom prst="rightArrow">
            <a:avLst>
              <a:gd name="adj1" fmla="val 50000"/>
              <a:gd name="adj2" fmla="val 12967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99" name="Rectangle 11"/>
          <p:cNvSpPr>
            <a:spLocks noChangeArrowheads="1"/>
          </p:cNvSpPr>
          <p:nvPr/>
        </p:nvSpPr>
        <p:spPr bwMode="auto">
          <a:xfrm>
            <a:off x="503238" y="2347913"/>
            <a:ext cx="4608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8"/>
              </a:buBlip>
            </a:pPr>
            <a:r>
              <a:rPr lang="en-US" altLang="zh-CN"/>
              <a:t> Virtualized resources of VM instance </a:t>
            </a:r>
            <a:r>
              <a:rPr lang="en-US" altLang="zh-CN" i="1"/>
              <a:t>v</a:t>
            </a:r>
            <a:r>
              <a:rPr lang="en-US" altLang="zh-CN" i="1" baseline="-25000"/>
              <a:t>i</a:t>
            </a:r>
            <a:r>
              <a:rPr lang="en-US" altLang="zh-CN"/>
              <a:t> can be placed across at most </a:t>
            </a:r>
            <a:r>
              <a:rPr lang="en-US" altLang="zh-CN" i="1">
                <a:solidFill>
                  <a:srgbClr val="FF3300"/>
                </a:solidFill>
              </a:rPr>
              <a:t>d</a:t>
            </a:r>
            <a:r>
              <a:rPr lang="en-US" altLang="zh-CN"/>
              <a:t> PMs</a:t>
            </a:r>
            <a:endParaRPr lang="zh-CN" alt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503238" y="2347913"/>
            <a:ext cx="4392612" cy="647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2843213" y="1916113"/>
            <a:ext cx="366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3333CC"/>
                </a:solidFill>
              </a:rPr>
              <a:t>Complex Placement</a:t>
            </a:r>
            <a:r>
              <a:rPr lang="en-US" altLang="en-US" sz="2000" b="1">
                <a:solidFill>
                  <a:srgbClr val="3333CC"/>
                </a:solidFill>
              </a:rPr>
              <a:t> </a:t>
            </a:r>
            <a:r>
              <a:rPr lang="en-US" altLang="zh-CN" sz="2000" b="1">
                <a:solidFill>
                  <a:srgbClr val="3333CC"/>
                </a:solidFill>
              </a:rPr>
              <a:t>R</a:t>
            </a:r>
            <a:r>
              <a:rPr lang="en-US" altLang="en-US" sz="2000" b="1">
                <a:solidFill>
                  <a:srgbClr val="3333CC"/>
                </a:solidFill>
              </a:rPr>
              <a:t>elation</a:t>
            </a:r>
            <a:endParaRPr lang="zh-CN" altLang="en-US" sz="2000" b="1">
              <a:solidFill>
                <a:srgbClr val="3333CC"/>
              </a:solidFill>
            </a:endParaRPr>
          </a:p>
        </p:txBody>
      </p:sp>
      <p:sp>
        <p:nvSpPr>
          <p:cNvPr id="3102" name="Rectangle 11"/>
          <p:cNvSpPr>
            <a:spLocks noChangeArrowheads="1"/>
          </p:cNvSpPr>
          <p:nvPr/>
        </p:nvSpPr>
        <p:spPr bwMode="auto">
          <a:xfrm>
            <a:off x="5256213" y="2347913"/>
            <a:ext cx="3636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8"/>
              </a:buBlip>
            </a:pPr>
            <a:r>
              <a:rPr lang="en-US" altLang="zh-CN"/>
              <a:t> PM </a:t>
            </a:r>
            <a:r>
              <a:rPr lang="en-US" altLang="zh-CN" i="1"/>
              <a:t>p</a:t>
            </a:r>
            <a:r>
              <a:rPr lang="en-US" altLang="zh-CN" i="1" baseline="-25000"/>
              <a:t>j</a:t>
            </a:r>
            <a:r>
              <a:rPr lang="en-US" altLang="zh-CN"/>
              <a:t> can host at most </a:t>
            </a:r>
            <a:r>
              <a:rPr lang="el-GR" altLang="zh-CN" i="1">
                <a:latin typeface="Times New Roman" pitchFamily="18" charset="0"/>
              </a:rPr>
              <a:t>δ</a:t>
            </a:r>
            <a:r>
              <a:rPr lang="en-US" altLang="zh-CN"/>
              <a:t> VM instances</a:t>
            </a:r>
            <a:endParaRPr lang="zh-CN" alt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5256213" y="2347913"/>
            <a:ext cx="3455987" cy="6477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323850" y="1916113"/>
            <a:ext cx="8569325" cy="12255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4140200" y="4286250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/>
              <a:t>transformation</a:t>
            </a:r>
            <a:endParaRPr lang="zh-CN" altLang="en-US" b="1"/>
          </a:p>
        </p:txBody>
      </p:sp>
      <p:sp>
        <p:nvSpPr>
          <p:cNvPr id="2" name="Rectangle 1"/>
          <p:cNvSpPr/>
          <p:nvPr/>
        </p:nvSpPr>
        <p:spPr>
          <a:xfrm>
            <a:off x="6511925" y="6186488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</a:pPr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Incidence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Hypergraph Construction</a:t>
            </a:r>
            <a:r>
              <a:rPr lang="en-US" altLang="zh-CN" sz="3200">
                <a:ea typeface="宋体" charset="-122"/>
              </a:rPr>
              <a:t> (2/2)</a:t>
            </a:r>
            <a:endParaRPr lang="zh-CN" altLang="en-US" sz="3200">
              <a:ea typeface="宋体" charset="-122"/>
            </a:endParaRPr>
          </a:p>
        </p:txBody>
      </p:sp>
      <p:graphicFrame>
        <p:nvGraphicFramePr>
          <p:cNvPr id="107528" name="Object 8"/>
          <p:cNvGraphicFramePr>
            <a:graphicFrameLocks noChangeAspect="1"/>
          </p:cNvGraphicFramePr>
          <p:nvPr/>
        </p:nvGraphicFramePr>
        <p:xfrm>
          <a:off x="5580063" y="3213100"/>
          <a:ext cx="2590800" cy="229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Visio" r:id="rId3" imgW="2099600" imgH="1862002" progId="Visio.Drawing.11">
                  <p:embed/>
                </p:oleObj>
              </mc:Choice>
              <mc:Fallback>
                <p:oleObj name="Visio" r:id="rId3" imgW="2099600" imgH="1862002" progId="Visio.Drawing.11">
                  <p:embed/>
                  <p:pic>
                    <p:nvPicPr>
                      <p:cNvPr id="1075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213100"/>
                        <a:ext cx="2590800" cy="229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3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1268413"/>
            <a:ext cx="22320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1" name="AutoShape 10"/>
          <p:cNvSpPr>
            <a:spLocks/>
          </p:cNvSpPr>
          <p:nvPr/>
        </p:nvSpPr>
        <p:spPr bwMode="auto">
          <a:xfrm>
            <a:off x="257175" y="1852613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32" name="Rectangle 11"/>
          <p:cNvSpPr>
            <a:spLocks noChangeArrowheads="1"/>
          </p:cNvSpPr>
          <p:nvPr/>
        </p:nvSpPr>
        <p:spPr bwMode="auto">
          <a:xfrm>
            <a:off x="403225" y="170021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Vertex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07533" name="Rectangle 12"/>
          <p:cNvSpPr>
            <a:spLocks noChangeArrowheads="1"/>
          </p:cNvSpPr>
          <p:nvPr/>
        </p:nvSpPr>
        <p:spPr bwMode="auto">
          <a:xfrm>
            <a:off x="176371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VM instance</a:t>
            </a:r>
            <a:endParaRPr lang="zh-CN" altLang="en-US"/>
          </a:p>
        </p:txBody>
      </p:sp>
      <p:sp>
        <p:nvSpPr>
          <p:cNvPr id="107534" name="AutoShape 13"/>
          <p:cNvSpPr>
            <a:spLocks noChangeArrowheads="1"/>
          </p:cNvSpPr>
          <p:nvPr/>
        </p:nvSpPr>
        <p:spPr bwMode="auto">
          <a:xfrm>
            <a:off x="1331913" y="1836738"/>
            <a:ext cx="381000" cy="1524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35" name="Rectangle 14"/>
          <p:cNvSpPr>
            <a:spLocks noChangeArrowheads="1"/>
          </p:cNvSpPr>
          <p:nvPr/>
        </p:nvSpPr>
        <p:spPr bwMode="auto">
          <a:xfrm>
            <a:off x="409575" y="2005013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Hyperedge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07536" name="Rectangle 15"/>
          <p:cNvSpPr>
            <a:spLocks noChangeArrowheads="1"/>
          </p:cNvSpPr>
          <p:nvPr/>
        </p:nvSpPr>
        <p:spPr bwMode="auto">
          <a:xfrm>
            <a:off x="2268538" y="1989138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PM</a:t>
            </a:r>
            <a:endParaRPr lang="zh-CN" altLang="en-US"/>
          </a:p>
        </p:txBody>
      </p:sp>
      <p:sp>
        <p:nvSpPr>
          <p:cNvPr id="107537" name="AutoShape 16"/>
          <p:cNvSpPr>
            <a:spLocks noChangeArrowheads="1"/>
          </p:cNvSpPr>
          <p:nvPr/>
        </p:nvSpPr>
        <p:spPr bwMode="auto">
          <a:xfrm>
            <a:off x="4211638" y="4149725"/>
            <a:ext cx="762000" cy="287338"/>
          </a:xfrm>
          <a:custGeom>
            <a:avLst/>
            <a:gdLst>
              <a:gd name="T0" fmla="*/ 711244052 w 21600"/>
              <a:gd name="T1" fmla="*/ 0 h 21600"/>
              <a:gd name="T2" fmla="*/ 0 w 21600"/>
              <a:gd name="T3" fmla="*/ 59270332 h 21600"/>
              <a:gd name="T4" fmla="*/ 711244052 w 21600"/>
              <a:gd name="T5" fmla="*/ 118540664 h 21600"/>
              <a:gd name="T6" fmla="*/ 948325308 w 21600"/>
              <a:gd name="T7" fmla="*/ 5927033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38" name="AutoShape 17"/>
          <p:cNvSpPr>
            <a:spLocks noChangeArrowheads="1"/>
          </p:cNvSpPr>
          <p:nvPr/>
        </p:nvSpPr>
        <p:spPr bwMode="auto">
          <a:xfrm>
            <a:off x="1763713" y="2133600"/>
            <a:ext cx="381000" cy="1524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39" name="Rectangle 18"/>
          <p:cNvSpPr>
            <a:spLocks noChangeArrowheads="1"/>
          </p:cNvSpPr>
          <p:nvPr/>
        </p:nvSpPr>
        <p:spPr bwMode="auto">
          <a:xfrm>
            <a:off x="409575" y="2309813"/>
            <a:ext cx="215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Hyperedge weight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07540" name="Rectangle 19"/>
          <p:cNvSpPr>
            <a:spLocks noChangeArrowheads="1"/>
          </p:cNvSpPr>
          <p:nvPr/>
        </p:nvSpPr>
        <p:spPr bwMode="auto">
          <a:xfrm>
            <a:off x="3132138" y="2349500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accumulated energy consumption for computing in a hyperedge</a:t>
            </a:r>
            <a:endParaRPr lang="zh-CN" altLang="en-US"/>
          </a:p>
        </p:txBody>
      </p:sp>
      <p:sp>
        <p:nvSpPr>
          <p:cNvPr id="107541" name="AutoShape 20"/>
          <p:cNvSpPr>
            <a:spLocks noChangeArrowheads="1"/>
          </p:cNvSpPr>
          <p:nvPr/>
        </p:nvSpPr>
        <p:spPr bwMode="auto">
          <a:xfrm>
            <a:off x="2606675" y="2420938"/>
            <a:ext cx="381000" cy="1524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7542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1773238"/>
            <a:ext cx="990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43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2060575"/>
            <a:ext cx="11430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44" name="Picture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6100" y="2719388"/>
            <a:ext cx="36718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45" name="Rectangle 24"/>
          <p:cNvSpPr>
            <a:spLocks noChangeArrowheads="1"/>
          </p:cNvSpPr>
          <p:nvPr/>
        </p:nvSpPr>
        <p:spPr bwMode="auto">
          <a:xfrm>
            <a:off x="152400" y="5561013"/>
            <a:ext cx="8839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/>
              <a:t>Our target for the energy consumption minimization problem is to find an </a:t>
            </a:r>
            <a:r>
              <a:rPr lang="en-US" altLang="zh-CN" dirty="0">
                <a:solidFill>
                  <a:srgbClr val="FF0000"/>
                </a:solidFill>
              </a:rPr>
              <a:t>(M*)-perfect matching</a:t>
            </a:r>
            <a:r>
              <a:rPr lang="en-US" altLang="zh-CN" dirty="0"/>
              <a:t> as a collection of M* vertex-disjoint </a:t>
            </a:r>
            <a:r>
              <a:rPr lang="en-US" altLang="zh-CN" dirty="0" err="1"/>
              <a:t>hyperedges</a:t>
            </a:r>
            <a:r>
              <a:rPr lang="en-US" altLang="zh-CN" dirty="0"/>
              <a:t> with the maximum total weight by covering as many vertices as possible in       . </a:t>
            </a:r>
            <a:endParaRPr lang="zh-CN" altLang="en-US" dirty="0"/>
          </a:p>
        </p:txBody>
      </p:sp>
      <p:pic>
        <p:nvPicPr>
          <p:cNvPr id="107546" name="Picture 2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0200" y="6172200"/>
            <a:ext cx="381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48" name="Rectangle 5"/>
          <p:cNvSpPr>
            <a:spLocks noChangeArrowheads="1"/>
          </p:cNvSpPr>
          <p:nvPr/>
        </p:nvSpPr>
        <p:spPr bwMode="auto">
          <a:xfrm>
            <a:off x="228600" y="1219200"/>
            <a:ext cx="891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10"/>
              </a:buBlip>
            </a:pPr>
            <a:r>
              <a:rPr lang="en-US" altLang="zh-CN" sz="2000"/>
              <a:t> W</a:t>
            </a:r>
            <a:r>
              <a:rPr lang="en-US" altLang="en-US" sz="2000"/>
              <a:t>eighted hypergraph model</a:t>
            </a:r>
            <a:r>
              <a:rPr lang="en-US" altLang="zh-CN" sz="2000"/>
              <a:t>:</a:t>
            </a:r>
            <a:endParaRPr lang="zh-CN" altLang="en-US" sz="2000"/>
          </a:p>
        </p:txBody>
      </p:sp>
      <p:graphicFrame>
        <p:nvGraphicFramePr>
          <p:cNvPr id="107554" name="Object 34"/>
          <p:cNvGraphicFramePr>
            <a:graphicFrameLocks noGrp="1" noChangeAspect="1"/>
          </p:cNvGraphicFramePr>
          <p:nvPr>
            <p:ph idx="1"/>
          </p:nvPr>
        </p:nvGraphicFramePr>
        <p:xfrm>
          <a:off x="539750" y="2924175"/>
          <a:ext cx="316547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Visio" r:id="rId11" imgW="3165327" imgH="2667214" progId="Visio.Drawing.11">
                  <p:embed/>
                </p:oleObj>
              </mc:Choice>
              <mc:Fallback>
                <p:oleObj name="Visio" r:id="rId11" imgW="3165327" imgH="2667214" progId="Visio.Drawing.11">
                  <p:embed/>
                  <p:pic>
                    <p:nvPicPr>
                      <p:cNvPr id="10755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924175"/>
                        <a:ext cx="316547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56" name="Rectangle 36"/>
          <p:cNvSpPr>
            <a:spLocks noChangeArrowheads="1"/>
          </p:cNvSpPr>
          <p:nvPr/>
        </p:nvSpPr>
        <p:spPr bwMode="auto">
          <a:xfrm>
            <a:off x="3708400" y="3860800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/>
              <a:t>transformation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Hypergraph Matching Algorithm Design</a:t>
            </a:r>
            <a:endParaRPr lang="zh-CN" altLang="en-US" sz="2800" dirty="0">
              <a:ea typeface="宋体" charset="-122"/>
            </a:endParaRPr>
          </a:p>
        </p:txBody>
      </p:sp>
      <p:graphicFrame>
        <p:nvGraphicFramePr>
          <p:cNvPr id="4097" name="Object 1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4267200" y="2306638"/>
          <a:ext cx="2249016" cy="2009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Visio" r:id="rId4" imgW="2217994" imgH="1981708" progId="Visio.Drawing.11">
                  <p:embed/>
                </p:oleObj>
              </mc:Choice>
              <mc:Fallback>
                <p:oleObj name="Visio" r:id="rId4" imgW="2217994" imgH="1981708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306638"/>
                        <a:ext cx="2249016" cy="20093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6850062" y="2086744"/>
          <a:ext cx="2186433" cy="226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Visio" r:id="rId6" imgW="2308971" imgH="2393188" progId="Visio.Drawing.11">
                  <p:embed/>
                </p:oleObj>
              </mc:Choice>
              <mc:Fallback>
                <p:oleObj name="Visio" r:id="rId6" imgW="2308971" imgH="2393188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062" y="2086744"/>
                        <a:ext cx="2186433" cy="226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600" y="1219200"/>
            <a:ext cx="891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8"/>
              </a:buBlip>
            </a:pPr>
            <a:r>
              <a:rPr lang="en-US" altLang="zh-CN" sz="2000" dirty="0"/>
              <a:t> </a:t>
            </a:r>
            <a:r>
              <a:rPr lang="en-US" altLang="en-US" sz="2000" dirty="0"/>
              <a:t>For a generalized hypergraph matching problem, seeking a maximum-weight subset of vertex-disjoint </a:t>
            </a:r>
            <a:r>
              <a:rPr lang="en-US" altLang="en-US" sz="2000" dirty="0" err="1"/>
              <a:t>hyperedges</a:t>
            </a:r>
            <a:r>
              <a:rPr lang="en-US" altLang="en-US" sz="2000" dirty="0"/>
              <a:t> is </a:t>
            </a:r>
            <a:r>
              <a:rPr lang="en-US" altLang="en-US" sz="2000" dirty="0">
                <a:solidFill>
                  <a:srgbClr val="FF3300"/>
                </a:solidFill>
              </a:rPr>
              <a:t>NP</a:t>
            </a:r>
            <a:r>
              <a:rPr lang="en-US" altLang="zh-CN" sz="2000" dirty="0">
                <a:solidFill>
                  <a:srgbClr val="FF3300"/>
                </a:solidFill>
              </a:rPr>
              <a:t> </a:t>
            </a:r>
            <a:r>
              <a:rPr lang="en-US" altLang="en-US" sz="2000" dirty="0">
                <a:solidFill>
                  <a:srgbClr val="FF3300"/>
                </a:solidFill>
              </a:rPr>
              <a:t>hard</a:t>
            </a:r>
            <a:r>
              <a:rPr lang="en-US" altLang="zh-CN" sz="2000" dirty="0"/>
              <a:t>.</a:t>
            </a:r>
          </a:p>
          <a:p>
            <a:pPr>
              <a:buFontTx/>
              <a:buBlip>
                <a:blip r:embed="rId8"/>
              </a:buBlip>
            </a:pPr>
            <a:r>
              <a:rPr lang="zh-CN" altLang="en-US" sz="2000" dirty="0"/>
              <a:t> </a:t>
            </a:r>
            <a:r>
              <a:rPr lang="en-US" altLang="zh-CN" sz="2000" dirty="0"/>
              <a:t>We use </a:t>
            </a:r>
            <a:r>
              <a:rPr lang="en-US" altLang="zh-CN" sz="2000" dirty="0">
                <a:solidFill>
                  <a:srgbClr val="FF3300"/>
                </a:solidFill>
              </a:rPr>
              <a:t>local search</a:t>
            </a:r>
            <a:r>
              <a:rPr lang="en-US" altLang="zh-CN" sz="2000" dirty="0"/>
              <a:t> to </a:t>
            </a:r>
            <a:r>
              <a:rPr lang="en-US" altLang="zh-CN" sz="2000" dirty="0" smtClean="0"/>
              <a:t>find </a:t>
            </a:r>
            <a:r>
              <a:rPr lang="en-US" altLang="zh-CN" sz="2000" dirty="0"/>
              <a:t>a suboptimal solution.</a:t>
            </a: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107504" y="2132856"/>
            <a:ext cx="4038600" cy="685800"/>
            <a:chOff x="1008" y="1728"/>
            <a:chExt cx="2544" cy="432"/>
          </a:xfrm>
        </p:grpSpPr>
        <p:sp>
          <p:nvSpPr>
            <p:cNvPr id="86023" name="AutoShape 7"/>
            <p:cNvSpPr>
              <a:spLocks noChangeArrowheads="1"/>
            </p:cNvSpPr>
            <p:nvPr/>
          </p:nvSpPr>
          <p:spPr bwMode="gray">
            <a:xfrm>
              <a:off x="1248" y="1803"/>
              <a:ext cx="230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22" name="AutoShape 8"/>
            <p:cNvSpPr>
              <a:spLocks noChangeArrowheads="1"/>
            </p:cNvSpPr>
            <p:nvPr/>
          </p:nvSpPr>
          <p:spPr bwMode="gray">
            <a:xfrm>
              <a:off x="1008" y="1728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23" name="Text Box 9"/>
            <p:cNvSpPr txBox="1">
              <a:spLocks noChangeArrowheads="1"/>
            </p:cNvSpPr>
            <p:nvPr/>
          </p:nvSpPr>
          <p:spPr bwMode="gray">
            <a:xfrm>
              <a:off x="1440" y="1824"/>
              <a:ext cx="2112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/>
                <a:t>Construct </a:t>
              </a: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Representative</a:t>
              </a:r>
              <a:r>
                <a:rPr lang="en-US" altLang="zh-CN" sz="16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1600" b="1" dirty="0"/>
                <a:t>graph</a:t>
              </a:r>
            </a:p>
          </p:txBody>
        </p:sp>
        <p:sp>
          <p:nvSpPr>
            <p:cNvPr id="4124" name="Text Box 10"/>
            <p:cNvSpPr txBox="1">
              <a:spLocks noChangeArrowheads="1"/>
            </p:cNvSpPr>
            <p:nvPr/>
          </p:nvSpPr>
          <p:spPr bwMode="gray">
            <a:xfrm>
              <a:off x="1105" y="179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103" name="Group 11"/>
          <p:cNvGrpSpPr>
            <a:grpSpLocks/>
          </p:cNvGrpSpPr>
          <p:nvPr/>
        </p:nvGrpSpPr>
        <p:grpSpPr bwMode="auto">
          <a:xfrm>
            <a:off x="107504" y="3391272"/>
            <a:ext cx="4038600" cy="685800"/>
            <a:chOff x="1008" y="2256"/>
            <a:chExt cx="2544" cy="432"/>
          </a:xfrm>
        </p:grpSpPr>
        <p:sp>
          <p:nvSpPr>
            <p:cNvPr id="86028" name="AutoShape 12"/>
            <p:cNvSpPr>
              <a:spLocks noChangeArrowheads="1"/>
            </p:cNvSpPr>
            <p:nvPr/>
          </p:nvSpPr>
          <p:spPr bwMode="gray">
            <a:xfrm>
              <a:off x="1248" y="2331"/>
              <a:ext cx="230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18" name="AutoShape 13"/>
            <p:cNvSpPr>
              <a:spLocks noChangeArrowheads="1"/>
            </p:cNvSpPr>
            <p:nvPr/>
          </p:nvSpPr>
          <p:spPr bwMode="gray">
            <a:xfrm>
              <a:off x="1008" y="2256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9" name="Text Box 14"/>
            <p:cNvSpPr txBox="1">
              <a:spLocks noChangeArrowheads="1"/>
            </p:cNvSpPr>
            <p:nvPr/>
          </p:nvSpPr>
          <p:spPr bwMode="gray">
            <a:xfrm>
              <a:off x="1392" y="2366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/>
                <a:t>Search for </a:t>
              </a:r>
              <a:r>
                <a:rPr lang="el-GR" altLang="zh-CN" b="1" i="1">
                  <a:latin typeface="Times New Roman" pitchFamily="18" charset="0"/>
                  <a:ea typeface="仿宋" pitchFamily="49" charset="-122"/>
                  <a:cs typeface="Arial" charset="0"/>
                </a:rPr>
                <a:t>φ</a:t>
              </a:r>
              <a:r>
                <a:rPr lang="en-US" altLang="zh-CN" b="1"/>
                <a:t>-claw</a:t>
              </a:r>
            </a:p>
          </p:txBody>
        </p:sp>
        <p:sp>
          <p:nvSpPr>
            <p:cNvPr id="4120" name="Text Box 15"/>
            <p:cNvSpPr txBox="1">
              <a:spLocks noChangeArrowheads="1"/>
            </p:cNvSpPr>
            <p:nvPr/>
          </p:nvSpPr>
          <p:spPr bwMode="gray">
            <a:xfrm>
              <a:off x="1105" y="2318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4104" name="AutoShape 16"/>
          <p:cNvSpPr>
            <a:spLocks noChangeArrowheads="1"/>
          </p:cNvSpPr>
          <p:nvPr/>
        </p:nvSpPr>
        <p:spPr bwMode="auto">
          <a:xfrm>
            <a:off x="6444208" y="302153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105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4504" y="2742456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8"/>
          <p:cNvSpPr>
            <a:spLocks noChangeArrowheads="1"/>
          </p:cNvSpPr>
          <p:nvPr/>
        </p:nvSpPr>
        <p:spPr bwMode="auto">
          <a:xfrm>
            <a:off x="1098104" y="274245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every vertex of</a:t>
            </a:r>
            <a:endParaRPr lang="zh-CN" altLang="en-US"/>
          </a:p>
        </p:txBody>
      </p:sp>
      <p:sp>
        <p:nvSpPr>
          <p:cNvPr id="4107" name="AutoShape 19"/>
          <p:cNvSpPr>
            <a:spLocks noChangeArrowheads="1"/>
          </p:cNvSpPr>
          <p:nvPr/>
        </p:nvSpPr>
        <p:spPr bwMode="auto">
          <a:xfrm rot="5400000">
            <a:off x="1955354" y="3028206"/>
            <a:ext cx="190500" cy="228600"/>
          </a:xfrm>
          <a:prstGeom prst="lef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108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8424" y="206084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67400" y="2356941"/>
            <a:ext cx="3048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22"/>
          <p:cNvSpPr>
            <a:spLocks noChangeArrowheads="1"/>
          </p:cNvSpPr>
          <p:nvPr/>
        </p:nvSpPr>
        <p:spPr bwMode="auto">
          <a:xfrm>
            <a:off x="1098104" y="3140968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every </a:t>
            </a:r>
            <a:r>
              <a:rPr lang="en-US" altLang="zh-CN" dirty="0" err="1"/>
              <a:t>hyperedge</a:t>
            </a:r>
            <a:r>
              <a:rPr lang="en-US" altLang="zh-CN" dirty="0"/>
              <a:t> of</a:t>
            </a:r>
            <a:endParaRPr lang="zh-CN" altLang="en-US" dirty="0"/>
          </a:p>
        </p:txBody>
      </p:sp>
      <p:pic>
        <p:nvPicPr>
          <p:cNvPr id="4111" name="Picture 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1704" y="3237806"/>
            <a:ext cx="3048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Object 2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522177" y="4137448"/>
          <a:ext cx="2186433" cy="226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Visio" r:id="rId11" imgW="2308971" imgH="2393188" progId="Visio.Drawing.11">
                  <p:embed/>
                </p:oleObj>
              </mc:Choice>
              <mc:Fallback>
                <p:oleObj name="Visio" r:id="rId11" imgW="2308971" imgH="2393188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77" y="4137448"/>
                        <a:ext cx="2186433" cy="226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60539" y="411155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748423" y="5176292"/>
            <a:ext cx="381000" cy="3474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213533" y="4416352"/>
            <a:ext cx="381000" cy="34746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2060539" y="5901612"/>
            <a:ext cx="381000" cy="4320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63" name="Picture 4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77" y="4590084"/>
            <a:ext cx="1420453" cy="119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86848" y="4701217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An initial </a:t>
            </a:r>
            <a:r>
              <a:rPr lang="en-US" altLang="zh-CN" b="1" dirty="0" smtClean="0"/>
              <a:t>matching {p</a:t>
            </a:r>
            <a:r>
              <a:rPr lang="en-US" altLang="zh-CN" b="1" baseline="-25000" dirty="0" smtClean="0"/>
              <a:t>2</a:t>
            </a:r>
            <a:r>
              <a:rPr lang="en-US" altLang="zh-CN" b="1" dirty="0" smtClean="0"/>
              <a:t>,p</a:t>
            </a:r>
            <a:r>
              <a:rPr lang="en-US" altLang="zh-CN" b="1" baseline="-25000" dirty="0" smtClean="0"/>
              <a:t>4</a:t>
            </a:r>
            <a:r>
              <a:rPr lang="en-US" altLang="zh-CN" b="1" dirty="0" smtClean="0"/>
              <a:t>}</a:t>
            </a:r>
            <a:endParaRPr lang="zh-CN" altLang="en-US" b="1" dirty="0"/>
          </a:p>
        </p:txBody>
      </p:sp>
      <p:sp>
        <p:nvSpPr>
          <p:cNvPr id="43" name="AutoShape 16"/>
          <p:cNvSpPr>
            <a:spLocks noChangeArrowheads="1"/>
          </p:cNvSpPr>
          <p:nvPr/>
        </p:nvSpPr>
        <p:spPr bwMode="auto">
          <a:xfrm>
            <a:off x="4495800" y="5121424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AutoShape 16"/>
          <p:cNvSpPr>
            <a:spLocks noChangeArrowheads="1"/>
          </p:cNvSpPr>
          <p:nvPr/>
        </p:nvSpPr>
        <p:spPr bwMode="auto">
          <a:xfrm rot="5400000">
            <a:off x="6181700" y="5141594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5086848" y="5436716"/>
            <a:ext cx="2957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Updated matching {p</a:t>
            </a:r>
            <a:r>
              <a:rPr lang="en-US" altLang="zh-CN" b="1" baseline="-25000" dirty="0" smtClean="0"/>
              <a:t>3</a:t>
            </a:r>
            <a:r>
              <a:rPr lang="en-US" altLang="zh-CN" b="1" dirty="0" smtClean="0"/>
              <a:t>,p</a:t>
            </a:r>
            <a:r>
              <a:rPr lang="en-US" altLang="zh-CN" b="1" baseline="-25000" dirty="0" smtClean="0"/>
              <a:t>6</a:t>
            </a:r>
            <a:r>
              <a:rPr lang="en-US" altLang="zh-CN" b="1" dirty="0" smtClean="0"/>
              <a:t>}</a:t>
            </a:r>
            <a:endParaRPr lang="zh-CN" altLang="en-US" b="1" dirty="0"/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auto">
          <a:xfrm rot="5400000">
            <a:off x="6181700" y="5861086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矩形 45"/>
          <p:cNvSpPr/>
          <p:nvPr/>
        </p:nvSpPr>
        <p:spPr>
          <a:xfrm>
            <a:off x="5875910" y="6123839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mtClean="0"/>
              <a:t>Better?</a:t>
            </a:r>
            <a:endParaRPr lang="zh-CN" altLang="en-US" b="1" dirty="0"/>
          </a:p>
        </p:txBody>
      </p:sp>
      <p:cxnSp>
        <p:nvCxnSpPr>
          <p:cNvPr id="3" name="Elbow Connector 2"/>
          <p:cNvCxnSpPr>
            <a:stCxn id="36" idx="3"/>
            <a:endCxn id="5" idx="3"/>
          </p:cNvCxnSpPr>
          <p:nvPr/>
        </p:nvCxnSpPr>
        <p:spPr>
          <a:xfrm flipV="1">
            <a:off x="6868489" y="4885883"/>
            <a:ext cx="1314078" cy="1422622"/>
          </a:xfrm>
          <a:prstGeom prst="bentConnector3">
            <a:avLst>
              <a:gd name="adj1" fmla="val 1173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36" idx="1"/>
            <a:endCxn id="46" idx="1"/>
          </p:cNvCxnSpPr>
          <p:nvPr/>
        </p:nvCxnSpPr>
        <p:spPr>
          <a:xfrm rot="10800000">
            <a:off x="5086848" y="5621383"/>
            <a:ext cx="789062" cy="687123"/>
          </a:xfrm>
          <a:prstGeom prst="bentConnector3">
            <a:avLst>
              <a:gd name="adj1" fmla="val 1289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5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" grpId="0" animBg="1"/>
      <p:bldP spid="37" grpId="0" animBg="1"/>
      <p:bldP spid="38" grpId="0" animBg="1"/>
      <p:bldP spid="5" grpId="0"/>
      <p:bldP spid="43" grpId="0" animBg="1"/>
      <p:bldP spid="44" grpId="0" animBg="1"/>
      <p:bldP spid="46" grpId="0"/>
      <p:bldP spid="35" grpId="0" animBg="1"/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Brief Summary</a:t>
            </a:r>
          </a:p>
        </p:txBody>
      </p:sp>
      <p:sp>
        <p:nvSpPr>
          <p:cNvPr id="87042" name="Rectangle 4"/>
          <p:cNvSpPr>
            <a:spLocks noChangeArrowheads="1"/>
          </p:cNvSpPr>
          <p:nvPr/>
        </p:nvSpPr>
        <p:spPr bwMode="auto">
          <a:xfrm>
            <a:off x="381000" y="1371600"/>
            <a:ext cx="85344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en-US" altLang="zh-CN" sz="2000" dirty="0"/>
              <a:t> We formulate the energy consumption minimization problem as an intractable 0-1 integer linear programming problem with an uncertain number of PMs and unknown linear summation constraints.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en-US" altLang="zh-CN" sz="2000" dirty="0"/>
              <a:t> We transform the optimization problem into a non-uniform weighted hypergraph model.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en-US" altLang="zh-CN" sz="2000" dirty="0"/>
              <a:t> The energy efficient VM placement is converted to find a maximum-weight hypergraph matching.</a:t>
            </a:r>
          </a:p>
          <a:p>
            <a:pPr>
              <a:spcBef>
                <a:spcPct val="650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en-US" altLang="zh-CN" sz="2000" dirty="0"/>
              <a:t> </a:t>
            </a:r>
            <a:r>
              <a:rPr lang="en-US" altLang="en-US" sz="2000" dirty="0"/>
              <a:t>We propose a hypergraph matching algorithm via local search to seek a maximum-weight subset of vertex-disjoint </a:t>
            </a:r>
            <a:r>
              <a:rPr lang="en-US" altLang="en-US" sz="2000" dirty="0" err="1"/>
              <a:t>hyperedges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Outline</a:t>
            </a:r>
          </a:p>
        </p:txBody>
      </p:sp>
      <p:sp>
        <p:nvSpPr>
          <p:cNvPr id="89090" name="AutoShape 39"/>
          <p:cNvSpPr>
            <a:spLocks noChangeArrowheads="1"/>
          </p:cNvSpPr>
          <p:nvPr/>
        </p:nvSpPr>
        <p:spPr bwMode="gray">
          <a:xfrm>
            <a:off x="1406525" y="1382713"/>
            <a:ext cx="6781800" cy="6143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89091" name="Group 40"/>
          <p:cNvGrpSpPr>
            <a:grpSpLocks/>
          </p:cNvGrpSpPr>
          <p:nvPr/>
        </p:nvGrpSpPr>
        <p:grpSpPr bwMode="auto">
          <a:xfrm>
            <a:off x="1066800" y="1331913"/>
            <a:ext cx="857250" cy="682625"/>
            <a:chOff x="720" y="960"/>
            <a:chExt cx="987" cy="795"/>
          </a:xfrm>
        </p:grpSpPr>
        <p:sp>
          <p:nvSpPr>
            <p:cNvPr id="89110" name="Oval 4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22" name="Oval 42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9112" name="Oval 43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9092" name="Text Box 44"/>
          <p:cNvSpPr txBox="1">
            <a:spLocks noChangeArrowheads="1"/>
          </p:cNvSpPr>
          <p:nvPr/>
        </p:nvSpPr>
        <p:spPr bwMode="gray">
          <a:xfrm>
            <a:off x="1903413" y="1492250"/>
            <a:ext cx="158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Motivation</a:t>
            </a:r>
          </a:p>
        </p:txBody>
      </p:sp>
      <p:sp>
        <p:nvSpPr>
          <p:cNvPr id="89093" name="Text Box 45"/>
          <p:cNvSpPr txBox="1">
            <a:spLocks noChangeArrowheads="1"/>
          </p:cNvSpPr>
          <p:nvPr/>
        </p:nvSpPr>
        <p:spPr bwMode="gray">
          <a:xfrm>
            <a:off x="1265238" y="138271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89094" name="AutoShape 47"/>
          <p:cNvSpPr>
            <a:spLocks noChangeArrowheads="1"/>
          </p:cNvSpPr>
          <p:nvPr/>
        </p:nvSpPr>
        <p:spPr bwMode="gray">
          <a:xfrm>
            <a:off x="1406525" y="22907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89095" name="Group 48"/>
          <p:cNvGrpSpPr>
            <a:grpSpLocks/>
          </p:cNvGrpSpPr>
          <p:nvPr/>
        </p:nvGrpSpPr>
        <p:grpSpPr bwMode="auto">
          <a:xfrm>
            <a:off x="1066800" y="2239963"/>
            <a:ext cx="857250" cy="681037"/>
            <a:chOff x="720" y="960"/>
            <a:chExt cx="987" cy="795"/>
          </a:xfrm>
        </p:grpSpPr>
        <p:sp>
          <p:nvSpPr>
            <p:cNvPr id="89107" name="Oval 49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0" name="Oval 5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9109" name="Oval 51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9096" name="Text Box 52"/>
          <p:cNvSpPr txBox="1">
            <a:spLocks noChangeArrowheads="1"/>
          </p:cNvSpPr>
          <p:nvPr/>
        </p:nvSpPr>
        <p:spPr bwMode="gray">
          <a:xfrm>
            <a:off x="1903413" y="2400300"/>
            <a:ext cx="278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Hypergraph Basics</a:t>
            </a:r>
          </a:p>
        </p:txBody>
      </p:sp>
      <p:sp>
        <p:nvSpPr>
          <p:cNvPr id="89097" name="Text Box 53"/>
          <p:cNvSpPr txBox="1">
            <a:spLocks noChangeArrowheads="1"/>
          </p:cNvSpPr>
          <p:nvPr/>
        </p:nvSpPr>
        <p:spPr bwMode="gray">
          <a:xfrm>
            <a:off x="1265238" y="22907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89098" name="AutoShape 55"/>
          <p:cNvSpPr>
            <a:spLocks noChangeArrowheads="1"/>
          </p:cNvSpPr>
          <p:nvPr/>
        </p:nvSpPr>
        <p:spPr bwMode="gray">
          <a:xfrm>
            <a:off x="1406525" y="46275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89099" name="Group 56"/>
          <p:cNvGrpSpPr>
            <a:grpSpLocks/>
          </p:cNvGrpSpPr>
          <p:nvPr/>
        </p:nvGrpSpPr>
        <p:grpSpPr bwMode="auto">
          <a:xfrm>
            <a:off x="1066800" y="4576763"/>
            <a:ext cx="857250" cy="681037"/>
            <a:chOff x="720" y="960"/>
            <a:chExt cx="987" cy="795"/>
          </a:xfrm>
        </p:grpSpPr>
        <p:sp>
          <p:nvSpPr>
            <p:cNvPr id="89104" name="Oval 5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8" name="Oval 58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9106" name="Oval 5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9100" name="Text Box 60"/>
          <p:cNvSpPr txBox="1">
            <a:spLocks noChangeArrowheads="1"/>
          </p:cNvSpPr>
          <p:nvPr/>
        </p:nvSpPr>
        <p:spPr bwMode="gray">
          <a:xfrm>
            <a:off x="1903413" y="4737100"/>
            <a:ext cx="184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</a:rPr>
              <a:t>Applications</a:t>
            </a:r>
          </a:p>
        </p:txBody>
      </p:sp>
      <p:sp>
        <p:nvSpPr>
          <p:cNvPr id="89101" name="Text Box 61"/>
          <p:cNvSpPr txBox="1">
            <a:spLocks noChangeArrowheads="1"/>
          </p:cNvSpPr>
          <p:nvPr/>
        </p:nvSpPr>
        <p:spPr bwMode="gray">
          <a:xfrm>
            <a:off x="1265238" y="46275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89102" name="Rectangle 3"/>
          <p:cNvSpPr txBox="1">
            <a:spLocks noChangeArrowheads="1"/>
          </p:cNvSpPr>
          <p:nvPr/>
        </p:nvSpPr>
        <p:spPr bwMode="auto">
          <a:xfrm>
            <a:off x="1524000" y="3001963"/>
            <a:ext cx="62499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Basic concepts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coloring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matching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Hypergraph machine learning</a:t>
            </a:r>
            <a:endParaRPr lang="zh-CN" altLang="en-US" sz="2000">
              <a:latin typeface="Verdana" pitchFamily="34" charset="0"/>
            </a:endParaRPr>
          </a:p>
        </p:txBody>
      </p:sp>
      <p:sp>
        <p:nvSpPr>
          <p:cNvPr id="89103" name="Rectangle 3"/>
          <p:cNvSpPr txBox="1">
            <a:spLocks noChangeArrowheads="1"/>
          </p:cNvSpPr>
          <p:nvPr/>
        </p:nvSpPr>
        <p:spPr bwMode="auto">
          <a:xfrm>
            <a:off x="1484313" y="5362575"/>
            <a:ext cx="62499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Device-to-Device Communications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Mobile Edge Computing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solidFill>
                  <a:srgbClr val="FF0000"/>
                </a:solidFill>
                <a:latin typeface="Verdana" pitchFamily="34" charset="0"/>
              </a:rPr>
              <a:t>User-Centric Ultra-Dense Networks</a:t>
            </a:r>
            <a:endParaRPr lang="zh-CN" altLang="en-US" sz="200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charset="-122"/>
              </a:rPr>
              <a:t>System Model</a:t>
            </a:r>
            <a:endParaRPr lang="zh-CN" altLang="en-US" sz="3200" dirty="0">
              <a:ea typeface="宋体" charset="-122"/>
            </a:endParaRPr>
          </a:p>
        </p:txBody>
      </p:sp>
      <p:sp>
        <p:nvSpPr>
          <p:cNvPr id="90115" name="矩形 4"/>
          <p:cNvSpPr>
            <a:spLocks noChangeArrowheads="1"/>
          </p:cNvSpPr>
          <p:nvPr/>
        </p:nvSpPr>
        <p:spPr bwMode="auto">
          <a:xfrm>
            <a:off x="152400" y="5970766"/>
            <a:ext cx="899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Fig. An example of codebook allocation based system model in user-centric ultra-dense networks.</a:t>
            </a:r>
            <a:endParaRPr lang="zh-CN" altLang="en-US" sz="1600" dirty="0"/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72856CFB-3089-4052-B287-76785E68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91694"/>
            <a:ext cx="7325816" cy="4157211"/>
          </a:xfrm>
          <a:prstGeom prst="rect">
            <a:avLst/>
          </a:prstGeom>
        </p:spPr>
      </p:pic>
      <p:sp>
        <p:nvSpPr>
          <p:cNvPr id="5" name="标题 1"/>
          <p:cNvSpPr txBox="1">
            <a:spLocks noChangeArrowheads="1"/>
          </p:cNvSpPr>
          <p:nvPr/>
        </p:nvSpPr>
        <p:spPr bwMode="white">
          <a:xfrm>
            <a:off x="323528" y="1369833"/>
            <a:ext cx="8001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0" i="0" dirty="0">
                <a:solidFill>
                  <a:srgbClr val="FF0000"/>
                </a:solidFill>
              </a:rPr>
              <a:t>Sparse code </a:t>
            </a:r>
            <a:r>
              <a:rPr lang="en-US" sz="2400" b="0" i="0">
                <a:solidFill>
                  <a:srgbClr val="FF0000"/>
                </a:solidFill>
              </a:rPr>
              <a:t>multiple </a:t>
            </a:r>
            <a:r>
              <a:rPr lang="en-US" sz="2400" b="0" i="0" smtClean="0">
                <a:solidFill>
                  <a:srgbClr val="FF0000"/>
                </a:solidFill>
              </a:rPr>
              <a:t>access (SCMA)</a:t>
            </a:r>
            <a:endParaRPr lang="zh-CN" altLang="en-US" sz="2400" dirty="0">
              <a:solidFill>
                <a:srgbClr val="FF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14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charset="-122"/>
              </a:rPr>
              <a:t>Problem Formulation</a:t>
            </a:r>
            <a:endParaRPr lang="zh-CN" altLang="en-US" sz="3200" dirty="0">
              <a:ea typeface="宋体" charset="-122"/>
            </a:endParaRPr>
          </a:p>
        </p:txBody>
      </p:sp>
      <p:pic>
        <p:nvPicPr>
          <p:cNvPr id="91138" name="内容占位符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504" y="1340768"/>
            <a:ext cx="5938838" cy="3048000"/>
          </a:xfrm>
        </p:spPr>
      </p:pic>
      <p:pic>
        <p:nvPicPr>
          <p:cNvPr id="91139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641850"/>
            <a:ext cx="2286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图片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5461000"/>
            <a:ext cx="34718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矩形 6"/>
          <p:cNvSpPr>
            <a:spLocks noChangeArrowheads="1"/>
          </p:cNvSpPr>
          <p:nvPr/>
        </p:nvSpPr>
        <p:spPr bwMode="auto">
          <a:xfrm>
            <a:off x="914400" y="4665663"/>
            <a:ext cx="81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where</a:t>
            </a:r>
            <a:endParaRPr lang="zh-CN" altLang="en-US"/>
          </a:p>
        </p:txBody>
      </p:sp>
      <p:sp>
        <p:nvSpPr>
          <p:cNvPr id="91142" name="矩形 7"/>
          <p:cNvSpPr>
            <a:spLocks noChangeArrowheads="1"/>
          </p:cNvSpPr>
          <p:nvPr/>
        </p:nvSpPr>
        <p:spPr bwMode="auto">
          <a:xfrm>
            <a:off x="5791200" y="4849813"/>
            <a:ext cx="1211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Sum Rate</a:t>
            </a:r>
            <a:endParaRPr lang="zh-CN" altLang="en-US"/>
          </a:p>
        </p:txBody>
      </p:sp>
      <p:sp>
        <p:nvSpPr>
          <p:cNvPr id="91143" name="矩形 8"/>
          <p:cNvSpPr>
            <a:spLocks noChangeArrowheads="1"/>
          </p:cNvSpPr>
          <p:nvPr/>
        </p:nvSpPr>
        <p:spPr bwMode="auto">
          <a:xfrm>
            <a:off x="5892800" y="5648325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SINR</a:t>
            </a:r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82A01BD-9FBD-42B8-8ECC-12869527EF87}"/>
              </a:ext>
            </a:extLst>
          </p:cNvPr>
          <p:cNvSpPr txBox="1"/>
          <p:nvPr/>
        </p:nvSpPr>
        <p:spPr>
          <a:xfrm>
            <a:off x="6660232" y="20515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Ensure the QoS</a:t>
            </a:r>
            <a:endParaRPr lang="zh-CN" altLang="en-US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="" xmlns:a16="http://schemas.microsoft.com/office/drawing/2014/main" id="{65254E79-2ABF-4993-ACEA-1AB15050AD35}"/>
              </a:ext>
            </a:extLst>
          </p:cNvPr>
          <p:cNvCxnSpPr/>
          <p:nvPr/>
        </p:nvCxnSpPr>
        <p:spPr>
          <a:xfrm>
            <a:off x="5525071" y="2204864"/>
            <a:ext cx="106315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="" xmlns:a16="http://schemas.microsoft.com/office/drawing/2014/main" id="{C93742C1-09BB-4BFD-9C12-E5F567552327}"/>
              </a:ext>
            </a:extLst>
          </p:cNvPr>
          <p:cNvCxnSpPr>
            <a:cxnSpLocks/>
          </p:cNvCxnSpPr>
          <p:nvPr/>
        </p:nvCxnSpPr>
        <p:spPr>
          <a:xfrm>
            <a:off x="3203848" y="1772816"/>
            <a:ext cx="258735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EE35C506-C86E-468D-91F4-FC9DBA1D4225}"/>
              </a:ext>
            </a:extLst>
          </p:cNvPr>
          <p:cNvSpPr txBox="1"/>
          <p:nvPr/>
        </p:nvSpPr>
        <p:spPr>
          <a:xfrm>
            <a:off x="5868144" y="15567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Codebook set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E09CE78-A84E-42D6-B2A2-0BE1374D5648}"/>
              </a:ext>
            </a:extLst>
          </p:cNvPr>
          <p:cNvSpPr txBox="1"/>
          <p:nvPr/>
        </p:nvSpPr>
        <p:spPr>
          <a:xfrm>
            <a:off x="2987824" y="292494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At most </a:t>
            </a:r>
            <a:r>
              <a:rPr lang="en-US" altLang="zh-CN" i="1" dirty="0"/>
              <a:t>K </a:t>
            </a:r>
            <a:r>
              <a:rPr lang="en-US" altLang="zh-CN" dirty="0"/>
              <a:t>APs in each group sharing different codebooks</a:t>
            </a:r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="" xmlns:a16="http://schemas.microsoft.com/office/drawing/2014/main" id="{D3CD0313-3D18-4142-959D-0D0FA2948E32}"/>
              </a:ext>
            </a:extLst>
          </p:cNvPr>
          <p:cNvCxnSpPr/>
          <p:nvPr/>
        </p:nvCxnSpPr>
        <p:spPr>
          <a:xfrm>
            <a:off x="1981200" y="3068960"/>
            <a:ext cx="106315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="" xmlns:a16="http://schemas.microsoft.com/office/drawing/2014/main" id="{76BB60FE-0EEC-4719-B1C3-2B1CADAAC98C}"/>
              </a:ext>
            </a:extLst>
          </p:cNvPr>
          <p:cNvCxnSpPr/>
          <p:nvPr/>
        </p:nvCxnSpPr>
        <p:spPr>
          <a:xfrm>
            <a:off x="2672271" y="3861048"/>
            <a:ext cx="106315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F1674285-EB3D-4903-A910-C01A907162DE}"/>
              </a:ext>
            </a:extLst>
          </p:cNvPr>
          <p:cNvSpPr txBox="1"/>
          <p:nvPr/>
        </p:nvSpPr>
        <p:spPr>
          <a:xfrm>
            <a:off x="3833006" y="3736402"/>
            <a:ext cx="189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Total codebooks</a:t>
            </a:r>
            <a:endParaRPr lang="zh-CN" altLang="en-US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="" xmlns:a16="http://schemas.microsoft.com/office/drawing/2014/main" id="{0CB09F4E-4743-4FF4-88F6-CC6B2C0B680A}"/>
              </a:ext>
            </a:extLst>
          </p:cNvPr>
          <p:cNvCxnSpPr>
            <a:cxnSpLocks/>
          </p:cNvCxnSpPr>
          <p:nvPr/>
        </p:nvCxnSpPr>
        <p:spPr>
          <a:xfrm>
            <a:off x="5917853" y="2636912"/>
            <a:ext cx="59836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F647A724-5477-444F-B077-C4D11C999B61}"/>
              </a:ext>
            </a:extLst>
          </p:cNvPr>
          <p:cNvSpPr txBox="1"/>
          <p:nvPr/>
        </p:nvSpPr>
        <p:spPr>
          <a:xfrm>
            <a:off x="6530504" y="2448823"/>
            <a:ext cx="272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Sharing N-1 different codebooks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07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err="1">
                <a:ea typeface="宋体" charset="-122"/>
              </a:rPr>
              <a:t>Hypergraph</a:t>
            </a:r>
            <a:r>
              <a:rPr lang="en-US" altLang="zh-CN" sz="3200" dirty="0">
                <a:ea typeface="宋体" charset="-122"/>
              </a:rPr>
              <a:t> Clustering Problem</a:t>
            </a:r>
            <a:endParaRPr lang="zh-CN" altLang="en-US" sz="3200" dirty="0">
              <a:ea typeface="宋体" charset="-122"/>
            </a:endParaRPr>
          </a:p>
        </p:txBody>
      </p:sp>
      <p:sp>
        <p:nvSpPr>
          <p:cNvPr id="92162" name="矩形 6"/>
          <p:cNvSpPr>
            <a:spLocks noChangeArrowheads="1"/>
          </p:cNvSpPr>
          <p:nvPr/>
        </p:nvSpPr>
        <p:spPr bwMode="auto">
          <a:xfrm>
            <a:off x="0" y="4343400"/>
            <a:ext cx="920957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200" dirty="0">
                <a:solidFill>
                  <a:srgbClr val="000000"/>
                </a:solidFill>
              </a:rPr>
              <a:t>Consider the weighted hypergraph </a:t>
            </a:r>
            <a:r>
              <a:rPr lang="zh-CN" altLang="en-US" sz="2200" dirty="0">
                <a:solidFill>
                  <a:srgbClr val="000000"/>
                </a:solidFill>
              </a:rPr>
              <a:t>𝐻</a:t>
            </a:r>
            <a:r>
              <a:rPr lang="en-US" altLang="zh-CN" sz="2200" dirty="0">
                <a:solidFill>
                  <a:srgbClr val="000000"/>
                </a:solidFill>
              </a:rPr>
              <a:t>=(</a:t>
            </a:r>
            <a:r>
              <a:rPr lang="zh-CN" altLang="en-US" sz="2200" dirty="0">
                <a:solidFill>
                  <a:srgbClr val="000000"/>
                </a:solidFill>
              </a:rPr>
              <a:t>𝑋</a:t>
            </a:r>
            <a:r>
              <a:rPr lang="en-US" altLang="zh-CN" sz="2200" dirty="0">
                <a:solidFill>
                  <a:srgbClr val="000000"/>
                </a:solidFill>
              </a:rPr>
              <a:t>,</a:t>
            </a:r>
            <a:r>
              <a:rPr lang="zh-CN" altLang="en-US" sz="2200" dirty="0">
                <a:solidFill>
                  <a:srgbClr val="000000"/>
                </a:solidFill>
              </a:rPr>
              <a:t>𝐸</a:t>
            </a:r>
            <a:r>
              <a:rPr lang="en-US" altLang="zh-CN" sz="2200" dirty="0">
                <a:solidFill>
                  <a:srgbClr val="000000"/>
                </a:solidFill>
              </a:rPr>
              <a:t>,</a:t>
            </a:r>
            <a:r>
              <a:rPr lang="zh-CN" altLang="en-US" sz="2200" dirty="0">
                <a:solidFill>
                  <a:srgbClr val="000000"/>
                </a:solidFill>
              </a:rPr>
              <a:t>𝑊</a:t>
            </a:r>
            <a:r>
              <a:rPr lang="en-US" altLang="zh-CN" sz="220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200" dirty="0">
                <a:solidFill>
                  <a:srgbClr val="000000"/>
                </a:solidFill>
              </a:rPr>
              <a:t>The </a:t>
            </a:r>
            <a:r>
              <a:rPr lang="en-US" altLang="zh-CN" sz="2200" dirty="0">
                <a:solidFill>
                  <a:srgbClr val="FF0000"/>
                </a:solidFill>
              </a:rPr>
              <a:t>vertices</a:t>
            </a:r>
            <a:r>
              <a:rPr lang="en-US" altLang="zh-CN" sz="2200" dirty="0">
                <a:solidFill>
                  <a:srgbClr val="000000"/>
                </a:solidFill>
              </a:rPr>
              <a:t> represent the UEs, and the interference relation is </a:t>
            </a:r>
          </a:p>
          <a:p>
            <a:r>
              <a:rPr lang="en-US" altLang="zh-CN" sz="2200" dirty="0">
                <a:solidFill>
                  <a:srgbClr val="000000"/>
                </a:solidFill>
              </a:rPr>
              <a:t>denoted by the </a:t>
            </a:r>
            <a:r>
              <a:rPr lang="en-US" altLang="zh-CN" sz="2200" dirty="0">
                <a:solidFill>
                  <a:srgbClr val="FF0000"/>
                </a:solidFill>
              </a:rPr>
              <a:t>hyperedges</a:t>
            </a:r>
            <a:r>
              <a:rPr lang="en-US" altLang="zh-CN" sz="2200" dirty="0">
                <a:solidFill>
                  <a:srgbClr val="000000"/>
                </a:solidFill>
              </a:rPr>
              <a:t> when the UEs share the same codebook.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200" dirty="0">
                <a:solidFill>
                  <a:srgbClr val="000000"/>
                </a:solidFill>
              </a:rPr>
              <a:t>K-way normalized cut: Partition the vertex set </a:t>
            </a:r>
            <a:r>
              <a:rPr lang="zh-CN" altLang="en-US" sz="2200" dirty="0">
                <a:solidFill>
                  <a:srgbClr val="000000"/>
                </a:solidFill>
              </a:rPr>
              <a:t>𝑋 </a:t>
            </a:r>
            <a:r>
              <a:rPr lang="en-US" altLang="zh-CN" sz="2200" dirty="0">
                <a:solidFill>
                  <a:srgbClr val="000000"/>
                </a:solidFill>
              </a:rPr>
              <a:t>into K disjoint subsets</a:t>
            </a:r>
          </a:p>
        </p:txBody>
      </p:sp>
      <p:sp>
        <p:nvSpPr>
          <p:cNvPr id="92163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152400" y="1311275"/>
            <a:ext cx="8915400" cy="746125"/>
          </a:xfrm>
        </p:spPr>
        <p:txBody>
          <a:bodyPr/>
          <a:lstStyle/>
          <a:p>
            <a:pPr eaLnBrk="1" hangingPunct="1"/>
            <a:r>
              <a:rPr lang="en-US" altLang="zh-CN" sz="2200">
                <a:solidFill>
                  <a:schemeClr val="tx1"/>
                </a:solidFill>
                <a:latin typeface="Arial" charset="0"/>
                <a:ea typeface="宋体" charset="-122"/>
              </a:rPr>
              <a:t>Problem (P1) can be transformed as a typical hypergraph clustering problem (P2)</a:t>
            </a:r>
            <a:endParaRPr lang="zh-CN" altLang="en-US" sz="220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pic>
        <p:nvPicPr>
          <p:cNvPr id="92164" name="图片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151063"/>
            <a:ext cx="50292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95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charset="-122"/>
              </a:rPr>
              <a:t>An Illustrative Example</a:t>
            </a:r>
            <a:endParaRPr lang="zh-CN" altLang="en-US" sz="3200" dirty="0">
              <a:ea typeface="宋体" charset="-122"/>
            </a:endParaRPr>
          </a:p>
        </p:txBody>
      </p:sp>
      <p:sp>
        <p:nvSpPr>
          <p:cNvPr id="96258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120650" y="1219200"/>
            <a:ext cx="8261350" cy="533400"/>
          </a:xfrm>
        </p:spPr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  <a:latin typeface="Arial" charset="0"/>
                <a:ea typeface="宋体" charset="-122"/>
              </a:rPr>
              <a:t>K-way normalized cut hypergraph clustering</a:t>
            </a:r>
            <a:endParaRPr lang="zh-CN" altLang="en-US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pic>
        <p:nvPicPr>
          <p:cNvPr id="96259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611028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图片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146550"/>
            <a:ext cx="57150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7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Motivation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1463"/>
            <a:ext cx="8686800" cy="4783137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2"/>
              </a:buBlip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Why hypergraph?</a:t>
            </a:r>
          </a:p>
          <a:p>
            <a:pPr lvl="1" eaLnBrk="1" hangingPunct="1">
              <a:defRPr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Graph is a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pairwise 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relationship, and cannot model the relations among multiple users.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hyperedges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in hypergraph can contain a subset of the vertices, and are suitable to capture the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relations among multiple users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relations among entities (e.g., interference) in the future networks are complicated, and thus hypergraph is necessary to model the relations.</a:t>
            </a:r>
          </a:p>
          <a:p>
            <a:pPr lvl="1" eaLnBrk="1" hangingPunct="1">
              <a:defRPr/>
            </a:pPr>
            <a:endParaRPr lang="zh-CN" altLang="en-US" sz="2800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charset="-122"/>
              </a:rPr>
              <a:t>Descriptions</a:t>
            </a:r>
          </a:p>
        </p:txBody>
      </p:sp>
      <p:sp>
        <p:nvSpPr>
          <p:cNvPr id="100356" name="AutoShape 8"/>
          <p:cNvSpPr>
            <a:spLocks noChangeArrowheads="1"/>
          </p:cNvSpPr>
          <p:nvPr/>
        </p:nvSpPr>
        <p:spPr bwMode="auto">
          <a:xfrm>
            <a:off x="107504" y="1371600"/>
            <a:ext cx="8921342" cy="5181600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0357" name="Group 9"/>
          <p:cNvGrpSpPr>
            <a:grpSpLocks/>
          </p:cNvGrpSpPr>
          <p:nvPr/>
        </p:nvGrpSpPr>
        <p:grpSpPr bwMode="auto">
          <a:xfrm>
            <a:off x="239063" y="1448146"/>
            <a:ext cx="8682891" cy="1212965"/>
            <a:chOff x="2304" y="1143"/>
            <a:chExt cx="3168" cy="618"/>
          </a:xfrm>
        </p:grpSpPr>
        <p:sp>
          <p:nvSpPr>
            <p:cNvPr id="134154" name="AutoShape 10"/>
            <p:cNvSpPr>
              <a:spLocks noChangeArrowheads="1"/>
            </p:cNvSpPr>
            <p:nvPr/>
          </p:nvSpPr>
          <p:spPr bwMode="gray">
            <a:xfrm>
              <a:off x="2334" y="1143"/>
              <a:ext cx="3141" cy="61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8" name="AutoShape 11"/>
            <p:cNvSpPr>
              <a:spLocks noChangeArrowheads="1"/>
            </p:cNvSpPr>
            <p:nvPr/>
          </p:nvSpPr>
          <p:spPr bwMode="gray">
            <a:xfrm>
              <a:off x="2304" y="1337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0358" name="Group 12"/>
          <p:cNvGrpSpPr>
            <a:grpSpLocks/>
          </p:cNvGrpSpPr>
          <p:nvPr/>
        </p:nvGrpSpPr>
        <p:grpSpPr bwMode="auto">
          <a:xfrm>
            <a:off x="239063" y="2852936"/>
            <a:ext cx="8682891" cy="1519151"/>
            <a:chOff x="2304" y="1803"/>
            <a:chExt cx="3168" cy="774"/>
          </a:xfrm>
        </p:grpSpPr>
        <p:sp>
          <p:nvSpPr>
            <p:cNvPr id="134157" name="AutoShape 13"/>
            <p:cNvSpPr>
              <a:spLocks noChangeArrowheads="1"/>
            </p:cNvSpPr>
            <p:nvPr/>
          </p:nvSpPr>
          <p:spPr bwMode="gray">
            <a:xfrm>
              <a:off x="2334" y="1803"/>
              <a:ext cx="3141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6" name="AutoShape 14"/>
            <p:cNvSpPr>
              <a:spLocks noChangeArrowheads="1"/>
            </p:cNvSpPr>
            <p:nvPr/>
          </p:nvSpPr>
          <p:spPr bwMode="gray">
            <a:xfrm>
              <a:off x="2304" y="2036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9063" y="4581128"/>
            <a:ext cx="8789783" cy="1473871"/>
            <a:chOff x="239063" y="4331393"/>
            <a:chExt cx="8789783" cy="1473871"/>
          </a:xfrm>
        </p:grpSpPr>
        <p:sp>
          <p:nvSpPr>
            <p:cNvPr id="134160" name="AutoShape 16"/>
            <p:cNvSpPr>
              <a:spLocks noChangeArrowheads="1"/>
            </p:cNvSpPr>
            <p:nvPr/>
          </p:nvSpPr>
          <p:spPr bwMode="gray">
            <a:xfrm>
              <a:off x="321287" y="4331393"/>
              <a:ext cx="8608890" cy="147387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4" name="AutoShape 17"/>
            <p:cNvSpPr>
              <a:spLocks noChangeArrowheads="1"/>
            </p:cNvSpPr>
            <p:nvPr/>
          </p:nvSpPr>
          <p:spPr bwMode="gray">
            <a:xfrm>
              <a:off x="239063" y="4797152"/>
              <a:ext cx="920913" cy="471055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360" name="Text Box 18"/>
            <p:cNvSpPr txBox="1">
              <a:spLocks noChangeArrowheads="1"/>
            </p:cNvSpPr>
            <p:nvPr/>
          </p:nvSpPr>
          <p:spPr bwMode="gray">
            <a:xfrm>
              <a:off x="1181902" y="4509120"/>
              <a:ext cx="7846944" cy="11540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300" b="1" dirty="0"/>
                <a:t>The APs around the UEs share different codebooks, so they are allocated in the different clusters with</a:t>
              </a:r>
            </a:p>
            <a:p>
              <a:pPr eaLnBrk="0" hangingPunct="0"/>
              <a:r>
                <a:rPr lang="en-US" altLang="zh-CN" sz="2300" b="1" dirty="0"/>
                <a:t>no interference. </a:t>
              </a:r>
            </a:p>
          </p:txBody>
        </p:sp>
      </p:grpSp>
      <p:sp>
        <p:nvSpPr>
          <p:cNvPr id="100361" name="Text Box 19"/>
          <p:cNvSpPr txBox="1">
            <a:spLocks noChangeArrowheads="1"/>
          </p:cNvSpPr>
          <p:nvPr/>
        </p:nvSpPr>
        <p:spPr bwMode="gray">
          <a:xfrm>
            <a:off x="1206569" y="2962849"/>
            <a:ext cx="7698940" cy="11540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300" b="1" dirty="0"/>
              <a:t>In each cluster, they share the same codebooks. However, their distance is very large, so the interference can be ignored.</a:t>
            </a:r>
            <a:endParaRPr lang="en-US" altLang="zh-CN" sz="2300" dirty="0"/>
          </a:p>
        </p:txBody>
      </p:sp>
      <p:sp>
        <p:nvSpPr>
          <p:cNvPr id="100362" name="Text Box 20"/>
          <p:cNvSpPr txBox="1">
            <a:spLocks noChangeArrowheads="1"/>
          </p:cNvSpPr>
          <p:nvPr/>
        </p:nvSpPr>
        <p:spPr bwMode="gray">
          <a:xfrm>
            <a:off x="1159976" y="1691525"/>
            <a:ext cx="7515306" cy="8007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300" b="1" dirty="0"/>
              <a:t>We partition the </a:t>
            </a:r>
            <a:r>
              <a:rPr lang="en-US" altLang="zh-CN" sz="2300" b="1"/>
              <a:t>dataset </a:t>
            </a:r>
            <a:r>
              <a:rPr lang="en-US" altLang="zh-CN" sz="2300" b="1" smtClean="0"/>
              <a:t>into </a:t>
            </a:r>
            <a:r>
              <a:rPr lang="en-US" altLang="zh-CN" sz="2300" b="1" dirty="0"/>
              <a:t>disjoint clusters </a:t>
            </a:r>
            <a:r>
              <a:rPr lang="en-US" altLang="zh-CN" sz="2300" b="1"/>
              <a:t>with </a:t>
            </a:r>
            <a:r>
              <a:rPr lang="en-US" altLang="zh-CN" sz="2300" b="1" smtClean="0"/>
              <a:t>different </a:t>
            </a:r>
            <a:r>
              <a:rPr lang="en-US" altLang="zh-CN" sz="2300" b="1" dirty="0"/>
              <a:t>colors based clusters. </a:t>
            </a:r>
          </a:p>
        </p:txBody>
      </p:sp>
    </p:spTree>
    <p:extLst>
      <p:ext uri="{BB962C8B-B14F-4D97-AF65-F5344CB8AC3E}">
        <p14:creationId xmlns:p14="http://schemas.microsoft.com/office/powerpoint/2010/main" val="11616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Brief Summary</a:t>
            </a:r>
          </a:p>
        </p:txBody>
      </p:sp>
      <p:sp>
        <p:nvSpPr>
          <p:cNvPr id="87042" name="Rectangle 4"/>
          <p:cNvSpPr>
            <a:spLocks noChangeArrowheads="1"/>
          </p:cNvSpPr>
          <p:nvPr/>
        </p:nvSpPr>
        <p:spPr bwMode="auto">
          <a:xfrm>
            <a:off x="381000" y="1371600"/>
            <a:ext cx="853440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en-US" altLang="zh-CN" sz="2000" dirty="0"/>
              <a:t> Hypergraph theory is a powerful mathematical tool used in wireless communication to manage the resource allocation and interference cancellation problems.</a:t>
            </a:r>
          </a:p>
          <a:p>
            <a:pPr>
              <a:spcBef>
                <a:spcPts val="15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en-US" altLang="zh-CN" sz="2000" dirty="0"/>
              <a:t> Hypergraph clustering is one of the important methods to solve the integer nonlinear program (INLP) or mixed integer nonlinear program (MINLP).</a:t>
            </a:r>
          </a:p>
          <a:p>
            <a:pPr>
              <a:spcBef>
                <a:spcPts val="15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en-US" altLang="zh-CN" sz="2000" dirty="0"/>
              <a:t> Machine learning (ML) algorithm is a good choice to help hypergraph clustering to solve the complex resource allocation problems due to the high density of APs/UEs in the UUDNs.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247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white">
          <a:xfrm>
            <a:off x="990600" y="457200"/>
            <a:ext cx="8001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ea typeface="宋体" charset="-122"/>
              </a:rPr>
              <a:t>Conclusions</a:t>
            </a:r>
            <a:endParaRPr lang="zh-CN" altLang="en-US" sz="3200" dirty="0">
              <a:ea typeface="宋体" charset="-122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23528" y="1124744"/>
            <a:ext cx="8534400" cy="571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 smtClean="0"/>
              <a:t> We </a:t>
            </a:r>
            <a:r>
              <a:rPr lang="en-US" altLang="zh-CN" sz="2000" dirty="0"/>
              <a:t>have introduced the basic preliminaries of hypergraph theory, and have focused on three kinds of hypergraph based approaches:</a:t>
            </a:r>
          </a:p>
          <a:p>
            <a:pPr marL="800100" lvl="1" indent="-342900">
              <a:spcBef>
                <a:spcPts val="13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i="1" dirty="0">
                <a:solidFill>
                  <a:srgbClr val="FF0000"/>
                </a:solidFill>
              </a:rPr>
              <a:t>Hypergraph coloring</a:t>
            </a:r>
            <a:r>
              <a:rPr lang="en-US" altLang="zh-CN" dirty="0"/>
              <a:t>: To label the vertex set with a color set</a:t>
            </a:r>
          </a:p>
          <a:p>
            <a:pPr marL="800100" lvl="1" indent="-342900">
              <a:spcBef>
                <a:spcPts val="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i="1" dirty="0">
                <a:solidFill>
                  <a:srgbClr val="FF0000"/>
                </a:solidFill>
              </a:rPr>
              <a:t>Hypergraph matching</a:t>
            </a:r>
            <a:r>
              <a:rPr lang="en-US" altLang="zh-CN" dirty="0"/>
              <a:t>: To find a set of disjoint </a:t>
            </a:r>
            <a:r>
              <a:rPr lang="en-US" altLang="zh-CN" dirty="0" err="1"/>
              <a:t>hyperedges</a:t>
            </a:r>
            <a:endParaRPr lang="en-US" altLang="zh-CN" dirty="0"/>
          </a:p>
          <a:p>
            <a:pPr marL="800100" lvl="1" indent="-342900">
              <a:spcBef>
                <a:spcPts val="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i="1" dirty="0">
                <a:solidFill>
                  <a:srgbClr val="FF0000"/>
                </a:solidFill>
              </a:rPr>
              <a:t>Hypergraph clustering</a:t>
            </a:r>
            <a:r>
              <a:rPr lang="en-US" altLang="zh-CN" dirty="0"/>
              <a:t>: To partition the vertex set into </a:t>
            </a:r>
            <a:r>
              <a:rPr lang="en-US" altLang="zh-CN" i="1" dirty="0"/>
              <a:t>K</a:t>
            </a:r>
            <a:r>
              <a:rPr lang="en-US" altLang="zh-CN" dirty="0"/>
              <a:t> disjoint subsets</a:t>
            </a:r>
            <a:endParaRPr lang="en-US" altLang="zh-CN" sz="2000" dirty="0"/>
          </a:p>
          <a:p>
            <a:pPr marL="285750" lvl="1" indent="-285750">
              <a:spcBef>
                <a:spcPts val="1300"/>
              </a:spcBef>
              <a:buClr>
                <a:srgbClr val="FF3300"/>
              </a:buClr>
              <a:buBlip>
                <a:blip r:embed="rId4"/>
              </a:buBlip>
            </a:pPr>
            <a:r>
              <a:rPr lang="en-US" altLang="zh-CN" sz="2000" dirty="0"/>
              <a:t>We have provided three emerging application cases for wireless networking, including </a:t>
            </a:r>
            <a:r>
              <a:rPr lang="en-US" altLang="zh-CN" sz="2000" dirty="0">
                <a:solidFill>
                  <a:srgbClr val="FF0000"/>
                </a:solidFill>
              </a:rPr>
              <a:t>D2D underlay communications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FF0000"/>
                </a:solidFill>
              </a:rPr>
              <a:t>MEC</a:t>
            </a:r>
            <a:r>
              <a:rPr lang="en-US" altLang="zh-CN" sz="2000" dirty="0"/>
              <a:t>, and </a:t>
            </a:r>
            <a:r>
              <a:rPr lang="en-US" altLang="zh-CN" sz="2000" dirty="0">
                <a:solidFill>
                  <a:srgbClr val="FF0000"/>
                </a:solidFill>
              </a:rPr>
              <a:t>user-centric UDNs</a:t>
            </a:r>
            <a:r>
              <a:rPr lang="en-US" altLang="zh-CN" sz="2000" dirty="0"/>
              <a:t>.</a:t>
            </a:r>
          </a:p>
          <a:p>
            <a:pPr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Compared with </a:t>
            </a:r>
            <a:r>
              <a:rPr lang="en-US" altLang="zh-CN" sz="2000" dirty="0" smtClean="0"/>
              <a:t>classic graph </a:t>
            </a:r>
            <a:r>
              <a:rPr lang="en-US" altLang="zh-CN" sz="2000" dirty="0"/>
              <a:t>theory, </a:t>
            </a:r>
            <a:r>
              <a:rPr lang="en-US" altLang="zh-CN" sz="2000" dirty="0" err="1"/>
              <a:t>hypergraph</a:t>
            </a:r>
            <a:r>
              <a:rPr lang="en-US" altLang="zh-CN" sz="2000" dirty="0"/>
              <a:t> theory is an enabling theoretical tool to model the </a:t>
            </a:r>
            <a:r>
              <a:rPr lang="en-US" altLang="zh-CN" sz="2000" dirty="0">
                <a:solidFill>
                  <a:srgbClr val="FF0000"/>
                </a:solidFill>
              </a:rPr>
              <a:t>complex relations among multiple entities</a:t>
            </a:r>
            <a:r>
              <a:rPr lang="en-US" altLang="zh-CN" sz="2000" dirty="0" smtClean="0"/>
              <a:t>.</a:t>
            </a:r>
          </a:p>
          <a:p>
            <a:pPr>
              <a:buClr>
                <a:srgbClr val="FF3300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Compared with other integer optimization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Some </a:t>
            </a:r>
            <a:r>
              <a:rPr lang="en-US" dirty="0" err="1"/>
              <a:t>hypergraph</a:t>
            </a:r>
            <a:r>
              <a:rPr lang="en-US" dirty="0"/>
              <a:t> structures have low complexity algorithms. Generally, the </a:t>
            </a:r>
            <a:r>
              <a:rPr lang="en-US" dirty="0" err="1"/>
              <a:t>hypergraph</a:t>
            </a:r>
            <a:r>
              <a:rPr lang="en-US" dirty="0"/>
              <a:t> should be constructed before the algorithm, and the topology of </a:t>
            </a:r>
            <a:r>
              <a:rPr lang="en-US" dirty="0" err="1"/>
              <a:t>hypergraph</a:t>
            </a:r>
            <a:r>
              <a:rPr lang="en-US" dirty="0"/>
              <a:t> will help to </a:t>
            </a:r>
            <a:r>
              <a:rPr lang="en-US" dirty="0">
                <a:solidFill>
                  <a:srgbClr val="FF0000"/>
                </a:solidFill>
              </a:rPr>
              <a:t>reduce the number of iterations</a:t>
            </a:r>
            <a:r>
              <a:rPr lang="en-US" dirty="0"/>
              <a:t>. But in the optimization theory, the algorithm usually has a lot of iterations. 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Hypergraph</a:t>
            </a:r>
            <a:r>
              <a:rPr lang="en-US" dirty="0" smtClean="0"/>
              <a:t> </a:t>
            </a:r>
            <a:r>
              <a:rPr lang="en-US" dirty="0"/>
              <a:t>theory also provides an intuitive analysis tool. The relations among </a:t>
            </a:r>
            <a:r>
              <a:rPr lang="en-US" dirty="0" smtClean="0"/>
              <a:t>   the </a:t>
            </a:r>
            <a:r>
              <a:rPr lang="en-US" dirty="0"/>
              <a:t>elements are shown in the </a:t>
            </a:r>
            <a:r>
              <a:rPr lang="en-US" dirty="0" err="1"/>
              <a:t>hypergraph</a:t>
            </a:r>
            <a:r>
              <a:rPr lang="en-US" dirty="0"/>
              <a:t> directly. </a:t>
            </a:r>
          </a:p>
          <a:p>
            <a:pPr lvl="1">
              <a:buClr>
                <a:srgbClr val="FF3300"/>
              </a:buClr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82091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WordArt 2"/>
          <p:cNvSpPr>
            <a:spLocks noChangeArrowheads="1" noChangeShapeType="1" noTextEdit="1"/>
          </p:cNvSpPr>
          <p:nvPr/>
        </p:nvSpPr>
        <p:spPr bwMode="ltGray">
          <a:xfrm>
            <a:off x="3563888" y="3285207"/>
            <a:ext cx="4973241" cy="23042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folHlink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Rounded MT Bold" panose="020F0704030504030204" pitchFamily="34" charset="0"/>
                <a:cs typeface="Arial"/>
              </a:rPr>
              <a:t>Thank </a:t>
            </a:r>
            <a:endParaRPr lang="en-US" altLang="zh-CN" sz="3600" b="1" kern="10" smtClean="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folHlink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 Rounded MT Bold" panose="020F0704030504030204" pitchFamily="34" charset="0"/>
              <a:cs typeface="Arial"/>
            </a:endParaRPr>
          </a:p>
          <a:p>
            <a:pPr algn="ctr"/>
            <a:r>
              <a:rPr lang="en-US" altLang="zh-CN" sz="3600" b="1" kern="10" dirty="0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folHlink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Rounded MT Bold" panose="020F0704030504030204" pitchFamily="34" charset="0"/>
                <a:cs typeface="Arial"/>
              </a:rPr>
              <a:t>You </a:t>
            </a:r>
            <a:r>
              <a:rPr lang="en-US" altLang="zh-CN" sz="36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folHlink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Rounded MT Bold" panose="020F0704030504030204" pitchFamily="34" charset="0"/>
                <a:cs typeface="Arial"/>
              </a:rPr>
              <a:t>!</a:t>
            </a:r>
            <a:endParaRPr lang="zh-CN" altLang="en-US" sz="3600" b="1" kern="10" dirty="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folHlink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 Rounded MT Bold" panose="020F0704030504030204" pitchFamily="34" charset="0"/>
              <a:cs typeface="Arial"/>
            </a:endParaRPr>
          </a:p>
        </p:txBody>
      </p:sp>
      <p:pic>
        <p:nvPicPr>
          <p:cNvPr id="7170" name="Picture 2" descr="https://images-na.ssl-images-amazon.com/images/I/41DXz88kNzL._SX331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17182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Outline</a:t>
            </a:r>
          </a:p>
        </p:txBody>
      </p:sp>
      <p:sp>
        <p:nvSpPr>
          <p:cNvPr id="23554" name="AutoShape 39"/>
          <p:cNvSpPr>
            <a:spLocks noChangeArrowheads="1"/>
          </p:cNvSpPr>
          <p:nvPr/>
        </p:nvSpPr>
        <p:spPr bwMode="gray">
          <a:xfrm>
            <a:off x="1406525" y="1382713"/>
            <a:ext cx="6781800" cy="6143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23555" name="Group 40"/>
          <p:cNvGrpSpPr>
            <a:grpSpLocks/>
          </p:cNvGrpSpPr>
          <p:nvPr/>
        </p:nvGrpSpPr>
        <p:grpSpPr bwMode="auto">
          <a:xfrm>
            <a:off x="1066800" y="1331913"/>
            <a:ext cx="857250" cy="682625"/>
            <a:chOff x="720" y="960"/>
            <a:chExt cx="987" cy="795"/>
          </a:xfrm>
        </p:grpSpPr>
        <p:sp>
          <p:nvSpPr>
            <p:cNvPr id="23574" name="Oval 41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22" name="Oval 42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576" name="Oval 43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3556" name="Text Box 44"/>
          <p:cNvSpPr txBox="1">
            <a:spLocks noChangeArrowheads="1"/>
          </p:cNvSpPr>
          <p:nvPr/>
        </p:nvSpPr>
        <p:spPr bwMode="gray">
          <a:xfrm>
            <a:off x="1903413" y="1492250"/>
            <a:ext cx="158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Motivation</a:t>
            </a:r>
          </a:p>
        </p:txBody>
      </p:sp>
      <p:sp>
        <p:nvSpPr>
          <p:cNvPr id="23557" name="Text Box 45"/>
          <p:cNvSpPr txBox="1">
            <a:spLocks noChangeArrowheads="1"/>
          </p:cNvSpPr>
          <p:nvPr/>
        </p:nvSpPr>
        <p:spPr bwMode="gray">
          <a:xfrm>
            <a:off x="1265238" y="138271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23558" name="AutoShape 47"/>
          <p:cNvSpPr>
            <a:spLocks noChangeArrowheads="1"/>
          </p:cNvSpPr>
          <p:nvPr/>
        </p:nvSpPr>
        <p:spPr bwMode="gray">
          <a:xfrm>
            <a:off x="1406525" y="22907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23559" name="Group 48"/>
          <p:cNvGrpSpPr>
            <a:grpSpLocks/>
          </p:cNvGrpSpPr>
          <p:nvPr/>
        </p:nvGrpSpPr>
        <p:grpSpPr bwMode="auto">
          <a:xfrm>
            <a:off x="1066800" y="2239963"/>
            <a:ext cx="857250" cy="681037"/>
            <a:chOff x="720" y="960"/>
            <a:chExt cx="987" cy="795"/>
          </a:xfrm>
        </p:grpSpPr>
        <p:sp>
          <p:nvSpPr>
            <p:cNvPr id="23571" name="Oval 49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0" name="Oval 50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573" name="Oval 51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3560" name="Text Box 52"/>
          <p:cNvSpPr txBox="1">
            <a:spLocks noChangeArrowheads="1"/>
          </p:cNvSpPr>
          <p:nvPr/>
        </p:nvSpPr>
        <p:spPr bwMode="gray">
          <a:xfrm>
            <a:off x="1903413" y="2400300"/>
            <a:ext cx="278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</a:rPr>
              <a:t>Hypergraph Basics</a:t>
            </a:r>
          </a:p>
        </p:txBody>
      </p:sp>
      <p:sp>
        <p:nvSpPr>
          <p:cNvPr id="23561" name="Text Box 53"/>
          <p:cNvSpPr txBox="1">
            <a:spLocks noChangeArrowheads="1"/>
          </p:cNvSpPr>
          <p:nvPr/>
        </p:nvSpPr>
        <p:spPr bwMode="gray">
          <a:xfrm>
            <a:off x="1265238" y="22907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3562" name="AutoShape 55"/>
          <p:cNvSpPr>
            <a:spLocks noChangeArrowheads="1"/>
          </p:cNvSpPr>
          <p:nvPr/>
        </p:nvSpPr>
        <p:spPr bwMode="gray">
          <a:xfrm>
            <a:off x="1406525" y="4627563"/>
            <a:ext cx="6746875" cy="6127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23563" name="Group 56"/>
          <p:cNvGrpSpPr>
            <a:grpSpLocks/>
          </p:cNvGrpSpPr>
          <p:nvPr/>
        </p:nvGrpSpPr>
        <p:grpSpPr bwMode="auto">
          <a:xfrm>
            <a:off x="1066800" y="4576763"/>
            <a:ext cx="857250" cy="681037"/>
            <a:chOff x="720" y="960"/>
            <a:chExt cx="987" cy="795"/>
          </a:xfrm>
        </p:grpSpPr>
        <p:sp>
          <p:nvSpPr>
            <p:cNvPr id="23568" name="Oval 57"/>
            <p:cNvSpPr>
              <a:spLocks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8" name="Oval 58"/>
            <p:cNvSpPr>
              <a:spLocks noChangeArrowheads="1"/>
            </p:cNvSpPr>
            <p:nvPr/>
          </p:nvSpPr>
          <p:spPr bwMode="gray">
            <a:xfrm rot="1758052">
              <a:off x="720" y="960"/>
              <a:ext cx="960" cy="7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570" name="Oval 59"/>
            <p:cNvSpPr>
              <a:spLocks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3564" name="Text Box 60"/>
          <p:cNvSpPr txBox="1">
            <a:spLocks noChangeArrowheads="1"/>
          </p:cNvSpPr>
          <p:nvPr/>
        </p:nvSpPr>
        <p:spPr bwMode="gray">
          <a:xfrm>
            <a:off x="1903413" y="4737100"/>
            <a:ext cx="184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/>
              <a:t>Applications</a:t>
            </a:r>
          </a:p>
        </p:txBody>
      </p:sp>
      <p:sp>
        <p:nvSpPr>
          <p:cNvPr id="23565" name="Text Box 61"/>
          <p:cNvSpPr txBox="1">
            <a:spLocks noChangeArrowheads="1"/>
          </p:cNvSpPr>
          <p:nvPr/>
        </p:nvSpPr>
        <p:spPr bwMode="gray">
          <a:xfrm>
            <a:off x="1265238" y="4627563"/>
            <a:ext cx="52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23566" name="Rectangle 3"/>
          <p:cNvSpPr txBox="1">
            <a:spLocks noChangeArrowheads="1"/>
          </p:cNvSpPr>
          <p:nvPr/>
        </p:nvSpPr>
        <p:spPr bwMode="auto">
          <a:xfrm>
            <a:off x="1524000" y="3001963"/>
            <a:ext cx="62499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solidFill>
                  <a:srgbClr val="FF0000"/>
                </a:solidFill>
                <a:latin typeface="Verdana" pitchFamily="34" charset="0"/>
              </a:rPr>
              <a:t>Basic concepts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Hypergraph coloring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Hypergraph matching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CN" sz="2000" dirty="0">
                <a:latin typeface="Verdana" pitchFamily="34" charset="0"/>
              </a:rPr>
              <a:t>Hypergraph machine learning</a:t>
            </a:r>
            <a:endParaRPr lang="zh-CN" altLang="en-US" sz="20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3567" name="Rectangle 3"/>
          <p:cNvSpPr txBox="1">
            <a:spLocks noChangeArrowheads="1"/>
          </p:cNvSpPr>
          <p:nvPr/>
        </p:nvSpPr>
        <p:spPr bwMode="auto">
          <a:xfrm>
            <a:off x="1484313" y="5362575"/>
            <a:ext cx="62499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Device-to-Device Communications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Mobile Edge Computing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zh-CN" sz="2000">
                <a:latin typeface="Verdana" pitchFamily="34" charset="0"/>
              </a:rPr>
              <a:t>User-Centric Ultra-Dense Networks</a:t>
            </a:r>
            <a:endParaRPr lang="zh-CN" altLang="en-US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82167"/>
            <a:ext cx="8686800" cy="4783137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Hypergraph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Let                              be a finite set. A hypergraph on     is a family                             	                             of subsets of      such that</a:t>
            </a:r>
          </a:p>
          <a:p>
            <a:pPr marL="457200" lvl="1" indent="0" algn="ctr" eaLnBrk="1" hangingPunct="1">
              <a:buFont typeface="Wingdings" pitchFamily="2" charset="2"/>
              <a:buNone/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is called the vertex and     is call the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Set of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hyperedges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containing vertex 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Cardinality of the edge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Incidence Matrix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matrix               with </a:t>
            </a:r>
            <a:r>
              <a:rPr lang="en-US" altLang="zh-CN" sz="20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rows and </a:t>
            </a:r>
            <a:r>
              <a:rPr lang="en-US" altLang="zh-CN" sz="20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columns</a:t>
            </a:r>
          </a:p>
          <a:p>
            <a:pPr lvl="2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Rows: vertices</a:t>
            </a:r>
          </a:p>
          <a:p>
            <a:pPr lvl="2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ea"/>
                <a:ea typeface="+mj-ea"/>
              </a:rPr>
              <a:t>Columns: </a:t>
            </a:r>
            <a:r>
              <a:rPr lang="en-US" altLang="zh-CN" sz="2000" dirty="0" err="1">
                <a:solidFill>
                  <a:schemeClr val="tx1"/>
                </a:solidFill>
                <a:latin typeface="+mj-ea"/>
                <a:ea typeface="+mj-ea"/>
              </a:rPr>
              <a:t>hyperedges</a:t>
            </a:r>
            <a:endParaRPr lang="en-US" altLang="zh-CN" sz="2000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 eaLnBrk="1" hangingPunct="1">
              <a:defRPr/>
            </a:pP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24577" name="图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3266" y="2196225"/>
            <a:ext cx="2680353" cy="128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Definition</a:t>
            </a:r>
          </a:p>
        </p:txBody>
      </p:sp>
      <p:pic>
        <p:nvPicPr>
          <p:cNvPr id="24582" name="图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648" y="1818767"/>
            <a:ext cx="2171419" cy="45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图片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0645" y="2105609"/>
            <a:ext cx="2337219" cy="45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图片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76890" y="1810898"/>
            <a:ext cx="403422" cy="3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图片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21477" y="2912170"/>
            <a:ext cx="382172" cy="35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图片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36048" y="2912170"/>
            <a:ext cx="4919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图片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8064" y="3272611"/>
            <a:ext cx="936773" cy="50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图片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57104" y="3632250"/>
            <a:ext cx="914896" cy="51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016" y="2120082"/>
            <a:ext cx="403422" cy="3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79712" y="4663971"/>
            <a:ext cx="1152128" cy="40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8864" y="5013176"/>
            <a:ext cx="24384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31" y="2301635"/>
            <a:ext cx="2265365" cy="2085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60232" y="4391681"/>
            <a:ext cx="2392289" cy="21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>
                <a:ea typeface="宋体" charset="-122"/>
              </a:rPr>
              <a:t>Hypergraph Operations</a:t>
            </a:r>
            <a:endParaRPr lang="en-US" altLang="zh-CN" sz="3200" dirty="0">
              <a:ea typeface="宋体" charset="-122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1463"/>
            <a:ext cx="8915400" cy="4783137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Strong deletion of a vertex 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strong deletion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of            from      is to delete all the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hyperedges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in       	     from    , and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also delete    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from    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.</a:t>
            </a:r>
          </a:p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Weak deletion of a vertex </a:t>
            </a:r>
          </a:p>
          <a:p>
            <a:pPr lvl="1" eaLnBrk="1" hangingPunct="1"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weak deletion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of          from     is to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only remove    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from         and each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in    .</a:t>
            </a: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26627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221088"/>
            <a:ext cx="4265612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5688" y="4413275"/>
            <a:ext cx="4125912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848" y="1946086"/>
            <a:ext cx="938014" cy="40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图片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413" y="2287336"/>
            <a:ext cx="431691" cy="42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图片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73038" y="2288353"/>
            <a:ext cx="398962" cy="42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图片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01393" y="1988840"/>
            <a:ext cx="402655" cy="37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图片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99592" y="2330828"/>
            <a:ext cx="719671" cy="44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图片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8794" y="2318649"/>
            <a:ext cx="421977" cy="41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图片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2122" y="3253482"/>
            <a:ext cx="4381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图片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1982" y="3595816"/>
            <a:ext cx="421906" cy="40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图片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1500" y="3312069"/>
            <a:ext cx="436861" cy="4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图片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9607" y="3308783"/>
            <a:ext cx="834321" cy="35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图片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24474" y="3308784"/>
            <a:ext cx="747926" cy="45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charset="-122"/>
              </a:rPr>
              <a:t>Subhypergraph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38151"/>
            <a:ext cx="8763000" cy="4783137"/>
          </a:xfrm>
        </p:spPr>
        <p:txBody>
          <a:bodyPr/>
          <a:lstStyle/>
          <a:p>
            <a:pPr marL="0" lvl="0" indent="0" eaLnBrk="1" hangingPunct="1">
              <a:spcBef>
                <a:spcPct val="65000"/>
              </a:spcBef>
              <a:buClr>
                <a:srgbClr val="FF3300"/>
              </a:buClr>
              <a:buBlip>
                <a:blip r:embed="rId3"/>
              </a:buBlip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Subhypergraph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Let                   be a hypergraph. Hypergraph                       such that           	         and             can be called a </a:t>
            </a:r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subhypergraph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of     .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Hypergraph                       is called an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induced </a:t>
            </a:r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subhypergraph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of     if            , and the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hyperedges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(of    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completely contained in    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) form   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 lvl="1" eaLnBrk="1" hangingPunct="1">
              <a:defRPr/>
            </a:pPr>
            <a:endParaRPr lang="en-US" altLang="zh-CN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27651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436" y="3864798"/>
            <a:ext cx="4240282" cy="21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5112903" y="4179696"/>
            <a:ext cx="396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/>
              <a:t>An </a:t>
            </a:r>
            <a:r>
              <a:rPr lang="en-US" altLang="zh-CN" sz="2000" dirty="0">
                <a:solidFill>
                  <a:srgbClr val="FF0000"/>
                </a:solidFill>
              </a:rPr>
              <a:t>induced </a:t>
            </a:r>
            <a:r>
              <a:rPr lang="en-US" altLang="zh-CN" sz="2000" dirty="0" err="1">
                <a:solidFill>
                  <a:srgbClr val="FF0000"/>
                </a:solidFill>
              </a:rPr>
              <a:t>subhypergraph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can be obtained by </a:t>
            </a:r>
            <a:r>
              <a:rPr lang="en-US" altLang="zh-CN" sz="2000" dirty="0">
                <a:solidFill>
                  <a:srgbClr val="FF0000"/>
                </a:solidFill>
              </a:rPr>
              <a:t>strong deletion </a:t>
            </a:r>
            <a:r>
              <a:rPr lang="en-US" altLang="zh-CN" sz="2000" dirty="0"/>
              <a:t>of vertices.</a:t>
            </a:r>
            <a:endParaRPr lang="zh-CN" altLang="en-US" dirty="0"/>
          </a:p>
        </p:txBody>
      </p:sp>
      <p:pic>
        <p:nvPicPr>
          <p:cNvPr id="27653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1808" y="1700808"/>
            <a:ext cx="1369992" cy="43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图片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2160" y="1700808"/>
            <a:ext cx="1656183" cy="46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图片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2130" y="2086848"/>
            <a:ext cx="864096" cy="33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图片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21312" y="2060848"/>
            <a:ext cx="982536" cy="38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图片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50105" y="2060848"/>
            <a:ext cx="430207" cy="39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图片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752" y="2492896"/>
            <a:ext cx="1670050" cy="46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图片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44408" y="2492896"/>
            <a:ext cx="447651" cy="41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图片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95135" y="2895968"/>
            <a:ext cx="966664" cy="37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图片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04727" y="2866108"/>
            <a:ext cx="421168" cy="38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图片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57499" y="2879782"/>
            <a:ext cx="486909" cy="38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图片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1863" y="3218951"/>
            <a:ext cx="505870" cy="40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7351E1"/>
      </a:dk2>
      <a:lt2>
        <a:srgbClr val="969696"/>
      </a:lt2>
      <a:accent1>
        <a:srgbClr val="4388E3"/>
      </a:accent1>
      <a:accent2>
        <a:srgbClr val="ECA024"/>
      </a:accent2>
      <a:accent3>
        <a:srgbClr val="FFFFFF"/>
      </a:accent3>
      <a:accent4>
        <a:srgbClr val="000000"/>
      </a:accent4>
      <a:accent5>
        <a:srgbClr val="B0C3EF"/>
      </a:accent5>
      <a:accent6>
        <a:srgbClr val="D69120"/>
      </a:accent6>
      <a:hlink>
        <a:srgbClr val="99CC00"/>
      </a:hlink>
      <a:folHlink>
        <a:srgbClr val="339966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8876C8"/>
        </a:accent1>
        <a:accent2>
          <a:srgbClr val="28CCBC"/>
        </a:accent2>
        <a:accent3>
          <a:srgbClr val="FFFFFF"/>
        </a:accent3>
        <a:accent4>
          <a:srgbClr val="000000"/>
        </a:accent4>
        <a:accent5>
          <a:srgbClr val="C3BDE0"/>
        </a:accent5>
        <a:accent6>
          <a:srgbClr val="23B9AA"/>
        </a:accent6>
        <a:hlink>
          <a:srgbClr val="83A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7351E1"/>
        </a:dk2>
        <a:lt2>
          <a:srgbClr val="969696"/>
        </a:lt2>
        <a:accent1>
          <a:srgbClr val="4388E3"/>
        </a:accent1>
        <a:accent2>
          <a:srgbClr val="ECA024"/>
        </a:accent2>
        <a:accent3>
          <a:srgbClr val="FFFFFF"/>
        </a:accent3>
        <a:accent4>
          <a:srgbClr val="000000"/>
        </a:accent4>
        <a:accent5>
          <a:srgbClr val="B0C3EF"/>
        </a:accent5>
        <a:accent6>
          <a:srgbClr val="D69120"/>
        </a:accent6>
        <a:hlink>
          <a:srgbClr val="99CC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66CC"/>
        </a:dk2>
        <a:lt2>
          <a:srgbClr val="808080"/>
        </a:lt2>
        <a:accent1>
          <a:srgbClr val="41BBE1"/>
        </a:accent1>
        <a:accent2>
          <a:srgbClr val="165AA4"/>
        </a:accent2>
        <a:accent3>
          <a:srgbClr val="FFFFFF"/>
        </a:accent3>
        <a:accent4>
          <a:srgbClr val="000000"/>
        </a:accent4>
        <a:accent5>
          <a:srgbClr val="B0DAEE"/>
        </a:accent5>
        <a:accent6>
          <a:srgbClr val="135194"/>
        </a:accent6>
        <a:hlink>
          <a:srgbClr val="FFCC0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5333</TotalTime>
  <Words>3167</Words>
  <Application>Microsoft Macintosh PowerPoint</Application>
  <PresentationFormat>On-screen Show (4:3)</PresentationFormat>
  <Paragraphs>603</Paragraphs>
  <Slides>53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Arial Rounded MT Bold</vt:lpstr>
      <vt:lpstr>SimSun</vt:lpstr>
      <vt:lpstr>Times New Roman</vt:lpstr>
      <vt:lpstr>Verdana</vt:lpstr>
      <vt:lpstr>Wingdings</vt:lpstr>
      <vt:lpstr>仿宋</vt:lpstr>
      <vt:lpstr>华文仿宋</vt:lpstr>
      <vt:lpstr>宋体</vt:lpstr>
      <vt:lpstr>等线</vt:lpstr>
      <vt:lpstr>Arial</vt:lpstr>
      <vt:lpstr>Default Design</vt:lpstr>
      <vt:lpstr>Visio</vt:lpstr>
      <vt:lpstr>Hypergraph Theory for Wireless Networking</vt:lpstr>
      <vt:lpstr>Outline</vt:lpstr>
      <vt:lpstr>Future Wireless Challenge</vt:lpstr>
      <vt:lpstr>Possible Solution</vt:lpstr>
      <vt:lpstr>Motivation</vt:lpstr>
      <vt:lpstr>Outline</vt:lpstr>
      <vt:lpstr>Definition</vt:lpstr>
      <vt:lpstr>Hypergraph Operations</vt:lpstr>
      <vt:lpstr>Subhypergraph</vt:lpstr>
      <vt:lpstr>Transversal and Matching</vt:lpstr>
      <vt:lpstr>Outline</vt:lpstr>
      <vt:lpstr>Introduction</vt:lpstr>
      <vt:lpstr>Coloring</vt:lpstr>
      <vt:lpstr>Hypergraph Coloring Algorithm</vt:lpstr>
      <vt:lpstr>Hypergraph (Weak) Coloring Algorithm</vt:lpstr>
      <vt:lpstr>Outline</vt:lpstr>
      <vt:lpstr>Introduction</vt:lpstr>
      <vt:lpstr>Basic Definitions</vt:lpstr>
      <vt:lpstr>Hypergraph Matching Algorithm</vt:lpstr>
      <vt:lpstr>Outline</vt:lpstr>
      <vt:lpstr>Introduction</vt:lpstr>
      <vt:lpstr>Problem Definition</vt:lpstr>
      <vt:lpstr>Clustering Algorithm</vt:lpstr>
      <vt:lpstr>Machine Learning</vt:lpstr>
      <vt:lpstr>Clustering (K-means)</vt:lpstr>
      <vt:lpstr>Outline</vt:lpstr>
      <vt:lpstr>Introduction</vt:lpstr>
      <vt:lpstr>Introduction</vt:lpstr>
      <vt:lpstr>System Model</vt:lpstr>
      <vt:lpstr>Problem Formulation</vt:lpstr>
      <vt:lpstr>Hypergraph Formulation</vt:lpstr>
      <vt:lpstr>Hypergraph Construction</vt:lpstr>
      <vt:lpstr>Simulation Results</vt:lpstr>
      <vt:lpstr>Brief Summary</vt:lpstr>
      <vt:lpstr>Outline</vt:lpstr>
      <vt:lpstr>Introduction</vt:lpstr>
      <vt:lpstr>Motivation</vt:lpstr>
      <vt:lpstr>System Model (1/2)</vt:lpstr>
      <vt:lpstr>System Model (2/2)</vt:lpstr>
      <vt:lpstr>Problem Formulation</vt:lpstr>
      <vt:lpstr>Hypergraph Construction (1/2)</vt:lpstr>
      <vt:lpstr>Hypergraph Construction (2/2)</vt:lpstr>
      <vt:lpstr>Hypergraph Matching Algorithm Design</vt:lpstr>
      <vt:lpstr>Brief Summary</vt:lpstr>
      <vt:lpstr>Outline</vt:lpstr>
      <vt:lpstr>System Model</vt:lpstr>
      <vt:lpstr>Problem Formulation</vt:lpstr>
      <vt:lpstr>Hypergraph Clustering Problem</vt:lpstr>
      <vt:lpstr>An Illustrative Example</vt:lpstr>
      <vt:lpstr>Descriptions</vt:lpstr>
      <vt:lpstr>Brief Summary</vt:lpstr>
      <vt:lpstr>PowerPoint Presentation</vt:lpstr>
      <vt:lpstr>PowerPoint Presentation</vt:lpstr>
    </vt:vector>
  </TitlesOfParts>
  <Company>GuildDesign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ThemeGallery.com</dc:creator>
  <cp:lastModifiedBy>Microsoft Office User</cp:lastModifiedBy>
  <cp:revision>450</cp:revision>
  <dcterms:created xsi:type="dcterms:W3CDTF">2004-07-21T02:43:03Z</dcterms:created>
  <dcterms:modified xsi:type="dcterms:W3CDTF">2019-07-02T09:36:55Z</dcterms:modified>
</cp:coreProperties>
</file>