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56" r:id="rId2"/>
    <p:sldId id="257" r:id="rId3"/>
    <p:sldId id="333" r:id="rId4"/>
    <p:sldId id="368" r:id="rId5"/>
    <p:sldId id="269" r:id="rId6"/>
    <p:sldId id="301" r:id="rId7"/>
    <p:sldId id="306" r:id="rId8"/>
    <p:sldId id="307" r:id="rId9"/>
    <p:sldId id="365" r:id="rId10"/>
    <p:sldId id="312" r:id="rId11"/>
    <p:sldId id="308" r:id="rId12"/>
    <p:sldId id="370" r:id="rId13"/>
    <p:sldId id="309" r:id="rId14"/>
    <p:sldId id="310" r:id="rId15"/>
    <p:sldId id="311" r:id="rId16"/>
    <p:sldId id="371" r:id="rId17"/>
    <p:sldId id="372" r:id="rId18"/>
    <p:sldId id="373" r:id="rId19"/>
    <p:sldId id="374" r:id="rId20"/>
    <p:sldId id="375" r:id="rId21"/>
    <p:sldId id="376" r:id="rId22"/>
    <p:sldId id="377" r:id="rId23"/>
    <p:sldId id="349" r:id="rId24"/>
    <p:sldId id="279" r:id="rId25"/>
    <p:sldId id="281" r:id="rId26"/>
    <p:sldId id="351" r:id="rId27"/>
    <p:sldId id="352" r:id="rId28"/>
    <p:sldId id="313" r:id="rId29"/>
    <p:sldId id="314" r:id="rId30"/>
    <p:sldId id="315" r:id="rId31"/>
    <p:sldId id="316" r:id="rId32"/>
    <p:sldId id="354" r:id="rId33"/>
    <p:sldId id="318" r:id="rId34"/>
    <p:sldId id="357" r:id="rId35"/>
    <p:sldId id="325" r:id="rId36"/>
    <p:sldId id="327" r:id="rId37"/>
    <p:sldId id="328" r:id="rId38"/>
    <p:sldId id="366" r:id="rId39"/>
    <p:sldId id="319" r:id="rId40"/>
    <p:sldId id="321" r:id="rId41"/>
    <p:sldId id="323" r:id="rId42"/>
    <p:sldId id="324" r:id="rId43"/>
    <p:sldId id="364" r:id="rId44"/>
    <p:sldId id="378" r:id="rId45"/>
    <p:sldId id="380" r:id="rId46"/>
    <p:sldId id="381" r:id="rId47"/>
    <p:sldId id="379" r:id="rId48"/>
    <p:sldId id="367" r:id="rId49"/>
    <p:sldId id="305" r:id="rId50"/>
    <p:sldId id="382" r:id="rId51"/>
    <p:sldId id="383"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87D48D-BB03-4563-B88B-B69BA94A0A5F}">
          <p14:sldIdLst>
            <p14:sldId id="256"/>
            <p14:sldId id="257"/>
            <p14:sldId id="333"/>
          </p14:sldIdLst>
        </p14:section>
        <p14:section name="Motivations" id="{FCDEEB94-AB46-4D51-A78B-FE24D17BE459}">
          <p14:sldIdLst>
            <p14:sldId id="368"/>
            <p14:sldId id="269"/>
            <p14:sldId id="301"/>
            <p14:sldId id="306"/>
            <p14:sldId id="307"/>
          </p14:sldIdLst>
        </p14:section>
        <p14:section name="MCMC Algorithms" id="{0CD6BB47-7172-4A6F-8694-D59BD445CDC1}">
          <p14:sldIdLst>
            <p14:sldId id="365"/>
            <p14:sldId id="312"/>
            <p14:sldId id="308"/>
            <p14:sldId id="370"/>
            <p14:sldId id="309"/>
            <p14:sldId id="310"/>
            <p14:sldId id="311"/>
            <p14:sldId id="371"/>
            <p14:sldId id="372"/>
            <p14:sldId id="373"/>
            <p14:sldId id="374"/>
            <p14:sldId id="375"/>
            <p14:sldId id="376"/>
            <p14:sldId id="377"/>
            <p14:sldId id="349"/>
            <p14:sldId id="279"/>
            <p14:sldId id="281"/>
            <p14:sldId id="351"/>
            <p14:sldId id="352"/>
            <p14:sldId id="313"/>
            <p14:sldId id="314"/>
            <p14:sldId id="315"/>
            <p14:sldId id="316"/>
            <p14:sldId id="354"/>
            <p14:sldId id="318"/>
            <p14:sldId id="357"/>
            <p14:sldId id="325"/>
            <p14:sldId id="327"/>
            <p14:sldId id="328"/>
          </p14:sldIdLst>
        </p14:section>
        <p14:section name="Applications" id="{F721F928-85C6-4A2D-8B4F-1AF0CBCA5531}">
          <p14:sldIdLst>
            <p14:sldId id="366"/>
            <p14:sldId id="319"/>
            <p14:sldId id="321"/>
            <p14:sldId id="323"/>
            <p14:sldId id="324"/>
            <p14:sldId id="364"/>
            <p14:sldId id="378"/>
            <p14:sldId id="380"/>
            <p14:sldId id="381"/>
            <p14:sldId id="379"/>
          </p14:sldIdLst>
        </p14:section>
        <p14:section name="Conclusions" id="{97DB9A31-6BB6-4662-AABC-4FD947FAEBAC}">
          <p14:sldIdLst>
            <p14:sldId id="367"/>
            <p14:sldId id="305"/>
            <p14:sldId id="382"/>
            <p14:sldId id="3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92B"/>
    <a:srgbClr val="A6A6A6"/>
    <a:srgbClr val="7B1423"/>
    <a:srgbClr val="FFCDCD"/>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3692" autoAdjust="0"/>
  </p:normalViewPr>
  <p:slideViewPr>
    <p:cSldViewPr snapToGrid="0">
      <p:cViewPr varScale="1">
        <p:scale>
          <a:sx n="65" d="100"/>
          <a:sy n="65" d="100"/>
        </p:scale>
        <p:origin x="224" y="2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59214-AD51-491E-AA2A-E5E5A7865773}" type="doc">
      <dgm:prSet loTypeId="urn:microsoft.com/office/officeart/2005/8/layout/process1" loCatId="process" qsTypeId="urn:microsoft.com/office/officeart/2005/8/quickstyle/simple1" qsCatId="simple" csTypeId="urn:microsoft.com/office/officeart/2005/8/colors/accent1_2" csCatId="accent1" phldr="1"/>
      <dgm:spPr/>
    </dgm:pt>
    <dgm:pt modelId="{8A48E0C9-4DEF-4F0B-824E-1492C885F3BE}">
      <dgm:prSet phldrT="[Text]"/>
      <dgm:spPr>
        <a:solidFill>
          <a:srgbClr val="C3092B"/>
        </a:solidFill>
      </dgm:spPr>
      <dgm:t>
        <a:bodyPr/>
        <a:lstStyle/>
        <a:p>
          <a:r>
            <a:rPr lang="en-US" dirty="0"/>
            <a:t>U</a:t>
          </a:r>
          <a:r>
            <a:rPr lang="en-US" altLang="zh-CN" dirty="0"/>
            <a:t>ltra-deep sensitivity introduces a much larger </a:t>
          </a:r>
          <a:r>
            <a:rPr lang="en-US" altLang="zh-CN" b="1" dirty="0"/>
            <a:t>depth of investigation</a:t>
          </a:r>
          <a:endParaRPr lang="en-US" b="1" dirty="0"/>
        </a:p>
      </dgm:t>
    </dgm:pt>
    <dgm:pt modelId="{0485061C-5496-407D-9F16-0F4C4631B255}" type="parTrans" cxnId="{709B5033-D7E0-4600-BFB5-782B93F15A63}">
      <dgm:prSet/>
      <dgm:spPr/>
      <dgm:t>
        <a:bodyPr/>
        <a:lstStyle/>
        <a:p>
          <a:endParaRPr lang="en-US"/>
        </a:p>
      </dgm:t>
    </dgm:pt>
    <dgm:pt modelId="{548B2EA8-02C0-4FBD-924E-94BB246AA90C}" type="sibTrans" cxnId="{709B5033-D7E0-4600-BFB5-782B93F15A63}">
      <dgm:prSet/>
      <dgm:spPr>
        <a:solidFill>
          <a:srgbClr val="7B1423"/>
        </a:solidFill>
      </dgm:spPr>
      <dgm:t>
        <a:bodyPr/>
        <a:lstStyle/>
        <a:p>
          <a:endParaRPr lang="en-US"/>
        </a:p>
      </dgm:t>
    </dgm:pt>
    <dgm:pt modelId="{9FFD5C37-1C6B-46D8-BE17-D7607C9133CC}">
      <dgm:prSet phldrT="[Text]"/>
      <dgm:spPr>
        <a:solidFill>
          <a:srgbClr val="C3092B"/>
        </a:solidFill>
      </dgm:spPr>
      <dgm:t>
        <a:bodyPr/>
        <a:lstStyle/>
        <a:p>
          <a:r>
            <a:rPr lang="en-US" dirty="0"/>
            <a:t>With larger DoI, more </a:t>
          </a:r>
          <a:r>
            <a:rPr lang="en-US" b="1" dirty="0"/>
            <a:t>geological features </a:t>
          </a:r>
          <a:r>
            <a:rPr lang="en-US" dirty="0"/>
            <a:t>are within the scope</a:t>
          </a:r>
        </a:p>
      </dgm:t>
    </dgm:pt>
    <dgm:pt modelId="{88A32A28-7305-409F-80EA-06598DBCDC8A}" type="parTrans" cxnId="{647EBD10-04D1-4CD9-90B8-D3CDDAFE280A}">
      <dgm:prSet/>
      <dgm:spPr/>
      <dgm:t>
        <a:bodyPr/>
        <a:lstStyle/>
        <a:p>
          <a:endParaRPr lang="en-US"/>
        </a:p>
      </dgm:t>
    </dgm:pt>
    <dgm:pt modelId="{E01BBDA4-2337-4724-A11D-2BAB390E16EB}" type="sibTrans" cxnId="{647EBD10-04D1-4CD9-90B8-D3CDDAFE280A}">
      <dgm:prSet/>
      <dgm:spPr>
        <a:solidFill>
          <a:srgbClr val="7B1423"/>
        </a:solidFill>
      </dgm:spPr>
      <dgm:t>
        <a:bodyPr/>
        <a:lstStyle/>
        <a:p>
          <a:endParaRPr lang="en-US"/>
        </a:p>
      </dgm:t>
    </dgm:pt>
    <dgm:pt modelId="{8329A506-DE53-46C6-8929-874EDAF67EB4}">
      <dgm:prSet phldrT="[Text]"/>
      <dgm:spPr>
        <a:solidFill>
          <a:srgbClr val="C3092B"/>
        </a:solidFill>
      </dgm:spPr>
      <dgm:t>
        <a:bodyPr/>
        <a:lstStyle/>
        <a:p>
          <a:r>
            <a:rPr lang="en-US" dirty="0"/>
            <a:t>The </a:t>
          </a:r>
          <a:r>
            <a:rPr lang="en-US" b="1" dirty="0"/>
            <a:t>earth model </a:t>
          </a:r>
          <a:r>
            <a:rPr lang="en-US" dirty="0"/>
            <a:t>to be invert becomes complicated</a:t>
          </a:r>
        </a:p>
      </dgm:t>
    </dgm:pt>
    <dgm:pt modelId="{B78A6557-BC2F-472D-8811-32E6D1CA8E05}" type="sibTrans" cxnId="{FC59B182-8B34-4100-AFB5-7CDFB7150A4E}">
      <dgm:prSet/>
      <dgm:spPr>
        <a:solidFill>
          <a:srgbClr val="7B1423"/>
        </a:solidFill>
      </dgm:spPr>
      <dgm:t>
        <a:bodyPr/>
        <a:lstStyle/>
        <a:p>
          <a:endParaRPr lang="en-US"/>
        </a:p>
      </dgm:t>
    </dgm:pt>
    <dgm:pt modelId="{793BA538-264D-41B7-92F4-1D8E45F0221D}" type="parTrans" cxnId="{FC59B182-8B34-4100-AFB5-7CDFB7150A4E}">
      <dgm:prSet/>
      <dgm:spPr/>
      <dgm:t>
        <a:bodyPr/>
        <a:lstStyle/>
        <a:p>
          <a:endParaRPr lang="en-US"/>
        </a:p>
      </dgm:t>
    </dgm:pt>
    <dgm:pt modelId="{E74F0706-79B8-4A20-9CB5-9D822E83E12C}">
      <dgm:prSet phldrT="[Text]"/>
      <dgm:spPr>
        <a:solidFill>
          <a:srgbClr val="C3092B"/>
        </a:solidFill>
      </dgm:spPr>
      <dgm:t>
        <a:bodyPr/>
        <a:lstStyle/>
        <a:p>
          <a:r>
            <a:rPr lang="en-US" dirty="0"/>
            <a:t>The </a:t>
          </a:r>
          <a:r>
            <a:rPr lang="en-US" b="1" dirty="0"/>
            <a:t>solution space </a:t>
          </a:r>
          <a:r>
            <a:rPr lang="en-US" b="0" dirty="0"/>
            <a:t>of</a:t>
          </a:r>
          <a:r>
            <a:rPr lang="en-US" b="1" dirty="0"/>
            <a:t> </a:t>
          </a:r>
          <a:r>
            <a:rPr lang="en-US" dirty="0"/>
            <a:t>earth model becomes very complex </a:t>
          </a:r>
        </a:p>
      </dgm:t>
    </dgm:pt>
    <dgm:pt modelId="{4DD6EB59-22D9-440F-9D0D-5B9A5C7338C8}" type="parTrans" cxnId="{AA668644-EB30-4A60-B3E4-F1BA0233AC71}">
      <dgm:prSet/>
      <dgm:spPr/>
      <dgm:t>
        <a:bodyPr/>
        <a:lstStyle/>
        <a:p>
          <a:endParaRPr lang="en-US"/>
        </a:p>
      </dgm:t>
    </dgm:pt>
    <dgm:pt modelId="{38CE6C8B-E156-44B4-A86C-CBF7039EE1C3}" type="sibTrans" cxnId="{AA668644-EB30-4A60-B3E4-F1BA0233AC71}">
      <dgm:prSet/>
      <dgm:spPr/>
      <dgm:t>
        <a:bodyPr/>
        <a:lstStyle/>
        <a:p>
          <a:endParaRPr lang="en-US"/>
        </a:p>
      </dgm:t>
    </dgm:pt>
    <dgm:pt modelId="{B367B7BD-864C-4DA9-8A4F-6E6593C78487}" type="pres">
      <dgm:prSet presAssocID="{D7C59214-AD51-491E-AA2A-E5E5A7865773}" presName="Name0" presStyleCnt="0">
        <dgm:presLayoutVars>
          <dgm:dir/>
          <dgm:resizeHandles val="exact"/>
        </dgm:presLayoutVars>
      </dgm:prSet>
      <dgm:spPr/>
    </dgm:pt>
    <dgm:pt modelId="{E58DFD8E-A102-4D41-A34E-CAD779488947}" type="pres">
      <dgm:prSet presAssocID="{8A48E0C9-4DEF-4F0B-824E-1492C885F3BE}" presName="node" presStyleLbl="node1" presStyleIdx="0" presStyleCnt="4" custScaleY="98256">
        <dgm:presLayoutVars>
          <dgm:bulletEnabled val="1"/>
        </dgm:presLayoutVars>
      </dgm:prSet>
      <dgm:spPr/>
      <dgm:t>
        <a:bodyPr/>
        <a:lstStyle/>
        <a:p>
          <a:endParaRPr lang="zh-CN" altLang="en-US"/>
        </a:p>
      </dgm:t>
    </dgm:pt>
    <dgm:pt modelId="{0135CE27-2967-4BD6-89B8-A9AC4F786B1D}" type="pres">
      <dgm:prSet presAssocID="{548B2EA8-02C0-4FBD-924E-94BB246AA90C}" presName="sibTrans" presStyleLbl="sibTrans2D1" presStyleIdx="0" presStyleCnt="3"/>
      <dgm:spPr/>
      <dgm:t>
        <a:bodyPr/>
        <a:lstStyle/>
        <a:p>
          <a:endParaRPr lang="zh-CN" altLang="en-US"/>
        </a:p>
      </dgm:t>
    </dgm:pt>
    <dgm:pt modelId="{32EF5BB0-65B4-4FCD-8A3B-B69D0CF87C84}" type="pres">
      <dgm:prSet presAssocID="{548B2EA8-02C0-4FBD-924E-94BB246AA90C}" presName="connectorText" presStyleLbl="sibTrans2D1" presStyleIdx="0" presStyleCnt="3"/>
      <dgm:spPr/>
      <dgm:t>
        <a:bodyPr/>
        <a:lstStyle/>
        <a:p>
          <a:endParaRPr lang="zh-CN" altLang="en-US"/>
        </a:p>
      </dgm:t>
    </dgm:pt>
    <dgm:pt modelId="{09AEB92C-8D27-4B89-9FA0-4C9FC991C28D}" type="pres">
      <dgm:prSet presAssocID="{9FFD5C37-1C6B-46D8-BE17-D7607C9133CC}" presName="node" presStyleLbl="node1" presStyleIdx="1" presStyleCnt="4" custScaleY="98613">
        <dgm:presLayoutVars>
          <dgm:bulletEnabled val="1"/>
        </dgm:presLayoutVars>
      </dgm:prSet>
      <dgm:spPr/>
      <dgm:t>
        <a:bodyPr/>
        <a:lstStyle/>
        <a:p>
          <a:endParaRPr lang="zh-CN" altLang="en-US"/>
        </a:p>
      </dgm:t>
    </dgm:pt>
    <dgm:pt modelId="{CD6026CF-7B99-4262-AF16-2FAF03D18CA9}" type="pres">
      <dgm:prSet presAssocID="{E01BBDA4-2337-4724-A11D-2BAB390E16EB}" presName="sibTrans" presStyleLbl="sibTrans2D1" presStyleIdx="1" presStyleCnt="3"/>
      <dgm:spPr/>
      <dgm:t>
        <a:bodyPr/>
        <a:lstStyle/>
        <a:p>
          <a:endParaRPr lang="zh-CN" altLang="en-US"/>
        </a:p>
      </dgm:t>
    </dgm:pt>
    <dgm:pt modelId="{E682E136-9B59-491C-A84C-833B608AA6FA}" type="pres">
      <dgm:prSet presAssocID="{E01BBDA4-2337-4724-A11D-2BAB390E16EB}" presName="connectorText" presStyleLbl="sibTrans2D1" presStyleIdx="1" presStyleCnt="3"/>
      <dgm:spPr/>
      <dgm:t>
        <a:bodyPr/>
        <a:lstStyle/>
        <a:p>
          <a:endParaRPr lang="zh-CN" altLang="en-US"/>
        </a:p>
      </dgm:t>
    </dgm:pt>
    <dgm:pt modelId="{B4D1CB0E-640C-4CC2-8D27-FA522D82301F}" type="pres">
      <dgm:prSet presAssocID="{8329A506-DE53-46C6-8929-874EDAF67EB4}" presName="node" presStyleLbl="node1" presStyleIdx="2" presStyleCnt="4">
        <dgm:presLayoutVars>
          <dgm:bulletEnabled val="1"/>
        </dgm:presLayoutVars>
      </dgm:prSet>
      <dgm:spPr/>
      <dgm:t>
        <a:bodyPr/>
        <a:lstStyle/>
        <a:p>
          <a:endParaRPr lang="zh-CN" altLang="en-US"/>
        </a:p>
      </dgm:t>
    </dgm:pt>
    <dgm:pt modelId="{227EE735-B2F2-4378-B3BE-B887702E845A}" type="pres">
      <dgm:prSet presAssocID="{B78A6557-BC2F-472D-8811-32E6D1CA8E05}" presName="sibTrans" presStyleLbl="sibTrans2D1" presStyleIdx="2" presStyleCnt="3"/>
      <dgm:spPr/>
      <dgm:t>
        <a:bodyPr/>
        <a:lstStyle/>
        <a:p>
          <a:endParaRPr lang="zh-CN" altLang="en-US"/>
        </a:p>
      </dgm:t>
    </dgm:pt>
    <dgm:pt modelId="{26BD1714-CDF8-4712-8B38-809138132892}" type="pres">
      <dgm:prSet presAssocID="{B78A6557-BC2F-472D-8811-32E6D1CA8E05}" presName="connectorText" presStyleLbl="sibTrans2D1" presStyleIdx="2" presStyleCnt="3"/>
      <dgm:spPr/>
      <dgm:t>
        <a:bodyPr/>
        <a:lstStyle/>
        <a:p>
          <a:endParaRPr lang="zh-CN" altLang="en-US"/>
        </a:p>
      </dgm:t>
    </dgm:pt>
    <dgm:pt modelId="{3E942D0A-1CA2-4544-82DE-376987F00194}" type="pres">
      <dgm:prSet presAssocID="{E74F0706-79B8-4A20-9CB5-9D822E83E12C}" presName="node" presStyleLbl="node1" presStyleIdx="3" presStyleCnt="4">
        <dgm:presLayoutVars>
          <dgm:bulletEnabled val="1"/>
        </dgm:presLayoutVars>
      </dgm:prSet>
      <dgm:spPr/>
      <dgm:t>
        <a:bodyPr/>
        <a:lstStyle/>
        <a:p>
          <a:endParaRPr lang="zh-CN" altLang="en-US"/>
        </a:p>
      </dgm:t>
    </dgm:pt>
  </dgm:ptLst>
  <dgm:cxnLst>
    <dgm:cxn modelId="{AB82E032-ECE0-7045-BAD3-976B6C45BC92}" type="presOf" srcId="{548B2EA8-02C0-4FBD-924E-94BB246AA90C}" destId="{32EF5BB0-65B4-4FCD-8A3B-B69D0CF87C84}" srcOrd="1" destOrd="0" presId="urn:microsoft.com/office/officeart/2005/8/layout/process1"/>
    <dgm:cxn modelId="{B9242C07-7BFD-754C-9A5D-D38F386A3A2E}" type="presOf" srcId="{8A48E0C9-4DEF-4F0B-824E-1492C885F3BE}" destId="{E58DFD8E-A102-4D41-A34E-CAD779488947}" srcOrd="0" destOrd="0" presId="urn:microsoft.com/office/officeart/2005/8/layout/process1"/>
    <dgm:cxn modelId="{709B5033-D7E0-4600-BFB5-782B93F15A63}" srcId="{D7C59214-AD51-491E-AA2A-E5E5A7865773}" destId="{8A48E0C9-4DEF-4F0B-824E-1492C885F3BE}" srcOrd="0" destOrd="0" parTransId="{0485061C-5496-407D-9F16-0F4C4631B255}" sibTransId="{548B2EA8-02C0-4FBD-924E-94BB246AA90C}"/>
    <dgm:cxn modelId="{C56891D0-658E-D444-B3EA-9DE33E82E7C6}" type="presOf" srcId="{B78A6557-BC2F-472D-8811-32E6D1CA8E05}" destId="{227EE735-B2F2-4378-B3BE-B887702E845A}" srcOrd="0" destOrd="0" presId="urn:microsoft.com/office/officeart/2005/8/layout/process1"/>
    <dgm:cxn modelId="{FC59B182-8B34-4100-AFB5-7CDFB7150A4E}" srcId="{D7C59214-AD51-491E-AA2A-E5E5A7865773}" destId="{8329A506-DE53-46C6-8929-874EDAF67EB4}" srcOrd="2" destOrd="0" parTransId="{793BA538-264D-41B7-92F4-1D8E45F0221D}" sibTransId="{B78A6557-BC2F-472D-8811-32E6D1CA8E05}"/>
    <dgm:cxn modelId="{AA668644-EB30-4A60-B3E4-F1BA0233AC71}" srcId="{D7C59214-AD51-491E-AA2A-E5E5A7865773}" destId="{E74F0706-79B8-4A20-9CB5-9D822E83E12C}" srcOrd="3" destOrd="0" parTransId="{4DD6EB59-22D9-440F-9D0D-5B9A5C7338C8}" sibTransId="{38CE6C8B-E156-44B4-A86C-CBF7039EE1C3}"/>
    <dgm:cxn modelId="{161EABED-004A-834D-A9BD-E305D2F58808}" type="presOf" srcId="{9FFD5C37-1C6B-46D8-BE17-D7607C9133CC}" destId="{09AEB92C-8D27-4B89-9FA0-4C9FC991C28D}" srcOrd="0" destOrd="0" presId="urn:microsoft.com/office/officeart/2005/8/layout/process1"/>
    <dgm:cxn modelId="{4E151982-6708-9A4A-9B0A-E6AE99ACB397}" type="presOf" srcId="{548B2EA8-02C0-4FBD-924E-94BB246AA90C}" destId="{0135CE27-2967-4BD6-89B8-A9AC4F786B1D}" srcOrd="0" destOrd="0" presId="urn:microsoft.com/office/officeart/2005/8/layout/process1"/>
    <dgm:cxn modelId="{2396D830-2849-194E-BAB9-9F4CF68E6FA2}" type="presOf" srcId="{E01BBDA4-2337-4724-A11D-2BAB390E16EB}" destId="{E682E136-9B59-491C-A84C-833B608AA6FA}" srcOrd="1" destOrd="0" presId="urn:microsoft.com/office/officeart/2005/8/layout/process1"/>
    <dgm:cxn modelId="{5ECFA748-40E8-0841-92B8-F221A6CD6F17}" type="presOf" srcId="{B78A6557-BC2F-472D-8811-32E6D1CA8E05}" destId="{26BD1714-CDF8-4712-8B38-809138132892}" srcOrd="1" destOrd="0" presId="urn:microsoft.com/office/officeart/2005/8/layout/process1"/>
    <dgm:cxn modelId="{647EBD10-04D1-4CD9-90B8-D3CDDAFE280A}" srcId="{D7C59214-AD51-491E-AA2A-E5E5A7865773}" destId="{9FFD5C37-1C6B-46D8-BE17-D7607C9133CC}" srcOrd="1" destOrd="0" parTransId="{88A32A28-7305-409F-80EA-06598DBCDC8A}" sibTransId="{E01BBDA4-2337-4724-A11D-2BAB390E16EB}"/>
    <dgm:cxn modelId="{1A3482F9-8676-E74B-A3F9-CAB6C9CA4BB6}" type="presOf" srcId="{E01BBDA4-2337-4724-A11D-2BAB390E16EB}" destId="{CD6026CF-7B99-4262-AF16-2FAF03D18CA9}" srcOrd="0" destOrd="0" presId="urn:microsoft.com/office/officeart/2005/8/layout/process1"/>
    <dgm:cxn modelId="{72908E37-4D3C-5A4D-944E-AC382A6A6F6E}" type="presOf" srcId="{E74F0706-79B8-4A20-9CB5-9D822E83E12C}" destId="{3E942D0A-1CA2-4544-82DE-376987F00194}" srcOrd="0" destOrd="0" presId="urn:microsoft.com/office/officeart/2005/8/layout/process1"/>
    <dgm:cxn modelId="{2F68F134-2D5A-3A4F-9C8A-6CC7A6D57CC6}" type="presOf" srcId="{D7C59214-AD51-491E-AA2A-E5E5A7865773}" destId="{B367B7BD-864C-4DA9-8A4F-6E6593C78487}" srcOrd="0" destOrd="0" presId="urn:microsoft.com/office/officeart/2005/8/layout/process1"/>
    <dgm:cxn modelId="{6B57AEA5-9917-A846-9676-3ED81A8D42F1}" type="presOf" srcId="{8329A506-DE53-46C6-8929-874EDAF67EB4}" destId="{B4D1CB0E-640C-4CC2-8D27-FA522D82301F}" srcOrd="0" destOrd="0" presId="urn:microsoft.com/office/officeart/2005/8/layout/process1"/>
    <dgm:cxn modelId="{129620EA-25DB-B64A-84ED-F50491343F24}" type="presParOf" srcId="{B367B7BD-864C-4DA9-8A4F-6E6593C78487}" destId="{E58DFD8E-A102-4D41-A34E-CAD779488947}" srcOrd="0" destOrd="0" presId="urn:microsoft.com/office/officeart/2005/8/layout/process1"/>
    <dgm:cxn modelId="{C0A6B772-1B19-114B-A5D6-03F34BF13F7A}" type="presParOf" srcId="{B367B7BD-864C-4DA9-8A4F-6E6593C78487}" destId="{0135CE27-2967-4BD6-89B8-A9AC4F786B1D}" srcOrd="1" destOrd="0" presId="urn:microsoft.com/office/officeart/2005/8/layout/process1"/>
    <dgm:cxn modelId="{5DEA4C9A-DD4C-6941-ABE3-FE9A32E906CC}" type="presParOf" srcId="{0135CE27-2967-4BD6-89B8-A9AC4F786B1D}" destId="{32EF5BB0-65B4-4FCD-8A3B-B69D0CF87C84}" srcOrd="0" destOrd="0" presId="urn:microsoft.com/office/officeart/2005/8/layout/process1"/>
    <dgm:cxn modelId="{24C8FC6D-688D-6145-9829-1ABA124B9481}" type="presParOf" srcId="{B367B7BD-864C-4DA9-8A4F-6E6593C78487}" destId="{09AEB92C-8D27-4B89-9FA0-4C9FC991C28D}" srcOrd="2" destOrd="0" presId="urn:microsoft.com/office/officeart/2005/8/layout/process1"/>
    <dgm:cxn modelId="{8F56525D-68CF-7949-9CBD-6BE4D145796E}" type="presParOf" srcId="{B367B7BD-864C-4DA9-8A4F-6E6593C78487}" destId="{CD6026CF-7B99-4262-AF16-2FAF03D18CA9}" srcOrd="3" destOrd="0" presId="urn:microsoft.com/office/officeart/2005/8/layout/process1"/>
    <dgm:cxn modelId="{3443E58E-531C-9140-852E-747C3AC8A382}" type="presParOf" srcId="{CD6026CF-7B99-4262-AF16-2FAF03D18CA9}" destId="{E682E136-9B59-491C-A84C-833B608AA6FA}" srcOrd="0" destOrd="0" presId="urn:microsoft.com/office/officeart/2005/8/layout/process1"/>
    <dgm:cxn modelId="{38885BAC-D07F-7E4F-8309-A30EC1FBE216}" type="presParOf" srcId="{B367B7BD-864C-4DA9-8A4F-6E6593C78487}" destId="{B4D1CB0E-640C-4CC2-8D27-FA522D82301F}" srcOrd="4" destOrd="0" presId="urn:microsoft.com/office/officeart/2005/8/layout/process1"/>
    <dgm:cxn modelId="{1FE10559-B62B-7A46-9EEA-EE0CF7DEBD86}" type="presParOf" srcId="{B367B7BD-864C-4DA9-8A4F-6E6593C78487}" destId="{227EE735-B2F2-4378-B3BE-B887702E845A}" srcOrd="5" destOrd="0" presId="urn:microsoft.com/office/officeart/2005/8/layout/process1"/>
    <dgm:cxn modelId="{4141606D-01E0-1149-AB4B-CBCCE613D971}" type="presParOf" srcId="{227EE735-B2F2-4378-B3BE-B887702E845A}" destId="{26BD1714-CDF8-4712-8B38-809138132892}" srcOrd="0" destOrd="0" presId="urn:microsoft.com/office/officeart/2005/8/layout/process1"/>
    <dgm:cxn modelId="{4F4CC782-9193-A24C-86BF-9EE6B7576B02}" type="presParOf" srcId="{B367B7BD-864C-4DA9-8A4F-6E6593C78487}" destId="{3E942D0A-1CA2-4544-82DE-376987F00194}"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FD8E-A102-4D41-A34E-CAD779488947}">
      <dsp:nvSpPr>
        <dsp:cNvPr id="0" name=""/>
        <dsp:cNvSpPr/>
      </dsp:nvSpPr>
      <dsp:spPr>
        <a:xfrm>
          <a:off x="4755" y="292075"/>
          <a:ext cx="2079017" cy="1225655"/>
        </a:xfrm>
        <a:prstGeom prst="roundRect">
          <a:avLst>
            <a:gd name="adj" fmla="val 10000"/>
          </a:avLst>
        </a:prstGeom>
        <a:solidFill>
          <a:srgbClr val="C309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U</a:t>
          </a:r>
          <a:r>
            <a:rPr lang="en-US" altLang="zh-CN" sz="1700" kern="1200" dirty="0"/>
            <a:t>ltra-deep sensitivity introduces a much larger </a:t>
          </a:r>
          <a:r>
            <a:rPr lang="en-US" altLang="zh-CN" sz="1700" b="1" kern="1200" dirty="0"/>
            <a:t>depth of investigation</a:t>
          </a:r>
          <a:endParaRPr lang="en-US" sz="1700" b="1" kern="1200" dirty="0"/>
        </a:p>
      </dsp:txBody>
      <dsp:txXfrm>
        <a:off x="40653" y="327973"/>
        <a:ext cx="2007221" cy="1153859"/>
      </dsp:txXfrm>
    </dsp:sp>
    <dsp:sp modelId="{0135CE27-2967-4BD6-89B8-A9AC4F786B1D}">
      <dsp:nvSpPr>
        <dsp:cNvPr id="0" name=""/>
        <dsp:cNvSpPr/>
      </dsp:nvSpPr>
      <dsp:spPr>
        <a:xfrm>
          <a:off x="2291674" y="647104"/>
          <a:ext cx="440751" cy="515596"/>
        </a:xfrm>
        <a:prstGeom prst="rightArrow">
          <a:avLst>
            <a:gd name="adj1" fmla="val 60000"/>
            <a:gd name="adj2" fmla="val 50000"/>
          </a:avLst>
        </a:prstGeom>
        <a:solidFill>
          <a:srgbClr val="7B14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91674" y="750223"/>
        <a:ext cx="308526" cy="309358"/>
      </dsp:txXfrm>
    </dsp:sp>
    <dsp:sp modelId="{09AEB92C-8D27-4B89-9FA0-4C9FC991C28D}">
      <dsp:nvSpPr>
        <dsp:cNvPr id="0" name=""/>
        <dsp:cNvSpPr/>
      </dsp:nvSpPr>
      <dsp:spPr>
        <a:xfrm>
          <a:off x="2915379" y="289848"/>
          <a:ext cx="2079017" cy="1230108"/>
        </a:xfrm>
        <a:prstGeom prst="roundRect">
          <a:avLst>
            <a:gd name="adj" fmla="val 10000"/>
          </a:avLst>
        </a:prstGeom>
        <a:solidFill>
          <a:srgbClr val="C309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With larger DoI, more </a:t>
          </a:r>
          <a:r>
            <a:rPr lang="en-US" sz="1700" b="1" kern="1200" dirty="0"/>
            <a:t>geological features </a:t>
          </a:r>
          <a:r>
            <a:rPr lang="en-US" sz="1700" kern="1200" dirty="0"/>
            <a:t>are within the scope</a:t>
          </a:r>
        </a:p>
      </dsp:txBody>
      <dsp:txXfrm>
        <a:off x="2951408" y="325877"/>
        <a:ext cx="2006959" cy="1158050"/>
      </dsp:txXfrm>
    </dsp:sp>
    <dsp:sp modelId="{CD6026CF-7B99-4262-AF16-2FAF03D18CA9}">
      <dsp:nvSpPr>
        <dsp:cNvPr id="0" name=""/>
        <dsp:cNvSpPr/>
      </dsp:nvSpPr>
      <dsp:spPr>
        <a:xfrm>
          <a:off x="5202298" y="647104"/>
          <a:ext cx="440751" cy="515596"/>
        </a:xfrm>
        <a:prstGeom prst="rightArrow">
          <a:avLst>
            <a:gd name="adj1" fmla="val 60000"/>
            <a:gd name="adj2" fmla="val 50000"/>
          </a:avLst>
        </a:prstGeom>
        <a:solidFill>
          <a:srgbClr val="7B14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02298" y="750223"/>
        <a:ext cx="308526" cy="309358"/>
      </dsp:txXfrm>
    </dsp:sp>
    <dsp:sp modelId="{B4D1CB0E-640C-4CC2-8D27-FA522D82301F}">
      <dsp:nvSpPr>
        <dsp:cNvPr id="0" name=""/>
        <dsp:cNvSpPr/>
      </dsp:nvSpPr>
      <dsp:spPr>
        <a:xfrm>
          <a:off x="5826003" y="281197"/>
          <a:ext cx="2079017" cy="1247410"/>
        </a:xfrm>
        <a:prstGeom prst="roundRect">
          <a:avLst>
            <a:gd name="adj" fmla="val 10000"/>
          </a:avLst>
        </a:prstGeom>
        <a:solidFill>
          <a:srgbClr val="C309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The </a:t>
          </a:r>
          <a:r>
            <a:rPr lang="en-US" sz="1700" b="1" kern="1200" dirty="0"/>
            <a:t>earth model </a:t>
          </a:r>
          <a:r>
            <a:rPr lang="en-US" sz="1700" kern="1200" dirty="0"/>
            <a:t>to be invert becomes complicated</a:t>
          </a:r>
        </a:p>
      </dsp:txBody>
      <dsp:txXfrm>
        <a:off x="5862538" y="317732"/>
        <a:ext cx="2005947" cy="1174340"/>
      </dsp:txXfrm>
    </dsp:sp>
    <dsp:sp modelId="{227EE735-B2F2-4378-B3BE-B887702E845A}">
      <dsp:nvSpPr>
        <dsp:cNvPr id="0" name=""/>
        <dsp:cNvSpPr/>
      </dsp:nvSpPr>
      <dsp:spPr>
        <a:xfrm>
          <a:off x="8112922" y="647104"/>
          <a:ext cx="440751" cy="515596"/>
        </a:xfrm>
        <a:prstGeom prst="rightArrow">
          <a:avLst>
            <a:gd name="adj1" fmla="val 60000"/>
            <a:gd name="adj2" fmla="val 50000"/>
          </a:avLst>
        </a:prstGeom>
        <a:solidFill>
          <a:srgbClr val="7B14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112922" y="750223"/>
        <a:ext cx="308526" cy="309358"/>
      </dsp:txXfrm>
    </dsp:sp>
    <dsp:sp modelId="{3E942D0A-1CA2-4544-82DE-376987F00194}">
      <dsp:nvSpPr>
        <dsp:cNvPr id="0" name=""/>
        <dsp:cNvSpPr/>
      </dsp:nvSpPr>
      <dsp:spPr>
        <a:xfrm>
          <a:off x="8736627" y="281197"/>
          <a:ext cx="2079017" cy="1247410"/>
        </a:xfrm>
        <a:prstGeom prst="roundRect">
          <a:avLst>
            <a:gd name="adj" fmla="val 10000"/>
          </a:avLst>
        </a:prstGeom>
        <a:solidFill>
          <a:srgbClr val="C309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The </a:t>
          </a:r>
          <a:r>
            <a:rPr lang="en-US" sz="1700" b="1" kern="1200" dirty="0"/>
            <a:t>solution space </a:t>
          </a:r>
          <a:r>
            <a:rPr lang="en-US" sz="1700" b="0" kern="1200" dirty="0"/>
            <a:t>of</a:t>
          </a:r>
          <a:r>
            <a:rPr lang="en-US" sz="1700" b="1" kern="1200" dirty="0"/>
            <a:t> </a:t>
          </a:r>
          <a:r>
            <a:rPr lang="en-US" sz="1700" kern="1200" dirty="0"/>
            <a:t>earth model becomes very complex </a:t>
          </a:r>
        </a:p>
      </dsp:txBody>
      <dsp:txXfrm>
        <a:off x="8773162" y="317732"/>
        <a:ext cx="2005947" cy="11743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B3BD44-AF94-484D-8DFC-75FF5FB8E899}" type="datetimeFigureOut">
              <a:rPr lang="en-US" smtClean="0"/>
              <a:t>12/17/19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72E842-B365-4191-BC81-886C23B7E579}" type="slidenum">
              <a:rPr lang="en-US" smtClean="0"/>
              <a:t>‹#›</a:t>
            </a:fld>
            <a:endParaRPr lang="en-US"/>
          </a:p>
        </p:txBody>
      </p:sp>
    </p:spTree>
    <p:extLst>
      <p:ext uri="{BB962C8B-B14F-4D97-AF65-F5344CB8AC3E}">
        <p14:creationId xmlns:p14="http://schemas.microsoft.com/office/powerpoint/2010/main" val="48399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800" dirty="0"/>
          </a:p>
        </p:txBody>
      </p:sp>
      <p:sp>
        <p:nvSpPr>
          <p:cNvPr id="4" name="Slide Number Placeholder 3"/>
          <p:cNvSpPr>
            <a:spLocks noGrp="1"/>
          </p:cNvSpPr>
          <p:nvPr>
            <p:ph type="sldNum" sz="quarter" idx="5"/>
          </p:nvPr>
        </p:nvSpPr>
        <p:spPr/>
        <p:txBody>
          <a:bodyPr/>
          <a:lstStyle/>
          <a:p>
            <a:fld id="{BE72E842-B365-4191-BC81-886C23B7E579}" type="slidenum">
              <a:rPr lang="en-US" smtClean="0"/>
              <a:t>1</a:t>
            </a:fld>
            <a:endParaRPr lang="en-US"/>
          </a:p>
        </p:txBody>
      </p:sp>
    </p:spTree>
    <p:extLst>
      <p:ext uri="{BB962C8B-B14F-4D97-AF65-F5344CB8AC3E}">
        <p14:creationId xmlns:p14="http://schemas.microsoft.com/office/powerpoint/2010/main" val="17225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transition of chain distribution from current state to the next state equals to its reverse transition</a:t>
            </a:r>
          </a:p>
          <a:p>
            <a:r>
              <a:rPr lang="en-US" dirty="0"/>
              <a:t>Because the summation of the probability from m prime to all possible m equals to one</a:t>
            </a:r>
          </a:p>
        </p:txBody>
      </p:sp>
      <p:sp>
        <p:nvSpPr>
          <p:cNvPr id="4" name="Slide Number Placeholder 3"/>
          <p:cNvSpPr>
            <a:spLocks noGrp="1"/>
          </p:cNvSpPr>
          <p:nvPr>
            <p:ph type="sldNum" sz="quarter" idx="5"/>
          </p:nvPr>
        </p:nvSpPr>
        <p:spPr/>
        <p:txBody>
          <a:bodyPr/>
          <a:lstStyle/>
          <a:p>
            <a:fld id="{BE72E842-B365-4191-BC81-886C23B7E579}" type="slidenum">
              <a:rPr lang="en-US" smtClean="0"/>
              <a:t>13</a:t>
            </a:fld>
            <a:endParaRPr lang="en-US"/>
          </a:p>
        </p:txBody>
      </p:sp>
    </p:spTree>
    <p:extLst>
      <p:ext uri="{BB962C8B-B14F-4D97-AF65-F5344CB8AC3E}">
        <p14:creationId xmlns:p14="http://schemas.microsoft.com/office/powerpoint/2010/main" val="7047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Denominator</a:t>
            </a:r>
          </a:p>
        </p:txBody>
      </p:sp>
      <p:sp>
        <p:nvSpPr>
          <p:cNvPr id="4" name="Slide Number Placeholder 3"/>
          <p:cNvSpPr>
            <a:spLocks noGrp="1"/>
          </p:cNvSpPr>
          <p:nvPr>
            <p:ph type="sldNum" sz="quarter" idx="5"/>
          </p:nvPr>
        </p:nvSpPr>
        <p:spPr/>
        <p:txBody>
          <a:bodyPr/>
          <a:lstStyle/>
          <a:p>
            <a:fld id="{BE72E842-B365-4191-BC81-886C23B7E579}" type="slidenum">
              <a:rPr lang="en-US" smtClean="0"/>
              <a:t>14</a:t>
            </a:fld>
            <a:endParaRPr lang="en-US"/>
          </a:p>
        </p:txBody>
      </p:sp>
    </p:spTree>
    <p:extLst>
      <p:ext uri="{BB962C8B-B14F-4D97-AF65-F5344CB8AC3E}">
        <p14:creationId xmlns:p14="http://schemas.microsoft.com/office/powerpoint/2010/main" val="426213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that the acceptance probability maintain the detailed balance </a:t>
            </a:r>
          </a:p>
        </p:txBody>
      </p:sp>
      <p:sp>
        <p:nvSpPr>
          <p:cNvPr id="4" name="Slide Number Placeholder 3"/>
          <p:cNvSpPr>
            <a:spLocks noGrp="1"/>
          </p:cNvSpPr>
          <p:nvPr>
            <p:ph type="sldNum" sz="quarter" idx="5"/>
          </p:nvPr>
        </p:nvSpPr>
        <p:spPr/>
        <p:txBody>
          <a:bodyPr/>
          <a:lstStyle/>
          <a:p>
            <a:fld id="{BE72E842-B365-4191-BC81-886C23B7E579}" type="slidenum">
              <a:rPr lang="en-US" smtClean="0"/>
              <a:t>15</a:t>
            </a:fld>
            <a:endParaRPr lang="en-US"/>
          </a:p>
        </p:txBody>
      </p:sp>
    </p:spTree>
    <p:extLst>
      <p:ext uri="{BB962C8B-B14F-4D97-AF65-F5344CB8AC3E}">
        <p14:creationId xmlns:p14="http://schemas.microsoft.com/office/powerpoint/2010/main" val="148324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section introduced the foundation of statistical Bayesian inference using random-walk. It stresses on the local minima problem by introducing a stochastic process. </a:t>
            </a:r>
          </a:p>
        </p:txBody>
      </p:sp>
      <p:sp>
        <p:nvSpPr>
          <p:cNvPr id="4" name="Slide Number Placeholder 3"/>
          <p:cNvSpPr>
            <a:spLocks noGrp="1"/>
          </p:cNvSpPr>
          <p:nvPr>
            <p:ph type="sldNum" sz="quarter" idx="5"/>
          </p:nvPr>
        </p:nvSpPr>
        <p:spPr/>
        <p:txBody>
          <a:bodyPr/>
          <a:lstStyle/>
          <a:p>
            <a:fld id="{BE72E842-B365-4191-BC81-886C23B7E579}" type="slidenum">
              <a:rPr lang="en-US" smtClean="0"/>
              <a:t>23</a:t>
            </a:fld>
            <a:endParaRPr lang="en-US"/>
          </a:p>
        </p:txBody>
      </p:sp>
    </p:spTree>
    <p:extLst>
      <p:ext uri="{BB962C8B-B14F-4D97-AF65-F5344CB8AC3E}">
        <p14:creationId xmlns:p14="http://schemas.microsoft.com/office/powerpoint/2010/main" val="257945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FA1471C6-D398-4DB1-B4B2-5D1A7C40070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757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25</a:t>
            </a:fld>
            <a:endParaRPr lang="en-US"/>
          </a:p>
        </p:txBody>
      </p:sp>
    </p:spTree>
    <p:extLst>
      <p:ext uri="{BB962C8B-B14F-4D97-AF65-F5344CB8AC3E}">
        <p14:creationId xmlns:p14="http://schemas.microsoft.com/office/powerpoint/2010/main" val="39197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to accommodate each components in H dynamic to a Bayesian inference problem and see how to construct a sampling method. </a:t>
            </a:r>
          </a:p>
          <a:p>
            <a:r>
              <a:rPr lang="en-US" dirty="0"/>
              <a:t>- In fact, any optimization problem can transfer to a statistical sampling problem through a transformation ... But we will…</a:t>
            </a:r>
          </a:p>
        </p:txBody>
      </p:sp>
      <p:sp>
        <p:nvSpPr>
          <p:cNvPr id="4" name="Slide Number Placeholder 3"/>
          <p:cNvSpPr>
            <a:spLocks noGrp="1"/>
          </p:cNvSpPr>
          <p:nvPr>
            <p:ph type="sldNum" sz="quarter" idx="5"/>
          </p:nvPr>
        </p:nvSpPr>
        <p:spPr/>
        <p:txBody>
          <a:bodyPr/>
          <a:lstStyle/>
          <a:p>
            <a:fld id="{BE72E842-B365-4191-BC81-886C23B7E579}" type="slidenum">
              <a:rPr lang="en-US" smtClean="0"/>
              <a:t>26</a:t>
            </a:fld>
            <a:endParaRPr lang="en-US"/>
          </a:p>
        </p:txBody>
      </p:sp>
    </p:spTree>
    <p:extLst>
      <p:ext uri="{BB962C8B-B14F-4D97-AF65-F5344CB8AC3E}">
        <p14:creationId xmlns:p14="http://schemas.microsoft.com/office/powerpoint/2010/main" val="169938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tMCMC</a:t>
            </a:r>
            <a:r>
              <a:rPr lang="en-US" dirty="0"/>
              <a:t> is an extension to standard MCMC that allows simulation of the posterior distribution on spaces of varying dimensions. </a:t>
            </a:r>
          </a:p>
          <a:p>
            <a:r>
              <a:rPr lang="en-US" dirty="0"/>
              <a:t>Thus, the simulation is possible even if the number of parameters in the model is not known.</a:t>
            </a:r>
          </a:p>
        </p:txBody>
      </p:sp>
      <p:sp>
        <p:nvSpPr>
          <p:cNvPr id="4" name="Slide Number Placeholder 3"/>
          <p:cNvSpPr>
            <a:spLocks noGrp="1"/>
          </p:cNvSpPr>
          <p:nvPr>
            <p:ph type="sldNum" sz="quarter" idx="5"/>
          </p:nvPr>
        </p:nvSpPr>
        <p:spPr/>
        <p:txBody>
          <a:bodyPr/>
          <a:lstStyle/>
          <a:p>
            <a:fld id="{BE72E842-B365-4191-BC81-886C23B7E579}" type="slidenum">
              <a:rPr lang="en-US" smtClean="0"/>
              <a:t>28</a:t>
            </a:fld>
            <a:endParaRPr lang="en-US"/>
          </a:p>
        </p:txBody>
      </p:sp>
    </p:spTree>
    <p:extLst>
      <p:ext uri="{BB962C8B-B14F-4D97-AF65-F5344CB8AC3E}">
        <p14:creationId xmlns:p14="http://schemas.microsoft.com/office/powerpoint/2010/main" val="189804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model simulation</a:t>
            </a:r>
          </a:p>
          <a:p>
            <a:endParaRPr lang="en-US" dirty="0"/>
          </a:p>
          <a:p>
            <a:r>
              <a:rPr lang="en-US" dirty="0"/>
              <a:t>the different dimensions are sampled proportional to this support by the observed data, resulting in an efficient approach to sampling a trans-dimensional space. Hence, trans-dimensional sampling can be more efficient than sampling a sequence of individual state spaces.</a:t>
            </a:r>
          </a:p>
        </p:txBody>
      </p:sp>
      <p:sp>
        <p:nvSpPr>
          <p:cNvPr id="4" name="Slide Number Placeholder 3"/>
          <p:cNvSpPr>
            <a:spLocks noGrp="1"/>
          </p:cNvSpPr>
          <p:nvPr>
            <p:ph type="sldNum" sz="quarter" idx="5"/>
          </p:nvPr>
        </p:nvSpPr>
        <p:spPr/>
        <p:txBody>
          <a:bodyPr/>
          <a:lstStyle/>
          <a:p>
            <a:fld id="{BE72E842-B365-4191-BC81-886C23B7E579}" type="slidenum">
              <a:rPr lang="en-US" smtClean="0"/>
              <a:t>29</a:t>
            </a:fld>
            <a:endParaRPr lang="en-US"/>
          </a:p>
        </p:txBody>
      </p:sp>
    </p:spTree>
    <p:extLst>
      <p:ext uri="{BB962C8B-B14F-4D97-AF65-F5344CB8AC3E}">
        <p14:creationId xmlns:p14="http://schemas.microsoft.com/office/powerpoint/2010/main" val="3070854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introduction of u preserve the dimensional changes and therefore deducting to an updated acceptance probability </a:t>
            </a:r>
          </a:p>
          <a:p>
            <a:r>
              <a:rPr lang="en-US" dirty="0"/>
              <a:t>The Jacobian term “normalizes” the difference in volume between two spaces of different dimension.</a:t>
            </a:r>
          </a:p>
        </p:txBody>
      </p:sp>
      <p:sp>
        <p:nvSpPr>
          <p:cNvPr id="4" name="Slide Number Placeholder 3"/>
          <p:cNvSpPr>
            <a:spLocks noGrp="1"/>
          </p:cNvSpPr>
          <p:nvPr>
            <p:ph type="sldNum" sz="quarter" idx="5"/>
          </p:nvPr>
        </p:nvSpPr>
        <p:spPr/>
        <p:txBody>
          <a:bodyPr/>
          <a:lstStyle/>
          <a:p>
            <a:fld id="{BE72E842-B365-4191-BC81-886C23B7E579}" type="slidenum">
              <a:rPr lang="en-US" smtClean="0"/>
              <a:t>30</a:t>
            </a:fld>
            <a:endParaRPr lang="en-US"/>
          </a:p>
        </p:txBody>
      </p:sp>
    </p:spTree>
    <p:extLst>
      <p:ext uri="{BB962C8B-B14F-4D97-AF65-F5344CB8AC3E}">
        <p14:creationId xmlns:p14="http://schemas.microsoft.com/office/powerpoint/2010/main" val="60861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2</a:t>
            </a:fld>
            <a:endParaRPr lang="en-US"/>
          </a:p>
        </p:txBody>
      </p:sp>
    </p:spTree>
    <p:extLst>
      <p:ext uri="{BB962C8B-B14F-4D97-AF65-F5344CB8AC3E}">
        <p14:creationId xmlns:p14="http://schemas.microsoft.com/office/powerpoint/2010/main" val="294419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buFont typeface="Arial" panose="020B0604020202020204" pitchFamily="34" charset="0"/>
              <a:buChar char="•"/>
            </a:pPr>
            <a:r>
              <a:rPr lang="en-US" sz="1600" kern="1200" dirty="0">
                <a:solidFill>
                  <a:schemeClr val="tx1"/>
                </a:solidFill>
                <a:latin typeface="+mn-lt"/>
                <a:ea typeface="+mn-ea"/>
                <a:cs typeface="+mn-cs"/>
              </a:rPr>
              <a:t>Two preconditions:</a:t>
            </a:r>
          </a:p>
          <a:p>
            <a:pPr marL="742950" lvl="1" indent="-285750">
              <a:spcBef>
                <a:spcPts val="0"/>
              </a:spcBef>
              <a:buFont typeface="Arial" panose="020B0604020202020204" pitchFamily="34" charset="0"/>
              <a:buChar char="•"/>
            </a:pPr>
            <a:r>
              <a:rPr lang="en-US" sz="1600" kern="1200" dirty="0">
                <a:solidFill>
                  <a:schemeClr val="tx1"/>
                </a:solidFill>
                <a:latin typeface="+mn-lt"/>
                <a:ea typeface="+mn-ea"/>
                <a:cs typeface="+mn-cs"/>
              </a:rPr>
              <a:t>The resistivity of new layer is change from the original layer it divided from </a:t>
            </a:r>
          </a:p>
          <a:p>
            <a:pPr marL="742950" lvl="1" indent="-285750">
              <a:spcBef>
                <a:spcPts val="0"/>
              </a:spcBef>
              <a:buFont typeface="Arial" panose="020B0604020202020204" pitchFamily="34" charset="0"/>
              <a:buChar char="•"/>
            </a:pPr>
            <a:r>
              <a:rPr lang="en-US" sz="1600" kern="1200" dirty="0">
                <a:solidFill>
                  <a:schemeClr val="tx1"/>
                </a:solidFill>
                <a:latin typeface="+mn-lt"/>
                <a:ea typeface="+mn-ea"/>
                <a:cs typeface="+mn-cs"/>
              </a:rPr>
              <a:t>The transformation of adding new interface is in discrete space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E72E842-B365-4191-BC81-886C23B7E579}" type="slidenum">
              <a:rPr lang="en-US" smtClean="0"/>
              <a:t>31</a:t>
            </a:fld>
            <a:endParaRPr lang="en-US"/>
          </a:p>
        </p:txBody>
      </p:sp>
    </p:spTree>
    <p:extLst>
      <p:ext uri="{BB962C8B-B14F-4D97-AF65-F5344CB8AC3E}">
        <p14:creationId xmlns:p14="http://schemas.microsoft.com/office/powerpoint/2010/main" val="254323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way to connect an optimization problem to a dynamic energy system</a:t>
            </a:r>
          </a:p>
        </p:txBody>
      </p:sp>
      <p:sp>
        <p:nvSpPr>
          <p:cNvPr id="4" name="Slide Number Placeholder 3"/>
          <p:cNvSpPr>
            <a:spLocks noGrp="1"/>
          </p:cNvSpPr>
          <p:nvPr>
            <p:ph type="sldNum" sz="quarter" idx="5"/>
          </p:nvPr>
        </p:nvSpPr>
        <p:spPr/>
        <p:txBody>
          <a:bodyPr/>
          <a:lstStyle/>
          <a:p>
            <a:fld id="{BE72E842-B365-4191-BC81-886C23B7E579}" type="slidenum">
              <a:rPr lang="en-US" smtClean="0"/>
              <a:t>35</a:t>
            </a:fld>
            <a:endParaRPr lang="en-US"/>
          </a:p>
        </p:txBody>
      </p:sp>
    </p:spTree>
    <p:extLst>
      <p:ext uri="{BB962C8B-B14F-4D97-AF65-F5344CB8AC3E}">
        <p14:creationId xmlns:p14="http://schemas.microsoft.com/office/powerpoint/2010/main" val="79970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temperature control?</a:t>
            </a:r>
          </a:p>
        </p:txBody>
      </p:sp>
      <p:sp>
        <p:nvSpPr>
          <p:cNvPr id="4" name="Slide Number Placeholder 3"/>
          <p:cNvSpPr>
            <a:spLocks noGrp="1"/>
          </p:cNvSpPr>
          <p:nvPr>
            <p:ph type="sldNum" sz="quarter" idx="5"/>
          </p:nvPr>
        </p:nvSpPr>
        <p:spPr/>
        <p:txBody>
          <a:bodyPr/>
          <a:lstStyle/>
          <a:p>
            <a:fld id="{BE72E842-B365-4191-BC81-886C23B7E579}" type="slidenum">
              <a:rPr lang="en-US" smtClean="0"/>
              <a:t>36</a:t>
            </a:fld>
            <a:endParaRPr lang="en-US"/>
          </a:p>
        </p:txBody>
      </p:sp>
    </p:spTree>
    <p:extLst>
      <p:ext uri="{BB962C8B-B14F-4D97-AF65-F5344CB8AC3E}">
        <p14:creationId xmlns:p14="http://schemas.microsoft.com/office/powerpoint/2010/main" val="3149241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While the chains at other temperatures sample the distributions flattened from the original one</a:t>
            </a:r>
          </a:p>
          <a:p>
            <a:endParaRPr lang="en-US" dirty="0"/>
          </a:p>
          <a:p>
            <a:r>
              <a:rPr lang="en-US" dirty="0"/>
              <a:t>* Because the sampled distributions are flatter</a:t>
            </a:r>
          </a:p>
        </p:txBody>
      </p:sp>
      <p:sp>
        <p:nvSpPr>
          <p:cNvPr id="4" name="Slide Number Placeholder 3"/>
          <p:cNvSpPr>
            <a:spLocks noGrp="1"/>
          </p:cNvSpPr>
          <p:nvPr>
            <p:ph type="sldNum" sz="quarter" idx="5"/>
          </p:nvPr>
        </p:nvSpPr>
        <p:spPr/>
        <p:txBody>
          <a:bodyPr/>
          <a:lstStyle/>
          <a:p>
            <a:fld id="{BE72E842-B365-4191-BC81-886C23B7E579}" type="slidenum">
              <a:rPr lang="en-US" smtClean="0"/>
              <a:t>37</a:t>
            </a:fld>
            <a:endParaRPr lang="en-US"/>
          </a:p>
        </p:txBody>
      </p:sp>
    </p:spTree>
    <p:extLst>
      <p:ext uri="{BB962C8B-B14F-4D97-AF65-F5344CB8AC3E}">
        <p14:creationId xmlns:p14="http://schemas.microsoft.com/office/powerpoint/2010/main" val="3610831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38</a:t>
            </a:fld>
            <a:endParaRPr lang="en-US"/>
          </a:p>
        </p:txBody>
      </p:sp>
    </p:spTree>
    <p:extLst>
      <p:ext uri="{BB962C8B-B14F-4D97-AF65-F5344CB8AC3E}">
        <p14:creationId xmlns:p14="http://schemas.microsoft.com/office/powerpoint/2010/main" val="207575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39</a:t>
            </a:fld>
            <a:endParaRPr lang="en-US"/>
          </a:p>
        </p:txBody>
      </p:sp>
    </p:spTree>
    <p:extLst>
      <p:ext uri="{BB962C8B-B14F-4D97-AF65-F5344CB8AC3E}">
        <p14:creationId xmlns:p14="http://schemas.microsoft.com/office/powerpoint/2010/main" val="394093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sampling independently from different dimensions, </a:t>
            </a:r>
            <a:r>
              <a:rPr lang="en-US" dirty="0" err="1"/>
              <a:t>tMCMC</a:t>
            </a:r>
            <a:r>
              <a:rPr lang="en-US" dirty="0"/>
              <a:t> tells which model has higher probability</a:t>
            </a:r>
          </a:p>
        </p:txBody>
      </p:sp>
      <p:sp>
        <p:nvSpPr>
          <p:cNvPr id="4" name="Slide Number Placeholder 3"/>
          <p:cNvSpPr>
            <a:spLocks noGrp="1"/>
          </p:cNvSpPr>
          <p:nvPr>
            <p:ph type="sldNum" sz="quarter" idx="5"/>
          </p:nvPr>
        </p:nvSpPr>
        <p:spPr/>
        <p:txBody>
          <a:bodyPr/>
          <a:lstStyle/>
          <a:p>
            <a:fld id="{BE72E842-B365-4191-BC81-886C23B7E579}" type="slidenum">
              <a:rPr lang="en-US" smtClean="0"/>
              <a:t>42</a:t>
            </a:fld>
            <a:endParaRPr lang="en-US"/>
          </a:p>
        </p:txBody>
      </p:sp>
    </p:spTree>
    <p:extLst>
      <p:ext uri="{BB962C8B-B14F-4D97-AF65-F5344CB8AC3E}">
        <p14:creationId xmlns:p14="http://schemas.microsoft.com/office/powerpoint/2010/main" val="1024780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23FA6-0E1E-452E-9BD1-E17051B31246}" type="slidenum">
              <a:rPr lang="en-US" smtClean="0"/>
              <a:t>43</a:t>
            </a:fld>
            <a:endParaRPr lang="en-US"/>
          </a:p>
        </p:txBody>
      </p:sp>
    </p:spTree>
    <p:extLst>
      <p:ext uri="{BB962C8B-B14F-4D97-AF65-F5344CB8AC3E}">
        <p14:creationId xmlns:p14="http://schemas.microsoft.com/office/powerpoint/2010/main" val="2472788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48</a:t>
            </a:fld>
            <a:endParaRPr lang="en-US"/>
          </a:p>
        </p:txBody>
      </p:sp>
    </p:spTree>
    <p:extLst>
      <p:ext uri="{BB962C8B-B14F-4D97-AF65-F5344CB8AC3E}">
        <p14:creationId xmlns:p14="http://schemas.microsoft.com/office/powerpoint/2010/main" val="352337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ultra .. Tools make a broad range of services possible. </a:t>
            </a:r>
          </a:p>
          <a:p>
            <a:r>
              <a:rPr lang="en-US" dirty="0"/>
              <a:t>To implement a reliable service with maximal performance, the logging data interpretation is one key step</a:t>
            </a:r>
          </a:p>
        </p:txBody>
      </p:sp>
      <p:sp>
        <p:nvSpPr>
          <p:cNvPr id="4" name="Slide Number Placeholder 3"/>
          <p:cNvSpPr>
            <a:spLocks noGrp="1"/>
          </p:cNvSpPr>
          <p:nvPr>
            <p:ph type="sldNum" sz="quarter" idx="5"/>
          </p:nvPr>
        </p:nvSpPr>
        <p:spPr/>
        <p:txBody>
          <a:bodyPr/>
          <a:lstStyle/>
          <a:p>
            <a:fld id="{BE72E842-B365-4191-BC81-886C23B7E579}" type="slidenum">
              <a:rPr lang="en-US" smtClean="0"/>
              <a:t>50</a:t>
            </a:fld>
            <a:endParaRPr lang="en-US"/>
          </a:p>
        </p:txBody>
      </p:sp>
    </p:spTree>
    <p:extLst>
      <p:ext uri="{BB962C8B-B14F-4D97-AF65-F5344CB8AC3E}">
        <p14:creationId xmlns:p14="http://schemas.microsoft.com/office/powerpoint/2010/main" val="192955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detail, </a:t>
            </a:r>
          </a:p>
        </p:txBody>
      </p:sp>
      <p:sp>
        <p:nvSpPr>
          <p:cNvPr id="4" name="Slide Number Placeholder 3"/>
          <p:cNvSpPr>
            <a:spLocks noGrp="1"/>
          </p:cNvSpPr>
          <p:nvPr>
            <p:ph type="sldNum" sz="quarter" idx="5"/>
          </p:nvPr>
        </p:nvSpPr>
        <p:spPr/>
        <p:txBody>
          <a:bodyPr/>
          <a:lstStyle/>
          <a:p>
            <a:fld id="{BE72E842-B365-4191-BC81-886C23B7E579}" type="slidenum">
              <a:rPr lang="en-US" smtClean="0"/>
              <a:t>3</a:t>
            </a:fld>
            <a:endParaRPr lang="en-US"/>
          </a:p>
        </p:txBody>
      </p:sp>
    </p:spTree>
    <p:extLst>
      <p:ext uri="{BB962C8B-B14F-4D97-AF65-F5344CB8AC3E}">
        <p14:creationId xmlns:p14="http://schemas.microsoft.com/office/powerpoint/2010/main" val="65660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inverse problem is never an easy task. Our dissertation is motivated by several challenges. </a:t>
            </a:r>
          </a:p>
        </p:txBody>
      </p:sp>
      <p:sp>
        <p:nvSpPr>
          <p:cNvPr id="4" name="Slide Number Placeholder 3"/>
          <p:cNvSpPr>
            <a:spLocks noGrp="1"/>
          </p:cNvSpPr>
          <p:nvPr>
            <p:ph type="sldNum" sz="quarter" idx="5"/>
          </p:nvPr>
        </p:nvSpPr>
        <p:spPr/>
        <p:txBody>
          <a:bodyPr/>
          <a:lstStyle/>
          <a:p>
            <a:fld id="{BE72E842-B365-4191-BC81-886C23B7E579}" type="slidenum">
              <a:rPr lang="en-US" smtClean="0"/>
              <a:t>51</a:t>
            </a:fld>
            <a:endParaRPr lang="en-US"/>
          </a:p>
        </p:txBody>
      </p:sp>
    </p:spTree>
    <p:extLst>
      <p:ext uri="{BB962C8B-B14F-4D97-AF65-F5344CB8AC3E}">
        <p14:creationId xmlns:p14="http://schemas.microsoft.com/office/powerpoint/2010/main" val="27698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lung cancer is related to smoking, then, using Bayes’ theorem, a smoker can be used to more accurately assess the probability that has lung cancer, compared to the assessment of the probability of cancer made without knowledge of the person’s smoking behavior.</a:t>
            </a:r>
          </a:p>
          <a:p>
            <a:endParaRPr lang="en-US" dirty="0"/>
          </a:p>
        </p:txBody>
      </p:sp>
      <p:sp>
        <p:nvSpPr>
          <p:cNvPr id="4" name="Slide Number Placeholder 3"/>
          <p:cNvSpPr>
            <a:spLocks noGrp="1"/>
          </p:cNvSpPr>
          <p:nvPr>
            <p:ph type="sldNum" sz="quarter" idx="10"/>
          </p:nvPr>
        </p:nvSpPr>
        <p:spPr/>
        <p:txBody>
          <a:bodyPr/>
          <a:lstStyle/>
          <a:p>
            <a:fld id="{0BE9048A-9020-43A8-AEC6-0F9754B70C60}" type="slidenum">
              <a:rPr lang="en-US" smtClean="0"/>
              <a:t>5</a:t>
            </a:fld>
            <a:endParaRPr lang="en-US"/>
          </a:p>
        </p:txBody>
      </p:sp>
    </p:spTree>
    <p:extLst>
      <p:ext uri="{BB962C8B-B14F-4D97-AF65-F5344CB8AC3E}">
        <p14:creationId xmlns:p14="http://schemas.microsoft.com/office/powerpoint/2010/main" val="58839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Bayesian inference is a method of statistical inference in which Bayes' theorem is used to update the probability for a hypothesis as more evidence or information becomes available.</a:t>
            </a:r>
          </a:p>
          <a:p>
            <a:r>
              <a:rPr lang="en-US" dirty="0"/>
              <a:t>evidence is the distribution of the observed data marginalized over the parameter</a:t>
            </a:r>
          </a:p>
        </p:txBody>
      </p:sp>
      <p:sp>
        <p:nvSpPr>
          <p:cNvPr id="4" name="Slide Number Placeholder 3"/>
          <p:cNvSpPr>
            <a:spLocks noGrp="1"/>
          </p:cNvSpPr>
          <p:nvPr>
            <p:ph type="sldNum" sz="quarter" idx="5"/>
          </p:nvPr>
        </p:nvSpPr>
        <p:spPr/>
        <p:txBody>
          <a:bodyPr/>
          <a:lstStyle/>
          <a:p>
            <a:fld id="{BE72E842-B365-4191-BC81-886C23B7E579}" type="slidenum">
              <a:rPr lang="en-US" smtClean="0"/>
              <a:t>6</a:t>
            </a:fld>
            <a:endParaRPr lang="en-US"/>
          </a:p>
        </p:txBody>
      </p:sp>
    </p:spTree>
    <p:extLst>
      <p:ext uri="{BB962C8B-B14F-4D97-AF65-F5344CB8AC3E}">
        <p14:creationId xmlns:p14="http://schemas.microsoft.com/office/powerpoint/2010/main" val="38772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likelihood function measures goodness-of-fit</a:t>
            </a:r>
          </a:p>
          <a:p>
            <a:r>
              <a:rPr lang="en-US" dirty="0"/>
              <a:t>* The prior distribution represents prior information about the inferred quantities</a:t>
            </a:r>
          </a:p>
        </p:txBody>
      </p:sp>
      <p:sp>
        <p:nvSpPr>
          <p:cNvPr id="4" name="Slide Number Placeholder 3"/>
          <p:cNvSpPr>
            <a:spLocks noGrp="1"/>
          </p:cNvSpPr>
          <p:nvPr>
            <p:ph type="sldNum" sz="quarter" idx="5"/>
          </p:nvPr>
        </p:nvSpPr>
        <p:spPr/>
        <p:txBody>
          <a:bodyPr/>
          <a:lstStyle/>
          <a:p>
            <a:fld id="{BE72E842-B365-4191-BC81-886C23B7E579}" type="slidenum">
              <a:rPr lang="en-US" smtClean="0"/>
              <a:t>7</a:t>
            </a:fld>
            <a:endParaRPr lang="en-US"/>
          </a:p>
        </p:txBody>
      </p:sp>
    </p:spTree>
    <p:extLst>
      <p:ext uri="{BB962C8B-B14F-4D97-AF65-F5344CB8AC3E}">
        <p14:creationId xmlns:p14="http://schemas.microsoft.com/office/powerpoint/2010/main" val="262686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A problem is how this mechanism can accommodate a construction of a stationary distribution</a:t>
            </a:r>
          </a:p>
        </p:txBody>
      </p:sp>
      <p:sp>
        <p:nvSpPr>
          <p:cNvPr id="4" name="Slide Number Placeholder 3"/>
          <p:cNvSpPr>
            <a:spLocks noGrp="1"/>
          </p:cNvSpPr>
          <p:nvPr>
            <p:ph type="sldNum" sz="quarter" idx="5"/>
          </p:nvPr>
        </p:nvSpPr>
        <p:spPr/>
        <p:txBody>
          <a:bodyPr/>
          <a:lstStyle/>
          <a:p>
            <a:fld id="{BE72E842-B365-4191-BC81-886C23B7E579}" type="slidenum">
              <a:rPr lang="en-US" smtClean="0"/>
              <a:t>8</a:t>
            </a:fld>
            <a:endParaRPr lang="en-US"/>
          </a:p>
        </p:txBody>
      </p:sp>
    </p:spTree>
    <p:extLst>
      <p:ext uri="{BB962C8B-B14F-4D97-AF65-F5344CB8AC3E}">
        <p14:creationId xmlns:p14="http://schemas.microsoft.com/office/powerpoint/2010/main" val="149977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2E842-B365-4191-BC81-886C23B7E579}" type="slidenum">
              <a:rPr lang="en-US" smtClean="0"/>
              <a:t>9</a:t>
            </a:fld>
            <a:endParaRPr lang="en-US"/>
          </a:p>
        </p:txBody>
      </p:sp>
    </p:spTree>
    <p:extLst>
      <p:ext uri="{BB962C8B-B14F-4D97-AF65-F5344CB8AC3E}">
        <p14:creationId xmlns:p14="http://schemas.microsoft.com/office/powerpoint/2010/main" val="410561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probability of nth event depends only on the state attained in the previous event</a:t>
            </a:r>
          </a:p>
          <a:p>
            <a:r>
              <a:rPr lang="en-US" dirty="0"/>
              <a:t>- A system does not have only one state, but has a distribution over state</a:t>
            </a:r>
          </a:p>
        </p:txBody>
      </p:sp>
      <p:sp>
        <p:nvSpPr>
          <p:cNvPr id="4" name="Slide Number Placeholder 3"/>
          <p:cNvSpPr>
            <a:spLocks noGrp="1"/>
          </p:cNvSpPr>
          <p:nvPr>
            <p:ph type="sldNum" sz="quarter" idx="5"/>
          </p:nvPr>
        </p:nvSpPr>
        <p:spPr/>
        <p:txBody>
          <a:bodyPr/>
          <a:lstStyle/>
          <a:p>
            <a:fld id="{BE72E842-B365-4191-BC81-886C23B7E579}" type="slidenum">
              <a:rPr lang="en-US" smtClean="0"/>
              <a:t>11</a:t>
            </a:fld>
            <a:endParaRPr lang="en-US"/>
          </a:p>
        </p:txBody>
      </p:sp>
    </p:spTree>
    <p:extLst>
      <p:ext uri="{BB962C8B-B14F-4D97-AF65-F5344CB8AC3E}">
        <p14:creationId xmlns:p14="http://schemas.microsoft.com/office/powerpoint/2010/main" val="39969969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151B7E3-8DF7-4100-82D5-1F31598784AF}"/>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6602083" y="545384"/>
            <a:ext cx="5340804" cy="5340804"/>
          </a:xfrm>
          <a:prstGeom prst="rect">
            <a:avLst/>
          </a:prstGeom>
        </p:spPr>
      </p:pic>
      <p:sp>
        <p:nvSpPr>
          <p:cNvPr id="2" name="Title 1">
            <a:extLst>
              <a:ext uri="{FF2B5EF4-FFF2-40B4-BE49-F238E27FC236}">
                <a16:creationId xmlns="" xmlns:a16="http://schemas.microsoft.com/office/drawing/2014/main" id="{1359B9EB-0E71-44D5-B400-671A3FCC63EC}"/>
              </a:ext>
            </a:extLst>
          </p:cNvPr>
          <p:cNvSpPr>
            <a:spLocks noGrp="1"/>
          </p:cNvSpPr>
          <p:nvPr>
            <p:ph type="ctrTitle"/>
          </p:nvPr>
        </p:nvSpPr>
        <p:spPr>
          <a:xfrm>
            <a:off x="1524000" y="1263679"/>
            <a:ext cx="9144000" cy="2387600"/>
          </a:xfrm>
        </p:spPr>
        <p:txBody>
          <a:bodyPr anchor="b">
            <a:normAutofit/>
          </a:bodyPr>
          <a:lstStyle>
            <a:lvl1pPr algn="ctr">
              <a:defRPr sz="5200" b="0">
                <a:latin typeface="+mn-l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4B040FD-1158-4AC0-9E0F-663794EB53E8}"/>
              </a:ext>
            </a:extLst>
          </p:cNvPr>
          <p:cNvSpPr>
            <a:spLocks noGrp="1"/>
          </p:cNvSpPr>
          <p:nvPr>
            <p:ph type="subTitle" idx="1"/>
          </p:nvPr>
        </p:nvSpPr>
        <p:spPr>
          <a:xfrm>
            <a:off x="1524000" y="3850422"/>
            <a:ext cx="9144000" cy="14766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descr="A picture containing text&#10;&#10;Description generated with high confidence">
            <a:extLst>
              <a:ext uri="{FF2B5EF4-FFF2-40B4-BE49-F238E27FC236}">
                <a16:creationId xmlns="" xmlns:a16="http://schemas.microsoft.com/office/drawing/2014/main" id="{EC2FAF16-E393-4D3D-9481-6CE677D435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9113" y="242736"/>
            <a:ext cx="2549774" cy="821800"/>
          </a:xfrm>
          <a:prstGeom prst="rect">
            <a:avLst/>
          </a:prstGeom>
        </p:spPr>
      </p:pic>
      <p:sp>
        <p:nvSpPr>
          <p:cNvPr id="16" name="Rectangle 15">
            <a:extLst>
              <a:ext uri="{FF2B5EF4-FFF2-40B4-BE49-F238E27FC236}">
                <a16:creationId xmlns="" xmlns:a16="http://schemas.microsoft.com/office/drawing/2014/main" id="{66DBF333-0E41-45C2-958A-E9FCD1FA9C87}"/>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Rectangle 16">
            <a:extLst>
              <a:ext uri="{FF2B5EF4-FFF2-40B4-BE49-F238E27FC236}">
                <a16:creationId xmlns="" xmlns:a16="http://schemas.microsoft.com/office/drawing/2014/main" id="{D2FF42A7-ADB6-49C3-A6D1-659BD06A325D}"/>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21" name="Picture 20" descr="A picture containing clipart&#10;&#10;Description generated with very high confidence">
            <a:extLst>
              <a:ext uri="{FF2B5EF4-FFF2-40B4-BE49-F238E27FC236}">
                <a16:creationId xmlns="" xmlns:a16="http://schemas.microsoft.com/office/drawing/2014/main" id="{04E0E33F-F839-436A-8ED4-9ECEB05EB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403" y="6322817"/>
            <a:ext cx="5051192" cy="417220"/>
          </a:xfrm>
          <a:prstGeom prst="rect">
            <a:avLst/>
          </a:prstGeom>
        </p:spPr>
      </p:pic>
    </p:spTree>
    <p:extLst>
      <p:ext uri="{BB962C8B-B14F-4D97-AF65-F5344CB8AC3E}">
        <p14:creationId xmlns:p14="http://schemas.microsoft.com/office/powerpoint/2010/main" val="404112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ntents">
    <p:spTree>
      <p:nvGrpSpPr>
        <p:cNvPr id="1" name=""/>
        <p:cNvGrpSpPr/>
        <p:nvPr/>
      </p:nvGrpSpPr>
      <p:grpSpPr>
        <a:xfrm>
          <a:off x="0" y="0"/>
          <a:ext cx="0" cy="0"/>
          <a:chOff x="0" y="0"/>
          <a:chExt cx="0" cy="0"/>
        </a:xfrm>
      </p:grpSpPr>
      <p:pic>
        <p:nvPicPr>
          <p:cNvPr id="36" name="Picture 35">
            <a:extLst>
              <a:ext uri="{FF2B5EF4-FFF2-40B4-BE49-F238E27FC236}">
                <a16:creationId xmlns="" xmlns:a16="http://schemas.microsoft.com/office/drawing/2014/main" id="{1A157F78-9C71-41BD-9C95-7095046BA167}"/>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6041673" y="1364549"/>
            <a:ext cx="5137852" cy="5137852"/>
          </a:xfrm>
          <a:prstGeom prst="rect">
            <a:avLst/>
          </a:prstGeom>
        </p:spPr>
      </p:pic>
      <p:sp>
        <p:nvSpPr>
          <p:cNvPr id="5" name="Slide Number Placeholder 4">
            <a:extLst>
              <a:ext uri="{FF2B5EF4-FFF2-40B4-BE49-F238E27FC236}">
                <a16:creationId xmlns="" xmlns:a16="http://schemas.microsoft.com/office/drawing/2014/main" id="{7A163E65-356F-48BC-9D7D-414672B9196B}"/>
              </a:ext>
            </a:extLst>
          </p:cNvPr>
          <p:cNvSpPr>
            <a:spLocks noGrp="1"/>
          </p:cNvSpPr>
          <p:nvPr>
            <p:ph type="sldNum" sz="quarter" idx="12"/>
          </p:nvPr>
        </p:nvSpPr>
        <p:spPr/>
        <p:txBody>
          <a:bodyPr/>
          <a:lstStyle/>
          <a:p>
            <a:fld id="{5DAD2D5A-63D4-4764-812C-7B8BDA2C77FC}" type="slidenum">
              <a:rPr lang="en-US" smtClean="0"/>
              <a:t>‹#›</a:t>
            </a:fld>
            <a:endParaRPr lang="en-US"/>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6063" y="6132514"/>
            <a:ext cx="191483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2" y="0"/>
            <a:ext cx="4829321"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descr="A picture containing text&#10;&#10;Description automatically generated">
            <a:extLst>
              <a:ext uri="{FF2B5EF4-FFF2-40B4-BE49-F238E27FC236}">
                <a16:creationId xmlns="" xmlns:a16="http://schemas.microsoft.com/office/drawing/2014/main" id="{184F4867-9116-4CE6-9228-BEB1D64189C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69801" y="242369"/>
            <a:ext cx="2302767" cy="742189"/>
          </a:xfrm>
          <a:prstGeom prst="rect">
            <a:avLst/>
          </a:prstGeom>
        </p:spPr>
      </p:pic>
      <p:sp>
        <p:nvSpPr>
          <p:cNvPr id="27" name="Rectangle 26">
            <a:extLst>
              <a:ext uri="{FF2B5EF4-FFF2-40B4-BE49-F238E27FC236}">
                <a16:creationId xmlns="" xmlns:a16="http://schemas.microsoft.com/office/drawing/2014/main" id="{FDC7770F-E07E-410E-9C3A-8F5126C167D9}"/>
              </a:ext>
            </a:extLst>
          </p:cNvPr>
          <p:cNvSpPr/>
          <p:nvPr/>
        </p:nvSpPr>
        <p:spPr>
          <a:xfrm>
            <a:off x="-3" y="50292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Rectangle 27">
            <a:extLst>
              <a:ext uri="{FF2B5EF4-FFF2-40B4-BE49-F238E27FC236}">
                <a16:creationId xmlns="" xmlns:a16="http://schemas.microsoft.com/office/drawing/2014/main" id="{CC308ABF-1FC1-461D-8194-EE0028B64E27}"/>
              </a:ext>
            </a:extLst>
          </p:cNvPr>
          <p:cNvSpPr/>
          <p:nvPr/>
        </p:nvSpPr>
        <p:spPr>
          <a:xfrm>
            <a:off x="-3" y="32004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Rectangle 28">
            <a:extLst>
              <a:ext uri="{FF2B5EF4-FFF2-40B4-BE49-F238E27FC236}">
                <a16:creationId xmlns="" xmlns:a16="http://schemas.microsoft.com/office/drawing/2014/main" id="{70821F7C-A253-4C1E-8708-571E9CA7AC03}"/>
              </a:ext>
            </a:extLst>
          </p:cNvPr>
          <p:cNvSpPr/>
          <p:nvPr/>
        </p:nvSpPr>
        <p:spPr>
          <a:xfrm>
            <a:off x="-3" y="13716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Content Placeholder 16">
            <a:extLst>
              <a:ext uri="{FF2B5EF4-FFF2-40B4-BE49-F238E27FC236}">
                <a16:creationId xmlns="" xmlns:a16="http://schemas.microsoft.com/office/drawing/2014/main" id="{2D9A6615-FDB1-442C-8CBB-D7AB174204C4}"/>
              </a:ext>
            </a:extLst>
          </p:cNvPr>
          <p:cNvSpPr>
            <a:spLocks noGrp="1"/>
          </p:cNvSpPr>
          <p:nvPr>
            <p:ph sz="quarter" idx="18" hasCustomPrompt="1"/>
          </p:nvPr>
        </p:nvSpPr>
        <p:spPr>
          <a:xfrm>
            <a:off x="252661" y="24434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Bayesian Inference</a:t>
            </a:r>
          </a:p>
        </p:txBody>
      </p:sp>
      <p:sp>
        <p:nvSpPr>
          <p:cNvPr id="30" name="Content Placeholder 16">
            <a:extLst>
              <a:ext uri="{FF2B5EF4-FFF2-40B4-BE49-F238E27FC236}">
                <a16:creationId xmlns="" xmlns:a16="http://schemas.microsoft.com/office/drawing/2014/main" id="{AF30448A-0C5D-4672-B7AB-EF6C11C94998}"/>
              </a:ext>
            </a:extLst>
          </p:cNvPr>
          <p:cNvSpPr>
            <a:spLocks noGrp="1"/>
          </p:cNvSpPr>
          <p:nvPr>
            <p:ph sz="quarter" idx="19" hasCustomPrompt="1"/>
          </p:nvPr>
        </p:nvSpPr>
        <p:spPr>
          <a:xfrm>
            <a:off x="252661" y="33578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Future Works</a:t>
            </a:r>
          </a:p>
        </p:txBody>
      </p:sp>
      <p:sp>
        <p:nvSpPr>
          <p:cNvPr id="31" name="Content Placeholder 16">
            <a:extLst>
              <a:ext uri="{FF2B5EF4-FFF2-40B4-BE49-F238E27FC236}">
                <a16:creationId xmlns="" xmlns:a16="http://schemas.microsoft.com/office/drawing/2014/main" id="{BE720635-CC50-414A-939E-C05CC486DE58}"/>
              </a:ext>
            </a:extLst>
          </p:cNvPr>
          <p:cNvSpPr>
            <a:spLocks noGrp="1"/>
          </p:cNvSpPr>
          <p:nvPr>
            <p:ph sz="quarter" idx="20" hasCustomPrompt="1"/>
          </p:nvPr>
        </p:nvSpPr>
        <p:spPr>
          <a:xfrm>
            <a:off x="252661" y="15290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Introduction</a:t>
            </a:r>
          </a:p>
        </p:txBody>
      </p:sp>
      <p:sp>
        <p:nvSpPr>
          <p:cNvPr id="32" name="Content Placeholder 16">
            <a:extLst>
              <a:ext uri="{FF2B5EF4-FFF2-40B4-BE49-F238E27FC236}">
                <a16:creationId xmlns="" xmlns:a16="http://schemas.microsoft.com/office/drawing/2014/main" id="{6478A29F-8092-473D-BB1E-35072ABB7FEC}"/>
              </a:ext>
            </a:extLst>
          </p:cNvPr>
          <p:cNvSpPr>
            <a:spLocks noGrp="1"/>
          </p:cNvSpPr>
          <p:nvPr>
            <p:ph sz="quarter" idx="21" hasCustomPrompt="1"/>
          </p:nvPr>
        </p:nvSpPr>
        <p:spPr>
          <a:xfrm>
            <a:off x="252661" y="42722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Conclusions</a:t>
            </a:r>
          </a:p>
        </p:txBody>
      </p:sp>
      <p:sp>
        <p:nvSpPr>
          <p:cNvPr id="33" name="Content Placeholder 16">
            <a:extLst>
              <a:ext uri="{FF2B5EF4-FFF2-40B4-BE49-F238E27FC236}">
                <a16:creationId xmlns="" xmlns:a16="http://schemas.microsoft.com/office/drawing/2014/main" id="{9AA5F19A-CFF1-4694-BF06-28FFC2EA11D4}"/>
              </a:ext>
            </a:extLst>
          </p:cNvPr>
          <p:cNvSpPr>
            <a:spLocks noGrp="1"/>
          </p:cNvSpPr>
          <p:nvPr>
            <p:ph sz="quarter" idx="22" hasCustomPrompt="1"/>
          </p:nvPr>
        </p:nvSpPr>
        <p:spPr>
          <a:xfrm>
            <a:off x="252661" y="51866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Content 5</a:t>
            </a:r>
          </a:p>
        </p:txBody>
      </p:sp>
      <p:sp>
        <p:nvSpPr>
          <p:cNvPr id="34" name="Content Placeholder 2">
            <a:extLst>
              <a:ext uri="{FF2B5EF4-FFF2-40B4-BE49-F238E27FC236}">
                <a16:creationId xmlns="" xmlns:a16="http://schemas.microsoft.com/office/drawing/2014/main" id="{D748C254-5EDA-4AF5-B44E-9AFE4EEA48B3}"/>
              </a:ext>
            </a:extLst>
          </p:cNvPr>
          <p:cNvSpPr>
            <a:spLocks noGrp="1"/>
          </p:cNvSpPr>
          <p:nvPr>
            <p:ph idx="1"/>
          </p:nvPr>
        </p:nvSpPr>
        <p:spPr>
          <a:xfrm>
            <a:off x="5486400" y="1371600"/>
            <a:ext cx="5867400"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16">
            <a:extLst>
              <a:ext uri="{FF2B5EF4-FFF2-40B4-BE49-F238E27FC236}">
                <a16:creationId xmlns="" xmlns:a16="http://schemas.microsoft.com/office/drawing/2014/main" id="{A9212A56-A612-403B-A0FE-3516DF2F5F2E}"/>
              </a:ext>
            </a:extLst>
          </p:cNvPr>
          <p:cNvSpPr>
            <a:spLocks noGrp="1"/>
          </p:cNvSpPr>
          <p:nvPr>
            <p:ph sz="quarter" idx="23" hasCustomPrompt="1"/>
          </p:nvPr>
        </p:nvSpPr>
        <p:spPr>
          <a:xfrm>
            <a:off x="252660" y="614662"/>
            <a:ext cx="4284063" cy="599476"/>
          </a:xfrm>
        </p:spPr>
        <p:txBody>
          <a:bodyPr anchor="ctr">
            <a:normAutofit/>
          </a:bodyPr>
          <a:lstStyle>
            <a:lvl1pPr marL="0" indent="0" algn="ctr">
              <a:buFont typeface="Arial" panose="020B0604020202020204" pitchFamily="34" charset="0"/>
              <a:buNone/>
              <a:defRPr sz="3200">
                <a:solidFill>
                  <a:schemeClr val="bg1"/>
                </a:solidFill>
              </a:defRPr>
            </a:lvl1pPr>
          </a:lstStyle>
          <a:p>
            <a:pPr lvl="0"/>
            <a:r>
              <a:rPr lang="en-US" dirty="0"/>
              <a:t>Overview</a:t>
            </a:r>
          </a:p>
        </p:txBody>
      </p:sp>
    </p:spTree>
    <p:extLst>
      <p:ext uri="{BB962C8B-B14F-4D97-AF65-F5344CB8AC3E}">
        <p14:creationId xmlns:p14="http://schemas.microsoft.com/office/powerpoint/2010/main" val="420496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9B9EB-0E71-44D5-B400-671A3FCC63EC}"/>
              </a:ext>
            </a:extLst>
          </p:cNvPr>
          <p:cNvSpPr>
            <a:spLocks noGrp="1"/>
          </p:cNvSpPr>
          <p:nvPr>
            <p:ph type="ctrTitle"/>
          </p:nvPr>
        </p:nvSpPr>
        <p:spPr>
          <a:xfrm>
            <a:off x="1524000" y="1263679"/>
            <a:ext cx="9144000" cy="2387600"/>
          </a:xfrm>
        </p:spPr>
        <p:txBody>
          <a:bodyPr anchor="b">
            <a:normAutofit/>
          </a:bodyPr>
          <a:lstStyle>
            <a:lvl1pPr algn="ctr">
              <a:defRPr sz="5200" b="0">
                <a:latin typeface="+mn-l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4B040FD-1158-4AC0-9E0F-663794EB53E8}"/>
              </a:ext>
            </a:extLst>
          </p:cNvPr>
          <p:cNvSpPr>
            <a:spLocks noGrp="1"/>
          </p:cNvSpPr>
          <p:nvPr>
            <p:ph type="subTitle" idx="1"/>
          </p:nvPr>
        </p:nvSpPr>
        <p:spPr>
          <a:xfrm>
            <a:off x="1524000" y="3850422"/>
            <a:ext cx="9144000" cy="14766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descr="A picture containing text&#10;&#10;Description generated with high confidence">
            <a:extLst>
              <a:ext uri="{FF2B5EF4-FFF2-40B4-BE49-F238E27FC236}">
                <a16:creationId xmlns="" xmlns:a16="http://schemas.microsoft.com/office/drawing/2014/main" id="{EC2FAF16-E393-4D3D-9481-6CE677D435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9113" y="242736"/>
            <a:ext cx="2549774" cy="821800"/>
          </a:xfrm>
          <a:prstGeom prst="rect">
            <a:avLst/>
          </a:prstGeom>
        </p:spPr>
      </p:pic>
      <p:sp>
        <p:nvSpPr>
          <p:cNvPr id="16" name="Rectangle 15">
            <a:extLst>
              <a:ext uri="{FF2B5EF4-FFF2-40B4-BE49-F238E27FC236}">
                <a16:creationId xmlns="" xmlns:a16="http://schemas.microsoft.com/office/drawing/2014/main" id="{66DBF333-0E41-45C2-958A-E9FCD1FA9C87}"/>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Rectangle 16">
            <a:extLst>
              <a:ext uri="{FF2B5EF4-FFF2-40B4-BE49-F238E27FC236}">
                <a16:creationId xmlns="" xmlns:a16="http://schemas.microsoft.com/office/drawing/2014/main" id="{D2FF42A7-ADB6-49C3-A6D1-659BD06A325D}"/>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21" name="Picture 20" descr="A picture containing clipart&#10;&#10;Description generated with very high confidence">
            <a:extLst>
              <a:ext uri="{FF2B5EF4-FFF2-40B4-BE49-F238E27FC236}">
                <a16:creationId xmlns="" xmlns:a16="http://schemas.microsoft.com/office/drawing/2014/main" id="{04E0E33F-F839-436A-8ED4-9ECEB05EB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403" y="6322817"/>
            <a:ext cx="5051192" cy="417220"/>
          </a:xfrm>
          <a:prstGeom prst="rect">
            <a:avLst/>
          </a:prstGeom>
        </p:spPr>
      </p:pic>
    </p:spTree>
    <p:extLst>
      <p:ext uri="{BB962C8B-B14F-4D97-AF65-F5344CB8AC3E}">
        <p14:creationId xmlns:p14="http://schemas.microsoft.com/office/powerpoint/2010/main" val="125551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678D82-7546-42A4-AB0E-E3760EEAD3AE}"/>
              </a:ext>
            </a:extLst>
          </p:cNvPr>
          <p:cNvSpPr>
            <a:spLocks noGrp="1"/>
          </p:cNvSpPr>
          <p:nvPr>
            <p:ph type="title"/>
          </p:nvPr>
        </p:nvSpPr>
        <p:spPr>
          <a:xfrm>
            <a:off x="838199" y="1578926"/>
            <a:ext cx="10515600" cy="2323128"/>
          </a:xfrm>
        </p:spPr>
        <p:txBody>
          <a:bodyPr anchor="b">
            <a:normAutofit/>
          </a:bodyPr>
          <a:lstStyle>
            <a:lvl1pPr>
              <a:defRPr sz="5200" b="0">
                <a:latin typeface="+mn-lt"/>
              </a:defRPr>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68F943F-2826-4506-9BE0-F90FAF5180E8}"/>
              </a:ext>
            </a:extLst>
          </p:cNvPr>
          <p:cNvSpPr>
            <a:spLocks noGrp="1"/>
          </p:cNvSpPr>
          <p:nvPr>
            <p:ph type="body" idx="1" hasCustomPrompt="1"/>
          </p:nvPr>
        </p:nvSpPr>
        <p:spPr>
          <a:xfrm>
            <a:off x="838199" y="412776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Edit Master text styles</a:t>
            </a:r>
          </a:p>
        </p:txBody>
      </p:sp>
      <p:sp>
        <p:nvSpPr>
          <p:cNvPr id="10" name="Rectangle 9">
            <a:extLst>
              <a:ext uri="{FF2B5EF4-FFF2-40B4-BE49-F238E27FC236}">
                <a16:creationId xmlns="" xmlns:a16="http://schemas.microsoft.com/office/drawing/2014/main" id="{4E1CCD6C-E627-40C2-AFA3-2DB5D460B4D2}"/>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342CC7E2-1ABC-4AEF-85BA-42618590D9BB}"/>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63C1ABC5-4AD3-4587-94A0-C9E55555A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403" y="6322817"/>
            <a:ext cx="5051192" cy="417220"/>
          </a:xfrm>
          <a:prstGeom prst="rect">
            <a:avLst/>
          </a:prstGeom>
        </p:spPr>
      </p:pic>
      <p:pic>
        <p:nvPicPr>
          <p:cNvPr id="14" name="Picture 13" descr="A picture containing text&#10;&#10;Description generated with high confidence">
            <a:extLst>
              <a:ext uri="{FF2B5EF4-FFF2-40B4-BE49-F238E27FC236}">
                <a16:creationId xmlns="" xmlns:a16="http://schemas.microsoft.com/office/drawing/2014/main" id="{477046CC-7920-4C08-A87B-BEEC2CFA03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94" y="237958"/>
            <a:ext cx="2574121" cy="1021954"/>
          </a:xfrm>
          <a:prstGeom prst="rect">
            <a:avLst/>
          </a:prstGeom>
        </p:spPr>
      </p:pic>
    </p:spTree>
    <p:extLst>
      <p:ext uri="{BB962C8B-B14F-4D97-AF65-F5344CB8AC3E}">
        <p14:creationId xmlns:p14="http://schemas.microsoft.com/office/powerpoint/2010/main" val="254893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585A228-20F3-4FDF-87F2-C6BBF2CC9606}"/>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 xmlns:a16="http://schemas.microsoft.com/office/drawing/2014/main" id="{C05FEAEA-810E-4EF0-8AA6-56B5B1C7DA84}"/>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Title 1">
            <a:extLst>
              <a:ext uri="{FF2B5EF4-FFF2-40B4-BE49-F238E27FC236}">
                <a16:creationId xmlns="" xmlns:a16="http://schemas.microsoft.com/office/drawing/2014/main" id="{79820ADE-5B5E-4E1A-B528-F5FBA53423DF}"/>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0F8FDF3-7289-46EE-B5A3-2A3016048D99}"/>
              </a:ext>
            </a:extLst>
          </p:cNvPr>
          <p:cNvSpPr>
            <a:spLocks noGrp="1"/>
          </p:cNvSpPr>
          <p:nvPr>
            <p:ph idx="1"/>
          </p:nvPr>
        </p:nvSpPr>
        <p:spPr>
          <a:xfrm>
            <a:off x="838200" y="1737360"/>
            <a:ext cx="10515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C7A9031A-EB24-427A-9525-F31FFD4DA03A}"/>
              </a:ext>
            </a:extLst>
          </p:cNvPr>
          <p:cNvSpPr>
            <a:spLocks noGrp="1"/>
          </p:cNvSpPr>
          <p:nvPr>
            <p:ph type="dt" sz="half" idx="10"/>
          </p:nvPr>
        </p:nvSpPr>
        <p:spPr/>
        <p:txBody>
          <a:bodyPr/>
          <a:lstStyle>
            <a:lvl1pPr>
              <a:defRPr>
                <a:solidFill>
                  <a:schemeClr val="bg1"/>
                </a:solidFill>
              </a:defRPr>
            </a:lvl1pPr>
          </a:lstStyle>
          <a:p>
            <a:fld id="{D1FA0916-FD31-4285-BF0C-63F2928A4D81}" type="datetime1">
              <a:rPr lang="en-US" smtClean="0"/>
              <a:t>12/17/19</a:t>
            </a:fld>
            <a:endParaRPr lang="en-US"/>
          </a:p>
        </p:txBody>
      </p:sp>
      <p:sp>
        <p:nvSpPr>
          <p:cNvPr id="5" name="Footer Placeholder 4">
            <a:extLst>
              <a:ext uri="{FF2B5EF4-FFF2-40B4-BE49-F238E27FC236}">
                <a16:creationId xmlns="" xmlns:a16="http://schemas.microsoft.com/office/drawing/2014/main" id="{31B5722E-8178-45E4-BDD3-52C50E77AC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 xmlns:a16="http://schemas.microsoft.com/office/drawing/2014/main" id="{DD0082F1-D5A5-417F-A3FD-8877418EF21E}"/>
              </a:ext>
            </a:extLst>
          </p:cNvPr>
          <p:cNvSpPr>
            <a:spLocks noGrp="1"/>
          </p:cNvSpPr>
          <p:nvPr>
            <p:ph type="sldNum" sz="quarter" idx="12"/>
          </p:nvPr>
        </p:nvSpPr>
        <p:spPr/>
        <p:txBody>
          <a:bodyPr/>
          <a:lstStyle>
            <a:lvl1pPr>
              <a:defRPr sz="1600">
                <a:solidFill>
                  <a:schemeClr val="bg1"/>
                </a:solidFill>
              </a:defRPr>
            </a:lvl1pPr>
          </a:lstStyle>
          <a:p>
            <a:fld id="{5DAD2D5A-63D4-4764-812C-7B8BDA2C77FC}" type="slidenum">
              <a:rPr lang="en-US" smtClean="0"/>
              <a:t>‹#›</a:t>
            </a:fld>
            <a:endParaRPr lang="en-US"/>
          </a:p>
        </p:txBody>
      </p:sp>
      <p:sp>
        <p:nvSpPr>
          <p:cNvPr id="10" name="Rectangle 9">
            <a:extLst>
              <a:ext uri="{FF2B5EF4-FFF2-40B4-BE49-F238E27FC236}">
                <a16:creationId xmlns="" xmlns:a16="http://schemas.microsoft.com/office/drawing/2014/main" id="{446A6E6D-4F91-4D06-A15D-D151AEF622B4}"/>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816C46DB-3656-43B5-B353-5D07C0149CA4}"/>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D8919F65-FC69-4205-B23C-EB76BB521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spTree>
    <p:extLst>
      <p:ext uri="{BB962C8B-B14F-4D97-AF65-F5344CB8AC3E}">
        <p14:creationId xmlns:p14="http://schemas.microsoft.com/office/powerpoint/2010/main" val="27728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585A228-20F3-4FDF-87F2-C6BBF2CC9606}"/>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 xmlns:a16="http://schemas.microsoft.com/office/drawing/2014/main" id="{C05FEAEA-810E-4EF0-8AA6-56B5B1C7DA84}"/>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Title 1">
            <a:extLst>
              <a:ext uri="{FF2B5EF4-FFF2-40B4-BE49-F238E27FC236}">
                <a16:creationId xmlns="" xmlns:a16="http://schemas.microsoft.com/office/drawing/2014/main" id="{79820ADE-5B5E-4E1A-B528-F5FBA53423DF}"/>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7A9031A-EB24-427A-9525-F31FFD4DA03A}"/>
              </a:ext>
            </a:extLst>
          </p:cNvPr>
          <p:cNvSpPr>
            <a:spLocks noGrp="1"/>
          </p:cNvSpPr>
          <p:nvPr>
            <p:ph type="dt" sz="half" idx="10"/>
          </p:nvPr>
        </p:nvSpPr>
        <p:spPr/>
        <p:txBody>
          <a:bodyPr/>
          <a:lstStyle>
            <a:lvl1pPr>
              <a:defRPr>
                <a:solidFill>
                  <a:schemeClr val="bg1"/>
                </a:solidFill>
              </a:defRPr>
            </a:lvl1pPr>
          </a:lstStyle>
          <a:p>
            <a:fld id="{FE2A206C-5CE6-4903-9B75-9FD0F7D9CA18}" type="datetime1">
              <a:rPr lang="en-US" smtClean="0"/>
              <a:t>12/17/19</a:t>
            </a:fld>
            <a:endParaRPr lang="en-US"/>
          </a:p>
        </p:txBody>
      </p:sp>
      <p:sp>
        <p:nvSpPr>
          <p:cNvPr id="5" name="Footer Placeholder 4">
            <a:extLst>
              <a:ext uri="{FF2B5EF4-FFF2-40B4-BE49-F238E27FC236}">
                <a16:creationId xmlns="" xmlns:a16="http://schemas.microsoft.com/office/drawing/2014/main" id="{31B5722E-8178-45E4-BDD3-52C50E77AC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 xmlns:a16="http://schemas.microsoft.com/office/drawing/2014/main" id="{DD0082F1-D5A5-417F-A3FD-8877418EF21E}"/>
              </a:ext>
            </a:extLst>
          </p:cNvPr>
          <p:cNvSpPr>
            <a:spLocks noGrp="1"/>
          </p:cNvSpPr>
          <p:nvPr>
            <p:ph type="sldNum" sz="quarter" idx="12"/>
          </p:nvPr>
        </p:nvSpPr>
        <p:spPr/>
        <p:txBody>
          <a:bodyPr/>
          <a:lstStyle>
            <a:lvl1pPr>
              <a:defRPr sz="1600">
                <a:solidFill>
                  <a:schemeClr val="bg1"/>
                </a:solidFill>
              </a:defRPr>
            </a:lvl1pPr>
          </a:lstStyle>
          <a:p>
            <a:fld id="{5DAD2D5A-63D4-4764-812C-7B8BDA2C77FC}" type="slidenum">
              <a:rPr lang="en-US" smtClean="0"/>
              <a:t>‹#›</a:t>
            </a:fld>
            <a:endParaRPr lang="en-US"/>
          </a:p>
        </p:txBody>
      </p:sp>
      <p:sp>
        <p:nvSpPr>
          <p:cNvPr id="10" name="Rectangle 9">
            <a:extLst>
              <a:ext uri="{FF2B5EF4-FFF2-40B4-BE49-F238E27FC236}">
                <a16:creationId xmlns="" xmlns:a16="http://schemas.microsoft.com/office/drawing/2014/main" id="{446A6E6D-4F91-4D06-A15D-D151AEF622B4}"/>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816C46DB-3656-43B5-B353-5D07C0149CA4}"/>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D8919F65-FC69-4205-B23C-EB76BB521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spTree>
    <p:extLst>
      <p:ext uri="{BB962C8B-B14F-4D97-AF65-F5344CB8AC3E}">
        <p14:creationId xmlns:p14="http://schemas.microsoft.com/office/powerpoint/2010/main" val="57421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78C7B6-701E-40C7-A791-181BC1701854}"/>
              </a:ext>
            </a:extLst>
          </p:cNvPr>
          <p:cNvSpPr>
            <a:spLocks noGrp="1"/>
          </p:cNvSpPr>
          <p:nvPr>
            <p:ph sz="half" idx="1"/>
          </p:nvPr>
        </p:nvSpPr>
        <p:spPr>
          <a:xfrm>
            <a:off x="838200" y="1737360"/>
            <a:ext cx="5181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2953EF91-6528-47CF-B061-410A7095DE26}"/>
              </a:ext>
            </a:extLst>
          </p:cNvPr>
          <p:cNvSpPr>
            <a:spLocks noGrp="1"/>
          </p:cNvSpPr>
          <p:nvPr>
            <p:ph sz="half" idx="2"/>
          </p:nvPr>
        </p:nvSpPr>
        <p:spPr>
          <a:xfrm>
            <a:off x="6172200" y="1737360"/>
            <a:ext cx="5181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 xmlns:a16="http://schemas.microsoft.com/office/drawing/2014/main" id="{CBD55BB9-09B7-400F-A1AA-E55F269F363A}"/>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13" name="Rectangle 12">
            <a:extLst>
              <a:ext uri="{FF2B5EF4-FFF2-40B4-BE49-F238E27FC236}">
                <a16:creationId xmlns="" xmlns:a16="http://schemas.microsoft.com/office/drawing/2014/main" id="{E0202EC1-0F69-4193-B19A-67D22535B897}"/>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4" name="Rectangle 13">
            <a:extLst>
              <a:ext uri="{FF2B5EF4-FFF2-40B4-BE49-F238E27FC236}">
                <a16:creationId xmlns="" xmlns:a16="http://schemas.microsoft.com/office/drawing/2014/main" id="{99FEFCFB-CF9C-410D-BD2C-8B0EC274EE57}"/>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5" name="Picture 14" descr="A picture containing clipart&#10;&#10;Description generated with very high confidence">
            <a:extLst>
              <a:ext uri="{FF2B5EF4-FFF2-40B4-BE49-F238E27FC236}">
                <a16:creationId xmlns="" xmlns:a16="http://schemas.microsoft.com/office/drawing/2014/main" id="{880D53E4-FE51-4118-9F2C-D25806A56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sp>
        <p:nvSpPr>
          <p:cNvPr id="16" name="Rectangle 15">
            <a:extLst>
              <a:ext uri="{FF2B5EF4-FFF2-40B4-BE49-F238E27FC236}">
                <a16:creationId xmlns="" xmlns:a16="http://schemas.microsoft.com/office/drawing/2014/main" id="{C26CB2F7-9D7C-4FA8-B136-72F71BBA3CD0}"/>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Rectangle 16">
            <a:extLst>
              <a:ext uri="{FF2B5EF4-FFF2-40B4-BE49-F238E27FC236}">
                <a16:creationId xmlns="" xmlns:a16="http://schemas.microsoft.com/office/drawing/2014/main" id="{FEF1EDC0-3F71-48D6-AAE1-CA2B63AC2E7A}"/>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8" name="Date Placeholder 3">
            <a:extLst>
              <a:ext uri="{FF2B5EF4-FFF2-40B4-BE49-F238E27FC236}">
                <a16:creationId xmlns="" xmlns:a16="http://schemas.microsoft.com/office/drawing/2014/main" id="{DCA5E470-C08D-4154-807E-B4E908DD669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45EBCB34-9CBE-4291-9569-95687ABBBD50}" type="datetime1">
              <a:rPr lang="en-US" smtClean="0"/>
              <a:t>12/17/19</a:t>
            </a:fld>
            <a:endParaRPr lang="en-US"/>
          </a:p>
        </p:txBody>
      </p:sp>
      <p:sp>
        <p:nvSpPr>
          <p:cNvPr id="19" name="Footer Placeholder 4">
            <a:extLst>
              <a:ext uri="{FF2B5EF4-FFF2-40B4-BE49-F238E27FC236}">
                <a16:creationId xmlns="" xmlns:a16="http://schemas.microsoft.com/office/drawing/2014/main" id="{D7ED81D4-A963-4E3D-AA0B-8E82EBA3FF7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20" name="Slide Number Placeholder 5">
            <a:extLst>
              <a:ext uri="{FF2B5EF4-FFF2-40B4-BE49-F238E27FC236}">
                <a16:creationId xmlns="" xmlns:a16="http://schemas.microsoft.com/office/drawing/2014/main" id="{EE499ADD-2241-4325-ADB2-357556BBD6AB}"/>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Tree>
    <p:extLst>
      <p:ext uri="{BB962C8B-B14F-4D97-AF65-F5344CB8AC3E}">
        <p14:creationId xmlns:p14="http://schemas.microsoft.com/office/powerpoint/2010/main" val="101513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C739AA-3697-4A03-BB28-B24B761DB0E6}"/>
              </a:ext>
            </a:extLst>
          </p:cNvPr>
          <p:cNvSpPr>
            <a:spLocks noGrp="1"/>
          </p:cNvSpPr>
          <p:nvPr>
            <p:ph type="title"/>
          </p:nvPr>
        </p:nvSpPr>
        <p:spPr>
          <a:xfrm>
            <a:off x="839788" y="457200"/>
            <a:ext cx="4246849" cy="1600200"/>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B9E3609-4CD8-4E27-925B-99844E88B31F}"/>
              </a:ext>
            </a:extLst>
          </p:cNvPr>
          <p:cNvSpPr>
            <a:spLocks noGrp="1"/>
          </p:cNvSpPr>
          <p:nvPr>
            <p:ph idx="1"/>
          </p:nvPr>
        </p:nvSpPr>
        <p:spPr>
          <a:xfrm>
            <a:off x="5849402" y="1080655"/>
            <a:ext cx="5505985" cy="4780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DE4ABCFD-6207-4289-B67F-B32994F6ED6B}"/>
              </a:ext>
            </a:extLst>
          </p:cNvPr>
          <p:cNvSpPr>
            <a:spLocks noGrp="1"/>
          </p:cNvSpPr>
          <p:nvPr>
            <p:ph type="body" sz="half" idx="2"/>
          </p:nvPr>
        </p:nvSpPr>
        <p:spPr>
          <a:xfrm>
            <a:off x="839788" y="2156260"/>
            <a:ext cx="4246849" cy="371272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 xmlns:a16="http://schemas.microsoft.com/office/drawing/2014/main" id="{CAD0D482-8040-4A8C-87EC-5FD8CA97B13E}"/>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Rectangle 9">
            <a:extLst>
              <a:ext uri="{FF2B5EF4-FFF2-40B4-BE49-F238E27FC236}">
                <a16:creationId xmlns="" xmlns:a16="http://schemas.microsoft.com/office/drawing/2014/main" id="{F1E88024-F0BF-42C0-A932-710622C9495E}"/>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Date Placeholder 3">
            <a:extLst>
              <a:ext uri="{FF2B5EF4-FFF2-40B4-BE49-F238E27FC236}">
                <a16:creationId xmlns="" xmlns:a16="http://schemas.microsoft.com/office/drawing/2014/main" id="{2B403860-0C02-4B2E-BD15-E3D4677CFF95}"/>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50619C4D-50D6-46CB-BEF0-65DFD2781507}" type="datetime1">
              <a:rPr lang="en-US" smtClean="0"/>
              <a:t>12/17/19</a:t>
            </a:fld>
            <a:endParaRPr lang="en-US"/>
          </a:p>
        </p:txBody>
      </p:sp>
      <p:sp>
        <p:nvSpPr>
          <p:cNvPr id="12" name="Footer Placeholder 4">
            <a:extLst>
              <a:ext uri="{FF2B5EF4-FFF2-40B4-BE49-F238E27FC236}">
                <a16:creationId xmlns="" xmlns:a16="http://schemas.microsoft.com/office/drawing/2014/main" id="{4614B28E-98E4-491D-8E4A-2ACC529ABEC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 xmlns:a16="http://schemas.microsoft.com/office/drawing/2014/main" id="{392EC0CE-317D-4E89-8ECF-844357E80EF3}"/>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
        <p:nvSpPr>
          <p:cNvPr id="15" name="Rectangle 14">
            <a:extLst>
              <a:ext uri="{FF2B5EF4-FFF2-40B4-BE49-F238E27FC236}">
                <a16:creationId xmlns="" xmlns:a16="http://schemas.microsoft.com/office/drawing/2014/main" id="{65188275-BCCF-4955-9F06-B9A01DA3073C}"/>
              </a:ext>
            </a:extLst>
          </p:cNvPr>
          <p:cNvSpPr>
            <a:spLocks noChangeArrowheads="1"/>
          </p:cNvSpPr>
          <p:nvPr/>
        </p:nvSpPr>
        <p:spPr bwMode="auto">
          <a:xfrm>
            <a:off x="1" y="1"/>
            <a:ext cx="8610601" cy="382292"/>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a:extLst>
              <a:ext uri="{FF2B5EF4-FFF2-40B4-BE49-F238E27FC236}">
                <a16:creationId xmlns="" xmlns:a16="http://schemas.microsoft.com/office/drawing/2014/main" id="{B6AE07CB-1EF7-457A-BE86-3B7F50279864}"/>
              </a:ext>
            </a:extLst>
          </p:cNvPr>
          <p:cNvSpPr>
            <a:spLocks noChangeArrowheads="1"/>
          </p:cNvSpPr>
          <p:nvPr/>
        </p:nvSpPr>
        <p:spPr bwMode="auto">
          <a:xfrm>
            <a:off x="0" y="33545"/>
            <a:ext cx="8610600" cy="315204"/>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7" name="Picture 16" descr="A close up of a sign&#10;&#10;Description generated with very high confidence">
            <a:extLst>
              <a:ext uri="{FF2B5EF4-FFF2-40B4-BE49-F238E27FC236}">
                <a16:creationId xmlns="" xmlns:a16="http://schemas.microsoft.com/office/drawing/2014/main" id="{05800058-4F17-4E4F-8E12-7F9BA23ABF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76607" y="130632"/>
            <a:ext cx="2968974" cy="653136"/>
          </a:xfrm>
          <a:prstGeom prst="rect">
            <a:avLst/>
          </a:prstGeom>
        </p:spPr>
      </p:pic>
    </p:spTree>
    <p:extLst>
      <p:ext uri="{BB962C8B-B14F-4D97-AF65-F5344CB8AC3E}">
        <p14:creationId xmlns:p14="http://schemas.microsoft.com/office/powerpoint/2010/main" val="240963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B9E3609-4CD8-4E27-925B-99844E88B31F}"/>
              </a:ext>
            </a:extLst>
          </p:cNvPr>
          <p:cNvSpPr>
            <a:spLocks noGrp="1"/>
          </p:cNvSpPr>
          <p:nvPr>
            <p:ph idx="1"/>
          </p:nvPr>
        </p:nvSpPr>
        <p:spPr>
          <a:xfrm>
            <a:off x="838200" y="1080655"/>
            <a:ext cx="6172200" cy="4780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1AC739AA-3697-4A03-BB28-B24B761DB0E6}"/>
              </a:ext>
            </a:extLst>
          </p:cNvPr>
          <p:cNvSpPr>
            <a:spLocks noGrp="1"/>
          </p:cNvSpPr>
          <p:nvPr>
            <p:ph type="title"/>
          </p:nvPr>
        </p:nvSpPr>
        <p:spPr>
          <a:xfrm>
            <a:off x="7421563" y="457200"/>
            <a:ext cx="3932237" cy="1600200"/>
          </a:xfrm>
        </p:spPr>
        <p:txBody>
          <a:bodyPr anchor="b"/>
          <a:lstStyle>
            <a:lvl1pPr algn="l">
              <a:defRPr sz="3200"/>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DE4ABCFD-6207-4289-B67F-B32994F6ED6B}"/>
              </a:ext>
            </a:extLst>
          </p:cNvPr>
          <p:cNvSpPr>
            <a:spLocks noGrp="1"/>
          </p:cNvSpPr>
          <p:nvPr>
            <p:ph type="body" sz="half" idx="2"/>
          </p:nvPr>
        </p:nvSpPr>
        <p:spPr>
          <a:xfrm>
            <a:off x="7421563" y="2156260"/>
            <a:ext cx="3932237" cy="371272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 xmlns:a16="http://schemas.microsoft.com/office/drawing/2014/main" id="{CAD0D482-8040-4A8C-87EC-5FD8CA97B13E}"/>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Rectangle 9">
            <a:extLst>
              <a:ext uri="{FF2B5EF4-FFF2-40B4-BE49-F238E27FC236}">
                <a16:creationId xmlns="" xmlns:a16="http://schemas.microsoft.com/office/drawing/2014/main" id="{F1E88024-F0BF-42C0-A932-710622C9495E}"/>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Date Placeholder 3">
            <a:extLst>
              <a:ext uri="{FF2B5EF4-FFF2-40B4-BE49-F238E27FC236}">
                <a16:creationId xmlns="" xmlns:a16="http://schemas.microsoft.com/office/drawing/2014/main" id="{2B403860-0C02-4B2E-BD15-E3D4677CFF95}"/>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6BD6F39-84CA-475C-88A1-3190072867FD}" type="datetime1">
              <a:rPr lang="en-US" smtClean="0"/>
              <a:t>12/17/19</a:t>
            </a:fld>
            <a:endParaRPr lang="en-US"/>
          </a:p>
        </p:txBody>
      </p:sp>
      <p:sp>
        <p:nvSpPr>
          <p:cNvPr id="12" name="Footer Placeholder 4">
            <a:extLst>
              <a:ext uri="{FF2B5EF4-FFF2-40B4-BE49-F238E27FC236}">
                <a16:creationId xmlns="" xmlns:a16="http://schemas.microsoft.com/office/drawing/2014/main" id="{4614B28E-98E4-491D-8E4A-2ACC529ABEC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 xmlns:a16="http://schemas.microsoft.com/office/drawing/2014/main" id="{392EC0CE-317D-4E89-8ECF-844357E80EF3}"/>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
        <p:nvSpPr>
          <p:cNvPr id="15" name="Rectangle 14">
            <a:extLst>
              <a:ext uri="{FF2B5EF4-FFF2-40B4-BE49-F238E27FC236}">
                <a16:creationId xmlns="" xmlns:a16="http://schemas.microsoft.com/office/drawing/2014/main" id="{65188275-BCCF-4955-9F06-B9A01DA3073C}"/>
              </a:ext>
            </a:extLst>
          </p:cNvPr>
          <p:cNvSpPr>
            <a:spLocks noChangeArrowheads="1"/>
          </p:cNvSpPr>
          <p:nvPr/>
        </p:nvSpPr>
        <p:spPr bwMode="auto">
          <a:xfrm>
            <a:off x="3585613" y="1"/>
            <a:ext cx="8610601" cy="382292"/>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a:extLst>
              <a:ext uri="{FF2B5EF4-FFF2-40B4-BE49-F238E27FC236}">
                <a16:creationId xmlns="" xmlns:a16="http://schemas.microsoft.com/office/drawing/2014/main" id="{B6AE07CB-1EF7-457A-BE86-3B7F50279864}"/>
              </a:ext>
            </a:extLst>
          </p:cNvPr>
          <p:cNvSpPr>
            <a:spLocks noChangeArrowheads="1"/>
          </p:cNvSpPr>
          <p:nvPr/>
        </p:nvSpPr>
        <p:spPr bwMode="auto">
          <a:xfrm>
            <a:off x="3585612" y="33545"/>
            <a:ext cx="8610600" cy="315204"/>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7" name="Picture 16" descr="A close up of a sign&#10;&#10;Description generated with very high confidence">
            <a:extLst>
              <a:ext uri="{FF2B5EF4-FFF2-40B4-BE49-F238E27FC236}">
                <a16:creationId xmlns="" xmlns:a16="http://schemas.microsoft.com/office/drawing/2014/main" id="{05800058-4F17-4E4F-8E12-7F9BA23ABF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7372" y="130632"/>
            <a:ext cx="2968974" cy="653136"/>
          </a:xfrm>
          <a:prstGeom prst="rect">
            <a:avLst/>
          </a:prstGeom>
        </p:spPr>
      </p:pic>
    </p:spTree>
    <p:extLst>
      <p:ext uri="{BB962C8B-B14F-4D97-AF65-F5344CB8AC3E}">
        <p14:creationId xmlns:p14="http://schemas.microsoft.com/office/powerpoint/2010/main" val="8469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onten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BC072-9281-44AA-89A3-01C31296CC32}"/>
              </a:ext>
            </a:extLst>
          </p:cNvPr>
          <p:cNvSpPr>
            <a:spLocks noGrp="1"/>
          </p:cNvSpPr>
          <p:nvPr>
            <p:ph type="title"/>
          </p:nvPr>
        </p:nvSpPr>
        <p:spPr>
          <a:xfrm>
            <a:off x="2884517" y="364887"/>
            <a:ext cx="8469283" cy="797404"/>
          </a:xfrm>
        </p:spPr>
        <p:txBody>
          <a:bodyPr/>
          <a:lstStyle>
            <a:lvl1pPr>
              <a:defRPr>
                <a:latin typeface="+mn-lt"/>
              </a:defRPr>
            </a:lvl1pPr>
          </a:lstStyle>
          <a:p>
            <a:r>
              <a:rPr lang="en-US"/>
              <a:t>Click to edit Master title style</a:t>
            </a:r>
            <a:endParaRPr lang="en-US" dirty="0"/>
          </a:p>
        </p:txBody>
      </p:sp>
      <p:sp>
        <p:nvSpPr>
          <p:cNvPr id="5" name="Slide Number Placeholder 4">
            <a:extLst>
              <a:ext uri="{FF2B5EF4-FFF2-40B4-BE49-F238E27FC236}">
                <a16:creationId xmlns="" xmlns:a16="http://schemas.microsoft.com/office/drawing/2014/main" id="{7A163E65-356F-48BC-9D7D-414672B9196B}"/>
              </a:ext>
            </a:extLst>
          </p:cNvPr>
          <p:cNvSpPr>
            <a:spLocks noGrp="1"/>
          </p:cNvSpPr>
          <p:nvPr>
            <p:ph type="sldNum" sz="quarter" idx="12"/>
          </p:nvPr>
        </p:nvSpPr>
        <p:spPr/>
        <p:txBody>
          <a:bodyPr/>
          <a:lstStyle/>
          <a:p>
            <a:fld id="{5DAD2D5A-63D4-4764-812C-7B8BDA2C77FC}" type="slidenum">
              <a:rPr lang="en-US" smtClean="0"/>
              <a:t>‹#›</a:t>
            </a:fld>
            <a:endParaRPr lang="en-US"/>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46063" y="6132514"/>
            <a:ext cx="168709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1" y="0"/>
            <a:ext cx="2244437"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 xmlns:a16="http://schemas.microsoft.com/office/drawing/2014/main" id="{59CA0A5E-3B2C-4768-B24D-E242C9AA7618}"/>
              </a:ext>
            </a:extLst>
          </p:cNvPr>
          <p:cNvSpPr/>
          <p:nvPr/>
        </p:nvSpPr>
        <p:spPr>
          <a:xfrm>
            <a:off x="-1" y="2292350"/>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 xmlns:a16="http://schemas.microsoft.com/office/drawing/2014/main" id="{5810DF83-B8EB-4CEB-815C-D972774EDD5C}"/>
              </a:ext>
            </a:extLst>
          </p:cNvPr>
          <p:cNvSpPr/>
          <p:nvPr/>
        </p:nvSpPr>
        <p:spPr>
          <a:xfrm>
            <a:off x="-1" y="763589"/>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 xmlns:a16="http://schemas.microsoft.com/office/drawing/2014/main" id="{44B215F0-57E5-4CD0-9CA1-13F3D8F991A2}"/>
              </a:ext>
            </a:extLst>
          </p:cNvPr>
          <p:cNvSpPr/>
          <p:nvPr/>
        </p:nvSpPr>
        <p:spPr>
          <a:xfrm>
            <a:off x="-1" y="5330825"/>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 xmlns:a16="http://schemas.microsoft.com/office/drawing/2014/main" id="{CF68313E-F5E8-40D2-9DB5-268B6FC49410}"/>
              </a:ext>
            </a:extLst>
          </p:cNvPr>
          <p:cNvSpPr/>
          <p:nvPr/>
        </p:nvSpPr>
        <p:spPr>
          <a:xfrm>
            <a:off x="-1" y="3821114"/>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ontent Placeholder 2">
            <a:extLst>
              <a:ext uri="{FF2B5EF4-FFF2-40B4-BE49-F238E27FC236}">
                <a16:creationId xmlns="" xmlns:a16="http://schemas.microsoft.com/office/drawing/2014/main" id="{367F5D34-DC1B-4FFE-B9AC-6C80355992C2}"/>
              </a:ext>
            </a:extLst>
          </p:cNvPr>
          <p:cNvSpPr>
            <a:spLocks noGrp="1"/>
          </p:cNvSpPr>
          <p:nvPr>
            <p:ph idx="1"/>
          </p:nvPr>
        </p:nvSpPr>
        <p:spPr>
          <a:xfrm>
            <a:off x="2884516" y="1318758"/>
            <a:ext cx="8469284"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 xmlns:a16="http://schemas.microsoft.com/office/drawing/2014/main" id="{5E76C802-3177-46DB-8B12-5E702D64C0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694" y="5707358"/>
            <a:ext cx="2021046" cy="779795"/>
          </a:xfrm>
          <a:prstGeom prst="rect">
            <a:avLst/>
          </a:prstGeom>
        </p:spPr>
      </p:pic>
    </p:spTree>
    <p:extLst>
      <p:ext uri="{BB962C8B-B14F-4D97-AF65-F5344CB8AC3E}">
        <p14:creationId xmlns:p14="http://schemas.microsoft.com/office/powerpoint/2010/main" val="361985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onten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BC072-9281-44AA-89A3-01C31296CC32}"/>
              </a:ext>
            </a:extLst>
          </p:cNvPr>
          <p:cNvSpPr>
            <a:spLocks noGrp="1"/>
          </p:cNvSpPr>
          <p:nvPr>
            <p:ph type="title"/>
          </p:nvPr>
        </p:nvSpPr>
        <p:spPr>
          <a:xfrm>
            <a:off x="669739" y="364887"/>
            <a:ext cx="8469283" cy="797404"/>
          </a:xfrm>
        </p:spPr>
        <p:txBody>
          <a:bodyPr/>
          <a:lstStyle>
            <a:lvl1pPr>
              <a:defRPr>
                <a:latin typeface="+mn-lt"/>
              </a:defRPr>
            </a:lvl1pPr>
          </a:lstStyle>
          <a:p>
            <a:r>
              <a:rPr lang="en-US"/>
              <a:t>Click to edit Master title style</a:t>
            </a:r>
            <a:endParaRPr lang="en-US" dirty="0"/>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193627" y="6132514"/>
            <a:ext cx="168709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9947563" y="0"/>
            <a:ext cx="2244437"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 xmlns:a16="http://schemas.microsoft.com/office/drawing/2014/main" id="{59CA0A5E-3B2C-4768-B24D-E242C9AA7618}"/>
              </a:ext>
            </a:extLst>
          </p:cNvPr>
          <p:cNvSpPr/>
          <p:nvPr/>
        </p:nvSpPr>
        <p:spPr>
          <a:xfrm>
            <a:off x="9947563" y="2292350"/>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 xmlns:a16="http://schemas.microsoft.com/office/drawing/2014/main" id="{5810DF83-B8EB-4CEB-815C-D972774EDD5C}"/>
              </a:ext>
            </a:extLst>
          </p:cNvPr>
          <p:cNvSpPr/>
          <p:nvPr/>
        </p:nvSpPr>
        <p:spPr>
          <a:xfrm>
            <a:off x="9947563" y="763589"/>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 xmlns:a16="http://schemas.microsoft.com/office/drawing/2014/main" id="{44B215F0-57E5-4CD0-9CA1-13F3D8F991A2}"/>
              </a:ext>
            </a:extLst>
          </p:cNvPr>
          <p:cNvSpPr/>
          <p:nvPr/>
        </p:nvSpPr>
        <p:spPr>
          <a:xfrm>
            <a:off x="9947563" y="5330825"/>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 xmlns:a16="http://schemas.microsoft.com/office/drawing/2014/main" id="{CF68313E-F5E8-40D2-9DB5-268B6FC49410}"/>
              </a:ext>
            </a:extLst>
          </p:cNvPr>
          <p:cNvSpPr/>
          <p:nvPr/>
        </p:nvSpPr>
        <p:spPr>
          <a:xfrm>
            <a:off x="9947563" y="3821114"/>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ontent Placeholder 2">
            <a:extLst>
              <a:ext uri="{FF2B5EF4-FFF2-40B4-BE49-F238E27FC236}">
                <a16:creationId xmlns="" xmlns:a16="http://schemas.microsoft.com/office/drawing/2014/main" id="{367F5D34-DC1B-4FFE-B9AC-6C80355992C2}"/>
              </a:ext>
            </a:extLst>
          </p:cNvPr>
          <p:cNvSpPr>
            <a:spLocks noGrp="1"/>
          </p:cNvSpPr>
          <p:nvPr>
            <p:ph idx="1"/>
          </p:nvPr>
        </p:nvSpPr>
        <p:spPr>
          <a:xfrm>
            <a:off x="669738" y="1318758"/>
            <a:ext cx="8469284"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 xmlns:a16="http://schemas.microsoft.com/office/drawing/2014/main" id="{5E76C802-3177-46DB-8B12-5E702D64C0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9258" y="5707358"/>
            <a:ext cx="2021046" cy="779795"/>
          </a:xfrm>
          <a:prstGeom prst="rect">
            <a:avLst/>
          </a:prstGeom>
        </p:spPr>
      </p:pic>
      <p:sp>
        <p:nvSpPr>
          <p:cNvPr id="14" name="Slide Number Placeholder 4">
            <a:extLst>
              <a:ext uri="{FF2B5EF4-FFF2-40B4-BE49-F238E27FC236}">
                <a16:creationId xmlns="" xmlns:a16="http://schemas.microsoft.com/office/drawing/2014/main" id="{FF5C349D-A788-4923-8EC4-323089E3D311}"/>
              </a:ext>
            </a:extLst>
          </p:cNvPr>
          <p:cNvSpPr>
            <a:spLocks noGrp="1"/>
          </p:cNvSpPr>
          <p:nvPr>
            <p:ph type="sldNum" sz="quarter" idx="12"/>
          </p:nvPr>
        </p:nvSpPr>
        <p:spPr>
          <a:xfrm>
            <a:off x="669738" y="6304590"/>
            <a:ext cx="2743200" cy="365125"/>
          </a:xfrm>
        </p:spPr>
        <p:txBody>
          <a:bodyPr/>
          <a:lstStyle/>
          <a:p>
            <a:fld id="{5DAD2D5A-63D4-4764-812C-7B8BDA2C77FC}" type="slidenum">
              <a:rPr lang="en-US" smtClean="0"/>
              <a:t>‹#›</a:t>
            </a:fld>
            <a:endParaRPr lang="en-US"/>
          </a:p>
        </p:txBody>
      </p:sp>
    </p:spTree>
    <p:extLst>
      <p:ext uri="{BB962C8B-B14F-4D97-AF65-F5344CB8AC3E}">
        <p14:creationId xmlns:p14="http://schemas.microsoft.com/office/powerpoint/2010/main" val="280985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286AACA-30D5-4B74-B6E9-936622CA5CEF}"/>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6602083" y="545384"/>
            <a:ext cx="5340804" cy="5340804"/>
          </a:xfrm>
          <a:prstGeom prst="rect">
            <a:avLst/>
          </a:prstGeom>
        </p:spPr>
      </p:pic>
      <p:sp>
        <p:nvSpPr>
          <p:cNvPr id="2" name="Title 1">
            <a:extLst>
              <a:ext uri="{FF2B5EF4-FFF2-40B4-BE49-F238E27FC236}">
                <a16:creationId xmlns="" xmlns:a16="http://schemas.microsoft.com/office/drawing/2014/main" id="{6A678D82-7546-42A4-AB0E-E3760EEAD3AE}"/>
              </a:ext>
            </a:extLst>
          </p:cNvPr>
          <p:cNvSpPr>
            <a:spLocks noGrp="1"/>
          </p:cNvSpPr>
          <p:nvPr>
            <p:ph type="title"/>
          </p:nvPr>
        </p:nvSpPr>
        <p:spPr>
          <a:xfrm>
            <a:off x="838199" y="1578926"/>
            <a:ext cx="10515600" cy="2323128"/>
          </a:xfrm>
        </p:spPr>
        <p:txBody>
          <a:bodyPr anchor="b">
            <a:normAutofit/>
          </a:bodyPr>
          <a:lstStyle>
            <a:lvl1pPr>
              <a:defRPr sz="5200" b="0">
                <a:latin typeface="+mn-lt"/>
              </a:defRPr>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68F943F-2826-4506-9BE0-F90FAF5180E8}"/>
              </a:ext>
            </a:extLst>
          </p:cNvPr>
          <p:cNvSpPr>
            <a:spLocks noGrp="1"/>
          </p:cNvSpPr>
          <p:nvPr>
            <p:ph type="body" idx="1" hasCustomPrompt="1"/>
          </p:nvPr>
        </p:nvSpPr>
        <p:spPr>
          <a:xfrm>
            <a:off x="838199" y="412776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Edit Master text styles</a:t>
            </a:r>
          </a:p>
        </p:txBody>
      </p:sp>
      <p:sp>
        <p:nvSpPr>
          <p:cNvPr id="10" name="Rectangle 9">
            <a:extLst>
              <a:ext uri="{FF2B5EF4-FFF2-40B4-BE49-F238E27FC236}">
                <a16:creationId xmlns="" xmlns:a16="http://schemas.microsoft.com/office/drawing/2014/main" id="{4E1CCD6C-E627-40C2-AFA3-2DB5D460B4D2}"/>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342CC7E2-1ABC-4AEF-85BA-42618590D9BB}"/>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63C1ABC5-4AD3-4587-94A0-C9E55555A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403" y="6322817"/>
            <a:ext cx="5051192" cy="417220"/>
          </a:xfrm>
          <a:prstGeom prst="rect">
            <a:avLst/>
          </a:prstGeom>
        </p:spPr>
      </p:pic>
      <p:pic>
        <p:nvPicPr>
          <p:cNvPr id="14" name="Picture 13" descr="A picture containing text&#10;&#10;Description generated with high confidence">
            <a:extLst>
              <a:ext uri="{FF2B5EF4-FFF2-40B4-BE49-F238E27FC236}">
                <a16:creationId xmlns="" xmlns:a16="http://schemas.microsoft.com/office/drawing/2014/main" id="{477046CC-7920-4C08-A87B-BEEC2CFA039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4394" y="237958"/>
            <a:ext cx="2574121" cy="1021954"/>
          </a:xfrm>
          <a:prstGeom prst="rect">
            <a:avLst/>
          </a:prstGeom>
        </p:spPr>
      </p:pic>
    </p:spTree>
    <p:extLst>
      <p:ext uri="{BB962C8B-B14F-4D97-AF65-F5344CB8AC3E}">
        <p14:creationId xmlns:p14="http://schemas.microsoft.com/office/powerpoint/2010/main" val="1813961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Contents">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A163E65-356F-48BC-9D7D-414672B9196B}"/>
              </a:ext>
            </a:extLst>
          </p:cNvPr>
          <p:cNvSpPr>
            <a:spLocks noGrp="1"/>
          </p:cNvSpPr>
          <p:nvPr>
            <p:ph type="sldNum" sz="quarter" idx="12"/>
          </p:nvPr>
        </p:nvSpPr>
        <p:spPr/>
        <p:txBody>
          <a:bodyPr/>
          <a:lstStyle/>
          <a:p>
            <a:fld id="{5DAD2D5A-63D4-4764-812C-7B8BDA2C77FC}" type="slidenum">
              <a:rPr lang="en-US" smtClean="0"/>
              <a:t>‹#›</a:t>
            </a:fld>
            <a:endParaRPr lang="en-US"/>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46063" y="6132514"/>
            <a:ext cx="191483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2" y="0"/>
            <a:ext cx="4829321"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descr="A picture containing text&#10;&#10;Description automatically generated">
            <a:extLst>
              <a:ext uri="{FF2B5EF4-FFF2-40B4-BE49-F238E27FC236}">
                <a16:creationId xmlns="" xmlns:a16="http://schemas.microsoft.com/office/drawing/2014/main" id="{184F4867-9116-4CE6-9228-BEB1D64189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69801" y="242369"/>
            <a:ext cx="2302767" cy="742189"/>
          </a:xfrm>
          <a:prstGeom prst="rect">
            <a:avLst/>
          </a:prstGeom>
        </p:spPr>
      </p:pic>
      <p:sp>
        <p:nvSpPr>
          <p:cNvPr id="27" name="Rectangle 26">
            <a:extLst>
              <a:ext uri="{FF2B5EF4-FFF2-40B4-BE49-F238E27FC236}">
                <a16:creationId xmlns="" xmlns:a16="http://schemas.microsoft.com/office/drawing/2014/main" id="{FDC7770F-E07E-410E-9C3A-8F5126C167D9}"/>
              </a:ext>
            </a:extLst>
          </p:cNvPr>
          <p:cNvSpPr/>
          <p:nvPr/>
        </p:nvSpPr>
        <p:spPr>
          <a:xfrm>
            <a:off x="-3" y="50292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Rectangle 27">
            <a:extLst>
              <a:ext uri="{FF2B5EF4-FFF2-40B4-BE49-F238E27FC236}">
                <a16:creationId xmlns="" xmlns:a16="http://schemas.microsoft.com/office/drawing/2014/main" id="{CC308ABF-1FC1-461D-8194-EE0028B64E27}"/>
              </a:ext>
            </a:extLst>
          </p:cNvPr>
          <p:cNvSpPr/>
          <p:nvPr/>
        </p:nvSpPr>
        <p:spPr>
          <a:xfrm>
            <a:off x="-3" y="32004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Rectangle 28">
            <a:extLst>
              <a:ext uri="{FF2B5EF4-FFF2-40B4-BE49-F238E27FC236}">
                <a16:creationId xmlns="" xmlns:a16="http://schemas.microsoft.com/office/drawing/2014/main" id="{70821F7C-A253-4C1E-8708-571E9CA7AC03}"/>
              </a:ext>
            </a:extLst>
          </p:cNvPr>
          <p:cNvSpPr/>
          <p:nvPr/>
        </p:nvSpPr>
        <p:spPr>
          <a:xfrm>
            <a:off x="-3" y="1371600"/>
            <a:ext cx="4829321" cy="914400"/>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Content Placeholder 16">
            <a:extLst>
              <a:ext uri="{FF2B5EF4-FFF2-40B4-BE49-F238E27FC236}">
                <a16:creationId xmlns="" xmlns:a16="http://schemas.microsoft.com/office/drawing/2014/main" id="{2D9A6615-FDB1-442C-8CBB-D7AB174204C4}"/>
              </a:ext>
            </a:extLst>
          </p:cNvPr>
          <p:cNvSpPr>
            <a:spLocks noGrp="1"/>
          </p:cNvSpPr>
          <p:nvPr>
            <p:ph sz="quarter" idx="18" hasCustomPrompt="1"/>
          </p:nvPr>
        </p:nvSpPr>
        <p:spPr>
          <a:xfrm>
            <a:off x="252661" y="24434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Bayesian Inference</a:t>
            </a:r>
          </a:p>
        </p:txBody>
      </p:sp>
      <p:sp>
        <p:nvSpPr>
          <p:cNvPr id="30" name="Content Placeholder 16">
            <a:extLst>
              <a:ext uri="{FF2B5EF4-FFF2-40B4-BE49-F238E27FC236}">
                <a16:creationId xmlns="" xmlns:a16="http://schemas.microsoft.com/office/drawing/2014/main" id="{AF30448A-0C5D-4672-B7AB-EF6C11C94998}"/>
              </a:ext>
            </a:extLst>
          </p:cNvPr>
          <p:cNvSpPr>
            <a:spLocks noGrp="1"/>
          </p:cNvSpPr>
          <p:nvPr>
            <p:ph sz="quarter" idx="19" hasCustomPrompt="1"/>
          </p:nvPr>
        </p:nvSpPr>
        <p:spPr>
          <a:xfrm>
            <a:off x="252661" y="33578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Future Works</a:t>
            </a:r>
          </a:p>
        </p:txBody>
      </p:sp>
      <p:sp>
        <p:nvSpPr>
          <p:cNvPr id="31" name="Content Placeholder 16">
            <a:extLst>
              <a:ext uri="{FF2B5EF4-FFF2-40B4-BE49-F238E27FC236}">
                <a16:creationId xmlns="" xmlns:a16="http://schemas.microsoft.com/office/drawing/2014/main" id="{BE720635-CC50-414A-939E-C05CC486DE58}"/>
              </a:ext>
            </a:extLst>
          </p:cNvPr>
          <p:cNvSpPr>
            <a:spLocks noGrp="1"/>
          </p:cNvSpPr>
          <p:nvPr>
            <p:ph sz="quarter" idx="20" hasCustomPrompt="1"/>
          </p:nvPr>
        </p:nvSpPr>
        <p:spPr>
          <a:xfrm>
            <a:off x="252661" y="15290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Introduction</a:t>
            </a:r>
          </a:p>
        </p:txBody>
      </p:sp>
      <p:sp>
        <p:nvSpPr>
          <p:cNvPr id="32" name="Content Placeholder 16">
            <a:extLst>
              <a:ext uri="{FF2B5EF4-FFF2-40B4-BE49-F238E27FC236}">
                <a16:creationId xmlns="" xmlns:a16="http://schemas.microsoft.com/office/drawing/2014/main" id="{6478A29F-8092-473D-BB1E-35072ABB7FEC}"/>
              </a:ext>
            </a:extLst>
          </p:cNvPr>
          <p:cNvSpPr>
            <a:spLocks noGrp="1"/>
          </p:cNvSpPr>
          <p:nvPr>
            <p:ph sz="quarter" idx="21" hasCustomPrompt="1"/>
          </p:nvPr>
        </p:nvSpPr>
        <p:spPr>
          <a:xfrm>
            <a:off x="252661" y="42722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Conclusions</a:t>
            </a:r>
          </a:p>
        </p:txBody>
      </p:sp>
      <p:sp>
        <p:nvSpPr>
          <p:cNvPr id="33" name="Content Placeholder 16">
            <a:extLst>
              <a:ext uri="{FF2B5EF4-FFF2-40B4-BE49-F238E27FC236}">
                <a16:creationId xmlns="" xmlns:a16="http://schemas.microsoft.com/office/drawing/2014/main" id="{9AA5F19A-CFF1-4694-BF06-28FFC2EA11D4}"/>
              </a:ext>
            </a:extLst>
          </p:cNvPr>
          <p:cNvSpPr>
            <a:spLocks noGrp="1"/>
          </p:cNvSpPr>
          <p:nvPr>
            <p:ph sz="quarter" idx="22" hasCustomPrompt="1"/>
          </p:nvPr>
        </p:nvSpPr>
        <p:spPr>
          <a:xfrm>
            <a:off x="252661" y="5186662"/>
            <a:ext cx="4284063" cy="599476"/>
          </a:xfrm>
        </p:spPr>
        <p:txBody>
          <a:bodyPr anchor="ctr">
            <a:normAutofit/>
          </a:bodyPr>
          <a:lstStyle>
            <a:lvl1pPr marL="342900" indent="-342900">
              <a:buFont typeface="Arial" panose="020B0604020202020204" pitchFamily="34" charset="0"/>
              <a:buChar char="•"/>
              <a:defRPr sz="2400">
                <a:solidFill>
                  <a:schemeClr val="bg1"/>
                </a:solidFill>
              </a:defRPr>
            </a:lvl1pPr>
          </a:lstStyle>
          <a:p>
            <a:pPr lvl="0"/>
            <a:r>
              <a:rPr lang="en-US" dirty="0"/>
              <a:t>Content 5</a:t>
            </a:r>
          </a:p>
        </p:txBody>
      </p:sp>
      <p:sp>
        <p:nvSpPr>
          <p:cNvPr id="34" name="Content Placeholder 2">
            <a:extLst>
              <a:ext uri="{FF2B5EF4-FFF2-40B4-BE49-F238E27FC236}">
                <a16:creationId xmlns="" xmlns:a16="http://schemas.microsoft.com/office/drawing/2014/main" id="{D748C254-5EDA-4AF5-B44E-9AFE4EEA48B3}"/>
              </a:ext>
            </a:extLst>
          </p:cNvPr>
          <p:cNvSpPr>
            <a:spLocks noGrp="1"/>
          </p:cNvSpPr>
          <p:nvPr>
            <p:ph idx="1"/>
          </p:nvPr>
        </p:nvSpPr>
        <p:spPr>
          <a:xfrm>
            <a:off x="5486400" y="1371600"/>
            <a:ext cx="5867400"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16">
            <a:extLst>
              <a:ext uri="{FF2B5EF4-FFF2-40B4-BE49-F238E27FC236}">
                <a16:creationId xmlns="" xmlns:a16="http://schemas.microsoft.com/office/drawing/2014/main" id="{A9212A56-A612-403B-A0FE-3516DF2F5F2E}"/>
              </a:ext>
            </a:extLst>
          </p:cNvPr>
          <p:cNvSpPr>
            <a:spLocks noGrp="1"/>
          </p:cNvSpPr>
          <p:nvPr>
            <p:ph sz="quarter" idx="23" hasCustomPrompt="1"/>
          </p:nvPr>
        </p:nvSpPr>
        <p:spPr>
          <a:xfrm>
            <a:off x="252660" y="614662"/>
            <a:ext cx="4284063" cy="599476"/>
          </a:xfrm>
        </p:spPr>
        <p:txBody>
          <a:bodyPr anchor="ctr">
            <a:normAutofit/>
          </a:bodyPr>
          <a:lstStyle>
            <a:lvl1pPr marL="0" indent="0" algn="ctr">
              <a:buFont typeface="Arial" panose="020B0604020202020204" pitchFamily="34" charset="0"/>
              <a:buNone/>
              <a:defRPr sz="3200">
                <a:solidFill>
                  <a:schemeClr val="bg1"/>
                </a:solidFill>
              </a:defRPr>
            </a:lvl1pPr>
          </a:lstStyle>
          <a:p>
            <a:pPr lvl="0"/>
            <a:r>
              <a:rPr lang="en-US" dirty="0"/>
              <a:t>Overview</a:t>
            </a:r>
          </a:p>
        </p:txBody>
      </p:sp>
    </p:spTree>
    <p:extLst>
      <p:ext uri="{BB962C8B-B14F-4D97-AF65-F5344CB8AC3E}">
        <p14:creationId xmlns:p14="http://schemas.microsoft.com/office/powerpoint/2010/main" val="346628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D303AA7-F186-4081-ABDC-E6293ADCD98F}"/>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7897241" y="2334642"/>
            <a:ext cx="4523358" cy="4523358"/>
          </a:xfrm>
          <a:prstGeom prst="rect">
            <a:avLst/>
          </a:prstGeom>
        </p:spPr>
      </p:pic>
      <p:sp>
        <p:nvSpPr>
          <p:cNvPr id="7" name="Rectangle 6">
            <a:extLst>
              <a:ext uri="{FF2B5EF4-FFF2-40B4-BE49-F238E27FC236}">
                <a16:creationId xmlns="" xmlns:a16="http://schemas.microsoft.com/office/drawing/2014/main" id="{D585A228-20F3-4FDF-87F2-C6BBF2CC9606}"/>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 xmlns:a16="http://schemas.microsoft.com/office/drawing/2014/main" id="{C05FEAEA-810E-4EF0-8AA6-56B5B1C7DA84}"/>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Title 1">
            <a:extLst>
              <a:ext uri="{FF2B5EF4-FFF2-40B4-BE49-F238E27FC236}">
                <a16:creationId xmlns="" xmlns:a16="http://schemas.microsoft.com/office/drawing/2014/main" id="{79820ADE-5B5E-4E1A-B528-F5FBA53423DF}"/>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0F8FDF3-7289-46EE-B5A3-2A3016048D99}"/>
              </a:ext>
            </a:extLst>
          </p:cNvPr>
          <p:cNvSpPr>
            <a:spLocks noGrp="1"/>
          </p:cNvSpPr>
          <p:nvPr>
            <p:ph idx="1"/>
          </p:nvPr>
        </p:nvSpPr>
        <p:spPr>
          <a:xfrm>
            <a:off x="838200" y="1737360"/>
            <a:ext cx="10515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C7A9031A-EB24-427A-9525-F31FFD4DA03A}"/>
              </a:ext>
            </a:extLst>
          </p:cNvPr>
          <p:cNvSpPr>
            <a:spLocks noGrp="1"/>
          </p:cNvSpPr>
          <p:nvPr>
            <p:ph type="dt" sz="half" idx="10"/>
          </p:nvPr>
        </p:nvSpPr>
        <p:spPr/>
        <p:txBody>
          <a:bodyPr/>
          <a:lstStyle>
            <a:lvl1pPr>
              <a:defRPr>
                <a:solidFill>
                  <a:schemeClr val="bg1"/>
                </a:solidFill>
              </a:defRPr>
            </a:lvl1pPr>
          </a:lstStyle>
          <a:p>
            <a:fld id="{EF939D52-8722-4EC7-A4CB-6C9B1DEBB01F}" type="datetime1">
              <a:rPr lang="en-US" smtClean="0"/>
              <a:t>12/17/19</a:t>
            </a:fld>
            <a:endParaRPr lang="en-US"/>
          </a:p>
        </p:txBody>
      </p:sp>
      <p:sp>
        <p:nvSpPr>
          <p:cNvPr id="5" name="Footer Placeholder 4">
            <a:extLst>
              <a:ext uri="{FF2B5EF4-FFF2-40B4-BE49-F238E27FC236}">
                <a16:creationId xmlns="" xmlns:a16="http://schemas.microsoft.com/office/drawing/2014/main" id="{31B5722E-8178-45E4-BDD3-52C50E77AC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 xmlns:a16="http://schemas.microsoft.com/office/drawing/2014/main" id="{DD0082F1-D5A5-417F-A3FD-8877418EF21E}"/>
              </a:ext>
            </a:extLst>
          </p:cNvPr>
          <p:cNvSpPr>
            <a:spLocks noGrp="1"/>
          </p:cNvSpPr>
          <p:nvPr>
            <p:ph type="sldNum" sz="quarter" idx="12"/>
          </p:nvPr>
        </p:nvSpPr>
        <p:spPr/>
        <p:txBody>
          <a:bodyPr/>
          <a:lstStyle>
            <a:lvl1pPr>
              <a:defRPr sz="1600">
                <a:solidFill>
                  <a:schemeClr val="bg1"/>
                </a:solidFill>
              </a:defRPr>
            </a:lvl1pPr>
          </a:lstStyle>
          <a:p>
            <a:fld id="{5DAD2D5A-63D4-4764-812C-7B8BDA2C77FC}" type="slidenum">
              <a:rPr lang="en-US" smtClean="0"/>
              <a:t>‹#›</a:t>
            </a:fld>
            <a:endParaRPr lang="en-US"/>
          </a:p>
        </p:txBody>
      </p:sp>
      <p:sp>
        <p:nvSpPr>
          <p:cNvPr id="10" name="Rectangle 9">
            <a:extLst>
              <a:ext uri="{FF2B5EF4-FFF2-40B4-BE49-F238E27FC236}">
                <a16:creationId xmlns="" xmlns:a16="http://schemas.microsoft.com/office/drawing/2014/main" id="{446A6E6D-4F91-4D06-A15D-D151AEF622B4}"/>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816C46DB-3656-43B5-B353-5D07C0149CA4}"/>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D8919F65-FC69-4205-B23C-EB76BB521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spTree>
    <p:extLst>
      <p:ext uri="{BB962C8B-B14F-4D97-AF65-F5344CB8AC3E}">
        <p14:creationId xmlns:p14="http://schemas.microsoft.com/office/powerpoint/2010/main" val="359857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585A228-20F3-4FDF-87F2-C6BBF2CC9606}"/>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 xmlns:a16="http://schemas.microsoft.com/office/drawing/2014/main" id="{C05FEAEA-810E-4EF0-8AA6-56B5B1C7DA84}"/>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Title 1">
            <a:extLst>
              <a:ext uri="{FF2B5EF4-FFF2-40B4-BE49-F238E27FC236}">
                <a16:creationId xmlns="" xmlns:a16="http://schemas.microsoft.com/office/drawing/2014/main" id="{79820ADE-5B5E-4E1A-B528-F5FBA53423DF}"/>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7A9031A-EB24-427A-9525-F31FFD4DA03A}"/>
              </a:ext>
            </a:extLst>
          </p:cNvPr>
          <p:cNvSpPr>
            <a:spLocks noGrp="1"/>
          </p:cNvSpPr>
          <p:nvPr>
            <p:ph type="dt" sz="half" idx="10"/>
          </p:nvPr>
        </p:nvSpPr>
        <p:spPr/>
        <p:txBody>
          <a:bodyPr/>
          <a:lstStyle>
            <a:lvl1pPr>
              <a:defRPr>
                <a:solidFill>
                  <a:schemeClr val="bg1"/>
                </a:solidFill>
              </a:defRPr>
            </a:lvl1pPr>
          </a:lstStyle>
          <a:p>
            <a:fld id="{9E2A0518-F66C-4C81-AD8B-6FDAEF860B59}" type="datetime1">
              <a:rPr lang="en-US" smtClean="0"/>
              <a:t>12/17/19</a:t>
            </a:fld>
            <a:endParaRPr lang="en-US"/>
          </a:p>
        </p:txBody>
      </p:sp>
      <p:sp>
        <p:nvSpPr>
          <p:cNvPr id="5" name="Footer Placeholder 4">
            <a:extLst>
              <a:ext uri="{FF2B5EF4-FFF2-40B4-BE49-F238E27FC236}">
                <a16:creationId xmlns="" xmlns:a16="http://schemas.microsoft.com/office/drawing/2014/main" id="{31B5722E-8178-45E4-BDD3-52C50E77AC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 xmlns:a16="http://schemas.microsoft.com/office/drawing/2014/main" id="{DD0082F1-D5A5-417F-A3FD-8877418EF21E}"/>
              </a:ext>
            </a:extLst>
          </p:cNvPr>
          <p:cNvSpPr>
            <a:spLocks noGrp="1"/>
          </p:cNvSpPr>
          <p:nvPr>
            <p:ph type="sldNum" sz="quarter" idx="12"/>
          </p:nvPr>
        </p:nvSpPr>
        <p:spPr/>
        <p:txBody>
          <a:bodyPr/>
          <a:lstStyle>
            <a:lvl1pPr>
              <a:defRPr sz="1600">
                <a:solidFill>
                  <a:schemeClr val="bg1"/>
                </a:solidFill>
              </a:defRPr>
            </a:lvl1pPr>
          </a:lstStyle>
          <a:p>
            <a:fld id="{5DAD2D5A-63D4-4764-812C-7B8BDA2C77FC}" type="slidenum">
              <a:rPr lang="en-US" smtClean="0"/>
              <a:t>‹#›</a:t>
            </a:fld>
            <a:endParaRPr lang="en-US"/>
          </a:p>
        </p:txBody>
      </p:sp>
      <p:sp>
        <p:nvSpPr>
          <p:cNvPr id="10" name="Rectangle 9">
            <a:extLst>
              <a:ext uri="{FF2B5EF4-FFF2-40B4-BE49-F238E27FC236}">
                <a16:creationId xmlns="" xmlns:a16="http://schemas.microsoft.com/office/drawing/2014/main" id="{446A6E6D-4F91-4D06-A15D-D151AEF622B4}"/>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Rectangle 10">
            <a:extLst>
              <a:ext uri="{FF2B5EF4-FFF2-40B4-BE49-F238E27FC236}">
                <a16:creationId xmlns="" xmlns:a16="http://schemas.microsoft.com/office/drawing/2014/main" id="{816C46DB-3656-43B5-B353-5D07C0149CA4}"/>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2" name="Picture 11" descr="A picture containing clipart&#10;&#10;Description generated with very high confidence">
            <a:extLst>
              <a:ext uri="{FF2B5EF4-FFF2-40B4-BE49-F238E27FC236}">
                <a16:creationId xmlns="" xmlns:a16="http://schemas.microsoft.com/office/drawing/2014/main" id="{D8919F65-FC69-4205-B23C-EB76BB521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pic>
        <p:nvPicPr>
          <p:cNvPr id="13" name="Picture 12">
            <a:extLst>
              <a:ext uri="{FF2B5EF4-FFF2-40B4-BE49-F238E27FC236}">
                <a16:creationId xmlns="" xmlns:a16="http://schemas.microsoft.com/office/drawing/2014/main" id="{74D6BAB8-10B4-4938-8854-375B250CB0C9}"/>
              </a:ext>
            </a:extLst>
          </p:cNvPr>
          <p:cNvPicPr>
            <a:picLocks noChangeAspect="1"/>
          </p:cNvPicPr>
          <p:nvPr/>
        </p:nvPicPr>
        <p:blipFill>
          <a:blip r:embed="rId3">
            <a:clrChange>
              <a:clrFrom>
                <a:srgbClr val="FFFFFF"/>
              </a:clrFrom>
              <a:clrTo>
                <a:srgbClr val="FFFFFF">
                  <a:alpha val="0"/>
                </a:srgbClr>
              </a:clrTo>
            </a:clrChange>
            <a:alphaModFix amt="7000"/>
            <a:extLst>
              <a:ext uri="{BEBA8EAE-BF5A-486C-A8C5-ECC9F3942E4B}">
                <a14:imgProps xmlns:a14="http://schemas.microsoft.com/office/drawing/2010/main">
                  <a14:imgLayer r:embed="rId4">
                    <a14:imgEffect>
                      <a14:saturation sat="322000"/>
                    </a14:imgEffect>
                  </a14:imgLayer>
                </a14:imgProps>
              </a:ext>
            </a:extLst>
          </a:blip>
          <a:stretch>
            <a:fillRect/>
          </a:stretch>
        </p:blipFill>
        <p:spPr>
          <a:xfrm>
            <a:off x="7897241" y="2334642"/>
            <a:ext cx="4523358" cy="4523358"/>
          </a:xfrm>
          <a:prstGeom prst="rect">
            <a:avLst/>
          </a:prstGeom>
        </p:spPr>
      </p:pic>
    </p:spTree>
    <p:extLst>
      <p:ext uri="{BB962C8B-B14F-4D97-AF65-F5344CB8AC3E}">
        <p14:creationId xmlns:p14="http://schemas.microsoft.com/office/powerpoint/2010/main" val="128919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E9346715-7155-4898-8D7A-B59656176DBB}"/>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7897241" y="2334642"/>
            <a:ext cx="4523358" cy="4523358"/>
          </a:xfrm>
          <a:prstGeom prst="rect">
            <a:avLst/>
          </a:prstGeom>
        </p:spPr>
      </p:pic>
      <p:sp>
        <p:nvSpPr>
          <p:cNvPr id="3" name="Content Placeholder 2">
            <a:extLst>
              <a:ext uri="{FF2B5EF4-FFF2-40B4-BE49-F238E27FC236}">
                <a16:creationId xmlns="" xmlns:a16="http://schemas.microsoft.com/office/drawing/2014/main" id="{5E78C7B6-701E-40C7-A791-181BC1701854}"/>
              </a:ext>
            </a:extLst>
          </p:cNvPr>
          <p:cNvSpPr>
            <a:spLocks noGrp="1"/>
          </p:cNvSpPr>
          <p:nvPr>
            <p:ph sz="half" idx="1"/>
          </p:nvPr>
        </p:nvSpPr>
        <p:spPr>
          <a:xfrm>
            <a:off x="838200" y="1737360"/>
            <a:ext cx="5181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2953EF91-6528-47CF-B061-410A7095DE26}"/>
              </a:ext>
            </a:extLst>
          </p:cNvPr>
          <p:cNvSpPr>
            <a:spLocks noGrp="1"/>
          </p:cNvSpPr>
          <p:nvPr>
            <p:ph sz="half" idx="2"/>
          </p:nvPr>
        </p:nvSpPr>
        <p:spPr>
          <a:xfrm>
            <a:off x="6172200" y="1737360"/>
            <a:ext cx="5181600" cy="4251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 xmlns:a16="http://schemas.microsoft.com/office/drawing/2014/main" id="{CBD55BB9-09B7-400F-A1AA-E55F269F363A}"/>
              </a:ext>
            </a:extLst>
          </p:cNvPr>
          <p:cNvSpPr>
            <a:spLocks noGrp="1"/>
          </p:cNvSpPr>
          <p:nvPr>
            <p:ph type="title"/>
          </p:nvPr>
        </p:nvSpPr>
        <p:spPr>
          <a:xfrm>
            <a:off x="838200" y="685800"/>
            <a:ext cx="10515600" cy="926633"/>
          </a:xfrm>
        </p:spPr>
        <p:txBody>
          <a:bodyPr/>
          <a:lstStyle/>
          <a:p>
            <a:r>
              <a:rPr lang="en-US"/>
              <a:t>Click to edit Master title style</a:t>
            </a:r>
            <a:endParaRPr lang="en-US" dirty="0"/>
          </a:p>
        </p:txBody>
      </p:sp>
      <p:sp>
        <p:nvSpPr>
          <p:cNvPr id="13" name="Rectangle 12">
            <a:extLst>
              <a:ext uri="{FF2B5EF4-FFF2-40B4-BE49-F238E27FC236}">
                <a16:creationId xmlns="" xmlns:a16="http://schemas.microsoft.com/office/drawing/2014/main" id="{E0202EC1-0F69-4193-B19A-67D22535B897}"/>
              </a:ext>
            </a:extLst>
          </p:cNvPr>
          <p:cNvSpPr>
            <a:spLocks noChangeArrowheads="1"/>
          </p:cNvSpPr>
          <p:nvPr/>
        </p:nvSpPr>
        <p:spPr bwMode="auto">
          <a:xfrm>
            <a:off x="-1" y="-14081"/>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4" name="Rectangle 13">
            <a:extLst>
              <a:ext uri="{FF2B5EF4-FFF2-40B4-BE49-F238E27FC236}">
                <a16:creationId xmlns="" xmlns:a16="http://schemas.microsoft.com/office/drawing/2014/main" id="{99FEFCFB-CF9C-410D-BD2C-8B0EC274EE57}"/>
              </a:ext>
            </a:extLst>
          </p:cNvPr>
          <p:cNvSpPr>
            <a:spLocks noChangeArrowheads="1"/>
          </p:cNvSpPr>
          <p:nvPr/>
        </p:nvSpPr>
        <p:spPr bwMode="auto">
          <a:xfrm>
            <a:off x="-1" y="38552"/>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5" name="Picture 14" descr="A picture containing clipart&#10;&#10;Description generated with very high confidence">
            <a:extLst>
              <a:ext uri="{FF2B5EF4-FFF2-40B4-BE49-F238E27FC236}">
                <a16:creationId xmlns="" xmlns:a16="http://schemas.microsoft.com/office/drawing/2014/main" id="{880D53E4-FE51-4118-9F2C-D25806A56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566" y="141827"/>
            <a:ext cx="3800864" cy="313945"/>
          </a:xfrm>
          <a:prstGeom prst="rect">
            <a:avLst/>
          </a:prstGeom>
        </p:spPr>
      </p:pic>
      <p:sp>
        <p:nvSpPr>
          <p:cNvPr id="16" name="Rectangle 15">
            <a:extLst>
              <a:ext uri="{FF2B5EF4-FFF2-40B4-BE49-F238E27FC236}">
                <a16:creationId xmlns="" xmlns:a16="http://schemas.microsoft.com/office/drawing/2014/main" id="{C26CB2F7-9D7C-4FA8-B136-72F71BBA3CD0}"/>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Rectangle 16">
            <a:extLst>
              <a:ext uri="{FF2B5EF4-FFF2-40B4-BE49-F238E27FC236}">
                <a16:creationId xmlns="" xmlns:a16="http://schemas.microsoft.com/office/drawing/2014/main" id="{FEF1EDC0-3F71-48D6-AAE1-CA2B63AC2E7A}"/>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8" name="Date Placeholder 3">
            <a:extLst>
              <a:ext uri="{FF2B5EF4-FFF2-40B4-BE49-F238E27FC236}">
                <a16:creationId xmlns="" xmlns:a16="http://schemas.microsoft.com/office/drawing/2014/main" id="{DCA5E470-C08D-4154-807E-B4E908DD669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A308D929-5DFA-40F6-A758-1056F193CB8E}" type="datetime1">
              <a:rPr lang="en-US" smtClean="0"/>
              <a:t>12/17/19</a:t>
            </a:fld>
            <a:endParaRPr lang="en-US"/>
          </a:p>
        </p:txBody>
      </p:sp>
      <p:sp>
        <p:nvSpPr>
          <p:cNvPr id="19" name="Footer Placeholder 4">
            <a:extLst>
              <a:ext uri="{FF2B5EF4-FFF2-40B4-BE49-F238E27FC236}">
                <a16:creationId xmlns="" xmlns:a16="http://schemas.microsoft.com/office/drawing/2014/main" id="{D7ED81D4-A963-4E3D-AA0B-8E82EBA3FF7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20" name="Slide Number Placeholder 5">
            <a:extLst>
              <a:ext uri="{FF2B5EF4-FFF2-40B4-BE49-F238E27FC236}">
                <a16:creationId xmlns="" xmlns:a16="http://schemas.microsoft.com/office/drawing/2014/main" id="{EE499ADD-2241-4325-ADB2-357556BBD6AB}"/>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Tree>
    <p:extLst>
      <p:ext uri="{BB962C8B-B14F-4D97-AF65-F5344CB8AC3E}">
        <p14:creationId xmlns:p14="http://schemas.microsoft.com/office/powerpoint/2010/main" val="33966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56800E1B-000D-4115-B8C3-484A03728EEA}"/>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188210" y="3928702"/>
            <a:ext cx="3031711" cy="3031711"/>
          </a:xfrm>
          <a:prstGeom prst="rect">
            <a:avLst/>
          </a:prstGeom>
        </p:spPr>
      </p:pic>
      <p:sp>
        <p:nvSpPr>
          <p:cNvPr id="2" name="Title 1">
            <a:extLst>
              <a:ext uri="{FF2B5EF4-FFF2-40B4-BE49-F238E27FC236}">
                <a16:creationId xmlns="" xmlns:a16="http://schemas.microsoft.com/office/drawing/2014/main" id="{1AC739AA-3697-4A03-BB28-B24B761DB0E6}"/>
              </a:ext>
            </a:extLst>
          </p:cNvPr>
          <p:cNvSpPr>
            <a:spLocks noGrp="1"/>
          </p:cNvSpPr>
          <p:nvPr>
            <p:ph type="title"/>
          </p:nvPr>
        </p:nvSpPr>
        <p:spPr>
          <a:xfrm>
            <a:off x="839788" y="457200"/>
            <a:ext cx="4246849" cy="1600200"/>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B9E3609-4CD8-4E27-925B-99844E88B31F}"/>
              </a:ext>
            </a:extLst>
          </p:cNvPr>
          <p:cNvSpPr>
            <a:spLocks noGrp="1"/>
          </p:cNvSpPr>
          <p:nvPr>
            <p:ph idx="1"/>
          </p:nvPr>
        </p:nvSpPr>
        <p:spPr>
          <a:xfrm>
            <a:off x="5849402" y="1080655"/>
            <a:ext cx="5505985" cy="4780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DE4ABCFD-6207-4289-B67F-B32994F6ED6B}"/>
              </a:ext>
            </a:extLst>
          </p:cNvPr>
          <p:cNvSpPr>
            <a:spLocks noGrp="1"/>
          </p:cNvSpPr>
          <p:nvPr>
            <p:ph type="body" sz="half" idx="2"/>
          </p:nvPr>
        </p:nvSpPr>
        <p:spPr>
          <a:xfrm>
            <a:off x="839788" y="2156260"/>
            <a:ext cx="4246849" cy="371272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 xmlns:a16="http://schemas.microsoft.com/office/drawing/2014/main" id="{CAD0D482-8040-4A8C-87EC-5FD8CA97B13E}"/>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Rectangle 9">
            <a:extLst>
              <a:ext uri="{FF2B5EF4-FFF2-40B4-BE49-F238E27FC236}">
                <a16:creationId xmlns="" xmlns:a16="http://schemas.microsoft.com/office/drawing/2014/main" id="{F1E88024-F0BF-42C0-A932-710622C9495E}"/>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Date Placeholder 3">
            <a:extLst>
              <a:ext uri="{FF2B5EF4-FFF2-40B4-BE49-F238E27FC236}">
                <a16:creationId xmlns="" xmlns:a16="http://schemas.microsoft.com/office/drawing/2014/main" id="{2B403860-0C02-4B2E-BD15-E3D4677CFF95}"/>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41D91849-9389-4854-8A55-40E5B7E9C9E2}" type="datetime1">
              <a:rPr lang="en-US" smtClean="0"/>
              <a:t>12/17/19</a:t>
            </a:fld>
            <a:endParaRPr lang="en-US"/>
          </a:p>
        </p:txBody>
      </p:sp>
      <p:sp>
        <p:nvSpPr>
          <p:cNvPr id="12" name="Footer Placeholder 4">
            <a:extLst>
              <a:ext uri="{FF2B5EF4-FFF2-40B4-BE49-F238E27FC236}">
                <a16:creationId xmlns="" xmlns:a16="http://schemas.microsoft.com/office/drawing/2014/main" id="{4614B28E-98E4-491D-8E4A-2ACC529ABEC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 xmlns:a16="http://schemas.microsoft.com/office/drawing/2014/main" id="{392EC0CE-317D-4E89-8ECF-844357E80EF3}"/>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
        <p:nvSpPr>
          <p:cNvPr id="15" name="Rectangle 14">
            <a:extLst>
              <a:ext uri="{FF2B5EF4-FFF2-40B4-BE49-F238E27FC236}">
                <a16:creationId xmlns="" xmlns:a16="http://schemas.microsoft.com/office/drawing/2014/main" id="{65188275-BCCF-4955-9F06-B9A01DA3073C}"/>
              </a:ext>
            </a:extLst>
          </p:cNvPr>
          <p:cNvSpPr>
            <a:spLocks noChangeArrowheads="1"/>
          </p:cNvSpPr>
          <p:nvPr/>
        </p:nvSpPr>
        <p:spPr bwMode="auto">
          <a:xfrm>
            <a:off x="1" y="1"/>
            <a:ext cx="8610601" cy="382292"/>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a:extLst>
              <a:ext uri="{FF2B5EF4-FFF2-40B4-BE49-F238E27FC236}">
                <a16:creationId xmlns="" xmlns:a16="http://schemas.microsoft.com/office/drawing/2014/main" id="{B6AE07CB-1EF7-457A-BE86-3B7F50279864}"/>
              </a:ext>
            </a:extLst>
          </p:cNvPr>
          <p:cNvSpPr>
            <a:spLocks noChangeArrowheads="1"/>
          </p:cNvSpPr>
          <p:nvPr/>
        </p:nvSpPr>
        <p:spPr bwMode="auto">
          <a:xfrm>
            <a:off x="0" y="33545"/>
            <a:ext cx="8610600" cy="315204"/>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7" name="Picture 16" descr="A close up of a sign&#10;&#10;Description generated with very high confidence">
            <a:extLst>
              <a:ext uri="{FF2B5EF4-FFF2-40B4-BE49-F238E27FC236}">
                <a16:creationId xmlns="" xmlns:a16="http://schemas.microsoft.com/office/drawing/2014/main" id="{05800058-4F17-4E4F-8E12-7F9BA23ABF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76607" y="130632"/>
            <a:ext cx="2968974" cy="653136"/>
          </a:xfrm>
          <a:prstGeom prst="rect">
            <a:avLst/>
          </a:prstGeom>
        </p:spPr>
      </p:pic>
    </p:spTree>
    <p:extLst>
      <p:ext uri="{BB962C8B-B14F-4D97-AF65-F5344CB8AC3E}">
        <p14:creationId xmlns:p14="http://schemas.microsoft.com/office/powerpoint/2010/main" val="31089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1ECB330-F722-4B6A-8BD8-F28785200BD4}"/>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188210" y="3928702"/>
            <a:ext cx="3031711" cy="3031711"/>
          </a:xfrm>
          <a:prstGeom prst="rect">
            <a:avLst/>
          </a:prstGeom>
        </p:spPr>
      </p:pic>
      <p:sp>
        <p:nvSpPr>
          <p:cNvPr id="3" name="Content Placeholder 2">
            <a:extLst>
              <a:ext uri="{FF2B5EF4-FFF2-40B4-BE49-F238E27FC236}">
                <a16:creationId xmlns="" xmlns:a16="http://schemas.microsoft.com/office/drawing/2014/main" id="{0B9E3609-4CD8-4E27-925B-99844E88B31F}"/>
              </a:ext>
            </a:extLst>
          </p:cNvPr>
          <p:cNvSpPr>
            <a:spLocks noGrp="1"/>
          </p:cNvSpPr>
          <p:nvPr>
            <p:ph idx="1"/>
          </p:nvPr>
        </p:nvSpPr>
        <p:spPr>
          <a:xfrm>
            <a:off x="838200" y="1080655"/>
            <a:ext cx="6172200" cy="4780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1AC739AA-3697-4A03-BB28-B24B761DB0E6}"/>
              </a:ext>
            </a:extLst>
          </p:cNvPr>
          <p:cNvSpPr>
            <a:spLocks noGrp="1"/>
          </p:cNvSpPr>
          <p:nvPr>
            <p:ph type="title"/>
          </p:nvPr>
        </p:nvSpPr>
        <p:spPr>
          <a:xfrm>
            <a:off x="7421563" y="457200"/>
            <a:ext cx="3932237" cy="1600200"/>
          </a:xfrm>
        </p:spPr>
        <p:txBody>
          <a:bodyPr anchor="b"/>
          <a:lstStyle>
            <a:lvl1pPr algn="l">
              <a:defRPr sz="3200"/>
            </a:lvl1pPr>
          </a:lstStyle>
          <a:p>
            <a:r>
              <a:rPr lang="en-US"/>
              <a:t>Click to edit Master title style</a:t>
            </a:r>
            <a:endParaRPr lang="en-US" dirty="0"/>
          </a:p>
        </p:txBody>
      </p:sp>
      <p:sp>
        <p:nvSpPr>
          <p:cNvPr id="4" name="Text Placeholder 3">
            <a:extLst>
              <a:ext uri="{FF2B5EF4-FFF2-40B4-BE49-F238E27FC236}">
                <a16:creationId xmlns="" xmlns:a16="http://schemas.microsoft.com/office/drawing/2014/main" id="{DE4ABCFD-6207-4289-B67F-B32994F6ED6B}"/>
              </a:ext>
            </a:extLst>
          </p:cNvPr>
          <p:cNvSpPr>
            <a:spLocks noGrp="1"/>
          </p:cNvSpPr>
          <p:nvPr>
            <p:ph type="body" sz="half" idx="2"/>
          </p:nvPr>
        </p:nvSpPr>
        <p:spPr>
          <a:xfrm>
            <a:off x="7421563" y="2156260"/>
            <a:ext cx="3932237" cy="371272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 xmlns:a16="http://schemas.microsoft.com/office/drawing/2014/main" id="{CAD0D482-8040-4A8C-87EC-5FD8CA97B13E}"/>
              </a:ext>
            </a:extLst>
          </p:cNvPr>
          <p:cNvSpPr>
            <a:spLocks noChangeArrowheads="1"/>
          </p:cNvSpPr>
          <p:nvPr/>
        </p:nvSpPr>
        <p:spPr bwMode="auto">
          <a:xfrm>
            <a:off x="0" y="6204857"/>
            <a:ext cx="12192000" cy="653143"/>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Rectangle 9">
            <a:extLst>
              <a:ext uri="{FF2B5EF4-FFF2-40B4-BE49-F238E27FC236}">
                <a16:creationId xmlns="" xmlns:a16="http://schemas.microsoft.com/office/drawing/2014/main" id="{F1E88024-F0BF-42C0-A932-710622C9495E}"/>
              </a:ext>
            </a:extLst>
          </p:cNvPr>
          <p:cNvSpPr>
            <a:spLocks noChangeArrowheads="1"/>
          </p:cNvSpPr>
          <p:nvPr/>
        </p:nvSpPr>
        <p:spPr bwMode="auto">
          <a:xfrm>
            <a:off x="0" y="6257490"/>
            <a:ext cx="12191999" cy="547875"/>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Date Placeholder 3">
            <a:extLst>
              <a:ext uri="{FF2B5EF4-FFF2-40B4-BE49-F238E27FC236}">
                <a16:creationId xmlns="" xmlns:a16="http://schemas.microsoft.com/office/drawing/2014/main" id="{2B403860-0C02-4B2E-BD15-E3D4677CFF95}"/>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5F2BD66D-6E58-4325-9D4E-E707A1E4B6F6}" type="datetime1">
              <a:rPr lang="en-US" smtClean="0"/>
              <a:t>12/17/19</a:t>
            </a:fld>
            <a:endParaRPr lang="en-US"/>
          </a:p>
        </p:txBody>
      </p:sp>
      <p:sp>
        <p:nvSpPr>
          <p:cNvPr id="12" name="Footer Placeholder 4">
            <a:extLst>
              <a:ext uri="{FF2B5EF4-FFF2-40B4-BE49-F238E27FC236}">
                <a16:creationId xmlns="" xmlns:a16="http://schemas.microsoft.com/office/drawing/2014/main" id="{4614B28E-98E4-491D-8E4A-2ACC529ABEC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 xmlns:a16="http://schemas.microsoft.com/office/drawing/2014/main" id="{392EC0CE-317D-4E89-8ECF-844357E80EF3}"/>
              </a:ext>
            </a:extLst>
          </p:cNvPr>
          <p:cNvSpPr>
            <a:spLocks noGrp="1"/>
          </p:cNvSpPr>
          <p:nvPr>
            <p:ph type="sldNum" sz="quarter" idx="12"/>
          </p:nvPr>
        </p:nvSpPr>
        <p:spPr>
          <a:xfrm>
            <a:off x="8610600" y="6356350"/>
            <a:ext cx="2743200" cy="365125"/>
          </a:xfrm>
        </p:spPr>
        <p:txBody>
          <a:bodyPr/>
          <a:lstStyle>
            <a:lvl1pPr>
              <a:defRPr sz="1600">
                <a:solidFill>
                  <a:schemeClr val="bg1"/>
                </a:solidFill>
              </a:defRPr>
            </a:lvl1pPr>
          </a:lstStyle>
          <a:p>
            <a:fld id="{5DAD2D5A-63D4-4764-812C-7B8BDA2C77FC}" type="slidenum">
              <a:rPr lang="en-US" smtClean="0"/>
              <a:t>‹#›</a:t>
            </a:fld>
            <a:endParaRPr lang="en-US"/>
          </a:p>
        </p:txBody>
      </p:sp>
      <p:sp>
        <p:nvSpPr>
          <p:cNvPr id="15" name="Rectangle 14">
            <a:extLst>
              <a:ext uri="{FF2B5EF4-FFF2-40B4-BE49-F238E27FC236}">
                <a16:creationId xmlns="" xmlns:a16="http://schemas.microsoft.com/office/drawing/2014/main" id="{65188275-BCCF-4955-9F06-B9A01DA3073C}"/>
              </a:ext>
            </a:extLst>
          </p:cNvPr>
          <p:cNvSpPr>
            <a:spLocks noChangeArrowheads="1"/>
          </p:cNvSpPr>
          <p:nvPr/>
        </p:nvSpPr>
        <p:spPr bwMode="auto">
          <a:xfrm>
            <a:off x="3585613" y="1"/>
            <a:ext cx="8610601" cy="382292"/>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a:extLst>
              <a:ext uri="{FF2B5EF4-FFF2-40B4-BE49-F238E27FC236}">
                <a16:creationId xmlns="" xmlns:a16="http://schemas.microsoft.com/office/drawing/2014/main" id="{B6AE07CB-1EF7-457A-BE86-3B7F50279864}"/>
              </a:ext>
            </a:extLst>
          </p:cNvPr>
          <p:cNvSpPr>
            <a:spLocks noChangeArrowheads="1"/>
          </p:cNvSpPr>
          <p:nvPr/>
        </p:nvSpPr>
        <p:spPr bwMode="auto">
          <a:xfrm>
            <a:off x="3585612" y="33545"/>
            <a:ext cx="8610600" cy="315204"/>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17" name="Picture 16" descr="A close up of a sign&#10;&#10;Description generated with very high confidence">
            <a:extLst>
              <a:ext uri="{FF2B5EF4-FFF2-40B4-BE49-F238E27FC236}">
                <a16:creationId xmlns="" xmlns:a16="http://schemas.microsoft.com/office/drawing/2014/main" id="{05800058-4F17-4E4F-8E12-7F9BA23ABF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7372" y="130632"/>
            <a:ext cx="2968974" cy="653136"/>
          </a:xfrm>
          <a:prstGeom prst="rect">
            <a:avLst/>
          </a:prstGeom>
        </p:spPr>
      </p:pic>
    </p:spTree>
    <p:extLst>
      <p:ext uri="{BB962C8B-B14F-4D97-AF65-F5344CB8AC3E}">
        <p14:creationId xmlns:p14="http://schemas.microsoft.com/office/powerpoint/2010/main" val="42079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A70BDA0-1CB0-4A53-84B3-96747C8DE851}"/>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6942454" y="1583623"/>
            <a:ext cx="5137852" cy="5137852"/>
          </a:xfrm>
          <a:prstGeom prst="rect">
            <a:avLst/>
          </a:prstGeom>
        </p:spPr>
      </p:pic>
      <p:sp>
        <p:nvSpPr>
          <p:cNvPr id="2" name="Title 1">
            <a:extLst>
              <a:ext uri="{FF2B5EF4-FFF2-40B4-BE49-F238E27FC236}">
                <a16:creationId xmlns="" xmlns:a16="http://schemas.microsoft.com/office/drawing/2014/main" id="{3A1BC072-9281-44AA-89A3-01C31296CC32}"/>
              </a:ext>
            </a:extLst>
          </p:cNvPr>
          <p:cNvSpPr>
            <a:spLocks noGrp="1"/>
          </p:cNvSpPr>
          <p:nvPr>
            <p:ph type="title"/>
          </p:nvPr>
        </p:nvSpPr>
        <p:spPr>
          <a:xfrm>
            <a:off x="2884517" y="364887"/>
            <a:ext cx="8469283" cy="797404"/>
          </a:xfrm>
        </p:spPr>
        <p:txBody>
          <a:bodyPr/>
          <a:lstStyle>
            <a:lvl1pPr>
              <a:defRPr>
                <a:latin typeface="+mn-lt"/>
              </a:defRPr>
            </a:lvl1pPr>
          </a:lstStyle>
          <a:p>
            <a:r>
              <a:rPr lang="en-US"/>
              <a:t>Click to edit Master title style</a:t>
            </a:r>
            <a:endParaRPr lang="en-US" dirty="0"/>
          </a:p>
        </p:txBody>
      </p:sp>
      <p:sp>
        <p:nvSpPr>
          <p:cNvPr id="5" name="Slide Number Placeholder 4">
            <a:extLst>
              <a:ext uri="{FF2B5EF4-FFF2-40B4-BE49-F238E27FC236}">
                <a16:creationId xmlns="" xmlns:a16="http://schemas.microsoft.com/office/drawing/2014/main" id="{7A163E65-356F-48BC-9D7D-414672B9196B}"/>
              </a:ext>
            </a:extLst>
          </p:cNvPr>
          <p:cNvSpPr>
            <a:spLocks noGrp="1"/>
          </p:cNvSpPr>
          <p:nvPr>
            <p:ph type="sldNum" sz="quarter" idx="12"/>
          </p:nvPr>
        </p:nvSpPr>
        <p:spPr/>
        <p:txBody>
          <a:bodyPr/>
          <a:lstStyle/>
          <a:p>
            <a:fld id="{5DAD2D5A-63D4-4764-812C-7B8BDA2C77FC}" type="slidenum">
              <a:rPr lang="en-US" smtClean="0"/>
              <a:t>‹#›</a:t>
            </a:fld>
            <a:endParaRPr lang="en-US"/>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6063" y="6132514"/>
            <a:ext cx="168709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1" y="0"/>
            <a:ext cx="2244437"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 xmlns:a16="http://schemas.microsoft.com/office/drawing/2014/main" id="{59CA0A5E-3B2C-4768-B24D-E242C9AA7618}"/>
              </a:ext>
            </a:extLst>
          </p:cNvPr>
          <p:cNvSpPr/>
          <p:nvPr/>
        </p:nvSpPr>
        <p:spPr>
          <a:xfrm>
            <a:off x="-1" y="2292350"/>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 xmlns:a16="http://schemas.microsoft.com/office/drawing/2014/main" id="{5810DF83-B8EB-4CEB-815C-D972774EDD5C}"/>
              </a:ext>
            </a:extLst>
          </p:cNvPr>
          <p:cNvSpPr/>
          <p:nvPr/>
        </p:nvSpPr>
        <p:spPr>
          <a:xfrm>
            <a:off x="-1" y="763589"/>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 xmlns:a16="http://schemas.microsoft.com/office/drawing/2014/main" id="{44B215F0-57E5-4CD0-9CA1-13F3D8F991A2}"/>
              </a:ext>
            </a:extLst>
          </p:cNvPr>
          <p:cNvSpPr/>
          <p:nvPr/>
        </p:nvSpPr>
        <p:spPr>
          <a:xfrm>
            <a:off x="-1" y="5330825"/>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 xmlns:a16="http://schemas.microsoft.com/office/drawing/2014/main" id="{CF68313E-F5E8-40D2-9DB5-268B6FC49410}"/>
              </a:ext>
            </a:extLst>
          </p:cNvPr>
          <p:cNvSpPr/>
          <p:nvPr/>
        </p:nvSpPr>
        <p:spPr>
          <a:xfrm>
            <a:off x="-1" y="3821114"/>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ontent Placeholder 2">
            <a:extLst>
              <a:ext uri="{FF2B5EF4-FFF2-40B4-BE49-F238E27FC236}">
                <a16:creationId xmlns="" xmlns:a16="http://schemas.microsoft.com/office/drawing/2014/main" id="{367F5D34-DC1B-4FFE-B9AC-6C80355992C2}"/>
              </a:ext>
            </a:extLst>
          </p:cNvPr>
          <p:cNvSpPr>
            <a:spLocks noGrp="1"/>
          </p:cNvSpPr>
          <p:nvPr>
            <p:ph idx="1"/>
          </p:nvPr>
        </p:nvSpPr>
        <p:spPr>
          <a:xfrm>
            <a:off x="2884516" y="1318758"/>
            <a:ext cx="8469284"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 xmlns:a16="http://schemas.microsoft.com/office/drawing/2014/main" id="{5E76C802-3177-46DB-8B12-5E702D64C0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694" y="5707358"/>
            <a:ext cx="2021046" cy="779795"/>
          </a:xfrm>
          <a:prstGeom prst="rect">
            <a:avLst/>
          </a:prstGeom>
        </p:spPr>
      </p:pic>
    </p:spTree>
    <p:extLst>
      <p:ext uri="{BB962C8B-B14F-4D97-AF65-F5344CB8AC3E}">
        <p14:creationId xmlns:p14="http://schemas.microsoft.com/office/powerpoint/2010/main" val="247478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s">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16DAB832-6CAF-44C8-80B2-11815C0E53FB}"/>
              </a:ext>
            </a:extLst>
          </p:cNvPr>
          <p:cNvPicPr>
            <a:picLocks noChangeAspect="1"/>
          </p:cNvPicPr>
          <p:nvPr/>
        </p:nvPicPr>
        <p:blipFill>
          <a:blip r:embed="rId2">
            <a:clrChange>
              <a:clrFrom>
                <a:srgbClr val="FFFFFF"/>
              </a:clrFrom>
              <a:clrTo>
                <a:srgbClr val="FFFFFF">
                  <a:alpha val="0"/>
                </a:srgbClr>
              </a:clrTo>
            </a:clrChange>
            <a:alphaModFix amt="7000"/>
            <a:extLst>
              <a:ext uri="{BEBA8EAE-BF5A-486C-A8C5-ECC9F3942E4B}">
                <a14:imgProps xmlns:a14="http://schemas.microsoft.com/office/drawing/2010/main">
                  <a14:imgLayer r:embed="rId3">
                    <a14:imgEffect>
                      <a14:saturation sat="322000"/>
                    </a14:imgEffect>
                  </a14:imgLayer>
                </a14:imgProps>
              </a:ext>
            </a:extLst>
          </a:blip>
          <a:stretch>
            <a:fillRect/>
          </a:stretch>
        </p:blipFill>
        <p:spPr>
          <a:xfrm>
            <a:off x="4585014" y="1633981"/>
            <a:ext cx="5137852" cy="5137852"/>
          </a:xfrm>
          <a:prstGeom prst="rect">
            <a:avLst/>
          </a:prstGeom>
        </p:spPr>
      </p:pic>
      <p:sp>
        <p:nvSpPr>
          <p:cNvPr id="2" name="Title 1">
            <a:extLst>
              <a:ext uri="{FF2B5EF4-FFF2-40B4-BE49-F238E27FC236}">
                <a16:creationId xmlns="" xmlns:a16="http://schemas.microsoft.com/office/drawing/2014/main" id="{3A1BC072-9281-44AA-89A3-01C31296CC32}"/>
              </a:ext>
            </a:extLst>
          </p:cNvPr>
          <p:cNvSpPr>
            <a:spLocks noGrp="1"/>
          </p:cNvSpPr>
          <p:nvPr>
            <p:ph type="title"/>
          </p:nvPr>
        </p:nvSpPr>
        <p:spPr>
          <a:xfrm>
            <a:off x="669739" y="364887"/>
            <a:ext cx="8469283" cy="797404"/>
          </a:xfrm>
        </p:spPr>
        <p:txBody>
          <a:bodyPr/>
          <a:lstStyle>
            <a:lvl1pPr>
              <a:defRPr>
                <a:latin typeface="+mn-lt"/>
              </a:defRPr>
            </a:lvl1pPr>
          </a:lstStyle>
          <a:p>
            <a:r>
              <a:rPr lang="en-US"/>
              <a:t>Click to edit Master title style</a:t>
            </a:r>
            <a:endParaRPr lang="en-US" dirty="0"/>
          </a:p>
        </p:txBody>
      </p:sp>
      <p:pic>
        <p:nvPicPr>
          <p:cNvPr id="6" name="Picture 4" descr="UHnoYATP primary_WHITE.png">
            <a:extLst>
              <a:ext uri="{FF2B5EF4-FFF2-40B4-BE49-F238E27FC236}">
                <a16:creationId xmlns="" xmlns:a16="http://schemas.microsoft.com/office/drawing/2014/main" id="{83F14ED6-275D-46BE-AD35-97197E5DCA1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93627" y="6132514"/>
            <a:ext cx="168709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093C8FD-7C04-44C4-905C-E61DF8460AC6}"/>
              </a:ext>
            </a:extLst>
          </p:cNvPr>
          <p:cNvSpPr/>
          <p:nvPr/>
        </p:nvSpPr>
        <p:spPr>
          <a:xfrm>
            <a:off x="9947563" y="0"/>
            <a:ext cx="2244437"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 xmlns:a16="http://schemas.microsoft.com/office/drawing/2014/main" id="{59CA0A5E-3B2C-4768-B24D-E242C9AA7618}"/>
              </a:ext>
            </a:extLst>
          </p:cNvPr>
          <p:cNvSpPr/>
          <p:nvPr/>
        </p:nvSpPr>
        <p:spPr>
          <a:xfrm>
            <a:off x="9947563" y="2292350"/>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 xmlns:a16="http://schemas.microsoft.com/office/drawing/2014/main" id="{5810DF83-B8EB-4CEB-815C-D972774EDD5C}"/>
              </a:ext>
            </a:extLst>
          </p:cNvPr>
          <p:cNvSpPr/>
          <p:nvPr/>
        </p:nvSpPr>
        <p:spPr>
          <a:xfrm>
            <a:off x="9947563" y="763589"/>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 xmlns:a16="http://schemas.microsoft.com/office/drawing/2014/main" id="{44B215F0-57E5-4CD0-9CA1-13F3D8F991A2}"/>
              </a:ext>
            </a:extLst>
          </p:cNvPr>
          <p:cNvSpPr/>
          <p:nvPr/>
        </p:nvSpPr>
        <p:spPr>
          <a:xfrm>
            <a:off x="9947563" y="5330825"/>
            <a:ext cx="2244437"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 xmlns:a16="http://schemas.microsoft.com/office/drawing/2014/main" id="{CF68313E-F5E8-40D2-9DB5-268B6FC49410}"/>
              </a:ext>
            </a:extLst>
          </p:cNvPr>
          <p:cNvSpPr/>
          <p:nvPr/>
        </p:nvSpPr>
        <p:spPr>
          <a:xfrm>
            <a:off x="9947563" y="3821114"/>
            <a:ext cx="2244437"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ontent Placeholder 2">
            <a:extLst>
              <a:ext uri="{FF2B5EF4-FFF2-40B4-BE49-F238E27FC236}">
                <a16:creationId xmlns="" xmlns:a16="http://schemas.microsoft.com/office/drawing/2014/main" id="{367F5D34-DC1B-4FFE-B9AC-6C80355992C2}"/>
              </a:ext>
            </a:extLst>
          </p:cNvPr>
          <p:cNvSpPr>
            <a:spLocks noGrp="1"/>
          </p:cNvSpPr>
          <p:nvPr>
            <p:ph idx="1"/>
          </p:nvPr>
        </p:nvSpPr>
        <p:spPr>
          <a:xfrm>
            <a:off x="669738" y="1318758"/>
            <a:ext cx="8469284" cy="4651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 xmlns:a16="http://schemas.microsoft.com/office/drawing/2014/main" id="{5E76C802-3177-46DB-8B12-5E702D64C0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59258" y="5707358"/>
            <a:ext cx="2021046" cy="779795"/>
          </a:xfrm>
          <a:prstGeom prst="rect">
            <a:avLst/>
          </a:prstGeom>
        </p:spPr>
      </p:pic>
      <p:sp>
        <p:nvSpPr>
          <p:cNvPr id="14" name="Slide Number Placeholder 4">
            <a:extLst>
              <a:ext uri="{FF2B5EF4-FFF2-40B4-BE49-F238E27FC236}">
                <a16:creationId xmlns="" xmlns:a16="http://schemas.microsoft.com/office/drawing/2014/main" id="{FF5C349D-A788-4923-8EC4-323089E3D311}"/>
              </a:ext>
            </a:extLst>
          </p:cNvPr>
          <p:cNvSpPr>
            <a:spLocks noGrp="1"/>
          </p:cNvSpPr>
          <p:nvPr>
            <p:ph type="sldNum" sz="quarter" idx="12"/>
          </p:nvPr>
        </p:nvSpPr>
        <p:spPr>
          <a:xfrm>
            <a:off x="669738" y="6304590"/>
            <a:ext cx="2743200" cy="365125"/>
          </a:xfrm>
        </p:spPr>
        <p:txBody>
          <a:bodyPr/>
          <a:lstStyle/>
          <a:p>
            <a:fld id="{5DAD2D5A-63D4-4764-812C-7B8BDA2C77FC}" type="slidenum">
              <a:rPr lang="en-US" smtClean="0"/>
              <a:t>‹#›</a:t>
            </a:fld>
            <a:endParaRPr lang="en-US"/>
          </a:p>
        </p:txBody>
      </p:sp>
    </p:spTree>
    <p:extLst>
      <p:ext uri="{BB962C8B-B14F-4D97-AF65-F5344CB8AC3E}">
        <p14:creationId xmlns:p14="http://schemas.microsoft.com/office/powerpoint/2010/main" val="203027257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02421B-DB9E-4796-A9D1-335D289EA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B33B6D3-2D88-4587-A8BC-1A756C662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3A8114C-91D8-43E3-9678-975B4D4B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D797F-5D6D-4773-BB2B-39E9E050E35C}" type="datetime1">
              <a:rPr lang="en-US" smtClean="0"/>
              <a:t>12/17/19</a:t>
            </a:fld>
            <a:endParaRPr lang="en-US"/>
          </a:p>
        </p:txBody>
      </p:sp>
      <p:sp>
        <p:nvSpPr>
          <p:cNvPr id="5" name="Footer Placeholder 4">
            <a:extLst>
              <a:ext uri="{FF2B5EF4-FFF2-40B4-BE49-F238E27FC236}">
                <a16:creationId xmlns="" xmlns:a16="http://schemas.microsoft.com/office/drawing/2014/main" id="{84F388B7-5FD3-4158-9764-147BF5A33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4DD1A53-E792-44BB-89D6-B57545B6C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D2D5A-63D4-4764-812C-7B8BDA2C77FC}" type="slidenum">
              <a:rPr lang="en-US" smtClean="0"/>
              <a:t>‹#›</a:t>
            </a:fld>
            <a:endParaRPr lang="en-US"/>
          </a:p>
        </p:txBody>
      </p:sp>
      <p:sp>
        <p:nvSpPr>
          <p:cNvPr id="7" name="TextBox 6">
            <a:extLst>
              <a:ext uri="{FF2B5EF4-FFF2-40B4-BE49-F238E27FC236}">
                <a16:creationId xmlns="" xmlns:a16="http://schemas.microsoft.com/office/drawing/2014/main" id="{65C941ED-8551-40F1-9D8D-629734FE6A03}"/>
              </a:ext>
            </a:extLst>
          </p:cNvPr>
          <p:cNvSpPr txBox="1"/>
          <p:nvPr/>
        </p:nvSpPr>
        <p:spPr>
          <a:xfrm>
            <a:off x="6359063" y="6961387"/>
            <a:ext cx="4994737" cy="307777"/>
          </a:xfrm>
          <a:prstGeom prst="rect">
            <a:avLst/>
          </a:prstGeom>
          <a:noFill/>
        </p:spPr>
        <p:txBody>
          <a:bodyPr wrap="square" rtlCol="0">
            <a:spAutoFit/>
          </a:bodyPr>
          <a:lstStyle/>
          <a:p>
            <a:r>
              <a:rPr lang="en-US" sz="1400" dirty="0">
                <a:solidFill>
                  <a:schemeClr val="bg1">
                    <a:lumMod val="65000"/>
                  </a:schemeClr>
                </a:solidFill>
              </a:rPr>
              <a:t>UH SLIDES TEMPLATE COPY RIGHT RESERVED FOR QIUYANG SHEN</a:t>
            </a:r>
          </a:p>
        </p:txBody>
      </p:sp>
    </p:spTree>
    <p:extLst>
      <p:ext uri="{BB962C8B-B14F-4D97-AF65-F5344CB8AC3E}">
        <p14:creationId xmlns:p14="http://schemas.microsoft.com/office/powerpoint/2010/main" val="16291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6" Type="http://schemas.openxmlformats.org/officeDocument/2006/relationships/image" Target="../media/image89.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30.png"/><Relationship Id="rId5" Type="http://schemas.openxmlformats.org/officeDocument/2006/relationships/image" Target="NULL"/><Relationship Id="rId1" Type="http://schemas.openxmlformats.org/officeDocument/2006/relationships/slideLayout" Target="../slideLayouts/slideLayout6.xml"/><Relationship Id="rId2"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NUL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8" Type="http://schemas.openxmlformats.org/officeDocument/2006/relationships/image" Target="../media/image34.png"/><Relationship Id="rId7" Type="http://schemas.openxmlformats.org/officeDocument/2006/relationships/image" Target="../media/image9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5" Type="http://schemas.openxmlformats.org/officeDocument/2006/relationships/image" Target="../media/image96.png"/><Relationship Id="rId6" Type="http://schemas.openxmlformats.org/officeDocument/2006/relationships/image" Target="../media/image35.gif"/><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4" Type="http://schemas.openxmlformats.org/officeDocument/2006/relationships/image" Target="../media/image100.png"/><Relationship Id="rId5" Type="http://schemas.openxmlformats.org/officeDocument/2006/relationships/image" Target="../media/image39.pn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16.png"/><Relationship Id="rId5" Type="http://schemas.openxmlformats.org/officeDocument/2006/relationships/image" Target="../media/image48.png"/><Relationship Id="rId6" Type="http://schemas.openxmlformats.org/officeDocument/2006/relationships/image" Target="../media/image49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510.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630.png"/><Relationship Id="rId4" Type="http://schemas.openxmlformats.org/officeDocument/2006/relationships/image" Target="../media/image47.png"/><Relationship Id="rId5" Type="http://schemas.openxmlformats.org/officeDocument/2006/relationships/image" Target="../media/image49.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56.png"/><Relationship Id="rId5" Type="http://schemas.openxmlformats.org/officeDocument/2006/relationships/image" Target="../media/image511.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40.jpeg"/><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7.png"/><Relationship Id="rId3"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7.xml"/><Relationship Id="rId2"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3.xml"/><Relationship Id="rId2" Type="http://schemas.openxmlformats.org/officeDocument/2006/relationships/image" Target="../media/image7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3.png"/><Relationship Id="rId3" Type="http://schemas.openxmlformats.org/officeDocument/2006/relationships/image" Target="../media/image74.jpeg"/></Relationships>
</file>

<file path=ppt/slides/_rels/slide5.xml.rels><?xml version="1.0" encoding="UTF-8" standalone="yes"?>
<Relationships xmlns="http://schemas.openxmlformats.org/package/2006/relationships"><Relationship Id="rId10" Type="http://schemas.openxmlformats.org/officeDocument/2006/relationships/image" Target="../media/image11.jpeg"/><Relationship Id="rId11" Type="http://schemas.openxmlformats.org/officeDocument/2006/relationships/image" Target="../media/image12.png"/><Relationship Id="rId9" Type="http://schemas.openxmlformats.org/officeDocument/2006/relationships/image" Target="../media/image87.png"/><Relationship Id="rId12" Type="http://schemas.openxmlformats.org/officeDocument/2006/relationships/image" Target="../media/image13.png"/><Relationship Id="rId7" Type="http://schemas.openxmlformats.org/officeDocument/2006/relationships/image" Target="../media/image101.png"/><Relationship Id="rId8" Type="http://schemas.openxmlformats.org/officeDocument/2006/relationships/image" Target="../media/image110.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102.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82.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5" Type="http://schemas.openxmlformats.org/officeDocument/2006/relationships/image" Target="../media/image88.png"/><Relationship Id="rId6"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FC1A7F-0DEC-43B5-8DD6-4368DA5E3A63}"/>
              </a:ext>
            </a:extLst>
          </p:cNvPr>
          <p:cNvSpPr>
            <a:spLocks noGrp="1"/>
          </p:cNvSpPr>
          <p:nvPr>
            <p:ph type="ctrTitle"/>
          </p:nvPr>
        </p:nvSpPr>
        <p:spPr/>
        <p:txBody>
          <a:bodyPr>
            <a:normAutofit/>
          </a:bodyPr>
          <a:lstStyle/>
          <a:p>
            <a:r>
              <a:rPr lang="en-US" altLang="zh-CN" sz="4000" dirty="0"/>
              <a:t>Tutorial: Markov chain Monte Carlo</a:t>
            </a:r>
            <a:endParaRPr lang="en-US" sz="4000" dirty="0"/>
          </a:p>
        </p:txBody>
      </p:sp>
      <p:sp>
        <p:nvSpPr>
          <p:cNvPr id="3" name="Subtitle 2">
            <a:extLst>
              <a:ext uri="{FF2B5EF4-FFF2-40B4-BE49-F238E27FC236}">
                <a16:creationId xmlns="" xmlns:a16="http://schemas.microsoft.com/office/drawing/2014/main" id="{B73E976A-7EA0-49F4-83AF-13676A7EF33E}"/>
              </a:ext>
            </a:extLst>
          </p:cNvPr>
          <p:cNvSpPr>
            <a:spLocks noGrp="1"/>
          </p:cNvSpPr>
          <p:nvPr>
            <p:ph type="subTitle" idx="1"/>
          </p:nvPr>
        </p:nvSpPr>
        <p:spPr>
          <a:xfrm>
            <a:off x="1524000" y="4001272"/>
            <a:ext cx="9144000" cy="1593049"/>
          </a:xfrm>
        </p:spPr>
        <p:txBody>
          <a:bodyPr>
            <a:normAutofit lnSpcReduction="10000"/>
          </a:bodyPr>
          <a:lstStyle/>
          <a:p>
            <a:pPr>
              <a:spcBef>
                <a:spcPts val="0"/>
              </a:spcBef>
            </a:pPr>
            <a:r>
              <a:rPr lang="en-US" sz="2000" dirty="0">
                <a:solidFill>
                  <a:schemeClr val="tx1">
                    <a:lumMod val="75000"/>
                    <a:lumOff val="25000"/>
                  </a:schemeClr>
                </a:solidFill>
              </a:rPr>
              <a:t>Professor Zhu Han</a:t>
            </a:r>
          </a:p>
          <a:p>
            <a:pPr>
              <a:spcBef>
                <a:spcPts val="0"/>
              </a:spcBef>
            </a:pPr>
            <a:endParaRPr lang="en-US" sz="2000" dirty="0">
              <a:solidFill>
                <a:schemeClr val="tx1">
                  <a:lumMod val="50000"/>
                  <a:lumOff val="50000"/>
                </a:schemeClr>
              </a:solidFill>
            </a:endParaRPr>
          </a:p>
          <a:p>
            <a:pPr>
              <a:spcBef>
                <a:spcPts val="0"/>
              </a:spcBef>
            </a:pPr>
            <a:r>
              <a:rPr lang="en-US" sz="2000" dirty="0">
                <a:solidFill>
                  <a:schemeClr val="tx1">
                    <a:lumMod val="50000"/>
                    <a:lumOff val="50000"/>
                  </a:schemeClr>
                </a:solidFill>
              </a:rPr>
              <a:t>Department of Electrical Engineering</a:t>
            </a:r>
          </a:p>
          <a:p>
            <a:pPr>
              <a:spcBef>
                <a:spcPts val="0"/>
              </a:spcBef>
            </a:pPr>
            <a:r>
              <a:rPr lang="en-US" sz="2000" dirty="0">
                <a:solidFill>
                  <a:schemeClr val="tx1">
                    <a:lumMod val="50000"/>
                    <a:lumOff val="50000"/>
                  </a:schemeClr>
                </a:solidFill>
              </a:rPr>
              <a:t>University of </a:t>
            </a:r>
            <a:r>
              <a:rPr lang="en-US" sz="2000" dirty="0" smtClean="0">
                <a:solidFill>
                  <a:schemeClr val="tx1">
                    <a:lumMod val="50000"/>
                    <a:lumOff val="50000"/>
                  </a:schemeClr>
                </a:solidFill>
              </a:rPr>
              <a:t>Houston</a:t>
            </a:r>
          </a:p>
          <a:p>
            <a:pPr>
              <a:spcBef>
                <a:spcPts val="0"/>
              </a:spcBef>
            </a:pPr>
            <a:endParaRPr lang="en-US" sz="2000" dirty="0">
              <a:solidFill>
                <a:schemeClr val="tx1">
                  <a:lumMod val="50000"/>
                  <a:lumOff val="50000"/>
                </a:schemeClr>
              </a:solidFill>
            </a:endParaRPr>
          </a:p>
          <a:p>
            <a:pPr>
              <a:spcBef>
                <a:spcPts val="0"/>
              </a:spcBef>
            </a:pPr>
            <a:r>
              <a:rPr lang="en-US" sz="2000" dirty="0" smtClean="0">
                <a:solidFill>
                  <a:schemeClr val="tx1">
                    <a:lumMod val="50000"/>
                    <a:lumOff val="50000"/>
                  </a:schemeClr>
                </a:solidFill>
              </a:rPr>
              <a:t>Thanks for </a:t>
            </a:r>
            <a:r>
              <a:rPr lang="en-US" sz="2000" dirty="0" err="1" smtClean="0">
                <a:solidFill>
                  <a:schemeClr val="tx1">
                    <a:lumMod val="50000"/>
                    <a:lumOff val="50000"/>
                  </a:schemeClr>
                </a:solidFill>
              </a:rPr>
              <a:t>Qiuyang</a:t>
            </a:r>
            <a:r>
              <a:rPr lang="en-US" sz="2000" smtClean="0">
                <a:solidFill>
                  <a:schemeClr val="tx1">
                    <a:lumMod val="50000"/>
                    <a:lumOff val="50000"/>
                  </a:schemeClr>
                </a:solidFill>
              </a:rPr>
              <a:t> Shen and Yan Zhu</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99740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9F9D9-8AED-4B2B-BF60-65D5FA894678}"/>
              </a:ext>
            </a:extLst>
          </p:cNvPr>
          <p:cNvSpPr>
            <a:spLocks noGrp="1"/>
          </p:cNvSpPr>
          <p:nvPr>
            <p:ph type="title"/>
          </p:nvPr>
        </p:nvSpPr>
        <p:spPr/>
        <p:txBody>
          <a:bodyPr/>
          <a:lstStyle/>
          <a:p>
            <a:r>
              <a:rPr lang="en-US" dirty="0"/>
              <a:t>Markov chain Monte Carlo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0D1C75D5-3300-408D-990D-3AE9FD094C91}"/>
                  </a:ext>
                </a:extLst>
              </p:cNvPr>
              <p:cNvSpPr>
                <a:spLocks noGrp="1"/>
              </p:cNvSpPr>
              <p:nvPr>
                <p:ph idx="1"/>
              </p:nvPr>
            </p:nvSpPr>
            <p:spPr/>
            <p:txBody>
              <a:bodyPr/>
              <a:lstStyle/>
              <a:p>
                <a:r>
                  <a:rPr lang="en-US" dirty="0"/>
                  <a:t>Motivation</a:t>
                </a:r>
              </a:p>
              <a:p>
                <a:pPr lvl="1"/>
                <a:r>
                  <a:rPr lang="en-US" dirty="0"/>
                  <a:t>Evaluating the statistical properties of an arbitrary PDF might be difficult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𝜋</m:t>
                          </m:r>
                        </m:sub>
                      </m:sSub>
                      <m:d>
                        <m:dPr>
                          <m:begChr m:val="["/>
                          <m:endChr m:val="]"/>
                          <m:ctrlPr>
                            <a:rPr lang="en-US" b="0" i="1" smtClean="0">
                              <a:latin typeface="Cambria Math"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nary>
                        <m:naryPr>
                          <m:limLoc m:val="undOvr"/>
                          <m:subHide m:val="on"/>
                          <m:supHide m:val="on"/>
                          <m:ctrlPr>
                            <a:rPr lang="en-US" b="0" i="1" smtClean="0">
                              <a:latin typeface="Cambria Math" charset="0"/>
                            </a:rPr>
                          </m:ctrlPr>
                        </m:naryPr>
                        <m:sub/>
                        <m:sup/>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𝑑𝑥</m:t>
                          </m:r>
                        </m:e>
                      </m:nary>
                    </m:oMath>
                  </m:oMathPara>
                </a14:m>
                <a:endParaRPr lang="en-US" dirty="0"/>
              </a:p>
              <a:p>
                <a:r>
                  <a:rPr lang="en-US" dirty="0"/>
                  <a:t>MCMC</a:t>
                </a:r>
              </a:p>
              <a:p>
                <a:pPr lvl="1"/>
                <a:r>
                  <a:rPr lang="en-US" dirty="0"/>
                  <a:t>A class of sampling methods that randomly draw samples out from an unknown distribution</a:t>
                </a:r>
              </a:p>
              <a:p>
                <a:pPr marL="457200" lvl="1"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0</m:t>
                          </m:r>
                        </m:sup>
                      </m:sSup>
                      <m:r>
                        <a:rPr lang="en-US" b="0" i="1" smtClean="0">
                          <a:latin typeface="Cambria Math" panose="02040503050406030204" pitchFamily="18" charset="0"/>
                        </a:rPr>
                        <m:t>,</m:t>
                      </m:r>
                      <m:sSup>
                        <m:sSupPr>
                          <m:ctrlPr>
                            <a:rPr lang="en-US"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US" dirty="0"/>
              </a:p>
              <a:p>
                <a:pPr lvl="1"/>
                <a:r>
                  <a:rPr lang="en-US" dirty="0">
                    <a:solidFill>
                      <a:srgbClr val="FF0000"/>
                    </a:solidFill>
                  </a:rPr>
                  <a:t>Approximate </a:t>
                </a:r>
                <a:r>
                  <a:rPr lang="en-US" dirty="0" smtClean="0">
                    <a:solidFill>
                      <a:srgbClr val="FF0000"/>
                    </a:solidFill>
                  </a:rPr>
                  <a:t>any statistics </a:t>
                </a:r>
                <a:r>
                  <a:rPr lang="en-US" dirty="0">
                    <a:solidFill>
                      <a:srgbClr val="FF0000"/>
                    </a:solidFill>
                  </a:rPr>
                  <a:t>from </a:t>
                </a:r>
                <a:r>
                  <a:rPr lang="en-US" dirty="0" smtClean="0">
                    <a:solidFill>
                      <a:srgbClr val="FF0000"/>
                    </a:solidFill>
                  </a:rPr>
                  <a:t>samples with math framework that can facilitate analysis.</a:t>
                </a:r>
              </a:p>
              <a:p>
                <a:pPr lvl="2"/>
                <a:r>
                  <a:rPr lang="en-US" dirty="0" smtClean="0">
                    <a:solidFill>
                      <a:srgbClr val="FF0000"/>
                    </a:solidFill>
                  </a:rPr>
                  <a:t>Martingale</a:t>
                </a:r>
              </a:p>
              <a:p>
                <a:pPr lvl="2"/>
                <a:r>
                  <a:rPr lang="en-US" dirty="0" smtClean="0">
                    <a:solidFill>
                      <a:srgbClr val="FF0000"/>
                    </a:solidFill>
                  </a:rPr>
                  <a:t>Stochastic network calculus </a:t>
                </a:r>
                <a:endParaRPr lang="en-US" dirty="0">
                  <a:solidFill>
                    <a:srgbClr val="FF0000"/>
                  </a:solidFill>
                </a:endParaRPr>
              </a:p>
              <a:p>
                <a:pPr lvl="1"/>
                <a:r>
                  <a:rPr lang="en-US" dirty="0"/>
                  <a:t>Here we assume </a:t>
                </a:r>
                <a14:m>
                  <m:oMath xmlns:m="http://schemas.openxmlformats.org/officeDocument/2006/math">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dirty="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charset="0"/>
                          </a:rPr>
                        </m:ctrlPr>
                      </m:dPr>
                      <m:e>
                        <m:r>
                          <a:rPr lang="en-US" b="1" i="1" smtClean="0">
                            <a:latin typeface="Cambria Math" panose="02040503050406030204" pitchFamily="18" charset="0"/>
                            <a:ea typeface="Cambria Math" panose="02040503050406030204" pitchFamily="18" charset="0"/>
                          </a:rPr>
                          <m:t>𝒎</m:t>
                        </m:r>
                      </m:e>
                      <m:e>
                        <m:r>
                          <a:rPr lang="en-US" b="1" i="1" smtClean="0">
                            <a:latin typeface="Cambria Math" panose="02040503050406030204" pitchFamily="18" charset="0"/>
                          </a:rPr>
                          <m:t>𝒅</m:t>
                        </m:r>
                      </m:e>
                    </m:d>
                  </m:oMath>
                </a14:m>
                <a:endParaRPr lang="en-US" dirty="0" smtClean="0"/>
              </a:p>
              <a:p>
                <a:pPr marL="457200" lvl="1" indent="0">
                  <a:buNone/>
                </a:pPr>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0D1C75D5-3300-408D-990D-3AE9FD094C91}"/>
                  </a:ext>
                </a:extLst>
              </p:cNvPr>
              <p:cNvSpPr>
                <a:spLocks noGrp="1" noRot="1" noChangeAspect="1" noMove="1" noResize="1" noEditPoints="1" noAdjustHandles="1" noChangeArrowheads="1" noChangeShapeType="1" noTextEdit="1"/>
              </p:cNvSpPr>
              <p:nvPr>
                <p:ph idx="1"/>
              </p:nvPr>
            </p:nvSpPr>
            <p:spPr>
              <a:blipFill rotWithShape="0">
                <a:blip r:embed="rId2"/>
                <a:stretch>
                  <a:fillRect l="-812" t="-2006"/>
                </a:stretch>
              </a:blipFill>
            </p:spPr>
            <p:txBody>
              <a:bodyPr/>
              <a:lstStyle/>
              <a:p>
                <a:r>
                  <a:rPr lang="en-US">
                    <a:noFill/>
                  </a:rPr>
                  <a:t> </a:t>
                </a:r>
              </a:p>
            </p:txBody>
          </p:sp>
        </mc:Fallback>
      </mc:AlternateContent>
    </p:spTree>
    <p:extLst>
      <p:ext uri="{BB962C8B-B14F-4D97-AF65-F5344CB8AC3E}">
        <p14:creationId xmlns:p14="http://schemas.microsoft.com/office/powerpoint/2010/main" val="309284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03F197-0381-4F93-B30D-821C86DDA222}"/>
              </a:ext>
            </a:extLst>
          </p:cNvPr>
          <p:cNvSpPr>
            <a:spLocks noGrp="1"/>
          </p:cNvSpPr>
          <p:nvPr>
            <p:ph type="title"/>
          </p:nvPr>
        </p:nvSpPr>
        <p:spPr/>
        <p:txBody>
          <a:bodyPr/>
          <a:lstStyle/>
          <a:p>
            <a:r>
              <a:rPr lang="en-US" dirty="0"/>
              <a:t>Construct a stationary Markov chain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7D198309-74DC-45C8-8EB8-763740D9F727}"/>
                  </a:ext>
                </a:extLst>
              </p:cNvPr>
              <p:cNvSpPr>
                <a:spLocks noGrp="1"/>
              </p:cNvSpPr>
              <p:nvPr>
                <p:ph idx="1"/>
              </p:nvPr>
            </p:nvSpPr>
            <p:spPr/>
            <p:txBody>
              <a:bodyPr/>
              <a:lstStyle/>
              <a:p>
                <a:r>
                  <a:rPr lang="en-US" dirty="0"/>
                  <a:t>Markov chain</a:t>
                </a:r>
              </a:p>
              <a:p>
                <a:pPr lvl="1"/>
                <a:r>
                  <a:rPr lang="en-US" dirty="0"/>
                  <a:t>A sequence of random variable: </a:t>
                </a:r>
                <a14:m>
                  <m:oMath xmlns:m="http://schemas.openxmlformats.org/officeDocument/2006/math">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sup>
                    </m:sSup>
                  </m:oMath>
                </a14:m>
                <a:endParaRPr lang="en-US" dirty="0"/>
              </a:p>
              <a:p>
                <a:pPr lvl="1"/>
                <a14:m>
                  <m:oMath xmlns:m="http://schemas.openxmlformats.org/officeDocument/2006/math">
                    <m:r>
                      <a:rPr lang="en-US" i="1" smtClean="0">
                        <a:latin typeface="Cambria Math" panose="02040503050406030204" pitchFamily="18" charset="0"/>
                        <a:ea typeface="Cambria Math" panose="02040503050406030204" pitchFamily="18" charset="0"/>
                      </a:rPr>
                      <m:t>𝜋</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d>
                              <m:dPr>
                                <m:ctrlPr>
                                  <a:rPr lang="en-US" i="1">
                                    <a:latin typeface="Cambria Math" charset="0"/>
                                  </a:rPr>
                                </m:ctrlPr>
                              </m:dPr>
                              <m:e>
                                <m:r>
                                  <a:rPr lang="en-US" i="1">
                                    <a:latin typeface="Cambria Math" panose="02040503050406030204" pitchFamily="18" charset="0"/>
                                  </a:rPr>
                                  <m:t>𝑛</m:t>
                                </m:r>
                              </m:e>
                            </m:d>
                          </m:sup>
                        </m:sSup>
                        <m:r>
                          <a:rPr lang="en-US" i="1">
                            <a:latin typeface="Cambria Math" panose="02040503050406030204" pitchFamily="18" charset="0"/>
                          </a:rPr>
                          <m:t>=</m:t>
                        </m:r>
                        <m:r>
                          <a:rPr lang="en-US" b="0" i="1" smtClean="0">
                            <a:latin typeface="Cambria Math" panose="02040503050406030204" pitchFamily="18" charset="0"/>
                          </a:rPr>
                          <m:t>𝑚</m:t>
                        </m:r>
                      </m:e>
                      <m:e>
                        <m:sSup>
                          <m:sSupPr>
                            <m:ctrlPr>
                              <a:rPr lang="en-US" i="1">
                                <a:latin typeface="Cambria Math" charset="0"/>
                              </a:rPr>
                            </m:ctrlPr>
                          </m:sSupPr>
                          <m:e>
                            <m:r>
                              <a:rPr lang="en-US" b="0" i="1" smtClean="0">
                                <a:latin typeface="Cambria Math" panose="02040503050406030204" pitchFamily="18" charset="0"/>
                              </a:rPr>
                              <m:t>𝑚</m:t>
                            </m:r>
                          </m:e>
                          <m:sup>
                            <m:d>
                              <m:dPr>
                                <m:ctrlPr>
                                  <a:rPr lang="en-US" i="1">
                                    <a:latin typeface="Cambria Math" charset="0"/>
                                  </a:rPr>
                                </m:ctrlPr>
                              </m:dPr>
                              <m:e>
                                <m:r>
                                  <a:rPr lang="en-US" i="1">
                                    <a:latin typeface="Cambria Math" panose="02040503050406030204" pitchFamily="18" charset="0"/>
                                  </a:rPr>
                                  <m:t>1</m:t>
                                </m:r>
                              </m:e>
                            </m:d>
                          </m:sup>
                        </m:sSup>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𝑚</m:t>
                            </m:r>
                          </m:e>
                          <m:sup>
                            <m:d>
                              <m:dPr>
                                <m:ctrlPr>
                                  <a:rPr lang="en-US" i="1">
                                    <a:latin typeface="Cambria Math" charset="0"/>
                                  </a:rPr>
                                </m:ctrlPr>
                              </m:dPr>
                              <m:e>
                                <m:r>
                                  <a:rPr lang="en-US" i="1">
                                    <a:latin typeface="Cambria Math" panose="02040503050406030204" pitchFamily="18" charset="0"/>
                                  </a:rPr>
                                  <m:t>𝑛</m:t>
                                </m:r>
                                <m:r>
                                  <a:rPr lang="en-US" i="1">
                                    <a:latin typeface="Cambria Math" panose="02040503050406030204" pitchFamily="18" charset="0"/>
                                  </a:rPr>
                                  <m:t>−1</m:t>
                                </m:r>
                              </m:e>
                            </m:d>
                          </m:sup>
                        </m:sSup>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𝑚</m:t>
                        </m:r>
                      </m:e>
                      <m:sup>
                        <m:d>
                          <m:dPr>
                            <m:ctrlPr>
                              <a:rPr lang="en-US" i="1">
                                <a:latin typeface="Cambria Math" charset="0"/>
                              </a:rPr>
                            </m:ctrlPr>
                          </m:dPr>
                          <m:e>
                            <m:r>
                              <a:rPr lang="en-US" i="1">
                                <a:latin typeface="Cambria Math" panose="02040503050406030204" pitchFamily="18" charset="0"/>
                              </a:rPr>
                              <m:t>𝑛</m:t>
                            </m:r>
                          </m:e>
                        </m:d>
                      </m:sup>
                    </m:sSup>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sup>
                    </m:sSup>
                    <m:r>
                      <a:rPr lang="en-US" i="1">
                        <a:latin typeface="Cambria Math" panose="02040503050406030204" pitchFamily="18" charset="0"/>
                      </a:rPr>
                      <m:t>)</m:t>
                    </m:r>
                  </m:oMath>
                </a14:m>
                <a:r>
                  <a:rPr lang="en-US" dirty="0"/>
                  <a:t>	</a:t>
                </a:r>
              </a:p>
              <a:p>
                <a:r>
                  <a:rPr lang="en-US" dirty="0"/>
                  <a:t>Probability distribution </a:t>
                </a:r>
                <a:r>
                  <a:rPr lang="en-US" u="sng" dirty="0">
                    <a:solidFill>
                      <a:srgbClr val="C3092B"/>
                    </a:solidFill>
                  </a:rPr>
                  <a:t>over state</a:t>
                </a:r>
                <a:r>
                  <a:rPr lang="en-US" dirty="0">
                    <a:solidFill>
                      <a:srgbClr val="C3092B"/>
                    </a:solidFill>
                  </a:rPr>
                  <a: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𝑚</m:t>
                        </m:r>
                      </m:e>
                      <m:sup>
                        <m:d>
                          <m:dPr>
                            <m:ctrlPr>
                              <a:rPr lang="en-US" i="1" smtClean="0">
                                <a:latin typeface="Cambria Math" charset="0"/>
                              </a:rPr>
                            </m:ctrlPr>
                          </m:dPr>
                          <m:e>
                            <m:r>
                              <a:rPr lang="en-US" b="0" i="1" smtClean="0">
                                <a:latin typeface="Cambria Math" panose="02040503050406030204" pitchFamily="18" charset="0"/>
                              </a:rPr>
                              <m:t>𝑡</m:t>
                            </m:r>
                          </m:e>
                        </m:d>
                      </m:sup>
                    </m:sSup>
                  </m:oMath>
                </a14:m>
                <a:r>
                  <a:rPr lang="en-US" dirty="0"/>
                  <a:t> at time </a:t>
                </a:r>
                <a14:m>
                  <m:oMath xmlns:m="http://schemas.openxmlformats.org/officeDocument/2006/math">
                    <m:r>
                      <a:rPr lang="en-US" i="1">
                        <a:latin typeface="Cambria Math" panose="02040503050406030204" pitchFamily="18" charset="0"/>
                      </a:rPr>
                      <m:t>𝑡</m:t>
                    </m:r>
                  </m:oMath>
                </a14:m>
                <a:endParaRPr lang="en-US" dirty="0"/>
              </a:p>
              <a:p>
                <a:pPr lvl="1"/>
                <a:r>
                  <a:rPr lang="en-US" dirty="0">
                    <a:ea typeface="Cambria Math" panose="02040503050406030204" pitchFamily="18" charset="0"/>
                  </a:rPr>
                  <a:t>Defined as: </a:t>
                </a:r>
                <a14:m>
                  <m:oMath xmlns:m="http://schemas.openxmlformats.org/officeDocument/2006/math">
                    <m:sSup>
                      <m:sSupPr>
                        <m:ctrlPr>
                          <a:rPr lang="en-US" i="1" smtClean="0">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The transition of distribution through process: </a:t>
                </a:r>
                <a14:m>
                  <m:oMath xmlns:m="http://schemas.openxmlformats.org/officeDocument/2006/math">
                    <m:sSup>
                      <m:sSupPr>
                        <m:ctrlPr>
                          <a:rPr lang="en-US" i="1">
                            <a:latin typeface="Cambria Math" charset="0"/>
                          </a:rPr>
                        </m:ctrlPr>
                      </m:sSupPr>
                      <m:e>
                        <m:r>
                          <a:rPr lang="en-US" i="1">
                            <a:latin typeface="Cambria Math" panose="02040503050406030204" pitchFamily="18" charset="0"/>
                            <a:ea typeface="Cambria Math" panose="02040503050406030204" pitchFamily="18" charset="0"/>
                          </a:rPr>
                          <m:t>𝜋</m:t>
                        </m:r>
                      </m:e>
                      <m:sup>
                        <m:d>
                          <m:dPr>
                            <m:ctrlPr>
                              <a:rPr lang="en-US" i="1">
                                <a:latin typeface="Cambria Math" charset="0"/>
                              </a:rPr>
                            </m:ctrlPr>
                          </m:dPr>
                          <m:e>
                            <m:r>
                              <a:rPr lang="en-US" i="1">
                                <a:latin typeface="Cambria Math" panose="02040503050406030204" pitchFamily="18" charset="0"/>
                              </a:rPr>
                              <m:t>𝑡</m:t>
                            </m:r>
                            <m:r>
                              <a:rPr lang="en-US" i="1">
                                <a:latin typeface="Cambria Math" panose="02040503050406030204" pitchFamily="18" charset="0"/>
                              </a:rPr>
                              <m:t>+1</m:t>
                            </m:r>
                          </m:e>
                        </m:d>
                      </m:sup>
                    </m:sSup>
                    <m:d>
                      <m:dPr>
                        <m:ctrlPr>
                          <a:rPr lang="en-US" i="1">
                            <a:latin typeface="Cambria Math" charset="0"/>
                          </a:rPr>
                        </m:ctrlPr>
                      </m:dPr>
                      <m:e>
                        <m:sSup>
                          <m:sSupPr>
                            <m:ctrlPr>
                              <a:rPr lang="en-US" i="1" smtClean="0">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nary>
                      <m:naryPr>
                        <m:chr m:val="∑"/>
                        <m:supHide m:val="on"/>
                        <m:ctrlPr>
                          <a:rPr lang="en-US" i="1">
                            <a:latin typeface="Cambria Math" charset="0"/>
                          </a:rPr>
                        </m:ctrlPr>
                      </m:naryPr>
                      <m:sub>
                        <m:r>
                          <a:rPr lang="en-US" b="0" i="1" smtClean="0">
                            <a:latin typeface="Cambria Math" panose="02040503050406030204" pitchFamily="18" charset="0"/>
                          </a:rPr>
                          <m:t>𝑚</m:t>
                        </m:r>
                      </m:sub>
                      <m:sup/>
                      <m:e>
                        <m:sSup>
                          <m:sSupPr>
                            <m:ctrlPr>
                              <a:rPr lang="en-US" i="1">
                                <a:latin typeface="Cambria Math" charset="0"/>
                              </a:rPr>
                            </m:ctrlPr>
                          </m:sSupPr>
                          <m:e>
                            <m:r>
                              <a:rPr lang="en-US" i="1">
                                <a:latin typeface="Cambria Math" panose="02040503050406030204" pitchFamily="18" charset="0"/>
                                <a:ea typeface="Cambria Math" panose="02040503050406030204" pitchFamily="18" charset="0"/>
                              </a:rPr>
                              <m:t>𝜋</m:t>
                            </m:r>
                          </m:e>
                          <m:sup>
                            <m:d>
                              <m:dPr>
                                <m:ctrlPr>
                                  <a:rPr lang="en-US" i="1">
                                    <a:latin typeface="Cambria Math" charset="0"/>
                                  </a:rPr>
                                </m:ctrlPr>
                              </m:dPr>
                              <m:e>
                                <m:r>
                                  <a:rPr lang="en-US" i="1">
                                    <a:latin typeface="Cambria Math" panose="02040503050406030204" pitchFamily="18" charset="0"/>
                                  </a:rPr>
                                  <m:t>𝑡</m:t>
                                </m:r>
                              </m:e>
                            </m:d>
                          </m:sup>
                        </m:sSup>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e>
                            <m:r>
                              <a:rPr lang="en-US" b="0" i="1" smtClean="0">
                                <a:latin typeface="Cambria Math" panose="02040503050406030204" pitchFamily="18" charset="0"/>
                              </a:rPr>
                              <m:t>𝑚</m:t>
                            </m:r>
                          </m:e>
                        </m:d>
                      </m:e>
                    </m:nary>
                  </m:oMath>
                </a14:m>
                <a:endParaRPr lang="en-US" dirty="0"/>
              </a:p>
              <a:p>
                <a:r>
                  <a:rPr lang="en-US" dirty="0"/>
                  <a:t>Stationary distribution</a:t>
                </a:r>
              </a:p>
              <a:p>
                <a:pPr lvl="1"/>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oMath>
                </a14:m>
                <a:r>
                  <a:rPr lang="en-US" dirty="0"/>
                  <a:t> does not change under the transition (along Markov chain)</a:t>
                </a:r>
              </a:p>
              <a:p>
                <a:pPr lvl="1"/>
                <a14:m>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nary>
                      <m:naryPr>
                        <m:chr m:val="∑"/>
                        <m:supHide m:val="on"/>
                        <m:ctrlPr>
                          <a:rPr lang="en-US" i="1">
                            <a:latin typeface="Cambria Math" charset="0"/>
                          </a:rPr>
                        </m:ctrlPr>
                      </m:naryPr>
                      <m:sub>
                        <m:r>
                          <a:rPr lang="en-US" b="0" i="1" smtClean="0">
                            <a:latin typeface="Cambria Math" panose="02040503050406030204" pitchFamily="18" charset="0"/>
                          </a:rPr>
                          <m:t>𝑚</m:t>
                        </m:r>
                      </m:sub>
                      <m:sup/>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e>
                            <m:r>
                              <a:rPr lang="en-US" b="0" i="1" smtClean="0">
                                <a:latin typeface="Cambria Math" panose="02040503050406030204" pitchFamily="18" charset="0"/>
                              </a:rPr>
                              <m:t>𝑚</m:t>
                            </m:r>
                          </m:e>
                        </m:d>
                      </m:e>
                    </m:nary>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𝑎𝑙𝑙</m:t>
                    </m:r>
                    <m:r>
                      <a:rPr lang="en-US" i="1">
                        <a:latin typeface="Cambria Math" panose="02040503050406030204" pitchFamily="18" charset="0"/>
                      </a:rPr>
                      <m:t> </m:t>
                    </m:r>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oMath>
                </a14:m>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7D198309-74DC-45C8-8EB8-763740D9F727}"/>
                  </a:ext>
                </a:extLst>
              </p:cNvPr>
              <p:cNvSpPr>
                <a:spLocks noGrp="1" noRot="1" noChangeAspect="1" noMove="1" noResize="1" noEditPoints="1" noAdjustHandles="1" noChangeArrowheads="1" noChangeShapeType="1" noTextEdit="1"/>
              </p:cNvSpPr>
              <p:nvPr>
                <p:ph idx="1"/>
              </p:nvPr>
            </p:nvSpPr>
            <p:spPr>
              <a:blipFill>
                <a:blip r:embed="rId3"/>
                <a:stretch>
                  <a:fillRect l="-812" t="-2006"/>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17D3DF0E-F675-4178-A25A-0224FD7B8DE3}"/>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E270FD0C-8FF0-4B12-BE44-376C9D988748}"/>
              </a:ext>
            </a:extLst>
          </p:cNvPr>
          <p:cNvSpPr>
            <a:spLocks noGrp="1"/>
          </p:cNvSpPr>
          <p:nvPr>
            <p:ph type="sldNum" sz="quarter" idx="12"/>
          </p:nvPr>
        </p:nvSpPr>
        <p:spPr/>
        <p:txBody>
          <a:bodyPr/>
          <a:lstStyle/>
          <a:p>
            <a:fld id="{5DAD2D5A-63D4-4764-812C-7B8BDA2C77FC}" type="slidenum">
              <a:rPr lang="en-US" smtClean="0"/>
              <a:t>11</a:t>
            </a:fld>
            <a:endParaRPr lang="en-US"/>
          </a:p>
        </p:txBody>
      </p:sp>
      <p:sp>
        <p:nvSpPr>
          <p:cNvPr id="6" name="Rectangle 5">
            <a:extLst>
              <a:ext uri="{FF2B5EF4-FFF2-40B4-BE49-F238E27FC236}">
                <a16:creationId xmlns="" xmlns:a16="http://schemas.microsoft.com/office/drawing/2014/main" id="{BE4AA2E0-8F60-4736-AA7C-6FCB92320E29}"/>
              </a:ext>
            </a:extLst>
          </p:cNvPr>
          <p:cNvSpPr/>
          <p:nvPr/>
        </p:nvSpPr>
        <p:spPr>
          <a:xfrm>
            <a:off x="5054600" y="2451100"/>
            <a:ext cx="2400300" cy="444500"/>
          </a:xfrm>
          <a:prstGeom prst="rect">
            <a:avLst/>
          </a:prstGeom>
          <a:noFill/>
          <a:ln w="19050">
            <a:solidFill>
              <a:srgbClr val="C309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A25F65C1-2DCA-4839-BE94-557D31BE1A4A}"/>
                  </a:ext>
                </a:extLst>
              </p:cNvPr>
              <p:cNvSpPr txBox="1"/>
              <p:nvPr/>
            </p:nvSpPr>
            <p:spPr>
              <a:xfrm>
                <a:off x="3810000" y="5238750"/>
                <a:ext cx="7620000" cy="830997"/>
              </a:xfrm>
              <a:prstGeom prst="rect">
                <a:avLst/>
              </a:prstGeom>
              <a:noFill/>
            </p:spPr>
            <p:txBody>
              <a:bodyPr wrap="square" rtlCol="0">
                <a:spAutoFit/>
              </a:bodyPr>
              <a:lstStyle/>
              <a:p>
                <a:r>
                  <a:rPr lang="en-US" sz="2400" dirty="0">
                    <a:solidFill>
                      <a:srgbClr val="C3092B"/>
                    </a:solidFill>
                  </a:rPr>
                  <a:t>Target: Construct a stationary Markov chain whose </a:t>
                </a:r>
                <a14:m>
                  <m:oMath xmlns:m="http://schemas.openxmlformats.org/officeDocument/2006/math">
                    <m:r>
                      <a:rPr lang="en-US" sz="2400" i="1">
                        <a:solidFill>
                          <a:srgbClr val="C3092B"/>
                        </a:solidFill>
                        <a:latin typeface="Cambria Math" panose="02040503050406030204" pitchFamily="18" charset="0"/>
                        <a:ea typeface="Cambria Math" panose="02040503050406030204" pitchFamily="18" charset="0"/>
                      </a:rPr>
                      <m:t>𝜋</m:t>
                    </m:r>
                    <m:r>
                      <a:rPr lang="en-US" sz="2400" i="1">
                        <a:solidFill>
                          <a:srgbClr val="C3092B"/>
                        </a:solidFill>
                        <a:latin typeface="Cambria Math" panose="02040503050406030204" pitchFamily="18" charset="0"/>
                        <a:ea typeface="Cambria Math" panose="02040503050406030204" pitchFamily="18" charset="0"/>
                      </a:rPr>
                      <m:t>(</m:t>
                    </m:r>
                    <m:r>
                      <a:rPr lang="en-US" sz="2400" b="1" i="1">
                        <a:solidFill>
                          <a:srgbClr val="C3092B"/>
                        </a:solidFill>
                        <a:latin typeface="Cambria Math" panose="02040503050406030204" pitchFamily="18" charset="0"/>
                        <a:ea typeface="Cambria Math" panose="02040503050406030204" pitchFamily="18" charset="0"/>
                      </a:rPr>
                      <m:t>𝒎</m:t>
                    </m:r>
                    <m:r>
                      <a:rPr lang="en-US" sz="2400" i="1">
                        <a:solidFill>
                          <a:srgbClr val="C3092B"/>
                        </a:solidFill>
                        <a:latin typeface="Cambria Math" panose="02040503050406030204" pitchFamily="18" charset="0"/>
                        <a:ea typeface="Cambria Math" panose="02040503050406030204" pitchFamily="18" charset="0"/>
                      </a:rPr>
                      <m:t>)</m:t>
                    </m:r>
                  </m:oMath>
                </a14:m>
                <a:r>
                  <a:rPr lang="en-US" sz="2400" dirty="0">
                    <a:solidFill>
                      <a:srgbClr val="C3092B"/>
                    </a:solidFill>
                  </a:rPr>
                  <a:t> is the posterior probability distribution </a:t>
                </a:r>
                <a14:m>
                  <m:oMath xmlns:m="http://schemas.openxmlformats.org/officeDocument/2006/math">
                    <m:r>
                      <a:rPr lang="en-US" sz="2400" i="1">
                        <a:solidFill>
                          <a:srgbClr val="C3092B"/>
                        </a:solidFill>
                        <a:latin typeface="Cambria Math" panose="02040503050406030204" pitchFamily="18" charset="0"/>
                      </a:rPr>
                      <m:t>𝑃</m:t>
                    </m:r>
                    <m:d>
                      <m:dPr>
                        <m:ctrlPr>
                          <a:rPr lang="en-US" sz="2400" i="1">
                            <a:solidFill>
                              <a:srgbClr val="C3092B"/>
                            </a:solidFill>
                            <a:latin typeface="Cambria Math" charset="0"/>
                          </a:rPr>
                        </m:ctrlPr>
                      </m:dPr>
                      <m:e>
                        <m:r>
                          <a:rPr lang="en-US" sz="2400" b="1" i="1">
                            <a:solidFill>
                              <a:srgbClr val="C3092B"/>
                            </a:solidFill>
                            <a:latin typeface="Cambria Math" panose="02040503050406030204" pitchFamily="18" charset="0"/>
                            <a:ea typeface="Cambria Math" panose="02040503050406030204" pitchFamily="18" charset="0"/>
                          </a:rPr>
                          <m:t>𝒎</m:t>
                        </m:r>
                      </m:e>
                      <m:e>
                        <m:r>
                          <a:rPr lang="en-US" sz="2400" b="1" i="1">
                            <a:solidFill>
                              <a:srgbClr val="C3092B"/>
                            </a:solidFill>
                            <a:latin typeface="Cambria Math" panose="02040503050406030204" pitchFamily="18" charset="0"/>
                          </a:rPr>
                          <m:t>𝒅</m:t>
                        </m:r>
                      </m:e>
                    </m:d>
                  </m:oMath>
                </a14:m>
                <a:endParaRPr lang="en-US" sz="2400" dirty="0">
                  <a:solidFill>
                    <a:srgbClr val="C3092B"/>
                  </a:solidFill>
                </a:endParaRPr>
              </a:p>
            </p:txBody>
          </p:sp>
        </mc:Choice>
        <mc:Fallback xmlns="">
          <p:sp>
            <p:nvSpPr>
              <p:cNvPr id="7" name="TextBox 6">
                <a:extLst>
                  <a:ext uri="{FF2B5EF4-FFF2-40B4-BE49-F238E27FC236}">
                    <a16:creationId xmlns:a16="http://schemas.microsoft.com/office/drawing/2014/main" id="{A25F65C1-2DCA-4839-BE94-557D31BE1A4A}"/>
                  </a:ext>
                </a:extLst>
              </p:cNvPr>
              <p:cNvSpPr txBox="1">
                <a:spLocks noRot="1" noChangeAspect="1" noMove="1" noResize="1" noEditPoints="1" noAdjustHandles="1" noChangeArrowheads="1" noChangeShapeType="1" noTextEdit="1"/>
              </p:cNvSpPr>
              <p:nvPr/>
            </p:nvSpPr>
            <p:spPr>
              <a:xfrm>
                <a:off x="3810000" y="5238750"/>
                <a:ext cx="7620000" cy="830997"/>
              </a:xfrm>
              <a:prstGeom prst="rect">
                <a:avLst/>
              </a:prstGeom>
              <a:blipFill>
                <a:blip r:embed="rId4"/>
                <a:stretch>
                  <a:fillRect l="-1200" t="-5839" r="-320"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9528F981-8D99-4ACD-B202-6BC7D2309B68}"/>
                  </a:ext>
                </a:extLst>
              </p:cNvPr>
              <p:cNvSpPr/>
              <p:nvPr/>
            </p:nvSpPr>
            <p:spPr>
              <a:xfrm>
                <a:off x="7378994" y="2488684"/>
                <a:ext cx="3123612" cy="369332"/>
              </a:xfrm>
              <a:prstGeom prst="rect">
                <a:avLst/>
              </a:prstGeom>
            </p:spPr>
            <p:txBody>
              <a:bodyPr wrap="none">
                <a:spAutoFit/>
              </a:bodyPr>
              <a:lstStyle/>
              <a:p>
                <a:pPr lvl="1"/>
                <a:r>
                  <a:rPr lang="en-US" dirty="0">
                    <a:solidFill>
                      <a:srgbClr val="C3092B"/>
                    </a:solidFill>
                  </a:rPr>
                  <a:t>Transition kernel </a:t>
                </a:r>
                <a14:m>
                  <m:oMath xmlns:m="http://schemas.openxmlformats.org/officeDocument/2006/math">
                    <m:r>
                      <m:rPr>
                        <m:sty m:val="p"/>
                      </m:rPr>
                      <a:rPr lang="en-US">
                        <a:solidFill>
                          <a:srgbClr val="C3092B"/>
                        </a:solidFill>
                        <a:latin typeface="Cambria Math" panose="02040503050406030204" pitchFamily="18" charset="0"/>
                      </a:rPr>
                      <m:t>T</m:t>
                    </m:r>
                    <m:r>
                      <a:rPr lang="en-US">
                        <a:solidFill>
                          <a:srgbClr val="C3092B"/>
                        </a:solidFill>
                        <a:latin typeface="Cambria Math" panose="02040503050406030204" pitchFamily="18" charset="0"/>
                      </a:rPr>
                      <m:t>(</m:t>
                    </m:r>
                    <m:sSup>
                      <m:sSupPr>
                        <m:ctrlPr>
                          <a:rPr lang="en-US" i="1">
                            <a:solidFill>
                              <a:srgbClr val="C3092B"/>
                            </a:solidFill>
                            <a:latin typeface="Cambria Math" charset="0"/>
                          </a:rPr>
                        </m:ctrlPr>
                      </m:sSupPr>
                      <m:e>
                        <m:r>
                          <a:rPr lang="en-US" i="1">
                            <a:solidFill>
                              <a:srgbClr val="C3092B"/>
                            </a:solidFill>
                            <a:latin typeface="Cambria Math" panose="02040503050406030204" pitchFamily="18" charset="0"/>
                          </a:rPr>
                          <m:t>𝑚</m:t>
                        </m:r>
                      </m:e>
                      <m:sup>
                        <m:r>
                          <a:rPr lang="en-US" i="1">
                            <a:solidFill>
                              <a:srgbClr val="C3092B"/>
                            </a:solidFill>
                            <a:latin typeface="Cambria Math" panose="02040503050406030204" pitchFamily="18" charset="0"/>
                          </a:rPr>
                          <m:t>′</m:t>
                        </m:r>
                      </m:sup>
                    </m:sSup>
                    <m:r>
                      <a:rPr lang="en-US" i="1">
                        <a:solidFill>
                          <a:srgbClr val="C3092B"/>
                        </a:solidFill>
                        <a:latin typeface="Cambria Math" panose="02040503050406030204" pitchFamily="18" charset="0"/>
                      </a:rPr>
                      <m:t>|</m:t>
                    </m:r>
                    <m:r>
                      <a:rPr lang="en-US" i="1">
                        <a:solidFill>
                          <a:srgbClr val="C3092B"/>
                        </a:solidFill>
                        <a:latin typeface="Cambria Math" panose="02040503050406030204" pitchFamily="18" charset="0"/>
                      </a:rPr>
                      <m:t>𝑚</m:t>
                    </m:r>
                    <m:r>
                      <a:rPr lang="en-US" i="1">
                        <a:solidFill>
                          <a:srgbClr val="C3092B"/>
                        </a:solidFill>
                        <a:latin typeface="Cambria Math" panose="02040503050406030204" pitchFamily="18" charset="0"/>
                      </a:rPr>
                      <m:t>)</m:t>
                    </m:r>
                  </m:oMath>
                </a14:m>
                <a:endParaRPr lang="en-US" dirty="0">
                  <a:solidFill>
                    <a:srgbClr val="C3092B"/>
                  </a:solidFill>
                </a:endParaRPr>
              </a:p>
            </p:txBody>
          </p:sp>
        </mc:Choice>
        <mc:Fallback xmlns="">
          <p:sp>
            <p:nvSpPr>
              <p:cNvPr id="8" name="Rectangle 7">
                <a:extLst>
                  <a:ext uri="{FF2B5EF4-FFF2-40B4-BE49-F238E27FC236}">
                    <a16:creationId xmlns:a16="http://schemas.microsoft.com/office/drawing/2014/main" id="{9528F981-8D99-4ACD-B202-6BC7D2309B68}"/>
                  </a:ext>
                </a:extLst>
              </p:cNvPr>
              <p:cNvSpPr>
                <a:spLocks noRot="1" noChangeAspect="1" noMove="1" noResize="1" noEditPoints="1" noAdjustHandles="1" noChangeArrowheads="1" noChangeShapeType="1" noTextEdit="1"/>
              </p:cNvSpPr>
              <p:nvPr/>
            </p:nvSpPr>
            <p:spPr>
              <a:xfrm>
                <a:off x="7378994" y="2488684"/>
                <a:ext cx="3123612" cy="369332"/>
              </a:xfrm>
              <a:prstGeom prst="rect">
                <a:avLst/>
              </a:prstGeom>
              <a:blipFill>
                <a:blip r:embed="rId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1879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1F0A6-0862-4D29-8378-E4DCF12512F6}"/>
              </a:ext>
            </a:extLst>
          </p:cNvPr>
          <p:cNvSpPr>
            <a:spLocks noGrp="1"/>
          </p:cNvSpPr>
          <p:nvPr>
            <p:ph type="title"/>
          </p:nvPr>
        </p:nvSpPr>
        <p:spPr/>
        <p:txBody>
          <a:bodyPr/>
          <a:lstStyle/>
          <a:p>
            <a:r>
              <a:rPr lang="en-US" dirty="0"/>
              <a:t>stationary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26ACF06-D542-4E82-BE14-1DC1E37F6C5D}"/>
                  </a:ext>
                </a:extLst>
              </p:cNvPr>
              <p:cNvSpPr>
                <a:spLocks noGrp="1"/>
              </p:cNvSpPr>
              <p:nvPr>
                <p:ph idx="1"/>
              </p:nvPr>
            </p:nvSpPr>
            <p:spPr/>
            <p:txBody>
              <a:bodyPr>
                <a:normAutofit lnSpcReduction="10000"/>
              </a:bodyPr>
              <a:lstStyle/>
              <a:p>
                <a:pPr>
                  <a:spcAft>
                    <a:spcPts val="1000"/>
                  </a:spcAft>
                </a:pPr>
                <a:r>
                  <a:rPr lang="en-US" dirty="0"/>
                  <a:t>As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a:t> Markov chain converges to stationary if</a:t>
                </a:r>
              </a:p>
              <a:p>
                <a:pPr lvl="1">
                  <a:spcAft>
                    <a:spcPts val="1000"/>
                  </a:spcAft>
                </a:pPr>
                <a:r>
                  <a:rPr lang="en-US" dirty="0"/>
                  <a:t>Markov chain is </a:t>
                </a:r>
                <a:r>
                  <a:rPr lang="en-US" dirty="0">
                    <a:solidFill>
                      <a:srgbClr val="FF0000"/>
                    </a:solidFill>
                  </a:rPr>
                  <a:t>ergodic</a:t>
                </a:r>
                <a:r>
                  <a:rPr lang="en-US" dirty="0"/>
                  <a:t> and stratifies </a:t>
                </a:r>
                <a:r>
                  <a:rPr lang="en-US" dirty="0">
                    <a:solidFill>
                      <a:srgbClr val="FF0000"/>
                    </a:solidFill>
                  </a:rPr>
                  <a:t>detailed balance</a:t>
                </a:r>
              </a:p>
              <a:p>
                <a:pPr lvl="1">
                  <a:spcAft>
                    <a:spcPts val="1000"/>
                  </a:spcAft>
                </a:pPr>
                <a:r>
                  <a:rPr lang="en-US" b="1" dirty="0"/>
                  <a:t>Ergodic:</a:t>
                </a:r>
                <a:r>
                  <a:rPr lang="en-US" dirty="0"/>
                  <a:t> a Markov chain is ergodic if it is irreducible and aperiodic.</a:t>
                </a:r>
              </a:p>
              <a:p>
                <a:pPr lvl="2">
                  <a:spcAft>
                    <a:spcPts val="1000"/>
                  </a:spcAft>
                </a:pPr>
                <a:r>
                  <a:rPr lang="en-US" dirty="0"/>
                  <a:t>Irreducible: a Markov chain is irreducible if you can get from any state to any other state with non-negative probability in a finite number of steps.</a:t>
                </a:r>
              </a:p>
              <a:p>
                <a:pPr lvl="2">
                  <a:spcAft>
                    <a:spcPts val="1000"/>
                  </a:spcAft>
                </a:pPr>
                <a:r>
                  <a:rPr lang="en-US" dirty="0"/>
                  <a:t>Aperiodic: a Markov chain is aperiodic if you can return to any state at any time. </a:t>
                </a:r>
              </a:p>
              <a:p>
                <a:pPr lvl="1">
                  <a:spcAft>
                    <a:spcPts val="1000"/>
                  </a:spcAft>
                </a:pPr>
                <a:r>
                  <a:rPr lang="en-US" b="1" dirty="0"/>
                  <a:t>Detailed balance: </a:t>
                </a:r>
                <a:r>
                  <a:rPr lang="en-US" dirty="0"/>
                  <a:t>if there exists a distribution 𝜋(m) satisfied:</a:t>
                </a:r>
              </a:p>
              <a:p>
                <a:pPr marL="0" indent="0">
                  <a:spcAft>
                    <a:spcPts val="10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𝜋</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𝑇</m:t>
                      </m:r>
                      <m:d>
                        <m:dPr>
                          <m:ctrlPr>
                            <a:rPr lang="en-US" b="0" i="1" smtClean="0">
                              <a:latin typeface="Cambria Math" charset="0"/>
                            </a:rPr>
                          </m:ctrlPr>
                        </m:dPr>
                        <m:e>
                          <m:r>
                            <a:rPr lang="en-US" b="0" i="1" smtClean="0">
                              <a:latin typeface="Cambria Math" panose="02040503050406030204" pitchFamily="18" charset="0"/>
                            </a:rPr>
                            <m:t>𝑚</m:t>
                          </m:r>
                        </m:e>
                        <m:e>
                          <m:sSup>
                            <m:sSupPr>
                              <m:ctrlPr>
                                <a:rPr lang="en-US" b="0"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e>
                          <m:r>
                            <a:rPr lang="en-US" b="0" i="1" smtClean="0">
                              <a:latin typeface="Cambria Math" panose="02040503050406030204" pitchFamily="18" charset="0"/>
                            </a:rPr>
                            <m:t>𝑚</m:t>
                          </m:r>
                        </m:e>
                      </m:d>
                    </m:oMath>
                  </m:oMathPara>
                </a14:m>
                <a:endParaRPr lang="en-US" dirty="0"/>
              </a:p>
              <a:p>
                <a:pPr marL="0" indent="0">
                  <a:buNone/>
                </a:pPr>
                <a:endParaRPr lang="en-US" dirty="0"/>
              </a:p>
              <a:p>
                <a:pPr marL="0" indent="0">
                  <a:buNone/>
                </a:pPr>
                <a:r>
                  <a:rPr lang="en-US" sz="2000" dirty="0"/>
                  <a:t>(For details and proof, refer to the supplement slides)</a:t>
                </a:r>
              </a:p>
            </p:txBody>
          </p:sp>
        </mc:Choice>
        <mc:Fallback xmlns="">
          <p:sp>
            <p:nvSpPr>
              <p:cNvPr id="3" name="Content Placeholder 2">
                <a:extLst>
                  <a:ext uri="{FF2B5EF4-FFF2-40B4-BE49-F238E27FC236}">
                    <a16:creationId xmlns:a16="http://schemas.microsoft.com/office/drawing/2014/main" id="{D26ACF06-D542-4E82-BE14-1DC1E37F6C5D}"/>
                  </a:ext>
                </a:extLst>
              </p:cNvPr>
              <p:cNvSpPr>
                <a:spLocks noGrp="1" noRot="1" noChangeAspect="1" noMove="1" noResize="1" noEditPoints="1" noAdjustHandles="1" noChangeArrowheads="1" noChangeShapeType="1" noTextEdit="1"/>
              </p:cNvSpPr>
              <p:nvPr>
                <p:ph idx="1"/>
              </p:nvPr>
            </p:nvSpPr>
            <p:spPr>
              <a:blipFill>
                <a:blip r:embed="rId2"/>
                <a:stretch>
                  <a:fillRect l="-812" t="-2722"/>
                </a:stretch>
              </a:blipFill>
            </p:spPr>
            <p:txBody>
              <a:bodyPr/>
              <a:lstStyle/>
              <a:p>
                <a:r>
                  <a:rPr lang="en-US">
                    <a:noFill/>
                  </a:rPr>
                  <a:t> </a:t>
                </a:r>
              </a:p>
            </p:txBody>
          </p:sp>
        </mc:Fallback>
      </mc:AlternateContent>
    </p:spTree>
    <p:extLst>
      <p:ext uri="{BB962C8B-B14F-4D97-AF65-F5344CB8AC3E}">
        <p14:creationId xmlns:p14="http://schemas.microsoft.com/office/powerpoint/2010/main" val="171886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A68B0-893B-4321-A4A7-A3ECD0F3B262}"/>
              </a:ext>
            </a:extLst>
          </p:cNvPr>
          <p:cNvSpPr>
            <a:spLocks noGrp="1"/>
          </p:cNvSpPr>
          <p:nvPr>
            <p:ph type="title"/>
          </p:nvPr>
        </p:nvSpPr>
        <p:spPr/>
        <p:txBody>
          <a:bodyPr/>
          <a:lstStyle/>
          <a:p>
            <a:r>
              <a:rPr lang="en-US" dirty="0"/>
              <a:t>Construct a stationary Markov chain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D9B5167-C001-46A5-9B26-E21C6ED42EC8}"/>
                  </a:ext>
                </a:extLst>
              </p:cNvPr>
              <p:cNvSpPr>
                <a:spLocks noGrp="1"/>
              </p:cNvSpPr>
              <p:nvPr>
                <p:ph idx="1"/>
              </p:nvPr>
            </p:nvSpPr>
            <p:spPr/>
            <p:txBody>
              <a:bodyPr/>
              <a:lstStyle/>
              <a:p>
                <a:r>
                  <a:rPr lang="en-US" dirty="0"/>
                  <a:t>A Markov chain that satisfies </a:t>
                </a:r>
                <a:r>
                  <a:rPr lang="en-US" dirty="0">
                    <a:solidFill>
                      <a:srgbClr val="C3092B"/>
                    </a:solidFill>
                  </a:rPr>
                  <a:t>reversible</a:t>
                </a:r>
                <a:r>
                  <a:rPr lang="en-US" dirty="0"/>
                  <a:t> (</a:t>
                </a:r>
                <a:r>
                  <a:rPr lang="en-US" dirty="0">
                    <a:solidFill>
                      <a:srgbClr val="C3092B"/>
                    </a:solidFill>
                  </a:rPr>
                  <a:t>detailed balance</a:t>
                </a:r>
                <a:r>
                  <a:rPr lang="en-US" dirty="0"/>
                  <a:t>)</a:t>
                </a:r>
              </a:p>
              <a:p>
                <a:pPr lvl="1"/>
                <a14:m>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𝑇</m:t>
                    </m:r>
                    <m:d>
                      <m:dPr>
                        <m:ctrlPr>
                          <a:rPr lang="en-US" i="1">
                            <a:latin typeface="Cambria Math" charset="0"/>
                          </a:rPr>
                        </m:ctrlPr>
                      </m:dPr>
                      <m:e>
                        <m:r>
                          <a:rPr lang="en-US" b="0" i="1" smtClean="0">
                            <a:latin typeface="Cambria Math" panose="02040503050406030204" pitchFamily="18" charset="0"/>
                          </a:rPr>
                          <m:t>𝑚</m:t>
                        </m:r>
                      </m:e>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charset="0"/>
                          </a:rPr>
                        </m:ctrlPr>
                      </m:dPr>
                      <m:e>
                        <m:sSup>
                          <m:sSupPr>
                            <m:ctrlPr>
                              <a:rPr lang="en-US" i="1">
                                <a:latin typeface="Cambria Math" charset="0"/>
                              </a:rPr>
                            </m:ctrlPr>
                          </m:sSupPr>
                          <m:e>
                            <m:r>
                              <a:rPr lang="en-US" b="0" i="1" smtClean="0">
                                <a:latin typeface="Cambria Math" panose="02040503050406030204" pitchFamily="18" charset="0"/>
                              </a:rPr>
                              <m:t>𝑚</m:t>
                            </m:r>
                          </m:e>
                          <m:sup>
                            <m:r>
                              <a:rPr lang="en-US" i="1">
                                <a:latin typeface="Cambria Math" panose="02040503050406030204" pitchFamily="18" charset="0"/>
                              </a:rPr>
                              <m:t>′</m:t>
                            </m:r>
                          </m:sup>
                        </m:sSup>
                      </m:e>
                      <m:e>
                        <m:r>
                          <a:rPr lang="en-US" b="0" i="1" smtClean="0">
                            <a:latin typeface="Cambria Math" panose="02040503050406030204" pitchFamily="18" charset="0"/>
                          </a:rPr>
                          <m:t>𝑚</m:t>
                        </m:r>
                      </m:e>
                    </m:d>
                  </m:oMath>
                </a14:m>
                <a:endParaRPr lang="en-US" dirty="0"/>
              </a:p>
              <a:p>
                <a:pPr lvl="1"/>
                <a:r>
                  <a:rPr lang="en-US" b="1" dirty="0">
                    <a:solidFill>
                      <a:srgbClr val="C3092B"/>
                    </a:solidFill>
                  </a:rPr>
                  <a:t>Sufficient condition</a:t>
                </a:r>
                <a:r>
                  <a:rPr lang="en-US" dirty="0">
                    <a:solidFill>
                      <a:srgbClr val="C3092B"/>
                    </a:solidFill>
                  </a:rPr>
                  <a:t> </a:t>
                </a:r>
                <a:r>
                  <a:rPr lang="en-US" dirty="0"/>
                  <a:t>that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oMath>
                </a14:m>
                <a:r>
                  <a:rPr lang="en-US" dirty="0"/>
                  <a:t> is a stationary distribution</a:t>
                </a:r>
              </a:p>
              <a:p>
                <a:r>
                  <a:rPr lang="en-US" dirty="0"/>
                  <a:t>Proof:</a:t>
                </a:r>
                <a:endParaRPr lang="en-US" sz="2000" dirty="0"/>
              </a:p>
              <a:p>
                <a:pPr marL="0" indent="0" algn="ctr">
                  <a:spcBef>
                    <a:spcPts val="600"/>
                  </a:spcBef>
                  <a:buNone/>
                </a:pPr>
                <a14:m>
                  <m:oMath xmlns:m="http://schemas.openxmlformats.org/officeDocument/2006/math">
                    <m:r>
                      <a:rPr lang="en-US" sz="2000" i="1">
                        <a:latin typeface="Cambria Math" panose="02040503050406030204" pitchFamily="18" charset="0"/>
                        <a:ea typeface="Cambria Math" panose="02040503050406030204" pitchFamily="18" charset="0"/>
                      </a:rPr>
                      <m:t>𝜋</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r>
                      <a:rPr lang="en-US" sz="2000" i="1">
                        <a:latin typeface="Cambria Math" panose="02040503050406030204" pitchFamily="18" charset="0"/>
                      </a:rPr>
                      <m:t>𝑇</m:t>
                    </m:r>
                    <m:d>
                      <m:dPr>
                        <m:ctrlPr>
                          <a:rPr lang="en-US" sz="2000" i="1">
                            <a:latin typeface="Cambria Math" charset="0"/>
                          </a:rPr>
                        </m:ctrlPr>
                      </m:dPr>
                      <m:e>
                        <m:r>
                          <a:rPr lang="en-US" sz="2000" i="1">
                            <a:latin typeface="Cambria Math" panose="02040503050406030204" pitchFamily="18" charset="0"/>
                          </a:rPr>
                          <m:t>𝑚</m:t>
                        </m:r>
                      </m:e>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𝑇</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e>
                        <m:r>
                          <a:rPr lang="en-US" sz="2000" i="1">
                            <a:latin typeface="Cambria Math" panose="02040503050406030204" pitchFamily="18" charset="0"/>
                          </a:rPr>
                          <m:t>𝑚</m:t>
                        </m:r>
                      </m:e>
                    </m:d>
                  </m:oMath>
                </a14:m>
                <a:r>
                  <a:rPr lang="en-US" sz="2000" dirty="0"/>
                  <a:t> </a:t>
                </a:r>
              </a:p>
              <a:p>
                <a:pPr marL="0" indent="0" algn="ctr">
                  <a:spcBef>
                    <a:spcPts val="600"/>
                  </a:spcBef>
                  <a:buNone/>
                </a:pPr>
                <a14:m>
                  <m:oMath xmlns:m="http://schemas.openxmlformats.org/officeDocument/2006/math">
                    <m:nary>
                      <m:naryPr>
                        <m:chr m:val="∑"/>
                        <m:limLoc m:val="subSup"/>
                        <m:supHide m:val="on"/>
                        <m:ctrlPr>
                          <a:rPr lang="en-US" sz="2000" i="1" smtClean="0">
                            <a:latin typeface="Cambria Math" charset="0"/>
                            <a:ea typeface="Cambria Math" panose="02040503050406030204" pitchFamily="18" charset="0"/>
                          </a:rPr>
                        </m:ctrlPr>
                      </m:naryPr>
                      <m:sub>
                        <m:r>
                          <m:rPr>
                            <m:brk m:alnAt="9"/>
                          </m:rPr>
                          <a:rPr lang="en-US" sz="2000" b="0" i="1" smtClean="0">
                            <a:latin typeface="Cambria Math" panose="02040503050406030204" pitchFamily="18" charset="0"/>
                            <a:ea typeface="Cambria Math" panose="02040503050406030204" pitchFamily="18" charset="0"/>
                          </a:rPr>
                          <m:t>𝑚</m:t>
                        </m:r>
                      </m:sub>
                      <m:sup/>
                      <m:e>
                        <m:r>
                          <a:rPr lang="en-US" sz="2000" i="1">
                            <a:latin typeface="Cambria Math" panose="02040503050406030204" pitchFamily="18" charset="0"/>
                            <a:ea typeface="Cambria Math" panose="02040503050406030204" pitchFamily="18" charset="0"/>
                          </a:rPr>
                          <m:t>𝜋</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r>
                          <a:rPr lang="en-US" sz="2000" i="1">
                            <a:latin typeface="Cambria Math" panose="02040503050406030204" pitchFamily="18" charset="0"/>
                          </a:rPr>
                          <m:t>𝑇</m:t>
                        </m:r>
                        <m:d>
                          <m:dPr>
                            <m:ctrlPr>
                              <a:rPr lang="en-US" sz="2000" i="1">
                                <a:latin typeface="Cambria Math" charset="0"/>
                              </a:rPr>
                            </m:ctrlPr>
                          </m:dPr>
                          <m:e>
                            <m:r>
                              <a:rPr lang="en-US" sz="2000" i="1">
                                <a:latin typeface="Cambria Math" panose="02040503050406030204" pitchFamily="18" charset="0"/>
                              </a:rPr>
                              <m:t>𝑚</m:t>
                            </m:r>
                          </m:e>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e>
                    </m:nary>
                    <m:r>
                      <a:rPr lang="en-US" sz="2000" i="1">
                        <a:latin typeface="Cambria Math" panose="02040503050406030204" pitchFamily="18" charset="0"/>
                      </a:rPr>
                      <m:t>=</m:t>
                    </m:r>
                    <m:nary>
                      <m:naryPr>
                        <m:chr m:val="∑"/>
                        <m:limLoc m:val="subSup"/>
                        <m:supHide m:val="on"/>
                        <m:ctrlPr>
                          <a:rPr lang="en-US" sz="2000" i="1" smtClean="0">
                            <a:latin typeface="Cambria Math" charset="0"/>
                          </a:rPr>
                        </m:ctrlPr>
                      </m:naryPr>
                      <m:sub>
                        <m:r>
                          <m:rPr>
                            <m:brk m:alnAt="9"/>
                          </m:rPr>
                          <a:rPr lang="en-US" sz="2000" b="0" i="1" smtClean="0">
                            <a:latin typeface="Cambria Math" panose="02040503050406030204" pitchFamily="18" charset="0"/>
                          </a:rPr>
                          <m:t>𝑚</m:t>
                        </m:r>
                      </m:sub>
                      <m:sup/>
                      <m:e>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𝑇</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e>
                            <m:r>
                              <a:rPr lang="en-US" sz="2000" i="1">
                                <a:latin typeface="Cambria Math" panose="02040503050406030204" pitchFamily="18" charset="0"/>
                              </a:rPr>
                              <m:t>𝑚</m:t>
                            </m:r>
                          </m:e>
                        </m:d>
                      </m:e>
                    </m:nary>
                  </m:oMath>
                </a14:m>
                <a:r>
                  <a:rPr lang="en-US" sz="2000" dirty="0"/>
                  <a:t> </a:t>
                </a:r>
              </a:p>
              <a:p>
                <a:pPr marL="0" indent="0" algn="ctr">
                  <a:spcBef>
                    <a:spcPts val="600"/>
                  </a:spcBef>
                  <a:buNone/>
                </a:pPr>
                <a14:m>
                  <m:oMath xmlns:m="http://schemas.openxmlformats.org/officeDocument/2006/math">
                    <m:r>
                      <a:rPr lang="en-US" sz="2000" i="1" smtClean="0">
                        <a:latin typeface="Cambria Math" panose="02040503050406030204" pitchFamily="18" charset="0"/>
                        <a:ea typeface="Cambria Math" panose="02040503050406030204" pitchFamily="18" charset="0"/>
                      </a:rPr>
                      <m:t>𝜋</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nary>
                      <m:naryPr>
                        <m:chr m:val="∑"/>
                        <m:limLoc m:val="subSup"/>
                        <m:supHide m:val="on"/>
                        <m:ctrlPr>
                          <a:rPr lang="en-US" sz="2000" i="1" smtClean="0">
                            <a:latin typeface="Cambria Math" charset="0"/>
                          </a:rPr>
                        </m:ctrlPr>
                      </m:naryPr>
                      <m:sub>
                        <m:r>
                          <m:rPr>
                            <m:brk m:alnAt="9"/>
                          </m:rPr>
                          <a:rPr lang="en-US" sz="2000" b="0" i="1" smtClean="0">
                            <a:latin typeface="Cambria Math" panose="02040503050406030204" pitchFamily="18" charset="0"/>
                          </a:rPr>
                          <m:t>𝑚</m:t>
                        </m:r>
                      </m:sub>
                      <m:sup/>
                      <m:e>
                        <m:r>
                          <a:rPr lang="en-US" sz="2000" i="1">
                            <a:latin typeface="Cambria Math" panose="02040503050406030204" pitchFamily="18" charset="0"/>
                          </a:rPr>
                          <m:t>𝑇</m:t>
                        </m:r>
                        <m:d>
                          <m:dPr>
                            <m:ctrlPr>
                              <a:rPr lang="en-US" sz="2000" i="1">
                                <a:latin typeface="Cambria Math" charset="0"/>
                              </a:rPr>
                            </m:ctrlPr>
                          </m:dPr>
                          <m:e>
                            <m:r>
                              <a:rPr lang="en-US" sz="2000" i="1">
                                <a:latin typeface="Cambria Math" panose="02040503050406030204" pitchFamily="18" charset="0"/>
                              </a:rPr>
                              <m:t>𝑚</m:t>
                            </m:r>
                          </m:e>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e>
                    </m:nary>
                    <m:r>
                      <a:rPr lang="en-US" sz="2000" i="1">
                        <a:latin typeface="Cambria Math" panose="02040503050406030204" pitchFamily="18" charset="0"/>
                      </a:rPr>
                      <m:t>=</m:t>
                    </m:r>
                    <m:nary>
                      <m:naryPr>
                        <m:chr m:val="∑"/>
                        <m:limLoc m:val="subSup"/>
                        <m:supHide m:val="on"/>
                        <m:ctrlPr>
                          <a:rPr lang="en-US" sz="2000" i="1">
                            <a:latin typeface="Cambria Math" charset="0"/>
                          </a:rPr>
                        </m:ctrlPr>
                      </m:naryPr>
                      <m:sub>
                        <m:r>
                          <m:rPr>
                            <m:brk m:alnAt="9"/>
                          </m:rPr>
                          <a:rPr lang="en-US" sz="2000" i="1">
                            <a:latin typeface="Cambria Math" panose="02040503050406030204" pitchFamily="18" charset="0"/>
                          </a:rPr>
                          <m:t>𝑚</m:t>
                        </m:r>
                      </m:sub>
                      <m:sup/>
                      <m:e>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𝑇</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e>
                            <m:r>
                              <a:rPr lang="en-US" sz="2000" i="1">
                                <a:latin typeface="Cambria Math" panose="02040503050406030204" pitchFamily="18" charset="0"/>
                              </a:rPr>
                              <m:t>𝑚</m:t>
                            </m:r>
                          </m:e>
                        </m:d>
                      </m:e>
                    </m:nary>
                  </m:oMath>
                </a14:m>
                <a:r>
                  <a:rPr lang="en-US" sz="2000" dirty="0"/>
                  <a:t> </a:t>
                </a:r>
              </a:p>
              <a:p>
                <a:pPr marL="0" indent="0" algn="ctr">
                  <a:spcBef>
                    <a:spcPts val="600"/>
                  </a:spcBef>
                  <a:buNone/>
                </a:pPr>
                <a14:m>
                  <m:oMath xmlns:m="http://schemas.openxmlformats.org/officeDocument/2006/math">
                    <m:r>
                      <a:rPr lang="en-US" sz="2000" i="1" smtClean="0">
                        <a:latin typeface="Cambria Math" panose="02040503050406030204" pitchFamily="18" charset="0"/>
                        <a:ea typeface="Cambria Math" panose="02040503050406030204" pitchFamily="18" charset="0"/>
                      </a:rPr>
                      <m:t>𝜋</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d>
                    <m:r>
                      <a:rPr lang="en-US" sz="2000" i="1">
                        <a:latin typeface="Cambria Math" panose="02040503050406030204" pitchFamily="18" charset="0"/>
                      </a:rPr>
                      <m:t>=</m:t>
                    </m:r>
                    <m:nary>
                      <m:naryPr>
                        <m:chr m:val="∑"/>
                        <m:limLoc m:val="subSup"/>
                        <m:supHide m:val="on"/>
                        <m:ctrlPr>
                          <a:rPr lang="en-US" sz="2000" i="1">
                            <a:latin typeface="Cambria Math" charset="0"/>
                          </a:rPr>
                        </m:ctrlPr>
                      </m:naryPr>
                      <m:sub>
                        <m:r>
                          <m:rPr>
                            <m:brk m:alnAt="9"/>
                          </m:rPr>
                          <a:rPr lang="en-US" sz="2000" i="1">
                            <a:latin typeface="Cambria Math" panose="02040503050406030204" pitchFamily="18" charset="0"/>
                          </a:rPr>
                          <m:t>𝑚</m:t>
                        </m:r>
                      </m:sub>
                      <m:sup/>
                      <m:e>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𝑇</m:t>
                        </m:r>
                        <m:d>
                          <m:dPr>
                            <m:ctrlPr>
                              <a:rPr lang="en-US" sz="2000" i="1">
                                <a:latin typeface="Cambria Math" charset="0"/>
                              </a:rPr>
                            </m:ctrlPr>
                          </m:dPr>
                          <m:e>
                            <m:sSup>
                              <m:sSupPr>
                                <m:ctrlPr>
                                  <a:rPr lang="en-US" sz="2000" i="1">
                                    <a:latin typeface="Cambria Math"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e>
                          <m:e>
                            <m:r>
                              <a:rPr lang="en-US" sz="2000" i="1">
                                <a:latin typeface="Cambria Math" panose="02040503050406030204" pitchFamily="18" charset="0"/>
                              </a:rPr>
                              <m:t>𝑚</m:t>
                            </m:r>
                          </m:e>
                        </m:d>
                      </m:e>
                    </m:nary>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D9B5167-C001-46A5-9B26-E21C6ED42EC8}"/>
                  </a:ext>
                </a:extLst>
              </p:cNvPr>
              <p:cNvSpPr>
                <a:spLocks noGrp="1" noRot="1" noChangeAspect="1" noMove="1" noResize="1" noEditPoints="1" noAdjustHandles="1" noChangeArrowheads="1" noChangeShapeType="1" noTextEdit="1"/>
              </p:cNvSpPr>
              <p:nvPr>
                <p:ph idx="1"/>
              </p:nvPr>
            </p:nvSpPr>
            <p:spPr>
              <a:xfrm>
                <a:off x="838200" y="1737360"/>
                <a:ext cx="10515600" cy="3469640"/>
              </a:xfrm>
              <a:blipFill>
                <a:blip r:embed="rId3"/>
                <a:stretch>
                  <a:fillRect l="-812" t="-2460" b="-755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BBB1943-50D0-4051-B537-2DE44D202AC7}"/>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CC12B91C-59AF-44DF-8522-BAE3EF621401}"/>
              </a:ext>
            </a:extLst>
          </p:cNvPr>
          <p:cNvSpPr>
            <a:spLocks noGrp="1"/>
          </p:cNvSpPr>
          <p:nvPr>
            <p:ph type="sldNum" sz="quarter" idx="12"/>
          </p:nvPr>
        </p:nvSpPr>
        <p:spPr/>
        <p:txBody>
          <a:bodyPr/>
          <a:lstStyle/>
          <a:p>
            <a:fld id="{5DAD2D5A-63D4-4764-812C-7B8BDA2C77FC}" type="slidenum">
              <a:rPr lang="en-US" smtClean="0"/>
              <a:t>13</a:t>
            </a:fld>
            <a:endParaRPr lang="en-US"/>
          </a:p>
        </p:txBody>
      </p:sp>
      <p:sp>
        <p:nvSpPr>
          <p:cNvPr id="6" name="Rectangle 5">
            <a:extLst>
              <a:ext uri="{FF2B5EF4-FFF2-40B4-BE49-F238E27FC236}">
                <a16:creationId xmlns="" xmlns:a16="http://schemas.microsoft.com/office/drawing/2014/main" id="{D7E3F102-43D7-4A0C-9046-2333FEE339CD}"/>
              </a:ext>
            </a:extLst>
          </p:cNvPr>
          <p:cNvSpPr/>
          <p:nvPr/>
        </p:nvSpPr>
        <p:spPr>
          <a:xfrm>
            <a:off x="4524375" y="4344502"/>
            <a:ext cx="3079750" cy="438150"/>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A75074EE-CE61-4919-BB91-FBE97081AE0A}"/>
              </a:ext>
            </a:extLst>
          </p:cNvPr>
          <p:cNvSpPr txBox="1"/>
          <p:nvPr/>
        </p:nvSpPr>
        <p:spPr>
          <a:xfrm>
            <a:off x="1457325" y="4976167"/>
            <a:ext cx="9213850" cy="461665"/>
          </a:xfrm>
          <a:prstGeom prst="rect">
            <a:avLst/>
          </a:prstGeom>
          <a:noFill/>
        </p:spPr>
        <p:txBody>
          <a:bodyPr wrap="square" rtlCol="0">
            <a:spAutoFit/>
          </a:bodyPr>
          <a:lstStyle/>
          <a:p>
            <a:r>
              <a:rPr lang="en-US" sz="2400" dirty="0">
                <a:solidFill>
                  <a:srgbClr val="C3092B"/>
                </a:solidFill>
              </a:rPr>
              <a:t>How to design a transition kernel to achieve detailed balance?</a:t>
            </a:r>
          </a:p>
        </p:txBody>
      </p:sp>
      <p:pic>
        <p:nvPicPr>
          <p:cNvPr id="8" name="Picture 7">
            <a:extLst>
              <a:ext uri="{FF2B5EF4-FFF2-40B4-BE49-F238E27FC236}">
                <a16:creationId xmlns="" xmlns:a16="http://schemas.microsoft.com/office/drawing/2014/main" id="{24E62990-2452-47D9-9925-76B5B2E027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53364" y="4438693"/>
            <a:ext cx="1636936" cy="1636936"/>
          </a:xfrm>
          <a:prstGeom prst="rect">
            <a:avLst/>
          </a:prstGeom>
        </p:spPr>
      </p:pic>
    </p:spTree>
    <p:extLst>
      <p:ext uri="{BB962C8B-B14F-4D97-AF65-F5344CB8AC3E}">
        <p14:creationId xmlns:p14="http://schemas.microsoft.com/office/powerpoint/2010/main" val="305482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E0A629-D56F-4B5C-A559-D4DE82995459}"/>
              </a:ext>
            </a:extLst>
          </p:cNvPr>
          <p:cNvSpPr>
            <a:spLocks noGrp="1"/>
          </p:cNvSpPr>
          <p:nvPr>
            <p:ph type="title"/>
          </p:nvPr>
        </p:nvSpPr>
        <p:spPr/>
        <p:txBody>
          <a:bodyPr/>
          <a:lstStyle/>
          <a:p>
            <a:r>
              <a:rPr lang="en-US" dirty="0"/>
              <a:t>Metropolis-Hastings algorithm</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 xmlns:a16="http://schemas.microsoft.com/office/drawing/2014/main" id="{EEDBAC3D-7EE8-4460-BDD8-450237ACF90E}"/>
                  </a:ext>
                </a:extLst>
              </p:cNvPr>
              <p:cNvGraphicFramePr>
                <a:graphicFrameLocks noGrp="1"/>
              </p:cNvGraphicFramePr>
              <p:nvPr>
                <p:ph idx="1"/>
                <p:extLst>
                  <p:ext uri="{D42A27DB-BD31-4B8C-83A1-F6EECF244321}">
                    <p14:modId xmlns:p14="http://schemas.microsoft.com/office/powerpoint/2010/main" val="2292994245"/>
                  </p:ext>
                </p:extLst>
              </p:nvPr>
            </p:nvGraphicFramePr>
            <p:xfrm>
              <a:off x="4846320" y="1737360"/>
              <a:ext cx="7025640" cy="3728784"/>
            </p:xfrm>
            <a:graphic>
              <a:graphicData uri="http://schemas.openxmlformats.org/drawingml/2006/table">
                <a:tbl>
                  <a:tblPr firstRow="1" firstCol="1" bandRow="1">
                    <a:tableStyleId>{5940675A-B579-460E-94D1-54222C63F5DA}</a:tableStyleId>
                  </a:tblPr>
                  <a:tblGrid>
                    <a:gridCol w="7025640">
                      <a:extLst>
                        <a:ext uri="{9D8B030D-6E8A-4147-A177-3AD203B41FA5}">
                          <a16:colId xmlns="" xmlns:a16="http://schemas.microsoft.com/office/drawing/2014/main" val="3757151723"/>
                        </a:ext>
                      </a:extLst>
                    </a:gridCol>
                  </a:tblGrid>
                  <a:tr h="404114">
                    <a:tc>
                      <a:txBody>
                        <a:bodyPr/>
                        <a:lstStyle/>
                        <a:p>
                          <a:pPr marL="0" marR="0" algn="just">
                            <a:spcBef>
                              <a:spcPts val="0"/>
                            </a:spcBef>
                            <a:spcAft>
                              <a:spcPts val="0"/>
                            </a:spcAft>
                          </a:pPr>
                          <a:r>
                            <a:rPr lang="en-US" sz="1700" dirty="0">
                              <a:effectLst/>
                            </a:rPr>
                            <a:t>Algorithm 1: The Metropolis-Hastings algorithm for sampling from </a:t>
                          </a:r>
                          <a14:m>
                            <m:oMath xmlns:m="http://schemas.openxmlformats.org/officeDocument/2006/math">
                              <m:r>
                                <a:rPr lang="en-US" sz="1700" i="1" smtClean="0">
                                  <a:latin typeface="Cambria Math" panose="02040503050406030204" pitchFamily="18" charset="0"/>
                                </a:rPr>
                                <m:t>𝑃</m:t>
                              </m:r>
                              <m:d>
                                <m:dPr>
                                  <m:ctrlPr>
                                    <a:rPr lang="en-US" sz="1700" i="1">
                                      <a:latin typeface="Cambria Math" charset="0"/>
                                    </a:rPr>
                                  </m:ctrlPr>
                                </m:dPr>
                                <m:e>
                                  <m:r>
                                    <a:rPr lang="en-US" sz="1700" b="1" i="1">
                                      <a:latin typeface="Cambria Math" panose="02040503050406030204" pitchFamily="18" charset="0"/>
                                    </a:rPr>
                                    <m:t>𝒅</m:t>
                                  </m:r>
                                </m:e>
                                <m:e>
                                  <m:r>
                                    <a:rPr lang="en-US" sz="1700" b="1" i="1">
                                      <a:latin typeface="Cambria Math" panose="02040503050406030204" pitchFamily="18" charset="0"/>
                                      <a:ea typeface="Cambria Math" panose="02040503050406030204" pitchFamily="18" charset="0"/>
                                    </a:rPr>
                                    <m:t>𝒎</m:t>
                                  </m:r>
                                </m:e>
                              </m:d>
                            </m:oMath>
                          </a14:m>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07368" marR="1073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918596615"/>
                      </a:ext>
                    </a:extLst>
                  </a:tr>
                  <a:tr h="346542">
                    <a:tc>
                      <a:txBody>
                        <a:bodyPr/>
                        <a:lstStyle/>
                        <a:p>
                          <a:pPr marL="0" marR="0" algn="just">
                            <a:spcBef>
                              <a:spcPts val="0"/>
                            </a:spcBef>
                            <a:spcAft>
                              <a:spcPts val="0"/>
                            </a:spcAft>
                          </a:pPr>
                          <a:r>
                            <a:rPr lang="en-US" sz="1700" b="1" dirty="0">
                              <a:effectLst/>
                            </a:rPr>
                            <a:t>input:</a:t>
                          </a:r>
                          <a:r>
                            <a:rPr lang="en-US" sz="1700" dirty="0">
                              <a:effectLst/>
                            </a:rPr>
                            <a:t> initial value </a:t>
                          </a:r>
                          <a14:m>
                            <m:oMath xmlns:m="http://schemas.openxmlformats.org/officeDocument/2006/math">
                              <m:sSup>
                                <m:sSupPr>
                                  <m:ctrlPr>
                                    <a:rPr lang="en-US" sz="1700" i="1" smtClean="0">
                                      <a:effectLst/>
                                      <a:latin typeface="Cambria Math" charset="0"/>
                                    </a:rPr>
                                  </m:ctrlPr>
                                </m:sSupPr>
                                <m:e>
                                  <m:r>
                                    <a:rPr lang="en-US" sz="1700" b="1" i="1" smtClean="0">
                                      <a:effectLst/>
                                      <a:latin typeface="Cambria Math" panose="02040503050406030204" pitchFamily="18" charset="0"/>
                                    </a:rPr>
                                    <m:t>𝒎</m:t>
                                  </m:r>
                                </m:e>
                                <m:sup>
                                  <m:r>
                                    <a:rPr lang="en-US" sz="1700">
                                      <a:effectLst/>
                                      <a:latin typeface="Cambria Math" panose="02040503050406030204" pitchFamily="18" charset="0"/>
                                    </a:rPr>
                                    <m:t>(</m:t>
                                  </m:r>
                                  <m:r>
                                    <a:rPr lang="en-US" sz="1700" b="0" i="0" smtClean="0">
                                      <a:effectLst/>
                                      <a:latin typeface="Cambria Math" panose="02040503050406030204" pitchFamily="18" charset="0"/>
                                    </a:rPr>
                                    <m:t>0</m:t>
                                  </m:r>
                                  <m:r>
                                    <a:rPr lang="en-US" sz="1700">
                                      <a:effectLst/>
                                      <a:latin typeface="Cambria Math" panose="02040503050406030204" pitchFamily="18" charset="0"/>
                                    </a:rPr>
                                    <m:t>)</m:t>
                                  </m:r>
                                </m:sup>
                              </m:sSup>
                            </m:oMath>
                          </a14:m>
                          <a:r>
                            <a:rPr lang="en-US" sz="1700" dirty="0">
                              <a:effectLst/>
                            </a:rPr>
                            <a:t>, jumping function </a:t>
                          </a:r>
                          <a14:m>
                            <m:oMath xmlns:m="http://schemas.openxmlformats.org/officeDocument/2006/math">
                              <m:r>
                                <m:rPr>
                                  <m:sty m:val="p"/>
                                </m:rPr>
                                <a:rPr lang="en-US" sz="1700" b="0" i="0" smtClean="0">
                                  <a:latin typeface="Cambria Math" panose="02040503050406030204" pitchFamily="18" charset="0"/>
                                </a:rPr>
                                <m:t>Q</m:t>
                              </m:r>
                              <m:d>
                                <m:dPr>
                                  <m:ctrlPr>
                                    <a:rPr lang="en-US" sz="1700" i="1">
                                      <a:latin typeface="Cambria Math" charset="0"/>
                                    </a:rPr>
                                  </m:ctrlPr>
                                </m:dPr>
                                <m:e>
                                  <m:sSup>
                                    <m:sSupPr>
                                      <m:ctrlPr>
                                        <a:rPr lang="en-US" sz="1700" i="1">
                                          <a:latin typeface="Cambria Math" charset="0"/>
                                        </a:rPr>
                                      </m:ctrlPr>
                                    </m:sSupPr>
                                    <m:e>
                                      <m:r>
                                        <a:rPr lang="en-US" sz="1700" b="1" i="1">
                                          <a:latin typeface="Cambria Math" panose="02040503050406030204" pitchFamily="18" charset="0"/>
                                        </a:rPr>
                                        <m:t>𝒎</m:t>
                                      </m:r>
                                    </m:e>
                                    <m:sup>
                                      <m:r>
                                        <a:rPr lang="en-US" sz="1700" i="1">
                                          <a:latin typeface="Cambria Math" panose="02040503050406030204" pitchFamily="18" charset="0"/>
                                        </a:rPr>
                                        <m:t>′</m:t>
                                      </m:r>
                                    </m:sup>
                                  </m:sSup>
                                </m:e>
                                <m:e>
                                  <m:r>
                                    <a:rPr lang="en-US" sz="1700" b="1" i="1">
                                      <a:latin typeface="Cambria Math" panose="02040503050406030204" pitchFamily="18" charset="0"/>
                                    </a:rPr>
                                    <m:t>𝒎</m:t>
                                  </m:r>
                                </m:e>
                              </m:d>
                            </m:oMath>
                          </a14:m>
                          <a:endParaRPr lang="en-US" sz="1700" dirty="0">
                            <a:effectLst/>
                          </a:endParaRPr>
                        </a:p>
                        <a:p>
                          <a:pPr marL="0" marR="0" algn="just">
                            <a:spcBef>
                              <a:spcPts val="0"/>
                            </a:spcBef>
                            <a:spcAft>
                              <a:spcPts val="0"/>
                            </a:spcAft>
                          </a:pPr>
                          <a:r>
                            <a:rPr lang="en-US" sz="1700" b="1" dirty="0">
                              <a:effectLst/>
                            </a:rPr>
                            <a:t>output:</a:t>
                          </a:r>
                          <a:r>
                            <a:rPr lang="en-US" sz="1700" dirty="0">
                              <a:effectLst/>
                            </a:rPr>
                            <a:t> </a:t>
                          </a:r>
                          <a14:m>
                            <m:oMath xmlns:m="http://schemas.openxmlformats.org/officeDocument/2006/math">
                              <m:sSup>
                                <m:sSupPr>
                                  <m:ctrlPr>
                                    <a:rPr lang="en-US" sz="1700" i="1">
                                      <a:effectLst/>
                                      <a:latin typeface="Cambria Math" charset="0"/>
                                    </a:rPr>
                                  </m:ctrlPr>
                                </m:sSupPr>
                                <m:e>
                                  <m:r>
                                    <a:rPr lang="en-US" sz="1700" b="1" i="1" smtClean="0">
                                      <a:effectLst/>
                                      <a:latin typeface="Cambria Math" panose="02040503050406030204" pitchFamily="18" charset="0"/>
                                    </a:rPr>
                                    <m:t>𝒎</m:t>
                                  </m:r>
                                </m:e>
                                <m:sup>
                                  <m:r>
                                    <a:rPr lang="en-US" sz="1700">
                                      <a:effectLst/>
                                      <a:latin typeface="Cambria Math" panose="02040503050406030204" pitchFamily="18" charset="0"/>
                                    </a:rPr>
                                    <m:t>(</m:t>
                                  </m:r>
                                  <m:r>
                                    <a:rPr lang="en-US" sz="1700">
                                      <a:effectLst/>
                                      <a:latin typeface="Cambria Math" panose="02040503050406030204" pitchFamily="18" charset="0"/>
                                    </a:rPr>
                                    <m:t>𝑘</m:t>
                                  </m:r>
                                  <m:r>
                                    <a:rPr lang="en-US" sz="1700">
                                      <a:effectLst/>
                                      <a:latin typeface="Cambria Math" panose="02040503050406030204" pitchFamily="18" charset="0"/>
                                    </a:rPr>
                                    <m:t>)</m:t>
                                  </m:r>
                                </m:sup>
                              </m:sSup>
                            </m:oMath>
                          </a14:m>
                          <a:r>
                            <a:rPr lang="en-US" sz="1700" dirty="0">
                              <a:effectLst/>
                            </a:rPr>
                            <a:t> where </a:t>
                          </a:r>
                          <a14:m>
                            <m:oMath xmlns:m="http://schemas.openxmlformats.org/officeDocument/2006/math">
                              <m:r>
                                <a:rPr lang="en-US" sz="1700">
                                  <a:effectLst/>
                                  <a:latin typeface="Cambria Math" panose="02040503050406030204" pitchFamily="18" charset="0"/>
                                </a:rPr>
                                <m:t>𝑘</m:t>
                              </m:r>
                              <m:r>
                                <a:rPr lang="en-US" sz="1700">
                                  <a:effectLst/>
                                  <a:latin typeface="Cambria Math" panose="02040503050406030204" pitchFamily="18" charset="0"/>
                                </a:rPr>
                                <m:t>≤</m:t>
                              </m:r>
                              <m:r>
                                <a:rPr lang="en-US" sz="1700">
                                  <a:effectLst/>
                                  <a:latin typeface="Cambria Math" panose="02040503050406030204" pitchFamily="18" charset="0"/>
                                </a:rPr>
                                <m:t>𝐾</m:t>
                              </m:r>
                            </m:oMath>
                          </a14:m>
                          <a:endParaRPr lang="en-US" sz="1700" dirty="0">
                            <a:effectLst/>
                          </a:endParaRPr>
                        </a:p>
                        <a:p>
                          <a:pPr marL="0" marR="0" algn="just">
                            <a:spcBef>
                              <a:spcPts val="0"/>
                            </a:spcBef>
                            <a:spcAft>
                              <a:spcPts val="0"/>
                            </a:spcAft>
                          </a:pPr>
                          <a:r>
                            <a:rPr lang="en-US" sz="1700" b="1" dirty="0">
                              <a:effectLst/>
                            </a:rPr>
                            <a:t>begin</a:t>
                          </a:r>
                          <a:endParaRPr lang="en-US" sz="1700" dirty="0">
                            <a:effectLst/>
                          </a:endParaRPr>
                        </a:p>
                        <a:p>
                          <a:pPr marL="457200" marR="0" lvl="1" algn="just">
                            <a:spcBef>
                              <a:spcPts val="0"/>
                            </a:spcBef>
                            <a:spcAft>
                              <a:spcPts val="0"/>
                            </a:spcAft>
                          </a:pPr>
                          <a:r>
                            <a:rPr lang="en-US" sz="1700" b="1" dirty="0">
                              <a:effectLst/>
                            </a:rPr>
                            <a:t>while</a:t>
                          </a:r>
                          <a:r>
                            <a:rPr lang="en-US" sz="1700" dirty="0">
                              <a:effectLst/>
                            </a:rPr>
                            <a:t> </a:t>
                          </a:r>
                          <a14:m>
                            <m:oMath xmlns:m="http://schemas.openxmlformats.org/officeDocument/2006/math">
                              <m:r>
                                <a:rPr lang="en-US" sz="1700" smtClean="0">
                                  <a:effectLst/>
                                  <a:latin typeface="Cambria Math" panose="02040503050406030204" pitchFamily="18" charset="0"/>
                                </a:rPr>
                                <m:t>𝑘</m:t>
                              </m:r>
                              <m:r>
                                <a:rPr lang="en-US" sz="1700" smtClean="0">
                                  <a:effectLst/>
                                  <a:latin typeface="Cambria Math" panose="02040503050406030204" pitchFamily="18" charset="0"/>
                                </a:rPr>
                                <m:t>≤</m:t>
                              </m:r>
                              <m:r>
                                <a:rPr lang="en-US" sz="1700" smtClean="0">
                                  <a:effectLst/>
                                  <a:latin typeface="Cambria Math" panose="02040503050406030204" pitchFamily="18" charset="0"/>
                                </a:rPr>
                                <m:t>𝐾</m:t>
                              </m:r>
                            </m:oMath>
                          </a14:m>
                          <a:r>
                            <a:rPr lang="en-US" sz="1700" dirty="0">
                              <a:effectLst/>
                            </a:rPr>
                            <a:t> </a:t>
                          </a:r>
                          <a:r>
                            <a:rPr lang="en-US" sz="1700" b="1" dirty="0">
                              <a:effectLst/>
                            </a:rPr>
                            <a:t>do</a:t>
                          </a:r>
                        </a:p>
                        <a:p>
                          <a:pPr marL="914400" marR="0" lvl="2" algn="just">
                            <a:spcBef>
                              <a:spcPts val="0"/>
                            </a:spcBef>
                            <a:spcAft>
                              <a:spcPts val="0"/>
                            </a:spcAft>
                          </a:pPr>
                          <a14:m>
                            <m:oMath xmlns:m="http://schemas.openxmlformats.org/officeDocument/2006/math">
                              <m:sSup>
                                <m:sSupPr>
                                  <m:ctrlPr>
                                    <a:rPr lang="en-US" sz="1700" i="1" smtClean="0">
                                      <a:effectLst/>
                                      <a:latin typeface="Cambria Math" charset="0"/>
                                    </a:rPr>
                                  </m:ctrlPr>
                                </m:sSupPr>
                                <m:e>
                                  <m:r>
                                    <a:rPr lang="en-US" sz="1700" b="1" i="1" smtClean="0">
                                      <a:effectLst/>
                                      <a:latin typeface="Cambria Math" panose="02040503050406030204" pitchFamily="18" charset="0"/>
                                    </a:rPr>
                                    <m:t>𝒎</m:t>
                                  </m:r>
                                </m:e>
                                <m:sup>
                                  <m:r>
                                    <a:rPr lang="en-US" sz="1700">
                                      <a:effectLst/>
                                      <a:latin typeface="Cambria Math" panose="02040503050406030204" pitchFamily="18" charset="0"/>
                                    </a:rPr>
                                    <m:t>(</m:t>
                                  </m:r>
                                  <m:r>
                                    <a:rPr lang="en-US" sz="1700">
                                      <a:effectLst/>
                                      <a:latin typeface="Cambria Math" panose="02040503050406030204" pitchFamily="18" charset="0"/>
                                    </a:rPr>
                                    <m:t>𝑘</m:t>
                                  </m:r>
                                  <m:r>
                                    <a:rPr lang="en-US" sz="1700">
                                      <a:effectLst/>
                                      <a:latin typeface="Cambria Math" panose="02040503050406030204" pitchFamily="18" charset="0"/>
                                    </a:rPr>
                                    <m:t>)</m:t>
                                  </m:r>
                                </m:sup>
                              </m:sSup>
                              <m:r>
                                <a:rPr lang="en-US" sz="1700" b="0" i="1" smtClean="0">
                                  <a:effectLst/>
                                  <a:latin typeface="Cambria Math" panose="02040503050406030204" pitchFamily="18" charset="0"/>
                                </a:rPr>
                                <m:t> </m:t>
                              </m:r>
                              <m:r>
                                <a:rPr lang="en-US" sz="1700" b="0" i="0" smtClean="0">
                                  <a:effectLst/>
                                  <a:latin typeface="Cambria Math" panose="02040503050406030204" pitchFamily="18" charset="0"/>
                                </a:rPr>
                                <m:t>~ </m:t>
                              </m:r>
                              <m:r>
                                <m:rPr>
                                  <m:sty m:val="p"/>
                                </m:rPr>
                                <a:rPr lang="en-US" sz="1700" b="0" i="0" smtClean="0">
                                  <a:latin typeface="Cambria Math" panose="02040503050406030204" pitchFamily="18" charset="0"/>
                                </a:rPr>
                                <m:t>Q</m:t>
                              </m:r>
                              <m:d>
                                <m:dPr>
                                  <m:ctrlPr>
                                    <a:rPr lang="en-US" sz="1700" i="1">
                                      <a:latin typeface="Cambria Math" charset="0"/>
                                    </a:rPr>
                                  </m:ctrlPr>
                                </m:dPr>
                                <m:e>
                                  <m:sSup>
                                    <m:sSupPr>
                                      <m:ctrlPr>
                                        <a:rPr lang="en-US" sz="1700" i="1">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e>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d>
                            </m:oMath>
                          </a14:m>
                          <a:r>
                            <a:rPr lang="en-US" sz="1700" dirty="0">
                              <a:effectLst/>
                            </a:rPr>
                            <a:t> </a:t>
                          </a:r>
                        </a:p>
                        <a:p>
                          <a:pPr marL="914400" marR="0" lvl="2" algn="just">
                            <a:spcBef>
                              <a:spcPts val="0"/>
                            </a:spcBef>
                            <a:spcAft>
                              <a:spcPts val="0"/>
                            </a:spcAft>
                          </a:pPr>
                          <a14:m>
                            <m:oMath xmlns:m="http://schemas.openxmlformats.org/officeDocument/2006/math">
                              <m:r>
                                <a:rPr lang="en-US" sz="1700">
                                  <a:effectLst/>
                                  <a:latin typeface="Cambria Math" panose="02040503050406030204" pitchFamily="18" charset="0"/>
                                </a:rPr>
                                <m:t>𝒜</m:t>
                              </m:r>
                              <m:d>
                                <m:dPr>
                                  <m:ctrlPr>
                                    <a:rPr lang="en-US" sz="1700" i="1">
                                      <a:effectLst/>
                                      <a:latin typeface="Cambria Math" charset="0"/>
                                    </a:rPr>
                                  </m:ctrlPr>
                                </m:dPr>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r>
                                    <a:rPr lang="en-US" sz="1700">
                                      <a:effectLst/>
                                      <a:latin typeface="Cambria Math" panose="02040503050406030204" pitchFamily="18" charset="0"/>
                                    </a:rPr>
                                    <m:t>,</m:t>
                                  </m:r>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d>
                              <m:r>
                                <a:rPr lang="en-US" sz="1700">
                                  <a:effectLst/>
                                  <a:latin typeface="Cambria Math" panose="02040503050406030204" pitchFamily="18" charset="0"/>
                                </a:rPr>
                                <m:t>=</m:t>
                              </m:r>
                              <m:func>
                                <m:funcPr>
                                  <m:ctrlPr>
                                    <a:rPr lang="en-US" sz="1700" i="1">
                                      <a:effectLst/>
                                      <a:latin typeface="Cambria Math" charset="0"/>
                                    </a:rPr>
                                  </m:ctrlPr>
                                </m:funcPr>
                                <m:fName>
                                  <m:r>
                                    <m:rPr>
                                      <m:sty m:val="p"/>
                                    </m:rPr>
                                    <a:rPr lang="en-US" sz="1700">
                                      <a:effectLst/>
                                      <a:latin typeface="Cambria Math" panose="02040503050406030204" pitchFamily="18" charset="0"/>
                                    </a:rPr>
                                    <m:t>min</m:t>
                                  </m:r>
                                </m:fName>
                                <m:e>
                                  <m:d>
                                    <m:dPr>
                                      <m:begChr m:val="{"/>
                                      <m:endChr m:val="}"/>
                                      <m:ctrlPr>
                                        <a:rPr lang="en-US" sz="1700" i="1">
                                          <a:effectLst/>
                                          <a:latin typeface="Cambria Math" charset="0"/>
                                        </a:rPr>
                                      </m:ctrlPr>
                                    </m:dPr>
                                    <m:e>
                                      <m:r>
                                        <a:rPr lang="en-US" sz="1700">
                                          <a:effectLst/>
                                          <a:latin typeface="Cambria Math" panose="02040503050406030204" pitchFamily="18" charset="0"/>
                                        </a:rPr>
                                        <m:t>1,</m:t>
                                      </m:r>
                                      <m:f>
                                        <m:fPr>
                                          <m:ctrlPr>
                                            <a:rPr lang="en-US" sz="1700" i="1">
                                              <a:effectLst/>
                                              <a:latin typeface="Cambria Math" charset="0"/>
                                            </a:rPr>
                                          </m:ctrlPr>
                                        </m:fPr>
                                        <m:num>
                                          <m:r>
                                            <a:rPr lang="en-US" sz="1700" i="1" smtClean="0">
                                              <a:latin typeface="Cambria Math" panose="02040503050406030204" pitchFamily="18" charset="0"/>
                                            </a:rPr>
                                            <m:t>𝑃</m:t>
                                          </m:r>
                                          <m:d>
                                            <m:dPr>
                                              <m:ctrlPr>
                                                <a:rPr lang="en-US" sz="1700" i="1">
                                                  <a:latin typeface="Cambria Math" charset="0"/>
                                                </a:rPr>
                                              </m:ctrlPr>
                                            </m:dPr>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e>
                                            <m:e>
                                              <m:r>
                                                <a:rPr lang="en-US" sz="1700" b="1" i="1">
                                                  <a:latin typeface="Cambria Math" panose="02040503050406030204" pitchFamily="18" charset="0"/>
                                                </a:rPr>
                                                <m:t>𝒅</m:t>
                                              </m:r>
                                            </m:e>
                                          </m:d>
                                          <m:r>
                                            <m:rPr>
                                              <m:sty m:val="p"/>
                                            </m:rPr>
                                            <a:rPr lang="en-US" sz="1700" b="0" i="0" smtClean="0">
                                              <a:latin typeface="Cambria Math" panose="02040503050406030204" pitchFamily="18" charset="0"/>
                                            </a:rPr>
                                            <m:t>Q</m:t>
                                          </m:r>
                                          <m:d>
                                            <m:dPr>
                                              <m:ctrlPr>
                                                <a:rPr lang="en-US" sz="1700" i="1">
                                                  <a:latin typeface="Cambria Math" charset="0"/>
                                                </a:rPr>
                                              </m:ctrlPr>
                                            </m:dPr>
                                            <m:e>
                                              <m:sSup>
                                                <m:sSupPr>
                                                  <m:ctrlPr>
                                                    <a:rPr lang="en-US" sz="1700" i="1">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e>
                                          </m:d>
                                        </m:num>
                                        <m:den>
                                          <m:r>
                                            <a:rPr lang="en-US" sz="1700" i="1" smtClean="0">
                                              <a:latin typeface="Cambria Math" panose="02040503050406030204" pitchFamily="18" charset="0"/>
                                            </a:rPr>
                                            <m:t>𝑃</m:t>
                                          </m:r>
                                          <m:d>
                                            <m:dPr>
                                              <m:ctrlPr>
                                                <a:rPr lang="en-US" sz="1700" i="1">
                                                  <a:latin typeface="Cambria Math" charset="0"/>
                                                </a:rPr>
                                              </m:ctrlPr>
                                            </m:dPr>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e>
                                              <m:r>
                                                <a:rPr lang="en-US" sz="1700" b="1" i="1">
                                                  <a:latin typeface="Cambria Math" panose="02040503050406030204" pitchFamily="18" charset="0"/>
                                                </a:rPr>
                                                <m:t>𝒅</m:t>
                                              </m:r>
                                            </m:e>
                                          </m:d>
                                          <m:r>
                                            <m:rPr>
                                              <m:sty m:val="p"/>
                                            </m:rPr>
                                            <a:rPr lang="en-US" sz="1700" b="0" i="0" smtClean="0">
                                              <a:latin typeface="Cambria Math" panose="02040503050406030204" pitchFamily="18" charset="0"/>
                                            </a:rPr>
                                            <m:t>Q</m:t>
                                          </m:r>
                                          <m:d>
                                            <m:dPr>
                                              <m:ctrlPr>
                                                <a:rPr lang="en-US" sz="1700" i="1">
                                                  <a:latin typeface="Cambria Math" charset="0"/>
                                                </a:rPr>
                                              </m:ctrlPr>
                                            </m:dPr>
                                            <m:e>
                                              <m:sSup>
                                                <m:sSupPr>
                                                  <m:ctrlPr>
                                                    <a:rPr lang="en-US" sz="1700" i="1">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e>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d>
                                        </m:den>
                                      </m:f>
                                    </m:e>
                                  </m:d>
                                </m:e>
                              </m:func>
                            </m:oMath>
                          </a14:m>
                          <a:r>
                            <a:rPr lang="en-US" sz="1700" dirty="0">
                              <a:effectLst/>
                            </a:rPr>
                            <a:t> </a:t>
                          </a:r>
                        </a:p>
                        <a:p>
                          <a:pPr marL="914400" marR="0" lvl="2" algn="just">
                            <a:spcBef>
                              <a:spcPts val="0"/>
                            </a:spcBef>
                            <a:spcAft>
                              <a:spcPts val="0"/>
                            </a:spcAft>
                          </a:pPr>
                          <a:r>
                            <a:rPr lang="en-US" sz="1700" b="1" dirty="0">
                              <a:effectLst/>
                            </a:rPr>
                            <a:t>if</a:t>
                          </a:r>
                          <a:r>
                            <a:rPr lang="en-US" sz="1700" dirty="0">
                              <a:effectLst/>
                            </a:rPr>
                            <a:t> </a:t>
                          </a:r>
                          <a14:m>
                            <m:oMath xmlns:m="http://schemas.openxmlformats.org/officeDocument/2006/math">
                              <m:r>
                                <a:rPr lang="en-US" sz="1700" b="0" i="1" smtClean="0">
                                  <a:effectLst/>
                                  <a:latin typeface="Cambria Math" panose="02040503050406030204" pitchFamily="18" charset="0"/>
                                </a:rPr>
                                <m:t>𝑟𝑎𝑛𝑑</m:t>
                              </m:r>
                              <m:r>
                                <a:rPr lang="en-US" sz="1700" b="0" i="0" smtClean="0">
                                  <a:effectLst/>
                                  <a:latin typeface="Cambria Math" panose="02040503050406030204" pitchFamily="18" charset="0"/>
                                </a:rPr>
                                <m:t>(1)</m:t>
                              </m:r>
                              <m:r>
                                <a:rPr lang="en-US" sz="1700">
                                  <a:effectLst/>
                                  <a:latin typeface="Cambria Math" panose="02040503050406030204" pitchFamily="18" charset="0"/>
                                </a:rPr>
                                <m:t>&lt;</m:t>
                              </m:r>
                              <m:r>
                                <a:rPr lang="en-US" sz="1700">
                                  <a:effectLst/>
                                  <a:latin typeface="Cambria Math" panose="02040503050406030204" pitchFamily="18" charset="0"/>
                                </a:rPr>
                                <m:t>𝒜</m:t>
                              </m:r>
                              <m:d>
                                <m:dPr>
                                  <m:ctrlPr>
                                    <a:rPr lang="en-US" sz="1700" i="1">
                                      <a:effectLst/>
                                      <a:latin typeface="Cambria Math" charset="0"/>
                                    </a:rPr>
                                  </m:ctrlPr>
                                </m:dPr>
                                <m:e>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r>
                                    <a:rPr lang="en-US" sz="1700">
                                      <a:effectLst/>
                                      <a:latin typeface="Cambria Math" panose="02040503050406030204" pitchFamily="18" charset="0"/>
                                    </a:rPr>
                                    <m:t>,</m:t>
                                  </m:r>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e>
                              </m:d>
                            </m:oMath>
                          </a14:m>
                          <a:r>
                            <a:rPr lang="en-US" sz="1700" dirty="0">
                              <a:effectLst/>
                            </a:rPr>
                            <a:t> </a:t>
                          </a:r>
                          <a:r>
                            <a:rPr lang="en-US" sz="1700" b="1" dirty="0">
                              <a:effectLst/>
                            </a:rPr>
                            <a:t>then</a:t>
                          </a:r>
                        </a:p>
                        <a:p>
                          <a:pPr marL="1371600" marR="0" lvl="3" algn="just">
                            <a:spcBef>
                              <a:spcPts val="0"/>
                            </a:spcBef>
                            <a:spcAft>
                              <a:spcPts val="0"/>
                            </a:spcAft>
                          </a:pPr>
                          <a:r>
                            <a:rPr lang="en-US" sz="1700" dirty="0">
                              <a:effectLst/>
                            </a:rPr>
                            <a:t>Keep </a:t>
                          </a:r>
                          <a14:m>
                            <m:oMath xmlns:m="http://schemas.openxmlformats.org/officeDocument/2006/math">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oMath>
                          </a14:m>
                          <a:endParaRPr lang="en-US" sz="1700" dirty="0">
                            <a:effectLst/>
                          </a:endParaRPr>
                        </a:p>
                        <a:p>
                          <a:pPr marL="914400" marR="0" lvl="2" algn="just">
                            <a:spcBef>
                              <a:spcPts val="0"/>
                            </a:spcBef>
                            <a:spcAft>
                              <a:spcPts val="0"/>
                            </a:spcAft>
                          </a:pPr>
                          <a:r>
                            <a:rPr lang="en-US" sz="1700" b="1" dirty="0">
                              <a:effectLst/>
                            </a:rPr>
                            <a:t>else</a:t>
                          </a:r>
                        </a:p>
                        <a:p>
                          <a:pPr marL="1371600" marR="0" lvl="3" algn="just">
                            <a:spcBef>
                              <a:spcPts val="0"/>
                            </a:spcBef>
                            <a:spcAft>
                              <a:spcPts val="0"/>
                            </a:spcAft>
                          </a:pPr>
                          <a14:m>
                            <m:oMath xmlns:m="http://schemas.openxmlformats.org/officeDocument/2006/math">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m:t>
                                  </m:r>
                                </m:sup>
                              </m:sSup>
                              <m:r>
                                <a:rPr lang="en-US" sz="1700">
                                  <a:effectLst/>
                                  <a:latin typeface="Cambria Math" panose="02040503050406030204" pitchFamily="18" charset="0"/>
                                </a:rPr>
                                <m:t>=</m:t>
                              </m:r>
                              <m:sSup>
                                <m:sSupPr>
                                  <m:ctrlPr>
                                    <a:rPr lang="en-US" sz="1700" i="1" smtClean="0">
                                      <a:latin typeface="Cambria Math" charset="0"/>
                                    </a:rPr>
                                  </m:ctrlPr>
                                </m:sSupPr>
                                <m:e>
                                  <m:r>
                                    <a:rPr lang="en-US" sz="1700" b="1" i="1">
                                      <a:latin typeface="Cambria Math" panose="02040503050406030204" pitchFamily="18" charset="0"/>
                                    </a:rPr>
                                    <m:t>𝒎</m:t>
                                  </m:r>
                                </m:e>
                                <m:sup>
                                  <m:r>
                                    <a:rPr lang="en-US" sz="1700" b="0" i="1" smtClean="0">
                                      <a:latin typeface="Cambria Math" panose="02040503050406030204" pitchFamily="18" charset="0"/>
                                    </a:rPr>
                                    <m:t>(</m:t>
                                  </m:r>
                                  <m:r>
                                    <a:rPr lang="en-US" sz="1700" b="0" i="1" smtClean="0">
                                      <a:latin typeface="Cambria Math" panose="02040503050406030204" pitchFamily="18" charset="0"/>
                                    </a:rPr>
                                    <m:t>𝑘</m:t>
                                  </m:r>
                                  <m:r>
                                    <a:rPr lang="en-US" sz="1700" b="0" i="1" smtClean="0">
                                      <a:latin typeface="Cambria Math" panose="02040503050406030204" pitchFamily="18" charset="0"/>
                                    </a:rPr>
                                    <m:t>−1)</m:t>
                                  </m:r>
                                </m:sup>
                              </m:sSup>
                            </m:oMath>
                          </a14:m>
                          <a:r>
                            <a:rPr lang="en-US" sz="1700" dirty="0">
                              <a:effectLst/>
                            </a:rPr>
                            <a:t> </a:t>
                          </a:r>
                        </a:p>
                        <a:p>
                          <a:pPr marL="914400" marR="0" lvl="2" algn="just">
                            <a:spcBef>
                              <a:spcPts val="0"/>
                            </a:spcBef>
                            <a:spcAft>
                              <a:spcPts val="0"/>
                            </a:spcAft>
                          </a:pPr>
                          <a:r>
                            <a:rPr lang="en-US" sz="1700" dirty="0">
                              <a:effectLst/>
                            </a:rPr>
                            <a:t> </a:t>
                          </a:r>
                        </a:p>
                      </a:txBody>
                      <a:tcPr marL="107368" marR="1073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65544672"/>
                      </a:ext>
                    </a:extLst>
                  </a:tr>
                </a:tbl>
              </a:graphicData>
            </a:graphic>
          </p:graphicFrame>
        </mc:Choice>
        <mc:Fallback xmlns="">
          <p:graphicFrame>
            <p:nvGraphicFramePr>
              <p:cNvPr id="6" name="Content Placeholder 5">
                <a:extLst>
                  <a:ext uri="{FF2B5EF4-FFF2-40B4-BE49-F238E27FC236}">
                    <a16:creationId xmlns:a16="http://schemas.microsoft.com/office/drawing/2014/main" id="{EEDBAC3D-7EE8-4460-BDD8-450237ACF90E}"/>
                  </a:ext>
                </a:extLst>
              </p:cNvPr>
              <p:cNvGraphicFramePr>
                <a:graphicFrameLocks noGrp="1"/>
              </p:cNvGraphicFramePr>
              <p:nvPr>
                <p:ph idx="1"/>
                <p:extLst>
                  <p:ext uri="{D42A27DB-BD31-4B8C-83A1-F6EECF244321}">
                    <p14:modId xmlns:p14="http://schemas.microsoft.com/office/powerpoint/2010/main" val="2292994245"/>
                  </p:ext>
                </p:extLst>
              </p:nvPr>
            </p:nvGraphicFramePr>
            <p:xfrm>
              <a:off x="4846320" y="1737360"/>
              <a:ext cx="7025640" cy="3728784"/>
            </p:xfrm>
            <a:graphic>
              <a:graphicData uri="http://schemas.openxmlformats.org/drawingml/2006/table">
                <a:tbl>
                  <a:tblPr firstRow="1" firstCol="1" bandRow="1">
                    <a:tableStyleId>{5940675A-B579-460E-94D1-54222C63F5DA}</a:tableStyleId>
                  </a:tblPr>
                  <a:tblGrid>
                    <a:gridCol w="7025640">
                      <a:extLst>
                        <a:ext uri="{9D8B030D-6E8A-4147-A177-3AD203B41FA5}">
                          <a16:colId xmlns:a16="http://schemas.microsoft.com/office/drawing/2014/main" val="3757151723"/>
                        </a:ext>
                      </a:extLst>
                    </a:gridCol>
                  </a:tblGrid>
                  <a:tr h="404114">
                    <a:tc>
                      <a:txBody>
                        <a:bodyPr/>
                        <a:lstStyle/>
                        <a:p>
                          <a:endParaRPr lang="en-US"/>
                        </a:p>
                      </a:txBody>
                      <a:tcPr marL="107368" marR="1073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3030" r="-87" b="-828788"/>
                          </a:stretch>
                        </a:blipFill>
                      </a:tcPr>
                    </a:tc>
                    <a:extLst>
                      <a:ext uri="{0D108BD9-81ED-4DB2-BD59-A6C34878D82A}">
                        <a16:rowId xmlns:a16="http://schemas.microsoft.com/office/drawing/2014/main" val="3918596615"/>
                      </a:ext>
                    </a:extLst>
                  </a:tr>
                  <a:tr h="3324670">
                    <a:tc>
                      <a:txBody>
                        <a:bodyPr/>
                        <a:lstStyle/>
                        <a:p>
                          <a:endParaRPr lang="en-US"/>
                        </a:p>
                      </a:txBody>
                      <a:tcPr marL="107368" marR="1073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t="-12454" r="-87" b="-183"/>
                          </a:stretch>
                        </a:blipFill>
                      </a:tcPr>
                    </a:tc>
                    <a:extLst>
                      <a:ext uri="{0D108BD9-81ED-4DB2-BD59-A6C34878D82A}">
                        <a16:rowId xmlns:a16="http://schemas.microsoft.com/office/drawing/2014/main" val="2265544672"/>
                      </a:ext>
                    </a:extLst>
                  </a:tr>
                </a:tbl>
              </a:graphicData>
            </a:graphic>
          </p:graphicFrame>
        </mc:Fallback>
      </mc:AlternateContent>
      <p:sp>
        <p:nvSpPr>
          <p:cNvPr id="4" name="Date Placeholder 3">
            <a:extLst>
              <a:ext uri="{FF2B5EF4-FFF2-40B4-BE49-F238E27FC236}">
                <a16:creationId xmlns="" xmlns:a16="http://schemas.microsoft.com/office/drawing/2014/main" id="{8CD1D9EA-5811-44BD-9E81-A9915C203B1D}"/>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1AA56DD3-8251-4485-BC87-3A099157578A}"/>
              </a:ext>
            </a:extLst>
          </p:cNvPr>
          <p:cNvSpPr>
            <a:spLocks noGrp="1"/>
          </p:cNvSpPr>
          <p:nvPr>
            <p:ph type="sldNum" sz="quarter" idx="12"/>
          </p:nvPr>
        </p:nvSpPr>
        <p:spPr/>
        <p:txBody>
          <a:bodyPr/>
          <a:lstStyle/>
          <a:p>
            <a:fld id="{5DAD2D5A-63D4-4764-812C-7B8BDA2C77FC}" type="slidenum">
              <a:rPr lang="en-US" smtClean="0"/>
              <a:t>14</a:t>
            </a:fld>
            <a:endParaRPr lang="en-US"/>
          </a:p>
        </p:txBody>
      </p:sp>
      <p:sp>
        <p:nvSpPr>
          <p:cNvPr id="7" name="Content Placeholder 2">
            <a:extLst>
              <a:ext uri="{FF2B5EF4-FFF2-40B4-BE49-F238E27FC236}">
                <a16:creationId xmlns="" xmlns:a16="http://schemas.microsoft.com/office/drawing/2014/main" id="{8D20F8E6-9F8D-4E49-B3E1-39BDA2DDD867}"/>
              </a:ext>
            </a:extLst>
          </p:cNvPr>
          <p:cNvSpPr txBox="1">
            <a:spLocks/>
          </p:cNvSpPr>
          <p:nvPr/>
        </p:nvSpPr>
        <p:spPr>
          <a:xfrm>
            <a:off x="838200" y="1737360"/>
            <a:ext cx="3652520" cy="88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A method that generate a </a:t>
            </a:r>
            <a:r>
              <a:rPr lang="en-US" sz="1800" dirty="0">
                <a:solidFill>
                  <a:srgbClr val="FF0000"/>
                </a:solidFill>
                <a:latin typeface="+mj-lt"/>
              </a:rPr>
              <a:t>sequence of random samples</a:t>
            </a:r>
            <a:r>
              <a:rPr lang="en-US" sz="1800" dirty="0">
                <a:latin typeface="+mj-lt"/>
              </a:rPr>
              <a:t> from a probability distribution iteratively</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 xmlns:a16="http://schemas.microsoft.com/office/drawing/2014/main" id="{35904049-E4BE-47E1-BAF1-FD9D38AC1822}"/>
                  </a:ext>
                </a:extLst>
              </p:cNvPr>
              <p:cNvSpPr txBox="1">
                <a:spLocks/>
              </p:cNvSpPr>
              <p:nvPr/>
            </p:nvSpPr>
            <p:spPr>
              <a:xfrm>
                <a:off x="787400" y="3882254"/>
                <a:ext cx="4058920" cy="20289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Jumping Q(</a:t>
                </a:r>
                <a:r>
                  <a:rPr lang="en-US" sz="1800" dirty="0" err="1"/>
                  <a:t>a|b</a:t>
                </a:r>
                <a:r>
                  <a:rPr lang="en-US" sz="1800" dirty="0"/>
                  <a:t>) is a random proposing step which randomly generates state b from state a. Q() is usually a Gaussian function with mean of ‘a’ and user defined step size  </a:t>
                </a:r>
                <a:endParaRPr lang="en-US" sz="1800" dirty="0" smtClean="0">
                  <a:latin typeface="+mj-lt"/>
                </a:endParaRPr>
              </a:p>
              <a:p>
                <a:r>
                  <a:rPr lang="en-US" sz="1800" dirty="0" smtClean="0">
                    <a:latin typeface="+mj-lt"/>
                  </a:rPr>
                  <a:t>Keep </a:t>
                </a:r>
                <a:r>
                  <a:rPr lang="en-US" sz="1800" dirty="0">
                    <a:latin typeface="+mj-lt"/>
                  </a:rPr>
                  <a:t>the updates according to </a:t>
                </a:r>
                <a:r>
                  <a:rPr lang="en-US" sz="1800" dirty="0">
                    <a:solidFill>
                      <a:srgbClr val="FF0000"/>
                    </a:solidFill>
                    <a:latin typeface="+mj-lt"/>
                  </a:rPr>
                  <a:t>MH probability </a:t>
                </a:r>
                <a14:m>
                  <m:oMath xmlns:m="http://schemas.openxmlformats.org/officeDocument/2006/math">
                    <m:r>
                      <a:rPr lang="en-US" sz="1800">
                        <a:solidFill>
                          <a:srgbClr val="FF0000"/>
                        </a:solidFill>
                        <a:latin typeface="Cambria Math" panose="02040503050406030204" pitchFamily="18" charset="0"/>
                      </a:rPr>
                      <m:t>𝒜</m:t>
                    </m:r>
                  </m:oMath>
                </a14:m>
                <a:r>
                  <a:rPr lang="en-US" sz="1800" dirty="0">
                    <a:solidFill>
                      <a:srgbClr val="FF0000"/>
                    </a:solidFill>
                    <a:latin typeface="+mj-lt"/>
                  </a:rPr>
                  <a:t>, </a:t>
                </a:r>
                <a:r>
                  <a:rPr lang="en-US" sz="1800" dirty="0">
                    <a:solidFill>
                      <a:srgbClr val="FF0000"/>
                    </a:solidFill>
                  </a:rPr>
                  <a:t>it guarantees the stationary of Markov chain</a:t>
                </a:r>
              </a:p>
            </p:txBody>
          </p:sp>
        </mc:Choice>
        <mc:Fallback xmlns="">
          <p:sp>
            <p:nvSpPr>
              <p:cNvPr id="8" name="Content Placeholder 2">
                <a:extLst>
                  <a:ext uri="{FF2B5EF4-FFF2-40B4-BE49-F238E27FC236}">
                    <a16:creationId xmlns="" xmlns:a16="http://schemas.microsoft.com/office/drawing/2014/main" xmlns:a14="http://schemas.microsoft.com/office/drawing/2010/main" id="{35904049-E4BE-47E1-BAF1-FD9D38AC1822}"/>
                  </a:ext>
                </a:extLst>
              </p:cNvPr>
              <p:cNvSpPr txBox="1">
                <a:spLocks noRot="1" noChangeAspect="1" noMove="1" noResize="1" noEditPoints="1" noAdjustHandles="1" noChangeArrowheads="1" noChangeShapeType="1" noTextEdit="1"/>
              </p:cNvSpPr>
              <p:nvPr/>
            </p:nvSpPr>
            <p:spPr>
              <a:xfrm>
                <a:off x="787400" y="3882254"/>
                <a:ext cx="4058920" cy="2028993"/>
              </a:xfrm>
              <a:prstGeom prst="rect">
                <a:avLst/>
              </a:prstGeom>
              <a:blipFill rotWithShape="0">
                <a:blip r:embed="rId7"/>
                <a:stretch>
                  <a:fillRect l="-751" t="-3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42E2CF5F-1C6C-4BFE-8183-CF4F33220CEB}"/>
                  </a:ext>
                </a:extLst>
              </p:cNvPr>
              <p:cNvSpPr txBox="1">
                <a:spLocks/>
              </p:cNvSpPr>
              <p:nvPr/>
            </p:nvSpPr>
            <p:spPr>
              <a:xfrm>
                <a:off x="812800" y="2626360"/>
                <a:ext cx="3652520" cy="1444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1800" i="1">
                        <a:latin typeface="Cambria Math" panose="02040503050406030204" pitchFamily="18" charset="0"/>
                      </a:rPr>
                      <m:t>𝑃</m:t>
                    </m:r>
                    <m:d>
                      <m:dPr>
                        <m:ctrlPr>
                          <a:rPr lang="en-US" sz="1800" i="1">
                            <a:latin typeface="Cambria Math" charset="0"/>
                          </a:rPr>
                        </m:ctrlPr>
                      </m:dPr>
                      <m:e>
                        <m:r>
                          <a:rPr lang="en-US" sz="1800" b="1" i="1">
                            <a:latin typeface="Cambria Math" panose="02040503050406030204" pitchFamily="18" charset="0"/>
                            <a:ea typeface="Cambria Math" panose="02040503050406030204" pitchFamily="18" charset="0"/>
                          </a:rPr>
                          <m:t>𝒎</m:t>
                        </m:r>
                      </m:e>
                      <m:e>
                        <m:r>
                          <a:rPr lang="en-US" sz="1800" b="1" i="1">
                            <a:latin typeface="Cambria Math" panose="02040503050406030204" pitchFamily="18" charset="0"/>
                          </a:rPr>
                          <m:t>𝒅</m:t>
                        </m:r>
                      </m:e>
                    </m:d>
                    <m:r>
                      <a:rPr lang="en-US" sz="1800" i="1">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rPr>
                          <m:t>𝑃</m:t>
                        </m:r>
                        <m:r>
                          <a:rPr lang="en-US" sz="1800" i="1">
                            <a:latin typeface="Cambria Math" panose="02040503050406030204" pitchFamily="18" charset="0"/>
                          </a:rPr>
                          <m:t>(</m:t>
                        </m:r>
                        <m:r>
                          <a:rPr lang="en-US" sz="1800" b="1" i="1">
                            <a:latin typeface="Cambria Math" panose="02040503050406030204" pitchFamily="18" charset="0"/>
                          </a:rPr>
                          <m:t>𝒅</m:t>
                        </m:r>
                        <m:r>
                          <a:rPr lang="en-US" sz="1800" i="1">
                            <a:latin typeface="Cambria Math" panose="02040503050406030204" pitchFamily="18" charset="0"/>
                          </a:rPr>
                          <m:t>|</m:t>
                        </m:r>
                        <m:r>
                          <a:rPr lang="en-US" sz="1800" b="1" i="1">
                            <a:latin typeface="Cambria Math" panose="02040503050406030204" pitchFamily="18" charset="0"/>
                          </a:rPr>
                          <m:t>𝒎</m:t>
                        </m:r>
                        <m:r>
                          <a:rPr lang="en-US" sz="1800" i="1">
                            <a:latin typeface="Cambria Math" panose="02040503050406030204" pitchFamily="18" charset="0"/>
                          </a:rPr>
                          <m:t>)</m:t>
                        </m:r>
                        <m:r>
                          <a:rPr lang="en-US" sz="1800" i="1">
                            <a:latin typeface="Cambria Math" panose="02040503050406030204" pitchFamily="18" charset="0"/>
                          </a:rPr>
                          <m:t>𝑃</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𝒎</m:t>
                        </m:r>
                        <m:r>
                          <a:rPr lang="en-US" sz="1800" i="1">
                            <a:latin typeface="Cambria Math" panose="02040503050406030204" pitchFamily="18" charset="0"/>
                          </a:rPr>
                          <m:t>)</m:t>
                        </m:r>
                      </m:num>
                      <m:den>
                        <m:nary>
                          <m:naryPr>
                            <m:limLoc m:val="undOvr"/>
                            <m:subHide m:val="on"/>
                            <m:supHide m:val="on"/>
                            <m:ctrlPr>
                              <a:rPr lang="en-US" sz="1800" i="1" strike="sngStrike" smtClean="0">
                                <a:solidFill>
                                  <a:srgbClr val="FF0000"/>
                                </a:solidFill>
                                <a:latin typeface="Cambria Math" charset="0"/>
                              </a:rPr>
                            </m:ctrlPr>
                          </m:naryPr>
                          <m:sub/>
                          <m:sup/>
                          <m:e>
                            <m:r>
                              <a:rPr lang="en-US" sz="1800" i="1" strike="sngStrike">
                                <a:solidFill>
                                  <a:srgbClr val="FF0000"/>
                                </a:solidFill>
                                <a:latin typeface="Cambria Math" panose="02040503050406030204" pitchFamily="18" charset="0"/>
                              </a:rPr>
                              <m:t>𝑃</m:t>
                            </m:r>
                            <m:r>
                              <a:rPr lang="en-US" sz="1800" i="1" strike="sngStrike">
                                <a:solidFill>
                                  <a:srgbClr val="FF0000"/>
                                </a:solidFill>
                                <a:latin typeface="Cambria Math" panose="02040503050406030204" pitchFamily="18" charset="0"/>
                              </a:rPr>
                              <m:t>(</m:t>
                            </m:r>
                            <m:r>
                              <a:rPr lang="en-US" sz="1800" b="1" i="1" strike="sngStrike">
                                <a:solidFill>
                                  <a:srgbClr val="FF0000"/>
                                </a:solidFill>
                                <a:latin typeface="Cambria Math" panose="02040503050406030204" pitchFamily="18" charset="0"/>
                              </a:rPr>
                              <m:t>𝒅</m:t>
                            </m:r>
                            <m:r>
                              <a:rPr lang="en-US" sz="1800" i="1" strike="sngStrike">
                                <a:solidFill>
                                  <a:srgbClr val="FF0000"/>
                                </a:solidFill>
                                <a:latin typeface="Cambria Math" panose="02040503050406030204" pitchFamily="18" charset="0"/>
                              </a:rPr>
                              <m:t>|</m:t>
                            </m:r>
                            <m:r>
                              <a:rPr lang="en-US" sz="1800" b="1" i="1" strike="sngStrike">
                                <a:solidFill>
                                  <a:srgbClr val="FF0000"/>
                                </a:solidFill>
                                <a:latin typeface="Cambria Math" panose="02040503050406030204" pitchFamily="18" charset="0"/>
                              </a:rPr>
                              <m:t>𝒎</m:t>
                            </m:r>
                            <m:r>
                              <a:rPr lang="en-US" sz="1800" b="1" i="1" strike="sngStrike">
                                <a:solidFill>
                                  <a:srgbClr val="FF0000"/>
                                </a:solidFill>
                                <a:latin typeface="Cambria Math" panose="02040503050406030204" pitchFamily="18" charset="0"/>
                              </a:rPr>
                              <m:t>)</m:t>
                            </m:r>
                            <m:r>
                              <a:rPr lang="en-US" sz="1800" i="1" strike="sngStrike">
                                <a:solidFill>
                                  <a:srgbClr val="FF0000"/>
                                </a:solidFill>
                                <a:latin typeface="Cambria Math" panose="02040503050406030204" pitchFamily="18" charset="0"/>
                              </a:rPr>
                              <m:t>𝑃</m:t>
                            </m:r>
                            <m:d>
                              <m:dPr>
                                <m:ctrlPr>
                                  <a:rPr lang="en-US" sz="1800" i="1" strike="sngStrike">
                                    <a:solidFill>
                                      <a:srgbClr val="FF0000"/>
                                    </a:solidFill>
                                    <a:latin typeface="Cambria Math" charset="0"/>
                                  </a:rPr>
                                </m:ctrlPr>
                              </m:dPr>
                              <m:e>
                                <m:r>
                                  <a:rPr lang="en-US" sz="1800" b="1" i="1" strike="sngStrike">
                                    <a:solidFill>
                                      <a:srgbClr val="FF0000"/>
                                    </a:solidFill>
                                    <a:latin typeface="Cambria Math" panose="02040503050406030204" pitchFamily="18" charset="0"/>
                                    <a:ea typeface="Cambria Math" panose="02040503050406030204" pitchFamily="18" charset="0"/>
                                  </a:rPr>
                                  <m:t>𝒎</m:t>
                                </m:r>
                              </m:e>
                            </m:d>
                            <m:r>
                              <a:rPr lang="en-US" sz="1800" i="1" strike="sngStrike">
                                <a:solidFill>
                                  <a:srgbClr val="FF0000"/>
                                </a:solidFill>
                                <a:latin typeface="Cambria Math" panose="02040503050406030204" pitchFamily="18" charset="0"/>
                              </a:rPr>
                              <m:t>𝑑</m:t>
                            </m:r>
                            <m:r>
                              <a:rPr lang="en-US" sz="1800" b="1" i="1" strike="sngStrike">
                                <a:solidFill>
                                  <a:srgbClr val="FF0000"/>
                                </a:solidFill>
                                <a:latin typeface="Cambria Math" panose="02040503050406030204" pitchFamily="18" charset="0"/>
                              </a:rPr>
                              <m:t>𝒎</m:t>
                            </m:r>
                          </m:e>
                        </m:nary>
                      </m:den>
                    </m:f>
                  </m:oMath>
                </a14:m>
                <a:endParaRPr lang="en-US" sz="1800" i="1" dirty="0">
                  <a:latin typeface="Cambria Math" panose="02040503050406030204" pitchFamily="18" charset="0"/>
                </a:endParaRPr>
              </a:p>
              <a:p>
                <a14:m>
                  <m:oMath xmlns:m="http://schemas.openxmlformats.org/officeDocument/2006/math">
                    <m:f>
                      <m:fPr>
                        <m:ctrlPr>
                          <a:rPr lang="en-US" sz="1800" i="1" smtClean="0">
                            <a:latin typeface="Cambria Math" charset="0"/>
                          </a:rPr>
                        </m:ctrlPr>
                      </m:fPr>
                      <m:num>
                        <m:r>
                          <a:rPr lang="en-US" sz="1800" i="1">
                            <a:latin typeface="Cambria Math" panose="02040503050406030204" pitchFamily="18" charset="0"/>
                          </a:rPr>
                          <m:t>𝑃</m:t>
                        </m:r>
                        <m:r>
                          <a:rPr lang="en-US" sz="1800" b="0" i="1" smtClean="0">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d>
                              <m:dPr>
                                <m:ctrlPr>
                                  <a:rPr lang="en-US" sz="1800" i="1">
                                    <a:latin typeface="Cambria Math" charset="0"/>
                                  </a:rPr>
                                </m:ctrlPr>
                              </m:dPr>
                              <m:e>
                                <m:r>
                                  <a:rPr lang="en-US" sz="1800" i="1">
                                    <a:latin typeface="Cambria Math" panose="02040503050406030204" pitchFamily="18" charset="0"/>
                                  </a:rPr>
                                  <m:t>𝑘</m:t>
                                </m:r>
                              </m:e>
                            </m:d>
                          </m:sup>
                        </m:sSup>
                        <m:r>
                          <a:rPr lang="en-US" sz="1800" b="0" i="1" smtClean="0">
                            <a:latin typeface="Cambria Math" panose="02040503050406030204" pitchFamily="18" charset="0"/>
                          </a:rPr>
                          <m:t>|</m:t>
                        </m:r>
                        <m:r>
                          <a:rPr lang="en-US" sz="1800" b="1" i="1" smtClean="0">
                            <a:latin typeface="Cambria Math" panose="02040503050406030204" pitchFamily="18" charset="0"/>
                          </a:rPr>
                          <m:t>𝒅</m:t>
                        </m:r>
                        <m:r>
                          <a:rPr lang="en-US" sz="1800" b="0" i="1" smtClean="0">
                            <a:latin typeface="Cambria Math" panose="02040503050406030204" pitchFamily="18" charset="0"/>
                          </a:rPr>
                          <m:t>)</m:t>
                        </m:r>
                      </m:num>
                      <m:den>
                        <m:r>
                          <a:rPr lang="en-US" sz="1800" i="1">
                            <a:latin typeface="Cambria Math" panose="02040503050406030204" pitchFamily="18" charset="0"/>
                          </a:rPr>
                          <m:t>𝑃</m:t>
                        </m:r>
                        <m:r>
                          <a:rPr lang="en-US" sz="1800" b="0" i="1" smtClean="0">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d>
                              <m:dPr>
                                <m:ctrlPr>
                                  <a:rPr lang="en-US" sz="1800" i="1">
                                    <a:latin typeface="Cambria Math" charset="0"/>
                                  </a:rPr>
                                </m:ctrlPr>
                              </m:dPr>
                              <m:e>
                                <m:r>
                                  <a:rPr lang="en-US" sz="1800" i="1">
                                    <a:latin typeface="Cambria Math" panose="02040503050406030204" pitchFamily="18" charset="0"/>
                                  </a:rPr>
                                  <m:t>𝑘</m:t>
                                </m:r>
                                <m:r>
                                  <a:rPr lang="en-US" sz="1800" b="0" i="1" smtClean="0">
                                    <a:latin typeface="Cambria Math" panose="02040503050406030204" pitchFamily="18" charset="0"/>
                                  </a:rPr>
                                  <m:t>−1</m:t>
                                </m:r>
                              </m:e>
                            </m:d>
                          </m:sup>
                        </m:sSup>
                        <m:r>
                          <a:rPr lang="en-US" sz="1800" i="1">
                            <a:latin typeface="Cambria Math" panose="02040503050406030204" pitchFamily="18" charset="0"/>
                          </a:rPr>
                          <m:t>|</m:t>
                        </m:r>
                        <m:r>
                          <a:rPr lang="en-US" sz="1800" b="1" i="1">
                            <a:latin typeface="Cambria Math" panose="02040503050406030204" pitchFamily="18" charset="0"/>
                          </a:rPr>
                          <m:t>𝒅</m:t>
                        </m:r>
                        <m:r>
                          <a:rPr lang="en-US" sz="1800" b="0" i="1" smtClean="0">
                            <a:latin typeface="Cambria Math" panose="02040503050406030204" pitchFamily="18" charset="0"/>
                          </a:rPr>
                          <m:t>)</m:t>
                        </m:r>
                      </m:den>
                    </m:f>
                    <m:r>
                      <a:rPr lang="en-US" sz="1800" i="1">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rPr>
                          <m:t>𝑃</m:t>
                        </m:r>
                        <m:r>
                          <a:rPr lang="en-US" sz="1800" i="1">
                            <a:latin typeface="Cambria Math" panose="02040503050406030204" pitchFamily="18" charset="0"/>
                          </a:rPr>
                          <m:t>(</m:t>
                        </m:r>
                        <m:r>
                          <a:rPr lang="en-US" sz="1800" b="1" i="1">
                            <a:latin typeface="Cambria Math" panose="02040503050406030204" pitchFamily="18" charset="0"/>
                          </a:rPr>
                          <m:t>𝒅</m:t>
                        </m:r>
                        <m:r>
                          <a:rPr lang="en-US" sz="1800" i="1">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𝑃</m:t>
                        </m:r>
                        <m:r>
                          <a:rPr lang="en-US" sz="1800" i="1">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m:t>
                            </m:r>
                          </m:sup>
                        </m:sSup>
                        <m:r>
                          <a:rPr lang="en-US" sz="1800" i="1">
                            <a:latin typeface="Cambria Math" panose="02040503050406030204" pitchFamily="18" charset="0"/>
                          </a:rPr>
                          <m:t>)</m:t>
                        </m:r>
                      </m:num>
                      <m:den>
                        <m:r>
                          <a:rPr lang="en-US" sz="1800" i="1">
                            <a:latin typeface="Cambria Math" panose="02040503050406030204" pitchFamily="18" charset="0"/>
                          </a:rPr>
                          <m:t>𝑃</m:t>
                        </m:r>
                        <m:r>
                          <a:rPr lang="en-US" sz="1800" i="1">
                            <a:latin typeface="Cambria Math" panose="02040503050406030204" pitchFamily="18" charset="0"/>
                          </a:rPr>
                          <m:t>(</m:t>
                        </m:r>
                        <m:r>
                          <a:rPr lang="en-US" sz="1800" b="1" i="1">
                            <a:latin typeface="Cambria Math" panose="02040503050406030204" pitchFamily="18" charset="0"/>
                          </a:rPr>
                          <m:t>𝒅</m:t>
                        </m:r>
                        <m:r>
                          <a:rPr lang="en-US" sz="1800" i="1">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r>
                              <a:rPr lang="en-US" sz="1800" i="1">
                                <a:latin typeface="Cambria Math" panose="02040503050406030204" pitchFamily="18" charset="0"/>
                              </a:rPr>
                              <m:t>𝑘</m:t>
                            </m:r>
                            <m:r>
                              <a:rPr lang="en-US" sz="1800" b="0" i="1" smtClean="0">
                                <a:latin typeface="Cambria Math" panose="02040503050406030204" pitchFamily="18" charset="0"/>
                              </a:rPr>
                              <m:t>−1</m:t>
                            </m:r>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𝑃</m:t>
                        </m:r>
                        <m:r>
                          <a:rPr lang="en-US" sz="1800" i="1">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r>
                              <a:rPr lang="en-US" sz="1800" i="1">
                                <a:latin typeface="Cambria Math" panose="02040503050406030204" pitchFamily="18" charset="0"/>
                              </a:rPr>
                              <m:t>𝑘</m:t>
                            </m:r>
                            <m:r>
                              <a:rPr lang="en-US" sz="1800" b="0" i="1" smtClean="0">
                                <a:latin typeface="Cambria Math" panose="02040503050406030204" pitchFamily="18" charset="0"/>
                              </a:rPr>
                              <m:t>−1</m:t>
                            </m:r>
                            <m:r>
                              <a:rPr lang="en-US" sz="1800" i="1">
                                <a:latin typeface="Cambria Math" panose="02040503050406030204" pitchFamily="18" charset="0"/>
                              </a:rPr>
                              <m:t>)</m:t>
                            </m:r>
                          </m:sup>
                        </m:sSup>
                        <m:r>
                          <a:rPr lang="en-US" sz="1800" i="1">
                            <a:latin typeface="Cambria Math" panose="02040503050406030204" pitchFamily="18" charset="0"/>
                          </a:rPr>
                          <m:t>)</m:t>
                        </m:r>
                      </m:den>
                    </m:f>
                  </m:oMath>
                </a14:m>
                <a:endParaRPr lang="en-US" sz="1800" dirty="0">
                  <a:latin typeface="+mj-lt"/>
                </a:endParaRPr>
              </a:p>
            </p:txBody>
          </p:sp>
        </mc:Choice>
        <mc:Fallback xmlns="">
          <p:sp>
            <p:nvSpPr>
              <p:cNvPr id="9" name="Content Placeholder 2">
                <a:extLst>
                  <a:ext uri="{FF2B5EF4-FFF2-40B4-BE49-F238E27FC236}">
                    <a16:creationId xmlns="" xmlns:a16="http://schemas.microsoft.com/office/drawing/2014/main" xmlns:a14="http://schemas.microsoft.com/office/drawing/2010/main" id="{42E2CF5F-1C6C-4BFE-8183-CF4F33220CEB}"/>
                  </a:ext>
                </a:extLst>
              </p:cNvPr>
              <p:cNvSpPr txBox="1">
                <a:spLocks noRot="1" noChangeAspect="1" noMove="1" noResize="1" noEditPoints="1" noAdjustHandles="1" noChangeArrowheads="1" noChangeShapeType="1" noTextEdit="1"/>
              </p:cNvSpPr>
              <p:nvPr/>
            </p:nvSpPr>
            <p:spPr>
              <a:xfrm>
                <a:off x="812800" y="2626360"/>
                <a:ext cx="3652520" cy="1444794"/>
              </a:xfrm>
              <a:prstGeom prst="rect">
                <a:avLst/>
              </a:prstGeom>
              <a:blipFill rotWithShape="0">
                <a:blip r:embed="rId8"/>
                <a:stretch>
                  <a:fillRect l="-1000" t="-13080"/>
                </a:stretch>
              </a:blipFill>
            </p:spPr>
            <p:txBody>
              <a:bodyPr/>
              <a:lstStyle/>
              <a:p>
                <a:r>
                  <a:rPr lang="en-US">
                    <a:noFill/>
                  </a:rPr>
                  <a:t> </a:t>
                </a:r>
              </a:p>
            </p:txBody>
          </p:sp>
        </mc:Fallback>
      </mc:AlternateContent>
    </p:spTree>
    <p:extLst>
      <p:ext uri="{BB962C8B-B14F-4D97-AF65-F5344CB8AC3E}">
        <p14:creationId xmlns:p14="http://schemas.microsoft.com/office/powerpoint/2010/main" val="31817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8C05D-F3DA-4CDF-A4B0-8EC177854FDC}"/>
              </a:ext>
            </a:extLst>
          </p:cNvPr>
          <p:cNvSpPr>
            <a:spLocks noGrp="1"/>
          </p:cNvSpPr>
          <p:nvPr>
            <p:ph type="title"/>
          </p:nvPr>
        </p:nvSpPr>
        <p:spPr/>
        <p:txBody>
          <a:bodyPr/>
          <a:lstStyle/>
          <a:p>
            <a:r>
              <a:rPr lang="en-US" dirty="0"/>
              <a:t>Metropolis-Hastings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 xmlns:a16="http://schemas.microsoft.com/office/drawing/2014/main" id="{869D2605-B8D0-4767-BC1D-8049261C7725}"/>
                  </a:ext>
                </a:extLst>
              </p:cNvPr>
              <p:cNvSpPr>
                <a:spLocks noGrp="1"/>
              </p:cNvSpPr>
              <p:nvPr>
                <p:ph idx="1"/>
              </p:nvPr>
            </p:nvSpPr>
            <p:spPr>
              <a:xfrm>
                <a:off x="838200" y="1737360"/>
                <a:ext cx="10515600" cy="926633"/>
              </a:xfrm>
            </p:spPr>
            <p:txBody>
              <a:bodyPr>
                <a:normAutofit/>
              </a:bodyPr>
              <a:lstStyle/>
              <a:p>
                <a:r>
                  <a:rPr lang="en-US" dirty="0"/>
                  <a:t>Recall: sufficient condition</a:t>
                </a:r>
                <a:r>
                  <a:rPr lang="en-US" dirty="0">
                    <a:solidFill>
                      <a:srgbClr val="C3092B"/>
                    </a:solidFill>
                  </a:rPr>
                  <a:t> </a:t>
                </a:r>
                <a:r>
                  <a:rPr lang="en-US" dirty="0"/>
                  <a:t>that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oMath>
                </a14:m>
                <a:r>
                  <a:rPr lang="en-US" dirty="0"/>
                  <a:t> is </a:t>
                </a:r>
                <a:r>
                  <a:rPr lang="en-US"/>
                  <a:t>a </a:t>
                </a:r>
                <a:r>
                  <a:rPr lang="en-US" smtClean="0">
                    <a:solidFill>
                      <a:srgbClr val="FF0000"/>
                    </a:solidFill>
                  </a:rPr>
                  <a:t>stationary distribution</a:t>
                </a:r>
                <a:endParaRPr lang="en-US" dirty="0">
                  <a:solidFill>
                    <a:srgbClr val="FF0000"/>
                  </a:solidFill>
                </a:endParaRPr>
              </a:p>
              <a:p>
                <a:pPr lvl="1"/>
                <a14:m>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charset="0"/>
                          </a:rPr>
                        </m:ctrlPr>
                      </m:dPr>
                      <m:e>
                        <m:sSup>
                          <m:sSupPr>
                            <m:ctrlPr>
                              <a:rPr lang="en-US" i="1">
                                <a:latin typeface="Cambria Math"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𝑇</m:t>
                    </m:r>
                    <m:d>
                      <m:dPr>
                        <m:ctrlPr>
                          <a:rPr lang="en-US" i="1">
                            <a:latin typeface="Cambria Math" charset="0"/>
                          </a:rPr>
                        </m:ctrlPr>
                      </m:dPr>
                      <m:e>
                        <m:r>
                          <a:rPr lang="en-US" i="1">
                            <a:latin typeface="Cambria Math" panose="02040503050406030204" pitchFamily="18" charset="0"/>
                          </a:rPr>
                          <m:t>𝑚</m:t>
                        </m:r>
                      </m:e>
                      <m:e>
                        <m:sSup>
                          <m:sSupPr>
                            <m:ctrlPr>
                              <a:rPr lang="en-US" i="1">
                                <a:latin typeface="Cambria Math"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charset="0"/>
                          </a:rPr>
                        </m:ctrlPr>
                      </m:dPr>
                      <m:e>
                        <m:sSup>
                          <m:sSupPr>
                            <m:ctrlPr>
                              <a:rPr lang="en-US" i="1">
                                <a:latin typeface="Cambria Math"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e>
                        <m:r>
                          <a:rPr lang="en-US" i="1">
                            <a:latin typeface="Cambria Math" panose="02040503050406030204" pitchFamily="18" charset="0"/>
                          </a:rPr>
                          <m:t>𝑚</m:t>
                        </m:r>
                      </m:e>
                    </m:d>
                  </m:oMath>
                </a14:m>
                <a:endParaRPr lang="en-US" dirty="0"/>
              </a:p>
            </p:txBody>
          </p:sp>
        </mc:Choice>
        <mc:Fallback>
          <p:sp>
            <p:nvSpPr>
              <p:cNvPr id="3" name="Content Placeholder 2">
                <a:extLst>
                  <a:ext uri="{FF2B5EF4-FFF2-40B4-BE49-F238E27FC236}">
                    <a16:creationId xmlns="" xmlns:a16="http://schemas.microsoft.com/office/drawing/2014/main" xmlns:a14="http://schemas.microsoft.com/office/drawing/2010/main" id="{869D2605-B8D0-4767-BC1D-8049261C7725}"/>
                  </a:ext>
                </a:extLst>
              </p:cNvPr>
              <p:cNvSpPr>
                <a:spLocks noGrp="1" noRot="1" noChangeAspect="1" noMove="1" noResize="1" noEditPoints="1" noAdjustHandles="1" noChangeArrowheads="1" noChangeShapeType="1" noTextEdit="1"/>
              </p:cNvSpPr>
              <p:nvPr>
                <p:ph idx="1"/>
              </p:nvPr>
            </p:nvSpPr>
            <p:spPr>
              <a:xfrm>
                <a:off x="838200" y="1737360"/>
                <a:ext cx="10515600" cy="926633"/>
              </a:xfrm>
              <a:blipFill rotWithShape="0">
                <a:blip r:embed="rId3"/>
                <a:stretch>
                  <a:fillRect l="-812" t="-9211"/>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573A29EC-B1C5-46DD-9CE0-4F7B1ECCCBDE}"/>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4E677564-2FEB-4156-9586-934EAB65B351}"/>
              </a:ext>
            </a:extLst>
          </p:cNvPr>
          <p:cNvSpPr>
            <a:spLocks noGrp="1"/>
          </p:cNvSpPr>
          <p:nvPr>
            <p:ph type="sldNum" sz="quarter" idx="12"/>
          </p:nvPr>
        </p:nvSpPr>
        <p:spPr/>
        <p:txBody>
          <a:bodyPr/>
          <a:lstStyle/>
          <a:p>
            <a:fld id="{5DAD2D5A-63D4-4764-812C-7B8BDA2C77FC}" type="slidenum">
              <a:rPr lang="en-US" smtClean="0"/>
              <a:t>15</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 xmlns:a16="http://schemas.microsoft.com/office/drawing/2014/main" id="{AA9BAB61-44BD-4FAA-84B4-71C1498632F2}"/>
                  </a:ext>
                </a:extLst>
              </p:cNvPr>
              <p:cNvSpPr txBox="1">
                <a:spLocks/>
              </p:cNvSpPr>
              <p:nvPr/>
            </p:nvSpPr>
            <p:spPr>
              <a:xfrm>
                <a:off x="838200" y="2514600"/>
                <a:ext cx="5537200" cy="3210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Proof:</a:t>
                </a:r>
              </a:p>
              <a:p>
                <a:pPr marL="0" indent="0">
                  <a:spcAft>
                    <a:spcPts val="1000"/>
                  </a:spcAft>
                  <a:buFont typeface="Arial" panose="020B0604020202020204" pitchFamily="34" charset="0"/>
                  <a:buNone/>
                </a:pPr>
                <a:r>
                  <a:rPr lang="en-US" sz="1800" dirty="0"/>
                  <a:t>if </a:t>
                </a: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i="1">
                        <a:latin typeface="Cambria Math" panose="02040503050406030204" pitchFamily="18" charset="0"/>
                      </a:rPr>
                      <m:t>&lt;1</m:t>
                    </m:r>
                  </m:oMath>
                </a14:m>
                <a:r>
                  <a:rPr lang="en-US" sz="1800" dirty="0"/>
                  <a:t>, then </a:t>
                </a: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smtClean="0">
                        <a:latin typeface="Cambria Math" panose="02040503050406030204" pitchFamily="18" charset="0"/>
                      </a:rPr>
                      <m:t>=1</m:t>
                    </m:r>
                  </m:oMath>
                </a14:m>
                <a:endParaRPr lang="en-US" sz="1800" dirty="0"/>
              </a:p>
              <a:p>
                <a:pPr marL="0" indent="0">
                  <a:spcAft>
                    <a:spcPts val="1000"/>
                  </a:spcAft>
                  <a:buFont typeface="Arial" panose="020B0604020202020204" pitchFamily="34" charset="0"/>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i="1">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num>
                      <m:den>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rPr>
                          <m:t>(</m:t>
                        </m:r>
                        <m:r>
                          <a:rPr lang="en-US" sz="1800" b="1" i="1">
                            <a:latin typeface="Cambria Math" panose="02040503050406030204" pitchFamily="18" charset="0"/>
                          </a:rPr>
                          <m:t>𝒎</m:t>
                        </m:r>
                        <m:r>
                          <a:rPr lang="en-US" sz="1800" i="1">
                            <a:latin typeface="Cambria Math" panose="02040503050406030204" pitchFamily="18" charset="0"/>
                          </a:rPr>
                          <m:t>)</m:t>
                        </m:r>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den>
                    </m:f>
                  </m:oMath>
                </a14:m>
                <a:r>
                  <a:rPr lang="en-US" sz="1800" dirty="0"/>
                  <a:t> </a:t>
                </a:r>
              </a:p>
              <a:p>
                <a:pPr marL="0" indent="0">
                  <a:spcAft>
                    <a:spcPts val="1000"/>
                  </a:spcAft>
                  <a:buFont typeface="Arial" panose="020B0604020202020204" pitchFamily="34" charset="0"/>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r>
                          <a:rPr lang="en-US" sz="1800" b="1" i="1">
                            <a:latin typeface="Cambria Math" panose="02040503050406030204" pitchFamily="18" charset="0"/>
                          </a:rPr>
                          <m:t>𝒎</m:t>
                        </m:r>
                      </m:e>
                    </m:d>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oMath>
                </a14:m>
                <a:r>
                  <a:rPr lang="en-US" sz="1800" dirty="0"/>
                  <a:t> </a:t>
                </a:r>
              </a:p>
              <a:p>
                <a:pPr marL="0" indent="0">
                  <a:spcAft>
                    <a:spcPts val="1000"/>
                  </a:spcAft>
                  <a:buFont typeface="Arial" panose="020B0604020202020204" pitchFamily="34" charset="0"/>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r>
                          <a:rPr lang="en-US" sz="1800" b="1" i="1">
                            <a:latin typeface="Cambria Math" panose="02040503050406030204" pitchFamily="18" charset="0"/>
                          </a:rPr>
                          <m:t>𝒎</m:t>
                        </m:r>
                      </m:e>
                    </m:d>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smtClean="0">
                        <a:solidFill>
                          <a:srgbClr val="00B0F0"/>
                        </a:solidFill>
                        <a:latin typeface="Cambria Math" panose="02040503050406030204" pitchFamily="18" charset="0"/>
                      </a:rPr>
                      <m:t>𝒜</m:t>
                    </m:r>
                    <m:d>
                      <m:dPr>
                        <m:ctrlPr>
                          <a:rPr lang="en-US" sz="1800" i="1">
                            <a:solidFill>
                              <a:srgbClr val="00B0F0"/>
                            </a:solidFill>
                            <a:latin typeface="Cambria Math" charset="0"/>
                          </a:rPr>
                        </m:ctrlPr>
                      </m:dPr>
                      <m:e>
                        <m:r>
                          <a:rPr lang="en-US" sz="1800" b="1" i="1">
                            <a:solidFill>
                              <a:srgbClr val="00B0F0"/>
                            </a:solidFill>
                            <a:latin typeface="Cambria Math" panose="02040503050406030204" pitchFamily="18" charset="0"/>
                          </a:rPr>
                          <m:t>𝒎</m:t>
                        </m:r>
                      </m:e>
                      <m:e>
                        <m:sSup>
                          <m:sSupPr>
                            <m:ctrlPr>
                              <a:rPr lang="en-US" sz="1800" i="1">
                                <a:solidFill>
                                  <a:srgbClr val="00B0F0"/>
                                </a:solidFill>
                                <a:latin typeface="Cambria Math" charset="0"/>
                              </a:rPr>
                            </m:ctrlPr>
                          </m:sSupPr>
                          <m:e>
                            <m:r>
                              <a:rPr lang="en-US" sz="1800" b="1" i="1">
                                <a:solidFill>
                                  <a:srgbClr val="00B0F0"/>
                                </a:solidFill>
                                <a:latin typeface="Cambria Math" panose="02040503050406030204" pitchFamily="18" charset="0"/>
                              </a:rPr>
                              <m:t>𝒎</m:t>
                            </m:r>
                          </m:e>
                          <m:sup>
                            <m:r>
                              <a:rPr lang="en-US" sz="1800" i="1">
                                <a:solidFill>
                                  <a:srgbClr val="00B0F0"/>
                                </a:solidFill>
                                <a:latin typeface="Cambria Math" panose="02040503050406030204" pitchFamily="18" charset="0"/>
                              </a:rPr>
                              <m:t>′</m:t>
                            </m:r>
                          </m:sup>
                        </m:sSup>
                      </m:e>
                    </m:d>
                  </m:oMath>
                </a14:m>
                <a:r>
                  <a:rPr lang="en-US" sz="1800" dirty="0"/>
                  <a:t> </a:t>
                </a:r>
              </a:p>
              <a:p>
                <a:pPr marL="0" indent="0">
                  <a:spcAft>
                    <a:spcPts val="1000"/>
                  </a:spcAft>
                  <a:buNone/>
                </a:pPr>
                <a14:m>
                  <m:oMath xmlns:m="http://schemas.openxmlformats.org/officeDocument/2006/math">
                    <m:r>
                      <a:rPr lang="en-US" sz="1800" i="1">
                        <a:solidFill>
                          <a:srgbClr val="C3092B"/>
                        </a:solidFill>
                        <a:latin typeface="Cambria Math" panose="02040503050406030204" pitchFamily="18" charset="0"/>
                        <a:ea typeface="Cambria Math" panose="02040503050406030204" pitchFamily="18" charset="0"/>
                      </a:rPr>
                      <m:t>𝜋</m:t>
                    </m:r>
                    <m:d>
                      <m:dPr>
                        <m:ctrlPr>
                          <a:rPr lang="en-US" sz="1800" i="1">
                            <a:solidFill>
                              <a:srgbClr val="C3092B"/>
                            </a:solidFill>
                            <a:latin typeface="Cambria Math" charset="0"/>
                            <a:ea typeface="Cambria Math" panose="02040503050406030204" pitchFamily="18" charset="0"/>
                          </a:rPr>
                        </m:ctrlPr>
                      </m:dPr>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d>
                    <m:r>
                      <a:rPr lang="en-US" sz="1800" i="1">
                        <a:solidFill>
                          <a:srgbClr val="C3092B"/>
                        </a:solidFill>
                        <a:latin typeface="Cambria Math" panose="02040503050406030204" pitchFamily="18" charset="0"/>
                      </a:rPr>
                      <m:t>𝑇</m:t>
                    </m:r>
                    <m:d>
                      <m:dPr>
                        <m:ctrlPr>
                          <a:rPr lang="en-US" sz="1800" i="1">
                            <a:solidFill>
                              <a:srgbClr val="C3092B"/>
                            </a:solidFill>
                            <a:latin typeface="Cambria Math" charset="0"/>
                          </a:rPr>
                        </m:ctrlPr>
                      </m:dPr>
                      <m:e>
                        <m:r>
                          <a:rPr lang="en-US" sz="1800" b="1" i="1">
                            <a:solidFill>
                              <a:srgbClr val="C3092B"/>
                            </a:solidFill>
                            <a:latin typeface="Cambria Math" panose="02040503050406030204" pitchFamily="18" charset="0"/>
                          </a:rPr>
                          <m:t>𝒎</m:t>
                        </m:r>
                      </m:e>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d>
                    <m:r>
                      <a:rPr lang="en-US" sz="1800" b="0" i="1" smtClean="0">
                        <a:solidFill>
                          <a:srgbClr val="C3092B"/>
                        </a:solidFill>
                        <a:latin typeface="Cambria Math" panose="02040503050406030204" pitchFamily="18" charset="0"/>
                      </a:rPr>
                      <m:t>=</m:t>
                    </m:r>
                    <m:r>
                      <a:rPr lang="en-US" sz="1800" i="1">
                        <a:solidFill>
                          <a:srgbClr val="C3092B"/>
                        </a:solidFill>
                        <a:latin typeface="Cambria Math" panose="02040503050406030204" pitchFamily="18" charset="0"/>
                        <a:ea typeface="Cambria Math" panose="02040503050406030204" pitchFamily="18" charset="0"/>
                      </a:rPr>
                      <m:t>𝜋</m:t>
                    </m:r>
                    <m:d>
                      <m:dPr>
                        <m:ctrlPr>
                          <a:rPr lang="en-US" sz="1800" i="1">
                            <a:solidFill>
                              <a:srgbClr val="C3092B"/>
                            </a:solidFill>
                            <a:latin typeface="Cambria Math" charset="0"/>
                            <a:ea typeface="Cambria Math" panose="02040503050406030204" pitchFamily="18" charset="0"/>
                          </a:rPr>
                        </m:ctrlPr>
                      </m:dPr>
                      <m:e>
                        <m:r>
                          <a:rPr lang="en-US" sz="1800" b="1" i="1">
                            <a:solidFill>
                              <a:srgbClr val="C3092B"/>
                            </a:solidFill>
                            <a:latin typeface="Cambria Math" panose="02040503050406030204" pitchFamily="18" charset="0"/>
                          </a:rPr>
                          <m:t>𝒎</m:t>
                        </m:r>
                      </m:e>
                    </m:d>
                    <m:r>
                      <a:rPr lang="en-US" sz="1800" i="1">
                        <a:solidFill>
                          <a:srgbClr val="C3092B"/>
                        </a:solidFill>
                        <a:latin typeface="Cambria Math" panose="02040503050406030204" pitchFamily="18" charset="0"/>
                      </a:rPr>
                      <m:t>𝑇</m:t>
                    </m:r>
                    <m:d>
                      <m:dPr>
                        <m:ctrlPr>
                          <a:rPr lang="en-US" sz="1800" i="1">
                            <a:solidFill>
                              <a:srgbClr val="C3092B"/>
                            </a:solidFill>
                            <a:latin typeface="Cambria Math" charset="0"/>
                          </a:rPr>
                        </m:ctrlPr>
                      </m:dPr>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e>
                        <m:r>
                          <a:rPr lang="en-US" sz="1800" b="1" i="1">
                            <a:solidFill>
                              <a:srgbClr val="C3092B"/>
                            </a:solidFill>
                            <a:latin typeface="Cambria Math" panose="02040503050406030204" pitchFamily="18" charset="0"/>
                          </a:rPr>
                          <m:t>𝒎</m:t>
                        </m:r>
                      </m:e>
                    </m:d>
                  </m:oMath>
                </a14:m>
                <a:r>
                  <a:rPr lang="en-US" sz="1800" dirty="0"/>
                  <a:t> </a:t>
                </a:r>
              </a:p>
            </p:txBody>
          </p:sp>
        </mc:Choice>
        <mc:Fallback xmlns="">
          <p:sp>
            <p:nvSpPr>
              <p:cNvPr id="6" name="Content Placeholder 2">
                <a:extLst>
                  <a:ext uri="{FF2B5EF4-FFF2-40B4-BE49-F238E27FC236}">
                    <a16:creationId xmlns:a16="http://schemas.microsoft.com/office/drawing/2014/main" id="{AA9BAB61-44BD-4FAA-84B4-71C1498632F2}"/>
                  </a:ext>
                </a:extLst>
              </p:cNvPr>
              <p:cNvSpPr txBox="1">
                <a:spLocks noRot="1" noChangeAspect="1" noMove="1" noResize="1" noEditPoints="1" noAdjustHandles="1" noChangeArrowheads="1" noChangeShapeType="1" noTextEdit="1"/>
              </p:cNvSpPr>
              <p:nvPr/>
            </p:nvSpPr>
            <p:spPr>
              <a:xfrm>
                <a:off x="838200" y="2514600"/>
                <a:ext cx="5537200" cy="3210560"/>
              </a:xfrm>
              <a:prstGeom prst="rect">
                <a:avLst/>
              </a:prstGeom>
              <a:blipFill>
                <a:blip r:embed="rId4"/>
                <a:stretch>
                  <a:fillRect l="-1542" t="-2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6E01096-CC68-40DD-A735-EED46CB6278A}"/>
                  </a:ext>
                </a:extLst>
              </p:cNvPr>
              <p:cNvSpPr txBox="1">
                <a:spLocks/>
              </p:cNvSpPr>
              <p:nvPr/>
            </p:nvSpPr>
            <p:spPr>
              <a:xfrm>
                <a:off x="6334760" y="2514600"/>
                <a:ext cx="5537200" cy="3210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spcAft>
                    <a:spcPts val="1000"/>
                  </a:spcAft>
                  <a:buFont typeface="Arial" panose="020B0604020202020204" pitchFamily="34" charset="0"/>
                  <a:buNone/>
                </a:pPr>
                <a:r>
                  <a:rPr lang="en-US" sz="1800" dirty="0"/>
                  <a:t>if </a:t>
                </a: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b="0" i="1" smtClean="0">
                        <a:latin typeface="Cambria Math" panose="02040503050406030204" pitchFamily="18" charset="0"/>
                      </a:rPr>
                      <m:t>=</m:t>
                    </m:r>
                    <m:r>
                      <a:rPr lang="en-US" sz="1800" i="1">
                        <a:latin typeface="Cambria Math" panose="02040503050406030204" pitchFamily="18" charset="0"/>
                      </a:rPr>
                      <m:t>1</m:t>
                    </m:r>
                  </m:oMath>
                </a14:m>
                <a:r>
                  <a:rPr lang="en-US" sz="1800" dirty="0"/>
                  <a:t>, then </a:t>
                </a: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b="0" i="0" smtClean="0">
                        <a:latin typeface="Cambria Math" panose="02040503050406030204" pitchFamily="18" charset="0"/>
                      </a:rPr>
                      <m:t>&gt;</m:t>
                    </m:r>
                    <m:r>
                      <a:rPr lang="en-US" sz="1800" smtClean="0">
                        <a:latin typeface="Cambria Math" panose="02040503050406030204" pitchFamily="18" charset="0"/>
                      </a:rPr>
                      <m:t>1</m:t>
                    </m:r>
                  </m:oMath>
                </a14:m>
                <a:endParaRPr lang="en-US" sz="1800" dirty="0"/>
              </a:p>
              <a:p>
                <a:pPr marL="0" indent="0">
                  <a:spcAft>
                    <a:spcPts val="1000"/>
                  </a:spcAft>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m:t>
                    </m:r>
                    <m:f>
                      <m:fPr>
                        <m:ctrlPr>
                          <a:rPr lang="en-US" sz="1800" i="1">
                            <a:latin typeface="Cambria Math" charset="0"/>
                          </a:rPr>
                        </m:ctrlPr>
                      </m:fPr>
                      <m:num>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rPr>
                          <m:t>(</m:t>
                        </m:r>
                        <m:r>
                          <a:rPr lang="en-US" sz="1800" b="1" i="1">
                            <a:latin typeface="Cambria Math" panose="02040503050406030204" pitchFamily="18" charset="0"/>
                          </a:rPr>
                          <m:t>𝒎</m:t>
                        </m:r>
                        <m:r>
                          <a:rPr lang="en-US" sz="1800" i="1">
                            <a:latin typeface="Cambria Math" panose="02040503050406030204" pitchFamily="18" charset="0"/>
                          </a:rPr>
                          <m:t>)</m:t>
                        </m:r>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num>
                      <m:den>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den>
                    </m:f>
                  </m:oMath>
                </a14:m>
                <a:r>
                  <a:rPr lang="en-US" sz="1800" dirty="0"/>
                  <a:t> </a:t>
                </a:r>
              </a:p>
              <a:p>
                <a:pPr marL="0" indent="0">
                  <a:spcAft>
                    <a:spcPts val="1000"/>
                  </a:spcAft>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rPr>
                      <m:t>(</m:t>
                    </m:r>
                    <m:r>
                      <a:rPr lang="en-US" sz="1800" b="1" i="1">
                        <a:latin typeface="Cambria Math" panose="02040503050406030204" pitchFamily="18" charset="0"/>
                      </a:rPr>
                      <m:t>𝒎</m:t>
                    </m:r>
                    <m:r>
                      <a:rPr lang="en-US" sz="1800" i="1">
                        <a:latin typeface="Cambria Math" panose="02040503050406030204" pitchFamily="18" charset="0"/>
                      </a:rPr>
                      <m:t>)</m:t>
                    </m:r>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oMath>
                </a14:m>
                <a:r>
                  <a:rPr lang="en-US" sz="1800" dirty="0"/>
                  <a:t> </a:t>
                </a:r>
              </a:p>
              <a:p>
                <a:pPr marL="0" indent="0">
                  <a:spcAft>
                    <a:spcPts val="1000"/>
                  </a:spcAft>
                  <a:buNone/>
                </a:pPr>
                <a14:m>
                  <m:oMath xmlns:m="http://schemas.openxmlformats.org/officeDocument/2006/math">
                    <m:r>
                      <a:rPr lang="en-US" sz="1800">
                        <a:latin typeface="Cambria Math" panose="02040503050406030204" pitchFamily="18" charset="0"/>
                      </a:rPr>
                      <m:t>𝒜</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ea typeface="Cambria Math" panose="02040503050406030204" pitchFamily="18" charset="0"/>
                      </a:rPr>
                      <m:t>𝜋</m:t>
                    </m:r>
                    <m:d>
                      <m:dPr>
                        <m:ctrlPr>
                          <a:rPr lang="en-US" sz="1800" i="1">
                            <a:latin typeface="Cambria Math" charset="0"/>
                            <a:ea typeface="Cambria Math" panose="02040503050406030204" pitchFamily="18"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i="1">
                        <a:latin typeface="Cambria Math" panose="02040503050406030204" pitchFamily="18" charset="0"/>
                      </a:rPr>
                      <m:t>𝑄</m:t>
                    </m:r>
                    <m:d>
                      <m:dPr>
                        <m:ctrlPr>
                          <a:rPr lang="en-US" sz="1800" i="1">
                            <a:latin typeface="Cambria Math" charset="0"/>
                          </a:rPr>
                        </m:ctrlPr>
                      </m:dPr>
                      <m:e>
                        <m:r>
                          <a:rPr lang="en-US" sz="1800" b="1" i="1">
                            <a:latin typeface="Cambria Math" panose="02040503050406030204" pitchFamily="18" charset="0"/>
                          </a:rPr>
                          <m:t>𝒎</m:t>
                        </m:r>
                      </m:e>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d>
                    <m:r>
                      <a:rPr lang="en-US" sz="180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rPr>
                      <m:t>(</m:t>
                    </m:r>
                    <m:r>
                      <a:rPr lang="en-US" sz="1800" b="1" i="1">
                        <a:latin typeface="Cambria Math" panose="02040503050406030204" pitchFamily="18" charset="0"/>
                      </a:rPr>
                      <m:t>𝒎</m:t>
                    </m:r>
                    <m:r>
                      <a:rPr lang="en-US" sz="1800" i="1">
                        <a:latin typeface="Cambria Math" panose="02040503050406030204" pitchFamily="18" charset="0"/>
                      </a:rPr>
                      <m:t>)</m:t>
                    </m:r>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b="1" i="1">
                                <a:latin typeface="Cambria Math" panose="02040503050406030204" pitchFamily="18" charset="0"/>
                              </a:rPr>
                              <m:t>𝒎</m:t>
                            </m:r>
                          </m:e>
                          <m:sup>
                            <m:r>
                              <a:rPr lang="en-US" sz="1800" i="1">
                                <a:latin typeface="Cambria Math" panose="02040503050406030204" pitchFamily="18" charset="0"/>
                              </a:rPr>
                              <m:t>′</m:t>
                            </m:r>
                          </m:sup>
                        </m:sSup>
                      </m:e>
                      <m:e>
                        <m:r>
                          <a:rPr lang="en-US" sz="1800" b="1" i="1">
                            <a:latin typeface="Cambria Math" panose="02040503050406030204" pitchFamily="18" charset="0"/>
                          </a:rPr>
                          <m:t>𝒎</m:t>
                        </m:r>
                      </m:e>
                    </m:d>
                    <m:r>
                      <a:rPr lang="en-US" sz="1800" smtClean="0">
                        <a:solidFill>
                          <a:srgbClr val="00B0F0"/>
                        </a:solidFill>
                        <a:latin typeface="Cambria Math" panose="02040503050406030204" pitchFamily="18" charset="0"/>
                      </a:rPr>
                      <m:t>𝒜</m:t>
                    </m:r>
                    <m:d>
                      <m:dPr>
                        <m:ctrlPr>
                          <a:rPr lang="en-US" sz="1800" i="1">
                            <a:solidFill>
                              <a:srgbClr val="00B0F0"/>
                            </a:solidFill>
                            <a:latin typeface="Cambria Math" charset="0"/>
                          </a:rPr>
                        </m:ctrlPr>
                      </m:dPr>
                      <m:e>
                        <m:sSup>
                          <m:sSupPr>
                            <m:ctrlPr>
                              <a:rPr lang="en-US" sz="1800" i="1">
                                <a:solidFill>
                                  <a:srgbClr val="00B0F0"/>
                                </a:solidFill>
                                <a:latin typeface="Cambria Math" charset="0"/>
                              </a:rPr>
                            </m:ctrlPr>
                          </m:sSupPr>
                          <m:e>
                            <m:r>
                              <a:rPr lang="en-US" sz="1800" b="1" i="1">
                                <a:solidFill>
                                  <a:srgbClr val="00B0F0"/>
                                </a:solidFill>
                                <a:latin typeface="Cambria Math" panose="02040503050406030204" pitchFamily="18" charset="0"/>
                              </a:rPr>
                              <m:t>𝒎</m:t>
                            </m:r>
                          </m:e>
                          <m:sup>
                            <m:r>
                              <a:rPr lang="en-US" sz="1800" i="1">
                                <a:solidFill>
                                  <a:srgbClr val="00B0F0"/>
                                </a:solidFill>
                                <a:latin typeface="Cambria Math" panose="02040503050406030204" pitchFamily="18" charset="0"/>
                              </a:rPr>
                              <m:t>′</m:t>
                            </m:r>
                          </m:sup>
                        </m:sSup>
                      </m:e>
                      <m:e>
                        <m:r>
                          <a:rPr lang="en-US" sz="1800" b="1" i="1">
                            <a:solidFill>
                              <a:srgbClr val="00B0F0"/>
                            </a:solidFill>
                            <a:latin typeface="Cambria Math" panose="02040503050406030204" pitchFamily="18" charset="0"/>
                          </a:rPr>
                          <m:t>𝒎</m:t>
                        </m:r>
                      </m:e>
                    </m:d>
                  </m:oMath>
                </a14:m>
                <a:r>
                  <a:rPr lang="en-US" sz="1800" dirty="0">
                    <a:solidFill>
                      <a:srgbClr val="00B0F0"/>
                    </a:solidFill>
                  </a:rPr>
                  <a:t> </a:t>
                </a:r>
                <a:endParaRPr lang="en-US" sz="1800" dirty="0"/>
              </a:p>
              <a:p>
                <a:pPr marL="0" indent="0">
                  <a:spcAft>
                    <a:spcPts val="1000"/>
                  </a:spcAft>
                  <a:buFont typeface="Arial" panose="020B0604020202020204" pitchFamily="34" charset="0"/>
                  <a:buNone/>
                </a:pPr>
                <a14:m>
                  <m:oMath xmlns:m="http://schemas.openxmlformats.org/officeDocument/2006/math">
                    <m:r>
                      <a:rPr lang="en-US" sz="1800" i="1" smtClean="0">
                        <a:solidFill>
                          <a:srgbClr val="C3092B"/>
                        </a:solidFill>
                        <a:latin typeface="Cambria Math" panose="02040503050406030204" pitchFamily="18" charset="0"/>
                        <a:ea typeface="Cambria Math" panose="02040503050406030204" pitchFamily="18" charset="0"/>
                      </a:rPr>
                      <m:t>𝜋</m:t>
                    </m:r>
                    <m:d>
                      <m:dPr>
                        <m:ctrlPr>
                          <a:rPr lang="en-US" sz="1800" i="1">
                            <a:solidFill>
                              <a:srgbClr val="C3092B"/>
                            </a:solidFill>
                            <a:latin typeface="Cambria Math" charset="0"/>
                            <a:ea typeface="Cambria Math" panose="02040503050406030204" pitchFamily="18" charset="0"/>
                          </a:rPr>
                        </m:ctrlPr>
                      </m:dPr>
                      <m:e>
                        <m:r>
                          <a:rPr lang="en-US" sz="1800" b="1" i="1">
                            <a:solidFill>
                              <a:srgbClr val="C3092B"/>
                            </a:solidFill>
                            <a:latin typeface="Cambria Math" panose="02040503050406030204" pitchFamily="18" charset="0"/>
                          </a:rPr>
                          <m:t>𝒎</m:t>
                        </m:r>
                      </m:e>
                    </m:d>
                    <m:r>
                      <a:rPr lang="en-US" sz="1800" i="1">
                        <a:solidFill>
                          <a:srgbClr val="C3092B"/>
                        </a:solidFill>
                        <a:latin typeface="Cambria Math" panose="02040503050406030204" pitchFamily="18" charset="0"/>
                      </a:rPr>
                      <m:t>𝑇</m:t>
                    </m:r>
                    <m:d>
                      <m:dPr>
                        <m:ctrlPr>
                          <a:rPr lang="en-US" sz="1800" i="1">
                            <a:solidFill>
                              <a:srgbClr val="C3092B"/>
                            </a:solidFill>
                            <a:latin typeface="Cambria Math" charset="0"/>
                          </a:rPr>
                        </m:ctrlPr>
                      </m:dPr>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e>
                        <m:r>
                          <a:rPr lang="en-US" sz="1800" b="1" i="1">
                            <a:solidFill>
                              <a:srgbClr val="C3092B"/>
                            </a:solidFill>
                            <a:latin typeface="Cambria Math" panose="02040503050406030204" pitchFamily="18" charset="0"/>
                          </a:rPr>
                          <m:t>𝒎</m:t>
                        </m:r>
                      </m:e>
                    </m:d>
                    <m:r>
                      <a:rPr lang="en-US" sz="1800" i="1">
                        <a:solidFill>
                          <a:srgbClr val="C3092B"/>
                        </a:solidFill>
                        <a:latin typeface="Cambria Math" panose="02040503050406030204" pitchFamily="18" charset="0"/>
                      </a:rPr>
                      <m:t>=</m:t>
                    </m:r>
                    <m:r>
                      <a:rPr lang="en-US" sz="1800" i="1">
                        <a:solidFill>
                          <a:srgbClr val="C3092B"/>
                        </a:solidFill>
                        <a:latin typeface="Cambria Math" panose="02040503050406030204" pitchFamily="18" charset="0"/>
                        <a:ea typeface="Cambria Math" panose="02040503050406030204" pitchFamily="18" charset="0"/>
                      </a:rPr>
                      <m:t>𝜋</m:t>
                    </m:r>
                    <m:d>
                      <m:dPr>
                        <m:ctrlPr>
                          <a:rPr lang="en-US" sz="1800" i="1">
                            <a:solidFill>
                              <a:srgbClr val="C3092B"/>
                            </a:solidFill>
                            <a:latin typeface="Cambria Math" charset="0"/>
                            <a:ea typeface="Cambria Math" panose="02040503050406030204" pitchFamily="18" charset="0"/>
                          </a:rPr>
                        </m:ctrlPr>
                      </m:dPr>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d>
                    <m:r>
                      <a:rPr lang="en-US" sz="1800" i="1">
                        <a:solidFill>
                          <a:srgbClr val="C3092B"/>
                        </a:solidFill>
                        <a:latin typeface="Cambria Math" panose="02040503050406030204" pitchFamily="18" charset="0"/>
                      </a:rPr>
                      <m:t>𝑇</m:t>
                    </m:r>
                    <m:d>
                      <m:dPr>
                        <m:ctrlPr>
                          <a:rPr lang="en-US" sz="1800" i="1">
                            <a:solidFill>
                              <a:srgbClr val="C3092B"/>
                            </a:solidFill>
                            <a:latin typeface="Cambria Math" charset="0"/>
                          </a:rPr>
                        </m:ctrlPr>
                      </m:dPr>
                      <m:e>
                        <m:r>
                          <a:rPr lang="en-US" sz="1800" b="1" i="1">
                            <a:solidFill>
                              <a:srgbClr val="C3092B"/>
                            </a:solidFill>
                            <a:latin typeface="Cambria Math" panose="02040503050406030204" pitchFamily="18" charset="0"/>
                          </a:rPr>
                          <m:t>𝒎</m:t>
                        </m:r>
                      </m:e>
                      <m:e>
                        <m:sSup>
                          <m:sSupPr>
                            <m:ctrlPr>
                              <a:rPr lang="en-US" sz="1800" i="1">
                                <a:solidFill>
                                  <a:srgbClr val="C3092B"/>
                                </a:solidFill>
                                <a:latin typeface="Cambria Math" charset="0"/>
                              </a:rPr>
                            </m:ctrlPr>
                          </m:sSupPr>
                          <m:e>
                            <m:r>
                              <a:rPr lang="en-US" sz="1800" b="1" i="1">
                                <a:solidFill>
                                  <a:srgbClr val="C3092B"/>
                                </a:solidFill>
                                <a:latin typeface="Cambria Math" panose="02040503050406030204" pitchFamily="18" charset="0"/>
                              </a:rPr>
                              <m:t>𝒎</m:t>
                            </m:r>
                          </m:e>
                          <m:sup>
                            <m:r>
                              <a:rPr lang="en-US" sz="1800" i="1">
                                <a:solidFill>
                                  <a:srgbClr val="C3092B"/>
                                </a:solidFill>
                                <a:latin typeface="Cambria Math" panose="02040503050406030204" pitchFamily="18" charset="0"/>
                              </a:rPr>
                              <m:t>′</m:t>
                            </m:r>
                          </m:sup>
                        </m:sSup>
                      </m:e>
                    </m:d>
                  </m:oMath>
                </a14:m>
                <a:r>
                  <a:rPr lang="en-US" sz="1800" dirty="0"/>
                  <a:t> </a:t>
                </a:r>
              </a:p>
            </p:txBody>
          </p:sp>
        </mc:Choice>
        <mc:Fallback xmlns="">
          <p:sp>
            <p:nvSpPr>
              <p:cNvPr id="7" name="Content Placeholder 2">
                <a:extLst>
                  <a:ext uri="{FF2B5EF4-FFF2-40B4-BE49-F238E27FC236}">
                    <a16:creationId xmlns:a16="http://schemas.microsoft.com/office/drawing/2014/main" id="{06E01096-CC68-40DD-A735-EED46CB6278A}"/>
                  </a:ext>
                </a:extLst>
              </p:cNvPr>
              <p:cNvSpPr txBox="1">
                <a:spLocks noRot="1" noChangeAspect="1" noMove="1" noResize="1" noEditPoints="1" noAdjustHandles="1" noChangeArrowheads="1" noChangeShapeType="1" noTextEdit="1"/>
              </p:cNvSpPr>
              <p:nvPr/>
            </p:nvSpPr>
            <p:spPr>
              <a:xfrm>
                <a:off x="6334760" y="2514600"/>
                <a:ext cx="5537200" cy="3210560"/>
              </a:xfrm>
              <a:prstGeom prst="rect">
                <a:avLst/>
              </a:prstGeom>
              <a:blipFill>
                <a:blip r:embed="rId5"/>
                <a:stretch>
                  <a:fillRect l="-880"/>
                </a:stretch>
              </a:blipFill>
            </p:spPr>
            <p:txBody>
              <a:bodyPr/>
              <a:lstStyle/>
              <a:p>
                <a:r>
                  <a:rPr lang="en-US">
                    <a:noFill/>
                  </a:rPr>
                  <a:t> </a:t>
                </a:r>
              </a:p>
            </p:txBody>
          </p:sp>
        </mc:Fallback>
      </mc:AlternateContent>
    </p:spTree>
    <p:extLst>
      <p:ext uri="{BB962C8B-B14F-4D97-AF65-F5344CB8AC3E}">
        <p14:creationId xmlns:p14="http://schemas.microsoft.com/office/powerpoint/2010/main" val="38643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930" t="-128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16</a:t>
            </a:fld>
            <a:endParaRPr lang="en-US"/>
          </a:p>
        </p:txBody>
      </p:sp>
      <p:pic>
        <p:nvPicPr>
          <p:cNvPr id="16" name="Content Placeholder 12">
            <a:extLst>
              <a:ext uri="{FF2B5EF4-FFF2-40B4-BE49-F238E27FC236}">
                <a16:creationId xmlns="" xmlns:a16="http://schemas.microsoft.com/office/drawing/2014/main" id="{5DD43490-69D3-4A8B-8BDC-6F38A7BEDD40}"/>
              </a:ext>
            </a:extLst>
          </p:cNvPr>
          <p:cNvPicPr>
            <a:picLocks noGrp="1" noChangeAspect="1"/>
          </p:cNvPicPr>
          <p:nvPr>
            <p:ph idx="1"/>
          </p:nvPr>
        </p:nvPicPr>
        <p:blipFill>
          <a:blip r:embed="rId4"/>
          <a:stretch>
            <a:fillRect/>
          </a:stretch>
        </p:blipFill>
        <p:spPr>
          <a:xfrm>
            <a:off x="5029200" y="1828800"/>
            <a:ext cx="6172200" cy="3319895"/>
          </a:xfrm>
          <a:prstGeom prst="rect">
            <a:avLst/>
          </a:prstGeom>
        </p:spPr>
      </p:pic>
    </p:spTree>
    <p:extLst>
      <p:ext uri="{BB962C8B-B14F-4D97-AF65-F5344CB8AC3E}">
        <p14:creationId xmlns:p14="http://schemas.microsoft.com/office/powerpoint/2010/main" val="2444890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930" t="-128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17</a:t>
            </a:fld>
            <a:endParaRPr lang="en-US"/>
          </a:p>
        </p:txBody>
      </p:sp>
      <p:pic>
        <p:nvPicPr>
          <p:cNvPr id="8" name="Content Placeholder 7">
            <a:extLst>
              <a:ext uri="{FF2B5EF4-FFF2-40B4-BE49-F238E27FC236}">
                <a16:creationId xmlns="" xmlns:a16="http://schemas.microsoft.com/office/drawing/2014/main" id="{FC1B763C-C9FE-4EC4-A2FD-CE60FB4358CE}"/>
              </a:ext>
            </a:extLst>
          </p:cNvPr>
          <p:cNvPicPr>
            <a:picLocks noGrp="1" noChangeAspect="1"/>
          </p:cNvPicPr>
          <p:nvPr>
            <p:ph idx="1"/>
          </p:nvPr>
        </p:nvPicPr>
        <p:blipFill>
          <a:blip r:embed="rId4"/>
          <a:stretch>
            <a:fillRect/>
          </a:stretch>
        </p:blipFill>
        <p:spPr>
          <a:xfrm>
            <a:off x="5029200" y="1828800"/>
            <a:ext cx="6172200" cy="3132859"/>
          </a:xfrm>
          <a:prstGeom prst="rect">
            <a:avLst/>
          </a:prstGeom>
        </p:spPr>
      </p:pic>
      <p:sp>
        <p:nvSpPr>
          <p:cNvPr id="10" name="Rectangle 9">
            <a:extLst>
              <a:ext uri="{FF2B5EF4-FFF2-40B4-BE49-F238E27FC236}">
                <a16:creationId xmlns="" xmlns:a16="http://schemas.microsoft.com/office/drawing/2014/main" id="{B52B85EF-8FD4-473E-89B4-1DD2F5D17E6C}"/>
              </a:ext>
            </a:extLst>
          </p:cNvPr>
          <p:cNvSpPr/>
          <p:nvPr/>
        </p:nvSpPr>
        <p:spPr>
          <a:xfrm>
            <a:off x="4856108" y="2057400"/>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70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930" t="-128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18</a:t>
            </a:fld>
            <a:endParaRPr lang="en-US"/>
          </a:p>
        </p:txBody>
      </p:sp>
      <p:pic>
        <p:nvPicPr>
          <p:cNvPr id="10" name="Content Placeholder 9">
            <a:extLst>
              <a:ext uri="{FF2B5EF4-FFF2-40B4-BE49-F238E27FC236}">
                <a16:creationId xmlns="" xmlns:a16="http://schemas.microsoft.com/office/drawing/2014/main" id="{7ACD10B9-AE7A-47E8-8630-4E505E5D4AFD}"/>
              </a:ext>
            </a:extLst>
          </p:cNvPr>
          <p:cNvPicPr>
            <a:picLocks noGrp="1" noChangeAspect="1"/>
          </p:cNvPicPr>
          <p:nvPr>
            <p:ph idx="1"/>
          </p:nvPr>
        </p:nvPicPr>
        <p:blipFill>
          <a:blip r:embed="rId4"/>
          <a:stretch>
            <a:fillRect/>
          </a:stretch>
        </p:blipFill>
        <p:spPr>
          <a:xfrm>
            <a:off x="5029200" y="1828800"/>
            <a:ext cx="6172200" cy="3319895"/>
          </a:xfrm>
          <a:prstGeom prst="rect">
            <a:avLst/>
          </a:prstGeom>
        </p:spPr>
      </p:pic>
      <p:sp>
        <p:nvSpPr>
          <p:cNvPr id="11" name="Rectangle 10">
            <a:extLst>
              <a:ext uri="{FF2B5EF4-FFF2-40B4-BE49-F238E27FC236}">
                <a16:creationId xmlns="" xmlns:a16="http://schemas.microsoft.com/office/drawing/2014/main" id="{887EF1EC-DA69-4277-B237-B4F00DD407B8}"/>
              </a:ext>
            </a:extLst>
          </p:cNvPr>
          <p:cNvSpPr/>
          <p:nvPr/>
        </p:nvSpPr>
        <p:spPr>
          <a:xfrm>
            <a:off x="4856108" y="2057400"/>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46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a14:m>
                <a:endParaRPr lang="en-US" dirty="0"/>
              </a:p>
              <a:p>
                <a:r>
                  <a:rPr lang="en-US" dirty="0"/>
                  <a:t>Draw, but reject, set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930" t="-128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19</a:t>
            </a:fld>
            <a:endParaRPr lang="en-US"/>
          </a:p>
        </p:txBody>
      </p:sp>
      <p:pic>
        <p:nvPicPr>
          <p:cNvPr id="8" name="Content Placeholder 7">
            <a:extLst>
              <a:ext uri="{FF2B5EF4-FFF2-40B4-BE49-F238E27FC236}">
                <a16:creationId xmlns="" xmlns:a16="http://schemas.microsoft.com/office/drawing/2014/main" id="{3ACDFF38-A734-4429-BBAE-C862BD67E228}"/>
              </a:ext>
            </a:extLst>
          </p:cNvPr>
          <p:cNvPicPr>
            <a:picLocks noGrp="1" noChangeAspect="1"/>
          </p:cNvPicPr>
          <p:nvPr>
            <p:ph idx="1"/>
          </p:nvPr>
        </p:nvPicPr>
        <p:blipFill>
          <a:blip r:embed="rId4"/>
          <a:stretch>
            <a:fillRect/>
          </a:stretch>
        </p:blipFill>
        <p:spPr>
          <a:xfrm>
            <a:off x="5029200" y="1828800"/>
            <a:ext cx="6172200" cy="3319895"/>
          </a:xfrm>
          <a:prstGeom prst="rect">
            <a:avLst/>
          </a:prstGeom>
        </p:spPr>
      </p:pic>
      <p:sp>
        <p:nvSpPr>
          <p:cNvPr id="11" name="Rectangle 10">
            <a:extLst>
              <a:ext uri="{FF2B5EF4-FFF2-40B4-BE49-F238E27FC236}">
                <a16:creationId xmlns="" xmlns:a16="http://schemas.microsoft.com/office/drawing/2014/main" id="{887EF1EC-DA69-4277-B237-B4F00DD407B8}"/>
              </a:ext>
            </a:extLst>
          </p:cNvPr>
          <p:cNvSpPr/>
          <p:nvPr/>
        </p:nvSpPr>
        <p:spPr>
          <a:xfrm>
            <a:off x="4856108" y="2057400"/>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2FCCEEBF-8595-44F2-9AB4-FDDD179688DE}"/>
                  </a:ext>
                </a:extLst>
              </p:cNvPr>
              <p:cNvSpPr txBox="1"/>
              <p:nvPr/>
            </p:nvSpPr>
            <p:spPr>
              <a:xfrm>
                <a:off x="5177658" y="1632411"/>
                <a:ext cx="2885090" cy="865109"/>
              </a:xfrm>
              <a:prstGeom prst="rect">
                <a:avLst/>
              </a:prstGeom>
              <a:noFill/>
              <a:ln w="28575">
                <a:solidFill>
                  <a:srgbClr val="FF0000"/>
                </a:solidFill>
              </a:ln>
            </p:spPr>
            <p:txBody>
              <a:bodyPr wrap="square" rtlCol="0">
                <a:spAutoFit/>
              </a:bodyPr>
              <a:lstStyle/>
              <a:p>
                <a14:m>
                  <m:oMath xmlns:m="http://schemas.openxmlformats.org/officeDocument/2006/math">
                    <m:sSup>
                      <m:sSupPr>
                        <m:ctrlPr>
                          <a:rPr lang="en-US" i="1" smtClean="0">
                            <a:solidFill>
                              <a:srgbClr val="C3092B"/>
                            </a:solidFill>
                            <a:latin typeface="Cambria Math" charset="0"/>
                          </a:rPr>
                        </m:ctrlPr>
                      </m:sSupPr>
                      <m:e>
                        <m:r>
                          <a:rPr lang="en-US" i="1">
                            <a:solidFill>
                              <a:srgbClr val="C3092B"/>
                            </a:solidFill>
                            <a:latin typeface="Cambria Math" panose="02040503050406030204" pitchFamily="18" charset="0"/>
                          </a:rPr>
                          <m:t>𝑥</m:t>
                        </m:r>
                      </m:e>
                      <m:sup>
                        <m:r>
                          <a:rPr lang="en-US" i="1">
                            <a:solidFill>
                              <a:srgbClr val="C3092B"/>
                            </a:solidFill>
                            <a:latin typeface="Cambria Math" panose="02040503050406030204" pitchFamily="18" charset="0"/>
                          </a:rPr>
                          <m:t>′</m:t>
                        </m:r>
                      </m:sup>
                    </m:sSup>
                  </m:oMath>
                </a14:m>
                <a:r>
                  <a:rPr lang="en-US" dirty="0">
                    <a:solidFill>
                      <a:srgbClr val="C3092B"/>
                    </a:solidFill>
                  </a:rPr>
                  <a:t> has been rejected because </a:t>
                </a:r>
                <a14:m>
                  <m:oMath xmlns:m="http://schemas.openxmlformats.org/officeDocument/2006/math">
                    <m:f>
                      <m:fPr>
                        <m:ctrlPr>
                          <a:rPr lang="en-US" i="1">
                            <a:solidFill>
                              <a:srgbClr val="C3092B"/>
                            </a:solidFill>
                            <a:latin typeface="Cambria Math" charset="0"/>
                          </a:rPr>
                        </m:ctrlPr>
                      </m:fPr>
                      <m:num>
                        <m:r>
                          <a:rPr lang="en-US" i="1">
                            <a:solidFill>
                              <a:srgbClr val="C3092B"/>
                            </a:solidFill>
                            <a:latin typeface="Cambria Math" panose="02040503050406030204" pitchFamily="18" charset="0"/>
                          </a:rPr>
                          <m:t>𝑃</m:t>
                        </m:r>
                        <m:d>
                          <m:dPr>
                            <m:ctrlPr>
                              <a:rPr lang="en-US" i="1">
                                <a:solidFill>
                                  <a:srgbClr val="C3092B"/>
                                </a:solidFill>
                                <a:latin typeface="Cambria Math" charset="0"/>
                              </a:rPr>
                            </m:ctrlPr>
                          </m:dPr>
                          <m:e>
                            <m:sSup>
                              <m:sSupPr>
                                <m:ctrlPr>
                                  <a:rPr lang="en-US" i="1">
                                    <a:solidFill>
                                      <a:srgbClr val="C3092B"/>
                                    </a:solidFill>
                                    <a:latin typeface="Cambria Math" charset="0"/>
                                  </a:rPr>
                                </m:ctrlPr>
                              </m:sSupPr>
                              <m:e>
                                <m:r>
                                  <a:rPr lang="en-US" i="1">
                                    <a:solidFill>
                                      <a:srgbClr val="C3092B"/>
                                    </a:solidFill>
                                    <a:latin typeface="Cambria Math" panose="02040503050406030204" pitchFamily="18" charset="0"/>
                                  </a:rPr>
                                  <m:t>𝑥</m:t>
                                </m:r>
                              </m:e>
                              <m:sup>
                                <m:r>
                                  <a:rPr lang="en-US" i="1">
                                    <a:solidFill>
                                      <a:srgbClr val="C3092B"/>
                                    </a:solidFill>
                                    <a:latin typeface="Cambria Math" panose="02040503050406030204" pitchFamily="18" charset="0"/>
                                  </a:rPr>
                                  <m:t>′</m:t>
                                </m:r>
                              </m:sup>
                            </m:sSup>
                          </m:e>
                        </m:d>
                      </m:num>
                      <m:den>
                        <m:r>
                          <a:rPr lang="en-US" i="1">
                            <a:solidFill>
                              <a:srgbClr val="C3092B"/>
                            </a:solidFill>
                            <a:latin typeface="Cambria Math" panose="02040503050406030204" pitchFamily="18" charset="0"/>
                          </a:rPr>
                          <m:t>𝑃</m:t>
                        </m:r>
                        <m:d>
                          <m:dPr>
                            <m:ctrlPr>
                              <a:rPr lang="en-US" i="1" smtClean="0">
                                <a:solidFill>
                                  <a:srgbClr val="C3092B"/>
                                </a:solidFill>
                                <a:latin typeface="Cambria Math" charset="0"/>
                              </a:rPr>
                            </m:ctrlPr>
                          </m:dPr>
                          <m:e>
                            <m:sSup>
                              <m:sSupPr>
                                <m:ctrlPr>
                                  <a:rPr lang="en-US" i="1">
                                    <a:solidFill>
                                      <a:srgbClr val="C3092B"/>
                                    </a:solidFill>
                                    <a:latin typeface="Cambria Math" charset="0"/>
                                  </a:rPr>
                                </m:ctrlPr>
                              </m:sSupPr>
                              <m:e>
                                <m:r>
                                  <a:rPr lang="en-US" i="1">
                                    <a:solidFill>
                                      <a:srgbClr val="C3092B"/>
                                    </a:solidFill>
                                    <a:latin typeface="Cambria Math" panose="02040503050406030204" pitchFamily="18" charset="0"/>
                                  </a:rPr>
                                  <m:t>𝑥</m:t>
                                </m:r>
                              </m:e>
                              <m:sup>
                                <m:r>
                                  <a:rPr lang="en-US" b="0" i="1" smtClean="0">
                                    <a:solidFill>
                                      <a:srgbClr val="C3092B"/>
                                    </a:solidFill>
                                    <a:latin typeface="Cambria Math" panose="02040503050406030204" pitchFamily="18" charset="0"/>
                                  </a:rPr>
                                  <m:t>2</m:t>
                                </m:r>
                              </m:sup>
                            </m:sSup>
                          </m:e>
                        </m:d>
                      </m:den>
                    </m:f>
                  </m:oMath>
                </a14:m>
                <a:r>
                  <a:rPr lang="en-US" dirty="0">
                    <a:solidFill>
                      <a:srgbClr val="C3092B"/>
                    </a:solidFill>
                  </a:rPr>
                  <a:t> is very small.</a:t>
                </a:r>
              </a:p>
            </p:txBody>
          </p:sp>
        </mc:Choice>
        <mc:Fallback xmlns="">
          <p:sp>
            <p:nvSpPr>
              <p:cNvPr id="12" name="TextBox 11">
                <a:extLst>
                  <a:ext uri="{FF2B5EF4-FFF2-40B4-BE49-F238E27FC236}">
                    <a16:creationId xmlns:a16="http://schemas.microsoft.com/office/drawing/2014/main" id="{2FCCEEBF-8595-44F2-9AB4-FDDD179688DE}"/>
                  </a:ext>
                </a:extLst>
              </p:cNvPr>
              <p:cNvSpPr txBox="1">
                <a:spLocks noRot="1" noChangeAspect="1" noMove="1" noResize="1" noEditPoints="1" noAdjustHandles="1" noChangeArrowheads="1" noChangeShapeType="1" noTextEdit="1"/>
              </p:cNvSpPr>
              <p:nvPr/>
            </p:nvSpPr>
            <p:spPr>
              <a:xfrm>
                <a:off x="5177658" y="1632411"/>
                <a:ext cx="2885090" cy="865109"/>
              </a:xfrm>
              <a:prstGeom prst="rect">
                <a:avLst/>
              </a:prstGeom>
              <a:blipFill>
                <a:blip r:embed="rId5"/>
                <a:stretch>
                  <a:fillRect l="-1253" t="-2721"/>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43221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C248F6-13EF-4EFC-9426-E48DD7F70CB4}"/>
              </a:ext>
            </a:extLst>
          </p:cNvPr>
          <p:cNvSpPr>
            <a:spLocks noGrp="1"/>
          </p:cNvSpPr>
          <p:nvPr>
            <p:ph sz="quarter" idx="18"/>
          </p:nvPr>
        </p:nvSpPr>
        <p:spPr/>
        <p:txBody>
          <a:bodyPr>
            <a:normAutofit/>
          </a:bodyPr>
          <a:lstStyle/>
          <a:p>
            <a:r>
              <a:rPr lang="en-US" sz="2500" dirty="0"/>
              <a:t>MCMC Algorithms</a:t>
            </a:r>
          </a:p>
        </p:txBody>
      </p:sp>
      <p:sp>
        <p:nvSpPr>
          <p:cNvPr id="6" name="Content Placeholder 5">
            <a:extLst>
              <a:ext uri="{FF2B5EF4-FFF2-40B4-BE49-F238E27FC236}">
                <a16:creationId xmlns="" xmlns:a16="http://schemas.microsoft.com/office/drawing/2014/main" id="{CA6FC4B3-A132-40F4-BCBE-52024BF2ACC2}"/>
              </a:ext>
            </a:extLst>
          </p:cNvPr>
          <p:cNvSpPr>
            <a:spLocks noGrp="1"/>
          </p:cNvSpPr>
          <p:nvPr>
            <p:ph sz="quarter" idx="19"/>
          </p:nvPr>
        </p:nvSpPr>
        <p:spPr/>
        <p:txBody>
          <a:bodyPr>
            <a:noAutofit/>
          </a:bodyPr>
          <a:lstStyle/>
          <a:p>
            <a:r>
              <a:rPr lang="en-US" sz="2500" dirty="0"/>
              <a:t>Applications</a:t>
            </a:r>
          </a:p>
        </p:txBody>
      </p:sp>
      <p:sp>
        <p:nvSpPr>
          <p:cNvPr id="7" name="Content Placeholder 6">
            <a:extLst>
              <a:ext uri="{FF2B5EF4-FFF2-40B4-BE49-F238E27FC236}">
                <a16:creationId xmlns="" xmlns:a16="http://schemas.microsoft.com/office/drawing/2014/main" id="{7272820B-CB38-4B02-9D5A-BBEA70554664}"/>
              </a:ext>
            </a:extLst>
          </p:cNvPr>
          <p:cNvSpPr>
            <a:spLocks noGrp="1"/>
          </p:cNvSpPr>
          <p:nvPr>
            <p:ph sz="quarter" idx="20"/>
          </p:nvPr>
        </p:nvSpPr>
        <p:spPr/>
        <p:txBody>
          <a:bodyPr>
            <a:normAutofit/>
          </a:bodyPr>
          <a:lstStyle/>
          <a:p>
            <a:r>
              <a:rPr lang="en-US" sz="2500" dirty="0"/>
              <a:t>Motivations</a:t>
            </a:r>
          </a:p>
        </p:txBody>
      </p:sp>
      <p:sp>
        <p:nvSpPr>
          <p:cNvPr id="8" name="Content Placeholder 7">
            <a:extLst>
              <a:ext uri="{FF2B5EF4-FFF2-40B4-BE49-F238E27FC236}">
                <a16:creationId xmlns="" xmlns:a16="http://schemas.microsoft.com/office/drawing/2014/main" id="{1CDFBE0D-79F4-4F36-B10E-B03E6AF5104F}"/>
              </a:ext>
            </a:extLst>
          </p:cNvPr>
          <p:cNvSpPr>
            <a:spLocks noGrp="1"/>
          </p:cNvSpPr>
          <p:nvPr>
            <p:ph sz="quarter" idx="21"/>
          </p:nvPr>
        </p:nvSpPr>
        <p:spPr/>
        <p:txBody>
          <a:bodyPr>
            <a:normAutofit/>
          </a:bodyPr>
          <a:lstStyle/>
          <a:p>
            <a:r>
              <a:rPr lang="en-US" sz="2500" dirty="0"/>
              <a:t>Conclusions</a:t>
            </a:r>
          </a:p>
        </p:txBody>
      </p:sp>
      <p:sp>
        <p:nvSpPr>
          <p:cNvPr id="9" name="Content Placeholder 8">
            <a:extLst>
              <a:ext uri="{FF2B5EF4-FFF2-40B4-BE49-F238E27FC236}">
                <a16:creationId xmlns="" xmlns:a16="http://schemas.microsoft.com/office/drawing/2014/main" id="{4D878DEE-660F-4D93-AB3A-4B48AA2B5517}"/>
              </a:ext>
            </a:extLst>
          </p:cNvPr>
          <p:cNvSpPr>
            <a:spLocks noGrp="1"/>
          </p:cNvSpPr>
          <p:nvPr>
            <p:ph sz="quarter" idx="22"/>
          </p:nvPr>
        </p:nvSpPr>
        <p:spPr/>
        <p:txBody>
          <a:bodyPr/>
          <a:lstStyle/>
          <a:p>
            <a:pPr marL="0" indent="0">
              <a:buNone/>
            </a:pPr>
            <a:r>
              <a:rPr lang="en-US" dirty="0"/>
              <a:t> </a:t>
            </a:r>
          </a:p>
        </p:txBody>
      </p:sp>
      <p:pic>
        <p:nvPicPr>
          <p:cNvPr id="13" name="Content Placeholder 12">
            <a:extLst>
              <a:ext uri="{FF2B5EF4-FFF2-40B4-BE49-F238E27FC236}">
                <a16:creationId xmlns="" xmlns:a16="http://schemas.microsoft.com/office/drawing/2014/main" id="{1294AE7C-4D1B-4B8F-BDF8-CC90B351D50D}"/>
              </a:ext>
            </a:extLst>
          </p:cNvPr>
          <p:cNvPicPr>
            <a:picLocks noGrp="1" noChangeAspect="1"/>
          </p:cNvPicPr>
          <p:nvPr>
            <p:ph idx="1"/>
          </p:nvPr>
        </p:nvPicPr>
        <p:blipFill>
          <a:blip r:embed="rId3"/>
          <a:stretch>
            <a:fillRect/>
          </a:stretch>
        </p:blipFill>
        <p:spPr>
          <a:xfrm>
            <a:off x="5486400" y="1497012"/>
            <a:ext cx="5867400" cy="440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9">
            <a:extLst>
              <a:ext uri="{FF2B5EF4-FFF2-40B4-BE49-F238E27FC236}">
                <a16:creationId xmlns="" xmlns:a16="http://schemas.microsoft.com/office/drawing/2014/main" id="{26BF0C0B-2229-4D50-B990-030BA716BDAB}"/>
              </a:ext>
            </a:extLst>
          </p:cNvPr>
          <p:cNvSpPr>
            <a:spLocks noGrp="1"/>
          </p:cNvSpPr>
          <p:nvPr>
            <p:ph sz="quarter" idx="23"/>
          </p:nvPr>
        </p:nvSpPr>
        <p:spPr/>
        <p:txBody>
          <a:bodyPr/>
          <a:lstStyle/>
          <a:p>
            <a:r>
              <a:rPr lang="en-US" b="1" dirty="0"/>
              <a:t>Outline</a:t>
            </a:r>
          </a:p>
        </p:txBody>
      </p:sp>
      <p:sp>
        <p:nvSpPr>
          <p:cNvPr id="14" name="TextBox 13">
            <a:extLst>
              <a:ext uri="{FF2B5EF4-FFF2-40B4-BE49-F238E27FC236}">
                <a16:creationId xmlns="" xmlns:a16="http://schemas.microsoft.com/office/drawing/2014/main" id="{9CCB2D2A-11B9-43DA-BAAF-25DC90343EE6}"/>
              </a:ext>
            </a:extLst>
          </p:cNvPr>
          <p:cNvSpPr txBox="1"/>
          <p:nvPr/>
        </p:nvSpPr>
        <p:spPr>
          <a:xfrm>
            <a:off x="5469227" y="6003845"/>
            <a:ext cx="5901745" cy="246221"/>
          </a:xfrm>
          <a:prstGeom prst="rect">
            <a:avLst/>
          </a:prstGeom>
          <a:noFill/>
        </p:spPr>
        <p:txBody>
          <a:bodyPr wrap="square" rtlCol="0">
            <a:spAutoFit/>
          </a:bodyPr>
          <a:lstStyle/>
          <a:p>
            <a:pPr algn="r"/>
            <a:r>
              <a:rPr lang="en-US" sz="1000" i="1" dirty="0">
                <a:solidFill>
                  <a:schemeClr val="bg1">
                    <a:lumMod val="75000"/>
                  </a:schemeClr>
                </a:solidFill>
              </a:rPr>
              <a:t>Ref link @https://www.azernews.az/oil_and_gas/127728.html. Photograph by Trend.</a:t>
            </a:r>
          </a:p>
        </p:txBody>
      </p:sp>
      <p:sp>
        <p:nvSpPr>
          <p:cNvPr id="15" name="Slide Number Placeholder 14">
            <a:extLst>
              <a:ext uri="{FF2B5EF4-FFF2-40B4-BE49-F238E27FC236}">
                <a16:creationId xmlns="" xmlns:a16="http://schemas.microsoft.com/office/drawing/2014/main" id="{9754F59C-7E3B-44D0-93B8-3B238FD333BD}"/>
              </a:ext>
            </a:extLst>
          </p:cNvPr>
          <p:cNvSpPr>
            <a:spLocks noGrp="1"/>
          </p:cNvSpPr>
          <p:nvPr>
            <p:ph type="sldNum" sz="quarter" idx="12"/>
          </p:nvPr>
        </p:nvSpPr>
        <p:spPr/>
        <p:txBody>
          <a:bodyPr/>
          <a:lstStyle/>
          <a:p>
            <a:fld id="{5DAD2D5A-63D4-4764-812C-7B8BDA2C77FC}" type="slidenum">
              <a:rPr lang="en-US" smtClean="0"/>
              <a:t>2</a:t>
            </a:fld>
            <a:endParaRPr lang="en-US" dirty="0"/>
          </a:p>
        </p:txBody>
      </p:sp>
    </p:spTree>
    <p:extLst>
      <p:ext uri="{BB962C8B-B14F-4D97-AF65-F5344CB8AC3E}">
        <p14:creationId xmlns:p14="http://schemas.microsoft.com/office/powerpoint/2010/main" val="2258321611"/>
      </p:ext>
    </p:extLst>
  </p:cSld>
  <p:clrMapOvr>
    <a:masterClrMapping/>
  </p:clrMapOvr>
  <mc:AlternateContent xmlns:mc="http://schemas.openxmlformats.org/markup-compatibility/2006" xmlns:p14="http://schemas.microsoft.com/office/powerpoint/2010/main">
    <mc:Choice Requires="p14">
      <p:transition spd="slow" p14:dur="8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a14:m>
                <a:endParaRPr lang="en-US" dirty="0"/>
              </a:p>
              <a:p>
                <a:r>
                  <a:rPr lang="en-US" dirty="0"/>
                  <a:t>Draw, but reject, set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930" t="-1287"/>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20</a:t>
            </a:fld>
            <a:endParaRPr lang="en-US"/>
          </a:p>
        </p:txBody>
      </p:sp>
      <p:pic>
        <p:nvPicPr>
          <p:cNvPr id="13" name="Content Placeholder 12">
            <a:extLst>
              <a:ext uri="{FF2B5EF4-FFF2-40B4-BE49-F238E27FC236}">
                <a16:creationId xmlns="" xmlns:a16="http://schemas.microsoft.com/office/drawing/2014/main" id="{1CC01EA2-AC5F-4D44-9EA3-E71D62F47CC1}"/>
              </a:ext>
            </a:extLst>
          </p:cNvPr>
          <p:cNvPicPr>
            <a:picLocks noGrp="1" noChangeAspect="1"/>
          </p:cNvPicPr>
          <p:nvPr>
            <p:ph idx="1"/>
          </p:nvPr>
        </p:nvPicPr>
        <p:blipFill>
          <a:blip r:embed="rId4"/>
          <a:stretch>
            <a:fillRect/>
          </a:stretch>
        </p:blipFill>
        <p:spPr>
          <a:xfrm>
            <a:off x="5029200" y="1828800"/>
            <a:ext cx="6172200" cy="3319895"/>
          </a:xfrm>
          <a:prstGeom prst="rect">
            <a:avLst/>
          </a:prstGeom>
        </p:spPr>
      </p:pic>
      <p:sp>
        <p:nvSpPr>
          <p:cNvPr id="14" name="Rectangle 13">
            <a:extLst>
              <a:ext uri="{FF2B5EF4-FFF2-40B4-BE49-F238E27FC236}">
                <a16:creationId xmlns="" xmlns:a16="http://schemas.microsoft.com/office/drawing/2014/main" id="{5EFBEBE3-E7EF-479C-8BD0-133E24247C97}"/>
              </a:ext>
            </a:extLst>
          </p:cNvPr>
          <p:cNvSpPr/>
          <p:nvPr/>
        </p:nvSpPr>
        <p:spPr>
          <a:xfrm>
            <a:off x="4772025" y="2239501"/>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863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 xmlns:a16="http://schemas.microsoft.com/office/drawing/2014/main" id="{C3F65E8A-883A-499D-9C53-86757388907B}"/>
                  </a:ext>
                </a:extLst>
              </p:cNvPr>
              <p:cNvSpPr>
                <a:spLocks noGrp="1"/>
              </p:cNvSpPr>
              <p:nvPr>
                <p:ph type="title"/>
              </p:nvPr>
            </p:nvSpPr>
            <p:spPr/>
            <p:txBody>
              <a:bodyPr>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r>
                  <a:rPr lang="en-US" sz="2400" dirty="0">
                    <a:latin typeface="+mn-lt"/>
                  </a:rPr>
                  <a:t/>
                </a:r>
                <a:br>
                  <a:rPr lang="en-US" sz="2400" dirty="0">
                    <a:latin typeface="+mn-lt"/>
                  </a:rPr>
                </a:br>
                <a:r>
                  <a:rPr lang="en-US" sz="1800" dirty="0">
                    <a:latin typeface="+mn-lt"/>
                  </a:rPr>
                  <a:t>If </a:t>
                </a:r>
                <a14:m>
                  <m:oMath xmlns:m="http://schemas.openxmlformats.org/officeDocument/2006/math">
                    <m:r>
                      <a:rPr lang="en-US" sz="1800" i="1">
                        <a:latin typeface="Cambria Math" panose="02040503050406030204" pitchFamily="18" charset="0"/>
                      </a:rPr>
                      <m:t>𝑄</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oMath>
                </a14:m>
                <a:r>
                  <a:rPr lang="en-US" sz="1800" dirty="0">
                    <a:latin typeface="+mn-lt"/>
                  </a:rPr>
                  <a:t> is a Gaussian centered on </a:t>
                </a:r>
                <a14:m>
                  <m:oMath xmlns:m="http://schemas.openxmlformats.org/officeDocument/2006/math">
                    <m:r>
                      <a:rPr lang="en-US" sz="1800" i="1">
                        <a:latin typeface="Cambria Math" panose="02040503050406030204" pitchFamily="18" charset="0"/>
                      </a:rPr>
                      <m:t>𝑥</m:t>
                    </m:r>
                  </m:oMath>
                </a14:m>
                <a:r>
                  <a:rPr lang="en-US" sz="2400" dirty="0">
                    <a:latin typeface="+mn-lt"/>
                  </a:rPr>
                  <a:t/>
                </a:r>
                <a:br>
                  <a:rPr lang="en-US" sz="2400" dirty="0">
                    <a:latin typeface="+mn-lt"/>
                  </a:rPr>
                </a:br>
                <a14:m>
                  <m:oMath xmlns:m="http://schemas.openxmlformats.org/officeDocument/2006/math">
                    <m:r>
                      <a:rPr lang="en-US" sz="1800" b="0" i="1" smtClean="0">
                        <a:latin typeface="Cambria Math" panose="02040503050406030204" pitchFamily="18" charset="0"/>
                      </a:rPr>
                      <m:t>𝐴</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e>
                        <m:r>
                          <a:rPr lang="en-US" sz="1800" i="1">
                            <a:latin typeface="Cambria Math" panose="02040503050406030204" pitchFamily="18" charset="0"/>
                          </a:rPr>
                          <m:t>𝑥</m:t>
                        </m:r>
                      </m:e>
                    </m:d>
                    <m:r>
                      <a:rPr lang="en-US" sz="1800" b="0" i="1" smtClean="0">
                        <a:latin typeface="Cambria Math" panose="02040503050406030204" pitchFamily="18" charset="0"/>
                      </a:rPr>
                      <m:t>=</m:t>
                    </m:r>
                    <m:r>
                      <m:rPr>
                        <m:sty m:val="p"/>
                      </m:rPr>
                      <a:rPr lang="en-US" sz="1800">
                        <a:latin typeface="Cambria Math" panose="02040503050406030204" pitchFamily="18" charset="0"/>
                      </a:rPr>
                      <m:t>min</m:t>
                    </m:r>
                    <m:r>
                      <a:rPr lang="en-US" sz="1800" i="1">
                        <a:latin typeface="Cambria Math" panose="02040503050406030204" pitchFamily="18" charset="0"/>
                      </a:rPr>
                      <m:t>⁡[1, </m:t>
                    </m:r>
                    <m:f>
                      <m:fPr>
                        <m:ctrlPr>
                          <a:rPr lang="en-US" sz="1800" i="1">
                            <a:latin typeface="Cambria Math" charset="0"/>
                          </a:rPr>
                        </m:ctrlPr>
                      </m:fPr>
                      <m:num>
                        <m:r>
                          <a:rPr lang="en-US" sz="1800" i="1">
                            <a:latin typeface="Cambria Math" panose="02040503050406030204" pitchFamily="18" charset="0"/>
                          </a:rPr>
                          <m:t>𝑃</m:t>
                        </m:r>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𝑥</m:t>
                                </m:r>
                              </m:e>
                              <m:sup>
                                <m:r>
                                  <a:rPr lang="en-US" sz="1800" i="1">
                                    <a:latin typeface="Cambria Math" panose="02040503050406030204" pitchFamily="18" charset="0"/>
                                  </a:rPr>
                                  <m:t>′</m:t>
                                </m:r>
                              </m:sup>
                            </m:sSup>
                          </m:e>
                        </m:d>
                      </m:num>
                      <m:den>
                        <m:r>
                          <a:rPr lang="en-US" sz="1800" i="1">
                            <a:latin typeface="Cambria Math" panose="02040503050406030204" pitchFamily="18" charset="0"/>
                          </a:rPr>
                          <m:t>𝑃</m:t>
                        </m:r>
                        <m:d>
                          <m:dPr>
                            <m:ctrlPr>
                              <a:rPr lang="en-US" sz="1800" i="1">
                                <a:latin typeface="Cambria Math" charset="0"/>
                              </a:rPr>
                            </m:ctrlPr>
                          </m:dPr>
                          <m:e>
                            <m:r>
                              <a:rPr lang="en-US" sz="1800" i="1">
                                <a:latin typeface="Cambria Math" panose="02040503050406030204" pitchFamily="18" charset="0"/>
                              </a:rPr>
                              <m:t>𝑥</m:t>
                            </m:r>
                          </m:e>
                        </m:d>
                      </m:den>
                    </m:f>
                  </m:oMath>
                </a14:m>
                <a:r>
                  <a:rPr lang="en-US" sz="1800" dirty="0">
                    <a:latin typeface="+mn-lt"/>
                  </a:rPr>
                  <a:t>]</a:t>
                </a:r>
              </a:p>
            </p:txBody>
          </p:sp>
        </mc:Choice>
        <mc:Fallback xmlns="">
          <p:sp>
            <p:nvSpPr>
              <p:cNvPr id="7" name="Title 6">
                <a:extLst>
                  <a:ext uri="{FF2B5EF4-FFF2-40B4-BE49-F238E27FC236}">
                    <a16:creationId xmlns:a16="http://schemas.microsoft.com/office/drawing/2014/main" id="{C3F65E8A-883A-499D-9C53-86757388907B}"/>
                  </a:ext>
                </a:extLst>
              </p:cNvPr>
              <p:cNvSpPr>
                <a:spLocks noGrp="1" noRot="1" noChangeAspect="1" noMove="1" noResize="1" noEditPoints="1" noAdjustHandles="1" noChangeArrowheads="1" noChangeShapeType="1" noTextEdit="1"/>
              </p:cNvSpPr>
              <p:nvPr>
                <p:ph type="title"/>
              </p:nvPr>
            </p:nvSpPr>
            <p:spPr>
              <a:blipFill>
                <a:blip r:embed="rId2"/>
                <a:stretch>
                  <a:fillRect l="-3256" b="-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41E0E691-5AC9-436B-AAE7-CF1ADA55B0A7}"/>
                  </a:ext>
                </a:extLst>
              </p:cNvPr>
              <p:cNvSpPr>
                <a:spLocks noGrp="1"/>
              </p:cNvSpPr>
              <p:nvPr>
                <p:ph type="body" sz="half" idx="2"/>
              </p:nvPr>
            </p:nvSpPr>
            <p:spPr>
              <a:xfrm>
                <a:off x="839788" y="2552700"/>
                <a:ext cx="3932237" cy="3316288"/>
              </a:xfrm>
            </p:spPr>
            <p:txBody>
              <a:bodyPr>
                <a:normAutofit lnSpcReduction="10000"/>
              </a:bodyPr>
              <a:lstStyle/>
              <a:p>
                <a:r>
                  <a:rPr lang="en-US" dirty="0"/>
                  <a:t>Sample from a bimodal distribution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𝑥</m:t>
                        </m:r>
                      </m:e>
                    </m:d>
                  </m:oMath>
                </a14:m>
                <a:r>
                  <a:rPr lang="en-US" dirty="0"/>
                  <a:t>.</a:t>
                </a:r>
              </a:p>
              <a:p>
                <a:r>
                  <a:rPr lang="en-US" dirty="0"/>
                  <a:t>Initialize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(0)</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a14:m>
                <a:endParaRPr lang="en-US" dirty="0"/>
              </a:p>
              <a:p>
                <a:r>
                  <a:rPr lang="en-US" dirty="0"/>
                  <a:t>Draw, but reject, set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sup>
                    </m:sSup>
                  </m:oMath>
                </a14:m>
                <a:endParaRPr lang="en-US" dirty="0"/>
              </a:p>
              <a:p>
                <a:r>
                  <a:rPr lang="en-US" dirty="0"/>
                  <a:t>Draw, accept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m:t>
                        </m:r>
                      </m:sup>
                    </m:sSup>
                  </m:oMath>
                </a14:m>
                <a:endParaRPr lang="en-US" dirty="0"/>
              </a:p>
              <a:p>
                <a:r>
                  <a:rPr lang="en-US" dirty="0"/>
                  <a:t>…</a:t>
                </a:r>
              </a:p>
            </p:txBody>
          </p:sp>
        </mc:Choice>
        <mc:Fallback xmlns="">
          <p:sp>
            <p:nvSpPr>
              <p:cNvPr id="9" name="Text Placeholder 8">
                <a:extLst>
                  <a:ext uri="{FF2B5EF4-FFF2-40B4-BE49-F238E27FC236}">
                    <a16:creationId xmlns:a16="http://schemas.microsoft.com/office/drawing/2014/main" id="{41E0E691-5AC9-436B-AAE7-CF1ADA55B0A7}"/>
                  </a:ext>
                </a:extLst>
              </p:cNvPr>
              <p:cNvSpPr>
                <a:spLocks noGrp="1" noRot="1" noChangeAspect="1" noMove="1" noResize="1" noEditPoints="1" noAdjustHandles="1" noChangeArrowheads="1" noChangeShapeType="1" noTextEdit="1"/>
              </p:cNvSpPr>
              <p:nvPr>
                <p:ph type="body" sz="half" idx="2"/>
              </p:nvPr>
            </p:nvSpPr>
            <p:spPr>
              <a:xfrm>
                <a:off x="839788" y="2552700"/>
                <a:ext cx="3932237" cy="3316288"/>
              </a:xfrm>
              <a:blipFill>
                <a:blip r:embed="rId3"/>
                <a:stretch>
                  <a:fillRect l="-1705" t="-2757" r="-620" b="-1103"/>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5E06207-D7F3-4DA1-B37E-C605C97FDC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DE0C8A2E-4225-4A55-93F7-BD845EE43B21}"/>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B53AB14F-7462-43D0-BC50-9B46F84536AA}"/>
              </a:ext>
            </a:extLst>
          </p:cNvPr>
          <p:cNvSpPr>
            <a:spLocks noGrp="1"/>
          </p:cNvSpPr>
          <p:nvPr>
            <p:ph type="sldNum" sz="quarter" idx="12"/>
          </p:nvPr>
        </p:nvSpPr>
        <p:spPr/>
        <p:txBody>
          <a:bodyPr/>
          <a:lstStyle/>
          <a:p>
            <a:fld id="{EFD61C4A-2CBD-4FCB-86E6-73D2C9ACB54E}" type="slidenum">
              <a:rPr lang="en-US" smtClean="0"/>
              <a:t>21</a:t>
            </a:fld>
            <a:endParaRPr lang="en-US"/>
          </a:p>
        </p:txBody>
      </p:sp>
      <p:pic>
        <p:nvPicPr>
          <p:cNvPr id="8" name="Content Placeholder 7">
            <a:extLst>
              <a:ext uri="{FF2B5EF4-FFF2-40B4-BE49-F238E27FC236}">
                <a16:creationId xmlns="" xmlns:a16="http://schemas.microsoft.com/office/drawing/2014/main" id="{8905B6A8-C039-4070-AC6C-82A6263F72DC}"/>
              </a:ext>
            </a:extLst>
          </p:cNvPr>
          <p:cNvPicPr>
            <a:picLocks noGrp="1" noChangeAspect="1"/>
          </p:cNvPicPr>
          <p:nvPr>
            <p:ph idx="1"/>
          </p:nvPr>
        </p:nvPicPr>
        <p:blipFill>
          <a:blip r:embed="rId4"/>
          <a:stretch>
            <a:fillRect/>
          </a:stretch>
        </p:blipFill>
        <p:spPr>
          <a:xfrm>
            <a:off x="5029200" y="1828800"/>
            <a:ext cx="6172200" cy="3319895"/>
          </a:xfrm>
          <a:prstGeom prst="rect">
            <a:avLst/>
          </a:prstGeom>
        </p:spPr>
      </p:pic>
      <p:sp>
        <p:nvSpPr>
          <p:cNvPr id="11" name="Rectangle 10">
            <a:extLst>
              <a:ext uri="{FF2B5EF4-FFF2-40B4-BE49-F238E27FC236}">
                <a16:creationId xmlns="" xmlns:a16="http://schemas.microsoft.com/office/drawing/2014/main" id="{84406AE0-000B-40D8-B1C5-D64B7A03181D}"/>
              </a:ext>
            </a:extLst>
          </p:cNvPr>
          <p:cNvSpPr/>
          <p:nvPr/>
        </p:nvSpPr>
        <p:spPr>
          <a:xfrm>
            <a:off x="4772025" y="2361168"/>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 xmlns:a16="http://schemas.microsoft.com/office/drawing/2014/main" id="{6A937A22-E0B9-4DDD-931E-387B564F601B}"/>
              </a:ext>
            </a:extLst>
          </p:cNvPr>
          <p:cNvGrpSpPr/>
          <p:nvPr/>
        </p:nvGrpSpPr>
        <p:grpSpPr>
          <a:xfrm>
            <a:off x="4814381" y="1630281"/>
            <a:ext cx="6791418" cy="3104432"/>
            <a:chOff x="4814381" y="1630281"/>
            <a:chExt cx="6791418" cy="3104432"/>
          </a:xfrm>
        </p:grpSpPr>
        <p:sp>
          <p:nvSpPr>
            <p:cNvPr id="11" name="Rectangle 10">
              <a:extLst>
                <a:ext uri="{FF2B5EF4-FFF2-40B4-BE49-F238E27FC236}">
                  <a16:creationId xmlns="" xmlns:a16="http://schemas.microsoft.com/office/drawing/2014/main" id="{84406AE0-000B-40D8-B1C5-D64B7A03181D}"/>
                </a:ext>
              </a:extLst>
            </p:cNvPr>
            <p:cNvSpPr/>
            <p:nvPr/>
          </p:nvSpPr>
          <p:spPr>
            <a:xfrm>
              <a:off x="5562138" y="1855140"/>
              <a:ext cx="956113" cy="90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FBD8D8-0D9B-4429-BD7A-0FEBEAB670AF}"/>
                </a:ext>
              </a:extLst>
            </p:cNvPr>
            <p:cNvSpPr/>
            <p:nvPr/>
          </p:nvSpPr>
          <p:spPr>
            <a:xfrm>
              <a:off x="4814381" y="1630281"/>
              <a:ext cx="6791418" cy="2879573"/>
            </a:xfrm>
            <a:custGeom>
              <a:avLst/>
              <a:gdLst>
                <a:gd name="connsiteX0" fmla="*/ 0 w 5202315"/>
                <a:gd name="connsiteY0" fmla="*/ 1849764 h 1849764"/>
                <a:gd name="connsiteX1" fmla="*/ 301841 w 5202315"/>
                <a:gd name="connsiteY1" fmla="*/ 1805375 h 1849764"/>
                <a:gd name="connsiteX2" fmla="*/ 612559 w 5202315"/>
                <a:gd name="connsiteY2" fmla="*/ 1681088 h 1849764"/>
                <a:gd name="connsiteX3" fmla="*/ 949911 w 5202315"/>
                <a:gd name="connsiteY3" fmla="*/ 1112917 h 1849764"/>
                <a:gd name="connsiteX4" fmla="*/ 1287262 w 5202315"/>
                <a:gd name="connsiteY4" fmla="*/ 775566 h 1849764"/>
                <a:gd name="connsiteX5" fmla="*/ 1713390 w 5202315"/>
                <a:gd name="connsiteY5" fmla="*/ 1041896 h 1849764"/>
                <a:gd name="connsiteX6" fmla="*/ 1979720 w 5202315"/>
                <a:gd name="connsiteY6" fmla="*/ 1574556 h 1849764"/>
                <a:gd name="connsiteX7" fmla="*/ 2432482 w 5202315"/>
                <a:gd name="connsiteY7" fmla="*/ 1610067 h 1849764"/>
                <a:gd name="connsiteX8" fmla="*/ 3071674 w 5202315"/>
                <a:gd name="connsiteY8" fmla="*/ 748933 h 1849764"/>
                <a:gd name="connsiteX9" fmla="*/ 3391270 w 5202315"/>
                <a:gd name="connsiteY9" fmla="*/ 12086 h 1849764"/>
                <a:gd name="connsiteX10" fmla="*/ 3622089 w 5202315"/>
                <a:gd name="connsiteY10" fmla="*/ 349437 h 1849764"/>
                <a:gd name="connsiteX11" fmla="*/ 3888419 w 5202315"/>
                <a:gd name="connsiteY11" fmla="*/ 1104039 h 1849764"/>
                <a:gd name="connsiteX12" fmla="*/ 4572000 w 5202315"/>
                <a:gd name="connsiteY12" fmla="*/ 1547923 h 1849764"/>
                <a:gd name="connsiteX13" fmla="*/ 5202315 w 5202315"/>
                <a:gd name="connsiteY13" fmla="*/ 1760987 h 18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02315" h="1849764">
                  <a:moveTo>
                    <a:pt x="0" y="1849764"/>
                  </a:moveTo>
                  <a:cubicBezTo>
                    <a:pt x="99874" y="1841626"/>
                    <a:pt x="199748" y="1833488"/>
                    <a:pt x="301841" y="1805375"/>
                  </a:cubicBezTo>
                  <a:cubicBezTo>
                    <a:pt x="403934" y="1777262"/>
                    <a:pt x="504547" y="1796498"/>
                    <a:pt x="612559" y="1681088"/>
                  </a:cubicBezTo>
                  <a:cubicBezTo>
                    <a:pt x="720571" y="1565678"/>
                    <a:pt x="837461" y="1263837"/>
                    <a:pt x="949911" y="1112917"/>
                  </a:cubicBezTo>
                  <a:cubicBezTo>
                    <a:pt x="1062362" y="961997"/>
                    <a:pt x="1160016" y="787403"/>
                    <a:pt x="1287262" y="775566"/>
                  </a:cubicBezTo>
                  <a:cubicBezTo>
                    <a:pt x="1414508" y="763729"/>
                    <a:pt x="1597980" y="908731"/>
                    <a:pt x="1713390" y="1041896"/>
                  </a:cubicBezTo>
                  <a:cubicBezTo>
                    <a:pt x="1828800" y="1175061"/>
                    <a:pt x="1859871" y="1479861"/>
                    <a:pt x="1979720" y="1574556"/>
                  </a:cubicBezTo>
                  <a:cubicBezTo>
                    <a:pt x="2099569" y="1669251"/>
                    <a:pt x="2250490" y="1747671"/>
                    <a:pt x="2432482" y="1610067"/>
                  </a:cubicBezTo>
                  <a:cubicBezTo>
                    <a:pt x="2614474" y="1472463"/>
                    <a:pt x="2911876" y="1015263"/>
                    <a:pt x="3071674" y="748933"/>
                  </a:cubicBezTo>
                  <a:cubicBezTo>
                    <a:pt x="3231472" y="482603"/>
                    <a:pt x="3299534" y="78669"/>
                    <a:pt x="3391270" y="12086"/>
                  </a:cubicBezTo>
                  <a:cubicBezTo>
                    <a:pt x="3483006" y="-54497"/>
                    <a:pt x="3539231" y="167445"/>
                    <a:pt x="3622089" y="349437"/>
                  </a:cubicBezTo>
                  <a:cubicBezTo>
                    <a:pt x="3704947" y="531429"/>
                    <a:pt x="3730101" y="904291"/>
                    <a:pt x="3888419" y="1104039"/>
                  </a:cubicBezTo>
                  <a:cubicBezTo>
                    <a:pt x="4046737" y="1303787"/>
                    <a:pt x="4353017" y="1438432"/>
                    <a:pt x="4572000" y="1547923"/>
                  </a:cubicBezTo>
                  <a:cubicBezTo>
                    <a:pt x="4790983" y="1657414"/>
                    <a:pt x="5076548" y="1701803"/>
                    <a:pt x="5202315" y="176098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1028A8AD-FA6F-4B9B-B4E8-6DE93809B8F9}"/>
                </a:ext>
              </a:extLst>
            </p:cNvPr>
            <p:cNvSpPr/>
            <p:nvPr/>
          </p:nvSpPr>
          <p:spPr>
            <a:xfrm>
              <a:off x="628876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8CCAFDC-CA31-43B5-BD45-1ECDC4EDDF13}"/>
                </a:ext>
              </a:extLst>
            </p:cNvPr>
            <p:cNvSpPr/>
            <p:nvPr/>
          </p:nvSpPr>
          <p:spPr>
            <a:xfrm>
              <a:off x="636575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692DF8AD-DDD6-429E-9366-62371354A527}"/>
                </a:ext>
              </a:extLst>
            </p:cNvPr>
            <p:cNvSpPr/>
            <p:nvPr/>
          </p:nvSpPr>
          <p:spPr>
            <a:xfrm>
              <a:off x="644192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5968FC19-E084-4B1F-BD3D-24035C81D82B}"/>
                </a:ext>
              </a:extLst>
            </p:cNvPr>
            <p:cNvSpPr/>
            <p:nvPr/>
          </p:nvSpPr>
          <p:spPr>
            <a:xfrm>
              <a:off x="649523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8B751D71-D9D8-4E8B-8AF3-FD09EE7C6F3A}"/>
                </a:ext>
              </a:extLst>
            </p:cNvPr>
            <p:cNvSpPr/>
            <p:nvPr/>
          </p:nvSpPr>
          <p:spPr>
            <a:xfrm>
              <a:off x="659507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27287E9F-2DEA-4881-841D-1BD7C685F662}"/>
                </a:ext>
              </a:extLst>
            </p:cNvPr>
            <p:cNvSpPr/>
            <p:nvPr/>
          </p:nvSpPr>
          <p:spPr>
            <a:xfrm>
              <a:off x="615124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B5370615-7C9D-48A6-BD4B-CF06509D3B9A}"/>
                </a:ext>
              </a:extLst>
            </p:cNvPr>
            <p:cNvSpPr/>
            <p:nvPr/>
          </p:nvSpPr>
          <p:spPr>
            <a:xfrm>
              <a:off x="683218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46D87670-5B79-447C-A4EF-1830F89A2474}"/>
                </a:ext>
              </a:extLst>
            </p:cNvPr>
            <p:cNvSpPr/>
            <p:nvPr/>
          </p:nvSpPr>
          <p:spPr>
            <a:xfrm>
              <a:off x="6600372"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A93FCFD2-F54E-413E-8473-10A3DB93CE99}"/>
                </a:ext>
              </a:extLst>
            </p:cNvPr>
            <p:cNvSpPr/>
            <p:nvPr/>
          </p:nvSpPr>
          <p:spPr>
            <a:xfrm>
              <a:off x="8944623"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0570A731-7708-4853-AF6D-AB7AE6FB4152}"/>
                </a:ext>
              </a:extLst>
            </p:cNvPr>
            <p:cNvSpPr/>
            <p:nvPr/>
          </p:nvSpPr>
          <p:spPr>
            <a:xfrm>
              <a:off x="902160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945887CE-F8F7-4F3A-864B-B4268EE3A3A0}"/>
                </a:ext>
              </a:extLst>
            </p:cNvPr>
            <p:cNvSpPr/>
            <p:nvPr/>
          </p:nvSpPr>
          <p:spPr>
            <a:xfrm>
              <a:off x="909777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2E4A4184-A10E-4DA5-A372-60527AC0AAEE}"/>
                </a:ext>
              </a:extLst>
            </p:cNvPr>
            <p:cNvSpPr/>
            <p:nvPr/>
          </p:nvSpPr>
          <p:spPr>
            <a:xfrm>
              <a:off x="915108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E307B165-74A6-46AD-8D0D-63FD76EC14FF}"/>
                </a:ext>
              </a:extLst>
            </p:cNvPr>
            <p:cNvSpPr/>
            <p:nvPr/>
          </p:nvSpPr>
          <p:spPr>
            <a:xfrm>
              <a:off x="925093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8E25B504-3883-4243-8E04-4AFDEC2A2203}"/>
                </a:ext>
              </a:extLst>
            </p:cNvPr>
            <p:cNvSpPr/>
            <p:nvPr/>
          </p:nvSpPr>
          <p:spPr>
            <a:xfrm>
              <a:off x="880710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4DECCD84-A8BA-459A-9088-E0052D083A92}"/>
                </a:ext>
              </a:extLst>
            </p:cNvPr>
            <p:cNvSpPr/>
            <p:nvPr/>
          </p:nvSpPr>
          <p:spPr>
            <a:xfrm>
              <a:off x="9488043"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68212315-CFD1-42C5-B635-D803165CD8CF}"/>
                </a:ext>
              </a:extLst>
            </p:cNvPr>
            <p:cNvSpPr/>
            <p:nvPr/>
          </p:nvSpPr>
          <p:spPr>
            <a:xfrm>
              <a:off x="9256228"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73B2B5F8-A118-4085-80D1-E5A7A8CA22C7}"/>
                </a:ext>
              </a:extLst>
            </p:cNvPr>
            <p:cNvSpPr/>
            <p:nvPr/>
          </p:nvSpPr>
          <p:spPr>
            <a:xfrm>
              <a:off x="5846268"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369B878E-C0F0-4439-9FA1-3E4846613C49}"/>
                </a:ext>
              </a:extLst>
            </p:cNvPr>
            <p:cNvSpPr/>
            <p:nvPr/>
          </p:nvSpPr>
          <p:spPr>
            <a:xfrm>
              <a:off x="527531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6047B7A7-C36C-4743-A98D-65D240291165}"/>
                </a:ext>
              </a:extLst>
            </p:cNvPr>
            <p:cNvSpPr/>
            <p:nvPr/>
          </p:nvSpPr>
          <p:spPr>
            <a:xfrm>
              <a:off x="6201069"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 xmlns:a16="http://schemas.microsoft.com/office/drawing/2014/main" id="{22B642EE-A562-4332-BFB1-CDC18FA2378A}"/>
                </a:ext>
              </a:extLst>
            </p:cNvPr>
            <p:cNvSpPr/>
            <p:nvPr/>
          </p:nvSpPr>
          <p:spPr>
            <a:xfrm>
              <a:off x="657221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 xmlns:a16="http://schemas.microsoft.com/office/drawing/2014/main" id="{042B4555-52E5-4F04-8906-D917D536383B}"/>
                </a:ext>
              </a:extLst>
            </p:cNvPr>
            <p:cNvSpPr/>
            <p:nvPr/>
          </p:nvSpPr>
          <p:spPr>
            <a:xfrm>
              <a:off x="672522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EA197BBD-AFC8-4CD5-94B4-1961224E93AF}"/>
                </a:ext>
              </a:extLst>
            </p:cNvPr>
            <p:cNvSpPr/>
            <p:nvPr/>
          </p:nvSpPr>
          <p:spPr>
            <a:xfrm>
              <a:off x="720137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DF48982E-3B8C-44D8-95B0-B74FC607B5E4}"/>
                </a:ext>
              </a:extLst>
            </p:cNvPr>
            <p:cNvSpPr/>
            <p:nvPr/>
          </p:nvSpPr>
          <p:spPr>
            <a:xfrm>
              <a:off x="6969562"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45EC0F6B-D776-4048-A1E1-EC056EE8BF6B}"/>
                </a:ext>
              </a:extLst>
            </p:cNvPr>
            <p:cNvSpPr/>
            <p:nvPr/>
          </p:nvSpPr>
          <p:spPr>
            <a:xfrm>
              <a:off x="802478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8F05951D-A757-43C2-9FA8-BAFE125C1685}"/>
                </a:ext>
              </a:extLst>
            </p:cNvPr>
            <p:cNvSpPr/>
            <p:nvPr/>
          </p:nvSpPr>
          <p:spPr>
            <a:xfrm>
              <a:off x="8312164"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A00690F7-BA47-4D82-A52B-E97561CA612B}"/>
                </a:ext>
              </a:extLst>
            </p:cNvPr>
            <p:cNvSpPr/>
            <p:nvPr/>
          </p:nvSpPr>
          <p:spPr>
            <a:xfrm>
              <a:off x="8657244"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E8E99531-8C42-47BE-B1F9-4AAD44ADB563}"/>
                </a:ext>
              </a:extLst>
            </p:cNvPr>
            <p:cNvSpPr/>
            <p:nvPr/>
          </p:nvSpPr>
          <p:spPr>
            <a:xfrm>
              <a:off x="9173946"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9A3D9911-C786-4265-8B8E-773C2265CCAD}"/>
                </a:ext>
              </a:extLst>
            </p:cNvPr>
            <p:cNvSpPr/>
            <p:nvPr/>
          </p:nvSpPr>
          <p:spPr>
            <a:xfrm>
              <a:off x="872263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 xmlns:a16="http://schemas.microsoft.com/office/drawing/2014/main" id="{84628592-2335-4B06-BB7C-919C4D44BE67}"/>
                </a:ext>
              </a:extLst>
            </p:cNvPr>
            <p:cNvSpPr/>
            <p:nvPr/>
          </p:nvSpPr>
          <p:spPr>
            <a:xfrm>
              <a:off x="930937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E8A39437-8428-40AD-94EA-9827FDE58D69}"/>
                </a:ext>
              </a:extLst>
            </p:cNvPr>
            <p:cNvSpPr/>
            <p:nvPr/>
          </p:nvSpPr>
          <p:spPr>
            <a:xfrm>
              <a:off x="934452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89746C72-7514-45F0-A257-90DE8CBE662E}"/>
                </a:ext>
              </a:extLst>
            </p:cNvPr>
            <p:cNvSpPr/>
            <p:nvPr/>
          </p:nvSpPr>
          <p:spPr>
            <a:xfrm>
              <a:off x="965039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2BBF8034-9465-40B1-B2B7-A0821188E661}"/>
                </a:ext>
              </a:extLst>
            </p:cNvPr>
            <p:cNvSpPr/>
            <p:nvPr/>
          </p:nvSpPr>
          <p:spPr>
            <a:xfrm>
              <a:off x="10119068"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 xmlns:a16="http://schemas.microsoft.com/office/drawing/2014/main" id="{1F97A75B-537B-41F7-9B85-13B9F897920C}"/>
                </a:ext>
              </a:extLst>
            </p:cNvPr>
            <p:cNvSpPr/>
            <p:nvPr/>
          </p:nvSpPr>
          <p:spPr>
            <a:xfrm>
              <a:off x="10853782"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 xmlns:a16="http://schemas.microsoft.com/office/drawing/2014/main" id="{642F5297-D0F8-4150-A44C-9893CCE3DF29}"/>
                </a:ext>
              </a:extLst>
            </p:cNvPr>
            <p:cNvSpPr/>
            <p:nvPr/>
          </p:nvSpPr>
          <p:spPr>
            <a:xfrm>
              <a:off x="9370566"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49E88A12-24B3-4FC4-BBFF-2D1B0B2E0392}"/>
                </a:ext>
              </a:extLst>
            </p:cNvPr>
            <p:cNvSpPr/>
            <p:nvPr/>
          </p:nvSpPr>
          <p:spPr>
            <a:xfrm>
              <a:off x="9367386"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8317900B-4445-438B-AA83-0D9AEF7188CC}"/>
                </a:ext>
              </a:extLst>
            </p:cNvPr>
            <p:cNvSpPr/>
            <p:nvPr/>
          </p:nvSpPr>
          <p:spPr>
            <a:xfrm>
              <a:off x="8885519"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C6C0C922-C301-4B62-BF15-D22E07956C77}"/>
                </a:ext>
              </a:extLst>
            </p:cNvPr>
            <p:cNvSpPr/>
            <p:nvPr/>
          </p:nvSpPr>
          <p:spPr>
            <a:xfrm>
              <a:off x="6365750"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EA15CA48-595F-446D-A4F1-E851B36B2D12}"/>
                </a:ext>
              </a:extLst>
            </p:cNvPr>
            <p:cNvSpPr/>
            <p:nvPr/>
          </p:nvSpPr>
          <p:spPr>
            <a:xfrm>
              <a:off x="6668384"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90056CF8-E73D-4D9B-BC0E-C90E4E633D9E}"/>
                </a:ext>
              </a:extLst>
            </p:cNvPr>
            <p:cNvSpPr/>
            <p:nvPr/>
          </p:nvSpPr>
          <p:spPr>
            <a:xfrm>
              <a:off x="952901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33ACF360-EC2F-43B6-BF28-D4D755B22417}"/>
                </a:ext>
              </a:extLst>
            </p:cNvPr>
            <p:cNvSpPr/>
            <p:nvPr/>
          </p:nvSpPr>
          <p:spPr>
            <a:xfrm>
              <a:off x="914349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 xmlns:a16="http://schemas.microsoft.com/office/drawing/2014/main" id="{1EAC8D05-F81C-44DE-9CF1-C95A91F7CA69}"/>
                </a:ext>
              </a:extLst>
            </p:cNvPr>
            <p:cNvSpPr/>
            <p:nvPr/>
          </p:nvSpPr>
          <p:spPr>
            <a:xfrm>
              <a:off x="9029198"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FBA212F7-6853-4580-A965-A91F001D8D4C}"/>
                </a:ext>
              </a:extLst>
            </p:cNvPr>
            <p:cNvSpPr/>
            <p:nvPr/>
          </p:nvSpPr>
          <p:spPr>
            <a:xfrm>
              <a:off x="908488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03B3412-8092-4A12-8365-F82D06E0B34D}"/>
                </a:ext>
              </a:extLst>
            </p:cNvPr>
            <p:cNvSpPr/>
            <p:nvPr/>
          </p:nvSpPr>
          <p:spPr>
            <a:xfrm>
              <a:off x="9219665"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4AD34BBA-61AF-47AA-8219-B3FCCA6E7A2C}"/>
                </a:ext>
              </a:extLst>
            </p:cNvPr>
            <p:cNvSpPr/>
            <p:nvPr/>
          </p:nvSpPr>
          <p:spPr>
            <a:xfrm>
              <a:off x="9367386"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4DE5ECD8-713D-4E7D-82D6-6B4E9C3E245A}"/>
                </a:ext>
              </a:extLst>
            </p:cNvPr>
            <p:cNvSpPr/>
            <p:nvPr/>
          </p:nvSpPr>
          <p:spPr>
            <a:xfrm>
              <a:off x="6407589"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 xmlns:a16="http://schemas.microsoft.com/office/drawing/2014/main" id="{047BDC4D-1E79-4A9A-9B6B-C80720A24BA4}"/>
                </a:ext>
              </a:extLst>
            </p:cNvPr>
            <p:cNvSpPr/>
            <p:nvPr/>
          </p:nvSpPr>
          <p:spPr>
            <a:xfrm>
              <a:off x="9594224"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 xmlns:a16="http://schemas.microsoft.com/office/drawing/2014/main" id="{D3CC2B4A-5392-4CA0-AF4B-9B833EC47A8B}"/>
                </a:ext>
              </a:extLst>
            </p:cNvPr>
            <p:cNvSpPr/>
            <p:nvPr/>
          </p:nvSpPr>
          <p:spPr>
            <a:xfrm>
              <a:off x="9214970"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 xmlns:a16="http://schemas.microsoft.com/office/drawing/2014/main" id="{8DBDBED1-8F83-4300-8002-EFEEC5E5AE59}"/>
                </a:ext>
              </a:extLst>
            </p:cNvPr>
            <p:cNvSpPr/>
            <p:nvPr/>
          </p:nvSpPr>
          <p:spPr>
            <a:xfrm>
              <a:off x="5690587" y="4128116"/>
              <a:ext cx="134550" cy="3817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19E95E01-0912-4A26-AD76-65D34B4A16A7}"/>
                </a:ext>
              </a:extLst>
            </p:cNvPr>
            <p:cNvSpPr/>
            <p:nvPr/>
          </p:nvSpPr>
          <p:spPr>
            <a:xfrm>
              <a:off x="5849300" y="3773009"/>
              <a:ext cx="134550" cy="7368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391D75ED-716F-46BD-82AD-CDB3FBBBC1BD}"/>
                </a:ext>
              </a:extLst>
            </p:cNvPr>
            <p:cNvSpPr/>
            <p:nvPr/>
          </p:nvSpPr>
          <p:spPr>
            <a:xfrm>
              <a:off x="6000915" y="3497801"/>
              <a:ext cx="134550" cy="10120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 xmlns:a16="http://schemas.microsoft.com/office/drawing/2014/main" id="{AD702814-7503-46E1-8EC7-96C5192AEF18}"/>
                </a:ext>
              </a:extLst>
            </p:cNvPr>
            <p:cNvSpPr/>
            <p:nvPr/>
          </p:nvSpPr>
          <p:spPr>
            <a:xfrm>
              <a:off x="6165148" y="3197293"/>
              <a:ext cx="134550" cy="13125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 xmlns:a16="http://schemas.microsoft.com/office/drawing/2014/main" id="{D221104D-85E2-4630-B253-5C3D1FFE0245}"/>
                </a:ext>
              </a:extLst>
            </p:cNvPr>
            <p:cNvSpPr/>
            <p:nvPr/>
          </p:nvSpPr>
          <p:spPr>
            <a:xfrm>
              <a:off x="6343507" y="2922972"/>
              <a:ext cx="123002" cy="15868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4F92FFB5-B3DC-4104-9CAE-D02AB684713F}"/>
                </a:ext>
              </a:extLst>
            </p:cNvPr>
            <p:cNvSpPr/>
            <p:nvPr/>
          </p:nvSpPr>
          <p:spPr>
            <a:xfrm>
              <a:off x="6496660" y="2877695"/>
              <a:ext cx="123002" cy="163215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 xmlns:a16="http://schemas.microsoft.com/office/drawing/2014/main" id="{FECDFA32-2106-4D29-9939-D48EF0BF896B}"/>
                </a:ext>
              </a:extLst>
            </p:cNvPr>
            <p:cNvSpPr/>
            <p:nvPr/>
          </p:nvSpPr>
          <p:spPr>
            <a:xfrm>
              <a:off x="6654330" y="2991774"/>
              <a:ext cx="123002" cy="15100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D0DAA2F0-2A89-45E3-8BEF-A284789058F4}"/>
                </a:ext>
              </a:extLst>
            </p:cNvPr>
            <p:cNvSpPr/>
            <p:nvPr/>
          </p:nvSpPr>
          <p:spPr>
            <a:xfrm>
              <a:off x="6824612" y="3197293"/>
              <a:ext cx="123002" cy="13045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6C97A31C-7AD6-40C3-81A5-0639CB31958F}"/>
                </a:ext>
              </a:extLst>
            </p:cNvPr>
            <p:cNvSpPr/>
            <p:nvPr/>
          </p:nvSpPr>
          <p:spPr>
            <a:xfrm>
              <a:off x="6999575" y="3409024"/>
              <a:ext cx="123002" cy="10928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A7A12489-68DB-4F72-A0F7-0ABBA34C96A3}"/>
                </a:ext>
              </a:extLst>
            </p:cNvPr>
            <p:cNvSpPr/>
            <p:nvPr/>
          </p:nvSpPr>
          <p:spPr>
            <a:xfrm>
              <a:off x="7169925" y="3934138"/>
              <a:ext cx="123002" cy="5757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F31C8362-8E82-46F0-8C71-FD756EE792AE}"/>
                </a:ext>
              </a:extLst>
            </p:cNvPr>
            <p:cNvSpPr/>
            <p:nvPr/>
          </p:nvSpPr>
          <p:spPr>
            <a:xfrm>
              <a:off x="7340149" y="4199136"/>
              <a:ext cx="123002" cy="3121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1D69402A-A965-420B-8AE1-84344A83EF0B}"/>
                </a:ext>
              </a:extLst>
            </p:cNvPr>
            <p:cNvSpPr/>
            <p:nvPr/>
          </p:nvSpPr>
          <p:spPr>
            <a:xfrm>
              <a:off x="7512975" y="4261282"/>
              <a:ext cx="123003" cy="2500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18A210FE-5D9C-4E71-B045-F0233FF1C5B2}"/>
                </a:ext>
              </a:extLst>
            </p:cNvPr>
            <p:cNvSpPr/>
            <p:nvPr/>
          </p:nvSpPr>
          <p:spPr>
            <a:xfrm>
              <a:off x="7668101" y="4261281"/>
              <a:ext cx="123003" cy="240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C12C8B92-C951-45EE-A24C-165E9E2CE395}"/>
                </a:ext>
              </a:extLst>
            </p:cNvPr>
            <p:cNvSpPr/>
            <p:nvPr/>
          </p:nvSpPr>
          <p:spPr>
            <a:xfrm>
              <a:off x="7844196" y="4259797"/>
              <a:ext cx="120870" cy="2500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CC4C34D5-92EF-49CA-9D1B-534FB1E9DFF4}"/>
                </a:ext>
              </a:extLst>
            </p:cNvPr>
            <p:cNvSpPr/>
            <p:nvPr/>
          </p:nvSpPr>
          <p:spPr>
            <a:xfrm>
              <a:off x="8002909" y="4128110"/>
              <a:ext cx="125704" cy="38174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32F81D4B-6493-4478-9039-D6BD14AAE88C}"/>
                </a:ext>
              </a:extLst>
            </p:cNvPr>
            <p:cNvSpPr/>
            <p:nvPr/>
          </p:nvSpPr>
          <p:spPr>
            <a:xfrm>
              <a:off x="8154523" y="3934135"/>
              <a:ext cx="158235" cy="5757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B0286431-DD50-4FB2-A7E4-D69FC96F6008}"/>
                </a:ext>
              </a:extLst>
            </p:cNvPr>
            <p:cNvSpPr/>
            <p:nvPr/>
          </p:nvSpPr>
          <p:spPr>
            <a:xfrm>
              <a:off x="8318757" y="3773002"/>
              <a:ext cx="161904" cy="73684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64A0FAB2-4222-44F0-A445-E00BAF29FBDF}"/>
                </a:ext>
              </a:extLst>
            </p:cNvPr>
            <p:cNvSpPr/>
            <p:nvPr/>
          </p:nvSpPr>
          <p:spPr>
            <a:xfrm>
              <a:off x="8497116" y="3409021"/>
              <a:ext cx="105805" cy="110083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9A0FD2F9-90BC-4C12-A017-0EC91E627D7E}"/>
                </a:ext>
              </a:extLst>
            </p:cNvPr>
            <p:cNvSpPr/>
            <p:nvPr/>
          </p:nvSpPr>
          <p:spPr>
            <a:xfrm>
              <a:off x="8650269" y="3197287"/>
              <a:ext cx="113861" cy="13125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3CD3F3CC-7DDE-445D-84BD-237F5F80B925}"/>
                </a:ext>
              </a:extLst>
            </p:cNvPr>
            <p:cNvSpPr/>
            <p:nvPr/>
          </p:nvSpPr>
          <p:spPr>
            <a:xfrm>
              <a:off x="8807939" y="2877689"/>
              <a:ext cx="120458" cy="16241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FB00DA39-251C-4B8B-ACB4-BF3CF69F36D7}"/>
                </a:ext>
              </a:extLst>
            </p:cNvPr>
            <p:cNvSpPr/>
            <p:nvPr/>
          </p:nvSpPr>
          <p:spPr>
            <a:xfrm>
              <a:off x="8978220" y="2476870"/>
              <a:ext cx="127111" cy="20249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67E088B1-E7B6-404E-941D-D0D4A185311A}"/>
                </a:ext>
              </a:extLst>
            </p:cNvPr>
            <p:cNvSpPr/>
            <p:nvPr/>
          </p:nvSpPr>
          <p:spPr>
            <a:xfrm>
              <a:off x="9153184" y="1855141"/>
              <a:ext cx="149916" cy="2646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 xmlns:a16="http://schemas.microsoft.com/office/drawing/2014/main" id="{EF383BEB-7D96-4A50-928D-5CDB8E49BD45}"/>
                </a:ext>
              </a:extLst>
            </p:cNvPr>
            <p:cNvSpPr/>
            <p:nvPr/>
          </p:nvSpPr>
          <p:spPr>
            <a:xfrm>
              <a:off x="9323534" y="2112885"/>
              <a:ext cx="160864" cy="23969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 xmlns:a16="http://schemas.microsoft.com/office/drawing/2014/main" id="{F516CF25-1CB7-4189-B3C5-450C3287BE87}"/>
                </a:ext>
              </a:extLst>
            </p:cNvPr>
            <p:cNvSpPr/>
            <p:nvPr/>
          </p:nvSpPr>
          <p:spPr>
            <a:xfrm>
              <a:off x="9493757" y="2804749"/>
              <a:ext cx="154587" cy="17065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0BD873C0-DD94-41F2-BF61-D3678EE81231}"/>
                </a:ext>
              </a:extLst>
            </p:cNvPr>
            <p:cNvSpPr/>
            <p:nvPr/>
          </p:nvSpPr>
          <p:spPr>
            <a:xfrm>
              <a:off x="9666584" y="3338003"/>
              <a:ext cx="152111" cy="11733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 xmlns:a16="http://schemas.microsoft.com/office/drawing/2014/main" id="{5CA45343-F348-4001-95C5-6A50D2AF4CEE}"/>
                </a:ext>
              </a:extLst>
            </p:cNvPr>
            <p:cNvSpPr/>
            <p:nvPr/>
          </p:nvSpPr>
          <p:spPr>
            <a:xfrm>
              <a:off x="9821710" y="3613212"/>
              <a:ext cx="146355" cy="8886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E700F7AD-C5DC-474A-90B2-F2EB095AE08A}"/>
                </a:ext>
              </a:extLst>
            </p:cNvPr>
            <p:cNvSpPr/>
            <p:nvPr/>
          </p:nvSpPr>
          <p:spPr>
            <a:xfrm>
              <a:off x="9960346" y="3693110"/>
              <a:ext cx="146354" cy="8167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 xmlns:a16="http://schemas.microsoft.com/office/drawing/2014/main" id="{86B376EB-108A-4168-B6D5-4CA090F9C4E6}"/>
                </a:ext>
              </a:extLst>
            </p:cNvPr>
            <p:cNvSpPr/>
            <p:nvPr/>
          </p:nvSpPr>
          <p:spPr>
            <a:xfrm>
              <a:off x="10119059" y="3773003"/>
              <a:ext cx="134550" cy="7368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 xmlns:a16="http://schemas.microsoft.com/office/drawing/2014/main" id="{546FEBCB-98C2-402B-BE67-2BDCAADD55B6}"/>
                </a:ext>
              </a:extLst>
            </p:cNvPr>
            <p:cNvSpPr/>
            <p:nvPr/>
          </p:nvSpPr>
          <p:spPr>
            <a:xfrm>
              <a:off x="10270674" y="3852908"/>
              <a:ext cx="137642" cy="6569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 xmlns:a16="http://schemas.microsoft.com/office/drawing/2014/main" id="{86B18C4B-742F-474D-AB8C-71855740F640}"/>
                </a:ext>
              </a:extLst>
            </p:cNvPr>
            <p:cNvSpPr/>
            <p:nvPr/>
          </p:nvSpPr>
          <p:spPr>
            <a:xfrm>
              <a:off x="10434907" y="3934135"/>
              <a:ext cx="146354" cy="5757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 xmlns:a16="http://schemas.microsoft.com/office/drawing/2014/main" id="{D5C1ADC1-8288-4644-8873-B0A331A2FA73}"/>
                </a:ext>
              </a:extLst>
            </p:cNvPr>
            <p:cNvSpPr/>
            <p:nvPr/>
          </p:nvSpPr>
          <p:spPr>
            <a:xfrm>
              <a:off x="10613266" y="4057094"/>
              <a:ext cx="118485" cy="4527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 xmlns:a16="http://schemas.microsoft.com/office/drawing/2014/main" id="{5CA81B12-577F-417E-84B4-AEF90FC40F7C}"/>
                </a:ext>
              </a:extLst>
            </p:cNvPr>
            <p:cNvSpPr/>
            <p:nvPr/>
          </p:nvSpPr>
          <p:spPr>
            <a:xfrm>
              <a:off x="10766419" y="4128110"/>
              <a:ext cx="118485" cy="3817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 xmlns:a16="http://schemas.microsoft.com/office/drawing/2014/main" id="{AF68F2B9-6DBF-4D04-9D6E-31AC548AC1C3}"/>
                </a:ext>
              </a:extLst>
            </p:cNvPr>
            <p:cNvSpPr/>
            <p:nvPr/>
          </p:nvSpPr>
          <p:spPr>
            <a:xfrm>
              <a:off x="10924089" y="4199136"/>
              <a:ext cx="118485" cy="30272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 xmlns:a16="http://schemas.microsoft.com/office/drawing/2014/main" id="{F0D176F2-1A39-40F7-9C11-7BE62038507B}"/>
                </a:ext>
              </a:extLst>
            </p:cNvPr>
            <p:cNvSpPr/>
            <p:nvPr/>
          </p:nvSpPr>
          <p:spPr>
            <a:xfrm>
              <a:off x="11094370" y="4259797"/>
              <a:ext cx="143483" cy="2420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 xmlns:a16="http://schemas.microsoft.com/office/drawing/2014/main" id="{96A305D5-9EDE-4415-AC0A-66D0ED83A029}"/>
                </a:ext>
              </a:extLst>
            </p:cNvPr>
            <p:cNvSpPr/>
            <p:nvPr/>
          </p:nvSpPr>
          <p:spPr>
            <a:xfrm>
              <a:off x="975467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 xmlns:a16="http://schemas.microsoft.com/office/drawing/2014/main" id="{1E9A3550-9570-4DCB-A45D-790D1EF56D45}"/>
                </a:ext>
              </a:extLst>
            </p:cNvPr>
            <p:cNvSpPr/>
            <p:nvPr/>
          </p:nvSpPr>
          <p:spPr>
            <a:xfrm>
              <a:off x="10529910"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 xmlns:a16="http://schemas.microsoft.com/office/drawing/2014/main" id="{7450A7AD-9928-4CFD-A3AE-141C88514AAF}"/>
                </a:ext>
              </a:extLst>
            </p:cNvPr>
            <p:cNvSpPr/>
            <p:nvPr/>
          </p:nvSpPr>
          <p:spPr>
            <a:xfrm>
              <a:off x="9434060"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 xmlns:a16="http://schemas.microsoft.com/office/drawing/2014/main" id="{B491AEE7-0855-4FFD-B166-8D6580BC1B5F}"/>
                </a:ext>
              </a:extLst>
            </p:cNvPr>
            <p:cNvSpPr/>
            <p:nvPr/>
          </p:nvSpPr>
          <p:spPr>
            <a:xfrm>
              <a:off x="9920617"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 xmlns:a16="http://schemas.microsoft.com/office/drawing/2014/main" id="{47260E2D-BEFA-4CAD-BD36-59DC9401C47F}"/>
                </a:ext>
              </a:extLst>
            </p:cNvPr>
            <p:cNvSpPr/>
            <p:nvPr/>
          </p:nvSpPr>
          <p:spPr>
            <a:xfrm>
              <a:off x="7597561" y="46889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 xmlns:a16="http://schemas.microsoft.com/office/drawing/2014/main" id="{38B899B8-1E3D-41DF-B321-8D88926368B9}"/>
              </a:ext>
            </a:extLst>
          </p:cNvPr>
          <p:cNvSpPr txBox="1"/>
          <p:nvPr/>
        </p:nvSpPr>
        <p:spPr>
          <a:xfrm>
            <a:off x="731146" y="1701173"/>
            <a:ext cx="3601008"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Collect sufficient samples (depends on the problem)</a:t>
            </a:r>
          </a:p>
          <a:p>
            <a:pPr marL="285750" indent="-285750">
              <a:spcAft>
                <a:spcPts val="600"/>
              </a:spcAft>
              <a:buFont typeface="Arial" panose="020B0604020202020204" pitchFamily="34" charset="0"/>
              <a:buChar char="•"/>
            </a:pPr>
            <a:r>
              <a:rPr lang="en-US" sz="2000" dirty="0"/>
              <a:t>Evaluate the statistics</a:t>
            </a:r>
          </a:p>
          <a:p>
            <a:pPr marL="285750" indent="-285750">
              <a:spcAft>
                <a:spcPts val="600"/>
              </a:spcAft>
              <a:buFont typeface="Arial" panose="020B0604020202020204" pitchFamily="34" charset="0"/>
              <a:buChar char="•"/>
            </a:pPr>
            <a:r>
              <a:rPr lang="en-US" sz="2000" dirty="0"/>
              <a:t>Draw a histogram</a:t>
            </a:r>
          </a:p>
        </p:txBody>
      </p:sp>
      <p:sp>
        <p:nvSpPr>
          <p:cNvPr id="110" name="Title 6">
            <a:extLst>
              <a:ext uri="{FF2B5EF4-FFF2-40B4-BE49-F238E27FC236}">
                <a16:creationId xmlns="" xmlns:a16="http://schemas.microsoft.com/office/drawing/2014/main" id="{DBF8D12E-8DE3-4B3D-A063-77942D30F8EC}"/>
              </a:ext>
            </a:extLst>
          </p:cNvPr>
          <p:cNvSpPr>
            <a:spLocks noGrp="1"/>
          </p:cNvSpPr>
          <p:nvPr>
            <p:ph type="title"/>
          </p:nvPr>
        </p:nvSpPr>
        <p:spPr>
          <a:xfrm>
            <a:off x="804277" y="732408"/>
            <a:ext cx="3932237" cy="785674"/>
          </a:xfrm>
        </p:spPr>
        <p:txBody>
          <a:bodyPr anchor="t">
            <a:normAutofit/>
          </a:bodyPr>
          <a:lstStyle/>
          <a:p>
            <a:pPr>
              <a:spcAft>
                <a:spcPts val="600"/>
              </a:spcAft>
            </a:pPr>
            <a:r>
              <a:rPr lang="en-US" sz="2800" dirty="0">
                <a:latin typeface="+mn-lt"/>
              </a:rPr>
              <a:t>Example:</a:t>
            </a:r>
            <a:r>
              <a:rPr lang="en-US" sz="2400" dirty="0">
                <a:latin typeface="+mn-lt"/>
              </a:rPr>
              <a:t/>
            </a:r>
            <a:br>
              <a:rPr lang="en-US" sz="2400" dirty="0">
                <a:latin typeface="+mn-lt"/>
              </a:rPr>
            </a:br>
            <a:r>
              <a:rPr lang="en-US" sz="1600" dirty="0">
                <a:latin typeface="+mn-lt"/>
              </a:rPr>
              <a:t> </a:t>
            </a:r>
            <a:endParaRPr lang="en-US" sz="1800" dirty="0">
              <a:latin typeface="+mn-lt"/>
            </a:endParaRPr>
          </a:p>
        </p:txBody>
      </p:sp>
    </p:spTree>
    <p:extLst>
      <p:ext uri="{BB962C8B-B14F-4D97-AF65-F5344CB8AC3E}">
        <p14:creationId xmlns:p14="http://schemas.microsoft.com/office/powerpoint/2010/main" val="264694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AFE75A09-E7B7-4BE0-AABE-B6795E34E96F}"/>
              </a:ext>
            </a:extLst>
          </p:cNvPr>
          <p:cNvSpPr>
            <a:spLocks noGrp="1"/>
          </p:cNvSpPr>
          <p:nvPr>
            <p:ph type="title"/>
          </p:nvPr>
        </p:nvSpPr>
        <p:spPr/>
        <p:txBody>
          <a:bodyPr/>
          <a:lstStyle/>
          <a:p>
            <a:r>
              <a:rPr lang="en-US" dirty="0"/>
              <a:t>Hybrid Monte Carlo</a:t>
            </a:r>
          </a:p>
        </p:txBody>
      </p:sp>
      <p:sp>
        <p:nvSpPr>
          <p:cNvPr id="9" name="Content Placeholder 8">
            <a:extLst>
              <a:ext uri="{FF2B5EF4-FFF2-40B4-BE49-F238E27FC236}">
                <a16:creationId xmlns="" xmlns:a16="http://schemas.microsoft.com/office/drawing/2014/main" id="{1F05D5FC-A7DB-44F4-A420-EC6B8A83D948}"/>
              </a:ext>
            </a:extLst>
          </p:cNvPr>
          <p:cNvSpPr>
            <a:spLocks noGrp="1"/>
          </p:cNvSpPr>
          <p:nvPr>
            <p:ph idx="1"/>
          </p:nvPr>
        </p:nvSpPr>
        <p:spPr/>
        <p:txBody>
          <a:bodyPr>
            <a:normAutofit/>
          </a:bodyPr>
          <a:lstStyle/>
          <a:p>
            <a:r>
              <a:rPr lang="en-US" sz="2400" dirty="0"/>
              <a:t>Motivation</a:t>
            </a:r>
          </a:p>
          <a:p>
            <a:pPr lvl="1"/>
            <a:r>
              <a:rPr lang="en-US" sz="2000" dirty="0"/>
              <a:t>Statistical inversion conquers a local minima problem via sampling approach</a:t>
            </a:r>
          </a:p>
          <a:p>
            <a:pPr lvl="1"/>
            <a:r>
              <a:rPr lang="en-US" sz="2000" dirty="0"/>
              <a:t>Random-walk behaves slow moving</a:t>
            </a:r>
          </a:p>
          <a:p>
            <a:pPr lvl="1"/>
            <a:r>
              <a:rPr lang="en-US" sz="2000" dirty="0"/>
              <a:t>A combination of gradient-based method with sampling brings help</a:t>
            </a:r>
          </a:p>
          <a:p>
            <a:pPr lvl="1"/>
            <a:endParaRPr lang="en-US" sz="2000" dirty="0"/>
          </a:p>
          <a:p>
            <a:r>
              <a:rPr lang="en-US" sz="2400" dirty="0"/>
              <a:t>Hybrid Monte Carlo</a:t>
            </a:r>
          </a:p>
          <a:p>
            <a:pPr lvl="1"/>
            <a:r>
              <a:rPr lang="en-US" sz="2000" dirty="0"/>
              <a:t>Simulated Hamiltonian dynamical system</a:t>
            </a:r>
          </a:p>
          <a:p>
            <a:pPr lvl="1"/>
            <a:r>
              <a:rPr lang="en-US" sz="2000" dirty="0"/>
              <a:t>The candidate follows a gradient drift</a:t>
            </a:r>
          </a:p>
          <a:p>
            <a:pPr lvl="1"/>
            <a:r>
              <a:rPr lang="en-US" sz="2000" dirty="0"/>
              <a:t>Boost sampling speed</a:t>
            </a:r>
          </a:p>
        </p:txBody>
      </p:sp>
      <p:sp>
        <p:nvSpPr>
          <p:cNvPr id="10" name="Text Placeholder 9">
            <a:extLst>
              <a:ext uri="{FF2B5EF4-FFF2-40B4-BE49-F238E27FC236}">
                <a16:creationId xmlns="" xmlns:a16="http://schemas.microsoft.com/office/drawing/2014/main" id="{45D5B34A-E041-40E5-BC73-A77E5F073B9F}"/>
              </a:ext>
            </a:extLst>
          </p:cNvPr>
          <p:cNvSpPr>
            <a:spLocks noGrp="1"/>
          </p:cNvSpPr>
          <p:nvPr>
            <p:ph type="body" sz="half" idx="2"/>
          </p:nvPr>
        </p:nvSpPr>
        <p:spPr/>
        <p:txBody>
          <a:bodyPr/>
          <a:lstStyle/>
          <a:p>
            <a:r>
              <a:rPr lang="en-US" dirty="0"/>
              <a:t>A gradient-drifted sampling method</a:t>
            </a:r>
          </a:p>
        </p:txBody>
      </p:sp>
      <p:sp>
        <p:nvSpPr>
          <p:cNvPr id="4" name="Date Placeholder 3">
            <a:extLst>
              <a:ext uri="{FF2B5EF4-FFF2-40B4-BE49-F238E27FC236}">
                <a16:creationId xmlns="" xmlns:a16="http://schemas.microsoft.com/office/drawing/2014/main" id="{1DB20461-096C-4F64-B8F5-05F1906471A5}"/>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0FF7D98C-14C3-4213-B0D4-10C31F3DA32B}"/>
              </a:ext>
            </a:extLst>
          </p:cNvPr>
          <p:cNvSpPr>
            <a:spLocks noGrp="1"/>
          </p:cNvSpPr>
          <p:nvPr>
            <p:ph type="sldNum" sz="quarter" idx="12"/>
          </p:nvPr>
        </p:nvSpPr>
        <p:spPr/>
        <p:txBody>
          <a:bodyPr/>
          <a:lstStyle/>
          <a:p>
            <a:fld id="{5DAD2D5A-63D4-4764-812C-7B8BDA2C77FC}" type="slidenum">
              <a:rPr lang="en-US" smtClean="0"/>
              <a:t>23</a:t>
            </a:fld>
            <a:endParaRPr lang="en-US"/>
          </a:p>
        </p:txBody>
      </p:sp>
      <p:pic>
        <p:nvPicPr>
          <p:cNvPr id="11" name="Picture 10">
            <a:extLst>
              <a:ext uri="{FF2B5EF4-FFF2-40B4-BE49-F238E27FC236}">
                <a16:creationId xmlns="" xmlns:a16="http://schemas.microsoft.com/office/drawing/2014/main" id="{619DEB95-6F19-4298-872B-D324684D16C1}"/>
              </a:ext>
            </a:extLst>
          </p:cNvPr>
          <p:cNvPicPr>
            <a:picLocks noChangeAspect="1"/>
          </p:cNvPicPr>
          <p:nvPr/>
        </p:nvPicPr>
        <p:blipFill>
          <a:blip r:embed="rId3"/>
          <a:stretch>
            <a:fillRect/>
          </a:stretch>
        </p:blipFill>
        <p:spPr>
          <a:xfrm>
            <a:off x="796062" y="3557857"/>
            <a:ext cx="4334299" cy="2203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5524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fade">
                                      <p:cBhvr>
                                        <p:cTn id="1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93CE8C8-6A57-47AA-993F-C1C03CBDF180}"/>
              </a:ext>
            </a:extLst>
          </p:cNvPr>
          <p:cNvSpPr>
            <a:spLocks noGrp="1"/>
          </p:cNvSpPr>
          <p:nvPr>
            <p:ph type="title"/>
          </p:nvPr>
        </p:nvSpPr>
        <p:spPr/>
        <p:txBody>
          <a:bodyPr>
            <a:normAutofit/>
          </a:bodyPr>
          <a:lstStyle/>
          <a:p>
            <a:r>
              <a:rPr lang="en-US" dirty="0"/>
              <a:t>Hamiltonian Dynamic</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 xmlns:a16="http://schemas.microsoft.com/office/drawing/2014/main" id="{EF40E896-E371-45BD-808C-C417F2D04D3F}"/>
                  </a:ext>
                </a:extLst>
              </p:cNvPr>
              <p:cNvSpPr>
                <a:spLocks noGrp="1"/>
              </p:cNvSpPr>
              <p:nvPr>
                <p:ph idx="1"/>
              </p:nvPr>
            </p:nvSpPr>
            <p:spPr>
              <a:xfrm>
                <a:off x="838200" y="1737360"/>
                <a:ext cx="10942674" cy="1859280"/>
              </a:xfrm>
            </p:spPr>
            <p:txBody>
              <a:bodyPr>
                <a:normAutofit/>
              </a:bodyPr>
              <a:lstStyle/>
              <a:p>
                <a:r>
                  <a:rPr lang="en-US" b="1" dirty="0">
                    <a:solidFill>
                      <a:srgbClr val="FF0000"/>
                    </a:solidFill>
                  </a:rPr>
                  <a:t>Hamiltonian dynamic </a:t>
                </a:r>
                <a:r>
                  <a:rPr lang="en-US" dirty="0"/>
                  <a:t>describes how particles move in a </a:t>
                </a:r>
                <a:r>
                  <a:rPr lang="en-US" dirty="0" smtClean="0"/>
                  <a:t>system: </a:t>
                </a:r>
                <a:r>
                  <a:rPr lang="en-US" b="1" dirty="0" smtClean="0">
                    <a:solidFill>
                      <a:srgbClr val="FF0000"/>
                    </a:solidFill>
                  </a:rPr>
                  <a:t>Jumping function Q</a:t>
                </a:r>
                <a:endParaRPr lang="en-US" b="1" dirty="0">
                  <a:solidFill>
                    <a:srgbClr val="FF0000"/>
                  </a:solidFill>
                </a:endParaRPr>
              </a:p>
              <a:p>
                <a:pPr lvl="1"/>
                <a:r>
                  <a:rPr lang="en-US" dirty="0"/>
                  <a:t>Describe the motions of a group of objects in terms of its </a:t>
                </a:r>
              </a:p>
              <a:p>
                <a:pPr marL="457200" lvl="1" indent="0">
                  <a:buNone/>
                </a:pPr>
                <a:r>
                  <a:rPr lang="en-US" dirty="0">
                    <a:solidFill>
                      <a:srgbClr val="FF0000"/>
                    </a:solidFill>
                  </a:rPr>
                  <a:t>	location </a:t>
                </a:r>
                <a14:m>
                  <m:oMath xmlns:m="http://schemas.openxmlformats.org/officeDocument/2006/math">
                    <m:r>
                      <a:rPr lang="en-US" b="1" i="1" smtClean="0">
                        <a:solidFill>
                          <a:srgbClr val="FF0000"/>
                        </a:solidFill>
                        <a:latin typeface="Cambria Math" panose="02040503050406030204" pitchFamily="18" charset="0"/>
                      </a:rPr>
                      <m:t>𝒎</m:t>
                    </m:r>
                  </m:oMath>
                </a14:m>
                <a:r>
                  <a:rPr lang="en-US" dirty="0">
                    <a:solidFill>
                      <a:srgbClr val="FF0000"/>
                    </a:solidFill>
                  </a:rPr>
                  <a:t> </a:t>
                </a:r>
                <a:r>
                  <a:rPr lang="en-US" dirty="0"/>
                  <a:t>and </a:t>
                </a:r>
                <a:r>
                  <a:rPr lang="en-US" dirty="0">
                    <a:solidFill>
                      <a:srgbClr val="0070C0"/>
                    </a:solidFill>
                  </a:rPr>
                  <a:t>momentum </a:t>
                </a:r>
                <a14:m>
                  <m:oMath xmlns:m="http://schemas.openxmlformats.org/officeDocument/2006/math">
                    <m:r>
                      <a:rPr lang="en-US" b="1" i="1" smtClean="0">
                        <a:solidFill>
                          <a:srgbClr val="0070C0"/>
                        </a:solidFill>
                        <a:latin typeface="Cambria Math" panose="02040503050406030204" pitchFamily="18" charset="0"/>
                      </a:rPr>
                      <m:t>𝒑</m:t>
                    </m:r>
                  </m:oMath>
                </a14:m>
                <a:r>
                  <a:rPr lang="en-US" dirty="0">
                    <a:solidFill>
                      <a:srgbClr val="0070C0"/>
                    </a:solidFill>
                  </a:rPr>
                  <a:t> </a:t>
                </a:r>
                <a:r>
                  <a:rPr lang="en-US" dirty="0"/>
                  <a:t>at time </a:t>
                </a:r>
                <a14:m>
                  <m:oMath xmlns:m="http://schemas.openxmlformats.org/officeDocument/2006/math">
                    <m:r>
                      <a:rPr lang="en-US" b="0" i="1" smtClean="0">
                        <a:latin typeface="Cambria Math" panose="02040503050406030204" pitchFamily="18" charset="0"/>
                      </a:rPr>
                      <m:t>𝑡</m:t>
                    </m:r>
                  </m:oMath>
                </a14:m>
                <a:r>
                  <a:rPr lang="en-US" dirty="0"/>
                  <a:t>;</a:t>
                </a:r>
              </a:p>
              <a:p>
                <a:pPr lvl="1"/>
                <a:r>
                  <a:rPr lang="en-US" dirty="0"/>
                  <a:t>For each location, there is an associated </a:t>
                </a:r>
                <a:r>
                  <a:rPr lang="en-US" dirty="0">
                    <a:solidFill>
                      <a:srgbClr val="FF0000"/>
                    </a:solidFill>
                  </a:rPr>
                  <a:t>potential energy </a:t>
                </a:r>
                <a14:m>
                  <m:oMath xmlns:m="http://schemas.openxmlformats.org/officeDocument/2006/math">
                    <m:r>
                      <a:rPr lang="en-US" b="0" i="1" smtClean="0">
                        <a:solidFill>
                          <a:srgbClr val="FF0000"/>
                        </a:solidFill>
                        <a:latin typeface="Cambria Math" panose="02040503050406030204" pitchFamily="18" charset="0"/>
                      </a:rPr>
                      <m:t>𝑈</m:t>
                    </m:r>
                    <m:r>
                      <a:rPr lang="en-US" b="0"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𝒎</m:t>
                    </m:r>
                    <m:r>
                      <a:rPr lang="en-US" b="0" i="1" smtClean="0">
                        <a:solidFill>
                          <a:srgbClr val="FF0000"/>
                        </a:solidFill>
                        <a:latin typeface="Cambria Math" panose="02040503050406030204" pitchFamily="18" charset="0"/>
                      </a:rPr>
                      <m:t>)</m:t>
                    </m:r>
                  </m:oMath>
                </a14:m>
                <a:endParaRPr lang="en-US" dirty="0"/>
              </a:p>
              <a:p>
                <a:pPr lvl="1"/>
                <a:r>
                  <a:rPr lang="en-US" dirty="0"/>
                  <a:t>For each momentum, there is an associated </a:t>
                </a:r>
                <a:r>
                  <a:rPr lang="en-US" dirty="0">
                    <a:solidFill>
                      <a:srgbClr val="0070C0"/>
                    </a:solidFill>
                  </a:rPr>
                  <a:t>kinetic energy </a:t>
                </a:r>
                <a14:m>
                  <m:oMath xmlns:m="http://schemas.openxmlformats.org/officeDocument/2006/math">
                    <m:r>
                      <a:rPr lang="en-US" b="0" i="1" smtClean="0">
                        <a:solidFill>
                          <a:srgbClr val="0070C0"/>
                        </a:solidFill>
                        <a:latin typeface="Cambria Math" panose="02040503050406030204" pitchFamily="18" charset="0"/>
                      </a:rPr>
                      <m:t>𝐾</m:t>
                    </m:r>
                    <m:r>
                      <a:rPr lang="en-US" b="0"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𝒑</m:t>
                    </m:r>
                    <m:r>
                      <a:rPr lang="en-US" i="1">
                        <a:solidFill>
                          <a:srgbClr val="0070C0"/>
                        </a:solidFill>
                        <a:latin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xmlns="" xmlns:a14="http://schemas.microsoft.com/office/drawing/2010/main" id="{EF40E896-E371-45BD-808C-C417F2D04D3F}"/>
                  </a:ext>
                </a:extLst>
              </p:cNvPr>
              <p:cNvSpPr>
                <a:spLocks noGrp="1" noRot="1" noChangeAspect="1" noMove="1" noResize="1" noEditPoints="1" noAdjustHandles="1" noChangeArrowheads="1" noChangeShapeType="1" noTextEdit="1"/>
              </p:cNvSpPr>
              <p:nvPr>
                <p:ph idx="1"/>
              </p:nvPr>
            </p:nvSpPr>
            <p:spPr>
              <a:xfrm>
                <a:off x="838200" y="1737360"/>
                <a:ext cx="10942674" cy="1859280"/>
              </a:xfrm>
              <a:blipFill rotWithShape="0">
                <a:blip r:embed="rId3"/>
                <a:stretch>
                  <a:fillRect l="-780" t="-4590" r="-334" b="-1311"/>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0EACFF0C-7C6C-4A6B-932F-829EB85856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3A01259D-9D10-43AF-9174-EDBB66218745}"/>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9E52260A-FE3C-4750-805D-53EE09902144}"/>
              </a:ext>
            </a:extLst>
          </p:cNvPr>
          <p:cNvSpPr>
            <a:spLocks noGrp="1"/>
          </p:cNvSpPr>
          <p:nvPr>
            <p:ph type="sldNum" sz="quarter" idx="12"/>
          </p:nvPr>
        </p:nvSpPr>
        <p:spPr/>
        <p:txBody>
          <a:bodyPr/>
          <a:lstStyle/>
          <a:p>
            <a:fld id="{EFD61C4A-2CBD-4FCB-86E6-73D2C9ACB54E}" type="slidenum">
              <a:rPr lang="en-US" smtClean="0"/>
              <a:t>24</a:t>
            </a:fld>
            <a:endParaRPr lang="en-US"/>
          </a:p>
        </p:txBody>
      </p:sp>
      <mc:AlternateContent xmlns:mc="http://schemas.openxmlformats.org/markup-compatibility/2006" xmlns:a14="http://schemas.microsoft.com/office/drawing/2010/main">
        <mc:Choice Requires="a14">
          <p:sp>
            <p:nvSpPr>
              <p:cNvPr id="9" name="Content Placeholder 1">
                <a:extLst>
                  <a:ext uri="{FF2B5EF4-FFF2-40B4-BE49-F238E27FC236}">
                    <a16:creationId xmlns="" xmlns:a16="http://schemas.microsoft.com/office/drawing/2014/main" id="{C5F9DFB3-CEFE-4019-B206-659EBE39B0B7}"/>
                  </a:ext>
                </a:extLst>
              </p:cNvPr>
              <p:cNvSpPr txBox="1">
                <a:spLocks/>
              </p:cNvSpPr>
              <p:nvPr/>
            </p:nvSpPr>
            <p:spPr>
              <a:xfrm>
                <a:off x="1330960" y="3858894"/>
                <a:ext cx="8448040" cy="2125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Hamiltonian function:	</a:t>
                </a:r>
                <a14:m>
                  <m:oMath xmlns:m="http://schemas.openxmlformats.org/officeDocument/2006/math">
                    <m:r>
                      <a:rPr lang="en-US" sz="2200" i="1" smtClean="0">
                        <a:latin typeface="Cambria Math" panose="02040503050406030204" pitchFamily="18" charset="0"/>
                      </a:rPr>
                      <m:t>𝐻</m:t>
                    </m:r>
                    <m:d>
                      <m:dPr>
                        <m:ctrlPr>
                          <a:rPr lang="en-US" sz="2200" i="1" smtClean="0">
                            <a:latin typeface="Cambria Math" charset="0"/>
                          </a:rPr>
                        </m:ctrlPr>
                      </m:dPr>
                      <m:e>
                        <m:r>
                          <a:rPr lang="en-US" sz="2200" i="1" smtClean="0">
                            <a:latin typeface="Cambria Math" panose="02040503050406030204" pitchFamily="18" charset="0"/>
                          </a:rPr>
                          <m:t>𝑚</m:t>
                        </m:r>
                        <m:r>
                          <a:rPr lang="en-US" sz="2200" i="1" smtClean="0">
                            <a:latin typeface="Cambria Math" panose="02040503050406030204" pitchFamily="18" charset="0"/>
                          </a:rPr>
                          <m:t>,</m:t>
                        </m:r>
                        <m:r>
                          <a:rPr lang="en-US" sz="2200" b="1" i="1" smtClean="0">
                            <a:latin typeface="Cambria Math" panose="02040503050406030204" pitchFamily="18" charset="0"/>
                          </a:rPr>
                          <m:t>𝒑</m:t>
                        </m:r>
                      </m:e>
                    </m:d>
                    <m:r>
                      <a:rPr lang="en-US" sz="2200" i="1" smtClean="0">
                        <a:latin typeface="Cambria Math" panose="02040503050406030204" pitchFamily="18" charset="0"/>
                      </a:rPr>
                      <m:t>=</m:t>
                    </m:r>
                    <m:r>
                      <a:rPr lang="en-US" sz="2200" i="1" smtClean="0">
                        <a:latin typeface="Cambria Math" panose="02040503050406030204" pitchFamily="18" charset="0"/>
                      </a:rPr>
                      <m:t>𝑈</m:t>
                    </m:r>
                    <m:d>
                      <m:dPr>
                        <m:ctrlPr>
                          <a:rPr lang="en-US" sz="2200" i="1" smtClean="0">
                            <a:latin typeface="Cambria Math" charset="0"/>
                          </a:rPr>
                        </m:ctrlPr>
                      </m:dPr>
                      <m:e>
                        <m:r>
                          <a:rPr lang="en-US" sz="2200" i="1" smtClean="0">
                            <a:latin typeface="Cambria Math" panose="02040503050406030204" pitchFamily="18" charset="0"/>
                          </a:rPr>
                          <m:t>𝑚</m:t>
                        </m:r>
                      </m:e>
                    </m:d>
                    <m:r>
                      <a:rPr lang="en-US" sz="2200" i="1" smtClean="0">
                        <a:latin typeface="Cambria Math" panose="02040503050406030204" pitchFamily="18" charset="0"/>
                      </a:rPr>
                      <m:t>+</m:t>
                    </m:r>
                    <m:r>
                      <a:rPr lang="en-US" sz="2200" i="1" smtClean="0">
                        <a:latin typeface="Cambria Math" panose="02040503050406030204" pitchFamily="18" charset="0"/>
                      </a:rPr>
                      <m:t>𝐾</m:t>
                    </m:r>
                    <m:r>
                      <a:rPr lang="en-US" sz="2200" i="1" smtClean="0">
                        <a:latin typeface="Cambria Math" panose="02040503050406030204" pitchFamily="18" charset="0"/>
                      </a:rPr>
                      <m:t>(</m:t>
                    </m:r>
                    <m:r>
                      <a:rPr lang="en-US" sz="2200" b="1" i="1" smtClean="0">
                        <a:latin typeface="Cambria Math" panose="02040503050406030204" pitchFamily="18" charset="0"/>
                      </a:rPr>
                      <m:t>𝒑</m:t>
                    </m:r>
                    <m:r>
                      <a:rPr lang="en-US" sz="2200" i="1" smtClean="0">
                        <a:latin typeface="Cambria Math" panose="02040503050406030204" pitchFamily="18" charset="0"/>
                      </a:rPr>
                      <m:t>)</m:t>
                    </m:r>
                  </m:oMath>
                </a14:m>
                <a:endParaRPr lang="en-US" sz="2200" dirty="0"/>
              </a:p>
              <a:p>
                <a:pPr marL="0" indent="0">
                  <a:buNone/>
                </a:pPr>
                <a:endParaRPr lang="en-US" sz="2200" dirty="0"/>
              </a:p>
              <a:p>
                <a:pPr marL="0" indent="0">
                  <a:spcAft>
                    <a:spcPts val="1200"/>
                  </a:spcAft>
                  <a:buNone/>
                </a:pPr>
                <a:r>
                  <a:rPr lang="en-US" sz="2200" dirty="0"/>
                  <a:t>Hamiltonian  equations:	         </a:t>
                </a:r>
                <a14:m>
                  <m:oMath xmlns:m="http://schemas.openxmlformats.org/officeDocument/2006/math">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𝑚</m:t>
                            </m:r>
                          </m:e>
                          <m:sub>
                            <m:r>
                              <a:rPr lang="en-US" sz="2200" i="1">
                                <a:latin typeface="Cambria Math" panose="02040503050406030204" pitchFamily="18" charset="0"/>
                                <a:ea typeface="Cambria Math" panose="02040503050406030204" pitchFamily="18" charset="0"/>
                              </a:rPr>
                              <m:t>𝑖</m:t>
                            </m:r>
                          </m:sub>
                        </m:sSub>
                      </m:num>
                      <m:den>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den>
                    </m:f>
                    <m:r>
                      <a:rPr lang="en-US" sz="2200" i="1">
                        <a:latin typeface="Cambria Math" panose="02040503050406030204" pitchFamily="18" charset="0"/>
                      </a:rPr>
                      <m:t>=</m:t>
                    </m:r>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𝐻</m:t>
                        </m:r>
                      </m:num>
                      <m:den>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𝑖</m:t>
                            </m:r>
                          </m:sub>
                        </m:sSub>
                      </m:den>
                    </m:f>
                    <m:r>
                      <a:rPr lang="en-US" sz="2200" i="1">
                        <a:latin typeface="Cambria Math" panose="02040503050406030204" pitchFamily="18" charset="0"/>
                      </a:rPr>
                      <m:t>=</m:t>
                    </m:r>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𝐾</m:t>
                        </m:r>
                        <m:d>
                          <m:dPr>
                            <m:ctrlPr>
                              <a:rPr lang="en-US" sz="2200" i="1">
                                <a:latin typeface="Cambria Math" charset="0"/>
                              </a:rPr>
                            </m:ctrlPr>
                          </m:dPr>
                          <m:e>
                            <m:r>
                              <a:rPr lang="en-US" sz="2200" b="1" i="1">
                                <a:latin typeface="Cambria Math" panose="02040503050406030204" pitchFamily="18" charset="0"/>
                              </a:rPr>
                              <m:t>𝒑</m:t>
                            </m:r>
                          </m:e>
                        </m:d>
                      </m:num>
                      <m:den>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𝑖</m:t>
                            </m:r>
                          </m:sub>
                        </m:sSub>
                      </m:den>
                    </m:f>
                  </m:oMath>
                </a14:m>
                <a:endParaRPr lang="en-US" sz="2200" i="1" dirty="0">
                  <a:latin typeface="Cambria Math" panose="02040503050406030204" pitchFamily="18" charset="0"/>
                  <a:ea typeface="Cambria Math" panose="02040503050406030204" pitchFamily="18" charset="0"/>
                </a:endParaRPr>
              </a:p>
              <a:p>
                <a:pPr marL="0" indent="0">
                  <a:spcAft>
                    <a:spcPts val="1200"/>
                  </a:spcAft>
                  <a:buNone/>
                </a:pPr>
                <a:r>
                  <a:rPr lang="en-US" sz="2200" dirty="0"/>
                  <a:t> 			          </a:t>
                </a:r>
                <a14:m>
                  <m:oMath xmlns:m="http://schemas.openxmlformats.org/officeDocument/2006/math">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𝑝</m:t>
                            </m:r>
                          </m:e>
                          <m:sub>
                            <m:r>
                              <a:rPr lang="en-US" sz="2200" i="1">
                                <a:latin typeface="Cambria Math" panose="02040503050406030204" pitchFamily="18" charset="0"/>
                                <a:ea typeface="Cambria Math" panose="02040503050406030204" pitchFamily="18" charset="0"/>
                              </a:rPr>
                              <m:t>𝑖</m:t>
                            </m:r>
                          </m:sub>
                        </m:sSub>
                      </m:num>
                      <m:den>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den>
                    </m:f>
                    <m:r>
                      <a:rPr lang="en-US" sz="2200" i="1">
                        <a:latin typeface="Cambria Math" panose="02040503050406030204" pitchFamily="18" charset="0"/>
                      </a:rPr>
                      <m:t>=−</m:t>
                    </m:r>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𝐻</m:t>
                        </m:r>
                      </m:num>
                      <m:den>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𝑚</m:t>
                            </m:r>
                          </m:e>
                          <m:sub>
                            <m:r>
                              <a:rPr lang="en-US" sz="2200" i="1">
                                <a:latin typeface="Cambria Math" panose="02040503050406030204" pitchFamily="18" charset="0"/>
                                <a:ea typeface="Cambria Math" panose="02040503050406030204" pitchFamily="18" charset="0"/>
                              </a:rPr>
                              <m:t>𝑖</m:t>
                            </m:r>
                          </m:sub>
                        </m:sSub>
                      </m:den>
                    </m:f>
                    <m:r>
                      <a:rPr lang="en-US" sz="2200" i="1">
                        <a:latin typeface="Cambria Math" panose="02040503050406030204" pitchFamily="18" charset="0"/>
                        <a:ea typeface="Cambria Math" panose="02040503050406030204" pitchFamily="18" charset="0"/>
                      </a:rPr>
                      <m:t>=−</m:t>
                    </m:r>
                    <m:f>
                      <m:fPr>
                        <m:ctrlPr>
                          <a:rPr lang="en-US" sz="2200" i="1">
                            <a:latin typeface="Cambria Math"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𝑈</m:t>
                        </m:r>
                        <m:d>
                          <m:dPr>
                            <m:ctrlPr>
                              <a:rPr lang="en-US" sz="2200" i="1">
                                <a:latin typeface="Cambria Math" charset="0"/>
                              </a:rPr>
                            </m:ctrlPr>
                          </m:dPr>
                          <m:e>
                            <m:r>
                              <a:rPr lang="en-US" sz="2200" b="1" i="1">
                                <a:latin typeface="Cambria Math" panose="02040503050406030204" pitchFamily="18" charset="0"/>
                              </a:rPr>
                              <m:t>𝒎</m:t>
                            </m:r>
                          </m:e>
                        </m:d>
                      </m:num>
                      <m:den>
                        <m:r>
                          <a:rPr lang="en-US" sz="2200" i="1">
                            <a:latin typeface="Cambria Math" panose="02040503050406030204" pitchFamily="18" charset="0"/>
                            <a:ea typeface="Cambria Math" panose="02040503050406030204" pitchFamily="18" charset="0"/>
                          </a:rPr>
                          <m:t>𝜕</m:t>
                        </m:r>
                        <m:sSub>
                          <m:sSubPr>
                            <m:ctrlPr>
                              <a:rPr lang="en-US" sz="2200" i="1">
                                <a:latin typeface="Cambria Math"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𝑚</m:t>
                            </m:r>
                          </m:e>
                          <m:sub>
                            <m:r>
                              <a:rPr lang="en-US" sz="2200" i="1">
                                <a:latin typeface="Cambria Math" panose="02040503050406030204" pitchFamily="18" charset="0"/>
                                <a:ea typeface="Cambria Math" panose="02040503050406030204" pitchFamily="18" charset="0"/>
                              </a:rPr>
                              <m:t>𝑖</m:t>
                            </m:r>
                          </m:sub>
                        </m:sSub>
                      </m:den>
                    </m:f>
                  </m:oMath>
                </a14:m>
                <a:endParaRPr lang="en-US" sz="2200" dirty="0"/>
              </a:p>
            </p:txBody>
          </p:sp>
        </mc:Choice>
        <mc:Fallback xmlns="">
          <p:sp>
            <p:nvSpPr>
              <p:cNvPr id="9" name="Content Placeholder 1">
                <a:extLst>
                  <a:ext uri="{FF2B5EF4-FFF2-40B4-BE49-F238E27FC236}">
                    <a16:creationId xmlns:a16="http://schemas.microsoft.com/office/drawing/2014/main" id="{C5F9DFB3-CEFE-4019-B206-659EBE39B0B7}"/>
                  </a:ext>
                </a:extLst>
              </p:cNvPr>
              <p:cNvSpPr txBox="1">
                <a:spLocks noRot="1" noChangeAspect="1" noMove="1" noResize="1" noEditPoints="1" noAdjustHandles="1" noChangeArrowheads="1" noChangeShapeType="1" noTextEdit="1"/>
              </p:cNvSpPr>
              <p:nvPr/>
            </p:nvSpPr>
            <p:spPr>
              <a:xfrm>
                <a:off x="1330960" y="3858894"/>
                <a:ext cx="8448040" cy="2125345"/>
              </a:xfrm>
              <a:prstGeom prst="rect">
                <a:avLst/>
              </a:prstGeom>
              <a:blipFill>
                <a:blip r:embed="rId7"/>
                <a:stretch>
                  <a:fillRect l="-938" t="-4871"/>
                </a:stretch>
              </a:blipFill>
            </p:spPr>
            <p:txBody>
              <a:bodyPr/>
              <a:lstStyle/>
              <a:p>
                <a:r>
                  <a:rPr lang="en-US">
                    <a:noFill/>
                  </a:rPr>
                  <a:t> </a:t>
                </a:r>
              </a:p>
            </p:txBody>
          </p:sp>
        </mc:Fallback>
      </mc:AlternateContent>
      <p:pic>
        <p:nvPicPr>
          <p:cNvPr id="11" name="Picture 10">
            <a:extLst>
              <a:ext uri="{FF2B5EF4-FFF2-40B4-BE49-F238E27FC236}">
                <a16:creationId xmlns="" xmlns:a16="http://schemas.microsoft.com/office/drawing/2014/main" id="{F96AF5E4-D800-43FC-A044-11FEE6C4BA42}"/>
              </a:ext>
            </a:extLst>
          </p:cNvPr>
          <p:cNvPicPr>
            <a:picLocks noChangeAspect="1"/>
          </p:cNvPicPr>
          <p:nvPr/>
        </p:nvPicPr>
        <p:blipFill>
          <a:blip r:embed="rId8">
            <a:clrChange>
              <a:clrFrom>
                <a:srgbClr val="D9D9D9"/>
              </a:clrFrom>
              <a:clrTo>
                <a:srgbClr val="D9D9D9">
                  <a:alpha val="0"/>
                </a:srgbClr>
              </a:clrTo>
            </a:clrChange>
          </a:blip>
          <a:stretch>
            <a:fillRect/>
          </a:stretch>
        </p:blipFill>
        <p:spPr>
          <a:xfrm>
            <a:off x="7280085" y="3721567"/>
            <a:ext cx="1007798" cy="436096"/>
          </a:xfrm>
          <a:prstGeom prst="rect">
            <a:avLst/>
          </a:prstGeom>
        </p:spPr>
      </p:pic>
      <p:sp>
        <p:nvSpPr>
          <p:cNvPr id="12" name="TextBox 11">
            <a:extLst>
              <a:ext uri="{FF2B5EF4-FFF2-40B4-BE49-F238E27FC236}">
                <a16:creationId xmlns="" xmlns:a16="http://schemas.microsoft.com/office/drawing/2014/main" id="{3814F835-F33F-4F1D-B45C-959F35731967}"/>
              </a:ext>
            </a:extLst>
          </p:cNvPr>
          <p:cNvSpPr txBox="1"/>
          <p:nvPr/>
        </p:nvSpPr>
        <p:spPr>
          <a:xfrm>
            <a:off x="8505825" y="3858894"/>
            <a:ext cx="1981200" cy="369332"/>
          </a:xfrm>
          <a:prstGeom prst="rect">
            <a:avLst/>
          </a:prstGeom>
          <a:noFill/>
        </p:spPr>
        <p:txBody>
          <a:bodyPr wrap="square" rtlCol="0">
            <a:spAutoFit/>
          </a:bodyPr>
          <a:lstStyle/>
          <a:p>
            <a:r>
              <a:rPr lang="en-US" dirty="0">
                <a:solidFill>
                  <a:srgbClr val="C3092B"/>
                </a:solidFill>
              </a:rPr>
              <a:t>The total energy</a:t>
            </a:r>
          </a:p>
        </p:txBody>
      </p:sp>
      <p:pic>
        <p:nvPicPr>
          <p:cNvPr id="13" name="Picture 12">
            <a:extLst>
              <a:ext uri="{FF2B5EF4-FFF2-40B4-BE49-F238E27FC236}">
                <a16:creationId xmlns="" xmlns:a16="http://schemas.microsoft.com/office/drawing/2014/main" id="{B70680D8-4081-4297-AEFA-0E0354F669FA}"/>
              </a:ext>
            </a:extLst>
          </p:cNvPr>
          <p:cNvPicPr>
            <a:picLocks noChangeAspect="1"/>
          </p:cNvPicPr>
          <p:nvPr/>
        </p:nvPicPr>
        <p:blipFill>
          <a:blip r:embed="rId8">
            <a:clrChange>
              <a:clrFrom>
                <a:srgbClr val="D9D9D9"/>
              </a:clrFrom>
              <a:clrTo>
                <a:srgbClr val="D9D9D9">
                  <a:alpha val="0"/>
                </a:srgbClr>
              </a:clrTo>
            </a:clrChange>
          </a:blip>
          <a:stretch>
            <a:fillRect/>
          </a:stretch>
        </p:blipFill>
        <p:spPr>
          <a:xfrm rot="21048765">
            <a:off x="7469677" y="4888183"/>
            <a:ext cx="1007798" cy="436096"/>
          </a:xfrm>
          <a:prstGeom prst="rect">
            <a:avLst/>
          </a:prstGeom>
          <a:scene3d>
            <a:camera prst="orthographicFront">
              <a:rot lat="0" lon="0" rev="0"/>
            </a:camera>
            <a:lightRig rig="threePt" dir="t"/>
          </a:scene3d>
        </p:spPr>
      </p:pic>
      <p:sp>
        <p:nvSpPr>
          <p:cNvPr id="14" name="TextBox 13">
            <a:extLst>
              <a:ext uri="{FF2B5EF4-FFF2-40B4-BE49-F238E27FC236}">
                <a16:creationId xmlns="" xmlns:a16="http://schemas.microsoft.com/office/drawing/2014/main" id="{804AE7A3-B272-481A-BC36-4D1F0D42B6A0}"/>
              </a:ext>
            </a:extLst>
          </p:cNvPr>
          <p:cNvSpPr txBox="1"/>
          <p:nvPr/>
        </p:nvSpPr>
        <p:spPr>
          <a:xfrm>
            <a:off x="8505825" y="4770873"/>
            <a:ext cx="1981200" cy="923330"/>
          </a:xfrm>
          <a:prstGeom prst="rect">
            <a:avLst/>
          </a:prstGeom>
          <a:noFill/>
        </p:spPr>
        <p:txBody>
          <a:bodyPr wrap="square" rtlCol="0">
            <a:spAutoFit/>
          </a:bodyPr>
          <a:lstStyle/>
          <a:p>
            <a:r>
              <a:rPr lang="en-US" dirty="0">
                <a:solidFill>
                  <a:srgbClr val="C3092B"/>
                </a:solidFill>
              </a:rPr>
              <a:t>Conversion between potential and kinetic energy</a:t>
            </a:r>
          </a:p>
        </p:txBody>
      </p:sp>
    </p:spTree>
    <p:extLst>
      <p:ext uri="{BB962C8B-B14F-4D97-AF65-F5344CB8AC3E}">
        <p14:creationId xmlns:p14="http://schemas.microsoft.com/office/powerpoint/2010/main" val="12590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A6A4D8FB-38B5-4837-B63E-849E5EE975DF}"/>
                  </a:ext>
                </a:extLst>
              </p:cNvPr>
              <p:cNvSpPr>
                <a:spLocks noGrp="1"/>
              </p:cNvSpPr>
              <p:nvPr>
                <p:ph sz="half" idx="1"/>
              </p:nvPr>
            </p:nvSpPr>
            <p:spPr/>
            <p:txBody>
              <a:bodyPr>
                <a:normAutofit fontScale="92500" lnSpcReduction="10000"/>
              </a:bodyPr>
              <a:lstStyle/>
              <a:p>
                <a:r>
                  <a:rPr lang="en-US" sz="2000" dirty="0"/>
                  <a:t>Given expressions of </a:t>
                </a:r>
                <a14:m>
                  <m:oMath xmlns:m="http://schemas.openxmlformats.org/officeDocument/2006/math">
                    <m:f>
                      <m:fPr>
                        <m:ctrlPr>
                          <a:rPr lang="en-US" sz="2000" i="1">
                            <a:latin typeface="Cambria Math"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𝑈</m:t>
                        </m:r>
                        <m:d>
                          <m:dPr>
                            <m:ctrlPr>
                              <a:rPr lang="en-US" sz="2000" i="1">
                                <a:latin typeface="Cambria Math" charset="0"/>
                              </a:rPr>
                            </m:ctrlPr>
                          </m:dPr>
                          <m:e>
                            <m:r>
                              <a:rPr lang="en-US" sz="2000" b="1" i="1" smtClean="0">
                                <a:latin typeface="Cambria Math" panose="02040503050406030204" pitchFamily="18" charset="0"/>
                              </a:rPr>
                              <m:t>𝒎</m:t>
                            </m:r>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𝑚</m:t>
                            </m:r>
                          </m:e>
                          <m:sub>
                            <m:r>
                              <a:rPr lang="en-US" sz="2000" i="1">
                                <a:latin typeface="Cambria Math" panose="02040503050406030204" pitchFamily="18" charset="0"/>
                                <a:ea typeface="Cambria Math" panose="02040503050406030204" pitchFamily="18" charset="0"/>
                              </a:rPr>
                              <m:t>𝑖</m:t>
                            </m:r>
                          </m:sub>
                        </m:sSub>
                      </m:den>
                    </m:f>
                  </m:oMath>
                </a14:m>
                <a:r>
                  <a:rPr lang="en-US" sz="2000" dirty="0"/>
                  <a:t> and </a:t>
                </a:r>
                <a14:m>
                  <m:oMath xmlns:m="http://schemas.openxmlformats.org/officeDocument/2006/math">
                    <m:f>
                      <m:fPr>
                        <m:ctrlPr>
                          <a:rPr lang="en-US" sz="2000" i="1">
                            <a:latin typeface="Cambria Math"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𝐾</m:t>
                        </m:r>
                        <m:d>
                          <m:dPr>
                            <m:ctrlPr>
                              <a:rPr lang="en-US" sz="2000" i="1">
                                <a:latin typeface="Cambria Math" charset="0"/>
                              </a:rPr>
                            </m:ctrlPr>
                          </m:dPr>
                          <m:e>
                            <m:r>
                              <a:rPr lang="en-US" sz="2000" b="1" i="1">
                                <a:latin typeface="Cambria Math" panose="02040503050406030204" pitchFamily="18" charset="0"/>
                              </a:rPr>
                              <m:t>𝒑</m:t>
                            </m:r>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𝑖</m:t>
                            </m:r>
                          </m:sub>
                        </m:sSub>
                      </m:den>
                    </m:f>
                  </m:oMath>
                </a14:m>
                <a:r>
                  <a:rPr lang="en-US" sz="2000" dirty="0"/>
                  <a:t>, and a set of initial condition (the initial postion </a:t>
                </a:r>
                <a14:m>
                  <m:oMath xmlns:m="http://schemas.openxmlformats.org/officeDocument/2006/math">
                    <m:sSub>
                      <m:sSubPr>
                        <m:ctrlPr>
                          <a:rPr lang="en-US" sz="200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𝑚</m:t>
                        </m:r>
                      </m:e>
                      <m:sub>
                        <m:r>
                          <a:rPr lang="en-US" sz="2000" b="0" i="1" smtClean="0">
                            <a:latin typeface="Cambria Math" panose="02040503050406030204" pitchFamily="18" charset="0"/>
                            <a:ea typeface="Cambria Math" panose="02040503050406030204" pitchFamily="18" charset="0"/>
                          </a:rPr>
                          <m:t>0</m:t>
                        </m:r>
                      </m:sub>
                    </m:sSub>
                  </m:oMath>
                </a14:m>
                <a:r>
                  <a:rPr lang="en-US" sz="2000" dirty="0"/>
                  <a:t> and initial momentum  </a:t>
                </a:r>
                <a14:m>
                  <m:oMath xmlns:m="http://schemas.openxmlformats.org/officeDocument/2006/math">
                    <m:sSub>
                      <m:sSubPr>
                        <m:ctrlPr>
                          <a:rPr lang="en-US" sz="2000" i="1">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0</m:t>
                        </m:r>
                      </m:sub>
                    </m:sSub>
                  </m:oMath>
                </a14:m>
                <a:r>
                  <a:rPr lang="en-US" sz="2000" dirty="0"/>
                  <a:t> at time </a:t>
                </a:r>
                <a14:m>
                  <m:oMath xmlns:m="http://schemas.openxmlformats.org/officeDocument/2006/math">
                    <m:sSub>
                      <m:sSubPr>
                        <m:ctrlPr>
                          <a:rPr lang="en-US" sz="2000" i="1">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0</m:t>
                        </m:r>
                      </m:sub>
                    </m:sSub>
                  </m:oMath>
                </a14:m>
                <a:r>
                  <a:rPr lang="en-US" sz="2000" dirty="0"/>
                  <a:t>).</a:t>
                </a:r>
              </a:p>
              <a:p>
                <a:r>
                  <a:rPr lang="en-US" sz="2000" dirty="0"/>
                  <a:t> Predict the locations and momentums of a system at any point in time </a:t>
                </a:r>
                <a14:m>
                  <m:oMath xmlns:m="http://schemas.openxmlformats.org/officeDocument/2006/math">
                    <m:sSub>
                      <m:sSubPr>
                        <m:ctrlPr>
                          <a:rPr lang="en-US" sz="2000" i="1">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𝑇</m:t>
                    </m:r>
                  </m:oMath>
                </a14:m>
                <a:endParaRPr lang="en-US" sz="2000" dirty="0"/>
              </a:p>
              <a:p>
                <a:r>
                  <a:rPr lang="en-US" sz="2000" dirty="0"/>
                  <a:t>Approximate the Hamiltonian equations in discrete time using </a:t>
                </a:r>
                <a:r>
                  <a:rPr lang="en-US" sz="2000" dirty="0">
                    <a:solidFill>
                      <a:srgbClr val="C3092B"/>
                    </a:solidFill>
                  </a:rPr>
                  <a:t>leapfrog method</a:t>
                </a:r>
              </a:p>
              <a:p>
                <a:pPr marL="0" indent="0">
                  <a:buNone/>
                </a:pPr>
                <a:endParaRPr lang="en-US" sz="2000" dirty="0">
                  <a:solidFill>
                    <a:srgbClr val="C3092B"/>
                  </a:solidFill>
                </a:endParaRPr>
              </a:p>
              <a:p>
                <a:pPr marL="457189" lvl="1" indent="0">
                  <a:spcAft>
                    <a:spcPts val="1800"/>
                  </a:spcAft>
                  <a:buNone/>
                </a:pPr>
                <a14:m>
                  <m:oMathPara xmlns:m="http://schemas.openxmlformats.org/officeDocument/2006/math">
                    <m:oMathParaPr>
                      <m:jc m:val="left"/>
                    </m:oMathParaPr>
                    <m:oMath xmlns:m="http://schemas.openxmlformats.org/officeDocument/2006/math">
                      <m:sSup>
                        <m:sSupPr>
                          <m:ctrlPr>
                            <a:rPr lang="en-US" sz="1400" i="1">
                              <a:latin typeface="Cambria Math" charset="0"/>
                            </a:rPr>
                          </m:ctrlPr>
                        </m:sSupPr>
                        <m:e>
                          <m:r>
                            <a:rPr lang="en-US" sz="1400" i="1">
                              <a:latin typeface="Cambria Math" panose="02040503050406030204" pitchFamily="18" charset="0"/>
                            </a:rPr>
                            <m:t>𝑝</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𝜀</m:t>
                              </m:r>
                            </m:num>
                            <m:den>
                              <m:r>
                                <a:rPr lang="en-US" sz="1400">
                                  <a:latin typeface="Cambria Math" panose="02040503050406030204" pitchFamily="18" charset="0"/>
                                </a:rPr>
                                <m:t>2</m:t>
                              </m:r>
                            </m:den>
                          </m:f>
                        </m:e>
                      </m:d>
                      <m:r>
                        <a:rPr lang="en-US" sz="1400">
                          <a:latin typeface="Cambria Math" panose="02040503050406030204" pitchFamily="18" charset="0"/>
                        </a:rPr>
                        <m:t>=</m:t>
                      </m:r>
                      <m:sSup>
                        <m:sSupPr>
                          <m:ctrlPr>
                            <a:rPr lang="en-US" sz="1400" i="1">
                              <a:latin typeface="Cambria Math" charset="0"/>
                            </a:rPr>
                          </m:ctrlPr>
                        </m:sSupPr>
                        <m:e>
                          <m:r>
                            <a:rPr lang="en-US" sz="1400" i="1">
                              <a:latin typeface="Cambria Math" panose="02040503050406030204" pitchFamily="18" charset="0"/>
                            </a:rPr>
                            <m:t>𝑝</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e>
                      </m:d>
                      <m:r>
                        <a:rPr lang="en-US" sz="1400" i="1">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𝜀</m:t>
                          </m:r>
                        </m:num>
                        <m:den>
                          <m:r>
                            <a:rPr lang="en-US" sz="1400">
                              <a:latin typeface="Cambria Math" panose="02040503050406030204" pitchFamily="18" charset="0"/>
                            </a:rPr>
                            <m:t>2</m:t>
                          </m:r>
                        </m:den>
                      </m:f>
                      <m:r>
                        <a:rPr lang="en-US" sz="1400" i="1">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m:t>
                          </m:r>
                        </m:num>
                        <m:den>
                          <m:r>
                            <a:rPr lang="en-US" sz="1400" i="1">
                              <a:latin typeface="Cambria Math" panose="02040503050406030204" pitchFamily="18" charset="0"/>
                            </a:rPr>
                            <m:t>𝜕</m:t>
                          </m:r>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en>
                      </m:f>
                      <m:r>
                        <a:rPr lang="en-US" sz="1400" i="1">
                          <a:latin typeface="Cambria Math" panose="02040503050406030204" pitchFamily="18" charset="0"/>
                        </a:rPr>
                        <m:t>𝑈</m:t>
                      </m:r>
                      <m:d>
                        <m:dPr>
                          <m:ctrlPr>
                            <a:rPr lang="en-US" sz="1400" i="1">
                              <a:latin typeface="Cambria Math" charset="0"/>
                            </a:rPr>
                          </m:ctrlPr>
                        </m:dPr>
                        <m:e>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e>
                          </m:d>
                        </m:e>
                      </m:d>
                    </m:oMath>
                  </m:oMathPara>
                </a14:m>
                <a:endParaRPr lang="en-US" sz="1400" dirty="0"/>
              </a:p>
              <a:p>
                <a:pPr marL="457189" lvl="1" indent="0">
                  <a:spcAft>
                    <a:spcPts val="1800"/>
                  </a:spcAft>
                  <a:buNone/>
                </a:pPr>
                <a14:m>
                  <m:oMathPara xmlns:m="http://schemas.openxmlformats.org/officeDocument/2006/math">
                    <m:oMathParaPr>
                      <m:jc m:val="left"/>
                    </m:oMathParaPr>
                    <m:oMath xmlns:m="http://schemas.openxmlformats.org/officeDocument/2006/math">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a:latin typeface="Cambria Math" panose="02040503050406030204" pitchFamily="18" charset="0"/>
                            </a:rPr>
                            <m:t>+</m:t>
                          </m:r>
                          <m:r>
                            <a:rPr lang="en-US" sz="1400" i="1">
                              <a:latin typeface="Cambria Math" panose="02040503050406030204" pitchFamily="18" charset="0"/>
                            </a:rPr>
                            <m:t>𝜀</m:t>
                          </m:r>
                        </m:e>
                      </m:d>
                      <m:r>
                        <a:rPr lang="en-US" sz="1400">
                          <a:latin typeface="Cambria Math" panose="02040503050406030204" pitchFamily="18" charset="0"/>
                        </a:rPr>
                        <m:t>=</m:t>
                      </m:r>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e>
                      </m:d>
                      <m:r>
                        <a:rPr lang="en-US" sz="1400">
                          <a:latin typeface="Cambria Math" panose="02040503050406030204" pitchFamily="18" charset="0"/>
                        </a:rPr>
                        <m:t>+</m:t>
                      </m:r>
                      <m:r>
                        <a:rPr lang="en-US" sz="1400" i="1">
                          <a:latin typeface="Cambria Math" panose="02040503050406030204" pitchFamily="18" charset="0"/>
                        </a:rPr>
                        <m:t>𝜀</m:t>
                      </m:r>
                      <m:r>
                        <a:rPr lang="en-US" sz="1400" i="1">
                          <a:latin typeface="Cambria Math" panose="02040503050406030204" pitchFamily="18" charset="0"/>
                        </a:rPr>
                        <m:t>∗</m:t>
                      </m:r>
                      <m:sSup>
                        <m:sSupPr>
                          <m:ctrlPr>
                            <a:rPr lang="en-US" sz="1400" i="1">
                              <a:latin typeface="Cambria Math" charset="0"/>
                            </a:rPr>
                          </m:ctrlPr>
                        </m:sSupPr>
                        <m:e>
                          <m:r>
                            <a:rPr lang="en-US" sz="1400" i="1">
                              <a:latin typeface="Cambria Math" panose="02040503050406030204" pitchFamily="18" charset="0"/>
                            </a:rPr>
                            <m:t>𝑝</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𝜀</m:t>
                              </m:r>
                            </m:num>
                            <m:den>
                              <m:r>
                                <a:rPr lang="en-US" sz="1400">
                                  <a:latin typeface="Cambria Math" panose="02040503050406030204" pitchFamily="18" charset="0"/>
                                </a:rPr>
                                <m:t>2</m:t>
                              </m:r>
                            </m:den>
                          </m:f>
                        </m:e>
                      </m:d>
                    </m:oMath>
                  </m:oMathPara>
                </a14:m>
                <a:endParaRPr lang="en-US" sz="1400" i="1" dirty="0"/>
              </a:p>
              <a:p>
                <a:pPr marL="457189" lvl="1" indent="0">
                  <a:spcAft>
                    <a:spcPts val="1800"/>
                  </a:spcAft>
                  <a:buNone/>
                </a:pPr>
                <a14:m>
                  <m:oMathPara xmlns:m="http://schemas.openxmlformats.org/officeDocument/2006/math">
                    <m:oMathParaPr>
                      <m:jc m:val="left"/>
                    </m:oMathParaPr>
                    <m:oMath xmlns:m="http://schemas.openxmlformats.org/officeDocument/2006/math">
                      <m:sSup>
                        <m:sSupPr>
                          <m:ctrlPr>
                            <a:rPr lang="en-US" sz="1400" i="1">
                              <a:latin typeface="Cambria Math" charset="0"/>
                            </a:rPr>
                          </m:ctrlPr>
                        </m:sSupPr>
                        <m:e>
                          <m:r>
                            <a:rPr lang="en-US" sz="1400" i="1">
                              <a:latin typeface="Cambria Math" panose="02040503050406030204" pitchFamily="18" charset="0"/>
                            </a:rPr>
                            <m:t>𝑝</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rPr>
                            <m:t>𝜀</m:t>
                          </m:r>
                        </m:e>
                      </m:d>
                      <m:r>
                        <a:rPr lang="en-US" sz="1400" i="1">
                          <a:latin typeface="Cambria Math" panose="02040503050406030204" pitchFamily="18" charset="0"/>
                        </a:rPr>
                        <m:t>=</m:t>
                      </m:r>
                      <m:sSup>
                        <m:sSupPr>
                          <m:ctrlPr>
                            <a:rPr lang="en-US" sz="1400" i="1">
                              <a:latin typeface="Cambria Math" charset="0"/>
                            </a:rPr>
                          </m:ctrlPr>
                        </m:sSupPr>
                        <m:e>
                          <m:r>
                            <a:rPr lang="en-US" sz="1400" i="1">
                              <a:latin typeface="Cambria Math" panose="02040503050406030204" pitchFamily="18" charset="0"/>
                            </a:rPr>
                            <m:t>𝑝</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i="1">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𝜀</m:t>
                              </m:r>
                            </m:num>
                            <m:den>
                              <m:r>
                                <a:rPr lang="en-US" sz="1400" i="1">
                                  <a:latin typeface="Cambria Math" panose="02040503050406030204" pitchFamily="18" charset="0"/>
                                </a:rPr>
                                <m:t>2</m:t>
                              </m:r>
                            </m:den>
                          </m:f>
                        </m:e>
                      </m:d>
                      <m:r>
                        <a:rPr lang="en-US" sz="1400" i="1">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𝜀</m:t>
                          </m:r>
                        </m:num>
                        <m:den>
                          <m:r>
                            <a:rPr lang="en-US" sz="1400" i="1">
                              <a:latin typeface="Cambria Math" panose="02040503050406030204" pitchFamily="18" charset="0"/>
                            </a:rPr>
                            <m:t>2</m:t>
                          </m:r>
                        </m:den>
                      </m:f>
                      <m:r>
                        <a:rPr lang="en-US" sz="1400" i="1">
                          <a:latin typeface="Cambria Math" panose="02040503050406030204" pitchFamily="18" charset="0"/>
                        </a:rPr>
                        <m:t>∗</m:t>
                      </m:r>
                      <m:f>
                        <m:fPr>
                          <m:ctrlPr>
                            <a:rPr lang="en-US" sz="1400" i="1">
                              <a:latin typeface="Cambria Math" charset="0"/>
                            </a:rPr>
                          </m:ctrlPr>
                        </m:fPr>
                        <m:num>
                          <m:r>
                            <a:rPr lang="en-US" sz="1400" i="1">
                              <a:latin typeface="Cambria Math" panose="02040503050406030204" pitchFamily="18" charset="0"/>
                            </a:rPr>
                            <m:t>𝜕</m:t>
                          </m:r>
                        </m:num>
                        <m:den>
                          <m:r>
                            <a:rPr lang="en-US" sz="1400" i="1">
                              <a:latin typeface="Cambria Math" panose="02040503050406030204" pitchFamily="18" charset="0"/>
                            </a:rPr>
                            <m:t>𝜕</m:t>
                          </m:r>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en>
                      </m:f>
                      <m:r>
                        <a:rPr lang="en-US" sz="1400" i="1">
                          <a:latin typeface="Cambria Math" panose="02040503050406030204" pitchFamily="18" charset="0"/>
                        </a:rPr>
                        <m:t>𝑈</m:t>
                      </m:r>
                      <m:d>
                        <m:dPr>
                          <m:ctrlPr>
                            <a:rPr lang="en-US" sz="1400" i="1">
                              <a:latin typeface="Cambria Math" charset="0"/>
                            </a:rPr>
                          </m:ctrlPr>
                        </m:dPr>
                        <m:e>
                          <m:sSup>
                            <m:sSupPr>
                              <m:ctrlPr>
                                <a:rPr lang="en-US" sz="1400" i="1">
                                  <a:latin typeface="Cambria Math" charset="0"/>
                                </a:rPr>
                              </m:ctrlPr>
                            </m:sSupPr>
                            <m:e>
                              <m:r>
                                <a:rPr lang="en-US" sz="1400" b="0" i="1" smtClean="0">
                                  <a:latin typeface="Cambria Math" panose="02040503050406030204" pitchFamily="18" charset="0"/>
                                </a:rPr>
                                <m:t>𝑚</m:t>
                              </m:r>
                            </m:e>
                            <m:sup>
                              <m:d>
                                <m:dPr>
                                  <m:ctrlPr>
                                    <a:rPr lang="en-US" sz="1400" i="1">
                                      <a:latin typeface="Cambria Math" charset="0"/>
                                    </a:rPr>
                                  </m:ctrlPr>
                                </m:dPr>
                                <m:e>
                                  <m:r>
                                    <a:rPr lang="en-US" sz="1400" i="1">
                                      <a:latin typeface="Cambria Math" panose="02040503050406030204" pitchFamily="18" charset="0"/>
                                    </a:rPr>
                                    <m:t>𝑘</m:t>
                                  </m:r>
                                </m:e>
                              </m:d>
                            </m:sup>
                          </m:sSup>
                          <m:d>
                            <m:dPr>
                              <m:ctrlPr>
                                <a:rPr lang="en-US" sz="1400" i="1">
                                  <a:latin typeface="Cambria Math" charset="0"/>
                                </a:rPr>
                              </m:ctrlPr>
                            </m:dPr>
                            <m:e>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rPr>
                                <m:t>𝜀</m:t>
                              </m:r>
                            </m:e>
                          </m:d>
                        </m:e>
                      </m:d>
                    </m:oMath>
                  </m:oMathPara>
                </a14:m>
                <a:endParaRPr lang="en-US" sz="1400" dirty="0"/>
              </a:p>
            </p:txBody>
          </p:sp>
        </mc:Choice>
        <mc:Fallback xmlns="">
          <p:sp>
            <p:nvSpPr>
              <p:cNvPr id="3" name="Content Placeholder 2">
                <a:extLst>
                  <a:ext uri="{FF2B5EF4-FFF2-40B4-BE49-F238E27FC236}">
                    <a16:creationId xmlns:a16="http://schemas.microsoft.com/office/drawing/2014/main" id="{A6A4D8FB-38B5-4837-B63E-849E5EE975DF}"/>
                  </a:ext>
                </a:extLst>
              </p:cNvPr>
              <p:cNvSpPr>
                <a:spLocks noGrp="1" noRot="1" noChangeAspect="1" noMove="1" noResize="1" noEditPoints="1" noAdjustHandles="1" noChangeArrowheads="1" noChangeShapeType="1" noTextEdit="1"/>
              </p:cNvSpPr>
              <p:nvPr>
                <p:ph sz="half" idx="1"/>
              </p:nvPr>
            </p:nvSpPr>
            <p:spPr>
              <a:blipFill>
                <a:blip r:embed="rId5"/>
                <a:stretch>
                  <a:fillRect l="-941" t="-430"/>
                </a:stretch>
              </a:blipFill>
            </p:spPr>
            <p:txBody>
              <a:bodyPr/>
              <a:lstStyle/>
              <a:p>
                <a:r>
                  <a:rPr lang="en-US">
                    <a:noFill/>
                  </a:rPr>
                  <a:t> </a:t>
                </a:r>
              </a:p>
            </p:txBody>
          </p:sp>
        </mc:Fallback>
      </mc:AlternateContent>
      <p:pic>
        <p:nvPicPr>
          <p:cNvPr id="10" name="Content Placeholder 9">
            <a:extLst>
              <a:ext uri="{FF2B5EF4-FFF2-40B4-BE49-F238E27FC236}">
                <a16:creationId xmlns="" xmlns:a16="http://schemas.microsoft.com/office/drawing/2014/main" id="{848FFF4C-1824-42F7-B49C-44380F540AC3}"/>
              </a:ext>
            </a:extLst>
          </p:cNvPr>
          <p:cNvPicPr>
            <a:picLocks noGrp="1" noChangeAspect="1"/>
          </p:cNvPicPr>
          <p:nvPr>
            <p:ph sz="half" idx="2"/>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2034381"/>
            <a:ext cx="4876800" cy="3657600"/>
          </a:xfrm>
        </p:spPr>
      </p:pic>
      <p:sp>
        <p:nvSpPr>
          <p:cNvPr id="7" name="Title 6">
            <a:extLst>
              <a:ext uri="{FF2B5EF4-FFF2-40B4-BE49-F238E27FC236}">
                <a16:creationId xmlns="" xmlns:a16="http://schemas.microsoft.com/office/drawing/2014/main" id="{F93CE8C8-6A57-47AA-993F-C1C03CBDF180}"/>
              </a:ext>
            </a:extLst>
          </p:cNvPr>
          <p:cNvSpPr>
            <a:spLocks noGrp="1"/>
          </p:cNvSpPr>
          <p:nvPr>
            <p:ph type="title"/>
          </p:nvPr>
        </p:nvSpPr>
        <p:spPr/>
        <p:txBody>
          <a:bodyPr>
            <a:normAutofit/>
          </a:bodyPr>
          <a:lstStyle/>
          <a:p>
            <a:r>
              <a:rPr lang="en-US" dirty="0"/>
              <a:t>Hamiltonian Dynamic</a:t>
            </a:r>
          </a:p>
        </p:txBody>
      </p:sp>
      <p:sp>
        <p:nvSpPr>
          <p:cNvPr id="4" name="Date Placeholder 3">
            <a:extLst>
              <a:ext uri="{FF2B5EF4-FFF2-40B4-BE49-F238E27FC236}">
                <a16:creationId xmlns="" xmlns:a16="http://schemas.microsoft.com/office/drawing/2014/main" id="{0EACFF0C-7C6C-4A6B-932F-829EB8585619}"/>
              </a:ext>
            </a:extLst>
          </p:cNvPr>
          <p:cNvSpPr>
            <a:spLocks noGrp="1"/>
          </p:cNvSpPr>
          <p:nvPr>
            <p:ph type="dt" sz="half" idx="10"/>
          </p:nvPr>
        </p:nvSpPr>
        <p:spPr/>
        <p:txBody>
          <a:bodyPr/>
          <a:lstStyle/>
          <a:p>
            <a:fld id="{D94C4C54-9377-460C-84FF-14D4C7B02EE3}" type="datetime1">
              <a:rPr lang="en-US" smtClean="0"/>
              <a:t>12/17/19</a:t>
            </a:fld>
            <a:endParaRPr lang="en-US"/>
          </a:p>
        </p:txBody>
      </p:sp>
      <p:sp>
        <p:nvSpPr>
          <p:cNvPr id="5" name="Footer Placeholder 4">
            <a:extLst>
              <a:ext uri="{FF2B5EF4-FFF2-40B4-BE49-F238E27FC236}">
                <a16:creationId xmlns="" xmlns:a16="http://schemas.microsoft.com/office/drawing/2014/main" id="{3A01259D-9D10-43AF-9174-EDBB66218745}"/>
              </a:ext>
            </a:extLst>
          </p:cNvPr>
          <p:cNvSpPr>
            <a:spLocks noGrp="1"/>
          </p:cNvSpPr>
          <p:nvPr>
            <p:ph type="ftr" sz="quarter" idx="11"/>
          </p:nvPr>
        </p:nvSpPr>
        <p:spPr/>
        <p:txBody>
          <a:bodyPr/>
          <a:lstStyle/>
          <a:p>
            <a:r>
              <a:rPr lang="en-US"/>
              <a:t>Qiuyang Shen | Well Logging Lab</a:t>
            </a:r>
          </a:p>
        </p:txBody>
      </p:sp>
      <p:sp>
        <p:nvSpPr>
          <p:cNvPr id="6" name="Slide Number Placeholder 5">
            <a:extLst>
              <a:ext uri="{FF2B5EF4-FFF2-40B4-BE49-F238E27FC236}">
                <a16:creationId xmlns="" xmlns:a16="http://schemas.microsoft.com/office/drawing/2014/main" id="{9E52260A-FE3C-4750-805D-53EE09902144}"/>
              </a:ext>
            </a:extLst>
          </p:cNvPr>
          <p:cNvSpPr>
            <a:spLocks noGrp="1"/>
          </p:cNvSpPr>
          <p:nvPr>
            <p:ph type="sldNum" sz="quarter" idx="12"/>
          </p:nvPr>
        </p:nvSpPr>
        <p:spPr/>
        <p:txBody>
          <a:bodyPr/>
          <a:lstStyle/>
          <a:p>
            <a:fld id="{EFD61C4A-2CBD-4FCB-86E6-73D2C9ACB54E}" type="slidenum">
              <a:rPr lang="en-US" smtClean="0"/>
              <a:t>25</a:t>
            </a:fld>
            <a:endParaRPr lang="en-US"/>
          </a:p>
        </p:txBody>
      </p:sp>
      <p:sp>
        <p:nvSpPr>
          <p:cNvPr id="2" name="TextBox 1">
            <a:extLst>
              <a:ext uri="{FF2B5EF4-FFF2-40B4-BE49-F238E27FC236}">
                <a16:creationId xmlns="" xmlns:a16="http://schemas.microsoft.com/office/drawing/2014/main" id="{3D1605EE-8C8B-41F3-B537-073F72700279}"/>
              </a:ext>
            </a:extLst>
          </p:cNvPr>
          <p:cNvSpPr txBox="1"/>
          <p:nvPr/>
        </p:nvSpPr>
        <p:spPr>
          <a:xfrm>
            <a:off x="9748283" y="5362162"/>
            <a:ext cx="297712" cy="338554"/>
          </a:xfrm>
          <a:prstGeom prst="rect">
            <a:avLst/>
          </a:prstGeom>
          <a:solidFill>
            <a:schemeClr val="bg1"/>
          </a:solidFill>
        </p:spPr>
        <p:txBody>
          <a:bodyPr wrap="square" rtlCol="0">
            <a:spAutoFit/>
          </a:bodyPr>
          <a:lstStyle/>
          <a:p>
            <a:r>
              <a:rPr lang="en-US" sz="1600" dirty="0">
                <a:latin typeface="+mj-lt"/>
              </a:rPr>
              <a:t>m</a:t>
            </a:r>
            <a:endParaRPr lang="en-US" dirty="0">
              <a:latin typeface="+mj-lt"/>
            </a:endParaRPr>
          </a:p>
        </p:txBody>
      </p:sp>
      <p:sp>
        <p:nvSpPr>
          <p:cNvPr id="9" name="TextBox 8">
            <a:extLst>
              <a:ext uri="{FF2B5EF4-FFF2-40B4-BE49-F238E27FC236}">
                <a16:creationId xmlns="" xmlns:a16="http://schemas.microsoft.com/office/drawing/2014/main" id="{56DD073A-ADE5-41FE-BFE5-D5FC50266ED3}"/>
              </a:ext>
            </a:extLst>
          </p:cNvPr>
          <p:cNvSpPr txBox="1"/>
          <p:nvPr/>
        </p:nvSpPr>
        <p:spPr>
          <a:xfrm>
            <a:off x="6664843" y="5713819"/>
            <a:ext cx="5181600" cy="400110"/>
          </a:xfrm>
          <a:prstGeom prst="rect">
            <a:avLst/>
          </a:prstGeom>
          <a:noFill/>
        </p:spPr>
        <p:txBody>
          <a:bodyPr wrap="square" rtlCol="0">
            <a:spAutoFit/>
          </a:bodyPr>
          <a:lstStyle/>
          <a:p>
            <a:r>
              <a:rPr lang="en-US" sz="1000" i="1" dirty="0">
                <a:solidFill>
                  <a:schemeClr val="bg1">
                    <a:lumMod val="65000"/>
                  </a:schemeClr>
                </a:solidFill>
              </a:rPr>
              <a:t>Ref: Simple Harmonic Movement from Physics GIFs @https://gifsdefisica.com/2019/01/23/movimento-harmonico-simples-sistema-massa-mola-2/</a:t>
            </a:r>
          </a:p>
        </p:txBody>
      </p:sp>
      <p:sp>
        <p:nvSpPr>
          <p:cNvPr id="8" name="Oval 7">
            <a:extLst>
              <a:ext uri="{FF2B5EF4-FFF2-40B4-BE49-F238E27FC236}">
                <a16:creationId xmlns="" xmlns:a16="http://schemas.microsoft.com/office/drawing/2014/main" id="{1174826F-4B97-435C-A6AF-14EC0C557B7E}"/>
              </a:ext>
            </a:extLst>
          </p:cNvPr>
          <p:cNvSpPr/>
          <p:nvPr/>
        </p:nvSpPr>
        <p:spPr>
          <a:xfrm>
            <a:off x="1975884" y="4082902"/>
            <a:ext cx="233916" cy="233916"/>
          </a:xfrm>
          <a:prstGeom prst="ellipse">
            <a:avLst/>
          </a:prstGeom>
          <a:noFill/>
          <a:ln w="19050">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11668144-D9F3-497C-B3DB-413F08A7EB03}"/>
              </a:ext>
            </a:extLst>
          </p:cNvPr>
          <p:cNvSpPr txBox="1"/>
          <p:nvPr/>
        </p:nvSpPr>
        <p:spPr>
          <a:xfrm>
            <a:off x="2209800" y="3863181"/>
            <a:ext cx="2264735" cy="307777"/>
          </a:xfrm>
          <a:prstGeom prst="rect">
            <a:avLst/>
          </a:prstGeom>
          <a:noFill/>
        </p:spPr>
        <p:txBody>
          <a:bodyPr wrap="square" rtlCol="0">
            <a:spAutoFit/>
          </a:bodyPr>
          <a:lstStyle/>
          <a:p>
            <a:r>
              <a:rPr lang="en-US" altLang="zh-CN" sz="1400" dirty="0">
                <a:solidFill>
                  <a:srgbClr val="C3092B"/>
                </a:solidFill>
              </a:rPr>
              <a:t>Discretizing step size</a:t>
            </a:r>
            <a:endParaRPr lang="en-US" sz="1400" dirty="0">
              <a:solidFill>
                <a:srgbClr val="C3092B"/>
              </a:solidFill>
            </a:endParaRPr>
          </a:p>
        </p:txBody>
      </p:sp>
    </p:spTree>
    <p:extLst>
      <p:ext uri="{BB962C8B-B14F-4D97-AF65-F5344CB8AC3E}">
        <p14:creationId xmlns:p14="http://schemas.microsoft.com/office/powerpoint/2010/main" val="24876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2D7AE64-1059-4381-81B2-68EFF88AC147}"/>
              </a:ext>
            </a:extLst>
          </p:cNvPr>
          <p:cNvSpPr>
            <a:spLocks noGrp="1"/>
          </p:cNvSpPr>
          <p:nvPr>
            <p:ph type="title"/>
          </p:nvPr>
        </p:nvSpPr>
        <p:spPr/>
        <p:txBody>
          <a:bodyPr/>
          <a:lstStyle/>
          <a:p>
            <a:r>
              <a:rPr lang="en-US" dirty="0"/>
              <a:t>Hybrid Monte Carlo</a:t>
            </a:r>
          </a:p>
        </p:txBody>
      </p:sp>
      <mc:AlternateContent xmlns:mc="http://schemas.openxmlformats.org/markup-compatibility/2006" xmlns:a14="http://schemas.microsoft.com/office/drawing/2010/main">
        <mc:Choice Requires="a14">
          <p:sp>
            <p:nvSpPr>
              <p:cNvPr id="9" name="Text Placeholder 8">
                <a:extLst>
                  <a:ext uri="{FF2B5EF4-FFF2-40B4-BE49-F238E27FC236}">
                    <a16:creationId xmlns="" xmlns:a16="http://schemas.microsoft.com/office/drawing/2014/main" id="{B020D71B-98BA-468F-A2E2-44D89D6C4848}"/>
                  </a:ext>
                </a:extLst>
              </p:cNvPr>
              <p:cNvSpPr>
                <a:spLocks noGrp="1"/>
              </p:cNvSpPr>
              <p:nvPr>
                <p:ph type="body" sz="half" idx="2"/>
              </p:nvPr>
            </p:nvSpPr>
            <p:spPr>
              <a:xfrm>
                <a:off x="839788" y="2156260"/>
                <a:ext cx="4640262" cy="3712727"/>
              </a:xfrm>
            </p:spPr>
            <p:txBody>
              <a:bodyPr/>
              <a:lstStyle/>
              <a:p>
                <a:r>
                  <a:rPr lang="en-US" sz="2200" dirty="0"/>
                  <a:t>Now let us build up each components</a:t>
                </a:r>
              </a:p>
              <a:p>
                <a:pPr lvl="1"/>
                <a14:m>
                  <m:oMath xmlns:m="http://schemas.openxmlformats.org/officeDocument/2006/math">
                    <m:r>
                      <a:rPr lang="en-US" sz="2000" i="1">
                        <a:solidFill>
                          <a:srgbClr val="FF0000"/>
                        </a:solidFill>
                        <a:latin typeface="Cambria Math" panose="02040503050406030204" pitchFamily="18" charset="0"/>
                      </a:rPr>
                      <m:t>𝑈</m:t>
                    </m:r>
                    <m:d>
                      <m:dPr>
                        <m:ctrlPr>
                          <a:rPr lang="en-US" sz="2000" i="1">
                            <a:solidFill>
                              <a:srgbClr val="FF0000"/>
                            </a:solidFill>
                            <a:latin typeface="Cambria Math" charset="0"/>
                          </a:rPr>
                        </m:ctrlPr>
                      </m:dPr>
                      <m:e>
                        <m:r>
                          <a:rPr lang="en-US" sz="2000" b="1" i="1">
                            <a:solidFill>
                              <a:srgbClr val="FF0000"/>
                            </a:solidFill>
                            <a:latin typeface="Cambria Math" panose="02040503050406030204" pitchFamily="18" charset="0"/>
                          </a:rPr>
                          <m:t>𝒎</m:t>
                        </m:r>
                      </m:e>
                    </m:d>
                  </m:oMath>
                </a14:m>
                <a:r>
                  <a:rPr lang="en-US" sz="2000" dirty="0"/>
                  <a:t>: energy function of model </a:t>
                </a:r>
                <a14:m>
                  <m:oMath xmlns:m="http://schemas.openxmlformats.org/officeDocument/2006/math">
                    <m:r>
                      <a:rPr lang="en-US" sz="2000" b="1" i="1">
                        <a:solidFill>
                          <a:srgbClr val="FF0000"/>
                        </a:solidFill>
                        <a:latin typeface="Cambria Math" panose="02040503050406030204" pitchFamily="18" charset="0"/>
                      </a:rPr>
                      <m:t>𝒎</m:t>
                    </m:r>
                  </m:oMath>
                </a14:m>
                <a:endParaRPr lang="en-US" sz="2000" dirty="0"/>
              </a:p>
              <a:p>
                <a:pPr lvl="1"/>
                <a14:m>
                  <m:oMath xmlns:m="http://schemas.openxmlformats.org/officeDocument/2006/math">
                    <m:r>
                      <a:rPr lang="en-US" sz="2000" i="1">
                        <a:solidFill>
                          <a:srgbClr val="0070C0"/>
                        </a:solidFill>
                        <a:latin typeface="Cambria Math" panose="02040503050406030204" pitchFamily="18" charset="0"/>
                      </a:rPr>
                      <m:t>𝐾</m:t>
                    </m:r>
                    <m:r>
                      <a:rPr lang="en-US" sz="2000"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𝒑</m:t>
                    </m:r>
                    <m:r>
                      <a:rPr lang="en-US" sz="2000" i="1">
                        <a:solidFill>
                          <a:srgbClr val="0070C0"/>
                        </a:solidFill>
                        <a:latin typeface="Cambria Math" panose="02040503050406030204" pitchFamily="18" charset="0"/>
                      </a:rPr>
                      <m:t>)</m:t>
                    </m:r>
                  </m:oMath>
                </a14:m>
                <a:r>
                  <a:rPr lang="en-US" sz="2000" dirty="0"/>
                  <a:t>: energy function of auxiliary </a:t>
                </a:r>
                <a14:m>
                  <m:oMath xmlns:m="http://schemas.openxmlformats.org/officeDocument/2006/math">
                    <m:r>
                      <a:rPr lang="en-US" sz="2000" b="1" i="1">
                        <a:solidFill>
                          <a:srgbClr val="0070C0"/>
                        </a:solidFill>
                        <a:latin typeface="Cambria Math" panose="02040503050406030204" pitchFamily="18" charset="0"/>
                      </a:rPr>
                      <m:t>𝒑</m:t>
                    </m:r>
                  </m:oMath>
                </a14:m>
                <a:endParaRPr lang="en-US" sz="2000" dirty="0"/>
              </a:p>
              <a:p>
                <a:pPr marL="1257300" lvl="2" indent="-342900">
                  <a:buFont typeface="Arial" panose="020B0604020202020204" pitchFamily="34" charset="0"/>
                  <a:buChar char="•"/>
                </a:pPr>
                <a14:m>
                  <m:oMath xmlns:m="http://schemas.openxmlformats.org/officeDocument/2006/math">
                    <m:r>
                      <a:rPr lang="en-US" sz="2000" b="1" i="1">
                        <a:solidFill>
                          <a:srgbClr val="0070C0"/>
                        </a:solidFill>
                        <a:latin typeface="Cambria Math" panose="02040503050406030204" pitchFamily="18" charset="0"/>
                        <a:ea typeface="Cambria Math" panose="02040503050406030204" pitchFamily="18" charset="0"/>
                      </a:rPr>
                      <m:t>𝒑</m:t>
                    </m:r>
                    <m:r>
                      <a:rPr lang="en-US" sz="2000" b="1"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𝒩</m:t>
                    </m:r>
                    <m:r>
                      <a:rPr lang="en-US" sz="2000" i="1">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𝐼</m:t>
                    </m:r>
                    <m:r>
                      <a:rPr lang="en-US" sz="2000" i="1">
                        <a:latin typeface="Cambria Math" panose="02040503050406030204" pitchFamily="18" charset="0"/>
                        <a:ea typeface="Cambria Math" panose="02040503050406030204" pitchFamily="18" charset="0"/>
                      </a:rPr>
                      <m:t>)</m:t>
                    </m:r>
                  </m:oMath>
                </a14:m>
                <a:r>
                  <a:rPr lang="en-US" sz="2000" dirty="0"/>
                  <a:t> </a:t>
                </a:r>
              </a:p>
              <a:p>
                <a:pPr marL="1257300" lvl="2" indent="-342900">
                  <a:buFont typeface="Arial" panose="020B0604020202020204" pitchFamily="34" charset="0"/>
                  <a:buChar char="•"/>
                </a:pP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rPr>
                      <m:t>𝐾</m:t>
                    </m:r>
                    <m:d>
                      <m:dPr>
                        <m:ctrlPr>
                          <a:rPr lang="en-US" sz="2000" i="1">
                            <a:solidFill>
                              <a:srgbClr val="0070C0"/>
                            </a:solidFill>
                            <a:latin typeface="Cambria Math" charset="0"/>
                            <a:ea typeface="Cambria Math" panose="02040503050406030204" pitchFamily="18" charset="0"/>
                          </a:rPr>
                        </m:ctrlPr>
                      </m:dPr>
                      <m:e>
                        <m:r>
                          <a:rPr lang="en-US" sz="2000" b="1" i="1">
                            <a:solidFill>
                              <a:srgbClr val="0070C0"/>
                            </a:solidFill>
                            <a:latin typeface="Cambria Math" panose="02040503050406030204" pitchFamily="18" charset="0"/>
                            <a:ea typeface="Cambria Math" panose="02040503050406030204" pitchFamily="18" charset="0"/>
                          </a:rPr>
                          <m:t>𝒑</m:t>
                        </m:r>
                      </m:e>
                    </m:d>
                    <m:r>
                      <a:rPr lang="en-US" sz="2000" i="1">
                        <a:solidFill>
                          <a:srgbClr val="0070C0"/>
                        </a:solidFill>
                        <a:latin typeface="Cambria Math" panose="02040503050406030204" pitchFamily="18" charset="0"/>
                        <a:ea typeface="Cambria Math" panose="02040503050406030204" pitchFamily="18" charset="0"/>
                      </a:rPr>
                      <m:t>=</m:t>
                    </m:r>
                    <m:f>
                      <m:fPr>
                        <m:ctrlPr>
                          <a:rPr lang="en-US" sz="2000" i="1">
                            <a:solidFill>
                              <a:srgbClr val="0070C0"/>
                            </a:solidFill>
                            <a:latin typeface="Cambria Math" charset="0"/>
                            <a:ea typeface="Cambria Math" panose="02040503050406030204" pitchFamily="18" charset="0"/>
                          </a:rPr>
                        </m:ctrlPr>
                      </m:fPr>
                      <m:num>
                        <m:r>
                          <a:rPr lang="en-US" sz="2000" i="1">
                            <a:solidFill>
                              <a:srgbClr val="0070C0"/>
                            </a:solidFill>
                            <a:latin typeface="Cambria Math" panose="02040503050406030204" pitchFamily="18" charset="0"/>
                            <a:ea typeface="Cambria Math" panose="02040503050406030204" pitchFamily="18" charset="0"/>
                          </a:rPr>
                          <m:t>1</m:t>
                        </m:r>
                      </m:num>
                      <m:den>
                        <m:r>
                          <a:rPr lang="en-US" sz="2000" i="1">
                            <a:solidFill>
                              <a:srgbClr val="0070C0"/>
                            </a:solidFill>
                            <a:latin typeface="Cambria Math" panose="02040503050406030204" pitchFamily="18" charset="0"/>
                            <a:ea typeface="Cambria Math" panose="02040503050406030204" pitchFamily="18" charset="0"/>
                          </a:rPr>
                          <m:t>2</m:t>
                        </m:r>
                      </m:den>
                    </m:f>
                    <m:sSup>
                      <m:sSupPr>
                        <m:ctrlPr>
                          <a:rPr lang="en-US" sz="2000" i="1">
                            <a:solidFill>
                              <a:srgbClr val="0070C0"/>
                            </a:solidFill>
                            <a:latin typeface="Cambria Math" charset="0"/>
                            <a:ea typeface="Cambria Math" panose="02040503050406030204" pitchFamily="18" charset="0"/>
                          </a:rPr>
                        </m:ctrlPr>
                      </m:sSupPr>
                      <m:e>
                        <m:r>
                          <a:rPr lang="en-US" sz="2000" b="1" i="1">
                            <a:solidFill>
                              <a:srgbClr val="0070C0"/>
                            </a:solidFill>
                            <a:latin typeface="Cambria Math" panose="02040503050406030204" pitchFamily="18" charset="0"/>
                            <a:ea typeface="Cambria Math" panose="02040503050406030204" pitchFamily="18" charset="0"/>
                          </a:rPr>
                          <m:t>𝒑</m:t>
                        </m:r>
                      </m:e>
                      <m:sup>
                        <m:r>
                          <a:rPr lang="en-US" sz="2000" i="1">
                            <a:solidFill>
                              <a:srgbClr val="0070C0"/>
                            </a:solidFill>
                            <a:latin typeface="Cambria Math" panose="02040503050406030204" pitchFamily="18" charset="0"/>
                            <a:ea typeface="Cambria Math" panose="02040503050406030204" pitchFamily="18" charset="0"/>
                          </a:rPr>
                          <m:t>𝑇</m:t>
                        </m:r>
                      </m:sup>
                    </m:sSup>
                    <m:r>
                      <a:rPr lang="en-US" sz="2000" b="1" i="1">
                        <a:solidFill>
                          <a:srgbClr val="0070C0"/>
                        </a:solidFill>
                        <a:latin typeface="Cambria Math" panose="02040503050406030204" pitchFamily="18" charset="0"/>
                        <a:ea typeface="Cambria Math" panose="02040503050406030204" pitchFamily="18" charset="0"/>
                      </a:rPr>
                      <m:t>𝒑</m:t>
                    </m:r>
                  </m:oMath>
                </a14:m>
                <a:endParaRPr lang="en-US" sz="2000" dirty="0">
                  <a:solidFill>
                    <a:srgbClr val="0070C0"/>
                  </a:solidFill>
                </a:endParaRPr>
              </a:p>
              <a:p>
                <a:endParaRPr lang="en-US" sz="1600" dirty="0">
                  <a:solidFill>
                    <a:srgbClr val="0070C0"/>
                  </a:solidFill>
                </a:endParaRPr>
              </a:p>
              <a:p>
                <a:r>
                  <a:rPr lang="en-US" sz="2200" dirty="0"/>
                  <a:t>Connect energy function with PDF</a:t>
                </a:r>
              </a:p>
              <a:p>
                <a:r>
                  <a:rPr lang="en-US" dirty="0"/>
                  <a:t> 	</a:t>
                </a:r>
                <a14:m>
                  <m:oMath xmlns:m="http://schemas.openxmlformats.org/officeDocument/2006/math">
                    <m:r>
                      <a:rPr lang="en-US" i="1" smtClean="0">
                        <a:latin typeface="Cambria Math" panose="02040503050406030204" pitchFamily="18" charset="0"/>
                      </a:rPr>
                      <m:t>𝑈</m:t>
                    </m:r>
                    <m:d>
                      <m:dPr>
                        <m:ctrlPr>
                          <a:rPr lang="en-US" b="0" i="1" smtClean="0">
                            <a:latin typeface="Cambria Math" charset="0"/>
                          </a:rPr>
                        </m:ctrlPr>
                      </m:dPr>
                      <m:e>
                        <m:r>
                          <a:rPr lang="en-US" b="1" i="1" smtClean="0">
                            <a:latin typeface="Cambria Math" panose="02040503050406030204" pitchFamily="18" charset="0"/>
                          </a:rPr>
                          <m:t>𝒎</m:t>
                        </m:r>
                      </m:e>
                    </m:d>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1" i="1" smtClean="0">
                        <a:latin typeface="Cambria Math" panose="02040503050406030204" pitchFamily="18" charset="0"/>
                      </a:rPr>
                      <m:t>𝒎</m:t>
                    </m:r>
                    <m:r>
                      <a:rPr lang="en-US" b="0" i="1" smtClean="0">
                        <a:latin typeface="Cambria Math" panose="02040503050406030204" pitchFamily="18" charset="0"/>
                      </a:rPr>
                      <m:t>|</m:t>
                    </m:r>
                    <m:r>
                      <a:rPr lang="en-US" b="1" i="1" smtClean="0">
                        <a:latin typeface="Cambria Math" panose="02040503050406030204" pitchFamily="18" charset="0"/>
                      </a:rPr>
                      <m:t>𝒅</m:t>
                    </m:r>
                    <m:r>
                      <a:rPr lang="en-US" b="0" i="1" smtClean="0">
                        <a:latin typeface="Cambria Math" panose="02040503050406030204" pitchFamily="18" charset="0"/>
                      </a:rPr>
                      <m:t>))</m:t>
                    </m:r>
                  </m:oMath>
                </a14:m>
                <a:endParaRPr lang="en-US" dirty="0"/>
              </a:p>
              <a:p>
                <a:endParaRPr lang="en-US" dirty="0"/>
              </a:p>
            </p:txBody>
          </p:sp>
        </mc:Choice>
        <mc:Fallback xmlns="">
          <p:sp>
            <p:nvSpPr>
              <p:cNvPr id="9" name="Text Placeholder 8">
                <a:extLst>
                  <a:ext uri="{FF2B5EF4-FFF2-40B4-BE49-F238E27FC236}">
                    <a16:creationId xmlns:a16="http://schemas.microsoft.com/office/drawing/2014/main" id="{B020D71B-98BA-468F-A2E2-44D89D6C4848}"/>
                  </a:ext>
                </a:extLst>
              </p:cNvPr>
              <p:cNvSpPr>
                <a:spLocks noGrp="1" noRot="1" noChangeAspect="1" noMove="1" noResize="1" noEditPoints="1" noAdjustHandles="1" noChangeArrowheads="1" noChangeShapeType="1" noTextEdit="1"/>
              </p:cNvSpPr>
              <p:nvPr>
                <p:ph type="body" sz="half" idx="2"/>
              </p:nvPr>
            </p:nvSpPr>
            <p:spPr>
              <a:xfrm>
                <a:off x="839788" y="2156260"/>
                <a:ext cx="4640262" cy="3712727"/>
              </a:xfrm>
              <a:blipFill>
                <a:blip r:embed="rId4"/>
                <a:stretch>
                  <a:fillRect l="-1708" t="-2135"/>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B3727E36-5B62-459C-B7AC-6016D4D4340D}"/>
              </a:ext>
            </a:extLst>
          </p:cNvPr>
          <p:cNvSpPr>
            <a:spLocks noGrp="1"/>
          </p:cNvSpPr>
          <p:nvPr>
            <p:ph type="dt" sz="half" idx="10"/>
          </p:nvPr>
        </p:nvSpPr>
        <p:spPr/>
        <p:txBody>
          <a:bodyPr/>
          <a:lstStyle/>
          <a:p>
            <a:fld id="{45EBCB34-9CBE-4291-9569-95687ABBBD50}" type="datetime1">
              <a:rPr lang="en-US" smtClean="0"/>
              <a:t>12/17/19</a:t>
            </a:fld>
            <a:endParaRPr lang="en-US"/>
          </a:p>
        </p:txBody>
      </p:sp>
      <p:sp>
        <p:nvSpPr>
          <p:cNvPr id="6" name="Slide Number Placeholder 5">
            <a:extLst>
              <a:ext uri="{FF2B5EF4-FFF2-40B4-BE49-F238E27FC236}">
                <a16:creationId xmlns="" xmlns:a16="http://schemas.microsoft.com/office/drawing/2014/main" id="{89326371-0F98-4FB8-AD3A-D3413B3A6FDC}"/>
              </a:ext>
            </a:extLst>
          </p:cNvPr>
          <p:cNvSpPr>
            <a:spLocks noGrp="1"/>
          </p:cNvSpPr>
          <p:nvPr>
            <p:ph type="sldNum" sz="quarter" idx="12"/>
          </p:nvPr>
        </p:nvSpPr>
        <p:spPr/>
        <p:txBody>
          <a:bodyPr/>
          <a:lstStyle/>
          <a:p>
            <a:fld id="{5DAD2D5A-63D4-4764-812C-7B8BDA2C77FC}" type="slidenum">
              <a:rPr lang="en-US" smtClean="0"/>
              <a:t>26</a:t>
            </a:fld>
            <a:endParaRPr lang="en-US"/>
          </a:p>
        </p:txBody>
      </p:sp>
      <p:pic>
        <p:nvPicPr>
          <p:cNvPr id="4" name="Picture 3">
            <a:extLst>
              <a:ext uri="{FF2B5EF4-FFF2-40B4-BE49-F238E27FC236}">
                <a16:creationId xmlns="" xmlns:a16="http://schemas.microsoft.com/office/drawing/2014/main" id="{58AF154E-E944-46FF-B7E9-8A9522A9A388}"/>
              </a:ext>
            </a:extLst>
          </p:cNvPr>
          <p:cNvPicPr>
            <a:picLocks noChangeAspect="1"/>
          </p:cNvPicPr>
          <p:nvPr/>
        </p:nvPicPr>
        <p:blipFill>
          <a:blip r:embed="rId5"/>
          <a:stretch>
            <a:fillRect/>
          </a:stretch>
        </p:blipFill>
        <p:spPr>
          <a:xfrm>
            <a:off x="5611023" y="0"/>
            <a:ext cx="6580977" cy="6858000"/>
          </a:xfrm>
          <a:prstGeom prst="rect">
            <a:avLst/>
          </a:prstGeom>
        </p:spPr>
      </p:pic>
    </p:spTree>
    <p:extLst>
      <p:ext uri="{BB962C8B-B14F-4D97-AF65-F5344CB8AC3E}">
        <p14:creationId xmlns:p14="http://schemas.microsoft.com/office/powerpoint/2010/main" val="33112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2D7AE64-1059-4381-81B2-68EFF88AC147}"/>
              </a:ext>
            </a:extLst>
          </p:cNvPr>
          <p:cNvSpPr>
            <a:spLocks noGrp="1"/>
          </p:cNvSpPr>
          <p:nvPr>
            <p:ph type="title"/>
          </p:nvPr>
        </p:nvSpPr>
        <p:spPr>
          <a:xfrm>
            <a:off x="839788" y="457200"/>
            <a:ext cx="4246849" cy="673100"/>
          </a:xfrm>
        </p:spPr>
        <p:txBody>
          <a:bodyPr/>
          <a:lstStyle/>
          <a:p>
            <a:r>
              <a:rPr lang="en-US" dirty="0"/>
              <a:t>Hybrid Monte Carlo</a:t>
            </a:r>
          </a:p>
        </p:txBody>
      </p:sp>
      <p:sp>
        <p:nvSpPr>
          <p:cNvPr id="5" name="Date Placeholder 4">
            <a:extLst>
              <a:ext uri="{FF2B5EF4-FFF2-40B4-BE49-F238E27FC236}">
                <a16:creationId xmlns="" xmlns:a16="http://schemas.microsoft.com/office/drawing/2014/main" id="{B3727E36-5B62-459C-B7AC-6016D4D4340D}"/>
              </a:ext>
            </a:extLst>
          </p:cNvPr>
          <p:cNvSpPr>
            <a:spLocks noGrp="1"/>
          </p:cNvSpPr>
          <p:nvPr>
            <p:ph type="dt" sz="half" idx="10"/>
          </p:nvPr>
        </p:nvSpPr>
        <p:spPr/>
        <p:txBody>
          <a:bodyPr/>
          <a:lstStyle/>
          <a:p>
            <a:fld id="{45EBCB34-9CBE-4291-9569-95687ABBBD50}" type="datetime1">
              <a:rPr lang="en-US" smtClean="0"/>
              <a:t>12/17/19</a:t>
            </a:fld>
            <a:endParaRPr lang="en-US"/>
          </a:p>
        </p:txBody>
      </p:sp>
      <p:sp>
        <p:nvSpPr>
          <p:cNvPr id="6" name="Slide Number Placeholder 5">
            <a:extLst>
              <a:ext uri="{FF2B5EF4-FFF2-40B4-BE49-F238E27FC236}">
                <a16:creationId xmlns="" xmlns:a16="http://schemas.microsoft.com/office/drawing/2014/main" id="{89326371-0F98-4FB8-AD3A-D3413B3A6FDC}"/>
              </a:ext>
            </a:extLst>
          </p:cNvPr>
          <p:cNvSpPr>
            <a:spLocks noGrp="1"/>
          </p:cNvSpPr>
          <p:nvPr>
            <p:ph type="sldNum" sz="quarter" idx="12"/>
          </p:nvPr>
        </p:nvSpPr>
        <p:spPr/>
        <p:txBody>
          <a:bodyPr/>
          <a:lstStyle/>
          <a:p>
            <a:fld id="{5DAD2D5A-63D4-4764-812C-7B8BDA2C77FC}" type="slidenum">
              <a:rPr lang="en-US" smtClean="0"/>
              <a:t>27</a:t>
            </a:fld>
            <a:endParaRPr lang="en-US"/>
          </a:p>
        </p:txBody>
      </p:sp>
      <p:sp>
        <p:nvSpPr>
          <p:cNvPr id="11" name="TextBox 10">
            <a:extLst>
              <a:ext uri="{FF2B5EF4-FFF2-40B4-BE49-F238E27FC236}">
                <a16:creationId xmlns="" xmlns:a16="http://schemas.microsoft.com/office/drawing/2014/main" id="{2CEBDC1C-028E-4C76-88B0-C674C24F099A}"/>
              </a:ext>
            </a:extLst>
          </p:cNvPr>
          <p:cNvSpPr txBox="1"/>
          <p:nvPr/>
        </p:nvSpPr>
        <p:spPr>
          <a:xfrm>
            <a:off x="1645496" y="1415521"/>
            <a:ext cx="1985888" cy="452046"/>
          </a:xfrm>
          <a:prstGeom prst="rect">
            <a:avLst/>
          </a:prstGeom>
          <a:noFill/>
          <a:ln w="12700" cap="flat">
            <a:solidFill>
              <a:schemeClr val="bg1">
                <a:lumMod val="8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000" dirty="0">
                <a:solidFill>
                  <a:schemeClr val="bg1">
                    <a:lumMod val="50000"/>
                  </a:schemeClr>
                </a:solidFill>
                <a:sym typeface="Helvetica Neue Light"/>
              </a:rPr>
              <a:t>Current sample</a:t>
            </a:r>
          </a:p>
        </p:txBody>
      </p:sp>
      <p:sp>
        <p:nvSpPr>
          <p:cNvPr id="12" name="Rectangle: Rounded Corners 11">
            <a:extLst>
              <a:ext uri="{FF2B5EF4-FFF2-40B4-BE49-F238E27FC236}">
                <a16:creationId xmlns="" xmlns:a16="http://schemas.microsoft.com/office/drawing/2014/main" id="{F05BA9D6-4ADB-4117-903F-16EC21323943}"/>
              </a:ext>
            </a:extLst>
          </p:cNvPr>
          <p:cNvSpPr/>
          <p:nvPr/>
        </p:nvSpPr>
        <p:spPr>
          <a:xfrm>
            <a:off x="1063775" y="2328533"/>
            <a:ext cx="3149330" cy="840655"/>
          </a:xfrm>
          <a:prstGeom prst="roundRect">
            <a:avLst/>
          </a:prstGeom>
          <a:noFill/>
          <a:ln w="28575" cap="flat">
            <a:solidFill>
              <a:srgbClr val="7B142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000" dirty="0">
                <a:solidFill>
                  <a:srgbClr val="C3092B"/>
                </a:solidFill>
              </a:rPr>
              <a:t>Leapfrog simulation of Hamiltonian dynamic</a:t>
            </a:r>
            <a:endParaRPr lang="en-US" sz="2000" dirty="0">
              <a:solidFill>
                <a:srgbClr val="C3092B"/>
              </a:solidFill>
              <a:sym typeface="Helvetica Neue Light"/>
            </a:endParaRPr>
          </a:p>
        </p:txBody>
      </p:sp>
      <p:cxnSp>
        <p:nvCxnSpPr>
          <p:cNvPr id="13" name="Straight Arrow Connector 12">
            <a:extLst>
              <a:ext uri="{FF2B5EF4-FFF2-40B4-BE49-F238E27FC236}">
                <a16:creationId xmlns="" xmlns:a16="http://schemas.microsoft.com/office/drawing/2014/main" id="{B9004902-744B-4B4E-A774-E21D50A3E217}"/>
              </a:ext>
            </a:extLst>
          </p:cNvPr>
          <p:cNvCxnSpPr>
            <a:cxnSpLocks/>
            <a:stCxn id="11" idx="2"/>
            <a:endCxn id="12" idx="0"/>
          </p:cNvCxnSpPr>
          <p:nvPr/>
        </p:nvCxnSpPr>
        <p:spPr>
          <a:xfrm>
            <a:off x="2638440" y="1867567"/>
            <a:ext cx="0" cy="460966"/>
          </a:xfrm>
          <a:prstGeom prst="straightConnector1">
            <a:avLst/>
          </a:prstGeom>
          <a:noFill/>
          <a:ln w="28575" cap="flat">
            <a:solidFill>
              <a:srgbClr val="7B1423"/>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 xmlns:a16="http://schemas.microsoft.com/office/drawing/2014/main" id="{6B7D3DFF-B21C-4222-B98E-744724BD77DF}"/>
              </a:ext>
            </a:extLst>
          </p:cNvPr>
          <p:cNvSpPr txBox="1"/>
          <p:nvPr/>
        </p:nvSpPr>
        <p:spPr>
          <a:xfrm>
            <a:off x="2023139" y="3669324"/>
            <a:ext cx="1230602" cy="452046"/>
          </a:xfrm>
          <a:prstGeom prst="rect">
            <a:avLst/>
          </a:prstGeom>
          <a:noFill/>
          <a:ln w="12700" cap="flat">
            <a:solidFill>
              <a:schemeClr val="bg2">
                <a:lumMod val="90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000" dirty="0">
                <a:solidFill>
                  <a:schemeClr val="tx1">
                    <a:lumMod val="50000"/>
                    <a:lumOff val="50000"/>
                  </a:schemeClr>
                </a:solidFill>
              </a:rPr>
              <a:t>Candidate</a:t>
            </a:r>
            <a:endParaRPr lang="en-US" sz="2000" dirty="0">
              <a:solidFill>
                <a:schemeClr val="tx1">
                  <a:lumMod val="50000"/>
                  <a:lumOff val="50000"/>
                </a:schemeClr>
              </a:solidFill>
              <a:sym typeface="Helvetica Neue Light"/>
            </a:endParaRPr>
          </a:p>
        </p:txBody>
      </p:sp>
      <p:sp>
        <p:nvSpPr>
          <p:cNvPr id="15" name="Rectangle: Rounded Corners 14">
            <a:extLst>
              <a:ext uri="{FF2B5EF4-FFF2-40B4-BE49-F238E27FC236}">
                <a16:creationId xmlns="" xmlns:a16="http://schemas.microsoft.com/office/drawing/2014/main" id="{D33A4BAC-5759-45EB-A4A4-6937149742CA}"/>
              </a:ext>
            </a:extLst>
          </p:cNvPr>
          <p:cNvSpPr/>
          <p:nvPr/>
        </p:nvSpPr>
        <p:spPr>
          <a:xfrm>
            <a:off x="1466639" y="4560326"/>
            <a:ext cx="2343597" cy="500136"/>
          </a:xfrm>
          <a:prstGeom prst="roundRect">
            <a:avLst/>
          </a:prstGeom>
          <a:noFill/>
          <a:ln w="28575" cap="flat">
            <a:solidFill>
              <a:srgbClr val="7B142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000" dirty="0">
                <a:solidFill>
                  <a:srgbClr val="C3092B"/>
                </a:solidFill>
              </a:rPr>
              <a:t>MH accepting rule</a:t>
            </a:r>
            <a:endParaRPr lang="en-US" sz="2000" dirty="0">
              <a:solidFill>
                <a:srgbClr val="C3092B"/>
              </a:solidFill>
              <a:sym typeface="Helvetica Neue Light"/>
            </a:endParaRPr>
          </a:p>
        </p:txBody>
      </p:sp>
      <p:sp>
        <p:nvSpPr>
          <p:cNvPr id="16" name="TextBox 15">
            <a:extLst>
              <a:ext uri="{FF2B5EF4-FFF2-40B4-BE49-F238E27FC236}">
                <a16:creationId xmlns="" xmlns:a16="http://schemas.microsoft.com/office/drawing/2014/main" id="{D1C5C8CE-1E56-414D-8EEB-9C0275DD2658}"/>
              </a:ext>
            </a:extLst>
          </p:cNvPr>
          <p:cNvSpPr txBox="1"/>
          <p:nvPr/>
        </p:nvSpPr>
        <p:spPr>
          <a:xfrm>
            <a:off x="1779476" y="5499418"/>
            <a:ext cx="1717925" cy="452046"/>
          </a:xfrm>
          <a:prstGeom prst="rect">
            <a:avLst/>
          </a:prstGeom>
          <a:noFill/>
          <a:ln w="12700" cap="flat">
            <a:solidFill>
              <a:schemeClr val="bg2">
                <a:lumMod val="90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000" dirty="0">
                <a:solidFill>
                  <a:srgbClr val="C3092B"/>
                </a:solidFill>
              </a:rPr>
              <a:t>New sample</a:t>
            </a:r>
            <a:endParaRPr lang="en-US" sz="2000" dirty="0">
              <a:solidFill>
                <a:srgbClr val="C3092B"/>
              </a:solidFill>
              <a:sym typeface="Helvetica Neue Light"/>
            </a:endParaRPr>
          </a:p>
        </p:txBody>
      </p:sp>
      <p:cxnSp>
        <p:nvCxnSpPr>
          <p:cNvPr id="17" name="Straight Arrow Connector 16">
            <a:extLst>
              <a:ext uri="{FF2B5EF4-FFF2-40B4-BE49-F238E27FC236}">
                <a16:creationId xmlns="" xmlns:a16="http://schemas.microsoft.com/office/drawing/2014/main" id="{DC89B661-04DC-4664-BA58-860CC9D36291}"/>
              </a:ext>
            </a:extLst>
          </p:cNvPr>
          <p:cNvCxnSpPr>
            <a:cxnSpLocks/>
            <a:stCxn id="12" idx="2"/>
            <a:endCxn id="14" idx="0"/>
          </p:cNvCxnSpPr>
          <p:nvPr/>
        </p:nvCxnSpPr>
        <p:spPr>
          <a:xfrm>
            <a:off x="2638440" y="3169188"/>
            <a:ext cx="0" cy="500136"/>
          </a:xfrm>
          <a:prstGeom prst="straightConnector1">
            <a:avLst/>
          </a:prstGeom>
          <a:noFill/>
          <a:ln w="28575" cap="flat">
            <a:solidFill>
              <a:srgbClr val="7B142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 xmlns:a16="http://schemas.microsoft.com/office/drawing/2014/main" id="{00294760-E128-42BB-801C-BEFACF76AAA1}"/>
              </a:ext>
            </a:extLst>
          </p:cNvPr>
          <p:cNvCxnSpPr>
            <a:cxnSpLocks/>
            <a:stCxn id="14" idx="2"/>
            <a:endCxn id="15" idx="0"/>
          </p:cNvCxnSpPr>
          <p:nvPr/>
        </p:nvCxnSpPr>
        <p:spPr>
          <a:xfrm flipH="1">
            <a:off x="2638438" y="4121370"/>
            <a:ext cx="2" cy="438956"/>
          </a:xfrm>
          <a:prstGeom prst="straightConnector1">
            <a:avLst/>
          </a:prstGeom>
          <a:noFill/>
          <a:ln w="28575" cap="flat">
            <a:solidFill>
              <a:srgbClr val="7B142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 xmlns:a16="http://schemas.microsoft.com/office/drawing/2014/main" id="{7F67D92E-9D2E-4A23-9498-1054CA10BB44}"/>
              </a:ext>
            </a:extLst>
          </p:cNvPr>
          <p:cNvCxnSpPr>
            <a:cxnSpLocks/>
            <a:stCxn id="15" idx="2"/>
            <a:endCxn id="16" idx="0"/>
          </p:cNvCxnSpPr>
          <p:nvPr/>
        </p:nvCxnSpPr>
        <p:spPr>
          <a:xfrm>
            <a:off x="2638438" y="5060462"/>
            <a:ext cx="1" cy="438956"/>
          </a:xfrm>
          <a:prstGeom prst="straightConnector1">
            <a:avLst/>
          </a:prstGeom>
          <a:noFill/>
          <a:ln w="28575" cap="flat">
            <a:solidFill>
              <a:srgbClr val="7B1423"/>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 name="Content Placeholder 2">
            <a:extLst>
              <a:ext uri="{FF2B5EF4-FFF2-40B4-BE49-F238E27FC236}">
                <a16:creationId xmlns="" xmlns:a16="http://schemas.microsoft.com/office/drawing/2014/main" id="{9154830F-46D3-439C-9BAE-7865AC012EDE}"/>
              </a:ext>
            </a:extLst>
          </p:cNvPr>
          <p:cNvSpPr>
            <a:spLocks noGrp="1"/>
          </p:cNvSpPr>
          <p:nvPr>
            <p:ph idx="1"/>
          </p:nvPr>
        </p:nvSpPr>
        <p:spPr/>
        <p:txBody>
          <a:bodyPr/>
          <a:lstStyle/>
          <a:p>
            <a:endParaRPr lang="en-US"/>
          </a:p>
        </p:txBody>
      </p:sp>
      <p:pic>
        <p:nvPicPr>
          <p:cNvPr id="20" name="Picture 19">
            <a:extLst>
              <a:ext uri="{FF2B5EF4-FFF2-40B4-BE49-F238E27FC236}">
                <a16:creationId xmlns="" xmlns:a16="http://schemas.microsoft.com/office/drawing/2014/main" id="{91BF1DAF-77CB-496B-A794-2A46FB43B3FC}"/>
              </a:ext>
            </a:extLst>
          </p:cNvPr>
          <p:cNvPicPr>
            <a:picLocks noChangeAspect="1"/>
          </p:cNvPicPr>
          <p:nvPr/>
        </p:nvPicPr>
        <p:blipFill>
          <a:blip r:embed="rId2"/>
          <a:stretch>
            <a:fillRect/>
          </a:stretch>
        </p:blipFill>
        <p:spPr>
          <a:xfrm>
            <a:off x="5611023" y="0"/>
            <a:ext cx="6580977" cy="6858000"/>
          </a:xfrm>
          <a:prstGeom prst="rect">
            <a:avLst/>
          </a:prstGeom>
        </p:spPr>
      </p:pic>
      <p:sp>
        <p:nvSpPr>
          <p:cNvPr id="2" name="TextBox 1"/>
          <p:cNvSpPr txBox="1"/>
          <p:nvPr/>
        </p:nvSpPr>
        <p:spPr>
          <a:xfrm>
            <a:off x="3543868" y="3541591"/>
            <a:ext cx="2333524" cy="646331"/>
          </a:xfrm>
          <a:prstGeom prst="rect">
            <a:avLst/>
          </a:prstGeom>
          <a:noFill/>
        </p:spPr>
        <p:txBody>
          <a:bodyPr wrap="none" rtlCol="0">
            <a:spAutoFit/>
          </a:bodyPr>
          <a:lstStyle/>
          <a:p>
            <a:r>
              <a:rPr lang="en-US" dirty="0" smtClean="0"/>
              <a:t>Fast search/movement</a:t>
            </a:r>
          </a:p>
          <a:p>
            <a:r>
              <a:rPr lang="en-US" dirty="0"/>
              <a:t>t</a:t>
            </a:r>
            <a:r>
              <a:rPr lang="en-US" dirty="0" smtClean="0"/>
              <a:t>o the next state</a:t>
            </a:r>
            <a:endParaRPr lang="en-US" dirty="0"/>
          </a:p>
        </p:txBody>
      </p:sp>
    </p:spTree>
    <p:extLst>
      <p:ext uri="{BB962C8B-B14F-4D97-AF65-F5344CB8AC3E}">
        <p14:creationId xmlns:p14="http://schemas.microsoft.com/office/powerpoint/2010/main" val="3035857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BD84FED-1F8E-4BEC-9536-8A215C0A0463}"/>
              </a:ext>
            </a:extLst>
          </p:cNvPr>
          <p:cNvSpPr>
            <a:spLocks noGrp="1"/>
          </p:cNvSpPr>
          <p:nvPr>
            <p:ph type="title"/>
          </p:nvPr>
        </p:nvSpPr>
        <p:spPr/>
        <p:txBody>
          <a:bodyPr/>
          <a:lstStyle/>
          <a:p>
            <a:r>
              <a:rPr lang="en-US" dirty="0"/>
              <a:t>Trans-dimensional MCMC method</a:t>
            </a:r>
          </a:p>
        </p:txBody>
      </p:sp>
      <p:sp>
        <p:nvSpPr>
          <p:cNvPr id="8" name="Text Placeholder 7">
            <a:extLst>
              <a:ext uri="{FF2B5EF4-FFF2-40B4-BE49-F238E27FC236}">
                <a16:creationId xmlns="" xmlns:a16="http://schemas.microsoft.com/office/drawing/2014/main" id="{E35989F5-A2F2-4D69-B7AD-1CC91AC6FC09}"/>
              </a:ext>
            </a:extLst>
          </p:cNvPr>
          <p:cNvSpPr>
            <a:spLocks noGrp="1"/>
          </p:cNvSpPr>
          <p:nvPr>
            <p:ph type="body" sz="half" idx="2"/>
          </p:nvPr>
        </p:nvSpPr>
        <p:spPr>
          <a:xfrm>
            <a:off x="7421563" y="2156261"/>
            <a:ext cx="3932237" cy="1993324"/>
          </a:xfrm>
        </p:spPr>
        <p:txBody>
          <a:bodyPr/>
          <a:lstStyle/>
          <a:p>
            <a:pPr marL="342900" indent="-342900">
              <a:buFont typeface="Arial" panose="020B0604020202020204" pitchFamily="34" charset="0"/>
              <a:buChar char="•"/>
            </a:pPr>
            <a:r>
              <a:rPr lang="en-US" dirty="0"/>
              <a:t>The tool provides rich but complex information</a:t>
            </a:r>
          </a:p>
          <a:p>
            <a:pPr marL="342900" indent="-342900">
              <a:buFont typeface="Arial" panose="020B0604020202020204" pitchFamily="34" charset="0"/>
              <a:buChar char="•"/>
            </a:pPr>
            <a:r>
              <a:rPr lang="en-US" dirty="0"/>
              <a:t>The problem becomes much harder to solve while even the assumption of earth model is uncertain.</a:t>
            </a:r>
          </a:p>
          <a:p>
            <a:endParaRPr lang="en-US" dirty="0"/>
          </a:p>
        </p:txBody>
      </p:sp>
      <p:sp>
        <p:nvSpPr>
          <p:cNvPr id="4" name="Date Placeholder 3">
            <a:extLst>
              <a:ext uri="{FF2B5EF4-FFF2-40B4-BE49-F238E27FC236}">
                <a16:creationId xmlns="" xmlns:a16="http://schemas.microsoft.com/office/drawing/2014/main" id="{89C29F46-2CA8-49DD-ADC9-93F5E277FDB2}"/>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EE31AB5C-04CB-4D11-8EDB-A5E77E4CBE36}"/>
              </a:ext>
            </a:extLst>
          </p:cNvPr>
          <p:cNvSpPr>
            <a:spLocks noGrp="1"/>
          </p:cNvSpPr>
          <p:nvPr>
            <p:ph type="sldNum" sz="quarter" idx="12"/>
          </p:nvPr>
        </p:nvSpPr>
        <p:spPr/>
        <p:txBody>
          <a:bodyPr/>
          <a:lstStyle/>
          <a:p>
            <a:fld id="{5DAD2D5A-63D4-4764-812C-7B8BDA2C77FC}" type="slidenum">
              <a:rPr lang="en-US" smtClean="0"/>
              <a:t>28</a:t>
            </a:fld>
            <a:endParaRPr lang="en-US"/>
          </a:p>
        </p:txBody>
      </p:sp>
      <p:grpSp>
        <p:nvGrpSpPr>
          <p:cNvPr id="9" name="Group 8">
            <a:extLst>
              <a:ext uri="{FF2B5EF4-FFF2-40B4-BE49-F238E27FC236}">
                <a16:creationId xmlns="" xmlns:a16="http://schemas.microsoft.com/office/drawing/2014/main" id="{BF0AD153-0D2A-4748-A27D-EB2F02B74358}"/>
              </a:ext>
            </a:extLst>
          </p:cNvPr>
          <p:cNvGrpSpPr/>
          <p:nvPr/>
        </p:nvGrpSpPr>
        <p:grpSpPr>
          <a:xfrm>
            <a:off x="576333" y="828658"/>
            <a:ext cx="3124200" cy="2377440"/>
            <a:chOff x="170396" y="1457570"/>
            <a:chExt cx="4265824" cy="1667903"/>
          </a:xfrm>
        </p:grpSpPr>
        <p:sp>
          <p:nvSpPr>
            <p:cNvPr id="10" name="Rectangle 9">
              <a:extLst>
                <a:ext uri="{FF2B5EF4-FFF2-40B4-BE49-F238E27FC236}">
                  <a16:creationId xmlns="" xmlns:a16="http://schemas.microsoft.com/office/drawing/2014/main" id="{2B99D8CD-8977-496C-8CA9-AFC0D388EBE3}"/>
                </a:ext>
              </a:extLst>
            </p:cNvPr>
            <p:cNvSpPr/>
            <p:nvPr/>
          </p:nvSpPr>
          <p:spPr>
            <a:xfrm>
              <a:off x="173713" y="1457570"/>
              <a:ext cx="4262170" cy="576229"/>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 xmlns:a16="http://schemas.microsoft.com/office/drawing/2014/main" id="{6E36B22F-18DD-405F-BAB5-8E9134F96D4D}"/>
                </a:ext>
              </a:extLst>
            </p:cNvPr>
            <p:cNvSpPr/>
            <p:nvPr/>
          </p:nvSpPr>
          <p:spPr>
            <a:xfrm>
              <a:off x="172220" y="1934275"/>
              <a:ext cx="4263664" cy="461479"/>
            </a:xfrm>
            <a:prstGeom prst="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 xmlns:a16="http://schemas.microsoft.com/office/drawing/2014/main" id="{EE80B096-EB03-465E-A9A4-213F066D77C1}"/>
                </a:ext>
              </a:extLst>
            </p:cNvPr>
            <p:cNvSpPr/>
            <p:nvPr/>
          </p:nvSpPr>
          <p:spPr>
            <a:xfrm>
              <a:off x="170396" y="2396195"/>
              <a:ext cx="4265824" cy="729278"/>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cxnSp>
          <p:nvCxnSpPr>
            <p:cNvPr id="13" name="Straight Arrow Connector 12">
              <a:extLst>
                <a:ext uri="{FF2B5EF4-FFF2-40B4-BE49-F238E27FC236}">
                  <a16:creationId xmlns="" xmlns:a16="http://schemas.microsoft.com/office/drawing/2014/main" id="{68F04353-EB4E-4017-B5AB-1D95F264C28F}"/>
                </a:ext>
              </a:extLst>
            </p:cNvPr>
            <p:cNvCxnSpPr>
              <a:cxnSpLocks/>
            </p:cNvCxnSpPr>
            <p:nvPr/>
          </p:nvCxnSpPr>
          <p:spPr>
            <a:xfrm flipH="1" flipV="1">
              <a:off x="1884113" y="1933834"/>
              <a:ext cx="2506" cy="22259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272CB58D-DEF7-4B1E-85E8-A95DE3EBC5A5}"/>
                </a:ext>
              </a:extLst>
            </p:cNvPr>
            <p:cNvSpPr/>
            <p:nvPr/>
          </p:nvSpPr>
          <p:spPr>
            <a:xfrm>
              <a:off x="3156505" y="1593850"/>
              <a:ext cx="1273811" cy="19433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2 ohm.m</a:t>
              </a:r>
            </a:p>
          </p:txBody>
        </p:sp>
        <p:sp>
          <p:nvSpPr>
            <p:cNvPr id="15" name="Rectangle 14">
              <a:extLst>
                <a:ext uri="{FF2B5EF4-FFF2-40B4-BE49-F238E27FC236}">
                  <a16:creationId xmlns="" xmlns:a16="http://schemas.microsoft.com/office/drawing/2014/main" id="{2EC4A214-062D-4EE4-80C4-B88A2B694F67}"/>
                </a:ext>
              </a:extLst>
            </p:cNvPr>
            <p:cNvSpPr/>
            <p:nvPr/>
          </p:nvSpPr>
          <p:spPr>
            <a:xfrm>
              <a:off x="2930326" y="2039816"/>
              <a:ext cx="1384831" cy="19433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100 ohm.m</a:t>
              </a:r>
            </a:p>
          </p:txBody>
        </p:sp>
        <p:sp>
          <p:nvSpPr>
            <p:cNvPr id="16" name="Rectangle 15">
              <a:extLst>
                <a:ext uri="{FF2B5EF4-FFF2-40B4-BE49-F238E27FC236}">
                  <a16:creationId xmlns="" xmlns:a16="http://schemas.microsoft.com/office/drawing/2014/main" id="{77EDC931-2F10-4E2C-85A7-D14E48988CAF}"/>
                </a:ext>
              </a:extLst>
            </p:cNvPr>
            <p:cNvSpPr/>
            <p:nvPr/>
          </p:nvSpPr>
          <p:spPr>
            <a:xfrm>
              <a:off x="3156504" y="2647831"/>
              <a:ext cx="1278821" cy="19433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3 ohm.m</a:t>
              </a:r>
            </a:p>
          </p:txBody>
        </p:sp>
        <p:sp>
          <p:nvSpPr>
            <p:cNvPr id="17" name="TextBox 37">
              <a:extLst>
                <a:ext uri="{FF2B5EF4-FFF2-40B4-BE49-F238E27FC236}">
                  <a16:creationId xmlns="" xmlns:a16="http://schemas.microsoft.com/office/drawing/2014/main" id="{695AB297-0E56-4F1F-A3CB-BAE3D7B871C9}"/>
                </a:ext>
              </a:extLst>
            </p:cNvPr>
            <p:cNvSpPr txBox="1"/>
            <p:nvPr/>
          </p:nvSpPr>
          <p:spPr>
            <a:xfrm>
              <a:off x="1915851" y="2067520"/>
              <a:ext cx="601043" cy="216330"/>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dirty="0">
                  <a:solidFill>
                    <a:schemeClr val="bg1"/>
                  </a:solidFill>
                </a:rPr>
                <a:t>Dip = 78°</a:t>
              </a:r>
            </a:p>
          </p:txBody>
        </p:sp>
        <p:cxnSp>
          <p:nvCxnSpPr>
            <p:cNvPr id="18" name="Straight Arrow Connector 17">
              <a:extLst>
                <a:ext uri="{FF2B5EF4-FFF2-40B4-BE49-F238E27FC236}">
                  <a16:creationId xmlns="" xmlns:a16="http://schemas.microsoft.com/office/drawing/2014/main" id="{6D9F2FF5-79B7-4A70-9191-157D81A541A8}"/>
                </a:ext>
              </a:extLst>
            </p:cNvPr>
            <p:cNvCxnSpPr>
              <a:cxnSpLocks/>
            </p:cNvCxnSpPr>
            <p:nvPr/>
          </p:nvCxnSpPr>
          <p:spPr>
            <a:xfrm>
              <a:off x="1886619" y="2133039"/>
              <a:ext cx="0" cy="26271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Content Placeholder 4">
              <a:extLst>
                <a:ext uri="{FF2B5EF4-FFF2-40B4-BE49-F238E27FC236}">
                  <a16:creationId xmlns="" xmlns:a16="http://schemas.microsoft.com/office/drawing/2014/main" id="{D8C9F936-7310-45EE-B3D6-47CA766D4A16}"/>
                </a:ext>
              </a:extLst>
            </p:cNvPr>
            <p:cNvPicPr>
              <a:picLocks/>
            </p:cNvPicPr>
            <p:nvPr/>
          </p:nvPicPr>
          <p:blipFill rotWithShape="1">
            <a:blip r:embed="rId3" cstate="print">
              <a:extLst>
                <a:ext uri="{28A0092B-C50C-407E-A947-70E740481C1C}">
                  <a14:useLocalDpi xmlns:a14="http://schemas.microsoft.com/office/drawing/2010/main" val="0"/>
                </a:ext>
              </a:extLst>
            </a:blip>
            <a:srcRect l="4139" t="16009" r="5989" b="69738"/>
            <a:stretch/>
          </p:blipFill>
          <p:spPr>
            <a:xfrm rot="1134930" flipH="1" flipV="1">
              <a:off x="1747695" y="2114964"/>
              <a:ext cx="284190" cy="35705"/>
            </a:xfrm>
            <a:prstGeom prst="rect">
              <a:avLst/>
            </a:prstGeom>
          </p:spPr>
        </p:pic>
      </p:grpSp>
      <p:grpSp>
        <p:nvGrpSpPr>
          <p:cNvPr id="20" name="Group 19">
            <a:extLst>
              <a:ext uri="{FF2B5EF4-FFF2-40B4-BE49-F238E27FC236}">
                <a16:creationId xmlns="" xmlns:a16="http://schemas.microsoft.com/office/drawing/2014/main" id="{FFF57AAA-2E4A-47BF-A2D3-7B3EAE1D2438}"/>
              </a:ext>
            </a:extLst>
          </p:cNvPr>
          <p:cNvGrpSpPr/>
          <p:nvPr/>
        </p:nvGrpSpPr>
        <p:grpSpPr>
          <a:xfrm>
            <a:off x="585765" y="3564782"/>
            <a:ext cx="3151082" cy="2361880"/>
            <a:chOff x="6516268" y="2610001"/>
            <a:chExt cx="5380321" cy="2133607"/>
          </a:xfrm>
        </p:grpSpPr>
        <p:grpSp>
          <p:nvGrpSpPr>
            <p:cNvPr id="21" name="Group 20">
              <a:extLst>
                <a:ext uri="{FF2B5EF4-FFF2-40B4-BE49-F238E27FC236}">
                  <a16:creationId xmlns="" xmlns:a16="http://schemas.microsoft.com/office/drawing/2014/main" id="{104031AC-6425-4AB3-865B-234456B13C51}"/>
                </a:ext>
              </a:extLst>
            </p:cNvPr>
            <p:cNvGrpSpPr/>
            <p:nvPr/>
          </p:nvGrpSpPr>
          <p:grpSpPr>
            <a:xfrm>
              <a:off x="6516268" y="2610001"/>
              <a:ext cx="5334002" cy="2133607"/>
              <a:chOff x="-1" y="1341474"/>
              <a:chExt cx="3532975" cy="3102936"/>
            </a:xfrm>
          </p:grpSpPr>
          <p:sp>
            <p:nvSpPr>
              <p:cNvPr id="38" name="Rectangle 37">
                <a:extLst>
                  <a:ext uri="{FF2B5EF4-FFF2-40B4-BE49-F238E27FC236}">
                    <a16:creationId xmlns="" xmlns:a16="http://schemas.microsoft.com/office/drawing/2014/main" id="{E0178ADB-1829-4324-BDDD-71E268907338}"/>
                  </a:ext>
                </a:extLst>
              </p:cNvPr>
              <p:cNvSpPr/>
              <p:nvPr/>
            </p:nvSpPr>
            <p:spPr>
              <a:xfrm>
                <a:off x="0" y="1839687"/>
                <a:ext cx="3532694" cy="223156"/>
              </a:xfrm>
              <a:prstGeom prst="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 xmlns:a16="http://schemas.microsoft.com/office/drawing/2014/main" id="{9AE0E996-75A7-4FF0-A365-ECB1262C75E4}"/>
                  </a:ext>
                </a:extLst>
              </p:cNvPr>
              <p:cNvSpPr/>
              <p:nvPr/>
            </p:nvSpPr>
            <p:spPr>
              <a:xfrm>
                <a:off x="0" y="2062843"/>
                <a:ext cx="3532694" cy="163286"/>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 xmlns:a16="http://schemas.microsoft.com/office/drawing/2014/main" id="{D8351B29-FBED-49B0-A46B-95808B1E4E31}"/>
                  </a:ext>
                </a:extLst>
              </p:cNvPr>
              <p:cNvSpPr/>
              <p:nvPr/>
            </p:nvSpPr>
            <p:spPr>
              <a:xfrm>
                <a:off x="-1" y="2226129"/>
                <a:ext cx="3532694" cy="827313"/>
              </a:xfrm>
              <a:prstGeom prst="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1" name="Rectangle 40">
                <a:extLst>
                  <a:ext uri="{FF2B5EF4-FFF2-40B4-BE49-F238E27FC236}">
                    <a16:creationId xmlns="" xmlns:a16="http://schemas.microsoft.com/office/drawing/2014/main" id="{8B4D5446-3DF6-48F3-BCDE-E3F79685B853}"/>
                  </a:ext>
                </a:extLst>
              </p:cNvPr>
              <p:cNvSpPr/>
              <p:nvPr/>
            </p:nvSpPr>
            <p:spPr>
              <a:xfrm>
                <a:off x="280" y="3404511"/>
                <a:ext cx="3532694" cy="446313"/>
              </a:xfrm>
              <a:prstGeom prst="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 xmlns:a16="http://schemas.microsoft.com/office/drawing/2014/main" id="{DBF94742-85D9-40B5-9287-2927395A93FB}"/>
                  </a:ext>
                </a:extLst>
              </p:cNvPr>
              <p:cNvSpPr/>
              <p:nvPr/>
            </p:nvSpPr>
            <p:spPr>
              <a:xfrm>
                <a:off x="280" y="3053446"/>
                <a:ext cx="3532694" cy="364669"/>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 xmlns:a16="http://schemas.microsoft.com/office/drawing/2014/main" id="{6CB04FFB-F8FE-43FF-A586-3EF2E11D284A}"/>
                  </a:ext>
                </a:extLst>
              </p:cNvPr>
              <p:cNvSpPr/>
              <p:nvPr/>
            </p:nvSpPr>
            <p:spPr>
              <a:xfrm>
                <a:off x="280" y="1341474"/>
                <a:ext cx="3532694" cy="498212"/>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 xmlns:a16="http://schemas.microsoft.com/office/drawing/2014/main" id="{D719036D-5410-429D-9B34-953E1C3FC32D}"/>
                  </a:ext>
                </a:extLst>
              </p:cNvPr>
              <p:cNvSpPr/>
              <p:nvPr/>
            </p:nvSpPr>
            <p:spPr>
              <a:xfrm>
                <a:off x="280" y="3850824"/>
                <a:ext cx="3532694" cy="593586"/>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cxnSp>
          <p:nvCxnSpPr>
            <p:cNvPr id="22" name="Straight Arrow Connector 21">
              <a:extLst>
                <a:ext uri="{FF2B5EF4-FFF2-40B4-BE49-F238E27FC236}">
                  <a16:creationId xmlns="" xmlns:a16="http://schemas.microsoft.com/office/drawing/2014/main" id="{EF5F31B1-A271-4631-8CCB-369394BEBD06}"/>
                </a:ext>
              </a:extLst>
            </p:cNvPr>
            <p:cNvCxnSpPr>
              <a:cxnSpLocks/>
            </p:cNvCxnSpPr>
            <p:nvPr/>
          </p:nvCxnSpPr>
          <p:spPr>
            <a:xfrm flipH="1" flipV="1">
              <a:off x="8597329" y="3097638"/>
              <a:ext cx="60" cy="25427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18F4BE19-594C-4EDB-AAEB-3703C10C2492}"/>
                </a:ext>
              </a:extLst>
            </p:cNvPr>
            <p:cNvCxnSpPr>
              <a:cxnSpLocks/>
            </p:cNvCxnSpPr>
            <p:nvPr/>
          </p:nvCxnSpPr>
          <p:spPr>
            <a:xfrm flipV="1">
              <a:off x="8662051" y="3218290"/>
              <a:ext cx="0" cy="1618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21CC29DA-0FB9-4A72-89DD-5ADAD867D138}"/>
                </a:ext>
              </a:extLst>
            </p:cNvPr>
            <p:cNvSpPr/>
            <p:nvPr/>
          </p:nvSpPr>
          <p:spPr>
            <a:xfrm>
              <a:off x="10253099" y="2665566"/>
              <a:ext cx="1592904"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1 ohm.m</a:t>
              </a:r>
            </a:p>
          </p:txBody>
        </p:sp>
        <p:sp>
          <p:nvSpPr>
            <p:cNvPr id="25" name="Rectangle 24">
              <a:extLst>
                <a:ext uri="{FF2B5EF4-FFF2-40B4-BE49-F238E27FC236}">
                  <a16:creationId xmlns="" xmlns:a16="http://schemas.microsoft.com/office/drawing/2014/main" id="{55A16F9B-302D-4DEE-B7DC-9831F6E9F114}"/>
                </a:ext>
              </a:extLst>
            </p:cNvPr>
            <p:cNvSpPr/>
            <p:nvPr/>
          </p:nvSpPr>
          <p:spPr>
            <a:xfrm>
              <a:off x="10120296" y="2892204"/>
              <a:ext cx="1671332"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20 ohm.m</a:t>
              </a:r>
            </a:p>
          </p:txBody>
        </p:sp>
        <p:sp>
          <p:nvSpPr>
            <p:cNvPr id="26" name="Rectangle 25">
              <a:extLst>
                <a:ext uri="{FF2B5EF4-FFF2-40B4-BE49-F238E27FC236}">
                  <a16:creationId xmlns="" xmlns:a16="http://schemas.microsoft.com/office/drawing/2014/main" id="{D9FECC4A-A689-4212-ADD6-E6151700C67E}"/>
                </a:ext>
              </a:extLst>
            </p:cNvPr>
            <p:cNvSpPr/>
            <p:nvPr/>
          </p:nvSpPr>
          <p:spPr>
            <a:xfrm>
              <a:off x="10267318" y="3036804"/>
              <a:ext cx="1606731"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2 ohm.m</a:t>
              </a:r>
            </a:p>
          </p:txBody>
        </p:sp>
        <p:sp>
          <p:nvSpPr>
            <p:cNvPr id="27" name="Rectangle 26">
              <a:extLst>
                <a:ext uri="{FF2B5EF4-FFF2-40B4-BE49-F238E27FC236}">
                  <a16:creationId xmlns="" xmlns:a16="http://schemas.microsoft.com/office/drawing/2014/main" id="{2F7A459F-C0CE-49FC-927E-F658147B8EAE}"/>
                </a:ext>
              </a:extLst>
            </p:cNvPr>
            <p:cNvSpPr/>
            <p:nvPr/>
          </p:nvSpPr>
          <p:spPr>
            <a:xfrm>
              <a:off x="9977111" y="3392339"/>
              <a:ext cx="1721346"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100 ohm.m</a:t>
              </a:r>
            </a:p>
          </p:txBody>
        </p:sp>
        <p:sp>
          <p:nvSpPr>
            <p:cNvPr id="28" name="Rectangle 27">
              <a:extLst>
                <a:ext uri="{FF2B5EF4-FFF2-40B4-BE49-F238E27FC236}">
                  <a16:creationId xmlns="" xmlns:a16="http://schemas.microsoft.com/office/drawing/2014/main" id="{60CA8C2C-9B3B-4B8A-836A-1EA15F60E08A}"/>
                </a:ext>
              </a:extLst>
            </p:cNvPr>
            <p:cNvSpPr/>
            <p:nvPr/>
          </p:nvSpPr>
          <p:spPr>
            <a:xfrm>
              <a:off x="10249982" y="3793197"/>
              <a:ext cx="1646607"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3 ohm.m</a:t>
              </a:r>
            </a:p>
          </p:txBody>
        </p:sp>
        <p:sp>
          <p:nvSpPr>
            <p:cNvPr id="29" name="Rectangle 28">
              <a:extLst>
                <a:ext uri="{FF2B5EF4-FFF2-40B4-BE49-F238E27FC236}">
                  <a16:creationId xmlns="" xmlns:a16="http://schemas.microsoft.com/office/drawing/2014/main" id="{321B69BF-6618-4C69-9962-681911182159}"/>
                </a:ext>
              </a:extLst>
            </p:cNvPr>
            <p:cNvSpPr/>
            <p:nvPr/>
          </p:nvSpPr>
          <p:spPr>
            <a:xfrm>
              <a:off x="10110514" y="4084701"/>
              <a:ext cx="1771582"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50 ohm.m</a:t>
              </a:r>
            </a:p>
          </p:txBody>
        </p:sp>
        <p:sp>
          <p:nvSpPr>
            <p:cNvPr id="30" name="Rectangle 29">
              <a:extLst>
                <a:ext uri="{FF2B5EF4-FFF2-40B4-BE49-F238E27FC236}">
                  <a16:creationId xmlns="" xmlns:a16="http://schemas.microsoft.com/office/drawing/2014/main" id="{9B01ABB0-913F-4F48-8B66-E841B546C2FD}"/>
                </a:ext>
              </a:extLst>
            </p:cNvPr>
            <p:cNvSpPr/>
            <p:nvPr/>
          </p:nvSpPr>
          <p:spPr>
            <a:xfrm>
              <a:off x="10267318" y="4414417"/>
              <a:ext cx="1521150" cy="25022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b="1" dirty="0">
                  <a:solidFill>
                    <a:schemeClr val="bg1"/>
                  </a:solidFill>
                </a:rPr>
                <a:t>3 ohm.m</a:t>
              </a:r>
            </a:p>
          </p:txBody>
        </p:sp>
        <p:sp>
          <p:nvSpPr>
            <p:cNvPr id="31" name="Arc 30">
              <a:extLst>
                <a:ext uri="{FF2B5EF4-FFF2-40B4-BE49-F238E27FC236}">
                  <a16:creationId xmlns="" xmlns:a16="http://schemas.microsoft.com/office/drawing/2014/main" id="{A4E4C02D-3374-45B1-AA7B-710086FC334D}"/>
                </a:ext>
              </a:extLst>
            </p:cNvPr>
            <p:cNvSpPr/>
            <p:nvPr/>
          </p:nvSpPr>
          <p:spPr>
            <a:xfrm rot="5618486">
              <a:off x="8571277" y="3315315"/>
              <a:ext cx="208747" cy="24072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
          <p:nvSpPr>
            <p:cNvPr id="32" name="TextBox 17">
              <a:extLst>
                <a:ext uri="{FF2B5EF4-FFF2-40B4-BE49-F238E27FC236}">
                  <a16:creationId xmlns="" xmlns:a16="http://schemas.microsoft.com/office/drawing/2014/main" id="{F09417FC-5895-40CA-B983-18247F047501}"/>
                </a:ext>
              </a:extLst>
            </p:cNvPr>
            <p:cNvSpPr txBox="1"/>
            <p:nvPr/>
          </p:nvSpPr>
          <p:spPr>
            <a:xfrm>
              <a:off x="8727007" y="3472919"/>
              <a:ext cx="752129"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1200" dirty="0">
                  <a:solidFill>
                    <a:schemeClr val="bg1"/>
                  </a:solidFill>
                </a:rPr>
                <a:t>Dip = 78°</a:t>
              </a:r>
            </a:p>
          </p:txBody>
        </p:sp>
        <p:cxnSp>
          <p:nvCxnSpPr>
            <p:cNvPr id="33" name="Straight Arrow Connector 32">
              <a:extLst>
                <a:ext uri="{FF2B5EF4-FFF2-40B4-BE49-F238E27FC236}">
                  <a16:creationId xmlns="" xmlns:a16="http://schemas.microsoft.com/office/drawing/2014/main" id="{4366BAEB-6ECD-48DF-A2E6-CB84728B58BD}"/>
                </a:ext>
              </a:extLst>
            </p:cNvPr>
            <p:cNvCxnSpPr>
              <a:cxnSpLocks/>
            </p:cNvCxnSpPr>
            <p:nvPr/>
          </p:nvCxnSpPr>
          <p:spPr>
            <a:xfrm>
              <a:off x="8659757" y="3372228"/>
              <a:ext cx="2" cy="41436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C95EE684-E90B-4CBB-B984-0AE2A4303812}"/>
                </a:ext>
              </a:extLst>
            </p:cNvPr>
            <p:cNvCxnSpPr>
              <a:cxnSpLocks/>
            </p:cNvCxnSpPr>
            <p:nvPr/>
          </p:nvCxnSpPr>
          <p:spPr>
            <a:xfrm flipV="1">
              <a:off x="8532787" y="2954376"/>
              <a:ext cx="0" cy="4152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FDF9AEA6-F8B2-46D3-9834-DFB5AAB54BAB}"/>
                </a:ext>
              </a:extLst>
            </p:cNvPr>
            <p:cNvCxnSpPr>
              <a:cxnSpLocks/>
            </p:cNvCxnSpPr>
            <p:nvPr/>
          </p:nvCxnSpPr>
          <p:spPr>
            <a:xfrm>
              <a:off x="8596445" y="3370688"/>
              <a:ext cx="3591" cy="66237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6" name="Content Placeholder 4">
              <a:extLst>
                <a:ext uri="{FF2B5EF4-FFF2-40B4-BE49-F238E27FC236}">
                  <a16:creationId xmlns="" xmlns:a16="http://schemas.microsoft.com/office/drawing/2014/main" id="{E222C0E7-C2CB-4919-A386-9269FD87376F}"/>
                </a:ext>
              </a:extLst>
            </p:cNvPr>
            <p:cNvPicPr>
              <a:picLocks/>
            </p:cNvPicPr>
            <p:nvPr/>
          </p:nvPicPr>
          <p:blipFill rotWithShape="1">
            <a:blip r:embed="rId3" cstate="print">
              <a:extLst>
                <a:ext uri="{28A0092B-C50C-407E-A947-70E740481C1C}">
                  <a14:useLocalDpi xmlns:a14="http://schemas.microsoft.com/office/drawing/2010/main" val="0"/>
                </a:ext>
              </a:extLst>
            </a:blip>
            <a:srcRect l="4139" t="16009" r="5989" b="69738"/>
            <a:stretch/>
          </p:blipFill>
          <p:spPr>
            <a:xfrm rot="1134930" flipH="1" flipV="1">
              <a:off x="8490873" y="3363595"/>
              <a:ext cx="355629" cy="45719"/>
            </a:xfrm>
            <a:prstGeom prst="rect">
              <a:avLst/>
            </a:prstGeom>
          </p:spPr>
        </p:pic>
        <p:cxnSp>
          <p:nvCxnSpPr>
            <p:cNvPr id="37" name="Straight Arrow Connector 36">
              <a:extLst>
                <a:ext uri="{FF2B5EF4-FFF2-40B4-BE49-F238E27FC236}">
                  <a16:creationId xmlns="" xmlns:a16="http://schemas.microsoft.com/office/drawing/2014/main" id="{C45856D6-C861-4D02-B343-DE3B37FB69C5}"/>
                </a:ext>
              </a:extLst>
            </p:cNvPr>
            <p:cNvCxnSpPr>
              <a:cxnSpLocks/>
            </p:cNvCxnSpPr>
            <p:nvPr/>
          </p:nvCxnSpPr>
          <p:spPr>
            <a:xfrm>
              <a:off x="8532787" y="3369668"/>
              <a:ext cx="0" cy="9566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 xmlns:a16="http://schemas.microsoft.com/office/drawing/2014/main" id="{3EBB3273-C3D6-4314-B7ED-2C31AF5C6E5F}"/>
              </a:ext>
            </a:extLst>
          </p:cNvPr>
          <p:cNvSpPr/>
          <p:nvPr/>
        </p:nvSpPr>
        <p:spPr>
          <a:xfrm>
            <a:off x="1146092" y="3203024"/>
            <a:ext cx="1902572" cy="369332"/>
          </a:xfrm>
          <a:prstGeom prst="rect">
            <a:avLst/>
          </a:prstGeom>
        </p:spPr>
        <p:txBody>
          <a:bodyPr wrap="none">
            <a:spAutoFit/>
          </a:bodyPr>
          <a:lstStyle/>
          <a:p>
            <a:r>
              <a:rPr lang="en-US" altLang="en-US" dirty="0"/>
              <a:t>Three-layer model</a:t>
            </a:r>
            <a:endParaRPr lang="en-US" dirty="0"/>
          </a:p>
        </p:txBody>
      </p:sp>
      <p:sp>
        <p:nvSpPr>
          <p:cNvPr id="49" name="Rectangle 48">
            <a:extLst>
              <a:ext uri="{FF2B5EF4-FFF2-40B4-BE49-F238E27FC236}">
                <a16:creationId xmlns="" xmlns:a16="http://schemas.microsoft.com/office/drawing/2014/main" id="{B1D591E2-7749-44D8-BE11-2EF0A7B35979}"/>
              </a:ext>
            </a:extLst>
          </p:cNvPr>
          <p:cNvSpPr/>
          <p:nvPr/>
        </p:nvSpPr>
        <p:spPr>
          <a:xfrm>
            <a:off x="1123219" y="5858772"/>
            <a:ext cx="2030428" cy="369332"/>
          </a:xfrm>
          <a:prstGeom prst="rect">
            <a:avLst/>
          </a:prstGeom>
        </p:spPr>
        <p:txBody>
          <a:bodyPr wrap="none">
            <a:spAutoFit/>
          </a:bodyPr>
          <a:lstStyle/>
          <a:p>
            <a:pPr algn="ctr"/>
            <a:r>
              <a:rPr lang="en-US" altLang="en-US" dirty="0"/>
              <a:t>Seven-layer model </a:t>
            </a:r>
          </a:p>
        </p:txBody>
      </p:sp>
      <p:pic>
        <p:nvPicPr>
          <p:cNvPr id="51" name="Picture 50">
            <a:extLst>
              <a:ext uri="{FF2B5EF4-FFF2-40B4-BE49-F238E27FC236}">
                <a16:creationId xmlns="" xmlns:a16="http://schemas.microsoft.com/office/drawing/2014/main" id="{BB98C7A2-8D55-4187-9C20-B66FF26D1CFF}"/>
              </a:ext>
            </a:extLst>
          </p:cNvPr>
          <p:cNvPicPr>
            <a:picLocks noChangeAspect="1"/>
          </p:cNvPicPr>
          <p:nvPr/>
        </p:nvPicPr>
        <p:blipFill>
          <a:blip r:embed="rId4"/>
          <a:stretch>
            <a:fillRect/>
          </a:stretch>
        </p:blipFill>
        <p:spPr>
          <a:xfrm>
            <a:off x="3928332" y="2178024"/>
            <a:ext cx="3167476" cy="2079581"/>
          </a:xfrm>
          <a:prstGeom prst="rect">
            <a:avLst/>
          </a:prstGeom>
        </p:spPr>
      </p:pic>
      <mc:AlternateContent xmlns:mc="http://schemas.openxmlformats.org/markup-compatibility/2006" xmlns:a14="http://schemas.microsoft.com/office/drawing/2010/main">
        <mc:Choice Requires="a14">
          <p:sp>
            <p:nvSpPr>
              <p:cNvPr id="52" name="Rectangle 51">
                <a:extLst>
                  <a:ext uri="{FF2B5EF4-FFF2-40B4-BE49-F238E27FC236}">
                    <a16:creationId xmlns="" xmlns:a16="http://schemas.microsoft.com/office/drawing/2014/main" id="{12E76316-B1ED-45C1-B837-8E12E8148B26}"/>
                  </a:ext>
                </a:extLst>
              </p:cNvPr>
              <p:cNvSpPr/>
              <p:nvPr/>
            </p:nvSpPr>
            <p:spPr>
              <a:xfrm>
                <a:off x="4594040" y="4563701"/>
                <a:ext cx="6910960" cy="115416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2000" i="1" smtClean="0">
                          <a:solidFill>
                            <a:srgbClr val="C3092B"/>
                          </a:solidFill>
                          <a:latin typeface="Cambria Math" panose="02040503050406030204" pitchFamily="18" charset="0"/>
                        </a:rPr>
                        <m:t>𝑃</m:t>
                      </m:r>
                      <m:d>
                        <m:dPr>
                          <m:ctrlPr>
                            <a:rPr lang="en-US" sz="2000" i="1" smtClean="0">
                              <a:solidFill>
                                <a:srgbClr val="C3092B"/>
                              </a:solidFill>
                              <a:latin typeface="Cambria Math" charset="0"/>
                            </a:rPr>
                          </m:ctrlPr>
                        </m:dPr>
                        <m:e>
                          <m:sSub>
                            <m:sSubPr>
                              <m:ctrlPr>
                                <a:rPr lang="en-US" sz="2000" i="1" smtClean="0">
                                  <a:solidFill>
                                    <a:srgbClr val="C3092B"/>
                                  </a:solidFill>
                                  <a:latin typeface="Cambria Math" charset="0"/>
                                </a:rPr>
                              </m:ctrlPr>
                            </m:sSubPr>
                            <m:e>
                              <m:r>
                                <a:rPr lang="en-US" sz="2000" b="1" i="1" smtClean="0">
                                  <a:solidFill>
                                    <a:srgbClr val="C3092B"/>
                                  </a:solidFill>
                                  <a:latin typeface="Cambria Math" panose="02040503050406030204" pitchFamily="18" charset="0"/>
                                </a:rPr>
                                <m:t>𝒎</m:t>
                              </m:r>
                            </m:e>
                            <m:sub>
                              <m:r>
                                <a:rPr lang="en-US" sz="2000" b="0" i="1" smtClean="0">
                                  <a:solidFill>
                                    <a:srgbClr val="C3092B"/>
                                  </a:solidFill>
                                  <a:latin typeface="Cambria Math" panose="02040503050406030204" pitchFamily="18" charset="0"/>
                                </a:rPr>
                                <m:t>𝑘</m:t>
                              </m:r>
                            </m:sub>
                          </m:sSub>
                          <m:r>
                            <a:rPr lang="en-US" sz="2000" b="1" i="1" smtClean="0">
                              <a:solidFill>
                                <a:srgbClr val="C3092B"/>
                              </a:solidFill>
                              <a:latin typeface="Cambria Math" panose="02040503050406030204" pitchFamily="18" charset="0"/>
                            </a:rPr>
                            <m:t>,</m:t>
                          </m:r>
                          <m:r>
                            <a:rPr lang="en-US" sz="2000" b="0" i="1" smtClean="0">
                              <a:solidFill>
                                <a:srgbClr val="C3092B"/>
                              </a:solidFill>
                              <a:latin typeface="Cambria Math" panose="02040503050406030204" pitchFamily="18" charset="0"/>
                            </a:rPr>
                            <m:t>𝑘</m:t>
                          </m:r>
                        </m:e>
                        <m:e>
                          <m:r>
                            <a:rPr lang="en-US" sz="2000" b="1" i="1">
                              <a:solidFill>
                                <a:srgbClr val="C3092B"/>
                              </a:solidFill>
                              <a:latin typeface="Cambria Math" panose="02040503050406030204" pitchFamily="18" charset="0"/>
                            </a:rPr>
                            <m:t>𝒅</m:t>
                          </m:r>
                        </m:e>
                      </m:d>
                      <m:r>
                        <a:rPr lang="en-US" sz="2000" i="1">
                          <a:solidFill>
                            <a:srgbClr val="C3092B"/>
                          </a:solidFill>
                          <a:latin typeface="Cambria Math" panose="02040503050406030204" pitchFamily="18" charset="0"/>
                          <a:ea typeface="Cambria Math" panose="02040503050406030204" pitchFamily="18" charset="0"/>
                        </a:rPr>
                        <m:t>∝</m:t>
                      </m:r>
                      <m:r>
                        <a:rPr lang="en-US" sz="2000" i="1">
                          <a:solidFill>
                            <a:srgbClr val="C3092B"/>
                          </a:solidFill>
                          <a:latin typeface="Cambria Math" panose="02040503050406030204" pitchFamily="18" charset="0"/>
                        </a:rPr>
                        <m:t>𝑃</m:t>
                      </m:r>
                      <m:d>
                        <m:dPr>
                          <m:ctrlPr>
                            <a:rPr lang="en-US" sz="2000" i="1">
                              <a:solidFill>
                                <a:srgbClr val="C3092B"/>
                              </a:solidFill>
                              <a:latin typeface="Cambria Math" charset="0"/>
                            </a:rPr>
                          </m:ctrlPr>
                        </m:dPr>
                        <m:e>
                          <m:r>
                            <a:rPr lang="en-US" sz="2000" b="1" i="1">
                              <a:solidFill>
                                <a:srgbClr val="C3092B"/>
                              </a:solidFill>
                              <a:latin typeface="Cambria Math" panose="02040503050406030204" pitchFamily="18" charset="0"/>
                            </a:rPr>
                            <m:t>𝒅</m:t>
                          </m:r>
                        </m:e>
                        <m:e>
                          <m:sSub>
                            <m:sSubPr>
                              <m:ctrlPr>
                                <a:rPr lang="en-US" sz="2000" i="1">
                                  <a:solidFill>
                                    <a:srgbClr val="C3092B"/>
                                  </a:solidFill>
                                  <a:latin typeface="Cambria Math" charset="0"/>
                                </a:rPr>
                              </m:ctrlPr>
                            </m:sSubPr>
                            <m:e>
                              <m:r>
                                <a:rPr lang="en-US" sz="2000" b="1" i="1">
                                  <a:solidFill>
                                    <a:srgbClr val="C3092B"/>
                                  </a:solidFill>
                                  <a:latin typeface="Cambria Math" panose="02040503050406030204" pitchFamily="18" charset="0"/>
                                </a:rPr>
                                <m:t>𝒎</m:t>
                              </m:r>
                            </m:e>
                            <m:sub>
                              <m:r>
                                <a:rPr lang="en-US" sz="2000" i="1">
                                  <a:solidFill>
                                    <a:srgbClr val="C3092B"/>
                                  </a:solidFill>
                                  <a:latin typeface="Cambria Math" panose="02040503050406030204" pitchFamily="18" charset="0"/>
                                </a:rPr>
                                <m:t>𝑘</m:t>
                              </m:r>
                            </m:sub>
                          </m:sSub>
                          <m:r>
                            <a:rPr lang="en-US" sz="2000" b="1" i="1">
                              <a:solidFill>
                                <a:srgbClr val="C3092B"/>
                              </a:solidFill>
                              <a:latin typeface="Cambria Math" panose="02040503050406030204" pitchFamily="18" charset="0"/>
                            </a:rPr>
                            <m:t>,</m:t>
                          </m:r>
                          <m:r>
                            <a:rPr lang="en-US" sz="2000" i="1">
                              <a:solidFill>
                                <a:srgbClr val="C3092B"/>
                              </a:solidFill>
                              <a:latin typeface="Cambria Math" panose="02040503050406030204" pitchFamily="18" charset="0"/>
                            </a:rPr>
                            <m:t>𝑘</m:t>
                          </m:r>
                        </m:e>
                      </m:d>
                      <m:r>
                        <a:rPr lang="en-US" sz="2000" i="1">
                          <a:solidFill>
                            <a:srgbClr val="C3092B"/>
                          </a:solidFill>
                          <a:latin typeface="Cambria Math" panose="02040503050406030204" pitchFamily="18" charset="0"/>
                        </a:rPr>
                        <m:t>𝑃</m:t>
                      </m:r>
                      <m:d>
                        <m:dPr>
                          <m:ctrlPr>
                            <a:rPr lang="en-US" sz="2000" i="1">
                              <a:solidFill>
                                <a:srgbClr val="C3092B"/>
                              </a:solidFill>
                              <a:latin typeface="Cambria Math" charset="0"/>
                            </a:rPr>
                          </m:ctrlPr>
                        </m:dPr>
                        <m:e>
                          <m:sSub>
                            <m:sSubPr>
                              <m:ctrlPr>
                                <a:rPr lang="en-US" sz="2000" i="1">
                                  <a:solidFill>
                                    <a:srgbClr val="C3092B"/>
                                  </a:solidFill>
                                  <a:latin typeface="Cambria Math" charset="0"/>
                                </a:rPr>
                              </m:ctrlPr>
                            </m:sSubPr>
                            <m:e>
                              <m:r>
                                <a:rPr lang="en-US" sz="2000" b="1" i="1">
                                  <a:solidFill>
                                    <a:srgbClr val="C3092B"/>
                                  </a:solidFill>
                                  <a:latin typeface="Cambria Math" panose="02040503050406030204" pitchFamily="18" charset="0"/>
                                </a:rPr>
                                <m:t>𝒎</m:t>
                              </m:r>
                            </m:e>
                            <m:sub>
                              <m:r>
                                <a:rPr lang="en-US" sz="2000" i="1">
                                  <a:solidFill>
                                    <a:srgbClr val="C3092B"/>
                                  </a:solidFill>
                                  <a:latin typeface="Cambria Math" panose="02040503050406030204" pitchFamily="18" charset="0"/>
                                </a:rPr>
                                <m:t>𝑘</m:t>
                              </m:r>
                            </m:sub>
                          </m:sSub>
                        </m:e>
                        <m:e>
                          <m:r>
                            <a:rPr lang="en-US" sz="2000" i="1">
                              <a:solidFill>
                                <a:srgbClr val="C3092B"/>
                              </a:solidFill>
                              <a:latin typeface="Cambria Math" panose="02040503050406030204" pitchFamily="18" charset="0"/>
                            </a:rPr>
                            <m:t>𝑘</m:t>
                          </m:r>
                        </m:e>
                      </m:d>
                      <m:r>
                        <a:rPr lang="en-US" sz="2000" b="0" i="1" smtClean="0">
                          <a:solidFill>
                            <a:srgbClr val="C3092B"/>
                          </a:solidFill>
                          <a:latin typeface="Cambria Math" panose="02040503050406030204" pitchFamily="18" charset="0"/>
                        </a:rPr>
                        <m:t>𝑃</m:t>
                      </m:r>
                      <m:r>
                        <a:rPr lang="en-US" sz="2000" b="0" i="1" smtClean="0">
                          <a:solidFill>
                            <a:srgbClr val="C3092B"/>
                          </a:solidFill>
                          <a:latin typeface="Cambria Math" panose="02040503050406030204" pitchFamily="18" charset="0"/>
                        </a:rPr>
                        <m:t>(</m:t>
                      </m:r>
                      <m:r>
                        <a:rPr lang="en-US" sz="2000" b="0" i="1" smtClean="0">
                          <a:solidFill>
                            <a:srgbClr val="C3092B"/>
                          </a:solidFill>
                          <a:latin typeface="Cambria Math" panose="02040503050406030204" pitchFamily="18" charset="0"/>
                        </a:rPr>
                        <m:t>𝑘</m:t>
                      </m:r>
                      <m:r>
                        <a:rPr lang="en-US" sz="2000" b="0" i="1" smtClean="0">
                          <a:solidFill>
                            <a:srgbClr val="C3092B"/>
                          </a:solidFill>
                          <a:latin typeface="Cambria Math" panose="02040503050406030204" pitchFamily="18" charset="0"/>
                        </a:rPr>
                        <m:t>)</m:t>
                      </m:r>
                    </m:oMath>
                  </m:oMathPara>
                </a14:m>
                <a:endParaRPr lang="en-US" sz="2000" dirty="0">
                  <a:solidFill>
                    <a:srgbClr val="C3092B"/>
                  </a:solidFill>
                </a:endParaRPr>
              </a:p>
              <a:p>
                <a:pPr marL="342900" indent="-342900">
                  <a:buFont typeface="Arial" panose="020B0604020202020204" pitchFamily="34" charset="0"/>
                  <a:buChar char="•"/>
                </a:pPr>
                <a:endParaRPr lang="en-US" sz="900" dirty="0"/>
              </a:p>
              <a:p>
                <a:pPr marL="342900" indent="-342900">
                  <a:buFont typeface="Arial" panose="020B0604020202020204" pitchFamily="34" charset="0"/>
                  <a:buChar char="•"/>
                </a:pPr>
                <a:r>
                  <a:rPr lang="en-US" sz="2000" dirty="0"/>
                  <a:t>Now, the type of model, or the number of layers, </a:t>
                </a:r>
                <a14:m>
                  <m:oMath xmlns:m="http://schemas.openxmlformats.org/officeDocument/2006/math">
                    <m:r>
                      <a:rPr lang="en-US" sz="2000" i="1" smtClean="0">
                        <a:solidFill>
                          <a:srgbClr val="C3092B"/>
                        </a:solidFill>
                        <a:latin typeface="Cambria Math" panose="02040503050406030204" pitchFamily="18" charset="0"/>
                      </a:rPr>
                      <m:t>𝑘</m:t>
                    </m:r>
                  </m:oMath>
                </a14:m>
                <a:r>
                  <a:rPr lang="en-US" sz="2000" dirty="0"/>
                  <a:t>, becomes an unknown parameter to which we want to sample</a:t>
                </a:r>
              </a:p>
            </p:txBody>
          </p:sp>
        </mc:Choice>
        <mc:Fallback xmlns="">
          <p:sp>
            <p:nvSpPr>
              <p:cNvPr id="52" name="Rectangle 51">
                <a:extLst>
                  <a:ext uri="{FF2B5EF4-FFF2-40B4-BE49-F238E27FC236}">
                    <a16:creationId xmlns:a16="http://schemas.microsoft.com/office/drawing/2014/main" id="{12E76316-B1ED-45C1-B837-8E12E8148B26}"/>
                  </a:ext>
                </a:extLst>
              </p:cNvPr>
              <p:cNvSpPr>
                <a:spLocks noRot="1" noChangeAspect="1" noMove="1" noResize="1" noEditPoints="1" noAdjustHandles="1" noChangeArrowheads="1" noChangeShapeType="1" noTextEdit="1"/>
              </p:cNvSpPr>
              <p:nvPr/>
            </p:nvSpPr>
            <p:spPr>
              <a:xfrm>
                <a:off x="4594040" y="4563701"/>
                <a:ext cx="6910960" cy="1154162"/>
              </a:xfrm>
              <a:prstGeom prst="rect">
                <a:avLst/>
              </a:prstGeom>
              <a:blipFill>
                <a:blip r:embed="rId5"/>
                <a:stretch>
                  <a:fillRect l="-794" r="-265" b="-89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 xmlns:a16="http://schemas.microsoft.com/office/drawing/2014/main" id="{5008E5E3-D6FA-49B2-852F-F9C5736558F1}"/>
                  </a:ext>
                </a:extLst>
              </p:cNvPr>
              <p:cNvSpPr/>
              <p:nvPr/>
            </p:nvSpPr>
            <p:spPr>
              <a:xfrm>
                <a:off x="5787873" y="4566618"/>
                <a:ext cx="2900986" cy="4001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2000" i="1" smtClean="0">
                          <a:solidFill>
                            <a:srgbClr val="C3092B"/>
                          </a:solidFill>
                          <a:latin typeface="Cambria Math" panose="02040503050406030204" pitchFamily="18" charset="0"/>
                        </a:rPr>
                        <m:t>𝑃</m:t>
                      </m:r>
                      <m:d>
                        <m:dPr>
                          <m:ctrlPr>
                            <a:rPr lang="en-US" sz="2000" i="1">
                              <a:solidFill>
                                <a:srgbClr val="C3092B"/>
                              </a:solidFill>
                              <a:latin typeface="Cambria Math" charset="0"/>
                            </a:rPr>
                          </m:ctrlPr>
                        </m:dPr>
                        <m:e>
                          <m:r>
                            <a:rPr lang="en-US" sz="2000" b="1" i="1">
                              <a:solidFill>
                                <a:srgbClr val="C3092B"/>
                              </a:solidFill>
                              <a:latin typeface="Cambria Math" panose="02040503050406030204" pitchFamily="18" charset="0"/>
                              <a:ea typeface="Cambria Math" panose="02040503050406030204" pitchFamily="18" charset="0"/>
                            </a:rPr>
                            <m:t>𝒎</m:t>
                          </m:r>
                        </m:e>
                        <m:e>
                          <m:r>
                            <a:rPr lang="en-US" sz="2000" b="1" i="1">
                              <a:solidFill>
                                <a:srgbClr val="C3092B"/>
                              </a:solidFill>
                              <a:latin typeface="Cambria Math" panose="02040503050406030204" pitchFamily="18" charset="0"/>
                            </a:rPr>
                            <m:t>𝒅</m:t>
                          </m:r>
                        </m:e>
                      </m:d>
                      <m:r>
                        <a:rPr lang="en-US" sz="2000" i="1">
                          <a:solidFill>
                            <a:srgbClr val="C3092B"/>
                          </a:solidFill>
                          <a:latin typeface="Cambria Math" panose="02040503050406030204" pitchFamily="18" charset="0"/>
                          <a:ea typeface="Cambria Math" panose="02040503050406030204" pitchFamily="18" charset="0"/>
                        </a:rPr>
                        <m:t>∝</m:t>
                      </m:r>
                      <m:r>
                        <a:rPr lang="en-US" sz="2000" i="1">
                          <a:solidFill>
                            <a:srgbClr val="C3092B"/>
                          </a:solidFill>
                          <a:latin typeface="Cambria Math" panose="02040503050406030204" pitchFamily="18" charset="0"/>
                        </a:rPr>
                        <m:t>𝑃</m:t>
                      </m:r>
                      <m:d>
                        <m:dPr>
                          <m:ctrlPr>
                            <a:rPr lang="en-US" sz="2000" i="1">
                              <a:solidFill>
                                <a:srgbClr val="C3092B"/>
                              </a:solidFill>
                              <a:latin typeface="Cambria Math" charset="0"/>
                            </a:rPr>
                          </m:ctrlPr>
                        </m:dPr>
                        <m:e>
                          <m:r>
                            <a:rPr lang="en-US" sz="2000" b="1" i="1">
                              <a:solidFill>
                                <a:srgbClr val="C3092B"/>
                              </a:solidFill>
                              <a:latin typeface="Cambria Math" panose="02040503050406030204" pitchFamily="18" charset="0"/>
                            </a:rPr>
                            <m:t>𝒅</m:t>
                          </m:r>
                        </m:e>
                        <m:e>
                          <m:r>
                            <a:rPr lang="en-US" sz="2000" b="1" i="1">
                              <a:solidFill>
                                <a:srgbClr val="C3092B"/>
                              </a:solidFill>
                              <a:latin typeface="Cambria Math" panose="02040503050406030204" pitchFamily="18" charset="0"/>
                              <a:ea typeface="Cambria Math" panose="02040503050406030204" pitchFamily="18" charset="0"/>
                            </a:rPr>
                            <m:t>𝒎</m:t>
                          </m:r>
                        </m:e>
                      </m:d>
                      <m:r>
                        <a:rPr lang="en-US" sz="2000" i="1">
                          <a:solidFill>
                            <a:srgbClr val="C3092B"/>
                          </a:solidFill>
                          <a:latin typeface="Cambria Math" panose="02040503050406030204" pitchFamily="18" charset="0"/>
                        </a:rPr>
                        <m:t>𝑃</m:t>
                      </m:r>
                      <m:r>
                        <a:rPr lang="en-US" sz="2000" i="1">
                          <a:solidFill>
                            <a:srgbClr val="C3092B"/>
                          </a:solidFill>
                          <a:latin typeface="Cambria Math" panose="02040503050406030204" pitchFamily="18" charset="0"/>
                        </a:rPr>
                        <m:t>(</m:t>
                      </m:r>
                      <m:r>
                        <a:rPr lang="en-US" sz="2000" b="1" i="1">
                          <a:solidFill>
                            <a:srgbClr val="C3092B"/>
                          </a:solidFill>
                          <a:latin typeface="Cambria Math" panose="02040503050406030204" pitchFamily="18" charset="0"/>
                          <a:ea typeface="Cambria Math" panose="02040503050406030204" pitchFamily="18" charset="0"/>
                        </a:rPr>
                        <m:t>𝒎</m:t>
                      </m:r>
                      <m:r>
                        <a:rPr lang="en-US" sz="2000" i="1">
                          <a:solidFill>
                            <a:srgbClr val="C3092B"/>
                          </a:solidFill>
                          <a:latin typeface="Cambria Math" panose="02040503050406030204" pitchFamily="18" charset="0"/>
                        </a:rPr>
                        <m:t>)</m:t>
                      </m:r>
                    </m:oMath>
                  </m:oMathPara>
                </a14:m>
                <a:endParaRPr lang="en-US" sz="2000" dirty="0">
                  <a:solidFill>
                    <a:srgbClr val="C3092B"/>
                  </a:solidFill>
                </a:endParaRPr>
              </a:p>
            </p:txBody>
          </p:sp>
        </mc:Choice>
        <mc:Fallback xmlns="">
          <p:sp>
            <p:nvSpPr>
              <p:cNvPr id="53" name="Rectangle 52">
                <a:extLst>
                  <a:ext uri="{FF2B5EF4-FFF2-40B4-BE49-F238E27FC236}">
                    <a16:creationId xmlns:a16="http://schemas.microsoft.com/office/drawing/2014/main" id="{5008E5E3-D6FA-49B2-852F-F9C5736558F1}"/>
                  </a:ext>
                </a:extLst>
              </p:cNvPr>
              <p:cNvSpPr>
                <a:spLocks noRot="1" noChangeAspect="1" noMove="1" noResize="1" noEditPoints="1" noAdjustHandles="1" noChangeArrowheads="1" noChangeShapeType="1" noTextEdit="1"/>
              </p:cNvSpPr>
              <p:nvPr/>
            </p:nvSpPr>
            <p:spPr>
              <a:xfrm>
                <a:off x="5787873" y="4566618"/>
                <a:ext cx="2900986" cy="400110"/>
              </a:xfrm>
              <a:prstGeom prst="rect">
                <a:avLst/>
              </a:prstGeom>
              <a:blipFill>
                <a:blip r:embed="rId6"/>
                <a:stretch>
                  <a:fillRect b="-15152"/>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484C0944-1E8D-48AE-A54C-9382B9D1DF98}"/>
              </a:ext>
            </a:extLst>
          </p:cNvPr>
          <p:cNvSpPr txBox="1"/>
          <p:nvPr/>
        </p:nvSpPr>
        <p:spPr>
          <a:xfrm rot="1224493">
            <a:off x="5045646" y="1645161"/>
            <a:ext cx="1484453" cy="646331"/>
          </a:xfrm>
          <a:prstGeom prst="rect">
            <a:avLst/>
          </a:prstGeom>
          <a:noFill/>
        </p:spPr>
        <p:txBody>
          <a:bodyPr wrap="square" rtlCol="0">
            <a:spAutoFit/>
          </a:bodyPr>
          <a:lstStyle/>
          <a:p>
            <a:pPr algn="ctr"/>
            <a:r>
              <a:rPr lang="en-US" b="1" dirty="0">
                <a:solidFill>
                  <a:srgbClr val="C3092B"/>
                </a:solidFill>
              </a:rPr>
              <a:t>Which model is better??</a:t>
            </a:r>
          </a:p>
        </p:txBody>
      </p:sp>
    </p:spTree>
    <p:extLst>
      <p:ext uri="{BB962C8B-B14F-4D97-AF65-F5344CB8AC3E}">
        <p14:creationId xmlns:p14="http://schemas.microsoft.com/office/powerpoint/2010/main" val="32538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2">
                                            <p:txEl>
                                              <p:pRg st="0" end="0"/>
                                            </p:txEl>
                                          </p:spTgt>
                                        </p:tgtEl>
                                        <p:attrNameLst>
                                          <p:attrName>style.visibility</p:attrName>
                                        </p:attrNameLst>
                                      </p:cBhvr>
                                      <p:to>
                                        <p:strVal val="visible"/>
                                      </p:to>
                                    </p:set>
                                    <p:animEffect transition="in" filter="fade">
                                      <p:cBhvr>
                                        <p:cTn id="47" dur="500"/>
                                        <p:tgtEl>
                                          <p:spTgt spid="52">
                                            <p:txEl>
                                              <p:pRg st="0" end="0"/>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52">
                                            <p:txEl>
                                              <p:pRg st="2" end="2"/>
                                            </p:txEl>
                                          </p:spTgt>
                                        </p:tgtEl>
                                        <p:attrNameLst>
                                          <p:attrName>style.visibility</p:attrName>
                                        </p:attrNameLst>
                                      </p:cBhvr>
                                      <p:to>
                                        <p:strVal val="visible"/>
                                      </p:to>
                                    </p:set>
                                    <p:animEffect transition="in" filter="fade">
                                      <p:cBhvr>
                                        <p:cTn id="51" dur="500"/>
                                        <p:tgtEl>
                                          <p:spTgt spid="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3" grpId="0"/>
      <p:bldP spid="53" grpId="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4EC8BDE7-F36F-451B-97FE-DB5917C0290C}"/>
              </a:ext>
            </a:extLst>
          </p:cNvPr>
          <p:cNvSpPr>
            <a:spLocks noGrp="1"/>
          </p:cNvSpPr>
          <p:nvPr>
            <p:ph type="title"/>
          </p:nvPr>
        </p:nvSpPr>
        <p:spPr/>
        <p:txBody>
          <a:bodyPr/>
          <a:lstStyle/>
          <a:p>
            <a:r>
              <a:rPr lang="en-US" dirty="0"/>
              <a:t>Reversible-jump MCMC</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 xmlns:a16="http://schemas.microsoft.com/office/drawing/2014/main" id="{A6A0FD88-E954-4C61-A853-21E1BB0E74FB}"/>
                  </a:ext>
                </a:extLst>
              </p:cNvPr>
              <p:cNvSpPr>
                <a:spLocks noGrp="1"/>
              </p:cNvSpPr>
              <p:nvPr>
                <p:ph idx="1"/>
              </p:nvPr>
            </p:nvSpPr>
            <p:spPr>
              <a:xfrm>
                <a:off x="838200" y="1737360"/>
                <a:ext cx="7087524" cy="4251960"/>
              </a:xfrm>
            </p:spPr>
            <p:txBody>
              <a:bodyPr/>
              <a:lstStyle/>
              <a:p>
                <a:r>
                  <a:rPr lang="en-US" dirty="0"/>
                  <a:t>Sample from </a:t>
                </a:r>
                <a:endParaRPr lang="en-US" i="1" dirty="0">
                  <a:solidFill>
                    <a:srgbClr val="C3092B"/>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solidFill>
                            <a:srgbClr val="C3092B"/>
                          </a:solidFill>
                          <a:latin typeface="Cambria Math" panose="02040503050406030204" pitchFamily="18" charset="0"/>
                        </a:rPr>
                        <m:t>𝑃</m:t>
                      </m:r>
                      <m:d>
                        <m:dPr>
                          <m:ctrlPr>
                            <a:rPr lang="en-US" i="1">
                              <a:solidFill>
                                <a:srgbClr val="C3092B"/>
                              </a:solidFill>
                              <a:latin typeface="Cambria Math" charset="0"/>
                            </a:rPr>
                          </m:ctrlPr>
                        </m:dPr>
                        <m:e>
                          <m:sSub>
                            <m:sSubPr>
                              <m:ctrlPr>
                                <a:rPr lang="en-US" i="1">
                                  <a:solidFill>
                                    <a:srgbClr val="C3092B"/>
                                  </a:solidFill>
                                  <a:latin typeface="Cambria Math" charset="0"/>
                                </a:rPr>
                              </m:ctrlPr>
                            </m:sSubPr>
                            <m:e>
                              <m:r>
                                <a:rPr lang="en-US" b="1" i="1">
                                  <a:solidFill>
                                    <a:srgbClr val="C3092B"/>
                                  </a:solidFill>
                                  <a:latin typeface="Cambria Math" panose="02040503050406030204" pitchFamily="18" charset="0"/>
                                </a:rPr>
                                <m:t>𝒎</m:t>
                              </m:r>
                            </m:e>
                            <m:sub>
                              <m:r>
                                <a:rPr lang="en-US" i="1">
                                  <a:solidFill>
                                    <a:srgbClr val="C3092B"/>
                                  </a:solidFill>
                                  <a:latin typeface="Cambria Math" panose="02040503050406030204" pitchFamily="18" charset="0"/>
                                </a:rPr>
                                <m:t>𝑘</m:t>
                              </m:r>
                            </m:sub>
                          </m:sSub>
                          <m:r>
                            <a:rPr lang="en-US" b="1" i="1">
                              <a:solidFill>
                                <a:srgbClr val="C3092B"/>
                              </a:solidFill>
                              <a:latin typeface="Cambria Math" panose="02040503050406030204" pitchFamily="18" charset="0"/>
                            </a:rPr>
                            <m:t>,</m:t>
                          </m:r>
                          <m:r>
                            <a:rPr lang="en-US" i="1">
                              <a:solidFill>
                                <a:srgbClr val="C3092B"/>
                              </a:solidFill>
                              <a:latin typeface="Cambria Math" panose="02040503050406030204" pitchFamily="18" charset="0"/>
                            </a:rPr>
                            <m:t>𝑘</m:t>
                          </m:r>
                        </m:e>
                        <m:e>
                          <m:r>
                            <a:rPr lang="en-US" b="1" i="1">
                              <a:solidFill>
                                <a:srgbClr val="C3092B"/>
                              </a:solidFill>
                              <a:latin typeface="Cambria Math" panose="02040503050406030204" pitchFamily="18" charset="0"/>
                            </a:rPr>
                            <m:t>𝒅</m:t>
                          </m:r>
                        </m:e>
                      </m:d>
                      <m:r>
                        <a:rPr lang="en-US" i="1">
                          <a:solidFill>
                            <a:srgbClr val="C3092B"/>
                          </a:solidFill>
                          <a:latin typeface="Cambria Math" panose="02040503050406030204" pitchFamily="18" charset="0"/>
                          <a:ea typeface="Cambria Math" panose="02040503050406030204" pitchFamily="18" charset="0"/>
                        </a:rPr>
                        <m:t>∝</m:t>
                      </m:r>
                      <m:r>
                        <a:rPr lang="en-US" i="1">
                          <a:solidFill>
                            <a:srgbClr val="C3092B"/>
                          </a:solidFill>
                          <a:latin typeface="Cambria Math" panose="02040503050406030204" pitchFamily="18" charset="0"/>
                        </a:rPr>
                        <m:t>𝑃</m:t>
                      </m:r>
                      <m:d>
                        <m:dPr>
                          <m:ctrlPr>
                            <a:rPr lang="en-US" i="1">
                              <a:solidFill>
                                <a:srgbClr val="C3092B"/>
                              </a:solidFill>
                              <a:latin typeface="Cambria Math" charset="0"/>
                            </a:rPr>
                          </m:ctrlPr>
                        </m:dPr>
                        <m:e>
                          <m:r>
                            <a:rPr lang="en-US" b="1" i="1">
                              <a:solidFill>
                                <a:srgbClr val="C3092B"/>
                              </a:solidFill>
                              <a:latin typeface="Cambria Math" panose="02040503050406030204" pitchFamily="18" charset="0"/>
                            </a:rPr>
                            <m:t>𝒅</m:t>
                          </m:r>
                        </m:e>
                        <m:e>
                          <m:sSub>
                            <m:sSubPr>
                              <m:ctrlPr>
                                <a:rPr lang="en-US" i="1">
                                  <a:solidFill>
                                    <a:srgbClr val="C3092B"/>
                                  </a:solidFill>
                                  <a:latin typeface="Cambria Math" charset="0"/>
                                </a:rPr>
                              </m:ctrlPr>
                            </m:sSubPr>
                            <m:e>
                              <m:r>
                                <a:rPr lang="en-US" b="1" i="1">
                                  <a:solidFill>
                                    <a:srgbClr val="C3092B"/>
                                  </a:solidFill>
                                  <a:latin typeface="Cambria Math" panose="02040503050406030204" pitchFamily="18" charset="0"/>
                                </a:rPr>
                                <m:t>𝒎</m:t>
                              </m:r>
                            </m:e>
                            <m:sub>
                              <m:r>
                                <a:rPr lang="en-US" i="1">
                                  <a:solidFill>
                                    <a:srgbClr val="C3092B"/>
                                  </a:solidFill>
                                  <a:latin typeface="Cambria Math" panose="02040503050406030204" pitchFamily="18" charset="0"/>
                                </a:rPr>
                                <m:t>𝑘</m:t>
                              </m:r>
                            </m:sub>
                          </m:sSub>
                          <m:r>
                            <a:rPr lang="en-US" b="1" i="1">
                              <a:solidFill>
                                <a:srgbClr val="C3092B"/>
                              </a:solidFill>
                              <a:latin typeface="Cambria Math" panose="02040503050406030204" pitchFamily="18" charset="0"/>
                            </a:rPr>
                            <m:t>,</m:t>
                          </m:r>
                          <m:r>
                            <a:rPr lang="en-US" i="1">
                              <a:solidFill>
                                <a:srgbClr val="C3092B"/>
                              </a:solidFill>
                              <a:latin typeface="Cambria Math" panose="02040503050406030204" pitchFamily="18" charset="0"/>
                            </a:rPr>
                            <m:t>𝑘</m:t>
                          </m:r>
                        </m:e>
                      </m:d>
                      <m:r>
                        <a:rPr lang="en-US" i="1">
                          <a:solidFill>
                            <a:srgbClr val="C3092B"/>
                          </a:solidFill>
                          <a:latin typeface="Cambria Math" panose="02040503050406030204" pitchFamily="18" charset="0"/>
                        </a:rPr>
                        <m:t>𝑃</m:t>
                      </m:r>
                      <m:d>
                        <m:dPr>
                          <m:ctrlPr>
                            <a:rPr lang="en-US" i="1">
                              <a:solidFill>
                                <a:srgbClr val="C3092B"/>
                              </a:solidFill>
                              <a:latin typeface="Cambria Math" charset="0"/>
                            </a:rPr>
                          </m:ctrlPr>
                        </m:dPr>
                        <m:e>
                          <m:sSub>
                            <m:sSubPr>
                              <m:ctrlPr>
                                <a:rPr lang="en-US" i="1">
                                  <a:solidFill>
                                    <a:srgbClr val="C3092B"/>
                                  </a:solidFill>
                                  <a:latin typeface="Cambria Math" charset="0"/>
                                </a:rPr>
                              </m:ctrlPr>
                            </m:sSubPr>
                            <m:e>
                              <m:r>
                                <a:rPr lang="en-US" b="1" i="1">
                                  <a:solidFill>
                                    <a:srgbClr val="C3092B"/>
                                  </a:solidFill>
                                  <a:latin typeface="Cambria Math" panose="02040503050406030204" pitchFamily="18" charset="0"/>
                                </a:rPr>
                                <m:t>𝒎</m:t>
                              </m:r>
                            </m:e>
                            <m:sub>
                              <m:r>
                                <a:rPr lang="en-US" i="1">
                                  <a:solidFill>
                                    <a:srgbClr val="C3092B"/>
                                  </a:solidFill>
                                  <a:latin typeface="Cambria Math" panose="02040503050406030204" pitchFamily="18" charset="0"/>
                                </a:rPr>
                                <m:t>𝑘</m:t>
                              </m:r>
                            </m:sub>
                          </m:sSub>
                        </m:e>
                        <m:e>
                          <m:r>
                            <a:rPr lang="en-US" i="1">
                              <a:solidFill>
                                <a:srgbClr val="C3092B"/>
                              </a:solidFill>
                              <a:latin typeface="Cambria Math" panose="02040503050406030204" pitchFamily="18" charset="0"/>
                            </a:rPr>
                            <m:t>𝑘</m:t>
                          </m:r>
                        </m:e>
                      </m:d>
                      <m:r>
                        <a:rPr lang="en-US" i="1">
                          <a:solidFill>
                            <a:srgbClr val="C3092B"/>
                          </a:solidFill>
                          <a:latin typeface="Cambria Math" panose="02040503050406030204" pitchFamily="18" charset="0"/>
                        </a:rPr>
                        <m:t>𝑃</m:t>
                      </m:r>
                      <m:r>
                        <a:rPr lang="en-US" i="1">
                          <a:solidFill>
                            <a:srgbClr val="C3092B"/>
                          </a:solidFill>
                          <a:latin typeface="Cambria Math" panose="02040503050406030204" pitchFamily="18" charset="0"/>
                        </a:rPr>
                        <m:t>(</m:t>
                      </m:r>
                      <m:r>
                        <a:rPr lang="en-US" i="1">
                          <a:solidFill>
                            <a:srgbClr val="C3092B"/>
                          </a:solidFill>
                          <a:latin typeface="Cambria Math" panose="02040503050406030204" pitchFamily="18" charset="0"/>
                        </a:rPr>
                        <m:t>𝑘</m:t>
                      </m:r>
                      <m:r>
                        <a:rPr lang="en-US" i="1">
                          <a:solidFill>
                            <a:srgbClr val="C3092B"/>
                          </a:solidFill>
                          <a:latin typeface="Cambria Math" panose="02040503050406030204" pitchFamily="18" charset="0"/>
                        </a:rPr>
                        <m:t>)</m:t>
                      </m:r>
                    </m:oMath>
                  </m:oMathPara>
                </a14:m>
                <a:endParaRPr lang="en-US" dirty="0"/>
              </a:p>
              <a:p>
                <a:r>
                  <a:rPr lang="en-US" dirty="0"/>
                  <a:t>Construct a stationary distribution of Markov chain across model dimensions</a:t>
                </a:r>
              </a:p>
              <a:p>
                <a:pPr lvl="1"/>
                <a:r>
                  <a:rPr lang="en-US" dirty="0"/>
                  <a:t>Method proposed by Green, 1995 and updated in 2003 </a:t>
                </a:r>
                <a:r>
                  <a:rPr lang="en-US" baseline="30000" dirty="0"/>
                  <a:t>[1] [2]</a:t>
                </a:r>
              </a:p>
              <a:p>
                <a:pPr lvl="1"/>
                <a:r>
                  <a:rPr lang="en-US" dirty="0"/>
                  <a:t>Sampler has chance moving from one dimension to another while not violating </a:t>
                </a:r>
                <a:r>
                  <a:rPr lang="en-US" dirty="0">
                    <a:solidFill>
                      <a:srgbClr val="C3092B"/>
                    </a:solidFill>
                  </a:rPr>
                  <a:t>detailed balance</a:t>
                </a:r>
              </a:p>
              <a:p>
                <a:endParaRPr lang="en-US" dirty="0"/>
              </a:p>
            </p:txBody>
          </p:sp>
        </mc:Choice>
        <mc:Fallback xmlns="">
          <p:sp>
            <p:nvSpPr>
              <p:cNvPr id="8" name="Content Placeholder 7">
                <a:extLst>
                  <a:ext uri="{FF2B5EF4-FFF2-40B4-BE49-F238E27FC236}">
                    <a16:creationId xmlns:a16="http://schemas.microsoft.com/office/drawing/2014/main" id="{A6A0FD88-E954-4C61-A853-21E1BB0E74FB}"/>
                  </a:ext>
                </a:extLst>
              </p:cNvPr>
              <p:cNvSpPr>
                <a:spLocks noGrp="1" noRot="1" noChangeAspect="1" noMove="1" noResize="1" noEditPoints="1" noAdjustHandles="1" noChangeArrowheads="1" noChangeShapeType="1" noTextEdit="1"/>
              </p:cNvSpPr>
              <p:nvPr>
                <p:ph idx="1"/>
              </p:nvPr>
            </p:nvSpPr>
            <p:spPr>
              <a:xfrm>
                <a:off x="838200" y="1737360"/>
                <a:ext cx="7087524" cy="4251960"/>
              </a:xfrm>
              <a:blipFill>
                <a:blip r:embed="rId3"/>
                <a:stretch>
                  <a:fillRect l="-1205" t="-2006" r="-1119"/>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E4C7FF27-45E2-4029-B9D5-EDEE2819CB22}"/>
              </a:ext>
            </a:extLst>
          </p:cNvPr>
          <p:cNvSpPr>
            <a:spLocks noGrp="1"/>
          </p:cNvSpPr>
          <p:nvPr>
            <p:ph type="dt" sz="half" idx="10"/>
          </p:nvPr>
        </p:nvSpPr>
        <p:spPr/>
        <p:txBody>
          <a:bodyPr/>
          <a:lstStyle/>
          <a:p>
            <a:fld id="{5F2BD66D-6E58-4325-9D4E-E707A1E4B6F6}" type="datetime1">
              <a:rPr lang="en-US" smtClean="0"/>
              <a:t>12/17/19</a:t>
            </a:fld>
            <a:endParaRPr lang="en-US"/>
          </a:p>
        </p:txBody>
      </p:sp>
      <p:sp>
        <p:nvSpPr>
          <p:cNvPr id="6" name="Slide Number Placeholder 5">
            <a:extLst>
              <a:ext uri="{FF2B5EF4-FFF2-40B4-BE49-F238E27FC236}">
                <a16:creationId xmlns="" xmlns:a16="http://schemas.microsoft.com/office/drawing/2014/main" id="{73C8C2DF-7A4F-4A87-8F89-96D050CC805E}"/>
              </a:ext>
            </a:extLst>
          </p:cNvPr>
          <p:cNvSpPr>
            <a:spLocks noGrp="1"/>
          </p:cNvSpPr>
          <p:nvPr>
            <p:ph type="sldNum" sz="quarter" idx="12"/>
          </p:nvPr>
        </p:nvSpPr>
        <p:spPr/>
        <p:txBody>
          <a:bodyPr/>
          <a:lstStyle/>
          <a:p>
            <a:fld id="{5DAD2D5A-63D4-4764-812C-7B8BDA2C77FC}" type="slidenum">
              <a:rPr lang="en-US" smtClean="0"/>
              <a:t>29</a:t>
            </a:fld>
            <a:endParaRPr lang="en-US"/>
          </a:p>
        </p:txBody>
      </p:sp>
      <p:grpSp>
        <p:nvGrpSpPr>
          <p:cNvPr id="95" name="Group 94">
            <a:extLst>
              <a:ext uri="{FF2B5EF4-FFF2-40B4-BE49-F238E27FC236}">
                <a16:creationId xmlns="" xmlns:a16="http://schemas.microsoft.com/office/drawing/2014/main" id="{67347495-FF2E-446B-B8A7-3617D07128AC}"/>
              </a:ext>
            </a:extLst>
          </p:cNvPr>
          <p:cNvGrpSpPr/>
          <p:nvPr/>
        </p:nvGrpSpPr>
        <p:grpSpPr>
          <a:xfrm>
            <a:off x="8068310" y="2124738"/>
            <a:ext cx="3202940" cy="2968223"/>
            <a:chOff x="8575040" y="2242353"/>
            <a:chExt cx="3202940" cy="2968223"/>
          </a:xfrm>
        </p:grpSpPr>
        <p:sp>
          <p:nvSpPr>
            <p:cNvPr id="9" name="Freeform: Shape 8">
              <a:extLst>
                <a:ext uri="{FF2B5EF4-FFF2-40B4-BE49-F238E27FC236}">
                  <a16:creationId xmlns="" xmlns:a16="http://schemas.microsoft.com/office/drawing/2014/main" id="{884D089A-2037-42BF-8753-A520AB4D9B65}"/>
                </a:ext>
              </a:extLst>
            </p:cNvPr>
            <p:cNvSpPr/>
            <p:nvPr/>
          </p:nvSpPr>
          <p:spPr>
            <a:xfrm>
              <a:off x="8575040" y="2325137"/>
              <a:ext cx="1356360" cy="1651000"/>
            </a:xfrm>
            <a:custGeom>
              <a:avLst/>
              <a:gdLst>
                <a:gd name="connsiteX0" fmla="*/ 259080 w 1356360"/>
                <a:gd name="connsiteY0" fmla="*/ 0 h 1651000"/>
                <a:gd name="connsiteX1" fmla="*/ 1097280 w 1356360"/>
                <a:gd name="connsiteY1" fmla="*/ 502920 h 1651000"/>
                <a:gd name="connsiteX2" fmla="*/ 1356360 w 1356360"/>
                <a:gd name="connsiteY2" fmla="*/ 1148080 h 1651000"/>
                <a:gd name="connsiteX3" fmla="*/ 1000760 w 1356360"/>
                <a:gd name="connsiteY3" fmla="*/ 1651000 h 1651000"/>
                <a:gd name="connsiteX4" fmla="*/ 0 w 1356360"/>
                <a:gd name="connsiteY4" fmla="*/ 975360 h 1651000"/>
                <a:gd name="connsiteX5" fmla="*/ 132080 w 1356360"/>
                <a:gd name="connsiteY5" fmla="*/ 193040 h 1651000"/>
                <a:gd name="connsiteX6" fmla="*/ 259080 w 1356360"/>
                <a:gd name="connsiteY6"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0" h="1651000">
                  <a:moveTo>
                    <a:pt x="259080" y="0"/>
                  </a:moveTo>
                  <a:lnTo>
                    <a:pt x="1097280" y="502920"/>
                  </a:lnTo>
                  <a:lnTo>
                    <a:pt x="1356360" y="1148080"/>
                  </a:lnTo>
                  <a:lnTo>
                    <a:pt x="1000760" y="1651000"/>
                  </a:lnTo>
                  <a:lnTo>
                    <a:pt x="0" y="975360"/>
                  </a:lnTo>
                  <a:lnTo>
                    <a:pt x="132080" y="193040"/>
                  </a:lnTo>
                  <a:lnTo>
                    <a:pt x="259080" y="0"/>
                  </a:lnTo>
                  <a:close/>
                </a:path>
              </a:pathLst>
            </a:cu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4d</a:t>
              </a:r>
            </a:p>
          </p:txBody>
        </p:sp>
        <p:sp>
          <p:nvSpPr>
            <p:cNvPr id="11" name="Oval 10">
              <a:extLst>
                <a:ext uri="{FF2B5EF4-FFF2-40B4-BE49-F238E27FC236}">
                  <a16:creationId xmlns="" xmlns:a16="http://schemas.microsoft.com/office/drawing/2014/main" id="{932B1D13-2A91-4D52-ADEC-02C6F28D8886}"/>
                </a:ext>
              </a:extLst>
            </p:cNvPr>
            <p:cNvSpPr/>
            <p:nvPr/>
          </p:nvSpPr>
          <p:spPr>
            <a:xfrm>
              <a:off x="10579100" y="2242353"/>
              <a:ext cx="1198880" cy="1127760"/>
            </a:xfrm>
            <a:prstGeom prst="ellipse">
              <a:avLst/>
            </a:pr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2d</a:t>
              </a:r>
            </a:p>
          </p:txBody>
        </p:sp>
        <p:sp>
          <p:nvSpPr>
            <p:cNvPr id="12" name="Rectangle 11">
              <a:extLst>
                <a:ext uri="{FF2B5EF4-FFF2-40B4-BE49-F238E27FC236}">
                  <a16:creationId xmlns="" xmlns:a16="http://schemas.microsoft.com/office/drawing/2014/main" id="{13E26304-65F9-475C-8CC6-00156553A657}"/>
                </a:ext>
              </a:extLst>
            </p:cNvPr>
            <p:cNvSpPr/>
            <p:nvPr/>
          </p:nvSpPr>
          <p:spPr>
            <a:xfrm>
              <a:off x="10129520" y="4148856"/>
              <a:ext cx="1483360" cy="1061720"/>
            </a:xfrm>
            <a:prstGeom prst="rect">
              <a:avLst/>
            </a:pr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3d</a:t>
              </a:r>
            </a:p>
          </p:txBody>
        </p:sp>
        <p:sp>
          <p:nvSpPr>
            <p:cNvPr id="14" name="Oval 13">
              <a:extLst>
                <a:ext uri="{FF2B5EF4-FFF2-40B4-BE49-F238E27FC236}">
                  <a16:creationId xmlns="" xmlns:a16="http://schemas.microsoft.com/office/drawing/2014/main" id="{91EE3C1A-B417-4E0B-8140-E98E8E31AD41}"/>
                </a:ext>
              </a:extLst>
            </p:cNvPr>
            <p:cNvSpPr/>
            <p:nvPr/>
          </p:nvSpPr>
          <p:spPr>
            <a:xfrm>
              <a:off x="8884920" y="25961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D30FA04E-F584-4E26-8C0B-FC55E01FA930}"/>
                </a:ext>
              </a:extLst>
            </p:cNvPr>
            <p:cNvSpPr/>
            <p:nvPr/>
          </p:nvSpPr>
          <p:spPr>
            <a:xfrm>
              <a:off x="9037320" y="27485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CE137F80-BCE4-4499-963A-4F930BC39F8E}"/>
                </a:ext>
              </a:extLst>
            </p:cNvPr>
            <p:cNvSpPr/>
            <p:nvPr/>
          </p:nvSpPr>
          <p:spPr>
            <a:xfrm>
              <a:off x="9189720" y="29009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917E2267-C05A-4F60-9DF2-2221839B48A0}"/>
                </a:ext>
              </a:extLst>
            </p:cNvPr>
            <p:cNvSpPr/>
            <p:nvPr/>
          </p:nvSpPr>
          <p:spPr>
            <a:xfrm>
              <a:off x="9342120" y="30533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58D6FA9E-8127-4413-ADC1-70AC801C0373}"/>
                </a:ext>
              </a:extLst>
            </p:cNvPr>
            <p:cNvSpPr/>
            <p:nvPr/>
          </p:nvSpPr>
          <p:spPr>
            <a:xfrm>
              <a:off x="9494520" y="32057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49AFD15F-F312-4CF9-9700-104EA695566B}"/>
                </a:ext>
              </a:extLst>
            </p:cNvPr>
            <p:cNvSpPr/>
            <p:nvPr/>
          </p:nvSpPr>
          <p:spPr>
            <a:xfrm>
              <a:off x="8907779" y="28025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FC5866CF-E201-421C-9681-BD84A2C020EF}"/>
                </a:ext>
              </a:extLst>
            </p:cNvPr>
            <p:cNvSpPr/>
            <p:nvPr/>
          </p:nvSpPr>
          <p:spPr>
            <a:xfrm>
              <a:off x="9646920" y="33581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B0E753A7-26AC-4419-A831-CB8B24F192CC}"/>
                </a:ext>
              </a:extLst>
            </p:cNvPr>
            <p:cNvSpPr/>
            <p:nvPr/>
          </p:nvSpPr>
          <p:spPr>
            <a:xfrm>
              <a:off x="8907778" y="317886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D00FB7B7-31AE-497E-8FE6-AC8DFB3B4555}"/>
                </a:ext>
              </a:extLst>
            </p:cNvPr>
            <p:cNvSpPr/>
            <p:nvPr/>
          </p:nvSpPr>
          <p:spPr>
            <a:xfrm>
              <a:off x="9387839" y="34918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0392F1CE-A37D-418D-8DD7-BAB818030996}"/>
                </a:ext>
              </a:extLst>
            </p:cNvPr>
            <p:cNvSpPr/>
            <p:nvPr/>
          </p:nvSpPr>
          <p:spPr>
            <a:xfrm>
              <a:off x="9083039" y="325148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A4F16131-9125-4375-AEF8-21399F5BFAA1}"/>
                </a:ext>
              </a:extLst>
            </p:cNvPr>
            <p:cNvSpPr/>
            <p:nvPr/>
          </p:nvSpPr>
          <p:spPr>
            <a:xfrm>
              <a:off x="9471660" y="292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3D9498FC-89FA-4646-91B7-CC31BC78C157}"/>
                </a:ext>
              </a:extLst>
            </p:cNvPr>
            <p:cNvSpPr/>
            <p:nvPr/>
          </p:nvSpPr>
          <p:spPr>
            <a:xfrm>
              <a:off x="9235439" y="274856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AA00D856-58B2-45C9-8020-44FD47083DC5}"/>
                </a:ext>
              </a:extLst>
            </p:cNvPr>
            <p:cNvSpPr/>
            <p:nvPr/>
          </p:nvSpPr>
          <p:spPr>
            <a:xfrm>
              <a:off x="9128758" y="337011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01B9988D-BD3F-481F-8408-EE3C718CE587}"/>
                </a:ext>
              </a:extLst>
            </p:cNvPr>
            <p:cNvSpPr/>
            <p:nvPr/>
          </p:nvSpPr>
          <p:spPr>
            <a:xfrm>
              <a:off x="9540239" y="35680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A2A2CE67-BC3D-46EF-9E21-25405C3F8A3D}"/>
                </a:ext>
              </a:extLst>
            </p:cNvPr>
            <p:cNvSpPr/>
            <p:nvPr/>
          </p:nvSpPr>
          <p:spPr>
            <a:xfrm>
              <a:off x="9563098" y="380617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B823E14F-0511-49FD-9F1C-8D1ADD4CE266}"/>
                </a:ext>
              </a:extLst>
            </p:cNvPr>
            <p:cNvSpPr/>
            <p:nvPr/>
          </p:nvSpPr>
          <p:spPr>
            <a:xfrm>
              <a:off x="11043920" y="25504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A686B748-29A9-4E66-8873-A1962A3399CF}"/>
                </a:ext>
              </a:extLst>
            </p:cNvPr>
            <p:cNvSpPr/>
            <p:nvPr/>
          </p:nvSpPr>
          <p:spPr>
            <a:xfrm>
              <a:off x="9692639" y="313314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03FC1187-956E-4248-8755-B8B54F46BBE2}"/>
                </a:ext>
              </a:extLst>
            </p:cNvPr>
            <p:cNvSpPr/>
            <p:nvPr/>
          </p:nvSpPr>
          <p:spPr>
            <a:xfrm>
              <a:off x="10871200" y="26190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 xmlns:a16="http://schemas.microsoft.com/office/drawing/2014/main" id="{B68A2285-8F14-47D7-898E-ADA9068C184E}"/>
                </a:ext>
              </a:extLst>
            </p:cNvPr>
            <p:cNvSpPr/>
            <p:nvPr/>
          </p:nvSpPr>
          <p:spPr>
            <a:xfrm>
              <a:off x="9799320" y="35105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 xmlns:a16="http://schemas.microsoft.com/office/drawing/2014/main" id="{58365CD1-2DAF-40C5-9B78-F71A1A5A3791}"/>
                </a:ext>
              </a:extLst>
            </p:cNvPr>
            <p:cNvSpPr/>
            <p:nvPr/>
          </p:nvSpPr>
          <p:spPr>
            <a:xfrm>
              <a:off x="11196320" y="27028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595F7F20-1E90-4AC0-898F-0983DFE9601F}"/>
                </a:ext>
              </a:extLst>
            </p:cNvPr>
            <p:cNvSpPr/>
            <p:nvPr/>
          </p:nvSpPr>
          <p:spPr>
            <a:xfrm>
              <a:off x="10871200" y="28552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4DD90ED5-F200-43B5-B536-8AB0AA2B5B39}"/>
                </a:ext>
              </a:extLst>
            </p:cNvPr>
            <p:cNvSpPr/>
            <p:nvPr/>
          </p:nvSpPr>
          <p:spPr>
            <a:xfrm>
              <a:off x="11043920" y="298022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1EB94DE4-BFEA-49D8-810E-30143A333516}"/>
                </a:ext>
              </a:extLst>
            </p:cNvPr>
            <p:cNvSpPr/>
            <p:nvPr/>
          </p:nvSpPr>
          <p:spPr>
            <a:xfrm>
              <a:off x="11353800" y="25504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B663EAE9-EA3F-44A2-99BD-50063A3EB38D}"/>
                </a:ext>
              </a:extLst>
            </p:cNvPr>
            <p:cNvSpPr/>
            <p:nvPr/>
          </p:nvSpPr>
          <p:spPr>
            <a:xfrm>
              <a:off x="11407140" y="277967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 xmlns:a16="http://schemas.microsoft.com/office/drawing/2014/main" id="{4EAD5875-341C-41C8-94A5-A0A539FADD85}"/>
                </a:ext>
              </a:extLst>
            </p:cNvPr>
            <p:cNvSpPr/>
            <p:nvPr/>
          </p:nvSpPr>
          <p:spPr>
            <a:xfrm>
              <a:off x="11384280" y="30030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866B9681-AEC5-4B9B-B6F9-6FC579C70763}"/>
                </a:ext>
              </a:extLst>
            </p:cNvPr>
            <p:cNvSpPr/>
            <p:nvPr/>
          </p:nvSpPr>
          <p:spPr>
            <a:xfrm>
              <a:off x="11348720" y="28552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1FC6847E-0CAB-437B-BE89-BBB3A703478D}"/>
                </a:ext>
              </a:extLst>
            </p:cNvPr>
            <p:cNvSpPr/>
            <p:nvPr/>
          </p:nvSpPr>
          <p:spPr>
            <a:xfrm>
              <a:off x="11150601" y="30874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AFB977E8-AA63-445B-859D-36CCB93A1EE5}"/>
                </a:ext>
              </a:extLst>
            </p:cNvPr>
            <p:cNvSpPr/>
            <p:nvPr/>
          </p:nvSpPr>
          <p:spPr>
            <a:xfrm>
              <a:off x="11338561" y="32017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62BD37CC-5741-488C-AD30-7CF4865A7B8D}"/>
                </a:ext>
              </a:extLst>
            </p:cNvPr>
            <p:cNvSpPr/>
            <p:nvPr/>
          </p:nvSpPr>
          <p:spPr>
            <a:xfrm>
              <a:off x="11567161" y="293450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DA1BF9CA-A7B5-4AA2-BC5B-AE07C2FBE65E}"/>
                </a:ext>
              </a:extLst>
            </p:cNvPr>
            <p:cNvSpPr/>
            <p:nvPr/>
          </p:nvSpPr>
          <p:spPr>
            <a:xfrm>
              <a:off x="11560809" y="264188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E30C78DB-5CFF-4444-9DBA-5F0C42D44D38}"/>
                </a:ext>
              </a:extLst>
            </p:cNvPr>
            <p:cNvSpPr/>
            <p:nvPr/>
          </p:nvSpPr>
          <p:spPr>
            <a:xfrm>
              <a:off x="10841991" y="309908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 xmlns:a16="http://schemas.microsoft.com/office/drawing/2014/main" id="{D344BDB5-D4F4-426D-9615-C3FCAE4C5BB6}"/>
                </a:ext>
              </a:extLst>
            </p:cNvPr>
            <p:cNvSpPr/>
            <p:nvPr/>
          </p:nvSpPr>
          <p:spPr>
            <a:xfrm>
              <a:off x="11127741" y="234498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A782D037-6DD4-44BD-820D-9AD7A3DFD004}"/>
                </a:ext>
              </a:extLst>
            </p:cNvPr>
            <p:cNvSpPr/>
            <p:nvPr/>
          </p:nvSpPr>
          <p:spPr>
            <a:xfrm>
              <a:off x="10490200" y="43137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E16A30E3-895B-4CB7-B339-226CD3B4540C}"/>
                </a:ext>
              </a:extLst>
            </p:cNvPr>
            <p:cNvSpPr/>
            <p:nvPr/>
          </p:nvSpPr>
          <p:spPr>
            <a:xfrm>
              <a:off x="10642600" y="44661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752A15E1-13D7-4F8D-8E46-ED4BEB9D5957}"/>
                </a:ext>
              </a:extLst>
            </p:cNvPr>
            <p:cNvSpPr/>
            <p:nvPr/>
          </p:nvSpPr>
          <p:spPr>
            <a:xfrm>
              <a:off x="10795000" y="46185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 xmlns:a16="http://schemas.microsoft.com/office/drawing/2014/main" id="{9B73E85A-2A5D-4837-BCCA-0D625E4F8E42}"/>
                </a:ext>
              </a:extLst>
            </p:cNvPr>
            <p:cNvSpPr/>
            <p:nvPr/>
          </p:nvSpPr>
          <p:spPr>
            <a:xfrm>
              <a:off x="10947400" y="47709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 xmlns:a16="http://schemas.microsoft.com/office/drawing/2014/main" id="{9594733C-561E-4324-88A5-E8A8E9584008}"/>
                </a:ext>
              </a:extLst>
            </p:cNvPr>
            <p:cNvSpPr/>
            <p:nvPr/>
          </p:nvSpPr>
          <p:spPr>
            <a:xfrm>
              <a:off x="11173460" y="465685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238FA61B-99E7-41B2-B66F-A2C756FFB52F}"/>
                </a:ext>
              </a:extLst>
            </p:cNvPr>
            <p:cNvSpPr/>
            <p:nvPr/>
          </p:nvSpPr>
          <p:spPr>
            <a:xfrm>
              <a:off x="10998201" y="442040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E4EE3AA3-2441-4D73-AE63-656EE8AEF047}"/>
                </a:ext>
              </a:extLst>
            </p:cNvPr>
            <p:cNvSpPr/>
            <p:nvPr/>
          </p:nvSpPr>
          <p:spPr>
            <a:xfrm>
              <a:off x="10579100" y="4793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5001DAC-DCB2-4C09-8512-D0A8E2468719}"/>
                </a:ext>
              </a:extLst>
            </p:cNvPr>
            <p:cNvSpPr/>
            <p:nvPr/>
          </p:nvSpPr>
          <p:spPr>
            <a:xfrm>
              <a:off x="10400031" y="44423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2D221DEB-BCA5-4F0C-984D-41E413ECB221}"/>
                </a:ext>
              </a:extLst>
            </p:cNvPr>
            <p:cNvSpPr/>
            <p:nvPr/>
          </p:nvSpPr>
          <p:spPr>
            <a:xfrm>
              <a:off x="10377171" y="499241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3F18D014-4DB4-4445-A11F-25930D5784F8}"/>
                </a:ext>
              </a:extLst>
            </p:cNvPr>
            <p:cNvSpPr/>
            <p:nvPr/>
          </p:nvSpPr>
          <p:spPr>
            <a:xfrm>
              <a:off x="10871200" y="493821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0CCAD0B9-B821-472B-8438-A2B715C5E259}"/>
                </a:ext>
              </a:extLst>
            </p:cNvPr>
            <p:cNvSpPr/>
            <p:nvPr/>
          </p:nvSpPr>
          <p:spPr>
            <a:xfrm>
              <a:off x="10612120" y="506186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 xmlns:a16="http://schemas.microsoft.com/office/drawing/2014/main" id="{4B89DE50-FE80-4317-B746-5595C3786CBA}"/>
                </a:ext>
              </a:extLst>
            </p:cNvPr>
            <p:cNvSpPr/>
            <p:nvPr/>
          </p:nvSpPr>
          <p:spPr>
            <a:xfrm>
              <a:off x="11348720" y="440579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CE7C3639-50C5-48DC-A05C-614C2210BD63}"/>
                </a:ext>
              </a:extLst>
            </p:cNvPr>
            <p:cNvSpPr/>
            <p:nvPr/>
          </p:nvSpPr>
          <p:spPr>
            <a:xfrm>
              <a:off x="11346180" y="483949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74350EAF-B478-4D96-A121-755045A9EDA6}"/>
                </a:ext>
              </a:extLst>
            </p:cNvPr>
            <p:cNvSpPr/>
            <p:nvPr/>
          </p:nvSpPr>
          <p:spPr>
            <a:xfrm>
              <a:off x="11150600" y="493371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9CCD941F-3DBD-4473-A9EE-C43B87F69C68}"/>
                </a:ext>
              </a:extLst>
            </p:cNvPr>
            <p:cNvSpPr/>
            <p:nvPr/>
          </p:nvSpPr>
          <p:spPr>
            <a:xfrm>
              <a:off x="10274298" y="46407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Connector: Curved 61">
              <a:extLst>
                <a:ext uri="{FF2B5EF4-FFF2-40B4-BE49-F238E27FC236}">
                  <a16:creationId xmlns="" xmlns:a16="http://schemas.microsoft.com/office/drawing/2014/main" id="{C35853C7-718C-4191-8048-BE2DFC419541}"/>
                </a:ext>
              </a:extLst>
            </p:cNvPr>
            <p:cNvCxnSpPr>
              <a:cxnSpLocks/>
              <a:stCxn id="28" idx="2"/>
              <a:endCxn id="53" idx="5"/>
            </p:cNvCxnSpPr>
            <p:nvPr/>
          </p:nvCxnSpPr>
          <p:spPr>
            <a:xfrm rot="10800000" flipH="1" flipV="1">
              <a:off x="9563097" y="3829030"/>
              <a:ext cx="875957" cy="652385"/>
            </a:xfrm>
            <a:prstGeom prst="curvedConnector4">
              <a:avLst>
                <a:gd name="adj1" fmla="val 4060"/>
                <a:gd name="adj2" fmla="val 87010"/>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 xmlns:a16="http://schemas.microsoft.com/office/drawing/2014/main" id="{96525127-8949-431D-8686-98C37F8C6C0B}"/>
                </a:ext>
              </a:extLst>
            </p:cNvPr>
            <p:cNvCxnSpPr>
              <a:cxnSpLocks/>
              <a:endCxn id="44" idx="3"/>
            </p:cNvCxnSpPr>
            <p:nvPr/>
          </p:nvCxnSpPr>
          <p:spPr>
            <a:xfrm rot="16200000" flipV="1">
              <a:off x="10313412" y="3673382"/>
              <a:ext cx="1265784" cy="195236"/>
            </a:xfrm>
            <a:prstGeom prst="curvedConnector3">
              <a:avLst>
                <a:gd name="adj1" fmla="val 50000"/>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 xmlns:a16="http://schemas.microsoft.com/office/drawing/2014/main" id="{3ED3E7D4-3C66-43FA-911F-47EF800FAA09}"/>
                </a:ext>
              </a:extLst>
            </p:cNvPr>
            <p:cNvCxnSpPr>
              <a:cxnSpLocks/>
              <a:stCxn id="41" idx="5"/>
              <a:endCxn id="57" idx="2"/>
            </p:cNvCxnSpPr>
            <p:nvPr/>
          </p:nvCxnSpPr>
          <p:spPr>
            <a:xfrm rot="5400000">
              <a:off x="10769198" y="3820268"/>
              <a:ext cx="1187910" cy="28865"/>
            </a:xfrm>
            <a:prstGeom prst="curvedConnector4">
              <a:avLst>
                <a:gd name="adj1" fmla="val 48756"/>
                <a:gd name="adj2" fmla="val 89196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Connector: Curved 75">
              <a:extLst>
                <a:ext uri="{FF2B5EF4-FFF2-40B4-BE49-F238E27FC236}">
                  <a16:creationId xmlns="" xmlns:a16="http://schemas.microsoft.com/office/drawing/2014/main" id="{470E94AC-6342-47D7-88C6-60F4EF8E5098}"/>
                </a:ext>
              </a:extLst>
            </p:cNvPr>
            <p:cNvCxnSpPr>
              <a:cxnSpLocks/>
              <a:stCxn id="46" idx="7"/>
              <a:endCxn id="32" idx="1"/>
            </p:cNvCxnSpPr>
            <p:nvPr/>
          </p:nvCxnSpPr>
          <p:spPr>
            <a:xfrm rot="16200000" flipV="1">
              <a:off x="9766042" y="3557233"/>
              <a:ext cx="803156" cy="723209"/>
            </a:xfrm>
            <a:prstGeom prst="curvedConnector3">
              <a:avLst>
                <a:gd name="adj1" fmla="val 7047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 xmlns:a16="http://schemas.microsoft.com/office/drawing/2014/main" id="{E329D7D4-FDFE-4621-969A-397512F63EBE}"/>
                </a:ext>
              </a:extLst>
            </p:cNvPr>
            <p:cNvCxnSpPr>
              <a:cxnSpLocks/>
              <a:stCxn id="45" idx="2"/>
              <a:endCxn id="25" idx="2"/>
            </p:cNvCxnSpPr>
            <p:nvPr/>
          </p:nvCxnSpPr>
          <p:spPr>
            <a:xfrm rot="10800000" flipV="1">
              <a:off x="9235439" y="2367848"/>
              <a:ext cx="1892302" cy="403575"/>
            </a:xfrm>
            <a:prstGeom prst="curvedConnector3">
              <a:avLst>
                <a:gd name="adj1" fmla="val 50336"/>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 xmlns:a16="http://schemas.microsoft.com/office/drawing/2014/main" id="{B28DA9C6-3B4F-43D0-BD14-7394FDC28C68}"/>
                </a:ext>
              </a:extLst>
            </p:cNvPr>
            <p:cNvCxnSpPr>
              <a:cxnSpLocks/>
              <a:stCxn id="30" idx="2"/>
              <a:endCxn id="31" idx="5"/>
            </p:cNvCxnSpPr>
            <p:nvPr/>
          </p:nvCxnSpPr>
          <p:spPr>
            <a:xfrm rot="10800000" flipH="1">
              <a:off x="9692638" y="2658049"/>
              <a:ext cx="1217585" cy="497955"/>
            </a:xfrm>
            <a:prstGeom prst="curvedConnector4">
              <a:avLst>
                <a:gd name="adj1" fmla="val -18775"/>
                <a:gd name="adj2" fmla="val 5162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 xmlns:a16="http://schemas.microsoft.com/office/drawing/2014/main" id="{2B266DA0-1AD5-41AB-8333-234370104C7F}"/>
              </a:ext>
            </a:extLst>
          </p:cNvPr>
          <p:cNvSpPr/>
          <p:nvPr/>
        </p:nvSpPr>
        <p:spPr>
          <a:xfrm>
            <a:off x="838200" y="5480338"/>
            <a:ext cx="7434580" cy="461665"/>
          </a:xfrm>
          <a:prstGeom prst="rect">
            <a:avLst/>
          </a:prstGeom>
        </p:spPr>
        <p:txBody>
          <a:bodyPr wrap="square">
            <a:spAutoFit/>
          </a:bodyPr>
          <a:lstStyle/>
          <a:p>
            <a:r>
              <a:rPr lang="en-US" sz="1200" dirty="0">
                <a:solidFill>
                  <a:schemeClr val="bg1">
                    <a:lumMod val="65000"/>
                  </a:schemeClr>
                </a:solidFill>
              </a:rPr>
              <a:t>[1] Green, P.J. and Hastie, D.I., 2009. Reversible jump MCMC. Genetics, 155(3), pp.1391-1403.</a:t>
            </a:r>
          </a:p>
          <a:p>
            <a:r>
              <a:rPr lang="en-US" sz="1200" dirty="0">
                <a:solidFill>
                  <a:schemeClr val="bg1">
                    <a:lumMod val="65000"/>
                  </a:schemeClr>
                </a:solidFill>
              </a:rPr>
              <a:t>[2] Green, P.J., 2003. Trans-dimensional Markov chain monte Carlo. Oxford Statistical Science Series, pp.179-198.</a:t>
            </a:r>
          </a:p>
        </p:txBody>
      </p:sp>
    </p:spTree>
    <p:extLst>
      <p:ext uri="{BB962C8B-B14F-4D97-AF65-F5344CB8AC3E}">
        <p14:creationId xmlns:p14="http://schemas.microsoft.com/office/powerpoint/2010/main" val="20687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 xmlns:a16="http://schemas.microsoft.com/office/drawing/2014/main" id="{C344C48C-CC13-4E34-BD74-6269451A837D}"/>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 xmlns:a16="http://schemas.microsoft.com/office/drawing/2014/main" id="{04C248F6-13EF-4EFC-9426-E48DD7F70CB4}"/>
              </a:ext>
            </a:extLst>
          </p:cNvPr>
          <p:cNvSpPr>
            <a:spLocks noGrp="1"/>
          </p:cNvSpPr>
          <p:nvPr>
            <p:ph idx="1"/>
          </p:nvPr>
        </p:nvSpPr>
        <p:spPr>
          <a:xfrm>
            <a:off x="669738" y="1318758"/>
            <a:ext cx="8469284" cy="5174355"/>
          </a:xfrm>
        </p:spPr>
        <p:txBody>
          <a:bodyPr>
            <a:normAutofit/>
          </a:bodyPr>
          <a:lstStyle/>
          <a:p>
            <a:r>
              <a:rPr lang="en-US" sz="2500" dirty="0"/>
              <a:t>The motivations of Markov chain Monte Carlo</a:t>
            </a:r>
          </a:p>
          <a:p>
            <a:pPr lvl="1"/>
            <a:r>
              <a:rPr lang="en-US" sz="2100" dirty="0" smtClean="0"/>
              <a:t>Bayesian </a:t>
            </a:r>
            <a:r>
              <a:rPr lang="en-US" sz="2100" dirty="0"/>
              <a:t>Inference</a:t>
            </a:r>
          </a:p>
          <a:p>
            <a:r>
              <a:rPr lang="en-US" sz="2500" dirty="0"/>
              <a:t>MCMC sampling algorithms</a:t>
            </a:r>
          </a:p>
          <a:p>
            <a:pPr lvl="1"/>
            <a:r>
              <a:rPr lang="en-US" sz="2100" dirty="0"/>
              <a:t>Bayesian inference and random-walk sampling</a:t>
            </a:r>
          </a:p>
          <a:p>
            <a:pPr lvl="1"/>
            <a:r>
              <a:rPr lang="en-US" sz="2100" dirty="0"/>
              <a:t>Hybrid Monte Carlo Sampling</a:t>
            </a:r>
          </a:p>
          <a:p>
            <a:pPr lvl="1"/>
            <a:r>
              <a:rPr lang="en-US" sz="2100" dirty="0"/>
              <a:t>Self-parameterizing method: trans-dimensional MCMC</a:t>
            </a:r>
          </a:p>
          <a:p>
            <a:pPr lvl="1"/>
            <a:r>
              <a:rPr lang="en-US" sz="2100" dirty="0"/>
              <a:t>Accelerate Bayesian inference: tempering method</a:t>
            </a:r>
          </a:p>
          <a:p>
            <a:r>
              <a:rPr lang="en-US" sz="2500" dirty="0"/>
              <a:t>Applications</a:t>
            </a:r>
          </a:p>
          <a:p>
            <a:pPr lvl="1"/>
            <a:r>
              <a:rPr lang="en-US" sz="2100" dirty="0"/>
              <a:t>Statistical inference of earth resistivity model </a:t>
            </a:r>
          </a:p>
          <a:p>
            <a:pPr lvl="1"/>
            <a:r>
              <a:rPr lang="en-US" altLang="zh-CN" sz="2100" dirty="0" smtClean="0"/>
              <a:t>Intermittent connectivity model in satellite links</a:t>
            </a:r>
            <a:endParaRPr lang="en-US" sz="2100" dirty="0"/>
          </a:p>
          <a:p>
            <a:r>
              <a:rPr lang="en-US" sz="2500" dirty="0"/>
              <a:t>Conclusion</a:t>
            </a:r>
          </a:p>
        </p:txBody>
      </p:sp>
      <p:sp>
        <p:nvSpPr>
          <p:cNvPr id="15" name="Slide Number Placeholder 14">
            <a:extLst>
              <a:ext uri="{FF2B5EF4-FFF2-40B4-BE49-F238E27FC236}">
                <a16:creationId xmlns="" xmlns:a16="http://schemas.microsoft.com/office/drawing/2014/main" id="{9754F59C-7E3B-44D0-93B8-3B238FD333BD}"/>
              </a:ext>
            </a:extLst>
          </p:cNvPr>
          <p:cNvSpPr>
            <a:spLocks noGrp="1"/>
          </p:cNvSpPr>
          <p:nvPr>
            <p:ph type="sldNum" sz="quarter" idx="12"/>
          </p:nvPr>
        </p:nvSpPr>
        <p:spPr/>
        <p:txBody>
          <a:bodyPr/>
          <a:lstStyle/>
          <a:p>
            <a:fld id="{5DAD2D5A-63D4-4764-812C-7B8BDA2C77FC}" type="slidenum">
              <a:rPr lang="en-US" smtClean="0"/>
              <a:t>3</a:t>
            </a:fld>
            <a:endParaRPr lang="en-US" dirty="0"/>
          </a:p>
        </p:txBody>
      </p:sp>
    </p:spTree>
    <p:extLst>
      <p:ext uri="{BB962C8B-B14F-4D97-AF65-F5344CB8AC3E}">
        <p14:creationId xmlns:p14="http://schemas.microsoft.com/office/powerpoint/2010/main" val="3890807151"/>
      </p:ext>
    </p:extLst>
  </p:cSld>
  <p:clrMapOvr>
    <a:masterClrMapping/>
  </p:clrMapOvr>
  <mc:AlternateContent xmlns:mc="http://schemas.openxmlformats.org/markup-compatibility/2006" xmlns:p14="http://schemas.microsoft.com/office/powerpoint/2010/main">
    <mc:Choice Requires="p14">
      <p:transition spd="slow" p14:dur="8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4EC8BDE7-F36F-451B-97FE-DB5917C0290C}"/>
              </a:ext>
            </a:extLst>
          </p:cNvPr>
          <p:cNvSpPr>
            <a:spLocks noGrp="1"/>
          </p:cNvSpPr>
          <p:nvPr>
            <p:ph type="title"/>
          </p:nvPr>
        </p:nvSpPr>
        <p:spPr/>
        <p:txBody>
          <a:bodyPr/>
          <a:lstStyle/>
          <a:p>
            <a:r>
              <a:rPr lang="en-US" dirty="0"/>
              <a:t>Reversible-jump MCMC</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 xmlns:a16="http://schemas.microsoft.com/office/drawing/2014/main" id="{A6A0FD88-E954-4C61-A853-21E1BB0E74FB}"/>
                  </a:ext>
                </a:extLst>
              </p:cNvPr>
              <p:cNvSpPr>
                <a:spLocks noGrp="1"/>
              </p:cNvSpPr>
              <p:nvPr>
                <p:ph idx="1"/>
              </p:nvPr>
            </p:nvSpPr>
            <p:spPr>
              <a:xfrm>
                <a:off x="838200" y="1737360"/>
                <a:ext cx="7139592" cy="4251960"/>
              </a:xfrm>
            </p:spPr>
            <p:txBody>
              <a:bodyPr>
                <a:normAutofit/>
              </a:bodyPr>
              <a:lstStyle/>
              <a:p>
                <a:r>
                  <a:rPr lang="en-US" sz="2000" dirty="0"/>
                  <a:t>Define a transformation as</a:t>
                </a:r>
              </a:p>
              <a:p>
                <a:pPr marL="457200" lvl="1" indent="0">
                  <a:buNone/>
                </a:pPr>
                <a14:m>
                  <m:oMathPara xmlns:m="http://schemas.openxmlformats.org/officeDocument/2006/math">
                    <m:oMathParaPr>
                      <m:jc m:val="center"/>
                    </m:oMathParaPr>
                    <m:oMath xmlns:m="http://schemas.openxmlformats.org/officeDocument/2006/math">
                      <m:d>
                        <m:dPr>
                          <m:ctrlPr>
                            <a:rPr lang="en-US" sz="1800" b="0" i="1" smtClean="0">
                              <a:latin typeface="Cambria Math" charset="0"/>
                            </a:rPr>
                          </m:ctrlPr>
                        </m:dPr>
                        <m:e>
                          <m:sSup>
                            <m:sSupPr>
                              <m:ctrlPr>
                                <a:rPr lang="en-US" sz="1800" i="1" smtClean="0">
                                  <a:latin typeface="Cambria Math" charset="0"/>
                                </a:rPr>
                              </m:ctrlPr>
                            </m:sSupPr>
                            <m:e>
                              <m:r>
                                <a:rPr lang="en-US" sz="1800" b="0" i="1" smtClean="0">
                                  <a:latin typeface="Cambria Math" panose="02040503050406030204" pitchFamily="18" charset="0"/>
                                </a:rPr>
                                <m:t>𝑘</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sSubSup>
                            <m:sSubSupPr>
                              <m:ctrlPr>
                                <a:rPr lang="en-US" sz="1800" i="1">
                                  <a:latin typeface="Cambria Math" charset="0"/>
                                </a:rPr>
                              </m:ctrlPr>
                            </m:sSubSupPr>
                            <m:e>
                              <m:r>
                                <a:rPr lang="en-US" sz="1800" b="1" i="1">
                                  <a:latin typeface="Cambria Math" panose="02040503050406030204" pitchFamily="18" charset="0"/>
                                </a:rPr>
                                <m:t>𝒎</m:t>
                              </m:r>
                            </m:e>
                            <m:sub>
                              <m:sSup>
                                <m:sSupPr>
                                  <m:ctrlPr>
                                    <a:rPr lang="en-US" sz="1800" i="1">
                                      <a:latin typeface="Cambria Math" charset="0"/>
                                    </a:rPr>
                                  </m:ctrlPr>
                                </m:sSupPr>
                                <m:e>
                                  <m:r>
                                    <a:rPr lang="en-US" sz="1800" i="1">
                                      <a:latin typeface="Cambria Math" panose="02040503050406030204" pitchFamily="18" charset="0"/>
                                    </a:rPr>
                                    <m:t>𝑘</m:t>
                                  </m:r>
                                </m:e>
                                <m:sup>
                                  <m:r>
                                    <a:rPr lang="en-US" sz="1800" i="1">
                                      <a:latin typeface="Cambria Math" panose="02040503050406030204" pitchFamily="18" charset="0"/>
                                    </a:rPr>
                                    <m:t>′</m:t>
                                  </m:r>
                                </m:sup>
                              </m:sSup>
                            </m:sub>
                            <m:sup>
                              <m:r>
                                <a:rPr lang="en-US" sz="1800" i="1">
                                  <a:latin typeface="Cambria Math" panose="02040503050406030204" pitchFamily="18" charset="0"/>
                                </a:rPr>
                                <m:t>′</m:t>
                              </m:r>
                            </m:sup>
                          </m:sSubSup>
                          <m:r>
                            <a:rPr lang="en-US" sz="1800" b="0" i="1" smtClean="0">
                              <a:latin typeface="Cambria Math" panose="02040503050406030204" pitchFamily="18" charset="0"/>
                            </a:rPr>
                            <m:t>,</m:t>
                          </m:r>
                          <m:sSup>
                            <m:sSupPr>
                              <m:ctrlPr>
                                <a:rPr lang="en-US" sz="1800" b="0" i="1" smtClean="0">
                                  <a:latin typeface="Cambria Math" charset="0"/>
                                </a:rPr>
                              </m:ctrlPr>
                            </m:sSupPr>
                            <m:e>
                              <m:r>
                                <a:rPr lang="en-US" sz="1800" b="1" i="1">
                                  <a:latin typeface="Cambria Math" panose="02040503050406030204" pitchFamily="18" charset="0"/>
                                </a:rPr>
                                <m:t>𝒖</m:t>
                              </m:r>
                            </m:e>
                            <m:sup>
                              <m:r>
                                <a:rPr lang="en-US" sz="1800" b="0" i="1" smtClean="0">
                                  <a:latin typeface="Cambria Math" panose="02040503050406030204" pitchFamily="18" charset="0"/>
                                </a:rPr>
                                <m:t>′</m:t>
                              </m:r>
                            </m:sup>
                          </m:sSup>
                        </m:e>
                      </m:d>
                      <m:r>
                        <a:rPr lang="en-US" sz="1800" b="0" i="1" smtClean="0">
                          <a:latin typeface="Cambria Math" panose="02040503050406030204" pitchFamily="18" charset="0"/>
                        </a:rPr>
                        <m:t>=</m:t>
                      </m:r>
                      <m:r>
                        <a:rPr lang="en-US" sz="1800" b="0" i="1" smtClean="0">
                          <a:latin typeface="Cambria Math" panose="02040503050406030204" pitchFamily="18" charset="0"/>
                        </a:rPr>
                        <m:t>h</m:t>
                      </m:r>
                      <m:r>
                        <a:rPr lang="en-US" sz="1800" b="0" i="1" smtClean="0">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m:t>
                      </m:r>
                      <m:sSub>
                        <m:sSubPr>
                          <m:ctrlPr>
                            <a:rPr lang="en-US" sz="1800" i="1">
                              <a:latin typeface="Cambria Math" charset="0"/>
                            </a:rPr>
                          </m:ctrlPr>
                        </m:sSubPr>
                        <m:e>
                          <m:r>
                            <a:rPr lang="en-US" sz="1800" b="1" i="1">
                              <a:latin typeface="Cambria Math" panose="02040503050406030204" pitchFamily="18" charset="0"/>
                            </a:rPr>
                            <m:t>𝒎</m:t>
                          </m:r>
                        </m:e>
                        <m:sub>
                          <m:r>
                            <a:rPr lang="en-US" sz="1800" i="1">
                              <a:latin typeface="Cambria Math" panose="02040503050406030204" pitchFamily="18" charset="0"/>
                            </a:rPr>
                            <m:t>𝑘</m:t>
                          </m:r>
                        </m:sub>
                      </m:sSub>
                      <m:r>
                        <a:rPr lang="en-US" sz="1800" i="1">
                          <a:latin typeface="Cambria Math" panose="02040503050406030204" pitchFamily="18" charset="0"/>
                        </a:rPr>
                        <m:t>,</m:t>
                      </m:r>
                      <m:r>
                        <a:rPr lang="en-US" sz="1800" b="1" i="1">
                          <a:latin typeface="Cambria Math" panose="02040503050406030204" pitchFamily="18" charset="0"/>
                        </a:rPr>
                        <m:t>𝒖</m:t>
                      </m:r>
                      <m:r>
                        <a:rPr lang="en-US" sz="1800" b="0" i="1" smtClean="0">
                          <a:latin typeface="Cambria Math" panose="02040503050406030204" pitchFamily="18" charset="0"/>
                        </a:rPr>
                        <m:t>)</m:t>
                      </m:r>
                    </m:oMath>
                  </m:oMathPara>
                </a14:m>
                <a:endParaRPr lang="en-US" sz="1800" dirty="0"/>
              </a:p>
              <a:p>
                <a:pPr marL="457200" lvl="1" indent="0">
                  <a:buNone/>
                </a:pPr>
                <a:r>
                  <a:rPr lang="en-US" sz="1800" dirty="0"/>
                  <a:t>                                 </a:t>
                </a:r>
                <a14:m>
                  <m:oMath xmlns:m="http://schemas.openxmlformats.org/officeDocument/2006/math">
                    <m:d>
                      <m:dPr>
                        <m:ctrlPr>
                          <a:rPr lang="en-US" sz="1800" i="1">
                            <a:latin typeface="Cambria Math" charset="0"/>
                          </a:rPr>
                        </m:ctrlPr>
                      </m:dPr>
                      <m:e>
                        <m:r>
                          <a:rPr lang="en-US" sz="1800" i="1">
                            <a:latin typeface="Cambria Math" panose="02040503050406030204" pitchFamily="18" charset="0"/>
                          </a:rPr>
                          <m:t>𝑘</m:t>
                        </m:r>
                        <m:r>
                          <a:rPr lang="en-US" sz="1800" i="1">
                            <a:latin typeface="Cambria Math" panose="02040503050406030204" pitchFamily="18" charset="0"/>
                          </a:rPr>
                          <m:t>,</m:t>
                        </m:r>
                        <m:sSub>
                          <m:sSubPr>
                            <m:ctrlPr>
                              <a:rPr lang="en-US" sz="1800" i="1">
                                <a:latin typeface="Cambria Math" charset="0"/>
                              </a:rPr>
                            </m:ctrlPr>
                          </m:sSubPr>
                          <m:e>
                            <m:r>
                              <a:rPr lang="en-US" sz="1800" b="1" i="1">
                                <a:latin typeface="Cambria Math" panose="02040503050406030204" pitchFamily="18" charset="0"/>
                              </a:rPr>
                              <m:t>𝒎</m:t>
                            </m:r>
                          </m:e>
                          <m:sub>
                            <m:r>
                              <a:rPr lang="en-US" sz="1800" i="1">
                                <a:latin typeface="Cambria Math" panose="02040503050406030204" pitchFamily="18" charset="0"/>
                              </a:rPr>
                              <m:t>𝑘</m:t>
                            </m:r>
                          </m:sub>
                        </m:sSub>
                        <m:r>
                          <a:rPr lang="en-US" sz="1800" i="1">
                            <a:latin typeface="Cambria Math" panose="02040503050406030204" pitchFamily="18" charset="0"/>
                          </a:rPr>
                          <m:t>,</m:t>
                        </m:r>
                        <m:r>
                          <a:rPr lang="en-US" sz="1800" b="1" i="1">
                            <a:latin typeface="Cambria Math" panose="02040503050406030204" pitchFamily="18" charset="0"/>
                          </a:rPr>
                          <m:t>𝒖</m:t>
                        </m:r>
                      </m:e>
                    </m:d>
                    <m:r>
                      <a:rPr lang="en-US" sz="1800" b="0" i="1" smtClean="0">
                        <a:latin typeface="Cambria Math" panose="02040503050406030204" pitchFamily="18" charset="0"/>
                      </a:rPr>
                      <m:t>=</m:t>
                    </m:r>
                    <m:sSup>
                      <m:sSupPr>
                        <m:ctrlPr>
                          <a:rPr lang="en-US" sz="1800" b="0" i="1" smtClean="0">
                            <a:latin typeface="Cambria Math" charset="0"/>
                          </a:rPr>
                        </m:ctrlPr>
                      </m:sSupPr>
                      <m:e>
                        <m:r>
                          <a:rPr lang="en-US" sz="1800" b="0" i="1" smtClean="0">
                            <a:latin typeface="Cambria Math" panose="02040503050406030204" pitchFamily="18" charset="0"/>
                          </a:rPr>
                          <m:t>h</m:t>
                        </m:r>
                      </m:e>
                      <m:sup>
                        <m:r>
                          <a:rPr lang="en-US" sz="1800" b="0" i="1" smtClean="0">
                            <a:latin typeface="Cambria Math" panose="02040503050406030204" pitchFamily="18" charset="0"/>
                          </a:rPr>
                          <m:t>−1</m:t>
                        </m:r>
                      </m:sup>
                    </m:sSup>
                    <m:d>
                      <m:dPr>
                        <m:ctrlPr>
                          <a:rPr lang="en-US" sz="1800" i="1">
                            <a:latin typeface="Cambria Math" charset="0"/>
                          </a:rPr>
                        </m:ctrlPr>
                      </m:dPr>
                      <m:e>
                        <m:sSup>
                          <m:sSupPr>
                            <m:ctrlPr>
                              <a:rPr lang="en-US" sz="1800" i="1">
                                <a:latin typeface="Cambria Math" charset="0"/>
                              </a:rPr>
                            </m:ctrlPr>
                          </m:sSupPr>
                          <m:e>
                            <m:r>
                              <a:rPr lang="en-US" sz="1800" i="1">
                                <a:latin typeface="Cambria Math" panose="02040503050406030204" pitchFamily="18" charset="0"/>
                              </a:rPr>
                              <m:t>𝑘</m:t>
                            </m:r>
                          </m:e>
                          <m:sup>
                            <m:r>
                              <a:rPr lang="en-US" sz="1800" i="1">
                                <a:latin typeface="Cambria Math" panose="02040503050406030204" pitchFamily="18" charset="0"/>
                              </a:rPr>
                              <m:t>′</m:t>
                            </m:r>
                          </m:sup>
                        </m:sSup>
                        <m:r>
                          <a:rPr lang="en-US" sz="1800" i="1">
                            <a:latin typeface="Cambria Math" panose="02040503050406030204" pitchFamily="18" charset="0"/>
                          </a:rPr>
                          <m:t>,</m:t>
                        </m:r>
                        <m:sSubSup>
                          <m:sSubSupPr>
                            <m:ctrlPr>
                              <a:rPr lang="en-US" sz="1800" i="1" smtClean="0">
                                <a:latin typeface="Cambria Math" charset="0"/>
                              </a:rPr>
                            </m:ctrlPr>
                          </m:sSubSupPr>
                          <m:e>
                            <m:r>
                              <a:rPr lang="en-US" sz="1800" b="1" i="1" smtClean="0">
                                <a:latin typeface="Cambria Math" panose="02040503050406030204" pitchFamily="18" charset="0"/>
                              </a:rPr>
                              <m:t>𝒎</m:t>
                            </m:r>
                          </m:e>
                          <m:sub>
                            <m:sSup>
                              <m:sSupPr>
                                <m:ctrlPr>
                                  <a:rPr lang="en-US" sz="1800" i="1" smtClean="0">
                                    <a:latin typeface="Cambria Math" charset="0"/>
                                  </a:rPr>
                                </m:ctrlPr>
                              </m:sSupPr>
                              <m:e>
                                <m:r>
                                  <a:rPr lang="en-US" sz="1800" b="0" i="1" smtClean="0">
                                    <a:latin typeface="Cambria Math" panose="02040503050406030204" pitchFamily="18" charset="0"/>
                                  </a:rPr>
                                  <m:t>𝑘</m:t>
                                </m:r>
                              </m:e>
                              <m:sup>
                                <m:r>
                                  <a:rPr lang="en-US" sz="1800" b="0" i="1" smtClean="0">
                                    <a:latin typeface="Cambria Math" panose="02040503050406030204" pitchFamily="18" charset="0"/>
                                  </a:rPr>
                                  <m:t>′</m:t>
                                </m:r>
                              </m:sup>
                            </m:sSup>
                          </m:sub>
                          <m:sup>
                            <m:r>
                              <a:rPr lang="en-US" sz="1800" b="0" i="1" smtClean="0">
                                <a:latin typeface="Cambria Math" panose="02040503050406030204" pitchFamily="18" charset="0"/>
                              </a:rPr>
                              <m:t>′</m:t>
                            </m:r>
                          </m:sup>
                        </m:sSubSup>
                        <m:r>
                          <a:rPr lang="en-US" sz="1800" i="1">
                            <a:latin typeface="Cambria Math" panose="02040503050406030204" pitchFamily="18" charset="0"/>
                          </a:rPr>
                          <m:t>,</m:t>
                        </m:r>
                        <m:sSup>
                          <m:sSupPr>
                            <m:ctrlPr>
                              <a:rPr lang="en-US" sz="1800" i="1">
                                <a:latin typeface="Cambria Math" charset="0"/>
                              </a:rPr>
                            </m:ctrlPr>
                          </m:sSupPr>
                          <m:e>
                            <m:r>
                              <a:rPr lang="en-US" sz="1800" b="1" i="1">
                                <a:latin typeface="Cambria Math" panose="02040503050406030204" pitchFamily="18" charset="0"/>
                              </a:rPr>
                              <m:t>𝒖</m:t>
                            </m:r>
                          </m:e>
                          <m:sup>
                            <m:r>
                              <a:rPr lang="en-US" sz="1800" i="1">
                                <a:latin typeface="Cambria Math" panose="02040503050406030204" pitchFamily="18" charset="0"/>
                              </a:rPr>
                              <m:t>′</m:t>
                            </m:r>
                          </m:sup>
                        </m:sSup>
                      </m:e>
                    </m:d>
                  </m:oMath>
                </a14:m>
                <a:endParaRPr lang="en-US" sz="1800" dirty="0"/>
              </a:p>
              <a:p>
                <a:pPr lvl="1"/>
                <a14:m>
                  <m:oMath xmlns:m="http://schemas.openxmlformats.org/officeDocument/2006/math">
                    <m:r>
                      <a:rPr lang="en-US" sz="1800" b="1" i="1">
                        <a:latin typeface="Cambria Math" panose="02040503050406030204" pitchFamily="18" charset="0"/>
                      </a:rPr>
                      <m:t>𝒖</m:t>
                    </m:r>
                  </m:oMath>
                </a14:m>
                <a:r>
                  <a:rPr lang="en-US" sz="1800" dirty="0"/>
                  <a:t> and </a:t>
                </a:r>
                <a14:m>
                  <m:oMath xmlns:m="http://schemas.openxmlformats.org/officeDocument/2006/math">
                    <m:sSup>
                      <m:sSupPr>
                        <m:ctrlPr>
                          <a:rPr lang="en-US" sz="1800" i="1">
                            <a:latin typeface="Cambria Math" charset="0"/>
                          </a:rPr>
                        </m:ctrlPr>
                      </m:sSupPr>
                      <m:e>
                        <m:r>
                          <a:rPr lang="en-US" sz="1800" b="1" i="1">
                            <a:latin typeface="Cambria Math" panose="02040503050406030204" pitchFamily="18" charset="0"/>
                          </a:rPr>
                          <m:t>𝒖</m:t>
                        </m:r>
                      </m:e>
                      <m:sup>
                        <m:r>
                          <a:rPr lang="en-US" sz="1800" i="1">
                            <a:latin typeface="Cambria Math" panose="02040503050406030204" pitchFamily="18" charset="0"/>
                          </a:rPr>
                          <m:t>′</m:t>
                        </m:r>
                      </m:sup>
                    </m:sSup>
                  </m:oMath>
                </a14:m>
                <a:r>
                  <a:rPr lang="en-US" sz="1800" dirty="0"/>
                  <a:t> are vectors of random variable where</a:t>
                </a:r>
              </a:p>
              <a:p>
                <a:pPr lvl="2"/>
                <a14:m>
                  <m:oMath xmlns:m="http://schemas.openxmlformats.org/officeDocument/2006/math">
                    <m:r>
                      <a:rPr lang="en-US" sz="1600" b="0" i="1" smtClean="0">
                        <a:latin typeface="Cambria Math" panose="02040503050406030204" pitchFamily="18" charset="0"/>
                      </a:rPr>
                      <m:t>𝑑𝑖𝑚</m:t>
                    </m:r>
                    <m:d>
                      <m:dPr>
                        <m:ctrlPr>
                          <a:rPr lang="en-US" sz="1600" b="0" i="1" smtClean="0">
                            <a:latin typeface="Cambria Math" charset="0"/>
                          </a:rPr>
                        </m:ctrlPr>
                      </m:dPr>
                      <m:e>
                        <m:sSub>
                          <m:sSubPr>
                            <m:ctrlPr>
                              <a:rPr lang="en-US" sz="1600" i="1">
                                <a:latin typeface="Cambria Math" charset="0"/>
                              </a:rPr>
                            </m:ctrlPr>
                          </m:sSubPr>
                          <m:e>
                            <m:r>
                              <a:rPr lang="en-US" sz="1600" b="1" i="1">
                                <a:latin typeface="Cambria Math" panose="02040503050406030204" pitchFamily="18" charset="0"/>
                              </a:rPr>
                              <m:t>𝒎</m:t>
                            </m:r>
                          </m:e>
                          <m:sub>
                            <m:r>
                              <a:rPr lang="en-US" sz="1600" i="1">
                                <a:latin typeface="Cambria Math" panose="02040503050406030204" pitchFamily="18" charset="0"/>
                              </a:rPr>
                              <m:t>𝑘</m:t>
                            </m:r>
                          </m:sub>
                        </m:sSub>
                      </m:e>
                    </m:d>
                    <m:r>
                      <a:rPr lang="en-US" sz="1600" b="0" i="1" smtClean="0">
                        <a:latin typeface="Cambria Math" panose="02040503050406030204" pitchFamily="18" charset="0"/>
                      </a:rPr>
                      <m:t>+</m:t>
                    </m:r>
                    <m:r>
                      <a:rPr lang="en-US" sz="1600" b="0" i="1" smtClean="0">
                        <a:latin typeface="Cambria Math" panose="02040503050406030204" pitchFamily="18" charset="0"/>
                      </a:rPr>
                      <m:t>𝑑𝑖𝑚</m:t>
                    </m:r>
                    <m:d>
                      <m:dPr>
                        <m:ctrlPr>
                          <a:rPr lang="en-US" sz="1600" b="0" i="1" smtClean="0">
                            <a:latin typeface="Cambria Math" charset="0"/>
                          </a:rPr>
                        </m:ctrlPr>
                      </m:dPr>
                      <m:e>
                        <m:r>
                          <a:rPr lang="en-US" sz="1600" b="1" i="1">
                            <a:latin typeface="Cambria Math" panose="02040503050406030204" pitchFamily="18" charset="0"/>
                          </a:rPr>
                          <m:t>𝒖</m:t>
                        </m:r>
                      </m:e>
                    </m:d>
                    <m:r>
                      <a:rPr lang="en-US" sz="1600" b="0" i="1" smtClean="0">
                        <a:latin typeface="Cambria Math" panose="02040503050406030204" pitchFamily="18" charset="0"/>
                      </a:rPr>
                      <m:t>=</m:t>
                    </m:r>
                    <m:r>
                      <a:rPr lang="en-US" sz="1600" b="0" i="1" smtClean="0">
                        <a:latin typeface="Cambria Math" panose="02040503050406030204" pitchFamily="18" charset="0"/>
                      </a:rPr>
                      <m:t>𝑑𝑖𝑚</m:t>
                    </m:r>
                    <m:r>
                      <a:rPr lang="en-US" sz="1600" b="0" i="1" smtClean="0">
                        <a:latin typeface="Cambria Math" panose="02040503050406030204" pitchFamily="18" charset="0"/>
                      </a:rPr>
                      <m:t>(</m:t>
                    </m:r>
                    <m:sSup>
                      <m:sSupPr>
                        <m:ctrlPr>
                          <a:rPr lang="en-US" sz="1600" i="1">
                            <a:latin typeface="Cambria Math" charset="0"/>
                          </a:rPr>
                        </m:ctrlPr>
                      </m:sSupPr>
                      <m:e>
                        <m:sSub>
                          <m:sSubPr>
                            <m:ctrlPr>
                              <a:rPr lang="en-US" sz="1600" i="1">
                                <a:latin typeface="Cambria Math" charset="0"/>
                              </a:rPr>
                            </m:ctrlPr>
                          </m:sSubPr>
                          <m:e>
                            <m:r>
                              <a:rPr lang="en-US" sz="1600" b="1" i="1">
                                <a:latin typeface="Cambria Math" panose="02040503050406030204" pitchFamily="18" charset="0"/>
                              </a:rPr>
                              <m:t>𝒎</m:t>
                            </m:r>
                          </m:e>
                          <m:sub>
                            <m:r>
                              <a:rPr lang="en-US" sz="1600" i="1">
                                <a:latin typeface="Cambria Math" panose="02040503050406030204" pitchFamily="18" charset="0"/>
                              </a:rPr>
                              <m:t>𝑘</m:t>
                            </m:r>
                          </m:sub>
                        </m:sSub>
                      </m:e>
                      <m:sup>
                        <m:r>
                          <a:rPr lang="en-US" sz="1600" i="1">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𝑑𝑖𝑚</m:t>
                    </m:r>
                    <m:r>
                      <a:rPr lang="en-US" sz="1600" b="0" i="1" smtClean="0">
                        <a:latin typeface="Cambria Math" panose="02040503050406030204" pitchFamily="18" charset="0"/>
                      </a:rPr>
                      <m:t>(</m:t>
                    </m:r>
                    <m:sSup>
                      <m:sSupPr>
                        <m:ctrlPr>
                          <a:rPr lang="en-US" sz="1600" i="1">
                            <a:latin typeface="Cambria Math" charset="0"/>
                          </a:rPr>
                        </m:ctrlPr>
                      </m:sSupPr>
                      <m:e>
                        <m:r>
                          <a:rPr lang="en-US" sz="1600" b="1" i="1">
                            <a:latin typeface="Cambria Math" panose="02040503050406030204" pitchFamily="18" charset="0"/>
                          </a:rPr>
                          <m:t>𝒖</m:t>
                        </m:r>
                      </m:e>
                      <m:sup>
                        <m:r>
                          <a:rPr lang="en-US" sz="1600" i="1">
                            <a:latin typeface="Cambria Math" panose="02040503050406030204" pitchFamily="18" charset="0"/>
                          </a:rPr>
                          <m:t>′</m:t>
                        </m:r>
                      </m:sup>
                    </m:sSup>
                    <m:r>
                      <a:rPr lang="en-US" sz="1600" b="0" i="1" smtClean="0">
                        <a:latin typeface="Cambria Math" panose="02040503050406030204" pitchFamily="18" charset="0"/>
                      </a:rPr>
                      <m:t>)</m:t>
                    </m:r>
                  </m:oMath>
                </a14:m>
                <a:endParaRPr lang="en-US" sz="1600" dirty="0"/>
              </a:p>
              <a:p>
                <a:pPr lvl="2"/>
                <a14:m>
                  <m:oMath xmlns:m="http://schemas.openxmlformats.org/officeDocument/2006/math">
                    <m:r>
                      <a:rPr lang="en-US" sz="1600" i="1">
                        <a:latin typeface="Cambria Math" panose="02040503050406030204" pitchFamily="18" charset="0"/>
                      </a:rPr>
                      <m:t>𝑑</m:t>
                    </m:r>
                    <m:r>
                      <a:rPr lang="en-US" sz="1600" b="0" i="1" smtClean="0">
                        <a:latin typeface="Cambria Math" panose="02040503050406030204" pitchFamily="18" charset="0"/>
                      </a:rPr>
                      <m:t>𝑖𝑚</m:t>
                    </m:r>
                    <m:r>
                      <a:rPr lang="en-US" sz="1600" b="0" i="1" smtClean="0">
                        <a:latin typeface="Cambria Math" panose="02040503050406030204" pitchFamily="18" charset="0"/>
                      </a:rPr>
                      <m:t>()</m:t>
                    </m:r>
                  </m:oMath>
                </a14:m>
                <a:r>
                  <a:rPr lang="en-US" sz="1600" dirty="0"/>
                  <a:t>: the dimension of</a:t>
                </a:r>
              </a:p>
              <a:p>
                <a:pPr lvl="1"/>
                <a14:m>
                  <m:oMath xmlns:m="http://schemas.openxmlformats.org/officeDocument/2006/math">
                    <m:r>
                      <a:rPr lang="en-US" sz="1800" i="1">
                        <a:latin typeface="Cambria Math" panose="02040503050406030204" pitchFamily="18" charset="0"/>
                      </a:rPr>
                      <m:t>h</m:t>
                    </m:r>
                  </m:oMath>
                </a14:m>
                <a:r>
                  <a:rPr lang="en-US" sz="1800" dirty="0"/>
                  <a:t> is the state transformation function</a:t>
                </a:r>
              </a:p>
              <a:p>
                <a:pPr lvl="2"/>
                <a14:m>
                  <m:oMath xmlns:m="http://schemas.openxmlformats.org/officeDocument/2006/math">
                    <m:r>
                      <a:rPr lang="en-US" sz="1600" i="1">
                        <a:latin typeface="Cambria Math" panose="02040503050406030204" pitchFamily="18" charset="0"/>
                      </a:rPr>
                      <m:t>h</m:t>
                    </m:r>
                  </m:oMath>
                </a14:m>
                <a:r>
                  <a:rPr lang="en-US" sz="1600" dirty="0"/>
                  <a:t> and its inverse </a:t>
                </a:r>
                <a14:m>
                  <m:oMath xmlns:m="http://schemas.openxmlformats.org/officeDocument/2006/math">
                    <m:sSup>
                      <m:sSupPr>
                        <m:ctrlPr>
                          <a:rPr lang="en-US" sz="1600" i="1">
                            <a:latin typeface="Cambria Math" charset="0"/>
                          </a:rPr>
                        </m:ctrlPr>
                      </m:sSupPr>
                      <m:e>
                        <m:r>
                          <a:rPr lang="en-US" sz="1600" i="1">
                            <a:latin typeface="Cambria Math" panose="02040503050406030204" pitchFamily="18" charset="0"/>
                          </a:rPr>
                          <m:t>h</m:t>
                        </m:r>
                      </m:e>
                      <m:sup>
                        <m:r>
                          <a:rPr lang="en-US" sz="1600" i="1">
                            <a:latin typeface="Cambria Math" panose="02040503050406030204" pitchFamily="18" charset="0"/>
                          </a:rPr>
                          <m:t>−1</m:t>
                        </m:r>
                      </m:sup>
                    </m:sSup>
                  </m:oMath>
                </a14:m>
                <a:r>
                  <a:rPr lang="en-US" sz="1600" dirty="0"/>
                  <a:t> must exist and be differentiable</a:t>
                </a:r>
              </a:p>
              <a:p>
                <a:r>
                  <a:rPr lang="en-US" sz="2000" dirty="0"/>
                  <a:t>Green shows that to maintain the detailed balance the acceptance should be</a:t>
                </a:r>
              </a:p>
              <a:p>
                <a:pPr marL="0" indent="0">
                  <a:buNone/>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𝒜</m:t>
                      </m:r>
                      <m:d>
                        <m:dPr>
                          <m:ctrlPr>
                            <a:rPr lang="en-US" sz="1600" i="1">
                              <a:latin typeface="Cambria Math" charset="0"/>
                            </a:rPr>
                          </m:ctrlPr>
                        </m:dPr>
                        <m:e>
                          <m:sSup>
                            <m:sSupPr>
                              <m:ctrlPr>
                                <a:rPr lang="en-US" sz="1600" i="1">
                                  <a:latin typeface="Cambria Math" charset="0"/>
                                </a:rPr>
                              </m:ctrlPr>
                            </m:sSupPr>
                            <m:e>
                              <m:r>
                                <a:rPr lang="en-US" sz="1600" b="1" i="1">
                                  <a:latin typeface="Cambria Math" panose="02040503050406030204" pitchFamily="18" charset="0"/>
                                </a:rPr>
                                <m:t>𝒎</m:t>
                              </m:r>
                            </m:e>
                            <m:sup>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sup>
                          </m:sSup>
                          <m:r>
                            <a:rPr lang="en-US" sz="1600">
                              <a:latin typeface="Cambria Math" panose="02040503050406030204" pitchFamily="18" charset="0"/>
                            </a:rPr>
                            <m:t>,</m:t>
                          </m:r>
                          <m:sSup>
                            <m:sSupPr>
                              <m:ctrlPr>
                                <a:rPr lang="en-US" sz="1600" i="1">
                                  <a:latin typeface="Cambria Math" charset="0"/>
                                </a:rPr>
                              </m:ctrlPr>
                            </m:sSupPr>
                            <m:e>
                              <m:r>
                                <a:rPr lang="en-US" sz="1600" b="1" i="1">
                                  <a:latin typeface="Cambria Math" panose="02040503050406030204" pitchFamily="18" charset="0"/>
                                </a:rPr>
                                <m:t>𝒎</m:t>
                              </m:r>
                            </m:e>
                            <m:sup>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−1)</m:t>
                              </m:r>
                            </m:sup>
                          </m:sSup>
                        </m:e>
                      </m:d>
                      <m:r>
                        <a:rPr lang="en-US" sz="1600">
                          <a:latin typeface="Cambria Math" panose="02040503050406030204" pitchFamily="18" charset="0"/>
                        </a:rPr>
                        <m:t>=</m:t>
                      </m:r>
                      <m:func>
                        <m:funcPr>
                          <m:ctrlPr>
                            <a:rPr lang="en-US" sz="1600" i="1">
                              <a:latin typeface="Cambria Math" charset="0"/>
                            </a:rPr>
                          </m:ctrlPr>
                        </m:funcPr>
                        <m:fName>
                          <m:r>
                            <m:rPr>
                              <m:sty m:val="p"/>
                            </m:rPr>
                            <a:rPr lang="en-US" sz="1600">
                              <a:latin typeface="Cambria Math" panose="02040503050406030204" pitchFamily="18" charset="0"/>
                            </a:rPr>
                            <m:t>min</m:t>
                          </m:r>
                        </m:fName>
                        <m:e>
                          <m:d>
                            <m:dPr>
                              <m:begChr m:val="{"/>
                              <m:endChr m:val="}"/>
                              <m:ctrlPr>
                                <a:rPr lang="en-US" sz="1600" i="1">
                                  <a:latin typeface="Cambria Math" charset="0"/>
                                </a:rPr>
                              </m:ctrlPr>
                            </m:dPr>
                            <m:e>
                              <m:r>
                                <a:rPr lang="en-US" sz="1600">
                                  <a:latin typeface="Cambria Math" panose="02040503050406030204" pitchFamily="18" charset="0"/>
                                </a:rPr>
                                <m:t>1,</m:t>
                              </m:r>
                              <m:f>
                                <m:fPr>
                                  <m:ctrlPr>
                                    <a:rPr lang="en-US" sz="1600" i="1">
                                      <a:latin typeface="Cambria Math" charset="0"/>
                                    </a:rPr>
                                  </m:ctrlPr>
                                </m:fPr>
                                <m:num>
                                  <m:r>
                                    <a:rPr lang="en-US" sz="1600" i="1">
                                      <a:latin typeface="Cambria Math" panose="02040503050406030204" pitchFamily="18" charset="0"/>
                                    </a:rPr>
                                    <m:t>𝑃</m:t>
                                  </m:r>
                                  <m:d>
                                    <m:dPr>
                                      <m:ctrlPr>
                                        <a:rPr lang="en-US" sz="1600" i="1">
                                          <a:latin typeface="Cambria Math" charset="0"/>
                                        </a:rPr>
                                      </m:ctrlPr>
                                    </m:dPr>
                                    <m:e>
                                      <m:sSubSup>
                                        <m:sSubSupPr>
                                          <m:ctrlPr>
                                            <a:rPr lang="en-US" sz="1600" i="1">
                                              <a:latin typeface="Cambria Math" charset="0"/>
                                            </a:rPr>
                                          </m:ctrlPr>
                                        </m:sSubSupPr>
                                        <m:e>
                                          <m:r>
                                            <a:rPr lang="en-US" sz="1600" b="1" i="1">
                                              <a:latin typeface="Cambria Math" panose="02040503050406030204" pitchFamily="18" charset="0"/>
                                            </a:rPr>
                                            <m:t>𝒎</m:t>
                                          </m:r>
                                        </m:e>
                                        <m:sub>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sub>
                                        <m:sup>
                                          <m:r>
                                            <a:rPr lang="en-US" sz="1600" i="1">
                                              <a:latin typeface="Cambria Math" panose="02040503050406030204" pitchFamily="18" charset="0"/>
                                            </a:rPr>
                                            <m:t>′</m:t>
                                          </m:r>
                                        </m:sup>
                                      </m:sSubSup>
                                      <m:r>
                                        <a:rPr lang="en-US" sz="1600" b="0" i="1" smtClean="0">
                                          <a:latin typeface="Cambria Math" panose="02040503050406030204" pitchFamily="18" charset="0"/>
                                        </a:rPr>
                                        <m:t>,</m:t>
                                      </m:r>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e>
                                    <m:e>
                                      <m:r>
                                        <a:rPr lang="en-US" sz="1600" b="1" i="1">
                                          <a:latin typeface="Cambria Math" panose="02040503050406030204" pitchFamily="18" charset="0"/>
                                        </a:rPr>
                                        <m:t>𝒅</m:t>
                                      </m:r>
                                    </m:e>
                                  </m:d>
                                  <m:r>
                                    <m:rPr>
                                      <m:sty m:val="p"/>
                                    </m:rPr>
                                    <a:rPr lang="en-US" sz="1600">
                                      <a:latin typeface="Cambria Math" panose="02040503050406030204" pitchFamily="18" charset="0"/>
                                    </a:rPr>
                                    <m:t>Q</m:t>
                                  </m:r>
                                  <m:d>
                                    <m:dPr>
                                      <m:ctrlPr>
                                        <a:rPr lang="en-US" sz="1600" i="1">
                                          <a:latin typeface="Cambria Math" charset="0"/>
                                        </a:rPr>
                                      </m:ctrlPr>
                                    </m:dPr>
                                    <m:e>
                                      <m:sSub>
                                        <m:sSubPr>
                                          <m:ctrlPr>
                                            <a:rPr lang="en-US" sz="1600" i="1">
                                              <a:latin typeface="Cambria Math" charset="0"/>
                                            </a:rPr>
                                          </m:ctrlPr>
                                        </m:sSubPr>
                                        <m:e>
                                          <m:r>
                                            <a:rPr lang="en-US" sz="1600" b="1" i="1">
                                              <a:latin typeface="Cambria Math" panose="02040503050406030204" pitchFamily="18" charset="0"/>
                                            </a:rPr>
                                            <m:t>𝒎</m:t>
                                          </m:r>
                                        </m:e>
                                        <m:sub>
                                          <m:r>
                                            <a:rPr lang="en-US" sz="1600" i="1">
                                              <a:latin typeface="Cambria Math" panose="02040503050406030204" pitchFamily="18" charset="0"/>
                                            </a:rPr>
                                            <m:t>𝑘</m:t>
                                          </m:r>
                                        </m:sub>
                                      </m:sSub>
                                      <m:r>
                                        <a:rPr lang="en-US" sz="1600" i="1">
                                          <a:latin typeface="Cambria Math" panose="02040503050406030204" pitchFamily="18" charset="0"/>
                                        </a:rPr>
                                        <m:t>,</m:t>
                                      </m:r>
                                      <m:r>
                                        <a:rPr lang="en-US" sz="1600" i="1">
                                          <a:latin typeface="Cambria Math" panose="02040503050406030204" pitchFamily="18" charset="0"/>
                                        </a:rPr>
                                        <m:t>𝑘</m:t>
                                      </m:r>
                                    </m:e>
                                    <m:e>
                                      <m:sSubSup>
                                        <m:sSubSupPr>
                                          <m:ctrlPr>
                                            <a:rPr lang="en-US" sz="1600" i="1">
                                              <a:latin typeface="Cambria Math" charset="0"/>
                                            </a:rPr>
                                          </m:ctrlPr>
                                        </m:sSubSupPr>
                                        <m:e>
                                          <m:r>
                                            <a:rPr lang="en-US" sz="1600" b="1" i="1">
                                              <a:latin typeface="Cambria Math" panose="02040503050406030204" pitchFamily="18" charset="0"/>
                                            </a:rPr>
                                            <m:t>𝒎</m:t>
                                          </m:r>
                                        </m:e>
                                        <m:sub>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sub>
                                        <m:sup>
                                          <m:r>
                                            <a:rPr lang="en-US" sz="1600" i="1">
                                              <a:latin typeface="Cambria Math" panose="02040503050406030204" pitchFamily="18" charset="0"/>
                                            </a:rPr>
                                            <m:t>′</m:t>
                                          </m:r>
                                        </m:sup>
                                      </m:sSubSup>
                                      <m:r>
                                        <a:rPr lang="en-US" sz="1600" i="1">
                                          <a:latin typeface="Cambria Math" panose="02040503050406030204" pitchFamily="18" charset="0"/>
                                        </a:rPr>
                                        <m:t>,</m:t>
                                      </m:r>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e>
                                  </m:d>
                                </m:num>
                                <m:den>
                                  <m:r>
                                    <a:rPr lang="en-US" sz="1600" i="1">
                                      <a:latin typeface="Cambria Math" panose="02040503050406030204" pitchFamily="18" charset="0"/>
                                    </a:rPr>
                                    <m:t>𝑃</m:t>
                                  </m:r>
                                  <m:d>
                                    <m:dPr>
                                      <m:ctrlPr>
                                        <a:rPr lang="en-US" sz="1600" i="1">
                                          <a:latin typeface="Cambria Math" charset="0"/>
                                        </a:rPr>
                                      </m:ctrlPr>
                                    </m:dPr>
                                    <m:e>
                                      <m:sSub>
                                        <m:sSubPr>
                                          <m:ctrlPr>
                                            <a:rPr lang="en-US" sz="1600" i="1">
                                              <a:latin typeface="Cambria Math" charset="0"/>
                                            </a:rPr>
                                          </m:ctrlPr>
                                        </m:sSubPr>
                                        <m:e>
                                          <m:r>
                                            <a:rPr lang="en-US" sz="1600" b="1" i="1">
                                              <a:latin typeface="Cambria Math" panose="02040503050406030204" pitchFamily="18" charset="0"/>
                                            </a:rPr>
                                            <m:t>𝒎</m:t>
                                          </m:r>
                                        </m:e>
                                        <m:sub>
                                          <m:r>
                                            <a:rPr lang="en-US" sz="1600" i="1">
                                              <a:latin typeface="Cambria Math" panose="02040503050406030204" pitchFamily="18" charset="0"/>
                                            </a:rPr>
                                            <m:t>𝑘</m:t>
                                          </m:r>
                                        </m:sub>
                                      </m:sSub>
                                      <m:r>
                                        <a:rPr lang="en-US" sz="1600" b="0" i="1" smtClean="0">
                                          <a:latin typeface="Cambria Math" panose="02040503050406030204" pitchFamily="18" charset="0"/>
                                        </a:rPr>
                                        <m:t>,</m:t>
                                      </m:r>
                                      <m:r>
                                        <a:rPr lang="en-US" sz="1600" b="0" i="1" smtClean="0">
                                          <a:latin typeface="Cambria Math" panose="02040503050406030204" pitchFamily="18" charset="0"/>
                                        </a:rPr>
                                        <m:t>𝑘</m:t>
                                      </m:r>
                                    </m:e>
                                    <m:e>
                                      <m:r>
                                        <a:rPr lang="en-US" sz="1600" b="1" i="1">
                                          <a:latin typeface="Cambria Math" panose="02040503050406030204" pitchFamily="18" charset="0"/>
                                        </a:rPr>
                                        <m:t>𝒅</m:t>
                                      </m:r>
                                    </m:e>
                                  </m:d>
                                  <m:r>
                                    <m:rPr>
                                      <m:sty m:val="p"/>
                                    </m:rPr>
                                    <a:rPr lang="en-US" sz="1600">
                                      <a:latin typeface="Cambria Math" panose="02040503050406030204" pitchFamily="18" charset="0"/>
                                    </a:rPr>
                                    <m:t>Q</m:t>
                                  </m:r>
                                  <m:d>
                                    <m:dPr>
                                      <m:ctrlPr>
                                        <a:rPr lang="en-US" sz="1600" i="1">
                                          <a:latin typeface="Cambria Math" charset="0"/>
                                        </a:rPr>
                                      </m:ctrlPr>
                                    </m:dPr>
                                    <m:e>
                                      <m:sSubSup>
                                        <m:sSubSupPr>
                                          <m:ctrlPr>
                                            <a:rPr lang="en-US" sz="1600" i="1">
                                              <a:latin typeface="Cambria Math" charset="0"/>
                                            </a:rPr>
                                          </m:ctrlPr>
                                        </m:sSubSupPr>
                                        <m:e>
                                          <m:r>
                                            <a:rPr lang="en-US" sz="1600" b="1" i="1">
                                              <a:latin typeface="Cambria Math" panose="02040503050406030204" pitchFamily="18" charset="0"/>
                                            </a:rPr>
                                            <m:t>𝒎</m:t>
                                          </m:r>
                                        </m:e>
                                        <m:sub>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sub>
                                        <m:sup>
                                          <m:r>
                                            <a:rPr lang="en-US" sz="1600" i="1">
                                              <a:latin typeface="Cambria Math" panose="02040503050406030204" pitchFamily="18" charset="0"/>
                                            </a:rPr>
                                            <m:t>′</m:t>
                                          </m:r>
                                        </m:sup>
                                      </m:sSubSup>
                                      <m:r>
                                        <a:rPr lang="en-US" sz="1600" i="1">
                                          <a:latin typeface="Cambria Math" panose="02040503050406030204" pitchFamily="18" charset="0"/>
                                        </a:rPr>
                                        <m:t>,</m:t>
                                      </m:r>
                                      <m:sSup>
                                        <m:sSupPr>
                                          <m:ctrlPr>
                                            <a:rPr lang="en-US" sz="1600" i="1">
                                              <a:latin typeface="Cambria Math" charset="0"/>
                                            </a:rPr>
                                          </m:ctrlPr>
                                        </m:sSupPr>
                                        <m:e>
                                          <m:r>
                                            <a:rPr lang="en-US" sz="1600" i="1">
                                              <a:latin typeface="Cambria Math" panose="02040503050406030204" pitchFamily="18" charset="0"/>
                                            </a:rPr>
                                            <m:t>𝑘</m:t>
                                          </m:r>
                                        </m:e>
                                        <m:sup>
                                          <m:r>
                                            <a:rPr lang="en-US" sz="1600" i="1">
                                              <a:latin typeface="Cambria Math" panose="02040503050406030204" pitchFamily="18" charset="0"/>
                                            </a:rPr>
                                            <m:t>′</m:t>
                                          </m:r>
                                        </m:sup>
                                      </m:sSup>
                                    </m:e>
                                    <m:e>
                                      <m:sSub>
                                        <m:sSubPr>
                                          <m:ctrlPr>
                                            <a:rPr lang="en-US" sz="1600" i="1">
                                              <a:latin typeface="Cambria Math" charset="0"/>
                                            </a:rPr>
                                          </m:ctrlPr>
                                        </m:sSubPr>
                                        <m:e>
                                          <m:r>
                                            <a:rPr lang="en-US" sz="1600" b="1" i="1">
                                              <a:latin typeface="Cambria Math" panose="02040503050406030204" pitchFamily="18" charset="0"/>
                                            </a:rPr>
                                            <m:t>𝒎</m:t>
                                          </m:r>
                                        </m:e>
                                        <m:sub>
                                          <m:r>
                                            <a:rPr lang="en-US" sz="1600" i="1">
                                              <a:latin typeface="Cambria Math" panose="02040503050406030204" pitchFamily="18" charset="0"/>
                                            </a:rPr>
                                            <m:t>𝑘</m:t>
                                          </m:r>
                                        </m:sub>
                                      </m:sSub>
                                      <m:r>
                                        <a:rPr lang="en-US" sz="1600" i="1">
                                          <a:latin typeface="Cambria Math" panose="02040503050406030204" pitchFamily="18" charset="0"/>
                                        </a:rPr>
                                        <m:t>,</m:t>
                                      </m:r>
                                      <m:r>
                                        <a:rPr lang="en-US" sz="1600" i="1">
                                          <a:latin typeface="Cambria Math" panose="02040503050406030204" pitchFamily="18" charset="0"/>
                                        </a:rPr>
                                        <m:t>𝑘</m:t>
                                      </m:r>
                                    </m:e>
                                  </m:d>
                                </m:den>
                              </m:f>
                              <m:d>
                                <m:dPr>
                                  <m:begChr m:val="|"/>
                                  <m:endChr m:val="|"/>
                                  <m:ctrlPr>
                                    <a:rPr lang="en-US" sz="1600" i="1" smtClean="0">
                                      <a:solidFill>
                                        <a:srgbClr val="C3092B"/>
                                      </a:solidFill>
                                      <a:latin typeface="Cambria Math" charset="0"/>
                                    </a:rPr>
                                  </m:ctrlPr>
                                </m:dPr>
                                <m:e>
                                  <m:r>
                                    <a:rPr lang="en-US" sz="1600" b="1" i="1" smtClean="0">
                                      <a:solidFill>
                                        <a:srgbClr val="C3092B"/>
                                      </a:solidFill>
                                      <a:latin typeface="Cambria Math" panose="02040503050406030204" pitchFamily="18" charset="0"/>
                                    </a:rPr>
                                    <m:t>𝑱</m:t>
                                  </m:r>
                                </m:e>
                              </m:d>
                            </m:e>
                          </m:d>
                        </m:e>
                      </m:func>
                    </m:oMath>
                  </m:oMathPara>
                </a14:m>
                <a:endParaRPr lang="en-US" sz="2000" dirty="0"/>
              </a:p>
              <a:p>
                <a:pPr marL="0" indent="0">
                  <a:buNone/>
                </a:pPr>
                <a:r>
                  <a:rPr lang="en-US" sz="2000" dirty="0"/>
                  <a:t>	Where	</a:t>
                </a:r>
                <a14:m>
                  <m:oMath xmlns:m="http://schemas.openxmlformats.org/officeDocument/2006/math">
                    <m:d>
                      <m:dPr>
                        <m:begChr m:val="|"/>
                        <m:endChr m:val="|"/>
                        <m:ctrlPr>
                          <a:rPr lang="en-US" sz="2000" i="1">
                            <a:latin typeface="Cambria Math" charset="0"/>
                          </a:rPr>
                        </m:ctrlPr>
                      </m:dPr>
                      <m:e>
                        <m:r>
                          <a:rPr lang="en-US" sz="2000" b="1" i="1">
                            <a:latin typeface="Cambria Math" panose="02040503050406030204" pitchFamily="18" charset="0"/>
                          </a:rPr>
                          <m:t>𝑱</m:t>
                        </m:r>
                      </m:e>
                    </m:d>
                    <m:r>
                      <a:rPr lang="en-US" sz="2000" b="1" i="1" smtClean="0">
                        <a:latin typeface="Cambria Math" panose="02040503050406030204" pitchFamily="18" charset="0"/>
                      </a:rPr>
                      <m:t>=</m:t>
                    </m:r>
                    <m:d>
                      <m:dPr>
                        <m:begChr m:val="|"/>
                        <m:endChr m:val="|"/>
                        <m:ctrlPr>
                          <a:rPr lang="en-US" sz="2000" b="1" i="1" smtClean="0">
                            <a:latin typeface="Cambria Math" charset="0"/>
                          </a:rPr>
                        </m:ctrlPr>
                      </m:dPr>
                      <m:e>
                        <m:f>
                          <m:fPr>
                            <m:ctrlPr>
                              <a:rPr lang="en-US" sz="2000" b="1"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d>
                              <m:dPr>
                                <m:ctrlPr>
                                  <a:rPr lang="en-US" sz="2000" i="1">
                                    <a:latin typeface="Cambria Math" charset="0"/>
                                  </a:rPr>
                                </m:ctrlPr>
                              </m:dPr>
                              <m:e>
                                <m:sSub>
                                  <m:sSubPr>
                                    <m:ctrlPr>
                                      <a:rPr lang="en-US" sz="2000" i="1">
                                        <a:latin typeface="Cambria Math" charset="0"/>
                                      </a:rPr>
                                    </m:ctrlPr>
                                  </m:sSubPr>
                                  <m:e>
                                    <m:r>
                                      <a:rPr lang="en-US" sz="2000" b="1" i="1">
                                        <a:latin typeface="Cambria Math" panose="02040503050406030204" pitchFamily="18" charset="0"/>
                                      </a:rPr>
                                      <m:t>𝒎</m:t>
                                    </m:r>
                                  </m:e>
                                  <m:sub>
                                    <m:r>
                                      <a:rPr lang="en-US" sz="2000" i="1">
                                        <a:latin typeface="Cambria Math" panose="02040503050406030204" pitchFamily="18" charset="0"/>
                                      </a:rPr>
                                      <m:t>𝑘</m:t>
                                    </m:r>
                                  </m:sub>
                                </m:sSub>
                                <m:r>
                                  <a:rPr lang="en-US" sz="2000" i="1">
                                    <a:latin typeface="Cambria Math" panose="02040503050406030204" pitchFamily="18" charset="0"/>
                                  </a:rPr>
                                  <m:t>,</m:t>
                                </m:r>
                                <m:r>
                                  <a:rPr lang="en-US" sz="2000" b="1" i="1">
                                    <a:latin typeface="Cambria Math" panose="02040503050406030204" pitchFamily="18" charset="0"/>
                                  </a:rPr>
                                  <m:t>𝒖</m:t>
                                </m:r>
                              </m:e>
                            </m:d>
                          </m:num>
                          <m:den>
                            <m:r>
                              <a:rPr lang="en-US" sz="2000" i="1">
                                <a:latin typeface="Cambria Math" panose="02040503050406030204" pitchFamily="18" charset="0"/>
                                <a:ea typeface="Cambria Math" panose="02040503050406030204" pitchFamily="18" charset="0"/>
                              </a:rPr>
                              <m:t>𝜕</m:t>
                            </m:r>
                            <m:d>
                              <m:dPr>
                                <m:ctrlPr>
                                  <a:rPr lang="en-US" sz="2000" i="1">
                                    <a:latin typeface="Cambria Math" charset="0"/>
                                  </a:rPr>
                                </m:ctrlPr>
                              </m:dPr>
                              <m:e>
                                <m:sSub>
                                  <m:sSubPr>
                                    <m:ctrlPr>
                                      <a:rPr lang="en-US" sz="2000" i="1">
                                        <a:latin typeface="Cambria Math" charset="0"/>
                                      </a:rPr>
                                    </m:ctrlPr>
                                  </m:sSubPr>
                                  <m:e>
                                    <m:r>
                                      <a:rPr lang="en-US" sz="2000" b="1" i="1">
                                        <a:latin typeface="Cambria Math" panose="02040503050406030204" pitchFamily="18" charset="0"/>
                                      </a:rPr>
                                      <m:t>𝒎</m:t>
                                    </m:r>
                                  </m:e>
                                  <m:sub>
                                    <m:r>
                                      <a:rPr lang="en-US" sz="2000" i="1">
                                        <a:latin typeface="Cambria Math" panose="02040503050406030204" pitchFamily="18" charset="0"/>
                                      </a:rPr>
                                      <m:t>𝑘</m:t>
                                    </m:r>
                                  </m:sub>
                                </m:sSub>
                                <m:r>
                                  <a:rPr lang="en-US" sz="2000" i="1">
                                    <a:latin typeface="Cambria Math" panose="02040503050406030204" pitchFamily="18" charset="0"/>
                                  </a:rPr>
                                  <m:t>,</m:t>
                                </m:r>
                                <m:r>
                                  <a:rPr lang="en-US" sz="2000" b="1" i="1">
                                    <a:latin typeface="Cambria Math" panose="02040503050406030204" pitchFamily="18" charset="0"/>
                                  </a:rPr>
                                  <m:t>𝒖</m:t>
                                </m:r>
                              </m:e>
                            </m:d>
                          </m:den>
                        </m:f>
                      </m:e>
                    </m:d>
                  </m:oMath>
                </a14:m>
                <a:endParaRPr lang="en-US" sz="2000" dirty="0"/>
              </a:p>
              <a:p>
                <a:endParaRPr lang="en-US" dirty="0"/>
              </a:p>
            </p:txBody>
          </p:sp>
        </mc:Choice>
        <mc:Fallback xmlns="">
          <p:sp>
            <p:nvSpPr>
              <p:cNvPr id="8" name="Content Placeholder 7">
                <a:extLst>
                  <a:ext uri="{FF2B5EF4-FFF2-40B4-BE49-F238E27FC236}">
                    <a16:creationId xmlns:a16="http://schemas.microsoft.com/office/drawing/2014/main" xmlns:a14="http://schemas.microsoft.com/office/drawing/2010/main" xmlns="" id="{A6A0FD88-E954-4C61-A853-21E1BB0E74FB}"/>
                  </a:ext>
                </a:extLst>
              </p:cNvPr>
              <p:cNvSpPr>
                <a:spLocks noGrp="1" noRot="1" noChangeAspect="1" noMove="1" noResize="1" noEditPoints="1" noAdjustHandles="1" noChangeArrowheads="1" noChangeShapeType="1" noTextEdit="1"/>
              </p:cNvSpPr>
              <p:nvPr>
                <p:ph idx="1"/>
              </p:nvPr>
            </p:nvSpPr>
            <p:spPr>
              <a:xfrm>
                <a:off x="838200" y="1737360"/>
                <a:ext cx="7139592" cy="4251960"/>
              </a:xfrm>
              <a:blipFill rotWithShape="0">
                <a:blip r:embed="rId3"/>
                <a:stretch>
                  <a:fillRect l="-769" t="-1433" b="-287"/>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E4C7FF27-45E2-4029-B9D5-EDEE2819CB22}"/>
              </a:ext>
            </a:extLst>
          </p:cNvPr>
          <p:cNvSpPr>
            <a:spLocks noGrp="1"/>
          </p:cNvSpPr>
          <p:nvPr>
            <p:ph type="dt" sz="half" idx="10"/>
          </p:nvPr>
        </p:nvSpPr>
        <p:spPr/>
        <p:txBody>
          <a:bodyPr/>
          <a:lstStyle/>
          <a:p>
            <a:fld id="{5F2BD66D-6E58-4325-9D4E-E707A1E4B6F6}" type="datetime1">
              <a:rPr lang="en-US" smtClean="0"/>
              <a:t>12/17/19</a:t>
            </a:fld>
            <a:endParaRPr lang="en-US"/>
          </a:p>
        </p:txBody>
      </p:sp>
      <p:sp>
        <p:nvSpPr>
          <p:cNvPr id="6" name="Slide Number Placeholder 5">
            <a:extLst>
              <a:ext uri="{FF2B5EF4-FFF2-40B4-BE49-F238E27FC236}">
                <a16:creationId xmlns="" xmlns:a16="http://schemas.microsoft.com/office/drawing/2014/main" id="{73C8C2DF-7A4F-4A87-8F89-96D050CC805E}"/>
              </a:ext>
            </a:extLst>
          </p:cNvPr>
          <p:cNvSpPr>
            <a:spLocks noGrp="1"/>
          </p:cNvSpPr>
          <p:nvPr>
            <p:ph type="sldNum" sz="quarter" idx="12"/>
          </p:nvPr>
        </p:nvSpPr>
        <p:spPr/>
        <p:txBody>
          <a:bodyPr/>
          <a:lstStyle/>
          <a:p>
            <a:fld id="{5DAD2D5A-63D4-4764-812C-7B8BDA2C77FC}" type="slidenum">
              <a:rPr lang="en-US" smtClean="0"/>
              <a:t>30</a:t>
            </a:fld>
            <a:endParaRPr lang="en-US"/>
          </a:p>
        </p:txBody>
      </p:sp>
      <p:grpSp>
        <p:nvGrpSpPr>
          <p:cNvPr id="95" name="Group 94">
            <a:extLst>
              <a:ext uri="{FF2B5EF4-FFF2-40B4-BE49-F238E27FC236}">
                <a16:creationId xmlns="" xmlns:a16="http://schemas.microsoft.com/office/drawing/2014/main" id="{67347495-FF2E-446B-B8A7-3617D07128AC}"/>
              </a:ext>
            </a:extLst>
          </p:cNvPr>
          <p:cNvGrpSpPr/>
          <p:nvPr/>
        </p:nvGrpSpPr>
        <p:grpSpPr>
          <a:xfrm>
            <a:off x="7696200" y="2015104"/>
            <a:ext cx="3202940" cy="2968223"/>
            <a:chOff x="8575040" y="2242353"/>
            <a:chExt cx="3202940" cy="2968223"/>
          </a:xfrm>
        </p:grpSpPr>
        <p:sp>
          <p:nvSpPr>
            <p:cNvPr id="9" name="Freeform: Shape 8">
              <a:extLst>
                <a:ext uri="{FF2B5EF4-FFF2-40B4-BE49-F238E27FC236}">
                  <a16:creationId xmlns="" xmlns:a16="http://schemas.microsoft.com/office/drawing/2014/main" id="{884D089A-2037-42BF-8753-A520AB4D9B65}"/>
                </a:ext>
              </a:extLst>
            </p:cNvPr>
            <p:cNvSpPr/>
            <p:nvPr/>
          </p:nvSpPr>
          <p:spPr>
            <a:xfrm>
              <a:off x="8575040" y="2325137"/>
              <a:ext cx="1356360" cy="1651000"/>
            </a:xfrm>
            <a:custGeom>
              <a:avLst/>
              <a:gdLst>
                <a:gd name="connsiteX0" fmla="*/ 259080 w 1356360"/>
                <a:gd name="connsiteY0" fmla="*/ 0 h 1651000"/>
                <a:gd name="connsiteX1" fmla="*/ 1097280 w 1356360"/>
                <a:gd name="connsiteY1" fmla="*/ 502920 h 1651000"/>
                <a:gd name="connsiteX2" fmla="*/ 1356360 w 1356360"/>
                <a:gd name="connsiteY2" fmla="*/ 1148080 h 1651000"/>
                <a:gd name="connsiteX3" fmla="*/ 1000760 w 1356360"/>
                <a:gd name="connsiteY3" fmla="*/ 1651000 h 1651000"/>
                <a:gd name="connsiteX4" fmla="*/ 0 w 1356360"/>
                <a:gd name="connsiteY4" fmla="*/ 975360 h 1651000"/>
                <a:gd name="connsiteX5" fmla="*/ 132080 w 1356360"/>
                <a:gd name="connsiteY5" fmla="*/ 193040 h 1651000"/>
                <a:gd name="connsiteX6" fmla="*/ 259080 w 1356360"/>
                <a:gd name="connsiteY6"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0" h="1651000">
                  <a:moveTo>
                    <a:pt x="259080" y="0"/>
                  </a:moveTo>
                  <a:lnTo>
                    <a:pt x="1097280" y="502920"/>
                  </a:lnTo>
                  <a:lnTo>
                    <a:pt x="1356360" y="1148080"/>
                  </a:lnTo>
                  <a:lnTo>
                    <a:pt x="1000760" y="1651000"/>
                  </a:lnTo>
                  <a:lnTo>
                    <a:pt x="0" y="975360"/>
                  </a:lnTo>
                  <a:lnTo>
                    <a:pt x="132080" y="193040"/>
                  </a:lnTo>
                  <a:lnTo>
                    <a:pt x="259080" y="0"/>
                  </a:lnTo>
                  <a:close/>
                </a:path>
              </a:pathLst>
            </a:cu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4d</a:t>
              </a:r>
            </a:p>
          </p:txBody>
        </p:sp>
        <p:sp>
          <p:nvSpPr>
            <p:cNvPr id="11" name="Oval 10">
              <a:extLst>
                <a:ext uri="{FF2B5EF4-FFF2-40B4-BE49-F238E27FC236}">
                  <a16:creationId xmlns="" xmlns:a16="http://schemas.microsoft.com/office/drawing/2014/main" id="{932B1D13-2A91-4D52-ADEC-02C6F28D8886}"/>
                </a:ext>
              </a:extLst>
            </p:cNvPr>
            <p:cNvSpPr/>
            <p:nvPr/>
          </p:nvSpPr>
          <p:spPr>
            <a:xfrm>
              <a:off x="10579100" y="2242353"/>
              <a:ext cx="1198880" cy="1127760"/>
            </a:xfrm>
            <a:prstGeom prst="ellipse">
              <a:avLst/>
            </a:pr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2d</a:t>
              </a:r>
            </a:p>
          </p:txBody>
        </p:sp>
        <p:sp>
          <p:nvSpPr>
            <p:cNvPr id="12" name="Rectangle 11">
              <a:extLst>
                <a:ext uri="{FF2B5EF4-FFF2-40B4-BE49-F238E27FC236}">
                  <a16:creationId xmlns="" xmlns:a16="http://schemas.microsoft.com/office/drawing/2014/main" id="{13E26304-65F9-475C-8CC6-00156553A657}"/>
                </a:ext>
              </a:extLst>
            </p:cNvPr>
            <p:cNvSpPr/>
            <p:nvPr/>
          </p:nvSpPr>
          <p:spPr>
            <a:xfrm>
              <a:off x="10129520" y="4148856"/>
              <a:ext cx="1483360" cy="1061720"/>
            </a:xfrm>
            <a:prstGeom prst="rect">
              <a:avLst/>
            </a:prstGeom>
            <a:solidFill>
              <a:srgbClr val="C3092B"/>
            </a:solidFill>
            <a:ln>
              <a:solidFill>
                <a:srgbClr val="C30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3d</a:t>
              </a:r>
            </a:p>
          </p:txBody>
        </p:sp>
        <p:sp>
          <p:nvSpPr>
            <p:cNvPr id="14" name="Oval 13">
              <a:extLst>
                <a:ext uri="{FF2B5EF4-FFF2-40B4-BE49-F238E27FC236}">
                  <a16:creationId xmlns="" xmlns:a16="http://schemas.microsoft.com/office/drawing/2014/main" id="{91EE3C1A-B417-4E0B-8140-E98E8E31AD41}"/>
                </a:ext>
              </a:extLst>
            </p:cNvPr>
            <p:cNvSpPr/>
            <p:nvPr/>
          </p:nvSpPr>
          <p:spPr>
            <a:xfrm>
              <a:off x="8884920" y="25961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D30FA04E-F584-4E26-8C0B-FC55E01FA930}"/>
                </a:ext>
              </a:extLst>
            </p:cNvPr>
            <p:cNvSpPr/>
            <p:nvPr/>
          </p:nvSpPr>
          <p:spPr>
            <a:xfrm>
              <a:off x="9037320" y="27485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CE137F80-BCE4-4499-963A-4F930BC39F8E}"/>
                </a:ext>
              </a:extLst>
            </p:cNvPr>
            <p:cNvSpPr/>
            <p:nvPr/>
          </p:nvSpPr>
          <p:spPr>
            <a:xfrm>
              <a:off x="9189720" y="29009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917E2267-C05A-4F60-9DF2-2221839B48A0}"/>
                </a:ext>
              </a:extLst>
            </p:cNvPr>
            <p:cNvSpPr/>
            <p:nvPr/>
          </p:nvSpPr>
          <p:spPr>
            <a:xfrm>
              <a:off x="9342120" y="30533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58D6FA9E-8127-4413-ADC1-70AC801C0373}"/>
                </a:ext>
              </a:extLst>
            </p:cNvPr>
            <p:cNvSpPr/>
            <p:nvPr/>
          </p:nvSpPr>
          <p:spPr>
            <a:xfrm>
              <a:off x="9494520" y="32057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49AFD15F-F312-4CF9-9700-104EA695566B}"/>
                </a:ext>
              </a:extLst>
            </p:cNvPr>
            <p:cNvSpPr/>
            <p:nvPr/>
          </p:nvSpPr>
          <p:spPr>
            <a:xfrm>
              <a:off x="8907779" y="28025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FC5866CF-E201-421C-9681-BD84A2C020EF}"/>
                </a:ext>
              </a:extLst>
            </p:cNvPr>
            <p:cNvSpPr/>
            <p:nvPr/>
          </p:nvSpPr>
          <p:spPr>
            <a:xfrm>
              <a:off x="9646920" y="33581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B0E753A7-26AC-4419-A831-CB8B24F192CC}"/>
                </a:ext>
              </a:extLst>
            </p:cNvPr>
            <p:cNvSpPr/>
            <p:nvPr/>
          </p:nvSpPr>
          <p:spPr>
            <a:xfrm>
              <a:off x="8907778" y="317886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D00FB7B7-31AE-497E-8FE6-AC8DFB3B4555}"/>
                </a:ext>
              </a:extLst>
            </p:cNvPr>
            <p:cNvSpPr/>
            <p:nvPr/>
          </p:nvSpPr>
          <p:spPr>
            <a:xfrm>
              <a:off x="9387839" y="34918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0392F1CE-A37D-418D-8DD7-BAB818030996}"/>
                </a:ext>
              </a:extLst>
            </p:cNvPr>
            <p:cNvSpPr/>
            <p:nvPr/>
          </p:nvSpPr>
          <p:spPr>
            <a:xfrm>
              <a:off x="9083039" y="325148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A4F16131-9125-4375-AEF8-21399F5BFAA1}"/>
                </a:ext>
              </a:extLst>
            </p:cNvPr>
            <p:cNvSpPr/>
            <p:nvPr/>
          </p:nvSpPr>
          <p:spPr>
            <a:xfrm>
              <a:off x="9471660" y="292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3D9498FC-89FA-4646-91B7-CC31BC78C157}"/>
                </a:ext>
              </a:extLst>
            </p:cNvPr>
            <p:cNvSpPr/>
            <p:nvPr/>
          </p:nvSpPr>
          <p:spPr>
            <a:xfrm>
              <a:off x="9235439" y="274856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AA00D856-58B2-45C9-8020-44FD47083DC5}"/>
                </a:ext>
              </a:extLst>
            </p:cNvPr>
            <p:cNvSpPr/>
            <p:nvPr/>
          </p:nvSpPr>
          <p:spPr>
            <a:xfrm>
              <a:off x="9128758" y="337011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01B9988D-BD3F-481F-8408-EE3C718CE587}"/>
                </a:ext>
              </a:extLst>
            </p:cNvPr>
            <p:cNvSpPr/>
            <p:nvPr/>
          </p:nvSpPr>
          <p:spPr>
            <a:xfrm>
              <a:off x="9540239" y="35680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A2A2CE67-BC3D-46EF-9E21-25405C3F8A3D}"/>
                </a:ext>
              </a:extLst>
            </p:cNvPr>
            <p:cNvSpPr/>
            <p:nvPr/>
          </p:nvSpPr>
          <p:spPr>
            <a:xfrm>
              <a:off x="9563098" y="380617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B823E14F-0511-49FD-9F1C-8D1ADD4CE266}"/>
                </a:ext>
              </a:extLst>
            </p:cNvPr>
            <p:cNvSpPr/>
            <p:nvPr/>
          </p:nvSpPr>
          <p:spPr>
            <a:xfrm>
              <a:off x="11043920" y="25504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A686B748-29A9-4E66-8873-A1962A3399CF}"/>
                </a:ext>
              </a:extLst>
            </p:cNvPr>
            <p:cNvSpPr/>
            <p:nvPr/>
          </p:nvSpPr>
          <p:spPr>
            <a:xfrm>
              <a:off x="9692639" y="313314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03FC1187-956E-4248-8755-B8B54F46BBE2}"/>
                </a:ext>
              </a:extLst>
            </p:cNvPr>
            <p:cNvSpPr/>
            <p:nvPr/>
          </p:nvSpPr>
          <p:spPr>
            <a:xfrm>
              <a:off x="10871200" y="26190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 xmlns:a16="http://schemas.microsoft.com/office/drawing/2014/main" id="{B68A2285-8F14-47D7-898E-ADA9068C184E}"/>
                </a:ext>
              </a:extLst>
            </p:cNvPr>
            <p:cNvSpPr/>
            <p:nvPr/>
          </p:nvSpPr>
          <p:spPr>
            <a:xfrm>
              <a:off x="9799320" y="35105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 xmlns:a16="http://schemas.microsoft.com/office/drawing/2014/main" id="{58365CD1-2DAF-40C5-9B78-F71A1A5A3791}"/>
                </a:ext>
              </a:extLst>
            </p:cNvPr>
            <p:cNvSpPr/>
            <p:nvPr/>
          </p:nvSpPr>
          <p:spPr>
            <a:xfrm>
              <a:off x="11196320" y="27028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595F7F20-1E90-4AC0-898F-0983DFE9601F}"/>
                </a:ext>
              </a:extLst>
            </p:cNvPr>
            <p:cNvSpPr/>
            <p:nvPr/>
          </p:nvSpPr>
          <p:spPr>
            <a:xfrm>
              <a:off x="10871200" y="28552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4DD90ED5-F200-43B5-B536-8AB0AA2B5B39}"/>
                </a:ext>
              </a:extLst>
            </p:cNvPr>
            <p:cNvSpPr/>
            <p:nvPr/>
          </p:nvSpPr>
          <p:spPr>
            <a:xfrm>
              <a:off x="11043920" y="298022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1EB94DE4-BFEA-49D8-810E-30143A333516}"/>
                </a:ext>
              </a:extLst>
            </p:cNvPr>
            <p:cNvSpPr/>
            <p:nvPr/>
          </p:nvSpPr>
          <p:spPr>
            <a:xfrm>
              <a:off x="11353800" y="25504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B663EAE9-EA3F-44A2-99BD-50063A3EB38D}"/>
                </a:ext>
              </a:extLst>
            </p:cNvPr>
            <p:cNvSpPr/>
            <p:nvPr/>
          </p:nvSpPr>
          <p:spPr>
            <a:xfrm>
              <a:off x="11407140" y="277967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 xmlns:a16="http://schemas.microsoft.com/office/drawing/2014/main" id="{4EAD5875-341C-41C8-94A5-A0A539FADD85}"/>
                </a:ext>
              </a:extLst>
            </p:cNvPr>
            <p:cNvSpPr/>
            <p:nvPr/>
          </p:nvSpPr>
          <p:spPr>
            <a:xfrm>
              <a:off x="11384280" y="30030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866B9681-AEC5-4B9B-B6F9-6FC579C70763}"/>
                </a:ext>
              </a:extLst>
            </p:cNvPr>
            <p:cNvSpPr/>
            <p:nvPr/>
          </p:nvSpPr>
          <p:spPr>
            <a:xfrm>
              <a:off x="11348720" y="285524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1FC6847E-0CAB-437B-BE89-BBB3A703478D}"/>
                </a:ext>
              </a:extLst>
            </p:cNvPr>
            <p:cNvSpPr/>
            <p:nvPr/>
          </p:nvSpPr>
          <p:spPr>
            <a:xfrm>
              <a:off x="11150601" y="30874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AFB977E8-AA63-445B-859D-36CCB93A1EE5}"/>
                </a:ext>
              </a:extLst>
            </p:cNvPr>
            <p:cNvSpPr/>
            <p:nvPr/>
          </p:nvSpPr>
          <p:spPr>
            <a:xfrm>
              <a:off x="11338561" y="32017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62BD37CC-5741-488C-AD30-7CF4865A7B8D}"/>
                </a:ext>
              </a:extLst>
            </p:cNvPr>
            <p:cNvSpPr/>
            <p:nvPr/>
          </p:nvSpPr>
          <p:spPr>
            <a:xfrm>
              <a:off x="11567161" y="293450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DA1BF9CA-A7B5-4AA2-BC5B-AE07C2FBE65E}"/>
                </a:ext>
              </a:extLst>
            </p:cNvPr>
            <p:cNvSpPr/>
            <p:nvPr/>
          </p:nvSpPr>
          <p:spPr>
            <a:xfrm>
              <a:off x="11560809" y="264188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E30C78DB-5CFF-4444-9DBA-5F0C42D44D38}"/>
                </a:ext>
              </a:extLst>
            </p:cNvPr>
            <p:cNvSpPr/>
            <p:nvPr/>
          </p:nvSpPr>
          <p:spPr>
            <a:xfrm>
              <a:off x="10841991" y="309908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 xmlns:a16="http://schemas.microsoft.com/office/drawing/2014/main" id="{D344BDB5-D4F4-426D-9615-C3FCAE4C5BB6}"/>
                </a:ext>
              </a:extLst>
            </p:cNvPr>
            <p:cNvSpPr/>
            <p:nvPr/>
          </p:nvSpPr>
          <p:spPr>
            <a:xfrm>
              <a:off x="11127741" y="234498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A782D037-6DD4-44BD-820D-9AD7A3DFD004}"/>
                </a:ext>
              </a:extLst>
            </p:cNvPr>
            <p:cNvSpPr/>
            <p:nvPr/>
          </p:nvSpPr>
          <p:spPr>
            <a:xfrm>
              <a:off x="10490200" y="43137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E16A30E3-895B-4CB7-B339-226CD3B4540C}"/>
                </a:ext>
              </a:extLst>
            </p:cNvPr>
            <p:cNvSpPr/>
            <p:nvPr/>
          </p:nvSpPr>
          <p:spPr>
            <a:xfrm>
              <a:off x="10642600" y="44661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752A15E1-13D7-4F8D-8E46-ED4BEB9D5957}"/>
                </a:ext>
              </a:extLst>
            </p:cNvPr>
            <p:cNvSpPr/>
            <p:nvPr/>
          </p:nvSpPr>
          <p:spPr>
            <a:xfrm>
              <a:off x="10795000" y="46185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 xmlns:a16="http://schemas.microsoft.com/office/drawing/2014/main" id="{9B73E85A-2A5D-4837-BCCA-0D625E4F8E42}"/>
                </a:ext>
              </a:extLst>
            </p:cNvPr>
            <p:cNvSpPr/>
            <p:nvPr/>
          </p:nvSpPr>
          <p:spPr>
            <a:xfrm>
              <a:off x="10947400" y="477092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 xmlns:a16="http://schemas.microsoft.com/office/drawing/2014/main" id="{9594733C-561E-4324-88A5-E8A8E9584008}"/>
                </a:ext>
              </a:extLst>
            </p:cNvPr>
            <p:cNvSpPr/>
            <p:nvPr/>
          </p:nvSpPr>
          <p:spPr>
            <a:xfrm>
              <a:off x="11173460" y="465685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238FA61B-99E7-41B2-B66F-A2C756FFB52F}"/>
                </a:ext>
              </a:extLst>
            </p:cNvPr>
            <p:cNvSpPr/>
            <p:nvPr/>
          </p:nvSpPr>
          <p:spPr>
            <a:xfrm>
              <a:off x="10998201" y="442040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E4EE3AA3-2441-4D73-AE63-656EE8AEF047}"/>
                </a:ext>
              </a:extLst>
            </p:cNvPr>
            <p:cNvSpPr/>
            <p:nvPr/>
          </p:nvSpPr>
          <p:spPr>
            <a:xfrm>
              <a:off x="10579100" y="4793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5001DAC-DCB2-4C09-8512-D0A8E2468719}"/>
                </a:ext>
              </a:extLst>
            </p:cNvPr>
            <p:cNvSpPr/>
            <p:nvPr/>
          </p:nvSpPr>
          <p:spPr>
            <a:xfrm>
              <a:off x="10400031" y="44423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2D221DEB-BCA5-4F0C-984D-41E413ECB221}"/>
                </a:ext>
              </a:extLst>
            </p:cNvPr>
            <p:cNvSpPr/>
            <p:nvPr/>
          </p:nvSpPr>
          <p:spPr>
            <a:xfrm>
              <a:off x="10377171" y="499241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3F18D014-4DB4-4445-A11F-25930D5784F8}"/>
                </a:ext>
              </a:extLst>
            </p:cNvPr>
            <p:cNvSpPr/>
            <p:nvPr/>
          </p:nvSpPr>
          <p:spPr>
            <a:xfrm>
              <a:off x="10871200" y="493821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0CCAD0B9-B821-472B-8438-A2B715C5E259}"/>
                </a:ext>
              </a:extLst>
            </p:cNvPr>
            <p:cNvSpPr/>
            <p:nvPr/>
          </p:nvSpPr>
          <p:spPr>
            <a:xfrm>
              <a:off x="10612120" y="506186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 xmlns:a16="http://schemas.microsoft.com/office/drawing/2014/main" id="{4B89DE50-FE80-4317-B746-5595C3786CBA}"/>
                </a:ext>
              </a:extLst>
            </p:cNvPr>
            <p:cNvSpPr/>
            <p:nvPr/>
          </p:nvSpPr>
          <p:spPr>
            <a:xfrm>
              <a:off x="11348720" y="440579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CE7C3639-50C5-48DC-A05C-614C2210BD63}"/>
                </a:ext>
              </a:extLst>
            </p:cNvPr>
            <p:cNvSpPr/>
            <p:nvPr/>
          </p:nvSpPr>
          <p:spPr>
            <a:xfrm>
              <a:off x="11346180" y="483949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74350EAF-B478-4D96-A121-755045A9EDA6}"/>
                </a:ext>
              </a:extLst>
            </p:cNvPr>
            <p:cNvSpPr/>
            <p:nvPr/>
          </p:nvSpPr>
          <p:spPr>
            <a:xfrm>
              <a:off x="11150600" y="493371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9CCD941F-3DBD-4473-A9EE-C43B87F69C68}"/>
                </a:ext>
              </a:extLst>
            </p:cNvPr>
            <p:cNvSpPr/>
            <p:nvPr/>
          </p:nvSpPr>
          <p:spPr>
            <a:xfrm>
              <a:off x="10274298" y="46407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Connector: Curved 61">
              <a:extLst>
                <a:ext uri="{FF2B5EF4-FFF2-40B4-BE49-F238E27FC236}">
                  <a16:creationId xmlns="" xmlns:a16="http://schemas.microsoft.com/office/drawing/2014/main" id="{C35853C7-718C-4191-8048-BE2DFC419541}"/>
                </a:ext>
              </a:extLst>
            </p:cNvPr>
            <p:cNvCxnSpPr>
              <a:cxnSpLocks/>
              <a:stCxn id="28" idx="2"/>
              <a:endCxn id="53" idx="5"/>
            </p:cNvCxnSpPr>
            <p:nvPr/>
          </p:nvCxnSpPr>
          <p:spPr>
            <a:xfrm rot="10800000" flipH="1" flipV="1">
              <a:off x="9563097" y="3829030"/>
              <a:ext cx="875957" cy="652385"/>
            </a:xfrm>
            <a:prstGeom prst="curvedConnector4">
              <a:avLst>
                <a:gd name="adj1" fmla="val 4060"/>
                <a:gd name="adj2" fmla="val 87010"/>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 xmlns:a16="http://schemas.microsoft.com/office/drawing/2014/main" id="{96525127-8949-431D-8686-98C37F8C6C0B}"/>
                </a:ext>
              </a:extLst>
            </p:cNvPr>
            <p:cNvCxnSpPr>
              <a:cxnSpLocks/>
              <a:endCxn id="44" idx="3"/>
            </p:cNvCxnSpPr>
            <p:nvPr/>
          </p:nvCxnSpPr>
          <p:spPr>
            <a:xfrm rot="16200000" flipV="1">
              <a:off x="10313412" y="3673382"/>
              <a:ext cx="1265784" cy="195236"/>
            </a:xfrm>
            <a:prstGeom prst="curvedConnector3">
              <a:avLst>
                <a:gd name="adj1" fmla="val 50000"/>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 xmlns:a16="http://schemas.microsoft.com/office/drawing/2014/main" id="{3ED3E7D4-3C66-43FA-911F-47EF800FAA09}"/>
                </a:ext>
              </a:extLst>
            </p:cNvPr>
            <p:cNvCxnSpPr>
              <a:cxnSpLocks/>
              <a:stCxn id="41" idx="5"/>
              <a:endCxn id="57" idx="2"/>
            </p:cNvCxnSpPr>
            <p:nvPr/>
          </p:nvCxnSpPr>
          <p:spPr>
            <a:xfrm rot="5400000">
              <a:off x="10769198" y="3820268"/>
              <a:ext cx="1187910" cy="28865"/>
            </a:xfrm>
            <a:prstGeom prst="curvedConnector4">
              <a:avLst>
                <a:gd name="adj1" fmla="val 48756"/>
                <a:gd name="adj2" fmla="val 89196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Connector: Curved 75">
              <a:extLst>
                <a:ext uri="{FF2B5EF4-FFF2-40B4-BE49-F238E27FC236}">
                  <a16:creationId xmlns="" xmlns:a16="http://schemas.microsoft.com/office/drawing/2014/main" id="{470E94AC-6342-47D7-88C6-60F4EF8E5098}"/>
                </a:ext>
              </a:extLst>
            </p:cNvPr>
            <p:cNvCxnSpPr>
              <a:cxnSpLocks/>
              <a:stCxn id="46" idx="7"/>
              <a:endCxn id="32" idx="1"/>
            </p:cNvCxnSpPr>
            <p:nvPr/>
          </p:nvCxnSpPr>
          <p:spPr>
            <a:xfrm rot="16200000" flipV="1">
              <a:off x="9766042" y="3557233"/>
              <a:ext cx="803156" cy="723209"/>
            </a:xfrm>
            <a:prstGeom prst="curvedConnector3">
              <a:avLst>
                <a:gd name="adj1" fmla="val 7047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 xmlns:a16="http://schemas.microsoft.com/office/drawing/2014/main" id="{E329D7D4-FDFE-4621-969A-397512F63EBE}"/>
                </a:ext>
              </a:extLst>
            </p:cNvPr>
            <p:cNvCxnSpPr>
              <a:cxnSpLocks/>
              <a:stCxn id="45" idx="2"/>
              <a:endCxn id="25" idx="2"/>
            </p:cNvCxnSpPr>
            <p:nvPr/>
          </p:nvCxnSpPr>
          <p:spPr>
            <a:xfrm rot="10800000" flipV="1">
              <a:off x="9235439" y="2367848"/>
              <a:ext cx="1892302" cy="403575"/>
            </a:xfrm>
            <a:prstGeom prst="curvedConnector3">
              <a:avLst>
                <a:gd name="adj1" fmla="val 50336"/>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 xmlns:a16="http://schemas.microsoft.com/office/drawing/2014/main" id="{B28DA9C6-3B4F-43D0-BD14-7394FDC28C68}"/>
                </a:ext>
              </a:extLst>
            </p:cNvPr>
            <p:cNvCxnSpPr>
              <a:cxnSpLocks/>
              <a:stCxn id="30" idx="2"/>
              <a:endCxn id="31" idx="5"/>
            </p:cNvCxnSpPr>
            <p:nvPr/>
          </p:nvCxnSpPr>
          <p:spPr>
            <a:xfrm rot="10800000" flipH="1">
              <a:off x="9692638" y="2658049"/>
              <a:ext cx="1217585" cy="497955"/>
            </a:xfrm>
            <a:prstGeom prst="curvedConnector4">
              <a:avLst>
                <a:gd name="adj1" fmla="val -18775"/>
                <a:gd name="adj2" fmla="val 51623"/>
              </a:avLst>
            </a:prstGeom>
            <a:ln w="19050">
              <a:solidFill>
                <a:srgbClr val="7B1423"/>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71B51412-E873-4ABC-A475-AAF532D30EFA}"/>
                  </a:ext>
                </a:extLst>
              </p:cNvPr>
              <p:cNvSpPr txBox="1"/>
              <p:nvPr/>
            </p:nvSpPr>
            <p:spPr>
              <a:xfrm>
                <a:off x="4670055" y="5645636"/>
                <a:ext cx="6698984" cy="339324"/>
              </a:xfrm>
              <a:prstGeom prst="rect">
                <a:avLst/>
              </a:prstGeom>
              <a:noFill/>
            </p:spPr>
            <p:txBody>
              <a:bodyPr wrap="square" rtlCol="0">
                <a:spAutoFit/>
              </a:bodyPr>
              <a:lstStyle/>
              <a:p>
                <a:r>
                  <a:rPr lang="en-US" sz="1400" dirty="0"/>
                  <a:t>the determinant of the Jacobian for the diffeomorphism </a:t>
                </a:r>
                <a14:m>
                  <m:oMath xmlns:m="http://schemas.openxmlformats.org/officeDocument/2006/math">
                    <m:r>
                      <a:rPr lang="en-US" sz="1400" i="1">
                        <a:latin typeface="Cambria Math" panose="02040503050406030204" pitchFamily="18" charset="0"/>
                      </a:rPr>
                      <m:t>h</m:t>
                    </m:r>
                  </m:oMath>
                </a14:m>
                <a:r>
                  <a:rPr lang="en-US" sz="1400" dirty="0"/>
                  <a:t> from </a:t>
                </a:r>
                <a14:m>
                  <m:oMath xmlns:m="http://schemas.openxmlformats.org/officeDocument/2006/math">
                    <m:d>
                      <m:dPr>
                        <m:ctrlPr>
                          <a:rPr lang="en-US" sz="1400" i="1">
                            <a:latin typeface="Cambria Math" charset="0"/>
                          </a:rPr>
                        </m:ctrlPr>
                      </m:dPr>
                      <m:e>
                        <m:r>
                          <a:rPr lang="en-US" sz="1400" i="1">
                            <a:latin typeface="Cambria Math" panose="02040503050406030204" pitchFamily="18" charset="0"/>
                          </a:rPr>
                          <m:t>𝑘</m:t>
                        </m:r>
                        <m:r>
                          <a:rPr lang="en-US" sz="1400" i="1">
                            <a:latin typeface="Cambria Math" panose="02040503050406030204" pitchFamily="18" charset="0"/>
                          </a:rPr>
                          <m:t>,</m:t>
                        </m:r>
                        <m:sSub>
                          <m:sSubPr>
                            <m:ctrlPr>
                              <a:rPr lang="en-US" sz="1400" i="1">
                                <a:latin typeface="Cambria Math" charset="0"/>
                              </a:rPr>
                            </m:ctrlPr>
                          </m:sSubPr>
                          <m:e>
                            <m:r>
                              <a:rPr lang="en-US" sz="1400" b="1" i="1">
                                <a:latin typeface="Cambria Math" panose="02040503050406030204" pitchFamily="18" charset="0"/>
                              </a:rPr>
                              <m:t>𝒎</m:t>
                            </m:r>
                          </m:e>
                          <m:sub>
                            <m:r>
                              <a:rPr lang="en-US" sz="1400" i="1">
                                <a:latin typeface="Cambria Math" panose="02040503050406030204" pitchFamily="18" charset="0"/>
                              </a:rPr>
                              <m:t>𝑘</m:t>
                            </m:r>
                          </m:sub>
                        </m:sSub>
                      </m:e>
                    </m:d>
                    <m:r>
                      <a:rPr lang="en-US" sz="1400" b="1" i="1">
                        <a:latin typeface="Cambria Math" panose="02040503050406030204" pitchFamily="18" charset="0"/>
                      </a:rPr>
                      <m:t> </m:t>
                    </m:r>
                  </m:oMath>
                </a14:m>
                <a:r>
                  <a:rPr lang="en-US" sz="1400" dirty="0"/>
                  <a:t>to </a:t>
                </a:r>
                <a14:m>
                  <m:oMath xmlns:m="http://schemas.openxmlformats.org/officeDocument/2006/math">
                    <m:d>
                      <m:dPr>
                        <m:ctrlPr>
                          <a:rPr lang="en-US" sz="1400" i="1">
                            <a:latin typeface="Cambria Math" charset="0"/>
                          </a:rPr>
                        </m:ctrlPr>
                      </m:dPr>
                      <m:e>
                        <m:sSup>
                          <m:sSupPr>
                            <m:ctrlPr>
                              <a:rPr lang="en-US" sz="1400" i="1">
                                <a:latin typeface="Cambria Math" charset="0"/>
                              </a:rPr>
                            </m:ctrlPr>
                          </m:sSupPr>
                          <m:e>
                            <m:r>
                              <a:rPr lang="en-US" sz="1400" i="1">
                                <a:latin typeface="Cambria Math" panose="02040503050406030204" pitchFamily="18" charset="0"/>
                              </a:rPr>
                              <m:t>𝑘</m:t>
                            </m:r>
                          </m:e>
                          <m:sup>
                            <m:r>
                              <a:rPr lang="en-US" sz="1400" i="1">
                                <a:latin typeface="Cambria Math" panose="02040503050406030204" pitchFamily="18" charset="0"/>
                              </a:rPr>
                              <m:t>′</m:t>
                            </m:r>
                          </m:sup>
                        </m:sSup>
                        <m:r>
                          <a:rPr lang="en-US" sz="1400" i="1">
                            <a:latin typeface="Cambria Math" panose="02040503050406030204" pitchFamily="18" charset="0"/>
                          </a:rPr>
                          <m:t>,</m:t>
                        </m:r>
                        <m:sSubSup>
                          <m:sSubSupPr>
                            <m:ctrlPr>
                              <a:rPr lang="en-US" sz="1400" i="1">
                                <a:latin typeface="Cambria Math" charset="0"/>
                              </a:rPr>
                            </m:ctrlPr>
                          </m:sSubSupPr>
                          <m:e>
                            <m:r>
                              <a:rPr lang="en-US" sz="1400" b="1" i="1">
                                <a:latin typeface="Cambria Math" panose="02040503050406030204" pitchFamily="18" charset="0"/>
                              </a:rPr>
                              <m:t>𝒎</m:t>
                            </m:r>
                          </m:e>
                          <m:sub>
                            <m:sSup>
                              <m:sSupPr>
                                <m:ctrlPr>
                                  <a:rPr lang="en-US" sz="1400" i="1">
                                    <a:latin typeface="Cambria Math" charset="0"/>
                                  </a:rPr>
                                </m:ctrlPr>
                              </m:sSupPr>
                              <m:e>
                                <m:r>
                                  <a:rPr lang="en-US" sz="1400" i="1">
                                    <a:latin typeface="Cambria Math" panose="02040503050406030204" pitchFamily="18" charset="0"/>
                                  </a:rPr>
                                  <m:t>𝑘</m:t>
                                </m:r>
                              </m:e>
                              <m:sup>
                                <m:r>
                                  <a:rPr lang="en-US" sz="1400" i="1">
                                    <a:latin typeface="Cambria Math" panose="02040503050406030204" pitchFamily="18" charset="0"/>
                                  </a:rPr>
                                  <m:t>′</m:t>
                                </m:r>
                              </m:sup>
                            </m:sSup>
                          </m:sub>
                          <m:sup>
                            <m:r>
                              <a:rPr lang="en-US" sz="1400" i="1">
                                <a:latin typeface="Cambria Math" panose="02040503050406030204" pitchFamily="18" charset="0"/>
                              </a:rPr>
                              <m:t>′</m:t>
                            </m:r>
                          </m:sup>
                        </m:sSubSup>
                      </m:e>
                    </m:d>
                  </m:oMath>
                </a14:m>
                <a:endParaRPr lang="en-US" sz="1400" dirty="0"/>
              </a:p>
            </p:txBody>
          </p:sp>
        </mc:Choice>
        <mc:Fallback xmlns="">
          <p:sp>
            <p:nvSpPr>
              <p:cNvPr id="2" name="TextBox 1">
                <a:extLst>
                  <a:ext uri="{FF2B5EF4-FFF2-40B4-BE49-F238E27FC236}">
                    <a16:creationId xmlns:a16="http://schemas.microsoft.com/office/drawing/2014/main" id="{71B51412-E873-4ABC-A475-AAF532D30EFA}"/>
                  </a:ext>
                </a:extLst>
              </p:cNvPr>
              <p:cNvSpPr txBox="1">
                <a:spLocks noRot="1" noChangeAspect="1" noMove="1" noResize="1" noEditPoints="1" noAdjustHandles="1" noChangeArrowheads="1" noChangeShapeType="1" noTextEdit="1"/>
              </p:cNvSpPr>
              <p:nvPr/>
            </p:nvSpPr>
            <p:spPr>
              <a:xfrm>
                <a:off x="4670055" y="5645636"/>
                <a:ext cx="6698984" cy="339324"/>
              </a:xfrm>
              <a:prstGeom prst="rect">
                <a:avLst/>
              </a:prstGeom>
              <a:blipFill>
                <a:blip r:embed="rId4"/>
                <a:stretch>
                  <a:fillRect l="-273" b="-14286"/>
                </a:stretch>
              </a:blipFill>
            </p:spPr>
            <p:txBody>
              <a:bodyPr/>
              <a:lstStyle/>
              <a:p>
                <a:r>
                  <a:rPr lang="en-US">
                    <a:noFill/>
                  </a:rPr>
                  <a:t> </a:t>
                </a:r>
              </a:p>
            </p:txBody>
          </p:sp>
        </mc:Fallback>
      </mc:AlternateContent>
    </p:spTree>
    <p:extLst>
      <p:ext uri="{BB962C8B-B14F-4D97-AF65-F5344CB8AC3E}">
        <p14:creationId xmlns:p14="http://schemas.microsoft.com/office/powerpoint/2010/main" val="22851931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fade">
                                      <p:cBhvr>
                                        <p:cTn id="34" dur="500"/>
                                        <p:tgtEl>
                                          <p:spTgt spid="8">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fade">
                                      <p:cBhvr>
                                        <p:cTn id="37" dur="500"/>
                                        <p:tgtEl>
                                          <p:spTgt spid="8">
                                            <p:txEl>
                                              <p:pRg st="10" end="10"/>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4F065-1C93-4AB3-A064-CA3FCE81CA11}"/>
              </a:ext>
            </a:extLst>
          </p:cNvPr>
          <p:cNvSpPr>
            <a:spLocks noGrp="1"/>
          </p:cNvSpPr>
          <p:nvPr>
            <p:ph type="title"/>
          </p:nvPr>
        </p:nvSpPr>
        <p:spPr>
          <a:xfrm>
            <a:off x="839788" y="457200"/>
            <a:ext cx="4246849" cy="1229360"/>
          </a:xfrm>
        </p:spPr>
        <p:txBody>
          <a:bodyPr>
            <a:normAutofit/>
          </a:bodyPr>
          <a:lstStyle/>
          <a:p>
            <a:r>
              <a:rPr lang="en-US" sz="2800" dirty="0"/>
              <a:t>Analytical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44374D77-C64D-476C-97C7-94CD58D4F970}"/>
                  </a:ext>
                </a:extLst>
              </p:cNvPr>
              <p:cNvSpPr>
                <a:spLocks noGrp="1"/>
              </p:cNvSpPr>
              <p:nvPr>
                <p:ph idx="1"/>
              </p:nvPr>
            </p:nvSpPr>
            <p:spPr/>
            <p:txBody>
              <a:bodyPr/>
              <a:lstStyle/>
              <a:p>
                <a:pPr marL="0" indent="0">
                  <a:buNone/>
                </a:pPr>
                <a:r>
                  <a:rPr lang="en-US" sz="2400" dirty="0"/>
                  <a:t>Birth-death simulation</a:t>
                </a:r>
              </a:p>
              <a:p>
                <a:r>
                  <a:rPr lang="en-US" sz="2000" dirty="0"/>
                  <a:t>Potential challenge in implementing MH</a:t>
                </a:r>
              </a:p>
              <a:p>
                <a:pPr lvl="1"/>
                <a:r>
                  <a:rPr lang="en-US" sz="1800" dirty="0"/>
                  <a:t>Compute the Jacobian of transformation </a:t>
                </a:r>
                <a14:m>
                  <m:oMath xmlns:m="http://schemas.openxmlformats.org/officeDocument/2006/math">
                    <m:r>
                      <a:rPr lang="en-US" sz="1800" i="1">
                        <a:latin typeface="Cambria Math" panose="02040503050406030204" pitchFamily="18" charset="0"/>
                      </a:rPr>
                      <m:t>h</m:t>
                    </m:r>
                  </m:oMath>
                </a14:m>
                <a:endParaRPr lang="en-US" sz="1800" dirty="0"/>
              </a:p>
              <a:p>
                <a:r>
                  <a:rPr lang="en-US" sz="2000" dirty="0"/>
                  <a:t>Birth-death schematic to make Jacobian unity</a:t>
                </a:r>
              </a:p>
              <a:p>
                <a:pPr lvl="1"/>
                <a:r>
                  <a:rPr lang="en-US" sz="1800" dirty="0"/>
                  <a:t>Model only change to the nearby dimensions</a:t>
                </a:r>
              </a:p>
              <a:p>
                <a:pPr lvl="2"/>
                <a14:m>
                  <m:oMath xmlns:m="http://schemas.openxmlformats.org/officeDocument/2006/math">
                    <m:r>
                      <a:rPr lang="en-US" sz="1600" i="1">
                        <a:latin typeface="Cambria Math" panose="02040503050406030204" pitchFamily="18" charset="0"/>
                      </a:rPr>
                      <m:t>𝑑</m:t>
                    </m:r>
                    <m:d>
                      <m:dPr>
                        <m:ctrlPr>
                          <a:rPr lang="en-US" sz="1600" i="1">
                            <a:latin typeface="Cambria Math" charset="0"/>
                          </a:rPr>
                        </m:ctrlPr>
                      </m:dPr>
                      <m:e>
                        <m:r>
                          <a:rPr lang="en-US" sz="1600" b="1" i="1">
                            <a:latin typeface="Cambria Math" panose="02040503050406030204" pitchFamily="18" charset="0"/>
                          </a:rPr>
                          <m:t>𝒖</m:t>
                        </m:r>
                      </m:e>
                    </m:d>
                  </m:oMath>
                </a14:m>
                <a:r>
                  <a:rPr lang="en-US" sz="1600" dirty="0"/>
                  <a:t> or </a:t>
                </a:r>
                <a14:m>
                  <m:oMath xmlns:m="http://schemas.openxmlformats.org/officeDocument/2006/math">
                    <m:r>
                      <a:rPr lang="en-US" sz="1600" i="1">
                        <a:latin typeface="Cambria Math" panose="02040503050406030204" pitchFamily="18" charset="0"/>
                      </a:rPr>
                      <m:t>𝑑</m:t>
                    </m:r>
                    <m:d>
                      <m:dPr>
                        <m:ctrlPr>
                          <a:rPr lang="en-US" sz="1600" i="1">
                            <a:latin typeface="Cambria Math" charset="0"/>
                          </a:rPr>
                        </m:ctrlPr>
                      </m:dPr>
                      <m:e>
                        <m:r>
                          <a:rPr lang="en-US" sz="1600" b="1" i="1">
                            <a:latin typeface="Cambria Math" panose="02040503050406030204" pitchFamily="18" charset="0"/>
                          </a:rPr>
                          <m:t>𝒖</m:t>
                        </m:r>
                        <m:r>
                          <a:rPr lang="en-US" sz="1600" b="1" i="1" smtClean="0">
                            <a:latin typeface="Cambria Math" panose="02040503050406030204" pitchFamily="18" charset="0"/>
                          </a:rPr>
                          <m:t>′</m:t>
                        </m:r>
                      </m:e>
                    </m:d>
                  </m:oMath>
                </a14:m>
                <a:r>
                  <a:rPr lang="en-US" sz="1600" dirty="0"/>
                  <a:t> = 1</a:t>
                </a:r>
              </a:p>
              <a:p>
                <a:pPr lvl="1"/>
                <a:r>
                  <a:rPr lang="en-US" sz="1800" dirty="0"/>
                  <a:t>Carefully choose the change of model parameter</a:t>
                </a:r>
              </a:p>
            </p:txBody>
          </p:sp>
        </mc:Choice>
        <mc:Fallback xmlns="">
          <p:sp>
            <p:nvSpPr>
              <p:cNvPr id="3" name="Content Placeholder 2">
                <a:extLst>
                  <a:ext uri="{FF2B5EF4-FFF2-40B4-BE49-F238E27FC236}">
                    <a16:creationId xmlns:a16="http://schemas.microsoft.com/office/drawing/2014/main" id="{44374D77-C64D-476C-97C7-94CD58D4F970}"/>
                  </a:ext>
                </a:extLst>
              </p:cNvPr>
              <p:cNvSpPr>
                <a:spLocks noGrp="1" noRot="1" noChangeAspect="1" noMove="1" noResize="1" noEditPoints="1" noAdjustHandles="1" noChangeArrowheads="1" noChangeShapeType="1" noTextEdit="1"/>
              </p:cNvSpPr>
              <p:nvPr>
                <p:ph idx="1"/>
              </p:nvPr>
            </p:nvSpPr>
            <p:spPr>
              <a:blipFill>
                <a:blip r:embed="rId3"/>
                <a:stretch>
                  <a:fillRect l="-1772" t="-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0">
                <a:extLst>
                  <a:ext uri="{FF2B5EF4-FFF2-40B4-BE49-F238E27FC236}">
                    <a16:creationId xmlns="" xmlns:a16="http://schemas.microsoft.com/office/drawing/2014/main" id="{D00496ED-9D3A-464E-A935-51B1B08D898C}"/>
                  </a:ext>
                </a:extLst>
              </p:cNvPr>
              <p:cNvSpPr>
                <a:spLocks noGrp="1"/>
              </p:cNvSpPr>
              <p:nvPr>
                <p:ph type="body" sz="half" idx="2"/>
              </p:nvPr>
            </p:nvSpPr>
            <p:spPr>
              <a:xfrm>
                <a:off x="839787" y="1844040"/>
                <a:ext cx="4528663" cy="4024947"/>
              </a:xfrm>
            </p:spPr>
            <p:txBody>
              <a:bodyPr>
                <a:normAutofit/>
              </a:bodyPr>
              <a:lstStyle/>
              <a:p>
                <a:pPr marL="285750" indent="-285750">
                  <a:spcBef>
                    <a:spcPts val="0"/>
                  </a:spcBef>
                  <a:spcAft>
                    <a:spcPts val="600"/>
                  </a:spcAft>
                  <a:buFont typeface="Arial" panose="020B0604020202020204" pitchFamily="34" charset="0"/>
                  <a:buChar char="•"/>
                </a:pPr>
                <a:r>
                  <a:rPr lang="en-US" sz="1600" dirty="0">
                    <a:latin typeface="+mj-lt"/>
                  </a:rPr>
                  <a:t>Assume from a homogeneous model</a:t>
                </a:r>
              </a:p>
              <a:p>
                <a:pPr>
                  <a:spcBef>
                    <a:spcPts val="0"/>
                  </a:spcBef>
                  <a:spcAft>
                    <a:spcPts val="600"/>
                  </a:spcAft>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𝒎</m:t>
                      </m:r>
                      <m:r>
                        <a:rPr lang="en-US" sz="1400" b="0" i="1" smtClean="0">
                          <a:latin typeface="Cambria Math" panose="02040503050406030204" pitchFamily="18" charset="0"/>
                        </a:rPr>
                        <m:t>=(</m:t>
                      </m:r>
                      <m:r>
                        <a:rPr lang="en-US" sz="1400" b="0" i="1" smtClean="0">
                          <a:latin typeface="Cambria Math" panose="02040503050406030204" pitchFamily="18" charset="0"/>
                        </a:rPr>
                        <m:t>𝑅h</m:t>
                      </m:r>
                      <m:r>
                        <a:rPr lang="en-US" sz="1400" b="0" i="1" smtClean="0">
                          <a:latin typeface="Cambria Math" panose="02040503050406030204" pitchFamily="18" charset="0"/>
                        </a:rPr>
                        <m:t>,</m:t>
                      </m:r>
                      <m:sSub>
                        <m:sSubPr>
                          <m:ctrlPr>
                            <a:rPr lang="en-US" sz="1400" i="1" smtClean="0">
                              <a:latin typeface="Cambria Math" charset="0"/>
                            </a:rPr>
                          </m:ctrlPr>
                        </m:sSubPr>
                        <m:e>
                          <m:r>
                            <a:rPr lang="en-US" sz="1400" b="0" i="1">
                              <a:latin typeface="Cambria Math" panose="02040503050406030204" pitchFamily="18" charset="0"/>
                            </a:rPr>
                            <m:t>𝑢</m:t>
                          </m:r>
                        </m:e>
                        <m:sub>
                          <m:r>
                            <a:rPr lang="en-US" sz="1400" b="0" i="1" smtClean="0">
                              <a:latin typeface="Cambria Math" panose="02040503050406030204" pitchFamily="18" charset="0"/>
                            </a:rPr>
                            <m:t>𝑟</m:t>
                          </m:r>
                        </m:sub>
                      </m:sSub>
                      <m:r>
                        <a:rPr lang="en-US" sz="1400" b="0" i="1" smtClean="0">
                          <a:latin typeface="Cambria Math" panose="02040503050406030204" pitchFamily="18" charset="0"/>
                        </a:rPr>
                        <m:t>,</m:t>
                      </m:r>
                      <m:sSub>
                        <m:sSubPr>
                          <m:ctrlPr>
                            <a:rPr lang="en-US" sz="1400" i="1">
                              <a:latin typeface="Cambria Math" charset="0"/>
                            </a:rPr>
                          </m:ctrlPr>
                        </m:sSubPr>
                        <m:e>
                          <m:r>
                            <a:rPr lang="en-US" sz="1400" b="0" i="1">
                              <a:latin typeface="Cambria Math" panose="02040503050406030204" pitchFamily="18" charset="0"/>
                            </a:rPr>
                            <m:t>𝑢</m:t>
                          </m:r>
                        </m:e>
                        <m:sub>
                          <m:r>
                            <a:rPr lang="en-US" sz="1400" b="0" i="1" smtClean="0">
                              <a:latin typeface="Cambria Math" panose="02040503050406030204" pitchFamily="18" charset="0"/>
                            </a:rPr>
                            <m:t>𝑧</m:t>
                          </m:r>
                        </m:sub>
                      </m:sSub>
                      <m:r>
                        <a:rPr lang="en-US" sz="1400" b="0" i="1" smtClean="0">
                          <a:latin typeface="Cambria Math" panose="02040503050406030204" pitchFamily="18" charset="0"/>
                        </a:rPr>
                        <m:t>)</m:t>
                      </m:r>
                    </m:oMath>
                  </m:oMathPara>
                </a14:m>
                <a:endParaRPr lang="en-US" sz="1400" dirty="0">
                  <a:latin typeface="+mj-lt"/>
                </a:endParaRPr>
              </a:p>
              <a:p>
                <a:pPr marL="285750" indent="-285750">
                  <a:spcBef>
                    <a:spcPts val="0"/>
                  </a:spcBef>
                  <a:spcAft>
                    <a:spcPts val="600"/>
                  </a:spcAft>
                  <a:buFont typeface="Arial" panose="020B0604020202020204" pitchFamily="34" charset="0"/>
                  <a:buChar char="•"/>
                </a:pPr>
                <a:r>
                  <a:rPr lang="en-US" sz="1600" dirty="0">
                    <a:latin typeface="+mj-lt"/>
                  </a:rPr>
                  <a:t>A </a:t>
                </a:r>
                <a:r>
                  <a:rPr lang="en-US" sz="1600" dirty="0">
                    <a:solidFill>
                      <a:srgbClr val="C3092B"/>
                    </a:solidFill>
                    <a:latin typeface="+mj-lt"/>
                  </a:rPr>
                  <a:t>birth move </a:t>
                </a:r>
                <a:r>
                  <a:rPr lang="en-US" sz="1600" dirty="0">
                    <a:latin typeface="+mj-lt"/>
                  </a:rPr>
                  <a:t>is made as transformation</a:t>
                </a:r>
              </a:p>
              <a:p>
                <a:pPr marL="285750" indent="-285750">
                  <a:spcBef>
                    <a:spcPts val="0"/>
                  </a:spcBef>
                  <a:spcAft>
                    <a:spcPts val="600"/>
                  </a:spcAft>
                  <a:buFont typeface="Arial" panose="020B0604020202020204" pitchFamily="34" charset="0"/>
                  <a:buChar char="•"/>
                </a:pPr>
                <a:r>
                  <a:rPr lang="en-US" sz="1600" dirty="0">
                    <a:latin typeface="+mj-lt"/>
                  </a:rPr>
                  <a:t>And a new layer is inserted</a:t>
                </a:r>
              </a:p>
              <a:p>
                <a:pPr>
                  <a:spcBef>
                    <a:spcPts val="0"/>
                  </a:spcBef>
                  <a:spcAft>
                    <a:spcPts val="600"/>
                  </a:spcAft>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b="1" i="1">
                              <a:latin typeface="Cambria Math" panose="02040503050406030204" pitchFamily="18" charset="0"/>
                            </a:rPr>
                            <m:t>𝒎</m:t>
                          </m:r>
                        </m:e>
                        <m:sup>
                          <m:r>
                            <a:rPr lang="en-US" sz="1400" b="0" i="1" smtClean="0">
                              <a:latin typeface="Cambria Math" panose="02040503050406030204" pitchFamily="18" charset="0"/>
                            </a:rPr>
                            <m:t>′</m:t>
                          </m:r>
                        </m:sup>
                      </m:sSup>
                      <m:r>
                        <a:rPr lang="en-US" sz="1400" i="1">
                          <a:latin typeface="Cambria Math" panose="02040503050406030204" pitchFamily="18" charset="0"/>
                        </a:rPr>
                        <m:t>=(</m:t>
                      </m:r>
                      <m:r>
                        <a:rPr lang="en-US" sz="1400" b="0" i="1">
                          <a:latin typeface="Cambria Math" panose="02040503050406030204" pitchFamily="18" charset="0"/>
                        </a:rPr>
                        <m:t>𝑅h</m:t>
                      </m:r>
                      <m:r>
                        <a:rPr lang="en-US" sz="1400" i="1">
                          <a:latin typeface="Cambria Math" panose="02040503050406030204" pitchFamily="18" charset="0"/>
                        </a:rPr>
                        <m:t>,</m:t>
                      </m:r>
                      <m:sSup>
                        <m:sSupPr>
                          <m:ctrlPr>
                            <a:rPr lang="en-US" sz="1400" i="1" smtClean="0">
                              <a:latin typeface="Cambria Math" charset="0"/>
                            </a:rPr>
                          </m:ctrlPr>
                        </m:sSupPr>
                        <m:e>
                          <m:r>
                            <a:rPr lang="en-US" sz="1400" b="0" i="1" smtClean="0">
                              <a:latin typeface="Cambria Math" panose="02040503050406030204" pitchFamily="18" charset="0"/>
                            </a:rPr>
                            <m:t>𝑅h</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sSup>
                        <m:sSupPr>
                          <m:ctrlPr>
                            <a:rPr lang="en-US" sz="1400" i="1">
                              <a:latin typeface="Cambria Math" charset="0"/>
                            </a:rPr>
                          </m:ctrlPr>
                        </m:sSupPr>
                        <m:e>
                          <m:r>
                            <a:rPr lang="en-US" sz="1400" b="0" i="1" smtClean="0">
                              <a:latin typeface="Cambria Math" panose="02040503050406030204" pitchFamily="18" charset="0"/>
                            </a:rPr>
                            <m:t>𝑍𝑏𝑒𝑑</m:t>
                          </m:r>
                        </m:e>
                        <m:sup>
                          <m:r>
                            <a:rPr lang="en-US" sz="1400" i="1">
                              <a:latin typeface="Cambria Math" panose="02040503050406030204" pitchFamily="18" charset="0"/>
                            </a:rPr>
                            <m:t>∗</m:t>
                          </m:r>
                        </m:sup>
                      </m:sSup>
                      <m:r>
                        <a:rPr lang="en-US" sz="1400" i="1">
                          <a:latin typeface="Cambria Math" panose="02040503050406030204" pitchFamily="18" charset="0"/>
                        </a:rPr>
                        <m:t>)</m:t>
                      </m:r>
                    </m:oMath>
                  </m:oMathPara>
                </a14:m>
                <a:endParaRPr lang="en-US" sz="1400" dirty="0"/>
              </a:p>
              <a:p>
                <a:pPr marL="285750" indent="-285750">
                  <a:spcAft>
                    <a:spcPts val="600"/>
                  </a:spcAft>
                  <a:buFont typeface="Arial" panose="020B0604020202020204" pitchFamily="34" charset="0"/>
                  <a:buChar char="•"/>
                </a:pPr>
                <a:r>
                  <a:rPr lang="en-US" sz="1600" dirty="0">
                    <a:latin typeface="+mj-lt"/>
                  </a:rPr>
                  <a:t>Denison et al. [2002] showed that the Jacobian term is always unity for discrete transformations.</a:t>
                </a:r>
              </a:p>
              <a:p>
                <a:pPr marL="285750" indent="-285750">
                  <a:spcBef>
                    <a:spcPts val="0"/>
                  </a:spcBef>
                  <a:spcAft>
                    <a:spcPts val="600"/>
                  </a:spcAft>
                  <a:buFont typeface="Arial" panose="020B0604020202020204" pitchFamily="34" charset="0"/>
                  <a:buChar char="•"/>
                </a:pPr>
                <a:r>
                  <a:rPr lang="en-US" sz="1600" dirty="0">
                    <a:latin typeface="+mj-lt"/>
                  </a:rPr>
                  <a:t>In continuous space</a:t>
                </a:r>
                <a:endParaRPr lang="en-US" sz="1000" dirty="0">
                  <a:latin typeface="+mj-lt"/>
                </a:endParaRPr>
              </a:p>
              <a:p>
                <a:pPr>
                  <a:spcBef>
                    <a:spcPts val="0"/>
                  </a:spcBef>
                  <a:spcAft>
                    <a:spcPts val="600"/>
                  </a:spcAft>
                </a:pPr>
                <a14:m>
                  <m:oMathPara xmlns:m="http://schemas.openxmlformats.org/officeDocument/2006/math">
                    <m:oMathParaPr>
                      <m:jc m:val="centerGroup"/>
                    </m:oMathParaPr>
                    <m:oMath xmlns:m="http://schemas.openxmlformats.org/officeDocument/2006/math">
                      <m:sSup>
                        <m:sSupPr>
                          <m:ctrlPr>
                            <a:rPr lang="en-US" sz="1400" i="1">
                              <a:latin typeface="Cambria Math" charset="0"/>
                            </a:rPr>
                          </m:ctrlPr>
                        </m:sSupPr>
                        <m:e>
                          <m:r>
                            <a:rPr lang="en-US" sz="1400" i="1">
                              <a:latin typeface="Cambria Math" panose="02040503050406030204" pitchFamily="18" charset="0"/>
                            </a:rPr>
                            <m:t>𝑅h</m:t>
                          </m:r>
                        </m:e>
                        <m:sup>
                          <m:r>
                            <a:rPr lang="en-US" sz="1400" i="1">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𝑅h</m:t>
                      </m:r>
                      <m:r>
                        <a:rPr lang="en-US" sz="1400" b="0" i="1" smtClean="0">
                          <a:latin typeface="Cambria Math" panose="02040503050406030204" pitchFamily="18" charset="0"/>
                        </a:rPr>
                        <m:t>+</m:t>
                      </m:r>
                      <m:sSub>
                        <m:sSubPr>
                          <m:ctrlPr>
                            <a:rPr lang="en-US" sz="1400" i="1">
                              <a:latin typeface="Cambria Math" charset="0"/>
                            </a:rPr>
                          </m:ctrlPr>
                        </m:sSubPr>
                        <m:e>
                          <m:r>
                            <a:rPr lang="en-US" sz="1400" i="1">
                              <a:latin typeface="Cambria Math" panose="02040503050406030204" pitchFamily="18" charset="0"/>
                            </a:rPr>
                            <m:t>𝑢</m:t>
                          </m:r>
                        </m:e>
                        <m:sub>
                          <m:r>
                            <a:rPr lang="en-US" sz="1400" i="1">
                              <a:latin typeface="Cambria Math" panose="02040503050406030204" pitchFamily="18" charset="0"/>
                            </a:rPr>
                            <m:t>𝑟</m:t>
                          </m:r>
                        </m:sub>
                      </m:sSub>
                    </m:oMath>
                  </m:oMathPara>
                </a14:m>
                <a:endParaRPr lang="en-US" sz="1400" dirty="0">
                  <a:latin typeface="+mj-lt"/>
                </a:endParaRPr>
              </a:p>
              <a:p>
                <a:pPr marL="285750" indent="-285750">
                  <a:spcBef>
                    <a:spcPts val="0"/>
                  </a:spcBef>
                  <a:spcAft>
                    <a:spcPts val="600"/>
                  </a:spcAft>
                  <a:buFont typeface="Arial" panose="020B0604020202020204" pitchFamily="34" charset="0"/>
                  <a:buChar char="•"/>
                </a:pPr>
                <a:r>
                  <a:rPr lang="en-US" sz="1600" dirty="0">
                    <a:latin typeface="+mj-lt"/>
                  </a:rPr>
                  <a:t>Jacobian term of transformation accounts for</a:t>
                </a:r>
              </a:p>
              <a:p>
                <a:pPr>
                  <a:spcBef>
                    <a:spcPts val="0"/>
                  </a:spcBef>
                  <a:spcAft>
                    <a:spcPts val="600"/>
                  </a:spcAft>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𝑅h</m:t>
                      </m:r>
                      <m:r>
                        <a:rPr lang="en-US" sz="1400" b="0" i="1" smtClean="0">
                          <a:latin typeface="Cambria Math" panose="02040503050406030204" pitchFamily="18" charset="0"/>
                        </a:rPr>
                        <m:t>,</m:t>
                      </m:r>
                      <m:sSub>
                        <m:sSubPr>
                          <m:ctrlPr>
                            <a:rPr lang="en-US" sz="1400" i="1">
                              <a:latin typeface="Cambria Math" charset="0"/>
                            </a:rPr>
                          </m:ctrlPr>
                        </m:sSubPr>
                        <m:e>
                          <m:r>
                            <a:rPr lang="en-US" sz="1400" i="1">
                              <a:latin typeface="Cambria Math" panose="02040503050406030204" pitchFamily="18" charset="0"/>
                            </a:rPr>
                            <m:t>𝑢</m:t>
                          </m:r>
                        </m:e>
                        <m:sub>
                          <m:r>
                            <a:rPr lang="en-US" sz="1400" i="1">
                              <a:latin typeface="Cambria Math" panose="02040503050406030204" pitchFamily="18" charset="0"/>
                            </a:rPr>
                            <m:t>𝑟</m:t>
                          </m:r>
                        </m:sub>
                      </m:sSub>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𝑅h</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charset="0"/>
                            </a:rPr>
                          </m:ctrlPr>
                        </m:sSupPr>
                        <m:e>
                          <m:r>
                            <a:rPr lang="en-US" sz="1400" i="1">
                              <a:latin typeface="Cambria Math" panose="02040503050406030204" pitchFamily="18" charset="0"/>
                            </a:rPr>
                            <m:t>𝑅h</m:t>
                          </m:r>
                        </m:e>
                        <m:sup>
                          <m:r>
                            <a:rPr lang="en-US" sz="1400" i="1">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oMath>
                  </m:oMathPara>
                </a14:m>
                <a:endParaRPr lang="en-US" sz="1400" dirty="0">
                  <a:latin typeface="+mj-lt"/>
                </a:endParaRPr>
              </a:p>
              <a:p>
                <a:pPr>
                  <a:spcBef>
                    <a:spcPts val="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400" b="1" i="1">
                              <a:latin typeface="Cambria Math" charset="0"/>
                            </a:rPr>
                          </m:ctrlPr>
                        </m:dPr>
                        <m:e>
                          <m:f>
                            <m:fPr>
                              <m:ctrlPr>
                                <a:rPr lang="en-US" sz="1400" b="1" i="1">
                                  <a:latin typeface="Cambria Math" charset="0"/>
                                </a:rPr>
                              </m:ctrlPr>
                            </m:fPr>
                            <m:num>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𝑅h</m:t>
                              </m:r>
                              <m:r>
                                <a:rPr lang="en-US" sz="1400" i="1">
                                  <a:latin typeface="Cambria Math" panose="02040503050406030204" pitchFamily="18" charset="0"/>
                                  <a:ea typeface="Cambria Math" panose="02040503050406030204" pitchFamily="18" charset="0"/>
                                </a:rPr>
                                <m:t>,</m:t>
                              </m:r>
                              <m:sSup>
                                <m:sSupPr>
                                  <m:ctrlPr>
                                    <a:rPr lang="en-US" sz="1400" i="1">
                                      <a:latin typeface="Cambria Math" charset="0"/>
                                    </a:rPr>
                                  </m:ctrlPr>
                                </m:sSupPr>
                                <m:e>
                                  <m:r>
                                    <a:rPr lang="en-US" sz="1400" i="1">
                                      <a:latin typeface="Cambria Math" panose="02040503050406030204" pitchFamily="18" charset="0"/>
                                    </a:rPr>
                                    <m:t>𝑅h</m:t>
                                  </m:r>
                                </m:e>
                                <m:sup>
                                  <m:r>
                                    <a:rPr lang="en-US" sz="1400" i="1">
                                      <a:latin typeface="Cambria Math" panose="02040503050406030204" pitchFamily="18" charset="0"/>
                                    </a:rPr>
                                    <m:t>∗</m:t>
                                  </m:r>
                                </m:sup>
                              </m:sSup>
                              <m:r>
                                <a:rPr lang="en-US" sz="1400" i="1">
                                  <a:latin typeface="Cambria Math" panose="02040503050406030204" pitchFamily="18" charset="0"/>
                                  <a:ea typeface="Cambria Math" panose="02040503050406030204" pitchFamily="18" charset="0"/>
                                </a:rPr>
                                <m:t>)</m:t>
                              </m:r>
                              <m:r>
                                <m:rPr>
                                  <m:nor/>
                                </m:rPr>
                                <a:rPr lang="en-US" sz="1400" dirty="0"/>
                                <m:t> </m:t>
                              </m:r>
                            </m:num>
                            <m:den>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𝑅h</m:t>
                              </m:r>
                              <m:r>
                                <a:rPr lang="en-US" sz="1400" i="1">
                                  <a:latin typeface="Cambria Math" panose="02040503050406030204" pitchFamily="18" charset="0"/>
                                </a:rPr>
                                <m:t>,</m:t>
                              </m:r>
                              <m:sSub>
                                <m:sSubPr>
                                  <m:ctrlPr>
                                    <a:rPr lang="en-US" sz="1400" i="1">
                                      <a:latin typeface="Cambria Math" charset="0"/>
                                    </a:rPr>
                                  </m:ctrlPr>
                                </m:sSubPr>
                                <m:e>
                                  <m:r>
                                    <a:rPr lang="en-US" sz="1400" i="1">
                                      <a:latin typeface="Cambria Math" panose="02040503050406030204" pitchFamily="18" charset="0"/>
                                    </a:rPr>
                                    <m:t>𝑢</m:t>
                                  </m:r>
                                </m:e>
                                <m:sub>
                                  <m:r>
                                    <a:rPr lang="en-US" sz="1400" i="1">
                                      <a:latin typeface="Cambria Math" panose="02040503050406030204" pitchFamily="18" charset="0"/>
                                    </a:rPr>
                                    <m:t>𝑟</m:t>
                                  </m:r>
                                </m:sub>
                              </m:sSub>
                              <m:r>
                                <a:rPr lang="en-US" sz="1400" b="1" i="1" smtClean="0">
                                  <a:latin typeface="Cambria Math" panose="02040503050406030204" pitchFamily="18" charset="0"/>
                                </a:rPr>
                                <m:t>)</m:t>
                              </m:r>
                            </m:den>
                          </m:f>
                        </m:e>
                      </m:d>
                      <m:r>
                        <a:rPr lang="en-US" sz="1400" b="1" i="1" smtClean="0">
                          <a:latin typeface="Cambria Math" panose="02040503050406030204" pitchFamily="18" charset="0"/>
                        </a:rPr>
                        <m:t>=</m:t>
                      </m:r>
                      <m:d>
                        <m:dPr>
                          <m:begChr m:val="|"/>
                          <m:endChr m:val="|"/>
                          <m:ctrlPr>
                            <a:rPr lang="en-US" sz="1400" b="1" i="1" smtClean="0">
                              <a:latin typeface="Cambria Math" charset="0"/>
                            </a:rPr>
                          </m:ctrlPr>
                        </m:dPr>
                        <m:e>
                          <m:m>
                            <m:mPr>
                              <m:mcs>
                                <m:mc>
                                  <m:mcPr>
                                    <m:count m:val="2"/>
                                    <m:mcJc m:val="center"/>
                                  </m:mcPr>
                                </m:mc>
                              </m:mcs>
                              <m:ctrlPr>
                                <a:rPr lang="en-US" sz="1400" i="1" smtClean="0">
                                  <a:latin typeface="Cambria Math" charset="0"/>
                                </a:rPr>
                              </m:ctrlPr>
                            </m:mPr>
                            <m:mr>
                              <m:e>
                                <m:r>
                                  <m:rPr>
                                    <m:brk m:alnAt="7"/>
                                  </m:rPr>
                                  <a:rPr lang="en-US" sz="1400" b="0" i="1" smtClean="0">
                                    <a:latin typeface="Cambria Math" panose="02040503050406030204" pitchFamily="18" charset="0"/>
                                  </a:rPr>
                                  <m:t>1</m:t>
                                </m:r>
                              </m:e>
                              <m:e>
                                <m:r>
                                  <a:rPr lang="en-US" sz="1400" b="0" i="1" smtClean="0">
                                    <a:latin typeface="Cambria Math" panose="02040503050406030204" pitchFamily="18" charset="0"/>
                                  </a:rPr>
                                  <m:t>0</m:t>
                                </m:r>
                              </m:e>
                            </m:mr>
                            <m:mr>
                              <m:e>
                                <m:r>
                                  <a:rPr lang="en-US" sz="1400" b="0" i="1" smtClean="0">
                                    <a:latin typeface="Cambria Math" panose="02040503050406030204" pitchFamily="18" charset="0"/>
                                  </a:rPr>
                                  <m:t>1</m:t>
                                </m:r>
                              </m:e>
                              <m:e>
                                <m:r>
                                  <a:rPr lang="en-US" sz="1400" b="0" i="1" smtClean="0">
                                    <a:latin typeface="Cambria Math" panose="02040503050406030204" pitchFamily="18" charset="0"/>
                                  </a:rPr>
                                  <m:t>1</m:t>
                                </m:r>
                              </m:e>
                            </m:mr>
                          </m:m>
                        </m:e>
                      </m:d>
                      <m:r>
                        <a:rPr lang="en-US" sz="1400" b="1" i="1" smtClean="0">
                          <a:latin typeface="Cambria Math" panose="02040503050406030204" pitchFamily="18" charset="0"/>
                        </a:rPr>
                        <m:t>=</m:t>
                      </m:r>
                      <m:r>
                        <a:rPr lang="en-US" sz="1400" b="0" i="1" smtClean="0">
                          <a:latin typeface="Cambria Math" panose="02040503050406030204" pitchFamily="18" charset="0"/>
                        </a:rPr>
                        <m:t>1</m:t>
                      </m:r>
                    </m:oMath>
                  </m:oMathPara>
                </a14:m>
                <a:endParaRPr lang="en-US" sz="1400" dirty="0">
                  <a:latin typeface="+mj-lt"/>
                </a:endParaRPr>
              </a:p>
            </p:txBody>
          </p:sp>
        </mc:Choice>
        <mc:Fallback xmlns="">
          <p:sp>
            <p:nvSpPr>
              <p:cNvPr id="11" name="Text Placeholder 10">
                <a:extLst>
                  <a:ext uri="{FF2B5EF4-FFF2-40B4-BE49-F238E27FC236}">
                    <a16:creationId xmlns:a16="http://schemas.microsoft.com/office/drawing/2014/main" id="{D00496ED-9D3A-464E-A935-51B1B08D898C}"/>
                  </a:ext>
                </a:extLst>
              </p:cNvPr>
              <p:cNvSpPr>
                <a:spLocks noGrp="1" noRot="1" noChangeAspect="1" noMove="1" noResize="1" noEditPoints="1" noAdjustHandles="1" noChangeArrowheads="1" noChangeShapeType="1" noTextEdit="1"/>
              </p:cNvSpPr>
              <p:nvPr>
                <p:ph type="body" sz="half" idx="2"/>
              </p:nvPr>
            </p:nvSpPr>
            <p:spPr>
              <a:xfrm>
                <a:off x="839787" y="1844040"/>
                <a:ext cx="4528663" cy="4024947"/>
              </a:xfrm>
              <a:blipFill>
                <a:blip r:embed="rId4"/>
                <a:stretch>
                  <a:fillRect l="-538" t="-1061"/>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7CDF3C38-A21B-41E8-BE01-15465D731878}"/>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390123B9-B776-4B2C-AE43-268E9A23FF87}"/>
              </a:ext>
            </a:extLst>
          </p:cNvPr>
          <p:cNvSpPr>
            <a:spLocks noGrp="1"/>
          </p:cNvSpPr>
          <p:nvPr>
            <p:ph type="sldNum" sz="quarter" idx="12"/>
          </p:nvPr>
        </p:nvSpPr>
        <p:spPr/>
        <p:txBody>
          <a:bodyPr/>
          <a:lstStyle/>
          <a:p>
            <a:fld id="{5DAD2D5A-63D4-4764-812C-7B8BDA2C77FC}" type="slidenum">
              <a:rPr lang="en-US" smtClean="0"/>
              <a:t>31</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C396A6DB-E952-4399-96CC-66933D92448C}"/>
                  </a:ext>
                </a:extLst>
              </p:cNvPr>
              <p:cNvSpPr/>
              <p:nvPr/>
            </p:nvSpPr>
            <p:spPr>
              <a:xfrm>
                <a:off x="6987973" y="3470852"/>
                <a:ext cx="1416093" cy="7085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charset="0"/>
                            </a:rPr>
                          </m:ctrlPr>
                        </m:dPr>
                        <m:e>
                          <m:f>
                            <m:fPr>
                              <m:ctrlPr>
                                <a:rPr lang="en-US" b="1" i="1">
                                  <a:latin typeface="Cambria Math"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d>
                                <m:dPr>
                                  <m:ctrlPr>
                                    <a:rPr lang="en-US" i="1">
                                      <a:latin typeface="Cambria Math" charset="0"/>
                                    </a:rPr>
                                  </m:ctrlPr>
                                </m:dPr>
                                <m:e>
                                  <m:sSub>
                                    <m:sSubPr>
                                      <m:ctrlPr>
                                        <a:rPr lang="en-US" i="1">
                                          <a:latin typeface="Cambria Math" charset="0"/>
                                        </a:rPr>
                                      </m:ctrlPr>
                                    </m:sSubPr>
                                    <m:e>
                                      <m:r>
                                        <a:rPr lang="en-US" b="1" i="1">
                                          <a:latin typeface="Cambria Math" panose="02040503050406030204" pitchFamily="18" charset="0"/>
                                        </a:rPr>
                                        <m:t>𝒎</m:t>
                                      </m:r>
                                    </m:e>
                                    <m:sub>
                                      <m:r>
                                        <a:rPr lang="en-US" i="1">
                                          <a:latin typeface="Cambria Math" panose="02040503050406030204" pitchFamily="18" charset="0"/>
                                        </a:rPr>
                                        <m:t>𝑘</m:t>
                                      </m:r>
                                    </m:sub>
                                  </m:sSub>
                                  <m:r>
                                    <a:rPr lang="en-US" i="1">
                                      <a:latin typeface="Cambria Math" panose="02040503050406030204" pitchFamily="18" charset="0"/>
                                    </a:rPr>
                                    <m:t>,</m:t>
                                  </m:r>
                                  <m:r>
                                    <a:rPr lang="en-US" b="1" i="1">
                                      <a:latin typeface="Cambria Math" panose="02040503050406030204" pitchFamily="18" charset="0"/>
                                    </a:rPr>
                                    <m:t>𝒖</m:t>
                                  </m:r>
                                </m:e>
                              </m:d>
                            </m:num>
                            <m:den>
                              <m:r>
                                <a:rPr lang="en-US" i="1">
                                  <a:latin typeface="Cambria Math" panose="02040503050406030204" pitchFamily="18" charset="0"/>
                                  <a:ea typeface="Cambria Math" panose="02040503050406030204" pitchFamily="18" charset="0"/>
                                </a:rPr>
                                <m:t>𝜕</m:t>
                              </m:r>
                              <m:d>
                                <m:dPr>
                                  <m:ctrlPr>
                                    <a:rPr lang="en-US" i="1">
                                      <a:latin typeface="Cambria Math" charset="0"/>
                                    </a:rPr>
                                  </m:ctrlPr>
                                </m:dPr>
                                <m:e>
                                  <m:sSub>
                                    <m:sSubPr>
                                      <m:ctrlPr>
                                        <a:rPr lang="en-US" i="1">
                                          <a:latin typeface="Cambria Math" charset="0"/>
                                        </a:rPr>
                                      </m:ctrlPr>
                                    </m:sSubPr>
                                    <m:e>
                                      <m:r>
                                        <a:rPr lang="en-US" b="1" i="1">
                                          <a:latin typeface="Cambria Math" panose="02040503050406030204" pitchFamily="18" charset="0"/>
                                        </a:rPr>
                                        <m:t>𝒎</m:t>
                                      </m:r>
                                    </m:e>
                                    <m:sub>
                                      <m:r>
                                        <a:rPr lang="en-US" i="1">
                                          <a:latin typeface="Cambria Math" panose="02040503050406030204" pitchFamily="18" charset="0"/>
                                        </a:rPr>
                                        <m:t>𝑘</m:t>
                                      </m:r>
                                    </m:sub>
                                  </m:sSub>
                                  <m:r>
                                    <a:rPr lang="en-US" i="1">
                                      <a:latin typeface="Cambria Math" panose="02040503050406030204" pitchFamily="18" charset="0"/>
                                    </a:rPr>
                                    <m:t>,</m:t>
                                  </m:r>
                                  <m:r>
                                    <a:rPr lang="en-US" b="1" i="1">
                                      <a:latin typeface="Cambria Math" panose="02040503050406030204" pitchFamily="18" charset="0"/>
                                    </a:rPr>
                                    <m:t>𝒖</m:t>
                                  </m:r>
                                </m:e>
                              </m:d>
                            </m:den>
                          </m:f>
                        </m:e>
                      </m:d>
                    </m:oMath>
                  </m:oMathPara>
                </a14:m>
                <a:endParaRPr lang="en-US" dirty="0"/>
              </a:p>
            </p:txBody>
          </p:sp>
        </mc:Choice>
        <mc:Fallback xmlns="">
          <p:sp>
            <p:nvSpPr>
              <p:cNvPr id="6" name="Rectangle 5">
                <a:extLst>
                  <a:ext uri="{FF2B5EF4-FFF2-40B4-BE49-F238E27FC236}">
                    <a16:creationId xmlns:a16="http://schemas.microsoft.com/office/drawing/2014/main" id="{C396A6DB-E952-4399-96CC-66933D92448C}"/>
                  </a:ext>
                </a:extLst>
              </p:cNvPr>
              <p:cNvSpPr>
                <a:spLocks noRot="1" noChangeAspect="1" noMove="1" noResize="1" noEditPoints="1" noAdjustHandles="1" noChangeArrowheads="1" noChangeShapeType="1" noTextEdit="1"/>
              </p:cNvSpPr>
              <p:nvPr/>
            </p:nvSpPr>
            <p:spPr>
              <a:xfrm>
                <a:off x="6987973" y="3470852"/>
                <a:ext cx="1416093" cy="7085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C540DD95-22DC-49D6-B725-550526885838}"/>
                  </a:ext>
                </a:extLst>
              </p:cNvPr>
              <p:cNvSpPr/>
              <p:nvPr/>
            </p:nvSpPr>
            <p:spPr>
              <a:xfrm>
                <a:off x="8236638" y="3640482"/>
                <a:ext cx="612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0" i="1" smtClean="0">
                          <a:solidFill>
                            <a:srgbClr val="C3092B"/>
                          </a:solidFill>
                          <a:latin typeface="Cambria Math" panose="02040503050406030204" pitchFamily="18" charset="0"/>
                        </a:rPr>
                        <m:t>1</m:t>
                      </m:r>
                    </m:oMath>
                  </m:oMathPara>
                </a14:m>
                <a:endParaRPr lang="en-US" dirty="0"/>
              </a:p>
            </p:txBody>
          </p:sp>
        </mc:Choice>
        <mc:Fallback xmlns="">
          <p:sp>
            <p:nvSpPr>
              <p:cNvPr id="7" name="Rectangle 6">
                <a:extLst>
                  <a:ext uri="{FF2B5EF4-FFF2-40B4-BE49-F238E27FC236}">
                    <a16:creationId xmlns:a16="http://schemas.microsoft.com/office/drawing/2014/main" id="{C540DD95-22DC-49D6-B725-550526885838}"/>
                  </a:ext>
                </a:extLst>
              </p:cNvPr>
              <p:cNvSpPr>
                <a:spLocks noRot="1" noChangeAspect="1" noMove="1" noResize="1" noEditPoints="1" noAdjustHandles="1" noChangeArrowheads="1" noChangeShapeType="1" noTextEdit="1"/>
              </p:cNvSpPr>
              <p:nvPr/>
            </p:nvSpPr>
            <p:spPr>
              <a:xfrm>
                <a:off x="8236638" y="3640482"/>
                <a:ext cx="612668" cy="369332"/>
              </a:xfrm>
              <a:prstGeom prst="rect">
                <a:avLst/>
              </a:prstGeom>
              <a:blipFill>
                <a:blip r:embed="rId6"/>
                <a:stretch>
                  <a:fillRect/>
                </a:stretch>
              </a:blipFill>
            </p:spPr>
            <p:txBody>
              <a:bodyPr/>
              <a:lstStyle/>
              <a:p>
                <a:r>
                  <a:rPr lang="en-US">
                    <a:noFill/>
                  </a:rPr>
                  <a:t> </a:t>
                </a:r>
              </a:p>
            </p:txBody>
          </p:sp>
        </mc:Fallback>
      </mc:AlternateContent>
      <p:sp>
        <p:nvSpPr>
          <p:cNvPr id="8" name="Rectangle 7">
            <a:extLst>
              <a:ext uri="{FF2B5EF4-FFF2-40B4-BE49-F238E27FC236}">
                <a16:creationId xmlns="" xmlns:a16="http://schemas.microsoft.com/office/drawing/2014/main" id="{E9DE7A5E-A254-468F-9B8C-1D74F87010D9}"/>
              </a:ext>
            </a:extLst>
          </p:cNvPr>
          <p:cNvSpPr/>
          <p:nvPr/>
        </p:nvSpPr>
        <p:spPr>
          <a:xfrm>
            <a:off x="5813691" y="4492097"/>
            <a:ext cx="5164189" cy="1376889"/>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id="{6EE5E37F-2611-460B-B829-6418A48E02D6}"/>
              </a:ext>
            </a:extLst>
          </p:cNvPr>
          <p:cNvSpPr/>
          <p:nvPr/>
        </p:nvSpPr>
        <p:spPr>
          <a:xfrm>
            <a:off x="5813691" y="5191760"/>
            <a:ext cx="5164189" cy="682307"/>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48038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fade">
                                      <p:cBhvr>
                                        <p:cTn id="43" dur="500"/>
                                        <p:tgtEl>
                                          <p:spTgt spid="11">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Effect transition="in" filter="fade">
                                      <p:cBhvr>
                                        <p:cTn id="51" dur="500"/>
                                        <p:tgtEl>
                                          <p:spTgt spid="11">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Effect transition="in" filter="fade">
                                      <p:cBhvr>
                                        <p:cTn id="54" dur="500"/>
                                        <p:tgtEl>
                                          <p:spTgt spid="11">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fade">
                                      <p:cBhvr>
                                        <p:cTn id="57" dur="500"/>
                                        <p:tgtEl>
                                          <p:spTgt spid="11">
                                            <p:txEl>
                                              <p:pRg st="4" end="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xEl>
                                              <p:pRg st="5" end="5"/>
                                            </p:txEl>
                                          </p:spTgt>
                                        </p:tgtEl>
                                        <p:attrNameLst>
                                          <p:attrName>style.visibility</p:attrName>
                                        </p:attrNameLst>
                                      </p:cBhvr>
                                      <p:to>
                                        <p:strVal val="visible"/>
                                      </p:to>
                                    </p:set>
                                    <p:animEffect transition="in" filter="fade">
                                      <p:cBhvr>
                                        <p:cTn id="65" dur="500"/>
                                        <p:tgtEl>
                                          <p:spTgt spid="11">
                                            <p:txEl>
                                              <p:pRg st="5" end="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1">
                                            <p:txEl>
                                              <p:pRg st="6" end="6"/>
                                            </p:txEl>
                                          </p:spTgt>
                                        </p:tgtEl>
                                        <p:attrNameLst>
                                          <p:attrName>style.visibility</p:attrName>
                                        </p:attrNameLst>
                                      </p:cBhvr>
                                      <p:to>
                                        <p:strVal val="visible"/>
                                      </p:to>
                                    </p:set>
                                    <p:animEffect transition="in" filter="fade">
                                      <p:cBhvr>
                                        <p:cTn id="68" dur="500"/>
                                        <p:tgtEl>
                                          <p:spTgt spid="11">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xEl>
                                              <p:pRg st="7" end="7"/>
                                            </p:txEl>
                                          </p:spTgt>
                                        </p:tgtEl>
                                        <p:attrNameLst>
                                          <p:attrName>style.visibility</p:attrName>
                                        </p:attrNameLst>
                                      </p:cBhvr>
                                      <p:to>
                                        <p:strVal val="visible"/>
                                      </p:to>
                                    </p:set>
                                    <p:animEffect transition="in" filter="fade">
                                      <p:cBhvr>
                                        <p:cTn id="71" dur="500"/>
                                        <p:tgtEl>
                                          <p:spTgt spid="11">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xEl>
                                              <p:pRg st="8" end="8"/>
                                            </p:txEl>
                                          </p:spTgt>
                                        </p:tgtEl>
                                        <p:attrNameLst>
                                          <p:attrName>style.visibility</p:attrName>
                                        </p:attrNameLst>
                                      </p:cBhvr>
                                      <p:to>
                                        <p:strVal val="visible"/>
                                      </p:to>
                                    </p:set>
                                    <p:animEffect transition="in" filter="fade">
                                      <p:cBhvr>
                                        <p:cTn id="76" dur="500"/>
                                        <p:tgtEl>
                                          <p:spTgt spid="11">
                                            <p:txEl>
                                              <p:pRg st="8" end="8"/>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11">
                                            <p:txEl>
                                              <p:pRg st="9" end="9"/>
                                            </p:txEl>
                                          </p:spTgt>
                                        </p:tgtEl>
                                        <p:attrNameLst>
                                          <p:attrName>style.visibility</p:attrName>
                                        </p:attrNameLst>
                                      </p:cBhvr>
                                      <p:to>
                                        <p:strVal val="visible"/>
                                      </p:to>
                                    </p:set>
                                    <p:animEffect transition="in" filter="fade">
                                      <p:cBhvr>
                                        <p:cTn id="79" dur="500"/>
                                        <p:tgtEl>
                                          <p:spTgt spid="11">
                                            <p:txEl>
                                              <p:pRg st="9" end="9"/>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11">
                                            <p:txEl>
                                              <p:pRg st="10" end="10"/>
                                            </p:txEl>
                                          </p:spTgt>
                                        </p:tgtEl>
                                        <p:attrNameLst>
                                          <p:attrName>style.visibility</p:attrName>
                                        </p:attrNameLst>
                                      </p:cBhvr>
                                      <p:to>
                                        <p:strVal val="visible"/>
                                      </p:to>
                                    </p:set>
                                    <p:animEffect transition="in" filter="fade">
                                      <p:cBhvr>
                                        <p:cTn id="8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C7F7D1E-ABE9-49BE-A169-39FEF5697669}"/>
              </a:ext>
            </a:extLst>
          </p:cNvPr>
          <p:cNvSpPr>
            <a:spLocks noGrp="1"/>
          </p:cNvSpPr>
          <p:nvPr>
            <p:ph type="title"/>
          </p:nvPr>
        </p:nvSpPr>
        <p:spPr/>
        <p:txBody>
          <a:bodyPr/>
          <a:lstStyle/>
          <a:p>
            <a:r>
              <a:rPr lang="en-US" dirty="0"/>
              <a:t>Birth-death simulation</a:t>
            </a:r>
          </a:p>
        </p:txBody>
      </p:sp>
      <p:sp>
        <p:nvSpPr>
          <p:cNvPr id="4" name="Date Placeholder 3">
            <a:extLst>
              <a:ext uri="{FF2B5EF4-FFF2-40B4-BE49-F238E27FC236}">
                <a16:creationId xmlns="" xmlns:a16="http://schemas.microsoft.com/office/drawing/2014/main" id="{A8B403B8-67D7-408C-B3B1-128F9DBE5F40}"/>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4E3944D7-8CE5-47E7-B3A7-A4886EAAB3C9}"/>
              </a:ext>
            </a:extLst>
          </p:cNvPr>
          <p:cNvSpPr>
            <a:spLocks noGrp="1"/>
          </p:cNvSpPr>
          <p:nvPr>
            <p:ph type="sldNum" sz="quarter" idx="12"/>
          </p:nvPr>
        </p:nvSpPr>
        <p:spPr/>
        <p:txBody>
          <a:bodyPr/>
          <a:lstStyle/>
          <a:p>
            <a:fld id="{5DAD2D5A-63D4-4764-812C-7B8BDA2C77FC}" type="slidenum">
              <a:rPr lang="en-US" smtClean="0"/>
              <a:t>32</a:t>
            </a:fld>
            <a:endParaRPr lang="en-US"/>
          </a:p>
        </p:txBody>
      </p:sp>
      <p:sp>
        <p:nvSpPr>
          <p:cNvPr id="9" name="Rectangle: Rounded Corners 8">
            <a:extLst>
              <a:ext uri="{FF2B5EF4-FFF2-40B4-BE49-F238E27FC236}">
                <a16:creationId xmlns="" xmlns:a16="http://schemas.microsoft.com/office/drawing/2014/main" id="{ED9BD39C-EFDB-4E4B-B656-7C88746C6BA2}"/>
              </a:ext>
            </a:extLst>
          </p:cNvPr>
          <p:cNvSpPr/>
          <p:nvPr/>
        </p:nvSpPr>
        <p:spPr>
          <a:xfrm>
            <a:off x="1339850" y="1739433"/>
            <a:ext cx="9188450" cy="1162517"/>
          </a:xfrm>
          <a:prstGeom prst="roundRect">
            <a:avLst/>
          </a:prstGeom>
          <a:noFill/>
          <a:ln w="28575">
            <a:solidFill>
              <a:srgbClr val="C309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10" name="Group 9">
            <a:extLst>
              <a:ext uri="{FF2B5EF4-FFF2-40B4-BE49-F238E27FC236}">
                <a16:creationId xmlns="" xmlns:a16="http://schemas.microsoft.com/office/drawing/2014/main" id="{5F8DAEE6-9F23-4BB2-960A-292E556E3869}"/>
              </a:ext>
            </a:extLst>
          </p:cNvPr>
          <p:cNvGrpSpPr/>
          <p:nvPr/>
        </p:nvGrpSpPr>
        <p:grpSpPr>
          <a:xfrm>
            <a:off x="2441575" y="3429000"/>
            <a:ext cx="6985000" cy="2372253"/>
            <a:chOff x="2603500" y="2242873"/>
            <a:chExt cx="6985000" cy="2372253"/>
          </a:xfrm>
        </p:grpSpPr>
        <p:sp>
          <p:nvSpPr>
            <p:cNvPr id="11" name="Rectangle 10">
              <a:extLst>
                <a:ext uri="{FF2B5EF4-FFF2-40B4-BE49-F238E27FC236}">
                  <a16:creationId xmlns="" xmlns:a16="http://schemas.microsoft.com/office/drawing/2014/main" id="{36CC0B2A-23C8-426C-B7F2-EACA6FC4C9BD}"/>
                </a:ext>
              </a:extLst>
            </p:cNvPr>
            <p:cNvSpPr/>
            <p:nvPr/>
          </p:nvSpPr>
          <p:spPr>
            <a:xfrm>
              <a:off x="2603500" y="2242873"/>
              <a:ext cx="6985000" cy="2372253"/>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 xmlns:a16="http://schemas.microsoft.com/office/drawing/2014/main" id="{C0F52607-482D-4FE7-8E5D-90B365FA6AE4}"/>
                </a:ext>
              </a:extLst>
            </p:cNvPr>
            <p:cNvSpPr/>
            <p:nvPr/>
          </p:nvSpPr>
          <p:spPr>
            <a:xfrm>
              <a:off x="2603500" y="3080551"/>
              <a:ext cx="6985000" cy="1534575"/>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13" name="Straight Connector 12">
              <a:extLst>
                <a:ext uri="{FF2B5EF4-FFF2-40B4-BE49-F238E27FC236}">
                  <a16:creationId xmlns="" xmlns:a16="http://schemas.microsoft.com/office/drawing/2014/main" id="{CCF19EB9-98F0-4FAF-90D3-7C4FCCA1B201}"/>
                </a:ext>
              </a:extLst>
            </p:cNvPr>
            <p:cNvCxnSpPr/>
            <p:nvPr/>
          </p:nvCxnSpPr>
          <p:spPr>
            <a:xfrm>
              <a:off x="2603500" y="3093237"/>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grpSp>
      <p:grpSp>
        <p:nvGrpSpPr>
          <p:cNvPr id="14" name="Group 13">
            <a:extLst>
              <a:ext uri="{FF2B5EF4-FFF2-40B4-BE49-F238E27FC236}">
                <a16:creationId xmlns="" xmlns:a16="http://schemas.microsoft.com/office/drawing/2014/main" id="{F43681D3-FA57-47F9-8802-49547D68B447}"/>
              </a:ext>
            </a:extLst>
          </p:cNvPr>
          <p:cNvGrpSpPr/>
          <p:nvPr/>
        </p:nvGrpSpPr>
        <p:grpSpPr>
          <a:xfrm>
            <a:off x="2441575" y="3415764"/>
            <a:ext cx="6985000" cy="2372253"/>
            <a:chOff x="2603500" y="2242873"/>
            <a:chExt cx="6985000" cy="2372253"/>
          </a:xfrm>
        </p:grpSpPr>
        <p:sp>
          <p:nvSpPr>
            <p:cNvPr id="15" name="Rectangle 14">
              <a:extLst>
                <a:ext uri="{FF2B5EF4-FFF2-40B4-BE49-F238E27FC236}">
                  <a16:creationId xmlns="" xmlns:a16="http://schemas.microsoft.com/office/drawing/2014/main" id="{C7D74F58-BBEF-48C4-AA1D-5C76BE2820A5}"/>
                </a:ext>
              </a:extLst>
            </p:cNvPr>
            <p:cNvSpPr/>
            <p:nvPr/>
          </p:nvSpPr>
          <p:spPr>
            <a:xfrm>
              <a:off x="2603500" y="2242873"/>
              <a:ext cx="6985000" cy="2372253"/>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 xmlns:a16="http://schemas.microsoft.com/office/drawing/2014/main" id="{4AB547B6-DB27-4EB0-BF3A-818BF9530EAC}"/>
                </a:ext>
              </a:extLst>
            </p:cNvPr>
            <p:cNvSpPr/>
            <p:nvPr/>
          </p:nvSpPr>
          <p:spPr>
            <a:xfrm>
              <a:off x="2603500" y="3080551"/>
              <a:ext cx="6985000" cy="1534575"/>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17" name="Straight Connector 16">
              <a:extLst>
                <a:ext uri="{FF2B5EF4-FFF2-40B4-BE49-F238E27FC236}">
                  <a16:creationId xmlns="" xmlns:a16="http://schemas.microsoft.com/office/drawing/2014/main" id="{7CD3BE5A-8C12-4868-9574-0974754B46C8}"/>
                </a:ext>
              </a:extLst>
            </p:cNvPr>
            <p:cNvCxnSpPr>
              <a:stCxn id="16" idx="1"/>
              <a:endCxn id="16" idx="3"/>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 xmlns:a16="http://schemas.microsoft.com/office/drawing/2014/main" id="{5DA907D7-5D21-40CC-8A5F-0BC84E777E2D}"/>
                </a:ext>
              </a:extLst>
            </p:cNvPr>
            <p:cNvCxnSpPr/>
            <p:nvPr/>
          </p:nvCxnSpPr>
          <p:spPr>
            <a:xfrm>
              <a:off x="2603500" y="3080551"/>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grpSp>
      <p:grpSp>
        <p:nvGrpSpPr>
          <p:cNvPr id="19" name="Group 18">
            <a:extLst>
              <a:ext uri="{FF2B5EF4-FFF2-40B4-BE49-F238E27FC236}">
                <a16:creationId xmlns="" xmlns:a16="http://schemas.microsoft.com/office/drawing/2014/main" id="{25521A49-E3A5-4BC7-9BEE-746E3CAB2AB0}"/>
              </a:ext>
            </a:extLst>
          </p:cNvPr>
          <p:cNvGrpSpPr/>
          <p:nvPr/>
        </p:nvGrpSpPr>
        <p:grpSpPr>
          <a:xfrm>
            <a:off x="2441575" y="3415763"/>
            <a:ext cx="6985000" cy="2372254"/>
            <a:chOff x="2603500" y="2242873"/>
            <a:chExt cx="6985000" cy="2372254"/>
          </a:xfrm>
        </p:grpSpPr>
        <p:sp>
          <p:nvSpPr>
            <p:cNvPr id="20" name="Rectangle 19">
              <a:extLst>
                <a:ext uri="{FF2B5EF4-FFF2-40B4-BE49-F238E27FC236}">
                  <a16:creationId xmlns="" xmlns:a16="http://schemas.microsoft.com/office/drawing/2014/main" id="{11AAE7BC-E78D-42F0-9F50-2655420DFD00}"/>
                </a:ext>
              </a:extLst>
            </p:cNvPr>
            <p:cNvSpPr/>
            <p:nvPr/>
          </p:nvSpPr>
          <p:spPr>
            <a:xfrm>
              <a:off x="2603500" y="2242873"/>
              <a:ext cx="6985000" cy="2372253"/>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 xmlns:a16="http://schemas.microsoft.com/office/drawing/2014/main" id="{033E70A4-83AB-40E4-980E-5EB5559B82BD}"/>
                </a:ext>
              </a:extLst>
            </p:cNvPr>
            <p:cNvSpPr/>
            <p:nvPr/>
          </p:nvSpPr>
          <p:spPr>
            <a:xfrm>
              <a:off x="2603500" y="3080551"/>
              <a:ext cx="6985000" cy="1534575"/>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22" name="Straight Connector 21">
              <a:extLst>
                <a:ext uri="{FF2B5EF4-FFF2-40B4-BE49-F238E27FC236}">
                  <a16:creationId xmlns="" xmlns:a16="http://schemas.microsoft.com/office/drawing/2014/main" id="{B9D45297-BDA4-4551-B826-EED4D8B0CA09}"/>
                </a:ext>
              </a:extLst>
            </p:cNvPr>
            <p:cNvCxnSpPr>
              <a:stCxn id="21" idx="1"/>
              <a:endCxn id="21" idx="3"/>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3" name="Rectangle 22">
              <a:extLst>
                <a:ext uri="{FF2B5EF4-FFF2-40B4-BE49-F238E27FC236}">
                  <a16:creationId xmlns="" xmlns:a16="http://schemas.microsoft.com/office/drawing/2014/main" id="{DC1B3656-BD96-44A8-B53C-64C7510BFD70}"/>
                </a:ext>
              </a:extLst>
            </p:cNvPr>
            <p:cNvSpPr/>
            <p:nvPr/>
          </p:nvSpPr>
          <p:spPr>
            <a:xfrm>
              <a:off x="2603500" y="3847839"/>
              <a:ext cx="6985000" cy="767288"/>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24" name="Straight Connector 23">
              <a:extLst>
                <a:ext uri="{FF2B5EF4-FFF2-40B4-BE49-F238E27FC236}">
                  <a16:creationId xmlns="" xmlns:a16="http://schemas.microsoft.com/office/drawing/2014/main" id="{9BC64322-9C3D-4B0C-AAFB-8A4EF2722864}"/>
                </a:ext>
              </a:extLst>
            </p:cNvPr>
            <p:cNvCxnSpPr/>
            <p:nvPr/>
          </p:nvCxnSpPr>
          <p:spPr>
            <a:xfrm>
              <a:off x="2603500" y="3080551"/>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 xmlns:a16="http://schemas.microsoft.com/office/drawing/2014/main" id="{FA323DE4-B10B-4A69-9DCA-37A35105E36A}"/>
                </a:ext>
              </a:extLst>
            </p:cNvPr>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grpSp>
      <p:grpSp>
        <p:nvGrpSpPr>
          <p:cNvPr id="26" name="Group 25">
            <a:extLst>
              <a:ext uri="{FF2B5EF4-FFF2-40B4-BE49-F238E27FC236}">
                <a16:creationId xmlns="" xmlns:a16="http://schemas.microsoft.com/office/drawing/2014/main" id="{6FD26972-04BE-4D7D-958E-E37E4B557FBD}"/>
              </a:ext>
            </a:extLst>
          </p:cNvPr>
          <p:cNvGrpSpPr/>
          <p:nvPr/>
        </p:nvGrpSpPr>
        <p:grpSpPr>
          <a:xfrm>
            <a:off x="2447925" y="3429000"/>
            <a:ext cx="6985000" cy="2372254"/>
            <a:chOff x="2603500" y="2242873"/>
            <a:chExt cx="6985000" cy="2372254"/>
          </a:xfrm>
        </p:grpSpPr>
        <p:sp>
          <p:nvSpPr>
            <p:cNvPr id="27" name="Rectangle 26">
              <a:extLst>
                <a:ext uri="{FF2B5EF4-FFF2-40B4-BE49-F238E27FC236}">
                  <a16:creationId xmlns="" xmlns:a16="http://schemas.microsoft.com/office/drawing/2014/main" id="{ACBCCF8E-D8B6-4699-AF49-9007442F1CB9}"/>
                </a:ext>
              </a:extLst>
            </p:cNvPr>
            <p:cNvSpPr/>
            <p:nvPr/>
          </p:nvSpPr>
          <p:spPr>
            <a:xfrm>
              <a:off x="2603500" y="2242873"/>
              <a:ext cx="6985000" cy="2372253"/>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8" name="Rectangle 27">
              <a:extLst>
                <a:ext uri="{FF2B5EF4-FFF2-40B4-BE49-F238E27FC236}">
                  <a16:creationId xmlns="" xmlns:a16="http://schemas.microsoft.com/office/drawing/2014/main" id="{D1B7DF31-FEF5-42B4-B25B-4F2342A125B8}"/>
                </a:ext>
              </a:extLst>
            </p:cNvPr>
            <p:cNvSpPr/>
            <p:nvPr/>
          </p:nvSpPr>
          <p:spPr>
            <a:xfrm>
              <a:off x="2603500" y="3080551"/>
              <a:ext cx="6985000" cy="1534575"/>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29" name="Straight Connector 28">
              <a:extLst>
                <a:ext uri="{FF2B5EF4-FFF2-40B4-BE49-F238E27FC236}">
                  <a16:creationId xmlns="" xmlns:a16="http://schemas.microsoft.com/office/drawing/2014/main" id="{FBF5AEEC-8565-4D88-8E31-4EF3194B111E}"/>
                </a:ext>
              </a:extLst>
            </p:cNvPr>
            <p:cNvCxnSpPr>
              <a:stCxn id="28" idx="1"/>
              <a:endCxn id="28" idx="3"/>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30" name="Rectangle 29">
              <a:extLst>
                <a:ext uri="{FF2B5EF4-FFF2-40B4-BE49-F238E27FC236}">
                  <a16:creationId xmlns="" xmlns:a16="http://schemas.microsoft.com/office/drawing/2014/main" id="{94B1203F-188A-4EB0-BF59-4AD6BBA51C26}"/>
                </a:ext>
              </a:extLst>
            </p:cNvPr>
            <p:cNvSpPr/>
            <p:nvPr/>
          </p:nvSpPr>
          <p:spPr>
            <a:xfrm>
              <a:off x="2603500" y="3847839"/>
              <a:ext cx="6985000" cy="767288"/>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31" name="Straight Connector 30">
              <a:extLst>
                <a:ext uri="{FF2B5EF4-FFF2-40B4-BE49-F238E27FC236}">
                  <a16:creationId xmlns="" xmlns:a16="http://schemas.microsoft.com/office/drawing/2014/main" id="{416ECE58-8E8E-4915-888E-4528A9A1C2BE}"/>
                </a:ext>
              </a:extLst>
            </p:cNvPr>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grpSp>
      <p:grpSp>
        <p:nvGrpSpPr>
          <p:cNvPr id="32" name="Group 31">
            <a:extLst>
              <a:ext uri="{FF2B5EF4-FFF2-40B4-BE49-F238E27FC236}">
                <a16:creationId xmlns="" xmlns:a16="http://schemas.microsoft.com/office/drawing/2014/main" id="{A9E73189-9FA4-4399-B547-F43012CEB434}"/>
              </a:ext>
            </a:extLst>
          </p:cNvPr>
          <p:cNvGrpSpPr/>
          <p:nvPr/>
        </p:nvGrpSpPr>
        <p:grpSpPr>
          <a:xfrm>
            <a:off x="2447925" y="3415762"/>
            <a:ext cx="6985000" cy="2372254"/>
            <a:chOff x="2603500" y="2242873"/>
            <a:chExt cx="6985000" cy="2372254"/>
          </a:xfrm>
        </p:grpSpPr>
        <p:sp>
          <p:nvSpPr>
            <p:cNvPr id="33" name="Rectangle 32">
              <a:extLst>
                <a:ext uri="{FF2B5EF4-FFF2-40B4-BE49-F238E27FC236}">
                  <a16:creationId xmlns="" xmlns:a16="http://schemas.microsoft.com/office/drawing/2014/main" id="{4C3F1F73-D4FD-4379-B7EE-029E674785EE}"/>
                </a:ext>
              </a:extLst>
            </p:cNvPr>
            <p:cNvSpPr/>
            <p:nvPr/>
          </p:nvSpPr>
          <p:spPr>
            <a:xfrm>
              <a:off x="2603500" y="2242873"/>
              <a:ext cx="6985000" cy="2372253"/>
            </a:xfrm>
            <a:prstGeom prst="rect">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4" name="Rectangle 33">
              <a:extLst>
                <a:ext uri="{FF2B5EF4-FFF2-40B4-BE49-F238E27FC236}">
                  <a16:creationId xmlns="" xmlns:a16="http://schemas.microsoft.com/office/drawing/2014/main" id="{E8E454D7-66D5-4E8D-90E6-3A7543D7110C}"/>
                </a:ext>
              </a:extLst>
            </p:cNvPr>
            <p:cNvSpPr/>
            <p:nvPr/>
          </p:nvSpPr>
          <p:spPr>
            <a:xfrm>
              <a:off x="2603500" y="3080551"/>
              <a:ext cx="6985000" cy="1534575"/>
            </a:xfrm>
            <a:prstGeom prst="rect">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35" name="Straight Connector 34">
              <a:extLst>
                <a:ext uri="{FF2B5EF4-FFF2-40B4-BE49-F238E27FC236}">
                  <a16:creationId xmlns="" xmlns:a16="http://schemas.microsoft.com/office/drawing/2014/main" id="{7A1D28B0-A368-48AF-B23D-7953698C746C}"/>
                </a:ext>
              </a:extLst>
            </p:cNvPr>
            <p:cNvCxnSpPr>
              <a:stCxn id="34" idx="1"/>
              <a:endCxn id="34" idx="3"/>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36" name="Rectangle 35">
              <a:extLst>
                <a:ext uri="{FF2B5EF4-FFF2-40B4-BE49-F238E27FC236}">
                  <a16:creationId xmlns="" xmlns:a16="http://schemas.microsoft.com/office/drawing/2014/main" id="{FBDFD49D-51FF-4993-8E6C-70A5AC346549}"/>
                </a:ext>
              </a:extLst>
            </p:cNvPr>
            <p:cNvSpPr/>
            <p:nvPr/>
          </p:nvSpPr>
          <p:spPr>
            <a:xfrm>
              <a:off x="2603500" y="3847839"/>
              <a:ext cx="6985000" cy="767288"/>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37" name="Straight Connector 36">
              <a:extLst>
                <a:ext uri="{FF2B5EF4-FFF2-40B4-BE49-F238E27FC236}">
                  <a16:creationId xmlns="" xmlns:a16="http://schemas.microsoft.com/office/drawing/2014/main" id="{CB2A3E3B-21F1-4E12-9900-6C3963126BA8}"/>
                </a:ext>
              </a:extLst>
            </p:cNvPr>
            <p:cNvCxnSpPr/>
            <p:nvPr/>
          </p:nvCxnSpPr>
          <p:spPr>
            <a:xfrm>
              <a:off x="2603500" y="3847839"/>
              <a:ext cx="6985000" cy="0"/>
            </a:xfrm>
            <a:prstGeom prst="line">
              <a:avLst/>
            </a:prstGeom>
            <a:ln w="28575"/>
          </p:spPr>
          <p:style>
            <a:lnRef idx="1">
              <a:schemeClr val="accent3"/>
            </a:lnRef>
            <a:fillRef idx="0">
              <a:schemeClr val="accent3"/>
            </a:fillRef>
            <a:effectRef idx="0">
              <a:schemeClr val="accent3"/>
            </a:effectRef>
            <a:fontRef idx="minor">
              <a:schemeClr val="tx1"/>
            </a:fontRef>
          </p:style>
        </p:cxnSp>
      </p:grpSp>
      <p:sp>
        <p:nvSpPr>
          <p:cNvPr id="38" name="TextBox 37">
            <a:extLst>
              <a:ext uri="{FF2B5EF4-FFF2-40B4-BE49-F238E27FC236}">
                <a16:creationId xmlns="" xmlns:a16="http://schemas.microsoft.com/office/drawing/2014/main" id="{24F47BA8-1F0E-4109-A04F-0FB4D77590D3}"/>
              </a:ext>
            </a:extLst>
          </p:cNvPr>
          <p:cNvSpPr txBox="1"/>
          <p:nvPr/>
        </p:nvSpPr>
        <p:spPr>
          <a:xfrm>
            <a:off x="1739900" y="1828249"/>
            <a:ext cx="8388350" cy="461665"/>
          </a:xfrm>
          <a:prstGeom prst="rect">
            <a:avLst/>
          </a:prstGeom>
          <a:noFill/>
        </p:spPr>
        <p:txBody>
          <a:bodyPr wrap="square" rtlCol="0" anchor="ctr">
            <a:spAutoFit/>
          </a:bodyPr>
          <a:lstStyle/>
          <a:p>
            <a:r>
              <a:rPr lang="en-US" sz="2400" dirty="0">
                <a:solidFill>
                  <a:srgbClr val="C3092B"/>
                </a:solidFill>
              </a:rPr>
              <a:t>Birth move: insert an artificial interface at a random depth; </a:t>
            </a:r>
          </a:p>
        </p:txBody>
      </p:sp>
      <p:sp>
        <p:nvSpPr>
          <p:cNvPr id="39" name="TextBox 38">
            <a:extLst>
              <a:ext uri="{FF2B5EF4-FFF2-40B4-BE49-F238E27FC236}">
                <a16:creationId xmlns="" xmlns:a16="http://schemas.microsoft.com/office/drawing/2014/main" id="{E44F288F-81F2-45BF-8A20-75CC24DE176E}"/>
              </a:ext>
            </a:extLst>
          </p:cNvPr>
          <p:cNvSpPr txBox="1"/>
          <p:nvPr/>
        </p:nvSpPr>
        <p:spPr>
          <a:xfrm>
            <a:off x="2063750" y="2306083"/>
            <a:ext cx="8388350" cy="461665"/>
          </a:xfrm>
          <a:prstGeom prst="rect">
            <a:avLst/>
          </a:prstGeom>
          <a:noFill/>
        </p:spPr>
        <p:txBody>
          <a:bodyPr wrap="square" rtlCol="0" anchor="ctr">
            <a:spAutoFit/>
          </a:bodyPr>
          <a:lstStyle/>
          <a:p>
            <a:r>
              <a:rPr lang="en-US" sz="2400" dirty="0">
                <a:solidFill>
                  <a:srgbClr val="C3092B"/>
                </a:solidFill>
              </a:rPr>
              <a:t>Perturb one model parameter of a newborn layer; </a:t>
            </a:r>
          </a:p>
        </p:txBody>
      </p:sp>
      <p:sp>
        <p:nvSpPr>
          <p:cNvPr id="40" name="TextBox 39">
            <a:extLst>
              <a:ext uri="{FF2B5EF4-FFF2-40B4-BE49-F238E27FC236}">
                <a16:creationId xmlns="" xmlns:a16="http://schemas.microsoft.com/office/drawing/2014/main" id="{56369F35-C4FB-43AE-B4E6-28B2DE648DAA}"/>
              </a:ext>
            </a:extLst>
          </p:cNvPr>
          <p:cNvSpPr txBox="1"/>
          <p:nvPr/>
        </p:nvSpPr>
        <p:spPr>
          <a:xfrm>
            <a:off x="1739900" y="1820165"/>
            <a:ext cx="8388350" cy="461665"/>
          </a:xfrm>
          <a:prstGeom prst="rect">
            <a:avLst/>
          </a:prstGeom>
          <a:noFill/>
        </p:spPr>
        <p:txBody>
          <a:bodyPr wrap="square" rtlCol="0" anchor="ctr">
            <a:spAutoFit/>
          </a:bodyPr>
          <a:lstStyle/>
          <a:p>
            <a:r>
              <a:rPr lang="en-US" sz="2400" dirty="0">
                <a:solidFill>
                  <a:srgbClr val="0070C0"/>
                </a:solidFill>
              </a:rPr>
              <a:t>Death move: select an existing interface randomly and remove it;</a:t>
            </a:r>
          </a:p>
        </p:txBody>
      </p:sp>
      <p:sp>
        <p:nvSpPr>
          <p:cNvPr id="41" name="TextBox 40">
            <a:extLst>
              <a:ext uri="{FF2B5EF4-FFF2-40B4-BE49-F238E27FC236}">
                <a16:creationId xmlns="" xmlns:a16="http://schemas.microsoft.com/office/drawing/2014/main" id="{4E13F8C3-3C85-46E7-8B63-32A968BF7D78}"/>
              </a:ext>
            </a:extLst>
          </p:cNvPr>
          <p:cNvSpPr txBox="1"/>
          <p:nvPr/>
        </p:nvSpPr>
        <p:spPr>
          <a:xfrm>
            <a:off x="2063750" y="2297999"/>
            <a:ext cx="8388350" cy="461665"/>
          </a:xfrm>
          <a:prstGeom prst="rect">
            <a:avLst/>
          </a:prstGeom>
          <a:noFill/>
        </p:spPr>
        <p:txBody>
          <a:bodyPr wrap="square" rtlCol="0" anchor="ctr">
            <a:spAutoFit/>
          </a:bodyPr>
          <a:lstStyle/>
          <a:p>
            <a:r>
              <a:rPr lang="en-US" sz="2400" dirty="0">
                <a:solidFill>
                  <a:srgbClr val="0070C0"/>
                </a:solidFill>
              </a:rPr>
              <a:t>Merge two neighboring layers;</a:t>
            </a:r>
          </a:p>
        </p:txBody>
      </p:sp>
      <p:sp>
        <p:nvSpPr>
          <p:cNvPr id="42" name="TextBox 41">
            <a:extLst>
              <a:ext uri="{FF2B5EF4-FFF2-40B4-BE49-F238E27FC236}">
                <a16:creationId xmlns="" xmlns:a16="http://schemas.microsoft.com/office/drawing/2014/main" id="{73664543-6B09-4E75-90EB-403099B856F6}"/>
              </a:ext>
            </a:extLst>
          </p:cNvPr>
          <p:cNvSpPr txBox="1"/>
          <p:nvPr/>
        </p:nvSpPr>
        <p:spPr>
          <a:xfrm>
            <a:off x="1746250" y="2090499"/>
            <a:ext cx="8388350" cy="461665"/>
          </a:xfrm>
          <a:prstGeom prst="rect">
            <a:avLst/>
          </a:prstGeom>
          <a:noFill/>
        </p:spPr>
        <p:txBody>
          <a:bodyPr wrap="square" rtlCol="0" anchor="ctr">
            <a:spAutoFit/>
          </a:bodyPr>
          <a:lstStyle/>
          <a:p>
            <a:pPr algn="ctr"/>
            <a:r>
              <a:rPr lang="en-US" sz="2400" dirty="0">
                <a:solidFill>
                  <a:srgbClr val="7B1423"/>
                </a:solidFill>
              </a:rPr>
              <a:t>We start from a two-layer model with one interface…</a:t>
            </a:r>
          </a:p>
        </p:txBody>
      </p:sp>
    </p:spTree>
    <p:extLst>
      <p:ext uri="{BB962C8B-B14F-4D97-AF65-F5344CB8AC3E}">
        <p14:creationId xmlns:p14="http://schemas.microsoft.com/office/powerpoint/2010/main" val="70647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wipe(left)">
                                      <p:cBhvr>
                                        <p:cTn id="13" dur="500"/>
                                        <p:tgtEl>
                                          <p:spTgt spid="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39">
                                            <p:txEl>
                                              <p:pRg st="0" end="0"/>
                                            </p:txEl>
                                          </p:spTgt>
                                        </p:tgtEl>
                                        <p:attrNameLst>
                                          <p:attrName>style.visibility</p:attrName>
                                        </p:attrNameLst>
                                      </p:cBhvr>
                                      <p:to>
                                        <p:strVal val="visible"/>
                                      </p:to>
                                    </p:set>
                                    <p:animEffect transition="in" filter="wipe(left)">
                                      <p:cBhvr>
                                        <p:cTn id="20" dur="500"/>
                                        <p:tgtEl>
                                          <p:spTgt spid="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38">
                                            <p:txEl>
                                              <p:pRg st="0" end="0"/>
                                            </p:txEl>
                                          </p:spTgt>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9">
                                            <p:txEl>
                                              <p:pRg st="0" end="0"/>
                                            </p:txEl>
                                          </p:spTgt>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P spid="39" grpId="0" build="allAtOnce"/>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 xmlns:a16="http://schemas.microsoft.com/office/drawing/2014/main" id="{B21D978A-CA4B-464D-888D-DAD6A7458D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716280"/>
            <a:ext cx="9722140" cy="5894147"/>
          </a:xfrm>
          <a:prstGeom prst="rect">
            <a:avLst/>
          </a:prstGeom>
        </p:spPr>
      </p:pic>
      <p:sp>
        <p:nvSpPr>
          <p:cNvPr id="49" name="Title 1">
            <a:extLst>
              <a:ext uri="{FF2B5EF4-FFF2-40B4-BE49-F238E27FC236}">
                <a16:creationId xmlns="" xmlns:a16="http://schemas.microsoft.com/office/drawing/2014/main" id="{DAE2F045-3E8C-4223-B6A5-BACBCB31CF78}"/>
              </a:ext>
            </a:extLst>
          </p:cNvPr>
          <p:cNvSpPr>
            <a:spLocks noGrp="1"/>
          </p:cNvSpPr>
          <p:nvPr>
            <p:ph type="title"/>
          </p:nvPr>
        </p:nvSpPr>
        <p:spPr>
          <a:xfrm>
            <a:off x="4983377" y="121920"/>
            <a:ext cx="4688840" cy="543560"/>
          </a:xfrm>
        </p:spPr>
        <p:txBody>
          <a:bodyPr>
            <a:normAutofit fontScale="90000"/>
          </a:bodyPr>
          <a:lstStyle/>
          <a:p>
            <a:pPr algn="r"/>
            <a:r>
              <a:rPr lang="en-US" b="0" dirty="0"/>
              <a:t>Birth-Death simulation </a:t>
            </a:r>
          </a:p>
        </p:txBody>
      </p:sp>
    </p:spTree>
    <p:extLst>
      <p:ext uri="{BB962C8B-B14F-4D97-AF65-F5344CB8AC3E}">
        <p14:creationId xmlns:p14="http://schemas.microsoft.com/office/powerpoint/2010/main" val="9807760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 xmlns:a16="http://schemas.microsoft.com/office/drawing/2014/main" id="{9F0D4DED-3849-4062-9AF3-EACAF4AE7571}"/>
              </a:ext>
            </a:extLst>
          </p:cNvPr>
          <p:cNvSpPr>
            <a:spLocks noGrp="1"/>
          </p:cNvSpPr>
          <p:nvPr>
            <p:ph idx="1"/>
          </p:nvPr>
        </p:nvSpPr>
        <p:spPr/>
        <p:txBody>
          <a:bodyPr/>
          <a:lstStyle/>
          <a:p>
            <a:pPr marL="0" indent="0">
              <a:buNone/>
            </a:pPr>
            <a:r>
              <a:rPr lang="en-US" dirty="0"/>
              <a:t>Accelerate Bayesian inference</a:t>
            </a:r>
          </a:p>
          <a:p>
            <a:r>
              <a:rPr lang="en-US" sz="2400" dirty="0"/>
              <a:t>The pains of sampling methods</a:t>
            </a:r>
          </a:p>
          <a:p>
            <a:pPr lvl="1"/>
            <a:r>
              <a:rPr lang="en-US" sz="2000" dirty="0"/>
              <a:t>tMCMC makes acceptance rate worse</a:t>
            </a:r>
          </a:p>
          <a:p>
            <a:pPr lvl="1"/>
            <a:r>
              <a:rPr lang="en-US" sz="2000" dirty="0"/>
              <a:t>Sequential process no parallism</a:t>
            </a:r>
          </a:p>
          <a:p>
            <a:pPr lvl="1"/>
            <a:endParaRPr lang="en-US" sz="2000" dirty="0"/>
          </a:p>
          <a:p>
            <a:pPr marL="0" indent="0">
              <a:buNone/>
            </a:pPr>
            <a:endParaRPr lang="en-US" sz="2400" dirty="0"/>
          </a:p>
        </p:txBody>
      </p:sp>
      <p:sp>
        <p:nvSpPr>
          <p:cNvPr id="2" name="Slide Number Placeholder 1">
            <a:extLst>
              <a:ext uri="{FF2B5EF4-FFF2-40B4-BE49-F238E27FC236}">
                <a16:creationId xmlns="" xmlns:a16="http://schemas.microsoft.com/office/drawing/2014/main" id="{A5ABE50B-0B2B-49B6-88A9-AE568F1283E6}"/>
              </a:ext>
            </a:extLst>
          </p:cNvPr>
          <p:cNvSpPr>
            <a:spLocks noGrp="1"/>
          </p:cNvSpPr>
          <p:nvPr>
            <p:ph type="sldNum" sz="quarter" idx="12"/>
          </p:nvPr>
        </p:nvSpPr>
        <p:spPr/>
        <p:txBody>
          <a:bodyPr/>
          <a:lstStyle/>
          <a:p>
            <a:fld id="{5DAD2D5A-63D4-4764-812C-7B8BDA2C77FC}" type="slidenum">
              <a:rPr lang="en-US" smtClean="0"/>
              <a:t>34</a:t>
            </a:fld>
            <a:endParaRPr lang="en-US"/>
          </a:p>
        </p:txBody>
      </p:sp>
      <p:pic>
        <p:nvPicPr>
          <p:cNvPr id="13" name="Picture 12">
            <a:extLst>
              <a:ext uri="{FF2B5EF4-FFF2-40B4-BE49-F238E27FC236}">
                <a16:creationId xmlns="" xmlns:a16="http://schemas.microsoft.com/office/drawing/2014/main" id="{C21A57B5-122D-454F-AC2D-49DC694427EE}"/>
              </a:ext>
            </a:extLst>
          </p:cNvPr>
          <p:cNvPicPr>
            <a:picLocks noChangeAspect="1"/>
          </p:cNvPicPr>
          <p:nvPr/>
        </p:nvPicPr>
        <p:blipFill>
          <a:blip r:embed="rId2"/>
          <a:stretch>
            <a:fillRect/>
          </a:stretch>
        </p:blipFill>
        <p:spPr>
          <a:xfrm>
            <a:off x="3354728" y="3781469"/>
            <a:ext cx="3167476" cy="2079581"/>
          </a:xfrm>
          <a:prstGeom prst="rect">
            <a:avLst/>
          </a:prstGeom>
        </p:spPr>
      </p:pic>
      <p:sp>
        <p:nvSpPr>
          <p:cNvPr id="14" name="TextBox 13">
            <a:extLst>
              <a:ext uri="{FF2B5EF4-FFF2-40B4-BE49-F238E27FC236}">
                <a16:creationId xmlns="" xmlns:a16="http://schemas.microsoft.com/office/drawing/2014/main" id="{7DDF7362-2D3B-42C1-B5A0-5C677E66623E}"/>
              </a:ext>
            </a:extLst>
          </p:cNvPr>
          <p:cNvSpPr txBox="1"/>
          <p:nvPr/>
        </p:nvSpPr>
        <p:spPr>
          <a:xfrm>
            <a:off x="634093" y="3539218"/>
            <a:ext cx="2766332" cy="646331"/>
          </a:xfrm>
          <a:prstGeom prst="rect">
            <a:avLst/>
          </a:prstGeom>
          <a:noFill/>
        </p:spPr>
        <p:txBody>
          <a:bodyPr wrap="square" rtlCol="0">
            <a:spAutoFit/>
          </a:bodyPr>
          <a:lstStyle/>
          <a:p>
            <a:pPr algn="ctr"/>
            <a:r>
              <a:rPr lang="en-US" b="1" dirty="0">
                <a:solidFill>
                  <a:srgbClr val="C3092B"/>
                </a:solidFill>
              </a:rPr>
              <a:t>Some ways to draw samples in parallel?</a:t>
            </a:r>
          </a:p>
        </p:txBody>
      </p:sp>
      <p:pic>
        <p:nvPicPr>
          <p:cNvPr id="17" name="Picture 16">
            <a:extLst>
              <a:ext uri="{FF2B5EF4-FFF2-40B4-BE49-F238E27FC236}">
                <a16:creationId xmlns="" xmlns:a16="http://schemas.microsoft.com/office/drawing/2014/main" id="{2F90856F-78ED-491D-9424-1E49FD9DB6D5}"/>
              </a:ext>
            </a:extLst>
          </p:cNvPr>
          <p:cNvPicPr>
            <a:picLocks noChangeAspect="1"/>
          </p:cNvPicPr>
          <p:nvPr/>
        </p:nvPicPr>
        <p:blipFill>
          <a:blip r:embed="rId3"/>
          <a:stretch>
            <a:fillRect/>
          </a:stretch>
        </p:blipFill>
        <p:spPr>
          <a:xfrm>
            <a:off x="5892760" y="1026254"/>
            <a:ext cx="5735038" cy="2901724"/>
          </a:xfrm>
          <a:prstGeom prst="rect">
            <a:avLst/>
          </a:prstGeom>
        </p:spPr>
      </p:pic>
      <p:sp>
        <p:nvSpPr>
          <p:cNvPr id="18" name="Rectangle 17">
            <a:extLst>
              <a:ext uri="{FF2B5EF4-FFF2-40B4-BE49-F238E27FC236}">
                <a16:creationId xmlns="" xmlns:a16="http://schemas.microsoft.com/office/drawing/2014/main" id="{040A87E2-6D5F-423D-BF71-0646C3F0F28B}"/>
              </a:ext>
            </a:extLst>
          </p:cNvPr>
          <p:cNvSpPr/>
          <p:nvPr/>
        </p:nvSpPr>
        <p:spPr>
          <a:xfrm>
            <a:off x="589269" y="4427800"/>
            <a:ext cx="2941785" cy="646331"/>
          </a:xfrm>
          <a:prstGeom prst="rect">
            <a:avLst/>
          </a:prstGeom>
        </p:spPr>
        <p:txBody>
          <a:bodyPr wrap="square">
            <a:spAutoFit/>
          </a:bodyPr>
          <a:lstStyle/>
          <a:p>
            <a:pPr algn="ctr"/>
            <a:r>
              <a:rPr lang="en-US" b="1" dirty="0">
                <a:solidFill>
                  <a:srgbClr val="C3092B"/>
                </a:solidFill>
              </a:rPr>
              <a:t>Try to launch multiple samplers at the same time.</a:t>
            </a:r>
          </a:p>
        </p:txBody>
      </p:sp>
      <p:pic>
        <p:nvPicPr>
          <p:cNvPr id="20" name="Picture 19">
            <a:extLst>
              <a:ext uri="{FF2B5EF4-FFF2-40B4-BE49-F238E27FC236}">
                <a16:creationId xmlns="" xmlns:a16="http://schemas.microsoft.com/office/drawing/2014/main" id="{804E0B13-294D-45E1-88AE-56BD3524A8C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21739" y="4046449"/>
            <a:ext cx="5114384" cy="1696130"/>
          </a:xfrm>
          <a:prstGeom prst="rect">
            <a:avLst/>
          </a:prstGeom>
        </p:spPr>
      </p:pic>
    </p:spTree>
    <p:extLst>
      <p:ext uri="{BB962C8B-B14F-4D97-AF65-F5344CB8AC3E}">
        <p14:creationId xmlns:p14="http://schemas.microsoft.com/office/powerpoint/2010/main" val="6189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FCBA65A9-0F7F-43A6-A2C5-83DCFEC88E5C}"/>
              </a:ext>
            </a:extLst>
          </p:cNvPr>
          <p:cNvSpPr>
            <a:spLocks noGrp="1"/>
          </p:cNvSpPr>
          <p:nvPr>
            <p:ph type="title"/>
          </p:nvPr>
        </p:nvSpPr>
        <p:spPr/>
        <p:txBody>
          <a:bodyPr/>
          <a:lstStyle/>
          <a:p>
            <a:r>
              <a:rPr lang="en-US" dirty="0"/>
              <a:t>Optimization and probabilistic function</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 xmlns:a16="http://schemas.microsoft.com/office/drawing/2014/main" id="{36FD6E6C-46DE-4446-93A2-33F667E2D3D4}"/>
                  </a:ext>
                </a:extLst>
              </p:cNvPr>
              <p:cNvSpPr>
                <a:spLocks noGrp="1"/>
              </p:cNvSpPr>
              <p:nvPr>
                <p:ph idx="1"/>
              </p:nvPr>
            </p:nvSpPr>
            <p:spPr/>
            <p:txBody>
              <a:bodyPr/>
              <a:lstStyle/>
              <a:p>
                <a:r>
                  <a:rPr lang="en-US" dirty="0"/>
                  <a:t>Connect optimization problem to dynamic energy system</a:t>
                </a:r>
              </a:p>
              <a:p>
                <a:pPr lvl="1"/>
                <a:r>
                  <a:rPr lang="en-US" dirty="0"/>
                  <a:t>Instead find a unique solution of </a:t>
                </a:r>
                <a14:m>
                  <m:oMath xmlns:m="http://schemas.openxmlformats.org/officeDocument/2006/math">
                    <m:r>
                      <a:rPr lang="en-US" smtClean="0">
                        <a:latin typeface="Cambria Math" panose="02040503050406030204" pitchFamily="18" charset="0"/>
                      </a:rPr>
                      <m:t>𝜙</m:t>
                    </m:r>
                    <m:d>
                      <m:dPr>
                        <m:ctrlPr>
                          <a:rPr lang="en-US" i="1" smtClean="0">
                            <a:latin typeface="Cambria Math" charset="0"/>
                          </a:rPr>
                        </m:ctrlPr>
                      </m:dPr>
                      <m:e>
                        <m:r>
                          <a:rPr lang="en-US" smtClean="0">
                            <a:latin typeface="Cambria Math" panose="02040503050406030204" pitchFamily="18" charset="0"/>
                          </a:rPr>
                          <m:t>𝒎</m:t>
                        </m:r>
                      </m:e>
                    </m:d>
                    <m:r>
                      <a:rPr lang="en-US" smtClean="0">
                        <a:latin typeface="Cambria Math" panose="02040503050406030204" pitchFamily="18" charset="0"/>
                      </a:rPr>
                      <m:t>=</m:t>
                    </m:r>
                    <m:d>
                      <m:dPr>
                        <m:begChr m:val="‖"/>
                        <m:endChr m:val="‖"/>
                        <m:ctrlPr>
                          <a:rPr lang="en-US" i="1" smtClean="0">
                            <a:latin typeface="Cambria Math" charset="0"/>
                          </a:rPr>
                        </m:ctrlPr>
                      </m:dPr>
                      <m:e>
                        <m:r>
                          <a:rPr lang="en-US">
                            <a:latin typeface="Cambria Math" panose="02040503050406030204" pitchFamily="18" charset="0"/>
                          </a:rPr>
                          <m:t>𝒅</m:t>
                        </m:r>
                        <m:r>
                          <a:rPr lang="en-US">
                            <a:latin typeface="Cambria Math" panose="02040503050406030204" pitchFamily="18" charset="0"/>
                          </a:rPr>
                          <m:t>−</m:t>
                        </m:r>
                        <m:r>
                          <a:rPr lang="en-US">
                            <a:latin typeface="Cambria Math" panose="02040503050406030204" pitchFamily="18" charset="0"/>
                          </a:rPr>
                          <m:t>𝐹</m:t>
                        </m:r>
                        <m:r>
                          <a:rPr lang="en-US">
                            <a:latin typeface="Cambria Math" panose="02040503050406030204" pitchFamily="18" charset="0"/>
                          </a:rPr>
                          <m:t>(</m:t>
                        </m:r>
                        <m:r>
                          <a:rPr lang="en-US">
                            <a:latin typeface="Cambria Math" panose="02040503050406030204" pitchFamily="18" charset="0"/>
                          </a:rPr>
                          <m:t>𝒎</m:t>
                        </m:r>
                        <m:r>
                          <a:rPr lang="en-US">
                            <a:latin typeface="Cambria Math" panose="02040503050406030204" pitchFamily="18" charset="0"/>
                          </a:rPr>
                          <m:t>)</m:t>
                        </m:r>
                      </m:e>
                    </m:d>
                  </m:oMath>
                </a14:m>
                <a:endParaRPr lang="en-US" dirty="0"/>
              </a:p>
              <a:p>
                <a:pPr lvl="1"/>
                <a:r>
                  <a:rPr lang="en-US" dirty="0"/>
                  <a:t>Sampling from its probability density function (PDF)</a:t>
                </a:r>
              </a:p>
              <a:p>
                <a:pPr marL="914400" lvl="2" indent="0">
                  <a:buNone/>
                </a:pPr>
                <a:r>
                  <a:rPr lang="en-US" dirty="0"/>
                  <a:t>			</a:t>
                </a:r>
                <a14:m>
                  <m:oMath xmlns:m="http://schemas.openxmlformats.org/officeDocument/2006/math">
                    <m:r>
                      <a:rPr lang="en-US" sz="2000" smtClean="0">
                        <a:solidFill>
                          <a:srgbClr val="C3092B"/>
                        </a:solidFill>
                        <a:latin typeface="Cambria Math" panose="02040503050406030204" pitchFamily="18" charset="0"/>
                      </a:rPr>
                      <m:t>𝜋</m:t>
                    </m:r>
                    <m:d>
                      <m:dPr>
                        <m:ctrlPr>
                          <a:rPr lang="en-US" sz="2000" i="1" smtClean="0">
                            <a:solidFill>
                              <a:srgbClr val="C3092B"/>
                            </a:solidFill>
                            <a:latin typeface="Cambria Math" charset="0"/>
                          </a:rPr>
                        </m:ctrlPr>
                      </m:dPr>
                      <m:e>
                        <m:r>
                          <a:rPr lang="en-US" sz="2000" smtClean="0">
                            <a:solidFill>
                              <a:srgbClr val="C3092B"/>
                            </a:solidFill>
                            <a:latin typeface="Cambria Math" panose="02040503050406030204" pitchFamily="18" charset="0"/>
                          </a:rPr>
                          <m:t>𝒎</m:t>
                        </m:r>
                        <m:r>
                          <a:rPr lang="en-US" sz="2000" smtClean="0">
                            <a:solidFill>
                              <a:srgbClr val="C3092B"/>
                            </a:solidFill>
                            <a:latin typeface="Cambria Math" panose="02040503050406030204" pitchFamily="18" charset="0"/>
                          </a:rPr>
                          <m:t>,</m:t>
                        </m:r>
                        <m:r>
                          <a:rPr lang="en-US" sz="2000" smtClean="0">
                            <a:solidFill>
                              <a:srgbClr val="C3092B"/>
                            </a:solidFill>
                            <a:latin typeface="Cambria Math" panose="02040503050406030204" pitchFamily="18" charset="0"/>
                          </a:rPr>
                          <m:t>𝑇</m:t>
                        </m:r>
                      </m:e>
                    </m:d>
                    <m:r>
                      <a:rPr lang="en-US" sz="2000" smtClean="0">
                        <a:solidFill>
                          <a:srgbClr val="C3092B"/>
                        </a:solidFill>
                        <a:latin typeface="Cambria Math" panose="02040503050406030204" pitchFamily="18" charset="0"/>
                      </a:rPr>
                      <m:t>=</m:t>
                    </m:r>
                    <m:sSup>
                      <m:sSupPr>
                        <m:ctrlPr>
                          <a:rPr lang="en-US" sz="2000" i="1" smtClean="0">
                            <a:solidFill>
                              <a:srgbClr val="C3092B"/>
                            </a:solidFill>
                            <a:latin typeface="Cambria Math" charset="0"/>
                          </a:rPr>
                        </m:ctrlPr>
                      </m:sSupPr>
                      <m:e>
                        <m:r>
                          <a:rPr lang="en-US" sz="2000" smtClean="0">
                            <a:solidFill>
                              <a:srgbClr val="C3092B"/>
                            </a:solidFill>
                            <a:latin typeface="Cambria Math" panose="02040503050406030204" pitchFamily="18" charset="0"/>
                          </a:rPr>
                          <m:t>𝑒</m:t>
                        </m:r>
                      </m:e>
                      <m:sup>
                        <m:r>
                          <a:rPr lang="en-US" sz="2000" smtClean="0">
                            <a:solidFill>
                              <a:srgbClr val="C3092B"/>
                            </a:solidFill>
                            <a:latin typeface="Cambria Math" panose="02040503050406030204" pitchFamily="18" charset="0"/>
                          </a:rPr>
                          <m:t>−</m:t>
                        </m:r>
                        <m:r>
                          <a:rPr lang="en-US" sz="2000">
                            <a:solidFill>
                              <a:srgbClr val="C3092B"/>
                            </a:solidFill>
                            <a:latin typeface="Cambria Math" panose="02040503050406030204" pitchFamily="18" charset="0"/>
                          </a:rPr>
                          <m:t>𝜙</m:t>
                        </m:r>
                        <m:d>
                          <m:dPr>
                            <m:ctrlPr>
                              <a:rPr lang="en-US" sz="2000" i="1">
                                <a:solidFill>
                                  <a:srgbClr val="C3092B"/>
                                </a:solidFill>
                                <a:latin typeface="Cambria Math" charset="0"/>
                              </a:rPr>
                            </m:ctrlPr>
                          </m:dPr>
                          <m:e>
                            <m:r>
                              <a:rPr lang="en-US" sz="2000">
                                <a:solidFill>
                                  <a:srgbClr val="C3092B"/>
                                </a:solidFill>
                                <a:latin typeface="Cambria Math" panose="02040503050406030204" pitchFamily="18" charset="0"/>
                              </a:rPr>
                              <m:t>𝒎</m:t>
                            </m:r>
                          </m:e>
                        </m:d>
                        <m:r>
                          <a:rPr lang="en-US" sz="2000" smtClean="0">
                            <a:solidFill>
                              <a:srgbClr val="C3092B"/>
                            </a:solidFill>
                            <a:latin typeface="Cambria Math" panose="02040503050406030204" pitchFamily="18" charset="0"/>
                          </a:rPr>
                          <m:t>/</m:t>
                        </m:r>
                        <m:r>
                          <a:rPr lang="en-US" sz="2000" smtClean="0">
                            <a:solidFill>
                              <a:srgbClr val="C3092B"/>
                            </a:solidFill>
                            <a:latin typeface="Cambria Math" panose="02040503050406030204" pitchFamily="18" charset="0"/>
                          </a:rPr>
                          <m:t>𝑇</m:t>
                        </m:r>
                      </m:sup>
                    </m:sSup>
                  </m:oMath>
                </a14:m>
                <a:r>
                  <a:rPr lang="en-US" sz="2000" dirty="0">
                    <a:solidFill>
                      <a:srgbClr val="C3092B"/>
                    </a:solidFill>
                  </a:rPr>
                  <a:t> </a:t>
                </a:r>
              </a:p>
              <a:p>
                <a:pPr marL="914400" lvl="2" indent="0">
                  <a:buNone/>
                </a:pPr>
                <a:endParaRPr lang="en-US" sz="2000" dirty="0">
                  <a:solidFill>
                    <a:srgbClr val="C3092B"/>
                  </a:solidFill>
                </a:endParaRPr>
              </a:p>
              <a:p>
                <a:pPr marL="1257300" lvl="2" indent="-342900">
                  <a:buFont typeface="+mj-lt"/>
                  <a:buAutoNum type="arabicPeriod"/>
                </a:pPr>
                <a:r>
                  <a:rPr lang="en-US" dirty="0"/>
                  <a:t>The global minimal of </a:t>
                </a:r>
                <a14:m>
                  <m:oMath xmlns:m="http://schemas.openxmlformats.org/officeDocument/2006/math">
                    <m:r>
                      <a:rPr lang="en-US">
                        <a:latin typeface="Cambria Math" panose="02040503050406030204" pitchFamily="18" charset="0"/>
                      </a:rPr>
                      <m:t>𝜙</m:t>
                    </m:r>
                    <m:d>
                      <m:dPr>
                        <m:ctrlPr>
                          <a:rPr lang="en-US" i="1">
                            <a:latin typeface="Cambria Math" charset="0"/>
                          </a:rPr>
                        </m:ctrlPr>
                      </m:dPr>
                      <m:e>
                        <m:r>
                          <a:rPr lang="en-US">
                            <a:latin typeface="Cambria Math" panose="02040503050406030204" pitchFamily="18" charset="0"/>
                          </a:rPr>
                          <m:t>𝒎</m:t>
                        </m:r>
                      </m:e>
                    </m:d>
                  </m:oMath>
                </a14:m>
                <a:r>
                  <a:rPr lang="en-US" dirty="0"/>
                  <a:t> maximize its PDF </a:t>
                </a:r>
                <a14:m>
                  <m:oMath xmlns:m="http://schemas.openxmlformats.org/officeDocument/2006/math">
                    <m:r>
                      <a:rPr lang="en-US" smtClean="0">
                        <a:solidFill>
                          <a:schemeClr val="tx1"/>
                        </a:solidFill>
                        <a:latin typeface="Cambria Math" panose="02040503050406030204" pitchFamily="18" charset="0"/>
                      </a:rPr>
                      <m:t>𝜋</m:t>
                    </m:r>
                    <m:d>
                      <m:dPr>
                        <m:ctrlPr>
                          <a:rPr lang="en-US" i="1">
                            <a:solidFill>
                              <a:schemeClr val="tx1"/>
                            </a:solidFill>
                            <a:latin typeface="Cambria Math" charset="0"/>
                          </a:rPr>
                        </m:ctrlPr>
                      </m:dPr>
                      <m:e>
                        <m:r>
                          <a:rPr lang="en-US">
                            <a:solidFill>
                              <a:schemeClr val="tx1"/>
                            </a:solidFill>
                            <a:latin typeface="Cambria Math" panose="02040503050406030204" pitchFamily="18" charset="0"/>
                          </a:rPr>
                          <m:t>𝒎</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𝑇</m:t>
                        </m:r>
                      </m:e>
                    </m:d>
                  </m:oMath>
                </a14:m>
                <a:endParaRPr lang="en-US" dirty="0"/>
              </a:p>
            </p:txBody>
          </p:sp>
        </mc:Choice>
        <mc:Fallback xmlns="">
          <p:sp>
            <p:nvSpPr>
              <p:cNvPr id="11" name="Content Placeholder 10">
                <a:extLst>
                  <a:ext uri="{FF2B5EF4-FFF2-40B4-BE49-F238E27FC236}">
                    <a16:creationId xmlns:a16="http://schemas.microsoft.com/office/drawing/2014/main" id="{36FD6E6C-46DE-4446-93A2-33F667E2D3D4}"/>
                  </a:ext>
                </a:extLst>
              </p:cNvPr>
              <p:cNvSpPr>
                <a:spLocks noGrp="1" noRot="1" noChangeAspect="1" noMove="1" noResize="1" noEditPoints="1" noAdjustHandles="1" noChangeArrowheads="1" noChangeShapeType="1" noTextEdit="1"/>
              </p:cNvSpPr>
              <p:nvPr>
                <p:ph idx="1"/>
              </p:nvPr>
            </p:nvSpPr>
            <p:spPr>
              <a:blipFill>
                <a:blip r:embed="rId3"/>
                <a:stretch>
                  <a:fillRect l="-812" t="-2006"/>
                </a:stretch>
              </a:blipFill>
            </p:spPr>
            <p:txBody>
              <a:bodyPr/>
              <a:lstStyle/>
              <a:p>
                <a:r>
                  <a:rPr lang="en-US">
                    <a:noFill/>
                  </a:rPr>
                  <a:t> </a:t>
                </a:r>
              </a:p>
            </p:txBody>
          </p:sp>
        </mc:Fallback>
      </mc:AlternateContent>
      <p:sp>
        <p:nvSpPr>
          <p:cNvPr id="2" name="Slide Number Placeholder 1">
            <a:extLst>
              <a:ext uri="{FF2B5EF4-FFF2-40B4-BE49-F238E27FC236}">
                <a16:creationId xmlns="" xmlns:a16="http://schemas.microsoft.com/office/drawing/2014/main" id="{DC45ADCE-3C43-4773-9274-0EBF8BA456F2}"/>
              </a:ext>
            </a:extLst>
          </p:cNvPr>
          <p:cNvSpPr>
            <a:spLocks noGrp="1"/>
          </p:cNvSpPr>
          <p:nvPr>
            <p:ph type="sldNum" sz="quarter" idx="12"/>
          </p:nvPr>
        </p:nvSpPr>
        <p:spPr/>
        <p:txBody>
          <a:bodyPr/>
          <a:lstStyle/>
          <a:p>
            <a:fld id="{5DAD2D5A-63D4-4764-812C-7B8BDA2C77FC}" type="slidenum">
              <a:rPr lang="en-US" smtClean="0"/>
              <a:pPr/>
              <a:t>35</a:t>
            </a:fld>
            <a:endParaRPr lang="en-US"/>
          </a:p>
        </p:txBody>
      </p:sp>
      <p:pic>
        <p:nvPicPr>
          <p:cNvPr id="19" name="Picture 18">
            <a:extLst>
              <a:ext uri="{FF2B5EF4-FFF2-40B4-BE49-F238E27FC236}">
                <a16:creationId xmlns="" xmlns:a16="http://schemas.microsoft.com/office/drawing/2014/main" id="{9B2F9006-0F02-4A3C-AF8D-0F32CC58FEA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83652" y="3722370"/>
            <a:ext cx="8486775" cy="2266950"/>
          </a:xfrm>
          <a:prstGeom prst="rect">
            <a:avLst/>
          </a:prstGeom>
        </p:spPr>
      </p:pic>
      <p:pic>
        <p:nvPicPr>
          <p:cNvPr id="21" name="Picture 20">
            <a:extLst>
              <a:ext uri="{FF2B5EF4-FFF2-40B4-BE49-F238E27FC236}">
                <a16:creationId xmlns="" xmlns:a16="http://schemas.microsoft.com/office/drawing/2014/main" id="{E1C98D05-1039-45FF-9007-257E802D46C7}"/>
              </a:ext>
            </a:extLst>
          </p:cNvPr>
          <p:cNvPicPr>
            <a:picLocks noChangeAspect="1"/>
          </p:cNvPicPr>
          <p:nvPr/>
        </p:nvPicPr>
        <p:blipFill>
          <a:blip r:embed="rId5"/>
          <a:stretch>
            <a:fillRect/>
          </a:stretch>
        </p:blipFill>
        <p:spPr>
          <a:xfrm>
            <a:off x="1293177" y="3812858"/>
            <a:ext cx="8477250" cy="2247900"/>
          </a:xfrm>
          <a:prstGeom prst="rect">
            <a:avLst/>
          </a:prstGeom>
        </p:spPr>
      </p:pic>
    </p:spTree>
    <p:extLst>
      <p:ext uri="{BB962C8B-B14F-4D97-AF65-F5344CB8AC3E}">
        <p14:creationId xmlns:p14="http://schemas.microsoft.com/office/powerpoint/2010/main" val="3010335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D1CC0B-C9FB-45B0-8D73-67B902E77A99}"/>
              </a:ext>
            </a:extLst>
          </p:cNvPr>
          <p:cNvSpPr>
            <a:spLocks noGrp="1"/>
          </p:cNvSpPr>
          <p:nvPr>
            <p:ph type="title"/>
          </p:nvPr>
        </p:nvSpPr>
        <p:spPr/>
        <p:txBody>
          <a:bodyPr/>
          <a:lstStyle/>
          <a:p>
            <a:r>
              <a:rPr lang="en-US" dirty="0"/>
              <a:t>From the view of energy:</a:t>
            </a:r>
            <a:br>
              <a:rPr lang="en-US" dirty="0"/>
            </a:br>
            <a:r>
              <a:rPr lang="en-US" dirty="0"/>
              <a:t>Tempering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09C51520-D96E-4389-8507-B9A46A32C9F1}"/>
                  </a:ext>
                </a:extLst>
              </p:cNvPr>
              <p:cNvSpPr>
                <a:spLocks noGrp="1"/>
              </p:cNvSpPr>
              <p:nvPr>
                <p:ph idx="1"/>
              </p:nvPr>
            </p:nvSpPr>
            <p:spPr/>
            <p:txBody>
              <a:bodyPr>
                <a:normAutofit/>
              </a:bodyPr>
              <a:lstStyle/>
              <a:p>
                <a:r>
                  <a:rPr lang="en-US" sz="2000" dirty="0"/>
                  <a:t>Tempering rescales the optimization function</a:t>
                </a:r>
              </a:p>
              <a:p>
                <a:pPr lvl="1"/>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=1</m:t>
                    </m:r>
                  </m:oMath>
                </a14:m>
                <a:r>
                  <a:rPr lang="en-US" sz="1600" dirty="0"/>
                  <a:t>: the target PDF</a:t>
                </a:r>
              </a:p>
              <a:p>
                <a:pPr lvl="1"/>
                <a14:m>
                  <m:oMath xmlns:m="http://schemas.openxmlformats.org/officeDocument/2006/math">
                    <m:r>
                      <a:rPr lang="en-US" sz="1600" i="1">
                        <a:latin typeface="Cambria Math" panose="02040503050406030204" pitchFamily="18" charset="0"/>
                      </a:rPr>
                      <m:t>𝑇</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0</m:t>
                    </m:r>
                    <m:r>
                      <a:rPr lang="en-US" sz="1600" b="0" i="0" smtClean="0">
                        <a:latin typeface="Cambria Math" panose="02040503050406030204" pitchFamily="18" charset="0"/>
                        <a:ea typeface="Cambria Math" panose="02040503050406030204" pitchFamily="18" charset="0"/>
                      </a:rPr>
                      <m:t>:</m:t>
                    </m:r>
                  </m:oMath>
                </a14:m>
                <a:r>
                  <a:rPr lang="en-US" sz="1600" dirty="0"/>
                  <a:t> a delta function at maxima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m:t>
                    </m:r>
                    <m:sSup>
                      <m:sSupPr>
                        <m:ctrlPr>
                          <a:rPr lang="en-US" sz="1600" i="1">
                            <a:latin typeface="Cambria Math"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𝑚</m:t>
                        </m:r>
                      </m:e>
                      <m:sup>
                        <m:r>
                          <a:rPr lang="en-US" sz="1600" i="1">
                            <a:latin typeface="Cambria Math" panose="02040503050406030204" pitchFamily="18" charset="0"/>
                            <a:ea typeface="Cambria Math" panose="02040503050406030204" pitchFamily="18" charset="0"/>
                          </a:rPr>
                          <m:t>∗</m:t>
                        </m:r>
                      </m:sup>
                    </m:sSup>
                    <m:r>
                      <a:rPr lang="en-US" sz="1600" i="1">
                        <a:latin typeface="Cambria Math" panose="02040503050406030204" pitchFamily="18" charset="0"/>
                        <a:ea typeface="Cambria Math" panose="02040503050406030204" pitchFamily="18" charset="0"/>
                      </a:rPr>
                      <m:t>)</m:t>
                    </m:r>
                  </m:oMath>
                </a14:m>
                <a:endParaRPr lang="en-US" sz="1600" dirty="0"/>
              </a:p>
              <a:p>
                <a:pPr lvl="1"/>
                <a14:m>
                  <m:oMath xmlns:m="http://schemas.openxmlformats.org/officeDocument/2006/math">
                    <m:r>
                      <a:rPr lang="en-US" sz="1600" i="1">
                        <a:latin typeface="Cambria Math" panose="02040503050406030204" pitchFamily="18" charset="0"/>
                      </a:rPr>
                      <m:t>𝑇</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m:t>
                    </m:r>
                    <m:r>
                      <a:rPr lang="en-US" sz="1600">
                        <a:latin typeface="Cambria Math" panose="02040503050406030204" pitchFamily="18" charset="0"/>
                        <a:ea typeface="Cambria Math" panose="02040503050406030204" pitchFamily="18" charset="0"/>
                      </a:rPr>
                      <m:t>:</m:t>
                    </m:r>
                  </m:oMath>
                </a14:m>
                <a:r>
                  <a:rPr lang="en-US" sz="1600" dirty="0"/>
                  <a:t> a uniform PDF (flat)</a:t>
                </a:r>
              </a:p>
              <a:p>
                <a:r>
                  <a:rPr lang="en-US" sz="2000" dirty="0"/>
                  <a:t>As temperature raising, the shape of </a:t>
                </a:r>
                <a14:m>
                  <m:oMath xmlns:m="http://schemas.openxmlformats.org/officeDocument/2006/math">
                    <m:r>
                      <a:rPr lang="en-US" sz="2000" smtClean="0">
                        <a:solidFill>
                          <a:schemeClr val="tx1"/>
                        </a:solidFill>
                        <a:latin typeface="Cambria Math" panose="02040503050406030204" pitchFamily="18" charset="0"/>
                      </a:rPr>
                      <m:t>𝜋</m:t>
                    </m:r>
                    <m:d>
                      <m:dPr>
                        <m:ctrlPr>
                          <a:rPr lang="en-US" sz="2000" i="1">
                            <a:solidFill>
                              <a:schemeClr val="tx1"/>
                            </a:solidFill>
                            <a:latin typeface="Cambria Math" charset="0"/>
                          </a:rPr>
                        </m:ctrlPr>
                      </m:dPr>
                      <m:e>
                        <m:r>
                          <a:rPr lang="en-US" sz="2000">
                            <a:solidFill>
                              <a:schemeClr val="tx1"/>
                            </a:solidFill>
                            <a:latin typeface="Cambria Math" panose="02040503050406030204" pitchFamily="18" charset="0"/>
                          </a:rPr>
                          <m:t>𝒎</m:t>
                        </m:r>
                        <m:r>
                          <a:rPr lang="en-US" sz="200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𝑇</m:t>
                        </m:r>
                      </m:e>
                    </m:d>
                  </m:oMath>
                </a14:m>
                <a:r>
                  <a:rPr lang="en-US" sz="2000" dirty="0"/>
                  <a:t> becomes flatter</a:t>
                </a:r>
              </a:p>
              <a:p>
                <a:r>
                  <a:rPr lang="en-US" sz="2000" dirty="0">
                    <a:solidFill>
                      <a:srgbClr val="C3092B"/>
                    </a:solidFill>
                  </a:rPr>
                  <a:t>Temperature controls the prominence of local and global optima</a:t>
                </a:r>
              </a:p>
              <a:p>
                <a:endParaRPr lang="en-US" sz="2000" dirty="0"/>
              </a:p>
              <a:p>
                <a:r>
                  <a:rPr lang="en-US" sz="2000" dirty="0"/>
                  <a:t>Tempering in Bayesian posterior</a:t>
                </a:r>
              </a:p>
              <a:p>
                <a:pPr marL="457200" lvl="1" indent="0">
                  <a:buNone/>
                </a:pPr>
                <a:r>
                  <a:rPr lang="en-US" sz="1600" dirty="0"/>
                  <a:t>	</a:t>
                </a:r>
                <a14:m>
                  <m:oMath xmlns:m="http://schemas.openxmlformats.org/officeDocument/2006/math">
                    <m:r>
                      <a:rPr lang="en-US" sz="2000" smtClean="0">
                        <a:solidFill>
                          <a:srgbClr val="C3092B"/>
                        </a:solidFill>
                        <a:latin typeface="Cambria Math" panose="02040503050406030204" pitchFamily="18" charset="0"/>
                      </a:rPr>
                      <m:t>𝜋</m:t>
                    </m:r>
                    <m:d>
                      <m:dPr>
                        <m:ctrlPr>
                          <a:rPr lang="en-US" sz="2000" i="1">
                            <a:solidFill>
                              <a:srgbClr val="C3092B"/>
                            </a:solidFill>
                            <a:latin typeface="Cambria Math" charset="0"/>
                          </a:rPr>
                        </m:ctrlPr>
                      </m:dPr>
                      <m:e>
                        <m:r>
                          <a:rPr lang="en-US" sz="2000">
                            <a:solidFill>
                              <a:srgbClr val="C3092B"/>
                            </a:solidFill>
                            <a:latin typeface="Cambria Math" panose="02040503050406030204" pitchFamily="18" charset="0"/>
                          </a:rPr>
                          <m:t>𝒎</m:t>
                        </m:r>
                        <m:r>
                          <a:rPr lang="en-US" sz="2000">
                            <a:solidFill>
                              <a:srgbClr val="C3092B"/>
                            </a:solidFill>
                            <a:latin typeface="Cambria Math" panose="02040503050406030204" pitchFamily="18" charset="0"/>
                          </a:rPr>
                          <m:t>,</m:t>
                        </m:r>
                        <m:r>
                          <a:rPr lang="en-US" sz="2000">
                            <a:solidFill>
                              <a:srgbClr val="C3092B"/>
                            </a:solidFill>
                            <a:latin typeface="Cambria Math" panose="02040503050406030204" pitchFamily="18" charset="0"/>
                          </a:rPr>
                          <m:t>𝑇</m:t>
                        </m:r>
                      </m:e>
                    </m:d>
                    <m:r>
                      <a:rPr lang="en-US" sz="2000" i="1">
                        <a:solidFill>
                          <a:srgbClr val="C3092B"/>
                        </a:solidFill>
                        <a:latin typeface="Cambria Math" panose="02040503050406030204" pitchFamily="18" charset="0"/>
                      </a:rPr>
                      <m:t>=</m:t>
                    </m:r>
                    <m:sSup>
                      <m:sSupPr>
                        <m:ctrlPr>
                          <a:rPr lang="en-US" sz="2000" i="1">
                            <a:solidFill>
                              <a:srgbClr val="C3092B"/>
                            </a:solidFill>
                            <a:latin typeface="Cambria Math" charset="0"/>
                          </a:rPr>
                        </m:ctrlPr>
                      </m:sSupPr>
                      <m:e>
                        <m:r>
                          <a:rPr lang="en-US" sz="2000" i="1">
                            <a:solidFill>
                              <a:srgbClr val="C3092B"/>
                            </a:solidFill>
                            <a:latin typeface="Cambria Math" panose="02040503050406030204" pitchFamily="18" charset="0"/>
                          </a:rPr>
                          <m:t>𝑐</m:t>
                        </m:r>
                      </m:e>
                      <m:sup>
                        <m:r>
                          <a:rPr lang="en-US" sz="2000" i="1">
                            <a:solidFill>
                              <a:srgbClr val="C3092B"/>
                            </a:solidFill>
                            <a:latin typeface="Cambria Math" panose="02040503050406030204" pitchFamily="18" charset="0"/>
                          </a:rPr>
                          <m:t>−1</m:t>
                        </m:r>
                      </m:sup>
                    </m:sSup>
                    <m:sSup>
                      <m:sSupPr>
                        <m:ctrlPr>
                          <a:rPr lang="en-US" sz="2000" i="1">
                            <a:solidFill>
                              <a:srgbClr val="C3092B"/>
                            </a:solidFill>
                            <a:latin typeface="Cambria Math" charset="0"/>
                          </a:rPr>
                        </m:ctrlPr>
                      </m:sSupPr>
                      <m:e>
                        <m:r>
                          <a:rPr lang="en-US" sz="2000" i="1">
                            <a:solidFill>
                              <a:srgbClr val="C3092B"/>
                            </a:solidFill>
                            <a:latin typeface="Cambria Math" panose="02040503050406030204" pitchFamily="18" charset="0"/>
                          </a:rPr>
                          <m:t>𝑃</m:t>
                        </m:r>
                        <m:r>
                          <a:rPr lang="en-US" sz="2000" i="1">
                            <a:solidFill>
                              <a:srgbClr val="C3092B"/>
                            </a:solidFill>
                            <a:latin typeface="Cambria Math" panose="02040503050406030204" pitchFamily="18" charset="0"/>
                          </a:rPr>
                          <m:t>(</m:t>
                        </m:r>
                        <m:r>
                          <a:rPr lang="en-US" sz="2000" b="1" i="1">
                            <a:solidFill>
                              <a:srgbClr val="C3092B"/>
                            </a:solidFill>
                            <a:latin typeface="Cambria Math" panose="02040503050406030204" pitchFamily="18" charset="0"/>
                          </a:rPr>
                          <m:t>𝒅</m:t>
                        </m:r>
                        <m:r>
                          <a:rPr lang="en-US" sz="2000" i="1">
                            <a:solidFill>
                              <a:srgbClr val="C3092B"/>
                            </a:solidFill>
                            <a:latin typeface="Cambria Math" panose="02040503050406030204" pitchFamily="18" charset="0"/>
                          </a:rPr>
                          <m:t>|</m:t>
                        </m:r>
                        <m:r>
                          <a:rPr lang="en-US" sz="2000" b="1" i="1">
                            <a:solidFill>
                              <a:srgbClr val="C3092B"/>
                            </a:solidFill>
                            <a:latin typeface="Cambria Math" panose="02040503050406030204" pitchFamily="18" charset="0"/>
                          </a:rPr>
                          <m:t>𝒎</m:t>
                        </m:r>
                        <m:r>
                          <a:rPr lang="en-US" sz="2000" i="1">
                            <a:solidFill>
                              <a:srgbClr val="C3092B"/>
                            </a:solidFill>
                            <a:latin typeface="Cambria Math" panose="02040503050406030204" pitchFamily="18" charset="0"/>
                          </a:rPr>
                          <m:t>)</m:t>
                        </m:r>
                      </m:e>
                      <m:sup>
                        <m:r>
                          <a:rPr lang="en-US" sz="2000" i="1">
                            <a:solidFill>
                              <a:srgbClr val="C3092B"/>
                            </a:solidFill>
                            <a:latin typeface="Cambria Math" panose="02040503050406030204" pitchFamily="18" charset="0"/>
                          </a:rPr>
                          <m:t>1/</m:t>
                        </m:r>
                        <m:r>
                          <a:rPr lang="en-US" sz="2000" i="1">
                            <a:solidFill>
                              <a:srgbClr val="C3092B"/>
                            </a:solidFill>
                            <a:latin typeface="Cambria Math" panose="02040503050406030204" pitchFamily="18" charset="0"/>
                          </a:rPr>
                          <m:t>𝑇</m:t>
                        </m:r>
                      </m:sup>
                    </m:sSup>
                    <m:r>
                      <a:rPr lang="en-US" sz="2000" i="1">
                        <a:solidFill>
                          <a:srgbClr val="C3092B"/>
                        </a:solidFill>
                        <a:latin typeface="Cambria Math" panose="02040503050406030204" pitchFamily="18" charset="0"/>
                      </a:rPr>
                      <m:t>𝑃</m:t>
                    </m:r>
                    <m:r>
                      <a:rPr lang="en-US" sz="2000" i="1">
                        <a:solidFill>
                          <a:srgbClr val="C3092B"/>
                        </a:solidFill>
                        <a:latin typeface="Cambria Math" panose="02040503050406030204" pitchFamily="18" charset="0"/>
                      </a:rPr>
                      <m:t>(</m:t>
                    </m:r>
                    <m:r>
                      <a:rPr lang="en-US" sz="2000" b="1" i="1">
                        <a:solidFill>
                          <a:srgbClr val="C3092B"/>
                        </a:solidFill>
                        <a:latin typeface="Cambria Math" panose="02040503050406030204" pitchFamily="18" charset="0"/>
                      </a:rPr>
                      <m:t>𝒎</m:t>
                    </m:r>
                    <m:r>
                      <a:rPr lang="en-US" sz="2000" i="1">
                        <a:solidFill>
                          <a:srgbClr val="C3092B"/>
                        </a:solidFill>
                        <a:latin typeface="Cambria Math" panose="02040503050406030204" pitchFamily="18" charset="0"/>
                      </a:rPr>
                      <m:t>)</m:t>
                    </m:r>
                  </m:oMath>
                </a14:m>
                <a:r>
                  <a:rPr lang="en-US" sz="2000" dirty="0">
                    <a:solidFill>
                      <a:srgbClr val="C3092B"/>
                    </a:solidFill>
                  </a:rPr>
                  <a:t> </a:t>
                </a:r>
                <a:endParaRPr lang="en-US" sz="1600" dirty="0"/>
              </a:p>
            </p:txBody>
          </p:sp>
        </mc:Choice>
        <mc:Fallback xmlns="">
          <p:sp>
            <p:nvSpPr>
              <p:cNvPr id="3" name="Content Placeholder 2">
                <a:extLst>
                  <a:ext uri="{FF2B5EF4-FFF2-40B4-BE49-F238E27FC236}">
                    <a16:creationId xmlns:a16="http://schemas.microsoft.com/office/drawing/2014/main" id="{09C51520-D96E-4389-8507-B9A46A32C9F1}"/>
                  </a:ext>
                </a:extLst>
              </p:cNvPr>
              <p:cNvSpPr>
                <a:spLocks noGrp="1" noRot="1" noChangeAspect="1" noMove="1" noResize="1" noEditPoints="1" noAdjustHandles="1" noChangeArrowheads="1" noChangeShapeType="1" noTextEdit="1"/>
              </p:cNvSpPr>
              <p:nvPr>
                <p:ph idx="1"/>
              </p:nvPr>
            </p:nvSpPr>
            <p:spPr>
              <a:blipFill>
                <a:blip r:embed="rId3"/>
                <a:stretch>
                  <a:fillRect l="-997" t="-1276"/>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80CC66BD-F702-46B6-81F3-6FC28E59A14A}"/>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35B52DFB-8459-4EDB-A9D1-5AFB7FD6B6D4}"/>
              </a:ext>
            </a:extLst>
          </p:cNvPr>
          <p:cNvSpPr>
            <a:spLocks noGrp="1"/>
          </p:cNvSpPr>
          <p:nvPr>
            <p:ph type="sldNum" sz="quarter" idx="12"/>
          </p:nvPr>
        </p:nvSpPr>
        <p:spPr/>
        <p:txBody>
          <a:bodyPr/>
          <a:lstStyle/>
          <a:p>
            <a:fld id="{5DAD2D5A-63D4-4764-812C-7B8BDA2C77FC}" type="slidenum">
              <a:rPr lang="en-US" smtClean="0"/>
              <a:t>36</a:t>
            </a:fld>
            <a:endParaRPr lang="en-US"/>
          </a:p>
        </p:txBody>
      </p:sp>
      <p:pic>
        <p:nvPicPr>
          <p:cNvPr id="7" name="Picture 6">
            <a:extLst>
              <a:ext uri="{FF2B5EF4-FFF2-40B4-BE49-F238E27FC236}">
                <a16:creationId xmlns="" xmlns:a16="http://schemas.microsoft.com/office/drawing/2014/main" id="{89E3D961-6617-4E28-AADB-09C0DB7B5484}"/>
              </a:ext>
            </a:extLst>
          </p:cNvPr>
          <p:cNvPicPr>
            <a:picLocks noChangeAspect="1"/>
          </p:cNvPicPr>
          <p:nvPr/>
        </p:nvPicPr>
        <p:blipFill>
          <a:blip r:embed="rId4"/>
          <a:stretch>
            <a:fillRect/>
          </a:stretch>
        </p:blipFill>
        <p:spPr>
          <a:xfrm>
            <a:off x="132080" y="2057400"/>
            <a:ext cx="5262731" cy="3537903"/>
          </a:xfrm>
          <a:prstGeom prst="rect">
            <a:avLst/>
          </a:prstGeom>
          <a:ln>
            <a:noFill/>
          </a:ln>
          <a:effectLst>
            <a:softEdge rad="112500"/>
          </a:effectLst>
        </p:spPr>
      </p:pic>
      <p:sp>
        <p:nvSpPr>
          <p:cNvPr id="10" name="TextBox 9">
            <a:extLst>
              <a:ext uri="{FF2B5EF4-FFF2-40B4-BE49-F238E27FC236}">
                <a16:creationId xmlns="" xmlns:a16="http://schemas.microsoft.com/office/drawing/2014/main" id="{7F29919B-BF00-4540-BC51-5EFAA2DB0338}"/>
              </a:ext>
            </a:extLst>
          </p:cNvPr>
          <p:cNvSpPr txBox="1"/>
          <p:nvPr/>
        </p:nvSpPr>
        <p:spPr>
          <a:xfrm>
            <a:off x="1591870" y="5595303"/>
            <a:ext cx="2343150" cy="369332"/>
          </a:xfrm>
          <a:prstGeom prst="rect">
            <a:avLst/>
          </a:prstGeom>
          <a:noFill/>
        </p:spPr>
        <p:txBody>
          <a:bodyPr wrap="square" rtlCol="0">
            <a:spAutoFit/>
          </a:bodyPr>
          <a:lstStyle/>
          <a:p>
            <a:r>
              <a:rPr lang="en-US" dirty="0">
                <a:solidFill>
                  <a:srgbClr val="C3092B"/>
                </a:solidFill>
              </a:rPr>
              <a:t>A bimodal distribution</a:t>
            </a:r>
          </a:p>
        </p:txBody>
      </p:sp>
      <p:sp>
        <p:nvSpPr>
          <p:cNvPr id="6" name="Rectangular Callout 5"/>
          <p:cNvSpPr/>
          <p:nvPr/>
        </p:nvSpPr>
        <p:spPr>
          <a:xfrm>
            <a:off x="3128196" y="1244322"/>
            <a:ext cx="2679595" cy="839972"/>
          </a:xfrm>
          <a:prstGeom prst="wedgeRectCallout">
            <a:avLst>
              <a:gd name="adj1" fmla="val -45298"/>
              <a:gd name="adj2" fmla="val 779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14749" y="1226403"/>
            <a:ext cx="3165027" cy="923330"/>
          </a:xfrm>
          <a:prstGeom prst="rect">
            <a:avLst/>
          </a:prstGeom>
          <a:noFill/>
        </p:spPr>
        <p:txBody>
          <a:bodyPr wrap="square" rtlCol="0">
            <a:spAutoFit/>
          </a:bodyPr>
          <a:lstStyle/>
          <a:p>
            <a:r>
              <a:rPr lang="en-US" smtClean="0"/>
              <a:t>Flatten distribution to </a:t>
            </a:r>
            <a:r>
              <a:rPr lang="en-US" dirty="0" smtClean="0"/>
              <a:t>avoid </a:t>
            </a:r>
            <a:r>
              <a:rPr lang="en-US" smtClean="0"/>
              <a:t>local optimums and </a:t>
            </a:r>
            <a:r>
              <a:rPr lang="en-US" dirty="0" smtClean="0"/>
              <a:t>explore </a:t>
            </a:r>
            <a:r>
              <a:rPr lang="en-US" smtClean="0"/>
              <a:t>entire distribution faster</a:t>
            </a:r>
            <a:endParaRPr lang="en-US" dirty="0"/>
          </a:p>
        </p:txBody>
      </p:sp>
    </p:spTree>
    <p:extLst>
      <p:ext uri="{BB962C8B-B14F-4D97-AF65-F5344CB8AC3E}">
        <p14:creationId xmlns:p14="http://schemas.microsoft.com/office/powerpoint/2010/main" val="24302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0195316-384B-4234-AD70-349A175FDED8}"/>
              </a:ext>
            </a:extLst>
          </p:cNvPr>
          <p:cNvSpPr>
            <a:spLocks noGrp="1"/>
          </p:cNvSpPr>
          <p:nvPr>
            <p:ph type="title"/>
          </p:nvPr>
        </p:nvSpPr>
        <p:spPr/>
        <p:txBody>
          <a:bodyPr/>
          <a:lstStyle/>
          <a:p>
            <a:r>
              <a:rPr lang="en-US" dirty="0"/>
              <a:t>Parallel tempering</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 xmlns:a16="http://schemas.microsoft.com/office/drawing/2014/main" id="{0F6BA508-7F7F-4162-AB1D-801D6581966E}"/>
                  </a:ext>
                </a:extLst>
              </p:cNvPr>
              <p:cNvSpPr>
                <a:spLocks noGrp="1"/>
              </p:cNvSpPr>
              <p:nvPr>
                <p:ph idx="1"/>
              </p:nvPr>
            </p:nvSpPr>
            <p:spPr/>
            <p:txBody>
              <a:bodyPr/>
              <a:lstStyle/>
              <a:p>
                <a:r>
                  <a:rPr lang="en-US" dirty="0"/>
                  <a:t>Replica exchange MCMC</a:t>
                </a:r>
              </a:p>
              <a:p>
                <a:pPr lvl="1"/>
                <a:r>
                  <a:rPr lang="en-US" dirty="0"/>
                  <a:t>Multiple chains run in indifferent temperatures </a:t>
                </a:r>
                <a14:m>
                  <m:oMath xmlns:m="http://schemas.openxmlformats.org/officeDocument/2006/math">
                    <m:sSub>
                      <m:sSubPr>
                        <m:ctrlPr>
                          <a:rPr lang="en-US" i="1" smtClean="0">
                            <a:latin typeface="Cambria Math"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charset="0"/>
                          </a:rPr>
                        </m:ctrlPr>
                      </m:sSubPr>
                      <m:e>
                        <m:r>
                          <a:rPr lang="en-US" i="1">
                            <a:latin typeface="Cambria Math" panose="02040503050406030204" pitchFamily="18" charset="0"/>
                          </a:rPr>
                          <m:t>𝑇</m:t>
                        </m:r>
                      </m:e>
                      <m:sub>
                        <m:r>
                          <a:rPr lang="en-US" b="0" i="1" smtClean="0">
                            <a:latin typeface="Cambria Math" panose="02040503050406030204" pitchFamily="18" charset="0"/>
                          </a:rPr>
                          <m:t>𝑁</m:t>
                        </m:r>
                      </m:sub>
                    </m:sSub>
                    <m:r>
                      <a:rPr lang="en-US" b="0" i="1" smtClean="0">
                        <a:latin typeface="Cambria Math" panose="02040503050406030204" pitchFamily="18" charset="0"/>
                      </a:rPr>
                      <m:t> (</m:t>
                    </m:r>
                    <m:sSub>
                      <m:sSubPr>
                        <m:ctrlPr>
                          <a:rPr lang="en-US" i="1">
                            <a:latin typeface="Cambria Math" charset="0"/>
                          </a:rPr>
                        </m:ctrlPr>
                      </m:sSubPr>
                      <m:e>
                        <m:r>
                          <a:rPr lang="en-US" i="1">
                            <a:latin typeface="Cambria Math" panose="02040503050406030204" pitchFamily="18" charset="0"/>
                          </a:rPr>
                          <m:t>𝑇</m:t>
                        </m:r>
                      </m:e>
                      <m:sub>
                        <m:r>
                          <a:rPr lang="en-US" i="1">
                            <a:latin typeface="Cambria Math" panose="02040503050406030204" pitchFamily="18" charset="0"/>
                          </a:rPr>
                          <m:t>𝑁</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rPr>
                      <m:t>)</m:t>
                    </m:r>
                  </m:oMath>
                </a14:m>
                <a:endParaRPr lang="en-US" dirty="0"/>
              </a:p>
              <a:p>
                <a:pPr lvl="1"/>
                <a:r>
                  <a:rPr lang="en-US" dirty="0"/>
                  <a:t>The chain at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b="0" i="1" smtClean="0">
                        <a:latin typeface="Cambria Math" panose="02040503050406030204" pitchFamily="18" charset="0"/>
                      </a:rPr>
                      <m:t>=1</m:t>
                    </m:r>
                  </m:oMath>
                </a14:m>
                <a:r>
                  <a:rPr lang="en-US" dirty="0"/>
                  <a:t> samples the target distribution</a:t>
                </a:r>
              </a:p>
              <a:p>
                <a:pPr lvl="1"/>
                <a:r>
                  <a:rPr lang="en-US" dirty="0"/>
                  <a:t>Two randomly chosen states swap at each iteration</a:t>
                </a:r>
              </a:p>
            </p:txBody>
          </p:sp>
        </mc:Choice>
        <mc:Fallback xmlns="">
          <p:sp>
            <p:nvSpPr>
              <p:cNvPr id="8" name="Content Placeholder 7">
                <a:extLst>
                  <a:ext uri="{FF2B5EF4-FFF2-40B4-BE49-F238E27FC236}">
                    <a16:creationId xmlns:a16="http://schemas.microsoft.com/office/drawing/2014/main" id="{0F6BA508-7F7F-4162-AB1D-801D6581966E}"/>
                  </a:ext>
                </a:extLst>
              </p:cNvPr>
              <p:cNvSpPr>
                <a:spLocks noGrp="1" noRot="1" noChangeAspect="1" noMove="1" noResize="1" noEditPoints="1" noAdjustHandles="1" noChangeArrowheads="1" noChangeShapeType="1" noTextEdit="1"/>
              </p:cNvSpPr>
              <p:nvPr>
                <p:ph idx="1"/>
              </p:nvPr>
            </p:nvSpPr>
            <p:spPr>
              <a:xfrm>
                <a:off x="838200" y="1737360"/>
                <a:ext cx="10515600" cy="1579880"/>
              </a:xfrm>
              <a:blipFill>
                <a:blip r:embed="rId3"/>
                <a:stretch>
                  <a:fillRect l="-812" t="-5405"/>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5568DEEA-9420-4C88-BAAF-B466B389689F}"/>
              </a:ext>
            </a:extLst>
          </p:cNvPr>
          <p:cNvSpPr>
            <a:spLocks noGrp="1"/>
          </p:cNvSpPr>
          <p:nvPr>
            <p:ph type="dt" sz="half" idx="10"/>
          </p:nvPr>
        </p:nvSpPr>
        <p:spPr/>
        <p:txBody>
          <a:bodyPr/>
          <a:lstStyle/>
          <a:p>
            <a:fld id="{41D91849-9389-4854-8A55-40E5B7E9C9E2}" type="datetime1">
              <a:rPr lang="en-US" smtClean="0"/>
              <a:t>12/17/19</a:t>
            </a:fld>
            <a:endParaRPr lang="en-US"/>
          </a:p>
        </p:txBody>
      </p:sp>
      <p:sp>
        <p:nvSpPr>
          <p:cNvPr id="6" name="Slide Number Placeholder 5">
            <a:extLst>
              <a:ext uri="{FF2B5EF4-FFF2-40B4-BE49-F238E27FC236}">
                <a16:creationId xmlns="" xmlns:a16="http://schemas.microsoft.com/office/drawing/2014/main" id="{A4A41F57-3A42-4C60-8D7A-CE8304252E2D}"/>
              </a:ext>
            </a:extLst>
          </p:cNvPr>
          <p:cNvSpPr>
            <a:spLocks noGrp="1"/>
          </p:cNvSpPr>
          <p:nvPr>
            <p:ph type="sldNum" sz="quarter" idx="12"/>
          </p:nvPr>
        </p:nvSpPr>
        <p:spPr/>
        <p:txBody>
          <a:bodyPr/>
          <a:lstStyle/>
          <a:p>
            <a:fld id="{5DAD2D5A-63D4-4764-812C-7B8BDA2C77FC}" type="slidenum">
              <a:rPr lang="en-US" smtClean="0"/>
              <a:t>37</a:t>
            </a:fld>
            <a:endParaRPr lang="en-US"/>
          </a:p>
        </p:txBody>
      </p:sp>
      <p:pic>
        <p:nvPicPr>
          <p:cNvPr id="10" name="Picture 9">
            <a:extLst>
              <a:ext uri="{FF2B5EF4-FFF2-40B4-BE49-F238E27FC236}">
                <a16:creationId xmlns="" xmlns:a16="http://schemas.microsoft.com/office/drawing/2014/main" id="{7CCB3B09-50D5-4F17-B910-C7497EAC4D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57720" y="2676573"/>
            <a:ext cx="3667760" cy="3437674"/>
          </a:xfrm>
          <a:prstGeom prst="rect">
            <a:avLst/>
          </a:prstGeom>
        </p:spPr>
      </p:pic>
      <p:sp>
        <p:nvSpPr>
          <p:cNvPr id="11" name="Content Placeholder 7">
            <a:extLst>
              <a:ext uri="{FF2B5EF4-FFF2-40B4-BE49-F238E27FC236}">
                <a16:creationId xmlns="" xmlns:a16="http://schemas.microsoft.com/office/drawing/2014/main" id="{CF64C609-9302-48D7-B5B2-8016047005EF}"/>
              </a:ext>
            </a:extLst>
          </p:cNvPr>
          <p:cNvSpPr txBox="1">
            <a:spLocks/>
          </p:cNvSpPr>
          <p:nvPr/>
        </p:nvSpPr>
        <p:spPr>
          <a:xfrm>
            <a:off x="838200" y="2943273"/>
            <a:ext cx="6207760" cy="3107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r>
              <a:rPr lang="en-US" dirty="0"/>
              <a:t>Advantage</a:t>
            </a:r>
          </a:p>
          <a:p>
            <a:pPr lvl="1"/>
            <a:r>
              <a:rPr lang="en-US" dirty="0"/>
              <a:t>The states at higher temperatures have higher chance to jump out from high correlated regions</a:t>
            </a:r>
          </a:p>
          <a:p>
            <a:pPr lvl="1"/>
            <a:endParaRPr lang="en-US" dirty="0"/>
          </a:p>
          <a:p>
            <a:r>
              <a:rPr lang="en-US" dirty="0">
                <a:solidFill>
                  <a:srgbClr val="7B1423"/>
                </a:solidFill>
              </a:rPr>
              <a:t>How to ensure the detailed balance?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191BDA06-4C31-41F0-A00C-00DA3376C027}"/>
                  </a:ext>
                </a:extLst>
              </p:cNvPr>
              <p:cNvSpPr/>
              <p:nvPr/>
            </p:nvSpPr>
            <p:spPr>
              <a:xfrm>
                <a:off x="1139770" y="5163196"/>
                <a:ext cx="4883260" cy="826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C3092B"/>
                          </a:solidFill>
                          <a:latin typeface="Cambria Math" panose="02040503050406030204" pitchFamily="18" charset="0"/>
                        </a:rPr>
                        <m:t>𝒜</m:t>
                      </m:r>
                      <m:d>
                        <m:dPr>
                          <m:ctrlPr>
                            <a:rPr lang="en-US" i="1">
                              <a:solidFill>
                                <a:srgbClr val="C3092B"/>
                              </a:solidFill>
                              <a:latin typeface="Cambria Math" charset="0"/>
                            </a:rPr>
                          </m:ctrlPr>
                        </m:dPr>
                        <m:e>
                          <m:r>
                            <a:rPr lang="en-US" i="1">
                              <a:solidFill>
                                <a:srgbClr val="C3092B"/>
                              </a:solidFill>
                              <a:latin typeface="Cambria Math" panose="02040503050406030204" pitchFamily="18" charset="0"/>
                            </a:rPr>
                            <m:t>𝑖</m:t>
                          </m:r>
                          <m:r>
                            <a:rPr lang="en-US">
                              <a:solidFill>
                                <a:srgbClr val="C3092B"/>
                              </a:solidFill>
                              <a:latin typeface="Cambria Math" panose="02040503050406030204" pitchFamily="18" charset="0"/>
                            </a:rPr>
                            <m:t>,</m:t>
                          </m:r>
                          <m:r>
                            <a:rPr lang="en-US" i="1">
                              <a:solidFill>
                                <a:srgbClr val="C3092B"/>
                              </a:solidFill>
                              <a:latin typeface="Cambria Math" panose="02040503050406030204" pitchFamily="18" charset="0"/>
                            </a:rPr>
                            <m:t>𝑗</m:t>
                          </m:r>
                          <m:r>
                            <a:rPr lang="en-US" i="1">
                              <a:solidFill>
                                <a:srgbClr val="C3092B"/>
                              </a:solidFill>
                              <a:latin typeface="Cambria Math" panose="02040503050406030204" pitchFamily="18" charset="0"/>
                            </a:rPr>
                            <m:t> </m:t>
                          </m:r>
                        </m:e>
                      </m:d>
                      <m:r>
                        <a:rPr lang="en-US">
                          <a:solidFill>
                            <a:srgbClr val="C3092B"/>
                          </a:solidFill>
                          <a:latin typeface="Cambria Math" panose="02040503050406030204" pitchFamily="18" charset="0"/>
                        </a:rPr>
                        <m:t>=</m:t>
                      </m:r>
                      <m:func>
                        <m:funcPr>
                          <m:ctrlPr>
                            <a:rPr lang="en-US" i="1">
                              <a:solidFill>
                                <a:srgbClr val="C3092B"/>
                              </a:solidFill>
                              <a:latin typeface="Cambria Math" charset="0"/>
                            </a:rPr>
                          </m:ctrlPr>
                        </m:funcPr>
                        <m:fName>
                          <m:r>
                            <m:rPr>
                              <m:sty m:val="p"/>
                            </m:rPr>
                            <a:rPr lang="en-US">
                              <a:solidFill>
                                <a:srgbClr val="C3092B"/>
                              </a:solidFill>
                              <a:latin typeface="Cambria Math" panose="02040503050406030204" pitchFamily="18" charset="0"/>
                            </a:rPr>
                            <m:t>min</m:t>
                          </m:r>
                        </m:fName>
                        <m:e>
                          <m:d>
                            <m:dPr>
                              <m:begChr m:val="{"/>
                              <m:endChr m:val="}"/>
                              <m:ctrlPr>
                                <a:rPr lang="en-US" i="1">
                                  <a:solidFill>
                                    <a:srgbClr val="C3092B"/>
                                  </a:solidFill>
                                  <a:latin typeface="Cambria Math" charset="0"/>
                                </a:rPr>
                              </m:ctrlPr>
                            </m:dPr>
                            <m:e>
                              <m:r>
                                <a:rPr lang="en-US">
                                  <a:solidFill>
                                    <a:srgbClr val="C3092B"/>
                                  </a:solidFill>
                                  <a:latin typeface="Cambria Math" panose="02040503050406030204" pitchFamily="18" charset="0"/>
                                </a:rPr>
                                <m:t>1,</m:t>
                              </m:r>
                              <m:sSup>
                                <m:sSupPr>
                                  <m:ctrlPr>
                                    <a:rPr lang="en-US" b="1" i="1">
                                      <a:solidFill>
                                        <a:srgbClr val="C3092B"/>
                                      </a:solidFill>
                                      <a:latin typeface="Cambria Math" charset="0"/>
                                    </a:rPr>
                                  </m:ctrlPr>
                                </m:sSupPr>
                                <m:e>
                                  <m:d>
                                    <m:dPr>
                                      <m:begChr m:val="["/>
                                      <m:endChr m:val="]"/>
                                      <m:ctrlPr>
                                        <a:rPr lang="en-US" b="1" i="1">
                                          <a:solidFill>
                                            <a:srgbClr val="C3092B"/>
                                          </a:solidFill>
                                          <a:latin typeface="Cambria Math" charset="0"/>
                                        </a:rPr>
                                      </m:ctrlPr>
                                    </m:dPr>
                                    <m:e>
                                      <m:f>
                                        <m:fPr>
                                          <m:ctrlPr>
                                            <a:rPr lang="en-US" b="1" i="1">
                                              <a:solidFill>
                                                <a:srgbClr val="C3092B"/>
                                              </a:solidFill>
                                              <a:latin typeface="Cambria Math" charset="0"/>
                                            </a:rPr>
                                          </m:ctrlPr>
                                        </m:fPr>
                                        <m:num>
                                          <m:r>
                                            <a:rPr lang="en-US" i="1">
                                              <a:solidFill>
                                                <a:srgbClr val="C3092B"/>
                                              </a:solidFill>
                                              <a:latin typeface="Cambria Math" panose="02040503050406030204" pitchFamily="18" charset="0"/>
                                              <a:ea typeface="Cambria Math" panose="02040503050406030204" pitchFamily="18" charset="0"/>
                                            </a:rPr>
                                            <m:t>𝑃</m:t>
                                          </m:r>
                                          <m:r>
                                            <a:rPr lang="en-US" i="1">
                                              <a:solidFill>
                                                <a:srgbClr val="C3092B"/>
                                              </a:solidFill>
                                              <a:latin typeface="Cambria Math" panose="02040503050406030204" pitchFamily="18" charset="0"/>
                                              <a:ea typeface="Cambria Math" panose="02040503050406030204" pitchFamily="18" charset="0"/>
                                            </a:rPr>
                                            <m:t>(</m:t>
                                          </m:r>
                                          <m:sSub>
                                            <m:sSubPr>
                                              <m:ctrlPr>
                                                <a:rPr lang="en-US" i="1">
                                                  <a:solidFill>
                                                    <a:srgbClr val="C3092B"/>
                                                  </a:solidFill>
                                                  <a:latin typeface="Cambria Math" charset="0"/>
                                                  <a:ea typeface="Cambria Math" panose="02040503050406030204" pitchFamily="18" charset="0"/>
                                                </a:rPr>
                                              </m:ctrlPr>
                                            </m:sSubPr>
                                            <m:e>
                                              <m:r>
                                                <a:rPr lang="en-US" b="1" i="1">
                                                  <a:solidFill>
                                                    <a:srgbClr val="C3092B"/>
                                                  </a:solidFill>
                                                  <a:latin typeface="Cambria Math" panose="02040503050406030204" pitchFamily="18" charset="0"/>
                                                  <a:ea typeface="Cambria Math" panose="02040503050406030204" pitchFamily="18" charset="0"/>
                                                </a:rPr>
                                                <m:t>𝒎</m:t>
                                              </m:r>
                                            </m:e>
                                            <m:sub>
                                              <m:r>
                                                <a:rPr lang="en-US" i="1">
                                                  <a:solidFill>
                                                    <a:srgbClr val="C3092B"/>
                                                  </a:solidFill>
                                                  <a:latin typeface="Cambria Math" panose="02040503050406030204" pitchFamily="18" charset="0"/>
                                                  <a:ea typeface="Cambria Math" panose="02040503050406030204" pitchFamily="18" charset="0"/>
                                                </a:rPr>
                                                <m:t>𝑗</m:t>
                                              </m:r>
                                            </m:sub>
                                          </m:sSub>
                                          <m:r>
                                            <a:rPr lang="en-US" i="1">
                                              <a:solidFill>
                                                <a:srgbClr val="C3092B"/>
                                              </a:solidFill>
                                              <a:latin typeface="Cambria Math" panose="02040503050406030204" pitchFamily="18" charset="0"/>
                                              <a:ea typeface="Cambria Math" panose="02040503050406030204" pitchFamily="18" charset="0"/>
                                            </a:rPr>
                                            <m:t>|</m:t>
                                          </m:r>
                                          <m:r>
                                            <a:rPr lang="en-US" b="1" i="1">
                                              <a:solidFill>
                                                <a:srgbClr val="C3092B"/>
                                              </a:solidFill>
                                              <a:latin typeface="Cambria Math" panose="02040503050406030204" pitchFamily="18" charset="0"/>
                                              <a:ea typeface="Cambria Math" panose="02040503050406030204" pitchFamily="18" charset="0"/>
                                            </a:rPr>
                                            <m:t>𝒅</m:t>
                                          </m:r>
                                          <m:r>
                                            <a:rPr lang="en-US" i="1">
                                              <a:solidFill>
                                                <a:srgbClr val="C3092B"/>
                                              </a:solidFill>
                                              <a:latin typeface="Cambria Math" panose="02040503050406030204" pitchFamily="18" charset="0"/>
                                              <a:ea typeface="Cambria Math" panose="02040503050406030204" pitchFamily="18" charset="0"/>
                                            </a:rPr>
                                            <m:t>)</m:t>
                                          </m:r>
                                        </m:num>
                                        <m:den>
                                          <m:r>
                                            <a:rPr lang="en-US" i="1">
                                              <a:solidFill>
                                                <a:srgbClr val="C3092B"/>
                                              </a:solidFill>
                                              <a:latin typeface="Cambria Math" panose="02040503050406030204" pitchFamily="18" charset="0"/>
                                              <a:ea typeface="Cambria Math" panose="02040503050406030204" pitchFamily="18" charset="0"/>
                                            </a:rPr>
                                            <m:t>𝑃</m:t>
                                          </m:r>
                                          <m:r>
                                            <a:rPr lang="en-US" i="1">
                                              <a:solidFill>
                                                <a:srgbClr val="C3092B"/>
                                              </a:solidFill>
                                              <a:latin typeface="Cambria Math" panose="02040503050406030204" pitchFamily="18" charset="0"/>
                                              <a:ea typeface="Cambria Math" panose="02040503050406030204" pitchFamily="18" charset="0"/>
                                            </a:rPr>
                                            <m:t>(</m:t>
                                          </m:r>
                                          <m:sSub>
                                            <m:sSubPr>
                                              <m:ctrlPr>
                                                <a:rPr lang="en-US" i="1">
                                                  <a:solidFill>
                                                    <a:srgbClr val="C3092B"/>
                                                  </a:solidFill>
                                                  <a:latin typeface="Cambria Math" charset="0"/>
                                                  <a:ea typeface="Cambria Math" panose="02040503050406030204" pitchFamily="18" charset="0"/>
                                                </a:rPr>
                                              </m:ctrlPr>
                                            </m:sSubPr>
                                            <m:e>
                                              <m:r>
                                                <a:rPr lang="en-US" b="1" i="1">
                                                  <a:solidFill>
                                                    <a:srgbClr val="C3092B"/>
                                                  </a:solidFill>
                                                  <a:latin typeface="Cambria Math" panose="02040503050406030204" pitchFamily="18" charset="0"/>
                                                  <a:ea typeface="Cambria Math" panose="02040503050406030204" pitchFamily="18" charset="0"/>
                                                </a:rPr>
                                                <m:t>𝒎</m:t>
                                              </m:r>
                                            </m:e>
                                            <m:sub>
                                              <m:r>
                                                <a:rPr lang="en-US" i="1">
                                                  <a:solidFill>
                                                    <a:srgbClr val="C3092B"/>
                                                  </a:solidFill>
                                                  <a:latin typeface="Cambria Math" panose="02040503050406030204" pitchFamily="18" charset="0"/>
                                                  <a:ea typeface="Cambria Math" panose="02040503050406030204" pitchFamily="18" charset="0"/>
                                                </a:rPr>
                                                <m:t>𝑖</m:t>
                                              </m:r>
                                            </m:sub>
                                          </m:sSub>
                                          <m:r>
                                            <a:rPr lang="en-US" i="1">
                                              <a:solidFill>
                                                <a:srgbClr val="C3092B"/>
                                              </a:solidFill>
                                              <a:latin typeface="Cambria Math" panose="02040503050406030204" pitchFamily="18" charset="0"/>
                                              <a:ea typeface="Cambria Math" panose="02040503050406030204" pitchFamily="18" charset="0"/>
                                            </a:rPr>
                                            <m:t>|</m:t>
                                          </m:r>
                                          <m:r>
                                            <a:rPr lang="en-US" b="1" i="1">
                                              <a:solidFill>
                                                <a:srgbClr val="C3092B"/>
                                              </a:solidFill>
                                              <a:latin typeface="Cambria Math" panose="02040503050406030204" pitchFamily="18" charset="0"/>
                                              <a:ea typeface="Cambria Math" panose="02040503050406030204" pitchFamily="18" charset="0"/>
                                            </a:rPr>
                                            <m:t>𝒅</m:t>
                                          </m:r>
                                          <m:r>
                                            <a:rPr lang="en-US" i="1">
                                              <a:solidFill>
                                                <a:srgbClr val="C3092B"/>
                                              </a:solidFill>
                                              <a:latin typeface="Cambria Math" panose="02040503050406030204" pitchFamily="18" charset="0"/>
                                              <a:ea typeface="Cambria Math" panose="02040503050406030204" pitchFamily="18" charset="0"/>
                                            </a:rPr>
                                            <m:t>)</m:t>
                                          </m:r>
                                        </m:den>
                                      </m:f>
                                    </m:e>
                                  </m:d>
                                </m:e>
                                <m:sup>
                                  <m:r>
                                    <a:rPr lang="en-US" i="1">
                                      <a:solidFill>
                                        <a:srgbClr val="C3092B"/>
                                      </a:solidFill>
                                      <a:latin typeface="Cambria Math" panose="02040503050406030204" pitchFamily="18" charset="0"/>
                                      <a:ea typeface="Cambria Math" panose="02040503050406030204" pitchFamily="18" charset="0"/>
                                    </a:rPr>
                                    <m:t>1/</m:t>
                                  </m:r>
                                  <m:sSub>
                                    <m:sSubPr>
                                      <m:ctrlPr>
                                        <a:rPr lang="en-US" i="1">
                                          <a:solidFill>
                                            <a:srgbClr val="C3092B"/>
                                          </a:solidFill>
                                          <a:latin typeface="Cambria Math" charset="0"/>
                                          <a:ea typeface="Cambria Math" panose="02040503050406030204" pitchFamily="18" charset="0"/>
                                        </a:rPr>
                                      </m:ctrlPr>
                                    </m:sSubPr>
                                    <m:e>
                                      <m:r>
                                        <a:rPr lang="en-US" i="1">
                                          <a:solidFill>
                                            <a:srgbClr val="C3092B"/>
                                          </a:solidFill>
                                          <a:latin typeface="Cambria Math" panose="02040503050406030204" pitchFamily="18" charset="0"/>
                                          <a:ea typeface="Cambria Math" panose="02040503050406030204" pitchFamily="18" charset="0"/>
                                        </a:rPr>
                                        <m:t>𝑇</m:t>
                                      </m:r>
                                    </m:e>
                                    <m:sub>
                                      <m:r>
                                        <a:rPr lang="en-US" i="1">
                                          <a:solidFill>
                                            <a:srgbClr val="C3092B"/>
                                          </a:solidFill>
                                          <a:latin typeface="Cambria Math" panose="02040503050406030204" pitchFamily="18" charset="0"/>
                                          <a:ea typeface="Cambria Math" panose="02040503050406030204" pitchFamily="18" charset="0"/>
                                        </a:rPr>
                                        <m:t>𝑖</m:t>
                                      </m:r>
                                    </m:sub>
                                  </m:sSub>
                                </m:sup>
                              </m:sSup>
                              <m:sSup>
                                <m:sSupPr>
                                  <m:ctrlPr>
                                    <a:rPr lang="en-US" b="1" i="1">
                                      <a:solidFill>
                                        <a:srgbClr val="C3092B"/>
                                      </a:solidFill>
                                      <a:latin typeface="Cambria Math" charset="0"/>
                                    </a:rPr>
                                  </m:ctrlPr>
                                </m:sSupPr>
                                <m:e>
                                  <m:d>
                                    <m:dPr>
                                      <m:begChr m:val="["/>
                                      <m:endChr m:val="]"/>
                                      <m:ctrlPr>
                                        <a:rPr lang="en-US" b="1" i="1">
                                          <a:solidFill>
                                            <a:srgbClr val="C3092B"/>
                                          </a:solidFill>
                                          <a:latin typeface="Cambria Math" charset="0"/>
                                        </a:rPr>
                                      </m:ctrlPr>
                                    </m:dPr>
                                    <m:e>
                                      <m:f>
                                        <m:fPr>
                                          <m:ctrlPr>
                                            <a:rPr lang="en-US" b="1" i="1">
                                              <a:solidFill>
                                                <a:srgbClr val="C3092B"/>
                                              </a:solidFill>
                                              <a:latin typeface="Cambria Math" charset="0"/>
                                            </a:rPr>
                                          </m:ctrlPr>
                                        </m:fPr>
                                        <m:num>
                                          <m:r>
                                            <a:rPr lang="en-US" i="1">
                                              <a:solidFill>
                                                <a:srgbClr val="C3092B"/>
                                              </a:solidFill>
                                              <a:latin typeface="Cambria Math" panose="02040503050406030204" pitchFamily="18" charset="0"/>
                                              <a:ea typeface="Cambria Math" panose="02040503050406030204" pitchFamily="18" charset="0"/>
                                            </a:rPr>
                                            <m:t>𝑃</m:t>
                                          </m:r>
                                          <m:r>
                                            <a:rPr lang="en-US" i="1">
                                              <a:solidFill>
                                                <a:srgbClr val="C3092B"/>
                                              </a:solidFill>
                                              <a:latin typeface="Cambria Math" panose="02040503050406030204" pitchFamily="18" charset="0"/>
                                              <a:ea typeface="Cambria Math" panose="02040503050406030204" pitchFamily="18" charset="0"/>
                                            </a:rPr>
                                            <m:t>(</m:t>
                                          </m:r>
                                          <m:sSub>
                                            <m:sSubPr>
                                              <m:ctrlPr>
                                                <a:rPr lang="en-US" i="1">
                                                  <a:solidFill>
                                                    <a:srgbClr val="C3092B"/>
                                                  </a:solidFill>
                                                  <a:latin typeface="Cambria Math" charset="0"/>
                                                  <a:ea typeface="Cambria Math" panose="02040503050406030204" pitchFamily="18" charset="0"/>
                                                </a:rPr>
                                              </m:ctrlPr>
                                            </m:sSubPr>
                                            <m:e>
                                              <m:r>
                                                <a:rPr lang="en-US" b="1" i="1">
                                                  <a:solidFill>
                                                    <a:srgbClr val="C3092B"/>
                                                  </a:solidFill>
                                                  <a:latin typeface="Cambria Math" panose="02040503050406030204" pitchFamily="18" charset="0"/>
                                                  <a:ea typeface="Cambria Math" panose="02040503050406030204" pitchFamily="18" charset="0"/>
                                                </a:rPr>
                                                <m:t>𝒎</m:t>
                                              </m:r>
                                            </m:e>
                                            <m:sub>
                                              <m:r>
                                                <a:rPr lang="en-US" i="1">
                                                  <a:solidFill>
                                                    <a:srgbClr val="C3092B"/>
                                                  </a:solidFill>
                                                  <a:latin typeface="Cambria Math" panose="02040503050406030204" pitchFamily="18" charset="0"/>
                                                  <a:ea typeface="Cambria Math" panose="02040503050406030204" pitchFamily="18" charset="0"/>
                                                </a:rPr>
                                                <m:t>𝑖</m:t>
                                              </m:r>
                                            </m:sub>
                                          </m:sSub>
                                          <m:r>
                                            <a:rPr lang="en-US" i="1">
                                              <a:solidFill>
                                                <a:srgbClr val="C3092B"/>
                                              </a:solidFill>
                                              <a:latin typeface="Cambria Math" panose="02040503050406030204" pitchFamily="18" charset="0"/>
                                              <a:ea typeface="Cambria Math" panose="02040503050406030204" pitchFamily="18" charset="0"/>
                                            </a:rPr>
                                            <m:t>|</m:t>
                                          </m:r>
                                          <m:r>
                                            <a:rPr lang="en-US" b="1" i="1">
                                              <a:solidFill>
                                                <a:srgbClr val="C3092B"/>
                                              </a:solidFill>
                                              <a:latin typeface="Cambria Math" panose="02040503050406030204" pitchFamily="18" charset="0"/>
                                              <a:ea typeface="Cambria Math" panose="02040503050406030204" pitchFamily="18" charset="0"/>
                                            </a:rPr>
                                            <m:t>𝒅</m:t>
                                          </m:r>
                                          <m:r>
                                            <a:rPr lang="en-US" i="1">
                                              <a:solidFill>
                                                <a:srgbClr val="C3092B"/>
                                              </a:solidFill>
                                              <a:latin typeface="Cambria Math" panose="02040503050406030204" pitchFamily="18" charset="0"/>
                                              <a:ea typeface="Cambria Math" panose="02040503050406030204" pitchFamily="18" charset="0"/>
                                            </a:rPr>
                                            <m:t>)</m:t>
                                          </m:r>
                                        </m:num>
                                        <m:den>
                                          <m:r>
                                            <a:rPr lang="en-US" i="1">
                                              <a:solidFill>
                                                <a:srgbClr val="C3092B"/>
                                              </a:solidFill>
                                              <a:latin typeface="Cambria Math" panose="02040503050406030204" pitchFamily="18" charset="0"/>
                                              <a:ea typeface="Cambria Math" panose="02040503050406030204" pitchFamily="18" charset="0"/>
                                            </a:rPr>
                                            <m:t>𝑃</m:t>
                                          </m:r>
                                          <m:r>
                                            <a:rPr lang="en-US" i="1">
                                              <a:solidFill>
                                                <a:srgbClr val="C3092B"/>
                                              </a:solidFill>
                                              <a:latin typeface="Cambria Math" panose="02040503050406030204" pitchFamily="18" charset="0"/>
                                              <a:ea typeface="Cambria Math" panose="02040503050406030204" pitchFamily="18" charset="0"/>
                                            </a:rPr>
                                            <m:t>(</m:t>
                                          </m:r>
                                          <m:sSub>
                                            <m:sSubPr>
                                              <m:ctrlPr>
                                                <a:rPr lang="en-US" i="1">
                                                  <a:solidFill>
                                                    <a:srgbClr val="C3092B"/>
                                                  </a:solidFill>
                                                  <a:latin typeface="Cambria Math" charset="0"/>
                                                  <a:ea typeface="Cambria Math" panose="02040503050406030204" pitchFamily="18" charset="0"/>
                                                </a:rPr>
                                              </m:ctrlPr>
                                            </m:sSubPr>
                                            <m:e>
                                              <m:r>
                                                <a:rPr lang="en-US" b="1" i="1">
                                                  <a:solidFill>
                                                    <a:srgbClr val="C3092B"/>
                                                  </a:solidFill>
                                                  <a:latin typeface="Cambria Math" panose="02040503050406030204" pitchFamily="18" charset="0"/>
                                                  <a:ea typeface="Cambria Math" panose="02040503050406030204" pitchFamily="18" charset="0"/>
                                                </a:rPr>
                                                <m:t>𝒎</m:t>
                                              </m:r>
                                            </m:e>
                                            <m:sub>
                                              <m:r>
                                                <a:rPr lang="en-US" i="1">
                                                  <a:solidFill>
                                                    <a:srgbClr val="C3092B"/>
                                                  </a:solidFill>
                                                  <a:latin typeface="Cambria Math" panose="02040503050406030204" pitchFamily="18" charset="0"/>
                                                  <a:ea typeface="Cambria Math" panose="02040503050406030204" pitchFamily="18" charset="0"/>
                                                </a:rPr>
                                                <m:t>𝑗</m:t>
                                              </m:r>
                                            </m:sub>
                                          </m:sSub>
                                          <m:r>
                                            <a:rPr lang="en-US" i="1">
                                              <a:solidFill>
                                                <a:srgbClr val="C3092B"/>
                                              </a:solidFill>
                                              <a:latin typeface="Cambria Math" panose="02040503050406030204" pitchFamily="18" charset="0"/>
                                              <a:ea typeface="Cambria Math" panose="02040503050406030204" pitchFamily="18" charset="0"/>
                                            </a:rPr>
                                            <m:t>|</m:t>
                                          </m:r>
                                          <m:r>
                                            <a:rPr lang="en-US" b="1" i="1">
                                              <a:solidFill>
                                                <a:srgbClr val="C3092B"/>
                                              </a:solidFill>
                                              <a:latin typeface="Cambria Math" panose="02040503050406030204" pitchFamily="18" charset="0"/>
                                              <a:ea typeface="Cambria Math" panose="02040503050406030204" pitchFamily="18" charset="0"/>
                                            </a:rPr>
                                            <m:t>𝒅</m:t>
                                          </m:r>
                                          <m:r>
                                            <a:rPr lang="en-US" i="1">
                                              <a:solidFill>
                                                <a:srgbClr val="C3092B"/>
                                              </a:solidFill>
                                              <a:latin typeface="Cambria Math" panose="02040503050406030204" pitchFamily="18" charset="0"/>
                                              <a:ea typeface="Cambria Math" panose="02040503050406030204" pitchFamily="18" charset="0"/>
                                            </a:rPr>
                                            <m:t>)</m:t>
                                          </m:r>
                                        </m:den>
                                      </m:f>
                                    </m:e>
                                  </m:d>
                                </m:e>
                                <m:sup>
                                  <m:r>
                                    <a:rPr lang="en-US" i="1">
                                      <a:solidFill>
                                        <a:srgbClr val="C3092B"/>
                                      </a:solidFill>
                                      <a:latin typeface="Cambria Math" panose="02040503050406030204" pitchFamily="18" charset="0"/>
                                      <a:ea typeface="Cambria Math" panose="02040503050406030204" pitchFamily="18" charset="0"/>
                                    </a:rPr>
                                    <m:t>1/</m:t>
                                  </m:r>
                                  <m:sSub>
                                    <m:sSubPr>
                                      <m:ctrlPr>
                                        <a:rPr lang="en-US" i="1">
                                          <a:solidFill>
                                            <a:srgbClr val="C3092B"/>
                                          </a:solidFill>
                                          <a:latin typeface="Cambria Math" charset="0"/>
                                          <a:ea typeface="Cambria Math" panose="02040503050406030204" pitchFamily="18" charset="0"/>
                                        </a:rPr>
                                      </m:ctrlPr>
                                    </m:sSubPr>
                                    <m:e>
                                      <m:r>
                                        <a:rPr lang="en-US" i="1">
                                          <a:solidFill>
                                            <a:srgbClr val="C3092B"/>
                                          </a:solidFill>
                                          <a:latin typeface="Cambria Math" panose="02040503050406030204" pitchFamily="18" charset="0"/>
                                          <a:ea typeface="Cambria Math" panose="02040503050406030204" pitchFamily="18" charset="0"/>
                                        </a:rPr>
                                        <m:t>𝑇</m:t>
                                      </m:r>
                                    </m:e>
                                    <m:sub>
                                      <m:r>
                                        <a:rPr lang="en-US" i="1">
                                          <a:solidFill>
                                            <a:srgbClr val="C3092B"/>
                                          </a:solidFill>
                                          <a:latin typeface="Cambria Math" panose="02040503050406030204" pitchFamily="18" charset="0"/>
                                          <a:ea typeface="Cambria Math" panose="02040503050406030204" pitchFamily="18" charset="0"/>
                                        </a:rPr>
                                        <m:t>𝑗</m:t>
                                      </m:r>
                                    </m:sub>
                                  </m:sSub>
                                </m:sup>
                              </m:sSup>
                            </m:e>
                          </m:d>
                        </m:e>
                      </m:func>
                    </m:oMath>
                  </m:oMathPara>
                </a14:m>
                <a:endParaRPr lang="en-US" dirty="0">
                  <a:solidFill>
                    <a:srgbClr val="C3092B"/>
                  </a:solidFill>
                </a:endParaRPr>
              </a:p>
            </p:txBody>
          </p:sp>
        </mc:Choice>
        <mc:Fallback xmlns="">
          <p:sp>
            <p:nvSpPr>
              <p:cNvPr id="2" name="Rectangle 1">
                <a:extLst>
                  <a:ext uri="{FF2B5EF4-FFF2-40B4-BE49-F238E27FC236}">
                    <a16:creationId xmlns:a16="http://schemas.microsoft.com/office/drawing/2014/main" id="{191BDA06-4C31-41F0-A00C-00DA3376C027}"/>
                  </a:ext>
                </a:extLst>
              </p:cNvPr>
              <p:cNvSpPr>
                <a:spLocks noRot="1" noChangeAspect="1" noMove="1" noResize="1" noEditPoints="1" noAdjustHandles="1" noChangeArrowheads="1" noChangeShapeType="1" noTextEdit="1"/>
              </p:cNvSpPr>
              <p:nvPr/>
            </p:nvSpPr>
            <p:spPr>
              <a:xfrm>
                <a:off x="1139770" y="5163196"/>
                <a:ext cx="4883260" cy="82612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9847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C248F6-13EF-4EFC-9426-E48DD7F70CB4}"/>
              </a:ext>
            </a:extLst>
          </p:cNvPr>
          <p:cNvSpPr>
            <a:spLocks noGrp="1"/>
          </p:cNvSpPr>
          <p:nvPr>
            <p:ph sz="quarter" idx="18"/>
          </p:nvPr>
        </p:nvSpPr>
        <p:spPr/>
        <p:txBody>
          <a:bodyPr>
            <a:normAutofit/>
          </a:bodyPr>
          <a:lstStyle/>
          <a:p>
            <a:r>
              <a:rPr lang="en-US" sz="2500" dirty="0">
                <a:solidFill>
                  <a:schemeClr val="bg1">
                    <a:lumMod val="75000"/>
                  </a:schemeClr>
                </a:solidFill>
              </a:rPr>
              <a:t>MCMC Algorithms</a:t>
            </a:r>
          </a:p>
        </p:txBody>
      </p:sp>
      <p:sp>
        <p:nvSpPr>
          <p:cNvPr id="6" name="Content Placeholder 5">
            <a:extLst>
              <a:ext uri="{FF2B5EF4-FFF2-40B4-BE49-F238E27FC236}">
                <a16:creationId xmlns="" xmlns:a16="http://schemas.microsoft.com/office/drawing/2014/main" id="{CA6FC4B3-A132-40F4-BCBE-52024BF2ACC2}"/>
              </a:ext>
            </a:extLst>
          </p:cNvPr>
          <p:cNvSpPr>
            <a:spLocks noGrp="1"/>
          </p:cNvSpPr>
          <p:nvPr>
            <p:ph sz="quarter" idx="19"/>
          </p:nvPr>
        </p:nvSpPr>
        <p:spPr/>
        <p:txBody>
          <a:bodyPr>
            <a:noAutofit/>
          </a:bodyPr>
          <a:lstStyle/>
          <a:p>
            <a:r>
              <a:rPr lang="en-US" sz="2500" dirty="0">
                <a:solidFill>
                  <a:schemeClr val="bg1">
                    <a:lumMod val="95000"/>
                  </a:schemeClr>
                </a:solidFill>
              </a:rPr>
              <a:t>Applications</a:t>
            </a:r>
          </a:p>
        </p:txBody>
      </p:sp>
      <p:sp>
        <p:nvSpPr>
          <p:cNvPr id="7" name="Content Placeholder 6">
            <a:extLst>
              <a:ext uri="{FF2B5EF4-FFF2-40B4-BE49-F238E27FC236}">
                <a16:creationId xmlns="" xmlns:a16="http://schemas.microsoft.com/office/drawing/2014/main" id="{7272820B-CB38-4B02-9D5A-BBEA70554664}"/>
              </a:ext>
            </a:extLst>
          </p:cNvPr>
          <p:cNvSpPr>
            <a:spLocks noGrp="1"/>
          </p:cNvSpPr>
          <p:nvPr>
            <p:ph sz="quarter" idx="20"/>
          </p:nvPr>
        </p:nvSpPr>
        <p:spPr/>
        <p:txBody>
          <a:bodyPr>
            <a:normAutofit/>
          </a:bodyPr>
          <a:lstStyle/>
          <a:p>
            <a:r>
              <a:rPr lang="en-US" sz="2500" dirty="0">
                <a:solidFill>
                  <a:schemeClr val="bg1">
                    <a:lumMod val="75000"/>
                  </a:schemeClr>
                </a:solidFill>
              </a:rPr>
              <a:t>Motivations</a:t>
            </a:r>
          </a:p>
        </p:txBody>
      </p:sp>
      <p:sp>
        <p:nvSpPr>
          <p:cNvPr id="8" name="Content Placeholder 7">
            <a:extLst>
              <a:ext uri="{FF2B5EF4-FFF2-40B4-BE49-F238E27FC236}">
                <a16:creationId xmlns="" xmlns:a16="http://schemas.microsoft.com/office/drawing/2014/main" id="{1CDFBE0D-79F4-4F36-B10E-B03E6AF5104F}"/>
              </a:ext>
            </a:extLst>
          </p:cNvPr>
          <p:cNvSpPr>
            <a:spLocks noGrp="1"/>
          </p:cNvSpPr>
          <p:nvPr>
            <p:ph sz="quarter" idx="21"/>
          </p:nvPr>
        </p:nvSpPr>
        <p:spPr>
          <a:xfrm>
            <a:off x="252661" y="4272262"/>
            <a:ext cx="4284063" cy="599476"/>
          </a:xfrm>
        </p:spPr>
        <p:txBody>
          <a:bodyPr>
            <a:normAutofit/>
          </a:bodyPr>
          <a:lstStyle/>
          <a:p>
            <a:r>
              <a:rPr lang="en-US" sz="2500" dirty="0">
                <a:solidFill>
                  <a:schemeClr val="bg1">
                    <a:lumMod val="75000"/>
                  </a:schemeClr>
                </a:solidFill>
              </a:rPr>
              <a:t>Conclusions</a:t>
            </a:r>
          </a:p>
        </p:txBody>
      </p:sp>
      <p:sp>
        <p:nvSpPr>
          <p:cNvPr id="9" name="Content Placeholder 8">
            <a:extLst>
              <a:ext uri="{FF2B5EF4-FFF2-40B4-BE49-F238E27FC236}">
                <a16:creationId xmlns="" xmlns:a16="http://schemas.microsoft.com/office/drawing/2014/main" id="{4D878DEE-660F-4D93-AB3A-4B48AA2B5517}"/>
              </a:ext>
            </a:extLst>
          </p:cNvPr>
          <p:cNvSpPr>
            <a:spLocks noGrp="1"/>
          </p:cNvSpPr>
          <p:nvPr>
            <p:ph sz="quarter" idx="22"/>
          </p:nvPr>
        </p:nvSpPr>
        <p:spPr/>
        <p:txBody>
          <a:bodyPr/>
          <a:lstStyle/>
          <a:p>
            <a:pPr marL="0" indent="0">
              <a:buNone/>
            </a:pPr>
            <a:r>
              <a:rPr lang="en-US" dirty="0"/>
              <a:t> </a:t>
            </a:r>
          </a:p>
        </p:txBody>
      </p:sp>
      <p:sp>
        <p:nvSpPr>
          <p:cNvPr id="10" name="Content Placeholder 9">
            <a:extLst>
              <a:ext uri="{FF2B5EF4-FFF2-40B4-BE49-F238E27FC236}">
                <a16:creationId xmlns="" xmlns:a16="http://schemas.microsoft.com/office/drawing/2014/main" id="{26BF0C0B-2229-4D50-B990-030BA716BDAB}"/>
              </a:ext>
            </a:extLst>
          </p:cNvPr>
          <p:cNvSpPr>
            <a:spLocks noGrp="1"/>
          </p:cNvSpPr>
          <p:nvPr>
            <p:ph sz="quarter" idx="23"/>
          </p:nvPr>
        </p:nvSpPr>
        <p:spPr/>
        <p:txBody>
          <a:bodyPr/>
          <a:lstStyle/>
          <a:p>
            <a:r>
              <a:rPr lang="en-US" b="1" dirty="0"/>
              <a:t>Outline</a:t>
            </a:r>
          </a:p>
        </p:txBody>
      </p:sp>
      <p:sp>
        <p:nvSpPr>
          <p:cNvPr id="15" name="Slide Number Placeholder 14">
            <a:extLst>
              <a:ext uri="{FF2B5EF4-FFF2-40B4-BE49-F238E27FC236}">
                <a16:creationId xmlns="" xmlns:a16="http://schemas.microsoft.com/office/drawing/2014/main" id="{9754F59C-7E3B-44D0-93B8-3B238FD333BD}"/>
              </a:ext>
            </a:extLst>
          </p:cNvPr>
          <p:cNvSpPr>
            <a:spLocks noGrp="1"/>
          </p:cNvSpPr>
          <p:nvPr>
            <p:ph type="sldNum" sz="quarter" idx="12"/>
          </p:nvPr>
        </p:nvSpPr>
        <p:spPr/>
        <p:txBody>
          <a:bodyPr/>
          <a:lstStyle/>
          <a:p>
            <a:fld id="{5DAD2D5A-63D4-4764-812C-7B8BDA2C77FC}" type="slidenum">
              <a:rPr lang="en-US" smtClean="0"/>
              <a:t>38</a:t>
            </a:fld>
            <a:endParaRPr lang="en-US" dirty="0"/>
          </a:p>
        </p:txBody>
      </p:sp>
      <p:sp>
        <p:nvSpPr>
          <p:cNvPr id="16" name="Content Placeholder 13">
            <a:extLst>
              <a:ext uri="{FF2B5EF4-FFF2-40B4-BE49-F238E27FC236}">
                <a16:creationId xmlns="" xmlns:a16="http://schemas.microsoft.com/office/drawing/2014/main" id="{FB54598D-E572-4B98-A157-39B356E0C988}"/>
              </a:ext>
            </a:extLst>
          </p:cNvPr>
          <p:cNvSpPr txBox="1">
            <a:spLocks/>
          </p:cNvSpPr>
          <p:nvPr/>
        </p:nvSpPr>
        <p:spPr>
          <a:xfrm>
            <a:off x="5452054" y="1529063"/>
            <a:ext cx="6160826" cy="44784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1" name="Content Placeholder 13">
            <a:extLst>
              <a:ext uri="{FF2B5EF4-FFF2-40B4-BE49-F238E27FC236}">
                <a16:creationId xmlns="" xmlns:a16="http://schemas.microsoft.com/office/drawing/2014/main" id="{6BEFC28B-41CE-451B-B8ED-1799B8D7532D}"/>
              </a:ext>
            </a:extLst>
          </p:cNvPr>
          <p:cNvSpPr txBox="1">
            <a:spLocks/>
          </p:cNvSpPr>
          <p:nvPr/>
        </p:nvSpPr>
        <p:spPr>
          <a:xfrm>
            <a:off x="5604454" y="1681463"/>
            <a:ext cx="6160826" cy="44784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Oil gas application: earth mode inference using trans-dimensional MCMC algorithm</a:t>
            </a:r>
          </a:p>
          <a:p>
            <a:r>
              <a:rPr lang="en-US" dirty="0">
                <a:solidFill>
                  <a:srgbClr val="00B0F0"/>
                </a:solidFill>
              </a:rPr>
              <a:t>Communication application: </a:t>
            </a:r>
          </a:p>
        </p:txBody>
      </p:sp>
    </p:spTree>
    <p:extLst>
      <p:ext uri="{BB962C8B-B14F-4D97-AF65-F5344CB8AC3E}">
        <p14:creationId xmlns:p14="http://schemas.microsoft.com/office/powerpoint/2010/main" val="2330194345"/>
      </p:ext>
    </p:extLst>
  </p:cSld>
  <p:clrMapOvr>
    <a:masterClrMapping/>
  </p:clrMapOvr>
  <mc:AlternateContent xmlns:mc="http://schemas.openxmlformats.org/markup-compatibility/2006" xmlns:p14="http://schemas.microsoft.com/office/powerpoint/2010/main">
    <mc:Choice Requires="p14">
      <p:transition spd="slow" p14:dur="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nodePh="1">
                                  <p:stCondLst>
                                    <p:cond delay="0"/>
                                  </p:stCondLst>
                                  <p:endCondLst>
                                    <p:cond evt="begin" delay="0">
                                      <p:tn val="5"/>
                                    </p:cond>
                                  </p:endCondLst>
                                  <p:iterate type="lt">
                                    <p:tmAbs val="25"/>
                                  </p:iterate>
                                  <p:childTnLst>
                                    <p:set>
                                      <p:cBhvr override="childStyle">
                                        <p:cTn id="6" dur="indefinite"/>
                                        <p:tgtEl>
                                          <p:spTgt spid="16">
                                            <p:txEl>
                                              <p:pRg st="0" end="0"/>
                                            </p:txEl>
                                          </p:spTgt>
                                        </p:tgtEl>
                                        <p:attrNameLst>
                                          <p:attrName>style.fontWeight</p:attrName>
                                        </p:attrNameLst>
                                      </p:cBhvr>
                                      <p:to>
                                        <p:strVal val="bold"/>
                                      </p:to>
                                    </p:set>
                                  </p:childTnLst>
                                </p:cTn>
                              </p:par>
                            </p:childTnLst>
                          </p:cTn>
                        </p:par>
                        <p:par>
                          <p:cTn id="7" fill="hold">
                            <p:stCondLst>
                              <p:cond delay="0"/>
                            </p:stCondLst>
                            <p:childTnLst>
                              <p:par>
                                <p:cTn id="8" presetID="15" presetClass="emph" presetSubtype="0" nodeType="afterEffect">
                                  <p:stCondLst>
                                    <p:cond delay="0"/>
                                  </p:stCondLst>
                                  <p:iterate type="lt">
                                    <p:tmAbs val="25"/>
                                  </p:iterate>
                                  <p:childTnLst>
                                    <p:set>
                                      <p:cBhvr override="childStyle">
                                        <p:cTn id="9" dur="indefinite"/>
                                        <p:tgtEl>
                                          <p:spTgt spid="11">
                                            <p:txEl>
                                              <p:pRg st="0" end="0"/>
                                            </p:txEl>
                                          </p:spTgt>
                                        </p:tgtEl>
                                        <p:attrNameLst>
                                          <p:attrName>style.fontWeight</p:attrName>
                                        </p:attrNameLst>
                                      </p:cBhvr>
                                      <p:to>
                                        <p:strVal val="bold"/>
                                      </p:to>
                                    </p:set>
                                  </p:childTnLst>
                                </p:cTn>
                              </p:par>
                            </p:childTnLst>
                          </p:cTn>
                        </p:par>
                        <p:par>
                          <p:cTn id="10" fill="hold">
                            <p:stCondLst>
                              <p:cond delay="1775"/>
                            </p:stCondLst>
                            <p:childTnLst>
                              <p:par>
                                <p:cTn id="11" presetID="15" presetClass="emph" presetSubtype="0" nodeType="afterEffect">
                                  <p:stCondLst>
                                    <p:cond delay="0"/>
                                  </p:stCondLst>
                                  <p:iterate type="lt">
                                    <p:tmAbs val="25"/>
                                  </p:iterate>
                                  <p:childTnLst>
                                    <p:set>
                                      <p:cBhvr override="childStyle">
                                        <p:cTn id="12" dur="indefinite"/>
                                        <p:tgtEl>
                                          <p:spTgt spid="1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81BA2C6-F643-41A9-B00E-5DB417C98457}"/>
              </a:ext>
            </a:extLst>
          </p:cNvPr>
          <p:cNvSpPr>
            <a:spLocks noGrp="1"/>
          </p:cNvSpPr>
          <p:nvPr>
            <p:ph sz="half" idx="1"/>
          </p:nvPr>
        </p:nvSpPr>
        <p:spPr/>
        <p:txBody>
          <a:bodyPr/>
          <a:lstStyle/>
          <a:p>
            <a:r>
              <a:rPr lang="en-US" dirty="0"/>
              <a:t>A synthetic five-layer model</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 xmlns:a16="http://schemas.microsoft.com/office/drawing/2014/main" id="{3DD9425C-E849-437A-A523-402BB6CAFC65}"/>
                  </a:ext>
                </a:extLst>
              </p:cNvPr>
              <p:cNvSpPr>
                <a:spLocks noGrp="1"/>
              </p:cNvSpPr>
              <p:nvPr>
                <p:ph sz="half" idx="2"/>
              </p:nvPr>
            </p:nvSpPr>
            <p:spPr>
              <a:xfrm>
                <a:off x="6172200" y="1737360"/>
                <a:ext cx="5491716" cy="4251960"/>
              </a:xfrm>
            </p:spPr>
            <p:txBody>
              <a:bodyPr/>
              <a:lstStyle/>
              <a:p>
                <a:r>
                  <a:rPr lang="en-US" dirty="0"/>
                  <a:t>Given measurements </a:t>
                </a:r>
                <a14:m>
                  <m:oMath xmlns:m="http://schemas.openxmlformats.org/officeDocument/2006/math">
                    <m:r>
                      <a:rPr lang="en-US" b="1" i="1">
                        <a:latin typeface="Cambria Math" panose="02040503050406030204" pitchFamily="18" charset="0"/>
                      </a:rPr>
                      <m:t>𝒅</m:t>
                    </m:r>
                  </m:oMath>
                </a14:m>
                <a:r>
                  <a:rPr lang="en-US" b="1" dirty="0"/>
                  <a:t> </a:t>
                </a:r>
                <a:r>
                  <a:rPr lang="en-US" dirty="0"/>
                  <a:t>of this model</a:t>
                </a:r>
              </a:p>
              <a:p>
                <a:r>
                  <a:rPr lang="en-US" dirty="0"/>
                  <a:t>Infer the posterior distribution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rPr>
                            <m:t>𝒅</m:t>
                          </m:r>
                        </m:e>
                        <m:e>
                          <m:r>
                            <a:rPr lang="en-US" b="1" i="1">
                              <a:latin typeface="Cambria Math" panose="02040503050406030204" pitchFamily="18" charset="0"/>
                              <a:ea typeface="Cambria Math" panose="02040503050406030204" pitchFamily="18" charset="0"/>
                            </a:rPr>
                            <m:t>𝒎</m:t>
                          </m:r>
                        </m:e>
                      </m:d>
                    </m:oMath>
                  </m:oMathPara>
                </a14:m>
                <a:endParaRPr lang="en-US" dirty="0"/>
              </a:p>
              <a:p>
                <a:r>
                  <a:rPr lang="en-US" dirty="0"/>
                  <a:t>Use trans-dimensional MCMC sampling</a:t>
                </a:r>
              </a:p>
              <a:p>
                <a:pPr marL="0" indent="0">
                  <a:buNone/>
                </a:pPr>
                <a:endParaRPr lang="en-US" dirty="0"/>
              </a:p>
              <a:p>
                <a:r>
                  <a:rPr lang="en-US" dirty="0"/>
                  <a:t>Prior constraint (all uniform)</a:t>
                </a:r>
              </a:p>
              <a:p>
                <a:pPr lvl="1"/>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 ~ 20</m:t>
                    </m:r>
                  </m:oMath>
                </a14:m>
                <a:r>
                  <a:rPr lang="en-US" dirty="0"/>
                  <a:t> layers</a:t>
                </a:r>
              </a:p>
              <a:p>
                <a:pPr lvl="1"/>
                <a14:m>
                  <m:oMath xmlns:m="http://schemas.openxmlformats.org/officeDocument/2006/math">
                    <m:r>
                      <a:rPr lang="en-US" b="1" i="1" smtClean="0">
                        <a:latin typeface="Cambria Math" panose="02040503050406030204" pitchFamily="18" charset="0"/>
                      </a:rPr>
                      <m:t>𝒁𝒃𝒆𝒅</m:t>
                    </m:r>
                    <m:r>
                      <a:rPr lang="en-US" b="0" i="0" smtClean="0">
                        <a:latin typeface="Cambria Math" panose="02040503050406030204" pitchFamily="18" charset="0"/>
                      </a:rPr>
                      <m:t>:0 ~ 100</m:t>
                    </m:r>
                  </m:oMath>
                </a14:m>
                <a:r>
                  <a:rPr lang="en-US" dirty="0"/>
                  <a:t> feet</a:t>
                </a:r>
              </a:p>
              <a:p>
                <a:pPr lvl="1"/>
                <a14:m>
                  <m:oMath xmlns:m="http://schemas.openxmlformats.org/officeDocument/2006/math">
                    <m:r>
                      <a:rPr lang="en-US" b="1" i="1" smtClean="0">
                        <a:latin typeface="Cambria Math" panose="02040503050406030204" pitchFamily="18" charset="0"/>
                      </a:rPr>
                      <m:t>𝑹𝒉</m:t>
                    </m:r>
                    <m:r>
                      <a:rPr lang="en-US" b="0" i="1" smtClean="0">
                        <a:latin typeface="Cambria Math" panose="02040503050406030204" pitchFamily="18" charset="0"/>
                      </a:rPr>
                      <m:t>:0.1 ~ 1000 </m:t>
                    </m:r>
                    <m:r>
                      <a:rPr lang="en-US" b="0" i="1" smtClean="0">
                        <a:latin typeface="Cambria Math" panose="02040503050406030204" pitchFamily="18" charset="0"/>
                      </a:rPr>
                      <m:t>𝑜h𝑚𝑚</m:t>
                    </m:r>
                  </m:oMath>
                </a14:m>
                <a:r>
                  <a:rPr lang="en-US" dirty="0"/>
                  <a:t> in logarithm</a:t>
                </a:r>
              </a:p>
              <a:p>
                <a:pPr lvl="1"/>
                <a:r>
                  <a:rPr lang="en-US" dirty="0"/>
                  <a:t>Minimum bed thickness: 1 ft</a:t>
                </a:r>
              </a:p>
            </p:txBody>
          </p:sp>
        </mc:Choice>
        <mc:Fallback xmlns="">
          <p:sp>
            <p:nvSpPr>
              <p:cNvPr id="6" name="Content Placeholder 5">
                <a:extLst>
                  <a:ext uri="{FF2B5EF4-FFF2-40B4-BE49-F238E27FC236}">
                    <a16:creationId xmlns:a16="http://schemas.microsoft.com/office/drawing/2014/main" id="{3DD9425C-E849-437A-A523-402BB6CAFC65}"/>
                  </a:ext>
                </a:extLst>
              </p:cNvPr>
              <p:cNvSpPr>
                <a:spLocks noGrp="1" noRot="1" noChangeAspect="1" noMove="1" noResize="1" noEditPoints="1" noAdjustHandles="1" noChangeArrowheads="1" noChangeShapeType="1" noTextEdit="1"/>
              </p:cNvSpPr>
              <p:nvPr>
                <p:ph sz="half" idx="2"/>
              </p:nvPr>
            </p:nvSpPr>
            <p:spPr>
              <a:xfrm>
                <a:off x="6172200" y="1737360"/>
                <a:ext cx="5491716" cy="4251960"/>
              </a:xfrm>
              <a:blipFill>
                <a:blip r:embed="rId3"/>
                <a:stretch>
                  <a:fillRect l="-1556" t="-2006"/>
                </a:stretch>
              </a:blipFill>
            </p:spPr>
            <p:txBody>
              <a:bodyPr/>
              <a:lstStyle/>
              <a:p>
                <a:r>
                  <a:rPr lang="en-US">
                    <a:noFill/>
                  </a:rPr>
                  <a:t> </a:t>
                </a:r>
              </a:p>
            </p:txBody>
          </p:sp>
        </mc:Fallback>
      </mc:AlternateContent>
      <p:sp>
        <p:nvSpPr>
          <p:cNvPr id="2" name="Title 1">
            <a:extLst>
              <a:ext uri="{FF2B5EF4-FFF2-40B4-BE49-F238E27FC236}">
                <a16:creationId xmlns="" xmlns:a16="http://schemas.microsoft.com/office/drawing/2014/main" id="{C40062CF-9A99-4693-A1F4-0870B871DB29}"/>
              </a:ext>
            </a:extLst>
          </p:cNvPr>
          <p:cNvSpPr>
            <a:spLocks noGrp="1"/>
          </p:cNvSpPr>
          <p:nvPr>
            <p:ph type="title"/>
          </p:nvPr>
        </p:nvSpPr>
        <p:spPr/>
        <p:txBody>
          <a:bodyPr>
            <a:normAutofit/>
          </a:bodyPr>
          <a:lstStyle/>
          <a:p>
            <a:r>
              <a:rPr lang="en-US" dirty="0"/>
              <a:t>example on earth model </a:t>
            </a:r>
            <a:r>
              <a:rPr lang="en-US" altLang="zh-CN" dirty="0"/>
              <a:t>inference</a:t>
            </a:r>
            <a:r>
              <a:rPr lang="en-US" dirty="0"/>
              <a:t> </a:t>
            </a:r>
          </a:p>
        </p:txBody>
      </p:sp>
      <p:sp>
        <p:nvSpPr>
          <p:cNvPr id="4" name="Date Placeholder 3">
            <a:extLst>
              <a:ext uri="{FF2B5EF4-FFF2-40B4-BE49-F238E27FC236}">
                <a16:creationId xmlns="" xmlns:a16="http://schemas.microsoft.com/office/drawing/2014/main" id="{CD0DC9FB-3C84-4EB5-8B49-AA738EF9E1C1}"/>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C3526B59-DF39-41E3-8A85-D5F4FD2DB74D}"/>
              </a:ext>
            </a:extLst>
          </p:cNvPr>
          <p:cNvSpPr>
            <a:spLocks noGrp="1"/>
          </p:cNvSpPr>
          <p:nvPr>
            <p:ph type="sldNum" sz="quarter" idx="12"/>
          </p:nvPr>
        </p:nvSpPr>
        <p:spPr/>
        <p:txBody>
          <a:bodyPr/>
          <a:lstStyle/>
          <a:p>
            <a:fld id="{5DAD2D5A-63D4-4764-812C-7B8BDA2C77FC}" type="slidenum">
              <a:rPr lang="en-US" smtClean="0"/>
              <a:t>39</a:t>
            </a:fld>
            <a:endParaRPr lang="en-US"/>
          </a:p>
        </p:txBody>
      </p:sp>
      <p:grpSp>
        <p:nvGrpSpPr>
          <p:cNvPr id="10" name="Group 9">
            <a:extLst>
              <a:ext uri="{FF2B5EF4-FFF2-40B4-BE49-F238E27FC236}">
                <a16:creationId xmlns="" xmlns:a16="http://schemas.microsoft.com/office/drawing/2014/main" id="{19DEDA78-3C51-4638-AF84-0343D34F3CD8}"/>
              </a:ext>
            </a:extLst>
          </p:cNvPr>
          <p:cNvGrpSpPr/>
          <p:nvPr/>
        </p:nvGrpSpPr>
        <p:grpSpPr>
          <a:xfrm>
            <a:off x="1470660" y="2524065"/>
            <a:ext cx="3665220" cy="2219385"/>
            <a:chOff x="1301271" y="2524065"/>
            <a:chExt cx="3834609" cy="2789615"/>
          </a:xfrm>
        </p:grpSpPr>
        <p:grpSp>
          <p:nvGrpSpPr>
            <p:cNvPr id="9" name="Group 8">
              <a:extLst>
                <a:ext uri="{FF2B5EF4-FFF2-40B4-BE49-F238E27FC236}">
                  <a16:creationId xmlns="" xmlns:a16="http://schemas.microsoft.com/office/drawing/2014/main" id="{B6C147DC-D33F-4F22-A399-5B055750314E}"/>
                </a:ext>
              </a:extLst>
            </p:cNvPr>
            <p:cNvGrpSpPr/>
            <p:nvPr/>
          </p:nvGrpSpPr>
          <p:grpSpPr>
            <a:xfrm>
              <a:off x="1301271" y="2524065"/>
              <a:ext cx="3834609" cy="2789615"/>
              <a:chOff x="1301271" y="2524065"/>
              <a:chExt cx="3834609" cy="2789615"/>
            </a:xfrm>
          </p:grpSpPr>
          <p:grpSp>
            <p:nvGrpSpPr>
              <p:cNvPr id="20" name="Group 19">
                <a:extLst>
                  <a:ext uri="{FF2B5EF4-FFF2-40B4-BE49-F238E27FC236}">
                    <a16:creationId xmlns="" xmlns:a16="http://schemas.microsoft.com/office/drawing/2014/main" id="{799CB22E-CC87-407E-B28C-840A05FA9C80}"/>
                  </a:ext>
                </a:extLst>
              </p:cNvPr>
              <p:cNvGrpSpPr/>
              <p:nvPr/>
            </p:nvGrpSpPr>
            <p:grpSpPr>
              <a:xfrm>
                <a:off x="1301271" y="2524065"/>
                <a:ext cx="3834609" cy="2789615"/>
                <a:chOff x="7480068" y="2699870"/>
                <a:chExt cx="6035315" cy="4302081"/>
              </a:xfrm>
            </p:grpSpPr>
            <p:grpSp>
              <p:nvGrpSpPr>
                <p:cNvPr id="21" name="Group 20">
                  <a:extLst>
                    <a:ext uri="{FF2B5EF4-FFF2-40B4-BE49-F238E27FC236}">
                      <a16:creationId xmlns="" xmlns:a16="http://schemas.microsoft.com/office/drawing/2014/main" id="{49B6AA4B-8F48-460B-ABC2-7FC895D30DD2}"/>
                    </a:ext>
                  </a:extLst>
                </p:cNvPr>
                <p:cNvGrpSpPr/>
                <p:nvPr/>
              </p:nvGrpSpPr>
              <p:grpSpPr>
                <a:xfrm>
                  <a:off x="7480068" y="2699870"/>
                  <a:ext cx="6035315" cy="3627558"/>
                  <a:chOff x="638371" y="1472172"/>
                  <a:chExt cx="3997490" cy="5275610"/>
                </a:xfrm>
              </p:grpSpPr>
              <p:sp>
                <p:nvSpPr>
                  <p:cNvPr id="44" name="Rectangle 43">
                    <a:extLst>
                      <a:ext uri="{FF2B5EF4-FFF2-40B4-BE49-F238E27FC236}">
                        <a16:creationId xmlns="" xmlns:a16="http://schemas.microsoft.com/office/drawing/2014/main" id="{E9728DE1-2D2D-4BCE-8719-6F259A69DDA0}"/>
                      </a:ext>
                    </a:extLst>
                  </p:cNvPr>
                  <p:cNvSpPr/>
                  <p:nvPr/>
                </p:nvSpPr>
                <p:spPr>
                  <a:xfrm>
                    <a:off x="638374" y="1472172"/>
                    <a:ext cx="3997487" cy="5275610"/>
                  </a:xfrm>
                  <a:prstGeom prst="rect">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40" name="Rectangle 39">
                    <a:extLst>
                      <a:ext uri="{FF2B5EF4-FFF2-40B4-BE49-F238E27FC236}">
                        <a16:creationId xmlns="" xmlns:a16="http://schemas.microsoft.com/office/drawing/2014/main" id="{32CACB90-8C29-4DB5-BF13-7C490C1C8630}"/>
                      </a:ext>
                    </a:extLst>
                  </p:cNvPr>
                  <p:cNvSpPr/>
                  <p:nvPr/>
                </p:nvSpPr>
                <p:spPr>
                  <a:xfrm>
                    <a:off x="638371" y="2233286"/>
                    <a:ext cx="3997487" cy="1016027"/>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cxnSp>
              <p:nvCxnSpPr>
                <p:cNvPr id="22" name="Straight Arrow Connector 21">
                  <a:extLst>
                    <a:ext uri="{FF2B5EF4-FFF2-40B4-BE49-F238E27FC236}">
                      <a16:creationId xmlns="" xmlns:a16="http://schemas.microsoft.com/office/drawing/2014/main" id="{E9D67325-5ED7-47EE-9F10-166135419431}"/>
                    </a:ext>
                  </a:extLst>
                </p:cNvPr>
                <p:cNvCxnSpPr>
                  <a:cxnSpLocks/>
                </p:cNvCxnSpPr>
                <p:nvPr/>
              </p:nvCxnSpPr>
              <p:spPr>
                <a:xfrm flipV="1">
                  <a:off x="10035909" y="3921848"/>
                  <a:ext cx="0" cy="54472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648994E0-5C1E-4CC0-BEF8-914B2E2AE729}"/>
                    </a:ext>
                  </a:extLst>
                </p:cNvPr>
                <p:cNvCxnSpPr>
                  <a:cxnSpLocks/>
                </p:cNvCxnSpPr>
                <p:nvPr/>
              </p:nvCxnSpPr>
              <p:spPr>
                <a:xfrm>
                  <a:off x="10035909" y="4445195"/>
                  <a:ext cx="0" cy="34057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6" name="Content Placeholder 4">
                  <a:extLst>
                    <a:ext uri="{FF2B5EF4-FFF2-40B4-BE49-F238E27FC236}">
                      <a16:creationId xmlns="" xmlns:a16="http://schemas.microsoft.com/office/drawing/2014/main" id="{1FBA12E8-AE84-4EC6-8A58-0AA0A574F16C}"/>
                    </a:ext>
                  </a:extLst>
                </p:cNvPr>
                <p:cNvPicPr>
                  <a:picLocks/>
                </p:cNvPicPr>
                <p:nvPr/>
              </p:nvPicPr>
              <p:blipFill rotWithShape="1">
                <a:blip r:embed="rId4" cstate="print">
                  <a:extLst>
                    <a:ext uri="{28A0092B-C50C-407E-A947-70E740481C1C}">
                      <a14:useLocalDpi xmlns:a14="http://schemas.microsoft.com/office/drawing/2010/main" val="0"/>
                    </a:ext>
                  </a:extLst>
                </a:blip>
                <a:srcRect l="4139" t="16009" r="5989" b="69738"/>
                <a:stretch/>
              </p:blipFill>
              <p:spPr>
                <a:xfrm rot="1134930" flipH="1" flipV="1">
                  <a:off x="9858096" y="4422336"/>
                  <a:ext cx="355629" cy="45719"/>
                </a:xfrm>
                <a:prstGeom prst="rect">
                  <a:avLst/>
                </a:prstGeom>
              </p:spPr>
            </p:pic>
            <p:cxnSp>
              <p:nvCxnSpPr>
                <p:cNvPr id="34" name="Straight Arrow Connector 33">
                  <a:extLst>
                    <a:ext uri="{FF2B5EF4-FFF2-40B4-BE49-F238E27FC236}">
                      <a16:creationId xmlns="" xmlns:a16="http://schemas.microsoft.com/office/drawing/2014/main" id="{B0C63A25-939B-4416-BE9C-7C5C8C9F39EA}"/>
                    </a:ext>
                  </a:extLst>
                </p:cNvPr>
                <p:cNvCxnSpPr>
                  <a:cxnSpLocks/>
                </p:cNvCxnSpPr>
                <p:nvPr/>
              </p:nvCxnSpPr>
              <p:spPr>
                <a:xfrm>
                  <a:off x="7480072" y="2699870"/>
                  <a:ext cx="0" cy="43020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 xmlns:a16="http://schemas.microsoft.com/office/drawing/2014/main" id="{3DD00041-86AD-4410-A474-1EDA9B325BA9}"/>
                  </a:ext>
                </a:extLst>
              </p:cNvPr>
              <p:cNvSpPr/>
              <p:nvPr/>
            </p:nvSpPr>
            <p:spPr>
              <a:xfrm>
                <a:off x="1301271" y="3876634"/>
                <a:ext cx="3834606" cy="453015"/>
              </a:xfrm>
              <a:prstGeom prst="rect">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46" name="Rectangle 45">
              <a:extLst>
                <a:ext uri="{FF2B5EF4-FFF2-40B4-BE49-F238E27FC236}">
                  <a16:creationId xmlns="" xmlns:a16="http://schemas.microsoft.com/office/drawing/2014/main" id="{377E728C-4E1A-4CAC-BDA1-CAF962E2870D}"/>
                </a:ext>
              </a:extLst>
            </p:cNvPr>
            <p:cNvSpPr/>
            <p:nvPr/>
          </p:nvSpPr>
          <p:spPr>
            <a:xfrm>
              <a:off x="3965482" y="2944444"/>
              <a:ext cx="1037048" cy="2769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r"/>
              <a:r>
                <a:rPr lang="en-US" sz="1200" b="1" dirty="0">
                  <a:solidFill>
                    <a:schemeClr val="bg1"/>
                  </a:solidFill>
                </a:rPr>
                <a:t>100 ohm.m</a:t>
              </a:r>
            </a:p>
          </p:txBody>
        </p:sp>
        <p:sp>
          <p:nvSpPr>
            <p:cNvPr id="47" name="Rectangle 46">
              <a:extLst>
                <a:ext uri="{FF2B5EF4-FFF2-40B4-BE49-F238E27FC236}">
                  <a16:creationId xmlns="" xmlns:a16="http://schemas.microsoft.com/office/drawing/2014/main" id="{1B1CEE5B-14AD-4374-8191-EC1479575788}"/>
                </a:ext>
              </a:extLst>
            </p:cNvPr>
            <p:cNvSpPr/>
            <p:nvPr/>
          </p:nvSpPr>
          <p:spPr>
            <a:xfrm>
              <a:off x="3965482" y="3458036"/>
              <a:ext cx="1037048" cy="2769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r"/>
              <a:r>
                <a:rPr lang="en-US" sz="1200" b="1" dirty="0">
                  <a:solidFill>
                    <a:schemeClr val="bg1"/>
                  </a:solidFill>
                </a:rPr>
                <a:t>1 ohm.m</a:t>
              </a:r>
            </a:p>
          </p:txBody>
        </p:sp>
        <p:sp>
          <p:nvSpPr>
            <p:cNvPr id="48" name="Rectangle 47">
              <a:extLst>
                <a:ext uri="{FF2B5EF4-FFF2-40B4-BE49-F238E27FC236}">
                  <a16:creationId xmlns="" xmlns:a16="http://schemas.microsoft.com/office/drawing/2014/main" id="{578CA744-8D72-4845-9F1A-E49EB095BD7A}"/>
                </a:ext>
              </a:extLst>
            </p:cNvPr>
            <p:cNvSpPr/>
            <p:nvPr/>
          </p:nvSpPr>
          <p:spPr>
            <a:xfrm>
              <a:off x="3965482" y="3961952"/>
              <a:ext cx="1037048" cy="2769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r"/>
              <a:r>
                <a:rPr lang="en-US" sz="1200" b="1" dirty="0">
                  <a:solidFill>
                    <a:schemeClr val="bg1"/>
                  </a:solidFill>
                </a:rPr>
                <a:t>50 ohm.m</a:t>
              </a:r>
            </a:p>
          </p:txBody>
        </p:sp>
        <p:sp>
          <p:nvSpPr>
            <p:cNvPr id="49" name="Rectangle 48">
              <a:extLst>
                <a:ext uri="{FF2B5EF4-FFF2-40B4-BE49-F238E27FC236}">
                  <a16:creationId xmlns="" xmlns:a16="http://schemas.microsoft.com/office/drawing/2014/main" id="{420899E6-DD54-438F-A01C-68EACC7ED1A0}"/>
                </a:ext>
              </a:extLst>
            </p:cNvPr>
            <p:cNvSpPr/>
            <p:nvPr/>
          </p:nvSpPr>
          <p:spPr>
            <a:xfrm>
              <a:off x="3965482" y="4470662"/>
              <a:ext cx="1037048" cy="2769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r"/>
              <a:r>
                <a:rPr lang="en-US" sz="1200" b="1" dirty="0">
                  <a:solidFill>
                    <a:schemeClr val="bg1"/>
                  </a:solidFill>
                </a:rPr>
                <a:t>10 ohm.m</a:t>
              </a:r>
            </a:p>
          </p:txBody>
        </p:sp>
        <p:sp>
          <p:nvSpPr>
            <p:cNvPr id="50" name="Rectangle 49">
              <a:extLst>
                <a:ext uri="{FF2B5EF4-FFF2-40B4-BE49-F238E27FC236}">
                  <a16:creationId xmlns="" xmlns:a16="http://schemas.microsoft.com/office/drawing/2014/main" id="{58DF65F1-3586-482C-88A1-F771F3319389}"/>
                </a:ext>
              </a:extLst>
            </p:cNvPr>
            <p:cNvSpPr/>
            <p:nvPr/>
          </p:nvSpPr>
          <p:spPr>
            <a:xfrm>
              <a:off x="3965482" y="2555244"/>
              <a:ext cx="1037048" cy="2769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r"/>
              <a:r>
                <a:rPr lang="en-US" sz="1200" b="1" dirty="0">
                  <a:solidFill>
                    <a:schemeClr val="bg1"/>
                  </a:solidFill>
                </a:rPr>
                <a:t>10 ohm.m</a:t>
              </a:r>
            </a:p>
          </p:txBody>
        </p:sp>
      </p:grpSp>
      <p:sp>
        <p:nvSpPr>
          <p:cNvPr id="52" name="Rectangle 51">
            <a:extLst>
              <a:ext uri="{FF2B5EF4-FFF2-40B4-BE49-F238E27FC236}">
                <a16:creationId xmlns="" xmlns:a16="http://schemas.microsoft.com/office/drawing/2014/main" id="{518AA735-B465-4443-95C8-EA9D153A1B76}"/>
              </a:ext>
            </a:extLst>
          </p:cNvPr>
          <p:cNvSpPr/>
          <p:nvPr/>
        </p:nvSpPr>
        <p:spPr>
          <a:xfrm>
            <a:off x="3008722" y="3191160"/>
            <a:ext cx="452090" cy="261610"/>
          </a:xfrm>
          <a:prstGeom prst="rect">
            <a:avLst/>
          </a:prstGeom>
        </p:spPr>
        <p:txBody>
          <a:bodyPr wrap="square">
            <a:spAutoFit/>
          </a:bodyPr>
          <a:lstStyle/>
          <a:p>
            <a:r>
              <a:rPr lang="en-US" sz="1100" b="1" dirty="0">
                <a:solidFill>
                  <a:schemeClr val="bg1"/>
                </a:solidFill>
              </a:rPr>
              <a:t>15 ft</a:t>
            </a:r>
            <a:endParaRPr lang="en-US" dirty="0"/>
          </a:p>
        </p:txBody>
      </p:sp>
      <p:sp>
        <p:nvSpPr>
          <p:cNvPr id="53" name="Rectangle 52">
            <a:extLst>
              <a:ext uri="{FF2B5EF4-FFF2-40B4-BE49-F238E27FC236}">
                <a16:creationId xmlns="" xmlns:a16="http://schemas.microsoft.com/office/drawing/2014/main" id="{C33D63EF-B81D-413C-9128-59BA2234CABB}"/>
              </a:ext>
            </a:extLst>
          </p:cNvPr>
          <p:cNvSpPr/>
          <p:nvPr/>
        </p:nvSpPr>
        <p:spPr>
          <a:xfrm>
            <a:off x="3001280" y="3408613"/>
            <a:ext cx="452090" cy="261610"/>
          </a:xfrm>
          <a:prstGeom prst="rect">
            <a:avLst/>
          </a:prstGeom>
        </p:spPr>
        <p:txBody>
          <a:bodyPr wrap="square">
            <a:spAutoFit/>
          </a:bodyPr>
          <a:lstStyle/>
          <a:p>
            <a:r>
              <a:rPr lang="en-US" sz="1100" b="1" dirty="0">
                <a:solidFill>
                  <a:schemeClr val="bg1"/>
                </a:solidFill>
              </a:rPr>
              <a:t>8 ft</a:t>
            </a:r>
            <a:endParaRPr lang="en-US" dirty="0"/>
          </a:p>
        </p:txBody>
      </p:sp>
      <p:sp>
        <p:nvSpPr>
          <p:cNvPr id="54" name="Rectangle 53">
            <a:extLst>
              <a:ext uri="{FF2B5EF4-FFF2-40B4-BE49-F238E27FC236}">
                <a16:creationId xmlns="" xmlns:a16="http://schemas.microsoft.com/office/drawing/2014/main" id="{65CBCBE2-C8BE-466D-88C9-B72CB64EB25E}"/>
              </a:ext>
            </a:extLst>
          </p:cNvPr>
          <p:cNvSpPr/>
          <p:nvPr/>
        </p:nvSpPr>
        <p:spPr>
          <a:xfrm>
            <a:off x="1839230" y="2837897"/>
            <a:ext cx="452090" cy="261610"/>
          </a:xfrm>
          <a:prstGeom prst="rect">
            <a:avLst/>
          </a:prstGeom>
        </p:spPr>
        <p:txBody>
          <a:bodyPr wrap="square">
            <a:spAutoFit/>
          </a:bodyPr>
          <a:lstStyle/>
          <a:p>
            <a:r>
              <a:rPr lang="en-US" sz="1100" b="1" dirty="0">
                <a:solidFill>
                  <a:schemeClr val="bg1"/>
                </a:solidFill>
              </a:rPr>
              <a:t>16 ft</a:t>
            </a:r>
            <a:endParaRPr lang="en-US" dirty="0"/>
          </a:p>
        </p:txBody>
      </p:sp>
      <p:sp>
        <p:nvSpPr>
          <p:cNvPr id="55" name="Rectangle 54">
            <a:extLst>
              <a:ext uri="{FF2B5EF4-FFF2-40B4-BE49-F238E27FC236}">
                <a16:creationId xmlns="" xmlns:a16="http://schemas.microsoft.com/office/drawing/2014/main" id="{05AC6C0E-4246-46E2-85C3-FABAC47B4B2C}"/>
              </a:ext>
            </a:extLst>
          </p:cNvPr>
          <p:cNvSpPr/>
          <p:nvPr/>
        </p:nvSpPr>
        <p:spPr>
          <a:xfrm>
            <a:off x="1839230" y="3647414"/>
            <a:ext cx="452090" cy="261610"/>
          </a:xfrm>
          <a:prstGeom prst="rect">
            <a:avLst/>
          </a:prstGeom>
        </p:spPr>
        <p:txBody>
          <a:bodyPr wrap="square">
            <a:spAutoFit/>
          </a:bodyPr>
          <a:lstStyle/>
          <a:p>
            <a:r>
              <a:rPr lang="en-US" sz="1100" b="1" dirty="0">
                <a:solidFill>
                  <a:schemeClr val="bg1"/>
                </a:solidFill>
              </a:rPr>
              <a:t>21 ft</a:t>
            </a:r>
            <a:endParaRPr lang="en-US" dirty="0"/>
          </a:p>
        </p:txBody>
      </p:sp>
    </p:spTree>
    <p:extLst>
      <p:ext uri="{BB962C8B-B14F-4D97-AF65-F5344CB8AC3E}">
        <p14:creationId xmlns:p14="http://schemas.microsoft.com/office/powerpoint/2010/main" val="29627077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C0810-7B96-44F8-A502-51A06FF0E9C8}"/>
              </a:ext>
            </a:extLst>
          </p:cNvPr>
          <p:cNvSpPr>
            <a:spLocks noGrp="1"/>
          </p:cNvSpPr>
          <p:nvPr>
            <p:ph type="title"/>
          </p:nvPr>
        </p:nvSpPr>
        <p:spPr/>
        <p:txBody>
          <a:bodyPr/>
          <a:lstStyle/>
          <a:p>
            <a:r>
              <a:rPr lang="en-US" dirty="0"/>
              <a:t>Bayesian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96553BE-7C1E-402D-9489-14CF6FFC44F7}"/>
                  </a:ext>
                </a:extLst>
              </p:cNvPr>
              <p:cNvSpPr>
                <a:spLocks noGrp="1"/>
              </p:cNvSpPr>
              <p:nvPr>
                <p:ph idx="1"/>
              </p:nvPr>
            </p:nvSpPr>
            <p:spPr>
              <a:xfrm>
                <a:off x="838200" y="1737360"/>
                <a:ext cx="7093688" cy="4251960"/>
              </a:xfrm>
            </p:spPr>
            <p:txBody>
              <a:bodyPr/>
              <a:lstStyle/>
              <a:p>
                <a:r>
                  <a:rPr lang="en-US" dirty="0"/>
                  <a:t>Motivation</a:t>
                </a:r>
              </a:p>
              <a:p>
                <a:pPr lvl="1"/>
                <a:r>
                  <a:rPr lang="en-US" dirty="0"/>
                  <a:t>Assume we have some data: </a:t>
                </a:r>
                <a14:m>
                  <m:oMath xmlns:m="http://schemas.openxmlformats.org/officeDocument/2006/math">
                    <m:r>
                      <a:rPr lang="en-US" b="1" i="1" smtClean="0">
                        <a:latin typeface="Cambria Math" panose="02040503050406030204" pitchFamily="18" charset="0"/>
                      </a:rPr>
                      <m:t>𝒅</m:t>
                    </m:r>
                  </m:oMath>
                </a14:m>
                <a:endParaRPr lang="en-US" b="1" dirty="0"/>
              </a:p>
              <a:p>
                <a:pPr lvl="1"/>
                <a:r>
                  <a:rPr lang="en-US" dirty="0"/>
                  <a:t>We want to learn the model parameters (latent variables),</a:t>
                </a:r>
                <a:r>
                  <a:rPr lang="el-GR" b="1" dirty="0">
                    <a:ea typeface="Cambria Math" panose="02040503050406030204" pitchFamily="18"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𝒎</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𝑁</m:t>
                        </m:r>
                      </m:sub>
                    </m:sSub>
                    <m:r>
                      <a:rPr lang="en-US" b="1" i="1" smtClean="0">
                        <a:latin typeface="Cambria Math" panose="02040503050406030204" pitchFamily="18" charset="0"/>
                        <a:ea typeface="Cambria Math" panose="02040503050406030204" pitchFamily="18" charset="0"/>
                      </a:rPr>
                      <m:t>)</m:t>
                    </m:r>
                  </m:oMath>
                </a14:m>
                <a:r>
                  <a:rPr lang="en-US" dirty="0"/>
                  <a:t>, who generate such a dataset</a:t>
                </a:r>
              </a:p>
              <a:p>
                <a:r>
                  <a:rPr lang="en-US" dirty="0"/>
                  <a:t>Bayesian inference</a:t>
                </a:r>
              </a:p>
              <a:p>
                <a:pPr lvl="1"/>
                <a:r>
                  <a:rPr lang="en-US" dirty="0"/>
                  <a:t>Infer the </a:t>
                </a:r>
                <a:r>
                  <a:rPr lang="en-US" dirty="0">
                    <a:solidFill>
                      <a:srgbClr val="C3092B"/>
                    </a:solidFill>
                  </a:rPr>
                  <a:t>posterior probability distribution</a:t>
                </a:r>
                <a:r>
                  <a:rPr lang="en-US" dirty="0"/>
                  <a:t> of </a:t>
                </a:r>
                <a14:m>
                  <m:oMath xmlns:m="http://schemas.openxmlformats.org/officeDocument/2006/math">
                    <m:r>
                      <a:rPr lang="en-US" b="1" i="1" smtClean="0">
                        <a:latin typeface="Cambria Math" panose="02040503050406030204" pitchFamily="18" charset="0"/>
                        <a:ea typeface="Cambria Math" panose="02040503050406030204" pitchFamily="18" charset="0"/>
                      </a:rPr>
                      <m:t>𝒎</m:t>
                    </m:r>
                  </m:oMath>
                </a14:m>
                <a:r>
                  <a:rPr lang="en-US" dirty="0"/>
                  <a:t> given </a:t>
                </a:r>
                <a14:m>
                  <m:oMath xmlns:m="http://schemas.openxmlformats.org/officeDocument/2006/math">
                    <m:r>
                      <a:rPr lang="en-US" b="1" i="1" smtClean="0">
                        <a:latin typeface="Cambria Math" panose="02040503050406030204" pitchFamily="18" charset="0"/>
                      </a:rPr>
                      <m:t>𝒅</m:t>
                    </m:r>
                  </m:oMath>
                </a14:m>
                <a:endParaRPr lang="en-US" b="1" dirty="0"/>
              </a:p>
              <a:p>
                <a:pPr lvl="1"/>
                <a:r>
                  <a:rPr lang="en-US" dirty="0"/>
                  <a:t>Understand the statistical properties of a model</a:t>
                </a:r>
              </a:p>
              <a:p>
                <a:pPr lvl="1"/>
                <a:r>
                  <a:rPr lang="en-US" dirty="0"/>
                  <a:t>Instead of a unique solution which might be</a:t>
                </a:r>
              </a:p>
              <a:p>
                <a:pPr lvl="2"/>
                <a:r>
                  <a:rPr lang="en-US" dirty="0"/>
                  <a:t>Local minimum</a:t>
                </a:r>
              </a:p>
              <a:p>
                <a:pPr lvl="2"/>
                <a:r>
                  <a:rPr lang="en-US" dirty="0"/>
                  <a:t>Without quantified uncertainty</a:t>
                </a:r>
              </a:p>
            </p:txBody>
          </p:sp>
        </mc:Choice>
        <mc:Fallback xmlns="">
          <p:sp>
            <p:nvSpPr>
              <p:cNvPr id="3" name="Content Placeholder 2">
                <a:extLst>
                  <a:ext uri="{FF2B5EF4-FFF2-40B4-BE49-F238E27FC236}">
                    <a16:creationId xmlns:a16="http://schemas.microsoft.com/office/drawing/2014/main" id="{296553BE-7C1E-402D-9489-14CF6FFC44F7}"/>
                  </a:ext>
                </a:extLst>
              </p:cNvPr>
              <p:cNvSpPr>
                <a:spLocks noGrp="1" noRot="1" noChangeAspect="1" noMove="1" noResize="1" noEditPoints="1" noAdjustHandles="1" noChangeArrowheads="1" noChangeShapeType="1" noTextEdit="1"/>
              </p:cNvSpPr>
              <p:nvPr>
                <p:ph idx="1"/>
              </p:nvPr>
            </p:nvSpPr>
            <p:spPr>
              <a:xfrm>
                <a:off x="838200" y="1737360"/>
                <a:ext cx="7093688" cy="4251960"/>
              </a:xfrm>
              <a:blipFill>
                <a:blip r:embed="rId2"/>
                <a:stretch>
                  <a:fillRect l="-1204" t="-2006"/>
                </a:stretch>
              </a:blipFill>
            </p:spPr>
            <p:txBody>
              <a:bodyPr/>
              <a:lstStyle/>
              <a:p>
                <a:r>
                  <a:rPr lang="en-US">
                    <a:noFill/>
                  </a:rPr>
                  <a:t> </a:t>
                </a:r>
              </a:p>
            </p:txBody>
          </p:sp>
        </mc:Fallback>
      </mc:AlternateContent>
      <p:pic>
        <p:nvPicPr>
          <p:cNvPr id="4" name="Picture 3">
            <a:extLst>
              <a:ext uri="{FF2B5EF4-FFF2-40B4-BE49-F238E27FC236}">
                <a16:creationId xmlns="" xmlns:a16="http://schemas.microsoft.com/office/drawing/2014/main" id="{B41EF287-8E05-460C-8B19-3BDD9A05D975}"/>
              </a:ext>
            </a:extLst>
          </p:cNvPr>
          <p:cNvPicPr>
            <a:picLocks noChangeAspect="1"/>
          </p:cNvPicPr>
          <p:nvPr/>
        </p:nvPicPr>
        <p:blipFill>
          <a:blip r:embed="rId3"/>
          <a:stretch>
            <a:fillRect/>
          </a:stretch>
        </p:blipFill>
        <p:spPr>
          <a:xfrm>
            <a:off x="7049386" y="4001496"/>
            <a:ext cx="4579088" cy="21127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1131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AF87B30-564E-4785-8F5E-D1F20FADC44B}"/>
              </a:ext>
            </a:extLst>
          </p:cNvPr>
          <p:cNvSpPr>
            <a:spLocks noGrp="1"/>
          </p:cNvSpPr>
          <p:nvPr>
            <p:ph type="title"/>
          </p:nvPr>
        </p:nvSpPr>
        <p:spPr/>
        <p:txBody>
          <a:bodyPr/>
          <a:lstStyle/>
          <a:p>
            <a:r>
              <a:rPr lang="en-US" dirty="0"/>
              <a:t>Example: sampling across models</a:t>
            </a:r>
          </a:p>
        </p:txBody>
      </p:sp>
      <p:sp>
        <p:nvSpPr>
          <p:cNvPr id="5" name="Date Placeholder 4">
            <a:extLst>
              <a:ext uri="{FF2B5EF4-FFF2-40B4-BE49-F238E27FC236}">
                <a16:creationId xmlns="" xmlns:a16="http://schemas.microsoft.com/office/drawing/2014/main" id="{F33751EF-A936-46AA-96A8-FE9F8EE0F174}"/>
              </a:ext>
            </a:extLst>
          </p:cNvPr>
          <p:cNvSpPr>
            <a:spLocks noGrp="1"/>
          </p:cNvSpPr>
          <p:nvPr>
            <p:ph type="dt" sz="half" idx="10"/>
          </p:nvPr>
        </p:nvSpPr>
        <p:spPr/>
        <p:txBody>
          <a:bodyPr/>
          <a:lstStyle/>
          <a:p>
            <a:fld id="{A308D929-5DFA-40F6-A758-1056F193CB8E}" type="datetime1">
              <a:rPr lang="en-US" smtClean="0"/>
              <a:t>12/17/19</a:t>
            </a:fld>
            <a:endParaRPr lang="en-US"/>
          </a:p>
        </p:txBody>
      </p:sp>
      <p:sp>
        <p:nvSpPr>
          <p:cNvPr id="6" name="Slide Number Placeholder 5">
            <a:extLst>
              <a:ext uri="{FF2B5EF4-FFF2-40B4-BE49-F238E27FC236}">
                <a16:creationId xmlns="" xmlns:a16="http://schemas.microsoft.com/office/drawing/2014/main" id="{9A6C0A28-C894-4444-9D76-D6C156D66854}"/>
              </a:ext>
            </a:extLst>
          </p:cNvPr>
          <p:cNvSpPr>
            <a:spLocks noGrp="1"/>
          </p:cNvSpPr>
          <p:nvPr>
            <p:ph type="sldNum" sz="quarter" idx="12"/>
          </p:nvPr>
        </p:nvSpPr>
        <p:spPr/>
        <p:txBody>
          <a:bodyPr/>
          <a:lstStyle/>
          <a:p>
            <a:fld id="{5DAD2D5A-63D4-4764-812C-7B8BDA2C77FC}" type="slidenum">
              <a:rPr lang="en-US" smtClean="0"/>
              <a:t>40</a:t>
            </a:fld>
            <a:endParaRPr lang="en-US"/>
          </a:p>
        </p:txBody>
      </p:sp>
      <p:pic>
        <p:nvPicPr>
          <p:cNvPr id="7" name="Content Placeholder 6" descr="A screenshot of a cell phone&#10;&#10;Description generated with high confidence">
            <a:extLst>
              <a:ext uri="{FF2B5EF4-FFF2-40B4-BE49-F238E27FC236}">
                <a16:creationId xmlns="" xmlns:a16="http://schemas.microsoft.com/office/drawing/2014/main" id="{7EF64D62-C8BB-4234-AFDC-9FA8B57A7DDB}"/>
              </a:ext>
            </a:extLst>
          </p:cNvPr>
          <p:cNvPicPr>
            <a:picLocks noGrp="1"/>
          </p:cNvPicPr>
          <p:nvPr>
            <p:ph sz="half" idx="4294967295"/>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170" r="6103" b="5993"/>
          <a:stretch/>
        </p:blipFill>
        <p:spPr>
          <a:xfrm>
            <a:off x="2603500" y="1547579"/>
            <a:ext cx="9036050" cy="2232025"/>
          </a:xfrm>
          <a:prstGeom prst="rect">
            <a:avLst/>
          </a:prstGeom>
        </p:spPr>
      </p:pic>
      <p:pic>
        <p:nvPicPr>
          <p:cNvPr id="8" name="Picture 7" descr="A screenshot of a cell phone&#10;&#10;Description generated with very high confidence">
            <a:extLst>
              <a:ext uri="{FF2B5EF4-FFF2-40B4-BE49-F238E27FC236}">
                <a16:creationId xmlns="" xmlns:a16="http://schemas.microsoft.com/office/drawing/2014/main" id="{B72F2E99-9C70-4D7F-B276-D1E9FD26CACC}"/>
              </a:ext>
            </a:extLst>
          </p:cNvPr>
          <p:cNvPicPr>
            <a:picLocks/>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29" r="6072" b="5249"/>
          <a:stretch/>
        </p:blipFill>
        <p:spPr>
          <a:xfrm>
            <a:off x="2260600" y="3714750"/>
            <a:ext cx="9378950" cy="2209800"/>
          </a:xfrm>
          <a:prstGeom prst="rect">
            <a:avLst/>
          </a:prstGeom>
        </p:spPr>
      </p:pic>
      <p:sp>
        <p:nvSpPr>
          <p:cNvPr id="9" name="TextBox 8">
            <a:extLst>
              <a:ext uri="{FF2B5EF4-FFF2-40B4-BE49-F238E27FC236}">
                <a16:creationId xmlns="" xmlns:a16="http://schemas.microsoft.com/office/drawing/2014/main" id="{45AE1B4E-B3D2-480B-98C6-1C354A062560}"/>
              </a:ext>
            </a:extLst>
          </p:cNvPr>
          <p:cNvSpPr txBox="1"/>
          <p:nvPr/>
        </p:nvSpPr>
        <p:spPr>
          <a:xfrm>
            <a:off x="552450" y="2067503"/>
            <a:ext cx="1955800" cy="923330"/>
          </a:xfrm>
          <a:prstGeom prst="rect">
            <a:avLst/>
          </a:prstGeom>
          <a:noFill/>
        </p:spPr>
        <p:txBody>
          <a:bodyPr wrap="square" rtlCol="0">
            <a:spAutoFit/>
          </a:bodyPr>
          <a:lstStyle/>
          <a:p>
            <a:r>
              <a:rPr lang="en-US" dirty="0">
                <a:solidFill>
                  <a:srgbClr val="C3092B"/>
                </a:solidFill>
              </a:rPr>
              <a:t>Number of layers along the MC chain steps</a:t>
            </a:r>
          </a:p>
        </p:txBody>
      </p:sp>
      <p:sp>
        <p:nvSpPr>
          <p:cNvPr id="10" name="TextBox 9">
            <a:extLst>
              <a:ext uri="{FF2B5EF4-FFF2-40B4-BE49-F238E27FC236}">
                <a16:creationId xmlns="" xmlns:a16="http://schemas.microsoft.com/office/drawing/2014/main" id="{421E54CF-79AC-486B-8563-162BF0A5C5EB}"/>
              </a:ext>
            </a:extLst>
          </p:cNvPr>
          <p:cNvSpPr txBox="1"/>
          <p:nvPr/>
        </p:nvSpPr>
        <p:spPr>
          <a:xfrm>
            <a:off x="552450" y="4455209"/>
            <a:ext cx="1955800" cy="646331"/>
          </a:xfrm>
          <a:prstGeom prst="rect">
            <a:avLst/>
          </a:prstGeom>
          <a:noFill/>
        </p:spPr>
        <p:txBody>
          <a:bodyPr wrap="square" rtlCol="0">
            <a:spAutoFit/>
          </a:bodyPr>
          <a:lstStyle/>
          <a:p>
            <a:r>
              <a:rPr lang="en-US" dirty="0">
                <a:solidFill>
                  <a:srgbClr val="C3092B"/>
                </a:solidFill>
              </a:rPr>
              <a:t>Histogram of number of layers</a:t>
            </a:r>
          </a:p>
        </p:txBody>
      </p:sp>
    </p:spTree>
    <p:extLst>
      <p:ext uri="{BB962C8B-B14F-4D97-AF65-F5344CB8AC3E}">
        <p14:creationId xmlns:p14="http://schemas.microsoft.com/office/powerpoint/2010/main" val="8532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8094C-8107-4ED5-9160-647C5CDE04C4}"/>
              </a:ext>
            </a:extLst>
          </p:cNvPr>
          <p:cNvSpPr>
            <a:spLocks noGrp="1"/>
          </p:cNvSpPr>
          <p:nvPr>
            <p:ph type="title"/>
          </p:nvPr>
        </p:nvSpPr>
        <p:spPr/>
        <p:txBody>
          <a:bodyPr/>
          <a:lstStyle/>
          <a:p>
            <a:endParaRPr lang="en-US"/>
          </a:p>
        </p:txBody>
      </p:sp>
      <p:sp>
        <p:nvSpPr>
          <p:cNvPr id="4" name="Text Placeholder 3">
            <a:extLst>
              <a:ext uri="{FF2B5EF4-FFF2-40B4-BE49-F238E27FC236}">
                <a16:creationId xmlns="" xmlns:a16="http://schemas.microsoft.com/office/drawing/2014/main" id="{24944A9E-0D1B-408D-82B4-94F4628C6CBE}"/>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 xmlns:a16="http://schemas.microsoft.com/office/drawing/2014/main" id="{F33751EF-A936-46AA-96A8-FE9F8EE0F174}"/>
              </a:ext>
            </a:extLst>
          </p:cNvPr>
          <p:cNvSpPr>
            <a:spLocks noGrp="1"/>
          </p:cNvSpPr>
          <p:nvPr>
            <p:ph type="dt" sz="half" idx="10"/>
          </p:nvPr>
        </p:nvSpPr>
        <p:spPr/>
        <p:txBody>
          <a:bodyPr/>
          <a:lstStyle/>
          <a:p>
            <a:fld id="{A308D929-5DFA-40F6-A758-1056F193CB8E}" type="datetime1">
              <a:rPr lang="en-US" smtClean="0"/>
              <a:t>12/17/19</a:t>
            </a:fld>
            <a:endParaRPr lang="en-US"/>
          </a:p>
        </p:txBody>
      </p:sp>
      <p:sp>
        <p:nvSpPr>
          <p:cNvPr id="6" name="Slide Number Placeholder 5">
            <a:extLst>
              <a:ext uri="{FF2B5EF4-FFF2-40B4-BE49-F238E27FC236}">
                <a16:creationId xmlns="" xmlns:a16="http://schemas.microsoft.com/office/drawing/2014/main" id="{9A6C0A28-C894-4444-9D76-D6C156D66854}"/>
              </a:ext>
            </a:extLst>
          </p:cNvPr>
          <p:cNvSpPr>
            <a:spLocks noGrp="1"/>
          </p:cNvSpPr>
          <p:nvPr>
            <p:ph type="sldNum" sz="quarter" idx="12"/>
          </p:nvPr>
        </p:nvSpPr>
        <p:spPr/>
        <p:txBody>
          <a:bodyPr/>
          <a:lstStyle/>
          <a:p>
            <a:fld id="{5DAD2D5A-63D4-4764-812C-7B8BDA2C77FC}" type="slidenum">
              <a:rPr lang="en-US" smtClean="0"/>
              <a:t>41</a:t>
            </a:fld>
            <a:endParaRPr lang="en-US"/>
          </a:p>
        </p:txBody>
      </p:sp>
      <p:pic>
        <p:nvPicPr>
          <p:cNvPr id="15" name="Picture 14">
            <a:extLst>
              <a:ext uri="{FF2B5EF4-FFF2-40B4-BE49-F238E27FC236}">
                <a16:creationId xmlns="" xmlns:a16="http://schemas.microsoft.com/office/drawing/2014/main" id="{B2FDA5FA-BF5E-4286-A222-CA4FFBD01AE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0400" y="237070"/>
            <a:ext cx="5166828" cy="6119280"/>
          </a:xfrm>
          <a:prstGeom prst="rect">
            <a:avLst/>
          </a:prstGeom>
        </p:spPr>
      </p:pic>
      <p:pic>
        <p:nvPicPr>
          <p:cNvPr id="16" name="Picture 15" descr="A picture containing screenshot&#10;&#10;Description generated with high confidence">
            <a:extLst>
              <a:ext uri="{FF2B5EF4-FFF2-40B4-BE49-F238E27FC236}">
                <a16:creationId xmlns="" xmlns:a16="http://schemas.microsoft.com/office/drawing/2014/main" id="{D70E5681-DD12-4350-8D6F-C9F02379D3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4000" y="237070"/>
            <a:ext cx="4625847" cy="6119280"/>
          </a:xfrm>
          <a:prstGeom prst="rect">
            <a:avLst/>
          </a:prstGeom>
        </p:spPr>
      </p:pic>
      <p:sp>
        <p:nvSpPr>
          <p:cNvPr id="17" name="TextBox 16">
            <a:extLst>
              <a:ext uri="{FF2B5EF4-FFF2-40B4-BE49-F238E27FC236}">
                <a16:creationId xmlns="" xmlns:a16="http://schemas.microsoft.com/office/drawing/2014/main" id="{BBDBF35F-F801-4579-8DA2-448D8DFD71EF}"/>
              </a:ext>
            </a:extLst>
          </p:cNvPr>
          <p:cNvSpPr txBox="1"/>
          <p:nvPr/>
        </p:nvSpPr>
        <p:spPr>
          <a:xfrm>
            <a:off x="412622" y="1299153"/>
            <a:ext cx="223520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C3092B"/>
                </a:solidFill>
              </a:rPr>
              <a:t>Histogram of possible model interfaces</a:t>
            </a:r>
          </a:p>
        </p:txBody>
      </p:sp>
      <p:sp>
        <p:nvSpPr>
          <p:cNvPr id="18" name="TextBox 17">
            <a:extLst>
              <a:ext uri="{FF2B5EF4-FFF2-40B4-BE49-F238E27FC236}">
                <a16:creationId xmlns="" xmlns:a16="http://schemas.microsoft.com/office/drawing/2014/main" id="{1CAE0A06-9B18-4937-8579-09889DE72489}"/>
              </a:ext>
            </a:extLst>
          </p:cNvPr>
          <p:cNvSpPr txBox="1"/>
          <p:nvPr/>
        </p:nvSpPr>
        <p:spPr>
          <a:xfrm>
            <a:off x="412622" y="2697993"/>
            <a:ext cx="223520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C3092B"/>
                </a:solidFill>
              </a:rPr>
              <a:t>Probability heatmap of resistivity value</a:t>
            </a:r>
          </a:p>
        </p:txBody>
      </p:sp>
      <p:pic>
        <p:nvPicPr>
          <p:cNvPr id="19" name="Picture 18">
            <a:extLst>
              <a:ext uri="{FF2B5EF4-FFF2-40B4-BE49-F238E27FC236}">
                <a16:creationId xmlns="" xmlns:a16="http://schemas.microsoft.com/office/drawing/2014/main" id="{09537802-63A1-4071-A7C3-741B5EE23E20}"/>
              </a:ext>
            </a:extLst>
          </p:cNvPr>
          <p:cNvPicPr>
            <a:picLocks/>
          </p:cNvPicPr>
          <p:nvPr/>
        </p:nvPicPr>
        <p:blipFill rotWithShape="1">
          <a:blip r:embed="rId4">
            <a:extLst>
              <a:ext uri="{28A0092B-C50C-407E-A947-70E740481C1C}">
                <a14:useLocalDpi xmlns:a14="http://schemas.microsoft.com/office/drawing/2010/main" val="0"/>
              </a:ext>
            </a:extLst>
          </a:blip>
          <a:srcRect l="10462" t="4294" b="3633"/>
          <a:stretch/>
        </p:blipFill>
        <p:spPr>
          <a:xfrm>
            <a:off x="7551381" y="521985"/>
            <a:ext cx="4625847" cy="5632450"/>
          </a:xfrm>
          <a:prstGeom prst="rect">
            <a:avLst/>
          </a:prstGeom>
        </p:spPr>
      </p:pic>
      <p:sp>
        <p:nvSpPr>
          <p:cNvPr id="20" name="TextBox 19">
            <a:extLst>
              <a:ext uri="{FF2B5EF4-FFF2-40B4-BE49-F238E27FC236}">
                <a16:creationId xmlns="" xmlns:a16="http://schemas.microsoft.com/office/drawing/2014/main" id="{BC684A6B-4960-4B4F-8826-8A2D782882B3}"/>
              </a:ext>
            </a:extLst>
          </p:cNvPr>
          <p:cNvSpPr txBox="1"/>
          <p:nvPr/>
        </p:nvSpPr>
        <p:spPr>
          <a:xfrm>
            <a:off x="412622" y="4078781"/>
            <a:ext cx="2381250"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C3092B"/>
                </a:solidFill>
              </a:rPr>
              <a:t>Comparison of true model (white) mean model (green)</a:t>
            </a:r>
          </a:p>
        </p:txBody>
      </p:sp>
    </p:spTree>
    <p:extLst>
      <p:ext uri="{BB962C8B-B14F-4D97-AF65-F5344CB8AC3E}">
        <p14:creationId xmlns:p14="http://schemas.microsoft.com/office/powerpoint/2010/main" val="16401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1C23B42-716A-4B4C-A28A-8FFFC1532EF3}"/>
              </a:ext>
            </a:extLst>
          </p:cNvPr>
          <p:cNvSpPr>
            <a:spLocks noGrp="1"/>
          </p:cNvSpPr>
          <p:nvPr>
            <p:ph type="title"/>
          </p:nvPr>
        </p:nvSpPr>
        <p:spPr>
          <a:xfrm>
            <a:off x="4512605" y="-374954"/>
            <a:ext cx="6943376" cy="1600200"/>
          </a:xfrm>
        </p:spPr>
        <p:txBody>
          <a:bodyPr>
            <a:normAutofit/>
          </a:bodyPr>
          <a:lstStyle/>
          <a:p>
            <a:r>
              <a:rPr lang="en-US" sz="2800" dirty="0"/>
              <a:t>E</a:t>
            </a:r>
            <a:r>
              <a:rPr lang="en-US" altLang="zh-CN" sz="2800" dirty="0"/>
              <a:t>xample on SDAR 7-Layer model interpretation</a:t>
            </a:r>
            <a:endParaRPr lang="en-US" sz="2800" dirty="0"/>
          </a:p>
        </p:txBody>
      </p:sp>
      <p:sp>
        <p:nvSpPr>
          <p:cNvPr id="4" name="Text Placeholder 3">
            <a:extLst>
              <a:ext uri="{FF2B5EF4-FFF2-40B4-BE49-F238E27FC236}">
                <a16:creationId xmlns="" xmlns:a16="http://schemas.microsoft.com/office/drawing/2014/main" id="{0D4D8D42-77A0-427F-BAB1-692D25868633}"/>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 xmlns:a16="http://schemas.microsoft.com/office/drawing/2014/main" id="{35204CC9-C9F6-4B73-BE61-063F2C717EFC}"/>
              </a:ext>
            </a:extLst>
          </p:cNvPr>
          <p:cNvSpPr>
            <a:spLocks noGrp="1"/>
          </p:cNvSpPr>
          <p:nvPr>
            <p:ph type="dt" sz="half" idx="10"/>
          </p:nvPr>
        </p:nvSpPr>
        <p:spPr/>
        <p:txBody>
          <a:bodyPr/>
          <a:lstStyle/>
          <a:p>
            <a:fld id="{5F2BD66D-6E58-4325-9D4E-E707A1E4B6F6}" type="datetime1">
              <a:rPr lang="en-US" smtClean="0"/>
              <a:t>12/17/19</a:t>
            </a:fld>
            <a:endParaRPr lang="en-US"/>
          </a:p>
        </p:txBody>
      </p:sp>
      <p:sp>
        <p:nvSpPr>
          <p:cNvPr id="6" name="Slide Number Placeholder 5">
            <a:extLst>
              <a:ext uri="{FF2B5EF4-FFF2-40B4-BE49-F238E27FC236}">
                <a16:creationId xmlns="" xmlns:a16="http://schemas.microsoft.com/office/drawing/2014/main" id="{13044E96-AA6B-4339-BBEE-349640EF71F1}"/>
              </a:ext>
            </a:extLst>
          </p:cNvPr>
          <p:cNvSpPr>
            <a:spLocks noGrp="1"/>
          </p:cNvSpPr>
          <p:nvPr>
            <p:ph type="sldNum" sz="quarter" idx="12"/>
          </p:nvPr>
        </p:nvSpPr>
        <p:spPr/>
        <p:txBody>
          <a:bodyPr/>
          <a:lstStyle/>
          <a:p>
            <a:fld id="{5DAD2D5A-63D4-4764-812C-7B8BDA2C77FC}" type="slidenum">
              <a:rPr lang="en-US" smtClean="0"/>
              <a:t>42</a:t>
            </a:fld>
            <a:endParaRPr lang="en-US"/>
          </a:p>
        </p:txBody>
      </p:sp>
      <p:pic>
        <p:nvPicPr>
          <p:cNvPr id="7" name="Picture 6">
            <a:extLst>
              <a:ext uri="{FF2B5EF4-FFF2-40B4-BE49-F238E27FC236}">
                <a16:creationId xmlns="" xmlns:a16="http://schemas.microsoft.com/office/drawing/2014/main" id="{116FBFCD-81DD-482A-BDB8-C1109BA0A046}"/>
              </a:ext>
            </a:extLst>
          </p:cNvPr>
          <p:cNvPicPr/>
          <p:nvPr/>
        </p:nvPicPr>
        <p:blipFill>
          <a:blip r:embed="rId3"/>
          <a:stretch>
            <a:fillRect/>
          </a:stretch>
        </p:blipFill>
        <p:spPr>
          <a:xfrm>
            <a:off x="3790539" y="1686870"/>
            <a:ext cx="8100727" cy="3273714"/>
          </a:xfrm>
          <a:prstGeom prst="rect">
            <a:avLst/>
          </a:prstGeom>
        </p:spPr>
      </p:pic>
      <p:grpSp>
        <p:nvGrpSpPr>
          <p:cNvPr id="8" name="Group 7">
            <a:extLst>
              <a:ext uri="{FF2B5EF4-FFF2-40B4-BE49-F238E27FC236}">
                <a16:creationId xmlns="" xmlns:a16="http://schemas.microsoft.com/office/drawing/2014/main" id="{C09A3DD8-4027-4542-9F09-80BC23E5A25A}"/>
              </a:ext>
            </a:extLst>
          </p:cNvPr>
          <p:cNvGrpSpPr/>
          <p:nvPr/>
        </p:nvGrpSpPr>
        <p:grpSpPr>
          <a:xfrm>
            <a:off x="3790539" y="1524000"/>
            <a:ext cx="8286750" cy="4586000"/>
            <a:chOff x="0" y="1371600"/>
            <a:chExt cx="12191999" cy="5486399"/>
          </a:xfrm>
        </p:grpSpPr>
        <p:pic>
          <p:nvPicPr>
            <p:cNvPr id="9" name="Picture 8">
              <a:extLst>
                <a:ext uri="{FF2B5EF4-FFF2-40B4-BE49-F238E27FC236}">
                  <a16:creationId xmlns="" xmlns:a16="http://schemas.microsoft.com/office/drawing/2014/main" id="{74B44B42-641A-45EA-95ED-4FBF0F3D6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12191999" cy="5486399"/>
            </a:xfrm>
            <a:prstGeom prst="rect">
              <a:avLst/>
            </a:prstGeom>
          </p:spPr>
        </p:pic>
        <p:sp>
          <p:nvSpPr>
            <p:cNvPr id="10" name="Right Triangle 9">
              <a:extLst>
                <a:ext uri="{FF2B5EF4-FFF2-40B4-BE49-F238E27FC236}">
                  <a16:creationId xmlns="" xmlns:a16="http://schemas.microsoft.com/office/drawing/2014/main" id="{90C67331-7BA1-41DD-9132-6178DA654B81}"/>
                </a:ext>
              </a:extLst>
            </p:cNvPr>
            <p:cNvSpPr/>
            <p:nvPr/>
          </p:nvSpPr>
          <p:spPr>
            <a:xfrm rot="10800000">
              <a:off x="1482571" y="1784155"/>
              <a:ext cx="8862134" cy="15358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ight Triangle 10">
              <a:extLst>
                <a:ext uri="{FF2B5EF4-FFF2-40B4-BE49-F238E27FC236}">
                  <a16:creationId xmlns="" xmlns:a16="http://schemas.microsoft.com/office/drawing/2014/main" id="{651E18A9-4518-4BF0-8319-9A74414EA96F}"/>
                </a:ext>
              </a:extLst>
            </p:cNvPr>
            <p:cNvSpPr/>
            <p:nvPr/>
          </p:nvSpPr>
          <p:spPr>
            <a:xfrm>
              <a:off x="1464815" y="4727617"/>
              <a:ext cx="8862134" cy="15358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2" name="Picture 11" descr="A screenshot of a cell phone&#10;&#10;Description generated with very high confidence">
            <a:extLst>
              <a:ext uri="{FF2B5EF4-FFF2-40B4-BE49-F238E27FC236}">
                <a16:creationId xmlns="" xmlns:a16="http://schemas.microsoft.com/office/drawing/2014/main" id="{51C3F907-1A56-4706-8918-5BD1C9A6E82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234" y="1809750"/>
            <a:ext cx="3969748" cy="3418530"/>
          </a:xfrm>
          <a:prstGeom prst="rect">
            <a:avLst/>
          </a:prstGeom>
        </p:spPr>
      </p:pic>
      <p:cxnSp>
        <p:nvCxnSpPr>
          <p:cNvPr id="13" name="Straight Connector 12">
            <a:extLst>
              <a:ext uri="{FF2B5EF4-FFF2-40B4-BE49-F238E27FC236}">
                <a16:creationId xmlns="" xmlns:a16="http://schemas.microsoft.com/office/drawing/2014/main" id="{53ECF6DC-1D3E-48B8-9593-E5C84E9BA158}"/>
              </a:ext>
            </a:extLst>
          </p:cNvPr>
          <p:cNvCxnSpPr>
            <a:cxnSpLocks/>
          </p:cNvCxnSpPr>
          <p:nvPr/>
        </p:nvCxnSpPr>
        <p:spPr>
          <a:xfrm flipH="1" flipV="1">
            <a:off x="3860800" y="2067556"/>
            <a:ext cx="2800480" cy="142817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 xmlns:a16="http://schemas.microsoft.com/office/drawing/2014/main" id="{9CEAAA20-B7B2-4C78-ABA7-0B44C9190F81}"/>
              </a:ext>
            </a:extLst>
          </p:cNvPr>
          <p:cNvCxnSpPr>
            <a:cxnSpLocks/>
          </p:cNvCxnSpPr>
          <p:nvPr/>
        </p:nvCxnSpPr>
        <p:spPr>
          <a:xfrm flipH="1">
            <a:off x="3604516" y="3479567"/>
            <a:ext cx="3056764" cy="1313761"/>
          </a:xfrm>
          <a:prstGeom prst="line">
            <a:avLst/>
          </a:prstGeom>
        </p:spPr>
        <p:style>
          <a:lnRef idx="2">
            <a:schemeClr val="dk1"/>
          </a:lnRef>
          <a:fillRef idx="0">
            <a:schemeClr val="dk1"/>
          </a:fillRef>
          <a:effectRef idx="1">
            <a:schemeClr val="dk1"/>
          </a:effectRef>
          <a:fontRef idx="minor">
            <a:schemeClr val="tx1"/>
          </a:fontRef>
        </p:style>
      </p:cxnSp>
      <p:sp>
        <p:nvSpPr>
          <p:cNvPr id="15" name="Oval 14">
            <a:extLst>
              <a:ext uri="{FF2B5EF4-FFF2-40B4-BE49-F238E27FC236}">
                <a16:creationId xmlns="" xmlns:a16="http://schemas.microsoft.com/office/drawing/2014/main" id="{58A8879F-F576-424B-8283-6906A43D0721}"/>
              </a:ext>
            </a:extLst>
          </p:cNvPr>
          <p:cNvSpPr/>
          <p:nvPr/>
        </p:nvSpPr>
        <p:spPr>
          <a:xfrm flipH="1" flipV="1">
            <a:off x="6535296" y="3395146"/>
            <a:ext cx="182880" cy="18288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923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4C1FE-8266-4292-93F5-11818F327FAC}"/>
              </a:ext>
            </a:extLst>
          </p:cNvPr>
          <p:cNvSpPr>
            <a:spLocks noGrp="1"/>
          </p:cNvSpPr>
          <p:nvPr>
            <p:ph type="title"/>
          </p:nvPr>
        </p:nvSpPr>
        <p:spPr/>
        <p:txBody>
          <a:bodyPr>
            <a:normAutofit fontScale="90000"/>
          </a:bodyPr>
          <a:lstStyle/>
          <a:p>
            <a:r>
              <a:rPr lang="en-US" dirty="0"/>
              <a:t>An application using multiple chains MCMC sampling</a:t>
            </a:r>
          </a:p>
        </p:txBody>
      </p:sp>
      <p:pic>
        <p:nvPicPr>
          <p:cNvPr id="5" name="Content Placeholder 4">
            <a:extLst>
              <a:ext uri="{FF2B5EF4-FFF2-40B4-BE49-F238E27FC236}">
                <a16:creationId xmlns="" xmlns:a16="http://schemas.microsoft.com/office/drawing/2014/main" id="{24558681-4F7D-4465-B305-AB8EA9B2F759}"/>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3750" b="11993"/>
          <a:stretch/>
        </p:blipFill>
        <p:spPr>
          <a:xfrm>
            <a:off x="2" y="1255711"/>
            <a:ext cx="10515600" cy="2655889"/>
          </a:xfrm>
        </p:spPr>
      </p:pic>
      <p:sp>
        <p:nvSpPr>
          <p:cNvPr id="6" name="TextBox 5">
            <a:extLst>
              <a:ext uri="{FF2B5EF4-FFF2-40B4-BE49-F238E27FC236}">
                <a16:creationId xmlns="" xmlns:a16="http://schemas.microsoft.com/office/drawing/2014/main" id="{10126856-0E6C-4A96-9795-9EB500AB1357}"/>
              </a:ext>
            </a:extLst>
          </p:cNvPr>
          <p:cNvSpPr txBox="1"/>
          <p:nvPr/>
        </p:nvSpPr>
        <p:spPr>
          <a:xfrm>
            <a:off x="6410322" y="1482851"/>
            <a:ext cx="4133851" cy="400110"/>
          </a:xfrm>
          <a:prstGeom prst="rect">
            <a:avLst/>
          </a:prstGeom>
          <a:noFill/>
        </p:spPr>
        <p:txBody>
          <a:bodyPr wrap="square" rtlCol="0">
            <a:spAutoFit/>
          </a:bodyPr>
          <a:lstStyle/>
          <a:p>
            <a:r>
              <a:rPr lang="en-US" sz="2000" dirty="0">
                <a:solidFill>
                  <a:srgbClr val="FF0000"/>
                </a:solidFill>
              </a:rPr>
              <a:t>20k</a:t>
            </a:r>
            <a:r>
              <a:rPr lang="en-US" sz="2000" dirty="0"/>
              <a:t> iterations and </a:t>
            </a:r>
            <a:r>
              <a:rPr lang="en-US" sz="2000" dirty="0">
                <a:solidFill>
                  <a:srgbClr val="FF0000"/>
                </a:solidFill>
              </a:rPr>
              <a:t>2.6 mins </a:t>
            </a:r>
            <a:r>
              <a:rPr lang="en-US" sz="2000" dirty="0"/>
              <a:t>each point</a:t>
            </a:r>
          </a:p>
        </p:txBody>
      </p:sp>
      <p:pic>
        <p:nvPicPr>
          <p:cNvPr id="8" name="Content Placeholder 4">
            <a:extLst>
              <a:ext uri="{FF2B5EF4-FFF2-40B4-BE49-F238E27FC236}">
                <a16:creationId xmlns="" xmlns:a16="http://schemas.microsoft.com/office/drawing/2014/main" id="{E64B29D9-3D6B-415C-82C7-26006107511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r="13516" b="12981"/>
          <a:stretch/>
        </p:blipFill>
        <p:spPr>
          <a:xfrm>
            <a:off x="1" y="3181260"/>
            <a:ext cx="10544172" cy="2883081"/>
          </a:xfrm>
          <a:prstGeom prst="rect">
            <a:avLst/>
          </a:prstGeom>
        </p:spPr>
      </p:pic>
      <p:pic>
        <p:nvPicPr>
          <p:cNvPr id="10" name="Content Placeholder 4">
            <a:extLst>
              <a:ext uri="{FF2B5EF4-FFF2-40B4-BE49-F238E27FC236}">
                <a16:creationId xmlns="" xmlns:a16="http://schemas.microsoft.com/office/drawing/2014/main" id="{3C153E97-F48E-4825-BC1D-E60D52A22B71}"/>
              </a:ext>
            </a:extLst>
          </p:cNvPr>
          <p:cNvPicPr>
            <a:picLocks/>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880"/>
          <a:stretch/>
        </p:blipFill>
        <p:spPr>
          <a:xfrm>
            <a:off x="10963271" y="1453364"/>
            <a:ext cx="838199" cy="2458236"/>
          </a:xfrm>
          <a:prstGeom prst="rect">
            <a:avLst/>
          </a:prstGeom>
        </p:spPr>
      </p:pic>
      <p:pic>
        <p:nvPicPr>
          <p:cNvPr id="13" name="Content Placeholder 4">
            <a:extLst>
              <a:ext uri="{FF2B5EF4-FFF2-40B4-BE49-F238E27FC236}">
                <a16:creationId xmlns="" xmlns:a16="http://schemas.microsoft.com/office/drawing/2014/main" id="{F8F8A4C5-01E4-4131-B493-3E22AC74FB30}"/>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431"/>
          <a:stretch/>
        </p:blipFill>
        <p:spPr>
          <a:xfrm>
            <a:off x="10963271" y="3294864"/>
            <a:ext cx="838199" cy="2768600"/>
          </a:xfrm>
          <a:prstGeom prst="rect">
            <a:avLst/>
          </a:prstGeom>
        </p:spPr>
      </p:pic>
      <p:sp>
        <p:nvSpPr>
          <p:cNvPr id="14" name="Rectangle 13">
            <a:extLst>
              <a:ext uri="{FF2B5EF4-FFF2-40B4-BE49-F238E27FC236}">
                <a16:creationId xmlns="" xmlns:a16="http://schemas.microsoft.com/office/drawing/2014/main" id="{5667E0A5-648D-4420-940F-A367CB19795E}"/>
              </a:ext>
            </a:extLst>
          </p:cNvPr>
          <p:cNvSpPr/>
          <p:nvPr/>
        </p:nvSpPr>
        <p:spPr>
          <a:xfrm>
            <a:off x="6410322" y="3815883"/>
            <a:ext cx="4105280" cy="400110"/>
          </a:xfrm>
          <a:prstGeom prst="rect">
            <a:avLst/>
          </a:prstGeom>
        </p:spPr>
        <p:txBody>
          <a:bodyPr wrap="square">
            <a:spAutoFit/>
          </a:bodyPr>
          <a:lstStyle/>
          <a:p>
            <a:r>
              <a:rPr lang="en-US" sz="2000" dirty="0">
                <a:solidFill>
                  <a:srgbClr val="FF0000"/>
                </a:solidFill>
              </a:rPr>
              <a:t>20k</a:t>
            </a:r>
            <a:r>
              <a:rPr lang="en-US" sz="2000" dirty="0"/>
              <a:t> iterations and </a:t>
            </a:r>
            <a:r>
              <a:rPr lang="en-US" altLang="zh-CN" sz="2000" dirty="0">
                <a:solidFill>
                  <a:srgbClr val="FF0000"/>
                </a:solidFill>
              </a:rPr>
              <a:t>3</a:t>
            </a:r>
            <a:r>
              <a:rPr lang="en-US" sz="2000" dirty="0">
                <a:solidFill>
                  <a:srgbClr val="FF0000"/>
                </a:solidFill>
              </a:rPr>
              <a:t> mins </a:t>
            </a:r>
            <a:r>
              <a:rPr lang="en-US" sz="2000" dirty="0"/>
              <a:t>each point</a:t>
            </a:r>
          </a:p>
        </p:txBody>
      </p:sp>
      <p:sp>
        <p:nvSpPr>
          <p:cNvPr id="15" name="TextBox 14">
            <a:extLst>
              <a:ext uri="{FF2B5EF4-FFF2-40B4-BE49-F238E27FC236}">
                <a16:creationId xmlns="" xmlns:a16="http://schemas.microsoft.com/office/drawing/2014/main" id="{908B3EA3-279B-4E22-99D8-764AD895CD46}"/>
              </a:ext>
            </a:extLst>
          </p:cNvPr>
          <p:cNvSpPr txBox="1"/>
          <p:nvPr/>
        </p:nvSpPr>
        <p:spPr>
          <a:xfrm>
            <a:off x="1924050" y="2925000"/>
            <a:ext cx="2247900" cy="400110"/>
          </a:xfrm>
          <a:prstGeom prst="rect">
            <a:avLst/>
          </a:prstGeom>
          <a:noFill/>
        </p:spPr>
        <p:txBody>
          <a:bodyPr wrap="square" rtlCol="0">
            <a:spAutoFit/>
          </a:bodyPr>
          <a:lstStyle/>
          <a:p>
            <a:r>
              <a:rPr lang="en-US" sz="2000" dirty="0">
                <a:solidFill>
                  <a:srgbClr val="C3092B"/>
                </a:solidFill>
              </a:rPr>
              <a:t>Single chain</a:t>
            </a:r>
          </a:p>
        </p:txBody>
      </p:sp>
      <p:sp>
        <p:nvSpPr>
          <p:cNvPr id="16" name="TextBox 15">
            <a:extLst>
              <a:ext uri="{FF2B5EF4-FFF2-40B4-BE49-F238E27FC236}">
                <a16:creationId xmlns="" xmlns:a16="http://schemas.microsoft.com/office/drawing/2014/main" id="{AD6692BF-4F3E-4780-8300-CE35EF82BD4B}"/>
              </a:ext>
            </a:extLst>
          </p:cNvPr>
          <p:cNvSpPr txBox="1"/>
          <p:nvPr/>
        </p:nvSpPr>
        <p:spPr>
          <a:xfrm>
            <a:off x="1924050" y="5315417"/>
            <a:ext cx="2247900" cy="400110"/>
          </a:xfrm>
          <a:prstGeom prst="rect">
            <a:avLst/>
          </a:prstGeom>
          <a:noFill/>
        </p:spPr>
        <p:txBody>
          <a:bodyPr wrap="square" rtlCol="0">
            <a:spAutoFit/>
          </a:bodyPr>
          <a:lstStyle/>
          <a:p>
            <a:r>
              <a:rPr lang="en-US" sz="2000" dirty="0">
                <a:solidFill>
                  <a:srgbClr val="C3092B"/>
                </a:solidFill>
              </a:rPr>
              <a:t>16 chains</a:t>
            </a:r>
          </a:p>
        </p:txBody>
      </p:sp>
    </p:spTree>
    <p:extLst>
      <p:ext uri="{BB962C8B-B14F-4D97-AF65-F5344CB8AC3E}">
        <p14:creationId xmlns:p14="http://schemas.microsoft.com/office/powerpoint/2010/main" val="17301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4CF6D048-8D53-415F-AAEA-24BB04A40375}"/>
              </a:ext>
            </a:extLst>
          </p:cNvPr>
          <p:cNvSpPr>
            <a:spLocks noGrp="1"/>
          </p:cNvSpPr>
          <p:nvPr>
            <p:ph type="title"/>
          </p:nvPr>
        </p:nvSpPr>
        <p:spPr/>
        <p:txBody>
          <a:bodyPr>
            <a:normAutofit/>
          </a:bodyPr>
          <a:lstStyle/>
          <a:p>
            <a:r>
              <a:rPr lang="en-US" altLang="zh-CN" dirty="0"/>
              <a:t>I</a:t>
            </a:r>
            <a:r>
              <a:rPr lang="en-US" altLang="zh-CN" dirty="0" smtClean="0"/>
              <a:t>ntermittent connectivity model in satellite links</a:t>
            </a:r>
            <a:endParaRPr lang="en-US" dirty="0"/>
          </a:p>
        </p:txBody>
      </p:sp>
      <p:sp>
        <p:nvSpPr>
          <p:cNvPr id="11" name="Content Placeholder 10">
            <a:extLst>
              <a:ext uri="{FF2B5EF4-FFF2-40B4-BE49-F238E27FC236}">
                <a16:creationId xmlns="" xmlns:a16="http://schemas.microsoft.com/office/drawing/2014/main" id="{7389135C-45B3-44A2-9D7F-21958D713646}"/>
              </a:ext>
            </a:extLst>
          </p:cNvPr>
          <p:cNvSpPr>
            <a:spLocks noGrp="1"/>
          </p:cNvSpPr>
          <p:nvPr>
            <p:ph idx="1"/>
          </p:nvPr>
        </p:nvSpPr>
        <p:spPr>
          <a:xfrm>
            <a:off x="838200" y="1737360"/>
            <a:ext cx="4451430" cy="4251960"/>
          </a:xfrm>
        </p:spPr>
        <p:txBody>
          <a:bodyPr/>
          <a:lstStyle/>
          <a:p>
            <a:r>
              <a:rPr lang="en-US" altLang="zh-CN" dirty="0" smtClean="0"/>
              <a:t>Irregular distributions of the active period and inactive period of satellite-ground link</a:t>
            </a:r>
          </a:p>
          <a:p>
            <a:pPr marL="625475" indent="-358775">
              <a:buFont typeface="Wingdings" panose="05000000000000000000" pitchFamily="2" charset="2"/>
              <a:buChar char="Ø"/>
            </a:pPr>
            <a:r>
              <a:rPr lang="en-US" altLang="zh-CN" dirty="0" smtClean="0"/>
              <a:t>Alternatively transitions between the active period and inactive period</a:t>
            </a:r>
          </a:p>
          <a:p>
            <a:pPr marL="625475" indent="-358775">
              <a:buFont typeface="Wingdings" panose="05000000000000000000" pitchFamily="2" charset="2"/>
              <a:buChar char="Ø"/>
            </a:pPr>
            <a:r>
              <a:rPr lang="en-US" altLang="zh-CN" dirty="0" smtClean="0"/>
              <a:t>Different sojourn times in different states</a:t>
            </a:r>
          </a:p>
          <a:p>
            <a:r>
              <a:rPr lang="en-US" altLang="zh-CN" dirty="0" smtClean="0"/>
              <a:t>MCMC based irregular distribution matching  </a:t>
            </a:r>
            <a:endParaRPr lang="en-US" dirty="0"/>
          </a:p>
        </p:txBody>
      </p:sp>
      <p:sp>
        <p:nvSpPr>
          <p:cNvPr id="2" name="Slide Number Placeholder 1">
            <a:extLst>
              <a:ext uri="{FF2B5EF4-FFF2-40B4-BE49-F238E27FC236}">
                <a16:creationId xmlns="" xmlns:a16="http://schemas.microsoft.com/office/drawing/2014/main" id="{CC4D10C5-B2A1-45DA-B793-FE3A404446D7}"/>
              </a:ext>
            </a:extLst>
          </p:cNvPr>
          <p:cNvSpPr>
            <a:spLocks noGrp="1"/>
          </p:cNvSpPr>
          <p:nvPr>
            <p:ph type="sldNum" sz="quarter" idx="12"/>
          </p:nvPr>
        </p:nvSpPr>
        <p:spPr/>
        <p:txBody>
          <a:bodyPr/>
          <a:lstStyle/>
          <a:p>
            <a:fld id="{5DAD2D5A-63D4-4764-812C-7B8BDA2C77FC}" type="slidenum">
              <a:rPr lang="en-US" smtClean="0"/>
              <a:t>44</a:t>
            </a:fld>
            <a:endParaRPr lang="en-US"/>
          </a:p>
        </p:txBody>
      </p:sp>
      <p:pic>
        <p:nvPicPr>
          <p:cNvPr id="8" name="图片 7"/>
          <p:cNvPicPr>
            <a:picLocks noChangeAspect="1"/>
          </p:cNvPicPr>
          <p:nvPr/>
        </p:nvPicPr>
        <p:blipFill>
          <a:blip r:embed="rId2"/>
          <a:stretch>
            <a:fillRect/>
          </a:stretch>
        </p:blipFill>
        <p:spPr>
          <a:xfrm>
            <a:off x="5872658" y="1553845"/>
            <a:ext cx="5239565" cy="4435475"/>
          </a:xfrm>
          <a:prstGeom prst="rect">
            <a:avLst/>
          </a:prstGeom>
        </p:spPr>
      </p:pic>
    </p:spTree>
    <p:extLst>
      <p:ext uri="{BB962C8B-B14F-4D97-AF65-F5344CB8AC3E}">
        <p14:creationId xmlns:p14="http://schemas.microsoft.com/office/powerpoint/2010/main" val="1537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up)">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up)">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4CF6D048-8D53-415F-AAEA-24BB04A40375}"/>
              </a:ext>
            </a:extLst>
          </p:cNvPr>
          <p:cNvSpPr>
            <a:spLocks noGrp="1"/>
          </p:cNvSpPr>
          <p:nvPr>
            <p:ph type="title"/>
          </p:nvPr>
        </p:nvSpPr>
        <p:spPr/>
        <p:txBody>
          <a:bodyPr>
            <a:normAutofit/>
          </a:bodyPr>
          <a:lstStyle/>
          <a:p>
            <a:r>
              <a:rPr lang="en-US" altLang="zh-CN" dirty="0"/>
              <a:t>I</a:t>
            </a:r>
            <a:r>
              <a:rPr lang="en-US" altLang="zh-CN" dirty="0" smtClean="0"/>
              <a:t>ntermittent connectivity model in satellite links</a:t>
            </a:r>
            <a:endParaRPr lang="en-US" dirty="0"/>
          </a:p>
        </p:txBody>
      </p:sp>
      <p:sp>
        <p:nvSpPr>
          <p:cNvPr id="11" name="Content Placeholder 10">
            <a:extLst>
              <a:ext uri="{FF2B5EF4-FFF2-40B4-BE49-F238E27FC236}">
                <a16:creationId xmlns="" xmlns:a16="http://schemas.microsoft.com/office/drawing/2014/main" id="{7389135C-45B3-44A2-9D7F-21958D713646}"/>
              </a:ext>
            </a:extLst>
          </p:cNvPr>
          <p:cNvSpPr>
            <a:spLocks noGrp="1"/>
          </p:cNvSpPr>
          <p:nvPr>
            <p:ph idx="1"/>
          </p:nvPr>
        </p:nvSpPr>
        <p:spPr/>
        <p:txBody>
          <a:bodyPr/>
          <a:lstStyle/>
          <a:p>
            <a:endParaRPr lang="en-US" dirty="0"/>
          </a:p>
        </p:txBody>
      </p:sp>
      <p:sp>
        <p:nvSpPr>
          <p:cNvPr id="2" name="Slide Number Placeholder 1">
            <a:extLst>
              <a:ext uri="{FF2B5EF4-FFF2-40B4-BE49-F238E27FC236}">
                <a16:creationId xmlns="" xmlns:a16="http://schemas.microsoft.com/office/drawing/2014/main" id="{CC4D10C5-B2A1-45DA-B793-FE3A404446D7}"/>
              </a:ext>
            </a:extLst>
          </p:cNvPr>
          <p:cNvSpPr>
            <a:spLocks noGrp="1"/>
          </p:cNvSpPr>
          <p:nvPr>
            <p:ph type="sldNum" sz="quarter" idx="12"/>
          </p:nvPr>
        </p:nvSpPr>
        <p:spPr/>
        <p:txBody>
          <a:bodyPr/>
          <a:lstStyle/>
          <a:p>
            <a:fld id="{5DAD2D5A-63D4-4764-812C-7B8BDA2C77FC}" type="slidenum">
              <a:rPr lang="en-US" smtClean="0"/>
              <a:t>45</a:t>
            </a:fld>
            <a:endParaRPr lang="en-US"/>
          </a:p>
        </p:txBody>
      </p:sp>
      <p:pic>
        <p:nvPicPr>
          <p:cNvPr id="5" name="图片 4"/>
          <p:cNvPicPr>
            <a:picLocks noChangeAspect="1"/>
          </p:cNvPicPr>
          <p:nvPr/>
        </p:nvPicPr>
        <p:blipFill>
          <a:blip r:embed="rId2"/>
          <a:stretch>
            <a:fillRect/>
          </a:stretch>
        </p:blipFill>
        <p:spPr>
          <a:xfrm>
            <a:off x="838200" y="1737360"/>
            <a:ext cx="10613020" cy="3551279"/>
          </a:xfrm>
          <a:prstGeom prst="rect">
            <a:avLst/>
          </a:prstGeom>
        </p:spPr>
      </p:pic>
      <p:sp>
        <p:nvSpPr>
          <p:cNvPr id="3" name="文本框 2"/>
          <p:cNvSpPr txBox="1"/>
          <p:nvPr/>
        </p:nvSpPr>
        <p:spPr>
          <a:xfrm>
            <a:off x="6261901" y="5191032"/>
            <a:ext cx="596096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Irregular distribution of active period and inactive period </a:t>
            </a:r>
            <a:endParaRPr lang="en-US" dirty="0"/>
          </a:p>
        </p:txBody>
      </p:sp>
      <p:sp>
        <p:nvSpPr>
          <p:cNvPr id="7" name="文本框 6"/>
          <p:cNvSpPr txBox="1"/>
          <p:nvPr/>
        </p:nvSpPr>
        <p:spPr>
          <a:xfrm>
            <a:off x="1388963" y="5192183"/>
            <a:ext cx="6076708"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Markov chain constructed by the MCMC</a:t>
            </a:r>
            <a:endParaRPr lang="en-US" dirty="0" smtClean="0"/>
          </a:p>
        </p:txBody>
      </p:sp>
    </p:spTree>
    <p:extLst>
      <p:ext uri="{BB962C8B-B14F-4D97-AF65-F5344CB8AC3E}">
        <p14:creationId xmlns:p14="http://schemas.microsoft.com/office/powerpoint/2010/main" val="2901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4CF6D048-8D53-415F-AAEA-24BB04A40375}"/>
              </a:ext>
            </a:extLst>
          </p:cNvPr>
          <p:cNvSpPr>
            <a:spLocks noGrp="1"/>
          </p:cNvSpPr>
          <p:nvPr>
            <p:ph type="title"/>
          </p:nvPr>
        </p:nvSpPr>
        <p:spPr/>
        <p:txBody>
          <a:bodyPr>
            <a:normAutofit/>
          </a:bodyPr>
          <a:lstStyle/>
          <a:p>
            <a:r>
              <a:rPr lang="en-US" altLang="zh-CN" dirty="0" smtClean="0"/>
              <a:t>Main procedure of the MCMC</a:t>
            </a:r>
            <a:endParaRPr lang="en-US" dirty="0"/>
          </a:p>
        </p:txBody>
      </p:sp>
      <p:sp>
        <p:nvSpPr>
          <p:cNvPr id="11" name="Content Placeholder 10">
            <a:extLst>
              <a:ext uri="{FF2B5EF4-FFF2-40B4-BE49-F238E27FC236}">
                <a16:creationId xmlns="" xmlns:a16="http://schemas.microsoft.com/office/drawing/2014/main" id="{7389135C-45B3-44A2-9D7F-21958D713646}"/>
              </a:ext>
            </a:extLst>
          </p:cNvPr>
          <p:cNvSpPr>
            <a:spLocks noGrp="1"/>
          </p:cNvSpPr>
          <p:nvPr>
            <p:ph idx="1"/>
          </p:nvPr>
        </p:nvSpPr>
        <p:spPr/>
        <p:txBody>
          <a:bodyPr/>
          <a:lstStyle/>
          <a:p>
            <a:endParaRPr lang="en-US" dirty="0"/>
          </a:p>
        </p:txBody>
      </p:sp>
      <p:sp>
        <p:nvSpPr>
          <p:cNvPr id="2" name="Slide Number Placeholder 1">
            <a:extLst>
              <a:ext uri="{FF2B5EF4-FFF2-40B4-BE49-F238E27FC236}">
                <a16:creationId xmlns="" xmlns:a16="http://schemas.microsoft.com/office/drawing/2014/main" id="{CC4D10C5-B2A1-45DA-B793-FE3A404446D7}"/>
              </a:ext>
            </a:extLst>
          </p:cNvPr>
          <p:cNvSpPr>
            <a:spLocks noGrp="1"/>
          </p:cNvSpPr>
          <p:nvPr>
            <p:ph type="sldNum" sz="quarter" idx="12"/>
          </p:nvPr>
        </p:nvSpPr>
        <p:spPr/>
        <p:txBody>
          <a:bodyPr/>
          <a:lstStyle/>
          <a:p>
            <a:fld id="{5DAD2D5A-63D4-4764-812C-7B8BDA2C77FC}" type="slidenum">
              <a:rPr lang="en-US" smtClean="0"/>
              <a:t>46</a:t>
            </a:fld>
            <a:endParaRPr lang="en-US"/>
          </a:p>
        </p:txBody>
      </p:sp>
      <mc:AlternateContent xmlns:mc="http://schemas.openxmlformats.org/markup-compatibility/2006" xmlns:a14="http://schemas.microsoft.com/office/drawing/2010/main">
        <mc:Choice Requires="a14">
          <p:sp>
            <p:nvSpPr>
              <p:cNvPr id="8" name="内容占位符 1"/>
              <p:cNvSpPr txBox="1">
                <a:spLocks/>
              </p:cNvSpPr>
              <p:nvPr/>
            </p:nvSpPr>
            <p:spPr>
              <a:xfrm>
                <a:off x="1047613" y="1612285"/>
                <a:ext cx="8675858" cy="515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Start </a:t>
                </a:r>
                <a:r>
                  <a:rPr lang="en-US" altLang="zh-CN" dirty="0"/>
                  <a:t>from a number </a:t>
                </a:r>
                <a14:m>
                  <m:oMath xmlns:m="http://schemas.openxmlformats.org/officeDocument/2006/math">
                    <m:sSub>
                      <m:sSubPr>
                        <m:ctrlPr>
                          <a:rPr lang="en-US" altLang="zh-CN" i="1" smtClean="0">
                            <a:latin typeface="Cambria Math"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𝑖</m:t>
                        </m:r>
                      </m:sub>
                    </m:sSub>
                  </m:oMath>
                </a14:m>
                <a:r>
                  <a:rPr lang="en-US" altLang="zh-CN" dirty="0" smtClean="0"/>
                  <a:t> within </a:t>
                </a:r>
                <a:r>
                  <a:rPr lang="en-US" altLang="zh-CN" dirty="0"/>
                  <a:t>the support of </a:t>
                </a:r>
                <a14:m>
                  <m:oMath xmlns:m="http://schemas.openxmlformats.org/officeDocument/2006/math">
                    <m:r>
                      <a:rPr lang="en-US" altLang="zh-CN" i="1" smtClean="0">
                        <a:latin typeface="Cambria Math" panose="02040503050406030204" pitchFamily="18" charset="0"/>
                      </a:rPr>
                      <m:t>𝑝</m:t>
                    </m:r>
                    <m:d>
                      <m:dPr>
                        <m:ctrlPr>
                          <a:rPr lang="en-US" altLang="zh-CN" i="1" smtClean="0">
                            <a:latin typeface="Cambria Math" charset="0"/>
                          </a:rPr>
                        </m:ctrlPr>
                      </m:dPr>
                      <m:e>
                        <m:sSub>
                          <m:sSubPr>
                            <m:ctrlPr>
                              <a:rPr lang="en-US" altLang="zh-CN" i="1">
                                <a:latin typeface="Cambria Math"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𝑖</m:t>
                            </m:r>
                          </m:sub>
                        </m:sSub>
                      </m:e>
                    </m:d>
                    <m:r>
                      <a:rPr lang="en-US" altLang="zh-CN" smtClean="0">
                        <a:latin typeface="Cambria Math" panose="02040503050406030204" pitchFamily="18" charset="0"/>
                      </a:rPr>
                      <m:t>.</m:t>
                    </m:r>
                  </m:oMath>
                </a14:m>
                <a:endParaRPr lang="en-US" altLang="zh-CN" dirty="0" smtClean="0"/>
              </a:p>
              <a:p>
                <a:r>
                  <a:rPr lang="en-US" altLang="zh-CN" dirty="0"/>
                  <a:t>Step 1: Draw a number </a:t>
                </a:r>
                <a14:m>
                  <m:oMath xmlns:m="http://schemas.openxmlformats.org/officeDocument/2006/math">
                    <m:sSub>
                      <m:sSubPr>
                        <m:ctrlPr>
                          <a:rPr lang="en-US" altLang="zh-CN" i="1">
                            <a:latin typeface="Cambria Math" charset="0"/>
                          </a:rPr>
                        </m:ctrlPr>
                      </m:sSubPr>
                      <m:e>
                        <m:r>
                          <a:rPr lang="zh-CN" altLang="en-US" i="1">
                            <a:latin typeface="Cambria Math" panose="02040503050406030204" pitchFamily="18" charset="0"/>
                          </a:rPr>
                          <m:t>𝜃</m:t>
                        </m:r>
                      </m:e>
                      <m:sub>
                        <m:r>
                          <a:rPr lang="en-US" altLang="zh-CN" i="1" smtClean="0">
                            <a:latin typeface="Cambria Math" panose="02040503050406030204" pitchFamily="18" charset="0"/>
                          </a:rPr>
                          <m:t>𝑗</m:t>
                        </m:r>
                      </m:sub>
                    </m:sSub>
                  </m:oMath>
                </a14:m>
                <a:r>
                  <a:rPr lang="en-US" altLang="zh-CN" dirty="0"/>
                  <a:t> from the proposal </a:t>
                </a:r>
                <a:r>
                  <a:rPr lang="en-US" altLang="zh-CN" dirty="0" smtClean="0"/>
                  <a:t>distribution </a:t>
                </a:r>
                <a14:m>
                  <m:oMath xmlns:m="http://schemas.openxmlformats.org/officeDocument/2006/math">
                    <m:sSub>
                      <m:sSubPr>
                        <m:ctrlPr>
                          <a:rPr lang="en-US" altLang="zh-CN" i="1">
                            <a:latin typeface="Cambria Math" charset="0"/>
                          </a:rPr>
                        </m:ctrlPr>
                      </m:sSubPr>
                      <m:e>
                        <m:sSub>
                          <m:sSubPr>
                            <m:ctrlPr>
                              <a:rPr lang="en-US" altLang="zh-CN" i="1">
                                <a:latin typeface="Cambria Math" charset="0"/>
                              </a:rPr>
                            </m:ctrlPr>
                          </m:sSubPr>
                          <m:e>
                            <m:r>
                              <a:rPr lang="en-US" altLang="zh-CN" i="1" smtClean="0">
                                <a:latin typeface="Cambria Math" panose="02040503050406030204" pitchFamily="18" charset="0"/>
                              </a:rPr>
                              <m:t>𝐽</m:t>
                            </m:r>
                            <m:r>
                              <a:rPr lang="en-US" altLang="zh-CN" i="1" smtClean="0">
                                <a:latin typeface="Cambria Math" panose="02040503050406030204" pitchFamily="18" charset="0"/>
                              </a:rPr>
                              <m:t>(</m:t>
                            </m:r>
                            <m:r>
                              <a:rPr lang="zh-CN" altLang="en-US" i="1">
                                <a:latin typeface="Cambria Math" panose="02040503050406030204" pitchFamily="18" charset="0"/>
                              </a:rPr>
                              <m:t>𝜃</m:t>
                            </m:r>
                          </m:e>
                          <m:sub>
                            <m:r>
                              <a:rPr lang="en-US" altLang="zh-CN" i="1">
                                <a:latin typeface="Cambria Math" panose="02040503050406030204" pitchFamily="18" charset="0"/>
                              </a:rPr>
                              <m:t>𝑗</m:t>
                            </m:r>
                          </m:sub>
                        </m:sSub>
                        <m:r>
                          <a:rPr lang="en-US" altLang="zh-CN" i="1" smtClean="0">
                            <a:latin typeface="Cambria Math" panose="02040503050406030204" pitchFamily="18" charset="0"/>
                          </a:rPr>
                          <m:t>|</m:t>
                        </m:r>
                        <m:r>
                          <a:rPr lang="zh-CN" altLang="en-US" i="1">
                            <a:latin typeface="Cambria Math" panose="02040503050406030204" pitchFamily="18" charset="0"/>
                          </a:rPr>
                          <m:t>𝜃</m:t>
                        </m:r>
                      </m:e>
                      <m:sub>
                        <m:r>
                          <a:rPr lang="en-US" altLang="zh-CN" i="1">
                            <a:latin typeface="Cambria Math" panose="02040503050406030204" pitchFamily="18" charset="0"/>
                          </a:rPr>
                          <m:t>𝑖</m:t>
                        </m:r>
                      </m:sub>
                    </m:sSub>
                    <m:r>
                      <a:rPr lang="en-US" altLang="zh-CN" i="1" smtClean="0">
                        <a:latin typeface="Cambria Math" panose="02040503050406030204" pitchFamily="18" charset="0"/>
                      </a:rPr>
                      <m:t>).</m:t>
                    </m:r>
                  </m:oMath>
                </a14:m>
                <a:endParaRPr lang="en-US" altLang="zh-CN" dirty="0"/>
              </a:p>
              <a:p>
                <a:r>
                  <a:rPr lang="en-US" altLang="zh-CN" dirty="0"/>
                  <a:t>Step 2: Calculate the </a:t>
                </a:r>
                <a:r>
                  <a:rPr lang="en-US" altLang="zh-CN" dirty="0" smtClean="0"/>
                  <a:t>Metropolis-Hastings </a:t>
                </a:r>
                <a:r>
                  <a:rPr lang="en-US" altLang="zh-CN" dirty="0"/>
                  <a:t>ratio</a:t>
                </a:r>
                <a:r>
                  <a:rPr lang="en-US" altLang="zh-CN" dirty="0" smtClean="0"/>
                  <a:t>:</a:t>
                </a:r>
              </a:p>
              <a:p>
                <a:endParaRPr lang="en-US" altLang="zh-CN" dirty="0"/>
              </a:p>
              <a:p>
                <a:endParaRPr lang="en-US" altLang="zh-CN" dirty="0" smtClean="0"/>
              </a:p>
              <a:p>
                <a:endParaRPr lang="en-US" altLang="zh-CN" b="1" dirty="0" smtClean="0"/>
              </a:p>
              <a:p>
                <a:r>
                  <a:rPr lang="en-US" altLang="zh-CN" dirty="0"/>
                  <a:t>Step 3</a:t>
                </a:r>
                <a:r>
                  <a:rPr lang="en-US" altLang="zh-CN" dirty="0" smtClean="0"/>
                  <a:t>: Determine the transition probability matrix  </a:t>
                </a:r>
              </a:p>
            </p:txBody>
          </p:sp>
        </mc:Choice>
        <mc:Fallback xmlns="">
          <p:sp>
            <p:nvSpPr>
              <p:cNvPr id="8" name="内容占位符 1"/>
              <p:cNvSpPr txBox="1">
                <a:spLocks noRot="1" noChangeAspect="1" noMove="1" noResize="1" noEditPoints="1" noAdjustHandles="1" noChangeArrowheads="1" noChangeShapeType="1" noTextEdit="1"/>
              </p:cNvSpPr>
              <p:nvPr/>
            </p:nvSpPr>
            <p:spPr>
              <a:xfrm>
                <a:off x="1047613" y="1612285"/>
                <a:ext cx="8675858" cy="5156646"/>
              </a:xfrm>
              <a:prstGeom prst="rect">
                <a:avLst/>
              </a:prstGeom>
              <a:blipFill>
                <a:blip r:embed="rId2"/>
                <a:stretch>
                  <a:fillRect l="-984" t="-1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891929" y="3124453"/>
                <a:ext cx="3096343" cy="9223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𝑟</m:t>
                      </m:r>
                      <m:r>
                        <a:rPr lang="en-US" sz="2400" i="0">
                          <a:latin typeface="Cambria Math" panose="02040503050406030204" pitchFamily="18" charset="0"/>
                        </a:rPr>
                        <m:t>=</m:t>
                      </m:r>
                      <m:f>
                        <m:fPr>
                          <m:ctrlPr>
                            <a:rPr lang="en-US" sz="2400" i="1" smtClean="0">
                              <a:latin typeface="Cambria Math" charset="0"/>
                            </a:rPr>
                          </m:ctrlPr>
                        </m:fPr>
                        <m:num>
                          <m:r>
                            <a:rPr lang="en-US" sz="2400" i="1">
                              <a:latin typeface="Cambria Math" panose="02040503050406030204" pitchFamily="18" charset="0"/>
                            </a:rPr>
                            <m:t>𝑝</m:t>
                          </m:r>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r>
                            <a:rPr lang="en-US" sz="2400">
                              <a:latin typeface="Cambria Math" panose="02040503050406030204" pitchFamily="18" charset="0"/>
                            </a:rPr>
                            <m:t>)</m:t>
                          </m:r>
                          <m:r>
                            <a:rPr lang="en-US" sz="2400" i="1">
                              <a:latin typeface="Cambria Math" panose="02040503050406030204" pitchFamily="18" charset="0"/>
                            </a:rPr>
                            <m:t>𝐽</m:t>
                          </m:r>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r>
                            <a:rPr lang="en-US" sz="2400" b="0" i="1" smtClean="0">
                              <a:latin typeface="Cambria Math" panose="02040503050406030204" pitchFamily="18" charset="0"/>
                            </a:rPr>
                            <m:t>)</m:t>
                          </m:r>
                        </m:num>
                        <m:den>
                          <m:r>
                            <a:rPr lang="en-US" sz="2400" i="1">
                              <a:latin typeface="Cambria Math" panose="02040503050406030204" pitchFamily="18" charset="0"/>
                            </a:rPr>
                            <m:t>𝑝</m:t>
                          </m:r>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r>
                            <a:rPr lang="en-US" sz="2400">
                              <a:latin typeface="Cambria Math" panose="02040503050406030204" pitchFamily="18" charset="0"/>
                            </a:rPr>
                            <m:t>)</m:t>
                          </m:r>
                          <m:r>
                            <a:rPr lang="en-US" sz="2400" i="1">
                              <a:latin typeface="Cambria Math" panose="02040503050406030204" pitchFamily="18" charset="0"/>
                            </a:rPr>
                            <m:t>𝐽</m:t>
                          </m:r>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r>
                            <a:rPr lang="en-US" sz="240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r>
                            <a:rPr lang="en-US" sz="2400" i="1">
                              <a:latin typeface="Cambria Math" panose="02040503050406030204" pitchFamily="18" charset="0"/>
                            </a:rPr>
                            <m:t>)</m:t>
                          </m:r>
                        </m:den>
                      </m:f>
                      <m:r>
                        <a:rPr lang="en-US" sz="2400" b="0" i="0" smtClean="0">
                          <a:latin typeface="Cambria Math" panose="02040503050406030204" pitchFamily="18" charset="0"/>
                        </a:rPr>
                        <m:t>.</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891929" y="3124453"/>
                <a:ext cx="3096343" cy="9223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3473986" y="4953456"/>
                <a:ext cx="4033989" cy="51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e>
                        <m:e>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e>
                      </m:d>
                      <m:r>
                        <a:rPr lang="en-US" sz="2400" i="0">
                          <a:latin typeface="Cambria Math" panose="02040503050406030204" pitchFamily="18" charset="0"/>
                        </a:rPr>
                        <m:t>=</m:t>
                      </m:r>
                      <m:r>
                        <a:rPr lang="en-US" sz="2400" i="1">
                          <a:latin typeface="Cambria Math" panose="02040503050406030204" pitchFamily="18" charset="0"/>
                        </a:rPr>
                        <m:t>𝐽</m:t>
                      </m:r>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e>
                        <m:e>
                          <m:sSub>
                            <m:sSubPr>
                              <m:ctrlPr>
                                <a:rPr lang="en-US" sz="2400" i="1">
                                  <a:latin typeface="Cambria Math"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e>
                      </m:d>
                      <m:r>
                        <m:rPr>
                          <m:sty m:val="p"/>
                        </m:rPr>
                        <a:rPr lang="en-US" sz="2400" i="0">
                          <a:latin typeface="Cambria Math" panose="02040503050406030204" pitchFamily="18" charset="0"/>
                        </a:rPr>
                        <m:t>min</m:t>
                      </m:r>
                      <m:d>
                        <m:dPr>
                          <m:begChr m:val="{"/>
                          <m:endChr m:val="}"/>
                          <m:ctrlPr>
                            <a:rPr lang="en-US" sz="2400" i="1">
                              <a:latin typeface="Cambria Math" charset="0"/>
                            </a:rPr>
                          </m:ctrlPr>
                        </m:dPr>
                        <m:e>
                          <m:r>
                            <a:rPr lang="en-US" sz="2400" i="0">
                              <a:latin typeface="Cambria Math" panose="02040503050406030204" pitchFamily="18" charset="0"/>
                            </a:rPr>
                            <m:t>1,</m:t>
                          </m:r>
                          <m:r>
                            <a:rPr lang="en-US" sz="2400" i="1">
                              <a:latin typeface="Cambria Math" panose="02040503050406030204" pitchFamily="18" charset="0"/>
                            </a:rPr>
                            <m:t>𝑟</m:t>
                          </m:r>
                        </m:e>
                      </m:d>
                      <m:r>
                        <a:rPr lang="en-US" sz="2400" b="0" i="1" smtClean="0">
                          <a:latin typeface="Cambria Math" panose="02040503050406030204" pitchFamily="18" charset="0"/>
                        </a:rPr>
                        <m:t>.</m:t>
                      </m:r>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3473986" y="4953456"/>
                <a:ext cx="4033989" cy="51783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37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4CF6D048-8D53-415F-AAEA-24BB04A40375}"/>
              </a:ext>
            </a:extLst>
          </p:cNvPr>
          <p:cNvSpPr>
            <a:spLocks noGrp="1"/>
          </p:cNvSpPr>
          <p:nvPr>
            <p:ph type="title"/>
          </p:nvPr>
        </p:nvSpPr>
        <p:spPr/>
        <p:txBody>
          <a:bodyPr>
            <a:normAutofit/>
          </a:bodyPr>
          <a:lstStyle/>
          <a:p>
            <a:r>
              <a:rPr lang="en-US" altLang="zh-CN" dirty="0"/>
              <a:t>I</a:t>
            </a:r>
            <a:r>
              <a:rPr lang="en-US" altLang="zh-CN" dirty="0" smtClean="0"/>
              <a:t>ntermittent connectivity model in satellite links</a:t>
            </a:r>
            <a:endParaRPr lang="en-US" dirty="0"/>
          </a:p>
        </p:txBody>
      </p:sp>
      <p:sp>
        <p:nvSpPr>
          <p:cNvPr id="11" name="Content Placeholder 10">
            <a:extLst>
              <a:ext uri="{FF2B5EF4-FFF2-40B4-BE49-F238E27FC236}">
                <a16:creationId xmlns="" xmlns:a16="http://schemas.microsoft.com/office/drawing/2014/main" id="{7389135C-45B3-44A2-9D7F-21958D713646}"/>
              </a:ext>
            </a:extLst>
          </p:cNvPr>
          <p:cNvSpPr>
            <a:spLocks noGrp="1"/>
          </p:cNvSpPr>
          <p:nvPr>
            <p:ph idx="1"/>
          </p:nvPr>
        </p:nvSpPr>
        <p:spPr/>
        <p:txBody>
          <a:bodyPr/>
          <a:lstStyle/>
          <a:p>
            <a:endParaRPr lang="en-US" dirty="0"/>
          </a:p>
        </p:txBody>
      </p:sp>
      <p:sp>
        <p:nvSpPr>
          <p:cNvPr id="2" name="Slide Number Placeholder 1">
            <a:extLst>
              <a:ext uri="{FF2B5EF4-FFF2-40B4-BE49-F238E27FC236}">
                <a16:creationId xmlns="" xmlns:a16="http://schemas.microsoft.com/office/drawing/2014/main" id="{CC4D10C5-B2A1-45DA-B793-FE3A404446D7}"/>
              </a:ext>
            </a:extLst>
          </p:cNvPr>
          <p:cNvSpPr>
            <a:spLocks noGrp="1"/>
          </p:cNvSpPr>
          <p:nvPr>
            <p:ph type="sldNum" sz="quarter" idx="12"/>
          </p:nvPr>
        </p:nvSpPr>
        <p:spPr/>
        <p:txBody>
          <a:bodyPr/>
          <a:lstStyle/>
          <a:p>
            <a:fld id="{5DAD2D5A-63D4-4764-812C-7B8BDA2C77FC}" type="slidenum">
              <a:rPr lang="en-US" smtClean="0"/>
              <a:t>47</a:t>
            </a:fld>
            <a:endParaRPr lang="en-US"/>
          </a:p>
        </p:txBody>
      </p:sp>
      <p:pic>
        <p:nvPicPr>
          <p:cNvPr id="4" name="图片 3"/>
          <p:cNvPicPr>
            <a:picLocks noChangeAspect="1"/>
          </p:cNvPicPr>
          <p:nvPr/>
        </p:nvPicPr>
        <p:blipFill>
          <a:blip r:embed="rId2"/>
          <a:stretch>
            <a:fillRect/>
          </a:stretch>
        </p:blipFill>
        <p:spPr>
          <a:xfrm>
            <a:off x="3274309" y="1357701"/>
            <a:ext cx="6053560" cy="4815134"/>
          </a:xfrm>
          <a:prstGeom prst="rect">
            <a:avLst/>
          </a:prstGeom>
        </p:spPr>
      </p:pic>
      <p:sp>
        <p:nvSpPr>
          <p:cNvPr id="6" name="椭圆 5"/>
          <p:cNvSpPr/>
          <p:nvPr/>
        </p:nvSpPr>
        <p:spPr>
          <a:xfrm>
            <a:off x="205089" y="2191861"/>
            <a:ext cx="2937557" cy="2105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distribution of active period which does not have a regular distribution, such as exponential, </a:t>
            </a:r>
            <a:r>
              <a:rPr lang="en-US" dirty="0" err="1"/>
              <a:t>erlang</a:t>
            </a:r>
            <a:r>
              <a:rPr lang="en-US" dirty="0"/>
              <a:t>, etc.</a:t>
            </a:r>
          </a:p>
        </p:txBody>
      </p:sp>
      <p:sp>
        <p:nvSpPr>
          <p:cNvPr id="8" name="椭圆 7"/>
          <p:cNvSpPr/>
          <p:nvPr/>
        </p:nvSpPr>
        <p:spPr>
          <a:xfrm>
            <a:off x="9459532" y="2478962"/>
            <a:ext cx="2253808" cy="18181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 distribution of </a:t>
            </a:r>
            <a:r>
              <a:rPr lang="en-US" altLang="zh-CN" dirty="0"/>
              <a:t>in</a:t>
            </a:r>
            <a:r>
              <a:rPr lang="en-US" dirty="0"/>
              <a:t>active </a:t>
            </a:r>
            <a:r>
              <a:rPr lang="en-US" dirty="0" smtClean="0"/>
              <a:t>period, which has the similar featu</a:t>
            </a:r>
            <a:r>
              <a:rPr lang="en-US" altLang="zh-CN" dirty="0" smtClean="0"/>
              <a:t>re</a:t>
            </a:r>
            <a:r>
              <a:rPr lang="en-US" dirty="0" smtClean="0"/>
              <a:t>s</a:t>
            </a:r>
            <a:endParaRPr lang="en-US" dirty="0"/>
          </a:p>
        </p:txBody>
      </p:sp>
      <p:sp>
        <p:nvSpPr>
          <p:cNvPr id="12" name="右箭头 11"/>
          <p:cNvSpPr/>
          <p:nvPr/>
        </p:nvSpPr>
        <p:spPr>
          <a:xfrm rot="12202746">
            <a:off x="2756527" y="4347630"/>
            <a:ext cx="1815312" cy="393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箭头 12"/>
          <p:cNvSpPr/>
          <p:nvPr/>
        </p:nvSpPr>
        <p:spPr>
          <a:xfrm rot="19874881">
            <a:off x="8615838" y="4478126"/>
            <a:ext cx="1450440" cy="3935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椭圆 13"/>
          <p:cNvSpPr/>
          <p:nvPr/>
        </p:nvSpPr>
        <p:spPr>
          <a:xfrm>
            <a:off x="5578755" y="2420212"/>
            <a:ext cx="1886673" cy="13773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t>MCMC matching result</a:t>
            </a:r>
            <a:endParaRPr lang="en-US" dirty="0"/>
          </a:p>
        </p:txBody>
      </p:sp>
    </p:spTree>
    <p:extLst>
      <p:ext uri="{BB962C8B-B14F-4D97-AF65-F5344CB8AC3E}">
        <p14:creationId xmlns:p14="http://schemas.microsoft.com/office/powerpoint/2010/main" val="1163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C248F6-13EF-4EFC-9426-E48DD7F70CB4}"/>
              </a:ext>
            </a:extLst>
          </p:cNvPr>
          <p:cNvSpPr>
            <a:spLocks noGrp="1"/>
          </p:cNvSpPr>
          <p:nvPr>
            <p:ph sz="quarter" idx="18"/>
          </p:nvPr>
        </p:nvSpPr>
        <p:spPr/>
        <p:txBody>
          <a:bodyPr>
            <a:normAutofit/>
          </a:bodyPr>
          <a:lstStyle/>
          <a:p>
            <a:r>
              <a:rPr lang="en-US" sz="2500" dirty="0">
                <a:solidFill>
                  <a:schemeClr val="bg1">
                    <a:lumMod val="75000"/>
                  </a:schemeClr>
                </a:solidFill>
              </a:rPr>
              <a:t>MCMC Algorithms</a:t>
            </a:r>
          </a:p>
        </p:txBody>
      </p:sp>
      <p:sp>
        <p:nvSpPr>
          <p:cNvPr id="6" name="Content Placeholder 5">
            <a:extLst>
              <a:ext uri="{FF2B5EF4-FFF2-40B4-BE49-F238E27FC236}">
                <a16:creationId xmlns="" xmlns:a16="http://schemas.microsoft.com/office/drawing/2014/main" id="{CA6FC4B3-A132-40F4-BCBE-52024BF2ACC2}"/>
              </a:ext>
            </a:extLst>
          </p:cNvPr>
          <p:cNvSpPr>
            <a:spLocks noGrp="1"/>
          </p:cNvSpPr>
          <p:nvPr>
            <p:ph sz="quarter" idx="19"/>
          </p:nvPr>
        </p:nvSpPr>
        <p:spPr/>
        <p:txBody>
          <a:bodyPr>
            <a:noAutofit/>
          </a:bodyPr>
          <a:lstStyle/>
          <a:p>
            <a:r>
              <a:rPr lang="en-US" sz="2500" dirty="0">
                <a:solidFill>
                  <a:schemeClr val="bg1">
                    <a:lumMod val="75000"/>
                  </a:schemeClr>
                </a:solidFill>
              </a:rPr>
              <a:t>Applications</a:t>
            </a:r>
          </a:p>
        </p:txBody>
      </p:sp>
      <p:sp>
        <p:nvSpPr>
          <p:cNvPr id="7" name="Content Placeholder 6">
            <a:extLst>
              <a:ext uri="{FF2B5EF4-FFF2-40B4-BE49-F238E27FC236}">
                <a16:creationId xmlns="" xmlns:a16="http://schemas.microsoft.com/office/drawing/2014/main" id="{7272820B-CB38-4B02-9D5A-BBEA70554664}"/>
              </a:ext>
            </a:extLst>
          </p:cNvPr>
          <p:cNvSpPr>
            <a:spLocks noGrp="1"/>
          </p:cNvSpPr>
          <p:nvPr>
            <p:ph sz="quarter" idx="20"/>
          </p:nvPr>
        </p:nvSpPr>
        <p:spPr/>
        <p:txBody>
          <a:bodyPr>
            <a:normAutofit/>
          </a:bodyPr>
          <a:lstStyle/>
          <a:p>
            <a:r>
              <a:rPr lang="en-US" sz="2500" dirty="0">
                <a:solidFill>
                  <a:schemeClr val="bg1">
                    <a:lumMod val="75000"/>
                  </a:schemeClr>
                </a:solidFill>
              </a:rPr>
              <a:t>Motivations</a:t>
            </a:r>
          </a:p>
        </p:txBody>
      </p:sp>
      <p:sp>
        <p:nvSpPr>
          <p:cNvPr id="8" name="Content Placeholder 7">
            <a:extLst>
              <a:ext uri="{FF2B5EF4-FFF2-40B4-BE49-F238E27FC236}">
                <a16:creationId xmlns="" xmlns:a16="http://schemas.microsoft.com/office/drawing/2014/main" id="{1CDFBE0D-79F4-4F36-B10E-B03E6AF5104F}"/>
              </a:ext>
            </a:extLst>
          </p:cNvPr>
          <p:cNvSpPr>
            <a:spLocks noGrp="1"/>
          </p:cNvSpPr>
          <p:nvPr>
            <p:ph sz="quarter" idx="21"/>
          </p:nvPr>
        </p:nvSpPr>
        <p:spPr>
          <a:xfrm>
            <a:off x="252661" y="4272262"/>
            <a:ext cx="4284063" cy="599476"/>
          </a:xfrm>
        </p:spPr>
        <p:txBody>
          <a:bodyPr>
            <a:normAutofit/>
          </a:bodyPr>
          <a:lstStyle/>
          <a:p>
            <a:r>
              <a:rPr lang="en-US" sz="2500" dirty="0"/>
              <a:t>Conclusions</a:t>
            </a:r>
          </a:p>
        </p:txBody>
      </p:sp>
      <p:sp>
        <p:nvSpPr>
          <p:cNvPr id="9" name="Content Placeholder 8">
            <a:extLst>
              <a:ext uri="{FF2B5EF4-FFF2-40B4-BE49-F238E27FC236}">
                <a16:creationId xmlns="" xmlns:a16="http://schemas.microsoft.com/office/drawing/2014/main" id="{4D878DEE-660F-4D93-AB3A-4B48AA2B5517}"/>
              </a:ext>
            </a:extLst>
          </p:cNvPr>
          <p:cNvSpPr>
            <a:spLocks noGrp="1"/>
          </p:cNvSpPr>
          <p:nvPr>
            <p:ph sz="quarter" idx="22"/>
          </p:nvPr>
        </p:nvSpPr>
        <p:spPr/>
        <p:txBody>
          <a:bodyPr/>
          <a:lstStyle/>
          <a:p>
            <a:pPr marL="0" indent="0">
              <a:buNone/>
            </a:pPr>
            <a:r>
              <a:rPr lang="en-US" dirty="0"/>
              <a:t> </a:t>
            </a:r>
          </a:p>
        </p:txBody>
      </p:sp>
      <p:sp>
        <p:nvSpPr>
          <p:cNvPr id="10" name="Content Placeholder 9">
            <a:extLst>
              <a:ext uri="{FF2B5EF4-FFF2-40B4-BE49-F238E27FC236}">
                <a16:creationId xmlns="" xmlns:a16="http://schemas.microsoft.com/office/drawing/2014/main" id="{26BF0C0B-2229-4D50-B990-030BA716BDAB}"/>
              </a:ext>
            </a:extLst>
          </p:cNvPr>
          <p:cNvSpPr>
            <a:spLocks noGrp="1"/>
          </p:cNvSpPr>
          <p:nvPr>
            <p:ph sz="quarter" idx="23"/>
          </p:nvPr>
        </p:nvSpPr>
        <p:spPr/>
        <p:txBody>
          <a:bodyPr/>
          <a:lstStyle/>
          <a:p>
            <a:r>
              <a:rPr lang="en-US" b="1" dirty="0"/>
              <a:t>Outline</a:t>
            </a:r>
          </a:p>
        </p:txBody>
      </p:sp>
      <p:sp>
        <p:nvSpPr>
          <p:cNvPr id="15" name="Slide Number Placeholder 14">
            <a:extLst>
              <a:ext uri="{FF2B5EF4-FFF2-40B4-BE49-F238E27FC236}">
                <a16:creationId xmlns="" xmlns:a16="http://schemas.microsoft.com/office/drawing/2014/main" id="{9754F59C-7E3B-44D0-93B8-3B238FD333BD}"/>
              </a:ext>
            </a:extLst>
          </p:cNvPr>
          <p:cNvSpPr>
            <a:spLocks noGrp="1"/>
          </p:cNvSpPr>
          <p:nvPr>
            <p:ph type="sldNum" sz="quarter" idx="12"/>
          </p:nvPr>
        </p:nvSpPr>
        <p:spPr/>
        <p:txBody>
          <a:bodyPr/>
          <a:lstStyle/>
          <a:p>
            <a:fld id="{5DAD2D5A-63D4-4764-812C-7B8BDA2C77FC}" type="slidenum">
              <a:rPr lang="en-US" smtClean="0"/>
              <a:t>48</a:t>
            </a:fld>
            <a:endParaRPr lang="en-US" dirty="0"/>
          </a:p>
        </p:txBody>
      </p:sp>
      <p:sp>
        <p:nvSpPr>
          <p:cNvPr id="16" name="Content Placeholder 13">
            <a:extLst>
              <a:ext uri="{FF2B5EF4-FFF2-40B4-BE49-F238E27FC236}">
                <a16:creationId xmlns="" xmlns:a16="http://schemas.microsoft.com/office/drawing/2014/main" id="{FB54598D-E572-4B98-A157-39B356E0C988}"/>
              </a:ext>
            </a:extLst>
          </p:cNvPr>
          <p:cNvSpPr txBox="1">
            <a:spLocks/>
          </p:cNvSpPr>
          <p:nvPr/>
        </p:nvSpPr>
        <p:spPr>
          <a:xfrm>
            <a:off x="5452054" y="1529063"/>
            <a:ext cx="6160826" cy="44784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2" name="矩形 1"/>
          <p:cNvSpPr/>
          <p:nvPr/>
        </p:nvSpPr>
        <p:spPr>
          <a:xfrm>
            <a:off x="5452054" y="1554899"/>
            <a:ext cx="6096000" cy="4016484"/>
          </a:xfrm>
          <a:prstGeom prst="rect">
            <a:avLst/>
          </a:prstGeom>
        </p:spPr>
        <p:txBody>
          <a:bodyPr>
            <a:spAutoFit/>
          </a:bodyPr>
          <a:lstStyle/>
          <a:p>
            <a:pPr marL="285750" indent="-285750">
              <a:spcAft>
                <a:spcPts val="600"/>
              </a:spcAft>
              <a:buFont typeface="Arial" panose="020B0604020202020204" pitchFamily="34" charset="0"/>
              <a:buChar char="•"/>
            </a:pPr>
            <a:r>
              <a:rPr lang="en-US" sz="2000" dirty="0"/>
              <a:t>A </a:t>
            </a:r>
            <a:r>
              <a:rPr lang="en-US" sz="2000" dirty="0">
                <a:solidFill>
                  <a:srgbClr val="C3092B"/>
                </a:solidFill>
              </a:rPr>
              <a:t>Hybrid Monte Carlo method </a:t>
            </a:r>
            <a:r>
              <a:rPr lang="en-US" sz="2000" dirty="0"/>
              <a:t>which combines gradient-drift with random sampling is provided to overcome the </a:t>
            </a:r>
            <a:r>
              <a:rPr lang="en-US" sz="2000" dirty="0">
                <a:solidFill>
                  <a:srgbClr val="C3092B"/>
                </a:solidFill>
              </a:rPr>
              <a:t>low sampling rate problem</a:t>
            </a:r>
            <a:r>
              <a:rPr lang="en-US" sz="2000" dirty="0"/>
              <a:t>. </a:t>
            </a:r>
          </a:p>
          <a:p>
            <a:pPr marL="285750" indent="-285750">
              <a:spcAft>
                <a:spcPts val="600"/>
              </a:spcAft>
              <a:buFont typeface="Arial" panose="020B0604020202020204" pitchFamily="34" charset="0"/>
              <a:buChar char="•"/>
            </a:pPr>
            <a:r>
              <a:rPr lang="en-US" sz="2000" dirty="0"/>
              <a:t>A </a:t>
            </a:r>
            <a:r>
              <a:rPr lang="en-US" sz="2000" dirty="0">
                <a:solidFill>
                  <a:srgbClr val="C3092B"/>
                </a:solidFill>
              </a:rPr>
              <a:t>self-parameterizing scheme </a:t>
            </a:r>
            <a:r>
              <a:rPr lang="en-US" sz="2000" dirty="0"/>
              <a:t>using trans-dimensional Markov chain Monte Carlo method is designed to infer the </a:t>
            </a:r>
            <a:r>
              <a:rPr lang="en-US" sz="2000" dirty="0">
                <a:solidFill>
                  <a:srgbClr val="C3092B"/>
                </a:solidFill>
              </a:rPr>
              <a:t>model complexity</a:t>
            </a:r>
            <a:r>
              <a:rPr lang="en-US" sz="2000" dirty="0"/>
              <a:t>, which avoid over-parameterizing or under-parameterizing problems</a:t>
            </a:r>
            <a:r>
              <a:rPr lang="en-US" sz="2000" dirty="0" smtClean="0"/>
              <a:t>.</a:t>
            </a:r>
          </a:p>
          <a:p>
            <a:pPr marL="285750" indent="-285750">
              <a:spcAft>
                <a:spcPts val="600"/>
              </a:spcAft>
              <a:buFont typeface="Arial" panose="020B0604020202020204" pitchFamily="34" charset="0"/>
              <a:buChar char="•"/>
            </a:pPr>
            <a:r>
              <a:rPr lang="en-US" altLang="zh-CN" sz="2000" dirty="0" smtClean="0"/>
              <a:t>MCMC is able to mimic the irregular distributions of the active period and inactive period of satellite links, which makes the communications system more accurate.</a:t>
            </a:r>
          </a:p>
          <a:p>
            <a:pPr marL="285750" indent="-285750">
              <a:spcAft>
                <a:spcPts val="600"/>
              </a:spcAft>
              <a:buFont typeface="Arial" panose="020B0604020202020204" pitchFamily="34" charset="0"/>
              <a:buChar char="•"/>
            </a:pPr>
            <a:r>
              <a:rPr lang="en-US" sz="2000" b="1" dirty="0" smtClean="0">
                <a:solidFill>
                  <a:srgbClr val="FF0000"/>
                </a:solidFill>
              </a:rPr>
              <a:t>A bridge from practical data to analysis tools</a:t>
            </a:r>
            <a:endParaRPr lang="en-US" sz="2000" b="1" dirty="0">
              <a:solidFill>
                <a:srgbClr val="FF0000"/>
              </a:solidFill>
            </a:endParaRPr>
          </a:p>
        </p:txBody>
      </p:sp>
    </p:spTree>
    <p:extLst>
      <p:ext uri="{BB962C8B-B14F-4D97-AF65-F5344CB8AC3E}">
        <p14:creationId xmlns:p14="http://schemas.microsoft.com/office/powerpoint/2010/main" val="1296750657"/>
      </p:ext>
    </p:extLst>
  </p:cSld>
  <p:clrMapOvr>
    <a:masterClrMapping/>
  </p:clrMapOvr>
  <mc:AlternateContent xmlns:mc="http://schemas.openxmlformats.org/markup-compatibility/2006" xmlns:p14="http://schemas.microsoft.com/office/powerpoint/2010/main">
    <mc:Choice Requires="p14">
      <p:transition spd="slow" p14:dur="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nodePh="1">
                                  <p:stCondLst>
                                    <p:cond delay="0"/>
                                  </p:stCondLst>
                                  <p:endCondLst>
                                    <p:cond evt="begin" delay="0">
                                      <p:tn val="5"/>
                                    </p:cond>
                                  </p:endCondLst>
                                  <p:iterate type="lt">
                                    <p:tmAbs val="25"/>
                                  </p:iterate>
                                  <p:childTnLst>
                                    <p:set>
                                      <p:cBhvr override="childStyle">
                                        <p:cTn id="6" dur="indefinite"/>
                                        <p:tgtEl>
                                          <p:spTgt spid="1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99EC04F-58C2-402D-B016-A854F317C6EF}"/>
              </a:ext>
            </a:extLst>
          </p:cNvPr>
          <p:cNvPicPr>
            <a:picLocks noChangeAspect="1"/>
          </p:cNvPicPr>
          <p:nvPr/>
        </p:nvPicPr>
        <p:blipFill>
          <a:blip r:embed="rId2"/>
          <a:stretch>
            <a:fillRect/>
          </a:stretch>
        </p:blipFill>
        <p:spPr>
          <a:xfrm>
            <a:off x="0" y="2323194"/>
            <a:ext cx="3957874" cy="2810781"/>
          </a:xfrm>
          <a:prstGeom prst="rect">
            <a:avLst/>
          </a:prstGeom>
        </p:spPr>
      </p:pic>
      <p:grpSp>
        <p:nvGrpSpPr>
          <p:cNvPr id="9" name="Group 8">
            <a:extLst>
              <a:ext uri="{FF2B5EF4-FFF2-40B4-BE49-F238E27FC236}">
                <a16:creationId xmlns="" xmlns:a16="http://schemas.microsoft.com/office/drawing/2014/main" id="{9BB404E3-F97E-4C02-807B-FBA81475E9C5}"/>
              </a:ext>
            </a:extLst>
          </p:cNvPr>
          <p:cNvGrpSpPr/>
          <p:nvPr/>
        </p:nvGrpSpPr>
        <p:grpSpPr>
          <a:xfrm>
            <a:off x="3843337" y="447674"/>
            <a:ext cx="7339013" cy="5962651"/>
            <a:chOff x="4112181" y="478848"/>
            <a:chExt cx="7057683" cy="5797530"/>
          </a:xfrm>
        </p:grpSpPr>
        <p:pic>
          <p:nvPicPr>
            <p:cNvPr id="7" name="Picture 4" descr="https://img1.etsystatic.com/026/0/8074196/il_fullxfull.626927043_tj26.jpg">
              <a:extLst>
                <a:ext uri="{FF2B5EF4-FFF2-40B4-BE49-F238E27FC236}">
                  <a16:creationId xmlns="" xmlns:a16="http://schemas.microsoft.com/office/drawing/2014/main" id="{6D969359-26CA-486D-8F02-218B8B23D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81" y="478848"/>
              <a:ext cx="6962404" cy="57975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84079782-6645-4196-9F73-D27FB572B865}"/>
                </a:ext>
              </a:extLst>
            </p:cNvPr>
            <p:cNvSpPr txBox="1"/>
            <p:nvPr/>
          </p:nvSpPr>
          <p:spPr>
            <a:xfrm>
              <a:off x="7831805" y="5937824"/>
              <a:ext cx="3338059" cy="338554"/>
            </a:xfrm>
            <a:prstGeom prst="rect">
              <a:avLst/>
            </a:prstGeom>
            <a:noFill/>
          </p:spPr>
          <p:txBody>
            <a:bodyPr wrap="square" rtlCol="0">
              <a:spAutoFit/>
            </a:bodyPr>
            <a:lstStyle/>
            <a:p>
              <a:pPr algn="ctr"/>
              <a:r>
                <a:rPr lang="en-US" sz="1600" i="1" dirty="0">
                  <a:solidFill>
                    <a:schemeClr val="bg1">
                      <a:lumMod val="85000"/>
                    </a:schemeClr>
                  </a:solidFill>
                </a:rPr>
                <a:t>“Iron and Thunder” by Patrick Soper</a:t>
              </a:r>
            </a:p>
          </p:txBody>
        </p:sp>
      </p:grpSp>
      <p:sp>
        <p:nvSpPr>
          <p:cNvPr id="15" name="TextBox 14">
            <a:extLst>
              <a:ext uri="{FF2B5EF4-FFF2-40B4-BE49-F238E27FC236}">
                <a16:creationId xmlns="" xmlns:a16="http://schemas.microsoft.com/office/drawing/2014/main" id="{828DC95D-DB03-4327-AE2B-C09E714311C8}"/>
              </a:ext>
            </a:extLst>
          </p:cNvPr>
          <p:cNvSpPr txBox="1"/>
          <p:nvPr/>
        </p:nvSpPr>
        <p:spPr>
          <a:xfrm>
            <a:off x="1419343" y="4162425"/>
            <a:ext cx="1119187" cy="523220"/>
          </a:xfrm>
          <a:prstGeom prst="rect">
            <a:avLst/>
          </a:prstGeom>
          <a:noFill/>
        </p:spPr>
        <p:txBody>
          <a:bodyPr wrap="square" rtlCol="0">
            <a:spAutoFit/>
          </a:bodyPr>
          <a:lstStyle/>
          <a:p>
            <a:pPr algn="ctr"/>
            <a:r>
              <a:rPr lang="en-US" sz="2800" dirty="0">
                <a:solidFill>
                  <a:srgbClr val="F0F0F0"/>
                </a:solidFill>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501051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3BB607D6-5E5A-4426-8642-B45E1EF1AC26}"/>
              </a:ext>
            </a:extLst>
          </p:cNvPr>
          <p:cNvSpPr>
            <a:spLocks noGrp="1"/>
          </p:cNvSpPr>
          <p:nvPr>
            <p:ph type="title"/>
          </p:nvPr>
        </p:nvSpPr>
        <p:spPr/>
        <p:txBody>
          <a:bodyPr/>
          <a:lstStyle/>
          <a:p>
            <a:r>
              <a:rPr lang="en-US" dirty="0"/>
              <a:t>Bayes’ theorem</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 xmlns:a16="http://schemas.microsoft.com/office/drawing/2014/main" id="{AD644CE8-EAA8-4EEF-9127-D051385D3105}"/>
                  </a:ext>
                </a:extLst>
              </p:cNvPr>
              <p:cNvSpPr>
                <a:spLocks noGrp="1"/>
              </p:cNvSpPr>
              <p:nvPr>
                <p:ph idx="1"/>
              </p:nvPr>
            </p:nvSpPr>
            <p:spPr>
              <a:xfrm>
                <a:off x="838200" y="1737360"/>
                <a:ext cx="8285480" cy="4251960"/>
              </a:xfrm>
            </p:spPr>
            <p:txBody>
              <a:bodyPr>
                <a:normAutofit/>
              </a:bodyPr>
              <a:lstStyle/>
              <a:p>
                <a:r>
                  <a:rPr lang="en-US" sz="2400" dirty="0"/>
                  <a:t>In probability theory and statistics, </a:t>
                </a:r>
                <a:r>
                  <a:rPr lang="en-US" sz="2400" b="1" dirty="0"/>
                  <a:t>Bayes’ theorem</a:t>
                </a:r>
                <a:r>
                  <a:rPr lang="en-US" sz="2400" dirty="0"/>
                  <a:t> describes the probability of an event, based on prior knowledge of conditions that might be related to the event</a:t>
                </a:r>
              </a:p>
              <a:p>
                <a:pPr lvl="3"/>
                <a:endParaRPr lang="en-US"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en-US" altLang="zh-CN" i="1">
                              <a:latin typeface="Cambria Math" charset="0"/>
                            </a:rPr>
                          </m:ctrlPr>
                        </m:dPr>
                        <m:e>
                          <m:r>
                            <a:rPr lang="en-US" altLang="zh-CN" i="1">
                              <a:latin typeface="Cambria Math" panose="02040503050406030204" pitchFamily="18" charset="0"/>
                            </a:rPr>
                            <m:t>𝐴</m:t>
                          </m:r>
                        </m:e>
                        <m:e>
                          <m:r>
                            <a:rPr lang="en-US" altLang="zh-CN" i="1">
                              <a:latin typeface="Cambria Math" panose="02040503050406030204" pitchFamily="18" charset="0"/>
                            </a:rPr>
                            <m:t>𝐵</m:t>
                          </m:r>
                        </m:e>
                      </m:d>
                      <m:r>
                        <a:rPr lang="en-US" altLang="zh-CN" i="1">
                          <a:latin typeface="Cambria Math" panose="02040503050406030204" pitchFamily="18" charset="0"/>
                        </a:rPr>
                        <m:t>=</m:t>
                      </m:r>
                      <m:f>
                        <m:fPr>
                          <m:ctrlPr>
                            <a:rPr lang="en-US" altLang="zh-CN" i="1">
                              <a:latin typeface="Cambria Math" charset="0"/>
                            </a:rPr>
                          </m:ctrlPr>
                        </m:fPr>
                        <m:num>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𝐴</m:t>
                          </m:r>
                          <m:r>
                            <a:rPr lang="en-US" altLang="zh-CN" i="1">
                              <a:latin typeface="Cambria Math" panose="02040503050406030204" pitchFamily="18" charset="0"/>
                            </a:rPr>
                            <m:t>)</m:t>
                          </m:r>
                        </m:num>
                        <m:den>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m:t>
                          </m:r>
                        </m:den>
                      </m:f>
                    </m:oMath>
                  </m:oMathPara>
                </a14:m>
                <a:endParaRPr lang="en-US" sz="2400" dirty="0"/>
              </a:p>
              <a:p>
                <a:r>
                  <a:rPr lang="en-US" dirty="0"/>
                  <a:t>A and B are two events like lung cancer and smoker</a:t>
                </a:r>
                <a:endParaRPr lang="en-US" sz="2400" dirty="0"/>
              </a:p>
            </p:txBody>
          </p:sp>
        </mc:Choice>
        <mc:Fallback xmlns="">
          <p:sp>
            <p:nvSpPr>
              <p:cNvPr id="9" name="Content Placeholder 8">
                <a:extLst>
                  <a:ext uri="{FF2B5EF4-FFF2-40B4-BE49-F238E27FC236}">
                    <a16:creationId xmlns:a16="http://schemas.microsoft.com/office/drawing/2014/main" id="{AD644CE8-EAA8-4EEF-9127-D051385D3105}"/>
                  </a:ext>
                </a:extLst>
              </p:cNvPr>
              <p:cNvSpPr>
                <a:spLocks noGrp="1" noRot="1" noChangeAspect="1" noMove="1" noResize="1" noEditPoints="1" noAdjustHandles="1" noChangeArrowheads="1" noChangeShapeType="1" noTextEdit="1"/>
              </p:cNvSpPr>
              <p:nvPr>
                <p:ph idx="1"/>
              </p:nvPr>
            </p:nvSpPr>
            <p:spPr>
              <a:xfrm>
                <a:off x="838200" y="1737360"/>
                <a:ext cx="8285480" cy="4251960"/>
              </a:xfrm>
              <a:blipFill>
                <a:blip r:embed="rId9"/>
                <a:stretch>
                  <a:fillRect l="-1030" t="-2006"/>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B4D897EB-65AB-4EF3-B7A5-B59304A1587F}"/>
              </a:ext>
            </a:extLst>
          </p:cNvPr>
          <p:cNvSpPr>
            <a:spLocks noGrp="1"/>
          </p:cNvSpPr>
          <p:nvPr>
            <p:ph type="dt" sz="half" idx="10"/>
          </p:nvPr>
        </p:nvSpPr>
        <p:spPr/>
        <p:txBody>
          <a:bodyPr/>
          <a:lstStyle/>
          <a:p>
            <a:fld id="{DACED468-0D76-4042-BEC0-3A936419417A}" type="datetime1">
              <a:rPr lang="en-US" smtClean="0"/>
              <a:t>12/17/19</a:t>
            </a:fld>
            <a:endParaRPr lang="en-US"/>
          </a:p>
        </p:txBody>
      </p:sp>
      <p:sp>
        <p:nvSpPr>
          <p:cNvPr id="7" name="Slide Number Placeholder 6">
            <a:extLst>
              <a:ext uri="{FF2B5EF4-FFF2-40B4-BE49-F238E27FC236}">
                <a16:creationId xmlns="" xmlns:a16="http://schemas.microsoft.com/office/drawing/2014/main" id="{81FB1D4F-62B1-4F35-97EF-FE49945CD1E2}"/>
              </a:ext>
            </a:extLst>
          </p:cNvPr>
          <p:cNvSpPr>
            <a:spLocks noGrp="1"/>
          </p:cNvSpPr>
          <p:nvPr>
            <p:ph type="sldNum" sz="quarter" idx="12"/>
          </p:nvPr>
        </p:nvSpPr>
        <p:spPr/>
        <p:txBody>
          <a:bodyPr/>
          <a:lstStyle/>
          <a:p>
            <a:fld id="{EFD61C4A-2CBD-4FCB-86E6-73D2C9ACB54E}" type="slidenum">
              <a:rPr lang="en-US" smtClean="0"/>
              <a:t>5</a:t>
            </a:fld>
            <a:endParaRPr lang="en-US"/>
          </a:p>
        </p:txBody>
      </p:sp>
      <p:pic>
        <p:nvPicPr>
          <p:cNvPr id="10" name="Picture 6" descr="Bayes">
            <a:extLst>
              <a:ext uri="{FF2B5EF4-FFF2-40B4-BE49-F238E27FC236}">
                <a16:creationId xmlns="" xmlns:a16="http://schemas.microsoft.com/office/drawing/2014/main" id="{A6A3EF95-F385-4B65-86FE-CA7723DE4F62}"/>
              </a:ext>
            </a:extLst>
          </p:cNvPr>
          <p:cNvPicPr>
            <a:picLocks noChangeAspect="1" noChangeArrowheads="1"/>
          </p:cNvPicPr>
          <p:nvPr/>
        </p:nvPicPr>
        <p:blipFill>
          <a:blip r:embed="rId10"/>
          <a:srcRect/>
          <a:stretch>
            <a:fillRect/>
          </a:stretch>
        </p:blipFill>
        <p:spPr bwMode="auto">
          <a:xfrm>
            <a:off x="9427854" y="1025434"/>
            <a:ext cx="2147887" cy="2303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 xmlns:a16="http://schemas.microsoft.com/office/drawing/2014/main" id="{3F5A3043-D274-404F-A907-FFC1E4921007}"/>
              </a:ext>
            </a:extLst>
          </p:cNvPr>
          <p:cNvPicPr>
            <a:picLocks noChangeAspect="1"/>
          </p:cNvPicPr>
          <p:nvPr/>
        </p:nvPicPr>
        <p:blipFill>
          <a:blip r:embed="rId11"/>
          <a:stretch>
            <a:fillRect/>
          </a:stretch>
        </p:blipFill>
        <p:spPr>
          <a:xfrm>
            <a:off x="1738729" y="3328896"/>
            <a:ext cx="1842671" cy="1842671"/>
          </a:xfrm>
          <a:prstGeom prst="rect">
            <a:avLst/>
          </a:prstGeom>
        </p:spPr>
      </p:pic>
      <p:pic>
        <p:nvPicPr>
          <p:cNvPr id="14" name="Picture 13">
            <a:extLst>
              <a:ext uri="{FF2B5EF4-FFF2-40B4-BE49-F238E27FC236}">
                <a16:creationId xmlns="" xmlns:a16="http://schemas.microsoft.com/office/drawing/2014/main" id="{D08D6B77-C06D-4857-A4C5-76EEA3B80ACC}"/>
              </a:ext>
            </a:extLst>
          </p:cNvPr>
          <p:cNvPicPr>
            <a:picLocks noChangeAspect="1"/>
          </p:cNvPicPr>
          <p:nvPr/>
        </p:nvPicPr>
        <p:blipFill>
          <a:blip r:embed="rId12"/>
          <a:stretch>
            <a:fillRect/>
          </a:stretch>
        </p:blipFill>
        <p:spPr>
          <a:xfrm>
            <a:off x="5046526" y="3388913"/>
            <a:ext cx="3564074" cy="172263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07A7718C-6953-448F-AC1A-B72AC1D2FD65}"/>
                  </a:ext>
                </a:extLst>
              </p:cNvPr>
              <p:cNvSpPr txBox="1"/>
              <p:nvPr/>
            </p:nvSpPr>
            <p:spPr>
              <a:xfrm>
                <a:off x="1738729" y="5386451"/>
                <a:ext cx="1926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𝐿𝑢𝑛𝑔</m:t>
                      </m:r>
                      <m:r>
                        <a:rPr lang="en-US" b="0" i="1" smtClean="0">
                          <a:latin typeface="Cambria Math" panose="02040503050406030204" pitchFamily="18" charset="0"/>
                        </a:rPr>
                        <m:t> </m:t>
                      </m:r>
                      <m:r>
                        <a:rPr lang="en-US" b="0" i="1" smtClean="0">
                          <a:latin typeface="Cambria Math" panose="02040503050406030204" pitchFamily="18" charset="0"/>
                        </a:rPr>
                        <m:t>𝑐𝑎𝑛𝑐𝑒𝑟</m:t>
                      </m:r>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07A7718C-6953-448F-AC1A-B72AC1D2FD65}"/>
                  </a:ext>
                </a:extLst>
              </p:cNvPr>
              <p:cNvSpPr txBox="1">
                <a:spLocks noRot="1" noChangeAspect="1" noMove="1" noResize="1" noEditPoints="1" noAdjustHandles="1" noChangeArrowheads="1" noChangeShapeType="1" noTextEdit="1"/>
              </p:cNvSpPr>
              <p:nvPr/>
            </p:nvSpPr>
            <p:spPr>
              <a:xfrm>
                <a:off x="1738729" y="5386451"/>
                <a:ext cx="1926454"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1A54AA8C-AAAE-4A18-846C-C121597ECBA8}"/>
                  </a:ext>
                </a:extLst>
              </p:cNvPr>
              <p:cNvSpPr txBox="1"/>
              <p:nvPr/>
            </p:nvSpPr>
            <p:spPr>
              <a:xfrm>
                <a:off x="5369386" y="5386451"/>
                <a:ext cx="29183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𝐿𝑢𝑛𝑔</m:t>
                      </m:r>
                      <m:r>
                        <a:rPr lang="en-US" b="0" i="1" smtClean="0">
                          <a:latin typeface="Cambria Math" panose="02040503050406030204" pitchFamily="18" charset="0"/>
                        </a:rPr>
                        <m:t> </m:t>
                      </m:r>
                      <m:r>
                        <a:rPr lang="en-US" b="0" i="1" smtClean="0">
                          <a:latin typeface="Cambria Math" panose="02040503050406030204" pitchFamily="18" charset="0"/>
                        </a:rPr>
                        <m:t>𝑐𝑎𝑛𝑐𝑒𝑟</m:t>
                      </m:r>
                      <m:r>
                        <a:rPr lang="en-US" b="0" i="1" smtClean="0">
                          <a:latin typeface="Cambria Math" panose="02040503050406030204" pitchFamily="18" charset="0"/>
                        </a:rPr>
                        <m:t>|</m:t>
                      </m:r>
                      <m:r>
                        <a:rPr lang="en-US" b="0" i="1" smtClean="0">
                          <a:latin typeface="Cambria Math" panose="02040503050406030204" pitchFamily="18" charset="0"/>
                        </a:rPr>
                        <m:t>𝑠𝑚𝑜𝑘𝑒𝑟</m:t>
                      </m:r>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1A54AA8C-AAAE-4A18-846C-C121597ECBA8}"/>
                  </a:ext>
                </a:extLst>
              </p:cNvPr>
              <p:cNvSpPr txBox="1">
                <a:spLocks noRot="1" noChangeAspect="1" noMove="1" noResize="1" noEditPoints="1" noAdjustHandles="1" noChangeArrowheads="1" noChangeShapeType="1" noTextEdit="1"/>
              </p:cNvSpPr>
              <p:nvPr/>
            </p:nvSpPr>
            <p:spPr>
              <a:xfrm>
                <a:off x="5369386" y="5386451"/>
                <a:ext cx="2918353" cy="369332"/>
              </a:xfrm>
              <a:prstGeom prst="rect">
                <a:avLst/>
              </a:prstGeom>
              <a:blipFill>
                <a:blip r:embed="rId8"/>
                <a:stretch>
                  <a:fillRect b="-13333"/>
                </a:stretch>
              </a:blipFill>
            </p:spPr>
            <p:txBody>
              <a:bodyPr/>
              <a:lstStyle/>
              <a:p>
                <a:r>
                  <a:rPr lang="en-US">
                    <a:noFill/>
                  </a:rPr>
                  <a:t> </a:t>
                </a:r>
              </a:p>
            </p:txBody>
          </p:sp>
        </mc:Fallback>
      </mc:AlternateContent>
      <p:sp>
        <p:nvSpPr>
          <p:cNvPr id="17" name="TextBox 16">
            <a:extLst>
              <a:ext uri="{FF2B5EF4-FFF2-40B4-BE49-F238E27FC236}">
                <a16:creationId xmlns="" xmlns:a16="http://schemas.microsoft.com/office/drawing/2014/main" id="{E30C4F23-84C4-4602-8AFC-2483764747CD}"/>
              </a:ext>
            </a:extLst>
          </p:cNvPr>
          <p:cNvSpPr txBox="1"/>
          <p:nvPr/>
        </p:nvSpPr>
        <p:spPr>
          <a:xfrm>
            <a:off x="8287739" y="5386451"/>
            <a:ext cx="2591539" cy="369332"/>
          </a:xfrm>
          <a:prstGeom prst="rect">
            <a:avLst/>
          </a:prstGeom>
          <a:noFill/>
        </p:spPr>
        <p:txBody>
          <a:bodyPr wrap="square" rtlCol="0">
            <a:spAutoFit/>
          </a:bodyPr>
          <a:lstStyle/>
          <a:p>
            <a:r>
              <a:rPr lang="en-US" b="1" dirty="0">
                <a:solidFill>
                  <a:srgbClr val="FF0000"/>
                </a:solidFill>
              </a:rPr>
              <a:t>Conditional probability</a:t>
            </a:r>
          </a:p>
        </p:txBody>
      </p:sp>
      <p:sp>
        <p:nvSpPr>
          <p:cNvPr id="2" name="Rectangle 1">
            <a:extLst>
              <a:ext uri="{FF2B5EF4-FFF2-40B4-BE49-F238E27FC236}">
                <a16:creationId xmlns="" xmlns:a16="http://schemas.microsoft.com/office/drawing/2014/main" id="{CD38BCF8-E756-4527-BB23-5AE9E4255F70}"/>
              </a:ext>
            </a:extLst>
          </p:cNvPr>
          <p:cNvSpPr/>
          <p:nvPr/>
        </p:nvSpPr>
        <p:spPr>
          <a:xfrm>
            <a:off x="9379534" y="3449909"/>
            <a:ext cx="2244525" cy="307777"/>
          </a:xfrm>
          <a:prstGeom prst="rect">
            <a:avLst/>
          </a:prstGeom>
        </p:spPr>
        <p:txBody>
          <a:bodyPr wrap="none">
            <a:spAutoFit/>
          </a:bodyPr>
          <a:lstStyle/>
          <a:p>
            <a:r>
              <a:rPr lang="en-US" sz="1400" i="1" dirty="0">
                <a:solidFill>
                  <a:schemeClr val="bg1">
                    <a:lumMod val="50000"/>
                  </a:schemeClr>
                </a:solidFill>
              </a:rPr>
              <a:t>Thomas Bayes (1701 - 1761)</a:t>
            </a:r>
          </a:p>
        </p:txBody>
      </p:sp>
    </p:spTree>
    <p:extLst>
      <p:ext uri="{BB962C8B-B14F-4D97-AF65-F5344CB8AC3E}">
        <p14:creationId xmlns:p14="http://schemas.microsoft.com/office/powerpoint/2010/main" val="33902660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fade">
                                      <p:cBhvr>
                                        <p:cTn id="44" dur="500"/>
                                        <p:tgtEl>
                                          <p:spTgt spid="9">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 xmlns:a16="http://schemas.microsoft.com/office/drawing/2014/main" id="{8D50619C-F11A-4376-9326-305AB3025C89}"/>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849632" y="679768"/>
            <a:ext cx="5246332" cy="4200576"/>
          </a:xfrm>
          <a:prstGeom prst="rect">
            <a:avLst/>
          </a:prstGeom>
        </p:spPr>
      </p:pic>
      <p:sp>
        <p:nvSpPr>
          <p:cNvPr id="2" name="Title 1">
            <a:extLst>
              <a:ext uri="{FF2B5EF4-FFF2-40B4-BE49-F238E27FC236}">
                <a16:creationId xmlns="" xmlns:a16="http://schemas.microsoft.com/office/drawing/2014/main" id="{09822FE4-8674-4B20-97A0-A665B09D001C}"/>
              </a:ext>
            </a:extLst>
          </p:cNvPr>
          <p:cNvSpPr>
            <a:spLocks noGrp="1"/>
          </p:cNvSpPr>
          <p:nvPr>
            <p:ph type="title"/>
          </p:nvPr>
        </p:nvSpPr>
        <p:spPr>
          <a:xfrm>
            <a:off x="6289749" y="542260"/>
            <a:ext cx="5246331" cy="1600200"/>
          </a:xfrm>
        </p:spPr>
        <p:txBody>
          <a:bodyPr/>
          <a:lstStyle/>
          <a:p>
            <a:r>
              <a:rPr lang="en-US" dirty="0"/>
              <a:t>Example in Oil &amp; Gas:</a:t>
            </a:r>
            <a:br>
              <a:rPr lang="en-US" dirty="0"/>
            </a:br>
            <a:r>
              <a:rPr lang="en-US" sz="2400" dirty="0"/>
              <a:t>Inference of earth model profile using directional EM logging data</a:t>
            </a:r>
            <a:endParaRPr lang="en-US" dirty="0"/>
          </a:p>
        </p:txBody>
      </p:sp>
      <mc:AlternateContent xmlns:mc="http://schemas.openxmlformats.org/markup-compatibility/2006" xmlns:a14="http://schemas.microsoft.com/office/drawing/2010/main">
        <mc:Choice Requires="a14">
          <p:sp>
            <p:nvSpPr>
              <p:cNvPr id="11" name="Text Placeholder 10">
                <a:extLst>
                  <a:ext uri="{FF2B5EF4-FFF2-40B4-BE49-F238E27FC236}">
                    <a16:creationId xmlns="" xmlns:a16="http://schemas.microsoft.com/office/drawing/2014/main" id="{C6CC7D27-D9FE-482A-A9ED-B9BCE9A17F72}"/>
                  </a:ext>
                </a:extLst>
              </p:cNvPr>
              <p:cNvSpPr>
                <a:spLocks noGrp="1"/>
              </p:cNvSpPr>
              <p:nvPr>
                <p:ph type="body" sz="half" idx="2"/>
              </p:nvPr>
            </p:nvSpPr>
            <p:spPr>
              <a:xfrm>
                <a:off x="6452309" y="2233383"/>
                <a:ext cx="5246332" cy="3712727"/>
              </a:xfrm>
            </p:spPr>
            <p:txBody>
              <a:bodyPr>
                <a:normAutofit/>
              </a:bodyPr>
              <a:lstStyle/>
              <a:p>
                <a:pPr marL="342900" indent="-342900">
                  <a:buFont typeface="Arial" panose="020B0604020202020204" pitchFamily="34" charset="0"/>
                  <a:buChar char="•"/>
                </a:pPr>
                <a:r>
                  <a:rPr lang="en-US" dirty="0"/>
                  <a:t>Understand the earth model characteristic </a:t>
                </a:r>
                <a14:m>
                  <m:oMath xmlns:m="http://schemas.openxmlformats.org/officeDocument/2006/math">
                    <m:r>
                      <a:rPr lang="en-US" b="1" i="1">
                        <a:latin typeface="Cambria Math" panose="02040503050406030204" pitchFamily="18" charset="0"/>
                        <a:ea typeface="Cambria Math" panose="02040503050406030204" pitchFamily="18" charset="0"/>
                      </a:rPr>
                      <m:t>𝒎</m:t>
                    </m:r>
                  </m:oMath>
                </a14:m>
                <a:r>
                  <a:rPr lang="en-US" dirty="0"/>
                  <a:t> who generates a set of measurements </a:t>
                </a:r>
                <a14:m>
                  <m:oMath xmlns:m="http://schemas.openxmlformats.org/officeDocument/2006/math">
                    <m:r>
                      <a:rPr lang="en-US" b="1" i="1" smtClean="0">
                        <a:latin typeface="Cambria Math" panose="02040503050406030204" pitchFamily="18" charset="0"/>
                        <a:ea typeface="Cambria Math" panose="02040503050406030204" pitchFamily="18" charset="0"/>
                      </a:rPr>
                      <m:t>𝒅</m:t>
                    </m:r>
                  </m:oMath>
                </a14:m>
                <a:endParaRPr lang="en-US" altLang="zh-CN" dirty="0"/>
              </a:p>
              <a:p>
                <a:pPr marL="342900" indent="-342900">
                  <a:buFont typeface="Arial" panose="020B0604020202020204" pitchFamily="34" charset="0"/>
                  <a:buChar char="•"/>
                </a:pPr>
                <a:r>
                  <a:rPr lang="en-US" dirty="0"/>
                  <a:t>Optimize the data misfit </a:t>
                </a:r>
              </a:p>
              <a:p>
                <a:pPr/>
                <a14:m>
                  <m:oMathPara xmlns:m="http://schemas.openxmlformats.org/officeDocument/2006/math">
                    <m:oMathParaPr>
                      <m:jc m:val="centerGroup"/>
                    </m:oMathParaPr>
                    <m:oMath xmlns:m="http://schemas.openxmlformats.org/officeDocument/2006/math">
                      <m:func>
                        <m:funcPr>
                          <m:ctrlPr>
                            <a:rPr lang="en-US" i="1">
                              <a:latin typeface="Cambria Math" charset="0"/>
                            </a:rPr>
                          </m:ctrlPr>
                        </m:funcPr>
                        <m:fName>
                          <m:r>
                            <m:rPr>
                              <m:sty m:val="p"/>
                            </m:rPr>
                            <a:rPr lang="en-US">
                              <a:latin typeface="Cambria Math" panose="02040503050406030204" pitchFamily="18" charset="0"/>
                            </a:rPr>
                            <m:t>min</m:t>
                          </m:r>
                          <m:r>
                            <a:rPr lang="en-US" b="0" i="0" smtClean="0">
                              <a:latin typeface="Cambria Math" panose="02040503050406030204" pitchFamily="18" charset="0"/>
                            </a:rPr>
                            <m:t> </m:t>
                          </m:r>
                        </m:fName>
                        <m:e>
                          <m:sSup>
                            <m:sSupPr>
                              <m:ctrlPr>
                                <a:rPr lang="en-US" i="1">
                                  <a:latin typeface="Cambria Math" charset="0"/>
                                </a:rPr>
                              </m:ctrlPr>
                            </m:sSupPr>
                            <m:e>
                              <m:d>
                                <m:dPr>
                                  <m:begChr m:val="‖"/>
                                  <m:endChr m:val="‖"/>
                                  <m:ctrlPr>
                                    <a:rPr lang="en-US" i="1">
                                      <a:latin typeface="Cambria Math" charset="0"/>
                                    </a:rPr>
                                  </m:ctrlPr>
                                </m:dPr>
                                <m:e>
                                  <m:r>
                                    <a:rPr lang="en-US" b="1" i="1">
                                      <a:latin typeface="Cambria Math" panose="02040503050406030204" pitchFamily="18" charset="0"/>
                                    </a:rPr>
                                    <m:t>𝒅</m:t>
                                  </m:r>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b="1" i="1">
                                      <a:latin typeface="Cambria Math" panose="02040503050406030204" pitchFamily="18" charset="0"/>
                                    </a:rPr>
                                    <m:t>𝒎</m:t>
                                  </m:r>
                                  <m:r>
                                    <a:rPr lang="en-US" i="1">
                                      <a:latin typeface="Cambria Math" panose="02040503050406030204" pitchFamily="18" charset="0"/>
                                    </a:rPr>
                                    <m:t>)</m:t>
                                  </m:r>
                                </m:e>
                              </m:d>
                            </m:e>
                            <m:sup>
                              <m:r>
                                <a:rPr lang="en-US" i="1">
                                  <a:latin typeface="Cambria Math" panose="02040503050406030204" pitchFamily="18" charset="0"/>
                                </a:rPr>
                                <m:t>2</m:t>
                              </m:r>
                            </m:sup>
                          </m:sSup>
                        </m:e>
                      </m:func>
                    </m:oMath>
                  </m:oMathPara>
                </a14:m>
                <a:endParaRPr lang="en-US" altLang="zh-CN" dirty="0"/>
              </a:p>
              <a:p>
                <a:pPr marL="342900" indent="-342900">
                  <a:buFont typeface="Arial" panose="020B0604020202020204" pitchFamily="34" charset="0"/>
                  <a:buChar char="•"/>
                </a:pPr>
                <a:r>
                  <a:rPr lang="en-US" dirty="0"/>
                  <a:t>Usually by gradient-based optimization method.</a:t>
                </a:r>
              </a:p>
              <a:p>
                <a:pPr marL="800100" lvl="1" indent="-342900">
                  <a:buFont typeface="Arial" panose="020B0604020202020204" pitchFamily="34" charset="0"/>
                  <a:buChar char="•"/>
                </a:pPr>
                <a:r>
                  <a:rPr lang="en-US" sz="1800" dirty="0"/>
                  <a:t>The solution is unique</a:t>
                </a:r>
              </a:p>
              <a:p>
                <a:pPr marL="800100" lvl="1" indent="-342900">
                  <a:buFont typeface="Arial" panose="020B0604020202020204" pitchFamily="34" charset="0"/>
                  <a:buChar char="•"/>
                </a:pPr>
                <a:r>
                  <a:rPr lang="en-US" sz="1800" dirty="0"/>
                  <a:t>The solution might be local</a:t>
                </a:r>
              </a:p>
              <a:p>
                <a:pPr marL="800100" lvl="1" indent="-342900">
                  <a:buFont typeface="Arial" panose="020B0604020202020204" pitchFamily="34" charset="0"/>
                  <a:buChar char="•"/>
                </a:pPr>
                <a:r>
                  <a:rPr lang="en-US" sz="1800" dirty="0"/>
                  <a:t>Constraint terms must be applied</a:t>
                </a:r>
              </a:p>
            </p:txBody>
          </p:sp>
        </mc:Choice>
        <mc:Fallback xmlns="">
          <p:sp>
            <p:nvSpPr>
              <p:cNvPr id="11" name="Text Placeholder 10">
                <a:extLst>
                  <a:ext uri="{FF2B5EF4-FFF2-40B4-BE49-F238E27FC236}">
                    <a16:creationId xmlns:a16="http://schemas.microsoft.com/office/drawing/2014/main" id="{C6CC7D27-D9FE-482A-A9ED-B9BCE9A17F72}"/>
                  </a:ext>
                </a:extLst>
              </p:cNvPr>
              <p:cNvSpPr>
                <a:spLocks noGrp="1" noRot="1" noChangeAspect="1" noMove="1" noResize="1" noEditPoints="1" noAdjustHandles="1" noChangeArrowheads="1" noChangeShapeType="1" noTextEdit="1"/>
              </p:cNvSpPr>
              <p:nvPr>
                <p:ph type="body" sz="half" idx="2"/>
              </p:nvPr>
            </p:nvSpPr>
            <p:spPr>
              <a:xfrm>
                <a:off x="6452309" y="2233383"/>
                <a:ext cx="5246332" cy="3712727"/>
              </a:xfrm>
              <a:blipFill>
                <a:blip r:embed="rId4"/>
                <a:stretch>
                  <a:fillRect l="-1045" t="-1642"/>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2EF1FEBF-D308-4068-8872-70CEEFB27120}"/>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FA02F623-7B2C-4FEA-85FB-88E3675C4894}"/>
              </a:ext>
            </a:extLst>
          </p:cNvPr>
          <p:cNvSpPr>
            <a:spLocks noGrp="1"/>
          </p:cNvSpPr>
          <p:nvPr>
            <p:ph type="sldNum" sz="quarter" idx="12"/>
          </p:nvPr>
        </p:nvSpPr>
        <p:spPr/>
        <p:txBody>
          <a:bodyPr/>
          <a:lstStyle/>
          <a:p>
            <a:fld id="{5DAD2D5A-63D4-4764-812C-7B8BDA2C77FC}" type="slidenum">
              <a:rPr lang="en-US" smtClean="0"/>
              <a:t>50</a:t>
            </a:fld>
            <a:endParaRPr lang="en-US"/>
          </a:p>
        </p:txBody>
      </p:sp>
      <p:sp>
        <p:nvSpPr>
          <p:cNvPr id="14" name="TextBox 13">
            <a:extLst>
              <a:ext uri="{FF2B5EF4-FFF2-40B4-BE49-F238E27FC236}">
                <a16:creationId xmlns="" xmlns:a16="http://schemas.microsoft.com/office/drawing/2014/main" id="{2CB22804-7F7D-41B8-8A13-960E3F961483}"/>
              </a:ext>
            </a:extLst>
          </p:cNvPr>
          <p:cNvSpPr txBox="1"/>
          <p:nvPr/>
        </p:nvSpPr>
        <p:spPr>
          <a:xfrm>
            <a:off x="1035637" y="4992003"/>
            <a:ext cx="4704055" cy="954107"/>
          </a:xfrm>
          <a:prstGeom prst="rect">
            <a:avLst/>
          </a:prstGeom>
          <a:noFill/>
        </p:spPr>
        <p:txBody>
          <a:bodyPr wrap="square" rtlCol="0">
            <a:spAutoFit/>
          </a:bodyPr>
          <a:lstStyle/>
          <a:p>
            <a:r>
              <a:rPr lang="en-US" sz="1400" i="1" dirty="0">
                <a:solidFill>
                  <a:schemeClr val="bg1">
                    <a:lumMod val="75000"/>
                  </a:schemeClr>
                </a:solidFill>
              </a:rPr>
              <a:t>Example of earth model inference</a:t>
            </a:r>
          </a:p>
          <a:p>
            <a:r>
              <a:rPr lang="en-US" sz="1400" i="1" dirty="0">
                <a:solidFill>
                  <a:schemeClr val="bg1">
                    <a:lumMod val="75000"/>
                  </a:schemeClr>
                </a:solidFill>
              </a:rPr>
              <a:t>Mapping-while-drilling service provided by Schlumberger</a:t>
            </a:r>
          </a:p>
          <a:p>
            <a:r>
              <a:rPr lang="en-US" sz="1400" i="1" dirty="0">
                <a:solidFill>
                  <a:schemeClr val="bg1">
                    <a:lumMod val="75000"/>
                  </a:schemeClr>
                </a:solidFill>
              </a:rPr>
              <a:t>Reference: </a:t>
            </a:r>
            <a:r>
              <a:rPr lang="en-US" sz="1400" i="1" dirty="0" err="1">
                <a:solidFill>
                  <a:schemeClr val="bg1">
                    <a:lumMod val="75000"/>
                  </a:schemeClr>
                </a:solidFill>
              </a:rPr>
              <a:t>Bø</a:t>
            </a:r>
            <a:r>
              <a:rPr lang="en-US" sz="1400" i="1" dirty="0">
                <a:solidFill>
                  <a:schemeClr val="bg1">
                    <a:lumMod val="75000"/>
                  </a:schemeClr>
                </a:solidFill>
              </a:rPr>
              <a:t>, </a:t>
            </a:r>
            <a:r>
              <a:rPr lang="en-US" sz="1400" i="1" dirty="0" err="1">
                <a:solidFill>
                  <a:schemeClr val="bg1">
                    <a:lumMod val="75000"/>
                  </a:schemeClr>
                </a:solidFill>
              </a:rPr>
              <a:t>Øystein</a:t>
            </a:r>
            <a:r>
              <a:rPr lang="en-US" sz="1400" i="1" dirty="0">
                <a:solidFill>
                  <a:schemeClr val="bg1">
                    <a:lumMod val="75000"/>
                  </a:schemeClr>
                </a:solidFill>
              </a:rPr>
              <a:t>, et al. "Reservoir Mapping While Drilling." Oilfield Review 27.1 (2015).</a:t>
            </a:r>
          </a:p>
        </p:txBody>
      </p:sp>
    </p:spTree>
    <p:extLst>
      <p:ext uri="{BB962C8B-B14F-4D97-AF65-F5344CB8AC3E}">
        <p14:creationId xmlns:p14="http://schemas.microsoft.com/office/powerpoint/2010/main" val="14896944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F63A4C72-0746-4B10-BA21-948C385F7AFD}"/>
              </a:ext>
            </a:extLst>
          </p:cNvPr>
          <p:cNvPicPr>
            <a:picLocks noChangeAspect="1"/>
          </p:cNvPicPr>
          <p:nvPr/>
        </p:nvPicPr>
        <p:blipFill>
          <a:blip r:embed="rId3"/>
          <a:stretch>
            <a:fillRect/>
          </a:stretch>
        </p:blipFill>
        <p:spPr>
          <a:xfrm>
            <a:off x="685800" y="4091022"/>
            <a:ext cx="3840480" cy="850492"/>
          </a:xfrm>
          <a:prstGeom prst="rect">
            <a:avLst/>
          </a:prstGeom>
        </p:spPr>
      </p:pic>
      <p:sp>
        <p:nvSpPr>
          <p:cNvPr id="7" name="Title 6">
            <a:extLst>
              <a:ext uri="{FF2B5EF4-FFF2-40B4-BE49-F238E27FC236}">
                <a16:creationId xmlns="" xmlns:a16="http://schemas.microsoft.com/office/drawing/2014/main" id="{77EF8A9A-98B4-4205-8862-07885A57F028}"/>
              </a:ext>
            </a:extLst>
          </p:cNvPr>
          <p:cNvSpPr>
            <a:spLocks noGrp="1"/>
          </p:cNvSpPr>
          <p:nvPr>
            <p:ph type="title"/>
          </p:nvPr>
        </p:nvSpPr>
        <p:spPr/>
        <p:txBody>
          <a:bodyPr/>
          <a:lstStyle/>
          <a:p>
            <a:r>
              <a:rPr lang="en-US" dirty="0"/>
              <a:t>Challenge when facing ultra-deep logging data</a:t>
            </a:r>
          </a:p>
        </p:txBody>
      </p:sp>
      <p:sp>
        <p:nvSpPr>
          <p:cNvPr id="5" name="Date Placeholder 4">
            <a:extLst>
              <a:ext uri="{FF2B5EF4-FFF2-40B4-BE49-F238E27FC236}">
                <a16:creationId xmlns="" xmlns:a16="http://schemas.microsoft.com/office/drawing/2014/main" id="{750F0525-B300-49BC-8E6C-F7936FC8D6D1}"/>
              </a:ext>
            </a:extLst>
          </p:cNvPr>
          <p:cNvSpPr>
            <a:spLocks noGrp="1"/>
          </p:cNvSpPr>
          <p:nvPr>
            <p:ph type="dt" sz="half" idx="10"/>
          </p:nvPr>
        </p:nvSpPr>
        <p:spPr/>
        <p:txBody>
          <a:bodyPr/>
          <a:lstStyle/>
          <a:p>
            <a:fld id="{5F2BD66D-6E58-4325-9D4E-E707A1E4B6F6}" type="datetime1">
              <a:rPr lang="en-US" smtClean="0"/>
              <a:t>12/17/19</a:t>
            </a:fld>
            <a:endParaRPr lang="en-US"/>
          </a:p>
        </p:txBody>
      </p:sp>
      <p:sp>
        <p:nvSpPr>
          <p:cNvPr id="6" name="Slide Number Placeholder 5">
            <a:extLst>
              <a:ext uri="{FF2B5EF4-FFF2-40B4-BE49-F238E27FC236}">
                <a16:creationId xmlns="" xmlns:a16="http://schemas.microsoft.com/office/drawing/2014/main" id="{78DFF8A1-0C32-4A18-ACD6-BAEC6C7F9BD6}"/>
              </a:ext>
            </a:extLst>
          </p:cNvPr>
          <p:cNvSpPr>
            <a:spLocks noGrp="1"/>
          </p:cNvSpPr>
          <p:nvPr>
            <p:ph type="sldNum" sz="quarter" idx="12"/>
          </p:nvPr>
        </p:nvSpPr>
        <p:spPr/>
        <p:txBody>
          <a:bodyPr/>
          <a:lstStyle/>
          <a:p>
            <a:fld id="{5DAD2D5A-63D4-4764-812C-7B8BDA2C77FC}" type="slidenum">
              <a:rPr lang="en-US" smtClean="0"/>
              <a:t>51</a:t>
            </a:fld>
            <a:endParaRPr lang="en-US"/>
          </a:p>
        </p:txBody>
      </p:sp>
      <p:pic>
        <p:nvPicPr>
          <p:cNvPr id="4" name="Picture 3">
            <a:extLst>
              <a:ext uri="{FF2B5EF4-FFF2-40B4-BE49-F238E27FC236}">
                <a16:creationId xmlns="" xmlns:a16="http://schemas.microsoft.com/office/drawing/2014/main" id="{0781333A-241D-43DC-A393-A94688A56382}"/>
              </a:ext>
            </a:extLst>
          </p:cNvPr>
          <p:cNvPicPr>
            <a:picLocks/>
          </p:cNvPicPr>
          <p:nvPr/>
        </p:nvPicPr>
        <p:blipFill>
          <a:blip r:embed="rId4"/>
          <a:stretch>
            <a:fillRect/>
          </a:stretch>
        </p:blipFill>
        <p:spPr>
          <a:xfrm>
            <a:off x="685801" y="3634400"/>
            <a:ext cx="3840480" cy="1828800"/>
          </a:xfrm>
          <a:prstGeom prst="rect">
            <a:avLst/>
          </a:prstGeom>
        </p:spPr>
      </p:pic>
      <p:pic>
        <p:nvPicPr>
          <p:cNvPr id="15" name="Picture 14">
            <a:extLst>
              <a:ext uri="{FF2B5EF4-FFF2-40B4-BE49-F238E27FC236}">
                <a16:creationId xmlns="" xmlns:a16="http://schemas.microsoft.com/office/drawing/2014/main" id="{2E2745DD-2898-4C3D-A9F9-B9377E838229}"/>
              </a:ext>
            </a:extLst>
          </p:cNvPr>
          <p:cNvPicPr>
            <a:picLocks/>
          </p:cNvPicPr>
          <p:nvPr/>
        </p:nvPicPr>
        <p:blipFill>
          <a:blip r:embed="rId5"/>
          <a:stretch>
            <a:fillRect/>
          </a:stretch>
        </p:blipFill>
        <p:spPr>
          <a:xfrm>
            <a:off x="685799" y="3648250"/>
            <a:ext cx="3840480" cy="1828800"/>
          </a:xfrm>
          <a:prstGeom prst="rect">
            <a:avLst/>
          </a:prstGeom>
        </p:spPr>
      </p:pic>
      <p:graphicFrame>
        <p:nvGraphicFramePr>
          <p:cNvPr id="3" name="Diagram 2">
            <a:extLst>
              <a:ext uri="{FF2B5EF4-FFF2-40B4-BE49-F238E27FC236}">
                <a16:creationId xmlns="" xmlns:a16="http://schemas.microsoft.com/office/drawing/2014/main" id="{C375A792-F0DA-47A9-8F78-42806D6EBB81}"/>
              </a:ext>
            </a:extLst>
          </p:cNvPr>
          <p:cNvGraphicFramePr/>
          <p:nvPr>
            <p:extLst/>
          </p:nvPr>
        </p:nvGraphicFramePr>
        <p:xfrm>
          <a:off x="685800" y="1735418"/>
          <a:ext cx="10820400" cy="1809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8" name="Group 17">
            <a:extLst>
              <a:ext uri="{FF2B5EF4-FFF2-40B4-BE49-F238E27FC236}">
                <a16:creationId xmlns="" xmlns:a16="http://schemas.microsoft.com/office/drawing/2014/main" id="{0EEA8BE5-3897-48D7-AC69-29DD3044B868}"/>
              </a:ext>
            </a:extLst>
          </p:cNvPr>
          <p:cNvGrpSpPr/>
          <p:nvPr/>
        </p:nvGrpSpPr>
        <p:grpSpPr>
          <a:xfrm>
            <a:off x="8042966" y="3429000"/>
            <a:ext cx="3463234" cy="1927270"/>
            <a:chOff x="8042966" y="3682733"/>
            <a:chExt cx="3463234" cy="1927270"/>
          </a:xfrm>
        </p:grpSpPr>
        <p:grpSp>
          <p:nvGrpSpPr>
            <p:cNvPr id="8" name="Group 7">
              <a:extLst>
                <a:ext uri="{FF2B5EF4-FFF2-40B4-BE49-F238E27FC236}">
                  <a16:creationId xmlns="" xmlns:a16="http://schemas.microsoft.com/office/drawing/2014/main" id="{6A76E5DC-1B69-4F75-9D7C-B011338FA122}"/>
                </a:ext>
              </a:extLst>
            </p:cNvPr>
            <p:cNvGrpSpPr/>
            <p:nvPr/>
          </p:nvGrpSpPr>
          <p:grpSpPr>
            <a:xfrm rot="5400000">
              <a:off x="10232299" y="3645501"/>
              <a:ext cx="438502" cy="512965"/>
              <a:chOff x="8071521" y="697011"/>
              <a:chExt cx="438502" cy="512965"/>
            </a:xfrm>
          </p:grpSpPr>
          <p:sp>
            <p:nvSpPr>
              <p:cNvPr id="9" name="Arrow: Right 8">
                <a:extLst>
                  <a:ext uri="{FF2B5EF4-FFF2-40B4-BE49-F238E27FC236}">
                    <a16:creationId xmlns="" xmlns:a16="http://schemas.microsoft.com/office/drawing/2014/main" id="{16417DE4-3524-499A-85A9-01EFD89CCB10}"/>
                  </a:ext>
                </a:extLst>
              </p:cNvPr>
              <p:cNvSpPr/>
              <p:nvPr/>
            </p:nvSpPr>
            <p:spPr>
              <a:xfrm>
                <a:off x="8071521" y="697011"/>
                <a:ext cx="438502" cy="512965"/>
              </a:xfrm>
              <a:prstGeom prst="rightArrow">
                <a:avLst>
                  <a:gd name="adj1" fmla="val 60000"/>
                  <a:gd name="adj2" fmla="val 50000"/>
                </a:avLst>
              </a:prstGeom>
              <a:solidFill>
                <a:srgbClr val="7B1423"/>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Arrow: Right 4">
                <a:extLst>
                  <a:ext uri="{FF2B5EF4-FFF2-40B4-BE49-F238E27FC236}">
                    <a16:creationId xmlns="" xmlns:a16="http://schemas.microsoft.com/office/drawing/2014/main" id="{0B207F6C-962A-40C6-A7DF-6C51E4CF6EBD}"/>
                  </a:ext>
                </a:extLst>
              </p:cNvPr>
              <p:cNvSpPr txBox="1"/>
              <p:nvPr/>
            </p:nvSpPr>
            <p:spPr>
              <a:xfrm>
                <a:off x="8071521" y="799604"/>
                <a:ext cx="306951" cy="307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2" name="Group 11">
              <a:extLst>
                <a:ext uri="{FF2B5EF4-FFF2-40B4-BE49-F238E27FC236}">
                  <a16:creationId xmlns="" xmlns:a16="http://schemas.microsoft.com/office/drawing/2014/main" id="{6C204DA8-2544-484E-975B-C84BBE47090A}"/>
                </a:ext>
              </a:extLst>
            </p:cNvPr>
            <p:cNvGrpSpPr/>
            <p:nvPr/>
          </p:nvGrpSpPr>
          <p:grpSpPr>
            <a:xfrm>
              <a:off x="8042966" y="4178778"/>
              <a:ext cx="3463234" cy="1431225"/>
              <a:chOff x="8692044" y="332972"/>
              <a:chExt cx="2068407" cy="1241044"/>
            </a:xfrm>
          </p:grpSpPr>
          <p:sp>
            <p:nvSpPr>
              <p:cNvPr id="13" name="Rectangle: Rounded Corners 12">
                <a:extLst>
                  <a:ext uri="{FF2B5EF4-FFF2-40B4-BE49-F238E27FC236}">
                    <a16:creationId xmlns="" xmlns:a16="http://schemas.microsoft.com/office/drawing/2014/main" id="{95DCE5E1-795F-4016-A123-C16760DB9D87}"/>
                  </a:ext>
                </a:extLst>
              </p:cNvPr>
              <p:cNvSpPr/>
              <p:nvPr/>
            </p:nvSpPr>
            <p:spPr>
              <a:xfrm>
                <a:off x="8692044" y="332972"/>
                <a:ext cx="2068407" cy="1241044"/>
              </a:xfrm>
              <a:prstGeom prst="roundRect">
                <a:avLst>
                  <a:gd name="adj" fmla="val 10000"/>
                </a:avLst>
              </a:prstGeom>
              <a:solidFill>
                <a:srgbClr val="C309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 xmlns:a16="http://schemas.microsoft.com/office/drawing/2014/main" id="{879B36C4-F24B-45C5-808F-E100A8BDD75B}"/>
                  </a:ext>
                </a:extLst>
              </p:cNvPr>
              <p:cNvSpPr txBox="1"/>
              <p:nvPr/>
            </p:nvSpPr>
            <p:spPr>
              <a:xfrm>
                <a:off x="8728393" y="369321"/>
                <a:ext cx="1995709" cy="1168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defTabSz="800100">
                  <a:lnSpc>
                    <a:spcPct val="90000"/>
                  </a:lnSpc>
                  <a:spcBef>
                    <a:spcPct val="0"/>
                  </a:spcBef>
                  <a:buNone/>
                </a:pPr>
                <a:r>
                  <a:rPr lang="en-US" dirty="0"/>
                  <a:t>The inverse modeling is very complicated where the problem is</a:t>
                </a:r>
              </a:p>
              <a:p>
                <a:pPr marL="285750" lvl="0" indent="-285750" defTabSz="800100">
                  <a:lnSpc>
                    <a:spcPct val="90000"/>
                  </a:lnSpc>
                  <a:spcBef>
                    <a:spcPct val="0"/>
                  </a:spcBef>
                  <a:buFont typeface="Arial" panose="020B0604020202020204" pitchFamily="34" charset="0"/>
                  <a:buChar char="•"/>
                </a:pPr>
                <a:r>
                  <a:rPr lang="en-US" sz="1600" dirty="0"/>
                  <a:t>High dimensional</a:t>
                </a:r>
              </a:p>
              <a:p>
                <a:pPr marL="285750" lvl="0" indent="-285750" defTabSz="800100">
                  <a:lnSpc>
                    <a:spcPct val="90000"/>
                  </a:lnSpc>
                  <a:spcBef>
                    <a:spcPct val="0"/>
                  </a:spcBef>
                  <a:buFont typeface="Arial" panose="020B0604020202020204" pitchFamily="34" charset="0"/>
                  <a:buChar char="•"/>
                </a:pPr>
                <a:r>
                  <a:rPr lang="en-US" sz="1600" kern="1200" dirty="0"/>
                  <a:t>Highly nonlinear in solution space</a:t>
                </a:r>
              </a:p>
              <a:p>
                <a:pPr marL="285750" lvl="0" indent="-285750" defTabSz="800100">
                  <a:lnSpc>
                    <a:spcPct val="90000"/>
                  </a:lnSpc>
                  <a:spcBef>
                    <a:spcPct val="0"/>
                  </a:spcBef>
                  <a:buFont typeface="Arial" panose="020B0604020202020204" pitchFamily="34" charset="0"/>
                  <a:buChar char="•"/>
                </a:pPr>
                <a:r>
                  <a:rPr lang="en-US" sz="1600" dirty="0"/>
                  <a:t>Many local minima</a:t>
                </a:r>
                <a:endParaRPr lang="en-US" sz="1600" kern="1200" dirty="0"/>
              </a:p>
              <a:p>
                <a:pPr marL="285750" lvl="0" indent="-285750" defTabSz="800100">
                  <a:lnSpc>
                    <a:spcPct val="90000"/>
                  </a:lnSpc>
                  <a:spcBef>
                    <a:spcPct val="0"/>
                  </a:spcBef>
                  <a:spcAft>
                    <a:spcPct val="35000"/>
                  </a:spcAft>
                  <a:buFont typeface="Arial" panose="020B0604020202020204" pitchFamily="34" charset="0"/>
                  <a:buChar char="•"/>
                </a:pPr>
                <a:endParaRPr lang="en-US" sz="1800" kern="1200" dirty="0"/>
              </a:p>
            </p:txBody>
          </p:sp>
        </p:grpSp>
      </p:grpSp>
      <p:sp>
        <p:nvSpPr>
          <p:cNvPr id="17" name="TextBox 16">
            <a:extLst>
              <a:ext uri="{FF2B5EF4-FFF2-40B4-BE49-F238E27FC236}">
                <a16:creationId xmlns="" xmlns:a16="http://schemas.microsoft.com/office/drawing/2014/main" id="{7508F644-3179-4579-8436-8BCDE24D5C72}"/>
              </a:ext>
            </a:extLst>
          </p:cNvPr>
          <p:cNvSpPr txBox="1"/>
          <p:nvPr/>
        </p:nvSpPr>
        <p:spPr>
          <a:xfrm>
            <a:off x="628929" y="5517165"/>
            <a:ext cx="4625318" cy="400110"/>
          </a:xfrm>
          <a:prstGeom prst="rect">
            <a:avLst/>
          </a:prstGeom>
          <a:noFill/>
        </p:spPr>
        <p:txBody>
          <a:bodyPr wrap="square" rtlCol="0">
            <a:spAutoFit/>
          </a:bodyPr>
          <a:lstStyle/>
          <a:p>
            <a:r>
              <a:rPr lang="en-US" sz="1000" i="1" dirty="0">
                <a:solidFill>
                  <a:schemeClr val="bg1">
                    <a:lumMod val="75000"/>
                  </a:schemeClr>
                </a:solidFill>
              </a:rPr>
              <a:t>Reference: </a:t>
            </a:r>
            <a:r>
              <a:rPr lang="en-US" sz="1000" b="1" i="1" dirty="0">
                <a:solidFill>
                  <a:schemeClr val="bg1">
                    <a:lumMod val="75000"/>
                  </a:schemeClr>
                </a:solidFill>
              </a:rPr>
              <a:t>Schlumberger Geosphere HD Mapping While Drilling Service</a:t>
            </a:r>
          </a:p>
          <a:p>
            <a:r>
              <a:rPr lang="en-US" sz="1000" i="1" dirty="0">
                <a:solidFill>
                  <a:schemeClr val="bg1">
                    <a:lumMod val="75000"/>
                  </a:schemeClr>
                </a:solidFill>
              </a:rPr>
              <a:t>Demo from: https://indd.adobe.com/view/37a5d5eb-2e7e-44dc-811b-b0d23f0f257d </a:t>
            </a:r>
          </a:p>
        </p:txBody>
      </p:sp>
      <p:pic>
        <p:nvPicPr>
          <p:cNvPr id="19" name="Picture 18">
            <a:extLst>
              <a:ext uri="{FF2B5EF4-FFF2-40B4-BE49-F238E27FC236}">
                <a16:creationId xmlns="" xmlns:a16="http://schemas.microsoft.com/office/drawing/2014/main" id="{684AD084-E8A0-4172-BB71-7FDA86C9C0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004180" y="3648250"/>
            <a:ext cx="2822463" cy="2001257"/>
          </a:xfrm>
          <a:prstGeom prst="rect">
            <a:avLst/>
          </a:prstGeom>
        </p:spPr>
      </p:pic>
      <p:sp>
        <p:nvSpPr>
          <p:cNvPr id="2" name="TextBox 1">
            <a:extLst>
              <a:ext uri="{FF2B5EF4-FFF2-40B4-BE49-F238E27FC236}">
                <a16:creationId xmlns="" xmlns:a16="http://schemas.microsoft.com/office/drawing/2014/main" id="{1D4096B6-1ADE-4C68-B98C-83B946813895}"/>
              </a:ext>
            </a:extLst>
          </p:cNvPr>
          <p:cNvSpPr txBox="1"/>
          <p:nvPr/>
        </p:nvSpPr>
        <p:spPr>
          <a:xfrm>
            <a:off x="4899659" y="4018184"/>
            <a:ext cx="2235200" cy="923330"/>
          </a:xfrm>
          <a:prstGeom prst="rect">
            <a:avLst/>
          </a:prstGeom>
          <a:noFill/>
        </p:spPr>
        <p:txBody>
          <a:bodyPr wrap="square" rtlCol="0">
            <a:spAutoFit/>
          </a:bodyPr>
          <a:lstStyle/>
          <a:p>
            <a:r>
              <a:rPr lang="en-US" dirty="0"/>
              <a:t>2D resistivity profile grouped by multiple 1D inverse results</a:t>
            </a:r>
          </a:p>
        </p:txBody>
      </p:sp>
    </p:spTree>
    <p:extLst>
      <p:ext uri="{BB962C8B-B14F-4D97-AF65-F5344CB8AC3E}">
        <p14:creationId xmlns:p14="http://schemas.microsoft.com/office/powerpoint/2010/main" val="9396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dgm id="{E58DFD8E-A102-4D41-A34E-CAD779488947}"/>
                                            </p:graphicEl>
                                          </p:spTgt>
                                        </p:tgtEl>
                                        <p:attrNameLst>
                                          <p:attrName>style.visibility</p:attrName>
                                        </p:attrNameLst>
                                      </p:cBhvr>
                                      <p:to>
                                        <p:strVal val="visible"/>
                                      </p:to>
                                    </p:set>
                                    <p:animEffect transition="in" filter="wipe(left)">
                                      <p:cBhvr>
                                        <p:cTn id="13" dur="500"/>
                                        <p:tgtEl>
                                          <p:spTgt spid="3">
                                            <p:graphicEl>
                                              <a:dgm id="{E58DFD8E-A102-4D41-A34E-CAD77948894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0135CE27-2967-4BD6-89B8-A9AC4F786B1D}"/>
                                            </p:graphicEl>
                                          </p:spTgt>
                                        </p:tgtEl>
                                        <p:attrNameLst>
                                          <p:attrName>style.visibility</p:attrName>
                                        </p:attrNameLst>
                                      </p:cBhvr>
                                      <p:to>
                                        <p:strVal val="visible"/>
                                      </p:to>
                                    </p:set>
                                    <p:animEffect transition="in" filter="wipe(left)">
                                      <p:cBhvr>
                                        <p:cTn id="23" dur="500"/>
                                        <p:tgtEl>
                                          <p:spTgt spid="3">
                                            <p:graphicEl>
                                              <a:dgm id="{0135CE27-2967-4BD6-89B8-A9AC4F786B1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09AEB92C-8D27-4B89-9FA0-4C9FC991C28D}"/>
                                            </p:graphicEl>
                                          </p:spTgt>
                                        </p:tgtEl>
                                        <p:attrNameLst>
                                          <p:attrName>style.visibility</p:attrName>
                                        </p:attrNameLst>
                                      </p:cBhvr>
                                      <p:to>
                                        <p:strVal val="visible"/>
                                      </p:to>
                                    </p:set>
                                    <p:animEffect transition="in" filter="wipe(left)">
                                      <p:cBhvr>
                                        <p:cTn id="26" dur="500"/>
                                        <p:tgtEl>
                                          <p:spTgt spid="3">
                                            <p:graphicEl>
                                              <a:dgm id="{09AEB92C-8D27-4B89-9FA0-4C9FC991C28D}"/>
                                            </p:graphic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CD6026CF-7B99-4262-AF16-2FAF03D18CA9}"/>
                                            </p:graphicEl>
                                          </p:spTgt>
                                        </p:tgtEl>
                                        <p:attrNameLst>
                                          <p:attrName>style.visibility</p:attrName>
                                        </p:attrNameLst>
                                      </p:cBhvr>
                                      <p:to>
                                        <p:strVal val="visible"/>
                                      </p:to>
                                    </p:set>
                                    <p:animEffect transition="in" filter="wipe(left)">
                                      <p:cBhvr>
                                        <p:cTn id="34" dur="500"/>
                                        <p:tgtEl>
                                          <p:spTgt spid="3">
                                            <p:graphicEl>
                                              <a:dgm id="{CD6026CF-7B99-4262-AF16-2FAF03D18CA9}"/>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graphicEl>
                                              <a:dgm id="{B4D1CB0E-640C-4CC2-8D27-FA522D82301F}"/>
                                            </p:graphicEl>
                                          </p:spTgt>
                                        </p:tgtEl>
                                        <p:attrNameLst>
                                          <p:attrName>style.visibility</p:attrName>
                                        </p:attrNameLst>
                                      </p:cBhvr>
                                      <p:to>
                                        <p:strVal val="visible"/>
                                      </p:to>
                                    </p:set>
                                    <p:animEffect transition="in" filter="wipe(left)">
                                      <p:cBhvr>
                                        <p:cTn id="37" dur="500"/>
                                        <p:tgtEl>
                                          <p:spTgt spid="3">
                                            <p:graphicEl>
                                              <a:dgm id="{B4D1CB0E-640C-4CC2-8D27-FA522D82301F}"/>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
                                            <p:graphicEl>
                                              <a:dgm id="{227EE735-B2F2-4378-B3BE-B887702E845A}"/>
                                            </p:graphicEl>
                                          </p:spTgt>
                                        </p:tgtEl>
                                        <p:attrNameLst>
                                          <p:attrName>style.visibility</p:attrName>
                                        </p:attrNameLst>
                                      </p:cBhvr>
                                      <p:to>
                                        <p:strVal val="visible"/>
                                      </p:to>
                                    </p:set>
                                    <p:animEffect transition="in" filter="wipe(left)">
                                      <p:cBhvr>
                                        <p:cTn id="41" dur="500"/>
                                        <p:tgtEl>
                                          <p:spTgt spid="3">
                                            <p:graphicEl>
                                              <a:dgm id="{227EE735-B2F2-4378-B3BE-B887702E845A}"/>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graphicEl>
                                              <a:dgm id="{3E942D0A-1CA2-4544-82DE-376987F00194}"/>
                                            </p:graphicEl>
                                          </p:spTgt>
                                        </p:tgtEl>
                                        <p:attrNameLst>
                                          <p:attrName>style.visibility</p:attrName>
                                        </p:attrNameLst>
                                      </p:cBhvr>
                                      <p:to>
                                        <p:strVal val="visible"/>
                                      </p:to>
                                    </p:set>
                                    <p:animEffect transition="in" filter="wipe(left)">
                                      <p:cBhvr>
                                        <p:cTn id="44" dur="500"/>
                                        <p:tgtEl>
                                          <p:spTgt spid="3">
                                            <p:graphicEl>
                                              <a:dgm id="{3E942D0A-1CA2-4544-82DE-376987F0019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10" presetClass="exit" presetSubtype="0" fill="hold" grpId="1"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3BB607D6-5E5A-4426-8642-B45E1EF1AC26}"/>
              </a:ext>
            </a:extLst>
          </p:cNvPr>
          <p:cNvSpPr>
            <a:spLocks noGrp="1"/>
          </p:cNvSpPr>
          <p:nvPr>
            <p:ph type="title"/>
          </p:nvPr>
        </p:nvSpPr>
        <p:spPr/>
        <p:txBody>
          <a:bodyPr/>
          <a:lstStyle/>
          <a:p>
            <a:r>
              <a:rPr lang="en-US" dirty="0"/>
              <a:t>Bayesian inference</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 xmlns:a16="http://schemas.microsoft.com/office/drawing/2014/main" id="{AD644CE8-EAA8-4EEF-9127-D051385D3105}"/>
                  </a:ext>
                </a:extLst>
              </p:cNvPr>
              <p:cNvSpPr>
                <a:spLocks noGrp="1"/>
              </p:cNvSpPr>
              <p:nvPr>
                <p:ph idx="1"/>
              </p:nvPr>
            </p:nvSpPr>
            <p:spPr/>
            <p:txBody>
              <a:bodyPr>
                <a:normAutofit lnSpcReduction="10000"/>
              </a:bodyPr>
              <a:lstStyle/>
              <a:p>
                <a:pPr marL="0" indent="0">
                  <a:buNone/>
                </a:pPr>
                <a:endParaRPr lang="en-US" b="0" i="1" dirty="0">
                  <a:latin typeface="Cambria Math" panose="02040503050406030204" pitchFamily="18" charset="0"/>
                </a:endParaRPr>
              </a:p>
              <a:p>
                <a:pPr marL="0" indent="0">
                  <a:buNone/>
                </a:pPr>
                <a:endParaRPr lang="en-US" sz="160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charset="0"/>
                            </a:rPr>
                          </m:ctrlPr>
                        </m:dPr>
                        <m:e>
                          <m:r>
                            <a:rPr lang="en-US" b="1" i="1" smtClean="0">
                              <a:latin typeface="Cambria Math" panose="02040503050406030204" pitchFamily="18" charset="0"/>
                              <a:ea typeface="Cambria Math" panose="02040503050406030204" pitchFamily="18" charset="0"/>
                            </a:rPr>
                            <m:t>𝒎</m:t>
                          </m:r>
                        </m:e>
                        <m:e>
                          <m:r>
                            <a:rPr lang="en-US" b="1" i="1" smtClean="0">
                              <a:latin typeface="Cambria Math" panose="02040503050406030204" pitchFamily="18" charset="0"/>
                            </a:rPr>
                            <m:t>𝒅</m:t>
                          </m:r>
                        </m:e>
                      </m:d>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𝑃</m:t>
                          </m:r>
                          <m:d>
                            <m:dPr>
                              <m:ctrlPr>
                                <a:rPr lang="en-US" b="0" i="1" smtClean="0">
                                  <a:latin typeface="Cambria Math" charset="0"/>
                                </a:rPr>
                              </m:ctrlPr>
                            </m:dPr>
                            <m:e>
                              <m:r>
                                <a:rPr lang="en-US" b="1" i="1">
                                  <a:latin typeface="Cambria Math" panose="02040503050406030204" pitchFamily="18" charset="0"/>
                                </a:rPr>
                                <m:t>𝒅</m:t>
                              </m:r>
                            </m:e>
                            <m:e>
                              <m:r>
                                <a:rPr lang="en-US" b="1" i="1">
                                  <a:latin typeface="Cambria Math" panose="02040503050406030204" pitchFamily="18" charset="0"/>
                                  <a:ea typeface="Cambria Math" panose="02040503050406030204" pitchFamily="18" charset="0"/>
                                </a:rPr>
                                <m:t>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𝒎</m:t>
                          </m:r>
                          <m:r>
                            <a:rPr lang="en-US" b="0" i="1" smtClean="0">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b="1" i="1">
                              <a:latin typeface="Cambria Math" panose="02040503050406030204" pitchFamily="18" charset="0"/>
                            </a:rPr>
                            <m:t>𝒅</m:t>
                          </m:r>
                          <m:r>
                            <a:rPr lang="en-US" b="0" i="1" smtClean="0">
                              <a:latin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rPr>
                            <m:t>𝒅</m:t>
                          </m:r>
                        </m:e>
                        <m:e>
                          <m:r>
                            <a:rPr lang="en-US" b="1" i="1">
                              <a:latin typeface="Cambria Math" panose="02040503050406030204" pitchFamily="18" charset="0"/>
                              <a:ea typeface="Cambria Math" panose="02040503050406030204" pitchFamily="18" charset="0"/>
                            </a:rPr>
                            <m:t>𝒎</m:t>
                          </m:r>
                        </m:e>
                      </m:d>
                      <m:r>
                        <a:rPr lang="en-US" i="1">
                          <a:latin typeface="Cambria Math" panose="02040503050406030204" pitchFamily="18" charset="0"/>
                        </a:rPr>
                        <m:t>𝑃</m:t>
                      </m:r>
                      <m:r>
                        <a:rPr lang="en-US"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𝒎</m:t>
                      </m:r>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a:p>
                <a:r>
                  <a:rPr lang="en-US" dirty="0"/>
                  <a:t>Given the measurement curves </a:t>
                </a:r>
                <a14:m>
                  <m:oMath xmlns:m="http://schemas.openxmlformats.org/officeDocument/2006/math">
                    <m:r>
                      <a:rPr lang="en-US" b="1" i="1">
                        <a:latin typeface="Cambria Math" panose="02040503050406030204" pitchFamily="18" charset="0"/>
                      </a:rPr>
                      <m:t>𝒅</m:t>
                    </m:r>
                  </m:oMath>
                </a14:m>
                <a:r>
                  <a:rPr lang="en-US" dirty="0"/>
                  <a:t>, infer the posterior probability distribution of the earth model parameters </a:t>
                </a:r>
                <a14:m>
                  <m:oMath xmlns:m="http://schemas.openxmlformats.org/officeDocument/2006/math">
                    <m:r>
                      <a:rPr lang="en-US" b="1" i="1">
                        <a:latin typeface="Cambria Math" panose="02040503050406030204" pitchFamily="18" charset="0"/>
                        <a:ea typeface="Cambria Math" panose="02040503050406030204" pitchFamily="18" charset="0"/>
                      </a:rPr>
                      <m:t>𝒎</m:t>
                    </m:r>
                  </m:oMath>
                </a14:m>
                <a:endParaRPr lang="en-US" b="0" dirty="0"/>
              </a:p>
              <a:p>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rPr>
                          <m:t>𝒅</m:t>
                        </m:r>
                      </m:e>
                    </m:d>
                    <m:r>
                      <a:rPr lang="en-US" i="1">
                        <a:latin typeface="Cambria Math" panose="02040503050406030204" pitchFamily="18" charset="0"/>
                      </a:rPr>
                      <m:t>=</m:t>
                    </m:r>
                    <m:nary>
                      <m:naryPr>
                        <m:limLoc m:val="undOvr"/>
                        <m:subHide m:val="on"/>
                        <m:supHide m:val="on"/>
                        <m:ctrlPr>
                          <a:rPr lang="en-US" i="1">
                            <a:latin typeface="Cambria Math" charset="0"/>
                          </a:rPr>
                        </m:ctrlPr>
                      </m:naryPr>
                      <m:sub/>
                      <m:sup/>
                      <m:e>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rPr>
                              <m:t>𝒅</m:t>
                            </m:r>
                          </m:e>
                          <m:e>
                            <m:r>
                              <a:rPr lang="en-US" b="1" i="1">
                                <a:latin typeface="Cambria Math" panose="02040503050406030204" pitchFamily="18" charset="0"/>
                                <a:ea typeface="Cambria Math" panose="02040503050406030204" pitchFamily="18" charset="0"/>
                              </a:rPr>
                              <m:t>𝒎</m:t>
                            </m:r>
                          </m:e>
                        </m:d>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ea typeface="Cambria Math" panose="02040503050406030204" pitchFamily="18" charset="0"/>
                              </a:rPr>
                              <m:t>𝒎</m:t>
                            </m:r>
                          </m:e>
                        </m:d>
                        <m:r>
                          <a:rPr lang="en-US" i="1">
                            <a:latin typeface="Cambria Math" panose="02040503050406030204" pitchFamily="18" charset="0"/>
                          </a:rPr>
                          <m:t>𝑑</m:t>
                        </m:r>
                        <m:r>
                          <a:rPr lang="en-US" b="1" i="1">
                            <a:latin typeface="Cambria Math" panose="02040503050406030204" pitchFamily="18" charset="0"/>
                          </a:rPr>
                          <m:t>𝒎</m:t>
                        </m:r>
                      </m:e>
                    </m:nary>
                  </m:oMath>
                </a14:m>
                <a:r>
                  <a:rPr lang="en-US" dirty="0"/>
                  <a:t> </a:t>
                </a:r>
              </a:p>
              <a:p>
                <a:pPr lvl="1"/>
                <a:r>
                  <a:rPr lang="en-US" dirty="0"/>
                  <a:t>Marginalized over parameters </a:t>
                </a:r>
              </a:p>
              <a:p>
                <a:pPr lvl="1"/>
                <a:r>
                  <a:rPr lang="en-US" dirty="0"/>
                  <a:t>Remain the same for all possible hypotheses (model parameters)</a:t>
                </a:r>
              </a:p>
              <a:p>
                <a:endParaRPr lang="en-US" b="0" dirty="0"/>
              </a:p>
            </p:txBody>
          </p:sp>
        </mc:Choice>
        <mc:Fallback xmlns="">
          <p:sp>
            <p:nvSpPr>
              <p:cNvPr id="9" name="Content Placeholder 8">
                <a:extLst>
                  <a:ext uri="{FF2B5EF4-FFF2-40B4-BE49-F238E27FC236}">
                    <a16:creationId xmlns:a16="http://schemas.microsoft.com/office/drawing/2014/main" id="{AD644CE8-EAA8-4EEF-9127-D051385D3105}"/>
                  </a:ext>
                </a:extLst>
              </p:cNvPr>
              <p:cNvSpPr>
                <a:spLocks noGrp="1" noRot="1" noChangeAspect="1" noMove="1" noResize="1" noEditPoints="1" noAdjustHandles="1" noChangeArrowheads="1" noChangeShapeType="1" noTextEdit="1"/>
              </p:cNvSpPr>
              <p:nvPr>
                <p:ph idx="1"/>
              </p:nvPr>
            </p:nvSpPr>
            <p:spPr>
              <a:blipFill>
                <a:blip r:embed="rId3"/>
                <a:stretch>
                  <a:fillRect l="-812" b="-5731"/>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B4D897EB-65AB-4EF3-B7A5-B59304A1587F}"/>
              </a:ext>
            </a:extLst>
          </p:cNvPr>
          <p:cNvSpPr>
            <a:spLocks noGrp="1"/>
          </p:cNvSpPr>
          <p:nvPr>
            <p:ph type="dt" sz="half" idx="10"/>
          </p:nvPr>
        </p:nvSpPr>
        <p:spPr/>
        <p:txBody>
          <a:bodyPr/>
          <a:lstStyle/>
          <a:p>
            <a:fld id="{DACED468-0D76-4042-BEC0-3A936419417A}" type="datetime1">
              <a:rPr lang="en-US" smtClean="0"/>
              <a:t>12/17/19</a:t>
            </a:fld>
            <a:endParaRPr lang="en-US"/>
          </a:p>
        </p:txBody>
      </p:sp>
      <p:sp>
        <p:nvSpPr>
          <p:cNvPr id="7" name="Slide Number Placeholder 6">
            <a:extLst>
              <a:ext uri="{FF2B5EF4-FFF2-40B4-BE49-F238E27FC236}">
                <a16:creationId xmlns="" xmlns:a16="http://schemas.microsoft.com/office/drawing/2014/main" id="{81FB1D4F-62B1-4F35-97EF-FE49945CD1E2}"/>
              </a:ext>
            </a:extLst>
          </p:cNvPr>
          <p:cNvSpPr>
            <a:spLocks noGrp="1"/>
          </p:cNvSpPr>
          <p:nvPr>
            <p:ph type="sldNum" sz="quarter" idx="12"/>
          </p:nvPr>
        </p:nvSpPr>
        <p:spPr/>
        <p:txBody>
          <a:bodyPr/>
          <a:lstStyle/>
          <a:p>
            <a:fld id="{EFD61C4A-2CBD-4FCB-86E6-73D2C9ACB54E}" type="slidenum">
              <a:rPr lang="en-US" smtClean="0"/>
              <a:t>6</a:t>
            </a:fld>
            <a:endParaRPr lang="en-US"/>
          </a:p>
        </p:txBody>
      </p:sp>
      <p:pic>
        <p:nvPicPr>
          <p:cNvPr id="10" name="Picture 9">
            <a:extLst>
              <a:ext uri="{FF2B5EF4-FFF2-40B4-BE49-F238E27FC236}">
                <a16:creationId xmlns="" xmlns:a16="http://schemas.microsoft.com/office/drawing/2014/main" id="{B05B615E-E808-4764-A541-96503125A45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3321050" y="2121832"/>
            <a:ext cx="1268641" cy="332724"/>
          </a:xfrm>
          <a:prstGeom prst="rect">
            <a:avLst/>
          </a:prstGeom>
        </p:spPr>
      </p:pic>
      <p:pic>
        <p:nvPicPr>
          <p:cNvPr id="11" name="Picture 10">
            <a:extLst>
              <a:ext uri="{FF2B5EF4-FFF2-40B4-BE49-F238E27FC236}">
                <a16:creationId xmlns="" xmlns:a16="http://schemas.microsoft.com/office/drawing/2014/main" id="{A33A8139-5E5D-4BDC-A274-304929ABC7C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4769031" y="1896393"/>
            <a:ext cx="1268641" cy="374347"/>
          </a:xfrm>
          <a:prstGeom prst="rect">
            <a:avLst/>
          </a:prstGeom>
        </p:spPr>
      </p:pic>
      <p:pic>
        <p:nvPicPr>
          <p:cNvPr id="12" name="Picture 11">
            <a:extLst>
              <a:ext uri="{FF2B5EF4-FFF2-40B4-BE49-F238E27FC236}">
                <a16:creationId xmlns="" xmlns:a16="http://schemas.microsoft.com/office/drawing/2014/main" id="{9394724F-AFB9-45CC-90E7-C05019D479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5884659" y="1913847"/>
            <a:ext cx="872378" cy="360746"/>
          </a:xfrm>
          <a:prstGeom prst="rect">
            <a:avLst/>
          </a:prstGeom>
        </p:spPr>
      </p:pic>
      <p:pic>
        <p:nvPicPr>
          <p:cNvPr id="14" name="Picture 13">
            <a:extLst>
              <a:ext uri="{FF2B5EF4-FFF2-40B4-BE49-F238E27FC236}">
                <a16:creationId xmlns="" xmlns:a16="http://schemas.microsoft.com/office/drawing/2014/main" id="{BE5805D8-DA88-44B1-A35A-7CF7A8193AD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1943" y="3142006"/>
            <a:ext cx="872378" cy="305525"/>
          </a:xfrm>
          <a:prstGeom prst="rect">
            <a:avLst/>
          </a:prstGeom>
        </p:spPr>
      </p:pic>
      <p:sp>
        <p:nvSpPr>
          <p:cNvPr id="15" name="TextBox 14">
            <a:extLst>
              <a:ext uri="{FF2B5EF4-FFF2-40B4-BE49-F238E27FC236}">
                <a16:creationId xmlns="" xmlns:a16="http://schemas.microsoft.com/office/drawing/2014/main" id="{A689D217-9AB0-444B-A4ED-E1054A81A17D}"/>
              </a:ext>
            </a:extLst>
          </p:cNvPr>
          <p:cNvSpPr txBox="1"/>
          <p:nvPr/>
        </p:nvSpPr>
        <p:spPr>
          <a:xfrm>
            <a:off x="3453500" y="1715925"/>
            <a:ext cx="1268641" cy="376979"/>
          </a:xfrm>
          <a:prstGeom prst="rect">
            <a:avLst/>
          </a:prstGeom>
          <a:noFill/>
        </p:spPr>
        <p:txBody>
          <a:bodyPr wrap="square" rtlCol="0">
            <a:spAutoFit/>
          </a:bodyPr>
          <a:lstStyle/>
          <a:p>
            <a:r>
              <a:rPr lang="en-US" dirty="0">
                <a:solidFill>
                  <a:srgbClr val="FF0000"/>
                </a:solidFill>
              </a:rPr>
              <a:t>Posterior</a:t>
            </a:r>
          </a:p>
        </p:txBody>
      </p:sp>
      <p:sp>
        <p:nvSpPr>
          <p:cNvPr id="16" name="TextBox 15">
            <a:extLst>
              <a:ext uri="{FF2B5EF4-FFF2-40B4-BE49-F238E27FC236}">
                <a16:creationId xmlns="" xmlns:a16="http://schemas.microsoft.com/office/drawing/2014/main" id="{44EA25A0-131F-4053-A75A-8CEB24CA9AB6}"/>
              </a:ext>
            </a:extLst>
          </p:cNvPr>
          <p:cNvSpPr txBox="1"/>
          <p:nvPr/>
        </p:nvSpPr>
        <p:spPr>
          <a:xfrm>
            <a:off x="4879156" y="1519416"/>
            <a:ext cx="1158518" cy="376979"/>
          </a:xfrm>
          <a:prstGeom prst="rect">
            <a:avLst/>
          </a:prstGeom>
          <a:noFill/>
        </p:spPr>
        <p:txBody>
          <a:bodyPr wrap="square" rtlCol="0">
            <a:spAutoFit/>
          </a:bodyPr>
          <a:lstStyle/>
          <a:p>
            <a:r>
              <a:rPr lang="en-US" dirty="0">
                <a:solidFill>
                  <a:srgbClr val="FF0000"/>
                </a:solidFill>
              </a:rPr>
              <a:t>Likelihood</a:t>
            </a:r>
          </a:p>
        </p:txBody>
      </p:sp>
      <p:sp>
        <p:nvSpPr>
          <p:cNvPr id="17" name="TextBox 16">
            <a:extLst>
              <a:ext uri="{FF2B5EF4-FFF2-40B4-BE49-F238E27FC236}">
                <a16:creationId xmlns="" xmlns:a16="http://schemas.microsoft.com/office/drawing/2014/main" id="{99FEF8D4-001B-4F82-830D-25D3A1F0AF8D}"/>
              </a:ext>
            </a:extLst>
          </p:cNvPr>
          <p:cNvSpPr txBox="1"/>
          <p:nvPr/>
        </p:nvSpPr>
        <p:spPr>
          <a:xfrm>
            <a:off x="6050837" y="1536868"/>
            <a:ext cx="716918" cy="376979"/>
          </a:xfrm>
          <a:prstGeom prst="rect">
            <a:avLst/>
          </a:prstGeom>
          <a:noFill/>
        </p:spPr>
        <p:txBody>
          <a:bodyPr wrap="square" rtlCol="0">
            <a:spAutoFit/>
          </a:bodyPr>
          <a:lstStyle/>
          <a:p>
            <a:r>
              <a:rPr lang="en-US" dirty="0">
                <a:solidFill>
                  <a:srgbClr val="FF0000"/>
                </a:solidFill>
              </a:rPr>
              <a:t>Prior</a:t>
            </a:r>
          </a:p>
        </p:txBody>
      </p:sp>
      <p:sp>
        <p:nvSpPr>
          <p:cNvPr id="18" name="TextBox 17">
            <a:extLst>
              <a:ext uri="{FF2B5EF4-FFF2-40B4-BE49-F238E27FC236}">
                <a16:creationId xmlns="" xmlns:a16="http://schemas.microsoft.com/office/drawing/2014/main" id="{3125FBE5-76F9-4D00-ACDE-3C7D04766865}"/>
              </a:ext>
            </a:extLst>
          </p:cNvPr>
          <p:cNvSpPr txBox="1"/>
          <p:nvPr/>
        </p:nvSpPr>
        <p:spPr>
          <a:xfrm>
            <a:off x="5249458" y="3396477"/>
            <a:ext cx="1071390" cy="376979"/>
          </a:xfrm>
          <a:prstGeom prst="rect">
            <a:avLst/>
          </a:prstGeom>
          <a:noFill/>
        </p:spPr>
        <p:txBody>
          <a:bodyPr wrap="square" rtlCol="0">
            <a:spAutoFit/>
          </a:bodyPr>
          <a:lstStyle/>
          <a:p>
            <a:r>
              <a:rPr lang="en-US" dirty="0">
                <a:solidFill>
                  <a:srgbClr val="FF0000"/>
                </a:solidFill>
              </a:rPr>
              <a:t>Evidence</a:t>
            </a:r>
          </a:p>
        </p:txBody>
      </p:sp>
    </p:spTree>
    <p:extLst>
      <p:ext uri="{BB962C8B-B14F-4D97-AF65-F5344CB8AC3E}">
        <p14:creationId xmlns:p14="http://schemas.microsoft.com/office/powerpoint/2010/main" val="28833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a:extLst>
                  <a:ext uri="{FF2B5EF4-FFF2-40B4-BE49-F238E27FC236}">
                    <a16:creationId xmlns="" xmlns:a16="http://schemas.microsoft.com/office/drawing/2014/main" id="{CE92A902-808E-4E83-A25E-ED81BB862B64}"/>
                  </a:ext>
                </a:extLst>
              </p:cNvPr>
              <p:cNvSpPr>
                <a:spLocks noGrp="1"/>
              </p:cNvSpPr>
              <p:nvPr>
                <p:ph sz="half" idx="1"/>
              </p:nvPr>
            </p:nvSpPr>
            <p:spPr>
              <a:xfrm>
                <a:off x="838200" y="1737360"/>
                <a:ext cx="5389880" cy="4251960"/>
              </a:xfrm>
            </p:spPr>
            <p:txBody>
              <a:bodyPr/>
              <a:lstStyle/>
              <a:p>
                <a:pPr marL="0" indent="0">
                  <a:buNone/>
                </a:pPr>
                <a:r>
                  <a:rPr lang="en-US" dirty="0"/>
                  <a:t>Likelihood probability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rPr>
                          <m:t>𝒅</m:t>
                        </m:r>
                      </m:e>
                      <m:e>
                        <m:r>
                          <a:rPr lang="en-US" b="1" i="1">
                            <a:latin typeface="Cambria Math" panose="02040503050406030204" pitchFamily="18" charset="0"/>
                            <a:ea typeface="Cambria Math" panose="02040503050406030204" pitchFamily="18" charset="0"/>
                          </a:rPr>
                          <m:t>𝒎</m:t>
                        </m:r>
                      </m:e>
                    </m:d>
                  </m:oMath>
                </a14:m>
                <a:endParaRPr lang="en-US" dirty="0"/>
              </a:p>
              <a:p>
                <a:r>
                  <a:rPr lang="en-US" sz="2000" dirty="0"/>
                  <a:t>Given a certain model, the measurements follow a statistic</a:t>
                </a:r>
              </a:p>
              <a:p>
                <a:r>
                  <a:rPr lang="en-US" sz="2000" dirty="0"/>
                  <a:t>It depends on the noise type; usually assume a Gaussian noise</a:t>
                </a:r>
              </a:p>
              <a:p>
                <a14:m>
                  <m:oMath xmlns:m="http://schemas.openxmlformats.org/officeDocument/2006/math">
                    <m:r>
                      <a:rPr lang="en-US" sz="2000" i="1">
                        <a:latin typeface="Cambria Math" panose="02040503050406030204" pitchFamily="18" charset="0"/>
                      </a:rPr>
                      <m:t>𝑃</m:t>
                    </m:r>
                    <m:d>
                      <m:dPr>
                        <m:ctrlPr>
                          <a:rPr lang="en-US" sz="2000" i="1">
                            <a:latin typeface="Cambria Math" charset="0"/>
                          </a:rPr>
                        </m:ctrlPr>
                      </m:dPr>
                      <m:e>
                        <m:r>
                          <a:rPr lang="en-US" sz="2000" b="1" i="1">
                            <a:latin typeface="Cambria Math" panose="02040503050406030204" pitchFamily="18" charset="0"/>
                          </a:rPr>
                          <m:t>𝒅</m:t>
                        </m:r>
                      </m:e>
                      <m:e>
                        <m:r>
                          <a:rPr lang="en-US" sz="2000" b="1" i="1" smtClean="0">
                            <a:latin typeface="Cambria Math" panose="02040503050406030204" pitchFamily="18" charset="0"/>
                          </a:rPr>
                          <m:t>𝒎</m:t>
                        </m:r>
                      </m:e>
                    </m:d>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/2</m:t>
                            </m:r>
                          </m:sup>
                        </m:sSup>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𝑁</m:t>
                            </m:r>
                          </m:sup>
                        </m:sSup>
                      </m:den>
                    </m:f>
                    <m:r>
                      <m:rPr>
                        <m:sty m:val="p"/>
                      </m:rPr>
                      <a:rPr lang="en-US" sz="2000">
                        <a:latin typeface="Cambria Math" panose="02040503050406030204" pitchFamily="18" charset="0"/>
                        <a:ea typeface="Cambria Math" panose="02040503050406030204" pitchFamily="18" charset="0"/>
                      </a:rPr>
                      <m:t>exp</m:t>
                    </m:r>
                    <m:r>
                      <a:rPr lang="en-US" sz="2000" i="1">
                        <a:latin typeface="Cambria Math" panose="02040503050406030204" pitchFamily="18" charset="0"/>
                        <a:ea typeface="Cambria Math" panose="02040503050406030204" pitchFamily="18" charset="0"/>
                      </a:rPr>
                      <m:t>⁡(−</m:t>
                    </m:r>
                    <m:nary>
                      <m:naryPr>
                        <m:chr m:val="∑"/>
                        <m:ctrlPr>
                          <a:rPr lang="en-US" sz="2000" i="1">
                            <a:latin typeface="Cambria Math"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𝑖</m:t>
                        </m:r>
                        <m:r>
                          <a:rPr lang="en-US" altLang="zh-CN"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𝑁</m:t>
                        </m:r>
                      </m:sup>
                      <m:e>
                        <m:f>
                          <m:fPr>
                            <m:ctrlPr>
                              <a:rPr lang="en-US" sz="2000" i="1">
                                <a:latin typeface="Cambria Math" charset="0"/>
                                <a:ea typeface="Cambria Math" panose="02040503050406030204" pitchFamily="18" charset="0"/>
                              </a:rPr>
                            </m:ctrlPr>
                          </m:fPr>
                          <m:num>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𝐹</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𝒎</m:t>
                                </m:r>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2</m:t>
                                </m:r>
                              </m:sup>
                            </m:sSup>
                          </m:num>
                          <m:den>
                            <m:r>
                              <a:rPr lang="en-US" sz="2000" i="1">
                                <a:latin typeface="Cambria Math" panose="02040503050406030204" pitchFamily="18" charset="0"/>
                                <a:ea typeface="Cambria Math" panose="02040503050406030204" pitchFamily="18" charset="0"/>
                              </a:rPr>
                              <m:t>2</m:t>
                            </m:r>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2</m:t>
                                </m:r>
                              </m:sup>
                            </m:sSup>
                          </m:den>
                        </m:f>
                      </m:e>
                    </m:nary>
                    <m:r>
                      <a:rPr lang="en-US" sz="2000" i="1">
                        <a:latin typeface="Cambria Math" panose="02040503050406030204" pitchFamily="18" charset="0"/>
                        <a:ea typeface="Cambria Math" panose="02040503050406030204" pitchFamily="18" charset="0"/>
                      </a:rPr>
                      <m:t>)</m:t>
                    </m:r>
                  </m:oMath>
                </a14:m>
                <a:endParaRPr lang="en-US" sz="2000" dirty="0"/>
              </a:p>
              <a:p>
                <a14:m>
                  <m:oMath xmlns:m="http://schemas.openxmlformats.org/officeDocument/2006/math">
                    <m:r>
                      <a:rPr lang="en-US" sz="2000" i="1">
                        <a:latin typeface="Cambria Math" panose="02040503050406030204" pitchFamily="18" charset="0"/>
                        <a:ea typeface="Cambria Math" panose="02040503050406030204" pitchFamily="18" charset="0"/>
                      </a:rPr>
                      <m:t>𝜎</m:t>
                    </m:r>
                  </m:oMath>
                </a14:m>
                <a:r>
                  <a:rPr lang="en-US" sz="2000" dirty="0"/>
                  <a:t> describes the noise level</a:t>
                </a:r>
              </a:p>
              <a:p>
                <a14:m>
                  <m:oMath xmlns:m="http://schemas.openxmlformats.org/officeDocument/2006/math">
                    <m:r>
                      <a:rPr lang="en-US" sz="2000" b="1" i="1" smtClean="0">
                        <a:latin typeface="Cambria Math" panose="02040503050406030204" pitchFamily="18" charset="0"/>
                      </a:rPr>
                      <m:t>𝒅</m:t>
                    </m:r>
                    <m:r>
                      <a:rPr lang="en-US" sz="2000" b="0" i="1" smtClean="0">
                        <a:latin typeface="Cambria Math" panose="02040503050406030204" pitchFamily="18" charset="0"/>
                      </a:rPr>
                      <m:t>−</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1" i="1" smtClean="0">
                        <a:latin typeface="Cambria Math" panose="02040503050406030204" pitchFamily="18" charset="0"/>
                      </a:rPr>
                      <m:t>𝒎</m:t>
                    </m:r>
                    <m:r>
                      <a:rPr lang="en-US" sz="2000" b="0" i="1" smtClean="0">
                        <a:latin typeface="Cambria Math" panose="02040503050406030204" pitchFamily="18" charset="0"/>
                      </a:rPr>
                      <m:t>)</m:t>
                    </m:r>
                  </m:oMath>
                </a14:m>
                <a:r>
                  <a:rPr lang="en-US" sz="2000" dirty="0"/>
                  <a:t> presents the fitness of measurement</a:t>
                </a:r>
              </a:p>
            </p:txBody>
          </p:sp>
        </mc:Choice>
        <mc:Fallback xmlns="">
          <p:sp>
            <p:nvSpPr>
              <p:cNvPr id="7" name="Content Placeholder 6">
                <a:extLst>
                  <a:ext uri="{FF2B5EF4-FFF2-40B4-BE49-F238E27FC236}">
                    <a16:creationId xmlns:a16="http://schemas.microsoft.com/office/drawing/2014/main" id="{CE92A902-808E-4E83-A25E-ED81BB862B64}"/>
                  </a:ext>
                </a:extLst>
              </p:cNvPr>
              <p:cNvSpPr>
                <a:spLocks noGrp="1" noRot="1" noChangeAspect="1" noMove="1" noResize="1" noEditPoints="1" noAdjustHandles="1" noChangeArrowheads="1" noChangeShapeType="1" noTextEdit="1"/>
              </p:cNvSpPr>
              <p:nvPr>
                <p:ph sz="half" idx="1"/>
              </p:nvPr>
            </p:nvSpPr>
            <p:spPr>
              <a:xfrm>
                <a:off x="838200" y="1737360"/>
                <a:ext cx="5389880" cy="4251960"/>
              </a:xfrm>
              <a:blipFill>
                <a:blip r:embed="rId5"/>
                <a:stretch>
                  <a:fillRect l="-1810" t="-2006" r="-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 xmlns:a16="http://schemas.microsoft.com/office/drawing/2014/main" id="{1092F84B-5856-4E8A-87C1-110A41C1FDF5}"/>
                  </a:ext>
                </a:extLst>
              </p:cNvPr>
              <p:cNvSpPr>
                <a:spLocks noGrp="1"/>
              </p:cNvSpPr>
              <p:nvPr>
                <p:ph sz="half" idx="2"/>
              </p:nvPr>
            </p:nvSpPr>
            <p:spPr/>
            <p:txBody>
              <a:bodyPr/>
              <a:lstStyle/>
              <a:p>
                <a:pPr marL="0" indent="0">
                  <a:buNone/>
                </a:pPr>
                <a:r>
                  <a:rPr lang="en-US" dirty="0"/>
                  <a:t>Prior probability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𝒎</m:t>
                    </m:r>
                    <m:r>
                      <a:rPr lang="en-US" i="1">
                        <a:latin typeface="Cambria Math" panose="02040503050406030204" pitchFamily="18" charset="0"/>
                      </a:rPr>
                      <m:t>)</m:t>
                    </m:r>
                  </m:oMath>
                </a14:m>
                <a:endParaRPr lang="en-US" dirty="0"/>
              </a:p>
              <a:p>
                <a:r>
                  <a:rPr lang="en-US" sz="2000" dirty="0"/>
                  <a:t>The estimated probability of the model before observing measurement</a:t>
                </a:r>
              </a:p>
              <a:p>
                <a:r>
                  <a:rPr lang="en-US" sz="2000" dirty="0"/>
                  <a:t>Very commonly as a constraint to regularize the model parameters</a:t>
                </a:r>
              </a:p>
            </p:txBody>
          </p:sp>
        </mc:Choice>
        <mc:Fallback xmlns="">
          <p:sp>
            <p:nvSpPr>
              <p:cNvPr id="8" name="Content Placeholder 7">
                <a:extLst>
                  <a:ext uri="{FF2B5EF4-FFF2-40B4-BE49-F238E27FC236}">
                    <a16:creationId xmlns:a16="http://schemas.microsoft.com/office/drawing/2014/main" id="{1092F84B-5856-4E8A-87C1-110A41C1FDF5}"/>
                  </a:ext>
                </a:extLst>
              </p:cNvPr>
              <p:cNvSpPr>
                <a:spLocks noGrp="1" noRot="1" noChangeAspect="1" noMove="1" noResize="1" noEditPoints="1" noAdjustHandles="1" noChangeArrowheads="1" noChangeShapeType="1" noTextEdit="1"/>
              </p:cNvSpPr>
              <p:nvPr>
                <p:ph sz="half" idx="2"/>
              </p:nvPr>
            </p:nvSpPr>
            <p:spPr>
              <a:blipFill>
                <a:blip r:embed="rId6"/>
                <a:stretch>
                  <a:fillRect l="-1882" t="-2006" r="-2235"/>
                </a:stretch>
              </a:blipFill>
            </p:spPr>
            <p:txBody>
              <a:bodyPr/>
              <a:lstStyle/>
              <a:p>
                <a:r>
                  <a:rPr lang="en-US">
                    <a:noFill/>
                  </a:rPr>
                  <a:t> </a:t>
                </a:r>
              </a:p>
            </p:txBody>
          </p:sp>
        </mc:Fallback>
      </mc:AlternateContent>
      <p:sp>
        <p:nvSpPr>
          <p:cNvPr id="6" name="Title 5">
            <a:extLst>
              <a:ext uri="{FF2B5EF4-FFF2-40B4-BE49-F238E27FC236}">
                <a16:creationId xmlns="" xmlns:a16="http://schemas.microsoft.com/office/drawing/2014/main" id="{B15FCAA0-C13E-4657-AD53-41451932713A}"/>
              </a:ext>
            </a:extLst>
          </p:cNvPr>
          <p:cNvSpPr>
            <a:spLocks noGrp="1"/>
          </p:cNvSpPr>
          <p:nvPr>
            <p:ph type="title"/>
          </p:nvPr>
        </p:nvSpPr>
        <p:spPr/>
        <p:txBody>
          <a:bodyPr/>
          <a:lstStyle/>
          <a:p>
            <a:r>
              <a:rPr lang="en-US" dirty="0"/>
              <a:t>Likelihood and prior</a:t>
            </a:r>
          </a:p>
        </p:txBody>
      </p:sp>
      <p:sp>
        <p:nvSpPr>
          <p:cNvPr id="4" name="Date Placeholder 3">
            <a:extLst>
              <a:ext uri="{FF2B5EF4-FFF2-40B4-BE49-F238E27FC236}">
                <a16:creationId xmlns="" xmlns:a16="http://schemas.microsoft.com/office/drawing/2014/main" id="{4C9C5984-4F73-447C-AC3E-010027B1239D}"/>
              </a:ext>
            </a:extLst>
          </p:cNvPr>
          <p:cNvSpPr>
            <a:spLocks noGrp="1"/>
          </p:cNvSpPr>
          <p:nvPr>
            <p:ph type="dt" sz="half" idx="10"/>
          </p:nvPr>
        </p:nvSpPr>
        <p:spPr/>
        <p:txBody>
          <a:bodyPr/>
          <a:lstStyle/>
          <a:p>
            <a:fld id="{EF939D52-8722-4EC7-A4CB-6C9B1DEBB01F}" type="datetime1">
              <a:rPr lang="en-US" smtClean="0"/>
              <a:t>12/17/19</a:t>
            </a:fld>
            <a:endParaRPr lang="en-US"/>
          </a:p>
        </p:txBody>
      </p:sp>
      <p:sp>
        <p:nvSpPr>
          <p:cNvPr id="5" name="Slide Number Placeholder 4">
            <a:extLst>
              <a:ext uri="{FF2B5EF4-FFF2-40B4-BE49-F238E27FC236}">
                <a16:creationId xmlns="" xmlns:a16="http://schemas.microsoft.com/office/drawing/2014/main" id="{0C239457-8F86-4F4A-8EDE-CEC8C8DAC575}"/>
              </a:ext>
            </a:extLst>
          </p:cNvPr>
          <p:cNvSpPr>
            <a:spLocks noGrp="1"/>
          </p:cNvSpPr>
          <p:nvPr>
            <p:ph type="sldNum" sz="quarter" idx="12"/>
          </p:nvPr>
        </p:nvSpPr>
        <p:spPr/>
        <p:txBody>
          <a:bodyPr/>
          <a:lstStyle/>
          <a:p>
            <a:fld id="{5DAD2D5A-63D4-4764-812C-7B8BDA2C77FC}" type="slidenum">
              <a:rPr lang="en-US" smtClean="0"/>
              <a:t>7</a:t>
            </a:fld>
            <a:endParaRPr lang="en-US"/>
          </a:p>
        </p:txBody>
      </p:sp>
    </p:spTree>
    <p:extLst>
      <p:ext uri="{BB962C8B-B14F-4D97-AF65-F5344CB8AC3E}">
        <p14:creationId xmlns:p14="http://schemas.microsoft.com/office/powerpoint/2010/main" val="1817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5CB70552-9341-4E89-8FBC-2504DE3A2B6C}"/>
              </a:ext>
            </a:extLst>
          </p:cNvPr>
          <p:cNvSpPr>
            <a:spLocks noGrp="1"/>
          </p:cNvSpPr>
          <p:nvPr>
            <p:ph type="title"/>
          </p:nvPr>
        </p:nvSpPr>
        <p:spPr/>
        <p:txBody>
          <a:bodyPr/>
          <a:lstStyle/>
          <a:p>
            <a:r>
              <a:rPr lang="en-US" dirty="0"/>
              <a:t>Markov Chain Monte Carlo (MCMC) method</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 xmlns:a16="http://schemas.microsoft.com/office/drawing/2014/main" id="{8A5E12F9-C9B2-4727-BDEB-D645A6DF086D}"/>
                  </a:ext>
                </a:extLst>
              </p:cNvPr>
              <p:cNvSpPr>
                <a:spLocks noGrp="1"/>
              </p:cNvSpPr>
              <p:nvPr>
                <p:ph idx="1"/>
              </p:nvPr>
            </p:nvSpPr>
            <p:spPr>
              <a:xfrm>
                <a:off x="838199" y="1737360"/>
                <a:ext cx="10814051" cy="4251960"/>
              </a:xfrm>
            </p:spPr>
            <p:txBody>
              <a:bodyPr/>
              <a:lstStyle/>
              <a:p>
                <a:r>
                  <a:rPr lang="en-US" dirty="0"/>
                  <a:t>posterior probability: </a:t>
                </a: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ea typeface="Cambria Math" panose="02040503050406030204" pitchFamily="18" charset="0"/>
                          </a:rPr>
                          <m:t>𝒎</m:t>
                        </m:r>
                      </m:e>
                      <m:e>
                        <m:r>
                          <a:rPr lang="en-US" b="1" i="1">
                            <a:latin typeface="Cambria Math" panose="02040503050406030204" pitchFamily="18" charset="0"/>
                          </a:rPr>
                          <m:t>𝒅</m:t>
                        </m:r>
                      </m:e>
                    </m:d>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𝑃</m:t>
                        </m:r>
                        <m:r>
                          <a:rPr lang="en-US" b="0" i="1" smtClean="0">
                            <a:latin typeface="Cambria Math" panose="02040503050406030204" pitchFamily="18" charset="0"/>
                          </a:rPr>
                          <m:t>(</m:t>
                        </m:r>
                        <m:r>
                          <a:rPr lang="en-US" b="1" i="1" smtClean="0">
                            <a:latin typeface="Cambria Math" panose="02040503050406030204" pitchFamily="18" charset="0"/>
                          </a:rPr>
                          <m:t>𝒅</m:t>
                        </m:r>
                        <m:r>
                          <a:rPr lang="en-US" b="0" i="1" smtClean="0">
                            <a:latin typeface="Cambria Math" panose="02040503050406030204" pitchFamily="18" charset="0"/>
                          </a:rPr>
                          <m:t>|</m:t>
                        </m:r>
                        <m:r>
                          <a:rPr lang="en-US" b="1" i="1" smtClean="0">
                            <a:latin typeface="Cambria Math" panose="02040503050406030204" pitchFamily="18" charset="0"/>
                          </a:rPr>
                          <m:t>𝒎</m:t>
                        </m:r>
                        <m:r>
                          <a:rPr lang="en-US" b="0" i="1" smtClean="0">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𝒎</m:t>
                        </m:r>
                        <m:r>
                          <a:rPr lang="en-US" i="1">
                            <a:latin typeface="Cambria Math" panose="02040503050406030204" pitchFamily="18" charset="0"/>
                          </a:rPr>
                          <m:t>)</m:t>
                        </m:r>
                      </m:num>
                      <m:den>
                        <m:nary>
                          <m:naryPr>
                            <m:limLoc m:val="undOvr"/>
                            <m:subHide m:val="on"/>
                            <m:supHide m:val="on"/>
                            <m:ctrlPr>
                              <a:rPr lang="en-US" i="1">
                                <a:latin typeface="Cambria Math" charset="0"/>
                              </a:rPr>
                            </m:ctrlPr>
                          </m:naryPr>
                          <m:sub/>
                          <m:sup/>
                          <m:e>
                            <m:r>
                              <a:rPr lang="en-US" i="1">
                                <a:latin typeface="Cambria Math" panose="02040503050406030204" pitchFamily="18" charset="0"/>
                              </a:rPr>
                              <m:t>𝑃</m:t>
                            </m:r>
                            <m:r>
                              <a:rPr lang="en-US" b="0" i="1" smtClean="0">
                                <a:latin typeface="Cambria Math" panose="02040503050406030204" pitchFamily="18" charset="0"/>
                              </a:rPr>
                              <m:t>(</m:t>
                            </m:r>
                            <m:r>
                              <a:rPr lang="en-US" b="1" i="1">
                                <a:latin typeface="Cambria Math" panose="02040503050406030204" pitchFamily="18" charset="0"/>
                              </a:rPr>
                              <m:t>𝒅</m:t>
                            </m:r>
                            <m:r>
                              <a:rPr lang="en-US" i="1">
                                <a:latin typeface="Cambria Math" panose="02040503050406030204" pitchFamily="18" charset="0"/>
                              </a:rPr>
                              <m:t>|</m:t>
                            </m:r>
                            <m:r>
                              <a:rPr lang="en-US" b="1" i="1">
                                <a:latin typeface="Cambria Math" panose="02040503050406030204" pitchFamily="18" charset="0"/>
                              </a:rPr>
                              <m:t>𝒎</m:t>
                            </m:r>
                            <m:r>
                              <a:rPr lang="en-US" b="1"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charset="0"/>
                                  </a:rPr>
                                </m:ctrlPr>
                              </m:dPr>
                              <m:e>
                                <m:r>
                                  <a:rPr lang="en-US" b="1" i="1">
                                    <a:latin typeface="Cambria Math" panose="02040503050406030204" pitchFamily="18" charset="0"/>
                                    <a:ea typeface="Cambria Math" panose="02040503050406030204" pitchFamily="18" charset="0"/>
                                  </a:rPr>
                                  <m:t>𝒎</m:t>
                                </m:r>
                              </m:e>
                            </m:d>
                            <m:r>
                              <a:rPr lang="en-US" i="1">
                                <a:latin typeface="Cambria Math" panose="02040503050406030204" pitchFamily="18" charset="0"/>
                              </a:rPr>
                              <m:t>𝑑</m:t>
                            </m:r>
                            <m:r>
                              <a:rPr lang="en-US" b="1" i="1">
                                <a:latin typeface="Cambria Math" panose="02040503050406030204" pitchFamily="18" charset="0"/>
                              </a:rPr>
                              <m:t>𝒎</m:t>
                            </m:r>
                          </m:e>
                        </m:nary>
                      </m:den>
                    </m:f>
                  </m:oMath>
                </a14:m>
                <a:endParaRPr lang="en-US" dirty="0"/>
              </a:p>
              <a:p>
                <a:r>
                  <a:rPr lang="en-US" dirty="0"/>
                  <a:t>To u</a:t>
                </a:r>
                <a:r>
                  <a:rPr lang="en-US" altLang="zh-CN" dirty="0"/>
                  <a:t>nderstand the posterior probability distribution, we need a sampling method</a:t>
                </a:r>
                <a:endParaRPr lang="en-US" dirty="0"/>
              </a:p>
              <a:p>
                <a:endParaRPr lang="en-US" dirty="0"/>
              </a:p>
            </p:txBody>
          </p:sp>
        </mc:Choice>
        <mc:Fallback xmlns="">
          <p:sp>
            <p:nvSpPr>
              <p:cNvPr id="10" name="Content Placeholder 9">
                <a:extLst>
                  <a:ext uri="{FF2B5EF4-FFF2-40B4-BE49-F238E27FC236}">
                    <a16:creationId xmlns:a16="http://schemas.microsoft.com/office/drawing/2014/main" id="{8A5E12F9-C9B2-4727-BDEB-D645A6DF086D}"/>
                  </a:ext>
                </a:extLst>
              </p:cNvPr>
              <p:cNvSpPr>
                <a:spLocks noGrp="1" noRot="1" noChangeAspect="1" noMove="1" noResize="1" noEditPoints="1" noAdjustHandles="1" noChangeArrowheads="1" noChangeShapeType="1" noTextEdit="1"/>
              </p:cNvSpPr>
              <p:nvPr>
                <p:ph idx="1"/>
              </p:nvPr>
            </p:nvSpPr>
            <p:spPr>
              <a:xfrm>
                <a:off x="838199" y="1737360"/>
                <a:ext cx="10814051" cy="4251960"/>
              </a:xfrm>
              <a:blipFill>
                <a:blip r:embed="rId3"/>
                <a:stretch>
                  <a:fillRect l="-733"/>
                </a:stretch>
              </a:blipFill>
            </p:spPr>
            <p:txBody>
              <a:bodyPr/>
              <a:lstStyle/>
              <a:p>
                <a:r>
                  <a:rPr lang="en-US">
                    <a:noFill/>
                  </a:rPr>
                  <a:t> </a:t>
                </a:r>
              </a:p>
            </p:txBody>
          </p:sp>
        </mc:Fallback>
      </mc:AlternateContent>
      <p:sp>
        <p:nvSpPr>
          <p:cNvPr id="5" name="Date Placeholder 4">
            <a:extLst>
              <a:ext uri="{FF2B5EF4-FFF2-40B4-BE49-F238E27FC236}">
                <a16:creationId xmlns="" xmlns:a16="http://schemas.microsoft.com/office/drawing/2014/main" id="{6D3598CA-E97A-4AB6-A4A8-E8DA96406B80}"/>
              </a:ext>
            </a:extLst>
          </p:cNvPr>
          <p:cNvSpPr>
            <a:spLocks noGrp="1"/>
          </p:cNvSpPr>
          <p:nvPr>
            <p:ph type="dt" sz="half" idx="10"/>
          </p:nvPr>
        </p:nvSpPr>
        <p:spPr/>
        <p:txBody>
          <a:bodyPr/>
          <a:lstStyle/>
          <a:p>
            <a:fld id="{A308D929-5DFA-40F6-A758-1056F193CB8E}" type="datetime1">
              <a:rPr lang="en-US" smtClean="0"/>
              <a:t>12/17/19</a:t>
            </a:fld>
            <a:endParaRPr lang="en-US"/>
          </a:p>
        </p:txBody>
      </p:sp>
      <p:sp>
        <p:nvSpPr>
          <p:cNvPr id="6" name="Slide Number Placeholder 5">
            <a:extLst>
              <a:ext uri="{FF2B5EF4-FFF2-40B4-BE49-F238E27FC236}">
                <a16:creationId xmlns="" xmlns:a16="http://schemas.microsoft.com/office/drawing/2014/main" id="{C3E3440C-E945-4D3B-A947-46D614E1688B}"/>
              </a:ext>
            </a:extLst>
          </p:cNvPr>
          <p:cNvSpPr>
            <a:spLocks noGrp="1"/>
          </p:cNvSpPr>
          <p:nvPr>
            <p:ph type="sldNum" sz="quarter" idx="12"/>
          </p:nvPr>
        </p:nvSpPr>
        <p:spPr/>
        <p:txBody>
          <a:bodyPr/>
          <a:lstStyle/>
          <a:p>
            <a:fld id="{5DAD2D5A-63D4-4764-812C-7B8BDA2C77FC}" type="slidenum">
              <a:rPr lang="en-US" smtClean="0"/>
              <a:t>8</a:t>
            </a:fld>
            <a:endParaRPr lang="en-US"/>
          </a:p>
        </p:txBody>
      </p:sp>
      <p:sp>
        <p:nvSpPr>
          <p:cNvPr id="11" name="Rectangle 10">
            <a:extLst>
              <a:ext uri="{FF2B5EF4-FFF2-40B4-BE49-F238E27FC236}">
                <a16:creationId xmlns="" xmlns:a16="http://schemas.microsoft.com/office/drawing/2014/main" id="{68FAC32F-BA60-4081-835E-82C631E7FABF}"/>
              </a:ext>
            </a:extLst>
          </p:cNvPr>
          <p:cNvSpPr/>
          <p:nvPr/>
        </p:nvSpPr>
        <p:spPr>
          <a:xfrm>
            <a:off x="10535332" y="2409273"/>
            <a:ext cx="847940" cy="461665"/>
          </a:xfrm>
          <a:prstGeom prst="rect">
            <a:avLst/>
          </a:prstGeom>
        </p:spPr>
        <p:txBody>
          <a:bodyPr wrap="square">
            <a:spAutoFit/>
          </a:bodyPr>
          <a:lstStyle/>
          <a:p>
            <a:endParaRPr lang="en-US" sz="2400" dirty="0"/>
          </a:p>
        </p:txBody>
      </p:sp>
      <p:pic>
        <p:nvPicPr>
          <p:cNvPr id="12" name="Picture 11">
            <a:extLst>
              <a:ext uri="{FF2B5EF4-FFF2-40B4-BE49-F238E27FC236}">
                <a16:creationId xmlns="" xmlns:a16="http://schemas.microsoft.com/office/drawing/2014/main" id="{E51393D5-4B2C-423D-9766-77904E6598B7}"/>
              </a:ext>
            </a:extLst>
          </p:cNvPr>
          <p:cNvPicPr>
            <a:picLocks noChangeAspect="1"/>
          </p:cNvPicPr>
          <p:nvPr/>
        </p:nvPicPr>
        <p:blipFill>
          <a:blip r:embed="rId4"/>
          <a:stretch>
            <a:fillRect/>
          </a:stretch>
        </p:blipFill>
        <p:spPr>
          <a:xfrm>
            <a:off x="1061087" y="3119488"/>
            <a:ext cx="4076700" cy="2676525"/>
          </a:xfrm>
          <a:prstGeom prst="rect">
            <a:avLst/>
          </a:prstGeom>
        </p:spPr>
      </p:pic>
      <p:sp>
        <p:nvSpPr>
          <p:cNvPr id="13" name="TextBox 12">
            <a:extLst>
              <a:ext uri="{FF2B5EF4-FFF2-40B4-BE49-F238E27FC236}">
                <a16:creationId xmlns="" xmlns:a16="http://schemas.microsoft.com/office/drawing/2014/main" id="{53CA8200-0AE7-4A7A-8CDA-D302460E91EA}"/>
              </a:ext>
            </a:extLst>
          </p:cNvPr>
          <p:cNvSpPr txBox="1"/>
          <p:nvPr/>
        </p:nvSpPr>
        <p:spPr>
          <a:xfrm rot="1258994">
            <a:off x="3305143" y="3731862"/>
            <a:ext cx="2298700" cy="830997"/>
          </a:xfrm>
          <a:prstGeom prst="rect">
            <a:avLst/>
          </a:prstGeom>
          <a:noFill/>
        </p:spPr>
        <p:txBody>
          <a:bodyPr wrap="square" rtlCol="0">
            <a:spAutoFit/>
          </a:bodyPr>
          <a:lstStyle/>
          <a:p>
            <a:pPr algn="ctr"/>
            <a:r>
              <a:rPr lang="en-US" sz="2400" b="1" dirty="0">
                <a:solidFill>
                  <a:srgbClr val="C3092B"/>
                </a:solidFill>
              </a:rPr>
              <a:t>Posterior Distribution?</a:t>
            </a:r>
          </a:p>
        </p:txBody>
      </p:sp>
      <p:sp>
        <p:nvSpPr>
          <p:cNvPr id="14" name="TextBox 13">
            <a:extLst>
              <a:ext uri="{FF2B5EF4-FFF2-40B4-BE49-F238E27FC236}">
                <a16:creationId xmlns="" xmlns:a16="http://schemas.microsoft.com/office/drawing/2014/main" id="{F975ADA7-9F1A-4F92-A784-83E1767FA8C2}"/>
              </a:ext>
            </a:extLst>
          </p:cNvPr>
          <p:cNvSpPr txBox="1"/>
          <p:nvPr/>
        </p:nvSpPr>
        <p:spPr>
          <a:xfrm rot="20497478">
            <a:off x="640311" y="3326431"/>
            <a:ext cx="1321985" cy="461665"/>
          </a:xfrm>
          <a:prstGeom prst="rect">
            <a:avLst/>
          </a:prstGeom>
          <a:noFill/>
        </p:spPr>
        <p:txBody>
          <a:bodyPr wrap="square" rtlCol="0">
            <a:spAutoFit/>
          </a:bodyPr>
          <a:lstStyle/>
          <a:p>
            <a:pPr algn="ctr"/>
            <a:r>
              <a:rPr lang="en-US" sz="2400" b="1" dirty="0">
                <a:solidFill>
                  <a:srgbClr val="C3092B"/>
                </a:solidFill>
              </a:rPr>
              <a:t>Mean?</a:t>
            </a:r>
          </a:p>
        </p:txBody>
      </p:sp>
      <p:sp>
        <p:nvSpPr>
          <p:cNvPr id="15" name="TextBox 14">
            <a:extLst>
              <a:ext uri="{FF2B5EF4-FFF2-40B4-BE49-F238E27FC236}">
                <a16:creationId xmlns="" xmlns:a16="http://schemas.microsoft.com/office/drawing/2014/main" id="{95B42DE3-6688-4732-8311-BD490102B66F}"/>
              </a:ext>
            </a:extLst>
          </p:cNvPr>
          <p:cNvSpPr txBox="1"/>
          <p:nvPr/>
        </p:nvSpPr>
        <p:spPr>
          <a:xfrm rot="20497478">
            <a:off x="204427" y="3981662"/>
            <a:ext cx="1321985" cy="461665"/>
          </a:xfrm>
          <a:prstGeom prst="rect">
            <a:avLst/>
          </a:prstGeom>
          <a:noFill/>
        </p:spPr>
        <p:txBody>
          <a:bodyPr wrap="square" rtlCol="0">
            <a:spAutoFit/>
          </a:bodyPr>
          <a:lstStyle/>
          <a:p>
            <a:pPr algn="ctr"/>
            <a:r>
              <a:rPr lang="en-US" sz="2400" b="1" dirty="0">
                <a:solidFill>
                  <a:srgbClr val="C3092B"/>
                </a:solidFill>
              </a:rPr>
              <a:t>Mode?</a:t>
            </a:r>
          </a:p>
        </p:txBody>
      </p:sp>
      <p:sp>
        <p:nvSpPr>
          <p:cNvPr id="16" name="TextBox 15">
            <a:extLst>
              <a:ext uri="{FF2B5EF4-FFF2-40B4-BE49-F238E27FC236}">
                <a16:creationId xmlns="" xmlns:a16="http://schemas.microsoft.com/office/drawing/2014/main" id="{4C32212F-489F-4169-8E1B-980108E3C296}"/>
              </a:ext>
            </a:extLst>
          </p:cNvPr>
          <p:cNvSpPr txBox="1"/>
          <p:nvPr/>
        </p:nvSpPr>
        <p:spPr>
          <a:xfrm rot="21123912">
            <a:off x="272458" y="5196969"/>
            <a:ext cx="1321985" cy="461665"/>
          </a:xfrm>
          <a:prstGeom prst="rect">
            <a:avLst/>
          </a:prstGeom>
          <a:noFill/>
        </p:spPr>
        <p:txBody>
          <a:bodyPr wrap="square" rtlCol="0">
            <a:spAutoFit/>
          </a:bodyPr>
          <a:lstStyle/>
          <a:p>
            <a:pPr algn="ctr"/>
            <a:r>
              <a:rPr lang="en-US" sz="2400" b="1" dirty="0">
                <a:solidFill>
                  <a:srgbClr val="C3092B"/>
                </a:solidFill>
              </a:rPr>
              <a:t>Range?</a:t>
            </a:r>
          </a:p>
        </p:txBody>
      </p:sp>
      <p:sp>
        <p:nvSpPr>
          <p:cNvPr id="17" name="TextBox 16">
            <a:extLst>
              <a:ext uri="{FF2B5EF4-FFF2-40B4-BE49-F238E27FC236}">
                <a16:creationId xmlns="" xmlns:a16="http://schemas.microsoft.com/office/drawing/2014/main" id="{E4BD4D69-8AC9-418E-BA34-7D0770B93217}"/>
              </a:ext>
            </a:extLst>
          </p:cNvPr>
          <p:cNvSpPr txBox="1"/>
          <p:nvPr/>
        </p:nvSpPr>
        <p:spPr>
          <a:xfrm>
            <a:off x="1764022" y="5511462"/>
            <a:ext cx="1636936" cy="461665"/>
          </a:xfrm>
          <a:prstGeom prst="rect">
            <a:avLst/>
          </a:prstGeom>
          <a:noFill/>
        </p:spPr>
        <p:txBody>
          <a:bodyPr wrap="square" rtlCol="0">
            <a:spAutoFit/>
          </a:bodyPr>
          <a:lstStyle/>
          <a:p>
            <a:pPr algn="ctr"/>
            <a:r>
              <a:rPr lang="en-US" sz="2400" b="1" dirty="0">
                <a:solidFill>
                  <a:srgbClr val="C3092B"/>
                </a:solidFill>
              </a:rPr>
              <a:t>Variance?</a:t>
            </a:r>
          </a:p>
        </p:txBody>
      </p:sp>
      <p:sp>
        <p:nvSpPr>
          <p:cNvPr id="18" name="TextBox 17">
            <a:extLst>
              <a:ext uri="{FF2B5EF4-FFF2-40B4-BE49-F238E27FC236}">
                <a16:creationId xmlns="" xmlns:a16="http://schemas.microsoft.com/office/drawing/2014/main" id="{18678642-D035-40FB-ABCB-5A2D497FBF6D}"/>
              </a:ext>
            </a:extLst>
          </p:cNvPr>
          <p:cNvSpPr txBox="1"/>
          <p:nvPr/>
        </p:nvSpPr>
        <p:spPr>
          <a:xfrm>
            <a:off x="5676412" y="3100859"/>
            <a:ext cx="5975839" cy="1292662"/>
          </a:xfrm>
          <a:prstGeom prst="rect">
            <a:avLst/>
          </a:prstGeom>
          <a:noFill/>
        </p:spPr>
        <p:txBody>
          <a:bodyPr wrap="square" rtlCol="0">
            <a:spAutoFit/>
          </a:bodyPr>
          <a:lstStyle/>
          <a:p>
            <a:r>
              <a:rPr lang="en-US" sz="2400" dirty="0"/>
              <a:t>MCMC Methods</a:t>
            </a:r>
          </a:p>
          <a:p>
            <a:pPr marL="285750" indent="-285750">
              <a:buFont typeface="Arial" panose="020B0604020202020204" pitchFamily="34" charset="0"/>
              <a:buChar char="•"/>
            </a:pPr>
            <a:r>
              <a:rPr lang="en-US" dirty="0"/>
              <a:t>A class of algorithms sample from a probability distribution</a:t>
            </a:r>
          </a:p>
          <a:p>
            <a:pPr marL="285750" indent="-285750">
              <a:buFont typeface="Arial" panose="020B0604020202020204" pitchFamily="34" charset="0"/>
              <a:buChar char="•"/>
            </a:pPr>
            <a:r>
              <a:rPr lang="en-US" dirty="0"/>
              <a:t>By constructing a </a:t>
            </a:r>
            <a:r>
              <a:rPr lang="en-US" dirty="0">
                <a:solidFill>
                  <a:srgbClr val="C3092B"/>
                </a:solidFill>
              </a:rPr>
              <a:t>Markov chain </a:t>
            </a:r>
            <a:r>
              <a:rPr lang="en-US" dirty="0"/>
              <a:t>whose </a:t>
            </a:r>
            <a:r>
              <a:rPr lang="en-US" dirty="0">
                <a:solidFill>
                  <a:srgbClr val="C3092B"/>
                </a:solidFill>
              </a:rPr>
              <a:t>stationary distribution</a:t>
            </a:r>
            <a:r>
              <a:rPr lang="en-US" dirty="0"/>
              <a:t> is the same as posterior distribution</a:t>
            </a:r>
          </a:p>
        </p:txBody>
      </p:sp>
      <p:pic>
        <p:nvPicPr>
          <p:cNvPr id="19" name="Picture 18">
            <a:extLst>
              <a:ext uri="{FF2B5EF4-FFF2-40B4-BE49-F238E27FC236}">
                <a16:creationId xmlns="" xmlns:a16="http://schemas.microsoft.com/office/drawing/2014/main" id="{20A58F5F-12CB-4F81-89DB-766816ED06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864" y="4489493"/>
            <a:ext cx="1636936" cy="1636936"/>
          </a:xfrm>
          <a:prstGeom prst="rect">
            <a:avLst/>
          </a:prstGeom>
        </p:spPr>
      </p:pic>
    </p:spTree>
    <p:extLst>
      <p:ext uri="{BB962C8B-B14F-4D97-AF65-F5344CB8AC3E}">
        <p14:creationId xmlns:p14="http://schemas.microsoft.com/office/powerpoint/2010/main" val="1270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04C248F6-13EF-4EFC-9426-E48DD7F70CB4}"/>
              </a:ext>
            </a:extLst>
          </p:cNvPr>
          <p:cNvSpPr>
            <a:spLocks noGrp="1"/>
          </p:cNvSpPr>
          <p:nvPr>
            <p:ph sz="quarter" idx="18"/>
          </p:nvPr>
        </p:nvSpPr>
        <p:spPr/>
        <p:txBody>
          <a:bodyPr>
            <a:normAutofit/>
          </a:bodyPr>
          <a:lstStyle/>
          <a:p>
            <a:r>
              <a:rPr lang="en-US" sz="2500" dirty="0">
                <a:solidFill>
                  <a:schemeClr val="bg1">
                    <a:lumMod val="95000"/>
                  </a:schemeClr>
                </a:solidFill>
              </a:rPr>
              <a:t>MCMC Algorithms</a:t>
            </a:r>
          </a:p>
        </p:txBody>
      </p:sp>
      <p:sp>
        <p:nvSpPr>
          <p:cNvPr id="6" name="Content Placeholder 5">
            <a:extLst>
              <a:ext uri="{FF2B5EF4-FFF2-40B4-BE49-F238E27FC236}">
                <a16:creationId xmlns="" xmlns:a16="http://schemas.microsoft.com/office/drawing/2014/main" id="{CA6FC4B3-A132-40F4-BCBE-52024BF2ACC2}"/>
              </a:ext>
            </a:extLst>
          </p:cNvPr>
          <p:cNvSpPr>
            <a:spLocks noGrp="1"/>
          </p:cNvSpPr>
          <p:nvPr>
            <p:ph sz="quarter" idx="19"/>
          </p:nvPr>
        </p:nvSpPr>
        <p:spPr/>
        <p:txBody>
          <a:bodyPr>
            <a:noAutofit/>
          </a:bodyPr>
          <a:lstStyle/>
          <a:p>
            <a:r>
              <a:rPr lang="en-US" sz="2500" dirty="0">
                <a:solidFill>
                  <a:schemeClr val="bg1">
                    <a:lumMod val="75000"/>
                  </a:schemeClr>
                </a:solidFill>
              </a:rPr>
              <a:t>Applications</a:t>
            </a:r>
          </a:p>
        </p:txBody>
      </p:sp>
      <p:sp>
        <p:nvSpPr>
          <p:cNvPr id="7" name="Content Placeholder 6">
            <a:extLst>
              <a:ext uri="{FF2B5EF4-FFF2-40B4-BE49-F238E27FC236}">
                <a16:creationId xmlns="" xmlns:a16="http://schemas.microsoft.com/office/drawing/2014/main" id="{7272820B-CB38-4B02-9D5A-BBEA70554664}"/>
              </a:ext>
            </a:extLst>
          </p:cNvPr>
          <p:cNvSpPr>
            <a:spLocks noGrp="1"/>
          </p:cNvSpPr>
          <p:nvPr>
            <p:ph sz="quarter" idx="20"/>
          </p:nvPr>
        </p:nvSpPr>
        <p:spPr/>
        <p:txBody>
          <a:bodyPr>
            <a:normAutofit/>
          </a:bodyPr>
          <a:lstStyle/>
          <a:p>
            <a:r>
              <a:rPr lang="en-US" sz="2500" dirty="0">
                <a:solidFill>
                  <a:schemeClr val="bg1">
                    <a:lumMod val="75000"/>
                  </a:schemeClr>
                </a:solidFill>
              </a:rPr>
              <a:t>Motivations</a:t>
            </a:r>
          </a:p>
        </p:txBody>
      </p:sp>
      <p:sp>
        <p:nvSpPr>
          <p:cNvPr id="8" name="Content Placeholder 7">
            <a:extLst>
              <a:ext uri="{FF2B5EF4-FFF2-40B4-BE49-F238E27FC236}">
                <a16:creationId xmlns="" xmlns:a16="http://schemas.microsoft.com/office/drawing/2014/main" id="{1CDFBE0D-79F4-4F36-B10E-B03E6AF5104F}"/>
              </a:ext>
            </a:extLst>
          </p:cNvPr>
          <p:cNvSpPr>
            <a:spLocks noGrp="1"/>
          </p:cNvSpPr>
          <p:nvPr>
            <p:ph sz="quarter" idx="21"/>
          </p:nvPr>
        </p:nvSpPr>
        <p:spPr>
          <a:xfrm>
            <a:off x="252661" y="4272262"/>
            <a:ext cx="4284063" cy="599476"/>
          </a:xfrm>
        </p:spPr>
        <p:txBody>
          <a:bodyPr>
            <a:normAutofit/>
          </a:bodyPr>
          <a:lstStyle/>
          <a:p>
            <a:r>
              <a:rPr lang="en-US" sz="2500" dirty="0">
                <a:solidFill>
                  <a:schemeClr val="bg1">
                    <a:lumMod val="75000"/>
                  </a:schemeClr>
                </a:solidFill>
              </a:rPr>
              <a:t>Conclusions</a:t>
            </a:r>
          </a:p>
        </p:txBody>
      </p:sp>
      <p:sp>
        <p:nvSpPr>
          <p:cNvPr id="9" name="Content Placeholder 8">
            <a:extLst>
              <a:ext uri="{FF2B5EF4-FFF2-40B4-BE49-F238E27FC236}">
                <a16:creationId xmlns="" xmlns:a16="http://schemas.microsoft.com/office/drawing/2014/main" id="{4D878DEE-660F-4D93-AB3A-4B48AA2B5517}"/>
              </a:ext>
            </a:extLst>
          </p:cNvPr>
          <p:cNvSpPr>
            <a:spLocks noGrp="1"/>
          </p:cNvSpPr>
          <p:nvPr>
            <p:ph sz="quarter" idx="22"/>
          </p:nvPr>
        </p:nvSpPr>
        <p:spPr/>
        <p:txBody>
          <a:bodyPr/>
          <a:lstStyle/>
          <a:p>
            <a:pPr marL="0" indent="0">
              <a:buNone/>
            </a:pPr>
            <a:r>
              <a:rPr lang="en-US" dirty="0"/>
              <a:t> </a:t>
            </a:r>
          </a:p>
        </p:txBody>
      </p:sp>
      <p:sp>
        <p:nvSpPr>
          <p:cNvPr id="10" name="Content Placeholder 9">
            <a:extLst>
              <a:ext uri="{FF2B5EF4-FFF2-40B4-BE49-F238E27FC236}">
                <a16:creationId xmlns="" xmlns:a16="http://schemas.microsoft.com/office/drawing/2014/main" id="{26BF0C0B-2229-4D50-B990-030BA716BDAB}"/>
              </a:ext>
            </a:extLst>
          </p:cNvPr>
          <p:cNvSpPr>
            <a:spLocks noGrp="1"/>
          </p:cNvSpPr>
          <p:nvPr>
            <p:ph sz="quarter" idx="23"/>
          </p:nvPr>
        </p:nvSpPr>
        <p:spPr/>
        <p:txBody>
          <a:bodyPr/>
          <a:lstStyle/>
          <a:p>
            <a:r>
              <a:rPr lang="en-US" b="1" dirty="0"/>
              <a:t>Outline</a:t>
            </a:r>
          </a:p>
        </p:txBody>
      </p:sp>
      <p:sp>
        <p:nvSpPr>
          <p:cNvPr id="15" name="Slide Number Placeholder 14">
            <a:extLst>
              <a:ext uri="{FF2B5EF4-FFF2-40B4-BE49-F238E27FC236}">
                <a16:creationId xmlns="" xmlns:a16="http://schemas.microsoft.com/office/drawing/2014/main" id="{9754F59C-7E3B-44D0-93B8-3B238FD333BD}"/>
              </a:ext>
            </a:extLst>
          </p:cNvPr>
          <p:cNvSpPr>
            <a:spLocks noGrp="1"/>
          </p:cNvSpPr>
          <p:nvPr>
            <p:ph type="sldNum" sz="quarter" idx="12"/>
          </p:nvPr>
        </p:nvSpPr>
        <p:spPr/>
        <p:txBody>
          <a:bodyPr/>
          <a:lstStyle/>
          <a:p>
            <a:fld id="{5DAD2D5A-63D4-4764-812C-7B8BDA2C77FC}" type="slidenum">
              <a:rPr lang="en-US" smtClean="0"/>
              <a:t>9</a:t>
            </a:fld>
            <a:endParaRPr lang="en-US" dirty="0"/>
          </a:p>
        </p:txBody>
      </p:sp>
      <p:sp>
        <p:nvSpPr>
          <p:cNvPr id="16" name="Content Placeholder 13">
            <a:extLst>
              <a:ext uri="{FF2B5EF4-FFF2-40B4-BE49-F238E27FC236}">
                <a16:creationId xmlns="" xmlns:a16="http://schemas.microsoft.com/office/drawing/2014/main" id="{FB54598D-E572-4B98-A157-39B356E0C988}"/>
              </a:ext>
            </a:extLst>
          </p:cNvPr>
          <p:cNvSpPr txBox="1">
            <a:spLocks/>
          </p:cNvSpPr>
          <p:nvPr/>
        </p:nvSpPr>
        <p:spPr>
          <a:xfrm>
            <a:off x="5452054" y="1529063"/>
            <a:ext cx="6160826" cy="44784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Bayesian inference and sampling methods</a:t>
            </a:r>
          </a:p>
          <a:p>
            <a:pPr lvl="1"/>
            <a:r>
              <a:rPr lang="en-US" sz="1600" dirty="0"/>
              <a:t>Markov chain Monte Carlo method</a:t>
            </a:r>
          </a:p>
          <a:p>
            <a:pPr lvl="1"/>
            <a:r>
              <a:rPr lang="en-US" sz="1600" dirty="0"/>
              <a:t>Metropolis-Hastings algorithm</a:t>
            </a:r>
          </a:p>
          <a:p>
            <a:r>
              <a:rPr lang="en-US" sz="2000" dirty="0"/>
              <a:t>Beyond random-walk: a hybrid Monte Carlo</a:t>
            </a:r>
          </a:p>
          <a:p>
            <a:pPr lvl="1"/>
            <a:r>
              <a:rPr lang="en-US" sz="1600" dirty="0"/>
              <a:t>Hamiltonian dynamic</a:t>
            </a:r>
          </a:p>
          <a:p>
            <a:pPr lvl="1"/>
            <a:r>
              <a:rPr lang="en-US" sz="1600" dirty="0"/>
              <a:t>Hybrid Monte Carlo sampling</a:t>
            </a:r>
          </a:p>
          <a:p>
            <a:r>
              <a:rPr lang="en-US" sz="2000" dirty="0"/>
              <a:t>Self-parameterizing method: trans-dimensional MCMC</a:t>
            </a:r>
          </a:p>
          <a:p>
            <a:pPr lvl="1"/>
            <a:r>
              <a:rPr lang="en-US" sz="1600" dirty="0"/>
              <a:t>Reversible-jump MCMC</a:t>
            </a:r>
          </a:p>
          <a:p>
            <a:pPr lvl="1"/>
            <a:r>
              <a:rPr lang="en-US" sz="1600" dirty="0"/>
              <a:t>Birth-death simulation</a:t>
            </a:r>
          </a:p>
          <a:p>
            <a:r>
              <a:rPr lang="en-US" sz="2000" dirty="0"/>
              <a:t>Accelerate Bayesian inference: tempering method</a:t>
            </a:r>
          </a:p>
          <a:p>
            <a:pPr lvl="1"/>
            <a:r>
              <a:rPr lang="en-US" sz="1600" dirty="0"/>
              <a:t>Optimization and probabilistic function</a:t>
            </a:r>
          </a:p>
          <a:p>
            <a:pPr lvl="1"/>
            <a:r>
              <a:rPr lang="en-US" sz="1600" dirty="0"/>
              <a:t>Parallel tempering method</a:t>
            </a:r>
          </a:p>
        </p:txBody>
      </p:sp>
    </p:spTree>
    <p:extLst>
      <p:ext uri="{BB962C8B-B14F-4D97-AF65-F5344CB8AC3E}">
        <p14:creationId xmlns:p14="http://schemas.microsoft.com/office/powerpoint/2010/main" val="2384530623"/>
      </p:ext>
    </p:extLst>
  </p:cSld>
  <p:clrMapOvr>
    <a:masterClrMapping/>
  </p:clrMapOvr>
  <mc:AlternateContent xmlns:mc="http://schemas.openxmlformats.org/markup-compatibility/2006" xmlns:p14="http://schemas.microsoft.com/office/powerpoint/2010/main">
    <mc:Choice Requires="p14">
      <p:transition spd="slow" p14:dur="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1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 custom by S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7056173-4C70-4982-9504-111524FA3D94}" vid="{9FFB2789-F360-457A-A186-5BEF77413A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UH template</Template>
  <TotalTime>11054</TotalTime>
  <Words>2219</Words>
  <Application>Microsoft Macintosh PowerPoint</Application>
  <PresentationFormat>Widescreen</PresentationFormat>
  <Paragraphs>629</Paragraphs>
  <Slides>51</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Calibri</vt:lpstr>
      <vt:lpstr>Calibri Light</vt:lpstr>
      <vt:lpstr>Cambria Math</vt:lpstr>
      <vt:lpstr>Helvetica Neue Light</vt:lpstr>
      <vt:lpstr>MS PGothic</vt:lpstr>
      <vt:lpstr>SimSun</vt:lpstr>
      <vt:lpstr>Times New Roman</vt:lpstr>
      <vt:lpstr>Wingdings</vt:lpstr>
      <vt:lpstr>等线</vt:lpstr>
      <vt:lpstr>等线 Light</vt:lpstr>
      <vt:lpstr>UH custom by Sam</vt:lpstr>
      <vt:lpstr>Tutorial: Markov chain Monte Carlo</vt:lpstr>
      <vt:lpstr>PowerPoint Presentation</vt:lpstr>
      <vt:lpstr>Outline</vt:lpstr>
      <vt:lpstr>Bayesian inference</vt:lpstr>
      <vt:lpstr>Bayes’ theorem</vt:lpstr>
      <vt:lpstr>Bayesian inference</vt:lpstr>
      <vt:lpstr>Likelihood and prior</vt:lpstr>
      <vt:lpstr>Markov Chain Monte Carlo (MCMC) method</vt:lpstr>
      <vt:lpstr>PowerPoint Presentation</vt:lpstr>
      <vt:lpstr>Markov chain Monte Carlo method</vt:lpstr>
      <vt:lpstr>Construct a stationary Markov chain</vt:lpstr>
      <vt:lpstr>stationary distribution</vt:lpstr>
      <vt:lpstr>Construct a stationary Markov chain</vt:lpstr>
      <vt:lpstr>Metropolis-Hastings algorithm</vt:lpstr>
      <vt:lpstr>Metropolis-Hastings algorithm</vt:lpstr>
      <vt:lpstr>Example:   If Q(x^′│x) is a Gaussian centered on x A(x^′│x)=min⁡[1,  P(x^′ )/P(x) ]</vt:lpstr>
      <vt:lpstr>Example:   If Q(x^′│x) is a Gaussian centered on x A(x^′│x)=min⁡[1,  P(x^′ )/P(x) ]</vt:lpstr>
      <vt:lpstr>Example:   If Q(x^′│x) is a Gaussian centered on x A(x^′│x)=min⁡[1,  P(x^′ )/P(x) ]</vt:lpstr>
      <vt:lpstr>Example:   If Q(x^′│x) is a Gaussian centered on x A(x^′│x)=min⁡[1,  P(x^′ )/P(x) ]</vt:lpstr>
      <vt:lpstr>Example:   If Q(x^′│x) is a Gaussian centered on x A(x^′│x)=min⁡[1,  P(x^′ )/P(x) ]</vt:lpstr>
      <vt:lpstr>Example:   If Q(x^′│x) is a Gaussian centered on x A(x^′│x)=min⁡[1,  P(x^′ )/P(x) ]</vt:lpstr>
      <vt:lpstr>Example:  </vt:lpstr>
      <vt:lpstr>Hybrid Monte Carlo</vt:lpstr>
      <vt:lpstr>Hamiltonian Dynamic</vt:lpstr>
      <vt:lpstr>Hamiltonian Dynamic</vt:lpstr>
      <vt:lpstr>Hybrid Monte Carlo</vt:lpstr>
      <vt:lpstr>Hybrid Monte Carlo</vt:lpstr>
      <vt:lpstr>Trans-dimensional MCMC method</vt:lpstr>
      <vt:lpstr>Reversible-jump MCMC</vt:lpstr>
      <vt:lpstr>Reversible-jump MCMC</vt:lpstr>
      <vt:lpstr>Analytical example</vt:lpstr>
      <vt:lpstr>Birth-death simulation</vt:lpstr>
      <vt:lpstr>Birth-Death simulation </vt:lpstr>
      <vt:lpstr>PowerPoint Presentation</vt:lpstr>
      <vt:lpstr>Optimization and probabilistic function</vt:lpstr>
      <vt:lpstr>From the view of energy: Tempering</vt:lpstr>
      <vt:lpstr>Parallel tempering</vt:lpstr>
      <vt:lpstr>PowerPoint Presentation</vt:lpstr>
      <vt:lpstr>example on earth model inference </vt:lpstr>
      <vt:lpstr>Example: sampling across models</vt:lpstr>
      <vt:lpstr>PowerPoint Presentation</vt:lpstr>
      <vt:lpstr>Example on SDAR 7-Layer model interpretation</vt:lpstr>
      <vt:lpstr>An application using multiple chains MCMC sampling</vt:lpstr>
      <vt:lpstr>Intermittent connectivity model in satellite links</vt:lpstr>
      <vt:lpstr>Intermittent connectivity model in satellite links</vt:lpstr>
      <vt:lpstr>Main procedure of the MCMC</vt:lpstr>
      <vt:lpstr>Intermittent connectivity model in satellite links</vt:lpstr>
      <vt:lpstr>PowerPoint Presentation</vt:lpstr>
      <vt:lpstr>PowerPoint Presentation</vt:lpstr>
      <vt:lpstr>Example in Oil &amp; Gas: Inference of earth model profile using directional EM logging data</vt:lpstr>
      <vt:lpstr>Challenge when facing ultra-deep logging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Interpretation of  Ultra-deep Resistivity LWD measurements</dc:title>
  <dc:creator>Shen, Qiuyang</dc:creator>
  <cp:lastModifiedBy>Microsoft Office User</cp:lastModifiedBy>
  <cp:revision>322</cp:revision>
  <cp:lastPrinted>2019-09-13T17:39:07Z</cp:lastPrinted>
  <dcterms:created xsi:type="dcterms:W3CDTF">2018-11-18T21:46:20Z</dcterms:created>
  <dcterms:modified xsi:type="dcterms:W3CDTF">2019-12-16T23:35:00Z</dcterms:modified>
</cp:coreProperties>
</file>