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47" r:id="rId1"/>
  </p:sldMasterIdLst>
  <p:notesMasterIdLst>
    <p:notesMasterId r:id="rId44"/>
  </p:notesMasterIdLst>
  <p:sldIdLst>
    <p:sldId id="349" r:id="rId2"/>
    <p:sldId id="350" r:id="rId3"/>
    <p:sldId id="312" r:id="rId4"/>
    <p:sldId id="258" r:id="rId5"/>
    <p:sldId id="275" r:id="rId6"/>
    <p:sldId id="262" r:id="rId7"/>
    <p:sldId id="259" r:id="rId8"/>
    <p:sldId id="264" r:id="rId9"/>
    <p:sldId id="318" r:id="rId10"/>
    <p:sldId id="263" r:id="rId11"/>
    <p:sldId id="260" r:id="rId12"/>
    <p:sldId id="295" r:id="rId13"/>
    <p:sldId id="303" r:id="rId14"/>
    <p:sldId id="319" r:id="rId15"/>
    <p:sldId id="269" r:id="rId16"/>
    <p:sldId id="270" r:id="rId17"/>
    <p:sldId id="271" r:id="rId18"/>
    <p:sldId id="286" r:id="rId19"/>
    <p:sldId id="272" r:id="rId20"/>
    <p:sldId id="273" r:id="rId21"/>
    <p:sldId id="268" r:id="rId22"/>
    <p:sldId id="304" r:id="rId23"/>
    <p:sldId id="306" r:id="rId24"/>
    <p:sldId id="313" r:id="rId25"/>
    <p:sldId id="261" r:id="rId26"/>
    <p:sldId id="278" r:id="rId27"/>
    <p:sldId id="323" r:id="rId28"/>
    <p:sldId id="324" r:id="rId29"/>
    <p:sldId id="338" r:id="rId30"/>
    <p:sldId id="327" r:id="rId31"/>
    <p:sldId id="326" r:id="rId32"/>
    <p:sldId id="328" r:id="rId33"/>
    <p:sldId id="267" r:id="rId34"/>
    <p:sldId id="279" r:id="rId35"/>
    <p:sldId id="265" r:id="rId36"/>
    <p:sldId id="277" r:id="rId37"/>
    <p:sldId id="300" r:id="rId38"/>
    <p:sldId id="280" r:id="rId39"/>
    <p:sldId id="320" r:id="rId40"/>
    <p:sldId id="322" r:id="rId41"/>
    <p:sldId id="336" r:id="rId42"/>
    <p:sldId id="291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8"/>
    <p:restoredTop sz="93692"/>
  </p:normalViewPr>
  <p:slideViewPr>
    <p:cSldViewPr snapToGrid="0" snapToObjects="1">
      <p:cViewPr varScale="1">
        <p:scale>
          <a:sx n="64" d="100"/>
          <a:sy n="64" d="100"/>
        </p:scale>
        <p:origin x="192" y="2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Relationship Id="rId2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315E3-5B21-BB47-B5DC-0D94FFC52C2C}" type="datetimeFigureOut">
              <a:rPr lang="en-US" smtClean="0"/>
              <a:t>3/13/19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E9DD01-FF90-954A-9016-E16C0927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27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C1FB3C87-8D18-9044-94AB-246CA4668BD4}" type="slidenum">
              <a:rPr lang="en-US" altLang="ko-KR" sz="1300">
                <a:ea typeface="굴림" charset="0"/>
              </a:rPr>
              <a:pPr>
                <a:spcBef>
                  <a:spcPct val="0"/>
                </a:spcBef>
              </a:pPr>
              <a:t>1</a:t>
            </a:fld>
            <a:endParaRPr lang="en-US" altLang="ko-KR" sz="1300">
              <a:ea typeface="굴림" charset="0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6822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9DD01-FF90-954A-9016-E16C0927718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8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9DD01-FF90-954A-9016-E16C0927718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0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9DD01-FF90-954A-9016-E16C0927718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74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9DD01-FF90-954A-9016-E16C0927718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4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4B980A36-465B-B64E-9D00-A833B9A00996}" type="slidenum">
              <a:rPr lang="en-US" altLang="ko-KR" sz="1300">
                <a:ea typeface="굴림" charset="0"/>
              </a:rPr>
              <a:pPr/>
              <a:t>2</a:t>
            </a:fld>
            <a:endParaRPr lang="en-US" altLang="ko-KR" sz="1300">
              <a:ea typeface="굴림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19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9DD01-FF90-954A-9016-E16C092771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91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9DD01-FF90-954A-9016-E16C092771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12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041F667-8A37-4C24-898F-4F3096309D56}" type="slidenum">
              <a:rPr lang="en-US" altLang="zh-CN" sz="1300">
                <a:latin typeface="Verdana" panose="020B0604030504040204" pitchFamily="34" charset="0"/>
              </a:rPr>
              <a:pPr eaLnBrk="1" hangingPunct="1"/>
              <a:t>8</a:t>
            </a:fld>
            <a:endParaRPr lang="en-US" altLang="zh-CN" sz="1300">
              <a:latin typeface="Verdana" panose="020B0604030504040204" pitchFamily="34" charset="0"/>
            </a:endParaRPr>
          </a:p>
        </p:txBody>
      </p:sp>
      <p:sp>
        <p:nvSpPr>
          <p:cNvPr id="10342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zh-CN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034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9DD01-FF90-954A-9016-E16C092771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7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9DD01-FF90-954A-9016-E16C092771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1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9DD01-FF90-954A-9016-E16C092771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5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9DD01-FF90-954A-9016-E16C0927718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91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FF9D8-030B-F14F-BFCF-57A03E7C8AA9}" type="datetime1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48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167C-3C80-024E-B16F-C704047088F2}" type="datetime1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34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AF20B-0742-C648-8BA6-70F18D0A47A8}" type="datetime1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1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09"/>
            <a:ext cx="8911687" cy="70939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>
            <a:lvl2pPr marL="742950" indent="-285750">
              <a:buFont typeface="Wingdings" panose="05000000000000000000" pitchFamily="2" charset="2"/>
              <a:buChar char="Ø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7DB5C-D442-46E3-8DF8-1B5CFAF884BD}" type="datetime1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E19F-952C-419C-8DD5-FC2E8916B1F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2589213" y="1488465"/>
            <a:ext cx="8915400" cy="51738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8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19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9EB4-3D56-7F4D-AC5B-5F37D6ABBBD8}" type="datetime1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97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DF6C-16B5-794D-9298-69B4459FC67D}" type="datetime1">
              <a:rPr lang="en-US" smtClean="0"/>
              <a:t>3/13/19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6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E0507-0B81-3748-8AE3-14F6EF02DB0D}" type="datetime1">
              <a:rPr lang="en-US" smtClean="0"/>
              <a:t>3/13/19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93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D5CD-EBF6-074C-BEF4-E0924B37203F}" type="datetime1">
              <a:rPr lang="en-US" smtClean="0"/>
              <a:t>3/13/19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65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55B36-1761-2245-93B5-E2BEED385E63}" type="datetime1">
              <a:rPr lang="en-US" smtClean="0"/>
              <a:t>3/13/19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42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9F4B6-27BC-BF43-80B1-90917CDEB9AC}" type="datetime1">
              <a:rPr lang="en-US" smtClean="0"/>
              <a:t>3/13/19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29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BDF5D-C101-1C49-898D-0B95E281AE6C}" type="datetime1">
              <a:rPr lang="en-US" smtClean="0"/>
              <a:t>3/13/19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70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2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60310"/>
            <a:ext cx="10515600" cy="4716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0D075-9710-EA4C-A83A-2EAF017B4931}" type="datetime1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F8A3A-4FFA-2042-BDF4-81B82892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75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b="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Relationship Id="rId3" Type="http://schemas.openxmlformats.org/officeDocument/2006/relationships/image" Target="../media/image25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9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arvard_University" TargetMode="External"/><Relationship Id="rId4" Type="http://schemas.openxmlformats.org/officeDocument/2006/relationships/hyperlink" Target="https://en.wikipedia.org/wiki/Nobel_Prize" TargetMode="External"/><Relationship Id="rId5" Type="http://schemas.openxmlformats.org/officeDocument/2006/relationships/image" Target="../media/image3.tiff"/><Relationship Id="rId6" Type="http://schemas.openxmlformats.org/officeDocument/2006/relationships/image" Target="../media/image4.tiff"/><Relationship Id="rId7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4" Type="http://schemas.openxmlformats.org/officeDocument/2006/relationships/image" Target="../media/image7.wmf"/><Relationship Id="rId5" Type="http://schemas.openxmlformats.org/officeDocument/2006/relationships/image" Target="../media/image8.wmf"/><Relationship Id="rId6" Type="http://schemas.openxmlformats.org/officeDocument/2006/relationships/image" Target="../media/image9.wmf"/><Relationship Id="rId7" Type="http://schemas.openxmlformats.org/officeDocument/2006/relationships/image" Target="../media/image10.wmf"/><Relationship Id="rId8" Type="http://schemas.openxmlformats.org/officeDocument/2006/relationships/image" Target="../media/image11.wmf"/><Relationship Id="rId9" Type="http://schemas.openxmlformats.org/officeDocument/2006/relationships/image" Target="../media/image12.wmf"/><Relationship Id="rId10" Type="http://schemas.openxmlformats.org/officeDocument/2006/relationships/image" Target="../media/image13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58687"/>
            <a:ext cx="7772400" cy="2560638"/>
          </a:xfrm>
        </p:spPr>
        <p:txBody>
          <a:bodyPr>
            <a:normAutofit fontScale="90000"/>
          </a:bodyPr>
          <a:lstStyle/>
          <a:p>
            <a:r>
              <a:rPr lang="en-US" altLang="ko-KR" b="1" dirty="0">
                <a:solidFill>
                  <a:schemeClr val="accent2"/>
                </a:solidFill>
                <a:ea typeface="굴림" charset="0"/>
              </a:rPr>
              <a:t>Game Theory in Wireless and Communication Networks: Theory, Models, and Applications</a:t>
            </a:r>
            <a:r>
              <a:rPr lang="en-US" altLang="ko-KR" dirty="0">
                <a:ea typeface="굴림" charset="0"/>
              </a:rPr>
              <a:t/>
            </a:r>
            <a:br>
              <a:rPr lang="en-US" altLang="ko-KR" dirty="0">
                <a:ea typeface="굴림" charset="0"/>
              </a:rPr>
            </a:br>
            <a:r>
              <a:rPr lang="en-US" altLang="zh-CN" sz="2800" dirty="0">
                <a:ea typeface="宋体" charset="0"/>
              </a:rPr>
              <a:t/>
            </a:r>
            <a:br>
              <a:rPr lang="en-US" altLang="zh-CN" sz="2800" dirty="0">
                <a:ea typeface="宋体" charset="0"/>
              </a:rPr>
            </a:br>
            <a:r>
              <a:rPr lang="en-US" altLang="zh-CN" sz="2800" i="1" dirty="0">
                <a:ea typeface="宋体" charset="0"/>
              </a:rPr>
              <a:t>Lecture </a:t>
            </a:r>
            <a:r>
              <a:rPr lang="en-US" altLang="zh-CN" sz="2800" i="1" dirty="0" smtClean="0">
                <a:ea typeface="宋体" charset="0"/>
              </a:rPr>
              <a:t>7</a:t>
            </a:r>
            <a:r>
              <a:rPr lang="en-US" altLang="zh-CN" sz="2800" i="1" dirty="0">
                <a:ea typeface="宋体" charset="0"/>
              </a:rPr>
              <a:t/>
            </a:r>
            <a:br>
              <a:rPr lang="en-US" altLang="zh-CN" sz="2800" i="1" dirty="0">
                <a:ea typeface="宋体" charset="0"/>
              </a:rPr>
            </a:br>
            <a:r>
              <a:rPr lang="en-US" altLang="zh-CN" sz="2800" dirty="0" smtClean="0">
                <a:ea typeface="宋体" charset="0"/>
              </a:rPr>
              <a:t>Matching Games</a:t>
            </a:r>
            <a:endParaRPr lang="en-US" altLang="ko-KR" sz="2800" dirty="0">
              <a:ea typeface="굴림" charset="0"/>
            </a:endParaRPr>
          </a:p>
        </p:txBody>
      </p:sp>
      <p:sp>
        <p:nvSpPr>
          <p:cNvPr id="3481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209800" y="3319325"/>
            <a:ext cx="7772400" cy="27432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altLang="ko-KR" sz="2400" dirty="0">
              <a:ea typeface="굴림" charset="0"/>
            </a:endParaRPr>
          </a:p>
          <a:p>
            <a:pPr algn="ctr">
              <a:buFontTx/>
              <a:buNone/>
            </a:pPr>
            <a:endParaRPr lang="en-US" altLang="ko-KR" sz="2400" dirty="0">
              <a:ea typeface="굴림" charset="0"/>
            </a:endParaRPr>
          </a:p>
          <a:p>
            <a:pPr>
              <a:buFontTx/>
              <a:buNone/>
            </a:pPr>
            <a:r>
              <a:rPr lang="en-US" altLang="ko-KR" sz="2000" dirty="0">
                <a:ea typeface="굴림" charset="0"/>
              </a:rPr>
              <a:t>Zhu Han, </a:t>
            </a:r>
            <a:r>
              <a:rPr lang="en-US" altLang="ko-KR" sz="2000" dirty="0" err="1">
                <a:ea typeface="굴림" charset="0"/>
              </a:rPr>
              <a:t>Dusit</a:t>
            </a:r>
            <a:r>
              <a:rPr lang="en-US" altLang="ko-KR" sz="2000" dirty="0">
                <a:ea typeface="굴림" charset="0"/>
              </a:rPr>
              <a:t> </a:t>
            </a:r>
            <a:r>
              <a:rPr lang="en-US" altLang="ko-KR" sz="2000" dirty="0" err="1">
                <a:ea typeface="굴림" charset="0"/>
              </a:rPr>
              <a:t>Niyato</a:t>
            </a:r>
            <a:r>
              <a:rPr lang="en-US" altLang="ko-KR" sz="2000" dirty="0">
                <a:ea typeface="굴림" charset="0"/>
              </a:rPr>
              <a:t>, </a:t>
            </a:r>
            <a:r>
              <a:rPr lang="en-US" altLang="ko-KR" sz="2000" dirty="0" err="1">
                <a:ea typeface="굴림" charset="0"/>
              </a:rPr>
              <a:t>Walid</a:t>
            </a:r>
            <a:r>
              <a:rPr lang="en-US" altLang="ko-KR" sz="2000" dirty="0">
                <a:ea typeface="굴림" charset="0"/>
              </a:rPr>
              <a:t> </a:t>
            </a:r>
            <a:r>
              <a:rPr lang="en-US" altLang="ko-KR" sz="2000" dirty="0" err="1">
                <a:ea typeface="굴림" charset="0"/>
              </a:rPr>
              <a:t>Saad</a:t>
            </a:r>
            <a:r>
              <a:rPr lang="en-US" altLang="ko-KR" sz="2000" dirty="0">
                <a:ea typeface="굴림" charset="0"/>
              </a:rPr>
              <a:t>, </a:t>
            </a:r>
            <a:r>
              <a:rPr lang="en-US" altLang="ko-KR" sz="2000" dirty="0" smtClean="0">
                <a:ea typeface="굴림" charset="0"/>
              </a:rPr>
              <a:t>and  Tamer </a:t>
            </a:r>
            <a:r>
              <a:rPr lang="en-US" altLang="ko-KR" sz="2000" dirty="0" err="1">
                <a:ea typeface="굴림" charset="0"/>
              </a:rPr>
              <a:t>Basar</a:t>
            </a:r>
            <a:r>
              <a:rPr lang="en-US" altLang="ko-KR" sz="2000" dirty="0">
                <a:ea typeface="굴림" charset="0"/>
              </a:rPr>
              <a:t>, </a:t>
            </a:r>
          </a:p>
        </p:txBody>
      </p:sp>
      <p:sp>
        <p:nvSpPr>
          <p:cNvPr id="2" name="Rectangle 1"/>
          <p:cNvSpPr/>
          <p:nvPr/>
        </p:nvSpPr>
        <p:spPr>
          <a:xfrm>
            <a:off x="3318765" y="3562386"/>
            <a:ext cx="5554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ea typeface="SimSun" charset="0"/>
              </a:rPr>
              <a:t>http://www2.egr.uh.edu/~zhan2/</a:t>
            </a:r>
            <a:r>
              <a:rPr lang="en-US" altLang="zh-CN" b="1" dirty="0" err="1">
                <a:ea typeface="SimSun" charset="0"/>
              </a:rPr>
              <a:t>game_theory_course</a:t>
            </a:r>
            <a:r>
              <a:rPr lang="en-US" altLang="zh-CN" b="1" dirty="0">
                <a:ea typeface="SimSun" charset="0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37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10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973" y="1335840"/>
            <a:ext cx="6476242" cy="46246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7641987" y="1978064"/>
            <a:ext cx="409508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One-to-one: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 smtClean="0"/>
              <a:t>Stable roommate (SR);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 smtClean="0"/>
              <a:t>Stable marriage (SM);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Many-to-one: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 smtClean="0"/>
              <a:t>House allocation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 smtClean="0"/>
              <a:t>Student admission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Many-to-many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 smtClean="0"/>
              <a:t>Worker-Firm (WF)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 smtClean="0"/>
              <a:t>Assign paper to reviewer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4651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Bipartite</a:t>
            </a:r>
            <a:r>
              <a:rPr lang="en-US" dirty="0"/>
              <a:t> matching problem with </a:t>
            </a:r>
            <a:r>
              <a:rPr lang="en-US" b="1" i="1" dirty="0">
                <a:solidFill>
                  <a:srgbClr val="FF0000"/>
                </a:solidFill>
              </a:rPr>
              <a:t>two-sided</a:t>
            </a:r>
            <a:r>
              <a:rPr lang="en-US" dirty="0"/>
              <a:t> preferences.</a:t>
            </a:r>
          </a:p>
          <a:p>
            <a:pPr lvl="1"/>
            <a:r>
              <a:rPr lang="en-US" dirty="0"/>
              <a:t>Assign junior doctors to hospitals</a:t>
            </a:r>
          </a:p>
          <a:p>
            <a:pPr lvl="1"/>
            <a:r>
              <a:rPr lang="en-US" dirty="0"/>
              <a:t>Assign purples to </a:t>
            </a:r>
            <a:r>
              <a:rPr lang="en-US" dirty="0" smtClean="0"/>
              <a:t>schools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Bipartite</a:t>
            </a:r>
            <a:r>
              <a:rPr lang="en-US" dirty="0"/>
              <a:t> matching problem with </a:t>
            </a:r>
            <a:r>
              <a:rPr lang="en-US" b="1" i="1" dirty="0">
                <a:solidFill>
                  <a:srgbClr val="FF0000"/>
                </a:solidFill>
              </a:rPr>
              <a:t>one-sided</a:t>
            </a:r>
            <a:r>
              <a:rPr lang="en-US" dirty="0"/>
              <a:t> preferences.</a:t>
            </a:r>
          </a:p>
          <a:p>
            <a:pPr lvl="1"/>
            <a:r>
              <a:rPr lang="en-US" dirty="0"/>
              <a:t>Campus housing allocation</a:t>
            </a:r>
          </a:p>
          <a:p>
            <a:pPr lvl="1"/>
            <a:r>
              <a:rPr lang="en-US" dirty="0"/>
              <a:t>DVD rental </a:t>
            </a:r>
            <a:r>
              <a:rPr lang="en-US" dirty="0" smtClean="0"/>
              <a:t>markets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Non-bipartite</a:t>
            </a:r>
            <a:r>
              <a:rPr lang="en-US" dirty="0"/>
              <a:t> matching problem with preferences.</a:t>
            </a:r>
          </a:p>
          <a:p>
            <a:pPr lvl="1"/>
            <a:r>
              <a:rPr lang="en-US" dirty="0"/>
              <a:t>Form pairs of agents for chess tournaments</a:t>
            </a:r>
          </a:p>
          <a:p>
            <a:pPr lvl="1"/>
            <a:r>
              <a:rPr lang="en-US" dirty="0"/>
              <a:t>Create partnership in P2P </a:t>
            </a:r>
            <a:r>
              <a:rPr lang="en-US" dirty="0" smtClean="0"/>
              <a:t>network</a:t>
            </a:r>
          </a:p>
          <a:p>
            <a:pPr lvl="1"/>
            <a:r>
              <a:rPr lang="en-US" altLang="zh-CN" dirty="0" smtClean="0"/>
              <a:t>Kidney</a:t>
            </a:r>
            <a:r>
              <a:rPr lang="zh-CN" altLang="en-US" dirty="0" smtClean="0"/>
              <a:t> </a:t>
            </a:r>
            <a:r>
              <a:rPr lang="en-US" altLang="zh-CN" dirty="0" smtClean="0"/>
              <a:t>exchange</a:t>
            </a:r>
            <a:r>
              <a:rPr lang="zh-CN" altLang="en-US" dirty="0" smtClean="0"/>
              <a:t> </a:t>
            </a:r>
            <a:r>
              <a:rPr lang="en-US" altLang="zh-CN" dirty="0" smtClean="0"/>
              <a:t>market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9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Classification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Matching</a:t>
            </a:r>
            <a:r>
              <a:rPr lang="zh-CN" altLang="en-US" dirty="0" smtClean="0"/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without</a:t>
            </a:r>
            <a:r>
              <a:rPr lang="zh-CN" altLang="en-US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external</a:t>
            </a:r>
            <a:r>
              <a:rPr lang="zh-CN" altLang="en-US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effect</a:t>
            </a:r>
            <a:r>
              <a:rPr lang="en-US" altLang="zh-CN" dirty="0" smtClean="0"/>
              <a:t>:</a:t>
            </a:r>
          </a:p>
          <a:p>
            <a:pPr lvl="1"/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preferences</a:t>
            </a:r>
            <a:r>
              <a:rPr lang="zh-CN" altLang="en-US" dirty="0" smtClean="0"/>
              <a:t> </a:t>
            </a:r>
            <a:r>
              <a:rPr lang="en-US" altLang="zh-CN" dirty="0" smtClean="0"/>
              <a:t>only</a:t>
            </a:r>
            <a:r>
              <a:rPr lang="zh-CN" altLang="en-US" dirty="0" smtClean="0"/>
              <a:t> </a:t>
            </a:r>
            <a:r>
              <a:rPr lang="en-US" altLang="zh-CN" dirty="0" smtClean="0"/>
              <a:t>depend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identity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their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partners</a:t>
            </a:r>
          </a:p>
          <a:p>
            <a:pPr lvl="1"/>
            <a:r>
              <a:rPr lang="en-US" altLang="zh-CN" dirty="0" smtClean="0"/>
              <a:t>E.g. Hospital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resident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problem</a:t>
            </a:r>
          </a:p>
          <a:p>
            <a:r>
              <a:rPr lang="en-US" altLang="zh-CN" dirty="0" smtClean="0"/>
              <a:t>Matching</a:t>
            </a:r>
            <a:r>
              <a:rPr lang="zh-CN" altLang="en-US" dirty="0" smtClean="0"/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with</a:t>
            </a:r>
            <a:r>
              <a:rPr lang="zh-CN" altLang="en-US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external</a:t>
            </a:r>
            <a:r>
              <a:rPr lang="zh-CN" altLang="en-US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effect</a:t>
            </a:r>
            <a:r>
              <a:rPr lang="en-US" altLang="zh-CN" dirty="0" smtClean="0"/>
              <a:t>:</a:t>
            </a:r>
          </a:p>
          <a:p>
            <a:pPr lvl="1"/>
            <a:r>
              <a:rPr lang="en-US" dirty="0" smtClean="0"/>
              <a:t>The preferences depend on other agents’ actions</a:t>
            </a:r>
          </a:p>
          <a:p>
            <a:pPr lvl="1"/>
            <a:r>
              <a:rPr lang="en-US" dirty="0" smtClean="0"/>
              <a:t>E.g. multiple users share the same resource band</a:t>
            </a:r>
          </a:p>
          <a:p>
            <a:pPr lvl="1"/>
            <a:r>
              <a:rPr lang="en-US" dirty="0" smtClean="0"/>
              <a:t>Solution: post-matching swap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0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Classification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Matching</a:t>
            </a:r>
            <a:r>
              <a:rPr lang="zh-CN" altLang="en-US" dirty="0" smtClean="0"/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without</a:t>
            </a:r>
            <a:r>
              <a:rPr lang="zh-CN" altLang="en-US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transfer</a:t>
            </a:r>
            <a:r>
              <a:rPr lang="en-US" altLang="zh-CN" dirty="0" smtClean="0"/>
              <a:t>:</a:t>
            </a:r>
          </a:p>
          <a:p>
            <a:pPr lvl="1"/>
            <a:r>
              <a:rPr lang="en-US" altLang="zh-CN" dirty="0" smtClean="0"/>
              <a:t>No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transactions</a:t>
            </a:r>
            <a:r>
              <a:rPr lang="zh-CN" altLang="en-US" dirty="0" smtClean="0"/>
              <a:t> </a:t>
            </a:r>
            <a:r>
              <a:rPr lang="en-US" altLang="zh-CN" dirty="0" smtClean="0"/>
              <a:t>between</a:t>
            </a:r>
            <a:r>
              <a:rPr lang="zh-CN" altLang="en-US" dirty="0" smtClean="0"/>
              <a:t> </a:t>
            </a:r>
            <a:r>
              <a:rPr lang="en-US" altLang="zh-CN" dirty="0" smtClean="0"/>
              <a:t>any</a:t>
            </a:r>
            <a:r>
              <a:rPr lang="zh-CN" altLang="en-US" dirty="0" smtClean="0"/>
              <a:t> </a:t>
            </a:r>
            <a:r>
              <a:rPr lang="en-US" altLang="zh-CN" dirty="0" smtClean="0"/>
              <a:t>two</a:t>
            </a:r>
            <a:r>
              <a:rPr lang="zh-CN" altLang="en-US" dirty="0" smtClean="0"/>
              <a:t> </a:t>
            </a:r>
            <a:r>
              <a:rPr lang="en-US" altLang="zh-CN" dirty="0" smtClean="0"/>
              <a:t>agents</a:t>
            </a:r>
          </a:p>
          <a:p>
            <a:pPr lvl="1"/>
            <a:r>
              <a:rPr lang="en-US" altLang="zh-CN" dirty="0" smtClean="0"/>
              <a:t>E.g. stable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marriage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problem</a:t>
            </a:r>
          </a:p>
          <a:p>
            <a:r>
              <a:rPr lang="en-US" altLang="zh-CN" dirty="0" smtClean="0"/>
              <a:t>Matching</a:t>
            </a:r>
            <a:r>
              <a:rPr lang="zh-CN" altLang="en-US" dirty="0" smtClean="0"/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with</a:t>
            </a:r>
            <a:r>
              <a:rPr lang="zh-CN" altLang="en-US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transfer</a:t>
            </a:r>
            <a:r>
              <a:rPr lang="en-US" altLang="zh-CN" dirty="0" smtClean="0"/>
              <a:t>:</a:t>
            </a:r>
          </a:p>
          <a:p>
            <a:pPr lvl="1"/>
            <a:r>
              <a:rPr lang="en-US" altLang="zh-CN" dirty="0" smtClean="0"/>
              <a:t>Transactions</a:t>
            </a:r>
            <a:r>
              <a:rPr lang="zh-CN" altLang="en-US" dirty="0" smtClean="0"/>
              <a:t> </a:t>
            </a:r>
            <a:r>
              <a:rPr lang="en-US" altLang="zh-CN" dirty="0" smtClean="0"/>
              <a:t>between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matched</a:t>
            </a:r>
            <a:r>
              <a:rPr lang="zh-CN" altLang="en-US" dirty="0" smtClean="0"/>
              <a:t> </a:t>
            </a:r>
            <a:r>
              <a:rPr lang="en-US" altLang="zh-CN" dirty="0" smtClean="0"/>
              <a:t>agents</a:t>
            </a:r>
            <a:endParaRPr lang="en-US" altLang="zh-CN" dirty="0"/>
          </a:p>
          <a:p>
            <a:pPr lvl="1"/>
            <a:r>
              <a:rPr lang="en-US" altLang="zh-CN" dirty="0" smtClean="0"/>
              <a:t>Transfer:</a:t>
            </a:r>
            <a:r>
              <a:rPr lang="zh-CN" altLang="en-US" dirty="0" smtClean="0"/>
              <a:t> </a:t>
            </a:r>
            <a:r>
              <a:rPr lang="en-US" altLang="zh-CN" dirty="0"/>
              <a:t>m</a:t>
            </a:r>
            <a:r>
              <a:rPr lang="en-US" altLang="zh-CN" dirty="0" smtClean="0"/>
              <a:t>oney,</a:t>
            </a:r>
            <a:r>
              <a:rPr lang="zh-CN" altLang="en-US" dirty="0" smtClean="0"/>
              <a:t> </a:t>
            </a:r>
            <a:r>
              <a:rPr lang="en-US" altLang="zh-CN" dirty="0" smtClean="0"/>
              <a:t>credit,</a:t>
            </a:r>
            <a:r>
              <a:rPr lang="zh-CN" altLang="en-US" dirty="0" smtClean="0"/>
              <a:t> </a:t>
            </a:r>
            <a:r>
              <a:rPr lang="en-US" altLang="zh-CN" dirty="0" smtClean="0"/>
              <a:t>service,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resources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so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is-IS" altLang="zh-CN" dirty="0" smtClean="0"/>
              <a:t>…</a:t>
            </a:r>
          </a:p>
          <a:p>
            <a:pPr lvl="1"/>
            <a:r>
              <a:rPr lang="en-US" altLang="zh-CN" dirty="0" smtClean="0"/>
              <a:t>E.g. spectrum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trading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between</a:t>
            </a:r>
            <a:r>
              <a:rPr lang="zh-CN" altLang="en-US" dirty="0" smtClean="0"/>
              <a:t> </a:t>
            </a:r>
            <a:r>
              <a:rPr lang="en-US" altLang="zh-CN" dirty="0" smtClean="0"/>
              <a:t>PU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SU</a:t>
            </a:r>
          </a:p>
          <a:p>
            <a:pPr lvl="1"/>
            <a:r>
              <a:rPr lang="en-US" altLang="zh-CN" dirty="0" smtClean="0"/>
              <a:t>Solution: the assignment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game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8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Future Networks</a:t>
            </a:r>
          </a:p>
          <a:p>
            <a:pPr lvl="1"/>
            <a:r>
              <a:rPr lang="en-US" dirty="0" smtClean="0"/>
              <a:t>Distributive Solutions</a:t>
            </a:r>
          </a:p>
          <a:p>
            <a:r>
              <a:rPr lang="en-US" dirty="0" smtClean="0"/>
              <a:t>Matching Theory Basics:</a:t>
            </a:r>
          </a:p>
          <a:p>
            <a:pPr lvl="1"/>
            <a:r>
              <a:rPr lang="en-US" dirty="0" smtClean="0"/>
              <a:t>Definitions</a:t>
            </a:r>
          </a:p>
          <a:p>
            <a:pPr lvl="1"/>
            <a:r>
              <a:rPr lang="en-US" dirty="0" smtClean="0"/>
              <a:t>Classifications</a:t>
            </a:r>
          </a:p>
          <a:p>
            <a:pPr lvl="1"/>
            <a:r>
              <a:rPr lang="en-US" dirty="0" smtClean="0"/>
              <a:t>Examples</a:t>
            </a:r>
            <a:endParaRPr lang="en-US" dirty="0"/>
          </a:p>
          <a:p>
            <a:r>
              <a:rPr lang="en-US" dirty="0" smtClean="0"/>
              <a:t>Wireless Oriented Matching:</a:t>
            </a:r>
          </a:p>
          <a:p>
            <a:pPr lvl="1"/>
            <a:r>
              <a:rPr lang="en-US" dirty="0" smtClean="0"/>
              <a:t>Modeling 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pplications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2C5D-9622-3E4B-8636-AF2F041E8695}" type="datetime1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14</a:t>
            </a:fld>
            <a:endParaRPr lang="en-US"/>
          </a:p>
        </p:txBody>
      </p:sp>
      <p:sp>
        <p:nvSpPr>
          <p:cNvPr id="7" name="文本框 6"/>
          <p:cNvSpPr txBox="1"/>
          <p:nvPr/>
        </p:nvSpPr>
        <p:spPr>
          <a:xfrm>
            <a:off x="5061857" y="3048320"/>
            <a:ext cx="70974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i="1" dirty="0" smtClean="0">
                <a:solidFill>
                  <a:srgbClr val="FF0000"/>
                </a:solidFill>
              </a:rPr>
              <a:t>The Hospital Resident problem (Bipartite two-sided);</a:t>
            </a:r>
          </a:p>
          <a:p>
            <a:r>
              <a:rPr kumimoji="1" lang="en-US" altLang="zh-CN" sz="2400" b="1" i="1" dirty="0" smtClean="0">
                <a:solidFill>
                  <a:srgbClr val="FF0000"/>
                </a:solidFill>
              </a:rPr>
              <a:t>The House Allocation problem (Bipartite one-sided);</a:t>
            </a:r>
          </a:p>
          <a:p>
            <a:r>
              <a:rPr kumimoji="1" lang="en-US" altLang="zh-CN" sz="2400" b="1" i="1" dirty="0" smtClean="0">
                <a:solidFill>
                  <a:srgbClr val="FF0000"/>
                </a:solidFill>
              </a:rPr>
              <a:t>The Stable Roommate problem (Non-bipartite);</a:t>
            </a:r>
          </a:p>
          <a:p>
            <a:r>
              <a:rPr kumimoji="1" lang="en-US" altLang="zh-CN" sz="2400" b="1" i="1" dirty="0" smtClean="0">
                <a:solidFill>
                  <a:srgbClr val="FF0000"/>
                </a:solidFill>
              </a:rPr>
              <a:t>The Assignment problem (Matching with transfers).</a:t>
            </a:r>
            <a:endParaRPr kumimoji="1" lang="zh-CN" alt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34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408" y="1028957"/>
            <a:ext cx="4218541" cy="3600032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1. The</a:t>
            </a:r>
            <a:r>
              <a:rPr lang="zh-CN" altLang="en-US" dirty="0" smtClean="0"/>
              <a:t> </a:t>
            </a:r>
            <a:r>
              <a:rPr lang="en-US" altLang="zh-CN" dirty="0"/>
              <a:t>H</a:t>
            </a:r>
            <a:r>
              <a:rPr lang="en-US" altLang="zh-CN" dirty="0" smtClean="0"/>
              <a:t>ospital</a:t>
            </a:r>
            <a:r>
              <a:rPr lang="zh-CN" altLang="en-US" dirty="0" smtClean="0"/>
              <a:t> </a:t>
            </a:r>
            <a:r>
              <a:rPr lang="en-US" altLang="zh-CN" dirty="0"/>
              <a:t>R</a:t>
            </a:r>
            <a:r>
              <a:rPr lang="en-US" altLang="zh-CN" dirty="0" smtClean="0"/>
              <a:t>esident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(HR)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0310"/>
            <a:ext cx="8305800" cy="4716653"/>
          </a:xfrm>
        </p:spPr>
        <p:txBody>
          <a:bodyPr>
            <a:normAutofit lnSpcReduction="10000"/>
          </a:bodyPr>
          <a:lstStyle/>
          <a:p>
            <a:r>
              <a:rPr lang="en-US" altLang="zh-CN" dirty="0" smtClean="0"/>
              <a:t>Basics:</a:t>
            </a:r>
          </a:p>
          <a:p>
            <a:pPr lvl="1"/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set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hospitals,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set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residents;</a:t>
            </a:r>
          </a:p>
          <a:p>
            <a:pPr lvl="1"/>
            <a:r>
              <a:rPr lang="en-US" altLang="zh-CN" dirty="0" smtClean="0"/>
              <a:t>Hospitals</a:t>
            </a:r>
            <a:r>
              <a:rPr lang="zh-CN" altLang="en-US" dirty="0" smtClean="0"/>
              <a:t> </a:t>
            </a:r>
            <a:r>
              <a:rPr lang="en-US" altLang="zh-CN" dirty="0" smtClean="0"/>
              <a:t>have</a:t>
            </a:r>
            <a:r>
              <a:rPr lang="zh-CN" altLang="en-US" dirty="0" smtClean="0"/>
              <a:t> </a:t>
            </a:r>
            <a:r>
              <a:rPr lang="en-US" altLang="zh-CN" dirty="0" smtClean="0"/>
              <a:t>capacity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restriction;</a:t>
            </a:r>
          </a:p>
          <a:p>
            <a:r>
              <a:rPr lang="en-US" altLang="zh-CN" dirty="0" smtClean="0"/>
              <a:t>Generalized GS algorithm</a:t>
            </a:r>
          </a:p>
          <a:p>
            <a:r>
              <a:rPr lang="en-US" altLang="zh-CN" dirty="0" smtClean="0"/>
              <a:t>Rural</a:t>
            </a:r>
            <a:r>
              <a:rPr lang="zh-CN" altLang="en-US" dirty="0" smtClean="0"/>
              <a:t> </a:t>
            </a:r>
            <a:r>
              <a:rPr lang="en-US" altLang="zh-CN" dirty="0" smtClean="0"/>
              <a:t>Hospital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Theorem: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 lvl="1"/>
            <a:r>
              <a:rPr lang="en-US" dirty="0"/>
              <a:t>The same residents are assigned in all stable matchings;</a:t>
            </a:r>
          </a:p>
          <a:p>
            <a:pPr lvl="1"/>
            <a:r>
              <a:rPr lang="en-US" dirty="0"/>
              <a:t>Each hospital is assigned the same number of </a:t>
            </a:r>
            <a:r>
              <a:rPr lang="en-US" dirty="0" smtClean="0"/>
              <a:t>residents </a:t>
            </a:r>
            <a:r>
              <a:rPr lang="en-US" dirty="0"/>
              <a:t>in all stable matchings;</a:t>
            </a:r>
          </a:p>
          <a:p>
            <a:pPr lvl="1"/>
            <a:r>
              <a:rPr lang="en-US" dirty="0"/>
              <a:t>Any hospital that is undersubscribed in one stable matching is assigned exactly the same set of residents in all stable matchings. </a:t>
            </a:r>
          </a:p>
          <a:p>
            <a:pPr lvl="1"/>
            <a:endParaRPr lang="en-US" altLang="zh-CN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5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HR</a:t>
            </a:r>
            <a:r>
              <a:rPr lang="zh-CN" altLang="en-US" dirty="0" smtClean="0"/>
              <a:t> 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 </a:t>
            </a:r>
            <a:r>
              <a:rPr lang="en-US" altLang="zh-CN" dirty="0" smtClean="0"/>
              <a:t>its</a:t>
            </a:r>
            <a:r>
              <a:rPr lang="zh-CN" altLang="en-US" dirty="0" smtClean="0"/>
              <a:t> </a:t>
            </a:r>
            <a:r>
              <a:rPr lang="en-US" altLang="zh-CN" dirty="0" smtClean="0"/>
              <a:t>variants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Three gender SM problem (3GSM)</a:t>
            </a:r>
            <a:r>
              <a:rPr lang="en-US" b="1" i="1" dirty="0"/>
              <a:t>: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endParaRPr lang="en-US" b="1" i="1" dirty="0" smtClean="0">
              <a:solidFill>
                <a:srgbClr val="FF0000"/>
              </a:solidFill>
            </a:endParaRPr>
          </a:p>
          <a:p>
            <a:pPr lvl="1"/>
            <a:r>
              <a:rPr lang="en-US" dirty="0"/>
              <a:t>M</a:t>
            </a:r>
            <a:r>
              <a:rPr lang="en-US" dirty="0" smtClean="0"/>
              <a:t>en</a:t>
            </a:r>
            <a:r>
              <a:rPr lang="en-US" altLang="zh-CN" dirty="0" smtClean="0"/>
              <a:t>,</a:t>
            </a:r>
            <a:r>
              <a:rPr lang="en-US" dirty="0" smtClean="0"/>
              <a:t> women and</a:t>
            </a:r>
            <a:r>
              <a:rPr lang="zh-CN" altLang="en-US" dirty="0" smtClean="0"/>
              <a:t> </a:t>
            </a:r>
            <a:r>
              <a:rPr lang="en-US" dirty="0" smtClean="0"/>
              <a:t>dogs</a:t>
            </a:r>
            <a:endParaRPr lang="en-US" dirty="0"/>
          </a:p>
          <a:p>
            <a:pPr lvl="1"/>
            <a:r>
              <a:rPr lang="en-US" dirty="0" smtClean="0"/>
              <a:t>Strictly-ordered </a:t>
            </a:r>
            <a:r>
              <a:rPr lang="en-US" dirty="0"/>
              <a:t>preferences over pairs</a:t>
            </a:r>
          </a:p>
          <a:p>
            <a:pPr lvl="1"/>
            <a:r>
              <a:rPr lang="en-US" dirty="0" smtClean="0"/>
              <a:t>Preferences over individual agents 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HR with Couples (HRC)</a:t>
            </a:r>
            <a:r>
              <a:rPr lang="en-US" altLang="zh-CN" b="1" i="1" dirty="0" smtClean="0"/>
              <a:t>:</a:t>
            </a:r>
            <a:r>
              <a:rPr lang="zh-CN" altLang="en-US" b="1" i="1" dirty="0" smtClean="0"/>
              <a:t> </a:t>
            </a:r>
            <a:endParaRPr lang="en-US" altLang="zh-CN" b="1" i="1" dirty="0" smtClean="0"/>
          </a:p>
          <a:p>
            <a:pPr lvl="1"/>
            <a:r>
              <a:rPr lang="en-US" altLang="zh-CN" dirty="0"/>
              <a:t>C</a:t>
            </a:r>
            <a:r>
              <a:rPr lang="en-US" altLang="zh-CN" dirty="0" smtClean="0"/>
              <a:t>ouples</a:t>
            </a:r>
            <a:r>
              <a:rPr lang="zh-CN" altLang="en-US" dirty="0" smtClean="0"/>
              <a:t> </a:t>
            </a:r>
            <a:r>
              <a:rPr lang="en-US" altLang="zh-CN" dirty="0" smtClean="0"/>
              <a:t>want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be</a:t>
            </a:r>
            <a:r>
              <a:rPr lang="zh-CN" altLang="en-US" dirty="0" smtClean="0"/>
              <a:t> </a:t>
            </a:r>
            <a:r>
              <a:rPr lang="en-US" altLang="zh-CN" dirty="0" smtClean="0"/>
              <a:t>allocated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same</a:t>
            </a:r>
            <a:r>
              <a:rPr lang="zh-CN" altLang="en-US" dirty="0" smtClean="0"/>
              <a:t> </a:t>
            </a:r>
            <a:r>
              <a:rPr lang="en-US" altLang="zh-CN" dirty="0" smtClean="0"/>
              <a:t>hospital</a:t>
            </a:r>
            <a:endParaRPr lang="en-US" dirty="0" smtClean="0"/>
          </a:p>
          <a:p>
            <a:r>
              <a:rPr lang="en-US" b="1" i="1" dirty="0" smtClean="0">
                <a:solidFill>
                  <a:srgbClr val="FF0000"/>
                </a:solidFill>
              </a:rPr>
              <a:t>Mapping workers to firms</a:t>
            </a:r>
            <a:r>
              <a:rPr lang="zh-CN" altLang="en-US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(WF)</a:t>
            </a:r>
            <a:r>
              <a:rPr lang="en-US" altLang="zh-CN" b="1" i="1" dirty="0" smtClean="0"/>
              <a:t>:</a:t>
            </a:r>
            <a:r>
              <a:rPr lang="zh-CN" altLang="en-US" b="1" i="1" dirty="0" smtClean="0">
                <a:solidFill>
                  <a:srgbClr val="FF0000"/>
                </a:solidFill>
              </a:rPr>
              <a:t> </a:t>
            </a:r>
            <a:endParaRPr lang="en-US" altLang="zh-CN" b="1" i="1" dirty="0" smtClean="0">
              <a:solidFill>
                <a:srgbClr val="FF0000"/>
              </a:solidFill>
            </a:endParaRPr>
          </a:p>
          <a:p>
            <a:pPr lvl="1"/>
            <a:r>
              <a:rPr lang="en-US" altLang="zh-CN" dirty="0" smtClean="0"/>
              <a:t>many-to-many</a:t>
            </a:r>
            <a:r>
              <a:rPr lang="zh-CN" altLang="en-US" dirty="0" smtClean="0"/>
              <a:t> </a:t>
            </a:r>
            <a:r>
              <a:rPr lang="en-US" altLang="zh-CN" dirty="0" smtClean="0"/>
              <a:t>matching</a:t>
            </a:r>
            <a:r>
              <a:rPr lang="en-US" dirty="0" smtClean="0"/>
              <a:t> 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ndividual/group preferences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3/13/19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36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2. 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House</a:t>
            </a:r>
            <a:r>
              <a:rPr lang="zh-CN" altLang="en-US" dirty="0" smtClean="0"/>
              <a:t> </a:t>
            </a:r>
            <a:r>
              <a:rPr lang="en-US" altLang="zh-CN" dirty="0"/>
              <a:t>A</a:t>
            </a:r>
            <a:r>
              <a:rPr lang="en-US" altLang="zh-CN" dirty="0" smtClean="0"/>
              <a:t>llocation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(HA)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Basics:</a:t>
            </a:r>
          </a:p>
          <a:p>
            <a:pPr lvl="1"/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set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applicants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set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houses</a:t>
            </a:r>
          </a:p>
          <a:p>
            <a:pPr lvl="1"/>
            <a:r>
              <a:rPr lang="en-US" altLang="zh-CN" dirty="0" smtClean="0"/>
              <a:t>Houses</a:t>
            </a:r>
            <a:r>
              <a:rPr lang="zh-CN" altLang="en-US" dirty="0" smtClean="0"/>
              <a:t> </a:t>
            </a:r>
            <a:r>
              <a:rPr lang="en-US" altLang="zh-CN" dirty="0" smtClean="0"/>
              <a:t>have</a:t>
            </a:r>
            <a:r>
              <a:rPr lang="zh-CN" altLang="en-US" dirty="0" smtClean="0"/>
              <a:t> </a:t>
            </a:r>
            <a:r>
              <a:rPr lang="en-US" altLang="zh-CN" dirty="0" smtClean="0"/>
              <a:t>capacity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limitations</a:t>
            </a:r>
          </a:p>
          <a:p>
            <a:r>
              <a:rPr lang="en-US" altLang="zh-CN" dirty="0" smtClean="0"/>
              <a:t>Optimality:</a:t>
            </a:r>
          </a:p>
          <a:p>
            <a:pPr lvl="1"/>
            <a:r>
              <a:rPr lang="en-US" altLang="zh-CN" b="1" i="1" dirty="0" smtClean="0">
                <a:solidFill>
                  <a:srgbClr val="FF0000"/>
                </a:solidFill>
              </a:rPr>
              <a:t>Pareto</a:t>
            </a:r>
            <a:r>
              <a:rPr lang="zh-CN" altLang="en-US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optimal</a:t>
            </a:r>
          </a:p>
          <a:p>
            <a:pPr lvl="2"/>
            <a:r>
              <a:rPr lang="en-US" altLang="zh-CN" dirty="0"/>
              <a:t>N</a:t>
            </a:r>
            <a:r>
              <a:rPr lang="en-US" dirty="0" smtClean="0"/>
              <a:t>o </a:t>
            </a:r>
            <a:r>
              <a:rPr lang="en-US" dirty="0"/>
              <a:t>applicant can be better off without requiring another </a:t>
            </a:r>
            <a:r>
              <a:rPr lang="en-US" altLang="zh-CN" dirty="0" smtClean="0"/>
              <a:t>one</a:t>
            </a:r>
            <a:r>
              <a:rPr lang="zh-CN" altLang="en-US" dirty="0" smtClean="0"/>
              <a:t> </a:t>
            </a:r>
            <a:r>
              <a:rPr lang="en-US" dirty="0" smtClean="0"/>
              <a:t>to </a:t>
            </a:r>
            <a:r>
              <a:rPr lang="en-US" dirty="0"/>
              <a:t>be worse off</a:t>
            </a:r>
            <a:endParaRPr lang="en-US" altLang="zh-CN" dirty="0" smtClean="0"/>
          </a:p>
          <a:p>
            <a:pPr lvl="1"/>
            <a:r>
              <a:rPr lang="en-US" altLang="zh-CN" b="1" i="1" dirty="0" smtClean="0">
                <a:solidFill>
                  <a:srgbClr val="FF0000"/>
                </a:solidFill>
              </a:rPr>
              <a:t>Popular</a:t>
            </a:r>
          </a:p>
          <a:p>
            <a:pPr lvl="2"/>
            <a:r>
              <a:rPr lang="en-US" altLang="zh-CN" dirty="0" smtClean="0"/>
              <a:t>A</a:t>
            </a:r>
            <a:r>
              <a:rPr lang="en-US" dirty="0" smtClean="0"/>
              <a:t> </a:t>
            </a:r>
            <a:r>
              <a:rPr lang="en-US" dirty="0"/>
              <a:t>matching is popular if there’s no other matching that is preferred by the majority of the </a:t>
            </a:r>
            <a:r>
              <a:rPr lang="en-US" dirty="0" smtClean="0"/>
              <a:t>applicants</a:t>
            </a:r>
            <a:endParaRPr lang="en-US" altLang="zh-CN" dirty="0" smtClean="0"/>
          </a:p>
          <a:p>
            <a:pPr lvl="1"/>
            <a:r>
              <a:rPr lang="en-US" altLang="zh-CN" b="1" i="1" dirty="0" smtClean="0">
                <a:solidFill>
                  <a:srgbClr val="FF0000"/>
                </a:solidFill>
              </a:rPr>
              <a:t>Profile-based</a:t>
            </a:r>
            <a:r>
              <a:rPr lang="zh-CN" altLang="en-US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optimal</a:t>
            </a:r>
            <a:r>
              <a:rPr lang="zh-CN" altLang="en-US" b="1" i="1" dirty="0" smtClean="0">
                <a:solidFill>
                  <a:srgbClr val="FF0000"/>
                </a:solidFill>
              </a:rPr>
              <a:t> </a:t>
            </a:r>
            <a:endParaRPr lang="en-US" altLang="zh-CN" b="1" i="1" dirty="0" smtClean="0">
              <a:solidFill>
                <a:srgbClr val="FF0000"/>
              </a:solidFill>
            </a:endParaRPr>
          </a:p>
          <a:p>
            <a:pPr lvl="2"/>
            <a:r>
              <a:rPr lang="en-US" altLang="zh-CN" dirty="0" smtClean="0"/>
              <a:t>Satisfy</a:t>
            </a:r>
            <a:r>
              <a:rPr lang="zh-CN" altLang="en-US" dirty="0" smtClean="0"/>
              <a:t> </a:t>
            </a:r>
            <a:r>
              <a:rPr lang="en-US" altLang="zh-CN" dirty="0" smtClean="0"/>
              <a:t>certain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condition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agents’</a:t>
            </a:r>
            <a:r>
              <a:rPr lang="zh-CN" altLang="en-US" dirty="0" smtClean="0"/>
              <a:t> </a:t>
            </a:r>
            <a:r>
              <a:rPr lang="en-US" altLang="zh-CN" dirty="0" smtClean="0"/>
              <a:t>rankings of their partners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17</a:t>
            </a:fld>
            <a:endParaRPr lang="en-US"/>
          </a:p>
        </p:txBody>
      </p:sp>
      <p:pic>
        <p:nvPicPr>
          <p:cNvPr id="2050" name="Picture 2" descr="https://www.blackpool.gov.uk/Images/News/2013/December/MyHomeChoice-colour-Cropped-235x1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849" y="1335840"/>
            <a:ext cx="3025211" cy="2317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26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18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20" y="3499519"/>
            <a:ext cx="4176642" cy="33753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20" y="39059"/>
            <a:ext cx="4170615" cy="33809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782" y="1409444"/>
            <a:ext cx="6937518" cy="42839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4737844" y="282000"/>
            <a:ext cx="74541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/>
              <a:t>HA variant: Reviewer </a:t>
            </a:r>
            <a:r>
              <a:rPr lang="en-US" altLang="zh-CN" sz="3200" b="1" dirty="0"/>
              <a:t>assignment problem </a:t>
            </a:r>
            <a:endParaRPr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55619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HA</a:t>
            </a:r>
            <a:r>
              <a:rPr lang="zh-CN" altLang="en-US" dirty="0" smtClean="0"/>
              <a:t> 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 </a:t>
            </a:r>
            <a:r>
              <a:rPr lang="en-US" altLang="zh-CN" dirty="0" smtClean="0"/>
              <a:t>its</a:t>
            </a:r>
            <a:r>
              <a:rPr lang="zh-CN" altLang="en-US" dirty="0" smtClean="0"/>
              <a:t> </a:t>
            </a:r>
            <a:r>
              <a:rPr lang="en-US" altLang="zh-CN" dirty="0" smtClean="0"/>
              <a:t>variants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sz="3000" b="1" i="1" dirty="0">
                <a:solidFill>
                  <a:srgbClr val="FF0000"/>
                </a:solidFill>
              </a:rPr>
              <a:t>Reviewer assignment </a:t>
            </a:r>
            <a:r>
              <a:rPr lang="en-US" sz="3000" b="1" i="1" dirty="0" smtClean="0">
                <a:solidFill>
                  <a:srgbClr val="FF0000"/>
                </a:solidFill>
              </a:rPr>
              <a:t>problem (</a:t>
            </a:r>
            <a:r>
              <a:rPr lang="en-US" sz="3000" b="1" i="1" dirty="0">
                <a:solidFill>
                  <a:srgbClr val="FF0000"/>
                </a:solidFill>
              </a:rPr>
              <a:t>RA</a:t>
            </a:r>
            <a:r>
              <a:rPr lang="en-US" sz="3000" b="1" i="1" dirty="0" smtClean="0">
                <a:solidFill>
                  <a:srgbClr val="FF0000"/>
                </a:solidFill>
              </a:rPr>
              <a:t>)</a:t>
            </a:r>
            <a:r>
              <a:rPr lang="zh-CN" altLang="en-US" sz="3000" b="1" i="1" dirty="0" smtClean="0"/>
              <a:t>：</a:t>
            </a:r>
            <a:endParaRPr lang="en-US" sz="3000" dirty="0"/>
          </a:p>
          <a:p>
            <a:pPr lvl="1"/>
            <a:r>
              <a:rPr lang="en-US" dirty="0" smtClean="0"/>
              <a:t>Assignment considerations</a:t>
            </a:r>
          </a:p>
          <a:p>
            <a:pPr lvl="2"/>
            <a:r>
              <a:rPr lang="en-US" dirty="0" smtClean="0"/>
              <a:t>Reviewers</a:t>
            </a:r>
            <a:r>
              <a:rPr lang="en-US" dirty="0"/>
              <a:t>’ </a:t>
            </a:r>
            <a:r>
              <a:rPr lang="en-US" dirty="0" smtClean="0"/>
              <a:t>interest and expertise </a:t>
            </a:r>
          </a:p>
          <a:p>
            <a:pPr lvl="2"/>
            <a:r>
              <a:rPr lang="en-US" dirty="0" smtClean="0"/>
              <a:t>Conflict </a:t>
            </a:r>
            <a:r>
              <a:rPr lang="en-US" dirty="0"/>
              <a:t>of </a:t>
            </a:r>
            <a:r>
              <a:rPr lang="en-US" dirty="0" smtClean="0"/>
              <a:t>interest </a:t>
            </a:r>
          </a:p>
          <a:p>
            <a:pPr lvl="2"/>
            <a:r>
              <a:rPr lang="en-US" dirty="0" smtClean="0"/>
              <a:t>Coverage</a:t>
            </a:r>
          </a:p>
          <a:p>
            <a:pPr lvl="2"/>
            <a:r>
              <a:rPr lang="en-US" dirty="0" smtClean="0"/>
              <a:t>Load balancing</a:t>
            </a:r>
          </a:p>
          <a:p>
            <a:pPr lvl="1"/>
            <a:r>
              <a:rPr lang="en-US" dirty="0"/>
              <a:t>Solution </a:t>
            </a:r>
            <a:r>
              <a:rPr lang="en-US" dirty="0" smtClean="0"/>
              <a:t>Techniques</a:t>
            </a:r>
          </a:p>
          <a:p>
            <a:pPr lvl="2"/>
            <a:r>
              <a:rPr lang="en-US" dirty="0" smtClean="0"/>
              <a:t>Heuristics</a:t>
            </a:r>
            <a:r>
              <a:rPr lang="en-US" dirty="0"/>
              <a:t>, approximation algorithms, integer programming, polynomial-time algorithms and strategy-proof </a:t>
            </a:r>
            <a:r>
              <a:rPr lang="en-US" dirty="0" smtClean="0"/>
              <a:t>mechanisms;</a:t>
            </a:r>
          </a:p>
          <a:p>
            <a:pPr lvl="1"/>
            <a:r>
              <a:rPr lang="en-US" dirty="0" err="1"/>
              <a:t>L</a:t>
            </a:r>
            <a:r>
              <a:rPr lang="en-US" dirty="0" err="1" smtClean="0"/>
              <a:t>eximin</a:t>
            </a:r>
            <a:r>
              <a:rPr lang="en-US" dirty="0" smtClean="0"/>
              <a:t> </a:t>
            </a:r>
            <a:r>
              <a:rPr lang="en-US" dirty="0"/>
              <a:t>optimal </a:t>
            </a:r>
            <a:r>
              <a:rPr lang="en-US" dirty="0" smtClean="0"/>
              <a:t>matching</a:t>
            </a:r>
            <a:endParaRPr lang="en-US" b="1" i="1" dirty="0" smtClean="0"/>
          </a:p>
          <a:p>
            <a:pPr lvl="2"/>
            <a:r>
              <a:rPr lang="en-US" dirty="0"/>
              <a:t>M</a:t>
            </a:r>
            <a:r>
              <a:rPr lang="en-US" dirty="0" smtClean="0"/>
              <a:t>aximize </a:t>
            </a:r>
            <a:r>
              <a:rPr lang="en-US" dirty="0"/>
              <a:t>the profile of the worst-off </a:t>
            </a:r>
            <a:r>
              <a:rPr lang="en-US" dirty="0" smtClean="0"/>
              <a:t>reviewer</a:t>
            </a:r>
            <a:r>
              <a:rPr lang="en-US" dirty="0"/>
              <a:t>;</a:t>
            </a:r>
            <a:endParaRPr lang="en-US" dirty="0" smtClean="0"/>
          </a:p>
          <a:p>
            <a:pPr lvl="2"/>
            <a:r>
              <a:rPr lang="en-US" dirty="0" smtClean="0"/>
              <a:t>Fairness.</a:t>
            </a:r>
            <a:endParaRPr lang="en-US" dirty="0"/>
          </a:p>
          <a:p>
            <a:pPr lvl="2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Houston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0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ea typeface="宋体" pitchFamily="2" charset="-122"/>
              </a:rPr>
              <a:t>Overview of Lecture Notes</a:t>
            </a:r>
            <a:endParaRPr lang="zh-CN" altLang="en-US" dirty="0">
              <a:ea typeface="宋体" pitchFamily="2" charset="-122"/>
            </a:endParaRPr>
          </a:p>
        </p:txBody>
      </p:sp>
      <p:sp>
        <p:nvSpPr>
          <p:cNvPr id="36866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5000"/>
              </a:lnSpc>
              <a:spcBef>
                <a:spcPct val="25000"/>
              </a:spcBef>
              <a:spcAft>
                <a:spcPct val="15000"/>
              </a:spcAft>
              <a:buClr>
                <a:schemeClr val="tx2"/>
              </a:buClr>
              <a:buSzPct val="75000"/>
              <a:buFont typeface="Wingdings" charset="2"/>
              <a:buChar char="l"/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Aft>
                <a:spcPct val="25000"/>
              </a:spcAft>
              <a:buClr>
                <a:schemeClr val="tx2"/>
              </a:buClr>
              <a:buChar char="–"/>
              <a:defRPr sz="2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5000"/>
              </a:spcBef>
              <a:spcAft>
                <a:spcPct val="10000"/>
              </a:spcAft>
              <a:buClr>
                <a:schemeClr val="tx2"/>
              </a:buClr>
              <a:buSzPct val="55000"/>
              <a:buFont typeface="Monotype Sorts" charset="2"/>
              <a:buChar char="u"/>
              <a:defRPr sz="2000" i="1">
                <a:solidFill>
                  <a:schemeClr val="tx1"/>
                </a:solidFill>
                <a:latin typeface="Georgia" charset="0"/>
              </a:defRPr>
            </a:lvl3pPr>
            <a:lvl4pPr marL="1600200" indent="-228600">
              <a:spcBef>
                <a:spcPct val="10000"/>
              </a:spcBef>
              <a:buClr>
                <a:schemeClr val="tx2"/>
              </a:buClr>
              <a:buSzPct val="50000"/>
              <a:buFont typeface="Monotype Sorts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10000"/>
              </a:spcBef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ko-KR" sz="1200">
                <a:latin typeface="Arial" charset="0"/>
                <a:ea typeface="굴림" charset="0"/>
              </a:rPr>
              <a:t>[</a:t>
            </a:r>
            <a:fld id="{B0AAAAC8-6E10-F642-8B83-602DBFDE17A9}" type="slidenum">
              <a:rPr lang="en-US" altLang="ko-KR" sz="1200">
                <a:latin typeface="Arial" charset="0"/>
                <a:ea typeface="굴림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</a:t>
            </a:fld>
            <a:r>
              <a:rPr lang="en-US" altLang="ko-KR" sz="1200">
                <a:latin typeface="Arial" charset="0"/>
                <a:ea typeface="굴림" charset="0"/>
              </a:rPr>
              <a:t>]</a:t>
            </a:r>
          </a:p>
        </p:txBody>
      </p:sp>
      <p:sp>
        <p:nvSpPr>
          <p:cNvPr id="5" name="内容占位符 2"/>
          <p:cNvSpPr txBox="1">
            <a:spLocks/>
          </p:cNvSpPr>
          <p:nvPr/>
        </p:nvSpPr>
        <p:spPr bwMode="auto">
          <a:xfrm>
            <a:off x="1020354" y="1089025"/>
            <a:ext cx="86550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15000"/>
              </a:spcAft>
              <a:buClr>
                <a:schemeClr val="tx2"/>
              </a:buClr>
              <a:buSzPct val="75000"/>
              <a:buFont typeface="Wingdings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25000"/>
              </a:spcAft>
              <a:buClr>
                <a:schemeClr val="tx2"/>
              </a:buClr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1085850" indent="-228600" algn="l" rtl="0" eaLnBrk="0" fontAlgn="base" hangingPunct="0">
              <a:spcBef>
                <a:spcPct val="5000"/>
              </a:spcBef>
              <a:spcAft>
                <a:spcPct val="10000"/>
              </a:spcAft>
              <a:buClr>
                <a:schemeClr val="tx2"/>
              </a:buClr>
              <a:buSzPct val="55000"/>
              <a:buFont typeface="Monotype Sorts" charset="2"/>
              <a:buChar char="u"/>
              <a:defRPr sz="2000" i="1">
                <a:solidFill>
                  <a:schemeClr val="tx1"/>
                </a:solidFill>
                <a:latin typeface="Georgia" pitchFamily="18" charset="0"/>
              </a:defRPr>
            </a:lvl3pPr>
            <a:lvl4pPr marL="1428750" indent="-228600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Monotype Sorts" charset="2"/>
              <a:buChar char="l"/>
              <a:defRPr>
                <a:solidFill>
                  <a:schemeClr val="tx1"/>
                </a:solidFill>
                <a:latin typeface="+mj-lt"/>
              </a:defRPr>
            </a:lvl4pPr>
            <a:lvl5pPr marL="1771650" indent="-228600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j-lt"/>
              </a:defRPr>
            </a:lvl5pPr>
            <a:lvl6pPr marL="2228850" indent="-228600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j-lt"/>
              </a:defRPr>
            </a:lvl6pPr>
            <a:lvl7pPr marL="2686050" indent="-228600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j-lt"/>
              </a:defRPr>
            </a:lvl7pPr>
            <a:lvl8pPr marL="3143250" indent="-228600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j-lt"/>
              </a:defRPr>
            </a:lvl8pPr>
            <a:lvl9pPr marL="3600450" indent="-228600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algn="just">
              <a:defRPr/>
            </a:pPr>
            <a:r>
              <a:rPr lang="en-US" altLang="zh-CN" sz="1600" kern="0" dirty="0">
                <a:ea typeface="SimSun" charset="0"/>
              </a:rPr>
              <a:t>Introduction to Game Theory: Lecture 1, book 1</a:t>
            </a:r>
          </a:p>
          <a:p>
            <a:pPr algn="just">
              <a:defRPr/>
            </a:pPr>
            <a:r>
              <a:rPr lang="en-US" altLang="zh-CN" sz="1600" kern="0" dirty="0">
                <a:ea typeface="SimSun" charset="0"/>
              </a:rPr>
              <a:t>Non-cooperative Games: Lecture 1, Chapter 3, book 1</a:t>
            </a:r>
          </a:p>
          <a:p>
            <a:pPr algn="just">
              <a:defRPr/>
            </a:pPr>
            <a:r>
              <a:rPr lang="en-US" altLang="zh-CN" sz="1600" kern="0" dirty="0" smtClean="0">
                <a:ea typeface="SimSun" charset="0"/>
              </a:rPr>
              <a:t>Bayesian Games: Lecture 2, Chapter 4, book 1</a:t>
            </a:r>
          </a:p>
          <a:p>
            <a:pPr algn="just">
              <a:defRPr/>
            </a:pPr>
            <a:r>
              <a:rPr lang="en-US" altLang="zh-CN" sz="1600" kern="0" dirty="0" smtClean="0">
                <a:ea typeface="SimSun" charset="0"/>
              </a:rPr>
              <a:t>Differential Games: Lecture 3, Chapter 5, book 1</a:t>
            </a:r>
          </a:p>
          <a:p>
            <a:pPr algn="just">
              <a:defRPr/>
            </a:pPr>
            <a:r>
              <a:rPr lang="en-US" altLang="zh-CN" sz="1600" kern="0" dirty="0" smtClean="0">
                <a:ea typeface="SimSun" charset="0"/>
              </a:rPr>
              <a:t>Evolutionary Games: Lecture 4, Chapter  6, book 1</a:t>
            </a:r>
          </a:p>
          <a:p>
            <a:pPr algn="just">
              <a:defRPr/>
            </a:pPr>
            <a:r>
              <a:rPr lang="en-US" altLang="zh-CN" sz="1600" kern="0" dirty="0" smtClean="0">
                <a:ea typeface="SimSun" charset="0"/>
              </a:rPr>
              <a:t>Cooperative Games: Lecture 5, Chapter 7, boo</a:t>
            </a:r>
            <a:r>
              <a:rPr lang="en-US" altLang="zh-CN" sz="1600" kern="0" dirty="0">
                <a:ea typeface="SimSun" charset="0"/>
              </a:rPr>
              <a:t>k 1</a:t>
            </a:r>
          </a:p>
          <a:p>
            <a:pPr algn="just">
              <a:defRPr/>
            </a:pPr>
            <a:r>
              <a:rPr lang="en-US" altLang="zh-CN" sz="1600" kern="0" dirty="0">
                <a:ea typeface="SimSun" charset="0"/>
              </a:rPr>
              <a:t>Auction Theory: Lecture 6, Chapter 8, book 1</a:t>
            </a:r>
          </a:p>
          <a:p>
            <a:pPr algn="just">
              <a:defRPr/>
            </a:pPr>
            <a:r>
              <a:rPr lang="en-US" altLang="zh-CN" sz="1600" kern="0" dirty="0" smtClean="0">
                <a:solidFill>
                  <a:srgbClr val="FF0000"/>
                </a:solidFill>
                <a:ea typeface="SimSun" charset="0"/>
              </a:rPr>
              <a:t>Matching Game: Lecture 7, Chapter 2, book 2</a:t>
            </a:r>
          </a:p>
          <a:p>
            <a:pPr algn="just">
              <a:defRPr/>
            </a:pPr>
            <a:r>
              <a:rPr lang="en-US" altLang="zh-CN" sz="1600" kern="0" dirty="0" smtClean="0">
                <a:ea typeface="SimSun" charset="0"/>
              </a:rPr>
              <a:t>Contract Theory, Lecture 8, Chapter 3, book 2</a:t>
            </a:r>
          </a:p>
          <a:p>
            <a:pPr algn="just">
              <a:defRPr/>
            </a:pPr>
            <a:r>
              <a:rPr lang="en-US" altLang="zh-CN" sz="1600" kern="0" dirty="0">
                <a:ea typeface="SimSun" charset="0"/>
              </a:rPr>
              <a:t>Learning in Game, Lecture 9</a:t>
            </a:r>
            <a:r>
              <a:rPr lang="en-US" altLang="zh-CN" sz="1600" kern="0" dirty="0" smtClean="0">
                <a:ea typeface="SimSun" charset="0"/>
              </a:rPr>
              <a:t>, Chapter 6, book </a:t>
            </a:r>
            <a:r>
              <a:rPr lang="en-US" altLang="zh-CN" sz="1600" kern="0" dirty="0">
                <a:ea typeface="SimSun" charset="0"/>
              </a:rPr>
              <a:t>2</a:t>
            </a:r>
          </a:p>
          <a:p>
            <a:pPr algn="just">
              <a:defRPr/>
            </a:pPr>
            <a:r>
              <a:rPr lang="en-US" altLang="zh-CN" sz="1600" kern="0" dirty="0" smtClean="0">
                <a:ea typeface="SimSun" charset="0"/>
              </a:rPr>
              <a:t>Stochastic Game, Lecture 10, Chapter 4, book 2</a:t>
            </a:r>
          </a:p>
          <a:p>
            <a:pPr algn="just">
              <a:defRPr/>
            </a:pPr>
            <a:r>
              <a:rPr lang="en-US" altLang="zh-CN" sz="1600" kern="0" dirty="0" smtClean="0">
                <a:ea typeface="SimSun" charset="0"/>
              </a:rPr>
              <a:t>Game with Bounded Rationality, Lecture 11, Chapter 5, book 2</a:t>
            </a:r>
          </a:p>
          <a:p>
            <a:pPr algn="just">
              <a:defRPr/>
            </a:pPr>
            <a:r>
              <a:rPr lang="en-US" altLang="zh-CN" sz="1600" kern="0" dirty="0" smtClean="0">
                <a:ea typeface="SimSun" charset="0"/>
              </a:rPr>
              <a:t>Equilibrium Programming with Equilibrium Constraint, Lecture 12, Chapter 7, book 2</a:t>
            </a:r>
          </a:p>
          <a:p>
            <a:pPr algn="just">
              <a:defRPr/>
            </a:pPr>
            <a:r>
              <a:rPr lang="en-US" altLang="zh-CN" sz="1600" kern="0" dirty="0">
                <a:ea typeface="SimSun" charset="0"/>
              </a:rPr>
              <a:t>Zero Determinant Strategy, Lecture 13, Chapter 8, book 2</a:t>
            </a:r>
          </a:p>
          <a:p>
            <a:pPr algn="just">
              <a:defRPr/>
            </a:pPr>
            <a:r>
              <a:rPr lang="en-US" altLang="zh-CN" sz="1600" kern="0" dirty="0" smtClean="0">
                <a:ea typeface="SimSun" charset="0"/>
              </a:rPr>
              <a:t>Mean Field Game, Lecture 14, book 2</a:t>
            </a:r>
          </a:p>
          <a:p>
            <a:pPr algn="just">
              <a:defRPr/>
            </a:pPr>
            <a:r>
              <a:rPr lang="en-US" altLang="zh-CN" sz="1600" kern="0" dirty="0" smtClean="0">
                <a:ea typeface="SimSun" charset="0"/>
              </a:rPr>
              <a:t>Network Economy, Lecture 15, book 2</a:t>
            </a:r>
          </a:p>
        </p:txBody>
      </p:sp>
    </p:spTree>
    <p:extLst>
      <p:ext uri="{BB962C8B-B14F-4D97-AF65-F5344CB8AC3E}">
        <p14:creationId xmlns:p14="http://schemas.microsoft.com/office/powerpoint/2010/main" val="93558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3. 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stable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roommate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(SR)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Basics:</a:t>
            </a:r>
          </a:p>
          <a:p>
            <a:pPr lvl="1"/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set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students</a:t>
            </a:r>
            <a:r>
              <a:rPr lang="zh-CN" altLang="en-US" dirty="0" smtClean="0"/>
              <a:t> </a:t>
            </a:r>
            <a:r>
              <a:rPr lang="en-US" altLang="zh-CN" dirty="0" smtClean="0"/>
              <a:t>looking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roommates;</a:t>
            </a:r>
          </a:p>
          <a:p>
            <a:pPr lvl="1"/>
            <a:r>
              <a:rPr lang="en-US" altLang="zh-CN" dirty="0" smtClean="0"/>
              <a:t>One-to-one</a:t>
            </a:r>
            <a:r>
              <a:rPr lang="zh-CN" altLang="en-US" dirty="0" smtClean="0"/>
              <a:t> </a:t>
            </a:r>
            <a:r>
              <a:rPr lang="en-US" altLang="zh-CN" dirty="0" smtClean="0"/>
              <a:t>pair;</a:t>
            </a:r>
          </a:p>
          <a:p>
            <a:r>
              <a:rPr lang="en-US" altLang="zh-CN" dirty="0" smtClean="0"/>
              <a:t>Stability:</a:t>
            </a:r>
          </a:p>
          <a:p>
            <a:pPr lvl="1"/>
            <a:r>
              <a:rPr lang="en-US" altLang="zh-CN" dirty="0" smtClean="0"/>
              <a:t>Stable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matching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may</a:t>
            </a:r>
            <a:r>
              <a:rPr lang="zh-CN" altLang="en-US" dirty="0" smtClean="0"/>
              <a:t> </a:t>
            </a:r>
            <a:r>
              <a:rPr lang="en-US" altLang="zh-CN" dirty="0" smtClean="0"/>
              <a:t>not</a:t>
            </a:r>
            <a:r>
              <a:rPr lang="zh-CN" altLang="en-US" dirty="0" smtClean="0"/>
              <a:t> </a:t>
            </a:r>
            <a:r>
              <a:rPr lang="en-US" altLang="zh-CN" dirty="0" smtClean="0"/>
              <a:t>exist;</a:t>
            </a:r>
          </a:p>
          <a:p>
            <a:r>
              <a:rPr lang="en-US" altLang="zh-CN" dirty="0" smtClean="0"/>
              <a:t>Algorithm:</a:t>
            </a:r>
          </a:p>
          <a:p>
            <a:pPr lvl="1"/>
            <a:r>
              <a:rPr lang="en-US" dirty="0"/>
              <a:t>Irving’s algorithm;  </a:t>
            </a:r>
            <a:endParaRPr lang="en-US" altLang="zh-CN" dirty="0" smtClean="0"/>
          </a:p>
          <a:p>
            <a:pPr lvl="1"/>
            <a:r>
              <a:rPr lang="en-US" altLang="zh-CN" dirty="0"/>
              <a:t>Tan-Hsueh </a:t>
            </a:r>
            <a:r>
              <a:rPr lang="en-US" altLang="zh-CN" dirty="0" smtClean="0"/>
              <a:t>algorithm</a:t>
            </a:r>
            <a:r>
              <a:rPr lang="zh-CN" altLang="en-US" dirty="0" smtClean="0"/>
              <a:t> </a:t>
            </a:r>
            <a:r>
              <a:rPr lang="en-US" altLang="zh-CN" dirty="0" smtClean="0"/>
              <a:t>(</a:t>
            </a:r>
            <a:r>
              <a:rPr lang="en-US" altLang="zh-CN" dirty="0" err="1" smtClean="0"/>
              <a:t>conceptional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simpler)</a:t>
            </a:r>
          </a:p>
          <a:p>
            <a:endParaRPr lang="en-US" altLang="zh-CN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20</a:t>
            </a:fld>
            <a:endParaRPr lang="en-US"/>
          </a:p>
        </p:txBody>
      </p:sp>
      <p:pic>
        <p:nvPicPr>
          <p:cNvPr id="1026" name="Picture 2" descr="http://ecampusblog.com/wp-content/uploads/2013/10/good-roommat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009" y="1726251"/>
            <a:ext cx="4062791" cy="2708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41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SR</a:t>
            </a:r>
            <a:r>
              <a:rPr lang="zh-CN" altLang="en-US" dirty="0" smtClean="0"/>
              <a:t> 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 </a:t>
            </a:r>
            <a:r>
              <a:rPr lang="en-US" altLang="zh-CN" dirty="0" smtClean="0"/>
              <a:t>its</a:t>
            </a:r>
            <a:r>
              <a:rPr lang="zh-CN" altLang="en-US" dirty="0" smtClean="0"/>
              <a:t> </a:t>
            </a:r>
            <a:r>
              <a:rPr lang="en-US" altLang="zh-CN" dirty="0" smtClean="0"/>
              <a:t>variants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Houston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21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53827" y="4622569"/>
            <a:ext cx="4297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sz="2400" b="1" i="1" dirty="0" smtClean="0">
                <a:solidFill>
                  <a:srgbClr val="FF0000"/>
                </a:solidFill>
              </a:rPr>
              <a:t>Stable</a:t>
            </a:r>
            <a:r>
              <a:rPr lang="zh-CN" alt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i="1" dirty="0" smtClean="0">
                <a:solidFill>
                  <a:srgbClr val="FF0000"/>
                </a:solidFill>
              </a:rPr>
              <a:t>activity</a:t>
            </a:r>
            <a:r>
              <a:rPr lang="zh-CN" alt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i="1" dirty="0" smtClean="0">
                <a:solidFill>
                  <a:srgbClr val="FF0000"/>
                </a:solidFill>
              </a:rPr>
              <a:t>(SA)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CN" sz="2400" b="1" i="1" dirty="0" smtClean="0">
                <a:solidFill>
                  <a:srgbClr val="FF0000"/>
                </a:solidFill>
              </a:rPr>
              <a:t>Stable</a:t>
            </a:r>
            <a:r>
              <a:rPr lang="zh-CN" alt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i="1" dirty="0" smtClean="0">
                <a:solidFill>
                  <a:srgbClr val="FF0000"/>
                </a:solidFill>
              </a:rPr>
              <a:t>multiple</a:t>
            </a:r>
            <a:r>
              <a:rPr lang="zh-CN" alt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i="1" dirty="0" smtClean="0">
                <a:solidFill>
                  <a:srgbClr val="FF0000"/>
                </a:solidFill>
              </a:rPr>
              <a:t>activity</a:t>
            </a:r>
            <a:r>
              <a:rPr lang="zh-CN" alt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i="1" dirty="0" smtClean="0">
                <a:solidFill>
                  <a:srgbClr val="FF0000"/>
                </a:solidFill>
              </a:rPr>
              <a:t>(SMA)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1" y="1313944"/>
            <a:ext cx="3936387" cy="29068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154" y="1294106"/>
            <a:ext cx="4312168" cy="29799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588" y="1294895"/>
            <a:ext cx="4217158" cy="296850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5542" y="4792723"/>
            <a:ext cx="27193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zh-CN" altLang="en-US" sz="2400" b="1" i="1" dirty="0">
                <a:solidFill>
                  <a:srgbClr val="FF0000"/>
                </a:solidFill>
              </a:rPr>
              <a:t> </a:t>
            </a:r>
            <a:r>
              <a:rPr lang="en-US" altLang="zh-CN" sz="2400" b="1" i="1" dirty="0">
                <a:solidFill>
                  <a:srgbClr val="FF0000"/>
                </a:solidFill>
              </a:rPr>
              <a:t>Stable</a:t>
            </a:r>
            <a:r>
              <a:rPr lang="zh-CN" altLang="en-US" sz="2400" b="1" i="1" dirty="0">
                <a:solidFill>
                  <a:srgbClr val="FF0000"/>
                </a:solidFill>
              </a:rPr>
              <a:t> </a:t>
            </a:r>
            <a:r>
              <a:rPr lang="en-US" altLang="zh-CN" sz="2400" b="1" i="1" dirty="0">
                <a:solidFill>
                  <a:srgbClr val="FF0000"/>
                </a:solidFill>
              </a:rPr>
              <a:t>crews</a:t>
            </a:r>
            <a:r>
              <a:rPr lang="zh-CN" altLang="en-US" sz="2400" b="1" i="1" dirty="0">
                <a:solidFill>
                  <a:srgbClr val="FF0000"/>
                </a:solidFill>
              </a:rPr>
              <a:t> </a:t>
            </a:r>
            <a:r>
              <a:rPr lang="en-US" altLang="zh-CN" sz="2400" b="1" i="1" dirty="0">
                <a:solidFill>
                  <a:srgbClr val="FF0000"/>
                </a:solidFill>
              </a:rPr>
              <a:t>(SC)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90136" y="4792722"/>
            <a:ext cx="2929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zh-CN" altLang="en-US" sz="2400" b="1" i="1" dirty="0">
                <a:solidFill>
                  <a:srgbClr val="FF0000"/>
                </a:solidFill>
              </a:rPr>
              <a:t> </a:t>
            </a:r>
            <a:r>
              <a:rPr lang="en-US" altLang="zh-CN" sz="2400" b="1" i="1" dirty="0">
                <a:solidFill>
                  <a:srgbClr val="FF0000"/>
                </a:solidFill>
              </a:rPr>
              <a:t>Stable</a:t>
            </a:r>
            <a:r>
              <a:rPr lang="zh-CN" altLang="en-US" sz="2400" b="1" i="1" dirty="0">
                <a:solidFill>
                  <a:srgbClr val="FF0000"/>
                </a:solidFill>
              </a:rPr>
              <a:t> </a:t>
            </a:r>
            <a:r>
              <a:rPr lang="en-US" altLang="zh-CN" sz="2400" b="1" i="1" dirty="0" smtClean="0">
                <a:solidFill>
                  <a:srgbClr val="FF0000"/>
                </a:solidFill>
              </a:rPr>
              <a:t>fixtures</a:t>
            </a:r>
            <a:r>
              <a:rPr lang="zh-CN" alt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i="1" dirty="0">
                <a:solidFill>
                  <a:srgbClr val="FF0000"/>
                </a:solidFill>
              </a:rPr>
              <a:t>(</a:t>
            </a:r>
            <a:r>
              <a:rPr lang="en-US" altLang="zh-CN" sz="2400" b="1" i="1" dirty="0" smtClean="0">
                <a:solidFill>
                  <a:srgbClr val="FF0000"/>
                </a:solidFill>
              </a:rPr>
              <a:t>SF)</a:t>
            </a:r>
            <a:endParaRPr lang="en-US" altLang="zh-CN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4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4. 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Assignment</a:t>
            </a:r>
            <a:r>
              <a:rPr lang="zh-CN" altLang="en-US" dirty="0" smtClean="0"/>
              <a:t> </a:t>
            </a:r>
            <a:r>
              <a:rPr lang="en-US" altLang="zh-CN" dirty="0"/>
              <a:t>G</a:t>
            </a:r>
            <a:r>
              <a:rPr lang="en-US" altLang="zh-CN" dirty="0" smtClean="0"/>
              <a:t>ame</a:t>
            </a:r>
            <a:r>
              <a:rPr lang="zh-CN" altLang="en-US" dirty="0" smtClean="0"/>
              <a:t>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54814"/>
            <a:ext cx="5120640" cy="3611399"/>
          </a:xfrm>
          <a:prstGeom prst="rect">
            <a:avLst/>
          </a:prstGeom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793" y="1208972"/>
            <a:ext cx="4666449" cy="43320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332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/>
              <a:t>A</a:t>
            </a:r>
            <a:r>
              <a:rPr lang="en-US" altLang="zh-CN" dirty="0" smtClean="0"/>
              <a:t>ssignment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two-sided</a:t>
            </a:r>
            <a:r>
              <a:rPr lang="zh-CN" altLang="en-US" dirty="0" smtClean="0"/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buyer-seller</a:t>
            </a:r>
            <a:r>
              <a:rPr lang="zh-CN" altLang="en-US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market</a:t>
            </a:r>
            <a:r>
              <a:rPr lang="en-US" altLang="zh-CN" dirty="0" smtClean="0"/>
              <a:t>:</a:t>
            </a:r>
          </a:p>
          <a:p>
            <a:pPr lvl="1"/>
            <a:r>
              <a:rPr lang="en-US" altLang="zh-CN" dirty="0" smtClean="0"/>
              <a:t>Seller</a:t>
            </a:r>
            <a:r>
              <a:rPr lang="zh-CN" altLang="en-US" dirty="0" smtClean="0"/>
              <a:t> </a:t>
            </a:r>
            <a:r>
              <a:rPr lang="en-US" altLang="zh-CN" dirty="0" smtClean="0"/>
              <a:t>owes</a:t>
            </a:r>
            <a:r>
              <a:rPr lang="zh-CN" altLang="en-US" dirty="0" smtClean="0"/>
              <a:t> </a:t>
            </a:r>
            <a:r>
              <a:rPr lang="en-US" altLang="zh-CN" dirty="0" smtClean="0"/>
              <a:t>one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product,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buyer</a:t>
            </a:r>
            <a:r>
              <a:rPr lang="zh-CN" altLang="en-US" dirty="0" smtClean="0"/>
              <a:t> </a:t>
            </a:r>
            <a:r>
              <a:rPr lang="en-US" altLang="zh-CN" dirty="0" smtClean="0"/>
              <a:t>seeks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one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product;</a:t>
            </a:r>
          </a:p>
          <a:p>
            <a:pPr lvl="1"/>
            <a:r>
              <a:rPr lang="en-US" altLang="zh-CN" dirty="0"/>
              <a:t>P</a:t>
            </a:r>
            <a:r>
              <a:rPr lang="en-US" altLang="zh-CN" dirty="0" smtClean="0"/>
              <a:t>roduct</a:t>
            </a:r>
            <a:r>
              <a:rPr lang="zh-CN" altLang="en-US" dirty="0" smtClean="0"/>
              <a:t> </a:t>
            </a:r>
            <a:r>
              <a:rPr lang="en-US" altLang="zh-CN" dirty="0" smtClean="0"/>
              <a:t>(indivisible)</a:t>
            </a:r>
            <a:r>
              <a:rPr lang="zh-CN" altLang="en-US" dirty="0" smtClean="0"/>
              <a:t> </a:t>
            </a:r>
            <a:r>
              <a:rPr lang="en-US" altLang="zh-CN" dirty="0" smtClean="0"/>
              <a:t>exchange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money;</a:t>
            </a:r>
          </a:p>
          <a:p>
            <a:r>
              <a:rPr lang="en-US" altLang="zh-CN" dirty="0" smtClean="0"/>
              <a:t>Formulation: binary</a:t>
            </a:r>
            <a:r>
              <a:rPr lang="zh-CN" altLang="en-US" dirty="0" smtClean="0"/>
              <a:t> </a:t>
            </a:r>
            <a:r>
              <a:rPr lang="en-US" altLang="zh-CN" dirty="0" smtClean="0"/>
              <a:t>linear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programming</a:t>
            </a:r>
          </a:p>
          <a:p>
            <a:r>
              <a:rPr lang="en-US" altLang="zh-CN" dirty="0" smtClean="0"/>
              <a:t>Distributed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algorithm</a:t>
            </a:r>
            <a:r>
              <a:rPr lang="zh-CN" altLang="en-US" dirty="0" smtClean="0"/>
              <a:t> </a:t>
            </a:r>
            <a:endParaRPr lang="en-US" altLang="zh-CN" dirty="0"/>
          </a:p>
          <a:p>
            <a:pPr lvl="1"/>
            <a:r>
              <a:rPr lang="en-US" altLang="zh-CN" dirty="0" smtClean="0"/>
              <a:t>Feasible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solution</a:t>
            </a:r>
          </a:p>
          <a:p>
            <a:pPr lvl="1"/>
            <a:r>
              <a:rPr lang="en-US" altLang="zh-CN" dirty="0" smtClean="0"/>
              <a:t>Making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sequential</a:t>
            </a:r>
            <a:r>
              <a:rPr lang="zh-CN" altLang="en-US" dirty="0" smtClean="0"/>
              <a:t> </a:t>
            </a:r>
            <a:r>
              <a:rPr lang="en-US" altLang="zh-CN" dirty="0" smtClean="0"/>
              <a:t>price</a:t>
            </a:r>
            <a:r>
              <a:rPr lang="zh-CN" altLang="en-US" dirty="0" smtClean="0"/>
              <a:t> </a:t>
            </a:r>
            <a:r>
              <a:rPr lang="en-US" altLang="zh-CN" dirty="0" smtClean="0"/>
              <a:t>offer</a:t>
            </a:r>
          </a:p>
          <a:p>
            <a:pPr lvl="1"/>
            <a:r>
              <a:rPr lang="en-US" altLang="zh-CN" dirty="0" smtClean="0"/>
              <a:t>Reaching </a:t>
            </a:r>
            <a:r>
              <a:rPr lang="en-US" altLang="zh-CN" b="1" i="1" dirty="0" smtClean="0">
                <a:solidFill>
                  <a:srgbClr val="FF0000"/>
                </a:solidFill>
              </a:rPr>
              <a:t>competitive</a:t>
            </a:r>
            <a:r>
              <a:rPr lang="zh-CN" altLang="en-US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equilibrium</a:t>
            </a:r>
            <a:r>
              <a:rPr lang="zh-CN" altLang="en-US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/>
              <a:t>(stability)</a:t>
            </a:r>
          </a:p>
          <a:p>
            <a:pPr lvl="1"/>
            <a:endParaRPr lang="en-US" altLang="zh-CN" dirty="0" smtClean="0"/>
          </a:p>
          <a:p>
            <a:pPr lvl="1"/>
            <a:endParaRPr lang="en-US" altLang="zh-CN" dirty="0" smtClean="0"/>
          </a:p>
          <a:p>
            <a:pPr lvl="1"/>
            <a:endParaRPr lang="en-US" altLang="zh-CN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Matching </a:t>
            </a:r>
            <a:r>
              <a:rPr lang="en-US" dirty="0" smtClean="0"/>
              <a:t>Theory Basics:</a:t>
            </a:r>
          </a:p>
          <a:p>
            <a:pPr lvl="1"/>
            <a:r>
              <a:rPr lang="en-US" dirty="0" smtClean="0"/>
              <a:t>Definitions</a:t>
            </a:r>
          </a:p>
          <a:p>
            <a:pPr lvl="1"/>
            <a:r>
              <a:rPr lang="en-US" dirty="0" smtClean="0"/>
              <a:t>Classifications</a:t>
            </a:r>
          </a:p>
          <a:p>
            <a:pPr lvl="1"/>
            <a:r>
              <a:rPr lang="en-US" dirty="0" smtClean="0"/>
              <a:t>Examples</a:t>
            </a:r>
            <a:endParaRPr lang="en-US" dirty="0"/>
          </a:p>
          <a:p>
            <a:r>
              <a:rPr lang="en-US" dirty="0" smtClean="0"/>
              <a:t>Wireless Oriented Matching:</a:t>
            </a:r>
          </a:p>
          <a:p>
            <a:pPr lvl="1"/>
            <a:r>
              <a:rPr lang="en-US" dirty="0" smtClean="0"/>
              <a:t>Modeling 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pplications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2C5D-9622-3E4B-8636-AF2F041E8695}" type="datetime1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1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Wireless-Oriented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Matching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Modeling:	</a:t>
            </a:r>
          </a:p>
          <a:p>
            <a:pPr lvl="1"/>
            <a:r>
              <a:rPr lang="en-US" altLang="zh-CN" dirty="0" smtClean="0"/>
              <a:t>Users,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resources</a:t>
            </a:r>
            <a:r>
              <a:rPr lang="en-US" altLang="zh-CN" dirty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agents;</a:t>
            </a:r>
          </a:p>
          <a:p>
            <a:pPr lvl="1"/>
            <a:r>
              <a:rPr lang="en-US" altLang="zh-CN" dirty="0" smtClean="0"/>
              <a:t>System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QoS</a:t>
            </a:r>
            <a:r>
              <a:rPr lang="zh-CN" altLang="en-US" dirty="0" smtClean="0"/>
              <a:t> </a:t>
            </a:r>
            <a:r>
              <a:rPr lang="en-US" altLang="zh-CN" dirty="0" smtClean="0"/>
              <a:t>requirements</a:t>
            </a:r>
            <a:r>
              <a:rPr lang="en-US" altLang="zh-CN" dirty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preference</a:t>
            </a:r>
            <a:r>
              <a:rPr lang="zh-CN" altLang="en-US" dirty="0" smtClean="0"/>
              <a:t> </a:t>
            </a:r>
            <a:r>
              <a:rPr lang="en-US" altLang="zh-CN" dirty="0" smtClean="0"/>
              <a:t>lists;</a:t>
            </a:r>
          </a:p>
          <a:p>
            <a:pPr lvl="1"/>
            <a:r>
              <a:rPr lang="en-US" altLang="zh-CN" dirty="0" smtClean="0"/>
              <a:t>System</a:t>
            </a:r>
            <a:r>
              <a:rPr lang="zh-CN" altLang="en-US" dirty="0" smtClean="0"/>
              <a:t> </a:t>
            </a:r>
            <a:r>
              <a:rPr lang="en-US" altLang="zh-CN" dirty="0" smtClean="0"/>
              <a:t>objectives:</a:t>
            </a:r>
            <a:r>
              <a:rPr lang="zh-CN" altLang="en-US" dirty="0" smtClean="0"/>
              <a:t> </a:t>
            </a:r>
            <a:r>
              <a:rPr lang="en-US" altLang="zh-CN" dirty="0" smtClean="0"/>
              <a:t>stability,</a:t>
            </a:r>
            <a:r>
              <a:rPr lang="zh-CN" altLang="en-US" dirty="0" smtClean="0"/>
              <a:t> </a:t>
            </a:r>
            <a:r>
              <a:rPr lang="en-US" altLang="zh-CN" dirty="0" smtClean="0"/>
              <a:t>popularity,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Pareto</a:t>
            </a:r>
            <a:r>
              <a:rPr lang="zh-CN" altLang="en-US" dirty="0" smtClean="0"/>
              <a:t> </a:t>
            </a:r>
            <a:r>
              <a:rPr lang="en-US" altLang="zh-CN" dirty="0" smtClean="0"/>
              <a:t>optimality</a:t>
            </a:r>
            <a:r>
              <a:rPr lang="is-IS" altLang="zh-CN" dirty="0" smtClean="0"/>
              <a:t>…</a:t>
            </a:r>
            <a:r>
              <a:rPr lang="zh-CN" altLang="en-US" dirty="0" smtClean="0"/>
              <a:t>  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Solutions:</a:t>
            </a:r>
            <a:r>
              <a:rPr lang="zh-CN" altLang="en-US" dirty="0" smtClean="0"/>
              <a:t> </a:t>
            </a:r>
            <a:r>
              <a:rPr lang="en-US" altLang="zh-CN" dirty="0" smtClean="0"/>
              <a:t>distributed,</a:t>
            </a:r>
            <a:r>
              <a:rPr lang="zh-CN" altLang="en-US" dirty="0" smtClean="0"/>
              <a:t> </a:t>
            </a:r>
            <a:r>
              <a:rPr lang="en-US" altLang="zh-CN" dirty="0" smtClean="0"/>
              <a:t>low-complexity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algorithms.</a:t>
            </a:r>
          </a:p>
          <a:p>
            <a:r>
              <a:rPr lang="en-US" altLang="zh-CN" dirty="0" smtClean="0"/>
              <a:t>Advantages:</a:t>
            </a:r>
          </a:p>
          <a:p>
            <a:pPr lvl="1"/>
            <a:r>
              <a:rPr lang="en-US" altLang="zh-CN" dirty="0"/>
              <a:t>G</a:t>
            </a:r>
            <a:r>
              <a:rPr lang="en-US" altLang="zh-CN" dirty="0" smtClean="0"/>
              <a:t>ame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theory: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 lvl="2"/>
            <a:r>
              <a:rPr lang="en-US" altLang="zh-CN" dirty="0" smtClean="0"/>
              <a:t>don’t</a:t>
            </a:r>
            <a:r>
              <a:rPr lang="zh-CN" altLang="en-US" dirty="0" smtClean="0"/>
              <a:t> </a:t>
            </a:r>
            <a:r>
              <a:rPr lang="en-US" altLang="zh-CN" dirty="0" smtClean="0"/>
              <a:t>require</a:t>
            </a:r>
            <a:r>
              <a:rPr lang="zh-CN" altLang="en-US" dirty="0" smtClean="0"/>
              <a:t> </a:t>
            </a:r>
            <a:r>
              <a:rPr lang="en-US" altLang="zh-CN" dirty="0" smtClean="0"/>
              <a:t>other</a:t>
            </a:r>
            <a:r>
              <a:rPr lang="zh-CN" altLang="en-US" dirty="0" smtClean="0"/>
              <a:t> </a:t>
            </a:r>
            <a:r>
              <a:rPr lang="en-US" altLang="zh-CN" dirty="0" smtClean="0"/>
              <a:t>players’</a:t>
            </a:r>
            <a:r>
              <a:rPr lang="zh-CN" altLang="en-US" dirty="0" smtClean="0"/>
              <a:t> </a:t>
            </a:r>
            <a:r>
              <a:rPr lang="en-US" altLang="zh-CN" dirty="0" smtClean="0"/>
              <a:t>actions;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 lvl="2"/>
            <a:r>
              <a:rPr lang="en-US" altLang="zh-CN" dirty="0" smtClean="0"/>
              <a:t>two-sided</a:t>
            </a:r>
            <a:r>
              <a:rPr lang="zh-CN" altLang="en-US" dirty="0" smtClean="0"/>
              <a:t> </a:t>
            </a:r>
            <a:r>
              <a:rPr lang="en-US" altLang="zh-CN" dirty="0" smtClean="0"/>
              <a:t>stability;</a:t>
            </a:r>
          </a:p>
          <a:p>
            <a:pPr lvl="2"/>
            <a:r>
              <a:rPr lang="en-US" altLang="zh-CN" dirty="0" smtClean="0"/>
              <a:t>Not</a:t>
            </a:r>
            <a:r>
              <a:rPr lang="zh-CN" altLang="en-US" dirty="0" smtClean="0"/>
              <a:t> </a:t>
            </a:r>
            <a:r>
              <a:rPr lang="en-US" altLang="zh-CN" dirty="0" smtClean="0"/>
              <a:t>necessarily</a:t>
            </a:r>
            <a:r>
              <a:rPr lang="zh-CN" altLang="en-US" dirty="0" smtClean="0"/>
              <a:t> </a:t>
            </a:r>
            <a:r>
              <a:rPr lang="en-US" altLang="zh-CN" dirty="0" smtClean="0"/>
              <a:t>utility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function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needed;</a:t>
            </a:r>
          </a:p>
          <a:p>
            <a:pPr lvl="1"/>
            <a:r>
              <a:rPr lang="en-US" altLang="zh-CN" dirty="0" smtClean="0"/>
              <a:t>Centralized</a:t>
            </a:r>
            <a:r>
              <a:rPr lang="zh-CN" altLang="en-US" dirty="0" smtClean="0"/>
              <a:t> </a:t>
            </a:r>
            <a:r>
              <a:rPr lang="en-US" altLang="zh-CN" dirty="0" smtClean="0"/>
              <a:t>optimization:</a:t>
            </a:r>
            <a:r>
              <a:rPr lang="zh-CN" altLang="en-US" dirty="0" smtClean="0"/>
              <a:t> </a:t>
            </a:r>
            <a:r>
              <a:rPr lang="en-US" altLang="zh-CN" dirty="0" smtClean="0"/>
              <a:t>Distributive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fast</a:t>
            </a:r>
            <a:r>
              <a:rPr lang="zh-CN" altLang="en-US" dirty="0" smtClean="0"/>
              <a:t> </a:t>
            </a:r>
            <a:r>
              <a:rPr lang="en-US" altLang="zh-CN" dirty="0" smtClean="0"/>
              <a:t>deployment.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3/13/19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Houston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1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LTE-Unlicensed: static and dynamic stability</a:t>
            </a:r>
            <a:endParaRPr lang="en-US" altLang="zh-CN" dirty="0"/>
          </a:p>
          <a:p>
            <a:r>
              <a:rPr lang="en-US" altLang="zh-CN" dirty="0" smtClean="0"/>
              <a:t>D2D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communication</a:t>
            </a:r>
          </a:p>
          <a:p>
            <a:r>
              <a:rPr lang="en-US" altLang="zh-CN" dirty="0" smtClean="0"/>
              <a:t>Physical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player</a:t>
            </a:r>
            <a:r>
              <a:rPr lang="zh-CN" altLang="en-US" dirty="0" smtClean="0"/>
              <a:t> </a:t>
            </a:r>
            <a:r>
              <a:rPr lang="en-US" altLang="zh-CN" dirty="0" smtClean="0"/>
              <a:t>security</a:t>
            </a:r>
          </a:p>
          <a:p>
            <a:r>
              <a:rPr lang="en-US" altLang="zh-CN" dirty="0" smtClean="0"/>
              <a:t>Social caching in small cell</a:t>
            </a:r>
          </a:p>
          <a:p>
            <a:r>
              <a:rPr lang="en-US" altLang="zh-CN" dirty="0" smtClean="0"/>
              <a:t>LTE assisted V2X communication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8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LTE-Unlicensed: Static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3/13/19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27</a:t>
            </a:fld>
            <a:endParaRPr lang="en-US" dirty="0"/>
          </a:p>
        </p:txBody>
      </p:sp>
      <p:grpSp>
        <p:nvGrpSpPr>
          <p:cNvPr id="7" name="Group 61"/>
          <p:cNvGrpSpPr/>
          <p:nvPr/>
        </p:nvGrpSpPr>
        <p:grpSpPr>
          <a:xfrm>
            <a:off x="843953" y="1296323"/>
            <a:ext cx="5179476" cy="3624359"/>
            <a:chOff x="1691636" y="2057400"/>
            <a:chExt cx="6306779" cy="3620164"/>
          </a:xfrm>
        </p:grpSpPr>
        <p:sp>
          <p:nvSpPr>
            <p:cNvPr id="8" name="Right Arrow 62"/>
            <p:cNvSpPr/>
            <p:nvPr/>
          </p:nvSpPr>
          <p:spPr>
            <a:xfrm>
              <a:off x="5331882" y="3592869"/>
              <a:ext cx="1895880" cy="425597"/>
            </a:xfrm>
            <a:prstGeom prst="righ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lowchart: Magnetic Disk 57"/>
            <p:cNvSpPr/>
            <p:nvPr/>
          </p:nvSpPr>
          <p:spPr>
            <a:xfrm rot="16200000">
              <a:off x="3944478" y="2469717"/>
              <a:ext cx="1538833" cy="2671903"/>
            </a:xfrm>
            <a:prstGeom prst="flowChartMagneticDisk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reflection blurRad="6350" stA="50000" endA="300" endPos="5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66"/>
            <p:cNvGrpSpPr/>
            <p:nvPr/>
          </p:nvGrpSpPr>
          <p:grpSpPr>
            <a:xfrm>
              <a:off x="7229882" y="3253213"/>
              <a:ext cx="768533" cy="1325640"/>
              <a:chOff x="6884144" y="3300694"/>
              <a:chExt cx="625173" cy="1152628"/>
            </a:xfrm>
          </p:grpSpPr>
          <p:sp>
            <p:nvSpPr>
              <p:cNvPr id="29" name="object 27"/>
              <p:cNvSpPr/>
              <p:nvPr/>
            </p:nvSpPr>
            <p:spPr>
              <a:xfrm>
                <a:off x="7086600" y="4391092"/>
                <a:ext cx="60325" cy="62230"/>
              </a:xfrm>
              <a:custGeom>
                <a:avLst/>
                <a:gdLst/>
                <a:ahLst/>
                <a:cxnLst/>
                <a:rect l="l" t="t" r="r" b="b"/>
                <a:pathLst>
                  <a:path w="60325" h="62229">
                    <a:moveTo>
                      <a:pt x="24359" y="0"/>
                    </a:moveTo>
                    <a:lnTo>
                      <a:pt x="11857" y="6003"/>
                    </a:lnTo>
                    <a:lnTo>
                      <a:pt x="3222" y="16659"/>
                    </a:lnTo>
                    <a:lnTo>
                      <a:pt x="0" y="30456"/>
                    </a:lnTo>
                    <a:lnTo>
                      <a:pt x="1460" y="39835"/>
                    </a:lnTo>
                    <a:lnTo>
                      <a:pt x="8197" y="51171"/>
                    </a:lnTo>
                    <a:lnTo>
                      <a:pt x="19607" y="58876"/>
                    </a:lnTo>
                    <a:lnTo>
                      <a:pt x="34801" y="61634"/>
                    </a:lnTo>
                    <a:lnTo>
                      <a:pt x="45688" y="57992"/>
                    </a:lnTo>
                    <a:lnTo>
                      <a:pt x="54228" y="49690"/>
                    </a:lnTo>
                    <a:lnTo>
                      <a:pt x="59433" y="36680"/>
                    </a:lnTo>
                    <a:lnTo>
                      <a:pt x="60318" y="18915"/>
                    </a:lnTo>
                    <a:lnTo>
                      <a:pt x="52945" y="8762"/>
                    </a:lnTo>
                    <a:lnTo>
                      <a:pt x="40837" y="2079"/>
                    </a:lnTo>
                    <a:lnTo>
                      <a:pt x="24359" y="0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28"/>
              <p:cNvSpPr/>
              <p:nvPr/>
            </p:nvSpPr>
            <p:spPr>
              <a:xfrm>
                <a:off x="6884144" y="3300694"/>
                <a:ext cx="625173" cy="1149845"/>
              </a:xfrm>
              <a:custGeom>
                <a:avLst/>
                <a:gdLst/>
                <a:ahLst/>
                <a:cxnLst/>
                <a:rect l="l" t="t" r="r" b="b"/>
                <a:pathLst>
                  <a:path w="805815" h="1482089">
                    <a:moveTo>
                      <a:pt x="704976" y="12573"/>
                    </a:moveTo>
                    <a:lnTo>
                      <a:pt x="88197" y="12573"/>
                    </a:lnTo>
                    <a:lnTo>
                      <a:pt x="74177" y="13891"/>
                    </a:lnTo>
                    <a:lnTo>
                      <a:pt x="37547" y="31593"/>
                    </a:lnTo>
                    <a:lnTo>
                      <a:pt x="11759" y="64469"/>
                    </a:lnTo>
                    <a:lnTo>
                      <a:pt x="279" y="105514"/>
                    </a:lnTo>
                    <a:lnTo>
                      <a:pt x="0" y="1393952"/>
                    </a:lnTo>
                    <a:lnTo>
                      <a:pt x="1149" y="1408916"/>
                    </a:lnTo>
                    <a:lnTo>
                      <a:pt x="17125" y="1447506"/>
                    </a:lnTo>
                    <a:lnTo>
                      <a:pt x="48547" y="1473279"/>
                    </a:lnTo>
                    <a:lnTo>
                      <a:pt x="704898" y="1481962"/>
                    </a:lnTo>
                    <a:lnTo>
                      <a:pt x="719228" y="1480965"/>
                    </a:lnTo>
                    <a:lnTo>
                      <a:pt x="759582" y="1467029"/>
                    </a:lnTo>
                    <a:lnTo>
                      <a:pt x="790587" y="1439388"/>
                    </a:lnTo>
                    <a:lnTo>
                      <a:pt x="804319" y="1406524"/>
                    </a:lnTo>
                    <a:lnTo>
                      <a:pt x="100786" y="1406524"/>
                    </a:lnTo>
                    <a:lnTo>
                      <a:pt x="87821" y="1402284"/>
                    </a:lnTo>
                    <a:lnTo>
                      <a:pt x="78339" y="1391885"/>
                    </a:lnTo>
                    <a:lnTo>
                      <a:pt x="75565" y="1255942"/>
                    </a:lnTo>
                    <a:lnTo>
                      <a:pt x="805347" y="1255903"/>
                    </a:lnTo>
                    <a:lnTo>
                      <a:pt x="805354" y="1230757"/>
                    </a:lnTo>
                    <a:lnTo>
                      <a:pt x="75646" y="1230757"/>
                    </a:lnTo>
                    <a:lnTo>
                      <a:pt x="75565" y="125602"/>
                    </a:lnTo>
                    <a:lnTo>
                      <a:pt x="79822" y="112712"/>
                    </a:lnTo>
                    <a:lnTo>
                      <a:pt x="90288" y="103312"/>
                    </a:lnTo>
                    <a:lnTo>
                      <a:pt x="213940" y="100585"/>
                    </a:lnTo>
                    <a:lnTo>
                      <a:pt x="692403" y="100584"/>
                    </a:lnTo>
                    <a:lnTo>
                      <a:pt x="804604" y="100584"/>
                    </a:lnTo>
                    <a:lnTo>
                      <a:pt x="804521" y="99626"/>
                    </a:lnTo>
                    <a:lnTo>
                      <a:pt x="801163" y="86432"/>
                    </a:lnTo>
                    <a:lnTo>
                      <a:pt x="796569" y="75437"/>
                    </a:lnTo>
                    <a:lnTo>
                      <a:pt x="390271" y="75437"/>
                    </a:lnTo>
                    <a:lnTo>
                      <a:pt x="390271" y="62864"/>
                    </a:lnTo>
                    <a:lnTo>
                      <a:pt x="789510" y="62864"/>
                    </a:lnTo>
                    <a:lnTo>
                      <a:pt x="788730" y="61532"/>
                    </a:lnTo>
                    <a:lnTo>
                      <a:pt x="759003" y="31134"/>
                    </a:lnTo>
                    <a:lnTo>
                      <a:pt x="721123" y="14244"/>
                    </a:lnTo>
                    <a:lnTo>
                      <a:pt x="707685" y="12621"/>
                    </a:lnTo>
                    <a:lnTo>
                      <a:pt x="704976" y="12573"/>
                    </a:lnTo>
                    <a:close/>
                  </a:path>
                  <a:path w="805815" h="1482089">
                    <a:moveTo>
                      <a:pt x="805347" y="1255903"/>
                    </a:moveTo>
                    <a:lnTo>
                      <a:pt x="730168" y="1255903"/>
                    </a:lnTo>
                    <a:lnTo>
                      <a:pt x="730250" y="1381506"/>
                    </a:lnTo>
                    <a:lnTo>
                      <a:pt x="727291" y="1391709"/>
                    </a:lnTo>
                    <a:lnTo>
                      <a:pt x="718404" y="1400300"/>
                    </a:lnTo>
                    <a:lnTo>
                      <a:pt x="703573" y="1405609"/>
                    </a:lnTo>
                    <a:lnTo>
                      <a:pt x="100786" y="1406524"/>
                    </a:lnTo>
                    <a:lnTo>
                      <a:pt x="804319" y="1406524"/>
                    </a:lnTo>
                    <a:lnTo>
                      <a:pt x="805304" y="1401527"/>
                    </a:lnTo>
                    <a:lnTo>
                      <a:pt x="805347" y="1255903"/>
                    </a:lnTo>
                    <a:close/>
                  </a:path>
                  <a:path w="805815" h="1482089">
                    <a:moveTo>
                      <a:pt x="804604" y="100584"/>
                    </a:moveTo>
                    <a:lnTo>
                      <a:pt x="692403" y="100584"/>
                    </a:lnTo>
                    <a:lnTo>
                      <a:pt x="710644" y="103239"/>
                    </a:lnTo>
                    <a:lnTo>
                      <a:pt x="722931" y="110125"/>
                    </a:lnTo>
                    <a:lnTo>
                      <a:pt x="729281" y="119620"/>
                    </a:lnTo>
                    <a:lnTo>
                      <a:pt x="730250" y="1230757"/>
                    </a:lnTo>
                    <a:lnTo>
                      <a:pt x="805354" y="1230757"/>
                    </a:lnTo>
                    <a:lnTo>
                      <a:pt x="805684" y="125603"/>
                    </a:lnTo>
                    <a:lnTo>
                      <a:pt x="805660" y="112712"/>
                    </a:lnTo>
                    <a:lnTo>
                      <a:pt x="804604" y="100584"/>
                    </a:lnTo>
                    <a:close/>
                  </a:path>
                  <a:path w="805815" h="1482089">
                    <a:moveTo>
                      <a:pt x="692390" y="100585"/>
                    </a:moveTo>
                    <a:lnTo>
                      <a:pt x="213940" y="100585"/>
                    </a:lnTo>
                    <a:lnTo>
                      <a:pt x="236372" y="122838"/>
                    </a:lnTo>
                    <a:lnTo>
                      <a:pt x="553934" y="125602"/>
                    </a:lnTo>
                    <a:lnTo>
                      <a:pt x="566881" y="121357"/>
                    </a:lnTo>
                    <a:lnTo>
                      <a:pt x="576355" y="110945"/>
                    </a:lnTo>
                    <a:lnTo>
                      <a:pt x="692390" y="100585"/>
                    </a:lnTo>
                    <a:close/>
                  </a:path>
                  <a:path w="805815" h="1482089">
                    <a:moveTo>
                      <a:pt x="789510" y="62864"/>
                    </a:moveTo>
                    <a:lnTo>
                      <a:pt x="415417" y="62864"/>
                    </a:lnTo>
                    <a:lnTo>
                      <a:pt x="415417" y="75437"/>
                    </a:lnTo>
                    <a:lnTo>
                      <a:pt x="796569" y="75437"/>
                    </a:lnTo>
                    <a:lnTo>
                      <a:pt x="795828" y="73662"/>
                    </a:lnTo>
                    <a:lnTo>
                      <a:pt x="789510" y="62864"/>
                    </a:lnTo>
                    <a:close/>
                  </a:path>
                  <a:path w="805815" h="1482089">
                    <a:moveTo>
                      <a:pt x="692403" y="0"/>
                    </a:moveTo>
                    <a:lnTo>
                      <a:pt x="566547" y="0"/>
                    </a:lnTo>
                    <a:lnTo>
                      <a:pt x="566547" y="12573"/>
                    </a:lnTo>
                    <a:lnTo>
                      <a:pt x="692403" y="12573"/>
                    </a:lnTo>
                    <a:lnTo>
                      <a:pt x="692403" y="0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1" name="object 181"/>
            <p:cNvSpPr/>
            <p:nvPr/>
          </p:nvSpPr>
          <p:spPr>
            <a:xfrm>
              <a:off x="2145664" y="2504379"/>
              <a:ext cx="376427" cy="53187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94"/>
            <p:cNvSpPr/>
            <p:nvPr/>
          </p:nvSpPr>
          <p:spPr>
            <a:xfrm>
              <a:off x="2459608" y="4391092"/>
              <a:ext cx="297179" cy="4191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TextBox 69"/>
            <p:cNvSpPr txBox="1"/>
            <p:nvPr/>
          </p:nvSpPr>
          <p:spPr>
            <a:xfrm>
              <a:off x="4114799" y="3456057"/>
              <a:ext cx="2011246" cy="652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Carrier</a:t>
              </a:r>
            </a:p>
            <a:p>
              <a:pPr algn="ctr"/>
              <a:r>
                <a:rPr lang="en-US" sz="20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Aggregation</a:t>
              </a:r>
              <a:endPara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  <p:grpSp>
          <p:nvGrpSpPr>
            <p:cNvPr id="14" name="Group 70"/>
            <p:cNvGrpSpPr/>
            <p:nvPr/>
          </p:nvGrpSpPr>
          <p:grpSpPr>
            <a:xfrm>
              <a:off x="1715639" y="2057400"/>
              <a:ext cx="1571590" cy="959489"/>
              <a:chOff x="1715639" y="2057400"/>
              <a:chExt cx="1571590" cy="959489"/>
            </a:xfrm>
          </p:grpSpPr>
          <p:sp>
            <p:nvSpPr>
              <p:cNvPr id="25" name="object 202"/>
              <p:cNvSpPr txBox="1"/>
              <p:nvPr/>
            </p:nvSpPr>
            <p:spPr>
              <a:xfrm>
                <a:off x="1828799" y="2057400"/>
                <a:ext cx="1458430" cy="170239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sz="1200" spc="-25" dirty="0">
                    <a:cs typeface="Times New Roman"/>
                  </a:rPr>
                  <a:t>70</a:t>
                </a:r>
                <a:r>
                  <a:rPr sz="1200" spc="-70" dirty="0">
                    <a:cs typeface="Times New Roman"/>
                  </a:rPr>
                  <a:t>0MHz </a:t>
                </a:r>
                <a:r>
                  <a:rPr sz="1200" spc="-10" dirty="0">
                    <a:cs typeface="Times New Roman"/>
                  </a:rPr>
                  <a:t>to</a:t>
                </a:r>
                <a:r>
                  <a:rPr sz="1200" spc="-50" dirty="0">
                    <a:cs typeface="Times New Roman"/>
                  </a:rPr>
                  <a:t> </a:t>
                </a:r>
                <a:r>
                  <a:rPr sz="1200" spc="-65" dirty="0">
                    <a:cs typeface="Times New Roman"/>
                  </a:rPr>
                  <a:t>3</a:t>
                </a:r>
                <a:r>
                  <a:rPr sz="1200" spc="-150" dirty="0">
                    <a:cs typeface="Times New Roman"/>
                  </a:rPr>
                  <a:t>.</a:t>
                </a:r>
                <a:r>
                  <a:rPr sz="1200" spc="-80" dirty="0">
                    <a:cs typeface="Times New Roman"/>
                  </a:rPr>
                  <a:t>8GHz</a:t>
                </a:r>
                <a:endParaRPr sz="1200" dirty="0">
                  <a:cs typeface="Times New Roman"/>
                </a:endParaRPr>
              </a:p>
            </p:txBody>
          </p:sp>
          <p:grpSp>
            <p:nvGrpSpPr>
              <p:cNvPr id="26" name="Group 84"/>
              <p:cNvGrpSpPr/>
              <p:nvPr/>
            </p:nvGrpSpPr>
            <p:grpSpPr>
              <a:xfrm>
                <a:off x="1715639" y="2387745"/>
                <a:ext cx="1260479" cy="629144"/>
                <a:chOff x="3853174" y="2173612"/>
                <a:chExt cx="1260479" cy="629144"/>
              </a:xfrm>
            </p:grpSpPr>
            <p:sp>
              <p:nvSpPr>
                <p:cNvPr id="27" name="TextBox 85"/>
                <p:cNvSpPr txBox="1"/>
                <p:nvPr/>
              </p:nvSpPr>
              <p:spPr>
                <a:xfrm>
                  <a:off x="3853174" y="2194432"/>
                  <a:ext cx="12124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 smtClean="0"/>
                    <a:t>LTE in Licensed Spectrum</a:t>
                  </a:r>
                  <a:endParaRPr lang="en-US" sz="1200" b="1" dirty="0"/>
                </a:p>
              </p:txBody>
            </p:sp>
            <p:sp>
              <p:nvSpPr>
                <p:cNvPr id="28" name="Rounded Rectangle 86"/>
                <p:cNvSpPr/>
                <p:nvPr/>
              </p:nvSpPr>
              <p:spPr>
                <a:xfrm>
                  <a:off x="3853174" y="2173612"/>
                  <a:ext cx="1260479" cy="629144"/>
                </a:xfrm>
                <a:prstGeom prst="roundRect">
                  <a:avLst/>
                </a:prstGeom>
                <a:solidFill>
                  <a:srgbClr val="FAC090">
                    <a:alpha val="30196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b="1"/>
                </a:p>
              </p:txBody>
            </p:sp>
          </p:grpSp>
        </p:grpSp>
        <p:sp>
          <p:nvSpPr>
            <p:cNvPr id="15" name="Bent Arrow 71"/>
            <p:cNvSpPr/>
            <p:nvPr/>
          </p:nvSpPr>
          <p:spPr>
            <a:xfrm>
              <a:off x="2321874" y="4061230"/>
              <a:ext cx="1411926" cy="539412"/>
            </a:xfrm>
            <a:prstGeom prst="bentArrow">
              <a:avLst>
                <a:gd name="adj1" fmla="val 13388"/>
                <a:gd name="adj2" fmla="val 25000"/>
                <a:gd name="adj3" fmla="val 25000"/>
                <a:gd name="adj4" fmla="val 43750"/>
              </a:avLst>
            </a:prstGeom>
            <a:solidFill>
              <a:srgbClr val="4F81BD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6" name="Group 72"/>
            <p:cNvGrpSpPr/>
            <p:nvPr/>
          </p:nvGrpSpPr>
          <p:grpSpPr>
            <a:xfrm>
              <a:off x="1691636" y="4800489"/>
              <a:ext cx="1284482" cy="877075"/>
              <a:chOff x="1691636" y="4788484"/>
              <a:chExt cx="1284482" cy="877075"/>
            </a:xfrm>
          </p:grpSpPr>
          <p:sp>
            <p:nvSpPr>
              <p:cNvPr id="22" name="object 201"/>
              <p:cNvSpPr txBox="1"/>
              <p:nvPr/>
            </p:nvSpPr>
            <p:spPr>
              <a:xfrm>
                <a:off x="2022507" y="5495320"/>
                <a:ext cx="646743" cy="170239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sz="1200" spc="-50" dirty="0">
                    <a:cs typeface="Times New Roman"/>
                  </a:rPr>
                  <a:t>5</a:t>
                </a:r>
                <a:r>
                  <a:rPr sz="1200" spc="-35" dirty="0">
                    <a:cs typeface="Times New Roman"/>
                  </a:rPr>
                  <a:t> </a:t>
                </a:r>
                <a:r>
                  <a:rPr sz="1200" spc="-95" dirty="0">
                    <a:cs typeface="Times New Roman"/>
                  </a:rPr>
                  <a:t>GHz</a:t>
                </a:r>
                <a:endParaRPr sz="1200" dirty="0">
                  <a:cs typeface="Times New Roman"/>
                </a:endParaRPr>
              </a:p>
            </p:txBody>
          </p:sp>
          <p:sp>
            <p:nvSpPr>
              <p:cNvPr id="23" name="TextBox 81"/>
              <p:cNvSpPr txBox="1"/>
              <p:nvPr/>
            </p:nvSpPr>
            <p:spPr>
              <a:xfrm>
                <a:off x="1691636" y="4835632"/>
                <a:ext cx="12844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LTE in Unlicensed Spectrum</a:t>
                </a:r>
                <a:endParaRPr lang="en-US" sz="1200" b="1" dirty="0"/>
              </a:p>
            </p:txBody>
          </p:sp>
          <p:sp>
            <p:nvSpPr>
              <p:cNvPr id="24" name="Rounded Rectangle 82"/>
              <p:cNvSpPr/>
              <p:nvPr/>
            </p:nvSpPr>
            <p:spPr>
              <a:xfrm>
                <a:off x="1715639" y="4788484"/>
                <a:ext cx="1260479" cy="629144"/>
              </a:xfrm>
              <a:prstGeom prst="roundRect">
                <a:avLst/>
              </a:prstGeom>
              <a:solidFill>
                <a:srgbClr val="95B3D7">
                  <a:alpha val="4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1"/>
              </a:p>
            </p:txBody>
          </p:sp>
        </p:grpSp>
        <p:sp>
          <p:nvSpPr>
            <p:cNvPr id="17" name="Bent Arrow 73"/>
            <p:cNvSpPr/>
            <p:nvPr/>
          </p:nvSpPr>
          <p:spPr>
            <a:xfrm flipV="1">
              <a:off x="2321875" y="3097786"/>
              <a:ext cx="1411925" cy="569406"/>
            </a:xfrm>
            <a:prstGeom prst="bentArrow">
              <a:avLst>
                <a:gd name="adj1" fmla="val 13388"/>
                <a:gd name="adj2" fmla="val 25000"/>
                <a:gd name="adj3" fmla="val 25000"/>
                <a:gd name="adj4" fmla="val 43750"/>
              </a:avLst>
            </a:prstGeom>
            <a:solidFill>
              <a:srgbClr val="FAC090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8" name="Straight Connector 74"/>
            <p:cNvCxnSpPr/>
            <p:nvPr/>
          </p:nvCxnSpPr>
          <p:spPr>
            <a:xfrm>
              <a:off x="4268577" y="3805668"/>
              <a:ext cx="1781269" cy="0"/>
            </a:xfrm>
            <a:prstGeom prst="line">
              <a:avLst/>
            </a:prstGeom>
            <a:ln w="190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75"/>
            <p:cNvSpPr txBox="1"/>
            <p:nvPr/>
          </p:nvSpPr>
          <p:spPr>
            <a:xfrm>
              <a:off x="2409974" y="3073514"/>
              <a:ext cx="1036275" cy="425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Primary carrier</a:t>
              </a:r>
              <a:endParaRPr lang="en-US" sz="1200" dirty="0"/>
            </a:p>
          </p:txBody>
        </p:sp>
        <p:sp>
          <p:nvSpPr>
            <p:cNvPr id="20" name="TextBox 76"/>
            <p:cNvSpPr txBox="1"/>
            <p:nvPr/>
          </p:nvSpPr>
          <p:spPr>
            <a:xfrm>
              <a:off x="2485008" y="4230985"/>
              <a:ext cx="10553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Secondary carrier</a:t>
              </a:r>
              <a:endParaRPr lang="en-US" sz="1200" dirty="0"/>
            </a:p>
          </p:txBody>
        </p:sp>
        <p:sp>
          <p:nvSpPr>
            <p:cNvPr id="21" name="TextBox 77"/>
            <p:cNvSpPr txBox="1"/>
            <p:nvPr/>
          </p:nvSpPr>
          <p:spPr>
            <a:xfrm>
              <a:off x="5939884" y="3260631"/>
              <a:ext cx="1327045" cy="425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Uplink/Downlink</a:t>
              </a:r>
              <a:endParaRPr lang="en-US" sz="1200" dirty="0"/>
            </a:p>
          </p:txBody>
        </p:sp>
      </p:grpSp>
      <p:pic>
        <p:nvPicPr>
          <p:cNvPr id="31" name="systemmodel.pdf"/>
          <p:cNvPicPr>
            <a:picLocks noGrp="1"/>
          </p:cNvPicPr>
          <p:nvPr>
            <p:ph idx="1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529200" y="1277784"/>
            <a:ext cx="5527472" cy="4005756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矩形 31"/>
          <p:cNvSpPr/>
          <p:nvPr/>
        </p:nvSpPr>
        <p:spPr>
          <a:xfrm>
            <a:off x="1029418" y="484649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sz="2400" dirty="0"/>
              <a:t>Better network </a:t>
            </a:r>
            <a:r>
              <a:rPr lang="en-US" altLang="zh-CN" sz="2400" dirty="0" smtClean="0"/>
              <a:t>performance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CN" sz="2400" dirty="0" smtClean="0"/>
              <a:t>Unified network management</a:t>
            </a:r>
            <a:endParaRPr lang="en-US" altLang="zh-CN" sz="2400" dirty="0"/>
          </a:p>
          <a:p>
            <a:pPr marL="285750" indent="-285750">
              <a:buFont typeface="Arial" charset="0"/>
              <a:buChar char="•"/>
            </a:pPr>
            <a:r>
              <a:rPr lang="en-US" altLang="zh-CN" sz="2400" dirty="0"/>
              <a:t>Enhanced user experience</a:t>
            </a:r>
          </a:p>
          <a:p>
            <a:pPr marL="285750" indent="-285750">
              <a:buFont typeface="Arial" charset="0"/>
              <a:buChar char="•"/>
            </a:pPr>
            <a:endParaRPr lang="en-US" altLang="zh-CN" dirty="0"/>
          </a:p>
        </p:txBody>
      </p:sp>
      <p:sp>
        <p:nvSpPr>
          <p:cNvPr id="33" name="矩形 32"/>
          <p:cNvSpPr/>
          <p:nvPr/>
        </p:nvSpPr>
        <p:spPr>
          <a:xfrm>
            <a:off x="7835604" y="5441410"/>
            <a:ext cx="25214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i="1" dirty="0" smtClean="0">
                <a:solidFill>
                  <a:srgbClr val="FF0000"/>
                </a:solidFill>
              </a:rPr>
              <a:t>Coexistence issue?</a:t>
            </a:r>
            <a:endParaRPr lang="en-US" altLang="zh-CN" sz="2400" b="1" i="1" dirty="0">
              <a:solidFill>
                <a:srgbClr val="FF0000"/>
              </a:solidFill>
            </a:endParaRPr>
          </a:p>
        </p:txBody>
      </p:sp>
      <p:sp>
        <p:nvSpPr>
          <p:cNvPr id="34" name="TextBox 9"/>
          <p:cNvSpPr txBox="1"/>
          <p:nvPr/>
        </p:nvSpPr>
        <p:spPr>
          <a:xfrm>
            <a:off x="1460311" y="6012563"/>
            <a:ext cx="9635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i="1" dirty="0" smtClean="0">
                <a:solidFill>
                  <a:schemeClr val="bg1">
                    <a:lumMod val="65000"/>
                  </a:schemeClr>
                </a:solidFill>
              </a:rPr>
              <a:t>Y. </a:t>
            </a:r>
            <a:r>
              <a:rPr lang="en-US" altLang="zh-CN" sz="1100" b="1" i="1" dirty="0" err="1" smtClean="0">
                <a:solidFill>
                  <a:schemeClr val="bg1">
                    <a:lumMod val="65000"/>
                  </a:schemeClr>
                </a:solidFill>
              </a:rPr>
              <a:t>Gu</a:t>
            </a:r>
            <a:r>
              <a:rPr lang="en-US" altLang="zh-CN" sz="1100" b="1" i="1" dirty="0">
                <a:solidFill>
                  <a:schemeClr val="bg1">
                    <a:lumMod val="65000"/>
                  </a:schemeClr>
                </a:solidFill>
              </a:rPr>
              <a:t>, Y. Zhang, L. X. </a:t>
            </a:r>
            <a:r>
              <a:rPr lang="en-US" altLang="zh-CN" sz="1100" b="1" i="1" dirty="0" err="1">
                <a:solidFill>
                  <a:schemeClr val="bg1">
                    <a:lumMod val="65000"/>
                  </a:schemeClr>
                </a:solidFill>
              </a:rPr>
              <a:t>Cai</a:t>
            </a:r>
            <a:r>
              <a:rPr lang="en-US" altLang="zh-CN" sz="1100" b="1" i="1" dirty="0">
                <a:solidFill>
                  <a:schemeClr val="bg1">
                    <a:lumMod val="65000"/>
                  </a:schemeClr>
                </a:solidFill>
              </a:rPr>
              <a:t>, M. Pan, L. Song and Z. Han, "Exploiting Student-Project Allocation Matching for Spectrum Sharing in LTE-Unlicensed," 2015 IEEE Global Communications Conference (GLOBECOM), San Diego, CA, 2015, pp. 1-6.</a:t>
            </a:r>
            <a:endParaRPr lang="en-US" sz="1100" b="1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16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LTE-Unlicensed Coexistence Issues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dirty="0"/>
              <a:t>Impact of cellular users (CUs) on unlicensed users (UUs):</a:t>
            </a:r>
          </a:p>
          <a:p>
            <a:pPr lvl="1">
              <a:lnSpc>
                <a:spcPct val="110000"/>
              </a:lnSpc>
            </a:pPr>
            <a:r>
              <a:rPr lang="en-US" altLang="zh-CN" dirty="0" smtClean="0"/>
              <a:t>Listen before talk for UUs;</a:t>
            </a:r>
            <a:endParaRPr lang="en-US" altLang="zh-CN" dirty="0"/>
          </a:p>
          <a:p>
            <a:pPr>
              <a:lnSpc>
                <a:spcPct val="110000"/>
              </a:lnSpc>
            </a:pPr>
            <a:r>
              <a:rPr lang="en-US" altLang="zh-CN" dirty="0" smtClean="0"/>
              <a:t>Impact </a:t>
            </a:r>
            <a:r>
              <a:rPr lang="en-US" altLang="zh-CN" dirty="0"/>
              <a:t>of </a:t>
            </a:r>
            <a:r>
              <a:rPr lang="en-US" altLang="zh-CN" dirty="0" smtClean="0"/>
              <a:t>UUs </a:t>
            </a:r>
            <a:r>
              <a:rPr lang="en-US" altLang="zh-CN" dirty="0"/>
              <a:t>on CUs:</a:t>
            </a:r>
          </a:p>
          <a:p>
            <a:pPr lvl="1">
              <a:lnSpc>
                <a:spcPct val="110000"/>
              </a:lnSpc>
            </a:pPr>
            <a:r>
              <a:rPr lang="en-US" altLang="zh-CN" dirty="0" smtClean="0"/>
              <a:t>Minimum SINR requirement for CUs;</a:t>
            </a:r>
            <a:endParaRPr lang="en-US" altLang="zh-CN" dirty="0"/>
          </a:p>
          <a:p>
            <a:pPr>
              <a:lnSpc>
                <a:spcPct val="110000"/>
              </a:lnSpc>
            </a:pPr>
            <a:r>
              <a:rPr lang="en-US" altLang="zh-CN" dirty="0"/>
              <a:t>Impact of CUs on other CUs</a:t>
            </a:r>
            <a:r>
              <a:rPr lang="en-US" altLang="zh-CN" dirty="0" smtClean="0"/>
              <a:t>:</a:t>
            </a:r>
          </a:p>
          <a:p>
            <a:pPr lvl="1">
              <a:lnSpc>
                <a:spcPct val="110000"/>
              </a:lnSpc>
            </a:pPr>
            <a:r>
              <a:rPr lang="en-US" altLang="zh-CN" dirty="0" smtClean="0"/>
              <a:t>TDMA to avoid CU-CU interference;</a:t>
            </a:r>
          </a:p>
          <a:p>
            <a:pPr lvl="1">
              <a:lnSpc>
                <a:spcPct val="110000"/>
              </a:lnSpc>
            </a:pPr>
            <a:r>
              <a:rPr lang="en-US" altLang="zh-CN" dirty="0" smtClean="0"/>
              <a:t>The more CUs, the smaller share of resource;</a:t>
            </a:r>
          </a:p>
          <a:p>
            <a:pPr lvl="1">
              <a:lnSpc>
                <a:spcPct val="110000"/>
              </a:lnSpc>
            </a:pPr>
            <a:r>
              <a:rPr lang="en-US" altLang="zh-CN" b="1" i="1" dirty="0" smtClean="0">
                <a:solidFill>
                  <a:srgbClr val="FF0000"/>
                </a:solidFill>
              </a:rPr>
              <a:t>External effect in matching!</a:t>
            </a:r>
          </a:p>
          <a:p>
            <a:pPr lvl="1">
              <a:lnSpc>
                <a:spcPct val="110000"/>
              </a:lnSpc>
            </a:pPr>
            <a:endParaRPr lang="en-US" altLang="zh-CN" sz="3000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3/13/19</a:t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Houston</a:t>
            </a:r>
            <a:endParaRPr 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9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Project Allocation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 </a:t>
            </a:r>
            <a:r>
              <a:rPr lang="en-US" dirty="0" smtClean="0">
                <a:sym typeface="Wingdings"/>
              </a:rPr>
              <a:t> student, UU  Project, LTE-U BS Lecturer;</a:t>
            </a:r>
          </a:p>
          <a:p>
            <a:r>
              <a:rPr lang="en-US" dirty="0" smtClean="0">
                <a:sym typeface="Wingdings"/>
              </a:rPr>
              <a:t> Acceptable lists: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coexistence constraints</a:t>
            </a:r>
            <a:r>
              <a:rPr lang="en-US" dirty="0" smtClean="0">
                <a:sym typeface="Wingdings"/>
              </a:rPr>
              <a:t>;</a:t>
            </a:r>
          </a:p>
          <a:p>
            <a:r>
              <a:rPr lang="en-US" dirty="0" smtClean="0">
                <a:sym typeface="Wingdings"/>
              </a:rPr>
              <a:t>Preference of CU over UU: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Preference of LTE-U BS over (CU,UU):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SPA-(S,P) algorithm to find stable matching.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274854"/>
              </p:ext>
            </p:extLst>
          </p:nvPr>
        </p:nvGraphicFramePr>
        <p:xfrm>
          <a:off x="1139003" y="2993711"/>
          <a:ext cx="3915927" cy="783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Equation" r:id="rId3" imgW="1460500" imgH="292100" progId="Equation.3">
                  <p:embed/>
                </p:oleObj>
              </mc:Choice>
              <mc:Fallback>
                <p:oleObj name="Equation" r:id="rId3" imgW="14605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39003" y="2993711"/>
                        <a:ext cx="3915927" cy="783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7628650"/>
              </p:ext>
            </p:extLst>
          </p:nvPr>
        </p:nvGraphicFramePr>
        <p:xfrm>
          <a:off x="1139003" y="4073121"/>
          <a:ext cx="6604000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" name="Equation" r:id="rId5" imgW="2463800" imgH="292100" progId="Equation.3">
                  <p:embed/>
                </p:oleObj>
              </mc:Choice>
              <mc:Fallback>
                <p:oleObj name="Equation" r:id="rId5" imgW="24638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39003" y="4073121"/>
                        <a:ext cx="6604000" cy="782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522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Matching Theory Basics:</a:t>
            </a:r>
          </a:p>
          <a:p>
            <a:pPr lvl="1"/>
            <a:r>
              <a:rPr lang="en-US" dirty="0" smtClean="0"/>
              <a:t>Definitions</a:t>
            </a:r>
          </a:p>
          <a:p>
            <a:pPr lvl="1"/>
            <a:r>
              <a:rPr lang="en-US" dirty="0" smtClean="0"/>
              <a:t>Classifications</a:t>
            </a:r>
          </a:p>
          <a:p>
            <a:pPr lvl="1"/>
            <a:r>
              <a:rPr lang="en-US" dirty="0" smtClean="0"/>
              <a:t>Examples</a:t>
            </a:r>
            <a:endParaRPr lang="en-US" dirty="0"/>
          </a:p>
          <a:p>
            <a:r>
              <a:rPr lang="en-US" dirty="0" smtClean="0"/>
              <a:t>Wireless Oriented Matching:</a:t>
            </a:r>
          </a:p>
          <a:p>
            <a:pPr lvl="1"/>
            <a:r>
              <a:rPr lang="en-US" dirty="0" smtClean="0"/>
              <a:t>Modeling 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pplications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2C5D-9622-3E4B-8636-AF2F041E8695}" type="datetime1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1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5B14D-A44E-4E20-9A26-17655F3DE41C}" type="datetime1">
              <a:rPr lang="en-US" smtClean="0"/>
              <a:t>3/13/19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CA6C3-96C5-40ED-A754-F2895DB0EFED}" type="slidenum">
              <a:rPr lang="en-US" smtClean="0"/>
              <a:t>30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657002" y="455000"/>
            <a:ext cx="2415655" cy="68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Initialize: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 Build PLs;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267201" y="1793106"/>
            <a:ext cx="3353071" cy="7214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Propose: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Students propose;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292175" y="4573807"/>
            <a:ext cx="3040253" cy="5685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Check: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Every student’s PL empty?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253281" y="3200400"/>
            <a:ext cx="3366721" cy="6687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Accept/Reject: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Lecturers make decisions;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895601" y="4579630"/>
            <a:ext cx="2725274" cy="5486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Check: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Every student matched?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747147" y="5732606"/>
            <a:ext cx="2415655" cy="6237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Terminate: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 stable matching.</a:t>
            </a:r>
          </a:p>
        </p:txBody>
      </p:sp>
      <p:sp>
        <p:nvSpPr>
          <p:cNvPr id="13" name="Down Arrow 12"/>
          <p:cNvSpPr/>
          <p:nvPr/>
        </p:nvSpPr>
        <p:spPr>
          <a:xfrm rot="19090122">
            <a:off x="5176055" y="5212186"/>
            <a:ext cx="255896" cy="467975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3214264">
            <a:off x="5119201" y="4051347"/>
            <a:ext cx="216091" cy="360638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5776849" y="2648490"/>
            <a:ext cx="255896" cy="399511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5776849" y="1289736"/>
            <a:ext cx="255896" cy="386664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rot="2146301">
            <a:off x="6404158" y="5229447"/>
            <a:ext cx="255896" cy="43645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16200000">
            <a:off x="5828391" y="4609190"/>
            <a:ext cx="263260" cy="424361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Bent-Up Arrow 18"/>
          <p:cNvSpPr/>
          <p:nvPr/>
        </p:nvSpPr>
        <p:spPr>
          <a:xfrm rot="16200000">
            <a:off x="6650005" y="2822355"/>
            <a:ext cx="2675818" cy="593675"/>
          </a:xfrm>
          <a:prstGeom prst="bentUpArrow">
            <a:avLst>
              <a:gd name="adj1" fmla="val 27988"/>
              <a:gd name="adj2" fmla="val 25522"/>
              <a:gd name="adj3" fmla="val 2700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638801" y="4343400"/>
            <a:ext cx="531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71955" y="5261503"/>
            <a:ext cx="585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55391" y="5261503"/>
            <a:ext cx="583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05801" y="3200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</a:t>
            </a:r>
          </a:p>
        </p:txBody>
      </p:sp>
      <p:sp>
        <p:nvSpPr>
          <p:cNvPr id="24" name="TextBox 5"/>
          <p:cNvSpPr txBox="1"/>
          <p:nvPr/>
        </p:nvSpPr>
        <p:spPr>
          <a:xfrm>
            <a:off x="1980375" y="1794108"/>
            <a:ext cx="8408485" cy="33239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US" sz="3000" b="1" i="1" dirty="0" smtClean="0">
              <a:solidFill>
                <a:srgbClr val="FF0000"/>
              </a:solidFill>
            </a:endParaRPr>
          </a:p>
          <a:p>
            <a:pPr algn="ctr"/>
            <a:endParaRPr lang="en-US" sz="3000" b="1" i="1" dirty="0" smtClean="0">
              <a:solidFill>
                <a:srgbClr val="FF0000"/>
              </a:solidFill>
            </a:endParaRPr>
          </a:p>
          <a:p>
            <a:pPr algn="ctr"/>
            <a:r>
              <a:rPr lang="en-US" sz="3000" b="1" i="1" dirty="0" smtClean="0">
                <a:solidFill>
                  <a:srgbClr val="FF0000"/>
                </a:solidFill>
              </a:rPr>
              <a:t>Stability is only guaranteed in conventional case.</a:t>
            </a:r>
          </a:p>
          <a:p>
            <a:pPr algn="ctr"/>
            <a:r>
              <a:rPr lang="en-US" sz="3000" b="1" i="1" dirty="0" smtClean="0">
                <a:solidFill>
                  <a:srgbClr val="FF0000"/>
                </a:solidFill>
              </a:rPr>
              <a:t>TDMA brings external effect!</a:t>
            </a:r>
            <a:endParaRPr lang="en-US" sz="3000" b="1" i="1" dirty="0">
              <a:solidFill>
                <a:srgbClr val="FF0000"/>
              </a:solidFill>
            </a:endParaRPr>
          </a:p>
          <a:p>
            <a:pPr algn="ctr"/>
            <a:r>
              <a:rPr lang="en-US" sz="3000" b="1" i="1" dirty="0" smtClean="0">
                <a:solidFill>
                  <a:srgbClr val="FF0000"/>
                </a:solidFill>
              </a:rPr>
              <a:t>How </a:t>
            </a:r>
            <a:r>
              <a:rPr lang="en-US" sz="3000" b="1" i="1" dirty="0">
                <a:solidFill>
                  <a:srgbClr val="FF0000"/>
                </a:solidFill>
              </a:rPr>
              <a:t>to transform the matching into stable again</a:t>
            </a:r>
            <a:r>
              <a:rPr lang="en-US" sz="3000" b="1" i="1" dirty="0" smtClean="0">
                <a:solidFill>
                  <a:srgbClr val="FF0000"/>
                </a:solidFill>
              </a:rPr>
              <a:t>?</a:t>
            </a:r>
          </a:p>
          <a:p>
            <a:pPr algn="ctr"/>
            <a:endParaRPr lang="en-US" sz="3000" b="1" i="1" dirty="0" smtClean="0">
              <a:solidFill>
                <a:srgbClr val="FF0000"/>
              </a:solidFill>
            </a:endParaRPr>
          </a:p>
          <a:p>
            <a:pPr algn="ctr"/>
            <a:endParaRPr lang="en-US" sz="3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25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Inter Channel Cooperation (ICC)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Stability</a:t>
            </a:r>
          </a:p>
          <a:p>
            <a:pPr lvl="1"/>
            <a:r>
              <a:rPr lang="en-US" dirty="0" smtClean="0"/>
              <a:t>Only CUs can make changes;</a:t>
            </a:r>
          </a:p>
          <a:p>
            <a:pPr lvl="1"/>
            <a:r>
              <a:rPr lang="en-US" dirty="0" smtClean="0"/>
              <a:t>Two-sided stability becomes one-sided: </a:t>
            </a:r>
            <a:r>
              <a:rPr lang="en-US" dirty="0" smtClean="0">
                <a:solidFill>
                  <a:srgbClr val="FF0000"/>
                </a:solidFill>
              </a:rPr>
              <a:t>Pareto optimal</a:t>
            </a:r>
          </a:p>
          <a:p>
            <a:pPr lvl="1"/>
            <a:r>
              <a:rPr lang="en-US" dirty="0" smtClean="0"/>
              <a:t>No player is better off without any other player(s) being worse off;</a:t>
            </a:r>
          </a:p>
          <a:p>
            <a:r>
              <a:rPr lang="en-US" dirty="0" smtClean="0"/>
              <a:t>ICC steps:</a:t>
            </a:r>
          </a:p>
          <a:p>
            <a:pPr lvl="1"/>
            <a:r>
              <a:rPr lang="en-US" dirty="0" smtClean="0"/>
              <a:t>Firstly, search “</a:t>
            </a:r>
            <a:r>
              <a:rPr lang="en-US" dirty="0" smtClean="0">
                <a:solidFill>
                  <a:srgbClr val="FF0000"/>
                </a:solidFill>
              </a:rPr>
              <a:t>unstable</a:t>
            </a:r>
            <a:r>
              <a:rPr lang="en-US" dirty="0"/>
              <a:t>” </a:t>
            </a:r>
            <a:r>
              <a:rPr lang="en-US" dirty="0">
                <a:solidFill>
                  <a:srgbClr val="FF0000"/>
                </a:solidFill>
              </a:rPr>
              <a:t>CU-CU pairs </a:t>
            </a:r>
            <a:r>
              <a:rPr lang="en-US" dirty="0" smtClean="0"/>
              <a:t>regarding </a:t>
            </a:r>
            <a:r>
              <a:rPr lang="en-US" dirty="0"/>
              <a:t>the current </a:t>
            </a:r>
            <a:r>
              <a:rPr lang="en-US" dirty="0" smtClean="0"/>
              <a:t>matching;</a:t>
            </a:r>
          </a:p>
          <a:p>
            <a:pPr lvl="1"/>
            <a:r>
              <a:rPr lang="en-US" dirty="0" smtClean="0"/>
              <a:t>Secondly</a:t>
            </a:r>
            <a:r>
              <a:rPr lang="en-US" dirty="0"/>
              <a:t>, check </a:t>
            </a:r>
            <a:r>
              <a:rPr lang="en-US" dirty="0" smtClean="0"/>
              <a:t>if the </a:t>
            </a:r>
            <a:r>
              <a:rPr lang="en-US" dirty="0" smtClean="0">
                <a:solidFill>
                  <a:srgbClr val="FF0000"/>
                </a:solidFill>
              </a:rPr>
              <a:t>exchange</a:t>
            </a:r>
            <a:r>
              <a:rPr lang="en-US" dirty="0" smtClean="0"/>
              <a:t> is </a:t>
            </a:r>
            <a:r>
              <a:rPr lang="en-US" dirty="0"/>
              <a:t>allowed (</a:t>
            </a:r>
            <a:r>
              <a:rPr lang="en-US" dirty="0">
                <a:solidFill>
                  <a:srgbClr val="FF0000"/>
                </a:solidFill>
              </a:rPr>
              <a:t>beneficial </a:t>
            </a:r>
            <a:r>
              <a:rPr lang="en-US" dirty="0" smtClean="0">
                <a:solidFill>
                  <a:srgbClr val="FF0000"/>
                </a:solidFill>
              </a:rPr>
              <a:t>to all CUs</a:t>
            </a:r>
            <a:r>
              <a:rPr lang="en-US" dirty="0"/>
              <a:t>); </a:t>
            </a:r>
            <a:endParaRPr lang="en-US" dirty="0" smtClean="0"/>
          </a:p>
          <a:p>
            <a:pPr lvl="1"/>
            <a:r>
              <a:rPr lang="en-US" dirty="0" smtClean="0"/>
              <a:t>Thirdly, </a:t>
            </a:r>
            <a:r>
              <a:rPr lang="en-US" dirty="0"/>
              <a:t>find the allowed </a:t>
            </a:r>
            <a:r>
              <a:rPr lang="en-US" dirty="0" smtClean="0"/>
              <a:t>pair with the </a:t>
            </a:r>
            <a:r>
              <a:rPr lang="en-US" dirty="0" smtClean="0">
                <a:solidFill>
                  <a:srgbClr val="FF0000"/>
                </a:solidFill>
              </a:rPr>
              <a:t>greatest throughput </a:t>
            </a:r>
            <a:r>
              <a:rPr lang="en-US" dirty="0">
                <a:solidFill>
                  <a:srgbClr val="FF0000"/>
                </a:solidFill>
              </a:rPr>
              <a:t>improvement</a:t>
            </a:r>
            <a:r>
              <a:rPr lang="en-US" dirty="0"/>
              <a:t>, </a:t>
            </a:r>
            <a:r>
              <a:rPr lang="en-US" dirty="0" smtClean="0"/>
              <a:t> </a:t>
            </a:r>
            <a:r>
              <a:rPr lang="en-US" dirty="0">
                <a:solidFill>
                  <a:srgbClr val="FF0000"/>
                </a:solidFill>
              </a:rPr>
              <a:t>switch their partners</a:t>
            </a:r>
            <a:r>
              <a:rPr lang="en-US" dirty="0"/>
              <a:t>, and </a:t>
            </a:r>
            <a:r>
              <a:rPr lang="en-US" dirty="0" smtClean="0"/>
              <a:t>update the </a:t>
            </a:r>
            <a:r>
              <a:rPr lang="en-US" dirty="0"/>
              <a:t>current matching; </a:t>
            </a:r>
            <a:endParaRPr lang="en-US" dirty="0" smtClean="0"/>
          </a:p>
          <a:p>
            <a:pPr lvl="1"/>
            <a:r>
              <a:rPr lang="en-US" dirty="0">
                <a:solidFill>
                  <a:srgbClr val="FF0000"/>
                </a:solidFill>
              </a:rPr>
              <a:t>K</a:t>
            </a:r>
            <a:r>
              <a:rPr lang="en-US" dirty="0" smtClean="0">
                <a:solidFill>
                  <a:srgbClr val="FF0000"/>
                </a:solidFill>
              </a:rPr>
              <a:t>eep searching</a:t>
            </a:r>
            <a:r>
              <a:rPr lang="en-US" dirty="0" smtClean="0"/>
              <a:t> </a:t>
            </a:r>
            <a:r>
              <a:rPr lang="en-US" dirty="0"/>
              <a:t>“unstable” </a:t>
            </a:r>
            <a:r>
              <a:rPr lang="en-US" dirty="0" smtClean="0"/>
              <a:t>CU-CU pairs, </a:t>
            </a:r>
            <a:r>
              <a:rPr lang="en-US" dirty="0"/>
              <a:t>until </a:t>
            </a:r>
            <a:r>
              <a:rPr lang="en-US" dirty="0" smtClean="0"/>
              <a:t>a </a:t>
            </a:r>
            <a:r>
              <a:rPr lang="en-US" dirty="0"/>
              <a:t>trade-in-free </a:t>
            </a:r>
            <a:r>
              <a:rPr lang="en-US" dirty="0" smtClean="0"/>
              <a:t>environment</a:t>
            </a:r>
            <a:r>
              <a:rPr lang="en-US" dirty="0" smtClean="0"/>
              <a:t>.</a:t>
            </a:r>
          </a:p>
          <a:p>
            <a:pPr lvl="1"/>
            <a:r>
              <a:rPr lang="en-US" smtClean="0"/>
              <a:t>NBA example</a:t>
            </a:r>
            <a:endParaRPr lang="en-US" dirty="0"/>
          </a:p>
          <a:p>
            <a:r>
              <a:rPr lang="en-US" dirty="0" smtClean="0"/>
              <a:t>The convergence is </a:t>
            </a:r>
            <a:r>
              <a:rPr lang="en-US" dirty="0"/>
              <a:t>guaranteed by the </a:t>
            </a:r>
            <a:r>
              <a:rPr lang="en-US" b="1" i="1" dirty="0" err="1" smtClean="0">
                <a:solidFill>
                  <a:srgbClr val="FF0000"/>
                </a:solidFill>
              </a:rPr>
              <a:t>unreversibility</a:t>
            </a:r>
            <a:r>
              <a:rPr lang="en-US" dirty="0" smtClean="0"/>
              <a:t> of </a:t>
            </a:r>
            <a:r>
              <a:rPr lang="en-US" dirty="0"/>
              <a:t>each switch. 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00290-58A2-4D80-A361-ED9936F018E8}" type="datetime1">
              <a:rPr lang="en-US" smtClean="0"/>
              <a:t>3/13/19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A409A-55C7-4EEB-8DD2-ECF7E719E22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6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Performance Evaluation</a:t>
            </a:r>
          </a:p>
        </p:txBody>
      </p:sp>
      <p:grpSp>
        <p:nvGrpSpPr>
          <p:cNvPr id="4" name="Group 120"/>
          <p:cNvGrpSpPr/>
          <p:nvPr/>
        </p:nvGrpSpPr>
        <p:grpSpPr>
          <a:xfrm>
            <a:off x="1135741" y="1175656"/>
            <a:ext cx="9880601" cy="2759865"/>
            <a:chOff x="0" y="0"/>
            <a:chExt cx="11760665" cy="2934864"/>
          </a:xfrm>
        </p:grpSpPr>
        <p:pic>
          <p:nvPicPr>
            <p:cNvPr id="5" name="pasted-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773397" cy="2934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asted-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970811" y="0"/>
              <a:ext cx="3773397" cy="2934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987269" y="0"/>
              <a:ext cx="3773397" cy="2934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455F8-A7E9-470C-A589-EB5060F4CAB4}" type="datetime1">
              <a:rPr lang="en-US" smtClean="0"/>
              <a:t>3/13/19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A409A-55C7-4EEB-8DD2-ECF7E719E222}" type="slidenum">
              <a:rPr lang="en-US" smtClean="0"/>
              <a:t>32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25460" y="4027947"/>
            <a:ext cx="9628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      </a:t>
            </a:r>
            <a:r>
              <a:rPr lang="en-US" sz="2000" dirty="0" smtClean="0"/>
              <a:t>(a) </a:t>
            </a:r>
            <a:r>
              <a:rPr lang="en-US" sz="2000" dirty="0"/>
              <a:t>CUs’ throughput         </a:t>
            </a:r>
            <a:r>
              <a:rPr lang="en-US" sz="2000" dirty="0" smtClean="0"/>
              <a:t>         (b</a:t>
            </a:r>
            <a:r>
              <a:rPr lang="en-US" sz="2000" dirty="0"/>
              <a:t>) </a:t>
            </a:r>
            <a:r>
              <a:rPr lang="en-US" sz="2000" dirty="0" smtClean="0"/>
              <a:t>UUs</a:t>
            </a:r>
            <a:r>
              <a:rPr lang="en-US" sz="2000" dirty="0"/>
              <a:t>’ throughput    </a:t>
            </a:r>
            <a:r>
              <a:rPr lang="en-US" sz="2000" dirty="0" smtClean="0"/>
              <a:t>                    (c</a:t>
            </a:r>
            <a:r>
              <a:rPr lang="en-US" sz="2000" dirty="0"/>
              <a:t>) System throughput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8200" y="4515265"/>
            <a:ext cx="10716861" cy="2206210"/>
          </a:xfrm>
        </p:spPr>
        <p:txBody>
          <a:bodyPr>
            <a:normAutofit/>
          </a:bodyPr>
          <a:lstStyle/>
          <a:p>
            <a:r>
              <a:rPr lang="en-US" sz="2800" dirty="0"/>
              <a:t>Throughput </a:t>
            </a:r>
            <a:r>
              <a:rPr lang="en-US" sz="2800" dirty="0" smtClean="0"/>
              <a:t>comparison: SPA</a:t>
            </a:r>
            <a:r>
              <a:rPr lang="en-US" sz="2800" dirty="0"/>
              <a:t>, SPA with ICC-R, SPA with ICC.</a:t>
            </a:r>
          </a:p>
          <a:p>
            <a:pPr lvl="1"/>
            <a:r>
              <a:rPr lang="en-US" dirty="0" smtClean="0"/>
              <a:t>Both ICC-R/ICC further improve CU/system throughput than SPA;</a:t>
            </a:r>
          </a:p>
          <a:p>
            <a:pPr lvl="1"/>
            <a:r>
              <a:rPr lang="en-US" dirty="0" smtClean="0"/>
              <a:t>Both </a:t>
            </a:r>
            <a:r>
              <a:rPr lang="en-US" dirty="0"/>
              <a:t>ICC-</a:t>
            </a:r>
            <a:r>
              <a:rPr lang="en-US" dirty="0" smtClean="0"/>
              <a:t>R/ICC slightly decrease UU throughput than SPA;</a:t>
            </a:r>
          </a:p>
          <a:p>
            <a:pPr lvl="1"/>
            <a:r>
              <a:rPr lang="en-US" dirty="0" smtClean="0"/>
              <a:t>ICC outperforms ICC-R w.r.t. CU/system throughput.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70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Dynamic</a:t>
            </a:r>
            <a:r>
              <a:rPr lang="zh-CN" altLang="en-US" dirty="0" smtClean="0"/>
              <a:t> </a:t>
            </a:r>
            <a:r>
              <a:rPr lang="en-US" altLang="zh-CN" dirty="0" smtClean="0"/>
              <a:t>Stability in LTE-Unlicensed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3/13/19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Houston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33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55" y="1424823"/>
            <a:ext cx="5952289" cy="41034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60311" y="5983535"/>
            <a:ext cx="9635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i="1" dirty="0" err="1" smtClean="0">
                <a:solidFill>
                  <a:schemeClr val="bg1">
                    <a:lumMod val="50000"/>
                  </a:schemeClr>
                </a:solidFill>
              </a:rPr>
              <a:t>Yunan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100" i="1" dirty="0" err="1" smtClean="0">
                <a:solidFill>
                  <a:schemeClr val="bg1">
                    <a:lumMod val="50000"/>
                  </a:schemeClr>
                </a:solidFill>
              </a:rPr>
              <a:t>Gu</a:t>
            </a:r>
            <a:r>
              <a:rPr lang="en-US" altLang="zh-CN" sz="1100" i="1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100" i="1" dirty="0" smtClean="0">
                <a:solidFill>
                  <a:schemeClr val="bg1">
                    <a:lumMod val="50000"/>
                  </a:schemeClr>
                </a:solidFill>
              </a:rPr>
              <a:t>Lin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100" i="1" dirty="0" smtClean="0">
                <a:solidFill>
                  <a:schemeClr val="bg1">
                    <a:lumMod val="50000"/>
                  </a:schemeClr>
                </a:solidFill>
              </a:rPr>
              <a:t>X.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100" i="1" dirty="0" err="1" smtClean="0">
                <a:solidFill>
                  <a:schemeClr val="bg1">
                    <a:lumMod val="50000"/>
                  </a:schemeClr>
                </a:solidFill>
              </a:rPr>
              <a:t>Cai</a:t>
            </a:r>
            <a:r>
              <a:rPr lang="en-US" altLang="zh-CN" sz="1100" i="1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100" i="1" dirty="0" err="1" smtClean="0">
                <a:solidFill>
                  <a:schemeClr val="bg1">
                    <a:lumMod val="50000"/>
                  </a:schemeClr>
                </a:solidFill>
              </a:rPr>
              <a:t>Chunxiao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100" i="1" dirty="0" smtClean="0">
                <a:solidFill>
                  <a:schemeClr val="bg1">
                    <a:lumMod val="50000"/>
                  </a:schemeClr>
                </a:solidFill>
              </a:rPr>
              <a:t>Jiang,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100" i="1" dirty="0" err="1" smtClean="0">
                <a:solidFill>
                  <a:schemeClr val="bg1">
                    <a:lumMod val="50000"/>
                  </a:schemeClr>
                </a:solidFill>
              </a:rPr>
              <a:t>Lingyang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100" i="1" dirty="0" smtClean="0">
                <a:solidFill>
                  <a:schemeClr val="bg1">
                    <a:lumMod val="50000"/>
                  </a:schemeClr>
                </a:solidFill>
              </a:rPr>
              <a:t>Song,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100" i="1" dirty="0" smtClean="0">
                <a:solidFill>
                  <a:schemeClr val="bg1">
                    <a:lumMod val="50000"/>
                  </a:schemeClr>
                </a:solidFill>
              </a:rPr>
              <a:t>Miao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100" i="1" dirty="0" smtClean="0">
                <a:solidFill>
                  <a:schemeClr val="bg1">
                    <a:lumMod val="50000"/>
                  </a:schemeClr>
                </a:solidFill>
              </a:rPr>
              <a:t>Pan,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100" i="1" dirty="0" smtClean="0">
                <a:solidFill>
                  <a:schemeClr val="bg1">
                    <a:lumMod val="50000"/>
                  </a:schemeClr>
                </a:solidFill>
              </a:rPr>
              <a:t>Zhu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100" i="1" dirty="0" smtClean="0">
                <a:solidFill>
                  <a:schemeClr val="bg1">
                    <a:lumMod val="50000"/>
                  </a:schemeClr>
                </a:solidFill>
              </a:rPr>
              <a:t>Han,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100" i="1" dirty="0" smtClean="0">
                <a:solidFill>
                  <a:schemeClr val="bg1">
                    <a:lumMod val="50000"/>
                  </a:schemeClr>
                </a:solidFill>
              </a:rPr>
              <a:t> submitted to“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Dynamic Path to Stability in LTE-Unlicensed with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User Mobility: a matching theory framework</a:t>
            </a:r>
            <a:r>
              <a:rPr lang="en-US" altLang="zh-CN" sz="1100" i="1" dirty="0" smtClean="0">
                <a:solidFill>
                  <a:schemeClr val="bg1">
                    <a:lumMod val="50000"/>
                  </a:schemeClr>
                </a:solidFill>
              </a:rPr>
              <a:t>”,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100" i="1" dirty="0" smtClean="0">
                <a:solidFill>
                  <a:schemeClr val="bg1">
                    <a:lumMod val="50000"/>
                  </a:schemeClr>
                </a:solidFill>
              </a:rPr>
              <a:t>submitted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100" i="1" dirty="0" smtClean="0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100" i="1" dirty="0" smtClean="0">
                <a:solidFill>
                  <a:schemeClr val="bg1">
                    <a:lumMod val="50000"/>
                  </a:schemeClr>
                </a:solidFill>
              </a:rPr>
              <a:t>IEEE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100" i="1" dirty="0" smtClean="0">
                <a:solidFill>
                  <a:schemeClr val="bg1">
                    <a:lumMod val="50000"/>
                  </a:schemeClr>
                </a:solidFill>
              </a:rPr>
              <a:t>Transactions on Wireless Communications.</a:t>
            </a:r>
            <a:endParaRPr lang="en-US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0561" y="2454279"/>
            <a:ext cx="4188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User Mobility</a:t>
            </a:r>
          </a:p>
          <a:p>
            <a:r>
              <a:rPr lang="en-US" sz="2800" dirty="0" smtClean="0"/>
              <a:t>Network dynamic</a:t>
            </a:r>
          </a:p>
          <a:p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2800" b="1" i="1" dirty="0" smtClean="0">
                <a:solidFill>
                  <a:srgbClr val="FF0000"/>
                </a:solidFill>
              </a:rPr>
              <a:t>Dynamic Stability</a:t>
            </a:r>
            <a:r>
              <a:rPr lang="en-US" sz="2800" b="1" i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5136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Random</a:t>
            </a:r>
            <a:r>
              <a:rPr lang="zh-CN" altLang="en-US" dirty="0" smtClean="0"/>
              <a:t> </a:t>
            </a:r>
            <a:r>
              <a:rPr lang="en-US" altLang="zh-CN" dirty="0" smtClean="0"/>
              <a:t>Path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/>
              <a:t>S</a:t>
            </a:r>
            <a:r>
              <a:rPr lang="en-US" altLang="zh-CN" dirty="0" smtClean="0"/>
              <a:t>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One-to-one:</a:t>
            </a:r>
          </a:p>
          <a:p>
            <a:pPr lvl="1"/>
            <a:r>
              <a:rPr lang="en-US" b="1" i="1" dirty="0" smtClean="0">
                <a:solidFill>
                  <a:srgbClr val="FF0000"/>
                </a:solidFill>
              </a:rPr>
              <a:t>Roth-</a:t>
            </a:r>
            <a:r>
              <a:rPr lang="en-US" b="1" i="1" dirty="0" err="1" smtClean="0">
                <a:solidFill>
                  <a:srgbClr val="FF0000"/>
                </a:solidFill>
              </a:rPr>
              <a:t>Vande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Vate</a:t>
            </a:r>
            <a:r>
              <a:rPr lang="en-US" b="1" i="1" dirty="0" smtClean="0">
                <a:solidFill>
                  <a:srgbClr val="FF0000"/>
                </a:solidFill>
              </a:rPr>
              <a:t> (RVV) </a:t>
            </a:r>
            <a:r>
              <a:rPr lang="en-US" dirty="0" smtClean="0"/>
              <a:t>algorithm</a:t>
            </a:r>
          </a:p>
          <a:p>
            <a:pPr lvl="1"/>
            <a:r>
              <a:rPr lang="en-US" dirty="0" smtClean="0"/>
              <a:t>Divorcing and remarrying operations</a:t>
            </a:r>
            <a:endParaRPr lang="en-US" dirty="0"/>
          </a:p>
          <a:p>
            <a:r>
              <a:rPr lang="en-US" dirty="0" smtClean="0"/>
              <a:t>Many-to-many (many-to-one): </a:t>
            </a:r>
          </a:p>
          <a:p>
            <a:pPr lvl="1"/>
            <a:r>
              <a:rPr lang="en-US" dirty="0" smtClean="0"/>
              <a:t>Pairwise stability </a:t>
            </a:r>
          </a:p>
          <a:p>
            <a:pPr lvl="1"/>
            <a:r>
              <a:rPr lang="en-US" b="1" i="1" dirty="0" smtClean="0">
                <a:solidFill>
                  <a:srgbClr val="FF0000"/>
                </a:solidFill>
              </a:rPr>
              <a:t>RPTS</a:t>
            </a:r>
            <a:r>
              <a:rPr lang="en-US" dirty="0" smtClean="0"/>
              <a:t> algorithm</a:t>
            </a:r>
          </a:p>
          <a:p>
            <a:pPr lvl="1"/>
            <a:r>
              <a:rPr lang="en-US" altLang="zh-CN" dirty="0" smtClean="0"/>
              <a:t>Increase internal stable set by satisfying a blocking agent/pair</a:t>
            </a:r>
          </a:p>
          <a:p>
            <a:r>
              <a:rPr lang="en-US" altLang="zh-CN" dirty="0"/>
              <a:t>C</a:t>
            </a:r>
            <a:r>
              <a:rPr lang="en-US" altLang="zh-CN" dirty="0" smtClean="0"/>
              <a:t>ompared with repeated GS</a:t>
            </a:r>
          </a:p>
          <a:p>
            <a:pPr lvl="1"/>
            <a:r>
              <a:rPr lang="en-US" altLang="zh-CN" b="1" i="1" dirty="0" smtClean="0">
                <a:solidFill>
                  <a:srgbClr val="FF0000"/>
                </a:solidFill>
              </a:rPr>
              <a:t>Make use of the previous matching </a:t>
            </a:r>
            <a:r>
              <a:rPr lang="en-US" altLang="zh-CN" dirty="0" smtClean="0"/>
              <a:t>instead of staring from empty; </a:t>
            </a:r>
          </a:p>
          <a:p>
            <a:pPr lvl="1"/>
            <a:r>
              <a:rPr lang="en-US" altLang="zh-CN" b="1" i="1" dirty="0" smtClean="0">
                <a:solidFill>
                  <a:srgbClr val="FF0000"/>
                </a:solidFill>
              </a:rPr>
              <a:t>Reduce complexity.</a:t>
            </a:r>
          </a:p>
          <a:p>
            <a:pPr lvl="1"/>
            <a:endParaRPr lang="en-US" altLang="zh-CN" dirty="0" smtClean="0"/>
          </a:p>
          <a:p>
            <a:endParaRPr lang="en-US" altLang="zh-CN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10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D2D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Communications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Houston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35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199360"/>
            <a:ext cx="4129693" cy="4093657"/>
          </a:xfrm>
          <a:prstGeom prst="rect">
            <a:avLst/>
          </a:prstGeom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000" y="1006148"/>
            <a:ext cx="5443728" cy="2444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30527" y="3487411"/>
            <a:ext cx="53615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D2D </a:t>
            </a:r>
            <a:r>
              <a:rPr lang="en-US" altLang="zh-CN" sz="2000" dirty="0" smtClean="0"/>
              <a:t>user</a:t>
            </a:r>
            <a:r>
              <a:rPr lang="zh-CN" altLang="en-US" sz="2000" dirty="0" smtClean="0"/>
              <a:t> </a:t>
            </a:r>
            <a:r>
              <a:rPr lang="en-US" sz="2000" dirty="0" smtClean="0"/>
              <a:t>pair</a:t>
            </a:r>
            <a:r>
              <a:rPr lang="en-US" altLang="zh-CN" sz="2000" dirty="0" smtClean="0"/>
              <a:t>s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(DUs)</a:t>
            </a:r>
            <a:r>
              <a:rPr lang="en-US" sz="2000" dirty="0" smtClean="0"/>
              <a:t> search for </a:t>
            </a:r>
            <a:r>
              <a:rPr lang="en-US" altLang="zh-CN" sz="2000" dirty="0" smtClean="0"/>
              <a:t>cellular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users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(CUs)</a:t>
            </a:r>
            <a:r>
              <a:rPr lang="en-US" sz="2000" dirty="0" smtClean="0"/>
              <a:t> to share spectrum;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i="1" dirty="0" smtClean="0">
                <a:solidFill>
                  <a:srgbClr val="FF0000"/>
                </a:solidFill>
              </a:rPr>
              <a:t>Stable marriage </a:t>
            </a:r>
            <a:r>
              <a:rPr lang="en-US" sz="2000" dirty="0" smtClean="0"/>
              <a:t>model;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Preference lists: channel condition, </a:t>
            </a:r>
            <a:r>
              <a:rPr lang="en-US" sz="2000" dirty="0" err="1" smtClean="0"/>
              <a:t>QoS</a:t>
            </a:r>
            <a:r>
              <a:rPr lang="en-US" sz="2000" dirty="0" smtClean="0"/>
              <a:t>;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GS: stable </a:t>
            </a:r>
            <a:r>
              <a:rPr lang="en-US" sz="2000" dirty="0"/>
              <a:t>one-one </a:t>
            </a:r>
            <a:r>
              <a:rPr lang="en-US" altLang="zh-CN" sz="2000" dirty="0" smtClean="0"/>
              <a:t>matching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(DU,CU).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460311" y="5983535"/>
            <a:ext cx="9635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Yunan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Gu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Yanru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Zhang, Miao Pan, and Zhu Han,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“Matching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and Cheating in Device to Device Communications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Underlaying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Cellular Networks," IEEE Journal on Selected Areas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on Communications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, Special Issue on Recent Advances in Heterogeneous Cellular Networks, vol. 33, no. 10, pp. 2156-2166, October 2015.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42211" y="5125962"/>
            <a:ext cx="5344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Some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DUs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are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not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matched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to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the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best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choice,</a:t>
            </a:r>
            <a:r>
              <a:rPr lang="zh-CN" altLang="en-US" sz="2000" dirty="0" smtClean="0"/>
              <a:t> </a:t>
            </a:r>
            <a:endParaRPr lang="en-US" altLang="zh-CN" sz="2000" dirty="0" smtClean="0"/>
          </a:p>
          <a:p>
            <a:r>
              <a:rPr lang="en-US" altLang="zh-CN" sz="2000" dirty="0" smtClean="0"/>
              <a:t>and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have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the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incentive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improve</a:t>
            </a:r>
            <a:r>
              <a:rPr lang="zh-CN" altLang="en-US" sz="2000" dirty="0"/>
              <a:t> </a:t>
            </a:r>
            <a:r>
              <a:rPr lang="en-US" altLang="zh-CN" sz="2000" dirty="0" smtClean="0"/>
              <a:t>by</a:t>
            </a:r>
            <a:r>
              <a:rPr lang="zh-CN" altLang="en-US" sz="2000" dirty="0" smtClean="0"/>
              <a:t> </a:t>
            </a:r>
            <a:r>
              <a:rPr lang="en-US" altLang="zh-CN" sz="2000" b="1" i="1" dirty="0" smtClean="0">
                <a:solidFill>
                  <a:srgbClr val="FF0000"/>
                </a:solidFill>
              </a:rPr>
              <a:t>cheating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!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5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D2D</a:t>
            </a:r>
            <a:r>
              <a:rPr lang="zh-CN" altLang="en-US" dirty="0"/>
              <a:t> </a:t>
            </a:r>
            <a:r>
              <a:rPr lang="en-US" altLang="zh-CN" dirty="0" smtClean="0"/>
              <a:t>Communications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b="1" i="1" dirty="0">
                <a:solidFill>
                  <a:srgbClr val="FF0000"/>
                </a:solidFill>
              </a:rPr>
              <a:t>S</a:t>
            </a:r>
            <a:r>
              <a:rPr lang="en-US" altLang="zh-CN" b="1" i="1" dirty="0" smtClean="0">
                <a:solidFill>
                  <a:srgbClr val="FF0000"/>
                </a:solidFill>
              </a:rPr>
              <a:t>trategic</a:t>
            </a:r>
            <a:r>
              <a:rPr lang="zh-CN" altLang="en-US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Issue (cheating)</a:t>
            </a:r>
          </a:p>
          <a:p>
            <a:pPr lvl="1"/>
            <a:r>
              <a:rPr lang="en-US" dirty="0" smtClean="0"/>
              <a:t>Achieve better partners by falsifying the preference lists; </a:t>
            </a:r>
            <a:endParaRPr lang="en-US" dirty="0"/>
          </a:p>
          <a:p>
            <a:r>
              <a:rPr lang="en-US" altLang="zh-CN" b="1" i="1" dirty="0" smtClean="0">
                <a:solidFill>
                  <a:srgbClr val="FF0000"/>
                </a:solidFill>
              </a:rPr>
              <a:t>Coalition</a:t>
            </a:r>
            <a:r>
              <a:rPr lang="zh-CN" altLang="en-US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Strategy</a:t>
            </a:r>
          </a:p>
          <a:p>
            <a:pPr lvl="1"/>
            <a:r>
              <a:rPr lang="en-US" dirty="0" smtClean="0"/>
              <a:t>Find </a:t>
            </a:r>
            <a:r>
              <a:rPr lang="en-US" dirty="0"/>
              <a:t>the </a:t>
            </a:r>
            <a:r>
              <a:rPr lang="en-US" b="1" i="1" dirty="0"/>
              <a:t>cabal</a:t>
            </a:r>
            <a:r>
              <a:rPr lang="en-US" dirty="0"/>
              <a:t> </a:t>
            </a:r>
            <a:r>
              <a:rPr lang="en-US" dirty="0" smtClean="0"/>
              <a:t>set</a:t>
            </a:r>
            <a:endParaRPr lang="en-US" dirty="0"/>
          </a:p>
          <a:p>
            <a:pPr lvl="1"/>
            <a:r>
              <a:rPr lang="en-US" dirty="0"/>
              <a:t>Find the </a:t>
            </a:r>
            <a:r>
              <a:rPr lang="en-US" b="1" i="1" dirty="0"/>
              <a:t>accomplices</a:t>
            </a:r>
            <a:r>
              <a:rPr lang="en-US" dirty="0"/>
              <a:t> of the </a:t>
            </a:r>
            <a:r>
              <a:rPr lang="en-US" dirty="0" smtClean="0"/>
              <a:t>cabal</a:t>
            </a:r>
            <a:endParaRPr lang="en-US" dirty="0"/>
          </a:p>
          <a:p>
            <a:pPr lvl="1"/>
            <a:r>
              <a:rPr lang="en-US" dirty="0"/>
              <a:t>Falsify the accomplices’ </a:t>
            </a:r>
            <a:r>
              <a:rPr lang="en-US" dirty="0" smtClean="0"/>
              <a:t>preference lists</a:t>
            </a:r>
            <a:endParaRPr lang="en-US" dirty="0"/>
          </a:p>
          <a:p>
            <a:pPr marL="228600" lvl="1">
              <a:spcBef>
                <a:spcPts val="1000"/>
              </a:spcBef>
            </a:pPr>
            <a:r>
              <a:rPr lang="en-US" altLang="zh-CN" sz="3000" dirty="0"/>
              <a:t>If a cabal exist, </a:t>
            </a:r>
            <a:r>
              <a:rPr lang="en-US" altLang="zh-CN" sz="3000" dirty="0" smtClean="0"/>
              <a:t>then</a:t>
            </a:r>
          </a:p>
          <a:p>
            <a:pPr marL="685800" lvl="2">
              <a:spcBef>
                <a:spcPts val="1000"/>
              </a:spcBef>
            </a:pPr>
            <a:r>
              <a:rPr lang="en-US" altLang="zh-CN" sz="2600" dirty="0"/>
              <a:t>E</a:t>
            </a:r>
            <a:r>
              <a:rPr lang="en-US" altLang="zh-CN" sz="2600" dirty="0" smtClean="0"/>
              <a:t>ach </a:t>
            </a:r>
            <a:r>
              <a:rPr lang="en-US" altLang="zh-CN" sz="2600" dirty="0"/>
              <a:t>man in the cabal is </a:t>
            </a:r>
            <a:r>
              <a:rPr lang="en-US" altLang="zh-CN" sz="2600" dirty="0" smtClean="0"/>
              <a:t>strictly better off</a:t>
            </a:r>
            <a:r>
              <a:rPr lang="en-US" altLang="zh-CN" sz="2600" dirty="0"/>
              <a:t>;</a:t>
            </a:r>
            <a:endParaRPr lang="en-US" altLang="zh-CN" sz="2600" dirty="0" smtClean="0"/>
          </a:p>
          <a:p>
            <a:pPr marL="685800" lvl="2">
              <a:spcBef>
                <a:spcPts val="1000"/>
              </a:spcBef>
            </a:pPr>
            <a:r>
              <a:rPr lang="en-US" altLang="zh-CN" sz="2600" dirty="0"/>
              <a:t>E</a:t>
            </a:r>
            <a:r>
              <a:rPr lang="en-US" altLang="zh-CN" sz="2600" dirty="0" smtClean="0"/>
              <a:t>ach </a:t>
            </a:r>
            <a:r>
              <a:rPr lang="en-US" altLang="zh-CN" sz="2600" dirty="0"/>
              <a:t>man outside the cabal keeps their </a:t>
            </a:r>
            <a:r>
              <a:rPr lang="en-US" altLang="zh-CN" sz="2600" dirty="0" smtClean="0"/>
              <a:t>partners.</a:t>
            </a:r>
            <a:endParaRPr lang="en-US" altLang="zh-CN" sz="2600" dirty="0"/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E19F-952C-419C-8DD5-FC2E8916B1F3}" type="slidenum">
              <a:rPr lang="en-US" smtClean="0"/>
              <a:t>36</a:t>
            </a:fld>
            <a:endParaRPr lang="en-US"/>
          </a:p>
        </p:txBody>
      </p:sp>
      <p:sp>
        <p:nvSpPr>
          <p:cNvPr id="6" name="Oval Callout 9"/>
          <p:cNvSpPr/>
          <p:nvPr/>
        </p:nvSpPr>
        <p:spPr>
          <a:xfrm>
            <a:off x="4916701" y="2385180"/>
            <a:ext cx="3370276" cy="1048720"/>
          </a:xfrm>
          <a:prstGeom prst="wedgeEllipseCallout">
            <a:avLst>
              <a:gd name="adj1" fmla="val -90252"/>
              <a:gd name="adj2" fmla="val 87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/>
              <a:t>A </a:t>
            </a:r>
            <a:r>
              <a:rPr lang="en-US" sz="2000" dirty="0"/>
              <a:t>group of men who </a:t>
            </a:r>
            <a:r>
              <a:rPr lang="en-US" sz="2000" dirty="0" smtClean="0"/>
              <a:t>prefer each other’s partner </a:t>
            </a:r>
            <a:r>
              <a:rPr lang="en-US" sz="2000" dirty="0"/>
              <a:t>to </a:t>
            </a:r>
            <a:r>
              <a:rPr lang="en-US" sz="2000" dirty="0" smtClean="0"/>
              <a:t>its own.</a:t>
            </a:r>
            <a:endParaRPr lang="en-US" sz="2000" dirty="0"/>
          </a:p>
        </p:txBody>
      </p:sp>
      <p:sp>
        <p:nvSpPr>
          <p:cNvPr id="15" name="Oval Callout 10"/>
          <p:cNvSpPr/>
          <p:nvPr/>
        </p:nvSpPr>
        <p:spPr>
          <a:xfrm>
            <a:off x="7657348" y="2917054"/>
            <a:ext cx="3853237" cy="1817165"/>
          </a:xfrm>
          <a:prstGeom prst="wedgeEllipseCallout">
            <a:avLst>
              <a:gd name="adj1" fmla="val -136579"/>
              <a:gd name="adj2" fmla="val -95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/>
              <a:t>A group of men who would otherwise prevent the cabal to get their desired partners.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4169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5" grpId="0" animBg="1"/>
      <p:bldP spid="15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Physical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Security</a:t>
            </a:r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335840"/>
            <a:ext cx="6112821" cy="43972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Houston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37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60311" y="5983535"/>
            <a:ext cx="9635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 smtClean="0">
                <a:solidFill>
                  <a:schemeClr val="bg1">
                    <a:lumMod val="50000"/>
                  </a:schemeClr>
                </a:solidFill>
              </a:rPr>
              <a:t>Bayat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, S.; Louie, R.H.Y.; Zhu Han;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Vucetic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, B.;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Yonghui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Li, "Physical-Layer Security in Distributed Wireless Networks Using Matching Theory," in Information Forensics and Security, IEEE Transactions on , vol.8, no.5, pp.717-732, May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2013</a:t>
            </a:r>
            <a:endParaRPr lang="en-US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18122" y="1340312"/>
            <a:ext cx="4835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Form the (source, jammer) pair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Decide the monetary compensation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46959" y="2492599"/>
            <a:ext cx="3248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The assignment game!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8122" y="3398665"/>
            <a:ext cx="50328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Each jammer makes a price offer to source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Source propose the the best jammer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Jammer decides accept/reject, and increase the price by a certain amount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Terminate with no new offer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Competitive </a:t>
            </a:r>
            <a:r>
              <a:rPr lang="en-US" sz="2000" dirty="0" smtClean="0"/>
              <a:t>equilibrium (stability)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3251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Social</a:t>
            </a:r>
            <a:r>
              <a:rPr lang="zh-CN" altLang="en-US" dirty="0" smtClean="0"/>
              <a:t> </a:t>
            </a:r>
            <a:r>
              <a:rPr lang="en-US" altLang="zh-CN" dirty="0"/>
              <a:t>C</a:t>
            </a:r>
            <a:r>
              <a:rPr lang="en-US" altLang="zh-CN" dirty="0" smtClean="0"/>
              <a:t>aching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/>
              <a:t>S</a:t>
            </a:r>
            <a:r>
              <a:rPr lang="en-US" altLang="zh-CN" dirty="0" smtClean="0"/>
              <a:t>mall</a:t>
            </a:r>
            <a:r>
              <a:rPr lang="zh-CN" altLang="en-US" dirty="0" smtClean="0"/>
              <a:t> </a:t>
            </a:r>
            <a:r>
              <a:rPr lang="en-US" altLang="zh-CN" dirty="0"/>
              <a:t>C</a:t>
            </a:r>
            <a:r>
              <a:rPr lang="en-US" altLang="zh-CN" dirty="0" smtClean="0"/>
              <a:t>ells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38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25841" y="5404513"/>
            <a:ext cx="9635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solidFill>
                  <a:schemeClr val="bg1">
                    <a:lumMod val="50000"/>
                  </a:schemeClr>
                </a:solidFill>
              </a:rPr>
              <a:t>Hamidouche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, K.; </a:t>
            </a:r>
            <a:r>
              <a:rPr lang="en-US" sz="1600" i="1" dirty="0" err="1">
                <a:solidFill>
                  <a:schemeClr val="bg1">
                    <a:lumMod val="50000"/>
                  </a:schemeClr>
                </a:solidFill>
              </a:rPr>
              <a:t>Saad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, W.; </a:t>
            </a:r>
            <a:r>
              <a:rPr lang="en-US" sz="1600" i="1" dirty="0" err="1">
                <a:solidFill>
                  <a:schemeClr val="bg1">
                    <a:lumMod val="50000"/>
                  </a:schemeClr>
                </a:solidFill>
              </a:rPr>
              <a:t>Debbah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, M., "Many-to-many matching games for proactive social-caching in wireless small cell networks," in Modeling and Optimization in Mobile, Ad Hoc, and Wireless Networks (</a:t>
            </a:r>
            <a:r>
              <a:rPr lang="en-US" sz="1600" i="1" dirty="0" err="1">
                <a:solidFill>
                  <a:schemeClr val="bg1">
                    <a:lumMod val="50000"/>
                  </a:schemeClr>
                </a:solidFill>
              </a:rPr>
              <a:t>WiOpt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), 2014 12th International Symposium on , vol., no., pp.569-574, 12-16 May 2014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64773"/>
            <a:ext cx="5633059" cy="38397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2119" y="2361258"/>
            <a:ext cx="42035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b="1" i="1" dirty="0" smtClean="0">
                <a:solidFill>
                  <a:srgbClr val="FF0000"/>
                </a:solidFill>
              </a:rPr>
              <a:t>Many-to-many matching </a:t>
            </a:r>
            <a:r>
              <a:rPr lang="en-US" sz="2000" dirty="0" smtClean="0"/>
              <a:t>between videos and SBSs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Preference: Delay, Popularity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Modified GS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 sz="2000" dirty="0" smtClean="0"/>
              <a:t>Pairwise stability </a:t>
            </a:r>
            <a:r>
              <a:rPr lang="en-US" sz="2000" dirty="0"/>
              <a:t>(not blocked by individual nor pairs)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9111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LTE Assisted </a:t>
            </a:r>
            <a:r>
              <a:rPr lang="en-US" dirty="0"/>
              <a:t>V2X </a:t>
            </a:r>
            <a:r>
              <a:rPr lang="en-US" dirty="0" smtClean="0"/>
              <a:t>communications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39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033777" y="1740050"/>
            <a:ext cx="5642946" cy="3376084"/>
            <a:chOff x="1589526" y="1624280"/>
            <a:chExt cx="5642946" cy="3376084"/>
          </a:xfrm>
        </p:grpSpPr>
        <p:pic>
          <p:nvPicPr>
            <p:cNvPr id="9" name="Picture 11" descr="C:\Users\ygu3\AppData\Local\Microsoft\Windows\Temporary Internet Files\Content.IE5\MJU1RAMM\640d978d7d5d3008ec16727b6af66630[1]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867400" y="4572000"/>
              <a:ext cx="293107" cy="361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1" descr="C:\Users\ygu3\AppData\Local\Microsoft\Windows\Temporary Internet Files\Content.IE5\MJU1RAMM\640d978d7d5d3008ec16727b6af66630[1]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00654" y="3810000"/>
              <a:ext cx="293107" cy="361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1" descr="C:\Users\ygu3\AppData\Local\Microsoft\Windows\Temporary Internet Files\Content.IE5\MJU1RAMM\640d978d7d5d3008ec16727b6af66630[1]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68173" y="1690071"/>
              <a:ext cx="293107" cy="361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C:\Users\ygu3\AppData\Local\Microsoft\Windows\Temporary Internet Files\Content.IE5\MJU1RAMM\640d978d7d5d3008ec16727b6af66630[1]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78277" y="2777358"/>
              <a:ext cx="293107" cy="361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Group 12"/>
            <p:cNvGrpSpPr/>
            <p:nvPr/>
          </p:nvGrpSpPr>
          <p:grpSpPr>
            <a:xfrm rot="13495971">
              <a:off x="4368931" y="1867814"/>
              <a:ext cx="685800" cy="1962370"/>
              <a:chOff x="6934200" y="876403"/>
              <a:chExt cx="685800" cy="3142934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6934200" y="876403"/>
                <a:ext cx="685800" cy="314293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4" name="Straight Connector 53"/>
              <p:cNvCxnSpPr>
                <a:stCxn id="53" idx="0"/>
                <a:endCxn id="53" idx="2"/>
              </p:cNvCxnSpPr>
              <p:nvPr/>
            </p:nvCxnSpPr>
            <p:spPr>
              <a:xfrm>
                <a:off x="7277100" y="876403"/>
                <a:ext cx="0" cy="3142934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/>
          </p:nvGrpSpPr>
          <p:grpSpPr>
            <a:xfrm rot="18914995">
              <a:off x="5690405" y="3151032"/>
              <a:ext cx="685800" cy="1757272"/>
              <a:chOff x="6934200" y="876403"/>
              <a:chExt cx="685800" cy="3142934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6934200" y="876403"/>
                <a:ext cx="685800" cy="314293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2" name="Straight Connector 51"/>
              <p:cNvCxnSpPr>
                <a:stCxn id="51" idx="0"/>
                <a:endCxn id="51" idx="2"/>
              </p:cNvCxnSpPr>
              <p:nvPr/>
            </p:nvCxnSpPr>
            <p:spPr>
              <a:xfrm>
                <a:off x="7277100" y="876403"/>
                <a:ext cx="0" cy="3142934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/>
            <p:nvPr/>
          </p:nvGrpSpPr>
          <p:grpSpPr>
            <a:xfrm>
              <a:off x="2427727" y="2081235"/>
              <a:ext cx="685800" cy="2813833"/>
              <a:chOff x="6934200" y="876403"/>
              <a:chExt cx="685800" cy="3142934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6934200" y="876403"/>
                <a:ext cx="685800" cy="314293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Straight Connector 49"/>
              <p:cNvCxnSpPr>
                <a:stCxn id="49" idx="0"/>
                <a:endCxn id="49" idx="2"/>
              </p:cNvCxnSpPr>
              <p:nvPr/>
            </p:nvCxnSpPr>
            <p:spPr>
              <a:xfrm>
                <a:off x="7277100" y="876403"/>
                <a:ext cx="0" cy="3142934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/>
            <p:cNvGrpSpPr/>
            <p:nvPr/>
          </p:nvGrpSpPr>
          <p:grpSpPr>
            <a:xfrm rot="16200000">
              <a:off x="3990295" y="735724"/>
              <a:ext cx="685800" cy="5487337"/>
              <a:chOff x="6934200" y="876403"/>
              <a:chExt cx="685800" cy="3142934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6934200" y="876403"/>
                <a:ext cx="685800" cy="314293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" name="Straight Connector 47"/>
              <p:cNvCxnSpPr>
                <a:stCxn id="47" idx="0"/>
                <a:endCxn id="47" idx="2"/>
              </p:cNvCxnSpPr>
              <p:nvPr/>
            </p:nvCxnSpPr>
            <p:spPr>
              <a:xfrm>
                <a:off x="7277100" y="876403"/>
                <a:ext cx="0" cy="3142934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17" name="Picture 5" descr="C:\Users\ygu3\AppData\Local\Microsoft\Windows\Temporary Internet Files\Content.IE5\KA0B6N46\large-Peugeot-Car-66.6-13993[1].gif"/>
            <p:cNvPicPr>
              <a:picLocks noChangeAspect="1" noChangeArrowheads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281" y="3987215"/>
              <a:ext cx="360000" cy="28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C:\Users\ygu3\AppData\Local\Microsoft\Windows\Temporary Internet Files\Content.IE5\DPH9ZHQ2\large-renault-twingo-car-33.3-10501[1].gif"/>
            <p:cNvPicPr>
              <a:picLocks noChangeAspect="1" noChangeArrowheads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4727" y="3287966"/>
              <a:ext cx="360000" cy="15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7" descr="C:\Users\ygu3\AppData\Local\Microsoft\Windows\Temporary Internet Files\Content.IE5\MJU1RAMM\large-Dodge-Neon-Car-33.3-5077[1].gif"/>
            <p:cNvPicPr>
              <a:picLocks noChangeAspect="1" noChangeArrowheads="1"/>
            </p:cNvPicPr>
            <p:nvPr/>
          </p:nvPicPr>
          <p:blipFill>
            <a:blip r:embed="rId5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6646" y="2590212"/>
              <a:ext cx="283800" cy="207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C:\Users\ygu3\AppData\Local\Microsoft\Windows\Temporary Internet Files\Content.IE5\DPH9ZHQ2\large-renault-twingo-car-33.3-10501[1].gif"/>
            <p:cNvPicPr>
              <a:picLocks noChangeAspect="1" noChangeArrowheads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127" y="3605206"/>
              <a:ext cx="360000" cy="15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7" descr="C:\Users\ygu3\AppData\Local\Microsoft\Windows\Temporary Internet Files\Content.IE5\MJU1RAMM\large-Dodge-Neon-Car-33.3-5077[1].gif"/>
            <p:cNvPicPr>
              <a:picLocks noChangeAspect="1" noChangeArrowheads="1"/>
            </p:cNvPicPr>
            <p:nvPr/>
          </p:nvPicPr>
          <p:blipFill>
            <a:blip r:embed="rId5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6920">
              <a:off x="4471154" y="2590213"/>
              <a:ext cx="283800" cy="207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C:\Users\ygu3\AppData\Local\Microsoft\Windows\Temporary Internet Files\Content.IE5\DPH9ZHQ2\large-renault-twingo-car-33.3-10501[1].gif"/>
            <p:cNvPicPr>
              <a:picLocks noChangeAspect="1" noChangeArrowheads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6789" y="3264074"/>
              <a:ext cx="360000" cy="15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C:\Users\ygu3\AppData\Local\Microsoft\Windows\Temporary Internet Files\Content.IE5\DPH9ZHQ2\large-renault-twingo-car-33.3-10501[1].gif"/>
            <p:cNvPicPr>
              <a:picLocks noChangeAspect="1" noChangeArrowheads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2927" y="3261202"/>
              <a:ext cx="360000" cy="15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7" descr="C:\Users\ygu3\AppData\Local\Microsoft\Windows\Temporary Internet Files\Content.IE5\MJU1RAMM\large-Dodge-Neon-Car-33.3-5077[1].gif"/>
            <p:cNvPicPr>
              <a:picLocks noChangeAspect="1" noChangeArrowheads="1"/>
            </p:cNvPicPr>
            <p:nvPr/>
          </p:nvPicPr>
          <p:blipFill>
            <a:blip r:embed="rId5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6236" y="4187477"/>
              <a:ext cx="283800" cy="207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 descr="C:\Users\ygu3\AppData\Local\Microsoft\Windows\Temporary Internet Files\Content.IE5\KA0B6N46\CellTower[1].jpg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977" y="1907541"/>
              <a:ext cx="476335" cy="705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 descr="C:\Users\ygu3\AppData\Local\Microsoft\Windows\Temporary Internet Files\Content.IE5\KA0B6N46\CellTower[1].jpg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1421" y="4295198"/>
              <a:ext cx="476335" cy="705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0" descr="C:\Users\ygu3\AppData\Local\Microsoft\Windows\Temporary Internet Files\Content.IE5\KA0B6N46\CellTower[1].jpg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9788" y="2353765"/>
              <a:ext cx="476335" cy="705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Straight Arrow Connector 27"/>
            <p:cNvCxnSpPr>
              <a:stCxn id="20" idx="2"/>
              <a:endCxn id="26" idx="0"/>
            </p:cNvCxnSpPr>
            <p:nvPr/>
          </p:nvCxnSpPr>
          <p:spPr>
            <a:xfrm>
              <a:off x="3522127" y="3760606"/>
              <a:ext cx="677462" cy="534592"/>
            </a:xfrm>
            <a:prstGeom prst="straightConnector1">
              <a:avLst/>
            </a:prstGeom>
            <a:ln>
              <a:prstDash val="sysDash"/>
              <a:headEnd type="arrow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0" idx="0"/>
              <a:endCxn id="12" idx="2"/>
            </p:cNvCxnSpPr>
            <p:nvPr/>
          </p:nvCxnSpPr>
          <p:spPr>
            <a:xfrm flipV="1">
              <a:off x="3522127" y="3138566"/>
              <a:ext cx="2703" cy="466640"/>
            </a:xfrm>
            <a:prstGeom prst="straightConnector1">
              <a:avLst/>
            </a:prstGeom>
            <a:ln>
              <a:prstDash val="sysDash"/>
              <a:headEnd type="arrow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endCxn id="22" idx="2"/>
            </p:cNvCxnSpPr>
            <p:nvPr/>
          </p:nvCxnSpPr>
          <p:spPr>
            <a:xfrm flipV="1">
              <a:off x="5945524" y="3419474"/>
              <a:ext cx="451265" cy="57061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22" idx="0"/>
              <a:endCxn id="27" idx="2"/>
            </p:cNvCxnSpPr>
            <p:nvPr/>
          </p:nvCxnSpPr>
          <p:spPr>
            <a:xfrm flipH="1" flipV="1">
              <a:off x="5987956" y="3058931"/>
              <a:ext cx="408833" cy="205143"/>
            </a:xfrm>
            <a:prstGeom prst="straightConnector1">
              <a:avLst/>
            </a:prstGeom>
            <a:ln>
              <a:prstDash val="sysDash"/>
              <a:headEnd type="arrow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18" idx="3"/>
              <a:endCxn id="22" idx="1"/>
            </p:cNvCxnSpPr>
            <p:nvPr/>
          </p:nvCxnSpPr>
          <p:spPr>
            <a:xfrm flipV="1">
              <a:off x="5094727" y="3341774"/>
              <a:ext cx="1122062" cy="23892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4" idx="0"/>
              <a:endCxn id="23" idx="2"/>
            </p:cNvCxnSpPr>
            <p:nvPr/>
          </p:nvCxnSpPr>
          <p:spPr>
            <a:xfrm flipH="1" flipV="1">
              <a:off x="2302927" y="3416602"/>
              <a:ext cx="305209" cy="770875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3" idx="0"/>
              <a:endCxn id="19" idx="2"/>
            </p:cNvCxnSpPr>
            <p:nvPr/>
          </p:nvCxnSpPr>
          <p:spPr>
            <a:xfrm flipV="1">
              <a:off x="2302927" y="2797859"/>
              <a:ext cx="665619" cy="463343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1" idx="0"/>
              <a:endCxn id="11" idx="2"/>
            </p:cNvCxnSpPr>
            <p:nvPr/>
          </p:nvCxnSpPr>
          <p:spPr>
            <a:xfrm flipV="1">
              <a:off x="4682231" y="2051279"/>
              <a:ext cx="232495" cy="565338"/>
            </a:xfrm>
            <a:prstGeom prst="straightConnector1">
              <a:avLst/>
            </a:prstGeom>
            <a:ln>
              <a:prstDash val="sysDash"/>
              <a:headEnd type="arrow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17" idx="2"/>
              <a:endCxn id="9" idx="0"/>
            </p:cNvCxnSpPr>
            <p:nvPr/>
          </p:nvCxnSpPr>
          <p:spPr>
            <a:xfrm>
              <a:off x="5904281" y="4272815"/>
              <a:ext cx="109672" cy="299185"/>
            </a:xfrm>
            <a:prstGeom prst="straightConnector1">
              <a:avLst/>
            </a:prstGeom>
            <a:ln>
              <a:prstDash val="sysDash"/>
              <a:headEnd type="arrow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19" idx="1"/>
              <a:endCxn id="25" idx="2"/>
            </p:cNvCxnSpPr>
            <p:nvPr/>
          </p:nvCxnSpPr>
          <p:spPr>
            <a:xfrm flipH="1" flipV="1">
              <a:off x="1999145" y="2612707"/>
              <a:ext cx="827501" cy="81329"/>
            </a:xfrm>
            <a:prstGeom prst="straightConnector1">
              <a:avLst/>
            </a:prstGeom>
            <a:ln>
              <a:prstDash val="sysDash"/>
              <a:headEnd type="arrow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6" idx="1"/>
              <a:endCxn id="24" idx="3"/>
            </p:cNvCxnSpPr>
            <p:nvPr/>
          </p:nvCxnSpPr>
          <p:spPr>
            <a:xfrm flipH="1" flipV="1">
              <a:off x="2750036" y="4291301"/>
              <a:ext cx="1211385" cy="356480"/>
            </a:xfrm>
            <a:prstGeom prst="straightConnector1">
              <a:avLst/>
            </a:prstGeom>
            <a:ln>
              <a:prstDash val="sysDash"/>
              <a:headEnd type="arrow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18" idx="0"/>
              <a:endCxn id="21" idx="3"/>
            </p:cNvCxnSpPr>
            <p:nvPr/>
          </p:nvCxnSpPr>
          <p:spPr>
            <a:xfrm flipH="1" flipV="1">
              <a:off x="4718866" y="2788585"/>
              <a:ext cx="195861" cy="499381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1708715" y="1624280"/>
              <a:ext cx="5942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eNB</a:t>
              </a:r>
              <a:endParaRPr lang="en-US" sz="1600" b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266646" y="2480846"/>
              <a:ext cx="5942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RSU</a:t>
              </a:r>
              <a:endParaRPr lang="en-US" sz="1600" b="1" dirty="0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6172200" y="1639669"/>
              <a:ext cx="1060272" cy="646331"/>
              <a:chOff x="6544340" y="1831189"/>
              <a:chExt cx="1060272" cy="646331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7010400" y="1831189"/>
                <a:ext cx="5942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V2I</a:t>
                </a:r>
              </a:p>
              <a:p>
                <a:r>
                  <a:rPr lang="en-US" b="1" dirty="0" smtClean="0"/>
                  <a:t>V2V</a:t>
                </a:r>
                <a:endParaRPr lang="en-US" b="1" dirty="0"/>
              </a:p>
            </p:txBody>
          </p:sp>
          <p:cxnSp>
            <p:nvCxnSpPr>
              <p:cNvPr id="45" name="Straight Arrow Connector 44"/>
              <p:cNvCxnSpPr/>
              <p:nvPr/>
            </p:nvCxnSpPr>
            <p:spPr>
              <a:xfrm>
                <a:off x="6551722" y="2038939"/>
                <a:ext cx="458678" cy="0"/>
              </a:xfrm>
              <a:prstGeom prst="straightConnector1">
                <a:avLst/>
              </a:prstGeom>
              <a:ln>
                <a:prstDash val="sysDash"/>
                <a:headEnd type="arrow"/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>
                <a:off x="6544340" y="2283738"/>
                <a:ext cx="458678" cy="0"/>
              </a:xfrm>
              <a:prstGeom prst="straightConnector1">
                <a:avLst/>
              </a:prstGeom>
              <a:ln>
                <a:prstDash val="solid"/>
                <a:headEnd type="arrow"/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/>
            <p:cNvSpPr txBox="1"/>
            <p:nvPr/>
          </p:nvSpPr>
          <p:spPr>
            <a:xfrm>
              <a:off x="3957581" y="2388661"/>
              <a:ext cx="5942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OBU</a:t>
              </a:r>
              <a:endParaRPr lang="en-US" sz="1600" b="1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6995443" y="1686027"/>
            <a:ext cx="507695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LTE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assisted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vs</a:t>
            </a:r>
            <a:r>
              <a:rPr lang="zh-CN" altLang="en-US" sz="2400" dirty="0" smtClean="0"/>
              <a:t> </a:t>
            </a:r>
            <a:r>
              <a:rPr lang="nb-NO" sz="2400" dirty="0" smtClean="0"/>
              <a:t>802.11p</a:t>
            </a:r>
            <a:r>
              <a:rPr lang="en-US" altLang="zh-CN" sz="2400" dirty="0" smtClean="0"/>
              <a:t>-based</a:t>
            </a:r>
            <a:r>
              <a:rPr lang="zh-CN" altLang="en-US" sz="2400" dirty="0" smtClean="0"/>
              <a:t> </a:t>
            </a:r>
            <a:r>
              <a:rPr lang="en-US" altLang="zh-CN" sz="2400" dirty="0"/>
              <a:t>V</a:t>
            </a:r>
            <a:r>
              <a:rPr lang="en-US" altLang="zh-CN" sz="2400" dirty="0" smtClean="0"/>
              <a:t>2X:</a:t>
            </a:r>
            <a:endParaRPr lang="en-US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Safety critical applications;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Better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reliability;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Lower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latency;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More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efficient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content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sharing;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Optimize </a:t>
            </a:r>
            <a:r>
              <a:rPr lang="en-US" sz="2400" dirty="0"/>
              <a:t>content sharing;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Data class </a:t>
            </a:r>
            <a:r>
              <a:rPr lang="en-US" sz="2000" dirty="0" smtClean="0"/>
              <a:t>diversity;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</a:t>
            </a:r>
            <a:r>
              <a:rPr lang="en-US" sz="2000" dirty="0" smtClean="0"/>
              <a:t>ommunication </a:t>
            </a:r>
            <a:r>
              <a:rPr lang="en-US" sz="2000" dirty="0"/>
              <a:t>link quality;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FF0000"/>
                </a:solidFill>
              </a:rPr>
              <a:t>Stable </a:t>
            </a:r>
            <a:r>
              <a:rPr lang="en-US" sz="2400" b="1" i="1" dirty="0" smtClean="0">
                <a:solidFill>
                  <a:srgbClr val="FF0000"/>
                </a:solidFill>
              </a:rPr>
              <a:t>fixture (SF) </a:t>
            </a:r>
            <a:r>
              <a:rPr lang="en-US" sz="2400" dirty="0"/>
              <a:t>model</a:t>
            </a:r>
            <a:r>
              <a:rPr lang="en-US" sz="2400" dirty="0" smtClean="0"/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Coalition formation/clustering;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Flexible many-to-many </a:t>
            </a:r>
            <a:r>
              <a:rPr lang="en-US" sz="2000" dirty="0" smtClean="0"/>
              <a:t>matching.</a:t>
            </a:r>
            <a:endParaRPr lang="en-US" sz="2000" dirty="0"/>
          </a:p>
        </p:txBody>
      </p:sp>
      <p:sp>
        <p:nvSpPr>
          <p:cNvPr id="55" name="TextBox 9"/>
          <p:cNvSpPr txBox="1"/>
          <p:nvPr/>
        </p:nvSpPr>
        <p:spPr>
          <a:xfrm>
            <a:off x="1460311" y="6012563"/>
            <a:ext cx="9635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i="1" dirty="0" smtClean="0">
                <a:solidFill>
                  <a:schemeClr val="bg1">
                    <a:lumMod val="65000"/>
                  </a:schemeClr>
                </a:solidFill>
              </a:rPr>
              <a:t>Y. </a:t>
            </a:r>
            <a:r>
              <a:rPr lang="en-US" altLang="zh-CN" sz="1100" b="1" i="1" dirty="0" err="1" smtClean="0">
                <a:solidFill>
                  <a:schemeClr val="bg1">
                    <a:lumMod val="65000"/>
                  </a:schemeClr>
                </a:solidFill>
              </a:rPr>
              <a:t>Gu</a:t>
            </a:r>
            <a:r>
              <a:rPr lang="en-US" altLang="zh-CN" sz="1100" b="1" i="1" dirty="0" smtClean="0">
                <a:solidFill>
                  <a:schemeClr val="bg1">
                    <a:lumMod val="65000"/>
                  </a:schemeClr>
                </a:solidFill>
              </a:rPr>
              <a:t>, L</a:t>
            </a:r>
            <a:r>
              <a:rPr lang="en-US" altLang="zh-CN" sz="1100" b="1" i="1" dirty="0">
                <a:solidFill>
                  <a:schemeClr val="bg1">
                    <a:lumMod val="65000"/>
                  </a:schemeClr>
                </a:solidFill>
              </a:rPr>
              <a:t>. X. </a:t>
            </a:r>
            <a:r>
              <a:rPr lang="en-US" altLang="zh-CN" sz="1100" b="1" i="1" dirty="0" err="1">
                <a:solidFill>
                  <a:schemeClr val="bg1">
                    <a:lumMod val="65000"/>
                  </a:schemeClr>
                </a:solidFill>
              </a:rPr>
              <a:t>Cai</a:t>
            </a:r>
            <a:r>
              <a:rPr lang="en-US" altLang="zh-CN" sz="1100" b="1" i="1" dirty="0">
                <a:solidFill>
                  <a:schemeClr val="bg1">
                    <a:lumMod val="65000"/>
                  </a:schemeClr>
                </a:solidFill>
              </a:rPr>
              <a:t>, M. Pan, L. Song and Z. Han, </a:t>
            </a:r>
            <a:r>
              <a:rPr lang="en-US" altLang="zh-CN" sz="1100" b="1" i="1" dirty="0" smtClean="0">
                <a:solidFill>
                  <a:schemeClr val="bg1">
                    <a:lumMod val="65000"/>
                  </a:schemeClr>
                </a:solidFill>
              </a:rPr>
              <a:t>"</a:t>
            </a:r>
            <a:r>
              <a:rPr lang="en-US" altLang="zh-CN" sz="1100" b="1" i="1" dirty="0">
                <a:solidFill>
                  <a:schemeClr val="bg1">
                    <a:lumMod val="65000"/>
                  </a:schemeClr>
                </a:solidFill>
              </a:rPr>
              <a:t>Exploiting the Stable Fixture Matching Game </a:t>
            </a:r>
            <a:r>
              <a:rPr lang="en-US" altLang="zh-CN" sz="1100" b="1" i="1" dirty="0" smtClean="0">
                <a:solidFill>
                  <a:schemeClr val="bg1">
                    <a:lumMod val="65000"/>
                  </a:schemeClr>
                </a:solidFill>
              </a:rPr>
              <a:t>for Content </a:t>
            </a:r>
            <a:r>
              <a:rPr lang="en-US" altLang="zh-CN" sz="1100" b="1" i="1" dirty="0">
                <a:solidFill>
                  <a:schemeClr val="bg1">
                    <a:lumMod val="65000"/>
                  </a:schemeClr>
                </a:solidFill>
              </a:rPr>
              <a:t>Sharing in D2D-based LTE-V2X Communications</a:t>
            </a:r>
            <a:r>
              <a:rPr lang="en-US" altLang="zh-CN" sz="1100" b="1" i="1" dirty="0" smtClean="0">
                <a:solidFill>
                  <a:schemeClr val="bg1">
                    <a:lumMod val="65000"/>
                  </a:schemeClr>
                </a:solidFill>
              </a:rPr>
              <a:t>,"  </a:t>
            </a:r>
            <a:r>
              <a:rPr lang="en-US" altLang="zh-CN" sz="1100" b="1" i="1" dirty="0">
                <a:solidFill>
                  <a:schemeClr val="bg1">
                    <a:lumMod val="65000"/>
                  </a:schemeClr>
                </a:solidFill>
              </a:rPr>
              <a:t>IEEE Global Communications Conference (GLOBECOM), </a:t>
            </a:r>
            <a:r>
              <a:rPr lang="en-US" altLang="zh-CN" sz="1100" b="1" i="1" dirty="0" smtClean="0">
                <a:solidFill>
                  <a:schemeClr val="bg1">
                    <a:lumMod val="65000"/>
                  </a:schemeClr>
                </a:solidFill>
              </a:rPr>
              <a:t>Washington DC, MA, 2016.</a:t>
            </a:r>
            <a:endParaRPr lang="en-US" sz="1100" b="1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78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55B36-1761-2245-93B5-E2BEED385E63}" type="datetime1">
              <a:rPr lang="en-US" smtClean="0"/>
              <a:t>3/13/19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Houston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272" y="1484120"/>
            <a:ext cx="3859135" cy="29226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771" y="837673"/>
            <a:ext cx="3490338" cy="42700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ight Arrow 6"/>
          <p:cNvSpPr/>
          <p:nvPr/>
        </p:nvSpPr>
        <p:spPr>
          <a:xfrm>
            <a:off x="4917438" y="2947916"/>
            <a:ext cx="2411410" cy="4776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55870" y="2402007"/>
            <a:ext cx="2587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Everyone</a:t>
            </a:r>
            <a:r>
              <a:rPr lang="zh-CN" altLang="en-US" sz="2000" b="1" dirty="0" smtClean="0"/>
              <a:t> </a:t>
            </a:r>
            <a:r>
              <a:rPr lang="en-US" altLang="zh-CN" sz="2000" b="1" dirty="0" smtClean="0"/>
              <a:t>finds</a:t>
            </a:r>
            <a:r>
              <a:rPr lang="zh-CN" altLang="en-US" sz="2000" b="1" dirty="0" smtClean="0"/>
              <a:t> </a:t>
            </a:r>
            <a:r>
              <a:rPr lang="en-US" altLang="zh-CN" sz="2000" b="1" dirty="0" smtClean="0"/>
              <a:t>a</a:t>
            </a:r>
            <a:r>
              <a:rPr lang="zh-CN" altLang="en-US" sz="2000" b="1" dirty="0" smtClean="0"/>
              <a:t> </a:t>
            </a:r>
            <a:r>
              <a:rPr lang="en-US" altLang="zh-CN" sz="2000" b="1" dirty="0" smtClean="0"/>
              <a:t>date!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896814" y="3684896"/>
            <a:ext cx="2472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Unstable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marriage!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8104" y="5280862"/>
            <a:ext cx="8393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How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to design algorithm to prevent unstable results?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13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21270"/>
            <a:ext cx="10515600" cy="569561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Matching theory offers: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Suitable </a:t>
            </a:r>
            <a:r>
              <a:rPr lang="en-US" b="1" i="1" dirty="0" smtClean="0">
                <a:solidFill>
                  <a:srgbClr val="FF0000"/>
                </a:solidFill>
              </a:rPr>
              <a:t>models</a:t>
            </a:r>
            <a:r>
              <a:rPr lang="en-US" dirty="0" smtClean="0"/>
              <a:t> for specific issues;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1" i="1" dirty="0" smtClean="0">
                <a:solidFill>
                  <a:srgbClr val="FF0000"/>
                </a:solidFill>
              </a:rPr>
              <a:t>Preference lists </a:t>
            </a:r>
            <a:r>
              <a:rPr lang="en-US" dirty="0" smtClean="0"/>
              <a:t>to satisfy various system constraints and requirements;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1" i="1" dirty="0" smtClean="0">
                <a:solidFill>
                  <a:srgbClr val="FF0000"/>
                </a:solidFill>
              </a:rPr>
              <a:t>Stability</a:t>
            </a:r>
            <a:r>
              <a:rPr lang="en-US" dirty="0" smtClean="0"/>
              <a:t> guaranteed;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Efficient and </a:t>
            </a:r>
            <a:r>
              <a:rPr lang="en-US" b="1" i="1" dirty="0" smtClean="0">
                <a:solidFill>
                  <a:srgbClr val="FF0000"/>
                </a:solidFill>
              </a:rPr>
              <a:t>distributive algorithms</a:t>
            </a:r>
            <a:r>
              <a:rPr lang="en-US" dirty="0" smtClean="0"/>
              <a:t>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1" i="1" dirty="0" smtClean="0">
                <a:solidFill>
                  <a:srgbClr val="FF0000"/>
                </a:solidFill>
              </a:rPr>
              <a:t>Close-optimal</a:t>
            </a:r>
            <a:r>
              <a:rPr lang="en-US" dirty="0" smtClean="0"/>
              <a:t> results.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Wise choice for resource allocation problems in 5G.</a:t>
            </a:r>
          </a:p>
          <a:p>
            <a:pPr lvl="1"/>
            <a:r>
              <a:rPr lang="en-US" altLang="zh-CN" dirty="0"/>
              <a:t>MIMO:</a:t>
            </a:r>
            <a:r>
              <a:rPr lang="zh-CN" altLang="en-US" dirty="0"/>
              <a:t> </a:t>
            </a:r>
            <a:r>
              <a:rPr lang="en-US" altLang="zh-CN" dirty="0"/>
              <a:t>[1]</a:t>
            </a:r>
          </a:p>
          <a:p>
            <a:pPr lvl="1"/>
            <a:r>
              <a:rPr lang="en-US" altLang="zh-CN" dirty="0"/>
              <a:t>Cognitive</a:t>
            </a:r>
            <a:r>
              <a:rPr lang="zh-CN" altLang="en-US" dirty="0"/>
              <a:t> </a:t>
            </a:r>
            <a:r>
              <a:rPr lang="en-US" altLang="zh-CN" dirty="0"/>
              <a:t>radio:[2][3]</a:t>
            </a:r>
          </a:p>
          <a:p>
            <a:pPr lvl="1"/>
            <a:r>
              <a:rPr lang="en-US" altLang="zh-CN" dirty="0"/>
              <a:t>Joint</a:t>
            </a:r>
            <a:r>
              <a:rPr lang="zh-CN" altLang="en-US" dirty="0"/>
              <a:t> </a:t>
            </a:r>
            <a:r>
              <a:rPr lang="en-US" altLang="zh-CN" dirty="0"/>
              <a:t>UL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DL</a:t>
            </a:r>
            <a:r>
              <a:rPr lang="zh-CN" altLang="en-US" dirty="0"/>
              <a:t> </a:t>
            </a:r>
            <a:r>
              <a:rPr lang="en-US" altLang="zh-CN" dirty="0"/>
              <a:t>resource</a:t>
            </a:r>
            <a:r>
              <a:rPr lang="zh-CN" altLang="en-US" dirty="0"/>
              <a:t> </a:t>
            </a:r>
            <a:r>
              <a:rPr lang="en-US" altLang="zh-CN" dirty="0"/>
              <a:t>allocation:</a:t>
            </a:r>
            <a:r>
              <a:rPr lang="zh-CN" altLang="en-US" dirty="0"/>
              <a:t> </a:t>
            </a:r>
            <a:r>
              <a:rPr lang="en-US" altLang="zh-CN" dirty="0"/>
              <a:t>[4]</a:t>
            </a:r>
          </a:p>
          <a:p>
            <a:pPr lvl="1"/>
            <a:r>
              <a:rPr lang="en-US" altLang="zh-CN" dirty="0"/>
              <a:t>User</a:t>
            </a:r>
            <a:r>
              <a:rPr lang="zh-CN" altLang="en-US" dirty="0"/>
              <a:t> </a:t>
            </a:r>
            <a:r>
              <a:rPr lang="en-US" altLang="zh-CN" dirty="0"/>
              <a:t>association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small</a:t>
            </a:r>
            <a:r>
              <a:rPr lang="zh-CN" altLang="en-US" dirty="0"/>
              <a:t> </a:t>
            </a:r>
            <a:r>
              <a:rPr lang="en-US" altLang="zh-CN" dirty="0"/>
              <a:t>cells:</a:t>
            </a:r>
            <a:r>
              <a:rPr lang="zh-CN" altLang="en-US" dirty="0"/>
              <a:t> </a:t>
            </a:r>
            <a:r>
              <a:rPr lang="en-US" altLang="zh-CN" dirty="0"/>
              <a:t>[5][7][9]</a:t>
            </a:r>
          </a:p>
          <a:p>
            <a:pPr lvl="1"/>
            <a:r>
              <a:rPr lang="en-US" altLang="zh-CN" dirty="0"/>
              <a:t>Machine-to-machine</a:t>
            </a:r>
            <a:r>
              <a:rPr lang="zh-CN" altLang="en-US" dirty="0"/>
              <a:t> </a:t>
            </a:r>
            <a:r>
              <a:rPr lang="en-US" altLang="zh-CN" dirty="0"/>
              <a:t>communication:</a:t>
            </a:r>
            <a:r>
              <a:rPr lang="zh-CN" altLang="en-US" dirty="0"/>
              <a:t> </a:t>
            </a:r>
            <a:r>
              <a:rPr lang="en-US" altLang="zh-CN" dirty="0"/>
              <a:t>[6] </a:t>
            </a:r>
          </a:p>
          <a:p>
            <a:pPr lvl="1"/>
            <a:r>
              <a:rPr lang="en-US" altLang="zh-CN" dirty="0"/>
              <a:t>Content caching:</a:t>
            </a:r>
            <a:r>
              <a:rPr lang="zh-CN" altLang="en-US" dirty="0"/>
              <a:t> </a:t>
            </a:r>
            <a:r>
              <a:rPr lang="en-US" altLang="zh-CN" dirty="0"/>
              <a:t>[8]</a:t>
            </a:r>
          </a:p>
          <a:p>
            <a:pPr lvl="1"/>
            <a:r>
              <a:rPr lang="en-US" altLang="zh-CN" dirty="0"/>
              <a:t>Network Virtualization</a:t>
            </a:r>
            <a:r>
              <a:rPr lang="is-IS" altLang="zh-CN" dirty="0" smtClean="0"/>
              <a:t>…</a:t>
            </a:r>
            <a:endParaRPr lang="en-US" u="sng" dirty="0">
              <a:solidFill>
                <a:srgbClr val="0000FF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u="sng" dirty="0" smtClean="0">
                <a:solidFill>
                  <a:srgbClr val="0000FF"/>
                </a:solidFill>
              </a:rPr>
              <a:t>Nobel Prize to answer the ultimate question for man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1400" i="1" dirty="0" smtClean="0"/>
              <a:t>[</a:t>
            </a:r>
            <a:r>
              <a:rPr lang="en-US" altLang="zh-CN" sz="1400" i="1" dirty="0"/>
              <a:t>1]</a:t>
            </a:r>
            <a:r>
              <a:rPr lang="zh-CN" altLang="en-US" sz="1400" i="1" dirty="0"/>
              <a:t> </a:t>
            </a:r>
            <a:r>
              <a:rPr lang="en-US" sz="1400" i="1" dirty="0" err="1"/>
              <a:t>Ziwei</a:t>
            </a:r>
            <a:r>
              <a:rPr lang="en-US" sz="1400" i="1" dirty="0"/>
              <a:t> Fu; </a:t>
            </a:r>
            <a:r>
              <a:rPr lang="en-US" sz="1400" i="1" dirty="0" err="1"/>
              <a:t>Quansheng</a:t>
            </a:r>
            <a:r>
              <a:rPr lang="en-US" sz="1400" i="1" dirty="0"/>
              <a:t> Guan; </a:t>
            </a:r>
            <a:r>
              <a:rPr lang="en-US" sz="1400" i="1" dirty="0" err="1"/>
              <a:t>Fei</a:t>
            </a:r>
            <a:r>
              <a:rPr lang="en-US" sz="1400" i="1" dirty="0"/>
              <a:t> Ji; </a:t>
            </a:r>
            <a:r>
              <a:rPr lang="en-US" sz="1400" i="1" dirty="0" err="1"/>
              <a:t>Shengming</a:t>
            </a:r>
            <a:r>
              <a:rPr lang="en-US" sz="1400" i="1" dirty="0"/>
              <a:t> Jiang; </a:t>
            </a:r>
            <a:r>
              <a:rPr lang="en-US" sz="1400" i="1" dirty="0" err="1"/>
              <a:t>Yiqin</a:t>
            </a:r>
            <a:r>
              <a:rPr lang="en-US" sz="1400" i="1" dirty="0"/>
              <a:t> Lu, "Stable user pairing in virtual MIMO systems: A game theoretical perspective," in Communications in China (ICCC), 2013 IEEE/CIC International Conference on , vol., no., pp.430-435, 12-14 Aug. </a:t>
            </a:r>
            <a:r>
              <a:rPr lang="en-US" sz="1400" i="1" dirty="0" smtClean="0"/>
              <a:t>2013</a:t>
            </a:r>
          </a:p>
          <a:p>
            <a:r>
              <a:rPr lang="en-US" altLang="zh-CN" sz="1400" i="1" dirty="0" smtClean="0"/>
              <a:t>[2]</a:t>
            </a:r>
            <a:r>
              <a:rPr lang="zh-CN" altLang="en-US" sz="1400" i="1" dirty="0" smtClean="0"/>
              <a:t> </a:t>
            </a:r>
            <a:r>
              <a:rPr lang="en-US" sz="1400" i="1" dirty="0" smtClean="0"/>
              <a:t>Li </a:t>
            </a:r>
            <a:r>
              <a:rPr lang="en-US" sz="1400" i="1" dirty="0"/>
              <a:t>Huang; Guangxi Zhu; </a:t>
            </a:r>
            <a:r>
              <a:rPr lang="en-US" sz="1400" i="1" dirty="0" err="1"/>
              <a:t>Xiaojiang</a:t>
            </a:r>
            <a:r>
              <a:rPr lang="en-US" sz="1400" i="1" dirty="0"/>
              <a:t> Du; </a:t>
            </a:r>
            <a:r>
              <a:rPr lang="en-US" sz="1400" i="1" dirty="0" err="1"/>
              <a:t>Kaigui</a:t>
            </a:r>
            <a:r>
              <a:rPr lang="en-US" sz="1400" i="1" dirty="0"/>
              <a:t> </a:t>
            </a:r>
            <a:r>
              <a:rPr lang="en-US" sz="1400" i="1" dirty="0" err="1"/>
              <a:t>Bian</a:t>
            </a:r>
            <a:r>
              <a:rPr lang="en-US" sz="1400" i="1" dirty="0"/>
              <a:t>, "Stable multiuser channel allocations in opportunistic spectrum access," in Wireless Communications and Networking Conference (WCNC), 2013 IEEE , vol., no., pp.1715-1720, 7-10 April </a:t>
            </a:r>
            <a:r>
              <a:rPr lang="en-US" sz="1400" i="1" dirty="0" smtClean="0"/>
              <a:t>2013</a:t>
            </a:r>
          </a:p>
          <a:p>
            <a:r>
              <a:rPr lang="en-US" sz="1400" i="1" dirty="0" smtClean="0"/>
              <a:t>[3]</a:t>
            </a:r>
            <a:r>
              <a:rPr lang="en-US" sz="1400" i="1" dirty="0" err="1" smtClean="0"/>
              <a:t>Siavash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Bayat</a:t>
            </a:r>
            <a:r>
              <a:rPr lang="en-US" sz="1400" i="1" baseline="30000" dirty="0" smtClean="0"/>
              <a:t>*</a:t>
            </a:r>
            <a:r>
              <a:rPr lang="en-US" sz="1400" i="1" dirty="0" smtClean="0"/>
              <a:t>, Raymond H. Y. Louie, </a:t>
            </a:r>
            <a:r>
              <a:rPr lang="en-US" sz="1400" i="1" dirty="0" err="1" smtClean="0"/>
              <a:t>Branka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Vucetic</a:t>
            </a:r>
            <a:r>
              <a:rPr lang="en-US" sz="1400" i="1" dirty="0" smtClean="0"/>
              <a:t> and </a:t>
            </a:r>
            <a:r>
              <a:rPr lang="en-US" sz="1400" i="1" dirty="0" err="1" smtClean="0"/>
              <a:t>Yonghui</a:t>
            </a:r>
            <a:r>
              <a:rPr lang="en-US" sz="1400" i="1" dirty="0" smtClean="0"/>
              <a:t> Li, “Dynamic decentralized algorithms for cognitive radio relay networks with multiple primary and secondary users utilizing matching theory</a:t>
            </a:r>
            <a:r>
              <a:rPr lang="en-US" sz="1400" dirty="0" smtClean="0"/>
              <a:t>”</a:t>
            </a:r>
            <a:endParaRPr lang="en-US" sz="1400" i="1" dirty="0" smtClean="0"/>
          </a:p>
          <a:p>
            <a:r>
              <a:rPr lang="en-US" altLang="zh-CN" sz="1400" i="1" dirty="0" smtClean="0"/>
              <a:t>[4]</a:t>
            </a:r>
            <a:r>
              <a:rPr lang="zh-CN" altLang="en-US" sz="1400" i="1" dirty="0" smtClean="0"/>
              <a:t> </a:t>
            </a:r>
            <a:r>
              <a:rPr lang="en-US" sz="1400" i="1" dirty="0"/>
              <a:t>El-Hajj, A.M.; </a:t>
            </a:r>
            <a:r>
              <a:rPr lang="en-US" sz="1400" i="1" dirty="0" err="1"/>
              <a:t>Dawy</a:t>
            </a:r>
            <a:r>
              <a:rPr lang="en-US" sz="1400" i="1" dirty="0"/>
              <a:t>, Z.; </a:t>
            </a:r>
            <a:r>
              <a:rPr lang="en-US" sz="1400" i="1" dirty="0" err="1"/>
              <a:t>Saad</a:t>
            </a:r>
            <a:r>
              <a:rPr lang="en-US" sz="1400" i="1" dirty="0"/>
              <a:t>, W., "A stable matching game for joint uplink/downlink resource allocation in OFDMA wireless networks," in Communications (ICC), 2012 IEEE International Conference on , vol., no., pp.5354-5359, 10-15 June </a:t>
            </a:r>
            <a:r>
              <a:rPr lang="en-US" sz="1400" i="1" dirty="0" smtClean="0"/>
              <a:t>2012</a:t>
            </a:r>
          </a:p>
          <a:p>
            <a:r>
              <a:rPr lang="en-US" altLang="zh-CN" sz="1400" i="1" dirty="0" smtClean="0"/>
              <a:t>[5]</a:t>
            </a:r>
            <a:r>
              <a:rPr lang="zh-CN" altLang="en-US" sz="1400" i="1" dirty="0" smtClean="0"/>
              <a:t> </a:t>
            </a:r>
            <a:r>
              <a:rPr lang="en-US" sz="1400" i="1" dirty="0" err="1"/>
              <a:t>Namvar</a:t>
            </a:r>
            <a:r>
              <a:rPr lang="en-US" sz="1400" i="1" dirty="0"/>
              <a:t>, N.; </a:t>
            </a:r>
            <a:r>
              <a:rPr lang="en-US" sz="1400" i="1" dirty="0" err="1"/>
              <a:t>Saad</a:t>
            </a:r>
            <a:r>
              <a:rPr lang="en-US" sz="1400" i="1" dirty="0"/>
              <a:t>, W.; </a:t>
            </a:r>
            <a:r>
              <a:rPr lang="en-US" sz="1400" i="1" dirty="0" err="1"/>
              <a:t>Maham</a:t>
            </a:r>
            <a:r>
              <a:rPr lang="en-US" sz="1400" i="1" dirty="0"/>
              <a:t>, B.; Valentin, S., "A context-aware matching game for user association in wireless small cell networks," in Acoustics, Speech and Signal Processing (ICASSP), 2014 IEEE International Conference on , vol., no., pp.439-443, 4-9 May </a:t>
            </a:r>
            <a:r>
              <a:rPr lang="en-US" sz="1400" i="1" dirty="0" smtClean="0"/>
              <a:t>2014</a:t>
            </a:r>
          </a:p>
          <a:p>
            <a:r>
              <a:rPr lang="en-US" altLang="zh-CN" sz="1400" i="1" dirty="0" smtClean="0"/>
              <a:t>[6]</a:t>
            </a:r>
            <a:r>
              <a:rPr lang="zh-CN" altLang="en-US" sz="1400" i="1" dirty="0" smtClean="0"/>
              <a:t> </a:t>
            </a:r>
            <a:r>
              <a:rPr lang="en-US" sz="1400" i="1" dirty="0" err="1"/>
              <a:t>Bayat</a:t>
            </a:r>
            <a:r>
              <a:rPr lang="en-US" sz="1400" i="1" dirty="0"/>
              <a:t>, S.; </a:t>
            </a:r>
            <a:r>
              <a:rPr lang="en-US" sz="1400" i="1" dirty="0" err="1"/>
              <a:t>Yonghui</a:t>
            </a:r>
            <a:r>
              <a:rPr lang="en-US" sz="1400" i="1" dirty="0"/>
              <a:t> Li; Zhu Han; </a:t>
            </a:r>
            <a:r>
              <a:rPr lang="en-US" sz="1400" i="1" dirty="0" err="1"/>
              <a:t>Dohler</a:t>
            </a:r>
            <a:r>
              <a:rPr lang="en-US" sz="1400" i="1" dirty="0"/>
              <a:t>, M.; </a:t>
            </a:r>
            <a:r>
              <a:rPr lang="en-US" sz="1400" i="1" dirty="0" err="1"/>
              <a:t>Vucetic</a:t>
            </a:r>
            <a:r>
              <a:rPr lang="en-US" sz="1400" i="1" dirty="0"/>
              <a:t>, B., "Distributed massive wireless access for cellular machine-to-machine communication," in Communications (ICC), 2014 IEEE International Conference on , vol., no., pp.2767-2772, 10-14 June 2014</a:t>
            </a:r>
          </a:p>
          <a:p>
            <a:r>
              <a:rPr lang="en-US" altLang="zh-CN" sz="1400" i="1" dirty="0"/>
              <a:t>[7]</a:t>
            </a:r>
            <a:r>
              <a:rPr lang="zh-CN" altLang="en-US" sz="1400" i="1" dirty="0"/>
              <a:t> </a:t>
            </a:r>
            <a:r>
              <a:rPr lang="en-US" sz="1400" i="1" dirty="0" err="1"/>
              <a:t>Pantisano</a:t>
            </a:r>
            <a:r>
              <a:rPr lang="en-US" sz="1400" i="1" dirty="0"/>
              <a:t>, Francesco, et al. "Proactive user association in wireless small cell networks via collaborative filtering." Signals, Systems and Computers, 2013 Asilomar Conference on. IEEE, 2013.</a:t>
            </a:r>
          </a:p>
          <a:p>
            <a:r>
              <a:rPr lang="en-US" sz="1400" i="1" dirty="0"/>
              <a:t>[8] </a:t>
            </a:r>
            <a:r>
              <a:rPr lang="en-US" sz="1400" i="1" dirty="0" err="1"/>
              <a:t>Gu</a:t>
            </a:r>
            <a:r>
              <a:rPr lang="en-US" sz="1400" i="1" dirty="0"/>
              <a:t>, </a:t>
            </a:r>
            <a:r>
              <a:rPr lang="en-US" sz="1400" i="1" dirty="0" err="1"/>
              <a:t>Yunan</a:t>
            </a:r>
            <a:r>
              <a:rPr lang="en-US" sz="1400" i="1" dirty="0"/>
              <a:t>, et al. "Student admission matching based content-cache allocation." Wireless Communications and Networking Conference (WCNC), 2015 IEEE. IEEE, 2015</a:t>
            </a:r>
            <a:r>
              <a:rPr lang="en-US" sz="1400" i="1" dirty="0" smtClean="0"/>
              <a:t>.</a:t>
            </a:r>
          </a:p>
          <a:p>
            <a:r>
              <a:rPr lang="en-US" altLang="zh-CN" sz="1400" i="1" dirty="0" smtClean="0"/>
              <a:t>[9]</a:t>
            </a:r>
            <a:r>
              <a:rPr lang="zh-CN" altLang="en-US" sz="1400" i="1" dirty="0" smtClean="0"/>
              <a:t> </a:t>
            </a:r>
            <a:r>
              <a:rPr lang="en-US" sz="1400" i="1" dirty="0" err="1"/>
              <a:t>Bayat</a:t>
            </a:r>
            <a:r>
              <a:rPr lang="en-US" sz="1400" i="1" dirty="0"/>
              <a:t>, S.; Louie, R.H.Y.; Zhu Han; </a:t>
            </a:r>
            <a:r>
              <a:rPr lang="en-US" sz="1400" i="1" dirty="0" err="1"/>
              <a:t>Vucetic</a:t>
            </a:r>
            <a:r>
              <a:rPr lang="en-US" sz="1400" i="1" dirty="0"/>
              <a:t>, B.; </a:t>
            </a:r>
            <a:r>
              <a:rPr lang="en-US" sz="1400" i="1" dirty="0" err="1"/>
              <a:t>Yonghui</a:t>
            </a:r>
            <a:r>
              <a:rPr lang="en-US" sz="1400" i="1" dirty="0"/>
              <a:t> Li, "Distributed User Association and Femtocell Allocation in Heterogeneous Wireless Networks," in Communications, IEEE Transactions on , vol.62, no.8, pp.3027-3043, Aug. </a:t>
            </a:r>
            <a:r>
              <a:rPr lang="en-US" sz="1400" i="1" dirty="0" smtClean="0"/>
              <a:t>2014</a:t>
            </a:r>
          </a:p>
          <a:p>
            <a:endParaRPr lang="en-US" sz="1400" i="1" dirty="0" smtClean="0"/>
          </a:p>
          <a:p>
            <a:endParaRPr lang="en-US" sz="1400" i="1" dirty="0"/>
          </a:p>
          <a:p>
            <a:endParaRPr lang="en-US" sz="1400" i="1" dirty="0" smtClean="0"/>
          </a:p>
          <a:p>
            <a:endParaRPr lang="en-US" sz="1400" i="1" dirty="0" smtClean="0"/>
          </a:p>
          <a:p>
            <a:endParaRPr lang="en-US" sz="1400" i="1" dirty="0"/>
          </a:p>
          <a:p>
            <a:endParaRPr lang="en-US" sz="14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9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732" y="1956936"/>
            <a:ext cx="8648700" cy="42799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313598"/>
            <a:ext cx="10515600" cy="1022242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</a:t>
            </a:r>
            <a:endParaRPr lang="en-US" sz="6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364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55B36-1761-2245-93B5-E2BEED385E63}" type="datetime1">
              <a:rPr lang="en-US" smtClean="0"/>
              <a:t>3/13/19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Houston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692745" y="3520418"/>
            <a:ext cx="526262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Alvin E. Roth and Lloyd S. Shapley shared the 2012 Nobel Prize in Economic </a:t>
            </a:r>
            <a:r>
              <a:rPr lang="en-US" sz="2000" dirty="0" smtClean="0"/>
              <a:t>Science</a:t>
            </a:r>
            <a:r>
              <a:rPr lang="en-US" altLang="zh-CN" sz="2000" dirty="0" smtClean="0"/>
              <a:t>.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Shapley</a:t>
            </a:r>
            <a:r>
              <a:rPr lang="en-US" altLang="zh-CN" sz="2000" dirty="0" smtClean="0"/>
              <a:t>,</a:t>
            </a:r>
            <a:r>
              <a:rPr lang="zh-CN" altLang="en-US" sz="2000" dirty="0" smtClean="0"/>
              <a:t> </a:t>
            </a:r>
            <a:r>
              <a:rPr lang="en-US" sz="2000" dirty="0" smtClean="0"/>
              <a:t>designed </a:t>
            </a:r>
            <a:r>
              <a:rPr lang="en-US" sz="2000" dirty="0"/>
              <a:t>theoretical constructs and algorithms to study and compare different matching methods. </a:t>
            </a:r>
            <a:endParaRPr lang="en-US" sz="2000" dirty="0" smtClean="0"/>
          </a:p>
          <a:p>
            <a:r>
              <a:rPr lang="en-US" sz="2000" dirty="0" smtClean="0"/>
              <a:t>Roth, </a:t>
            </a:r>
            <a:r>
              <a:rPr lang="en-US" sz="2000" dirty="0"/>
              <a:t>built on his work, using experimental economics and market design to solve real-world </a:t>
            </a:r>
            <a:r>
              <a:rPr lang="en-US" sz="2000" dirty="0" smtClean="0"/>
              <a:t>problems</a:t>
            </a:r>
            <a:r>
              <a:rPr lang="en-US" altLang="zh-CN" sz="2000" dirty="0" smtClean="0"/>
              <a:t>.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3166279" y="3520418"/>
            <a:ext cx="305568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Alvin Elliot Roth</a:t>
            </a:r>
            <a:r>
              <a:rPr lang="en-US" sz="2000" dirty="0"/>
              <a:t> (born December 18, 1951) is the Craig and Susan McCaw professor of economics at </a:t>
            </a:r>
            <a:r>
              <a:rPr lang="en-US" altLang="zh-CN" sz="2000" dirty="0" smtClean="0"/>
              <a:t>Stanford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University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and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the</a:t>
            </a:r>
            <a:r>
              <a:rPr lang="zh-CN" altLang="en-US" sz="2000" dirty="0" smtClean="0"/>
              <a:t> </a:t>
            </a:r>
            <a:r>
              <a:rPr lang="en-US" altLang="zh-CN" sz="2000" dirty="0" err="1" smtClean="0"/>
              <a:t>Gund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professor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of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economics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and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business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administration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emeritus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at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Harvard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University.</a:t>
            </a:r>
            <a:endParaRPr lang="en-US" sz="2000" dirty="0">
              <a:hlinkClick r:id="rId3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41" y="3494421"/>
            <a:ext cx="30476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1C1C1C"/>
                </a:solidFill>
              </a:rPr>
              <a:t>Lloyd </a:t>
            </a:r>
            <a:r>
              <a:rPr lang="en-US" sz="2000" b="1" dirty="0" err="1">
                <a:solidFill>
                  <a:srgbClr val="1C1C1C"/>
                </a:solidFill>
              </a:rPr>
              <a:t>Stowell</a:t>
            </a:r>
            <a:r>
              <a:rPr lang="en-US" sz="2000" b="1" dirty="0">
                <a:solidFill>
                  <a:srgbClr val="1C1C1C"/>
                </a:solidFill>
              </a:rPr>
              <a:t> Shapley</a:t>
            </a:r>
            <a:r>
              <a:rPr lang="en-US" sz="2000" dirty="0">
                <a:solidFill>
                  <a:srgbClr val="1C1C1C"/>
                </a:solidFill>
              </a:rPr>
              <a:t> (born June 2, 1923) is a </a:t>
            </a:r>
            <a:r>
              <a:rPr lang="en-US" sz="2000" dirty="0" smtClean="0">
                <a:solidFill>
                  <a:srgbClr val="1C1C1C"/>
                </a:solidFill>
              </a:rPr>
              <a:t>distinguished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American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mathematician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and</a:t>
            </a:r>
            <a:r>
              <a:rPr lang="en-US" sz="2000" dirty="0" smtClean="0">
                <a:solidFill>
                  <a:srgbClr val="1C1C1C"/>
                </a:solidFill>
                <a:hlinkClick r:id="rId4"/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economist.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He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is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a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professor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Emeritus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at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UCLA,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affiliated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with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departments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of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Mathematics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and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Economics.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3415" y="1265"/>
            <a:ext cx="5681289" cy="33094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2090" y="0"/>
            <a:ext cx="2345914" cy="33177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91" y="13329"/>
            <a:ext cx="2350813" cy="33247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196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In economics, </a:t>
                </a:r>
                <a:r>
                  <a:rPr lang="en-US" b="1" i="1" dirty="0" smtClean="0">
                    <a:solidFill>
                      <a:srgbClr val="FF0000"/>
                    </a:solidFill>
                  </a:rPr>
                  <a:t>matching theory</a:t>
                </a:r>
                <a:r>
                  <a:rPr lang="en-US" dirty="0" smtClean="0"/>
                  <a:t>, is a mathematical framework attempting to describe the formation of mutually beneficial relationships over time. </a:t>
                </a:r>
                <a:endParaRPr lang="en-US" dirty="0"/>
              </a:p>
              <a:p>
                <a:r>
                  <a:rPr lang="en-US" dirty="0" smtClean="0"/>
                  <a:t>Matching </a:t>
                </a:r>
                <a:r>
                  <a:rPr lang="en-US" dirty="0"/>
                  <a:t>theory in graph:</a:t>
                </a:r>
              </a:p>
              <a:p>
                <a:pPr lvl="1"/>
                <a:r>
                  <a:rPr lang="en-US" dirty="0"/>
                  <a:t>Let 𝐺=(𝑉,𝐸) be an undirected graph, where 𝒏=|𝑽 | and 𝒎=|𝑬|;</a:t>
                </a:r>
              </a:p>
              <a:p>
                <a:pPr lvl="1"/>
                <a:r>
                  <a:rPr lang="en-US" dirty="0"/>
                  <a:t>A set </a:t>
                </a:r>
                <a:r>
                  <a:rPr lang="en-US" i="1" dirty="0"/>
                  <a:t>𝑀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⊆</m:t>
                    </m:r>
                  </m:oMath>
                </a14:m>
                <a:r>
                  <a:rPr lang="en-US" i="1" dirty="0" smtClean="0"/>
                  <a:t>𝐸</a:t>
                </a:r>
                <a:r>
                  <a:rPr lang="en-US" dirty="0" smtClean="0"/>
                  <a:t> </a:t>
                </a:r>
                <a:r>
                  <a:rPr lang="en-US" dirty="0"/>
                  <a:t>is called a matching in G;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17" t="-25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 elements (</a:t>
            </a:r>
            <a:r>
              <a:rPr lang="en-US" b="1" i="1" dirty="0" smtClean="0">
                <a:solidFill>
                  <a:srgbClr val="FF0000"/>
                </a:solidFill>
              </a:rPr>
              <a:t>Stable Marriage</a:t>
            </a:r>
            <a:r>
              <a:rPr lang="en-US" dirty="0" smtClean="0"/>
              <a:t>):</a:t>
            </a:r>
          </a:p>
          <a:p>
            <a:pPr lvl="1"/>
            <a:r>
              <a:rPr lang="en-US" b="1" i="1" dirty="0" smtClean="0">
                <a:solidFill>
                  <a:srgbClr val="FF0000"/>
                </a:solidFill>
              </a:rPr>
              <a:t>Agents</a:t>
            </a:r>
            <a:r>
              <a:rPr lang="en-US" dirty="0" smtClean="0"/>
              <a:t>: A set of men, and a set of</a:t>
            </a:r>
            <a:r>
              <a:rPr lang="zh-CN" altLang="en-US" dirty="0" smtClean="0"/>
              <a:t> </a:t>
            </a:r>
            <a:r>
              <a:rPr lang="en-US" altLang="zh-CN" dirty="0" smtClean="0"/>
              <a:t>women</a:t>
            </a:r>
            <a:r>
              <a:rPr lang="en-US" altLang="zh-CN" dirty="0"/>
              <a:t>;</a:t>
            </a:r>
            <a:endParaRPr lang="en-US" dirty="0" smtClean="0"/>
          </a:p>
          <a:p>
            <a:pPr lvl="1"/>
            <a:r>
              <a:rPr lang="en-US" altLang="zh-CN" b="1" i="1" dirty="0" smtClean="0">
                <a:solidFill>
                  <a:srgbClr val="FF0000"/>
                </a:solidFill>
              </a:rPr>
              <a:t>Preference</a:t>
            </a:r>
            <a:r>
              <a:rPr lang="en-US" b="1" i="1" dirty="0" smtClean="0">
                <a:solidFill>
                  <a:srgbClr val="FF0000"/>
                </a:solidFill>
              </a:rPr>
              <a:t> list</a:t>
            </a:r>
            <a:r>
              <a:rPr lang="en-US" altLang="zh-CN" b="1" i="1" dirty="0" smtClean="0">
                <a:solidFill>
                  <a:srgbClr val="FF0000"/>
                </a:solidFill>
              </a:rPr>
              <a:t>: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sorted</a:t>
            </a:r>
            <a:r>
              <a:rPr lang="zh-CN" altLang="en-US" dirty="0" smtClean="0"/>
              <a:t> </a:t>
            </a:r>
            <a:r>
              <a:rPr lang="en-US" altLang="zh-CN" dirty="0"/>
              <a:t>list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men/women</a:t>
            </a:r>
            <a:r>
              <a:rPr lang="zh-CN" altLang="en-US" dirty="0"/>
              <a:t> </a:t>
            </a:r>
            <a:r>
              <a:rPr lang="en-US" altLang="zh-CN" dirty="0"/>
              <a:t>based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her/his</a:t>
            </a:r>
            <a:r>
              <a:rPr lang="zh-CN" altLang="en-US" dirty="0"/>
              <a:t> </a:t>
            </a:r>
            <a:r>
              <a:rPr lang="en-US" altLang="zh-CN" dirty="0"/>
              <a:t>preferences;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b="1" i="1" dirty="0">
                <a:solidFill>
                  <a:srgbClr val="FF0000"/>
                </a:solidFill>
              </a:rPr>
              <a:t>Blocking pair</a:t>
            </a:r>
            <a:r>
              <a:rPr lang="zh-CN" altLang="en-US" b="1" i="1" dirty="0">
                <a:solidFill>
                  <a:srgbClr val="FF0000"/>
                </a:solidFill>
              </a:rPr>
              <a:t> </a:t>
            </a:r>
            <a:r>
              <a:rPr lang="en-US" altLang="zh-CN" b="1" i="1" dirty="0">
                <a:solidFill>
                  <a:srgbClr val="FF0000"/>
                </a:solidFill>
              </a:rPr>
              <a:t>(BP)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</a:t>
            </a:r>
            <a:r>
              <a:rPr lang="en-US" dirty="0" err="1"/>
              <a:t>m,w</a:t>
            </a:r>
            <a:r>
              <a:rPr lang="en-US" dirty="0"/>
              <a:t>):</a:t>
            </a:r>
          </a:p>
          <a:p>
            <a:pPr lvl="2"/>
            <a:r>
              <a:rPr lang="en-US" dirty="0"/>
              <a:t>1). m is unassigned or prefers w to his current partner;</a:t>
            </a:r>
          </a:p>
          <a:p>
            <a:pPr lvl="2"/>
            <a:r>
              <a:rPr lang="en-US" dirty="0"/>
              <a:t>2). w is unassigned or prefers m to her current partner;</a:t>
            </a:r>
          </a:p>
          <a:p>
            <a:pPr lvl="1"/>
            <a:r>
              <a:rPr lang="en-US" b="1" i="1" dirty="0">
                <a:solidFill>
                  <a:srgbClr val="FF0000"/>
                </a:solidFill>
              </a:rPr>
              <a:t>Stable matching</a:t>
            </a:r>
            <a:r>
              <a:rPr lang="en-US" dirty="0"/>
              <a:t>: </a:t>
            </a:r>
            <a:r>
              <a:rPr lang="en-US" altLang="zh-CN" dirty="0"/>
              <a:t>A matching admit no BPs</a:t>
            </a:r>
            <a:r>
              <a:rPr lang="en-US" altLang="zh-CN" dirty="0" smtClean="0"/>
              <a:t>.</a:t>
            </a:r>
          </a:p>
          <a:p>
            <a:pPr lvl="1"/>
            <a:r>
              <a:rPr lang="en-US" altLang="zh-CN" b="1" i="1" dirty="0" smtClean="0">
                <a:solidFill>
                  <a:srgbClr val="FF0000"/>
                </a:solidFill>
              </a:rPr>
              <a:t>Gale-Shapley</a:t>
            </a:r>
            <a:r>
              <a:rPr lang="zh-CN" altLang="en-US" dirty="0" smtClean="0"/>
              <a:t> </a:t>
            </a:r>
            <a:r>
              <a:rPr lang="en-US" altLang="zh-CN" dirty="0" smtClean="0"/>
              <a:t>Algorithm:</a:t>
            </a:r>
            <a:r>
              <a:rPr lang="zh-CN" altLang="en-US" dirty="0" smtClean="0"/>
              <a:t> </a:t>
            </a:r>
            <a:r>
              <a:rPr lang="en-US" altLang="zh-CN" dirty="0" smtClean="0"/>
              <a:t>find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stable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matching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SM.</a:t>
            </a:r>
            <a:endParaRPr lang="en-US" altLang="zh-CN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3/13/19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Houston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2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1436077" y="1303766"/>
            <a:ext cx="1371600" cy="1300163"/>
            <a:chOff x="960" y="1008"/>
            <a:chExt cx="864" cy="819"/>
          </a:xfrm>
        </p:grpSpPr>
        <p:pic>
          <p:nvPicPr>
            <p:cNvPr id="43040" name="Picture 35" descr="j023304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008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41" name="Text Box 36"/>
            <p:cNvSpPr txBox="1">
              <a:spLocks noChangeArrowheads="1"/>
            </p:cNvSpPr>
            <p:nvPr/>
          </p:nvSpPr>
          <p:spPr bwMode="auto">
            <a:xfrm>
              <a:off x="1056" y="1536"/>
              <a:ext cx="76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>
                  <a:latin typeface="Verdana" panose="020B0604030504040204" pitchFamily="34" charset="0"/>
                  <a:ea typeface="宋体" panose="02010600030101010101" pitchFamily="2" charset="-122"/>
                </a:rPr>
                <a:t>Adam</a:t>
              </a:r>
            </a:p>
          </p:txBody>
        </p:sp>
      </p:grpSp>
      <p:grpSp>
        <p:nvGrpSpPr>
          <p:cNvPr id="43012" name="Group 37"/>
          <p:cNvGrpSpPr>
            <a:grpSpLocks/>
          </p:cNvGrpSpPr>
          <p:nvPr/>
        </p:nvGrpSpPr>
        <p:grpSpPr bwMode="auto">
          <a:xfrm>
            <a:off x="7532078" y="3665966"/>
            <a:ext cx="1058863" cy="1395413"/>
            <a:chOff x="3408" y="2496"/>
            <a:chExt cx="723" cy="932"/>
          </a:xfrm>
        </p:grpSpPr>
        <p:pic>
          <p:nvPicPr>
            <p:cNvPr id="43038" name="Picture 38" descr="j035592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2496"/>
              <a:ext cx="453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39" name="Text Box 39"/>
            <p:cNvSpPr txBox="1">
              <a:spLocks noChangeArrowheads="1"/>
            </p:cNvSpPr>
            <p:nvPr/>
          </p:nvSpPr>
          <p:spPr bwMode="auto">
            <a:xfrm>
              <a:off x="3408" y="3120"/>
              <a:ext cx="723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>
                  <a:latin typeface="Verdana" panose="020B0604030504040204" pitchFamily="34" charset="0"/>
                  <a:ea typeface="宋体" panose="02010600030101010101" pitchFamily="2" charset="-122"/>
                </a:rPr>
                <a:t>Heiki</a:t>
              </a:r>
            </a:p>
          </p:txBody>
        </p: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1664677" y="2522966"/>
            <a:ext cx="990600" cy="1300163"/>
            <a:chOff x="1104" y="1776"/>
            <a:chExt cx="624" cy="819"/>
          </a:xfrm>
        </p:grpSpPr>
        <p:pic>
          <p:nvPicPr>
            <p:cNvPr id="43036" name="Picture 41" descr="j023265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1776"/>
              <a:ext cx="359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37" name="Text Box 42"/>
            <p:cNvSpPr txBox="1">
              <a:spLocks noChangeArrowheads="1"/>
            </p:cNvSpPr>
            <p:nvPr/>
          </p:nvSpPr>
          <p:spPr bwMode="auto">
            <a:xfrm>
              <a:off x="1104" y="2304"/>
              <a:ext cx="62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>
                  <a:latin typeface="Verdana" panose="020B0604030504040204" pitchFamily="34" charset="0"/>
                  <a:ea typeface="宋体" panose="02010600030101010101" pitchFamily="2" charset="-122"/>
                </a:rPr>
                <a:t>Bob</a:t>
              </a:r>
            </a:p>
          </p:txBody>
        </p:sp>
      </p:grpSp>
      <p:grpSp>
        <p:nvGrpSpPr>
          <p:cNvPr id="43014" name="Group 43"/>
          <p:cNvGrpSpPr>
            <a:grpSpLocks/>
          </p:cNvGrpSpPr>
          <p:nvPr/>
        </p:nvGrpSpPr>
        <p:grpSpPr bwMode="auto">
          <a:xfrm>
            <a:off x="7532078" y="1227566"/>
            <a:ext cx="1058636" cy="1369307"/>
            <a:chOff x="3360" y="1008"/>
            <a:chExt cx="778" cy="869"/>
          </a:xfrm>
        </p:grpSpPr>
        <p:pic>
          <p:nvPicPr>
            <p:cNvPr id="43034" name="Picture 44" descr="j034909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1008"/>
              <a:ext cx="499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35" name="Text Box 45"/>
            <p:cNvSpPr txBox="1">
              <a:spLocks noChangeArrowheads="1"/>
            </p:cNvSpPr>
            <p:nvPr/>
          </p:nvSpPr>
          <p:spPr bwMode="auto">
            <a:xfrm>
              <a:off x="3408" y="1584"/>
              <a:ext cx="730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dirty="0">
                  <a:latin typeface="Verdana" panose="020B0604030504040204" pitchFamily="34" charset="0"/>
                  <a:ea typeface="宋体" panose="02010600030101010101" pitchFamily="2" charset="-122"/>
                </a:rPr>
                <a:t>Fran</a:t>
              </a:r>
            </a:p>
          </p:txBody>
        </p:sp>
      </p:grpSp>
      <p:grpSp>
        <p:nvGrpSpPr>
          <p:cNvPr id="43015" name="Group 46"/>
          <p:cNvGrpSpPr>
            <a:grpSpLocks/>
          </p:cNvGrpSpPr>
          <p:nvPr/>
        </p:nvGrpSpPr>
        <p:grpSpPr bwMode="auto">
          <a:xfrm>
            <a:off x="7532079" y="2522966"/>
            <a:ext cx="1198563" cy="1223963"/>
            <a:chOff x="3408" y="1824"/>
            <a:chExt cx="755" cy="771"/>
          </a:xfrm>
        </p:grpSpPr>
        <p:pic>
          <p:nvPicPr>
            <p:cNvPr id="43032" name="Picture 47" descr="j035591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824"/>
              <a:ext cx="353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33" name="Text Box 48"/>
            <p:cNvSpPr txBox="1">
              <a:spLocks noChangeArrowheads="1"/>
            </p:cNvSpPr>
            <p:nvPr/>
          </p:nvSpPr>
          <p:spPr bwMode="auto">
            <a:xfrm>
              <a:off x="3408" y="2304"/>
              <a:ext cx="75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dirty="0" err="1">
                  <a:latin typeface="Verdana" panose="020B0604030504040204" pitchFamily="34" charset="0"/>
                  <a:ea typeface="宋体" panose="02010600030101010101" pitchFamily="2" charset="-122"/>
                </a:rPr>
                <a:t>Geeta</a:t>
              </a:r>
              <a:endParaRPr lang="en-US" altLang="zh-CN" dirty="0"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7" name="Group 49"/>
          <p:cNvGrpSpPr>
            <a:grpSpLocks/>
          </p:cNvGrpSpPr>
          <p:nvPr/>
        </p:nvGrpSpPr>
        <p:grpSpPr bwMode="auto">
          <a:xfrm>
            <a:off x="1436077" y="3742167"/>
            <a:ext cx="1219200" cy="1314507"/>
            <a:chOff x="1056" y="2544"/>
            <a:chExt cx="624" cy="905"/>
          </a:xfrm>
        </p:grpSpPr>
        <p:pic>
          <p:nvPicPr>
            <p:cNvPr id="43030" name="Picture 50" descr="j023242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2544"/>
              <a:ext cx="363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31" name="Text Box 51"/>
            <p:cNvSpPr txBox="1">
              <a:spLocks noChangeArrowheads="1"/>
            </p:cNvSpPr>
            <p:nvPr/>
          </p:nvSpPr>
          <p:spPr bwMode="auto">
            <a:xfrm>
              <a:off x="1056" y="3119"/>
              <a:ext cx="62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>
                  <a:latin typeface="Verdana" panose="020B0604030504040204" pitchFamily="34" charset="0"/>
                  <a:ea typeface="宋体" panose="02010600030101010101" pitchFamily="2" charset="-122"/>
                </a:rPr>
                <a:t>Carl</a:t>
              </a:r>
            </a:p>
          </p:txBody>
        </p:sp>
      </p:grpSp>
      <p:grpSp>
        <p:nvGrpSpPr>
          <p:cNvPr id="43017" name="Group 52"/>
          <p:cNvGrpSpPr>
            <a:grpSpLocks/>
          </p:cNvGrpSpPr>
          <p:nvPr/>
        </p:nvGrpSpPr>
        <p:grpSpPr bwMode="auto">
          <a:xfrm>
            <a:off x="7608276" y="5037564"/>
            <a:ext cx="916640" cy="1275000"/>
            <a:chOff x="3408" y="3312"/>
            <a:chExt cx="597" cy="967"/>
          </a:xfrm>
        </p:grpSpPr>
        <p:pic>
          <p:nvPicPr>
            <p:cNvPr id="43028" name="Picture 53" descr="j035796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3312"/>
              <a:ext cx="489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9" name="Rectangle 54"/>
            <p:cNvSpPr>
              <a:spLocks noChangeArrowheads="1"/>
            </p:cNvSpPr>
            <p:nvPr/>
          </p:nvSpPr>
          <p:spPr bwMode="auto">
            <a:xfrm>
              <a:off x="3412" y="3929"/>
              <a:ext cx="593" cy="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dirty="0">
                  <a:latin typeface="Verdana" panose="020B0604030504040204" pitchFamily="34" charset="0"/>
                  <a:ea typeface="宋体" panose="02010600030101010101" pitchFamily="2" charset="-122"/>
                </a:rPr>
                <a:t>Irina</a:t>
              </a:r>
            </a:p>
          </p:txBody>
        </p:sp>
      </p:grpSp>
      <p:grpSp>
        <p:nvGrpSpPr>
          <p:cNvPr id="9" name="Group 55"/>
          <p:cNvGrpSpPr>
            <a:grpSpLocks/>
          </p:cNvGrpSpPr>
          <p:nvPr/>
        </p:nvGrpSpPr>
        <p:grpSpPr bwMode="auto">
          <a:xfrm>
            <a:off x="1588477" y="4961366"/>
            <a:ext cx="1066800" cy="1376363"/>
            <a:chOff x="1056" y="3360"/>
            <a:chExt cx="672" cy="867"/>
          </a:xfrm>
        </p:grpSpPr>
        <p:pic>
          <p:nvPicPr>
            <p:cNvPr id="43026" name="Picture 56" descr="j023214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360"/>
              <a:ext cx="464" cy="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7" name="Text Box 57"/>
            <p:cNvSpPr txBox="1">
              <a:spLocks noChangeArrowheads="1"/>
            </p:cNvSpPr>
            <p:nvPr/>
          </p:nvSpPr>
          <p:spPr bwMode="auto">
            <a:xfrm>
              <a:off x="1056" y="3936"/>
              <a:ext cx="67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>
                  <a:latin typeface="Verdana" panose="020B0604030504040204" pitchFamily="34" charset="0"/>
                  <a:ea typeface="宋体" panose="02010600030101010101" pitchFamily="2" charset="-122"/>
                </a:rPr>
                <a:t>David</a:t>
              </a:r>
            </a:p>
          </p:txBody>
        </p:sp>
      </p:grpSp>
      <p:sp>
        <p:nvSpPr>
          <p:cNvPr id="157754" name="Text Box 58"/>
          <p:cNvSpPr txBox="1">
            <a:spLocks noChangeArrowheads="1"/>
          </p:cNvSpPr>
          <p:nvPr/>
        </p:nvSpPr>
        <p:spPr bwMode="auto">
          <a:xfrm>
            <a:off x="2579076" y="1608565"/>
            <a:ext cx="38217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dirty="0" err="1">
                <a:latin typeface="+mn-lt"/>
                <a:ea typeface="宋体" panose="02010600030101010101" pitchFamily="2" charset="-122"/>
              </a:rPr>
              <a:t>Geeta</a:t>
            </a:r>
            <a:r>
              <a:rPr lang="en-US" altLang="zh-CN" sz="2000" dirty="0">
                <a:latin typeface="+mn-lt"/>
                <a:ea typeface="宋体" panose="02010600030101010101" pitchFamily="2" charset="-122"/>
              </a:rPr>
              <a:t>, </a:t>
            </a:r>
            <a:r>
              <a:rPr lang="en-US" altLang="zh-CN" sz="2000" dirty="0" err="1">
                <a:latin typeface="+mn-lt"/>
                <a:ea typeface="宋体" panose="02010600030101010101" pitchFamily="2" charset="-122"/>
              </a:rPr>
              <a:t>Heiki</a:t>
            </a:r>
            <a:r>
              <a:rPr lang="en-US" altLang="zh-CN" sz="2000" dirty="0">
                <a:latin typeface="+mn-lt"/>
                <a:ea typeface="宋体" panose="02010600030101010101" pitchFamily="2" charset="-122"/>
              </a:rPr>
              <a:t>, Irina, Fran</a:t>
            </a:r>
          </a:p>
        </p:txBody>
      </p:sp>
      <p:sp>
        <p:nvSpPr>
          <p:cNvPr id="157755" name="Rectangle 59"/>
          <p:cNvSpPr>
            <a:spLocks noChangeArrowheads="1"/>
          </p:cNvSpPr>
          <p:nvPr/>
        </p:nvSpPr>
        <p:spPr bwMode="auto">
          <a:xfrm>
            <a:off x="2655276" y="2827765"/>
            <a:ext cx="43898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dirty="0">
                <a:latin typeface="+mn-lt"/>
                <a:ea typeface="宋体" panose="02010600030101010101" pitchFamily="2" charset="-122"/>
              </a:rPr>
              <a:t>Irina, Fran, </a:t>
            </a:r>
            <a:r>
              <a:rPr lang="en-US" altLang="zh-CN" sz="2000" dirty="0" err="1">
                <a:latin typeface="+mn-lt"/>
                <a:ea typeface="宋体" panose="02010600030101010101" pitchFamily="2" charset="-122"/>
              </a:rPr>
              <a:t>Heiki</a:t>
            </a:r>
            <a:r>
              <a:rPr lang="en-US" altLang="zh-CN" sz="2000" dirty="0">
                <a:latin typeface="+mn-lt"/>
                <a:ea typeface="宋体" panose="02010600030101010101" pitchFamily="2" charset="-122"/>
              </a:rPr>
              <a:t>, </a:t>
            </a:r>
            <a:r>
              <a:rPr lang="en-US" altLang="zh-CN" sz="2000" dirty="0" err="1">
                <a:latin typeface="+mn-lt"/>
                <a:ea typeface="宋体" panose="02010600030101010101" pitchFamily="2" charset="-122"/>
              </a:rPr>
              <a:t>Geeta</a:t>
            </a:r>
            <a:endParaRPr lang="en-US" altLang="zh-CN" sz="2000" dirty="0"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157756" name="Rectangle 60"/>
          <p:cNvSpPr>
            <a:spLocks noChangeArrowheads="1"/>
          </p:cNvSpPr>
          <p:nvPr/>
        </p:nvSpPr>
        <p:spPr bwMode="auto">
          <a:xfrm>
            <a:off x="2655276" y="4046965"/>
            <a:ext cx="43898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dirty="0" err="1">
                <a:latin typeface="+mn-lt"/>
                <a:ea typeface="宋体" panose="02010600030101010101" pitchFamily="2" charset="-122"/>
              </a:rPr>
              <a:t>Geeta</a:t>
            </a:r>
            <a:r>
              <a:rPr lang="en-US" altLang="zh-CN" sz="2000" dirty="0">
                <a:latin typeface="+mn-lt"/>
                <a:ea typeface="宋体" panose="02010600030101010101" pitchFamily="2" charset="-122"/>
              </a:rPr>
              <a:t>, Fran, </a:t>
            </a:r>
            <a:r>
              <a:rPr lang="en-US" altLang="zh-CN" sz="2000" dirty="0" err="1">
                <a:latin typeface="+mn-lt"/>
                <a:ea typeface="宋体" panose="02010600030101010101" pitchFamily="2" charset="-122"/>
              </a:rPr>
              <a:t>Heiki</a:t>
            </a:r>
            <a:r>
              <a:rPr lang="en-US" altLang="zh-CN" sz="2000" dirty="0">
                <a:latin typeface="+mn-lt"/>
                <a:ea typeface="宋体" panose="02010600030101010101" pitchFamily="2" charset="-122"/>
              </a:rPr>
              <a:t>, Irina</a:t>
            </a:r>
          </a:p>
        </p:txBody>
      </p:sp>
      <p:sp>
        <p:nvSpPr>
          <p:cNvPr id="157757" name="Rectangle 61"/>
          <p:cNvSpPr>
            <a:spLocks noChangeArrowheads="1"/>
          </p:cNvSpPr>
          <p:nvPr/>
        </p:nvSpPr>
        <p:spPr bwMode="auto">
          <a:xfrm>
            <a:off x="2579076" y="5266165"/>
            <a:ext cx="43898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dirty="0">
                <a:latin typeface="+mn-lt"/>
                <a:ea typeface="宋体" panose="02010600030101010101" pitchFamily="2" charset="-122"/>
              </a:rPr>
              <a:t>Irina, </a:t>
            </a:r>
            <a:r>
              <a:rPr lang="en-US" altLang="zh-CN" sz="2000" dirty="0" err="1">
                <a:latin typeface="+mn-lt"/>
                <a:ea typeface="宋体" panose="02010600030101010101" pitchFamily="2" charset="-122"/>
              </a:rPr>
              <a:t>Heiki</a:t>
            </a:r>
            <a:r>
              <a:rPr lang="en-US" altLang="zh-CN" sz="2000" dirty="0">
                <a:latin typeface="+mn-lt"/>
                <a:ea typeface="宋体" panose="02010600030101010101" pitchFamily="2" charset="-122"/>
              </a:rPr>
              <a:t>, </a:t>
            </a:r>
            <a:r>
              <a:rPr lang="en-US" altLang="zh-CN" sz="2000" dirty="0" err="1">
                <a:latin typeface="+mn-lt"/>
                <a:ea typeface="宋体" panose="02010600030101010101" pitchFamily="2" charset="-122"/>
              </a:rPr>
              <a:t>Geeta</a:t>
            </a:r>
            <a:r>
              <a:rPr lang="en-US" altLang="zh-CN" sz="2000" dirty="0">
                <a:latin typeface="+mn-lt"/>
                <a:ea typeface="宋体" panose="02010600030101010101" pitchFamily="2" charset="-122"/>
              </a:rPr>
              <a:t>, Fran</a:t>
            </a:r>
          </a:p>
        </p:txBody>
      </p:sp>
      <p:sp>
        <p:nvSpPr>
          <p:cNvPr id="157758" name="Rectangle 62"/>
          <p:cNvSpPr>
            <a:spLocks noChangeArrowheads="1"/>
          </p:cNvSpPr>
          <p:nvPr/>
        </p:nvSpPr>
        <p:spPr bwMode="auto">
          <a:xfrm>
            <a:off x="8446476" y="2859515"/>
            <a:ext cx="43898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dirty="0">
                <a:latin typeface="+mn-lt"/>
                <a:ea typeface="宋体" panose="02010600030101010101" pitchFamily="2" charset="-122"/>
              </a:rPr>
              <a:t>Carl &gt;  Adam</a:t>
            </a:r>
          </a:p>
        </p:txBody>
      </p:sp>
      <p:sp>
        <p:nvSpPr>
          <p:cNvPr id="157759" name="Rectangle 63"/>
          <p:cNvSpPr>
            <a:spLocks noChangeArrowheads="1"/>
          </p:cNvSpPr>
          <p:nvPr/>
        </p:nvSpPr>
        <p:spPr bwMode="auto">
          <a:xfrm>
            <a:off x="8446476" y="5436028"/>
            <a:ext cx="43898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dirty="0">
                <a:latin typeface="+mn-lt"/>
                <a:ea typeface="宋体" panose="02010600030101010101" pitchFamily="2" charset="-122"/>
              </a:rPr>
              <a:t>David &gt;  Bob</a:t>
            </a:r>
          </a:p>
        </p:txBody>
      </p:sp>
      <p:sp>
        <p:nvSpPr>
          <p:cNvPr id="157760" name="Text Box 64"/>
          <p:cNvSpPr txBox="1">
            <a:spLocks noChangeArrowheads="1"/>
          </p:cNvSpPr>
          <p:nvPr/>
        </p:nvSpPr>
        <p:spPr bwMode="auto">
          <a:xfrm>
            <a:off x="3036277" y="3201238"/>
            <a:ext cx="472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2800" dirty="0" smtClean="0">
                <a:latin typeface="+mn-lt"/>
                <a:ea typeface="宋体" pitchFamily="2" charset="-122"/>
              </a:rPr>
              <a:t>We</a:t>
            </a:r>
            <a:r>
              <a:rPr lang="zh-CN" altLang="en-US" sz="2800" dirty="0" smtClean="0">
                <a:latin typeface="+mn-lt"/>
                <a:ea typeface="宋体" pitchFamily="2" charset="-122"/>
              </a:rPr>
              <a:t> </a:t>
            </a:r>
            <a:r>
              <a:rPr lang="en-US" altLang="zh-CN" sz="2800" dirty="0" smtClean="0">
                <a:latin typeface="+mn-lt"/>
                <a:ea typeface="宋体" pitchFamily="2" charset="-122"/>
              </a:rPr>
              <a:t>reach</a:t>
            </a:r>
            <a:r>
              <a:rPr lang="zh-CN" altLang="en-US" sz="2800" dirty="0" smtClean="0">
                <a:latin typeface="+mn-lt"/>
                <a:ea typeface="宋体" pitchFamily="2" charset="-122"/>
              </a:rPr>
              <a:t> </a:t>
            </a:r>
            <a:r>
              <a:rPr lang="en-US" altLang="zh-CN" sz="2800" dirty="0" smtClean="0">
                <a:latin typeface="+mn-lt"/>
                <a:ea typeface="宋体" pitchFamily="2" charset="-122"/>
              </a:rPr>
              <a:t>a</a:t>
            </a:r>
            <a:r>
              <a:rPr lang="zh-CN" altLang="en-US" sz="2800" dirty="0" smtClean="0">
                <a:latin typeface="+mn-lt"/>
                <a:ea typeface="宋体" pitchFamily="2" charset="-122"/>
              </a:rPr>
              <a:t> </a:t>
            </a:r>
            <a:r>
              <a:rPr lang="en-US" altLang="zh-CN" sz="2800" dirty="0" smtClean="0">
                <a:latin typeface="+mn-lt"/>
                <a:ea typeface="宋体" pitchFamily="2" charset="-122"/>
              </a:rPr>
              <a:t>stable</a:t>
            </a:r>
            <a:r>
              <a:rPr lang="zh-CN" altLang="en-US" sz="2800" dirty="0" smtClean="0">
                <a:latin typeface="+mn-lt"/>
                <a:ea typeface="宋体" pitchFamily="2" charset="-122"/>
              </a:rPr>
              <a:t> </a:t>
            </a:r>
            <a:r>
              <a:rPr lang="en-US" altLang="zh-CN" sz="2800" dirty="0" smtClean="0">
                <a:latin typeface="+mn-lt"/>
                <a:ea typeface="宋体" pitchFamily="2" charset="-122"/>
              </a:rPr>
              <a:t>marriage!</a:t>
            </a:r>
            <a:endParaRPr lang="en-US" altLang="zh-CN" sz="2800" dirty="0">
              <a:latin typeface="+mn-lt"/>
              <a:ea typeface="宋体" pitchFamily="2" charset="-122"/>
            </a:endParaRPr>
          </a:p>
        </p:txBody>
      </p:sp>
      <p:sp>
        <p:nvSpPr>
          <p:cNvPr id="36" name="Slide Number Placeholder 5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14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GS</a:t>
            </a:r>
            <a:r>
              <a:rPr lang="zh-CN" altLang="en-US" dirty="0" smtClean="0"/>
              <a:t> </a:t>
            </a:r>
            <a:r>
              <a:rPr lang="en-US" altLang="zh-CN" dirty="0" smtClean="0"/>
              <a:t>algorithm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21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0116 L 0.57799 0.17523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85" y="870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57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9579E-6 L 0.55 0.36641 " pathEditMode="relative" ptsTypes="AA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57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0.45 -0.12222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00" y="-61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577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8 0.17524 L 0.0125 -0.0321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-1011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577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 -0.12222 L 0.58424 -0.18148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78834E-6 L 0.55834 0.3442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17" y="1721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157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5.096E-6 L 0.43333 5.096E-6 " pathEditMode="relative" ptsTypes="AA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157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 0.36642 L -0.00833 6.79621E-6 " pathEditMode="relative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1577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333 5.096E-6 L 0.55833 5.096E-6 " pathEditMode="relative" ptsTypes="AA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56146 -0.16968 " pathEditMode="relative" rAng="0" ptsTypes="AA">
                                      <p:cBhvr>
                                        <p:cTn id="9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73" y="-8495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157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157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54" grpId="0"/>
      <p:bldP spid="157754" grpId="1"/>
      <p:bldP spid="157754" grpId="2"/>
      <p:bldP spid="157754" grpId="3"/>
      <p:bldP spid="157755" grpId="0"/>
      <p:bldP spid="157755" grpId="1"/>
      <p:bldP spid="157755" grpId="2"/>
      <p:bldP spid="157755" grpId="3"/>
      <p:bldP spid="157756" grpId="0"/>
      <p:bldP spid="157756" grpId="1"/>
      <p:bldP spid="157757" grpId="0"/>
      <p:bldP spid="157757" grpId="1"/>
      <p:bldP spid="157758" grpId="0"/>
      <p:bldP spid="157758" grpId="1"/>
      <p:bldP spid="157759" grpId="0"/>
      <p:bldP spid="157759" grpId="1"/>
      <p:bldP spid="1577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Matching Theory Basics:</a:t>
            </a:r>
          </a:p>
          <a:p>
            <a:pPr lvl="1"/>
            <a:r>
              <a:rPr lang="en-US" dirty="0" smtClean="0"/>
              <a:t>Definitions</a:t>
            </a:r>
          </a:p>
          <a:p>
            <a:pPr lvl="1"/>
            <a:r>
              <a:rPr lang="en-US" dirty="0" smtClean="0"/>
              <a:t>Classifications</a:t>
            </a:r>
          </a:p>
          <a:p>
            <a:pPr lvl="1"/>
            <a:r>
              <a:rPr lang="en-US" dirty="0" smtClean="0"/>
              <a:t>Examples</a:t>
            </a:r>
            <a:endParaRPr lang="en-US" dirty="0"/>
          </a:p>
          <a:p>
            <a:r>
              <a:rPr lang="en-US" dirty="0" smtClean="0"/>
              <a:t>Wireless Oriented Matching:</a:t>
            </a:r>
          </a:p>
          <a:p>
            <a:pPr lvl="1"/>
            <a:r>
              <a:rPr lang="en-US" dirty="0" smtClean="0"/>
              <a:t>Modeling 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pplications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2C5D-9622-3E4B-8636-AF2F041E8695}" type="datetime1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78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5643</TotalTime>
  <Words>2672</Words>
  <Application>Microsoft Macintosh PowerPoint</Application>
  <PresentationFormat>Widescreen</PresentationFormat>
  <Paragraphs>524</Paragraphs>
  <Slides>42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Calibri</vt:lpstr>
      <vt:lpstr>Calibri Light</vt:lpstr>
      <vt:lpstr>Cambria Math</vt:lpstr>
      <vt:lpstr>DengXian</vt:lpstr>
      <vt:lpstr>SimSun</vt:lpstr>
      <vt:lpstr>Times New Roman</vt:lpstr>
      <vt:lpstr>Verdana</vt:lpstr>
      <vt:lpstr>Wingdings</vt:lpstr>
      <vt:lpstr>굴림</vt:lpstr>
      <vt:lpstr>맑은 고딕</vt:lpstr>
      <vt:lpstr>宋体</vt:lpstr>
      <vt:lpstr>Arial</vt:lpstr>
      <vt:lpstr>Office Theme</vt:lpstr>
      <vt:lpstr>Equation</vt:lpstr>
      <vt:lpstr>Game Theory in Wireless and Communication Networks: Theory, Models, and Applications  Lecture 7 Matching Games</vt:lpstr>
      <vt:lpstr>Overview of Lecture Notes</vt:lpstr>
      <vt:lpstr>Outline</vt:lpstr>
      <vt:lpstr>PowerPoint Presentation</vt:lpstr>
      <vt:lpstr>PowerPoint Presentation</vt:lpstr>
      <vt:lpstr>Definitions</vt:lpstr>
      <vt:lpstr>Definitions</vt:lpstr>
      <vt:lpstr>GS algorithm</vt:lpstr>
      <vt:lpstr>Outline</vt:lpstr>
      <vt:lpstr>Classification 1</vt:lpstr>
      <vt:lpstr>Classification 2</vt:lpstr>
      <vt:lpstr>Classification 3</vt:lpstr>
      <vt:lpstr>Classification 4</vt:lpstr>
      <vt:lpstr>Outline</vt:lpstr>
      <vt:lpstr>1. The Hospital Resident (HR) problem</vt:lpstr>
      <vt:lpstr>HR &amp; its variants</vt:lpstr>
      <vt:lpstr>2. The House Allocation (HA) problem</vt:lpstr>
      <vt:lpstr>PowerPoint Presentation</vt:lpstr>
      <vt:lpstr>HA &amp; its variants</vt:lpstr>
      <vt:lpstr>3. The stable roommate (SR) problem</vt:lpstr>
      <vt:lpstr>SR &amp; its variants</vt:lpstr>
      <vt:lpstr>4. The Assignment Game </vt:lpstr>
      <vt:lpstr>The Assignment Game</vt:lpstr>
      <vt:lpstr>Outline</vt:lpstr>
      <vt:lpstr>Wireless-Oriented Matching</vt:lpstr>
      <vt:lpstr>Applications</vt:lpstr>
      <vt:lpstr>LTE-Unlicensed: Static</vt:lpstr>
      <vt:lpstr>LTE-Unlicensed Coexistence Issues</vt:lpstr>
      <vt:lpstr>Student Project Allocation Model</vt:lpstr>
      <vt:lpstr>PowerPoint Presentation</vt:lpstr>
      <vt:lpstr>Inter Channel Cooperation (ICC)</vt:lpstr>
      <vt:lpstr>Performance Evaluation</vt:lpstr>
      <vt:lpstr>Dynamic Stability in LTE-Unlicensed</vt:lpstr>
      <vt:lpstr>Random Path to Stability</vt:lpstr>
      <vt:lpstr>D2D Communications</vt:lpstr>
      <vt:lpstr>D2D Communications</vt:lpstr>
      <vt:lpstr>Physical Layer Security </vt:lpstr>
      <vt:lpstr>Social Caching in Small Cells</vt:lpstr>
      <vt:lpstr>LTE Assisted V2X communications</vt:lpstr>
      <vt:lpstr>Conclusion</vt:lpstr>
      <vt:lpstr>References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Resource Allocation in Wireless Communications: A Matching Theory Framework</dc:title>
  <dc:creator>Gu, Yunan</dc:creator>
  <cp:lastModifiedBy>Microsoft Office User</cp:lastModifiedBy>
  <cp:revision>269</cp:revision>
  <dcterms:created xsi:type="dcterms:W3CDTF">2016-02-09T17:32:29Z</dcterms:created>
  <dcterms:modified xsi:type="dcterms:W3CDTF">2019-03-14T00:34:20Z</dcterms:modified>
</cp:coreProperties>
</file>