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8" autoAdjust="0"/>
    <p:restoredTop sz="93564" autoAdjust="0"/>
  </p:normalViewPr>
  <p:slideViewPr>
    <p:cSldViewPr snapToGrid="0">
      <p:cViewPr varScale="1">
        <p:scale>
          <a:sx n="113" d="100"/>
          <a:sy n="113" d="100"/>
        </p:scale>
        <p:origin x="184" y="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12BC7E-A86B-4A67-AF5F-D0327928779B}" type="datetimeFigureOut">
              <a:rPr lang="en-US" smtClean="0"/>
              <a:t>3/27/19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fffff</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2E88-61F0-49F7-B074-94EBD3E10F7C}" type="slidenum">
              <a:rPr lang="en-US" smtClean="0"/>
              <a:t>‹#›</a:t>
            </a:fld>
            <a:endParaRPr lang="en-US"/>
          </a:p>
        </p:txBody>
      </p:sp>
    </p:spTree>
    <p:extLst>
      <p:ext uri="{BB962C8B-B14F-4D97-AF65-F5344CB8AC3E}">
        <p14:creationId xmlns:p14="http://schemas.microsoft.com/office/powerpoint/2010/main" val="3971558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59DB-1E6F-43D5-A263-5FED63B175BD}"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fffff</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3B035-A797-4529-AC06-196B71A9BB62}" type="slidenum">
              <a:rPr lang="en-US" smtClean="0"/>
              <a:t>‹#›</a:t>
            </a:fld>
            <a:endParaRPr lang="en-US"/>
          </a:p>
        </p:txBody>
      </p:sp>
    </p:spTree>
    <p:extLst>
      <p:ext uri="{BB962C8B-B14F-4D97-AF65-F5344CB8AC3E}">
        <p14:creationId xmlns:p14="http://schemas.microsoft.com/office/powerpoint/2010/main" val="2523540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3B035-A797-4529-AC06-196B71A9BB62}" type="slidenum">
              <a:rPr lang="en-US" smtClean="0"/>
              <a:t>1</a:t>
            </a:fld>
            <a:endParaRPr lang="en-US"/>
          </a:p>
        </p:txBody>
      </p:sp>
    </p:spTree>
    <p:extLst>
      <p:ext uri="{BB962C8B-B14F-4D97-AF65-F5344CB8AC3E}">
        <p14:creationId xmlns:p14="http://schemas.microsoft.com/office/powerpoint/2010/main" val="27288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t>31</a:t>
            </a:fld>
            <a:endParaRPr lang="en-US"/>
          </a:p>
        </p:txBody>
      </p:sp>
    </p:spTree>
    <p:extLst>
      <p:ext uri="{BB962C8B-B14F-4D97-AF65-F5344CB8AC3E}">
        <p14:creationId xmlns:p14="http://schemas.microsoft.com/office/powerpoint/2010/main" val="61729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t>32</a:t>
            </a:fld>
            <a:endParaRPr lang="en-US"/>
          </a:p>
        </p:txBody>
      </p:sp>
    </p:spTree>
    <p:extLst>
      <p:ext uri="{BB962C8B-B14F-4D97-AF65-F5344CB8AC3E}">
        <p14:creationId xmlns:p14="http://schemas.microsoft.com/office/powerpoint/2010/main" val="30455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t>33</a:t>
            </a:fld>
            <a:endParaRPr lang="en-US"/>
          </a:p>
        </p:txBody>
      </p:sp>
    </p:spTree>
    <p:extLst>
      <p:ext uri="{BB962C8B-B14F-4D97-AF65-F5344CB8AC3E}">
        <p14:creationId xmlns:p14="http://schemas.microsoft.com/office/powerpoint/2010/main" val="122985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t>34</a:t>
            </a:fld>
            <a:endParaRPr lang="en-US"/>
          </a:p>
        </p:txBody>
      </p:sp>
    </p:spTree>
    <p:extLst>
      <p:ext uri="{BB962C8B-B14F-4D97-AF65-F5344CB8AC3E}">
        <p14:creationId xmlns:p14="http://schemas.microsoft.com/office/powerpoint/2010/main" val="56642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t>35</a:t>
            </a:fld>
            <a:endParaRPr lang="en-US"/>
          </a:p>
        </p:txBody>
      </p:sp>
    </p:spTree>
    <p:extLst>
      <p:ext uri="{BB962C8B-B14F-4D97-AF65-F5344CB8AC3E}">
        <p14:creationId xmlns:p14="http://schemas.microsoft.com/office/powerpoint/2010/main" val="15336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ED76EC3-4E90-4622-A4ED-933992F82F92}" type="datetime1">
              <a:rPr lang="en-US" smtClean="0"/>
              <a:t>3/27/19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154F98-5BA6-492D-B079-9548F17195F2}"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6BC24-0D9F-4D1D-93AF-D00971583D58}"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DFF9E-1A62-422D-9A11-A05C46238B0C}"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440ADC-A6DC-4976-8286-C8131C521929}"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807741C-AE45-4C11-81E5-71B1495B532B}" type="datetime1">
              <a:rPr lang="en-US" smtClean="0"/>
              <a:t>3/27/19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B20652-4EFF-4EE6-A810-01E594A03039}" type="datetime1">
              <a:rPr lang="en-US" smtClean="0"/>
              <a:t>3/27/19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8BB71-7F8A-4B4F-821B-FBEB8C395F1D}" type="datetime1">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9C58DD-C288-41BB-B866-1E6B1C9A3833}" type="datetime1">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Content Placeholder 2"/>
          <p:cNvSpPr>
            <a:spLocks noGrp="1"/>
          </p:cNvSpPr>
          <p:nvPr>
            <p:ph idx="1"/>
          </p:nvPr>
        </p:nvSpPr>
        <p:spPr>
          <a:xfrm>
            <a:off x="508000" y="1066800"/>
            <a:ext cx="11379200" cy="5029200"/>
          </a:xfrm>
          <a:prstGeom prst="rect">
            <a:avLst/>
          </a:prstGeom>
        </p:spPr>
        <p:txBody>
          <a:bodyPr/>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24600"/>
            <a:ext cx="12192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0" y="0"/>
            <a:ext cx="12192000" cy="930474"/>
            <a:chOff x="0" y="526470"/>
            <a:chExt cx="9144000" cy="930474"/>
          </a:xfrm>
        </p:grpSpPr>
        <p:sp>
          <p:nvSpPr>
            <p:cNvPr id="16" name="Rectangle 15"/>
            <p:cNvSpPr/>
            <p:nvPr userDrawn="1"/>
          </p:nvSpPr>
          <p:spPr>
            <a:xfrm>
              <a:off x="0" y="53340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nvGrpSpPr>
            <p:cNvPr id="17" name="Group 21"/>
            <p:cNvGrpSpPr/>
            <p:nvPr userDrawn="1"/>
          </p:nvGrpSpPr>
          <p:grpSpPr>
            <a:xfrm>
              <a:off x="124691" y="533400"/>
              <a:ext cx="1627909" cy="923544"/>
              <a:chOff x="124691" y="0"/>
              <a:chExt cx="1627909" cy="923544"/>
            </a:xfrm>
          </p:grpSpPr>
          <p:pic>
            <p:nvPicPr>
              <p:cNvPr id="19" name="Picture 18" descr="a_w_b_200.gif"/>
              <p:cNvPicPr>
                <a:picLocks noChangeAspect="1"/>
              </p:cNvPicPr>
              <p:nvPr userDrawn="1"/>
            </p:nvPicPr>
            <p:blipFill>
              <a:blip r:embed="rId2" cstate="print"/>
              <a:stretch>
                <a:fillRect/>
              </a:stretch>
            </p:blipFill>
            <p:spPr>
              <a:xfrm>
                <a:off x="124691" y="0"/>
                <a:ext cx="1627909" cy="895350"/>
              </a:xfrm>
              <a:prstGeom prst="rect">
                <a:avLst/>
              </a:prstGeom>
            </p:spPr>
          </p:pic>
          <p:sp>
            <p:nvSpPr>
              <p:cNvPr id="20" name="Rectangle 19"/>
              <p:cNvSpPr/>
              <p:nvPr userDrawn="1"/>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Department of Electrical and Computer Engineering</a:t>
                </a:r>
              </a:p>
            </p:txBody>
          </p:sp>
        </p:grpSp>
        <p:sp>
          <p:nvSpPr>
            <p:cNvPr id="18" name="Rectangle 17"/>
            <p:cNvSpPr/>
            <p:nvPr userDrawn="1"/>
          </p:nvSpPr>
          <p:spPr>
            <a:xfrm>
              <a:off x="1905000" y="526470"/>
              <a:ext cx="7239000" cy="8382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1" name="Text Placeholder 12"/>
          <p:cNvSpPr>
            <a:spLocks noGrp="1"/>
          </p:cNvSpPr>
          <p:nvPr>
            <p:ph type="body" sz="quarter" idx="14"/>
          </p:nvPr>
        </p:nvSpPr>
        <p:spPr>
          <a:xfrm>
            <a:off x="2946400" y="152400"/>
            <a:ext cx="87376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a:solidFill>
                  <a:schemeClr val="bg1">
                    <a:lumMod val="95000"/>
                  </a:schemeClr>
                </a:solidFill>
                <a:effectLst>
                  <a:outerShdw blurRad="38100" dist="38100" dir="2700000" algn="tl">
                    <a:srgbClr val="000000">
                      <a:alpha val="43137"/>
                    </a:srgbClr>
                  </a:outerShdw>
                </a:effectLst>
              </a:defRPr>
            </a:lvl1pPr>
          </a:lstStyle>
          <a:p>
            <a:endParaRPr lang="en-US" dirty="0"/>
          </a:p>
        </p:txBody>
      </p:sp>
      <p:sp>
        <p:nvSpPr>
          <p:cNvPr id="11"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800" b="1">
                <a:solidFill>
                  <a:schemeClr val="bg1"/>
                </a:solidFill>
              </a:defRPr>
            </a:lvl1pPr>
          </a:lstStyle>
          <a:p>
            <a:fld id="{A5738B4F-57EC-4D07-96C5-49522868353B}" type="slidenum">
              <a:rPr lang="en-US" smtClean="0"/>
              <a:t>‹#›</a:t>
            </a:fld>
            <a:endParaRPr lang="en-US" dirty="0"/>
          </a:p>
        </p:txBody>
      </p:sp>
    </p:spTree>
    <p:extLst>
      <p:ext uri="{BB962C8B-B14F-4D97-AF65-F5344CB8AC3E}">
        <p14:creationId xmlns:p14="http://schemas.microsoft.com/office/powerpoint/2010/main" val="425617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940EB2-98C9-4B1F-9DF0-B35DCB3F29CE}" type="datetime1">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D459F2-0593-4BF8-911E-D6F335BA0403}" type="datetime1">
              <a:rPr lang="en-US" smtClean="0"/>
              <a:t>3/27/19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2ABA30-F1B6-4F51-A928-EE623B90D0C7}"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E1F235-29C2-47BC-9D26-48C2A1FB6EA9}" type="datetime1">
              <a:rPr lang="en-US" smtClean="0"/>
              <a:t>3/27/19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3D999A-58F3-466D-AE25-71A243521936}" type="datetime1">
              <a:rPr lang="en-US" smtClean="0"/>
              <a:t>3/27/19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E909F-BD8B-4614-8FE0-99CC871C786C}" type="datetime1">
              <a:rPr lang="en-US" smtClean="0"/>
              <a:t>3/27/19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AA7D73-6192-417F-8D3B-AD94BA1BBF27}"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CE391-58D8-42A4-8AEB-52AE2E0345C1}" type="datetime1">
              <a:rPr lang="en-US" smtClean="0"/>
              <a:t>3/27/19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76F360-B21D-4783-8659-97D56E962781}" type="datetime1">
              <a:rPr lang="en-US" smtClean="0"/>
              <a:t>3/27/19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Unsupervised_learning" TargetMode="External"/><Relationship Id="rId4"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 Id="rId2" Type="http://schemas.openxmlformats.org/officeDocument/2006/relationships/hyperlink" Target="https://en.wikipedia.org/wiki/Supervised_learn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GIF"/><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26.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27.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GIF"/><Relationship Id="rId6" Type="http://schemas.openxmlformats.org/officeDocument/2006/relationships/image" Target="../media/image29.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0691" y="2547325"/>
            <a:ext cx="8257308" cy="1851746"/>
          </a:xfrm>
        </p:spPr>
        <p:txBody>
          <a:bodyPr>
            <a:noAutofit/>
          </a:bodyPr>
          <a:lstStyle/>
          <a:p>
            <a:pPr algn="ctr"/>
            <a:r>
              <a:rPr lang="en-US" sz="4400" dirty="0" smtClean="0">
                <a:latin typeface="Comic Sans MS" panose="030F0702030302020204" pitchFamily="66" charset="0"/>
              </a:rPr>
              <a:t>Signal processing and Networking for Big Data </a:t>
            </a:r>
            <a:r>
              <a:rPr lang="en-US" sz="4400" dirty="0">
                <a:latin typeface="Comic Sans MS" panose="030F0702030302020204" pitchFamily="66" charset="0"/>
              </a:rPr>
              <a:t>Applications</a:t>
            </a:r>
            <a:br>
              <a:rPr lang="en-US" sz="4400" dirty="0">
                <a:latin typeface="Comic Sans MS" panose="030F0702030302020204" pitchFamily="66" charset="0"/>
              </a:rPr>
            </a:br>
            <a:r>
              <a:rPr lang="en-US" sz="4400" dirty="0">
                <a:latin typeface="Comic Sans MS" panose="030F0702030302020204" pitchFamily="66" charset="0"/>
              </a:rPr>
              <a:t/>
            </a:r>
            <a:br>
              <a:rPr lang="en-US" sz="4400" dirty="0">
                <a:latin typeface="Comic Sans MS" panose="030F0702030302020204" pitchFamily="66" charset="0"/>
              </a:rPr>
            </a:br>
            <a:r>
              <a:rPr lang="en-US" sz="2800">
                <a:latin typeface="Comic Sans MS" panose="030F0702030302020204" pitchFamily="66" charset="0"/>
              </a:rPr>
              <a:t>Lecture </a:t>
            </a:r>
            <a:r>
              <a:rPr lang="en-US" sz="2800" smtClean="0">
                <a:latin typeface="Comic Sans MS" panose="030F0702030302020204" pitchFamily="66" charset="0"/>
              </a:rPr>
              <a:t>2: </a:t>
            </a:r>
            <a:r>
              <a:rPr lang="en-US" sz="2800" dirty="0" smtClean="0">
                <a:latin typeface="Comic Sans MS" panose="030F0702030302020204" pitchFamily="66" charset="0"/>
              </a:rPr>
              <a:t>Preliminary Review</a:t>
            </a:r>
            <a:endParaRPr lang="en-US" sz="4400" dirty="0">
              <a:latin typeface="Comic Sans MS" panose="030F0702030302020204" pitchFamily="66" charset="0"/>
            </a:endParaRPr>
          </a:p>
        </p:txBody>
      </p:sp>
      <p:sp>
        <p:nvSpPr>
          <p:cNvPr id="3" name="Subtitle 2"/>
          <p:cNvSpPr>
            <a:spLocks noGrp="1"/>
          </p:cNvSpPr>
          <p:nvPr>
            <p:ph type="subTitle" idx="1"/>
          </p:nvPr>
        </p:nvSpPr>
        <p:spPr>
          <a:xfrm>
            <a:off x="2568402" y="4764880"/>
            <a:ext cx="8791575" cy="1655762"/>
          </a:xfrm>
        </p:spPr>
        <p:txBody>
          <a:bodyPr/>
          <a:lstStyle/>
          <a:p>
            <a:r>
              <a:rPr lang="en-US" dirty="0" smtClean="0"/>
              <a:t>Zhu Han</a:t>
            </a:r>
          </a:p>
          <a:p>
            <a:r>
              <a:rPr lang="en-US" dirty="0" smtClean="0"/>
              <a:t>University of Houston</a:t>
            </a:r>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2" descr="ttp://www2.egr.uh.edu/~zhan2/index_files/image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384" y="4468126"/>
            <a:ext cx="1706550" cy="22492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0691" y="6015021"/>
            <a:ext cx="5014643" cy="369332"/>
          </a:xfrm>
          <a:prstGeom prst="rect">
            <a:avLst/>
          </a:prstGeom>
        </p:spPr>
        <p:txBody>
          <a:bodyPr wrap="none">
            <a:spAutoFit/>
          </a:bodyPr>
          <a:lstStyle/>
          <a:p>
            <a:r>
              <a:rPr lang="en-US" dirty="0"/>
              <a:t>http://www2.egr.uh.edu/~zhan2/</a:t>
            </a:r>
            <a:r>
              <a:rPr lang="en-US" dirty="0" err="1"/>
              <a:t>big_data_course</a:t>
            </a:r>
            <a:r>
              <a:rPr lang="en-US" dirty="0"/>
              <a:t>/</a:t>
            </a:r>
          </a:p>
        </p:txBody>
      </p:sp>
    </p:spTree>
    <p:extLst>
      <p:ext uri="{BB962C8B-B14F-4D97-AF65-F5344CB8AC3E}">
        <p14:creationId xmlns:p14="http://schemas.microsoft.com/office/powerpoint/2010/main" val="360689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8" name="Rectangle 2"/>
          <p:cNvSpPr>
            <a:spLocks noGrp="1" noChangeArrowheads="1"/>
          </p:cNvSpPr>
          <p:nvPr>
            <p:ph type="title"/>
          </p:nvPr>
        </p:nvSpPr>
        <p:spPr>
          <a:xfrm>
            <a:off x="1913711" y="381000"/>
            <a:ext cx="7772400" cy="1143000"/>
          </a:xfrm>
        </p:spPr>
        <p:txBody>
          <a:bodyPr/>
          <a:lstStyle/>
          <a:p>
            <a:pPr eaLnBrk="1" hangingPunct="1"/>
            <a:r>
              <a:rPr lang="en-US" altLang="en-US" smtClean="0"/>
              <a:t>The Optimization Problem Solution</a:t>
            </a:r>
          </a:p>
        </p:txBody>
      </p:sp>
      <p:sp>
        <p:nvSpPr>
          <p:cNvPr id="9" name="Rectangle 3"/>
          <p:cNvSpPr txBox="1">
            <a:spLocks noChangeArrowheads="1"/>
          </p:cNvSpPr>
          <p:nvPr/>
        </p:nvSpPr>
        <p:spPr>
          <a:xfrm>
            <a:off x="1685111" y="1254034"/>
            <a:ext cx="8908866" cy="529916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Given a solution </a:t>
            </a:r>
            <a:r>
              <a:rPr lang="el-GR" altLang="en-US" i="1" dirty="0" smtClean="0">
                <a:cs typeface="Times New Roman" panose="02020603050405020304" pitchFamily="18" charset="0"/>
              </a:rPr>
              <a:t>α</a:t>
            </a:r>
            <a:r>
              <a:rPr lang="en-US" altLang="en-US" i="1" baseline="-25000" dirty="0" smtClean="0">
                <a:cs typeface="Times New Roman" panose="02020603050405020304" pitchFamily="18" charset="0"/>
              </a:rPr>
              <a:t>1</a:t>
            </a:r>
            <a:r>
              <a:rPr lang="en-US" altLang="en-US" i="1" dirty="0" smtClean="0">
                <a:cs typeface="Times New Roman" panose="02020603050405020304" pitchFamily="18" charset="0"/>
              </a:rPr>
              <a:t>…</a:t>
            </a:r>
            <a:r>
              <a:rPr lang="el-GR" altLang="en-US" i="1" dirty="0" smtClean="0">
                <a:cs typeface="Times New Roman" panose="02020603050405020304" pitchFamily="18" charset="0"/>
              </a:rPr>
              <a:t>α</a:t>
            </a:r>
            <a:r>
              <a:rPr lang="en-US" altLang="en-US" i="1" baseline="-25000" dirty="0" smtClean="0">
                <a:cs typeface="Times New Roman" panose="02020603050405020304" pitchFamily="18" charset="0"/>
              </a:rPr>
              <a:t>n</a:t>
            </a:r>
            <a:r>
              <a:rPr lang="en-US" altLang="en-US" baseline="-25000" dirty="0" smtClean="0">
                <a:cs typeface="Times New Roman" panose="02020603050405020304" pitchFamily="18" charset="0"/>
              </a:rPr>
              <a:t>  </a:t>
            </a:r>
            <a:r>
              <a:rPr lang="en-US" altLang="en-US" dirty="0" smtClean="0">
                <a:cs typeface="Times New Roman" panose="02020603050405020304" pitchFamily="18" charset="0"/>
              </a:rPr>
              <a:t>to the dual problem, solution to the primal is</a:t>
            </a:r>
            <a:r>
              <a:rPr lang="en-US" altLang="en-US" dirty="0" smtClean="0"/>
              <a:t>: </a:t>
            </a:r>
          </a:p>
          <a:p>
            <a:endParaRPr lang="en-US" altLang="en-US" dirty="0" smtClean="0"/>
          </a:p>
          <a:p>
            <a:endParaRPr lang="en-US" altLang="en-US" dirty="0" smtClean="0"/>
          </a:p>
          <a:p>
            <a:endParaRPr lang="en-US" altLang="en-US" dirty="0" smtClean="0"/>
          </a:p>
          <a:p>
            <a:r>
              <a:rPr lang="en-US" altLang="en-US" dirty="0" smtClean="0"/>
              <a:t>Each non-zero </a:t>
            </a:r>
            <a:r>
              <a:rPr lang="el-GR" altLang="en-US" i="1" dirty="0" smtClean="0">
                <a:cs typeface="Times New Roman" panose="02020603050405020304" pitchFamily="18" charset="0"/>
              </a:rPr>
              <a:t>α</a:t>
            </a:r>
            <a:r>
              <a:rPr lang="en-US" altLang="en-US" i="1" baseline="-25000" dirty="0" err="1" smtClean="0">
                <a:cs typeface="Times New Roman" panose="02020603050405020304" pitchFamily="18" charset="0"/>
              </a:rPr>
              <a:t>i</a:t>
            </a:r>
            <a:r>
              <a:rPr lang="en-US" altLang="en-US" dirty="0" smtClean="0">
                <a:cs typeface="Times New Roman" panose="02020603050405020304" pitchFamily="18" charset="0"/>
              </a:rPr>
              <a:t> indicates that corresponding </a:t>
            </a:r>
            <a:r>
              <a:rPr lang="en-US" altLang="en-US" b="1" dirty="0" smtClean="0"/>
              <a:t>x</a:t>
            </a:r>
            <a:r>
              <a:rPr lang="en-US" altLang="en-US" b="1" i="1" baseline="-25000" dirty="0" smtClean="0"/>
              <a:t>i</a:t>
            </a:r>
            <a:r>
              <a:rPr lang="en-US" altLang="en-US" dirty="0" smtClean="0"/>
              <a:t> is a support vector.</a:t>
            </a:r>
          </a:p>
          <a:p>
            <a:r>
              <a:rPr lang="en-US" altLang="en-US" dirty="0" smtClean="0"/>
              <a:t>Then the classifying function is (note that we don’t need </a:t>
            </a:r>
            <a:r>
              <a:rPr lang="en-US" altLang="en-US" b="1" dirty="0" smtClean="0"/>
              <a:t>w </a:t>
            </a:r>
            <a:r>
              <a:rPr lang="en-US" altLang="en-US" dirty="0" smtClean="0"/>
              <a:t>explicitly):</a:t>
            </a:r>
          </a:p>
          <a:p>
            <a:endParaRPr lang="en-US" altLang="en-US" dirty="0" smtClean="0"/>
          </a:p>
          <a:p>
            <a:endParaRPr lang="en-US" altLang="en-US" dirty="0" smtClean="0"/>
          </a:p>
          <a:p>
            <a:endParaRPr lang="en-US" altLang="en-US" dirty="0" smtClean="0"/>
          </a:p>
          <a:p>
            <a:r>
              <a:rPr lang="en-US" altLang="en-US" dirty="0" smtClean="0"/>
              <a:t>Notice that it relies on an </a:t>
            </a:r>
            <a:r>
              <a:rPr lang="en-US" altLang="en-US" i="1" dirty="0" smtClean="0"/>
              <a:t>inner product</a:t>
            </a:r>
            <a:r>
              <a:rPr lang="en-US" altLang="en-US" dirty="0" smtClean="0"/>
              <a:t> between the test point </a:t>
            </a:r>
            <a:r>
              <a:rPr lang="en-US" altLang="en-US" b="1" dirty="0" smtClean="0"/>
              <a:t>x</a:t>
            </a:r>
            <a:r>
              <a:rPr lang="en-US" altLang="en-US" b="1" i="1" dirty="0" smtClean="0"/>
              <a:t> </a:t>
            </a:r>
            <a:r>
              <a:rPr lang="en-US" altLang="en-US" dirty="0" smtClean="0"/>
              <a:t>and the support vectors </a:t>
            </a:r>
            <a:r>
              <a:rPr lang="en-US" altLang="en-US" b="1" dirty="0" smtClean="0"/>
              <a:t>x</a:t>
            </a:r>
            <a:r>
              <a:rPr lang="en-US" altLang="en-US" i="1" baseline="-25000" dirty="0" smtClean="0"/>
              <a:t>i</a:t>
            </a:r>
            <a:r>
              <a:rPr lang="en-US" altLang="en-US" dirty="0" smtClean="0"/>
              <a:t>.</a:t>
            </a:r>
          </a:p>
          <a:p>
            <a:r>
              <a:rPr lang="en-US" altLang="en-US" dirty="0" smtClean="0"/>
              <a:t>Also keep in mind that solving the optimization problem involved computing the inner products </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r>
              <a:rPr lang="en-US" altLang="en-US" b="1" baseline="-25000" dirty="0" smtClean="0"/>
              <a:t> </a:t>
            </a:r>
            <a:r>
              <a:rPr lang="en-US" altLang="en-US" dirty="0" smtClean="0"/>
              <a:t>between all training points.</a:t>
            </a:r>
          </a:p>
        </p:txBody>
      </p:sp>
      <p:sp>
        <p:nvSpPr>
          <p:cNvPr id="10" name="Text Box 4"/>
          <p:cNvSpPr txBox="1">
            <a:spLocks noChangeArrowheads="1"/>
          </p:cNvSpPr>
          <p:nvPr/>
        </p:nvSpPr>
        <p:spPr bwMode="auto">
          <a:xfrm>
            <a:off x="2546193" y="1930400"/>
            <a:ext cx="6519430" cy="523220"/>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b="1">
                <a:cs typeface="Times New Roman" panose="02020603050405020304" pitchFamily="18" charset="0"/>
              </a:rPr>
              <a:t>w</a:t>
            </a:r>
            <a:r>
              <a:rPr lang="en-US" altLang="en-US">
                <a:cs typeface="Times New Roman" panose="02020603050405020304" pitchFamily="18" charset="0"/>
              </a:rPr>
              <a:t> </a:t>
            </a:r>
            <a:r>
              <a:rPr lang="en-US" altLang="en-US" b="1">
                <a:cs typeface="Times New Roman" panose="02020603050405020304" pitchFamily="18" charset="0"/>
              </a:rPr>
              <a:t> =</a:t>
            </a:r>
            <a:r>
              <a:rPr lang="el-GR" altLang="en-US" sz="2800">
                <a:cs typeface="Times New Roman" panose="02020603050405020304" pitchFamily="18" charset="0"/>
              </a:rPr>
              <a:t>Σ</a:t>
            </a:r>
            <a:r>
              <a:rPr lang="el-GR" altLang="en-US" i="1">
                <a:cs typeface="Times New Roman" panose="02020603050405020304" pitchFamily="18" charset="0"/>
              </a:rPr>
              <a:t>α</a:t>
            </a:r>
            <a:r>
              <a:rPr lang="en-US" altLang="en-US" i="1" baseline="-25000">
                <a:cs typeface="Times New Roman" panose="02020603050405020304" pitchFamily="18" charset="0"/>
              </a:rPr>
              <a:t>i</a:t>
            </a:r>
            <a:r>
              <a:rPr lang="en-US" altLang="en-US" i="1">
                <a:cs typeface="Times New Roman" panose="02020603050405020304" pitchFamily="18" charset="0"/>
              </a:rPr>
              <a:t>y</a:t>
            </a:r>
            <a:r>
              <a:rPr lang="en-US" altLang="en-US" i="1" baseline="-25000">
                <a:cs typeface="Times New Roman" panose="02020603050405020304" pitchFamily="18" charset="0"/>
              </a:rPr>
              <a:t>i</a:t>
            </a:r>
            <a:r>
              <a:rPr lang="en-US" altLang="en-US" b="1"/>
              <a:t>x</a:t>
            </a:r>
            <a:r>
              <a:rPr lang="en-US" altLang="en-US" i="1" baseline="-25000"/>
              <a:t>i</a:t>
            </a:r>
            <a:r>
              <a:rPr lang="en-US" altLang="en-US" b="1" baseline="-25000"/>
              <a:t>            </a:t>
            </a:r>
            <a:r>
              <a:rPr lang="en-US" altLang="en-US" i="1"/>
              <a:t>b </a:t>
            </a:r>
            <a:r>
              <a:rPr lang="en-US" altLang="en-US"/>
              <a:t>= </a:t>
            </a:r>
            <a:r>
              <a:rPr lang="en-US" altLang="en-US" i="1"/>
              <a:t>y</a:t>
            </a:r>
            <a:r>
              <a:rPr lang="en-US" altLang="en-US" i="1" baseline="-25000"/>
              <a:t>k</a:t>
            </a:r>
            <a:r>
              <a:rPr lang="en-US" altLang="en-US"/>
              <a:t> - </a:t>
            </a:r>
            <a:r>
              <a:rPr lang="el-GR" altLang="en-US" sz="2800">
                <a:cs typeface="Times New Roman" panose="02020603050405020304" pitchFamily="18" charset="0"/>
              </a:rPr>
              <a:t>Σ</a:t>
            </a:r>
            <a:r>
              <a:rPr lang="el-GR" altLang="en-US" i="1">
                <a:cs typeface="Times New Roman" panose="02020603050405020304" pitchFamily="18" charset="0"/>
              </a:rPr>
              <a:t>α</a:t>
            </a:r>
            <a:r>
              <a:rPr lang="en-US" altLang="en-US" i="1" baseline="-25000">
                <a:cs typeface="Times New Roman" panose="02020603050405020304" pitchFamily="18" charset="0"/>
              </a:rPr>
              <a:t>i</a:t>
            </a:r>
            <a:r>
              <a:rPr lang="en-US" altLang="en-US" i="1">
                <a:cs typeface="Times New Roman" panose="02020603050405020304" pitchFamily="18" charset="0"/>
              </a:rPr>
              <a:t>y</a:t>
            </a:r>
            <a:r>
              <a:rPr lang="en-US" altLang="en-US" i="1" baseline="-25000">
                <a:cs typeface="Times New Roman" panose="02020603050405020304" pitchFamily="18" charset="0"/>
              </a:rPr>
              <a:t>i</a:t>
            </a:r>
            <a:r>
              <a:rPr lang="en-US" altLang="en-US" b="1"/>
              <a:t>x</a:t>
            </a:r>
            <a:r>
              <a:rPr lang="en-US" altLang="en-US" i="1" baseline="-25000"/>
              <a:t>i</a:t>
            </a:r>
            <a:r>
              <a:rPr lang="en-US" altLang="en-US" b="1" baseline="-25000"/>
              <a:t> </a:t>
            </a:r>
            <a:r>
              <a:rPr lang="en-US" altLang="en-US" b="1" baseline="30000"/>
              <a:t>T</a:t>
            </a:r>
            <a:r>
              <a:rPr lang="en-US" altLang="en-US" b="1"/>
              <a:t>x</a:t>
            </a:r>
            <a:r>
              <a:rPr lang="en-US" altLang="en-US" i="1" baseline="-25000"/>
              <a:t>k</a:t>
            </a:r>
            <a:r>
              <a:rPr lang="en-US" altLang="en-US" b="1"/>
              <a:t>  </a:t>
            </a:r>
            <a:r>
              <a:rPr lang="ru-RU" altLang="en-US"/>
              <a:t> </a:t>
            </a:r>
            <a:r>
              <a:rPr lang="en-US" altLang="en-US"/>
              <a:t> for any </a:t>
            </a:r>
            <a:r>
              <a:rPr lang="el-GR" altLang="en-US" i="1">
                <a:cs typeface="Times New Roman" panose="02020603050405020304" pitchFamily="18" charset="0"/>
              </a:rPr>
              <a:t>α</a:t>
            </a:r>
            <a:r>
              <a:rPr lang="en-US" altLang="en-US" i="1" baseline="-25000">
                <a:cs typeface="Times New Roman" panose="02020603050405020304" pitchFamily="18" charset="0"/>
              </a:rPr>
              <a:t>k </a:t>
            </a:r>
            <a:r>
              <a:rPr lang="en-US" altLang="en-US" i="1">
                <a:cs typeface="Times New Roman" panose="02020603050405020304" pitchFamily="18" charset="0"/>
              </a:rPr>
              <a:t>&gt; </a:t>
            </a:r>
            <a:r>
              <a:rPr lang="en-US" altLang="en-US">
                <a:cs typeface="Times New Roman" panose="02020603050405020304" pitchFamily="18" charset="0"/>
              </a:rPr>
              <a:t>0</a:t>
            </a:r>
            <a:endParaRPr lang="en-US" altLang="en-US"/>
          </a:p>
        </p:txBody>
      </p:sp>
      <p:sp>
        <p:nvSpPr>
          <p:cNvPr id="11" name="Text Box 5"/>
          <p:cNvSpPr txBox="1">
            <a:spLocks noChangeArrowheads="1"/>
          </p:cNvSpPr>
          <p:nvPr/>
        </p:nvSpPr>
        <p:spPr bwMode="auto">
          <a:xfrm>
            <a:off x="4512132" y="3980190"/>
            <a:ext cx="2575557" cy="523220"/>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i="1"/>
              <a:t>f</a:t>
            </a:r>
            <a:r>
              <a:rPr lang="en-US" altLang="en-US"/>
              <a:t>(</a:t>
            </a:r>
            <a:r>
              <a:rPr lang="en-US" altLang="en-US" b="1"/>
              <a:t>x</a:t>
            </a:r>
            <a:r>
              <a:rPr lang="en-US" altLang="en-US"/>
              <a:t>) = </a:t>
            </a:r>
            <a:r>
              <a:rPr lang="el-GR" altLang="en-US" sz="2800">
                <a:cs typeface="Times New Roman" panose="02020603050405020304" pitchFamily="18" charset="0"/>
              </a:rPr>
              <a:t>Σ</a:t>
            </a:r>
            <a:r>
              <a:rPr lang="el-GR" altLang="en-US" i="1">
                <a:cs typeface="Times New Roman" panose="02020603050405020304" pitchFamily="18" charset="0"/>
              </a:rPr>
              <a:t>α</a:t>
            </a:r>
            <a:r>
              <a:rPr lang="en-US" altLang="en-US" i="1" baseline="-25000">
                <a:cs typeface="Times New Roman" panose="02020603050405020304" pitchFamily="18" charset="0"/>
              </a:rPr>
              <a:t>i</a:t>
            </a:r>
            <a:r>
              <a:rPr lang="en-US" altLang="en-US" i="1">
                <a:cs typeface="Times New Roman" panose="02020603050405020304" pitchFamily="18" charset="0"/>
              </a:rPr>
              <a:t>y</a:t>
            </a:r>
            <a:r>
              <a:rPr lang="en-US" altLang="en-US" i="1" baseline="-25000">
                <a:cs typeface="Times New Roman" panose="02020603050405020304" pitchFamily="18" charset="0"/>
              </a:rPr>
              <a:t>i</a:t>
            </a:r>
            <a:r>
              <a:rPr lang="en-US" altLang="en-US" b="1"/>
              <a:t>x</a:t>
            </a:r>
            <a:r>
              <a:rPr lang="en-US" altLang="en-US" i="1" baseline="-25000"/>
              <a:t>i</a:t>
            </a:r>
            <a:r>
              <a:rPr lang="en-US" altLang="en-US" b="1" baseline="30000"/>
              <a:t>T</a:t>
            </a:r>
            <a:r>
              <a:rPr lang="en-US" altLang="en-US" b="1"/>
              <a:t>x + </a:t>
            </a:r>
            <a:r>
              <a:rPr lang="en-US" altLang="en-US" i="1"/>
              <a:t>b</a:t>
            </a:r>
          </a:p>
        </p:txBody>
      </p:sp>
    </p:spTree>
    <p:extLst>
      <p:ext uri="{BB962C8B-B14F-4D97-AF65-F5344CB8AC3E}">
        <p14:creationId xmlns:p14="http://schemas.microsoft.com/office/powerpoint/2010/main" val="3574851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
        <p:nvSpPr>
          <p:cNvPr id="12" name="Rectangle 2"/>
          <p:cNvSpPr>
            <a:spLocks noGrp="1" noChangeArrowheads="1"/>
          </p:cNvSpPr>
          <p:nvPr>
            <p:ph type="title"/>
          </p:nvPr>
        </p:nvSpPr>
        <p:spPr>
          <a:xfrm>
            <a:off x="1900646" y="198118"/>
            <a:ext cx="7772400" cy="1143000"/>
          </a:xfrm>
        </p:spPr>
        <p:txBody>
          <a:bodyPr/>
          <a:lstStyle/>
          <a:p>
            <a:pPr eaLnBrk="1" hangingPunct="1"/>
            <a:r>
              <a:rPr lang="en-US" altLang="en-US" dirty="0" smtClean="0"/>
              <a:t>Linear SVMs:  summary</a:t>
            </a:r>
          </a:p>
        </p:txBody>
      </p:sp>
      <p:sp>
        <p:nvSpPr>
          <p:cNvPr id="13" name="Rectangle 3"/>
          <p:cNvSpPr txBox="1">
            <a:spLocks noChangeArrowheads="1"/>
          </p:cNvSpPr>
          <p:nvPr/>
        </p:nvSpPr>
        <p:spPr>
          <a:xfrm>
            <a:off x="1681571" y="1341118"/>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The classifier is a </a:t>
            </a:r>
            <a:r>
              <a:rPr lang="en-US" altLang="en-US" i="1" dirty="0" smtClean="0"/>
              <a:t>separating </a:t>
            </a:r>
            <a:r>
              <a:rPr lang="en-US" altLang="en-US" i="1" dirty="0" err="1" smtClean="0"/>
              <a:t>hyperplane</a:t>
            </a:r>
            <a:r>
              <a:rPr lang="en-US" altLang="en-US" i="1" dirty="0" smtClean="0"/>
              <a:t>.</a:t>
            </a:r>
          </a:p>
          <a:p>
            <a:r>
              <a:rPr lang="en-US" altLang="en-US" dirty="0" smtClean="0"/>
              <a:t>Most “important” training points are support vectors; they define the </a:t>
            </a:r>
            <a:r>
              <a:rPr lang="en-US" altLang="en-US" dirty="0" err="1" smtClean="0"/>
              <a:t>hyperplane</a:t>
            </a:r>
            <a:r>
              <a:rPr lang="en-US" altLang="en-US" dirty="0" smtClean="0"/>
              <a:t>.</a:t>
            </a:r>
          </a:p>
          <a:p>
            <a:r>
              <a:rPr lang="en-US" altLang="en-US" dirty="0" smtClean="0"/>
              <a:t>Quadratic optimization algorithms can identify which training points </a:t>
            </a:r>
            <a:r>
              <a:rPr lang="en-US" altLang="en-US" b="1" dirty="0" smtClean="0"/>
              <a:t>x</a:t>
            </a:r>
            <a:r>
              <a:rPr lang="en-US" altLang="en-US" i="1" baseline="-25000" dirty="0" smtClean="0"/>
              <a:t>i</a:t>
            </a:r>
            <a:r>
              <a:rPr lang="en-US" altLang="en-US" b="1" baseline="-25000" dirty="0" smtClean="0"/>
              <a:t> </a:t>
            </a:r>
            <a:r>
              <a:rPr lang="en-US" altLang="en-US" dirty="0" smtClean="0"/>
              <a:t>are support vectors with non-zero </a:t>
            </a:r>
            <a:r>
              <a:rPr lang="en-US" altLang="en-US" dirty="0" err="1" smtClean="0"/>
              <a:t>Lagrangian</a:t>
            </a:r>
            <a:r>
              <a:rPr lang="en-US" altLang="en-US" dirty="0" smtClean="0"/>
              <a:t> multipliers </a:t>
            </a:r>
            <a:r>
              <a:rPr lang="el-GR" altLang="en-US" i="1" dirty="0" smtClean="0">
                <a:cs typeface="Times New Roman" panose="02020603050405020304" pitchFamily="18" charset="0"/>
              </a:rPr>
              <a:t>α</a:t>
            </a:r>
            <a:r>
              <a:rPr lang="en-US" altLang="en-US" i="1" baseline="-25000" dirty="0" err="1" smtClean="0">
                <a:cs typeface="Times New Roman" panose="02020603050405020304" pitchFamily="18" charset="0"/>
              </a:rPr>
              <a:t>i</a:t>
            </a:r>
            <a:r>
              <a:rPr lang="en-US" altLang="en-US" b="1" i="1" dirty="0" smtClean="0">
                <a:cs typeface="Times New Roman" panose="02020603050405020304" pitchFamily="18" charset="0"/>
              </a:rPr>
              <a:t>.</a:t>
            </a:r>
            <a:r>
              <a:rPr lang="en-US" altLang="en-US" i="1" dirty="0" smtClean="0">
                <a:cs typeface="Times New Roman" panose="02020603050405020304" pitchFamily="18" charset="0"/>
              </a:rPr>
              <a:t> </a:t>
            </a:r>
          </a:p>
          <a:p>
            <a:r>
              <a:rPr lang="en-US" altLang="en-US" dirty="0" smtClean="0">
                <a:cs typeface="Times New Roman" panose="02020603050405020304" pitchFamily="18" charset="0"/>
              </a:rPr>
              <a:t>Both in the dual formulation of the problem and in the solution training points appear only inside inner products: </a:t>
            </a:r>
          </a:p>
          <a:p>
            <a:endParaRPr lang="en-US" altLang="en-US" b="1" baseline="-25000" dirty="0" smtClean="0"/>
          </a:p>
        </p:txBody>
      </p:sp>
      <p:sp>
        <p:nvSpPr>
          <p:cNvPr id="14" name="Text Box 4"/>
          <p:cNvSpPr txBox="1">
            <a:spLocks noChangeArrowheads="1"/>
          </p:cNvSpPr>
          <p:nvPr/>
        </p:nvSpPr>
        <p:spPr bwMode="auto">
          <a:xfrm>
            <a:off x="2014946" y="5287192"/>
            <a:ext cx="4152900" cy="1155700"/>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sz="1600" dirty="0"/>
              <a:t>Find </a:t>
            </a:r>
            <a:r>
              <a:rPr lang="el-GR" altLang="en-US" sz="1600" i="1" dirty="0">
                <a:cs typeface="Times New Roman" panose="02020603050405020304" pitchFamily="18" charset="0"/>
              </a:rPr>
              <a:t>α</a:t>
            </a:r>
            <a:r>
              <a:rPr lang="en-US" altLang="en-US" sz="1600" i="1" baseline="-25000" dirty="0">
                <a:cs typeface="Times New Roman" panose="02020603050405020304" pitchFamily="18" charset="0"/>
              </a:rPr>
              <a:t>1</a:t>
            </a:r>
            <a:r>
              <a:rPr lang="en-US" altLang="en-US" sz="1600" i="1" dirty="0">
                <a:cs typeface="Times New Roman" panose="02020603050405020304" pitchFamily="18" charset="0"/>
              </a:rPr>
              <a:t>…</a:t>
            </a:r>
            <a:r>
              <a:rPr lang="el-GR" altLang="en-US" sz="1600" i="1" dirty="0">
                <a:cs typeface="Times New Roman" panose="02020603050405020304" pitchFamily="18" charset="0"/>
              </a:rPr>
              <a:t>α</a:t>
            </a:r>
            <a:r>
              <a:rPr lang="en-US" altLang="en-US" sz="1600" i="1" baseline="-25000" dirty="0">
                <a:cs typeface="Times New Roman" panose="02020603050405020304" pitchFamily="18" charset="0"/>
              </a:rPr>
              <a:t>N</a:t>
            </a:r>
            <a:r>
              <a:rPr lang="en-US" altLang="en-US" sz="1600" baseline="-25000" dirty="0">
                <a:cs typeface="Times New Roman" panose="02020603050405020304" pitchFamily="18" charset="0"/>
              </a:rPr>
              <a:t> </a:t>
            </a:r>
            <a:r>
              <a:rPr lang="en-US" altLang="en-US" sz="1600" dirty="0"/>
              <a:t>such that</a:t>
            </a:r>
          </a:p>
          <a:p>
            <a:pPr eaLnBrk="1" hangingPunct="1">
              <a:spcBef>
                <a:spcPct val="0"/>
              </a:spcBef>
            </a:pPr>
            <a:r>
              <a:rPr lang="en-US" altLang="en-US" sz="1600" b="1" dirty="0">
                <a:cs typeface="Times New Roman" panose="02020603050405020304" pitchFamily="18" charset="0"/>
              </a:rPr>
              <a:t>Q</a:t>
            </a:r>
            <a:r>
              <a:rPr lang="en-US" altLang="en-US" sz="1600" dirty="0">
                <a:cs typeface="Times New Roman" panose="02020603050405020304" pitchFamily="18" charset="0"/>
              </a:rPr>
              <a:t>(</a:t>
            </a:r>
            <a:r>
              <a:rPr lang="el-GR" altLang="en-US" sz="1800" b="1" dirty="0"/>
              <a:t>α</a:t>
            </a:r>
            <a:r>
              <a:rPr lang="en-US" altLang="en-US" sz="1600" dirty="0">
                <a:cs typeface="Times New Roman" panose="02020603050405020304" pitchFamily="18" charset="0"/>
              </a:rPr>
              <a:t>)</a:t>
            </a:r>
            <a:r>
              <a:rPr lang="en-US" altLang="en-US" sz="1600" b="1" dirty="0">
                <a:cs typeface="Times New Roman" panose="02020603050405020304" pitchFamily="18" charset="0"/>
              </a:rPr>
              <a:t> =</a:t>
            </a:r>
            <a:r>
              <a:rPr lang="el-GR" altLang="en-US" sz="1800" dirty="0">
                <a:cs typeface="Times New Roman" panose="02020603050405020304" pitchFamily="18" charset="0"/>
              </a:rPr>
              <a:t>Σ</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i</a:t>
            </a:r>
            <a:r>
              <a:rPr lang="en-US" altLang="en-US" sz="1600" baseline="-25000" dirty="0">
                <a:cs typeface="Times New Roman" panose="02020603050405020304" pitchFamily="18" charset="0"/>
              </a:rPr>
              <a:t>  </a:t>
            </a:r>
            <a:r>
              <a:rPr lang="en-US" altLang="en-US" sz="1600" dirty="0">
                <a:cs typeface="Times New Roman" panose="02020603050405020304" pitchFamily="18" charset="0"/>
              </a:rPr>
              <a:t>- </a:t>
            </a:r>
            <a:r>
              <a:rPr lang="en-US" altLang="en-US" sz="1600" b="1" dirty="0">
                <a:cs typeface="Times New Roman" panose="02020603050405020304" pitchFamily="18" charset="0"/>
              </a:rPr>
              <a:t>½</a:t>
            </a:r>
            <a:r>
              <a:rPr lang="el-GR" altLang="en-US" sz="1800" dirty="0"/>
              <a:t>ΣΣ</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i</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j</a:t>
            </a:r>
            <a:r>
              <a:rPr lang="en-US" altLang="en-US" sz="1600" i="1" dirty="0" err="1">
                <a:cs typeface="Times New Roman" panose="02020603050405020304" pitchFamily="18" charset="0"/>
              </a:rPr>
              <a:t>y</a:t>
            </a:r>
            <a:r>
              <a:rPr lang="en-US" altLang="en-US" sz="1600" i="1" baseline="-25000" dirty="0" err="1">
                <a:cs typeface="Times New Roman" panose="02020603050405020304" pitchFamily="18" charset="0"/>
              </a:rPr>
              <a:t>i</a:t>
            </a:r>
            <a:r>
              <a:rPr lang="en-US" altLang="en-US" sz="1600" i="1" dirty="0" err="1">
                <a:cs typeface="Times New Roman" panose="02020603050405020304" pitchFamily="18" charset="0"/>
              </a:rPr>
              <a:t>y</a:t>
            </a:r>
            <a:r>
              <a:rPr lang="en-US" altLang="en-US" sz="1600" i="1" baseline="-25000" dirty="0" err="1">
                <a:cs typeface="Times New Roman" panose="02020603050405020304" pitchFamily="18" charset="0"/>
              </a:rPr>
              <a:t>j</a:t>
            </a:r>
            <a:r>
              <a:rPr lang="en-US" altLang="en-US" sz="1600" b="1" dirty="0" err="1"/>
              <a:t>x</a:t>
            </a:r>
            <a:r>
              <a:rPr lang="en-US" altLang="en-US" sz="1600" i="1" baseline="-25000" dirty="0" err="1"/>
              <a:t>i</a:t>
            </a:r>
            <a:r>
              <a:rPr lang="en-US" altLang="en-US" sz="1600" b="1" baseline="30000" dirty="0" err="1"/>
              <a:t>T</a:t>
            </a:r>
            <a:r>
              <a:rPr lang="en-US" altLang="en-US" sz="1600" b="1" dirty="0" err="1"/>
              <a:t>x</a:t>
            </a:r>
            <a:r>
              <a:rPr lang="en-US" altLang="en-US" sz="1600" i="1" baseline="-25000" dirty="0" err="1"/>
              <a:t>j</a:t>
            </a:r>
            <a:r>
              <a:rPr lang="en-US" altLang="en-US" sz="1600" b="1" dirty="0"/>
              <a:t> </a:t>
            </a:r>
            <a:r>
              <a:rPr lang="en-US" altLang="en-US" sz="1600" dirty="0"/>
              <a:t>is maximized and </a:t>
            </a:r>
          </a:p>
          <a:p>
            <a:pPr eaLnBrk="1" hangingPunct="1">
              <a:spcBef>
                <a:spcPct val="0"/>
              </a:spcBef>
            </a:pPr>
            <a:r>
              <a:rPr lang="en-US" altLang="en-US" sz="1600" dirty="0"/>
              <a:t>(1)</a:t>
            </a:r>
            <a:r>
              <a:rPr lang="en-US" altLang="en-US" sz="1800" dirty="0"/>
              <a:t>  </a:t>
            </a:r>
            <a:r>
              <a:rPr lang="el-GR" altLang="en-US" sz="1800" dirty="0"/>
              <a:t>Σ</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i</a:t>
            </a:r>
            <a:r>
              <a:rPr lang="en-US" altLang="en-US" sz="1600" i="1" dirty="0" err="1">
                <a:cs typeface="Times New Roman" panose="02020603050405020304" pitchFamily="18" charset="0"/>
              </a:rPr>
              <a:t>y</a:t>
            </a:r>
            <a:r>
              <a:rPr lang="en-US" altLang="en-US" sz="1600" i="1" baseline="-25000" dirty="0" err="1">
                <a:cs typeface="Times New Roman" panose="02020603050405020304" pitchFamily="18" charset="0"/>
              </a:rPr>
              <a:t>i</a:t>
            </a:r>
            <a:r>
              <a:rPr lang="en-US" altLang="en-US" sz="1600" baseline="-25000" dirty="0">
                <a:cs typeface="Times New Roman" panose="02020603050405020304" pitchFamily="18" charset="0"/>
              </a:rPr>
              <a:t> </a:t>
            </a:r>
            <a:r>
              <a:rPr lang="en-US" altLang="en-US" sz="1600" dirty="0">
                <a:cs typeface="Times New Roman" panose="02020603050405020304" pitchFamily="18" charset="0"/>
              </a:rPr>
              <a:t>= 0</a:t>
            </a:r>
            <a:endParaRPr lang="en-US" altLang="en-US" sz="1600" dirty="0"/>
          </a:p>
          <a:p>
            <a:pPr eaLnBrk="1" hangingPunct="1">
              <a:spcBef>
                <a:spcPct val="0"/>
              </a:spcBef>
            </a:pPr>
            <a:r>
              <a:rPr lang="en-US" altLang="en-US" sz="1600" dirty="0"/>
              <a:t>(2)  0 </a:t>
            </a:r>
            <a:r>
              <a:rPr lang="en-US" altLang="en-US" sz="1600" b="1" dirty="0">
                <a:cs typeface="Times New Roman" panose="02020603050405020304" pitchFamily="18" charset="0"/>
              </a:rPr>
              <a:t>≤</a:t>
            </a:r>
            <a:r>
              <a:rPr lang="en-US" altLang="en-US" sz="1600" dirty="0"/>
              <a:t> </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i</a:t>
            </a:r>
            <a:r>
              <a:rPr lang="en-US" altLang="en-US" sz="1600" baseline="-25000" dirty="0">
                <a:cs typeface="Times New Roman" panose="02020603050405020304" pitchFamily="18" charset="0"/>
              </a:rPr>
              <a:t> </a:t>
            </a:r>
            <a:r>
              <a:rPr lang="en-US" altLang="en-US" sz="1600" b="1" dirty="0">
                <a:cs typeface="Times New Roman" panose="02020603050405020304" pitchFamily="18" charset="0"/>
              </a:rPr>
              <a:t>≤ </a:t>
            </a:r>
            <a:r>
              <a:rPr lang="en-US" altLang="en-US" sz="1600" i="1" dirty="0">
                <a:cs typeface="Times New Roman" panose="02020603050405020304" pitchFamily="18" charset="0"/>
              </a:rPr>
              <a:t>C</a:t>
            </a:r>
            <a:r>
              <a:rPr lang="en-US" altLang="en-US" sz="1600" dirty="0">
                <a:cs typeface="Times New Roman" panose="02020603050405020304" pitchFamily="18" charset="0"/>
              </a:rPr>
              <a:t> for all </a:t>
            </a:r>
            <a:r>
              <a:rPr lang="el-GR" altLang="en-US" sz="1600" i="1" dirty="0">
                <a:cs typeface="Times New Roman" panose="02020603050405020304" pitchFamily="18" charset="0"/>
              </a:rPr>
              <a:t>α</a:t>
            </a:r>
            <a:r>
              <a:rPr lang="en-US" altLang="en-US" sz="1600" i="1" baseline="-25000" dirty="0" err="1">
                <a:cs typeface="Times New Roman" panose="02020603050405020304" pitchFamily="18" charset="0"/>
              </a:rPr>
              <a:t>i</a:t>
            </a:r>
            <a:endParaRPr lang="en-US" altLang="en-US" sz="1600" i="1" baseline="-25000" dirty="0">
              <a:cs typeface="Times New Roman" panose="02020603050405020304" pitchFamily="18" charset="0"/>
            </a:endParaRPr>
          </a:p>
        </p:txBody>
      </p:sp>
      <p:sp>
        <p:nvSpPr>
          <p:cNvPr id="15" name="AutoShape 5"/>
          <p:cNvSpPr>
            <a:spLocks noChangeArrowheads="1"/>
          </p:cNvSpPr>
          <p:nvPr/>
        </p:nvSpPr>
        <p:spPr bwMode="auto">
          <a:xfrm>
            <a:off x="4119971" y="5562329"/>
            <a:ext cx="419100" cy="323850"/>
          </a:xfrm>
          <a:prstGeom prst="roundRect">
            <a:avLst>
              <a:gd name="adj" fmla="val 16667"/>
            </a:avLst>
          </a:prstGeom>
          <a:noFill/>
          <a:ln w="9525" algn="ctr">
            <a:solidFill>
              <a:srgbClr val="0070C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6" name="Text Box 7"/>
          <p:cNvSpPr txBox="1">
            <a:spLocks noChangeArrowheads="1"/>
          </p:cNvSpPr>
          <p:nvPr/>
        </p:nvSpPr>
        <p:spPr bwMode="auto">
          <a:xfrm>
            <a:off x="6586946" y="5249092"/>
            <a:ext cx="2343150" cy="482600"/>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sz="2000" i="1"/>
              <a:t>f</a:t>
            </a:r>
            <a:r>
              <a:rPr lang="en-US" altLang="en-US" sz="2000"/>
              <a:t>(</a:t>
            </a:r>
            <a:r>
              <a:rPr lang="en-US" altLang="en-US" sz="2000" b="1"/>
              <a:t>x</a:t>
            </a:r>
            <a:r>
              <a:rPr lang="en-US" altLang="en-US" sz="2000"/>
              <a:t>) = </a:t>
            </a:r>
            <a:r>
              <a:rPr lang="el-GR" altLang="en-US">
                <a:cs typeface="Times New Roman" panose="02020603050405020304" pitchFamily="18" charset="0"/>
              </a:rPr>
              <a:t>Σ</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r>
              <a:rPr lang="en-US" altLang="en-US" sz="2000" i="1">
                <a:cs typeface="Times New Roman" panose="02020603050405020304" pitchFamily="18" charset="0"/>
              </a:rPr>
              <a:t>y</a:t>
            </a:r>
            <a:r>
              <a:rPr lang="en-US" altLang="en-US" sz="2000" i="1" baseline="-25000">
                <a:cs typeface="Times New Roman" panose="02020603050405020304" pitchFamily="18" charset="0"/>
              </a:rPr>
              <a:t>i</a:t>
            </a:r>
            <a:r>
              <a:rPr lang="en-US" altLang="en-US" sz="2000" b="1"/>
              <a:t>x</a:t>
            </a:r>
            <a:r>
              <a:rPr lang="en-US" altLang="en-US" sz="2000" i="1" baseline="-25000"/>
              <a:t>i</a:t>
            </a:r>
            <a:r>
              <a:rPr lang="en-US" altLang="en-US" sz="2000" b="1" baseline="30000"/>
              <a:t>T</a:t>
            </a:r>
            <a:r>
              <a:rPr lang="en-US" altLang="en-US" sz="2000" b="1"/>
              <a:t>x + </a:t>
            </a:r>
            <a:r>
              <a:rPr lang="en-US" altLang="en-US" sz="2000" i="1"/>
              <a:t>b</a:t>
            </a:r>
          </a:p>
        </p:txBody>
      </p:sp>
      <p:sp>
        <p:nvSpPr>
          <p:cNvPr id="17" name="AutoShape 8"/>
          <p:cNvSpPr>
            <a:spLocks noChangeArrowheads="1"/>
          </p:cNvSpPr>
          <p:nvPr/>
        </p:nvSpPr>
        <p:spPr bwMode="auto">
          <a:xfrm>
            <a:off x="7853771" y="5337267"/>
            <a:ext cx="438150" cy="323850"/>
          </a:xfrm>
          <a:prstGeom prst="roundRect">
            <a:avLst>
              <a:gd name="adj" fmla="val 16667"/>
            </a:avLst>
          </a:prstGeom>
          <a:noFill/>
          <a:ln w="9525" algn="ctr">
            <a:solidFill>
              <a:srgbClr val="0070C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Tree>
    <p:extLst>
      <p:ext uri="{BB962C8B-B14F-4D97-AF65-F5344CB8AC3E}">
        <p14:creationId xmlns:p14="http://schemas.microsoft.com/office/powerpoint/2010/main" val="1191824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
        <p:nvSpPr>
          <p:cNvPr id="10" name="Rectangle 2"/>
          <p:cNvSpPr>
            <a:spLocks noGrp="1" noChangeArrowheads="1"/>
          </p:cNvSpPr>
          <p:nvPr>
            <p:ph type="title"/>
          </p:nvPr>
        </p:nvSpPr>
        <p:spPr>
          <a:xfrm>
            <a:off x="1861460" y="381000"/>
            <a:ext cx="7772400" cy="1143000"/>
          </a:xfrm>
        </p:spPr>
        <p:txBody>
          <a:bodyPr/>
          <a:lstStyle/>
          <a:p>
            <a:pPr eaLnBrk="1" hangingPunct="1"/>
            <a:r>
              <a:rPr lang="en-US" altLang="en-US" smtClean="0"/>
              <a:t>Non-linear SVMs</a:t>
            </a:r>
          </a:p>
        </p:txBody>
      </p:sp>
      <p:sp>
        <p:nvSpPr>
          <p:cNvPr id="11" name="Rectangle 3"/>
          <p:cNvSpPr txBox="1">
            <a:spLocks noChangeArrowheads="1"/>
          </p:cNvSpPr>
          <p:nvPr/>
        </p:nvSpPr>
        <p:spPr>
          <a:xfrm>
            <a:off x="1632860" y="15240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Datasets that are linearly separable with some noise work out great:</a:t>
            </a:r>
          </a:p>
          <a:p>
            <a:r>
              <a:rPr lang="en-US" altLang="en-US" dirty="0" smtClean="0"/>
              <a:t>But what are we going to do if the dataset is just too hard? </a:t>
            </a:r>
          </a:p>
          <a:p>
            <a:endParaRPr lang="en-US" altLang="en-US" dirty="0" smtClean="0"/>
          </a:p>
          <a:p>
            <a:endParaRPr lang="en-US" altLang="en-US" dirty="0" smtClean="0"/>
          </a:p>
          <a:p>
            <a:r>
              <a:rPr lang="en-US" altLang="en-US" dirty="0" smtClean="0"/>
              <a:t>How about… mapping data to a higher-dimensional space:</a:t>
            </a:r>
          </a:p>
        </p:txBody>
      </p:sp>
      <p:sp>
        <p:nvSpPr>
          <p:cNvPr id="18" name="Line 4"/>
          <p:cNvSpPr>
            <a:spLocks noChangeShapeType="1"/>
          </p:cNvSpPr>
          <p:nvPr/>
        </p:nvSpPr>
        <p:spPr bwMode="auto">
          <a:xfrm>
            <a:off x="2852060" y="2314575"/>
            <a:ext cx="3962400" cy="0"/>
          </a:xfrm>
          <a:prstGeom prst="line">
            <a:avLst/>
          </a:prstGeom>
          <a:noFill/>
          <a:ln w="25400">
            <a:solidFill>
              <a:schemeClr val="tx2"/>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AutoShape 5"/>
          <p:cNvSpPr>
            <a:spLocks noChangeArrowheads="1"/>
          </p:cNvSpPr>
          <p:nvPr/>
        </p:nvSpPr>
        <p:spPr bwMode="auto">
          <a:xfrm>
            <a:off x="3294973" y="22748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0" name="Line 6"/>
          <p:cNvSpPr>
            <a:spLocks noChangeShapeType="1"/>
          </p:cNvSpPr>
          <p:nvPr/>
        </p:nvSpPr>
        <p:spPr bwMode="auto">
          <a:xfrm>
            <a:off x="4661810" y="2257425"/>
            <a:ext cx="0" cy="114300"/>
          </a:xfrm>
          <a:prstGeom prst="line">
            <a:avLst/>
          </a:prstGeom>
          <a:noFill/>
          <a:ln w="9525">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Text Box 7"/>
          <p:cNvSpPr txBox="1">
            <a:spLocks noChangeArrowheads="1"/>
          </p:cNvSpPr>
          <p:nvPr/>
        </p:nvSpPr>
        <p:spPr bwMode="auto">
          <a:xfrm>
            <a:off x="4518935" y="2314575"/>
            <a:ext cx="342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0</a:t>
            </a:r>
          </a:p>
        </p:txBody>
      </p:sp>
      <p:sp>
        <p:nvSpPr>
          <p:cNvPr id="22" name="AutoShape 8"/>
          <p:cNvSpPr>
            <a:spLocks noChangeArrowheads="1"/>
          </p:cNvSpPr>
          <p:nvPr/>
        </p:nvSpPr>
        <p:spPr bwMode="auto">
          <a:xfrm>
            <a:off x="3656923" y="226536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3" name="AutoShape 9"/>
          <p:cNvSpPr>
            <a:spLocks noChangeArrowheads="1"/>
          </p:cNvSpPr>
          <p:nvPr/>
        </p:nvSpPr>
        <p:spPr bwMode="auto">
          <a:xfrm>
            <a:off x="4133173" y="22748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4" name="AutoShape 10"/>
          <p:cNvSpPr>
            <a:spLocks noChangeArrowheads="1"/>
          </p:cNvSpPr>
          <p:nvPr/>
        </p:nvSpPr>
        <p:spPr bwMode="auto">
          <a:xfrm>
            <a:off x="4342723" y="22748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5" name="AutoShape 11"/>
          <p:cNvSpPr>
            <a:spLocks noChangeArrowheads="1"/>
          </p:cNvSpPr>
          <p:nvPr/>
        </p:nvSpPr>
        <p:spPr bwMode="auto">
          <a:xfrm>
            <a:off x="5199973" y="2274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6" name="AutoShape 12"/>
          <p:cNvSpPr>
            <a:spLocks noChangeArrowheads="1"/>
          </p:cNvSpPr>
          <p:nvPr/>
        </p:nvSpPr>
        <p:spPr bwMode="auto">
          <a:xfrm>
            <a:off x="5428573" y="2274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7" name="AutoShape 13"/>
          <p:cNvSpPr>
            <a:spLocks noChangeArrowheads="1"/>
          </p:cNvSpPr>
          <p:nvPr/>
        </p:nvSpPr>
        <p:spPr bwMode="auto">
          <a:xfrm>
            <a:off x="5066623" y="2274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8" name="Line 14"/>
          <p:cNvSpPr>
            <a:spLocks noChangeShapeType="1"/>
          </p:cNvSpPr>
          <p:nvPr/>
        </p:nvSpPr>
        <p:spPr bwMode="auto">
          <a:xfrm>
            <a:off x="4776110" y="2066925"/>
            <a:ext cx="0" cy="552450"/>
          </a:xfrm>
          <a:prstGeom prst="line">
            <a:avLst/>
          </a:prstGeom>
          <a:noFill/>
          <a:ln w="19050">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Oval 15"/>
          <p:cNvSpPr>
            <a:spLocks noChangeArrowheads="1"/>
          </p:cNvSpPr>
          <p:nvPr/>
        </p:nvSpPr>
        <p:spPr bwMode="auto">
          <a:xfrm>
            <a:off x="4993598" y="2211388"/>
            <a:ext cx="228600" cy="219075"/>
          </a:xfrm>
          <a:prstGeom prst="ellipse">
            <a:avLst/>
          </a:prstGeom>
          <a:noFill/>
          <a:ln w="19050" algn="ctr">
            <a:solidFill>
              <a:srgbClr val="0000FF"/>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0" name="Oval 16"/>
          <p:cNvSpPr>
            <a:spLocks noChangeArrowheads="1"/>
          </p:cNvSpPr>
          <p:nvPr/>
        </p:nvSpPr>
        <p:spPr bwMode="auto">
          <a:xfrm>
            <a:off x="4279223" y="2201863"/>
            <a:ext cx="228600" cy="219075"/>
          </a:xfrm>
          <a:prstGeom prst="ellipse">
            <a:avLst/>
          </a:prstGeom>
          <a:noFill/>
          <a:ln w="19050" algn="ctr">
            <a:solidFill>
              <a:srgbClr val="FF000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1" name="Line 18"/>
          <p:cNvSpPr>
            <a:spLocks noChangeShapeType="1"/>
          </p:cNvSpPr>
          <p:nvPr/>
        </p:nvSpPr>
        <p:spPr bwMode="auto">
          <a:xfrm flipH="1" flipV="1">
            <a:off x="5104723" y="2038350"/>
            <a:ext cx="9525" cy="5984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9"/>
          <p:cNvSpPr>
            <a:spLocks noChangeShapeType="1"/>
          </p:cNvSpPr>
          <p:nvPr/>
        </p:nvSpPr>
        <p:spPr bwMode="auto">
          <a:xfrm flipH="1" flipV="1">
            <a:off x="4390348" y="2038350"/>
            <a:ext cx="9525" cy="5984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20"/>
          <p:cNvSpPr>
            <a:spLocks noChangeShapeType="1"/>
          </p:cNvSpPr>
          <p:nvPr/>
        </p:nvSpPr>
        <p:spPr bwMode="auto">
          <a:xfrm>
            <a:off x="2852060" y="3743325"/>
            <a:ext cx="3962400" cy="0"/>
          </a:xfrm>
          <a:prstGeom prst="line">
            <a:avLst/>
          </a:prstGeom>
          <a:noFill/>
          <a:ln w="25400">
            <a:solidFill>
              <a:schemeClr val="tx2"/>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AutoShape 21"/>
          <p:cNvSpPr>
            <a:spLocks noChangeArrowheads="1"/>
          </p:cNvSpPr>
          <p:nvPr/>
        </p:nvSpPr>
        <p:spPr bwMode="auto">
          <a:xfrm>
            <a:off x="3294973" y="37036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5" name="Line 22"/>
          <p:cNvSpPr>
            <a:spLocks noChangeShapeType="1"/>
          </p:cNvSpPr>
          <p:nvPr/>
        </p:nvSpPr>
        <p:spPr bwMode="auto">
          <a:xfrm>
            <a:off x="4661810" y="3686175"/>
            <a:ext cx="0" cy="114300"/>
          </a:xfrm>
          <a:prstGeom prst="line">
            <a:avLst/>
          </a:prstGeom>
          <a:noFill/>
          <a:ln w="9525">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 Box 23"/>
          <p:cNvSpPr txBox="1">
            <a:spLocks noChangeArrowheads="1"/>
          </p:cNvSpPr>
          <p:nvPr/>
        </p:nvSpPr>
        <p:spPr bwMode="auto">
          <a:xfrm>
            <a:off x="4518935" y="3743325"/>
            <a:ext cx="342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0</a:t>
            </a:r>
          </a:p>
        </p:txBody>
      </p:sp>
      <p:sp>
        <p:nvSpPr>
          <p:cNvPr id="37" name="AutoShape 24"/>
          <p:cNvSpPr>
            <a:spLocks noChangeArrowheads="1"/>
          </p:cNvSpPr>
          <p:nvPr/>
        </p:nvSpPr>
        <p:spPr bwMode="auto">
          <a:xfrm>
            <a:off x="3656923" y="36941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8" name="AutoShape 25"/>
          <p:cNvSpPr>
            <a:spLocks noChangeArrowheads="1"/>
          </p:cNvSpPr>
          <p:nvPr/>
        </p:nvSpPr>
        <p:spPr bwMode="auto">
          <a:xfrm>
            <a:off x="4133173" y="37036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9" name="AutoShape 26"/>
          <p:cNvSpPr>
            <a:spLocks noChangeArrowheads="1"/>
          </p:cNvSpPr>
          <p:nvPr/>
        </p:nvSpPr>
        <p:spPr bwMode="auto">
          <a:xfrm>
            <a:off x="4342723" y="37036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0" name="AutoShape 27"/>
          <p:cNvSpPr>
            <a:spLocks noChangeArrowheads="1"/>
          </p:cNvSpPr>
          <p:nvPr/>
        </p:nvSpPr>
        <p:spPr bwMode="auto">
          <a:xfrm>
            <a:off x="5199973" y="370363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1" name="AutoShape 28"/>
          <p:cNvSpPr>
            <a:spLocks noChangeArrowheads="1"/>
          </p:cNvSpPr>
          <p:nvPr/>
        </p:nvSpPr>
        <p:spPr bwMode="auto">
          <a:xfrm>
            <a:off x="5428573" y="370363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2" name="AutoShape 29"/>
          <p:cNvSpPr>
            <a:spLocks noChangeArrowheads="1"/>
          </p:cNvSpPr>
          <p:nvPr/>
        </p:nvSpPr>
        <p:spPr bwMode="auto">
          <a:xfrm>
            <a:off x="5066623" y="370363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3" name="AutoShape 35"/>
          <p:cNvSpPr>
            <a:spLocks noChangeArrowheads="1"/>
          </p:cNvSpPr>
          <p:nvPr/>
        </p:nvSpPr>
        <p:spPr bwMode="auto">
          <a:xfrm>
            <a:off x="5809573" y="37036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4" name="AutoShape 36"/>
          <p:cNvSpPr>
            <a:spLocks noChangeArrowheads="1"/>
          </p:cNvSpPr>
          <p:nvPr/>
        </p:nvSpPr>
        <p:spPr bwMode="auto">
          <a:xfrm>
            <a:off x="6038173" y="37036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5" name="AutoShape 37"/>
          <p:cNvSpPr>
            <a:spLocks noChangeArrowheads="1"/>
          </p:cNvSpPr>
          <p:nvPr/>
        </p:nvSpPr>
        <p:spPr bwMode="auto">
          <a:xfrm>
            <a:off x="6533473" y="36941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6" name="Line 38"/>
          <p:cNvSpPr>
            <a:spLocks noChangeShapeType="1"/>
          </p:cNvSpPr>
          <p:nvPr/>
        </p:nvSpPr>
        <p:spPr bwMode="auto">
          <a:xfrm>
            <a:off x="2956835" y="6191250"/>
            <a:ext cx="3962400" cy="0"/>
          </a:xfrm>
          <a:prstGeom prst="line">
            <a:avLst/>
          </a:prstGeom>
          <a:noFill/>
          <a:ln w="25400">
            <a:solidFill>
              <a:schemeClr val="tx2"/>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AutoShape 39"/>
          <p:cNvSpPr>
            <a:spLocks noChangeArrowheads="1"/>
          </p:cNvSpPr>
          <p:nvPr/>
        </p:nvSpPr>
        <p:spPr bwMode="auto">
          <a:xfrm>
            <a:off x="3456898" y="51704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8" name="Line 40"/>
          <p:cNvSpPr>
            <a:spLocks noChangeShapeType="1"/>
          </p:cNvSpPr>
          <p:nvPr/>
        </p:nvSpPr>
        <p:spPr bwMode="auto">
          <a:xfrm>
            <a:off x="4766585" y="6134100"/>
            <a:ext cx="0" cy="114300"/>
          </a:xfrm>
          <a:prstGeom prst="line">
            <a:avLst/>
          </a:prstGeom>
          <a:noFill/>
          <a:ln w="9525">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Text Box 41"/>
          <p:cNvSpPr txBox="1">
            <a:spLocks noChangeArrowheads="1"/>
          </p:cNvSpPr>
          <p:nvPr/>
        </p:nvSpPr>
        <p:spPr bwMode="auto">
          <a:xfrm>
            <a:off x="4623710" y="6162675"/>
            <a:ext cx="342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0</a:t>
            </a:r>
          </a:p>
        </p:txBody>
      </p:sp>
      <p:sp>
        <p:nvSpPr>
          <p:cNvPr id="50" name="AutoShape 42"/>
          <p:cNvSpPr>
            <a:spLocks noChangeArrowheads="1"/>
          </p:cNvSpPr>
          <p:nvPr/>
        </p:nvSpPr>
        <p:spPr bwMode="auto">
          <a:xfrm>
            <a:off x="3780748" y="564673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1" name="AutoShape 43"/>
          <p:cNvSpPr>
            <a:spLocks noChangeArrowheads="1"/>
          </p:cNvSpPr>
          <p:nvPr/>
        </p:nvSpPr>
        <p:spPr bwMode="auto">
          <a:xfrm>
            <a:off x="4237948" y="596106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2" name="AutoShape 44"/>
          <p:cNvSpPr>
            <a:spLocks noChangeArrowheads="1"/>
          </p:cNvSpPr>
          <p:nvPr/>
        </p:nvSpPr>
        <p:spPr bwMode="auto">
          <a:xfrm>
            <a:off x="4466548" y="60563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3" name="AutoShape 45"/>
          <p:cNvSpPr>
            <a:spLocks noChangeArrowheads="1"/>
          </p:cNvSpPr>
          <p:nvPr/>
        </p:nvSpPr>
        <p:spPr bwMode="auto">
          <a:xfrm>
            <a:off x="5304748" y="59705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4" name="AutoShape 46"/>
          <p:cNvSpPr>
            <a:spLocks noChangeArrowheads="1"/>
          </p:cNvSpPr>
          <p:nvPr/>
        </p:nvSpPr>
        <p:spPr bwMode="auto">
          <a:xfrm>
            <a:off x="5533348" y="57896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5" name="AutoShape 47"/>
          <p:cNvSpPr>
            <a:spLocks noChangeArrowheads="1"/>
          </p:cNvSpPr>
          <p:nvPr/>
        </p:nvSpPr>
        <p:spPr bwMode="auto">
          <a:xfrm>
            <a:off x="5114248" y="603726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6" name="AutoShape 48"/>
          <p:cNvSpPr>
            <a:spLocks noChangeArrowheads="1"/>
          </p:cNvSpPr>
          <p:nvPr/>
        </p:nvSpPr>
        <p:spPr bwMode="auto">
          <a:xfrm>
            <a:off x="5914348" y="546576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7" name="AutoShape 49"/>
          <p:cNvSpPr>
            <a:spLocks noChangeArrowheads="1"/>
          </p:cNvSpPr>
          <p:nvPr/>
        </p:nvSpPr>
        <p:spPr bwMode="auto">
          <a:xfrm>
            <a:off x="6200098" y="516096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8" name="AutoShape 50"/>
          <p:cNvSpPr>
            <a:spLocks noChangeArrowheads="1"/>
          </p:cNvSpPr>
          <p:nvPr/>
        </p:nvSpPr>
        <p:spPr bwMode="auto">
          <a:xfrm>
            <a:off x="6619198" y="46370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9" name="Line 51"/>
          <p:cNvSpPr>
            <a:spLocks noChangeShapeType="1"/>
          </p:cNvSpPr>
          <p:nvPr/>
        </p:nvSpPr>
        <p:spPr bwMode="auto">
          <a:xfrm flipV="1">
            <a:off x="4766585" y="4743450"/>
            <a:ext cx="0" cy="1485900"/>
          </a:xfrm>
          <a:prstGeom prst="line">
            <a:avLst/>
          </a:prstGeom>
          <a:noFill/>
          <a:ln w="25400">
            <a:solidFill>
              <a:schemeClr val="tx2"/>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Text Box 52"/>
          <p:cNvSpPr txBox="1">
            <a:spLocks noChangeArrowheads="1"/>
          </p:cNvSpPr>
          <p:nvPr/>
        </p:nvSpPr>
        <p:spPr bwMode="auto">
          <a:xfrm>
            <a:off x="4766585" y="4562475"/>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t>x</a:t>
            </a:r>
            <a:r>
              <a:rPr lang="en-US" altLang="en-US" sz="1800" i="1" baseline="30000"/>
              <a:t>2</a:t>
            </a:r>
          </a:p>
        </p:txBody>
      </p:sp>
      <p:sp>
        <p:nvSpPr>
          <p:cNvPr id="61" name="Text Box 53"/>
          <p:cNvSpPr txBox="1">
            <a:spLocks noChangeArrowheads="1"/>
          </p:cNvSpPr>
          <p:nvPr/>
        </p:nvSpPr>
        <p:spPr bwMode="auto">
          <a:xfrm>
            <a:off x="6852560" y="6096000"/>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t>x</a:t>
            </a:r>
            <a:endParaRPr lang="en-US" altLang="en-US" sz="1800" i="1" baseline="30000"/>
          </a:p>
        </p:txBody>
      </p:sp>
      <p:sp>
        <p:nvSpPr>
          <p:cNvPr id="62" name="Text Box 54"/>
          <p:cNvSpPr txBox="1">
            <a:spLocks noChangeArrowheads="1"/>
          </p:cNvSpPr>
          <p:nvPr/>
        </p:nvSpPr>
        <p:spPr bwMode="auto">
          <a:xfrm>
            <a:off x="6681110" y="3686175"/>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t>x</a:t>
            </a:r>
            <a:endParaRPr lang="en-US" altLang="en-US" sz="1800" i="1" baseline="30000"/>
          </a:p>
        </p:txBody>
      </p:sp>
      <p:sp>
        <p:nvSpPr>
          <p:cNvPr id="63" name="Text Box 55"/>
          <p:cNvSpPr txBox="1">
            <a:spLocks noChangeArrowheads="1"/>
          </p:cNvSpPr>
          <p:nvPr/>
        </p:nvSpPr>
        <p:spPr bwMode="auto">
          <a:xfrm>
            <a:off x="6719210" y="2238375"/>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t>x</a:t>
            </a:r>
            <a:endParaRPr lang="en-US" altLang="en-US" sz="1800" i="1" baseline="30000"/>
          </a:p>
        </p:txBody>
      </p:sp>
      <p:sp>
        <p:nvSpPr>
          <p:cNvPr id="64" name="Line 56"/>
          <p:cNvSpPr>
            <a:spLocks noChangeShapeType="1"/>
          </p:cNvSpPr>
          <p:nvPr/>
        </p:nvSpPr>
        <p:spPr bwMode="auto">
          <a:xfrm flipV="1">
            <a:off x="4128410" y="5048250"/>
            <a:ext cx="3181350" cy="1295400"/>
          </a:xfrm>
          <a:prstGeom prst="line">
            <a:avLst/>
          </a:prstGeom>
          <a:noFill/>
          <a:ln w="19050">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Line 57"/>
          <p:cNvSpPr>
            <a:spLocks noChangeShapeType="1"/>
          </p:cNvSpPr>
          <p:nvPr/>
        </p:nvSpPr>
        <p:spPr bwMode="auto">
          <a:xfrm flipV="1">
            <a:off x="4123648" y="4972050"/>
            <a:ext cx="3114675" cy="12842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Line 58"/>
          <p:cNvSpPr>
            <a:spLocks noChangeShapeType="1"/>
          </p:cNvSpPr>
          <p:nvPr/>
        </p:nvSpPr>
        <p:spPr bwMode="auto">
          <a:xfrm flipV="1">
            <a:off x="4237948" y="5143500"/>
            <a:ext cx="3057525" cy="12461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Oval 59"/>
          <p:cNvSpPr>
            <a:spLocks noChangeArrowheads="1"/>
          </p:cNvSpPr>
          <p:nvPr/>
        </p:nvSpPr>
        <p:spPr bwMode="auto">
          <a:xfrm>
            <a:off x="5850848" y="5402263"/>
            <a:ext cx="228600" cy="219075"/>
          </a:xfrm>
          <a:prstGeom prst="ellipse">
            <a:avLst/>
          </a:prstGeom>
          <a:noFill/>
          <a:ln w="19050" algn="ctr">
            <a:solidFill>
              <a:srgbClr val="FF000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68" name="Oval 60"/>
          <p:cNvSpPr>
            <a:spLocks noChangeArrowheads="1"/>
          </p:cNvSpPr>
          <p:nvPr/>
        </p:nvSpPr>
        <p:spPr bwMode="auto">
          <a:xfrm>
            <a:off x="5460323" y="5716588"/>
            <a:ext cx="228600" cy="219075"/>
          </a:xfrm>
          <a:prstGeom prst="ellipse">
            <a:avLst/>
          </a:prstGeom>
          <a:noFill/>
          <a:ln w="19050" algn="ctr">
            <a:solidFill>
              <a:srgbClr val="0000FF"/>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69" name="Oval 61"/>
          <p:cNvSpPr>
            <a:spLocks noChangeArrowheads="1"/>
          </p:cNvSpPr>
          <p:nvPr/>
        </p:nvSpPr>
        <p:spPr bwMode="auto">
          <a:xfrm>
            <a:off x="4393523" y="5992813"/>
            <a:ext cx="228600" cy="219075"/>
          </a:xfrm>
          <a:prstGeom prst="ellipse">
            <a:avLst/>
          </a:prstGeom>
          <a:noFill/>
          <a:ln w="19050" algn="ctr">
            <a:solidFill>
              <a:srgbClr val="FF000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Tree>
    <p:extLst>
      <p:ext uri="{BB962C8B-B14F-4D97-AF65-F5344CB8AC3E}">
        <p14:creationId xmlns:p14="http://schemas.microsoft.com/office/powerpoint/2010/main" val="32640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4" grpId="0" animBg="1"/>
      <p:bldP spid="65" grpId="0" animBg="1"/>
      <p:bldP spid="66" grpId="0" animBg="1"/>
      <p:bldP spid="67" grpId="0" animBg="1"/>
      <p:bldP spid="68"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70" name="Rectangle 2"/>
          <p:cNvSpPr>
            <a:spLocks noGrp="1" noChangeArrowheads="1"/>
          </p:cNvSpPr>
          <p:nvPr>
            <p:ph type="title"/>
          </p:nvPr>
        </p:nvSpPr>
        <p:spPr>
          <a:xfrm>
            <a:off x="1756957" y="381000"/>
            <a:ext cx="7772400" cy="1143000"/>
          </a:xfrm>
        </p:spPr>
        <p:txBody>
          <a:bodyPr/>
          <a:lstStyle/>
          <a:p>
            <a:pPr eaLnBrk="1" hangingPunct="1"/>
            <a:r>
              <a:rPr lang="en-US" altLang="en-US" smtClean="0"/>
              <a:t>Non-linear SVMs:  Feature spaces</a:t>
            </a:r>
          </a:p>
        </p:txBody>
      </p:sp>
      <p:sp>
        <p:nvSpPr>
          <p:cNvPr id="71" name="Rectangle 3"/>
          <p:cNvSpPr txBox="1">
            <a:spLocks noChangeArrowheads="1"/>
          </p:cNvSpPr>
          <p:nvPr/>
        </p:nvSpPr>
        <p:spPr>
          <a:xfrm>
            <a:off x="1528357" y="15240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General idea:   the original feature space can always be mapped to some higher-dimensional feature space where the training set is separable:</a:t>
            </a:r>
          </a:p>
        </p:txBody>
      </p:sp>
      <p:sp>
        <p:nvSpPr>
          <p:cNvPr id="72" name="Line 42"/>
          <p:cNvSpPr>
            <a:spLocks noChangeShapeType="1"/>
          </p:cNvSpPr>
          <p:nvPr/>
        </p:nvSpPr>
        <p:spPr bwMode="auto">
          <a:xfrm flipV="1">
            <a:off x="3139670" y="3003191"/>
            <a:ext cx="0" cy="304165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 name="Line 43"/>
          <p:cNvSpPr>
            <a:spLocks noChangeShapeType="1"/>
          </p:cNvSpPr>
          <p:nvPr/>
        </p:nvSpPr>
        <p:spPr bwMode="auto">
          <a:xfrm flipV="1">
            <a:off x="1518832" y="4614504"/>
            <a:ext cx="3319463" cy="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AutoShape 44"/>
          <p:cNvSpPr>
            <a:spLocks noChangeArrowheads="1"/>
          </p:cNvSpPr>
          <p:nvPr/>
        </p:nvSpPr>
        <p:spPr bwMode="auto">
          <a:xfrm>
            <a:off x="3169832" y="3835041"/>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75" name="AutoShape 45"/>
          <p:cNvSpPr>
            <a:spLocks noChangeArrowheads="1"/>
          </p:cNvSpPr>
          <p:nvPr/>
        </p:nvSpPr>
        <p:spPr bwMode="auto">
          <a:xfrm>
            <a:off x="2595157" y="41922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76" name="AutoShape 46"/>
          <p:cNvSpPr>
            <a:spLocks noChangeArrowheads="1"/>
          </p:cNvSpPr>
          <p:nvPr/>
        </p:nvSpPr>
        <p:spPr bwMode="auto">
          <a:xfrm>
            <a:off x="2747557" y="47383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77" name="AutoShape 47"/>
          <p:cNvSpPr>
            <a:spLocks noChangeArrowheads="1"/>
          </p:cNvSpPr>
          <p:nvPr/>
        </p:nvSpPr>
        <p:spPr bwMode="auto">
          <a:xfrm>
            <a:off x="3280957" y="521457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78" name="AutoShape 48"/>
          <p:cNvSpPr>
            <a:spLocks noChangeArrowheads="1"/>
          </p:cNvSpPr>
          <p:nvPr/>
        </p:nvSpPr>
        <p:spPr bwMode="auto">
          <a:xfrm>
            <a:off x="2861857" y="388107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79" name="AutoShape 49"/>
          <p:cNvSpPr>
            <a:spLocks noChangeArrowheads="1"/>
          </p:cNvSpPr>
          <p:nvPr/>
        </p:nvSpPr>
        <p:spPr bwMode="auto">
          <a:xfrm>
            <a:off x="2366557" y="45097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0" name="AutoShape 50"/>
          <p:cNvSpPr>
            <a:spLocks noChangeArrowheads="1"/>
          </p:cNvSpPr>
          <p:nvPr/>
        </p:nvSpPr>
        <p:spPr bwMode="auto">
          <a:xfrm>
            <a:off x="2785657" y="525267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1" name="AutoShape 51"/>
          <p:cNvSpPr>
            <a:spLocks noChangeArrowheads="1"/>
          </p:cNvSpPr>
          <p:nvPr/>
        </p:nvSpPr>
        <p:spPr bwMode="auto">
          <a:xfrm>
            <a:off x="3280957" y="42811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2" name="AutoShape 52"/>
          <p:cNvSpPr>
            <a:spLocks noChangeArrowheads="1"/>
          </p:cNvSpPr>
          <p:nvPr/>
        </p:nvSpPr>
        <p:spPr bwMode="auto">
          <a:xfrm>
            <a:off x="4182657" y="42684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3" name="AutoShape 53"/>
          <p:cNvSpPr>
            <a:spLocks noChangeArrowheads="1"/>
          </p:cNvSpPr>
          <p:nvPr/>
        </p:nvSpPr>
        <p:spPr bwMode="auto">
          <a:xfrm>
            <a:off x="4042957" y="54812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4" name="AutoShape 54"/>
          <p:cNvSpPr>
            <a:spLocks noChangeArrowheads="1"/>
          </p:cNvSpPr>
          <p:nvPr/>
        </p:nvSpPr>
        <p:spPr bwMode="auto">
          <a:xfrm>
            <a:off x="1795057" y="43954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5" name="AutoShape 55"/>
          <p:cNvSpPr>
            <a:spLocks noChangeArrowheads="1"/>
          </p:cNvSpPr>
          <p:nvPr/>
        </p:nvSpPr>
        <p:spPr bwMode="auto">
          <a:xfrm>
            <a:off x="3306357" y="58495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6" name="AutoShape 56"/>
          <p:cNvSpPr>
            <a:spLocks noChangeArrowheads="1"/>
          </p:cNvSpPr>
          <p:nvPr/>
        </p:nvSpPr>
        <p:spPr bwMode="auto">
          <a:xfrm>
            <a:off x="4271557" y="50050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7" name="AutoShape 57"/>
          <p:cNvSpPr>
            <a:spLocks noChangeArrowheads="1"/>
          </p:cNvSpPr>
          <p:nvPr/>
        </p:nvSpPr>
        <p:spPr bwMode="auto">
          <a:xfrm>
            <a:off x="2334807" y="55447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8" name="AutoShape 58"/>
          <p:cNvSpPr>
            <a:spLocks noChangeArrowheads="1"/>
          </p:cNvSpPr>
          <p:nvPr/>
        </p:nvSpPr>
        <p:spPr bwMode="auto">
          <a:xfrm>
            <a:off x="2023657" y="50621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89" name="AutoShape 59"/>
          <p:cNvSpPr>
            <a:spLocks noChangeArrowheads="1"/>
          </p:cNvSpPr>
          <p:nvPr/>
        </p:nvSpPr>
        <p:spPr bwMode="auto">
          <a:xfrm>
            <a:off x="2080807" y="35381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0" name="AutoShape 61"/>
          <p:cNvSpPr>
            <a:spLocks noChangeArrowheads="1"/>
          </p:cNvSpPr>
          <p:nvPr/>
        </p:nvSpPr>
        <p:spPr bwMode="auto">
          <a:xfrm>
            <a:off x="3576232" y="4673241"/>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1" name="AutoShape 62"/>
          <p:cNvSpPr>
            <a:spLocks noChangeArrowheads="1"/>
          </p:cNvSpPr>
          <p:nvPr/>
        </p:nvSpPr>
        <p:spPr bwMode="auto">
          <a:xfrm>
            <a:off x="3195232" y="4806591"/>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2" name="AutoShape 63"/>
          <p:cNvSpPr>
            <a:spLocks noChangeArrowheads="1"/>
          </p:cNvSpPr>
          <p:nvPr/>
        </p:nvSpPr>
        <p:spPr bwMode="auto">
          <a:xfrm>
            <a:off x="3480982" y="3568341"/>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3" name="Oval 66"/>
          <p:cNvSpPr>
            <a:spLocks noChangeArrowheads="1"/>
          </p:cNvSpPr>
          <p:nvPr/>
        </p:nvSpPr>
        <p:spPr bwMode="auto">
          <a:xfrm>
            <a:off x="2185582" y="3654066"/>
            <a:ext cx="1885950" cy="1905000"/>
          </a:xfrm>
          <a:prstGeom prst="ellipse">
            <a:avLst/>
          </a:prstGeom>
          <a:noFill/>
          <a:ln w="15875" algn="ctr">
            <a:solidFill>
              <a:schemeClr val="tx2"/>
            </a:solidFill>
            <a:prstDash val="sysDot"/>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4" name="AutoShape 67"/>
          <p:cNvSpPr>
            <a:spLocks noChangeArrowheads="1"/>
          </p:cNvSpPr>
          <p:nvPr/>
        </p:nvSpPr>
        <p:spPr bwMode="auto">
          <a:xfrm>
            <a:off x="2233207" y="36905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5" name="AutoShape 68"/>
          <p:cNvSpPr>
            <a:spLocks noChangeArrowheads="1"/>
          </p:cNvSpPr>
          <p:nvPr/>
        </p:nvSpPr>
        <p:spPr bwMode="auto">
          <a:xfrm>
            <a:off x="4157257" y="36715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6" name="Line 69"/>
          <p:cNvSpPr>
            <a:spLocks noChangeShapeType="1"/>
          </p:cNvSpPr>
          <p:nvPr/>
        </p:nvSpPr>
        <p:spPr bwMode="auto">
          <a:xfrm flipH="1" flipV="1">
            <a:off x="7178270" y="2755541"/>
            <a:ext cx="0" cy="207010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 name="Line 70"/>
          <p:cNvSpPr>
            <a:spLocks noChangeShapeType="1"/>
          </p:cNvSpPr>
          <p:nvPr/>
        </p:nvSpPr>
        <p:spPr bwMode="auto">
          <a:xfrm>
            <a:off x="7148107" y="4843104"/>
            <a:ext cx="2347913" cy="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 name="AutoShape 71"/>
          <p:cNvSpPr>
            <a:spLocks noChangeArrowheads="1"/>
          </p:cNvSpPr>
          <p:nvPr/>
        </p:nvSpPr>
        <p:spPr bwMode="auto">
          <a:xfrm>
            <a:off x="7446557" y="4206516"/>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99" name="AutoShape 72"/>
          <p:cNvSpPr>
            <a:spLocks noChangeArrowheads="1"/>
          </p:cNvSpPr>
          <p:nvPr/>
        </p:nvSpPr>
        <p:spPr bwMode="auto">
          <a:xfrm>
            <a:off x="6871882" y="4563704"/>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0" name="AutoShape 73"/>
          <p:cNvSpPr>
            <a:spLocks noChangeArrowheads="1"/>
          </p:cNvSpPr>
          <p:nvPr/>
        </p:nvSpPr>
        <p:spPr bwMode="auto">
          <a:xfrm>
            <a:off x="7252882" y="51193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1" name="AutoShape 74"/>
          <p:cNvSpPr>
            <a:spLocks noChangeArrowheads="1"/>
          </p:cNvSpPr>
          <p:nvPr/>
        </p:nvSpPr>
        <p:spPr bwMode="auto">
          <a:xfrm>
            <a:off x="8072032" y="51193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2" name="AutoShape 75"/>
          <p:cNvSpPr>
            <a:spLocks noChangeArrowheads="1"/>
          </p:cNvSpPr>
          <p:nvPr/>
        </p:nvSpPr>
        <p:spPr bwMode="auto">
          <a:xfrm>
            <a:off x="7138582" y="4252554"/>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3" name="AutoShape 76"/>
          <p:cNvSpPr>
            <a:spLocks noChangeArrowheads="1"/>
          </p:cNvSpPr>
          <p:nvPr/>
        </p:nvSpPr>
        <p:spPr bwMode="auto">
          <a:xfrm>
            <a:off x="7348132" y="452877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4" name="AutoShape 77"/>
          <p:cNvSpPr>
            <a:spLocks noChangeArrowheads="1"/>
          </p:cNvSpPr>
          <p:nvPr/>
        </p:nvSpPr>
        <p:spPr bwMode="auto">
          <a:xfrm>
            <a:off x="7576732" y="5157429"/>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5" name="AutoShape 78"/>
          <p:cNvSpPr>
            <a:spLocks noChangeArrowheads="1"/>
          </p:cNvSpPr>
          <p:nvPr/>
        </p:nvSpPr>
        <p:spPr bwMode="auto">
          <a:xfrm>
            <a:off x="7557682" y="4652604"/>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6" name="AutoShape 79"/>
          <p:cNvSpPr>
            <a:spLocks noChangeArrowheads="1"/>
          </p:cNvSpPr>
          <p:nvPr/>
        </p:nvSpPr>
        <p:spPr bwMode="auto">
          <a:xfrm>
            <a:off x="9164232" y="42874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7" name="AutoShape 80"/>
          <p:cNvSpPr>
            <a:spLocks noChangeArrowheads="1"/>
          </p:cNvSpPr>
          <p:nvPr/>
        </p:nvSpPr>
        <p:spPr bwMode="auto">
          <a:xfrm>
            <a:off x="9024532" y="55003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8" name="AutoShape 81"/>
          <p:cNvSpPr>
            <a:spLocks noChangeArrowheads="1"/>
          </p:cNvSpPr>
          <p:nvPr/>
        </p:nvSpPr>
        <p:spPr bwMode="auto">
          <a:xfrm>
            <a:off x="8548282" y="32524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9" name="AutoShape 82"/>
          <p:cNvSpPr>
            <a:spLocks noChangeArrowheads="1"/>
          </p:cNvSpPr>
          <p:nvPr/>
        </p:nvSpPr>
        <p:spPr bwMode="auto">
          <a:xfrm>
            <a:off x="8554632" y="45160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0" name="AutoShape 83"/>
          <p:cNvSpPr>
            <a:spLocks noChangeArrowheads="1"/>
          </p:cNvSpPr>
          <p:nvPr/>
        </p:nvSpPr>
        <p:spPr bwMode="auto">
          <a:xfrm>
            <a:off x="9253132" y="50240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1" name="AutoShape 84"/>
          <p:cNvSpPr>
            <a:spLocks noChangeArrowheads="1"/>
          </p:cNvSpPr>
          <p:nvPr/>
        </p:nvSpPr>
        <p:spPr bwMode="auto">
          <a:xfrm>
            <a:off x="8078382" y="39636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2" name="AutoShape 85"/>
          <p:cNvSpPr>
            <a:spLocks noChangeArrowheads="1"/>
          </p:cNvSpPr>
          <p:nvPr/>
        </p:nvSpPr>
        <p:spPr bwMode="auto">
          <a:xfrm>
            <a:off x="8681632" y="519552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3" name="AutoShape 86"/>
          <p:cNvSpPr>
            <a:spLocks noChangeArrowheads="1"/>
          </p:cNvSpPr>
          <p:nvPr/>
        </p:nvSpPr>
        <p:spPr bwMode="auto">
          <a:xfrm>
            <a:off x="8472082" y="34619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4" name="AutoShape 87"/>
          <p:cNvSpPr>
            <a:spLocks noChangeArrowheads="1"/>
          </p:cNvSpPr>
          <p:nvPr/>
        </p:nvSpPr>
        <p:spPr bwMode="auto">
          <a:xfrm>
            <a:off x="7081432" y="4968516"/>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5" name="AutoShape 88"/>
          <p:cNvSpPr>
            <a:spLocks noChangeArrowheads="1"/>
          </p:cNvSpPr>
          <p:nvPr/>
        </p:nvSpPr>
        <p:spPr bwMode="auto">
          <a:xfrm>
            <a:off x="6700432" y="5101866"/>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6" name="AutoShape 89"/>
          <p:cNvSpPr>
            <a:spLocks noChangeArrowheads="1"/>
          </p:cNvSpPr>
          <p:nvPr/>
        </p:nvSpPr>
        <p:spPr bwMode="auto">
          <a:xfrm>
            <a:off x="8462557" y="3587391"/>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7" name="AutoShape 91"/>
          <p:cNvSpPr>
            <a:spLocks noChangeArrowheads="1"/>
          </p:cNvSpPr>
          <p:nvPr/>
        </p:nvSpPr>
        <p:spPr bwMode="auto">
          <a:xfrm>
            <a:off x="8014882" y="31190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8" name="AutoShape 92"/>
          <p:cNvSpPr>
            <a:spLocks noChangeArrowheads="1"/>
          </p:cNvSpPr>
          <p:nvPr/>
        </p:nvSpPr>
        <p:spPr bwMode="auto">
          <a:xfrm>
            <a:off x="9138832" y="3690579"/>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9" name="Line 93"/>
          <p:cNvSpPr>
            <a:spLocks noChangeShapeType="1"/>
          </p:cNvSpPr>
          <p:nvPr/>
        </p:nvSpPr>
        <p:spPr bwMode="auto">
          <a:xfrm flipH="1">
            <a:off x="5930495" y="4844691"/>
            <a:ext cx="1238250" cy="99695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 name="Line 94"/>
          <p:cNvSpPr>
            <a:spLocks noChangeShapeType="1"/>
          </p:cNvSpPr>
          <p:nvPr/>
        </p:nvSpPr>
        <p:spPr bwMode="auto">
          <a:xfrm>
            <a:off x="7167157" y="3492141"/>
            <a:ext cx="1447800" cy="1333500"/>
          </a:xfrm>
          <a:prstGeom prst="line">
            <a:avLst/>
          </a:prstGeom>
          <a:noFill/>
          <a:ln w="15875">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Line 95"/>
          <p:cNvSpPr>
            <a:spLocks noChangeShapeType="1"/>
          </p:cNvSpPr>
          <p:nvPr/>
        </p:nvSpPr>
        <p:spPr bwMode="auto">
          <a:xfrm flipV="1">
            <a:off x="7395757" y="4863741"/>
            <a:ext cx="1219200" cy="1219200"/>
          </a:xfrm>
          <a:prstGeom prst="line">
            <a:avLst/>
          </a:prstGeom>
          <a:noFill/>
          <a:ln w="15875">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 name="Line 96"/>
          <p:cNvSpPr>
            <a:spLocks noChangeShapeType="1"/>
          </p:cNvSpPr>
          <p:nvPr/>
        </p:nvSpPr>
        <p:spPr bwMode="auto">
          <a:xfrm flipV="1">
            <a:off x="5700307" y="3530241"/>
            <a:ext cx="1466850" cy="838200"/>
          </a:xfrm>
          <a:prstGeom prst="line">
            <a:avLst/>
          </a:prstGeom>
          <a:noFill/>
          <a:ln w="15875">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 name="Line 97"/>
          <p:cNvSpPr>
            <a:spLocks noChangeShapeType="1"/>
          </p:cNvSpPr>
          <p:nvPr/>
        </p:nvSpPr>
        <p:spPr bwMode="auto">
          <a:xfrm>
            <a:off x="5681257" y="4368441"/>
            <a:ext cx="1714500" cy="1695450"/>
          </a:xfrm>
          <a:prstGeom prst="line">
            <a:avLst/>
          </a:prstGeom>
          <a:noFill/>
          <a:ln w="15875">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4" name="AutoShape 98"/>
          <p:cNvSpPr>
            <a:spLocks noChangeArrowheads="1"/>
          </p:cNvSpPr>
          <p:nvPr/>
        </p:nvSpPr>
        <p:spPr bwMode="auto">
          <a:xfrm>
            <a:off x="4662082" y="2930166"/>
            <a:ext cx="1638300" cy="457200"/>
          </a:xfrm>
          <a:prstGeom prst="curvedDownArrow">
            <a:avLst>
              <a:gd name="adj1" fmla="val 71667"/>
              <a:gd name="adj2" fmla="val 143333"/>
              <a:gd name="adj3" fmla="val 33333"/>
            </a:avLst>
          </a:prstGeom>
          <a:solidFill>
            <a:srgbClr val="008000"/>
          </a:solidFill>
          <a:ln w="9525">
            <a:solidFill>
              <a:srgbClr val="008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5" name="Text Box 99"/>
          <p:cNvSpPr txBox="1">
            <a:spLocks noChangeArrowheads="1"/>
          </p:cNvSpPr>
          <p:nvPr/>
        </p:nvSpPr>
        <p:spPr bwMode="auto">
          <a:xfrm>
            <a:off x="4662082" y="3330216"/>
            <a:ext cx="16795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sz="2000">
                <a:cs typeface="Times New Roman" panose="02020603050405020304" pitchFamily="18" charset="0"/>
              </a:rPr>
              <a:t>Φ</a:t>
            </a:r>
            <a:r>
              <a:rPr lang="en-US" altLang="en-US" sz="2000">
                <a:cs typeface="Times New Roman" panose="02020603050405020304" pitchFamily="18" charset="0"/>
              </a:rPr>
              <a:t>:  </a:t>
            </a:r>
            <a:r>
              <a:rPr lang="en-US" altLang="en-US" sz="2000" b="1">
                <a:cs typeface="Times New Roman" panose="02020603050405020304" pitchFamily="18" charset="0"/>
              </a:rPr>
              <a:t>x</a:t>
            </a:r>
            <a:r>
              <a:rPr lang="en-US" altLang="en-US" sz="2000" b="1" baseline="-25000">
                <a:cs typeface="Times New Roman" panose="02020603050405020304" pitchFamily="18" charset="0"/>
              </a:rPr>
              <a:t> </a:t>
            </a:r>
            <a:r>
              <a:rPr lang="en-US" altLang="en-US" sz="2000" b="1">
                <a:cs typeface="Times New Roman" panose="02020603050405020304" pitchFamily="18" charset="0"/>
              </a:rPr>
              <a:t>→</a:t>
            </a:r>
            <a:r>
              <a:rPr lang="en-US" altLang="en-US" sz="2000">
                <a:cs typeface="Times New Roman" panose="02020603050405020304" pitchFamily="18" charset="0"/>
              </a:rPr>
              <a:t> </a:t>
            </a:r>
            <a:r>
              <a:rPr lang="el-GR" altLang="en-US" sz="2000" b="1">
                <a:cs typeface="Times New Roman" panose="02020603050405020304" pitchFamily="18" charset="0"/>
              </a:rPr>
              <a:t>φ</a:t>
            </a:r>
            <a:r>
              <a:rPr lang="en-US" altLang="en-US" sz="2000">
                <a:cs typeface="Times New Roman" panose="02020603050405020304" pitchFamily="18" charset="0"/>
              </a:rPr>
              <a:t>(</a:t>
            </a:r>
            <a:r>
              <a:rPr lang="en-US" altLang="en-US" sz="2000" b="1">
                <a:cs typeface="Times New Roman" panose="02020603050405020304" pitchFamily="18" charset="0"/>
              </a:rPr>
              <a:t>x</a:t>
            </a:r>
            <a:r>
              <a:rPr lang="en-US" altLang="en-US" sz="2000">
                <a:cs typeface="Times New Roman" panose="02020603050405020304" pitchFamily="18" charset="0"/>
              </a:rPr>
              <a:t>)</a:t>
            </a:r>
          </a:p>
        </p:txBody>
      </p:sp>
    </p:spTree>
    <p:extLst>
      <p:ext uri="{BB962C8B-B14F-4D97-AF65-F5344CB8AC3E}">
        <p14:creationId xmlns:p14="http://schemas.microsoft.com/office/powerpoint/2010/main" val="81953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
        <p:nvSpPr>
          <p:cNvPr id="60" name="Rectangle 2"/>
          <p:cNvSpPr>
            <a:spLocks noGrp="1" noChangeArrowheads="1"/>
          </p:cNvSpPr>
          <p:nvPr>
            <p:ph type="title"/>
          </p:nvPr>
        </p:nvSpPr>
        <p:spPr>
          <a:xfrm>
            <a:off x="1743895" y="381000"/>
            <a:ext cx="7772400" cy="1143000"/>
          </a:xfrm>
        </p:spPr>
        <p:txBody>
          <a:bodyPr/>
          <a:lstStyle/>
          <a:p>
            <a:pPr eaLnBrk="1" hangingPunct="1"/>
            <a:r>
              <a:rPr lang="en-US" altLang="en-US" smtClean="0"/>
              <a:t>The “Kernel Trick”</a:t>
            </a:r>
          </a:p>
        </p:txBody>
      </p:sp>
      <p:sp>
        <p:nvSpPr>
          <p:cNvPr id="61" name="Rectangle 3"/>
          <p:cNvSpPr txBox="1">
            <a:spLocks noChangeArrowheads="1"/>
          </p:cNvSpPr>
          <p:nvPr/>
        </p:nvSpPr>
        <p:spPr>
          <a:xfrm>
            <a:off x="1515295" y="15240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The linear classifier relies on inner product between vectors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endParaRPr lang="en-US" altLang="en-US" i="1" baseline="-25000" dirty="0" smtClean="0"/>
          </a:p>
          <a:p>
            <a:r>
              <a:rPr lang="en-US" altLang="en-US" dirty="0" smtClean="0"/>
              <a:t>If every </a:t>
            </a:r>
            <a:r>
              <a:rPr lang="en-US" altLang="en-US" dirty="0" err="1" smtClean="0"/>
              <a:t>datapoint</a:t>
            </a:r>
            <a:r>
              <a:rPr lang="en-US" altLang="en-US" dirty="0" smtClean="0"/>
              <a:t> is mapped into high-dimensional space via some transformation </a:t>
            </a:r>
            <a:r>
              <a:rPr lang="el-GR" altLang="en-US" dirty="0" smtClean="0">
                <a:cs typeface="Times New Roman" panose="02020603050405020304" pitchFamily="18" charset="0"/>
              </a:rPr>
              <a:t>Φ</a:t>
            </a:r>
            <a:r>
              <a:rPr lang="en-US" altLang="en-US" dirty="0" smtClean="0">
                <a:cs typeface="Times New Roman" panose="02020603050405020304" pitchFamily="18" charset="0"/>
              </a:rPr>
              <a:t>:  </a:t>
            </a:r>
            <a:r>
              <a:rPr lang="en-US" altLang="en-US" b="1" dirty="0" smtClean="0">
                <a:cs typeface="Times New Roman" panose="02020603050405020304" pitchFamily="18" charset="0"/>
              </a:rPr>
              <a:t>x</a:t>
            </a:r>
            <a:r>
              <a:rPr lang="en-US" altLang="en-US" b="1" baseline="-25000" dirty="0" smtClean="0">
                <a:cs typeface="Times New Roman" panose="02020603050405020304" pitchFamily="18" charset="0"/>
              </a:rPr>
              <a:t> </a:t>
            </a:r>
            <a:r>
              <a:rPr lang="en-US" altLang="en-US" b="1" dirty="0" smtClean="0">
                <a:cs typeface="Times New Roman" panose="02020603050405020304" pitchFamily="18" charset="0"/>
              </a:rPr>
              <a:t>→</a:t>
            </a:r>
            <a:r>
              <a:rPr lang="en-US" altLang="en-US" dirty="0" smtClean="0">
                <a:cs typeface="Times New Roman" panose="02020603050405020304" pitchFamily="18" charset="0"/>
              </a:rPr>
              <a:t> </a:t>
            </a:r>
            <a:r>
              <a:rPr lang="el-GR" altLang="en-US"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the inner product becomes:</a:t>
            </a:r>
          </a:p>
          <a:p>
            <a:pPr algn="ctr">
              <a:buFontTx/>
              <a:buNone/>
            </a:pP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a:t>
            </a:r>
            <a:r>
              <a:rPr lang="el-GR" altLang="en-US" b="1" dirty="0" smtClean="0">
                <a:cs typeface="Times New Roman" panose="02020603050405020304" pitchFamily="18" charset="0"/>
              </a:rPr>
              <a:t>φ</a:t>
            </a:r>
            <a:r>
              <a:rPr lang="en-US" altLang="en-US" dirty="0" smtClean="0"/>
              <a:t>(</a:t>
            </a:r>
            <a:r>
              <a:rPr lang="en-US" altLang="en-US" b="1" dirty="0" smtClean="0"/>
              <a:t>x</a:t>
            </a:r>
            <a:r>
              <a:rPr lang="en-US" altLang="en-US" i="1" baseline="-25000" dirty="0" smtClean="0"/>
              <a:t>i</a:t>
            </a:r>
            <a:r>
              <a:rPr lang="en-US" altLang="en-US" dirty="0" smtClean="0"/>
              <a:t>)</a:t>
            </a:r>
            <a:r>
              <a:rPr lang="en-US" altLang="en-US" b="1" baseline="-25000" dirty="0" smtClean="0"/>
              <a:t> </a:t>
            </a:r>
            <a:r>
              <a:rPr lang="en-US" altLang="en-US" b="1" baseline="30000" dirty="0" smtClean="0"/>
              <a:t>T</a:t>
            </a:r>
            <a:r>
              <a:rPr lang="el-GR" altLang="en-US" b="1" dirty="0" smtClean="0">
                <a:cs typeface="Times New Roman" panose="02020603050405020304" pitchFamily="18" charset="0"/>
              </a:rPr>
              <a:t>φ</a:t>
            </a:r>
            <a:r>
              <a:rPr lang="en-US" altLang="en-US" dirty="0" smtClean="0"/>
              <a:t>(</a:t>
            </a:r>
            <a:r>
              <a:rPr lang="en-US" altLang="en-US" b="1" dirty="0" err="1" smtClean="0"/>
              <a:t>x</a:t>
            </a:r>
            <a:r>
              <a:rPr lang="en-US" altLang="en-US" i="1" baseline="-25000" dirty="0" err="1" smtClean="0"/>
              <a:t>j</a:t>
            </a:r>
            <a:r>
              <a:rPr lang="en-US" altLang="en-US" dirty="0" smtClean="0"/>
              <a:t>)</a:t>
            </a:r>
          </a:p>
          <a:p>
            <a:r>
              <a:rPr lang="en-US" altLang="en-US" dirty="0" smtClean="0"/>
              <a:t>A </a:t>
            </a:r>
            <a:r>
              <a:rPr lang="en-US" altLang="en-US" i="1" dirty="0" smtClean="0"/>
              <a:t>kernel function</a:t>
            </a:r>
            <a:r>
              <a:rPr lang="en-US" altLang="en-US" dirty="0" smtClean="0"/>
              <a:t> is a function that is </a:t>
            </a:r>
            <a:r>
              <a:rPr lang="en-US" altLang="en-US" dirty="0" err="1" smtClean="0"/>
              <a:t>eqiuvalent</a:t>
            </a:r>
            <a:r>
              <a:rPr lang="en-US" altLang="en-US" dirty="0" smtClean="0"/>
              <a:t> to an inner product in some feature space.</a:t>
            </a:r>
          </a:p>
          <a:p>
            <a:pPr marL="0" indent="0">
              <a:buNone/>
            </a:pPr>
            <a:endParaRPr lang="el-GR" altLang="en-US" dirty="0" smtClean="0"/>
          </a:p>
        </p:txBody>
      </p:sp>
    </p:spTree>
    <p:extLst>
      <p:ext uri="{BB962C8B-B14F-4D97-AF65-F5344CB8AC3E}">
        <p14:creationId xmlns:p14="http://schemas.microsoft.com/office/powerpoint/2010/main" val="826558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
        <p:nvSpPr>
          <p:cNvPr id="60" name="Rectangle 2"/>
          <p:cNvSpPr>
            <a:spLocks noGrp="1" noChangeArrowheads="1"/>
          </p:cNvSpPr>
          <p:nvPr>
            <p:ph type="title"/>
          </p:nvPr>
        </p:nvSpPr>
        <p:spPr>
          <a:xfrm>
            <a:off x="1743895" y="381000"/>
            <a:ext cx="7772400" cy="1143000"/>
          </a:xfrm>
        </p:spPr>
        <p:txBody>
          <a:bodyPr/>
          <a:lstStyle/>
          <a:p>
            <a:pPr eaLnBrk="1" hangingPunct="1"/>
            <a:r>
              <a:rPr lang="en-US" altLang="en-US" smtClean="0"/>
              <a:t>The “Kernel Trick”</a:t>
            </a:r>
          </a:p>
        </p:txBody>
      </p:sp>
      <mc:AlternateContent xmlns:mc="http://schemas.openxmlformats.org/markup-compatibility/2006" xmlns:a14="http://schemas.microsoft.com/office/drawing/2010/main">
        <mc:Choice Requires="a14">
          <p:sp>
            <p:nvSpPr>
              <p:cNvPr id="61" name="Rectangle 3"/>
              <p:cNvSpPr txBox="1">
                <a:spLocks noChangeArrowheads="1"/>
              </p:cNvSpPr>
              <p:nvPr/>
            </p:nvSpPr>
            <p:spPr>
              <a:xfrm>
                <a:off x="751120" y="1219199"/>
                <a:ext cx="1029629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Example: </a:t>
                </a:r>
              </a:p>
              <a:p>
                <a:pPr>
                  <a:buFontTx/>
                  <a:buNone/>
                </a:pPr>
                <a:r>
                  <a:rPr lang="en-US" altLang="en-US" dirty="0" smtClean="0"/>
                  <a:t>	2-dimensional vectors </a:t>
                </a:r>
                <a:r>
                  <a:rPr lang="en-US" altLang="en-US" b="1" dirty="0" smtClean="0"/>
                  <a:t>x</a:t>
                </a:r>
                <a:r>
                  <a:rPr lang="en-US" altLang="en-US" dirty="0" smtClean="0"/>
                  <a:t>=[</a:t>
                </a:r>
                <a:r>
                  <a:rPr lang="en-US" altLang="en-US" i="1" dirty="0" smtClean="0"/>
                  <a:t>x</a:t>
                </a:r>
                <a:r>
                  <a:rPr lang="en-US" altLang="en-US" i="1" baseline="-25000" dirty="0" smtClean="0"/>
                  <a:t>1   </a:t>
                </a:r>
                <a:r>
                  <a:rPr lang="en-US" altLang="en-US" i="1" dirty="0" smtClean="0"/>
                  <a:t>x</a:t>
                </a:r>
                <a:r>
                  <a:rPr lang="en-US" altLang="en-US" i="1" baseline="-25000" dirty="0" smtClean="0"/>
                  <a:t>2</a:t>
                </a:r>
                <a:r>
                  <a:rPr lang="en-US" altLang="en-US" dirty="0" smtClean="0"/>
                  <a:t>];  let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)=(1 + </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r>
                  <a:rPr lang="en-US" altLang="en-US" dirty="0" smtClean="0"/>
                  <a:t>)</a:t>
                </a:r>
                <a:r>
                  <a:rPr lang="en-US" altLang="en-US" baseline="30000" dirty="0" smtClean="0"/>
                  <a:t>2</a:t>
                </a:r>
                <a:r>
                  <a:rPr lang="en-US" altLang="en-US" baseline="-25000" dirty="0" smtClean="0"/>
                  <a:t>,</a:t>
                </a:r>
                <a:endParaRPr lang="en-US" altLang="en-US" dirty="0" smtClean="0"/>
              </a:p>
              <a:p>
                <a:pPr>
                  <a:buFontTx/>
                  <a:buNone/>
                </a:pPr>
                <a:r>
                  <a:rPr lang="en-US" altLang="en-US" dirty="0" smtClean="0"/>
                  <a:t>	Need to show that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b="1" baseline="-25000" dirty="0" err="1" smtClean="0"/>
                  <a:t>j</a:t>
                </a:r>
                <a:r>
                  <a:rPr lang="en-US" altLang="en-US" dirty="0" smtClean="0"/>
                  <a:t>)= </a:t>
                </a:r>
                <a:r>
                  <a:rPr lang="el-GR" altLang="en-US" b="1" dirty="0" smtClean="0">
                    <a:cs typeface="Times New Roman" panose="02020603050405020304" pitchFamily="18" charset="0"/>
                  </a:rPr>
                  <a:t>φ</a:t>
                </a:r>
                <a:r>
                  <a:rPr lang="en-US" altLang="en-US" dirty="0" smtClean="0"/>
                  <a:t>(</a:t>
                </a:r>
                <a:r>
                  <a:rPr lang="en-US" altLang="en-US" b="1" dirty="0" smtClean="0"/>
                  <a:t>x</a:t>
                </a:r>
                <a:r>
                  <a:rPr lang="en-US" altLang="en-US" i="1" baseline="-25000" dirty="0" smtClean="0"/>
                  <a:t>i</a:t>
                </a:r>
                <a:r>
                  <a:rPr lang="en-US" altLang="en-US" dirty="0" smtClean="0"/>
                  <a:t>)</a:t>
                </a:r>
                <a:r>
                  <a:rPr lang="en-US" altLang="en-US" b="1" baseline="-25000" dirty="0" smtClean="0"/>
                  <a:t> </a:t>
                </a:r>
                <a:r>
                  <a:rPr lang="en-US" altLang="en-US" b="1" baseline="30000" dirty="0" smtClean="0"/>
                  <a:t>T</a:t>
                </a:r>
                <a:r>
                  <a:rPr lang="el-GR" altLang="en-US" b="1" dirty="0" smtClean="0">
                    <a:cs typeface="Times New Roman" panose="02020603050405020304" pitchFamily="18" charset="0"/>
                  </a:rPr>
                  <a:t>φ</a:t>
                </a:r>
                <a:r>
                  <a:rPr lang="en-US" altLang="en-US" dirty="0" smtClean="0"/>
                  <a:t>(</a:t>
                </a:r>
                <a:r>
                  <a:rPr lang="en-US" altLang="en-US" b="1" dirty="0" err="1" smtClean="0"/>
                  <a:t>x</a:t>
                </a:r>
                <a:r>
                  <a:rPr lang="en-US" altLang="en-US" i="1" baseline="-25000" dirty="0" err="1" smtClean="0"/>
                  <a:t>j</a:t>
                </a:r>
                <a:r>
                  <a:rPr lang="en-US" altLang="en-US" dirty="0" smtClean="0"/>
                  <a:t>):</a:t>
                </a:r>
              </a:p>
              <a:p>
                <a:pPr>
                  <a:buFontTx/>
                  <a:buNone/>
                </a:pPr>
                <a:r>
                  <a:rPr lang="en-US" altLang="en-US" dirty="0" smtClean="0"/>
                  <a: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)=(1 + </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r>
                  <a:rPr lang="en-US" altLang="en-US" dirty="0" smtClean="0"/>
                  <a:t>)</a:t>
                </a:r>
                <a:r>
                  <a:rPr lang="en-US" altLang="en-US" baseline="30000" dirty="0" smtClean="0"/>
                  <a:t>2</a:t>
                </a:r>
                <a:r>
                  <a:rPr lang="en-US" altLang="en-US" baseline="-25000" dirty="0" smtClean="0"/>
                  <a:t>,</a:t>
                </a:r>
                <a:r>
                  <a:rPr lang="en-US" altLang="en-US" dirty="0" smtClean="0"/>
                  <a:t>= 1+ </a:t>
                </a:r>
                <a:r>
                  <a:rPr lang="en-US" altLang="en-US" i="1" dirty="0" smtClean="0"/>
                  <a:t>x</a:t>
                </a:r>
                <a:r>
                  <a:rPr lang="en-US" altLang="en-US" i="1" baseline="-25000" dirty="0" smtClean="0"/>
                  <a:t>i1</a:t>
                </a:r>
                <a:r>
                  <a:rPr lang="en-US" altLang="en-US" i="1" baseline="30000" dirty="0" smtClean="0"/>
                  <a:t>2</a:t>
                </a:r>
                <a:r>
                  <a:rPr lang="en-US" altLang="en-US" i="1" dirty="0" smtClean="0"/>
                  <a:t>x</a:t>
                </a:r>
                <a:r>
                  <a:rPr lang="en-US" altLang="en-US" i="1" baseline="-25000" dirty="0" smtClean="0"/>
                  <a:t>j1</a:t>
                </a:r>
                <a:r>
                  <a:rPr lang="en-US" altLang="en-US" i="1" baseline="30000" dirty="0" smtClean="0"/>
                  <a:t>2 </a:t>
                </a:r>
                <a:r>
                  <a:rPr lang="en-US" altLang="en-US" i="1" dirty="0" smtClean="0"/>
                  <a:t>+ </a:t>
                </a:r>
                <a:r>
                  <a:rPr lang="en-US" altLang="en-US" dirty="0" smtClean="0"/>
                  <a:t>2 </a:t>
                </a:r>
                <a:r>
                  <a:rPr lang="en-US" altLang="en-US" i="1" dirty="0" smtClean="0"/>
                  <a:t>x</a:t>
                </a:r>
                <a:r>
                  <a:rPr lang="en-US" altLang="en-US" i="1" baseline="-25000" dirty="0" smtClean="0"/>
                  <a:t>i1</a:t>
                </a:r>
                <a:r>
                  <a:rPr lang="en-US" altLang="en-US" i="1" dirty="0" smtClean="0"/>
                  <a:t>x</a:t>
                </a:r>
                <a:r>
                  <a:rPr lang="en-US" altLang="en-US" i="1" baseline="-25000" dirty="0" smtClean="0"/>
                  <a:t>j1</a:t>
                </a:r>
                <a:r>
                  <a:rPr lang="en-US" altLang="en-US" i="1" baseline="30000" dirty="0" smtClean="0"/>
                  <a:t> </a:t>
                </a:r>
                <a:r>
                  <a:rPr lang="en-US" altLang="en-US" i="1" dirty="0" smtClean="0"/>
                  <a:t>x</a:t>
                </a:r>
                <a:r>
                  <a:rPr lang="en-US" altLang="en-US" i="1" baseline="-25000" dirty="0" smtClean="0"/>
                  <a:t>i2</a:t>
                </a:r>
                <a:r>
                  <a:rPr lang="en-US" altLang="en-US" i="1" dirty="0" smtClean="0"/>
                  <a:t>x</a:t>
                </a:r>
                <a:r>
                  <a:rPr lang="en-US" altLang="en-US" i="1" baseline="-25000" dirty="0" smtClean="0"/>
                  <a:t>j2</a:t>
                </a:r>
                <a:r>
                  <a:rPr lang="en-US" altLang="en-US" i="1" dirty="0" smtClean="0"/>
                  <a:t>+ x</a:t>
                </a:r>
                <a:r>
                  <a:rPr lang="en-US" altLang="en-US" i="1" baseline="-25000" dirty="0" smtClean="0"/>
                  <a:t>i2</a:t>
                </a:r>
                <a:r>
                  <a:rPr lang="en-US" altLang="en-US" i="1" baseline="30000" dirty="0" smtClean="0"/>
                  <a:t>2</a:t>
                </a:r>
                <a:r>
                  <a:rPr lang="en-US" altLang="en-US" i="1" dirty="0" smtClean="0"/>
                  <a:t>x</a:t>
                </a:r>
                <a:r>
                  <a:rPr lang="en-US" altLang="en-US" i="1" baseline="-25000" dirty="0" smtClean="0"/>
                  <a:t>j2</a:t>
                </a:r>
                <a:r>
                  <a:rPr lang="en-US" altLang="en-US" i="1" baseline="30000" dirty="0" smtClean="0"/>
                  <a:t>2 </a:t>
                </a:r>
                <a:r>
                  <a:rPr lang="en-US" altLang="en-US" dirty="0" smtClean="0"/>
                  <a:t>+ 2</a:t>
                </a:r>
                <a:r>
                  <a:rPr lang="en-US" altLang="en-US" i="1" dirty="0" smtClean="0"/>
                  <a:t>x</a:t>
                </a:r>
                <a:r>
                  <a:rPr lang="en-US" altLang="en-US" i="1" baseline="-25000" dirty="0" smtClean="0"/>
                  <a:t>i1</a:t>
                </a:r>
                <a:r>
                  <a:rPr lang="en-US" altLang="en-US" i="1" dirty="0" smtClean="0"/>
                  <a:t>x</a:t>
                </a:r>
                <a:r>
                  <a:rPr lang="en-US" altLang="en-US" i="1" baseline="-25000" dirty="0" smtClean="0"/>
                  <a:t>j1 </a:t>
                </a:r>
                <a:r>
                  <a:rPr lang="en-US" altLang="en-US" i="1" dirty="0" smtClean="0"/>
                  <a:t>+ </a:t>
                </a:r>
                <a:r>
                  <a:rPr lang="en-US" altLang="en-US" dirty="0" smtClean="0"/>
                  <a:t>2</a:t>
                </a:r>
                <a:r>
                  <a:rPr lang="en-US" altLang="en-US" i="1" dirty="0" smtClean="0"/>
                  <a:t>x</a:t>
                </a:r>
                <a:r>
                  <a:rPr lang="en-US" altLang="en-US" i="1" baseline="-25000" dirty="0" smtClean="0"/>
                  <a:t>i2</a:t>
                </a:r>
                <a:r>
                  <a:rPr lang="en-US" altLang="en-US" i="1" dirty="0" smtClean="0"/>
                  <a:t>x</a:t>
                </a:r>
                <a:r>
                  <a:rPr lang="en-US" altLang="en-US" i="1" baseline="-25000" dirty="0" smtClean="0"/>
                  <a:t>j2</a:t>
                </a:r>
                <a:r>
                  <a:rPr lang="en-US" altLang="en-US" i="1" dirty="0" smtClean="0"/>
                  <a:t>=</a:t>
                </a:r>
              </a:p>
              <a:p>
                <a:pPr>
                  <a:buFontTx/>
                  <a:buNone/>
                </a:pPr>
                <a:r>
                  <a:rPr lang="en-US" altLang="en-US" i="1" dirty="0" smtClean="0"/>
                  <a:t>	      = </a:t>
                </a:r>
                <a:r>
                  <a:rPr lang="en-US" altLang="en-US" dirty="0" smtClean="0"/>
                  <a:t>[1  </a:t>
                </a:r>
                <a:r>
                  <a:rPr lang="en-US" altLang="en-US" i="1" dirty="0" smtClean="0"/>
                  <a:t>x</a:t>
                </a:r>
                <a:r>
                  <a:rPr lang="en-US" altLang="en-US" i="1" baseline="-25000" dirty="0" smtClean="0"/>
                  <a:t>i1</a:t>
                </a:r>
                <a:r>
                  <a:rPr lang="en-US" altLang="en-US" i="1" baseline="30000" dirty="0" smtClean="0"/>
                  <a:t>2  </a:t>
                </a:r>
                <a:r>
                  <a:rPr lang="en-US" altLang="en-US" dirty="0" smtClean="0"/>
                  <a:t>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i1</a:t>
                </a:r>
                <a:r>
                  <a:rPr lang="en-US" altLang="en-US" i="1" dirty="0" smtClean="0"/>
                  <a:t>x</a:t>
                </a:r>
                <a:r>
                  <a:rPr lang="en-US" altLang="en-US" i="1" baseline="-25000" dirty="0" smtClean="0"/>
                  <a:t>i2  </a:t>
                </a:r>
                <a:r>
                  <a:rPr lang="en-US" altLang="en-US" i="1" dirty="0" smtClean="0"/>
                  <a:t> x</a:t>
                </a:r>
                <a:r>
                  <a:rPr lang="en-US" altLang="en-US" i="1" baseline="-25000" dirty="0" smtClean="0"/>
                  <a:t>i2</a:t>
                </a:r>
                <a:r>
                  <a:rPr lang="en-US" altLang="en-US" i="1" baseline="30000" dirty="0" smtClean="0"/>
                  <a:t>2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i1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i2</a:t>
                </a:r>
                <a:r>
                  <a:rPr lang="en-US" altLang="en-US" dirty="0" smtClean="0"/>
                  <a:t>]</a:t>
                </a:r>
                <a:r>
                  <a:rPr lang="en-US" altLang="en-US" b="1" baseline="30000" dirty="0" smtClean="0"/>
                  <a:t>T </a:t>
                </a:r>
                <a:r>
                  <a:rPr lang="en-US" altLang="en-US" dirty="0" smtClean="0"/>
                  <a:t>[1  </a:t>
                </a:r>
                <a:r>
                  <a:rPr lang="en-US" altLang="en-US" i="1" dirty="0" smtClean="0"/>
                  <a:t>x</a:t>
                </a:r>
                <a:r>
                  <a:rPr lang="en-US" altLang="en-US" i="1" baseline="-25000" dirty="0" smtClean="0"/>
                  <a:t>j1</a:t>
                </a:r>
                <a:r>
                  <a:rPr lang="en-US" altLang="en-US" i="1" baseline="30000" dirty="0" smtClean="0"/>
                  <a:t>2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j1</a:t>
                </a:r>
                <a:r>
                  <a:rPr lang="en-US" altLang="en-US" i="1" dirty="0" smtClean="0"/>
                  <a:t>x</a:t>
                </a:r>
                <a:r>
                  <a:rPr lang="en-US" altLang="en-US" i="1" baseline="-25000" dirty="0" smtClean="0"/>
                  <a:t>j2  </a:t>
                </a:r>
                <a:r>
                  <a:rPr lang="en-US" altLang="en-US" i="1" dirty="0" smtClean="0"/>
                  <a:t> x</a:t>
                </a:r>
                <a:r>
                  <a:rPr lang="en-US" altLang="en-US" i="1" baseline="-25000" dirty="0" smtClean="0"/>
                  <a:t>j2</a:t>
                </a:r>
                <a:r>
                  <a:rPr lang="en-US" altLang="en-US" i="1" baseline="30000" dirty="0" smtClean="0"/>
                  <a:t>2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j1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j2</a:t>
                </a:r>
                <a:r>
                  <a:rPr lang="en-US" altLang="en-US" dirty="0" smtClean="0"/>
                  <a:t>] =</a:t>
                </a:r>
              </a:p>
              <a:p>
                <a:pPr>
                  <a:buFontTx/>
                  <a:buNone/>
                </a:pPr>
                <a:r>
                  <a:rPr lang="en-US" altLang="en-US" dirty="0" smtClean="0"/>
                  <a:t>	      = </a:t>
                </a:r>
                <a:r>
                  <a:rPr lang="el-GR" altLang="en-US" b="1" dirty="0" smtClean="0">
                    <a:cs typeface="Times New Roman" panose="02020603050405020304" pitchFamily="18" charset="0"/>
                  </a:rPr>
                  <a:t>φ</a:t>
                </a:r>
                <a:r>
                  <a:rPr lang="en-US" altLang="en-US" dirty="0" smtClean="0"/>
                  <a:t>(</a:t>
                </a:r>
                <a:r>
                  <a:rPr lang="en-US" altLang="en-US" b="1" dirty="0" smtClean="0"/>
                  <a:t>x</a:t>
                </a:r>
                <a:r>
                  <a:rPr lang="en-US" altLang="en-US" i="1" baseline="-25000" dirty="0" smtClean="0"/>
                  <a:t>i</a:t>
                </a:r>
                <a:r>
                  <a:rPr lang="en-US" altLang="en-US" dirty="0" smtClean="0"/>
                  <a:t>)</a:t>
                </a:r>
                <a:r>
                  <a:rPr lang="en-US" altLang="en-US" b="1" baseline="-25000" dirty="0" smtClean="0"/>
                  <a:t> </a:t>
                </a:r>
                <a:r>
                  <a:rPr lang="en-US" altLang="en-US" b="1" baseline="30000" dirty="0" smtClean="0"/>
                  <a:t>T</a:t>
                </a:r>
                <a:r>
                  <a:rPr lang="el-GR" altLang="en-US" b="1" dirty="0" smtClean="0">
                    <a:cs typeface="Times New Roman" panose="02020603050405020304" pitchFamily="18" charset="0"/>
                  </a:rPr>
                  <a:t>φ</a:t>
                </a:r>
                <a:r>
                  <a:rPr lang="en-US" altLang="en-US" dirty="0" smtClean="0"/>
                  <a:t>(</a:t>
                </a:r>
                <a:r>
                  <a:rPr lang="en-US" altLang="en-US" b="1" dirty="0" err="1" smtClean="0"/>
                  <a:t>x</a:t>
                </a:r>
                <a:r>
                  <a:rPr lang="en-US" altLang="en-US" i="1" baseline="-25000" dirty="0" err="1" smtClean="0"/>
                  <a:t>j</a:t>
                </a:r>
                <a:r>
                  <a:rPr lang="en-US" altLang="en-US" dirty="0" smtClean="0"/>
                  <a:t>),    where </a:t>
                </a:r>
                <a:r>
                  <a:rPr lang="el-GR" altLang="en-US" b="1" dirty="0" smtClean="0">
                    <a:cs typeface="Times New Roman" panose="02020603050405020304" pitchFamily="18" charset="0"/>
                  </a:rPr>
                  <a:t>φ</a:t>
                </a:r>
                <a:r>
                  <a:rPr lang="en-US" altLang="en-US" dirty="0" smtClean="0"/>
                  <a:t>(</a:t>
                </a:r>
                <a:r>
                  <a:rPr lang="en-US" altLang="en-US" b="1" dirty="0" smtClean="0"/>
                  <a:t>x</a:t>
                </a:r>
                <a:r>
                  <a:rPr lang="en-US" altLang="en-US" dirty="0" smtClean="0"/>
                  <a:t>) = </a:t>
                </a:r>
                <a:r>
                  <a:rPr lang="en-US" altLang="en-US" b="1" baseline="-25000" dirty="0" smtClean="0"/>
                  <a:t> </a:t>
                </a:r>
                <a:r>
                  <a:rPr lang="en-US" altLang="en-US" dirty="0" smtClean="0"/>
                  <a:t>[1  </a:t>
                </a:r>
                <a:r>
                  <a:rPr lang="en-US" altLang="en-US" i="1" dirty="0" smtClean="0"/>
                  <a:t>x</a:t>
                </a:r>
                <a:r>
                  <a:rPr lang="en-US" altLang="en-US" i="1" baseline="-25000" dirty="0" smtClean="0"/>
                  <a:t>1</a:t>
                </a:r>
                <a:r>
                  <a:rPr lang="en-US" altLang="en-US" i="1" baseline="30000" dirty="0" smtClean="0"/>
                  <a:t>2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1</a:t>
                </a:r>
                <a:r>
                  <a:rPr lang="en-US" altLang="en-US" i="1" dirty="0" smtClean="0"/>
                  <a:t>x</a:t>
                </a:r>
                <a:r>
                  <a:rPr lang="en-US" altLang="en-US" i="1" baseline="-25000" dirty="0" smtClean="0"/>
                  <a:t>2  </a:t>
                </a:r>
                <a:r>
                  <a:rPr lang="en-US" altLang="en-US" i="1" dirty="0" smtClean="0"/>
                  <a:t> x</a:t>
                </a:r>
                <a:r>
                  <a:rPr lang="en-US" altLang="en-US" i="1" baseline="-25000" dirty="0" smtClean="0"/>
                  <a:t>2</a:t>
                </a:r>
                <a:r>
                  <a:rPr lang="en-US" altLang="en-US" i="1" baseline="30000" dirty="0" smtClean="0"/>
                  <a:t>2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1  </a:t>
                </a:r>
                <a14:m>
                  <m:oMath xmlns:m="http://schemas.openxmlformats.org/officeDocument/2006/math">
                    <m:rad>
                      <m:radPr>
                        <m:degHide m:val="on"/>
                        <m:ctrlPr>
                          <a:rPr lang="en-US" altLang="en-US" i="1">
                            <a:latin typeface="Cambria Math" charset="0"/>
                          </a:rPr>
                        </m:ctrlPr>
                      </m:radPr>
                      <m:deg/>
                      <m:e>
                        <m:r>
                          <a:rPr lang="en-US" altLang="zh-CN" i="1">
                            <a:latin typeface="Cambria Math" panose="02040503050406030204" pitchFamily="18" charset="0"/>
                          </a:rPr>
                          <m:t>2</m:t>
                        </m:r>
                      </m:e>
                    </m:rad>
                  </m:oMath>
                </a14:m>
                <a:r>
                  <a:rPr lang="en-US" altLang="en-US" i="1" dirty="0" smtClean="0"/>
                  <a:t>x</a:t>
                </a:r>
                <a:r>
                  <a:rPr lang="en-US" altLang="en-US" i="1" baseline="-25000" dirty="0" smtClean="0"/>
                  <a:t>2</a:t>
                </a:r>
                <a:r>
                  <a:rPr lang="en-US" altLang="en-US" dirty="0" smtClean="0"/>
                  <a:t>]</a:t>
                </a:r>
              </a:p>
              <a:p>
                <a:r>
                  <a:rPr lang="en-US" altLang="en-US" dirty="0" smtClean="0"/>
                  <a:t>Thus, a kernel function</a:t>
                </a:r>
                <a:r>
                  <a:rPr lang="en-US" altLang="en-US" i="1" dirty="0" smtClean="0"/>
                  <a:t> implicitly </a:t>
                </a:r>
                <a:r>
                  <a:rPr lang="en-US" altLang="en-US" dirty="0" smtClean="0"/>
                  <a:t>maps data to a high-dimensional space (without the need to compute each </a:t>
                </a:r>
                <a:r>
                  <a:rPr lang="el-GR" altLang="en-US" b="1" dirty="0" smtClean="0">
                    <a:cs typeface="Times New Roman" panose="02020603050405020304" pitchFamily="18" charset="0"/>
                  </a:rPr>
                  <a:t>φ</a:t>
                </a:r>
                <a:r>
                  <a:rPr lang="en-US" altLang="en-US" dirty="0" smtClean="0"/>
                  <a:t>(</a:t>
                </a:r>
                <a:r>
                  <a:rPr lang="en-US" altLang="en-US" b="1" dirty="0" smtClean="0"/>
                  <a:t>x</a:t>
                </a:r>
                <a:r>
                  <a:rPr lang="en-US" altLang="en-US" dirty="0" smtClean="0"/>
                  <a:t>) explicitly).</a:t>
                </a:r>
                <a:endParaRPr lang="el-GR" altLang="en-US" dirty="0" smtClean="0"/>
              </a:p>
            </p:txBody>
          </p:sp>
        </mc:Choice>
        <mc:Fallback xmlns="">
          <p:sp>
            <p:nvSpPr>
              <p:cNvPr id="61" name="Rectangle 3"/>
              <p:cNvSpPr txBox="1">
                <a:spLocks noRot="1" noChangeAspect="1" noMove="1" noResize="1" noEditPoints="1" noAdjustHandles="1" noChangeArrowheads="1" noChangeShapeType="1" noTextEdit="1"/>
              </p:cNvSpPr>
              <p:nvPr/>
            </p:nvSpPr>
            <p:spPr>
              <a:xfrm>
                <a:off x="751120" y="1219199"/>
                <a:ext cx="10296290" cy="5029200"/>
              </a:xfrm>
              <a:prstGeom prst="rect">
                <a:avLst/>
              </a:prstGeom>
              <a:blipFill rotWithShape="0">
                <a:blip r:embed="rId2"/>
                <a:stretch>
                  <a:fillRect l="-1184" t="-1576"/>
                </a:stretch>
              </a:blipFill>
            </p:spPr>
            <p:txBody>
              <a:bodyPr/>
              <a:lstStyle/>
              <a:p>
                <a:r>
                  <a:rPr lang="zh-CN" altLang="en-US">
                    <a:noFill/>
                  </a:rPr>
                  <a:t> </a:t>
                </a:r>
                <a:endParaRPr lang="zh-CN" altLang="en-US">
                  <a:noFill/>
                </a:endParaRPr>
              </a:p>
            </p:txBody>
          </p:sp>
        </mc:Fallback>
      </mc:AlternateContent>
    </p:spTree>
    <p:extLst>
      <p:ext uri="{BB962C8B-B14F-4D97-AF65-F5344CB8AC3E}">
        <p14:creationId xmlns:p14="http://schemas.microsoft.com/office/powerpoint/2010/main" val="2312452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Rectangle 2"/>
          <p:cNvSpPr>
            <a:spLocks noGrp="1" noChangeArrowheads="1"/>
          </p:cNvSpPr>
          <p:nvPr>
            <p:ph type="title"/>
          </p:nvPr>
        </p:nvSpPr>
        <p:spPr>
          <a:xfrm>
            <a:off x="1965962" y="381000"/>
            <a:ext cx="7772400" cy="1143000"/>
          </a:xfrm>
        </p:spPr>
        <p:txBody>
          <a:bodyPr/>
          <a:lstStyle/>
          <a:p>
            <a:pPr eaLnBrk="1" hangingPunct="1"/>
            <a:r>
              <a:rPr lang="en-US" altLang="en-US" smtClean="0"/>
              <a:t>What Functions are Kernels?</a:t>
            </a:r>
          </a:p>
        </p:txBody>
      </p:sp>
      <p:sp>
        <p:nvSpPr>
          <p:cNvPr id="7" name="Rectangle 3"/>
          <p:cNvSpPr txBox="1">
            <a:spLocks noChangeArrowheads="1"/>
          </p:cNvSpPr>
          <p:nvPr/>
        </p:nvSpPr>
        <p:spPr>
          <a:xfrm>
            <a:off x="1508762" y="1058407"/>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For some functions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checking that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a:t>
            </a:r>
            <a:r>
              <a:rPr lang="el-GR" altLang="en-US" dirty="0" smtClean="0">
                <a:cs typeface="Times New Roman" panose="02020603050405020304" pitchFamily="18" charset="0"/>
              </a:rPr>
              <a:t>φ</a:t>
            </a:r>
            <a:r>
              <a:rPr lang="en-US" altLang="en-US" dirty="0" smtClean="0"/>
              <a:t>(</a:t>
            </a:r>
            <a:r>
              <a:rPr lang="en-US" altLang="en-US" b="1" dirty="0" smtClean="0"/>
              <a:t>x</a:t>
            </a:r>
            <a:r>
              <a:rPr lang="en-US" altLang="en-US" i="1" baseline="-25000" dirty="0" smtClean="0"/>
              <a:t>i</a:t>
            </a:r>
            <a:r>
              <a:rPr lang="en-US" altLang="en-US" dirty="0" smtClean="0"/>
              <a:t>)</a:t>
            </a:r>
            <a:r>
              <a:rPr lang="en-US" altLang="en-US" b="1" baseline="-25000" dirty="0" smtClean="0"/>
              <a:t> </a:t>
            </a:r>
            <a:r>
              <a:rPr lang="en-US" altLang="en-US" b="1" baseline="30000" dirty="0" smtClean="0"/>
              <a:t>T</a:t>
            </a:r>
            <a:r>
              <a:rPr lang="el-GR" altLang="en-US" dirty="0" smtClean="0">
                <a:cs typeface="Times New Roman" panose="02020603050405020304" pitchFamily="18" charset="0"/>
              </a:rPr>
              <a:t>φ</a:t>
            </a:r>
            <a:r>
              <a:rPr lang="en-US" altLang="en-US" dirty="0" smtClean="0"/>
              <a:t>(</a:t>
            </a:r>
            <a:r>
              <a:rPr lang="en-US" altLang="en-US" b="1" dirty="0" err="1" smtClean="0"/>
              <a:t>x</a:t>
            </a:r>
            <a:r>
              <a:rPr lang="en-US" altLang="en-US" i="1" baseline="-25000" dirty="0" err="1" smtClean="0"/>
              <a:t>j</a:t>
            </a:r>
            <a:r>
              <a:rPr lang="en-US" altLang="en-US" dirty="0" smtClean="0"/>
              <a:t>) can be cumbersome. </a:t>
            </a:r>
          </a:p>
          <a:p>
            <a:r>
              <a:rPr lang="en-US" altLang="en-US" dirty="0" smtClean="0"/>
              <a:t>Mercer’s theorem:  </a:t>
            </a:r>
          </a:p>
          <a:p>
            <a:pPr algn="ctr">
              <a:buFontTx/>
              <a:buNone/>
            </a:pPr>
            <a:r>
              <a:rPr lang="en-US" altLang="en-US" b="1" i="1" dirty="0" smtClean="0">
                <a:solidFill>
                  <a:srgbClr val="FFFF00"/>
                </a:solidFill>
              </a:rPr>
              <a:t>Every semi-positive definite symmetric function is a kernel</a:t>
            </a:r>
          </a:p>
          <a:p>
            <a:r>
              <a:rPr lang="en-US" altLang="en-US" dirty="0" smtClean="0"/>
              <a:t>Semi-positive definite symmetric functions correspond to a semi-positive definite symmetric Gram matrix:</a:t>
            </a:r>
          </a:p>
          <a:p>
            <a:pPr algn="ctr">
              <a:buFontTx/>
              <a:buNone/>
            </a:pPr>
            <a:endParaRPr lang="en-US" altLang="en-US" b="1" i="1" dirty="0" smtClean="0"/>
          </a:p>
        </p:txBody>
      </p:sp>
      <p:graphicFrame>
        <p:nvGraphicFramePr>
          <p:cNvPr id="8" name="Group 59"/>
          <p:cNvGraphicFramePr>
            <a:graphicFrameLocks noGrp="1"/>
          </p:cNvGraphicFramePr>
          <p:nvPr/>
        </p:nvGraphicFramePr>
        <p:xfrm>
          <a:off x="3285852" y="4262123"/>
          <a:ext cx="5353050" cy="2254250"/>
        </p:xfrm>
        <a:graphic>
          <a:graphicData uri="http://schemas.openxmlformats.org/drawingml/2006/table">
            <a:tbl>
              <a:tblPr/>
              <a:tblGrid>
                <a:gridCol w="1069975"/>
                <a:gridCol w="1071563"/>
                <a:gridCol w="1069975"/>
                <a:gridCol w="1071562"/>
                <a:gridCol w="1069975"/>
              </a:tblGrid>
              <a:tr h="450850">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3</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smtClean="0">
                          <a:ln>
                            <a:noFill/>
                          </a:ln>
                          <a:solidFill>
                            <a:schemeClr val="tx1"/>
                          </a:solidFill>
                          <a:effectLst/>
                          <a:latin typeface="Times New Roman" panose="02020603050405020304" pitchFamily="18" charset="0"/>
                        </a:rPr>
                        <a:t>n</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3</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smtClean="0">
                          <a:ln>
                            <a:noFill/>
                          </a:ln>
                          <a:solidFill>
                            <a:schemeClr val="tx1"/>
                          </a:solidFill>
                          <a:effectLst/>
                          <a:latin typeface="Times New Roman" panose="02020603050405020304" pitchFamily="18" charset="0"/>
                        </a:rPr>
                        <a:t>n</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smtClean="0">
                          <a:ln>
                            <a:noFill/>
                          </a:ln>
                          <a:solidFill>
                            <a:schemeClr val="tx1"/>
                          </a:solidFill>
                          <a:effectLst/>
                          <a:latin typeface="Times New Roman" panose="02020603050405020304" pitchFamily="18" charset="0"/>
                        </a:rPr>
                        <a:t>n</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1</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smtClean="0">
                          <a:ln>
                            <a:noFill/>
                          </a:ln>
                          <a:solidFill>
                            <a:schemeClr val="tx1"/>
                          </a:solidFill>
                          <a:effectLst/>
                          <a:latin typeface="Times New Roman" panose="02020603050405020304" pitchFamily="18" charset="0"/>
                        </a:rPr>
                        <a:t>n</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2</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smtClean="0">
                          <a:ln>
                            <a:noFill/>
                          </a:ln>
                          <a:solidFill>
                            <a:schemeClr val="tx1"/>
                          </a:solidFill>
                          <a:effectLst/>
                          <a:latin typeface="Times New Roman" panose="02020603050405020304" pitchFamily="18" charset="0"/>
                        </a:rPr>
                        <a:t>K</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smtClean="0">
                          <a:ln>
                            <a:noFill/>
                          </a:ln>
                          <a:solidFill>
                            <a:schemeClr val="tx1"/>
                          </a:solidFill>
                          <a:effectLst/>
                          <a:latin typeface="Times New Roman" panose="02020603050405020304" pitchFamily="18" charset="0"/>
                        </a:rPr>
                        <a:t>n</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r>
                        <a:rPr kumimoji="0" lang="en-US" altLang="en-US" sz="1800" b="1" i="0" u="none" strike="noStrike" cap="none" normalizeH="0" baseline="0" smtClean="0">
                          <a:ln>
                            <a:noFill/>
                          </a:ln>
                          <a:solidFill>
                            <a:schemeClr val="tx1"/>
                          </a:solidFill>
                          <a:effectLst/>
                          <a:latin typeface="Times New Roman" panose="02020603050405020304" pitchFamily="18" charset="0"/>
                        </a:rPr>
                        <a:t>x</a:t>
                      </a:r>
                      <a:r>
                        <a:rPr kumimoji="0" lang="en-US" altLang="en-US" sz="1800" b="0" i="0" u="none" strike="noStrike" cap="none" normalizeH="0" baseline="-25000" smtClean="0">
                          <a:ln>
                            <a:noFill/>
                          </a:ln>
                          <a:solidFill>
                            <a:schemeClr val="tx1"/>
                          </a:solidFill>
                          <a:effectLst/>
                          <a:latin typeface="Times New Roman" panose="02020603050405020304" pitchFamily="18" charset="0"/>
                        </a:rPr>
                        <a:t>3</a:t>
                      </a:r>
                      <a:r>
                        <a:rPr kumimoji="0" lang="en-US" altLang="en-US" sz="1800" b="0"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800" b="0" i="0" u="none" strike="noStrike" cap="none" normalizeH="0" baseline="0" smtClean="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Times New Roman" panose="02020603050405020304" pitchFamily="18" charset="0"/>
                        </a:defRPr>
                      </a:lvl1pPr>
                      <a:lvl2pPr marL="742950" indent="-285750">
                        <a:spcBef>
                          <a:spcPct val="20000"/>
                        </a:spcBef>
                        <a:defRPr sz="1600">
                          <a:solidFill>
                            <a:schemeClr val="tx1"/>
                          </a:solidFill>
                          <a:latin typeface="Times New Roman" panose="02020603050405020304" pitchFamily="18" charset="0"/>
                        </a:defRPr>
                      </a:lvl2pPr>
                      <a:lvl3pPr marL="1143000" indent="-228600">
                        <a:spcBef>
                          <a:spcPct val="20000"/>
                        </a:spcBef>
                        <a:defRPr sz="1400">
                          <a:solidFill>
                            <a:schemeClr val="tx1"/>
                          </a:solidFill>
                          <a:latin typeface="Times New Roman" panose="02020603050405020304" pitchFamily="18" charset="0"/>
                        </a:defRPr>
                      </a:lvl3pPr>
                      <a:lvl4pPr marL="1600200" indent="-228600">
                        <a:spcBef>
                          <a:spcPct val="20000"/>
                        </a:spcBef>
                        <a:defRPr sz="1200">
                          <a:solidFill>
                            <a:schemeClr val="tx1"/>
                          </a:solidFill>
                          <a:latin typeface="Times New Roman" panose="02020603050405020304" pitchFamily="18" charset="0"/>
                        </a:defRPr>
                      </a:lvl4pPr>
                      <a:lvl5pPr marL="2057400" indent="-228600">
                        <a:spcBef>
                          <a:spcPct val="20000"/>
                        </a:spcBef>
                        <a:defRPr sz="12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800" b="0" i="1" u="none" strike="noStrike" cap="none" normalizeH="0" baseline="0" dirty="0" smtClean="0">
                          <a:ln>
                            <a:noFill/>
                          </a:ln>
                          <a:solidFill>
                            <a:schemeClr val="tx1"/>
                          </a:solidFill>
                          <a:effectLst/>
                          <a:latin typeface="Times New Roman" panose="02020603050405020304" pitchFamily="18" charset="0"/>
                        </a:rPr>
                        <a:t>K</a:t>
                      </a:r>
                      <a:r>
                        <a:rPr kumimoji="0" lang="en-US" altLang="en-US" sz="1800" b="0" i="0" u="none" strike="noStrike" cap="none" normalizeH="0" baseline="0" dirty="0" smtClean="0">
                          <a:ln>
                            <a:noFill/>
                          </a:ln>
                          <a:solidFill>
                            <a:schemeClr val="tx1"/>
                          </a:solidFill>
                          <a:effectLst/>
                          <a:latin typeface="Times New Roman" panose="02020603050405020304" pitchFamily="18" charset="0"/>
                        </a:rPr>
                        <a:t>(</a:t>
                      </a:r>
                      <a:r>
                        <a:rPr kumimoji="0" lang="en-US" altLang="en-US" sz="1800" b="1" i="0" u="none" strike="noStrike" cap="none" normalizeH="0" baseline="0" dirty="0" err="1"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dirty="0" err="1" smtClean="0">
                          <a:ln>
                            <a:noFill/>
                          </a:ln>
                          <a:solidFill>
                            <a:schemeClr val="tx1"/>
                          </a:solidFill>
                          <a:effectLst/>
                          <a:latin typeface="Times New Roman" panose="02020603050405020304" pitchFamily="18" charset="0"/>
                        </a:rPr>
                        <a:t>n</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rPr>
                        <a:t>,</a:t>
                      </a:r>
                      <a:r>
                        <a:rPr kumimoji="0" lang="en-US" altLang="en-US" sz="1800" b="1" i="0" u="none" strike="noStrike" cap="none" normalizeH="0" baseline="0" dirty="0" err="1" smtClean="0">
                          <a:ln>
                            <a:noFill/>
                          </a:ln>
                          <a:solidFill>
                            <a:schemeClr val="tx1"/>
                          </a:solidFill>
                          <a:effectLst/>
                          <a:latin typeface="Times New Roman" panose="02020603050405020304" pitchFamily="18" charset="0"/>
                        </a:rPr>
                        <a:t>x</a:t>
                      </a:r>
                      <a:r>
                        <a:rPr kumimoji="0" lang="en-US" altLang="en-US" sz="1800" b="0" i="1" u="none" strike="noStrike" cap="none" normalizeH="0" baseline="-25000" dirty="0" err="1" smtClean="0">
                          <a:ln>
                            <a:noFill/>
                          </a:ln>
                          <a:solidFill>
                            <a:schemeClr val="tx1"/>
                          </a:solidFill>
                          <a:effectLst/>
                          <a:latin typeface="Times New Roman" panose="02020603050405020304" pitchFamily="18" charset="0"/>
                        </a:rPr>
                        <a:t>n</a:t>
                      </a:r>
                      <a:r>
                        <a:rPr kumimoji="0" lang="en-US" altLang="en-US" sz="1800" b="0" i="0" u="none" strike="noStrike" cap="none" normalizeH="0" baseline="0" dirty="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55"/>
          <p:cNvSpPr txBox="1">
            <a:spLocks noChangeArrowheads="1"/>
          </p:cNvSpPr>
          <p:nvPr/>
        </p:nvSpPr>
        <p:spPr bwMode="auto">
          <a:xfrm>
            <a:off x="2666727" y="5179698"/>
            <a:ext cx="971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K=</a:t>
            </a:r>
          </a:p>
        </p:txBody>
      </p:sp>
    </p:spTree>
    <p:extLst>
      <p:ext uri="{BB962C8B-B14F-4D97-AF65-F5344CB8AC3E}">
        <p14:creationId xmlns:p14="http://schemas.microsoft.com/office/powerpoint/2010/main" val="2580108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
        <p:nvSpPr>
          <p:cNvPr id="10" name="Rectangle 2"/>
          <p:cNvSpPr>
            <a:spLocks noGrp="1" noChangeArrowheads="1"/>
          </p:cNvSpPr>
          <p:nvPr>
            <p:ph type="title"/>
          </p:nvPr>
        </p:nvSpPr>
        <p:spPr>
          <a:xfrm>
            <a:off x="1900646" y="381000"/>
            <a:ext cx="7772400" cy="1143000"/>
          </a:xfrm>
        </p:spPr>
        <p:txBody>
          <a:bodyPr/>
          <a:lstStyle/>
          <a:p>
            <a:pPr eaLnBrk="1" hangingPunct="1"/>
            <a:r>
              <a:rPr lang="en-US" altLang="en-US" dirty="0" smtClean="0"/>
              <a:t>Examples of Kernel Functions</a:t>
            </a:r>
          </a:p>
        </p:txBody>
      </p:sp>
      <p:sp>
        <p:nvSpPr>
          <p:cNvPr id="11" name="Rectangle 3"/>
          <p:cNvSpPr txBox="1">
            <a:spLocks noChangeArrowheads="1"/>
          </p:cNvSpPr>
          <p:nvPr/>
        </p:nvSpPr>
        <p:spPr>
          <a:xfrm>
            <a:off x="1672046" y="15240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90000"/>
              </a:lnSpc>
            </a:pPr>
            <a:r>
              <a:rPr lang="en-US" altLang="en-US" dirty="0" smtClean="0"/>
              <a:t>Linear: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r>
              <a:rPr lang="en-US" altLang="en-US" b="1" baseline="-25000" dirty="0" smtClean="0"/>
              <a:t>  </a:t>
            </a:r>
          </a:p>
          <a:p>
            <a:pPr lvl="1">
              <a:lnSpc>
                <a:spcPct val="90000"/>
              </a:lnSpc>
            </a:pPr>
            <a:r>
              <a:rPr lang="en-US" altLang="en-US" dirty="0" smtClean="0"/>
              <a:t>Mapping </a:t>
            </a:r>
            <a:r>
              <a:rPr lang="el-GR" altLang="en-US" dirty="0" smtClean="0">
                <a:cs typeface="Times New Roman" panose="02020603050405020304" pitchFamily="18" charset="0"/>
              </a:rPr>
              <a:t>Φ</a:t>
            </a:r>
            <a:r>
              <a:rPr lang="en-US" altLang="en-US" dirty="0" smtClean="0">
                <a:cs typeface="Times New Roman" panose="02020603050405020304" pitchFamily="18" charset="0"/>
              </a:rPr>
              <a:t>:    </a:t>
            </a:r>
            <a:r>
              <a:rPr lang="en-US" altLang="en-US" b="1" dirty="0" smtClean="0">
                <a:cs typeface="Times New Roman" panose="02020603050405020304" pitchFamily="18" charset="0"/>
              </a:rPr>
              <a:t>x</a:t>
            </a:r>
            <a:r>
              <a:rPr lang="en-US" altLang="en-US" b="1" baseline="-25000" dirty="0" smtClean="0">
                <a:cs typeface="Times New Roman" panose="02020603050405020304" pitchFamily="18" charset="0"/>
              </a:rPr>
              <a:t>  </a:t>
            </a:r>
            <a:r>
              <a:rPr lang="en-US" altLang="en-US" b="1" dirty="0" smtClean="0">
                <a:cs typeface="Times New Roman" panose="02020603050405020304" pitchFamily="18" charset="0"/>
              </a:rPr>
              <a:t>→ </a:t>
            </a:r>
            <a:r>
              <a:rPr lang="en-US" altLang="en-US" dirty="0" smtClean="0">
                <a:cs typeface="Times New Roman" panose="02020603050405020304" pitchFamily="18" charset="0"/>
              </a:rPr>
              <a:t>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where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is </a:t>
            </a:r>
            <a:r>
              <a:rPr lang="en-US" altLang="en-US" b="1" dirty="0" smtClean="0">
                <a:cs typeface="Times New Roman" panose="02020603050405020304" pitchFamily="18" charset="0"/>
              </a:rPr>
              <a:t>x</a:t>
            </a:r>
            <a:r>
              <a:rPr lang="en-US" altLang="en-US" dirty="0" smtClean="0">
                <a:cs typeface="Times New Roman" panose="02020603050405020304" pitchFamily="18" charset="0"/>
              </a:rPr>
              <a:t> itself</a:t>
            </a:r>
            <a:endParaRPr lang="en-US" altLang="en-US" b="1" baseline="-25000" dirty="0" smtClean="0"/>
          </a:p>
          <a:p>
            <a:pPr lvl="1">
              <a:lnSpc>
                <a:spcPct val="90000"/>
              </a:lnSpc>
            </a:pPr>
            <a:endParaRPr lang="en-US" altLang="en-US" dirty="0" smtClean="0"/>
          </a:p>
          <a:p>
            <a:pPr lvl="1">
              <a:lnSpc>
                <a:spcPct val="90000"/>
              </a:lnSpc>
            </a:pPr>
            <a:endParaRPr lang="en-US" altLang="en-US" dirty="0" smtClean="0"/>
          </a:p>
          <a:p>
            <a:pPr>
              <a:lnSpc>
                <a:spcPct val="90000"/>
              </a:lnSpc>
            </a:pPr>
            <a:r>
              <a:rPr lang="en-US" altLang="en-US" dirty="0" smtClean="0"/>
              <a:t>Polynomial of power </a:t>
            </a:r>
            <a:r>
              <a:rPr lang="en-US" altLang="en-US" i="1" dirty="0" smtClean="0"/>
              <a:t>p</a:t>
            </a:r>
            <a:r>
              <a:rPr lang="en-US" altLang="en-US" dirty="0" smtClean="0"/>
              <a: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(1+</a:t>
            </a:r>
            <a:r>
              <a:rPr lang="en-US" altLang="en-US" dirty="0" smtClean="0">
                <a:cs typeface="Times New Roman" panose="02020603050405020304" pitchFamily="18" charset="0"/>
              </a:rPr>
              <a:t> </a:t>
            </a:r>
            <a:r>
              <a:rPr lang="en-US" altLang="en-US" b="1" dirty="0" err="1" smtClean="0"/>
              <a:t>x</a:t>
            </a:r>
            <a:r>
              <a:rPr lang="en-US" altLang="en-US" i="1" baseline="-25000" dirty="0" err="1" smtClean="0"/>
              <a:t>i</a:t>
            </a:r>
            <a:r>
              <a:rPr lang="en-US" altLang="en-US" b="1" baseline="30000" dirty="0" err="1" smtClean="0"/>
              <a:t>T</a:t>
            </a:r>
            <a:r>
              <a:rPr lang="en-US" altLang="en-US" b="1" dirty="0" err="1" smtClean="0"/>
              <a:t>x</a:t>
            </a:r>
            <a:r>
              <a:rPr lang="en-US" altLang="en-US" i="1" baseline="-25000" dirty="0" err="1" smtClean="0"/>
              <a:t>j</a:t>
            </a:r>
            <a:r>
              <a:rPr lang="en-US" altLang="en-US" dirty="0" smtClean="0"/>
              <a:t>)</a:t>
            </a:r>
            <a:r>
              <a:rPr lang="en-US" altLang="en-US" i="1" baseline="30000" dirty="0" smtClean="0"/>
              <a:t>p</a:t>
            </a:r>
          </a:p>
          <a:p>
            <a:pPr lvl="1">
              <a:lnSpc>
                <a:spcPct val="90000"/>
              </a:lnSpc>
            </a:pPr>
            <a:r>
              <a:rPr lang="en-US" altLang="en-US" dirty="0" smtClean="0"/>
              <a:t>Mapping </a:t>
            </a:r>
            <a:r>
              <a:rPr lang="el-GR" altLang="en-US" dirty="0" smtClean="0">
                <a:cs typeface="Times New Roman" panose="02020603050405020304" pitchFamily="18" charset="0"/>
              </a:rPr>
              <a:t>Φ</a:t>
            </a:r>
            <a:r>
              <a:rPr lang="en-US" altLang="en-US" dirty="0" smtClean="0">
                <a:cs typeface="Times New Roman" panose="02020603050405020304" pitchFamily="18" charset="0"/>
              </a:rPr>
              <a:t>:    </a:t>
            </a:r>
            <a:r>
              <a:rPr lang="en-US" altLang="en-US" b="1" dirty="0" smtClean="0">
                <a:cs typeface="Times New Roman" panose="02020603050405020304" pitchFamily="18" charset="0"/>
              </a:rPr>
              <a:t>x</a:t>
            </a:r>
            <a:r>
              <a:rPr lang="en-US" altLang="en-US" b="1" baseline="-25000" dirty="0" smtClean="0">
                <a:cs typeface="Times New Roman" panose="02020603050405020304" pitchFamily="18" charset="0"/>
              </a:rPr>
              <a:t>  </a:t>
            </a:r>
            <a:r>
              <a:rPr lang="en-US" altLang="en-US" b="1" dirty="0" smtClean="0">
                <a:cs typeface="Times New Roman" panose="02020603050405020304" pitchFamily="18" charset="0"/>
              </a:rPr>
              <a:t>→ </a:t>
            </a:r>
            <a:r>
              <a:rPr lang="en-US" altLang="en-US" dirty="0" smtClean="0">
                <a:cs typeface="Times New Roman" panose="02020603050405020304" pitchFamily="18" charset="0"/>
              </a:rPr>
              <a:t>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where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has           dimensions </a:t>
            </a:r>
          </a:p>
          <a:p>
            <a:pPr lvl="1">
              <a:lnSpc>
                <a:spcPct val="90000"/>
              </a:lnSpc>
            </a:pPr>
            <a:endParaRPr lang="en-US" altLang="en-US" dirty="0" smtClean="0"/>
          </a:p>
          <a:p>
            <a:pPr>
              <a:lnSpc>
                <a:spcPct val="90000"/>
              </a:lnSpc>
            </a:pPr>
            <a:endParaRPr lang="en-US" altLang="en-US" dirty="0" smtClean="0"/>
          </a:p>
          <a:p>
            <a:pPr>
              <a:lnSpc>
                <a:spcPct val="90000"/>
              </a:lnSpc>
            </a:pPr>
            <a:r>
              <a:rPr lang="en-US" altLang="en-US" dirty="0" smtClean="0">
                <a:solidFill>
                  <a:srgbClr val="FFFF00"/>
                </a:solidFill>
              </a:rPr>
              <a:t>Gaussian (radial-basis function)</a:t>
            </a:r>
            <a:r>
              <a:rPr lang="en-US" altLang="en-US" dirty="0" smtClean="0"/>
              <a:t>: </a:t>
            </a:r>
            <a:r>
              <a:rPr lang="en-US" altLang="en-US" i="1" dirty="0" smtClean="0"/>
              <a:t>K</a:t>
            </a:r>
            <a:r>
              <a:rPr lang="en-US" altLang="en-US" dirty="0" smtClean="0"/>
              <a:t>(</a:t>
            </a:r>
            <a:r>
              <a:rPr lang="en-US" altLang="en-US" b="1" dirty="0" err="1" smtClean="0"/>
              <a:t>x</a:t>
            </a:r>
            <a:r>
              <a:rPr lang="en-US" altLang="en-US" i="1" baseline="-25000" dirty="0" err="1" smtClean="0"/>
              <a:t>i</a:t>
            </a:r>
            <a:r>
              <a:rPr lang="en-US" altLang="en-US" dirty="0" err="1" smtClean="0"/>
              <a:t>,</a:t>
            </a:r>
            <a:r>
              <a:rPr lang="en-US" altLang="en-US" b="1" dirty="0" err="1" smtClean="0"/>
              <a:t>x</a:t>
            </a:r>
            <a:r>
              <a:rPr lang="en-US" altLang="en-US" i="1" baseline="-25000" dirty="0" err="1" smtClean="0"/>
              <a:t>j</a:t>
            </a:r>
            <a:r>
              <a:rPr lang="en-US" altLang="en-US" dirty="0" smtClean="0"/>
              <a:t>) =</a:t>
            </a:r>
          </a:p>
          <a:p>
            <a:pPr lvl="1">
              <a:lnSpc>
                <a:spcPct val="90000"/>
              </a:lnSpc>
            </a:pPr>
            <a:r>
              <a:rPr lang="en-US" altLang="en-US" dirty="0" smtClean="0"/>
              <a:t>Mapping </a:t>
            </a:r>
            <a:r>
              <a:rPr lang="el-GR" altLang="en-US" dirty="0" smtClean="0">
                <a:cs typeface="Times New Roman" panose="02020603050405020304" pitchFamily="18" charset="0"/>
              </a:rPr>
              <a:t>Φ</a:t>
            </a:r>
            <a:r>
              <a:rPr lang="en-US" altLang="en-US" dirty="0" smtClean="0">
                <a:cs typeface="Times New Roman" panose="02020603050405020304" pitchFamily="18" charset="0"/>
              </a:rPr>
              <a:t>:  </a:t>
            </a:r>
            <a:r>
              <a:rPr lang="en-US" altLang="en-US" b="1" dirty="0" smtClean="0">
                <a:cs typeface="Times New Roman" panose="02020603050405020304" pitchFamily="18" charset="0"/>
              </a:rPr>
              <a:t>x</a:t>
            </a:r>
            <a:r>
              <a:rPr lang="en-US" altLang="en-US" b="1" baseline="-25000" dirty="0" smtClean="0">
                <a:cs typeface="Times New Roman" panose="02020603050405020304" pitchFamily="18" charset="0"/>
              </a:rPr>
              <a:t> </a:t>
            </a:r>
            <a:r>
              <a:rPr lang="en-US" altLang="en-US" b="1" dirty="0" smtClean="0">
                <a:cs typeface="Times New Roman" panose="02020603050405020304" pitchFamily="18" charset="0"/>
              </a:rPr>
              <a:t>→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where </a:t>
            </a:r>
            <a:r>
              <a:rPr lang="el-GR" altLang="en-US" b="1" dirty="0" smtClean="0">
                <a:cs typeface="Times New Roman" panose="02020603050405020304" pitchFamily="18" charset="0"/>
              </a:rPr>
              <a:t>φ</a:t>
            </a:r>
            <a:r>
              <a:rPr lang="en-US" altLang="en-US" dirty="0" smtClean="0">
                <a:cs typeface="Times New Roman" panose="02020603050405020304" pitchFamily="18" charset="0"/>
              </a:rPr>
              <a:t>(</a:t>
            </a:r>
            <a:r>
              <a:rPr lang="en-US" altLang="en-US" b="1" dirty="0" smtClean="0">
                <a:cs typeface="Times New Roman" panose="02020603050405020304" pitchFamily="18" charset="0"/>
              </a:rPr>
              <a:t>x</a:t>
            </a:r>
            <a:r>
              <a:rPr lang="en-US" altLang="en-US" dirty="0" smtClean="0">
                <a:cs typeface="Times New Roman" panose="02020603050405020304" pitchFamily="18" charset="0"/>
              </a:rPr>
              <a:t>) is </a:t>
            </a:r>
            <a:r>
              <a:rPr lang="en-US" altLang="en-US" i="1" dirty="0" smtClean="0">
                <a:cs typeface="Times New Roman" panose="02020603050405020304" pitchFamily="18" charset="0"/>
              </a:rPr>
              <a:t>infinite-dimensional</a:t>
            </a:r>
            <a:r>
              <a:rPr lang="en-US" altLang="en-US" dirty="0" smtClean="0">
                <a:cs typeface="Times New Roman" panose="02020603050405020304" pitchFamily="18" charset="0"/>
              </a:rPr>
              <a:t>: every point is mapped to </a:t>
            </a:r>
            <a:r>
              <a:rPr lang="en-US" altLang="en-US" i="1" dirty="0" smtClean="0">
                <a:cs typeface="Times New Roman" panose="02020603050405020304" pitchFamily="18" charset="0"/>
              </a:rPr>
              <a:t>a function </a:t>
            </a:r>
            <a:r>
              <a:rPr lang="en-US" altLang="en-US" dirty="0" smtClean="0">
                <a:cs typeface="Times New Roman" panose="02020603050405020304" pitchFamily="18" charset="0"/>
              </a:rPr>
              <a:t>(a Gaussian); combination of functions for support vectors is the separator.</a:t>
            </a:r>
            <a:endParaRPr lang="en-US" altLang="en-US" dirty="0" smtClean="0"/>
          </a:p>
        </p:txBody>
      </p:sp>
      <p:pic>
        <p:nvPicPr>
          <p:cNvPr id="2" name="图片 1"/>
          <p:cNvPicPr>
            <a:picLocks noChangeAspect="1"/>
          </p:cNvPicPr>
          <p:nvPr/>
        </p:nvPicPr>
        <p:blipFill>
          <a:blip r:embed="rId2"/>
          <a:stretch>
            <a:fillRect/>
          </a:stretch>
        </p:blipFill>
        <p:spPr>
          <a:xfrm>
            <a:off x="6843914" y="3347720"/>
            <a:ext cx="967740" cy="571500"/>
          </a:xfrm>
          <a:prstGeom prst="rect">
            <a:avLst/>
          </a:prstGeom>
        </p:spPr>
      </p:pic>
      <p:pic>
        <p:nvPicPr>
          <p:cNvPr id="3" name="图片 2"/>
          <p:cNvPicPr>
            <a:picLocks noChangeAspect="1"/>
          </p:cNvPicPr>
          <p:nvPr/>
        </p:nvPicPr>
        <p:blipFill>
          <a:blip r:embed="rId3"/>
          <a:stretch>
            <a:fillRect/>
          </a:stretch>
        </p:blipFill>
        <p:spPr>
          <a:xfrm>
            <a:off x="7078345" y="4149725"/>
            <a:ext cx="1363980" cy="845820"/>
          </a:xfrm>
          <a:prstGeom prst="rect">
            <a:avLst/>
          </a:prstGeom>
        </p:spPr>
      </p:pic>
    </p:spTree>
    <p:extLst>
      <p:ext uri="{BB962C8B-B14F-4D97-AF65-F5344CB8AC3E}">
        <p14:creationId xmlns:p14="http://schemas.microsoft.com/office/powerpoint/2010/main" val="3861002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
        <p:nvSpPr>
          <p:cNvPr id="9" name="Rectangle 2"/>
          <p:cNvSpPr>
            <a:spLocks noGrp="1" noChangeArrowheads="1"/>
          </p:cNvSpPr>
          <p:nvPr>
            <p:ph type="title"/>
          </p:nvPr>
        </p:nvSpPr>
        <p:spPr>
          <a:xfrm>
            <a:off x="1613263" y="381000"/>
            <a:ext cx="7772400" cy="1143000"/>
          </a:xfrm>
        </p:spPr>
        <p:txBody>
          <a:bodyPr/>
          <a:lstStyle/>
          <a:p>
            <a:pPr eaLnBrk="1" hangingPunct="1"/>
            <a:r>
              <a:rPr lang="en-US" altLang="en-US" smtClean="0"/>
              <a:t>Non-linear SVMs Mathematically</a:t>
            </a:r>
          </a:p>
        </p:txBody>
      </p:sp>
      <p:sp>
        <p:nvSpPr>
          <p:cNvPr id="12" name="Rectangle 3"/>
          <p:cNvSpPr txBox="1">
            <a:spLocks noChangeArrowheads="1"/>
          </p:cNvSpPr>
          <p:nvPr/>
        </p:nvSpPr>
        <p:spPr>
          <a:xfrm>
            <a:off x="1384663" y="1524000"/>
            <a:ext cx="8891658" cy="5029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Dual problem formulation:</a:t>
            </a:r>
          </a:p>
          <a:p>
            <a:endParaRPr lang="en-US" altLang="en-US" dirty="0" smtClean="0"/>
          </a:p>
          <a:p>
            <a:endParaRPr lang="en-US" altLang="en-US" dirty="0" smtClean="0"/>
          </a:p>
          <a:p>
            <a:endParaRPr lang="en-US" altLang="en-US" dirty="0" smtClean="0"/>
          </a:p>
          <a:p>
            <a:r>
              <a:rPr lang="en-US" altLang="en-US" dirty="0" smtClean="0"/>
              <a:t>The solution is:</a:t>
            </a:r>
          </a:p>
          <a:p>
            <a:endParaRPr lang="en-US" altLang="en-US" dirty="0" smtClean="0"/>
          </a:p>
          <a:p>
            <a:pPr marL="0" indent="0">
              <a:buNone/>
            </a:pPr>
            <a:endParaRPr lang="en-US" altLang="en-US" dirty="0" smtClean="0"/>
          </a:p>
          <a:p>
            <a:r>
              <a:rPr lang="en-US" altLang="en-US" dirty="0" smtClean="0"/>
              <a:t>Optimization techniques for finding </a:t>
            </a:r>
            <a:r>
              <a:rPr lang="el-GR" altLang="en-US" i="1" dirty="0" smtClean="0">
                <a:cs typeface="Times New Roman" panose="02020603050405020304" pitchFamily="18" charset="0"/>
              </a:rPr>
              <a:t>α</a:t>
            </a:r>
            <a:r>
              <a:rPr lang="en-US" altLang="en-US" i="1" baseline="-25000" dirty="0" smtClean="0">
                <a:cs typeface="Times New Roman" panose="02020603050405020304" pitchFamily="18" charset="0"/>
              </a:rPr>
              <a:t>i</a:t>
            </a:r>
            <a:r>
              <a:rPr lang="en-US" altLang="en-US" i="1" dirty="0" smtClean="0">
                <a:cs typeface="Times New Roman" panose="02020603050405020304" pitchFamily="18" charset="0"/>
              </a:rPr>
              <a:t>’</a:t>
            </a:r>
            <a:r>
              <a:rPr lang="en-US" altLang="en-US" dirty="0" smtClean="0">
                <a:cs typeface="Times New Roman" panose="02020603050405020304" pitchFamily="18" charset="0"/>
              </a:rPr>
              <a:t>s remain the same!</a:t>
            </a:r>
          </a:p>
          <a:p>
            <a:r>
              <a:rPr lang="en-US" altLang="en-US" dirty="0" smtClean="0">
                <a:cs typeface="Times New Roman" panose="02020603050405020304" pitchFamily="18" charset="0"/>
              </a:rPr>
              <a:t>Take home message: supervise learning victim algorithm </a:t>
            </a:r>
            <a:r>
              <a:rPr lang="en-US" altLang="en-US" dirty="0" smtClean="0">
                <a:solidFill>
                  <a:srgbClr val="FFFF00"/>
                </a:solidFill>
                <a:cs typeface="Times New Roman" panose="02020603050405020304" pitchFamily="18" charset="0"/>
              </a:rPr>
              <a:t>Kernel +SVM</a:t>
            </a:r>
            <a:endParaRPr lang="en-US" altLang="en-US" dirty="0" smtClean="0">
              <a:solidFill>
                <a:srgbClr val="FFFF00"/>
              </a:solidFill>
            </a:endParaRPr>
          </a:p>
        </p:txBody>
      </p:sp>
      <p:sp>
        <p:nvSpPr>
          <p:cNvPr id="13" name="Text Box 5"/>
          <p:cNvSpPr txBox="1">
            <a:spLocks noChangeArrowheads="1"/>
          </p:cNvSpPr>
          <p:nvPr/>
        </p:nvSpPr>
        <p:spPr bwMode="auto">
          <a:xfrm>
            <a:off x="1841863" y="1971675"/>
            <a:ext cx="6438900" cy="1692771"/>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dirty="0"/>
              <a:t>Find </a:t>
            </a:r>
            <a:r>
              <a:rPr lang="el-GR" altLang="en-US" i="1" dirty="0">
                <a:cs typeface="Times New Roman" panose="02020603050405020304" pitchFamily="18" charset="0"/>
              </a:rPr>
              <a:t>α</a:t>
            </a:r>
            <a:r>
              <a:rPr lang="en-US" altLang="en-US" i="1" baseline="-25000" dirty="0">
                <a:cs typeface="Times New Roman" panose="02020603050405020304" pitchFamily="18" charset="0"/>
              </a:rPr>
              <a:t>1</a:t>
            </a:r>
            <a:r>
              <a:rPr lang="en-US" altLang="en-US" i="1" dirty="0">
                <a:cs typeface="Times New Roman" panose="02020603050405020304" pitchFamily="18" charset="0"/>
              </a:rPr>
              <a:t>…</a:t>
            </a:r>
            <a:r>
              <a:rPr lang="el-GR" altLang="en-US" i="1" dirty="0">
                <a:cs typeface="Times New Roman" panose="02020603050405020304" pitchFamily="18" charset="0"/>
              </a:rPr>
              <a:t>α</a:t>
            </a:r>
            <a:r>
              <a:rPr lang="en-US" altLang="en-US" i="1" baseline="-25000" dirty="0">
                <a:cs typeface="Times New Roman" panose="02020603050405020304" pitchFamily="18" charset="0"/>
              </a:rPr>
              <a:t>n</a:t>
            </a:r>
            <a:r>
              <a:rPr lang="en-US" altLang="en-US" baseline="-25000" dirty="0">
                <a:cs typeface="Times New Roman" panose="02020603050405020304" pitchFamily="18" charset="0"/>
              </a:rPr>
              <a:t> </a:t>
            </a:r>
            <a:r>
              <a:rPr lang="en-US" altLang="en-US" dirty="0"/>
              <a:t>such that</a:t>
            </a:r>
          </a:p>
          <a:p>
            <a:pPr eaLnBrk="1" hangingPunct="1">
              <a:spcBef>
                <a:spcPct val="0"/>
              </a:spcBef>
            </a:pPr>
            <a:r>
              <a:rPr lang="en-US" altLang="en-US" b="1" dirty="0">
                <a:cs typeface="Times New Roman" panose="02020603050405020304" pitchFamily="18" charset="0"/>
              </a:rPr>
              <a:t>Q</a:t>
            </a:r>
            <a:r>
              <a:rPr lang="en-US" altLang="en-US" dirty="0">
                <a:cs typeface="Times New Roman" panose="02020603050405020304" pitchFamily="18" charset="0"/>
              </a:rPr>
              <a:t>(</a:t>
            </a:r>
            <a:r>
              <a:rPr lang="el-GR" altLang="en-US" b="1" dirty="0"/>
              <a:t>α</a:t>
            </a:r>
            <a:r>
              <a:rPr lang="en-US" altLang="en-US" dirty="0">
                <a:cs typeface="Times New Roman" panose="02020603050405020304" pitchFamily="18" charset="0"/>
              </a:rPr>
              <a:t>)</a:t>
            </a:r>
            <a:r>
              <a:rPr lang="en-US" altLang="en-US" b="1" dirty="0">
                <a:cs typeface="Times New Roman" panose="02020603050405020304" pitchFamily="18" charset="0"/>
              </a:rPr>
              <a:t> =</a:t>
            </a:r>
            <a:r>
              <a:rPr lang="el-GR" altLang="en-US" sz="2800" dirty="0">
                <a:cs typeface="Times New Roman" panose="02020603050405020304" pitchFamily="18" charset="0"/>
              </a:rPr>
              <a:t>Σ</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i</a:t>
            </a:r>
            <a:r>
              <a:rPr lang="en-US" altLang="en-US" baseline="-25000" dirty="0">
                <a:cs typeface="Times New Roman" panose="02020603050405020304" pitchFamily="18" charset="0"/>
              </a:rPr>
              <a:t>  </a:t>
            </a:r>
            <a:r>
              <a:rPr lang="en-US" altLang="en-US" dirty="0">
                <a:cs typeface="Times New Roman" panose="02020603050405020304" pitchFamily="18" charset="0"/>
              </a:rPr>
              <a:t>- </a:t>
            </a:r>
            <a:r>
              <a:rPr lang="en-US" altLang="en-US" b="1" dirty="0">
                <a:cs typeface="Times New Roman" panose="02020603050405020304" pitchFamily="18" charset="0"/>
              </a:rPr>
              <a:t>½</a:t>
            </a:r>
            <a:r>
              <a:rPr lang="el-GR" altLang="en-US" sz="2800" dirty="0"/>
              <a:t>ΣΣ</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i</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j</a:t>
            </a:r>
            <a:r>
              <a:rPr lang="en-US" altLang="en-US" i="1" dirty="0" err="1">
                <a:cs typeface="Times New Roman" panose="02020603050405020304" pitchFamily="18" charset="0"/>
              </a:rPr>
              <a:t>y</a:t>
            </a:r>
            <a:r>
              <a:rPr lang="en-US" altLang="en-US" i="1" baseline="-25000" dirty="0" err="1">
                <a:cs typeface="Times New Roman" panose="02020603050405020304" pitchFamily="18" charset="0"/>
              </a:rPr>
              <a:t>i</a:t>
            </a:r>
            <a:r>
              <a:rPr lang="en-US" altLang="en-US" i="1" dirty="0" err="1">
                <a:cs typeface="Times New Roman" panose="02020603050405020304" pitchFamily="18" charset="0"/>
              </a:rPr>
              <a:t>y</a:t>
            </a:r>
            <a:r>
              <a:rPr lang="en-US" altLang="en-US" i="1" baseline="-25000" dirty="0" err="1">
                <a:cs typeface="Times New Roman" panose="02020603050405020304" pitchFamily="18" charset="0"/>
              </a:rPr>
              <a:t>j</a:t>
            </a:r>
            <a:r>
              <a:rPr lang="en-US" altLang="en-US" i="1" dirty="0" err="1"/>
              <a:t>K</a:t>
            </a:r>
            <a:r>
              <a:rPr lang="en-US" altLang="en-US" dirty="0"/>
              <a:t>(</a:t>
            </a:r>
            <a:r>
              <a:rPr lang="en-US" altLang="en-US" b="1" dirty="0"/>
              <a:t>x</a:t>
            </a:r>
            <a:r>
              <a:rPr lang="en-US" altLang="en-US" i="1" baseline="-25000" dirty="0"/>
              <a:t>i</a:t>
            </a:r>
            <a:r>
              <a:rPr lang="en-US" altLang="en-US" dirty="0"/>
              <a:t>,</a:t>
            </a:r>
            <a:r>
              <a:rPr lang="en-US" altLang="en-US" b="1" baseline="-25000" dirty="0"/>
              <a:t> </a:t>
            </a:r>
            <a:r>
              <a:rPr lang="en-US" altLang="en-US" b="1" dirty="0" err="1"/>
              <a:t>x</a:t>
            </a:r>
            <a:r>
              <a:rPr lang="en-US" altLang="en-US" i="1" baseline="-25000" dirty="0" err="1"/>
              <a:t>j</a:t>
            </a:r>
            <a:r>
              <a:rPr lang="en-US" altLang="en-US" dirty="0"/>
              <a:t>)</a:t>
            </a:r>
            <a:r>
              <a:rPr lang="en-US" altLang="en-US" b="1" dirty="0"/>
              <a:t> </a:t>
            </a:r>
            <a:r>
              <a:rPr lang="en-US" altLang="en-US" dirty="0"/>
              <a:t>is maximized and </a:t>
            </a:r>
          </a:p>
          <a:p>
            <a:pPr eaLnBrk="1" hangingPunct="1">
              <a:spcBef>
                <a:spcPct val="0"/>
              </a:spcBef>
            </a:pPr>
            <a:r>
              <a:rPr lang="en-US" altLang="en-US" dirty="0"/>
              <a:t>(1)</a:t>
            </a:r>
            <a:r>
              <a:rPr lang="en-US" altLang="en-US" sz="2800" dirty="0"/>
              <a:t>  </a:t>
            </a:r>
            <a:r>
              <a:rPr lang="el-GR" altLang="en-US" sz="2800" dirty="0"/>
              <a:t>Σ</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i</a:t>
            </a:r>
            <a:r>
              <a:rPr lang="en-US" altLang="en-US" i="1" dirty="0" err="1">
                <a:cs typeface="Times New Roman" panose="02020603050405020304" pitchFamily="18" charset="0"/>
              </a:rPr>
              <a:t>y</a:t>
            </a:r>
            <a:r>
              <a:rPr lang="en-US" altLang="en-US" i="1" baseline="-25000" dirty="0" err="1">
                <a:cs typeface="Times New Roman" panose="02020603050405020304" pitchFamily="18" charset="0"/>
              </a:rPr>
              <a:t>i</a:t>
            </a:r>
            <a:r>
              <a:rPr lang="en-US" altLang="en-US" baseline="-25000" dirty="0">
                <a:cs typeface="Times New Roman" panose="02020603050405020304" pitchFamily="18" charset="0"/>
              </a:rPr>
              <a:t> </a:t>
            </a:r>
            <a:r>
              <a:rPr lang="en-US" altLang="en-US" dirty="0">
                <a:cs typeface="Times New Roman" panose="02020603050405020304" pitchFamily="18" charset="0"/>
              </a:rPr>
              <a:t>= 0</a:t>
            </a:r>
            <a:endParaRPr lang="en-US" altLang="en-US" dirty="0"/>
          </a:p>
          <a:p>
            <a:pPr eaLnBrk="1" hangingPunct="1">
              <a:spcBef>
                <a:spcPct val="0"/>
              </a:spcBef>
            </a:pPr>
            <a:r>
              <a:rPr lang="en-US" altLang="en-US" dirty="0"/>
              <a:t>(2) </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i</a:t>
            </a:r>
            <a:r>
              <a:rPr lang="en-US" altLang="en-US" b="1" dirty="0"/>
              <a:t> </a:t>
            </a:r>
            <a:r>
              <a:rPr lang="en-US" altLang="en-US" b="1" dirty="0">
                <a:cs typeface="Times New Roman" panose="02020603050405020304" pitchFamily="18" charset="0"/>
              </a:rPr>
              <a:t>≥ </a:t>
            </a:r>
            <a:r>
              <a:rPr lang="en-US" altLang="en-US" dirty="0">
                <a:cs typeface="Times New Roman" panose="02020603050405020304" pitchFamily="18" charset="0"/>
              </a:rPr>
              <a:t>0 for all </a:t>
            </a:r>
            <a:r>
              <a:rPr lang="el-GR" altLang="en-US" i="1" dirty="0">
                <a:cs typeface="Times New Roman" panose="02020603050405020304" pitchFamily="18" charset="0"/>
              </a:rPr>
              <a:t>α</a:t>
            </a:r>
            <a:r>
              <a:rPr lang="en-US" altLang="en-US" i="1" baseline="-25000" dirty="0" err="1">
                <a:cs typeface="Times New Roman" panose="02020603050405020304" pitchFamily="18" charset="0"/>
              </a:rPr>
              <a:t>i</a:t>
            </a:r>
            <a:endParaRPr lang="en-US" altLang="en-US" i="1" dirty="0">
              <a:cs typeface="Times New Roman" panose="02020603050405020304" pitchFamily="18" charset="0"/>
            </a:endParaRPr>
          </a:p>
        </p:txBody>
      </p:sp>
      <p:sp>
        <p:nvSpPr>
          <p:cNvPr id="16" name="Text Box 6"/>
          <p:cNvSpPr txBox="1">
            <a:spLocks noChangeArrowheads="1"/>
          </p:cNvSpPr>
          <p:nvPr/>
        </p:nvSpPr>
        <p:spPr bwMode="auto">
          <a:xfrm>
            <a:off x="1803763" y="4332515"/>
            <a:ext cx="2938054" cy="523220"/>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i="1"/>
              <a:t>f</a:t>
            </a:r>
            <a:r>
              <a:rPr lang="en-US" altLang="en-US"/>
              <a:t>(</a:t>
            </a:r>
            <a:r>
              <a:rPr lang="en-US" altLang="en-US" b="1"/>
              <a:t>x</a:t>
            </a:r>
            <a:r>
              <a:rPr lang="en-US" altLang="en-US"/>
              <a:t>) = </a:t>
            </a:r>
            <a:r>
              <a:rPr lang="el-GR" altLang="en-US" sz="2800">
                <a:cs typeface="Times New Roman" panose="02020603050405020304" pitchFamily="18" charset="0"/>
              </a:rPr>
              <a:t>Σ</a:t>
            </a:r>
            <a:r>
              <a:rPr lang="el-GR" altLang="en-US" i="1">
                <a:cs typeface="Times New Roman" panose="02020603050405020304" pitchFamily="18" charset="0"/>
              </a:rPr>
              <a:t>α</a:t>
            </a:r>
            <a:r>
              <a:rPr lang="en-US" altLang="en-US" i="1" baseline="-25000">
                <a:cs typeface="Times New Roman" panose="02020603050405020304" pitchFamily="18" charset="0"/>
              </a:rPr>
              <a:t>i</a:t>
            </a:r>
            <a:r>
              <a:rPr lang="en-US" altLang="en-US" i="1">
                <a:cs typeface="Times New Roman" panose="02020603050405020304" pitchFamily="18" charset="0"/>
              </a:rPr>
              <a:t>y</a:t>
            </a:r>
            <a:r>
              <a:rPr lang="en-US" altLang="en-US" i="1" baseline="-25000">
                <a:cs typeface="Times New Roman" panose="02020603050405020304" pitchFamily="18" charset="0"/>
              </a:rPr>
              <a:t>i</a:t>
            </a:r>
            <a:r>
              <a:rPr lang="en-US" altLang="en-US" i="1"/>
              <a:t>K</a:t>
            </a:r>
            <a:r>
              <a:rPr lang="en-US" altLang="en-US"/>
              <a:t>(</a:t>
            </a:r>
            <a:r>
              <a:rPr lang="en-US" altLang="en-US" b="1"/>
              <a:t>x</a:t>
            </a:r>
            <a:r>
              <a:rPr lang="en-US" altLang="en-US" i="1" baseline="-25000"/>
              <a:t>i</a:t>
            </a:r>
            <a:r>
              <a:rPr lang="en-US" altLang="en-US"/>
              <a:t>,</a:t>
            </a:r>
            <a:r>
              <a:rPr lang="en-US" altLang="en-US" b="1" baseline="-25000"/>
              <a:t> </a:t>
            </a:r>
            <a:r>
              <a:rPr lang="en-US" altLang="en-US" b="1"/>
              <a:t>x</a:t>
            </a:r>
            <a:r>
              <a:rPr lang="en-US" altLang="en-US" i="1" baseline="-25000"/>
              <a:t>j</a:t>
            </a:r>
            <a:r>
              <a:rPr lang="en-US" altLang="en-US"/>
              <a:t>)</a:t>
            </a:r>
            <a:r>
              <a:rPr lang="en-US" altLang="en-US" b="1"/>
              <a:t>+ </a:t>
            </a:r>
            <a:r>
              <a:rPr lang="en-US" altLang="en-US" i="1"/>
              <a:t>b</a:t>
            </a:r>
          </a:p>
        </p:txBody>
      </p:sp>
    </p:spTree>
    <p:extLst>
      <p:ext uri="{BB962C8B-B14F-4D97-AF65-F5344CB8AC3E}">
        <p14:creationId xmlns:p14="http://schemas.microsoft.com/office/powerpoint/2010/main" val="115971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
        <p:nvSpPr>
          <p:cNvPr id="8" name="Rectangle 2"/>
          <p:cNvSpPr>
            <a:spLocks noGrp="1" noChangeArrowheads="1"/>
          </p:cNvSpPr>
          <p:nvPr>
            <p:ph type="title"/>
          </p:nvPr>
        </p:nvSpPr>
        <p:spPr>
          <a:xfrm>
            <a:off x="2096589" y="381000"/>
            <a:ext cx="7772400" cy="1143000"/>
          </a:xfrm>
        </p:spPr>
        <p:txBody>
          <a:bodyPr/>
          <a:lstStyle/>
          <a:p>
            <a:pPr eaLnBrk="1" hangingPunct="1"/>
            <a:r>
              <a:rPr lang="en-US" altLang="en-US" smtClean="0"/>
              <a:t>SVM applications</a:t>
            </a:r>
          </a:p>
        </p:txBody>
      </p:sp>
      <p:sp>
        <p:nvSpPr>
          <p:cNvPr id="10" name="Rectangle 3"/>
          <p:cNvSpPr txBox="1">
            <a:spLocks noChangeArrowheads="1"/>
          </p:cNvSpPr>
          <p:nvPr/>
        </p:nvSpPr>
        <p:spPr>
          <a:xfrm>
            <a:off x="1639389" y="1566863"/>
            <a:ext cx="86868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SVMs are currently among the best performers for a number of classification tasks ranging from text to genomic data.</a:t>
            </a:r>
          </a:p>
          <a:p>
            <a:r>
              <a:rPr lang="en-US" altLang="en-US" dirty="0" smtClean="0"/>
              <a:t>SVMs can be applied to complex data types beyond feature vectors (e.g. graphs, sequences, relational data) by designing kernel functions for such data.</a:t>
            </a:r>
          </a:p>
          <a:p>
            <a:r>
              <a:rPr lang="en-US" altLang="en-US" dirty="0" smtClean="0"/>
              <a:t>SVM techniques have been extended to a number of tasks such as regression [</a:t>
            </a:r>
            <a:r>
              <a:rPr lang="en-US" altLang="en-US" dirty="0" err="1" smtClean="0"/>
              <a:t>Vapnik</a:t>
            </a:r>
            <a:r>
              <a:rPr lang="en-US" altLang="en-US" dirty="0" smtClean="0"/>
              <a:t> </a:t>
            </a:r>
            <a:r>
              <a:rPr lang="en-US" altLang="en-US" i="1" dirty="0" smtClean="0"/>
              <a:t>et al.</a:t>
            </a:r>
            <a:r>
              <a:rPr lang="en-US" altLang="en-US" dirty="0" smtClean="0"/>
              <a:t> ’97], principal component analysis [</a:t>
            </a:r>
            <a:r>
              <a:rPr lang="en-US" altLang="en-US" dirty="0" err="1" smtClean="0"/>
              <a:t>Sch</a:t>
            </a:r>
            <a:r>
              <a:rPr lang="en-US" altLang="en-US" dirty="0" err="1" smtClean="0">
                <a:cs typeface="Times New Roman" panose="02020603050405020304" pitchFamily="18" charset="0"/>
              </a:rPr>
              <a:t>ö</a:t>
            </a:r>
            <a:r>
              <a:rPr lang="en-US" altLang="en-US" dirty="0" err="1" smtClean="0"/>
              <a:t>lkopf</a:t>
            </a:r>
            <a:r>
              <a:rPr lang="en-US" altLang="en-US" dirty="0" smtClean="0"/>
              <a:t> </a:t>
            </a:r>
            <a:r>
              <a:rPr lang="en-US" altLang="en-US" i="1" dirty="0" smtClean="0"/>
              <a:t>et al. </a:t>
            </a:r>
            <a:r>
              <a:rPr lang="en-US" altLang="en-US" dirty="0" smtClean="0"/>
              <a:t>’99], etc. </a:t>
            </a:r>
            <a:endParaRPr lang="en-US" altLang="en-US" dirty="0" smtClean="0">
              <a:cs typeface="Times New Roman" panose="02020603050405020304" pitchFamily="18" charset="0"/>
            </a:endParaRPr>
          </a:p>
          <a:p>
            <a:endParaRPr lang="en-US" altLang="en-US" i="1" baseline="-25000" dirty="0" smtClean="0">
              <a:cs typeface="Times New Roman" panose="02020603050405020304" pitchFamily="18" charset="0"/>
            </a:endParaRPr>
          </a:p>
        </p:txBody>
      </p:sp>
    </p:spTree>
    <p:extLst>
      <p:ext uri="{BB962C8B-B14F-4D97-AF65-F5344CB8AC3E}">
        <p14:creationId xmlns:p14="http://schemas.microsoft.com/office/powerpoint/2010/main" val="25726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outline</a:t>
            </a:r>
            <a:endParaRPr lang="en-US" dirty="0">
              <a:latin typeface="Comic Sans MS" panose="030F0702030302020204" pitchFamily="66" charset="0"/>
            </a:endParaRPr>
          </a:p>
        </p:txBody>
      </p:sp>
      <p:sp>
        <p:nvSpPr>
          <p:cNvPr id="3" name="Content Placeholder 2"/>
          <p:cNvSpPr>
            <a:spLocks noGrp="1"/>
          </p:cNvSpPr>
          <p:nvPr>
            <p:ph idx="1"/>
          </p:nvPr>
        </p:nvSpPr>
        <p:spPr>
          <a:xfrm>
            <a:off x="1141411" y="1963950"/>
            <a:ext cx="9905999" cy="4101886"/>
          </a:xfrm>
        </p:spPr>
        <p:txBody>
          <a:bodyPr>
            <a:normAutofit/>
          </a:bodyPr>
          <a:lstStyle/>
          <a:p>
            <a:r>
              <a:rPr lang="en-US" dirty="0" smtClean="0"/>
              <a:t>Machine </a:t>
            </a:r>
            <a:r>
              <a:rPr lang="en-US" dirty="0"/>
              <a:t>learning </a:t>
            </a:r>
            <a:r>
              <a:rPr lang="en-US" dirty="0" smtClean="0"/>
              <a:t>basics (thanks for </a:t>
            </a:r>
            <a:r>
              <a:rPr lang="en-US" dirty="0" err="1" smtClean="0"/>
              <a:t>Xunsheng</a:t>
            </a:r>
            <a:r>
              <a:rPr lang="en-US" dirty="0" smtClean="0"/>
              <a:t> Du and </a:t>
            </a:r>
            <a:r>
              <a:rPr lang="en-US" dirty="0" err="1" smtClean="0"/>
              <a:t>Huaqing</a:t>
            </a:r>
            <a:r>
              <a:rPr lang="en-US" dirty="0" smtClean="0"/>
              <a:t> Zhang) </a:t>
            </a:r>
            <a:endParaRPr lang="en-US" dirty="0"/>
          </a:p>
          <a:p>
            <a:pPr lvl="1"/>
            <a:r>
              <a:rPr lang="en-US" dirty="0"/>
              <a:t>Supervised learning: </a:t>
            </a:r>
            <a:r>
              <a:rPr lang="en-US" dirty="0" smtClean="0"/>
              <a:t>support vector machine (SVM)</a:t>
            </a:r>
            <a:endParaRPr lang="en-US" dirty="0"/>
          </a:p>
          <a:p>
            <a:pPr lvl="1"/>
            <a:r>
              <a:rPr lang="en-US" dirty="0"/>
              <a:t>Unsupervised learning: </a:t>
            </a:r>
            <a:r>
              <a:rPr lang="en-US" dirty="0" smtClean="0"/>
              <a:t>K-means</a:t>
            </a:r>
            <a:endParaRPr lang="en-US" dirty="0"/>
          </a:p>
          <a:p>
            <a:pPr lvl="1"/>
            <a:r>
              <a:rPr lang="en-US" dirty="0"/>
              <a:t>Reinforcement </a:t>
            </a:r>
            <a:r>
              <a:rPr lang="en-US" dirty="0" smtClean="0"/>
              <a:t>learning</a:t>
            </a:r>
            <a:endParaRPr lang="en-US" dirty="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97595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Unsupervised Learning: K-Means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6" name="Text Box 3"/>
          <p:cNvSpPr txBox="1">
            <a:spLocks noChangeArrowheads="1"/>
          </p:cNvSpPr>
          <p:nvPr/>
        </p:nvSpPr>
        <p:spPr bwMode="auto">
          <a:xfrm>
            <a:off x="1341118" y="2564676"/>
            <a:ext cx="2971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tx1"/>
              </a:buClr>
              <a:defRPr sz="2000">
                <a:solidFill>
                  <a:schemeClr val="tx1"/>
                </a:solidFill>
                <a:latin typeface="Tahoma" panose="020B0604030504040204" pitchFamily="34" charset="0"/>
              </a:defRPr>
            </a:lvl1pPr>
            <a:lvl2pPr marL="974725" indent="-457200">
              <a:spcBef>
                <a:spcPct val="20000"/>
              </a:spcBef>
              <a:buClr>
                <a:schemeClr val="tx1"/>
              </a:buClr>
              <a:defRPr sz="2000">
                <a:solidFill>
                  <a:schemeClr val="tx1"/>
                </a:solidFill>
                <a:latin typeface="Tahoma" panose="020B0604030504040204" pitchFamily="34" charset="0"/>
              </a:defRPr>
            </a:lvl2pPr>
            <a:lvl3pPr marL="1546225" indent="-457200">
              <a:spcBef>
                <a:spcPct val="20000"/>
              </a:spcBef>
              <a:buClr>
                <a:schemeClr val="tx1"/>
              </a:buClr>
              <a:defRPr sz="2000">
                <a:solidFill>
                  <a:schemeClr val="tx1"/>
                </a:solidFill>
                <a:latin typeface="Tahoma" panose="020B0604030504040204" pitchFamily="34" charset="0"/>
              </a:defRPr>
            </a:lvl3pPr>
            <a:lvl4pPr marL="2117725" indent="-457200">
              <a:spcBef>
                <a:spcPct val="20000"/>
              </a:spcBef>
              <a:buClr>
                <a:schemeClr val="tx1"/>
              </a:buClr>
              <a:defRPr sz="2000">
                <a:solidFill>
                  <a:schemeClr val="tx1"/>
                </a:solidFill>
                <a:latin typeface="Tahoma" panose="020B0604030504040204" pitchFamily="34" charset="0"/>
              </a:defRPr>
            </a:lvl4pPr>
            <a:lvl5pPr marL="2689225" indent="-457200">
              <a:spcBef>
                <a:spcPct val="20000"/>
              </a:spcBef>
              <a:buClr>
                <a:schemeClr val="tx1"/>
              </a:buClr>
              <a:defRPr sz="2000">
                <a:solidFill>
                  <a:schemeClr val="tx1"/>
                </a:solidFill>
                <a:latin typeface="Tahoma" panose="020B0604030504040204" pitchFamily="34" charset="0"/>
              </a:defRPr>
            </a:lvl5pPr>
            <a:lvl6pPr marL="31464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6pPr>
            <a:lvl7pPr marL="36036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7pPr>
            <a:lvl8pPr marL="40608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8pPr>
            <a:lvl9pPr marL="45180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9pPr>
          </a:lstStyle>
          <a:p>
            <a:pPr eaLnBrk="1" hangingPunct="1">
              <a:spcBef>
                <a:spcPct val="50000"/>
              </a:spcBef>
              <a:buFontTx/>
              <a:buAutoNum type="arabicPeriod"/>
            </a:pPr>
            <a:r>
              <a:rPr lang="en-US" altLang="en-US" dirty="0"/>
              <a:t>Ask user how many clusters they’d like. </a:t>
            </a:r>
            <a:r>
              <a:rPr lang="en-US" altLang="en-US" i="1" dirty="0">
                <a:solidFill>
                  <a:srgbClr val="FFFF00"/>
                </a:solidFill>
              </a:rPr>
              <a:t>(e.g. k=5) </a:t>
            </a:r>
            <a:endParaRPr lang="en-US" altLang="en-US" dirty="0">
              <a:solidFill>
                <a:srgbClr val="FFFF00"/>
              </a:solidFill>
            </a:endParaRPr>
          </a:p>
        </p:txBody>
      </p:sp>
      <p:pic>
        <p:nvPicPr>
          <p:cNvPr id="8" name="图片 7"/>
          <p:cNvPicPr>
            <a:picLocks noChangeAspect="1"/>
          </p:cNvPicPr>
          <p:nvPr/>
        </p:nvPicPr>
        <p:blipFill>
          <a:blip r:embed="rId2"/>
          <a:stretch>
            <a:fillRect/>
          </a:stretch>
        </p:blipFill>
        <p:spPr>
          <a:xfrm>
            <a:off x="4742496" y="1745071"/>
            <a:ext cx="4819515" cy="4752763"/>
          </a:xfrm>
          <a:prstGeom prst="rect">
            <a:avLst/>
          </a:prstGeom>
        </p:spPr>
      </p:pic>
    </p:spTree>
    <p:extLst>
      <p:ext uri="{BB962C8B-B14F-4D97-AF65-F5344CB8AC3E}">
        <p14:creationId xmlns:p14="http://schemas.microsoft.com/office/powerpoint/2010/main" val="397177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Unsupervised Learning: K-Means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6" name="Text Box 3"/>
          <p:cNvSpPr txBox="1">
            <a:spLocks noChangeArrowheads="1"/>
          </p:cNvSpPr>
          <p:nvPr/>
        </p:nvSpPr>
        <p:spPr bwMode="auto">
          <a:xfrm>
            <a:off x="1275806" y="1689463"/>
            <a:ext cx="29718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tx1"/>
              </a:buClr>
              <a:defRPr sz="2000">
                <a:solidFill>
                  <a:schemeClr val="tx1"/>
                </a:solidFill>
                <a:latin typeface="Tahoma" panose="020B0604030504040204" pitchFamily="34" charset="0"/>
              </a:defRPr>
            </a:lvl1pPr>
            <a:lvl2pPr marL="974725" indent="-457200">
              <a:spcBef>
                <a:spcPct val="20000"/>
              </a:spcBef>
              <a:buClr>
                <a:schemeClr val="tx1"/>
              </a:buClr>
              <a:defRPr sz="2000">
                <a:solidFill>
                  <a:schemeClr val="tx1"/>
                </a:solidFill>
                <a:latin typeface="Tahoma" panose="020B0604030504040204" pitchFamily="34" charset="0"/>
              </a:defRPr>
            </a:lvl2pPr>
            <a:lvl3pPr marL="1546225" indent="-457200">
              <a:spcBef>
                <a:spcPct val="20000"/>
              </a:spcBef>
              <a:buClr>
                <a:schemeClr val="tx1"/>
              </a:buClr>
              <a:defRPr sz="2000">
                <a:solidFill>
                  <a:schemeClr val="tx1"/>
                </a:solidFill>
                <a:latin typeface="Tahoma" panose="020B0604030504040204" pitchFamily="34" charset="0"/>
              </a:defRPr>
            </a:lvl3pPr>
            <a:lvl4pPr marL="2117725" indent="-457200">
              <a:spcBef>
                <a:spcPct val="20000"/>
              </a:spcBef>
              <a:buClr>
                <a:schemeClr val="tx1"/>
              </a:buClr>
              <a:defRPr sz="2000">
                <a:solidFill>
                  <a:schemeClr val="tx1"/>
                </a:solidFill>
                <a:latin typeface="Tahoma" panose="020B0604030504040204" pitchFamily="34" charset="0"/>
              </a:defRPr>
            </a:lvl4pPr>
            <a:lvl5pPr marL="2689225" indent="-457200">
              <a:spcBef>
                <a:spcPct val="20000"/>
              </a:spcBef>
              <a:buClr>
                <a:schemeClr val="tx1"/>
              </a:buClr>
              <a:defRPr sz="2000">
                <a:solidFill>
                  <a:schemeClr val="tx1"/>
                </a:solidFill>
                <a:latin typeface="Tahoma" panose="020B0604030504040204" pitchFamily="34" charset="0"/>
              </a:defRPr>
            </a:lvl5pPr>
            <a:lvl6pPr marL="31464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6pPr>
            <a:lvl7pPr marL="36036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7pPr>
            <a:lvl8pPr marL="40608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8pPr>
            <a:lvl9pPr marL="45180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9pPr>
          </a:lstStyle>
          <a:p>
            <a:pPr eaLnBrk="1" hangingPunct="1">
              <a:spcBef>
                <a:spcPct val="50000"/>
              </a:spcBef>
              <a:buFontTx/>
              <a:buAutoNum type="arabicPeriod"/>
            </a:pPr>
            <a:r>
              <a:rPr lang="en-US" altLang="en-US" dirty="0"/>
              <a:t>Ask user how many clusters they’d like. </a:t>
            </a:r>
            <a:r>
              <a:rPr lang="en-US" altLang="en-US" i="1" dirty="0">
                <a:solidFill>
                  <a:srgbClr val="FFFF00"/>
                </a:solidFill>
              </a:rPr>
              <a:t>(e.g. k=5) </a:t>
            </a:r>
            <a:endParaRPr lang="en-US" altLang="en-US" dirty="0">
              <a:solidFill>
                <a:srgbClr val="FFFF00"/>
              </a:solidFill>
            </a:endParaRPr>
          </a:p>
          <a:p>
            <a:pPr eaLnBrk="1" hangingPunct="1">
              <a:spcBef>
                <a:spcPct val="50000"/>
              </a:spcBef>
              <a:buFontTx/>
              <a:buAutoNum type="arabicPeriod"/>
            </a:pPr>
            <a:r>
              <a:rPr lang="en-US" altLang="en-US" dirty="0"/>
              <a:t>Randomly guess k cluster Center locations</a:t>
            </a:r>
          </a:p>
        </p:txBody>
      </p:sp>
      <p:pic>
        <p:nvPicPr>
          <p:cNvPr id="5" name="图片 4"/>
          <p:cNvPicPr>
            <a:picLocks noChangeAspect="1"/>
          </p:cNvPicPr>
          <p:nvPr/>
        </p:nvPicPr>
        <p:blipFill>
          <a:blip r:embed="rId2"/>
          <a:stretch>
            <a:fillRect/>
          </a:stretch>
        </p:blipFill>
        <p:spPr>
          <a:xfrm>
            <a:off x="4432298" y="1689463"/>
            <a:ext cx="5116651" cy="5061396"/>
          </a:xfrm>
          <a:prstGeom prst="rect">
            <a:avLst/>
          </a:prstGeom>
        </p:spPr>
      </p:pic>
    </p:spTree>
    <p:extLst>
      <p:ext uri="{BB962C8B-B14F-4D97-AF65-F5344CB8AC3E}">
        <p14:creationId xmlns:p14="http://schemas.microsoft.com/office/powerpoint/2010/main" val="110674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Unsupervised Learning: K-Means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
        <p:nvSpPr>
          <p:cNvPr id="6" name="Text Box 4"/>
          <p:cNvSpPr txBox="1">
            <a:spLocks noChangeArrowheads="1"/>
          </p:cNvSpPr>
          <p:nvPr/>
        </p:nvSpPr>
        <p:spPr bwMode="auto">
          <a:xfrm>
            <a:off x="1354183" y="1715589"/>
            <a:ext cx="2971800" cy="374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tx1"/>
              </a:buClr>
              <a:defRPr sz="2000">
                <a:solidFill>
                  <a:schemeClr val="tx1"/>
                </a:solidFill>
                <a:latin typeface="Tahoma" panose="020B0604030504040204" pitchFamily="34" charset="0"/>
              </a:defRPr>
            </a:lvl1pPr>
            <a:lvl2pPr marL="974725" indent="-457200">
              <a:spcBef>
                <a:spcPct val="20000"/>
              </a:spcBef>
              <a:buClr>
                <a:schemeClr val="tx1"/>
              </a:buClr>
              <a:defRPr sz="2000">
                <a:solidFill>
                  <a:schemeClr val="tx1"/>
                </a:solidFill>
                <a:latin typeface="Tahoma" panose="020B0604030504040204" pitchFamily="34" charset="0"/>
              </a:defRPr>
            </a:lvl2pPr>
            <a:lvl3pPr marL="1546225" indent="-457200">
              <a:spcBef>
                <a:spcPct val="20000"/>
              </a:spcBef>
              <a:buClr>
                <a:schemeClr val="tx1"/>
              </a:buClr>
              <a:defRPr sz="2000">
                <a:solidFill>
                  <a:schemeClr val="tx1"/>
                </a:solidFill>
                <a:latin typeface="Tahoma" panose="020B0604030504040204" pitchFamily="34" charset="0"/>
              </a:defRPr>
            </a:lvl3pPr>
            <a:lvl4pPr marL="2117725" indent="-457200">
              <a:spcBef>
                <a:spcPct val="20000"/>
              </a:spcBef>
              <a:buClr>
                <a:schemeClr val="tx1"/>
              </a:buClr>
              <a:defRPr sz="2000">
                <a:solidFill>
                  <a:schemeClr val="tx1"/>
                </a:solidFill>
                <a:latin typeface="Tahoma" panose="020B0604030504040204" pitchFamily="34" charset="0"/>
              </a:defRPr>
            </a:lvl4pPr>
            <a:lvl5pPr marL="2689225" indent="-457200">
              <a:spcBef>
                <a:spcPct val="20000"/>
              </a:spcBef>
              <a:buClr>
                <a:schemeClr val="tx1"/>
              </a:buClr>
              <a:defRPr sz="2000">
                <a:solidFill>
                  <a:schemeClr val="tx1"/>
                </a:solidFill>
                <a:latin typeface="Tahoma" panose="020B0604030504040204" pitchFamily="34" charset="0"/>
              </a:defRPr>
            </a:lvl5pPr>
            <a:lvl6pPr marL="31464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6pPr>
            <a:lvl7pPr marL="36036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7pPr>
            <a:lvl8pPr marL="40608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8pPr>
            <a:lvl9pPr marL="45180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9pPr>
          </a:lstStyle>
          <a:p>
            <a:pPr eaLnBrk="1" hangingPunct="1">
              <a:spcBef>
                <a:spcPct val="50000"/>
              </a:spcBef>
              <a:buFontTx/>
              <a:buAutoNum type="arabicPeriod"/>
            </a:pPr>
            <a:r>
              <a:rPr lang="en-US" altLang="en-US" dirty="0"/>
              <a:t>Ask user how many clusters they’d like. </a:t>
            </a:r>
            <a:r>
              <a:rPr lang="en-US" altLang="en-US" i="1" dirty="0">
                <a:solidFill>
                  <a:srgbClr val="FFFF00"/>
                </a:solidFill>
              </a:rPr>
              <a:t>(e.g. k=5) </a:t>
            </a:r>
            <a:endParaRPr lang="en-US" altLang="en-US" dirty="0">
              <a:solidFill>
                <a:srgbClr val="FFFF00"/>
              </a:solidFill>
            </a:endParaRPr>
          </a:p>
          <a:p>
            <a:pPr eaLnBrk="1" hangingPunct="1">
              <a:spcBef>
                <a:spcPct val="50000"/>
              </a:spcBef>
              <a:buFontTx/>
              <a:buAutoNum type="arabicPeriod"/>
            </a:pPr>
            <a:r>
              <a:rPr lang="en-US" altLang="en-US" dirty="0"/>
              <a:t>Randomly guess k cluster Center locations</a:t>
            </a:r>
          </a:p>
          <a:p>
            <a:pPr eaLnBrk="1" hangingPunct="1">
              <a:spcBef>
                <a:spcPct val="50000"/>
              </a:spcBef>
              <a:buFontTx/>
              <a:buAutoNum type="arabicPeriod"/>
            </a:pPr>
            <a:r>
              <a:rPr lang="en-US" altLang="en-US" dirty="0"/>
              <a:t>Each </a:t>
            </a:r>
            <a:r>
              <a:rPr lang="en-US" altLang="en-US" dirty="0" err="1"/>
              <a:t>datapoint</a:t>
            </a:r>
            <a:r>
              <a:rPr lang="en-US" altLang="en-US" dirty="0"/>
              <a:t> finds out which Center it’s closest to. (Thus each Center “owns” a set of </a:t>
            </a:r>
            <a:r>
              <a:rPr lang="en-US" altLang="en-US" dirty="0" err="1"/>
              <a:t>datapoints</a:t>
            </a:r>
            <a:r>
              <a:rPr lang="en-US" altLang="en-US" dirty="0"/>
              <a:t>)</a:t>
            </a:r>
          </a:p>
        </p:txBody>
      </p:sp>
      <p:pic>
        <p:nvPicPr>
          <p:cNvPr id="23" name="图片 22"/>
          <p:cNvPicPr>
            <a:picLocks noChangeAspect="1"/>
          </p:cNvPicPr>
          <p:nvPr/>
        </p:nvPicPr>
        <p:blipFill>
          <a:blip r:embed="rId2"/>
          <a:stretch>
            <a:fillRect/>
          </a:stretch>
        </p:blipFill>
        <p:spPr>
          <a:xfrm>
            <a:off x="4669381" y="1592125"/>
            <a:ext cx="5010196" cy="4934448"/>
          </a:xfrm>
          <a:prstGeom prst="rect">
            <a:avLst/>
          </a:prstGeom>
        </p:spPr>
      </p:pic>
    </p:spTree>
    <p:extLst>
      <p:ext uri="{BB962C8B-B14F-4D97-AF65-F5344CB8AC3E}">
        <p14:creationId xmlns:p14="http://schemas.microsoft.com/office/powerpoint/2010/main" val="108816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Unsupervised Learning: K-Means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
        <p:nvSpPr>
          <p:cNvPr id="5" name="Text Box 4"/>
          <p:cNvSpPr txBox="1">
            <a:spLocks noChangeArrowheads="1"/>
          </p:cNvSpPr>
          <p:nvPr/>
        </p:nvSpPr>
        <p:spPr bwMode="auto">
          <a:xfrm>
            <a:off x="831669" y="1676399"/>
            <a:ext cx="2971800" cy="420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tx1"/>
              </a:buClr>
              <a:defRPr sz="2000">
                <a:solidFill>
                  <a:schemeClr val="tx1"/>
                </a:solidFill>
                <a:latin typeface="Tahoma" panose="020B0604030504040204" pitchFamily="34" charset="0"/>
              </a:defRPr>
            </a:lvl1pPr>
            <a:lvl2pPr marL="974725" indent="-457200">
              <a:spcBef>
                <a:spcPct val="20000"/>
              </a:spcBef>
              <a:buClr>
                <a:schemeClr val="tx1"/>
              </a:buClr>
              <a:defRPr sz="2000">
                <a:solidFill>
                  <a:schemeClr val="tx1"/>
                </a:solidFill>
                <a:latin typeface="Tahoma" panose="020B0604030504040204" pitchFamily="34" charset="0"/>
              </a:defRPr>
            </a:lvl2pPr>
            <a:lvl3pPr marL="1546225" indent="-457200">
              <a:spcBef>
                <a:spcPct val="20000"/>
              </a:spcBef>
              <a:buClr>
                <a:schemeClr val="tx1"/>
              </a:buClr>
              <a:defRPr sz="2000">
                <a:solidFill>
                  <a:schemeClr val="tx1"/>
                </a:solidFill>
                <a:latin typeface="Tahoma" panose="020B0604030504040204" pitchFamily="34" charset="0"/>
              </a:defRPr>
            </a:lvl3pPr>
            <a:lvl4pPr marL="2117725" indent="-457200">
              <a:spcBef>
                <a:spcPct val="20000"/>
              </a:spcBef>
              <a:buClr>
                <a:schemeClr val="tx1"/>
              </a:buClr>
              <a:defRPr sz="2000">
                <a:solidFill>
                  <a:schemeClr val="tx1"/>
                </a:solidFill>
                <a:latin typeface="Tahoma" panose="020B0604030504040204" pitchFamily="34" charset="0"/>
              </a:defRPr>
            </a:lvl4pPr>
            <a:lvl5pPr marL="2689225" indent="-457200">
              <a:spcBef>
                <a:spcPct val="20000"/>
              </a:spcBef>
              <a:buClr>
                <a:schemeClr val="tx1"/>
              </a:buClr>
              <a:defRPr sz="2000">
                <a:solidFill>
                  <a:schemeClr val="tx1"/>
                </a:solidFill>
                <a:latin typeface="Tahoma" panose="020B0604030504040204" pitchFamily="34" charset="0"/>
              </a:defRPr>
            </a:lvl5pPr>
            <a:lvl6pPr marL="31464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6pPr>
            <a:lvl7pPr marL="36036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7pPr>
            <a:lvl8pPr marL="40608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8pPr>
            <a:lvl9pPr marL="45180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9pPr>
          </a:lstStyle>
          <a:p>
            <a:pPr eaLnBrk="1" hangingPunct="1">
              <a:spcBef>
                <a:spcPct val="50000"/>
              </a:spcBef>
              <a:buFontTx/>
              <a:buAutoNum type="arabicPeriod"/>
            </a:pPr>
            <a:r>
              <a:rPr lang="en-US" altLang="en-US" dirty="0"/>
              <a:t>Ask user how many clusters they’d like. </a:t>
            </a:r>
            <a:r>
              <a:rPr lang="en-US" altLang="en-US" i="1" dirty="0">
                <a:solidFill>
                  <a:srgbClr val="FFFF00"/>
                </a:solidFill>
              </a:rPr>
              <a:t>(e.g. k=5) </a:t>
            </a:r>
            <a:endParaRPr lang="en-US" altLang="en-US" dirty="0">
              <a:solidFill>
                <a:srgbClr val="FFFF00"/>
              </a:solidFill>
            </a:endParaRPr>
          </a:p>
          <a:p>
            <a:pPr eaLnBrk="1" hangingPunct="1">
              <a:spcBef>
                <a:spcPct val="50000"/>
              </a:spcBef>
              <a:buFontTx/>
              <a:buAutoNum type="arabicPeriod"/>
            </a:pPr>
            <a:r>
              <a:rPr lang="en-US" altLang="en-US" dirty="0"/>
              <a:t>Randomly guess k cluster Center locations</a:t>
            </a:r>
          </a:p>
          <a:p>
            <a:pPr eaLnBrk="1" hangingPunct="1">
              <a:spcBef>
                <a:spcPct val="50000"/>
              </a:spcBef>
              <a:buFontTx/>
              <a:buAutoNum type="arabicPeriod"/>
            </a:pPr>
            <a:r>
              <a:rPr lang="en-US" altLang="en-US" dirty="0"/>
              <a:t>Each </a:t>
            </a:r>
            <a:r>
              <a:rPr lang="en-US" altLang="en-US" dirty="0" err="1"/>
              <a:t>datapoint</a:t>
            </a:r>
            <a:r>
              <a:rPr lang="en-US" altLang="en-US" dirty="0"/>
              <a:t> finds out which Center it’s closest to.</a:t>
            </a:r>
          </a:p>
          <a:p>
            <a:pPr eaLnBrk="1" hangingPunct="1">
              <a:spcBef>
                <a:spcPct val="50000"/>
              </a:spcBef>
              <a:buFontTx/>
              <a:buAutoNum type="arabicPeriod"/>
            </a:pPr>
            <a:r>
              <a:rPr lang="en-US" altLang="en-US" dirty="0"/>
              <a:t>Each Center finds the centroid of the points it owns</a:t>
            </a:r>
          </a:p>
        </p:txBody>
      </p:sp>
      <p:pic>
        <p:nvPicPr>
          <p:cNvPr id="6" name="图片 5"/>
          <p:cNvPicPr>
            <a:picLocks noChangeAspect="1"/>
          </p:cNvPicPr>
          <p:nvPr/>
        </p:nvPicPr>
        <p:blipFill>
          <a:blip r:embed="rId2"/>
          <a:stretch>
            <a:fillRect/>
          </a:stretch>
        </p:blipFill>
        <p:spPr>
          <a:xfrm>
            <a:off x="4413657" y="1676399"/>
            <a:ext cx="5043851" cy="5000276"/>
          </a:xfrm>
          <a:prstGeom prst="rect">
            <a:avLst/>
          </a:prstGeom>
        </p:spPr>
      </p:pic>
    </p:spTree>
    <p:extLst>
      <p:ext uri="{BB962C8B-B14F-4D97-AF65-F5344CB8AC3E}">
        <p14:creationId xmlns:p14="http://schemas.microsoft.com/office/powerpoint/2010/main" val="316283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Unsupervised Learning: K-Means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
        <p:nvSpPr>
          <p:cNvPr id="5" name="Text Box 4"/>
          <p:cNvSpPr txBox="1">
            <a:spLocks noChangeArrowheads="1"/>
          </p:cNvSpPr>
          <p:nvPr/>
        </p:nvSpPr>
        <p:spPr bwMode="auto">
          <a:xfrm>
            <a:off x="779417" y="1587392"/>
            <a:ext cx="3283132" cy="5170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lr>
                <a:schemeClr val="tx1"/>
              </a:buClr>
              <a:defRPr sz="2000">
                <a:solidFill>
                  <a:schemeClr val="tx1"/>
                </a:solidFill>
                <a:latin typeface="Tahoma" panose="020B0604030504040204" pitchFamily="34" charset="0"/>
              </a:defRPr>
            </a:lvl1pPr>
            <a:lvl2pPr marL="974725" indent="-457200">
              <a:spcBef>
                <a:spcPct val="20000"/>
              </a:spcBef>
              <a:buClr>
                <a:schemeClr val="tx1"/>
              </a:buClr>
              <a:defRPr sz="2000">
                <a:solidFill>
                  <a:schemeClr val="tx1"/>
                </a:solidFill>
                <a:latin typeface="Tahoma" panose="020B0604030504040204" pitchFamily="34" charset="0"/>
              </a:defRPr>
            </a:lvl2pPr>
            <a:lvl3pPr marL="1546225" indent="-457200">
              <a:spcBef>
                <a:spcPct val="20000"/>
              </a:spcBef>
              <a:buClr>
                <a:schemeClr val="tx1"/>
              </a:buClr>
              <a:defRPr sz="2000">
                <a:solidFill>
                  <a:schemeClr val="tx1"/>
                </a:solidFill>
                <a:latin typeface="Tahoma" panose="020B0604030504040204" pitchFamily="34" charset="0"/>
              </a:defRPr>
            </a:lvl3pPr>
            <a:lvl4pPr marL="2117725" indent="-457200">
              <a:spcBef>
                <a:spcPct val="20000"/>
              </a:spcBef>
              <a:buClr>
                <a:schemeClr val="tx1"/>
              </a:buClr>
              <a:defRPr sz="2000">
                <a:solidFill>
                  <a:schemeClr val="tx1"/>
                </a:solidFill>
                <a:latin typeface="Tahoma" panose="020B0604030504040204" pitchFamily="34" charset="0"/>
              </a:defRPr>
            </a:lvl4pPr>
            <a:lvl5pPr marL="2689225" indent="-457200">
              <a:spcBef>
                <a:spcPct val="20000"/>
              </a:spcBef>
              <a:buClr>
                <a:schemeClr val="tx1"/>
              </a:buClr>
              <a:defRPr sz="2000">
                <a:solidFill>
                  <a:schemeClr val="tx1"/>
                </a:solidFill>
                <a:latin typeface="Tahoma" panose="020B0604030504040204" pitchFamily="34" charset="0"/>
              </a:defRPr>
            </a:lvl5pPr>
            <a:lvl6pPr marL="31464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6pPr>
            <a:lvl7pPr marL="36036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7pPr>
            <a:lvl8pPr marL="40608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8pPr>
            <a:lvl9pPr marL="4518025" indent="-457200" eaLnBrk="0" fontAlgn="base" hangingPunct="0">
              <a:spcBef>
                <a:spcPct val="20000"/>
              </a:spcBef>
              <a:spcAft>
                <a:spcPct val="0"/>
              </a:spcAft>
              <a:buClr>
                <a:schemeClr val="tx1"/>
              </a:buClr>
              <a:defRPr sz="2000">
                <a:solidFill>
                  <a:schemeClr val="tx1"/>
                </a:solidFill>
                <a:latin typeface="Tahoma" panose="020B0604030504040204" pitchFamily="34" charset="0"/>
              </a:defRPr>
            </a:lvl9pPr>
          </a:lstStyle>
          <a:p>
            <a:pPr eaLnBrk="1" hangingPunct="1">
              <a:spcBef>
                <a:spcPct val="50000"/>
              </a:spcBef>
              <a:buFontTx/>
              <a:buAutoNum type="arabicPeriod"/>
            </a:pPr>
            <a:r>
              <a:rPr lang="en-US" altLang="en-US" dirty="0"/>
              <a:t>Ask user how many clusters they’d like. </a:t>
            </a:r>
            <a:r>
              <a:rPr lang="en-US" altLang="en-US" i="1" dirty="0">
                <a:solidFill>
                  <a:srgbClr val="FFFF00"/>
                </a:solidFill>
              </a:rPr>
              <a:t>(e.g. k=5) </a:t>
            </a:r>
            <a:endParaRPr lang="en-US" altLang="en-US" dirty="0">
              <a:solidFill>
                <a:srgbClr val="FFFF00"/>
              </a:solidFill>
            </a:endParaRPr>
          </a:p>
          <a:p>
            <a:pPr eaLnBrk="1" hangingPunct="1">
              <a:spcBef>
                <a:spcPct val="50000"/>
              </a:spcBef>
              <a:buFontTx/>
              <a:buAutoNum type="arabicPeriod"/>
            </a:pPr>
            <a:r>
              <a:rPr lang="en-US" altLang="en-US" dirty="0"/>
              <a:t>Randomly guess k cluster Center locations</a:t>
            </a:r>
          </a:p>
          <a:p>
            <a:pPr eaLnBrk="1" hangingPunct="1">
              <a:spcBef>
                <a:spcPct val="50000"/>
              </a:spcBef>
              <a:buFontTx/>
              <a:buAutoNum type="arabicPeriod"/>
            </a:pPr>
            <a:r>
              <a:rPr lang="en-US" altLang="en-US" dirty="0"/>
              <a:t>Each </a:t>
            </a:r>
            <a:r>
              <a:rPr lang="en-US" altLang="en-US" dirty="0" err="1"/>
              <a:t>datapoint</a:t>
            </a:r>
            <a:r>
              <a:rPr lang="en-US" altLang="en-US" dirty="0"/>
              <a:t> finds out which Center it’s closest to.</a:t>
            </a:r>
          </a:p>
          <a:p>
            <a:pPr eaLnBrk="1" hangingPunct="1">
              <a:spcBef>
                <a:spcPct val="50000"/>
              </a:spcBef>
              <a:buFontTx/>
              <a:buAutoNum type="arabicPeriod"/>
            </a:pPr>
            <a:r>
              <a:rPr lang="en-US" altLang="en-US" dirty="0"/>
              <a:t>Each Center finds the centroid of the points it owns…</a:t>
            </a:r>
          </a:p>
          <a:p>
            <a:pPr eaLnBrk="1" hangingPunct="1">
              <a:spcBef>
                <a:spcPct val="50000"/>
              </a:spcBef>
              <a:buFontTx/>
              <a:buAutoNum type="arabicPeriod"/>
            </a:pPr>
            <a:r>
              <a:rPr lang="en-US" altLang="en-US" dirty="0"/>
              <a:t>…and jumps there</a:t>
            </a:r>
          </a:p>
          <a:p>
            <a:pPr eaLnBrk="1" hangingPunct="1">
              <a:spcBef>
                <a:spcPct val="50000"/>
              </a:spcBef>
              <a:buFontTx/>
              <a:buAutoNum type="arabicPeriod"/>
            </a:pPr>
            <a:r>
              <a:rPr lang="en-US" altLang="en-US" dirty="0"/>
              <a:t>…Repeat until terminated!</a:t>
            </a:r>
          </a:p>
        </p:txBody>
      </p:sp>
      <p:pic>
        <p:nvPicPr>
          <p:cNvPr id="6" name="图片 5"/>
          <p:cNvPicPr>
            <a:picLocks noChangeAspect="1"/>
          </p:cNvPicPr>
          <p:nvPr/>
        </p:nvPicPr>
        <p:blipFill>
          <a:blip r:embed="rId2"/>
          <a:stretch>
            <a:fillRect/>
          </a:stretch>
        </p:blipFill>
        <p:spPr>
          <a:xfrm>
            <a:off x="4261484" y="1539873"/>
            <a:ext cx="5156835" cy="5089863"/>
          </a:xfrm>
          <a:prstGeom prst="rect">
            <a:avLst/>
          </a:prstGeom>
        </p:spPr>
      </p:pic>
    </p:spTree>
    <p:extLst>
      <p:ext uri="{BB962C8B-B14F-4D97-AF65-F5344CB8AC3E}">
        <p14:creationId xmlns:p14="http://schemas.microsoft.com/office/powerpoint/2010/main" val="4008159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K-Means problem formulation</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pic>
        <p:nvPicPr>
          <p:cNvPr id="7" name="图片 6"/>
          <p:cNvPicPr>
            <a:picLocks noChangeAspect="1"/>
          </p:cNvPicPr>
          <p:nvPr/>
        </p:nvPicPr>
        <p:blipFill>
          <a:blip r:embed="rId2"/>
          <a:stretch>
            <a:fillRect/>
          </a:stretch>
        </p:blipFill>
        <p:spPr>
          <a:xfrm>
            <a:off x="1358900" y="1715135"/>
            <a:ext cx="8982710" cy="4428490"/>
          </a:xfrm>
          <a:prstGeom prst="rect">
            <a:avLst/>
          </a:prstGeom>
        </p:spPr>
      </p:pic>
    </p:spTree>
    <p:extLst>
      <p:ext uri="{BB962C8B-B14F-4D97-AF65-F5344CB8AC3E}">
        <p14:creationId xmlns:p14="http://schemas.microsoft.com/office/powerpoint/2010/main" val="1678504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K-Means: EM algorithm</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5" name="图片 4"/>
          <p:cNvPicPr>
            <a:picLocks noChangeAspect="1"/>
          </p:cNvPicPr>
          <p:nvPr/>
        </p:nvPicPr>
        <p:blipFill>
          <a:blip r:embed="rId2"/>
          <a:stretch>
            <a:fillRect/>
          </a:stretch>
        </p:blipFill>
        <p:spPr>
          <a:xfrm>
            <a:off x="1405890" y="1777365"/>
            <a:ext cx="9217025" cy="3942080"/>
          </a:xfrm>
          <a:prstGeom prst="rect">
            <a:avLst/>
          </a:prstGeom>
        </p:spPr>
      </p:pic>
    </p:spTree>
    <p:extLst>
      <p:ext uri="{BB962C8B-B14F-4D97-AF65-F5344CB8AC3E}">
        <p14:creationId xmlns:p14="http://schemas.microsoft.com/office/powerpoint/2010/main" val="1353691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K-Means: EM algorithm</a:t>
            </a: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图片 5"/>
          <p:cNvPicPr>
            <a:picLocks noChangeAspect="1"/>
          </p:cNvPicPr>
          <p:nvPr/>
        </p:nvPicPr>
        <p:blipFill>
          <a:blip r:embed="rId2"/>
          <a:stretch>
            <a:fillRect/>
          </a:stretch>
        </p:blipFill>
        <p:spPr>
          <a:xfrm>
            <a:off x="1575435" y="1765544"/>
            <a:ext cx="8700770" cy="4779010"/>
          </a:xfrm>
          <a:prstGeom prst="rect">
            <a:avLst/>
          </a:prstGeom>
        </p:spPr>
      </p:pic>
    </p:spTree>
    <p:extLst>
      <p:ext uri="{BB962C8B-B14F-4D97-AF65-F5344CB8AC3E}">
        <p14:creationId xmlns:p14="http://schemas.microsoft.com/office/powerpoint/2010/main" val="300345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K-Means: EM algorithm</a:t>
            </a: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pic>
        <p:nvPicPr>
          <p:cNvPr id="5" name="图片 4"/>
          <p:cNvPicPr>
            <a:picLocks noChangeAspect="1"/>
          </p:cNvPicPr>
          <p:nvPr/>
        </p:nvPicPr>
        <p:blipFill>
          <a:blip r:embed="rId2"/>
          <a:stretch>
            <a:fillRect/>
          </a:stretch>
        </p:blipFill>
        <p:spPr>
          <a:xfrm>
            <a:off x="1475105" y="1752394"/>
            <a:ext cx="8890000" cy="4387850"/>
          </a:xfrm>
          <a:prstGeom prst="rect">
            <a:avLst/>
          </a:prstGeom>
        </p:spPr>
      </p:pic>
    </p:spTree>
    <p:extLst>
      <p:ext uri="{BB962C8B-B14F-4D97-AF65-F5344CB8AC3E}">
        <p14:creationId xmlns:p14="http://schemas.microsoft.com/office/powerpoint/2010/main" val="2560492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Weaknesses of K-Mean Clustering</a:t>
            </a:r>
            <a:endParaRPr lang="en-US" dirty="0">
              <a:latin typeface="Comic Sans MS" panose="030F0702030302020204" pitchFamily="66" charset="0"/>
            </a:endParaRPr>
          </a:p>
        </p:txBody>
      </p:sp>
      <p:sp>
        <p:nvSpPr>
          <p:cNvPr id="3" name="Content Placeholder 2"/>
          <p:cNvSpPr>
            <a:spLocks noGrp="1"/>
          </p:cNvSpPr>
          <p:nvPr>
            <p:ph idx="1"/>
          </p:nvPr>
        </p:nvSpPr>
        <p:spPr>
          <a:xfrm>
            <a:off x="1141411" y="1781388"/>
            <a:ext cx="9905999" cy="4101886"/>
          </a:xfrm>
        </p:spPr>
        <p:txBody>
          <a:bodyPr>
            <a:normAutofit fontScale="85000" lnSpcReduction="10000"/>
          </a:bodyPr>
          <a:lstStyle/>
          <a:p>
            <a:pPr marL="571500" indent="-571500">
              <a:buFont typeface="Wingdings" panose="05000000000000000000" pitchFamily="2" charset="2"/>
              <a:buAutoNum type="arabicPeriod"/>
            </a:pPr>
            <a:r>
              <a:rPr lang="en-US" altLang="zh-CN" sz="2600" dirty="0"/>
              <a:t>When the numbers of data are not so many, initial grouping will determine the cluster significantly. </a:t>
            </a:r>
          </a:p>
          <a:p>
            <a:pPr marL="571500" indent="-571500">
              <a:buFont typeface="Wingdings" panose="05000000000000000000" pitchFamily="2" charset="2"/>
              <a:buAutoNum type="arabicPeriod"/>
            </a:pPr>
            <a:r>
              <a:rPr lang="en-US" altLang="zh-CN" sz="2600" dirty="0"/>
              <a:t>The number of cluster, K, must be determined before hand. Its disadvantage is that it does not yield the same result with each run, since the resulting clusters depend on the initial random assignments.</a:t>
            </a:r>
          </a:p>
          <a:p>
            <a:pPr marL="571500" indent="-571500">
              <a:buFont typeface="Wingdings" panose="05000000000000000000" pitchFamily="2" charset="2"/>
              <a:buAutoNum type="arabicPeriod"/>
            </a:pPr>
            <a:r>
              <a:rPr lang="en-US" altLang="zh-CN" sz="2600" dirty="0"/>
              <a:t>We never know the real cluster, using the same data, because if it is inputted in a different order it may produce different cluster if the number of data is few. </a:t>
            </a:r>
          </a:p>
          <a:p>
            <a:pPr marL="571500" indent="-571500">
              <a:buFont typeface="Wingdings" panose="05000000000000000000" pitchFamily="2" charset="2"/>
              <a:buAutoNum type="arabicPeriod"/>
            </a:pPr>
            <a:r>
              <a:rPr lang="en-US" altLang="zh-CN" sz="2600" dirty="0"/>
              <a:t>It is sensitive to initial condition. Different initial condition may produce different result of cluster. The algorithm may be trapped in the </a:t>
            </a:r>
            <a:r>
              <a:rPr lang="en-US" altLang="zh-CN" sz="2600" i="1" u="sng" dirty="0"/>
              <a:t>local optimum</a:t>
            </a:r>
            <a:r>
              <a:rPr lang="en-US" altLang="zh-CN" sz="2600"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7452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Machine Learning Basics</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fontScale="92500" lnSpcReduction="10000"/>
          </a:bodyPr>
          <a:lstStyle/>
          <a:p>
            <a:r>
              <a:rPr lang="en-US" dirty="0" smtClean="0"/>
              <a:t>“Computers </a:t>
            </a:r>
            <a:r>
              <a:rPr lang="en-US" dirty="0"/>
              <a:t>the ability to learn without being explicitly </a:t>
            </a:r>
            <a:r>
              <a:rPr lang="en-US" dirty="0" smtClean="0"/>
              <a:t>programmed”</a:t>
            </a:r>
          </a:p>
          <a:p>
            <a:r>
              <a:rPr lang="en-US" dirty="0" smtClean="0"/>
              <a:t>Types:</a:t>
            </a:r>
            <a:endParaRPr lang="en-US" dirty="0"/>
          </a:p>
          <a:p>
            <a:pPr lvl="1"/>
            <a:r>
              <a:rPr lang="en-US" dirty="0">
                <a:hlinkClick r:id="rId2" tooltip="Supervised learning"/>
              </a:rPr>
              <a:t>Supervised learning</a:t>
            </a:r>
            <a:r>
              <a:rPr lang="en-US" dirty="0"/>
              <a:t>: The computer is presented with example inputs and their desired outputs, given by a "teacher", and the goal is to learn a general </a:t>
            </a:r>
            <a:r>
              <a:rPr lang="en-US" sz="2100" dirty="0"/>
              <a:t>rule that maps inputs </a:t>
            </a:r>
            <a:r>
              <a:rPr lang="en-US" dirty="0"/>
              <a:t>to outputs.</a:t>
            </a:r>
          </a:p>
          <a:p>
            <a:pPr lvl="1"/>
            <a:r>
              <a:rPr lang="en-US" dirty="0">
                <a:hlinkClick r:id="rId3" tooltip="Unsupervised learning"/>
              </a:rPr>
              <a:t>Unsupervised learning</a:t>
            </a:r>
            <a:r>
              <a:rPr lang="en-US" dirty="0"/>
              <a:t>: No labels are given to the learning algorithm, leaving it on its own to find structure in its input. Unsupervised learning can be a goal in itself (discovering hidden patterns in data) or a means towards an end (feature learning).</a:t>
            </a:r>
          </a:p>
          <a:p>
            <a:pPr lvl="1"/>
            <a:r>
              <a:rPr lang="en-US" dirty="0">
                <a:hlinkClick r:id="rId4" tooltip="Reinforcement learning"/>
              </a:rPr>
              <a:t>Reinforcement learning</a:t>
            </a:r>
            <a:r>
              <a:rPr lang="en-US" dirty="0"/>
              <a:t>: A computer program interacts with a dynamic environment in which it must perform a certain goal (such as driving a vehicle or playing a game against an </a:t>
            </a:r>
            <a:r>
              <a:rPr lang="en-US" dirty="0" smtClean="0"/>
              <a:t>opponent). </a:t>
            </a:r>
            <a:r>
              <a:rPr lang="en-US" dirty="0"/>
              <a:t>The program is provided feedback in terms of rewards and punishments as it navigates its problem space.</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79628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171021" cy="1478570"/>
          </a:xfrm>
        </p:spPr>
        <p:txBody>
          <a:bodyPr/>
          <a:lstStyle/>
          <a:p>
            <a:r>
              <a:rPr lang="en-US" altLang="zh-CN" dirty="0" smtClean="0">
                <a:latin typeface="Comic Sans MS" panose="030F0702030302020204" pitchFamily="66" charset="0"/>
              </a:rPr>
              <a:t>Applications of k-means clustering</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lnSpcReduction="10000"/>
          </a:bodyPr>
          <a:lstStyle/>
          <a:p>
            <a:r>
              <a:rPr lang="en-US" altLang="zh-CN" dirty="0"/>
              <a:t>It is relatively </a:t>
            </a:r>
            <a:r>
              <a:rPr lang="en-US" altLang="zh-CN" i="1" dirty="0"/>
              <a:t>efficient and fast.</a:t>
            </a:r>
            <a:r>
              <a:rPr lang="en-US" altLang="zh-CN" dirty="0"/>
              <a:t> It computes result at </a:t>
            </a:r>
            <a:r>
              <a:rPr lang="en-US" altLang="zh-CN" b="1" dirty="0"/>
              <a:t>O(</a:t>
            </a:r>
            <a:r>
              <a:rPr lang="en-US" altLang="zh-CN" b="1" dirty="0" err="1"/>
              <a:t>tkn</a:t>
            </a:r>
            <a:r>
              <a:rPr lang="en-US" altLang="zh-CN" b="1" dirty="0"/>
              <a:t>), </a:t>
            </a:r>
            <a:r>
              <a:rPr lang="en-US" altLang="zh-CN" dirty="0"/>
              <a:t>where n is number of objects or points, k is number of clusters and t is number of iterations. </a:t>
            </a:r>
          </a:p>
          <a:p>
            <a:r>
              <a:rPr lang="en-US" altLang="zh-CN" dirty="0"/>
              <a:t>k-means clustering can be applied to </a:t>
            </a:r>
            <a:r>
              <a:rPr lang="en-US" altLang="zh-CN" i="1" dirty="0"/>
              <a:t>machine learning or data mining</a:t>
            </a:r>
          </a:p>
          <a:p>
            <a:r>
              <a:rPr lang="en-US" altLang="zh-CN" i="1" dirty="0"/>
              <a:t>Used on acoustic data in speech understanding to convert waveforms into one of k categories (known as Vector Quantization or Image Segmentation).</a:t>
            </a:r>
          </a:p>
          <a:p>
            <a:r>
              <a:rPr lang="en-US" altLang="zh-CN" i="1" dirty="0"/>
              <a:t>Also used for choosing color palettes on old fashioned graphical display devices and Image Quantization</a:t>
            </a:r>
            <a:r>
              <a:rPr lang="en-US" altLang="zh-CN" i="1" dirty="0" smtClean="0"/>
              <a:t>.</a:t>
            </a:r>
          </a:p>
          <a:p>
            <a:r>
              <a:rPr lang="en-US" i="1" dirty="0" smtClean="0"/>
              <a:t>Take home message: unsupervised learning victim algorithm: K-Mean</a:t>
            </a: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3201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5738B4F-57EC-4D07-96C5-49522868353B}" type="slidenum">
              <a:rPr lang="en-US" smtClean="0"/>
              <a:t>31</a:t>
            </a:fld>
            <a:endParaRPr lang="en-US" dirty="0"/>
          </a:p>
        </p:txBody>
      </p:sp>
      <p:sp>
        <p:nvSpPr>
          <p:cNvPr id="59" name="Text Placeholder 2"/>
          <p:cNvSpPr txBox="1"/>
          <p:nvPr/>
        </p:nvSpPr>
        <p:spPr>
          <a:xfrm>
            <a:off x="3733800" y="533400"/>
            <a:ext cx="65532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kern="1200">
                <a:solidFill>
                  <a:schemeClr val="bg1">
                    <a:lumMod val="9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Comic Sans MS"/>
                <a:cs typeface="Comic Sans MS"/>
              </a:rPr>
              <a:t>Reinforcement Learning</a:t>
            </a:r>
          </a:p>
          <a:p>
            <a:endParaRPr lang="en-US" dirty="0">
              <a:latin typeface="Eras Bold ITC" panose="020B0907030504020204" pitchFamily="34" charset="0"/>
            </a:endParaRPr>
          </a:p>
        </p:txBody>
      </p:sp>
      <p:pic>
        <p:nvPicPr>
          <p:cNvPr id="2052" name="Picture 4" descr="http://i2.sinaimg.cn/bb/health/08/1809/U2226P20T47D121023F776DT20080918101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1"/>
            <a:ext cx="3810000" cy="25336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12.sinaimg.cn/bmiddle/556af1f5g9d1544ad480b&amp;6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904" y="2147887"/>
            <a:ext cx="2318807" cy="29622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ight Arrow 1"/>
          <p:cNvSpPr/>
          <p:nvPr/>
        </p:nvSpPr>
        <p:spPr>
          <a:xfrm>
            <a:off x="5638800" y="4038600"/>
            <a:ext cx="2133600" cy="533400"/>
          </a:xfrm>
          <a:prstGeom prst="right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mg.taopic.com/uploads/allimg/110119/1900-110119114518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1" y="1574800"/>
            <a:ext cx="3655773"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6032378" y="5257800"/>
            <a:ext cx="1120820" cy="523220"/>
          </a:xfrm>
          <a:prstGeom prst="rect">
            <a:avLst/>
          </a:prstGeom>
        </p:spPr>
        <p:txBody>
          <a:bodyPr wrap="non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Policy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651844" y="5110164"/>
            <a:ext cx="1090363" cy="461665"/>
          </a:xfrm>
          <a:prstGeom prst="rect">
            <a:avLst/>
          </a:prstGeom>
        </p:spPr>
        <p:txBody>
          <a:bodyPr wrap="none">
            <a:spAutoFit/>
          </a:bodyPr>
          <a:lstStyle/>
          <a:p>
            <a:r>
              <a:rPr lang="en-US" altLang="zh-CN" sz="2400" b="1" dirty="0">
                <a:latin typeface="Times New Roman" panose="02020603050405020304" pitchFamily="18" charset="0"/>
                <a:cs typeface="Times New Roman" panose="02020603050405020304" pitchFamily="18" charset="0"/>
              </a:rPr>
              <a:t>Expert</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4818103" y="4495741"/>
            <a:ext cx="3549370" cy="400110"/>
          </a:xfrm>
          <a:prstGeom prst="rect">
            <a:avLst/>
          </a:prstGeom>
          <a:solidFill>
            <a:schemeClr val="bg1"/>
          </a:solidFill>
        </p:spPr>
        <p:txBody>
          <a:bodyPr wrap="none">
            <a:spAutoFit/>
          </a:bodyPr>
          <a:lstStyle/>
          <a:p>
            <a:r>
              <a:rPr lang="en-US" sz="2000" b="1" dirty="0">
                <a:latin typeface="Times New Roman" panose="02020603050405020304" pitchFamily="18" charset="0"/>
                <a:cs typeface="Times New Roman" panose="02020603050405020304" pitchFamily="18" charset="0"/>
              </a:rPr>
              <a:t>Effective and Efficient Method</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6019800" y="5638800"/>
            <a:ext cx="1197764"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(Machine)</a:t>
            </a:r>
            <a:endParaRPr lang="en-US" dirty="0">
              <a:latin typeface="Times New Roman" panose="02020603050405020304" pitchFamily="18" charset="0"/>
              <a:cs typeface="Times New Roman" panose="02020603050405020304" pitchFamily="18" charset="0"/>
            </a:endParaRPr>
          </a:p>
        </p:txBody>
      </p:sp>
      <p:sp>
        <p:nvSpPr>
          <p:cNvPr id="14" name="Rectangle 13"/>
          <p:cNvSpPr/>
          <p:nvPr/>
        </p:nvSpPr>
        <p:spPr>
          <a:xfrm>
            <a:off x="2679700" y="5026968"/>
            <a:ext cx="1245854"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Dummy</a:t>
            </a:r>
            <a:endParaRPr lang="en-US" sz="2400" dirty="0">
              <a:latin typeface="Times New Roman" panose="02020603050405020304" pitchFamily="18" charset="0"/>
              <a:cs typeface="Times New Roman" panose="02020603050405020304" pitchFamily="18" charset="0"/>
            </a:endParaRPr>
          </a:p>
        </p:txBody>
      </p:sp>
      <p:sp>
        <p:nvSpPr>
          <p:cNvPr id="16" name="Right Arrow 15"/>
          <p:cNvSpPr/>
          <p:nvPr/>
        </p:nvSpPr>
        <p:spPr>
          <a:xfrm rot="5400000">
            <a:off x="6440636" y="4601517"/>
            <a:ext cx="314028" cy="977900"/>
          </a:xfrm>
          <a:prstGeom prst="right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0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33333E-6 L -0.3 0.00416 " pathEditMode="relative" rAng="0" ptsTypes="AA">
                                      <p:cBhvr>
                                        <p:cTn id="6" dur="2000" fill="hold"/>
                                        <p:tgtEl>
                                          <p:spTgt spid="2052"/>
                                        </p:tgtEl>
                                        <p:attrNameLst>
                                          <p:attrName>ppt_x</p:attrName>
                                          <p:attrName>ppt_y</p:attrName>
                                        </p:attrNameLst>
                                      </p:cBhvr>
                                      <p:rCtr x="-15000" y="20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1000"/>
                                        <p:tgtEl>
                                          <p:spTgt spid="59"/>
                                        </p:tgtEl>
                                      </p:cBhvr>
                                    </p:animEffect>
                                    <p:anim calcmode="lin" valueType="num">
                                      <p:cBhvr>
                                        <p:cTn id="49" dur="1000" fill="hold"/>
                                        <p:tgtEl>
                                          <p:spTgt spid="59"/>
                                        </p:tgtEl>
                                        <p:attrNameLst>
                                          <p:attrName>ppt_x</p:attrName>
                                        </p:attrNameLst>
                                      </p:cBhvr>
                                      <p:tavLst>
                                        <p:tav tm="0">
                                          <p:val>
                                            <p:strVal val="#ppt_x"/>
                                          </p:val>
                                        </p:tav>
                                        <p:tav tm="100000">
                                          <p:val>
                                            <p:strVal val="#ppt_x"/>
                                          </p:val>
                                        </p:tav>
                                      </p:tavLst>
                                    </p:anim>
                                    <p:anim calcmode="lin" valueType="num">
                                      <p:cBhvr>
                                        <p:cTn id="5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 grpId="0" animBg="1"/>
      <p:bldP spid="5" grpId="0"/>
      <p:bldP spid="10" grpId="0"/>
      <p:bldP spid="11" grpId="0" animBg="1"/>
      <p:bldP spid="13" grpId="0"/>
      <p:bldP spid="1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5738B4F-57EC-4D07-96C5-49522868353B}" type="slidenum">
              <a:rPr lang="en-US" smtClean="0"/>
              <a:t>32</a:t>
            </a:fld>
            <a:endParaRPr lang="en-US" dirty="0"/>
          </a:p>
        </p:txBody>
      </p:sp>
      <p:sp>
        <p:nvSpPr>
          <p:cNvPr id="59" name="Text Placeholder 2"/>
          <p:cNvSpPr txBox="1"/>
          <p:nvPr/>
        </p:nvSpPr>
        <p:spPr>
          <a:xfrm>
            <a:off x="3733800" y="533400"/>
            <a:ext cx="65532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kern="1200">
                <a:solidFill>
                  <a:schemeClr val="bg1">
                    <a:lumMod val="9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Comic Sans MS"/>
                <a:cs typeface="Comic Sans MS"/>
              </a:rPr>
              <a:t>An</a:t>
            </a:r>
            <a:r>
              <a:rPr lang="en-US" dirty="0">
                <a:latin typeface="Eras Bold ITC" panose="020B0907030504020204" pitchFamily="34" charset="0"/>
              </a:rPr>
              <a:t> </a:t>
            </a:r>
            <a:r>
              <a:rPr lang="en-US" dirty="0">
                <a:solidFill>
                  <a:schemeClr val="tx1"/>
                </a:solidFill>
                <a:latin typeface="Comic Sans MS"/>
                <a:cs typeface="Comic Sans MS"/>
              </a:rPr>
              <a:t>Example</a:t>
            </a:r>
          </a:p>
          <a:p>
            <a:endParaRPr lang="en-US" dirty="0">
              <a:latin typeface="Eras Bold ITC" panose="020B0907030504020204" pitchFamily="34" charset="0"/>
            </a:endParaRPr>
          </a:p>
        </p:txBody>
      </p:sp>
      <p:grpSp>
        <p:nvGrpSpPr>
          <p:cNvPr id="2" name="组合 1"/>
          <p:cNvGrpSpPr/>
          <p:nvPr/>
        </p:nvGrpSpPr>
        <p:grpSpPr>
          <a:xfrm>
            <a:off x="7010400" y="5391092"/>
            <a:ext cx="2133600" cy="781109"/>
            <a:chOff x="5486400" y="5391091"/>
            <a:chExt cx="2133600" cy="78110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91091"/>
              <a:ext cx="2133600" cy="519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5715000" y="5772090"/>
              <a:ext cx="1615955" cy="400110"/>
            </a:xfrm>
            <a:prstGeom prst="rect">
              <a:avLst/>
            </a:prstGeom>
          </p:spPr>
          <p:txBody>
            <a:bodyPr wrap="none">
              <a:spAutoFit/>
            </a:bodyPr>
            <a:lstStyle/>
            <a:p>
              <a:r>
                <a:rPr lang="en-US" altLang="zh-CN" sz="2000" b="1" dirty="0">
                  <a:solidFill>
                    <a:schemeClr val="tx2">
                      <a:lumMod val="60000"/>
                      <a:lumOff val="40000"/>
                    </a:schemeClr>
                  </a:solidFill>
                </a:rPr>
                <a:t>Submit Paper</a:t>
              </a:r>
              <a:endParaRPr lang="en-US" sz="2000" dirty="0">
                <a:solidFill>
                  <a:schemeClr val="tx2">
                    <a:lumMod val="60000"/>
                    <a:lumOff val="40000"/>
                  </a:schemeClr>
                </a:solidFill>
              </a:endParaRPr>
            </a:p>
          </p:txBody>
        </p:sp>
      </p:grpSp>
      <p:sp>
        <p:nvSpPr>
          <p:cNvPr id="48" name="Rectangle 47"/>
          <p:cNvSpPr/>
          <p:nvPr/>
        </p:nvSpPr>
        <p:spPr>
          <a:xfrm>
            <a:off x="5528681" y="3728430"/>
            <a:ext cx="1204882" cy="400110"/>
          </a:xfrm>
          <a:prstGeom prst="rect">
            <a:avLst/>
          </a:prstGeom>
        </p:spPr>
        <p:txBody>
          <a:bodyPr wrap="none">
            <a:spAutoFit/>
          </a:bodyPr>
          <a:lstStyle/>
          <a:p>
            <a:r>
              <a:rPr lang="en-US" altLang="zh-CN" sz="2000" b="1" dirty="0">
                <a:solidFill>
                  <a:schemeClr val="tx2">
                    <a:lumMod val="60000"/>
                    <a:lumOff val="40000"/>
                  </a:schemeClr>
                </a:solidFill>
              </a:rPr>
              <a:t>Have Fun</a:t>
            </a:r>
            <a:endParaRPr lang="en-US" sz="2000" dirty="0">
              <a:solidFill>
                <a:schemeClr val="tx2">
                  <a:lumMod val="60000"/>
                  <a:lumOff val="40000"/>
                </a:schemeClr>
              </a:solidFill>
            </a:endParaRPr>
          </a:p>
        </p:txBody>
      </p:sp>
      <p:grpSp>
        <p:nvGrpSpPr>
          <p:cNvPr id="8" name="Group 7"/>
          <p:cNvGrpSpPr/>
          <p:nvPr/>
        </p:nvGrpSpPr>
        <p:grpSpPr>
          <a:xfrm>
            <a:off x="7627967" y="2660283"/>
            <a:ext cx="2895600" cy="2313799"/>
            <a:chOff x="6324600" y="2590800"/>
            <a:chExt cx="2133600" cy="1876089"/>
          </a:xfrm>
        </p:grpSpPr>
        <p:pic>
          <p:nvPicPr>
            <p:cNvPr id="1028" name="Picture 4" descr="“fencing”的图片搜索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90800"/>
              <a:ext cx="2133600" cy="160134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992498" y="4142469"/>
              <a:ext cx="1226800" cy="324420"/>
            </a:xfrm>
            <a:prstGeom prst="rect">
              <a:avLst/>
            </a:prstGeom>
          </p:spPr>
          <p:txBody>
            <a:bodyPr wrap="none">
              <a:spAutoFit/>
            </a:bodyPr>
            <a:lstStyle/>
            <a:p>
              <a:r>
                <a:rPr lang="en-US" altLang="zh-CN" sz="2000" b="1" dirty="0">
                  <a:solidFill>
                    <a:srgbClr val="FF0000"/>
                  </a:solidFill>
                </a:rPr>
                <a:t>Fencing Event</a:t>
              </a:r>
              <a:endParaRPr lang="en-US" sz="2000" dirty="0">
                <a:solidFill>
                  <a:srgbClr val="FF0000"/>
                </a:solidFill>
              </a:endParaRPr>
            </a:p>
          </p:txBody>
        </p:sp>
      </p:grpSp>
      <p:pic>
        <p:nvPicPr>
          <p:cNvPr id="1030" name="Picture 6" descr="“have fun”的图片搜索结果"/>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5368" y="1396255"/>
            <a:ext cx="3106509" cy="2323410"/>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5"/>
          <p:cNvSpPr/>
          <p:nvPr/>
        </p:nvSpPr>
        <p:spPr>
          <a:xfrm>
            <a:off x="3430426" y="5264259"/>
            <a:ext cx="1332353" cy="707886"/>
          </a:xfrm>
          <a:prstGeom prst="rect">
            <a:avLst/>
          </a:prstGeom>
        </p:spPr>
        <p:txBody>
          <a:bodyPr wrap="square">
            <a:spAutoFit/>
          </a:bodyPr>
          <a:lstStyle/>
          <a:p>
            <a:r>
              <a:rPr lang="en-US" altLang="zh-CN" sz="2000" b="1" dirty="0">
                <a:solidFill>
                  <a:schemeClr val="tx2">
                    <a:lumMod val="60000"/>
                    <a:lumOff val="40000"/>
                  </a:schemeClr>
                </a:solidFill>
              </a:rPr>
              <a:t>Study &amp; Discussion</a:t>
            </a:r>
            <a:endParaRPr lang="en-US" sz="2000" dirty="0"/>
          </a:p>
        </p:txBody>
      </p:sp>
      <p:sp>
        <p:nvSpPr>
          <p:cNvPr id="27" name="Rectangle 26"/>
          <p:cNvSpPr/>
          <p:nvPr/>
        </p:nvSpPr>
        <p:spPr>
          <a:xfrm>
            <a:off x="1905000" y="2150030"/>
            <a:ext cx="963084" cy="461665"/>
          </a:xfrm>
          <a:prstGeom prst="rect">
            <a:avLst/>
          </a:prstGeom>
        </p:spPr>
        <p:txBody>
          <a:bodyPr wrap="none">
            <a:spAutoFit/>
          </a:bodyPr>
          <a:lstStyle/>
          <a:p>
            <a:r>
              <a:rPr lang="en-US" sz="2400" b="1" dirty="0">
                <a:solidFill>
                  <a:schemeClr val="tx2">
                    <a:lumMod val="60000"/>
                    <a:lumOff val="40000"/>
                  </a:schemeClr>
                </a:solidFill>
              </a:rPr>
              <a:t>T</a:t>
            </a:r>
            <a:r>
              <a:rPr lang="en-US" altLang="zh-CN" sz="2400" b="1" dirty="0">
                <a:solidFill>
                  <a:schemeClr val="tx2">
                    <a:lumMod val="60000"/>
                    <a:lumOff val="40000"/>
                  </a:schemeClr>
                </a:solidFill>
              </a:rPr>
              <a:t>oday</a:t>
            </a:r>
            <a:endParaRPr lang="en-US" sz="2400" dirty="0"/>
          </a:p>
        </p:txBody>
      </p:sp>
      <p:cxnSp>
        <p:nvCxnSpPr>
          <p:cNvPr id="13" name="Straight Arrow Connector 12"/>
          <p:cNvCxnSpPr/>
          <p:nvPr/>
        </p:nvCxnSpPr>
        <p:spPr>
          <a:xfrm>
            <a:off x="2554638" y="2690296"/>
            <a:ext cx="950562" cy="24457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979856" y="5772091"/>
            <a:ext cx="1878145" cy="252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075768" y="5100667"/>
            <a:ext cx="307289" cy="290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795147" y="2413603"/>
            <a:ext cx="114327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335448" y="2578748"/>
            <a:ext cx="478164" cy="3676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4515664" y="4063967"/>
            <a:ext cx="782099" cy="140762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419601" y="4063967"/>
            <a:ext cx="720907" cy="1372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15915" y="2033164"/>
            <a:ext cx="320922" cy="400110"/>
          </a:xfrm>
          <a:prstGeom prst="rect">
            <a:avLst/>
          </a:prstGeom>
        </p:spPr>
        <p:txBody>
          <a:bodyPr wrap="none">
            <a:spAutoFit/>
          </a:bodyPr>
          <a:lstStyle/>
          <a:p>
            <a:r>
              <a:rPr lang="en-US" altLang="zh-CN" sz="2000" b="1" dirty="0">
                <a:solidFill>
                  <a:schemeClr val="tx2">
                    <a:lumMod val="60000"/>
                    <a:lumOff val="40000"/>
                  </a:schemeClr>
                </a:solidFill>
              </a:rPr>
              <a:t>1</a:t>
            </a:r>
            <a:endParaRPr lang="en-US" sz="2000" dirty="0"/>
          </a:p>
        </p:txBody>
      </p:sp>
      <p:sp>
        <p:nvSpPr>
          <p:cNvPr id="69" name="Rectangle 68"/>
          <p:cNvSpPr/>
          <p:nvPr/>
        </p:nvSpPr>
        <p:spPr>
          <a:xfrm>
            <a:off x="7487240" y="2260172"/>
            <a:ext cx="673582" cy="400110"/>
          </a:xfrm>
          <a:prstGeom prst="rect">
            <a:avLst/>
          </a:prstGeom>
        </p:spPr>
        <p:txBody>
          <a:bodyPr wrap="none">
            <a:spAutoFit/>
          </a:bodyPr>
          <a:lstStyle/>
          <a:p>
            <a:r>
              <a:rPr lang="en-US" altLang="zh-CN" sz="2000" b="1" dirty="0">
                <a:solidFill>
                  <a:schemeClr val="tx2">
                    <a:lumMod val="60000"/>
                    <a:lumOff val="40000"/>
                  </a:schemeClr>
                </a:solidFill>
              </a:rPr>
              <a:t>-100</a:t>
            </a:r>
            <a:endParaRPr lang="en-US" sz="2000" dirty="0"/>
          </a:p>
        </p:txBody>
      </p:sp>
      <p:sp>
        <p:nvSpPr>
          <p:cNvPr id="80" name="Curved Left Arrow 79"/>
          <p:cNvSpPr/>
          <p:nvPr/>
        </p:nvSpPr>
        <p:spPr>
          <a:xfrm rot="19895728">
            <a:off x="7204070" y="1053484"/>
            <a:ext cx="702042" cy="685542"/>
          </a:xfrm>
          <a:prstGeom prst="curvedLeftArrow">
            <a:avLst>
              <a:gd name="adj1" fmla="val 6070"/>
              <a:gd name="adj2" fmla="val 50000"/>
              <a:gd name="adj3" fmla="val 17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7805645" y="1154310"/>
            <a:ext cx="320922" cy="400110"/>
          </a:xfrm>
          <a:prstGeom prst="rect">
            <a:avLst/>
          </a:prstGeom>
        </p:spPr>
        <p:txBody>
          <a:bodyPr wrap="none">
            <a:spAutoFit/>
          </a:bodyPr>
          <a:lstStyle/>
          <a:p>
            <a:r>
              <a:rPr lang="en-US" altLang="zh-CN" sz="2000" b="1" dirty="0">
                <a:solidFill>
                  <a:schemeClr val="tx2">
                    <a:lumMod val="60000"/>
                    <a:lumOff val="40000"/>
                  </a:schemeClr>
                </a:solidFill>
              </a:rPr>
              <a:t>1</a:t>
            </a:r>
            <a:endParaRPr lang="en-US" sz="2000" dirty="0"/>
          </a:p>
        </p:txBody>
      </p:sp>
      <p:sp>
        <p:nvSpPr>
          <p:cNvPr id="88" name="Rectangle 87"/>
          <p:cNvSpPr/>
          <p:nvPr/>
        </p:nvSpPr>
        <p:spPr>
          <a:xfrm>
            <a:off x="9313553" y="5206465"/>
            <a:ext cx="593432" cy="400110"/>
          </a:xfrm>
          <a:prstGeom prst="rect">
            <a:avLst/>
          </a:prstGeom>
        </p:spPr>
        <p:txBody>
          <a:bodyPr wrap="none">
            <a:spAutoFit/>
          </a:bodyPr>
          <a:lstStyle/>
          <a:p>
            <a:r>
              <a:rPr lang="en-US" altLang="zh-CN" sz="2000" b="1" dirty="0">
                <a:solidFill>
                  <a:schemeClr val="tx2">
                    <a:lumMod val="60000"/>
                    <a:lumOff val="40000"/>
                  </a:schemeClr>
                </a:solidFill>
              </a:rPr>
              <a:t>100</a:t>
            </a:r>
            <a:endParaRPr lang="en-US" sz="2000" dirty="0"/>
          </a:p>
        </p:txBody>
      </p:sp>
      <p:sp>
        <p:nvSpPr>
          <p:cNvPr id="89" name="Rectangle 88"/>
          <p:cNvSpPr/>
          <p:nvPr/>
        </p:nvSpPr>
        <p:spPr>
          <a:xfrm>
            <a:off x="2554638" y="3728430"/>
            <a:ext cx="320922" cy="400110"/>
          </a:xfrm>
          <a:prstGeom prst="rect">
            <a:avLst/>
          </a:prstGeom>
        </p:spPr>
        <p:txBody>
          <a:bodyPr wrap="none">
            <a:spAutoFit/>
          </a:bodyPr>
          <a:lstStyle/>
          <a:p>
            <a:r>
              <a:rPr lang="en-US" altLang="zh-CN" sz="2000" b="1" dirty="0">
                <a:solidFill>
                  <a:schemeClr val="tx2">
                    <a:lumMod val="60000"/>
                    <a:lumOff val="40000"/>
                  </a:schemeClr>
                </a:solidFill>
              </a:rPr>
              <a:t>0</a:t>
            </a:r>
            <a:endParaRPr lang="en-US" sz="2000" dirty="0"/>
          </a:p>
        </p:txBody>
      </p:sp>
      <p:sp>
        <p:nvSpPr>
          <p:cNvPr id="92" name="Rectangle 91"/>
          <p:cNvSpPr/>
          <p:nvPr/>
        </p:nvSpPr>
        <p:spPr>
          <a:xfrm>
            <a:off x="5628622" y="5330525"/>
            <a:ext cx="320922" cy="400110"/>
          </a:xfrm>
          <a:prstGeom prst="rect">
            <a:avLst/>
          </a:prstGeom>
        </p:spPr>
        <p:txBody>
          <a:bodyPr wrap="none">
            <a:spAutoFit/>
          </a:bodyPr>
          <a:lstStyle/>
          <a:p>
            <a:r>
              <a:rPr lang="en-US" altLang="zh-CN" sz="2000" b="1" dirty="0">
                <a:solidFill>
                  <a:schemeClr val="tx2">
                    <a:lumMod val="60000"/>
                    <a:lumOff val="40000"/>
                  </a:schemeClr>
                </a:solidFill>
              </a:rPr>
              <a:t>0</a:t>
            </a:r>
            <a:endParaRPr lang="en-US" sz="2000" dirty="0"/>
          </a:p>
        </p:txBody>
      </p:sp>
      <p:sp>
        <p:nvSpPr>
          <p:cNvPr id="93" name="Rectangle 92"/>
          <p:cNvSpPr/>
          <p:nvPr/>
        </p:nvSpPr>
        <p:spPr>
          <a:xfrm>
            <a:off x="4465543" y="4372218"/>
            <a:ext cx="320922" cy="400110"/>
          </a:xfrm>
          <a:prstGeom prst="rect">
            <a:avLst/>
          </a:prstGeom>
        </p:spPr>
        <p:txBody>
          <a:bodyPr wrap="none">
            <a:spAutoFit/>
          </a:bodyPr>
          <a:lstStyle/>
          <a:p>
            <a:r>
              <a:rPr lang="en-US" altLang="zh-CN" sz="2000" b="1" dirty="0">
                <a:solidFill>
                  <a:schemeClr val="tx2">
                    <a:lumMod val="60000"/>
                    <a:lumOff val="40000"/>
                  </a:schemeClr>
                </a:solidFill>
              </a:rPr>
              <a:t>0</a:t>
            </a:r>
            <a:endParaRPr lang="en-US" sz="2000" dirty="0"/>
          </a:p>
        </p:txBody>
      </p:sp>
      <p:sp>
        <p:nvSpPr>
          <p:cNvPr id="98" name="Rectangle 97"/>
          <p:cNvSpPr/>
          <p:nvPr/>
        </p:nvSpPr>
        <p:spPr>
          <a:xfrm>
            <a:off x="5016029" y="4572273"/>
            <a:ext cx="320922" cy="400110"/>
          </a:xfrm>
          <a:prstGeom prst="rect">
            <a:avLst/>
          </a:prstGeom>
        </p:spPr>
        <p:txBody>
          <a:bodyPr wrap="none">
            <a:spAutoFit/>
          </a:bodyPr>
          <a:lstStyle/>
          <a:p>
            <a:r>
              <a:rPr lang="en-US" altLang="zh-CN" sz="2000" b="1" dirty="0">
                <a:solidFill>
                  <a:schemeClr val="tx2">
                    <a:lumMod val="60000"/>
                    <a:lumOff val="40000"/>
                  </a:schemeClr>
                </a:solidFill>
              </a:rPr>
              <a:t>1</a:t>
            </a:r>
            <a:endParaRPr lang="en-US" sz="2000" dirty="0"/>
          </a:p>
        </p:txBody>
      </p:sp>
    </p:spTree>
    <p:extLst>
      <p:ext uri="{BB962C8B-B14F-4D97-AF65-F5344CB8AC3E}">
        <p14:creationId xmlns:p14="http://schemas.microsoft.com/office/powerpoint/2010/main" val="1729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par>
                                <p:cTn id="75" presetID="10"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xit" presetSubtype="0" fill="hold" grpId="1" nodeType="clickEffect">
                                  <p:stCondLst>
                                    <p:cond delay="0"/>
                                  </p:stCondLst>
                                  <p:childTnLst>
                                    <p:animEffect transition="out" filter="fade">
                                      <p:cBhvr>
                                        <p:cTn id="84" dur="1000"/>
                                        <p:tgtEl>
                                          <p:spTgt spid="87"/>
                                        </p:tgtEl>
                                      </p:cBhvr>
                                    </p:animEffect>
                                    <p:anim calcmode="lin" valueType="num">
                                      <p:cBhvr>
                                        <p:cTn id="85" dur="1000"/>
                                        <p:tgtEl>
                                          <p:spTgt spid="87"/>
                                        </p:tgtEl>
                                        <p:attrNameLst>
                                          <p:attrName>ppt_x</p:attrName>
                                        </p:attrNameLst>
                                      </p:cBhvr>
                                      <p:tavLst>
                                        <p:tav tm="0">
                                          <p:val>
                                            <p:strVal val="ppt_x"/>
                                          </p:val>
                                        </p:tav>
                                        <p:tav tm="100000">
                                          <p:val>
                                            <p:strVal val="ppt_x"/>
                                          </p:val>
                                        </p:tav>
                                      </p:tavLst>
                                    </p:anim>
                                    <p:anim calcmode="lin" valueType="num">
                                      <p:cBhvr>
                                        <p:cTn id="86" dur="1000"/>
                                        <p:tgtEl>
                                          <p:spTgt spid="87"/>
                                        </p:tgtEl>
                                        <p:attrNameLst>
                                          <p:attrName>ppt_y</p:attrName>
                                        </p:attrNameLst>
                                      </p:cBhvr>
                                      <p:tavLst>
                                        <p:tav tm="0">
                                          <p:val>
                                            <p:strVal val="ppt_y"/>
                                          </p:val>
                                        </p:tav>
                                        <p:tav tm="100000">
                                          <p:val>
                                            <p:strVal val="ppt_y+.1"/>
                                          </p:val>
                                        </p:tav>
                                      </p:tavLst>
                                    </p:anim>
                                    <p:set>
                                      <p:cBhvr>
                                        <p:cTn id="87" dur="1" fill="hold">
                                          <p:stCondLst>
                                            <p:cond delay="999"/>
                                          </p:stCondLst>
                                        </p:cTn>
                                        <p:tgtEl>
                                          <p:spTgt spid="87"/>
                                        </p:tgtEl>
                                        <p:attrNameLst>
                                          <p:attrName>style.visibility</p:attrName>
                                        </p:attrNameLst>
                                      </p:cBhvr>
                                      <p:to>
                                        <p:strVal val="hidden"/>
                                      </p:to>
                                    </p:set>
                                  </p:childTnLst>
                                </p:cTn>
                              </p:par>
                              <p:par>
                                <p:cTn id="88" presetID="42" presetClass="exit" presetSubtype="0" fill="hold" grpId="1" nodeType="withEffect">
                                  <p:stCondLst>
                                    <p:cond delay="0"/>
                                  </p:stCondLst>
                                  <p:childTnLst>
                                    <p:animEffect transition="out" filter="fade">
                                      <p:cBhvr>
                                        <p:cTn id="89" dur="1000"/>
                                        <p:tgtEl>
                                          <p:spTgt spid="80"/>
                                        </p:tgtEl>
                                      </p:cBhvr>
                                    </p:animEffect>
                                    <p:anim calcmode="lin" valueType="num">
                                      <p:cBhvr>
                                        <p:cTn id="90" dur="1000"/>
                                        <p:tgtEl>
                                          <p:spTgt spid="80"/>
                                        </p:tgtEl>
                                        <p:attrNameLst>
                                          <p:attrName>ppt_x</p:attrName>
                                        </p:attrNameLst>
                                      </p:cBhvr>
                                      <p:tavLst>
                                        <p:tav tm="0">
                                          <p:val>
                                            <p:strVal val="ppt_x"/>
                                          </p:val>
                                        </p:tav>
                                        <p:tav tm="100000">
                                          <p:val>
                                            <p:strVal val="ppt_x"/>
                                          </p:val>
                                        </p:tav>
                                      </p:tavLst>
                                    </p:anim>
                                    <p:anim calcmode="lin" valueType="num">
                                      <p:cBhvr>
                                        <p:cTn id="91" dur="1000"/>
                                        <p:tgtEl>
                                          <p:spTgt spid="80"/>
                                        </p:tgtEl>
                                        <p:attrNameLst>
                                          <p:attrName>ppt_y</p:attrName>
                                        </p:attrNameLst>
                                      </p:cBhvr>
                                      <p:tavLst>
                                        <p:tav tm="0">
                                          <p:val>
                                            <p:strVal val="ppt_y"/>
                                          </p:val>
                                        </p:tav>
                                        <p:tav tm="100000">
                                          <p:val>
                                            <p:strVal val="ppt_y+.1"/>
                                          </p:val>
                                        </p:tav>
                                      </p:tavLst>
                                    </p:anim>
                                    <p:set>
                                      <p:cBhvr>
                                        <p:cTn id="92" dur="1" fill="hold">
                                          <p:stCondLst>
                                            <p:cond delay="999"/>
                                          </p:stCondLst>
                                        </p:cTn>
                                        <p:tgtEl>
                                          <p:spTgt spid="80"/>
                                        </p:tgtEl>
                                        <p:attrNameLst>
                                          <p:attrName>style.visibility</p:attrName>
                                        </p:attrNameLst>
                                      </p:cBhvr>
                                      <p:to>
                                        <p:strVal val="hidden"/>
                                      </p:to>
                                    </p:set>
                                  </p:childTnLst>
                                </p:cTn>
                              </p:par>
                              <p:par>
                                <p:cTn id="93" presetID="42" presetClass="exit" presetSubtype="0" fill="hold" nodeType="withEffect">
                                  <p:stCondLst>
                                    <p:cond delay="0"/>
                                  </p:stCondLst>
                                  <p:childTnLst>
                                    <p:animEffect transition="out" filter="fade">
                                      <p:cBhvr>
                                        <p:cTn id="94" dur="1000"/>
                                        <p:tgtEl>
                                          <p:spTgt spid="56"/>
                                        </p:tgtEl>
                                      </p:cBhvr>
                                    </p:animEffect>
                                    <p:anim calcmode="lin" valueType="num">
                                      <p:cBhvr>
                                        <p:cTn id="95" dur="1000"/>
                                        <p:tgtEl>
                                          <p:spTgt spid="56"/>
                                        </p:tgtEl>
                                        <p:attrNameLst>
                                          <p:attrName>ppt_x</p:attrName>
                                        </p:attrNameLst>
                                      </p:cBhvr>
                                      <p:tavLst>
                                        <p:tav tm="0">
                                          <p:val>
                                            <p:strVal val="ppt_x"/>
                                          </p:val>
                                        </p:tav>
                                        <p:tav tm="100000">
                                          <p:val>
                                            <p:strVal val="ppt_x"/>
                                          </p:val>
                                        </p:tav>
                                      </p:tavLst>
                                    </p:anim>
                                    <p:anim calcmode="lin" valueType="num">
                                      <p:cBhvr>
                                        <p:cTn id="96" dur="1000"/>
                                        <p:tgtEl>
                                          <p:spTgt spid="56"/>
                                        </p:tgtEl>
                                        <p:attrNameLst>
                                          <p:attrName>ppt_y</p:attrName>
                                        </p:attrNameLst>
                                      </p:cBhvr>
                                      <p:tavLst>
                                        <p:tav tm="0">
                                          <p:val>
                                            <p:strVal val="ppt_y"/>
                                          </p:val>
                                        </p:tav>
                                        <p:tav tm="100000">
                                          <p:val>
                                            <p:strVal val="ppt_y+.1"/>
                                          </p:val>
                                        </p:tav>
                                      </p:tavLst>
                                    </p:anim>
                                    <p:set>
                                      <p:cBhvr>
                                        <p:cTn id="97" dur="1" fill="hold">
                                          <p:stCondLst>
                                            <p:cond delay="999"/>
                                          </p:stCondLst>
                                        </p:cTn>
                                        <p:tgtEl>
                                          <p:spTgt spid="56"/>
                                        </p:tgtEl>
                                        <p:attrNameLst>
                                          <p:attrName>style.visibility</p:attrName>
                                        </p:attrNameLst>
                                      </p:cBhvr>
                                      <p:to>
                                        <p:strVal val="hidden"/>
                                      </p:to>
                                    </p:set>
                                  </p:childTnLst>
                                </p:cTn>
                              </p:par>
                              <p:par>
                                <p:cTn id="98" presetID="42" presetClass="exit" presetSubtype="0" fill="hold" nodeType="withEffect">
                                  <p:stCondLst>
                                    <p:cond delay="0"/>
                                  </p:stCondLst>
                                  <p:childTnLst>
                                    <p:animEffect transition="out" filter="fade">
                                      <p:cBhvr>
                                        <p:cTn id="99" dur="1000"/>
                                        <p:tgtEl>
                                          <p:spTgt spid="55"/>
                                        </p:tgtEl>
                                      </p:cBhvr>
                                    </p:animEffect>
                                    <p:anim calcmode="lin" valueType="num">
                                      <p:cBhvr>
                                        <p:cTn id="100" dur="1000"/>
                                        <p:tgtEl>
                                          <p:spTgt spid="55"/>
                                        </p:tgtEl>
                                        <p:attrNameLst>
                                          <p:attrName>ppt_x</p:attrName>
                                        </p:attrNameLst>
                                      </p:cBhvr>
                                      <p:tavLst>
                                        <p:tav tm="0">
                                          <p:val>
                                            <p:strVal val="ppt_x"/>
                                          </p:val>
                                        </p:tav>
                                        <p:tav tm="100000">
                                          <p:val>
                                            <p:strVal val="ppt_x"/>
                                          </p:val>
                                        </p:tav>
                                      </p:tavLst>
                                    </p:anim>
                                    <p:anim calcmode="lin" valueType="num">
                                      <p:cBhvr>
                                        <p:cTn id="101" dur="1000"/>
                                        <p:tgtEl>
                                          <p:spTgt spid="55"/>
                                        </p:tgtEl>
                                        <p:attrNameLst>
                                          <p:attrName>ppt_y</p:attrName>
                                        </p:attrNameLst>
                                      </p:cBhvr>
                                      <p:tavLst>
                                        <p:tav tm="0">
                                          <p:val>
                                            <p:strVal val="ppt_y"/>
                                          </p:val>
                                        </p:tav>
                                        <p:tav tm="100000">
                                          <p:val>
                                            <p:strVal val="ppt_y+.1"/>
                                          </p:val>
                                        </p:tav>
                                      </p:tavLst>
                                    </p:anim>
                                    <p:set>
                                      <p:cBhvr>
                                        <p:cTn id="102" dur="1" fill="hold">
                                          <p:stCondLst>
                                            <p:cond delay="999"/>
                                          </p:stCondLst>
                                        </p:cTn>
                                        <p:tgtEl>
                                          <p:spTgt spid="55"/>
                                        </p:tgtEl>
                                        <p:attrNameLst>
                                          <p:attrName>style.visibility</p:attrName>
                                        </p:attrNameLst>
                                      </p:cBhvr>
                                      <p:to>
                                        <p:strVal val="hidden"/>
                                      </p:to>
                                    </p:set>
                                  </p:childTnLst>
                                </p:cTn>
                              </p:par>
                              <p:par>
                                <p:cTn id="103" presetID="42" presetClass="exit" presetSubtype="0" fill="hold" grpId="1" nodeType="withEffect">
                                  <p:stCondLst>
                                    <p:cond delay="0"/>
                                  </p:stCondLst>
                                  <p:childTnLst>
                                    <p:animEffect transition="out" filter="fade">
                                      <p:cBhvr>
                                        <p:cTn id="104" dur="1000"/>
                                        <p:tgtEl>
                                          <p:spTgt spid="98"/>
                                        </p:tgtEl>
                                      </p:cBhvr>
                                    </p:animEffect>
                                    <p:anim calcmode="lin" valueType="num">
                                      <p:cBhvr>
                                        <p:cTn id="105" dur="1000"/>
                                        <p:tgtEl>
                                          <p:spTgt spid="98"/>
                                        </p:tgtEl>
                                        <p:attrNameLst>
                                          <p:attrName>ppt_x</p:attrName>
                                        </p:attrNameLst>
                                      </p:cBhvr>
                                      <p:tavLst>
                                        <p:tav tm="0">
                                          <p:val>
                                            <p:strVal val="ppt_x"/>
                                          </p:val>
                                        </p:tav>
                                        <p:tav tm="100000">
                                          <p:val>
                                            <p:strVal val="ppt_x"/>
                                          </p:val>
                                        </p:tav>
                                      </p:tavLst>
                                    </p:anim>
                                    <p:anim calcmode="lin" valueType="num">
                                      <p:cBhvr>
                                        <p:cTn id="106" dur="1000"/>
                                        <p:tgtEl>
                                          <p:spTgt spid="98"/>
                                        </p:tgtEl>
                                        <p:attrNameLst>
                                          <p:attrName>ppt_y</p:attrName>
                                        </p:attrNameLst>
                                      </p:cBhvr>
                                      <p:tavLst>
                                        <p:tav tm="0">
                                          <p:val>
                                            <p:strVal val="ppt_y"/>
                                          </p:val>
                                        </p:tav>
                                        <p:tav tm="100000">
                                          <p:val>
                                            <p:strVal val="ppt_y+.1"/>
                                          </p:val>
                                        </p:tav>
                                      </p:tavLst>
                                    </p:anim>
                                    <p:set>
                                      <p:cBhvr>
                                        <p:cTn id="107" dur="1" fill="hold">
                                          <p:stCondLst>
                                            <p:cond delay="999"/>
                                          </p:stCondLst>
                                        </p:cTn>
                                        <p:tgtEl>
                                          <p:spTgt spid="9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93"/>
                                        </p:tgtEl>
                                      </p:cBhvr>
                                    </p:animEffect>
                                    <p:anim calcmode="lin" valueType="num">
                                      <p:cBhvr>
                                        <p:cTn id="110" dur="1000"/>
                                        <p:tgtEl>
                                          <p:spTgt spid="93"/>
                                        </p:tgtEl>
                                        <p:attrNameLst>
                                          <p:attrName>ppt_x</p:attrName>
                                        </p:attrNameLst>
                                      </p:cBhvr>
                                      <p:tavLst>
                                        <p:tav tm="0">
                                          <p:val>
                                            <p:strVal val="ppt_x"/>
                                          </p:val>
                                        </p:tav>
                                        <p:tav tm="100000">
                                          <p:val>
                                            <p:strVal val="ppt_x"/>
                                          </p:val>
                                        </p:tav>
                                      </p:tavLst>
                                    </p:anim>
                                    <p:anim calcmode="lin" valueType="num">
                                      <p:cBhvr>
                                        <p:cTn id="111" dur="1000"/>
                                        <p:tgtEl>
                                          <p:spTgt spid="93"/>
                                        </p:tgtEl>
                                        <p:attrNameLst>
                                          <p:attrName>ppt_y</p:attrName>
                                        </p:attrNameLst>
                                      </p:cBhvr>
                                      <p:tavLst>
                                        <p:tav tm="0">
                                          <p:val>
                                            <p:strVal val="ppt_y"/>
                                          </p:val>
                                        </p:tav>
                                        <p:tav tm="100000">
                                          <p:val>
                                            <p:strVal val="ppt_y+.1"/>
                                          </p:val>
                                        </p:tav>
                                      </p:tavLst>
                                    </p:anim>
                                    <p:set>
                                      <p:cBhvr>
                                        <p:cTn id="112" dur="1" fill="hold">
                                          <p:stCondLst>
                                            <p:cond delay="999"/>
                                          </p:stCondLst>
                                        </p:cTn>
                                        <p:tgtEl>
                                          <p:spTgt spid="93"/>
                                        </p:tgtEl>
                                        <p:attrNameLst>
                                          <p:attrName>style.visibility</p:attrName>
                                        </p:attrNameLst>
                                      </p:cBhvr>
                                      <p:to>
                                        <p:strVal val="hidden"/>
                                      </p:to>
                                    </p:set>
                                  </p:childTnLst>
                                </p:cTn>
                              </p:par>
                              <p:par>
                                <p:cTn id="113" presetID="42" presetClass="exit" presetSubtype="0" fill="hold" grpId="1" nodeType="withEffect">
                                  <p:stCondLst>
                                    <p:cond delay="0"/>
                                  </p:stCondLst>
                                  <p:childTnLst>
                                    <p:animEffect transition="out" filter="fade">
                                      <p:cBhvr>
                                        <p:cTn id="114" dur="1000"/>
                                        <p:tgtEl>
                                          <p:spTgt spid="92"/>
                                        </p:tgtEl>
                                      </p:cBhvr>
                                    </p:animEffect>
                                    <p:anim calcmode="lin" valueType="num">
                                      <p:cBhvr>
                                        <p:cTn id="115" dur="1000"/>
                                        <p:tgtEl>
                                          <p:spTgt spid="92"/>
                                        </p:tgtEl>
                                        <p:attrNameLst>
                                          <p:attrName>ppt_x</p:attrName>
                                        </p:attrNameLst>
                                      </p:cBhvr>
                                      <p:tavLst>
                                        <p:tav tm="0">
                                          <p:val>
                                            <p:strVal val="ppt_x"/>
                                          </p:val>
                                        </p:tav>
                                        <p:tav tm="100000">
                                          <p:val>
                                            <p:strVal val="ppt_x"/>
                                          </p:val>
                                        </p:tav>
                                      </p:tavLst>
                                    </p:anim>
                                    <p:anim calcmode="lin" valueType="num">
                                      <p:cBhvr>
                                        <p:cTn id="116" dur="1000"/>
                                        <p:tgtEl>
                                          <p:spTgt spid="92"/>
                                        </p:tgtEl>
                                        <p:attrNameLst>
                                          <p:attrName>ppt_y</p:attrName>
                                        </p:attrNameLst>
                                      </p:cBhvr>
                                      <p:tavLst>
                                        <p:tav tm="0">
                                          <p:val>
                                            <p:strVal val="ppt_y"/>
                                          </p:val>
                                        </p:tav>
                                        <p:tav tm="100000">
                                          <p:val>
                                            <p:strVal val="ppt_y+.1"/>
                                          </p:val>
                                        </p:tav>
                                      </p:tavLst>
                                    </p:anim>
                                    <p:set>
                                      <p:cBhvr>
                                        <p:cTn id="117" dur="1" fill="hold">
                                          <p:stCondLst>
                                            <p:cond delay="999"/>
                                          </p:stCondLst>
                                        </p:cTn>
                                        <p:tgtEl>
                                          <p:spTgt spid="92"/>
                                        </p:tgtEl>
                                        <p:attrNameLst>
                                          <p:attrName>style.visibility</p:attrName>
                                        </p:attrNameLst>
                                      </p:cBhvr>
                                      <p:to>
                                        <p:strVal val="hidden"/>
                                      </p:to>
                                    </p:set>
                                  </p:childTnLst>
                                </p:cTn>
                              </p:par>
                              <p:par>
                                <p:cTn id="118" presetID="42" presetClass="exit" presetSubtype="0" fill="hold" nodeType="withEffect">
                                  <p:stCondLst>
                                    <p:cond delay="0"/>
                                  </p:stCondLst>
                                  <p:childTnLst>
                                    <p:animEffect transition="out" filter="fade">
                                      <p:cBhvr>
                                        <p:cTn id="119" dur="1000"/>
                                        <p:tgtEl>
                                          <p:spTgt spid="35"/>
                                        </p:tgtEl>
                                      </p:cBhvr>
                                    </p:animEffect>
                                    <p:anim calcmode="lin" valueType="num">
                                      <p:cBhvr>
                                        <p:cTn id="120" dur="1000"/>
                                        <p:tgtEl>
                                          <p:spTgt spid="35"/>
                                        </p:tgtEl>
                                        <p:attrNameLst>
                                          <p:attrName>ppt_x</p:attrName>
                                        </p:attrNameLst>
                                      </p:cBhvr>
                                      <p:tavLst>
                                        <p:tav tm="0">
                                          <p:val>
                                            <p:strVal val="ppt_x"/>
                                          </p:val>
                                        </p:tav>
                                        <p:tav tm="100000">
                                          <p:val>
                                            <p:strVal val="ppt_x"/>
                                          </p:val>
                                        </p:tav>
                                      </p:tavLst>
                                    </p:anim>
                                    <p:anim calcmode="lin" valueType="num">
                                      <p:cBhvr>
                                        <p:cTn id="121" dur="1000"/>
                                        <p:tgtEl>
                                          <p:spTgt spid="35"/>
                                        </p:tgtEl>
                                        <p:attrNameLst>
                                          <p:attrName>ppt_y</p:attrName>
                                        </p:attrNameLst>
                                      </p:cBhvr>
                                      <p:tavLst>
                                        <p:tav tm="0">
                                          <p:val>
                                            <p:strVal val="ppt_y"/>
                                          </p:val>
                                        </p:tav>
                                        <p:tav tm="100000">
                                          <p:val>
                                            <p:strVal val="ppt_y+.1"/>
                                          </p:val>
                                        </p:tav>
                                      </p:tavLst>
                                    </p:anim>
                                    <p:set>
                                      <p:cBhvr>
                                        <p:cTn id="122" dur="1" fill="hold">
                                          <p:stCondLst>
                                            <p:cond delay="999"/>
                                          </p:stCondLst>
                                        </p:cTn>
                                        <p:tgtEl>
                                          <p:spTgt spid="35"/>
                                        </p:tgtEl>
                                        <p:attrNameLst>
                                          <p:attrName>style.visibility</p:attrName>
                                        </p:attrNameLst>
                                      </p:cBhvr>
                                      <p:to>
                                        <p:strVal val="hidden"/>
                                      </p:to>
                                    </p:set>
                                  </p:childTnLst>
                                </p:cTn>
                              </p:par>
                              <p:par>
                                <p:cTn id="123" presetID="42" presetClass="exit" presetSubtype="0" fill="hold" nodeType="withEffect">
                                  <p:stCondLst>
                                    <p:cond delay="0"/>
                                  </p:stCondLst>
                                  <p:childTnLst>
                                    <p:animEffect transition="out" filter="fade">
                                      <p:cBhvr>
                                        <p:cTn id="124" dur="1000"/>
                                        <p:tgtEl>
                                          <p:spTgt spid="37"/>
                                        </p:tgtEl>
                                      </p:cBhvr>
                                    </p:animEffect>
                                    <p:anim calcmode="lin" valueType="num">
                                      <p:cBhvr>
                                        <p:cTn id="125" dur="1000"/>
                                        <p:tgtEl>
                                          <p:spTgt spid="37"/>
                                        </p:tgtEl>
                                        <p:attrNameLst>
                                          <p:attrName>ppt_x</p:attrName>
                                        </p:attrNameLst>
                                      </p:cBhvr>
                                      <p:tavLst>
                                        <p:tav tm="0">
                                          <p:val>
                                            <p:strVal val="ppt_x"/>
                                          </p:val>
                                        </p:tav>
                                        <p:tav tm="100000">
                                          <p:val>
                                            <p:strVal val="ppt_x"/>
                                          </p:val>
                                        </p:tav>
                                      </p:tavLst>
                                    </p:anim>
                                    <p:anim calcmode="lin" valueType="num">
                                      <p:cBhvr>
                                        <p:cTn id="126" dur="1000"/>
                                        <p:tgtEl>
                                          <p:spTgt spid="37"/>
                                        </p:tgtEl>
                                        <p:attrNameLst>
                                          <p:attrName>ppt_y</p:attrName>
                                        </p:attrNameLst>
                                      </p:cBhvr>
                                      <p:tavLst>
                                        <p:tav tm="0">
                                          <p:val>
                                            <p:strVal val="ppt_y"/>
                                          </p:val>
                                        </p:tav>
                                        <p:tav tm="100000">
                                          <p:val>
                                            <p:strVal val="ppt_y+.1"/>
                                          </p:val>
                                        </p:tav>
                                      </p:tavLst>
                                    </p:anim>
                                    <p:set>
                                      <p:cBhvr>
                                        <p:cTn id="127" dur="1" fill="hold">
                                          <p:stCondLst>
                                            <p:cond delay="999"/>
                                          </p:stCondLst>
                                        </p:cTn>
                                        <p:tgtEl>
                                          <p:spTgt spid="37"/>
                                        </p:tgtEl>
                                        <p:attrNameLst>
                                          <p:attrName>style.visibility</p:attrName>
                                        </p:attrNameLst>
                                      </p:cBhvr>
                                      <p:to>
                                        <p:strVal val="hidden"/>
                                      </p:to>
                                    </p:set>
                                  </p:childTnLst>
                                </p:cTn>
                              </p:par>
                              <p:par>
                                <p:cTn id="128" presetID="42" presetClass="exit" presetSubtype="0" fill="hold" grpId="1" nodeType="withEffect">
                                  <p:stCondLst>
                                    <p:cond delay="0"/>
                                  </p:stCondLst>
                                  <p:childTnLst>
                                    <p:animEffect transition="out" filter="fade">
                                      <p:cBhvr>
                                        <p:cTn id="129" dur="1000"/>
                                        <p:tgtEl>
                                          <p:spTgt spid="88"/>
                                        </p:tgtEl>
                                      </p:cBhvr>
                                    </p:animEffect>
                                    <p:anim calcmode="lin" valueType="num">
                                      <p:cBhvr>
                                        <p:cTn id="130" dur="1000"/>
                                        <p:tgtEl>
                                          <p:spTgt spid="88"/>
                                        </p:tgtEl>
                                        <p:attrNameLst>
                                          <p:attrName>ppt_x</p:attrName>
                                        </p:attrNameLst>
                                      </p:cBhvr>
                                      <p:tavLst>
                                        <p:tav tm="0">
                                          <p:val>
                                            <p:strVal val="ppt_x"/>
                                          </p:val>
                                        </p:tav>
                                        <p:tav tm="100000">
                                          <p:val>
                                            <p:strVal val="ppt_x"/>
                                          </p:val>
                                        </p:tav>
                                      </p:tavLst>
                                    </p:anim>
                                    <p:anim calcmode="lin" valueType="num">
                                      <p:cBhvr>
                                        <p:cTn id="131" dur="1000"/>
                                        <p:tgtEl>
                                          <p:spTgt spid="88"/>
                                        </p:tgtEl>
                                        <p:attrNameLst>
                                          <p:attrName>ppt_y</p:attrName>
                                        </p:attrNameLst>
                                      </p:cBhvr>
                                      <p:tavLst>
                                        <p:tav tm="0">
                                          <p:val>
                                            <p:strVal val="ppt_y"/>
                                          </p:val>
                                        </p:tav>
                                        <p:tav tm="100000">
                                          <p:val>
                                            <p:strVal val="ppt_y+.1"/>
                                          </p:val>
                                        </p:tav>
                                      </p:tavLst>
                                    </p:anim>
                                    <p:set>
                                      <p:cBhvr>
                                        <p:cTn id="132" dur="1" fill="hold">
                                          <p:stCondLst>
                                            <p:cond delay="999"/>
                                          </p:stCondLst>
                                        </p:cTn>
                                        <p:tgtEl>
                                          <p:spTgt spid="88"/>
                                        </p:tgtEl>
                                        <p:attrNameLst>
                                          <p:attrName>style.visibility</p:attrName>
                                        </p:attrNameLst>
                                      </p:cBhvr>
                                      <p:to>
                                        <p:strVal val="hidden"/>
                                      </p:to>
                                    </p:set>
                                  </p:childTnLst>
                                </p:cTn>
                              </p:par>
                              <p:par>
                                <p:cTn id="133" presetID="42" presetClass="exit" presetSubtype="0" fill="hold" nodeType="withEffect">
                                  <p:stCondLst>
                                    <p:cond delay="0"/>
                                  </p:stCondLst>
                                  <p:childTnLst>
                                    <p:animEffect transition="out" filter="fade">
                                      <p:cBhvr>
                                        <p:cTn id="134" dur="1000"/>
                                        <p:tgtEl>
                                          <p:spTgt spid="41"/>
                                        </p:tgtEl>
                                      </p:cBhvr>
                                    </p:animEffect>
                                    <p:anim calcmode="lin" valueType="num">
                                      <p:cBhvr>
                                        <p:cTn id="135" dur="1000"/>
                                        <p:tgtEl>
                                          <p:spTgt spid="41"/>
                                        </p:tgtEl>
                                        <p:attrNameLst>
                                          <p:attrName>ppt_x</p:attrName>
                                        </p:attrNameLst>
                                      </p:cBhvr>
                                      <p:tavLst>
                                        <p:tav tm="0">
                                          <p:val>
                                            <p:strVal val="ppt_x"/>
                                          </p:val>
                                        </p:tav>
                                        <p:tav tm="100000">
                                          <p:val>
                                            <p:strVal val="ppt_x"/>
                                          </p:val>
                                        </p:tav>
                                      </p:tavLst>
                                    </p:anim>
                                    <p:anim calcmode="lin" valueType="num">
                                      <p:cBhvr>
                                        <p:cTn id="136" dur="1000"/>
                                        <p:tgtEl>
                                          <p:spTgt spid="41"/>
                                        </p:tgtEl>
                                        <p:attrNameLst>
                                          <p:attrName>ppt_y</p:attrName>
                                        </p:attrNameLst>
                                      </p:cBhvr>
                                      <p:tavLst>
                                        <p:tav tm="0">
                                          <p:val>
                                            <p:strVal val="ppt_y"/>
                                          </p:val>
                                        </p:tav>
                                        <p:tav tm="100000">
                                          <p:val>
                                            <p:strVal val="ppt_y+.1"/>
                                          </p:val>
                                        </p:tav>
                                      </p:tavLst>
                                    </p:anim>
                                    <p:set>
                                      <p:cBhvr>
                                        <p:cTn id="137" dur="1" fill="hold">
                                          <p:stCondLst>
                                            <p:cond delay="999"/>
                                          </p:stCondLst>
                                        </p:cTn>
                                        <p:tgtEl>
                                          <p:spTgt spid="41"/>
                                        </p:tgtEl>
                                        <p:attrNameLst>
                                          <p:attrName>style.visibility</p:attrName>
                                        </p:attrNameLst>
                                      </p:cBhvr>
                                      <p:to>
                                        <p:strVal val="hidden"/>
                                      </p:to>
                                    </p:set>
                                  </p:childTnLst>
                                </p:cTn>
                              </p:par>
                              <p:par>
                                <p:cTn id="138" presetID="42" presetClass="exit" presetSubtype="0" fill="hold" grpId="1" nodeType="withEffect">
                                  <p:stCondLst>
                                    <p:cond delay="0"/>
                                  </p:stCondLst>
                                  <p:childTnLst>
                                    <p:animEffect transition="out" filter="fade">
                                      <p:cBhvr>
                                        <p:cTn id="139" dur="1000"/>
                                        <p:tgtEl>
                                          <p:spTgt spid="69"/>
                                        </p:tgtEl>
                                      </p:cBhvr>
                                    </p:animEffect>
                                    <p:anim calcmode="lin" valueType="num">
                                      <p:cBhvr>
                                        <p:cTn id="140" dur="1000"/>
                                        <p:tgtEl>
                                          <p:spTgt spid="69"/>
                                        </p:tgtEl>
                                        <p:attrNameLst>
                                          <p:attrName>ppt_x</p:attrName>
                                        </p:attrNameLst>
                                      </p:cBhvr>
                                      <p:tavLst>
                                        <p:tav tm="0">
                                          <p:val>
                                            <p:strVal val="ppt_x"/>
                                          </p:val>
                                        </p:tav>
                                        <p:tav tm="100000">
                                          <p:val>
                                            <p:strVal val="ppt_x"/>
                                          </p:val>
                                        </p:tav>
                                      </p:tavLst>
                                    </p:anim>
                                    <p:anim calcmode="lin" valueType="num">
                                      <p:cBhvr>
                                        <p:cTn id="141" dur="1000"/>
                                        <p:tgtEl>
                                          <p:spTgt spid="69"/>
                                        </p:tgtEl>
                                        <p:attrNameLst>
                                          <p:attrName>ppt_y</p:attrName>
                                        </p:attrNameLst>
                                      </p:cBhvr>
                                      <p:tavLst>
                                        <p:tav tm="0">
                                          <p:val>
                                            <p:strVal val="ppt_y"/>
                                          </p:val>
                                        </p:tav>
                                        <p:tav tm="100000">
                                          <p:val>
                                            <p:strVal val="ppt_y+.1"/>
                                          </p:val>
                                        </p:tav>
                                      </p:tavLst>
                                    </p:anim>
                                    <p:set>
                                      <p:cBhvr>
                                        <p:cTn id="142" dur="1" fill="hold">
                                          <p:stCondLst>
                                            <p:cond delay="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6" grpId="0"/>
      <p:bldP spid="27" grpId="0"/>
      <p:bldP spid="62" grpId="0"/>
      <p:bldP spid="69" grpId="0"/>
      <p:bldP spid="69" grpId="1"/>
      <p:bldP spid="80" grpId="0" animBg="1"/>
      <p:bldP spid="80" grpId="1" animBg="1"/>
      <p:bldP spid="87" grpId="0"/>
      <p:bldP spid="87" grpId="1"/>
      <p:bldP spid="88" grpId="0"/>
      <p:bldP spid="88" grpId="1"/>
      <p:bldP spid="89" grpId="0"/>
      <p:bldP spid="92" grpId="0"/>
      <p:bldP spid="92" grpId="1"/>
      <p:bldP spid="93" grpId="0"/>
      <p:bldP spid="93" grpId="1"/>
      <p:bldP spid="98" grpId="0"/>
      <p:bldP spid="9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5738B4F-57EC-4D07-96C5-49522868353B}" type="slidenum">
              <a:rPr lang="en-US" smtClean="0"/>
              <a:t>33</a:t>
            </a:fld>
            <a:endParaRPr lang="en-US" dirty="0"/>
          </a:p>
        </p:txBody>
      </p:sp>
      <p:sp>
        <p:nvSpPr>
          <p:cNvPr id="59" name="Text Placeholder 2"/>
          <p:cNvSpPr txBox="1"/>
          <p:nvPr/>
        </p:nvSpPr>
        <p:spPr>
          <a:xfrm>
            <a:off x="3733800" y="533400"/>
            <a:ext cx="65532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kern="1200">
                <a:solidFill>
                  <a:schemeClr val="bg1">
                    <a:lumMod val="9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Comic Sans MS"/>
                <a:cs typeface="Comic Sans MS"/>
              </a:rPr>
              <a:t>Rewards</a:t>
            </a:r>
          </a:p>
          <a:p>
            <a:endParaRPr lang="en-US" dirty="0">
              <a:latin typeface="Eras Bold ITC" panose="020B0907030504020204" pitchFamily="34" charset="0"/>
            </a:endParaRPr>
          </a:p>
        </p:txBody>
      </p:sp>
      <mc:AlternateContent xmlns:mc="http://schemas.openxmlformats.org/markup-compatibility/2006" xmlns:a14="http://schemas.microsoft.com/office/drawing/2010/main">
        <mc:Choice Requires="a14">
          <p:sp>
            <p:nvSpPr>
              <p:cNvPr id="30" name="矩形 29"/>
              <p:cNvSpPr/>
              <p:nvPr/>
            </p:nvSpPr>
            <p:spPr>
              <a:xfrm>
                <a:off x="2551049" y="5559137"/>
                <a:ext cx="14360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3200">
                          <a:latin typeface="Cambria Math" panose="02040503050406030204" pitchFamily="18" charset="0"/>
                        </a:rPr>
                        <m:t>Q</m:t>
                      </m:r>
                      <m:r>
                        <a:rPr lang="en-US" altLang="zh-CN" sz="3200">
                          <a:latin typeface="Cambria Math" panose="02040503050406030204" pitchFamily="18" charset="0"/>
                        </a:rPr>
                        <m:t>(</m:t>
                      </m:r>
                      <m:r>
                        <m:rPr>
                          <m:sty m:val="p"/>
                        </m:rPr>
                        <a:rPr lang="en-US" altLang="zh-CN" sz="3200">
                          <a:latin typeface="Cambria Math" panose="02040503050406030204" pitchFamily="18" charset="0"/>
                        </a:rPr>
                        <m:t>s</m:t>
                      </m:r>
                      <m:r>
                        <a:rPr lang="en-US" altLang="zh-CN" sz="3200">
                          <a:latin typeface="Cambria Math" panose="02040503050406030204" pitchFamily="18" charset="0"/>
                        </a:rPr>
                        <m:t>,</m:t>
                      </m:r>
                      <m:r>
                        <m:rPr>
                          <m:sty m:val="p"/>
                        </m:rPr>
                        <a:rPr lang="en-US" altLang="zh-CN" sz="3200">
                          <a:latin typeface="Cambria Math" panose="02040503050406030204" pitchFamily="18" charset="0"/>
                        </a:rPr>
                        <m:t>a</m:t>
                      </m:r>
                      <m:r>
                        <a:rPr lang="en-US" altLang="zh-CN" sz="3200">
                          <a:latin typeface="Cambria Math" panose="02040503050406030204" pitchFamily="18" charset="0"/>
                        </a:rPr>
                        <m:t>)</m:t>
                      </m:r>
                    </m:oMath>
                  </m:oMathPara>
                </a14:m>
                <a:endParaRPr lang="zh-CN" altLang="en-US" sz="3200" dirty="0"/>
              </a:p>
            </p:txBody>
          </p:sp>
        </mc:Choice>
        <mc:Fallback xmlns="">
          <p:sp>
            <p:nvSpPr>
              <p:cNvPr id="30" name="矩形 29"/>
              <p:cNvSpPr>
                <a:spLocks noRot="1" noChangeAspect="1" noMove="1" noResize="1" noEditPoints="1" noAdjustHandles="1" noChangeArrowheads="1" noChangeShapeType="1" noTextEdit="1"/>
              </p:cNvSpPr>
              <p:nvPr/>
            </p:nvSpPr>
            <p:spPr>
              <a:xfrm>
                <a:off x="2551049" y="5559137"/>
                <a:ext cx="1436098" cy="584775"/>
              </a:xfrm>
              <a:prstGeom prst="rect">
                <a:avLst/>
              </a:prstGeom>
              <a:blipFill rotWithShape="1">
                <a:blip r:embed="rId3"/>
                <a:stretch>
                  <a:fillRect/>
                </a:stretch>
              </a:blipFill>
            </p:spPr>
            <p:txBody>
              <a:bodyPr/>
              <a:lstStyle/>
              <a:p>
                <a:r>
                  <a:rPr lang="en-US">
                    <a:noFill/>
                  </a:rPr>
                  <a:t> </a:t>
                </a:r>
              </a:p>
            </p:txBody>
          </p:sp>
        </mc:Fallback>
      </mc:AlternateContent>
      <p:sp>
        <p:nvSpPr>
          <p:cNvPr id="32" name="Rectangle 13"/>
          <p:cNvSpPr/>
          <p:nvPr/>
        </p:nvSpPr>
        <p:spPr>
          <a:xfrm>
            <a:off x="4038601" y="5555387"/>
            <a:ext cx="2630079"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Initially set to zero</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097495" y="1093337"/>
            <a:ext cx="8889714" cy="4388592"/>
          </a:xfrm>
          <a:prstGeom prst="rect">
            <a:avLst/>
          </a:prstGeom>
        </p:spPr>
      </p:pic>
    </p:spTree>
    <p:extLst>
      <p:ext uri="{BB962C8B-B14F-4D97-AF65-F5344CB8AC3E}">
        <p14:creationId xmlns:p14="http://schemas.microsoft.com/office/powerpoint/2010/main" val="2528969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5738B4F-57EC-4D07-96C5-49522868353B}" type="slidenum">
              <a:rPr lang="en-US" smtClean="0"/>
              <a:t>34</a:t>
            </a:fld>
            <a:endParaRPr lang="en-US" dirty="0"/>
          </a:p>
        </p:txBody>
      </p:sp>
      <p:sp>
        <p:nvSpPr>
          <p:cNvPr id="59" name="Text Placeholder 2"/>
          <p:cNvSpPr txBox="1"/>
          <p:nvPr/>
        </p:nvSpPr>
        <p:spPr>
          <a:xfrm>
            <a:off x="3733800" y="533400"/>
            <a:ext cx="65532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kern="1200">
                <a:solidFill>
                  <a:schemeClr val="bg1">
                    <a:lumMod val="9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Comic Sans MS"/>
                <a:cs typeface="Comic Sans MS"/>
              </a:rPr>
              <a:t>Q-Learning</a:t>
            </a:r>
          </a:p>
          <a:p>
            <a:endParaRPr lang="en-US" dirty="0">
              <a:latin typeface="Eras Bold ITC" panose="020B0907030504020204" pitchFamily="34" charset="0"/>
            </a:endParaRPr>
          </a:p>
        </p:txBody>
      </p:sp>
      <p:sp>
        <p:nvSpPr>
          <p:cNvPr id="20" name="矩形 19"/>
          <p:cNvSpPr/>
          <p:nvPr/>
        </p:nvSpPr>
        <p:spPr>
          <a:xfrm>
            <a:off x="3191610" y="4124275"/>
            <a:ext cx="1116011" cy="523220"/>
          </a:xfrm>
          <a:prstGeom prst="rect">
            <a:avLst/>
          </a:prstGeom>
          <a:ln w="28575">
            <a:solidFill>
              <a:srgbClr val="0033CC"/>
            </a:solidFill>
          </a:ln>
        </p:spPr>
        <p:txBody>
          <a:bodyPr wrap="none">
            <a:spAutoFit/>
          </a:bodyPr>
          <a:lstStyle/>
          <a:p>
            <a:r>
              <a:rPr lang="en-US" altLang="zh-CN" sz="2800" b="1" dirty="0">
                <a:solidFill>
                  <a:schemeClr val="tx2">
                    <a:lumMod val="60000"/>
                    <a:lumOff val="40000"/>
                  </a:schemeClr>
                </a:solidFill>
              </a:rPr>
              <a:t>Study </a:t>
            </a:r>
            <a:endParaRPr lang="zh-CN" altLang="en-US" sz="2800" dirty="0"/>
          </a:p>
        </p:txBody>
      </p:sp>
      <p:sp>
        <p:nvSpPr>
          <p:cNvPr id="35" name="矩形 34"/>
          <p:cNvSpPr/>
          <p:nvPr/>
        </p:nvSpPr>
        <p:spPr>
          <a:xfrm>
            <a:off x="5390298" y="4124275"/>
            <a:ext cx="734496" cy="523220"/>
          </a:xfrm>
          <a:prstGeom prst="rect">
            <a:avLst/>
          </a:prstGeom>
          <a:ln w="28575">
            <a:solidFill>
              <a:srgbClr val="0033CC"/>
            </a:solidFill>
          </a:ln>
        </p:spPr>
        <p:txBody>
          <a:bodyPr wrap="none">
            <a:spAutoFit/>
          </a:bodyPr>
          <a:lstStyle/>
          <a:p>
            <a:r>
              <a:rPr lang="en-US" altLang="zh-CN" sz="2800" b="1" dirty="0">
                <a:solidFill>
                  <a:schemeClr val="tx2">
                    <a:lumMod val="60000"/>
                    <a:lumOff val="40000"/>
                  </a:schemeClr>
                </a:solidFill>
              </a:rPr>
              <a:t>Fun</a:t>
            </a:r>
            <a:endParaRPr lang="zh-CN" altLang="en-US" sz="2800" dirty="0"/>
          </a:p>
        </p:txBody>
      </p:sp>
      <p:sp>
        <p:nvSpPr>
          <p:cNvPr id="36" name="矩形 35"/>
          <p:cNvSpPr/>
          <p:nvPr/>
        </p:nvSpPr>
        <p:spPr>
          <a:xfrm>
            <a:off x="7596256" y="3051225"/>
            <a:ext cx="1335622" cy="523220"/>
          </a:xfrm>
          <a:prstGeom prst="rect">
            <a:avLst/>
          </a:prstGeom>
          <a:ln w="28575">
            <a:solidFill>
              <a:srgbClr val="0033CC"/>
            </a:solidFill>
          </a:ln>
        </p:spPr>
        <p:txBody>
          <a:bodyPr wrap="none">
            <a:spAutoFit/>
          </a:bodyPr>
          <a:lstStyle/>
          <a:p>
            <a:r>
              <a:rPr lang="en-US" altLang="zh-CN" sz="2800" b="1" dirty="0">
                <a:solidFill>
                  <a:schemeClr val="tx2">
                    <a:lumMod val="60000"/>
                    <a:lumOff val="40000"/>
                  </a:schemeClr>
                </a:solidFill>
              </a:rPr>
              <a:t>Fencing</a:t>
            </a:r>
            <a:endParaRPr lang="zh-CN" altLang="en-US" sz="2800" dirty="0"/>
          </a:p>
        </p:txBody>
      </p:sp>
      <p:sp>
        <p:nvSpPr>
          <p:cNvPr id="37" name="矩形 36"/>
          <p:cNvSpPr/>
          <p:nvPr/>
        </p:nvSpPr>
        <p:spPr>
          <a:xfrm>
            <a:off x="7623966" y="4112870"/>
            <a:ext cx="1034257" cy="523220"/>
          </a:xfrm>
          <a:prstGeom prst="rect">
            <a:avLst/>
          </a:prstGeom>
          <a:ln w="28575">
            <a:solidFill>
              <a:srgbClr val="0033CC"/>
            </a:solidFill>
          </a:ln>
        </p:spPr>
        <p:txBody>
          <a:bodyPr wrap="none">
            <a:spAutoFit/>
          </a:bodyPr>
          <a:lstStyle/>
          <a:p>
            <a:r>
              <a:rPr lang="en-US" altLang="zh-CN" sz="2800" b="1" dirty="0">
                <a:solidFill>
                  <a:schemeClr val="tx2">
                    <a:lumMod val="60000"/>
                    <a:lumOff val="40000"/>
                  </a:schemeClr>
                </a:solidFill>
              </a:rPr>
              <a:t>Study</a:t>
            </a:r>
            <a:endParaRPr lang="zh-CN" altLang="en-US" sz="2800" dirty="0"/>
          </a:p>
        </p:txBody>
      </p:sp>
      <p:sp>
        <p:nvSpPr>
          <p:cNvPr id="38" name="矩形 37"/>
          <p:cNvSpPr/>
          <p:nvPr/>
        </p:nvSpPr>
        <p:spPr>
          <a:xfrm>
            <a:off x="7623965" y="5174515"/>
            <a:ext cx="734496" cy="523220"/>
          </a:xfrm>
          <a:prstGeom prst="rect">
            <a:avLst/>
          </a:prstGeom>
          <a:ln w="28575">
            <a:solidFill>
              <a:srgbClr val="0033CC"/>
            </a:solidFill>
          </a:ln>
        </p:spPr>
        <p:txBody>
          <a:bodyPr wrap="none">
            <a:spAutoFit/>
          </a:bodyPr>
          <a:lstStyle/>
          <a:p>
            <a:r>
              <a:rPr lang="en-US" altLang="zh-CN" sz="2800" b="1" dirty="0">
                <a:solidFill>
                  <a:schemeClr val="tx2">
                    <a:lumMod val="60000"/>
                    <a:lumOff val="40000"/>
                  </a:schemeClr>
                </a:solidFill>
              </a:rPr>
              <a:t>Fun</a:t>
            </a:r>
            <a:endParaRPr lang="zh-CN" altLang="en-US" sz="2800" dirty="0"/>
          </a:p>
        </p:txBody>
      </p:sp>
      <p:cxnSp>
        <p:nvCxnSpPr>
          <p:cNvPr id="39" name="Straight Arrow Connector 38"/>
          <p:cNvCxnSpPr/>
          <p:nvPr/>
        </p:nvCxnSpPr>
        <p:spPr>
          <a:xfrm>
            <a:off x="4383820" y="4419600"/>
            <a:ext cx="9501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8"/>
          <p:cNvCxnSpPr/>
          <p:nvPr/>
        </p:nvCxnSpPr>
        <p:spPr>
          <a:xfrm>
            <a:off x="6315531" y="4419600"/>
            <a:ext cx="114327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38"/>
          <p:cNvCxnSpPr/>
          <p:nvPr/>
        </p:nvCxnSpPr>
        <p:spPr>
          <a:xfrm flipV="1">
            <a:off x="6315531" y="3352800"/>
            <a:ext cx="1143278"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38"/>
          <p:cNvCxnSpPr/>
          <p:nvPr/>
        </p:nvCxnSpPr>
        <p:spPr>
          <a:xfrm>
            <a:off x="6315531" y="4572001"/>
            <a:ext cx="1143278" cy="864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矩形 43"/>
              <p:cNvSpPr/>
              <p:nvPr/>
            </p:nvSpPr>
            <p:spPr>
              <a:xfrm>
                <a:off x="5477179" y="4742453"/>
                <a:ext cx="5565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800" b="1" i="1">
                          <a:latin typeface="Cambria Math" panose="02040503050406030204" pitchFamily="18" charset="0"/>
                        </a:rPr>
                        <m:t>𝒔</m:t>
                      </m:r>
                      <m:r>
                        <a:rPr lang="zh-CN" altLang="en-US" sz="2800" b="1">
                          <a:latin typeface="Cambria Math" panose="02040503050406030204" pitchFamily="18" charset="0"/>
                        </a:rPr>
                        <m:t>′</m:t>
                      </m:r>
                    </m:oMath>
                  </m:oMathPara>
                </a14:m>
                <a:endParaRPr lang="zh-CN" altLang="en-US" sz="2800" dirty="0"/>
              </a:p>
            </p:txBody>
          </p:sp>
        </mc:Choice>
        <mc:Fallback xmlns="">
          <p:sp>
            <p:nvSpPr>
              <p:cNvPr id="44" name="矩形 43"/>
              <p:cNvSpPr>
                <a:spLocks noRot="1" noChangeAspect="1" noMove="1" noResize="1" noEditPoints="1" noAdjustHandles="1" noChangeArrowheads="1" noChangeShapeType="1" noTextEdit="1"/>
              </p:cNvSpPr>
              <p:nvPr/>
            </p:nvSpPr>
            <p:spPr>
              <a:xfrm>
                <a:off x="3953178" y="4742453"/>
                <a:ext cx="538930" cy="523220"/>
              </a:xfrm>
              <a:prstGeom prst="rect">
                <a:avLst/>
              </a:prstGeom>
              <a:blipFill rotWithShape="0">
                <a:blip r:embed="rId3"/>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6" name="矩形 45"/>
              <p:cNvSpPr/>
              <p:nvPr/>
            </p:nvSpPr>
            <p:spPr>
              <a:xfrm>
                <a:off x="3526636" y="4742453"/>
                <a:ext cx="4635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800" b="1" i="1">
                          <a:latin typeface="Cambria Math" panose="02040503050406030204" pitchFamily="18" charset="0"/>
                        </a:rPr>
                        <m:t>𝒔</m:t>
                      </m:r>
                    </m:oMath>
                  </m:oMathPara>
                </a14:m>
                <a:endParaRPr lang="zh-CN" altLang="en-US" sz="2800" dirty="0"/>
              </a:p>
            </p:txBody>
          </p:sp>
        </mc:Choice>
        <mc:Fallback xmlns="">
          <p:sp>
            <p:nvSpPr>
              <p:cNvPr id="46" name="矩形 45"/>
              <p:cNvSpPr>
                <a:spLocks noRot="1" noChangeAspect="1" noMove="1" noResize="1" noEditPoints="1" noAdjustHandles="1" noChangeArrowheads="1" noChangeShapeType="1" noTextEdit="1"/>
              </p:cNvSpPr>
              <p:nvPr/>
            </p:nvSpPr>
            <p:spPr>
              <a:xfrm>
                <a:off x="2002636" y="4742453"/>
                <a:ext cx="445956" cy="523220"/>
              </a:xfrm>
              <a:prstGeom prst="rect">
                <a:avLst/>
              </a:prstGeom>
              <a:blipFill rotWithShape="0">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5" name="矩形 44"/>
              <p:cNvSpPr/>
              <p:nvPr/>
            </p:nvSpPr>
            <p:spPr>
              <a:xfrm>
                <a:off x="4628957" y="3973976"/>
                <a:ext cx="4603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b="1" i="1">
                          <a:latin typeface="Cambria Math" panose="02040503050406030204" pitchFamily="18" charset="0"/>
                        </a:rPr>
                        <m:t>𝒂</m:t>
                      </m:r>
                    </m:oMath>
                  </m:oMathPara>
                </a14:m>
                <a:endParaRPr lang="zh-CN" altLang="en-US" sz="2400" dirty="0"/>
              </a:p>
            </p:txBody>
          </p:sp>
        </mc:Choice>
        <mc:Fallback xmlns="">
          <p:sp>
            <p:nvSpPr>
              <p:cNvPr id="45" name="矩形 44"/>
              <p:cNvSpPr>
                <a:spLocks noRot="1" noChangeAspect="1" noMove="1" noResize="1" noEditPoints="1" noAdjustHandles="1" noChangeArrowheads="1" noChangeShapeType="1" noTextEdit="1"/>
              </p:cNvSpPr>
              <p:nvPr/>
            </p:nvSpPr>
            <p:spPr>
              <a:xfrm>
                <a:off x="3104957" y="3973975"/>
                <a:ext cx="444352" cy="461665"/>
              </a:xfrm>
              <a:prstGeom prst="rect">
                <a:avLst/>
              </a:prstGeom>
              <a:blipFill rotWithShape="0">
                <a:blip r:embed="rId5"/>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8" name="矩形 47"/>
              <p:cNvSpPr/>
              <p:nvPr/>
            </p:nvSpPr>
            <p:spPr>
              <a:xfrm>
                <a:off x="6270523" y="4155053"/>
                <a:ext cx="526106" cy="461665"/>
              </a:xfrm>
              <a:prstGeom prst="rect">
                <a:avLst/>
              </a:prstGeom>
              <a:solidFill>
                <a:schemeClr val="bg1"/>
              </a:solidFill>
            </p:spPr>
            <p:txBody>
              <a:bodyPr wrap="none">
                <a:spAutoFit/>
              </a:bodyPr>
              <a:lstStyle/>
              <a:p>
                <a14:m>
                  <m:oMath xmlns:m="http://schemas.openxmlformats.org/officeDocument/2006/math">
                    <m:r>
                      <a:rPr lang="en-US" altLang="zh-CN" sz="2400" b="1" i="1">
                        <a:latin typeface="Cambria Math" panose="02040503050406030204" pitchFamily="18" charset="0"/>
                      </a:rPr>
                      <m:t>𝒃</m:t>
                    </m:r>
                  </m:oMath>
                </a14:m>
                <a:r>
                  <a:rPr lang="en-US" altLang="zh-CN" sz="2400" dirty="0"/>
                  <a:t>*</a:t>
                </a:r>
                <a:endParaRPr lang="zh-CN" altLang="en-US" sz="2400" dirty="0"/>
              </a:p>
            </p:txBody>
          </p:sp>
        </mc:Choice>
        <mc:Fallback xmlns="">
          <p:sp>
            <p:nvSpPr>
              <p:cNvPr id="48" name="矩形 47"/>
              <p:cNvSpPr>
                <a:spLocks noRot="1" noChangeAspect="1" noMove="1" noResize="1" noEditPoints="1" noAdjustHandles="1" noChangeArrowheads="1" noChangeShapeType="1" noTextEdit="1"/>
              </p:cNvSpPr>
              <p:nvPr/>
            </p:nvSpPr>
            <p:spPr>
              <a:xfrm>
                <a:off x="4746523" y="4155052"/>
                <a:ext cx="526106" cy="461665"/>
              </a:xfrm>
              <a:prstGeom prst="rect">
                <a:avLst/>
              </a:prstGeom>
              <a:blipFill rotWithShape="0">
                <a:blip r:embed="rId6"/>
                <a:stretch>
                  <a:fillRect l="-4651" t="-10667" r="-16279" b="-30667"/>
                </a:stretch>
              </a:blipFill>
            </p:spPr>
            <p:txBody>
              <a:bodyPr/>
              <a:lstStyle/>
              <a:p>
                <a:r>
                  <a:rPr lang="zh-CN" altLang="en-US">
                    <a:noFill/>
                  </a:rPr>
                  <a:t> </a:t>
                </a:r>
                <a:endParaRPr lang="zh-CN" altLang="en-US">
                  <a:noFill/>
                </a:endParaRPr>
              </a:p>
            </p:txBody>
          </p:sp>
        </mc:Fallback>
      </mc:AlternateContent>
      <p:pic>
        <p:nvPicPr>
          <p:cNvPr id="2" name="Picture 1"/>
          <p:cNvPicPr>
            <a:picLocks noChangeAspect="1"/>
          </p:cNvPicPr>
          <p:nvPr/>
        </p:nvPicPr>
        <p:blipFill>
          <a:blip r:embed="rId7"/>
          <a:stretch>
            <a:fillRect/>
          </a:stretch>
        </p:blipFill>
        <p:spPr>
          <a:xfrm>
            <a:off x="1348352" y="1084291"/>
            <a:ext cx="9673640" cy="1651767"/>
          </a:xfrm>
          <a:prstGeom prst="rect">
            <a:avLst/>
          </a:prstGeom>
        </p:spPr>
      </p:pic>
    </p:spTree>
    <p:extLst>
      <p:ext uri="{BB962C8B-B14F-4D97-AF65-F5344CB8AC3E}">
        <p14:creationId xmlns:p14="http://schemas.microsoft.com/office/powerpoint/2010/main" val="34233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38" grpId="0" animBg="1"/>
      <p:bldP spid="44" grpId="0"/>
      <p:bldP spid="46" grpId="0"/>
      <p:bldP spid="45" grpId="0"/>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5738B4F-57EC-4D07-96C5-49522868353B}" type="slidenum">
              <a:rPr lang="en-US" smtClean="0"/>
              <a:t>35</a:t>
            </a:fld>
            <a:endParaRPr lang="en-US" dirty="0"/>
          </a:p>
        </p:txBody>
      </p:sp>
      <p:sp>
        <p:nvSpPr>
          <p:cNvPr id="59" name="Text Placeholder 2"/>
          <p:cNvSpPr txBox="1"/>
          <p:nvPr/>
        </p:nvSpPr>
        <p:spPr>
          <a:xfrm>
            <a:off x="3733800" y="533400"/>
            <a:ext cx="6553200" cy="6096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b="1" kern="1200">
                <a:solidFill>
                  <a:schemeClr val="bg1">
                    <a:lumMod val="95000"/>
                  </a:schemeClr>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Comic Sans MS"/>
                <a:cs typeface="Comic Sans MS"/>
              </a:rPr>
              <a:t>Results</a:t>
            </a:r>
          </a:p>
          <a:p>
            <a:endParaRPr lang="en-US" dirty="0">
              <a:latin typeface="Eras Bold ITC" panose="020B0907030504020204" pitchFamily="34" charset="0"/>
            </a:endParaRPr>
          </a:p>
        </p:txBody>
      </p:sp>
      <p:grpSp>
        <p:nvGrpSpPr>
          <p:cNvPr id="6" name="组合 5"/>
          <p:cNvGrpSpPr/>
          <p:nvPr/>
        </p:nvGrpSpPr>
        <p:grpSpPr>
          <a:xfrm>
            <a:off x="1787892" y="1174174"/>
            <a:ext cx="8799673" cy="5106441"/>
            <a:chOff x="263891" y="1174173"/>
            <a:chExt cx="8799673" cy="5106441"/>
          </a:xfrm>
        </p:grpSpPr>
        <p:grpSp>
          <p:nvGrpSpPr>
            <p:cNvPr id="2" name="组合 1"/>
            <p:cNvGrpSpPr/>
            <p:nvPr/>
          </p:nvGrpSpPr>
          <p:grpSpPr>
            <a:xfrm>
              <a:off x="263891" y="1174173"/>
              <a:ext cx="8473151" cy="5106441"/>
              <a:chOff x="381000" y="1053484"/>
              <a:chExt cx="8618567" cy="5119760"/>
            </a:xfrm>
          </p:grpSpPr>
          <p:pic>
            <p:nvPicPr>
              <p:cNvPr id="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91091"/>
                <a:ext cx="2133600" cy="519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5" name="Rectangle 2"/>
              <p:cNvSpPr/>
              <p:nvPr/>
            </p:nvSpPr>
            <p:spPr>
              <a:xfrm>
                <a:off x="5715000" y="5772090"/>
                <a:ext cx="1643688" cy="401154"/>
              </a:xfrm>
              <a:prstGeom prst="rect">
                <a:avLst/>
              </a:prstGeom>
            </p:spPr>
            <p:txBody>
              <a:bodyPr wrap="none">
                <a:spAutoFit/>
              </a:bodyPr>
              <a:lstStyle/>
              <a:p>
                <a:r>
                  <a:rPr lang="en-US" altLang="zh-CN" sz="2000" b="1" dirty="0">
                    <a:solidFill>
                      <a:srgbClr val="C00000"/>
                    </a:solidFill>
                  </a:rPr>
                  <a:t>Submit Paper</a:t>
                </a:r>
                <a:endParaRPr lang="en-US" sz="2000" dirty="0">
                  <a:solidFill>
                    <a:srgbClr val="C00000"/>
                  </a:solidFill>
                </a:endParaRPr>
              </a:p>
            </p:txBody>
          </p:sp>
          <p:sp>
            <p:nvSpPr>
              <p:cNvPr id="66" name="Rectangle 47"/>
              <p:cNvSpPr/>
              <p:nvPr/>
            </p:nvSpPr>
            <p:spPr>
              <a:xfrm>
                <a:off x="4004681" y="3728430"/>
                <a:ext cx="1225560" cy="401154"/>
              </a:xfrm>
              <a:prstGeom prst="rect">
                <a:avLst/>
              </a:prstGeom>
            </p:spPr>
            <p:txBody>
              <a:bodyPr wrap="none">
                <a:spAutoFit/>
              </a:bodyPr>
              <a:lstStyle/>
              <a:p>
                <a:r>
                  <a:rPr lang="en-US" altLang="zh-CN" sz="2000" b="1" dirty="0">
                    <a:solidFill>
                      <a:schemeClr val="tx2">
                        <a:lumMod val="60000"/>
                        <a:lumOff val="40000"/>
                      </a:schemeClr>
                    </a:solidFill>
                  </a:rPr>
                  <a:t>Have Fun</a:t>
                </a:r>
                <a:endParaRPr lang="en-US" sz="2000" dirty="0">
                  <a:solidFill>
                    <a:schemeClr val="tx2">
                      <a:lumMod val="60000"/>
                      <a:lumOff val="40000"/>
                    </a:schemeClr>
                  </a:solidFill>
                </a:endParaRPr>
              </a:p>
            </p:txBody>
          </p:sp>
          <p:grpSp>
            <p:nvGrpSpPr>
              <p:cNvPr id="67" name="Group 7"/>
              <p:cNvGrpSpPr/>
              <p:nvPr/>
            </p:nvGrpSpPr>
            <p:grpSpPr>
              <a:xfrm>
                <a:off x="6103967" y="2660282"/>
                <a:ext cx="2895600" cy="2314843"/>
                <a:chOff x="6324600" y="2590800"/>
                <a:chExt cx="2133600" cy="1876935"/>
              </a:xfrm>
            </p:grpSpPr>
            <p:pic>
              <p:nvPicPr>
                <p:cNvPr id="68" name="Picture 4" descr="“fencing”的图片搜索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90800"/>
                  <a:ext cx="2133600" cy="1601347"/>
                </a:xfrm>
                <a:prstGeom prst="rect">
                  <a:avLst/>
                </a:prstGeom>
                <a:noFill/>
                <a:extLst>
                  <a:ext uri="{909E8E84-426E-40dd-AFC4-6F175D3DCCD1}">
                    <a14:hiddenFill xmlns="" xmlns:a14="http://schemas.microsoft.com/office/drawing/2010/main">
                      <a:solidFill>
                        <a:srgbClr val="FFFFFF"/>
                      </a:solidFill>
                    </a14:hiddenFill>
                  </a:ext>
                </a:extLst>
              </p:spPr>
            </p:pic>
            <p:sp>
              <p:nvSpPr>
                <p:cNvPr id="69" name="Rectangle 6"/>
                <p:cNvSpPr/>
                <p:nvPr/>
              </p:nvSpPr>
              <p:spPr>
                <a:xfrm>
                  <a:off x="6992498" y="4142469"/>
                  <a:ext cx="1247854" cy="325266"/>
                </a:xfrm>
                <a:prstGeom prst="rect">
                  <a:avLst/>
                </a:prstGeom>
              </p:spPr>
              <p:txBody>
                <a:bodyPr wrap="none">
                  <a:spAutoFit/>
                </a:bodyPr>
                <a:lstStyle/>
                <a:p>
                  <a:r>
                    <a:rPr lang="en-US" altLang="zh-CN" sz="2000" b="1" dirty="0">
                      <a:solidFill>
                        <a:srgbClr val="FF0000"/>
                      </a:solidFill>
                    </a:rPr>
                    <a:t>Fencing Event</a:t>
                  </a:r>
                  <a:endParaRPr lang="en-US" sz="2000" dirty="0">
                    <a:solidFill>
                      <a:srgbClr val="FF0000"/>
                    </a:solidFill>
                  </a:endParaRPr>
                </a:p>
              </p:txBody>
            </p:sp>
          </p:grpSp>
          <p:pic>
            <p:nvPicPr>
              <p:cNvPr id="70" name="Picture 6" descr="“have fun”的图片搜索结果"/>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367" y="1396255"/>
                <a:ext cx="3106509" cy="232341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Rectangle 25"/>
              <p:cNvSpPr/>
              <p:nvPr/>
            </p:nvSpPr>
            <p:spPr>
              <a:xfrm>
                <a:off x="1591916" y="5264259"/>
                <a:ext cx="1646863" cy="709732"/>
              </a:xfrm>
              <a:prstGeom prst="rect">
                <a:avLst/>
              </a:prstGeom>
            </p:spPr>
            <p:txBody>
              <a:bodyPr wrap="square">
                <a:spAutoFit/>
              </a:bodyPr>
              <a:lstStyle/>
              <a:p>
                <a:r>
                  <a:rPr lang="en-US" altLang="zh-CN" sz="2000" b="1" dirty="0">
                    <a:solidFill>
                      <a:srgbClr val="C00000"/>
                    </a:solidFill>
                  </a:rPr>
                  <a:t>Study &amp; Discussion</a:t>
                </a:r>
                <a:endParaRPr lang="en-US" sz="2000" dirty="0">
                  <a:solidFill>
                    <a:srgbClr val="C00000"/>
                  </a:solidFill>
                </a:endParaRPr>
              </a:p>
            </p:txBody>
          </p:sp>
          <p:sp>
            <p:nvSpPr>
              <p:cNvPr id="72" name="Rectangle 26"/>
              <p:cNvSpPr/>
              <p:nvPr/>
            </p:nvSpPr>
            <p:spPr>
              <a:xfrm>
                <a:off x="381000" y="2150029"/>
                <a:ext cx="979612" cy="462869"/>
              </a:xfrm>
              <a:prstGeom prst="rect">
                <a:avLst/>
              </a:prstGeom>
            </p:spPr>
            <p:txBody>
              <a:bodyPr wrap="none">
                <a:spAutoFit/>
              </a:bodyPr>
              <a:lstStyle/>
              <a:p>
                <a:r>
                  <a:rPr lang="en-US" altLang="zh-CN" sz="2400" b="1" dirty="0">
                    <a:solidFill>
                      <a:schemeClr val="tx2">
                        <a:lumMod val="60000"/>
                        <a:lumOff val="40000"/>
                      </a:schemeClr>
                    </a:solidFill>
                  </a:rPr>
                  <a:t>Today</a:t>
                </a:r>
                <a:endParaRPr lang="en-US" sz="2400" dirty="0"/>
              </a:p>
            </p:txBody>
          </p:sp>
          <p:cxnSp>
            <p:nvCxnSpPr>
              <p:cNvPr id="73" name="Straight Arrow Connector 12"/>
              <p:cNvCxnSpPr/>
              <p:nvPr/>
            </p:nvCxnSpPr>
            <p:spPr>
              <a:xfrm>
                <a:off x="1030638" y="2690295"/>
                <a:ext cx="950562" cy="2445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34"/>
              <p:cNvCxnSpPr/>
              <p:nvPr/>
            </p:nvCxnSpPr>
            <p:spPr>
              <a:xfrm flipV="1">
                <a:off x="3455855" y="5772091"/>
                <a:ext cx="1878145" cy="252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36"/>
              <p:cNvCxnSpPr/>
              <p:nvPr/>
            </p:nvCxnSpPr>
            <p:spPr>
              <a:xfrm flipV="1">
                <a:off x="7551767" y="5100667"/>
                <a:ext cx="307289" cy="2904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38"/>
              <p:cNvCxnSpPr/>
              <p:nvPr/>
            </p:nvCxnSpPr>
            <p:spPr>
              <a:xfrm>
                <a:off x="1271147" y="2413603"/>
                <a:ext cx="114327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40"/>
              <p:cNvCxnSpPr/>
              <p:nvPr/>
            </p:nvCxnSpPr>
            <p:spPr>
              <a:xfrm>
                <a:off x="5811448" y="2578747"/>
                <a:ext cx="478164" cy="3676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54"/>
              <p:cNvCxnSpPr/>
              <p:nvPr/>
            </p:nvCxnSpPr>
            <p:spPr>
              <a:xfrm flipH="1">
                <a:off x="2991663" y="4063967"/>
                <a:ext cx="782099" cy="140762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55"/>
              <p:cNvCxnSpPr/>
              <p:nvPr/>
            </p:nvCxnSpPr>
            <p:spPr>
              <a:xfrm flipH="1">
                <a:off x="2895600" y="4063967"/>
                <a:ext cx="720907" cy="1372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Rectangle 61"/>
              <p:cNvSpPr/>
              <p:nvPr/>
            </p:nvSpPr>
            <p:spPr>
              <a:xfrm>
                <a:off x="1462869" y="2007821"/>
                <a:ext cx="672098" cy="401154"/>
              </a:xfrm>
              <a:prstGeom prst="rect">
                <a:avLst/>
              </a:prstGeom>
            </p:spPr>
            <p:txBody>
              <a:bodyPr wrap="none">
                <a:spAutoFit/>
              </a:bodyPr>
              <a:lstStyle/>
              <a:p>
                <a:r>
                  <a:rPr lang="en-US" sz="2000" b="1" dirty="0">
                    <a:solidFill>
                      <a:schemeClr val="tx2">
                        <a:lumMod val="60000"/>
                        <a:lumOff val="40000"/>
                      </a:schemeClr>
                    </a:solidFill>
                  </a:rPr>
                  <a:t>52.2</a:t>
                </a:r>
                <a:endParaRPr lang="en-US" sz="2000" dirty="0"/>
              </a:p>
            </p:txBody>
          </p:sp>
          <p:sp>
            <p:nvSpPr>
              <p:cNvPr id="81" name="Rectangle 68"/>
              <p:cNvSpPr/>
              <p:nvPr/>
            </p:nvSpPr>
            <p:spPr>
              <a:xfrm>
                <a:off x="5963240" y="2260172"/>
                <a:ext cx="685142" cy="401154"/>
              </a:xfrm>
              <a:prstGeom prst="rect">
                <a:avLst/>
              </a:prstGeom>
            </p:spPr>
            <p:txBody>
              <a:bodyPr wrap="none">
                <a:spAutoFit/>
              </a:bodyPr>
              <a:lstStyle/>
              <a:p>
                <a:r>
                  <a:rPr lang="en-US" altLang="zh-CN" sz="2000" b="1" dirty="0">
                    <a:solidFill>
                      <a:schemeClr val="tx2">
                        <a:lumMod val="60000"/>
                        <a:lumOff val="40000"/>
                      </a:schemeClr>
                    </a:solidFill>
                  </a:rPr>
                  <a:t>-100</a:t>
                </a:r>
                <a:endParaRPr lang="en-US" sz="2000" dirty="0"/>
              </a:p>
            </p:txBody>
          </p:sp>
          <p:sp>
            <p:nvSpPr>
              <p:cNvPr id="82" name="Curved Left Arrow 79"/>
              <p:cNvSpPr/>
              <p:nvPr/>
            </p:nvSpPr>
            <p:spPr>
              <a:xfrm rot="19895728">
                <a:off x="5680070" y="1053484"/>
                <a:ext cx="702042" cy="685542"/>
              </a:xfrm>
              <a:prstGeom prst="curvedLeftArrow">
                <a:avLst>
                  <a:gd name="adj1" fmla="val 6070"/>
                  <a:gd name="adj2" fmla="val 50000"/>
                  <a:gd name="adj3" fmla="val 17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6"/>
              <p:cNvSpPr/>
              <p:nvPr/>
            </p:nvSpPr>
            <p:spPr>
              <a:xfrm>
                <a:off x="6281645" y="1154310"/>
                <a:ext cx="672098" cy="401154"/>
              </a:xfrm>
              <a:prstGeom prst="rect">
                <a:avLst/>
              </a:prstGeom>
            </p:spPr>
            <p:txBody>
              <a:bodyPr wrap="none">
                <a:spAutoFit/>
              </a:bodyPr>
              <a:lstStyle/>
              <a:p>
                <a:r>
                  <a:rPr lang="en-US" altLang="zh-CN" sz="2000" b="1" dirty="0">
                    <a:solidFill>
                      <a:schemeClr val="tx2">
                        <a:lumMod val="60000"/>
                        <a:lumOff val="40000"/>
                      </a:schemeClr>
                    </a:solidFill>
                  </a:rPr>
                  <a:t>52.2</a:t>
                </a:r>
                <a:endParaRPr lang="en-US" sz="2000" dirty="0"/>
              </a:p>
            </p:txBody>
          </p:sp>
          <p:sp>
            <p:nvSpPr>
              <p:cNvPr id="84" name="Rectangle 87"/>
              <p:cNvSpPr/>
              <p:nvPr/>
            </p:nvSpPr>
            <p:spPr>
              <a:xfrm>
                <a:off x="7789553" y="5206465"/>
                <a:ext cx="603616" cy="401154"/>
              </a:xfrm>
              <a:prstGeom prst="rect">
                <a:avLst/>
              </a:prstGeom>
            </p:spPr>
            <p:txBody>
              <a:bodyPr wrap="none">
                <a:spAutoFit/>
              </a:bodyPr>
              <a:lstStyle/>
              <a:p>
                <a:r>
                  <a:rPr lang="en-US" altLang="zh-CN" sz="2000" b="1" dirty="0">
                    <a:solidFill>
                      <a:srgbClr val="C00000"/>
                    </a:solidFill>
                  </a:rPr>
                  <a:t>100</a:t>
                </a:r>
                <a:endParaRPr lang="en-US" sz="2000" dirty="0">
                  <a:solidFill>
                    <a:srgbClr val="C00000"/>
                  </a:solidFill>
                </a:endParaRPr>
              </a:p>
            </p:txBody>
          </p:sp>
          <p:sp>
            <p:nvSpPr>
              <p:cNvPr id="85" name="Rectangle 88"/>
              <p:cNvSpPr/>
              <p:nvPr/>
            </p:nvSpPr>
            <p:spPr>
              <a:xfrm>
                <a:off x="1030638" y="3728430"/>
                <a:ext cx="465022" cy="401154"/>
              </a:xfrm>
              <a:prstGeom prst="rect">
                <a:avLst/>
              </a:prstGeom>
            </p:spPr>
            <p:txBody>
              <a:bodyPr wrap="none">
                <a:spAutoFit/>
              </a:bodyPr>
              <a:lstStyle/>
              <a:p>
                <a:r>
                  <a:rPr lang="en-US" altLang="zh-CN" sz="2000" b="1" dirty="0">
                    <a:solidFill>
                      <a:srgbClr val="C00000"/>
                    </a:solidFill>
                  </a:rPr>
                  <a:t>64</a:t>
                </a:r>
                <a:endParaRPr lang="en-US" sz="2000" dirty="0">
                  <a:solidFill>
                    <a:srgbClr val="C00000"/>
                  </a:solidFill>
                </a:endParaRPr>
              </a:p>
            </p:txBody>
          </p:sp>
          <p:sp>
            <p:nvSpPr>
              <p:cNvPr id="86" name="Rectangle 91"/>
              <p:cNvSpPr/>
              <p:nvPr/>
            </p:nvSpPr>
            <p:spPr>
              <a:xfrm>
                <a:off x="4104622" y="5330525"/>
                <a:ext cx="465022" cy="401154"/>
              </a:xfrm>
              <a:prstGeom prst="rect">
                <a:avLst/>
              </a:prstGeom>
            </p:spPr>
            <p:txBody>
              <a:bodyPr wrap="none">
                <a:spAutoFit/>
              </a:bodyPr>
              <a:lstStyle/>
              <a:p>
                <a:r>
                  <a:rPr lang="en-US" altLang="zh-CN" sz="2000" b="1" dirty="0">
                    <a:solidFill>
                      <a:srgbClr val="C00000"/>
                    </a:solidFill>
                  </a:rPr>
                  <a:t>80</a:t>
                </a:r>
                <a:endParaRPr lang="en-US" sz="2000" dirty="0">
                  <a:solidFill>
                    <a:srgbClr val="C00000"/>
                  </a:solidFill>
                </a:endParaRPr>
              </a:p>
            </p:txBody>
          </p:sp>
          <p:sp>
            <p:nvSpPr>
              <p:cNvPr id="87" name="Rectangle 92"/>
              <p:cNvSpPr/>
              <p:nvPr/>
            </p:nvSpPr>
            <p:spPr>
              <a:xfrm>
                <a:off x="2895600" y="4372218"/>
                <a:ext cx="465022" cy="401154"/>
              </a:xfrm>
              <a:prstGeom prst="rect">
                <a:avLst/>
              </a:prstGeom>
            </p:spPr>
            <p:txBody>
              <a:bodyPr wrap="none">
                <a:spAutoFit/>
              </a:bodyPr>
              <a:lstStyle/>
              <a:p>
                <a:r>
                  <a:rPr lang="en-US" altLang="zh-CN" sz="2000" b="1" dirty="0">
                    <a:solidFill>
                      <a:schemeClr val="tx2">
                        <a:lumMod val="60000"/>
                        <a:lumOff val="40000"/>
                      </a:schemeClr>
                    </a:solidFill>
                  </a:rPr>
                  <a:t>64</a:t>
                </a:r>
                <a:endParaRPr lang="en-US" sz="2000" dirty="0"/>
              </a:p>
            </p:txBody>
          </p:sp>
          <p:sp>
            <p:nvSpPr>
              <p:cNvPr id="88" name="Rectangle 97"/>
              <p:cNvSpPr/>
              <p:nvPr/>
            </p:nvSpPr>
            <p:spPr>
              <a:xfrm>
                <a:off x="3492029" y="4572273"/>
                <a:ext cx="672098" cy="401154"/>
              </a:xfrm>
              <a:prstGeom prst="rect">
                <a:avLst/>
              </a:prstGeom>
            </p:spPr>
            <p:txBody>
              <a:bodyPr wrap="none">
                <a:spAutoFit/>
              </a:bodyPr>
              <a:lstStyle/>
              <a:p>
                <a:r>
                  <a:rPr lang="en-US" altLang="zh-CN" sz="2000" b="1" dirty="0">
                    <a:solidFill>
                      <a:schemeClr val="tx2">
                        <a:lumMod val="60000"/>
                        <a:lumOff val="40000"/>
                      </a:schemeClr>
                    </a:solidFill>
                  </a:rPr>
                  <a:t>52.2</a:t>
                </a:r>
                <a:endParaRPr lang="en-US" sz="2000" dirty="0"/>
              </a:p>
            </p:txBody>
          </p:sp>
        </p:grpSp>
        <p:sp>
          <p:nvSpPr>
            <p:cNvPr id="5" name="矩形 4"/>
            <p:cNvSpPr/>
            <p:nvPr/>
          </p:nvSpPr>
          <p:spPr>
            <a:xfrm>
              <a:off x="7245438" y="1314370"/>
              <a:ext cx="1818126" cy="400110"/>
            </a:xfrm>
            <a:prstGeom prst="rect">
              <a:avLst/>
            </a:prstGeom>
          </p:spPr>
          <p:txBody>
            <a:bodyPr wrap="none">
              <a:spAutoFit/>
            </a:bodyPr>
            <a:lstStyle/>
            <a:p>
              <a:r>
                <a:rPr lang="en-US" altLang="zh-CN" sz="2000" b="1" dirty="0"/>
                <a:t>317182 Games</a:t>
              </a:r>
              <a:endParaRPr lang="zh-CN" altLang="en-US" sz="2000" dirty="0"/>
            </a:p>
          </p:txBody>
        </p:sp>
      </p:grpSp>
      <p:sp>
        <p:nvSpPr>
          <p:cNvPr id="89" name="Rectangle 47"/>
          <p:cNvSpPr/>
          <p:nvPr/>
        </p:nvSpPr>
        <p:spPr>
          <a:xfrm>
            <a:off x="4424728" y="2704711"/>
            <a:ext cx="3768339" cy="1800493"/>
          </a:xfrm>
          <a:prstGeom prst="rect">
            <a:avLst/>
          </a:prstGeom>
          <a:solidFill>
            <a:schemeClr val="bg1"/>
          </a:solidFill>
        </p:spPr>
        <p:txBody>
          <a:bodyPr wrap="none">
            <a:spAutoFit/>
          </a:bodyPr>
          <a:lstStyle/>
          <a:p>
            <a:pPr marL="342900" indent="-342900">
              <a:spcBef>
                <a:spcPts val="600"/>
              </a:spcBef>
              <a:buFont typeface="Arial" panose="020B0604020202020204" pitchFamily="34" charset="0"/>
              <a:buChar char="•"/>
            </a:pPr>
            <a:r>
              <a:rPr lang="en-US" altLang="zh-CN" sz="2400" b="1" dirty="0"/>
              <a:t>1 million steps</a:t>
            </a:r>
          </a:p>
          <a:p>
            <a:pPr marL="342900" indent="-342900">
              <a:spcBef>
                <a:spcPts val="600"/>
              </a:spcBef>
              <a:buFont typeface="Arial" panose="020B0604020202020204" pitchFamily="34" charset="0"/>
              <a:buChar char="•"/>
            </a:pPr>
            <a:r>
              <a:rPr lang="en-US" sz="2400" b="1" dirty="0"/>
              <a:t>Learning rate: 0.9999954</a:t>
            </a:r>
          </a:p>
          <a:p>
            <a:pPr marL="342900" indent="-342900">
              <a:spcBef>
                <a:spcPts val="600"/>
              </a:spcBef>
              <a:buFont typeface="Arial" panose="020B0604020202020204" pitchFamily="34" charset="0"/>
              <a:buChar char="•"/>
            </a:pPr>
            <a:r>
              <a:rPr lang="en-US" sz="2400" b="1" dirty="0"/>
              <a:t>Discount rate: 0.8</a:t>
            </a:r>
          </a:p>
          <a:p>
            <a:pPr marL="342900" indent="-342900">
              <a:spcBef>
                <a:spcPts val="600"/>
              </a:spcBef>
              <a:buFont typeface="Arial" panose="020B0604020202020204" pitchFamily="34" charset="0"/>
              <a:buChar char="•"/>
            </a:pPr>
            <a:r>
              <a:rPr lang="en-US" sz="2400" b="1" dirty="0"/>
              <a:t>Epsilon: 0.1</a:t>
            </a:r>
          </a:p>
        </p:txBody>
      </p:sp>
      <p:pic>
        <p:nvPicPr>
          <p:cNvPr id="3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55044" y="261938"/>
            <a:ext cx="8889443" cy="659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9"/>
                                        </p:tgtEl>
                                      </p:cBhvr>
                                    </p:animEffect>
                                    <p:anim calcmode="lin" valueType="num">
                                      <p:cBhvr>
                                        <p:cTn id="7" dur="1000"/>
                                        <p:tgtEl>
                                          <p:spTgt spid="89"/>
                                        </p:tgtEl>
                                        <p:attrNameLst>
                                          <p:attrName>ppt_x</p:attrName>
                                        </p:attrNameLst>
                                      </p:cBhvr>
                                      <p:tavLst>
                                        <p:tav tm="0">
                                          <p:val>
                                            <p:strVal val="ppt_x"/>
                                          </p:val>
                                        </p:tav>
                                        <p:tav tm="100000">
                                          <p:val>
                                            <p:strVal val="ppt_x"/>
                                          </p:val>
                                        </p:tav>
                                      </p:tavLst>
                                    </p:anim>
                                    <p:anim calcmode="lin" valueType="num">
                                      <p:cBhvr>
                                        <p:cTn id="8" dur="1000"/>
                                        <p:tgtEl>
                                          <p:spTgt spid="89"/>
                                        </p:tgtEl>
                                        <p:attrNameLst>
                                          <p:attrName>ppt_y</p:attrName>
                                        </p:attrNameLst>
                                      </p:cBhvr>
                                      <p:tavLst>
                                        <p:tav tm="0">
                                          <p:val>
                                            <p:strVal val="ppt_y"/>
                                          </p:val>
                                        </p:tav>
                                        <p:tav tm="100000">
                                          <p:val>
                                            <p:strVal val="ppt_y+.1"/>
                                          </p:val>
                                        </p:tav>
                                      </p:tavLst>
                                    </p:anim>
                                    <p:set>
                                      <p:cBhvr>
                                        <p:cTn id="9" dur="1" fill="hold">
                                          <p:stCondLst>
                                            <p:cond delay="999"/>
                                          </p:stCondLst>
                                        </p:cTn>
                                        <p:tgtEl>
                                          <p:spTgt spid="89"/>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Summary</a:t>
            </a:r>
            <a:endParaRPr lang="en-US" dirty="0">
              <a:latin typeface="Comic Sans MS" panose="030F0702030302020204" pitchFamily="66" charset="0"/>
            </a:endParaRPr>
          </a:p>
        </p:txBody>
      </p:sp>
      <p:sp>
        <p:nvSpPr>
          <p:cNvPr id="3" name="Content Placeholder 2"/>
          <p:cNvSpPr>
            <a:spLocks noGrp="1"/>
          </p:cNvSpPr>
          <p:nvPr>
            <p:ph idx="1"/>
          </p:nvPr>
        </p:nvSpPr>
        <p:spPr>
          <a:xfrm>
            <a:off x="1141411" y="1963950"/>
            <a:ext cx="9905999" cy="4101886"/>
          </a:xfrm>
        </p:spPr>
        <p:txBody>
          <a:bodyPr>
            <a:normAutofit/>
          </a:bodyPr>
          <a:lstStyle/>
          <a:p>
            <a:r>
              <a:rPr lang="en-US" dirty="0"/>
              <a:t>Convex </a:t>
            </a:r>
            <a:r>
              <a:rPr lang="en-US" dirty="0" smtClean="0"/>
              <a:t>optimization</a:t>
            </a:r>
            <a:endParaRPr lang="en-US" dirty="0"/>
          </a:p>
          <a:p>
            <a:pPr lvl="1"/>
            <a:r>
              <a:rPr lang="en-US" smtClean="0"/>
              <a:t>Read </a:t>
            </a:r>
            <a:r>
              <a:rPr lang="en-US" smtClean="0"/>
              <a:t>Stephen </a:t>
            </a:r>
            <a:r>
              <a:rPr lang="en-US" dirty="0" smtClean="0"/>
              <a:t>Boyd slides and videos</a:t>
            </a:r>
            <a:endParaRPr lang="en-US" dirty="0"/>
          </a:p>
          <a:p>
            <a:r>
              <a:rPr lang="en-US" dirty="0" smtClean="0"/>
              <a:t>Machine </a:t>
            </a:r>
            <a:r>
              <a:rPr lang="en-US" dirty="0"/>
              <a:t>learning </a:t>
            </a:r>
            <a:r>
              <a:rPr lang="en-US" dirty="0" smtClean="0"/>
              <a:t>basics </a:t>
            </a:r>
            <a:endParaRPr lang="en-US" dirty="0"/>
          </a:p>
          <a:p>
            <a:pPr lvl="1"/>
            <a:r>
              <a:rPr lang="en-US" dirty="0"/>
              <a:t>Supervised learning: </a:t>
            </a:r>
            <a:r>
              <a:rPr lang="en-US" dirty="0" smtClean="0"/>
              <a:t>support vector machine (SVM)</a:t>
            </a:r>
            <a:endParaRPr lang="en-US" dirty="0"/>
          </a:p>
          <a:p>
            <a:pPr lvl="1"/>
            <a:r>
              <a:rPr lang="en-US" dirty="0"/>
              <a:t>Unsupervised learning: </a:t>
            </a:r>
            <a:r>
              <a:rPr lang="en-US" dirty="0" smtClean="0"/>
              <a:t>K-means</a:t>
            </a:r>
            <a:endParaRPr lang="en-US" dirty="0"/>
          </a:p>
          <a:p>
            <a:pPr lvl="1"/>
            <a:r>
              <a:rPr lang="en-US" dirty="0"/>
              <a:t>Reinforcement </a:t>
            </a:r>
            <a:r>
              <a:rPr lang="en-US" dirty="0" smtClean="0"/>
              <a:t>learning: Q learning</a:t>
            </a:r>
            <a:endParaRPr lang="en-US" dirty="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4097007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Supervised Learning: SVM</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
        <p:nvSpPr>
          <p:cNvPr id="6" name="Rectangle 3"/>
          <p:cNvSpPr txBox="1">
            <a:spLocks noChangeArrowheads="1"/>
          </p:cNvSpPr>
          <p:nvPr/>
        </p:nvSpPr>
        <p:spPr>
          <a:xfrm>
            <a:off x="896938" y="1571897"/>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sz="2800" dirty="0" smtClean="0"/>
              <a:t>Binary classification can be viewed as the task of separating classes in feature space:</a:t>
            </a:r>
          </a:p>
        </p:txBody>
      </p:sp>
      <p:sp>
        <p:nvSpPr>
          <p:cNvPr id="7" name="Line 4"/>
          <p:cNvSpPr>
            <a:spLocks noChangeShapeType="1"/>
          </p:cNvSpPr>
          <p:nvPr/>
        </p:nvSpPr>
        <p:spPr bwMode="auto">
          <a:xfrm flipV="1">
            <a:off x="1654586" y="3054350"/>
            <a:ext cx="0" cy="304165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5"/>
          <p:cNvSpPr>
            <a:spLocks noChangeShapeType="1"/>
          </p:cNvSpPr>
          <p:nvPr/>
        </p:nvSpPr>
        <p:spPr bwMode="auto">
          <a:xfrm flipV="1">
            <a:off x="1519648" y="5980113"/>
            <a:ext cx="4081463" cy="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AutoShape 6"/>
          <p:cNvSpPr>
            <a:spLocks noChangeArrowheads="1"/>
          </p:cNvSpPr>
          <p:nvPr/>
        </p:nvSpPr>
        <p:spPr bwMode="auto">
          <a:xfrm>
            <a:off x="2694398" y="38100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 name="AutoShape 7"/>
          <p:cNvSpPr>
            <a:spLocks noChangeArrowheads="1"/>
          </p:cNvSpPr>
          <p:nvPr/>
        </p:nvSpPr>
        <p:spPr bwMode="auto">
          <a:xfrm>
            <a:off x="2119723" y="41671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 name="AutoShape 8"/>
          <p:cNvSpPr>
            <a:spLocks noChangeArrowheads="1"/>
          </p:cNvSpPr>
          <p:nvPr/>
        </p:nvSpPr>
        <p:spPr bwMode="auto">
          <a:xfrm>
            <a:off x="2272123" y="47132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 name="AutoShape 9"/>
          <p:cNvSpPr>
            <a:spLocks noChangeArrowheads="1"/>
          </p:cNvSpPr>
          <p:nvPr/>
        </p:nvSpPr>
        <p:spPr bwMode="auto">
          <a:xfrm>
            <a:off x="1891123" y="51704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3" name="AutoShape 10"/>
          <p:cNvSpPr>
            <a:spLocks noChangeArrowheads="1"/>
          </p:cNvSpPr>
          <p:nvPr/>
        </p:nvSpPr>
        <p:spPr bwMode="auto">
          <a:xfrm>
            <a:off x="2424523" y="35702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4" name="AutoShape 11"/>
          <p:cNvSpPr>
            <a:spLocks noChangeArrowheads="1"/>
          </p:cNvSpPr>
          <p:nvPr/>
        </p:nvSpPr>
        <p:spPr bwMode="auto">
          <a:xfrm>
            <a:off x="1891123" y="44846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5" name="AutoShape 12"/>
          <p:cNvSpPr>
            <a:spLocks noChangeArrowheads="1"/>
          </p:cNvSpPr>
          <p:nvPr/>
        </p:nvSpPr>
        <p:spPr bwMode="auto">
          <a:xfrm>
            <a:off x="2043523" y="46370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6" name="AutoShape 13"/>
          <p:cNvSpPr>
            <a:spLocks noChangeArrowheads="1"/>
          </p:cNvSpPr>
          <p:nvPr/>
        </p:nvSpPr>
        <p:spPr bwMode="auto">
          <a:xfrm>
            <a:off x="2805523" y="42560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7" name="AutoShape 14"/>
          <p:cNvSpPr>
            <a:spLocks noChangeArrowheads="1"/>
          </p:cNvSpPr>
          <p:nvPr/>
        </p:nvSpPr>
        <p:spPr bwMode="auto">
          <a:xfrm>
            <a:off x="3707223" y="42433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8" name="AutoShape 15"/>
          <p:cNvSpPr>
            <a:spLocks noChangeArrowheads="1"/>
          </p:cNvSpPr>
          <p:nvPr/>
        </p:nvSpPr>
        <p:spPr bwMode="auto">
          <a:xfrm>
            <a:off x="3338923" y="51704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9" name="AutoShape 16"/>
          <p:cNvSpPr>
            <a:spLocks noChangeArrowheads="1"/>
          </p:cNvSpPr>
          <p:nvPr/>
        </p:nvSpPr>
        <p:spPr bwMode="auto">
          <a:xfrm>
            <a:off x="4329523" y="51704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0" name="AutoShape 17"/>
          <p:cNvSpPr>
            <a:spLocks noChangeArrowheads="1"/>
          </p:cNvSpPr>
          <p:nvPr/>
        </p:nvSpPr>
        <p:spPr bwMode="auto">
          <a:xfrm>
            <a:off x="3021423" y="56911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1" name="AutoShape 18"/>
          <p:cNvSpPr>
            <a:spLocks noChangeArrowheads="1"/>
          </p:cNvSpPr>
          <p:nvPr/>
        </p:nvSpPr>
        <p:spPr bwMode="auto">
          <a:xfrm>
            <a:off x="3643723" y="4560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2" name="AutoShape 19"/>
          <p:cNvSpPr>
            <a:spLocks noChangeArrowheads="1"/>
          </p:cNvSpPr>
          <p:nvPr/>
        </p:nvSpPr>
        <p:spPr bwMode="auto">
          <a:xfrm>
            <a:off x="3021423" y="50053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3" name="AutoShape 20"/>
          <p:cNvSpPr>
            <a:spLocks noChangeArrowheads="1"/>
          </p:cNvSpPr>
          <p:nvPr/>
        </p:nvSpPr>
        <p:spPr bwMode="auto">
          <a:xfrm>
            <a:off x="3719923" y="53990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4" name="AutoShape 21"/>
          <p:cNvSpPr>
            <a:spLocks noChangeArrowheads="1"/>
          </p:cNvSpPr>
          <p:nvPr/>
        </p:nvSpPr>
        <p:spPr bwMode="auto">
          <a:xfrm>
            <a:off x="4405723" y="44846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5" name="Line 22"/>
          <p:cNvSpPr>
            <a:spLocks noChangeShapeType="1"/>
          </p:cNvSpPr>
          <p:nvPr/>
        </p:nvSpPr>
        <p:spPr bwMode="auto">
          <a:xfrm flipV="1">
            <a:off x="1967323" y="3036888"/>
            <a:ext cx="2438400" cy="2667000"/>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AutoShape 23"/>
          <p:cNvSpPr>
            <a:spLocks noChangeArrowheads="1"/>
          </p:cNvSpPr>
          <p:nvPr/>
        </p:nvSpPr>
        <p:spPr bwMode="auto">
          <a:xfrm>
            <a:off x="2891248" y="29718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7" name="AutoShape 24"/>
          <p:cNvSpPr>
            <a:spLocks noChangeArrowheads="1"/>
          </p:cNvSpPr>
          <p:nvPr/>
        </p:nvSpPr>
        <p:spPr bwMode="auto">
          <a:xfrm>
            <a:off x="3500848" y="30480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8" name="AutoShape 25"/>
          <p:cNvSpPr>
            <a:spLocks noChangeArrowheads="1"/>
          </p:cNvSpPr>
          <p:nvPr/>
        </p:nvSpPr>
        <p:spPr bwMode="auto">
          <a:xfrm>
            <a:off x="4567648" y="3810000"/>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29" name="Text Box 26"/>
          <p:cNvSpPr txBox="1">
            <a:spLocks noChangeArrowheads="1"/>
          </p:cNvSpPr>
          <p:nvPr/>
        </p:nvSpPr>
        <p:spPr bwMode="auto">
          <a:xfrm>
            <a:off x="4377148" y="2695575"/>
            <a:ext cx="266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w</a:t>
            </a:r>
            <a:r>
              <a:rPr lang="en-US" altLang="en-US" b="1" baseline="30000"/>
              <a:t>T</a:t>
            </a:r>
            <a:r>
              <a:rPr lang="en-US" altLang="en-US" b="1"/>
              <a:t>x </a:t>
            </a:r>
            <a:r>
              <a:rPr lang="en-US" altLang="en-US"/>
              <a:t>+ </a:t>
            </a:r>
            <a:r>
              <a:rPr lang="en-US" altLang="en-US" i="1"/>
              <a:t>b</a:t>
            </a:r>
            <a:r>
              <a:rPr lang="en-US" altLang="en-US" b="1"/>
              <a:t> = 0</a:t>
            </a:r>
          </a:p>
        </p:txBody>
      </p:sp>
      <p:sp>
        <p:nvSpPr>
          <p:cNvPr id="30" name="Text Box 27"/>
          <p:cNvSpPr txBox="1">
            <a:spLocks noChangeArrowheads="1"/>
          </p:cNvSpPr>
          <p:nvPr/>
        </p:nvSpPr>
        <p:spPr bwMode="auto">
          <a:xfrm>
            <a:off x="4377148" y="3257550"/>
            <a:ext cx="266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w</a:t>
            </a:r>
            <a:r>
              <a:rPr lang="en-US" altLang="en-US" b="1" baseline="30000"/>
              <a:t>T</a:t>
            </a:r>
            <a:r>
              <a:rPr lang="en-US" altLang="en-US" b="1"/>
              <a:t>x </a:t>
            </a:r>
            <a:r>
              <a:rPr lang="en-US" altLang="en-US"/>
              <a:t>+ </a:t>
            </a:r>
            <a:r>
              <a:rPr lang="en-US" altLang="en-US" i="1"/>
              <a:t>b</a:t>
            </a:r>
            <a:r>
              <a:rPr lang="en-US" altLang="en-US" b="1"/>
              <a:t> &lt; 0</a:t>
            </a:r>
          </a:p>
        </p:txBody>
      </p:sp>
      <p:sp>
        <p:nvSpPr>
          <p:cNvPr id="31" name="Text Box 28"/>
          <p:cNvSpPr txBox="1">
            <a:spLocks noChangeArrowheads="1"/>
          </p:cNvSpPr>
          <p:nvPr/>
        </p:nvSpPr>
        <p:spPr bwMode="auto">
          <a:xfrm>
            <a:off x="1948273" y="3038475"/>
            <a:ext cx="266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w</a:t>
            </a:r>
            <a:r>
              <a:rPr lang="en-US" altLang="en-US" b="1" baseline="30000"/>
              <a:t>T</a:t>
            </a:r>
            <a:r>
              <a:rPr lang="en-US" altLang="en-US" b="1"/>
              <a:t>x </a:t>
            </a:r>
            <a:r>
              <a:rPr lang="en-US" altLang="en-US"/>
              <a:t>+ </a:t>
            </a:r>
            <a:r>
              <a:rPr lang="en-US" altLang="en-US" i="1"/>
              <a:t>b</a:t>
            </a:r>
            <a:r>
              <a:rPr lang="en-US" altLang="en-US" b="1"/>
              <a:t> &gt; 0</a:t>
            </a:r>
          </a:p>
        </p:txBody>
      </p:sp>
      <p:sp>
        <p:nvSpPr>
          <p:cNvPr id="32" name="Text Box 29"/>
          <p:cNvSpPr txBox="1">
            <a:spLocks noChangeArrowheads="1"/>
          </p:cNvSpPr>
          <p:nvPr/>
        </p:nvSpPr>
        <p:spPr bwMode="auto">
          <a:xfrm>
            <a:off x="6044023" y="4381500"/>
            <a:ext cx="2933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t>f</a:t>
            </a:r>
            <a:r>
              <a:rPr lang="en-US" altLang="en-US"/>
              <a:t>(</a:t>
            </a:r>
            <a:r>
              <a:rPr lang="en-US" altLang="en-US" b="1"/>
              <a:t>x</a:t>
            </a:r>
            <a:r>
              <a:rPr lang="en-US" altLang="en-US"/>
              <a:t>)</a:t>
            </a:r>
            <a:r>
              <a:rPr lang="en-US" altLang="en-US" i="1"/>
              <a:t> = </a:t>
            </a:r>
            <a:r>
              <a:rPr lang="en-US" altLang="en-US"/>
              <a:t>sign(</a:t>
            </a:r>
            <a:r>
              <a:rPr lang="en-US" altLang="en-US" b="1"/>
              <a:t>w</a:t>
            </a:r>
            <a:r>
              <a:rPr lang="en-US" altLang="en-US" b="1" baseline="30000"/>
              <a:t>T</a:t>
            </a:r>
            <a:r>
              <a:rPr lang="en-US" altLang="en-US" b="1"/>
              <a:t>x </a:t>
            </a:r>
            <a:r>
              <a:rPr lang="en-US" altLang="en-US"/>
              <a:t>+ </a:t>
            </a:r>
            <a:r>
              <a:rPr lang="en-US" altLang="en-US" i="1"/>
              <a:t>b</a:t>
            </a:r>
            <a:r>
              <a:rPr lang="en-US" altLang="en-US"/>
              <a:t>)</a:t>
            </a:r>
            <a:endParaRPr lang="en-US" altLang="en-US" b="1"/>
          </a:p>
        </p:txBody>
      </p:sp>
    </p:spTree>
    <p:extLst>
      <p:ext uri="{BB962C8B-B14F-4D97-AF65-F5344CB8AC3E}">
        <p14:creationId xmlns:p14="http://schemas.microsoft.com/office/powerpoint/2010/main" val="5355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Supervised Learning: SVM</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
        <p:nvSpPr>
          <p:cNvPr id="33" name="Line 4"/>
          <p:cNvSpPr>
            <a:spLocks noChangeShapeType="1"/>
          </p:cNvSpPr>
          <p:nvPr/>
        </p:nvSpPr>
        <p:spPr bwMode="auto">
          <a:xfrm flipV="1">
            <a:off x="2606675" y="2825750"/>
            <a:ext cx="0" cy="304165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5"/>
          <p:cNvSpPr>
            <a:spLocks noChangeShapeType="1"/>
          </p:cNvSpPr>
          <p:nvPr/>
        </p:nvSpPr>
        <p:spPr bwMode="auto">
          <a:xfrm flipV="1">
            <a:off x="2471738" y="5751513"/>
            <a:ext cx="4081462" cy="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AutoShape 6"/>
          <p:cNvSpPr>
            <a:spLocks noChangeArrowheads="1"/>
          </p:cNvSpPr>
          <p:nvPr/>
        </p:nvSpPr>
        <p:spPr bwMode="auto">
          <a:xfrm>
            <a:off x="3646488" y="35814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6" name="AutoShape 7"/>
          <p:cNvSpPr>
            <a:spLocks noChangeArrowheads="1"/>
          </p:cNvSpPr>
          <p:nvPr/>
        </p:nvSpPr>
        <p:spPr bwMode="auto">
          <a:xfrm>
            <a:off x="3071813" y="39385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7" name="AutoShape 8"/>
          <p:cNvSpPr>
            <a:spLocks noChangeArrowheads="1"/>
          </p:cNvSpPr>
          <p:nvPr/>
        </p:nvSpPr>
        <p:spPr bwMode="auto">
          <a:xfrm>
            <a:off x="3224213" y="44846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8" name="AutoShape 9"/>
          <p:cNvSpPr>
            <a:spLocks noChangeArrowheads="1"/>
          </p:cNvSpPr>
          <p:nvPr/>
        </p:nvSpPr>
        <p:spPr bwMode="auto">
          <a:xfrm>
            <a:off x="2843213" y="49418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39" name="AutoShape 10"/>
          <p:cNvSpPr>
            <a:spLocks noChangeArrowheads="1"/>
          </p:cNvSpPr>
          <p:nvPr/>
        </p:nvSpPr>
        <p:spPr bwMode="auto">
          <a:xfrm>
            <a:off x="3376613" y="33416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0" name="AutoShape 11"/>
          <p:cNvSpPr>
            <a:spLocks noChangeArrowheads="1"/>
          </p:cNvSpPr>
          <p:nvPr/>
        </p:nvSpPr>
        <p:spPr bwMode="auto">
          <a:xfrm>
            <a:off x="2843213" y="42560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1" name="AutoShape 12"/>
          <p:cNvSpPr>
            <a:spLocks noChangeArrowheads="1"/>
          </p:cNvSpPr>
          <p:nvPr/>
        </p:nvSpPr>
        <p:spPr bwMode="auto">
          <a:xfrm>
            <a:off x="2995613" y="44084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2" name="AutoShape 13"/>
          <p:cNvSpPr>
            <a:spLocks noChangeArrowheads="1"/>
          </p:cNvSpPr>
          <p:nvPr/>
        </p:nvSpPr>
        <p:spPr bwMode="auto">
          <a:xfrm>
            <a:off x="3757613" y="4027488"/>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3" name="AutoShape 14"/>
          <p:cNvSpPr>
            <a:spLocks noChangeArrowheads="1"/>
          </p:cNvSpPr>
          <p:nvPr/>
        </p:nvSpPr>
        <p:spPr bwMode="auto">
          <a:xfrm>
            <a:off x="4659313" y="40147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4" name="AutoShape 15"/>
          <p:cNvSpPr>
            <a:spLocks noChangeArrowheads="1"/>
          </p:cNvSpPr>
          <p:nvPr/>
        </p:nvSpPr>
        <p:spPr bwMode="auto">
          <a:xfrm>
            <a:off x="4291013" y="4941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5" name="AutoShape 16"/>
          <p:cNvSpPr>
            <a:spLocks noChangeArrowheads="1"/>
          </p:cNvSpPr>
          <p:nvPr/>
        </p:nvSpPr>
        <p:spPr bwMode="auto">
          <a:xfrm>
            <a:off x="5281613" y="49418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6" name="AutoShape 17"/>
          <p:cNvSpPr>
            <a:spLocks noChangeArrowheads="1"/>
          </p:cNvSpPr>
          <p:nvPr/>
        </p:nvSpPr>
        <p:spPr bwMode="auto">
          <a:xfrm>
            <a:off x="3973513" y="54625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7" name="AutoShape 18"/>
          <p:cNvSpPr>
            <a:spLocks noChangeArrowheads="1"/>
          </p:cNvSpPr>
          <p:nvPr/>
        </p:nvSpPr>
        <p:spPr bwMode="auto">
          <a:xfrm>
            <a:off x="4595813" y="43322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8" name="AutoShape 19"/>
          <p:cNvSpPr>
            <a:spLocks noChangeArrowheads="1"/>
          </p:cNvSpPr>
          <p:nvPr/>
        </p:nvSpPr>
        <p:spPr bwMode="auto">
          <a:xfrm>
            <a:off x="3973513" y="47767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49" name="AutoShape 20"/>
          <p:cNvSpPr>
            <a:spLocks noChangeArrowheads="1"/>
          </p:cNvSpPr>
          <p:nvPr/>
        </p:nvSpPr>
        <p:spPr bwMode="auto">
          <a:xfrm>
            <a:off x="4672013" y="51704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0" name="AutoShape 21"/>
          <p:cNvSpPr>
            <a:spLocks noChangeArrowheads="1"/>
          </p:cNvSpPr>
          <p:nvPr/>
        </p:nvSpPr>
        <p:spPr bwMode="auto">
          <a:xfrm>
            <a:off x="5357813" y="4256088"/>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1" name="Line 22"/>
          <p:cNvSpPr>
            <a:spLocks noChangeShapeType="1"/>
          </p:cNvSpPr>
          <p:nvPr/>
        </p:nvSpPr>
        <p:spPr bwMode="auto">
          <a:xfrm flipV="1">
            <a:off x="2919413" y="3048000"/>
            <a:ext cx="2676525" cy="2427288"/>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AutoShape 23"/>
          <p:cNvSpPr>
            <a:spLocks noChangeArrowheads="1"/>
          </p:cNvSpPr>
          <p:nvPr/>
        </p:nvSpPr>
        <p:spPr bwMode="auto">
          <a:xfrm>
            <a:off x="3843338" y="27432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3" name="AutoShape 24"/>
          <p:cNvSpPr>
            <a:spLocks noChangeArrowheads="1"/>
          </p:cNvSpPr>
          <p:nvPr/>
        </p:nvSpPr>
        <p:spPr bwMode="auto">
          <a:xfrm>
            <a:off x="4452938" y="2819400"/>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4" name="AutoShape 25"/>
          <p:cNvSpPr>
            <a:spLocks noChangeArrowheads="1"/>
          </p:cNvSpPr>
          <p:nvPr/>
        </p:nvSpPr>
        <p:spPr bwMode="auto">
          <a:xfrm>
            <a:off x="5519738" y="3581400"/>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55" name="Line 27"/>
          <p:cNvSpPr>
            <a:spLocks noChangeShapeType="1"/>
          </p:cNvSpPr>
          <p:nvPr/>
        </p:nvSpPr>
        <p:spPr bwMode="auto">
          <a:xfrm flipV="1">
            <a:off x="3071813" y="2743200"/>
            <a:ext cx="2143125" cy="2884488"/>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28"/>
          <p:cNvSpPr>
            <a:spLocks noChangeShapeType="1"/>
          </p:cNvSpPr>
          <p:nvPr/>
        </p:nvSpPr>
        <p:spPr bwMode="auto">
          <a:xfrm flipV="1">
            <a:off x="2700338" y="3048000"/>
            <a:ext cx="2971800" cy="2286000"/>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29"/>
          <p:cNvSpPr>
            <a:spLocks noChangeShapeType="1"/>
          </p:cNvSpPr>
          <p:nvPr/>
        </p:nvSpPr>
        <p:spPr bwMode="auto">
          <a:xfrm flipV="1">
            <a:off x="3233738" y="2819400"/>
            <a:ext cx="1828800" cy="2895600"/>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30"/>
          <p:cNvSpPr>
            <a:spLocks noChangeShapeType="1"/>
          </p:cNvSpPr>
          <p:nvPr/>
        </p:nvSpPr>
        <p:spPr bwMode="auto">
          <a:xfrm flipV="1">
            <a:off x="3005138" y="2743200"/>
            <a:ext cx="1828800" cy="2895600"/>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31"/>
          <p:cNvSpPr>
            <a:spLocks noChangeShapeType="1"/>
          </p:cNvSpPr>
          <p:nvPr/>
        </p:nvSpPr>
        <p:spPr bwMode="auto">
          <a:xfrm flipV="1">
            <a:off x="2852738" y="2895600"/>
            <a:ext cx="2667000" cy="2590800"/>
          </a:xfrm>
          <a:prstGeom prst="line">
            <a:avLst/>
          </a:prstGeom>
          <a:noFill/>
          <a:ln w="19050">
            <a:solidFill>
              <a:srgbClr val="FFFF00"/>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Rectangle 3"/>
          <p:cNvSpPr txBox="1">
            <a:spLocks noChangeArrowheads="1"/>
          </p:cNvSpPr>
          <p:nvPr/>
        </p:nvSpPr>
        <p:spPr>
          <a:xfrm>
            <a:off x="1331913" y="1739899"/>
            <a:ext cx="8229600" cy="62865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sz="2800" dirty="0" smtClean="0"/>
              <a:t>Which of the linear separators is optimal ? </a:t>
            </a:r>
          </a:p>
        </p:txBody>
      </p:sp>
    </p:spTree>
    <p:extLst>
      <p:ext uri="{BB962C8B-B14F-4D97-AF65-F5344CB8AC3E}">
        <p14:creationId xmlns:p14="http://schemas.microsoft.com/office/powerpoint/2010/main" val="323459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Supervised Learning: SVM</a:t>
            </a:r>
            <a:endParaRPr lang="en-US" dirty="0">
              <a:latin typeface="Comic Sans MS" panose="030F0702030302020204" pitchFamily="66" charset="0"/>
            </a:endParaRPr>
          </a:p>
        </p:txBody>
      </p:sp>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99" name="Rectangle 3"/>
          <p:cNvSpPr txBox="1">
            <a:spLocks noChangeArrowheads="1"/>
          </p:cNvSpPr>
          <p:nvPr/>
        </p:nvSpPr>
        <p:spPr>
          <a:xfrm>
            <a:off x="1315742" y="1687375"/>
            <a:ext cx="86487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Distance from example </a:t>
            </a:r>
            <a:r>
              <a:rPr lang="en-US" altLang="en-US" b="1" dirty="0" smtClean="0"/>
              <a:t>x</a:t>
            </a:r>
            <a:r>
              <a:rPr lang="en-US" altLang="en-US" i="1" baseline="-25000" dirty="0" smtClean="0"/>
              <a:t>i</a:t>
            </a:r>
            <a:r>
              <a:rPr lang="en-US" altLang="en-US" dirty="0" smtClean="0"/>
              <a:t> to the separator is </a:t>
            </a:r>
          </a:p>
          <a:p>
            <a:r>
              <a:rPr lang="en-US" altLang="en-US" dirty="0" smtClean="0"/>
              <a:t>Examples closest to the </a:t>
            </a:r>
            <a:r>
              <a:rPr lang="en-US" altLang="en-US" dirty="0" err="1" smtClean="0"/>
              <a:t>hyperplane</a:t>
            </a:r>
            <a:r>
              <a:rPr lang="en-US" altLang="en-US" dirty="0" smtClean="0"/>
              <a:t> are </a:t>
            </a:r>
            <a:r>
              <a:rPr lang="en-US" altLang="en-US" b="1" i="1" dirty="0" smtClean="0"/>
              <a:t>support vectors</a:t>
            </a:r>
            <a:r>
              <a:rPr lang="en-US" altLang="en-US" dirty="0" smtClean="0"/>
              <a:t>. </a:t>
            </a:r>
          </a:p>
          <a:p>
            <a:r>
              <a:rPr lang="en-US" altLang="en-US" b="1" i="1" dirty="0" smtClean="0"/>
              <a:t>Margin</a:t>
            </a:r>
            <a:r>
              <a:rPr lang="en-US" altLang="en-US" dirty="0" smtClean="0"/>
              <a:t> </a:t>
            </a:r>
            <a:r>
              <a:rPr lang="el-GR" altLang="en-US" i="1" dirty="0" smtClean="0">
                <a:cs typeface="Times New Roman" panose="02020603050405020304" pitchFamily="18" charset="0"/>
              </a:rPr>
              <a:t>ρ</a:t>
            </a:r>
            <a:r>
              <a:rPr lang="en-US" altLang="en-US" dirty="0" smtClean="0">
                <a:cs typeface="Times New Roman" panose="02020603050405020304" pitchFamily="18" charset="0"/>
              </a:rPr>
              <a:t> </a:t>
            </a:r>
            <a:r>
              <a:rPr lang="en-US" altLang="en-US" dirty="0" smtClean="0"/>
              <a:t>of the separator is the distance between support vectors.</a:t>
            </a:r>
          </a:p>
          <a:p>
            <a:endParaRPr lang="en-US" altLang="en-US" sz="2800" dirty="0" smtClean="0"/>
          </a:p>
        </p:txBody>
      </p:sp>
      <p:sp>
        <p:nvSpPr>
          <p:cNvPr id="100" name="Line 4"/>
          <p:cNvSpPr>
            <a:spLocks noChangeShapeType="1"/>
          </p:cNvSpPr>
          <p:nvPr/>
        </p:nvSpPr>
        <p:spPr bwMode="auto">
          <a:xfrm flipV="1">
            <a:off x="3299256" y="3541575"/>
            <a:ext cx="0" cy="304165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 name="Line 5"/>
          <p:cNvSpPr>
            <a:spLocks noChangeShapeType="1"/>
          </p:cNvSpPr>
          <p:nvPr/>
        </p:nvSpPr>
        <p:spPr bwMode="auto">
          <a:xfrm flipV="1">
            <a:off x="3164319" y="6467338"/>
            <a:ext cx="4081462" cy="0"/>
          </a:xfrm>
          <a:prstGeom prst="line">
            <a:avLst/>
          </a:prstGeom>
          <a:noFill/>
          <a:ln w="254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 name="AutoShape 6"/>
          <p:cNvSpPr>
            <a:spLocks noChangeArrowheads="1"/>
          </p:cNvSpPr>
          <p:nvPr/>
        </p:nvSpPr>
        <p:spPr bwMode="auto">
          <a:xfrm>
            <a:off x="4339069" y="4297225"/>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3" name="AutoShape 7"/>
          <p:cNvSpPr>
            <a:spLocks noChangeArrowheads="1"/>
          </p:cNvSpPr>
          <p:nvPr/>
        </p:nvSpPr>
        <p:spPr bwMode="auto">
          <a:xfrm>
            <a:off x="3764394" y="46544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4" name="AutoShape 8"/>
          <p:cNvSpPr>
            <a:spLocks noChangeArrowheads="1"/>
          </p:cNvSpPr>
          <p:nvPr/>
        </p:nvSpPr>
        <p:spPr bwMode="auto">
          <a:xfrm>
            <a:off x="3916794" y="52005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5" name="AutoShape 9"/>
          <p:cNvSpPr>
            <a:spLocks noChangeArrowheads="1"/>
          </p:cNvSpPr>
          <p:nvPr/>
        </p:nvSpPr>
        <p:spPr bwMode="auto">
          <a:xfrm>
            <a:off x="3535794" y="56577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6" name="AutoShape 10"/>
          <p:cNvSpPr>
            <a:spLocks noChangeArrowheads="1"/>
          </p:cNvSpPr>
          <p:nvPr/>
        </p:nvSpPr>
        <p:spPr bwMode="auto">
          <a:xfrm>
            <a:off x="4069194" y="40575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7" name="AutoShape 11"/>
          <p:cNvSpPr>
            <a:spLocks noChangeArrowheads="1"/>
          </p:cNvSpPr>
          <p:nvPr/>
        </p:nvSpPr>
        <p:spPr bwMode="auto">
          <a:xfrm>
            <a:off x="3535794" y="49719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8" name="AutoShape 12"/>
          <p:cNvSpPr>
            <a:spLocks noChangeArrowheads="1"/>
          </p:cNvSpPr>
          <p:nvPr/>
        </p:nvSpPr>
        <p:spPr bwMode="auto">
          <a:xfrm>
            <a:off x="3688194" y="51243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09" name="AutoShape 13"/>
          <p:cNvSpPr>
            <a:spLocks noChangeArrowheads="1"/>
          </p:cNvSpPr>
          <p:nvPr/>
        </p:nvSpPr>
        <p:spPr bwMode="auto">
          <a:xfrm>
            <a:off x="4450194" y="4743313"/>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0" name="AutoShape 14"/>
          <p:cNvSpPr>
            <a:spLocks noChangeArrowheads="1"/>
          </p:cNvSpPr>
          <p:nvPr/>
        </p:nvSpPr>
        <p:spPr bwMode="auto">
          <a:xfrm>
            <a:off x="5351894" y="47306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1" name="AutoShape 15"/>
          <p:cNvSpPr>
            <a:spLocks noChangeArrowheads="1"/>
          </p:cNvSpPr>
          <p:nvPr/>
        </p:nvSpPr>
        <p:spPr bwMode="auto">
          <a:xfrm>
            <a:off x="4983594" y="56577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2" name="AutoShape 16"/>
          <p:cNvSpPr>
            <a:spLocks noChangeArrowheads="1"/>
          </p:cNvSpPr>
          <p:nvPr/>
        </p:nvSpPr>
        <p:spPr bwMode="auto">
          <a:xfrm>
            <a:off x="5974194" y="56577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3" name="AutoShape 17"/>
          <p:cNvSpPr>
            <a:spLocks noChangeArrowheads="1"/>
          </p:cNvSpPr>
          <p:nvPr/>
        </p:nvSpPr>
        <p:spPr bwMode="auto">
          <a:xfrm>
            <a:off x="4666094" y="61784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4" name="AutoShape 18"/>
          <p:cNvSpPr>
            <a:spLocks noChangeArrowheads="1"/>
          </p:cNvSpPr>
          <p:nvPr/>
        </p:nvSpPr>
        <p:spPr bwMode="auto">
          <a:xfrm>
            <a:off x="5288394" y="50481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5" name="AutoShape 19"/>
          <p:cNvSpPr>
            <a:spLocks noChangeArrowheads="1"/>
          </p:cNvSpPr>
          <p:nvPr/>
        </p:nvSpPr>
        <p:spPr bwMode="auto">
          <a:xfrm>
            <a:off x="4720069" y="5541825"/>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6" name="AutoShape 20"/>
          <p:cNvSpPr>
            <a:spLocks noChangeArrowheads="1"/>
          </p:cNvSpPr>
          <p:nvPr/>
        </p:nvSpPr>
        <p:spPr bwMode="auto">
          <a:xfrm>
            <a:off x="5364594" y="58863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7" name="AutoShape 21"/>
          <p:cNvSpPr>
            <a:spLocks noChangeArrowheads="1"/>
          </p:cNvSpPr>
          <p:nvPr/>
        </p:nvSpPr>
        <p:spPr bwMode="auto">
          <a:xfrm>
            <a:off x="6050394" y="4971913"/>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8" name="AutoShape 23"/>
          <p:cNvSpPr>
            <a:spLocks noChangeArrowheads="1"/>
          </p:cNvSpPr>
          <p:nvPr/>
        </p:nvSpPr>
        <p:spPr bwMode="auto">
          <a:xfrm>
            <a:off x="4535919" y="3459025"/>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19" name="AutoShape 24"/>
          <p:cNvSpPr>
            <a:spLocks noChangeArrowheads="1"/>
          </p:cNvSpPr>
          <p:nvPr/>
        </p:nvSpPr>
        <p:spPr bwMode="auto">
          <a:xfrm>
            <a:off x="5145519" y="3535225"/>
            <a:ext cx="88900" cy="88900"/>
          </a:xfrm>
          <a:prstGeom prst="octagon">
            <a:avLst>
              <a:gd name="adj" fmla="val 29287"/>
            </a:avLst>
          </a:prstGeom>
          <a:solidFill>
            <a:srgbClr val="FF0000"/>
          </a:solidFill>
          <a:ln w="9525" algn="ctr">
            <a:solidFill>
              <a:srgbClr val="FF0000"/>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0" name="AutoShape 25"/>
          <p:cNvSpPr>
            <a:spLocks noChangeArrowheads="1"/>
          </p:cNvSpPr>
          <p:nvPr/>
        </p:nvSpPr>
        <p:spPr bwMode="auto">
          <a:xfrm>
            <a:off x="6212319" y="4297225"/>
            <a:ext cx="88900" cy="88900"/>
          </a:xfrm>
          <a:prstGeom prst="octagon">
            <a:avLst>
              <a:gd name="adj" fmla="val 29287"/>
            </a:avLst>
          </a:prstGeom>
          <a:solidFill>
            <a:srgbClr val="0000FF"/>
          </a:solidFill>
          <a:ln w="9525" algn="ctr">
            <a:solidFill>
              <a:srgbClr val="0000FF"/>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1" name="Line 26"/>
          <p:cNvSpPr>
            <a:spLocks noChangeShapeType="1"/>
          </p:cNvSpPr>
          <p:nvPr/>
        </p:nvSpPr>
        <p:spPr bwMode="auto">
          <a:xfrm flipV="1">
            <a:off x="3764394" y="3459025"/>
            <a:ext cx="2143125" cy="2884488"/>
          </a:xfrm>
          <a:prstGeom prst="line">
            <a:avLst/>
          </a:prstGeom>
          <a:noFill/>
          <a:ln w="19050">
            <a:solidFill>
              <a:schemeClr val="tx2"/>
            </a:solidFill>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 name="Line 33"/>
          <p:cNvSpPr>
            <a:spLocks noChangeShapeType="1"/>
          </p:cNvSpPr>
          <p:nvPr/>
        </p:nvSpPr>
        <p:spPr bwMode="auto">
          <a:xfrm>
            <a:off x="4616881" y="3541575"/>
            <a:ext cx="762000" cy="615950"/>
          </a:xfrm>
          <a:prstGeom prst="line">
            <a:avLst/>
          </a:prstGeom>
          <a:noFill/>
          <a:ln w="9525">
            <a:solidFill>
              <a:schemeClr val="tx1"/>
            </a:solidFill>
            <a:prstDash val="dash"/>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 name="Line 34"/>
          <p:cNvSpPr>
            <a:spLocks noChangeShapeType="1"/>
          </p:cNvSpPr>
          <p:nvPr/>
        </p:nvSpPr>
        <p:spPr bwMode="auto">
          <a:xfrm flipH="1" flipV="1">
            <a:off x="5099481" y="4563925"/>
            <a:ext cx="254000" cy="184150"/>
          </a:xfrm>
          <a:prstGeom prst="line">
            <a:avLst/>
          </a:prstGeom>
          <a:noFill/>
          <a:ln w="9525">
            <a:solidFill>
              <a:schemeClr val="tx1"/>
            </a:solidFill>
            <a:prstDash val="dash"/>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5" name="Text Box 37"/>
          <p:cNvSpPr txBox="1">
            <a:spLocks noChangeArrowheads="1"/>
          </p:cNvSpPr>
          <p:nvPr/>
        </p:nvSpPr>
        <p:spPr bwMode="auto">
          <a:xfrm>
            <a:off x="4721656" y="3678100"/>
            <a:ext cx="4953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t>r</a:t>
            </a:r>
          </a:p>
        </p:txBody>
      </p:sp>
      <p:sp>
        <p:nvSpPr>
          <p:cNvPr id="126" name="Oval 38"/>
          <p:cNvSpPr>
            <a:spLocks noChangeArrowheads="1"/>
          </p:cNvSpPr>
          <p:nvPr/>
        </p:nvSpPr>
        <p:spPr bwMode="auto">
          <a:xfrm>
            <a:off x="4375581" y="4678225"/>
            <a:ext cx="228600" cy="219075"/>
          </a:xfrm>
          <a:prstGeom prst="ellipse">
            <a:avLst/>
          </a:prstGeom>
          <a:noFill/>
          <a:ln w="19050" algn="ctr">
            <a:solidFill>
              <a:srgbClr val="FF000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7" name="Oval 39"/>
          <p:cNvSpPr>
            <a:spLocks noChangeArrowheads="1"/>
          </p:cNvSpPr>
          <p:nvPr/>
        </p:nvSpPr>
        <p:spPr bwMode="auto">
          <a:xfrm>
            <a:off x="4648631" y="5473563"/>
            <a:ext cx="228600" cy="219075"/>
          </a:xfrm>
          <a:prstGeom prst="ellipse">
            <a:avLst/>
          </a:prstGeom>
          <a:noFill/>
          <a:ln w="19050" algn="ctr">
            <a:solidFill>
              <a:schemeClr val="accent2"/>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8" name="Oval 40"/>
          <p:cNvSpPr>
            <a:spLocks noChangeArrowheads="1"/>
          </p:cNvSpPr>
          <p:nvPr/>
        </p:nvSpPr>
        <p:spPr bwMode="auto">
          <a:xfrm>
            <a:off x="5282044" y="4660763"/>
            <a:ext cx="228600" cy="219075"/>
          </a:xfrm>
          <a:prstGeom prst="ellipse">
            <a:avLst/>
          </a:prstGeom>
          <a:noFill/>
          <a:ln w="19050" algn="ctr">
            <a:solidFill>
              <a:srgbClr val="0000FF"/>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zh-CN" altLang="zh-CN"/>
          </a:p>
        </p:txBody>
      </p:sp>
      <p:sp>
        <p:nvSpPr>
          <p:cNvPr id="129" name="Line 41"/>
          <p:cNvSpPr>
            <a:spLocks noChangeShapeType="1"/>
          </p:cNvSpPr>
          <p:nvPr/>
        </p:nvSpPr>
        <p:spPr bwMode="auto">
          <a:xfrm flipH="1" flipV="1">
            <a:off x="4475594" y="5378313"/>
            <a:ext cx="244475" cy="174625"/>
          </a:xfrm>
          <a:prstGeom prst="line">
            <a:avLst/>
          </a:prstGeom>
          <a:noFill/>
          <a:ln w="9525">
            <a:solidFill>
              <a:schemeClr val="tx1"/>
            </a:solidFill>
            <a:prstDash val="dash"/>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0" name="Line 42"/>
          <p:cNvSpPr>
            <a:spLocks noChangeShapeType="1"/>
          </p:cNvSpPr>
          <p:nvPr/>
        </p:nvSpPr>
        <p:spPr bwMode="auto">
          <a:xfrm flipH="1" flipV="1">
            <a:off x="4527981" y="4816338"/>
            <a:ext cx="234950" cy="179387"/>
          </a:xfrm>
          <a:prstGeom prst="line">
            <a:avLst/>
          </a:prstGeom>
          <a:noFill/>
          <a:ln w="9525">
            <a:solidFill>
              <a:schemeClr val="tx1"/>
            </a:solidFill>
            <a:prstDash val="dash"/>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 name="Line 43"/>
          <p:cNvSpPr>
            <a:spLocks noChangeShapeType="1"/>
          </p:cNvSpPr>
          <p:nvPr/>
        </p:nvSpPr>
        <p:spPr bwMode="auto">
          <a:xfrm flipV="1">
            <a:off x="4202544" y="3640000"/>
            <a:ext cx="2009775" cy="26939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2" name="Line 44"/>
          <p:cNvSpPr>
            <a:spLocks noChangeShapeType="1"/>
          </p:cNvSpPr>
          <p:nvPr/>
        </p:nvSpPr>
        <p:spPr bwMode="auto">
          <a:xfrm flipV="1">
            <a:off x="3554844" y="3278050"/>
            <a:ext cx="2066925" cy="2770188"/>
          </a:xfrm>
          <a:prstGeom prst="line">
            <a:avLst/>
          </a:prstGeom>
          <a:noFill/>
          <a:ln w="9525" cap="rnd">
            <a:solidFill>
              <a:schemeClr val="tx2"/>
            </a:solidFill>
            <a:prstDash val="sysDot"/>
            <a:rou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 name="Line 45"/>
          <p:cNvSpPr>
            <a:spLocks noChangeShapeType="1"/>
          </p:cNvSpPr>
          <p:nvPr/>
        </p:nvSpPr>
        <p:spPr bwMode="auto">
          <a:xfrm>
            <a:off x="5569381" y="3344725"/>
            <a:ext cx="552450" cy="419100"/>
          </a:xfrm>
          <a:prstGeom prst="line">
            <a:avLst/>
          </a:prstGeom>
          <a:noFill/>
          <a:ln w="9525">
            <a:solidFill>
              <a:srgbClr val="339966"/>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 name="Text Box 46"/>
          <p:cNvSpPr txBox="1">
            <a:spLocks noChangeArrowheads="1"/>
          </p:cNvSpPr>
          <p:nvPr/>
        </p:nvSpPr>
        <p:spPr bwMode="auto">
          <a:xfrm>
            <a:off x="5645581" y="3020875"/>
            <a:ext cx="1143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n-US" i="1"/>
              <a:t>ρ</a:t>
            </a:r>
            <a:endParaRPr lang="en-US" altLang="en-US" i="1"/>
          </a:p>
        </p:txBody>
      </p:sp>
      <p:sp>
        <p:nvSpPr>
          <p:cNvPr id="6" name="文本框 5"/>
          <p:cNvSpPr txBox="1"/>
          <p:nvPr/>
        </p:nvSpPr>
        <p:spPr>
          <a:xfrm>
            <a:off x="7245781" y="4186878"/>
            <a:ext cx="3085237" cy="707886"/>
          </a:xfrm>
          <a:prstGeom prst="rect">
            <a:avLst/>
          </a:prstGeom>
          <a:noFill/>
        </p:spPr>
        <p:txBody>
          <a:bodyPr wrap="square" rtlCol="0">
            <a:spAutoFit/>
          </a:bodyPr>
          <a:lstStyle/>
          <a:p>
            <a:r>
              <a:rPr lang="en-US" altLang="zh-CN" sz="2000" dirty="0" smtClean="0"/>
              <a:t>Intuitively, we’re going to maximize the margin </a:t>
            </a:r>
            <a:r>
              <a:rPr lang="el-GR" altLang="en-US" sz="2000" i="1" dirty="0">
                <a:cs typeface="Times New Roman" panose="02020603050405020304" pitchFamily="18" charset="0"/>
              </a:rPr>
              <a:t>ρ</a:t>
            </a:r>
            <a:r>
              <a:rPr lang="en-US" altLang="zh-CN" sz="2000" dirty="0" smtClean="0"/>
              <a:t> </a:t>
            </a:r>
            <a:endParaRPr lang="zh-CN" altLang="en-US" sz="2000" dirty="0"/>
          </a:p>
        </p:txBody>
      </p:sp>
      <p:pic>
        <p:nvPicPr>
          <p:cNvPr id="7" name="图片 6"/>
          <p:cNvPicPr>
            <a:picLocks noChangeAspect="1"/>
          </p:cNvPicPr>
          <p:nvPr/>
        </p:nvPicPr>
        <p:blipFill>
          <a:blip r:embed="rId2"/>
          <a:stretch>
            <a:fillRect/>
          </a:stretch>
        </p:blipFill>
        <p:spPr>
          <a:xfrm>
            <a:off x="6957060" y="1602105"/>
            <a:ext cx="1927860" cy="701040"/>
          </a:xfrm>
          <a:prstGeom prst="rect">
            <a:avLst/>
          </a:prstGeom>
        </p:spPr>
      </p:pic>
    </p:spTree>
    <p:extLst>
      <p:ext uri="{BB962C8B-B14F-4D97-AF65-F5344CB8AC3E}">
        <p14:creationId xmlns:p14="http://schemas.microsoft.com/office/powerpoint/2010/main" val="26872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31" grpId="0" animBg="1"/>
      <p:bldP spid="132" grpId="0" animBg="1"/>
      <p:bldP spid="13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61" name="Rectangle 2"/>
          <p:cNvSpPr txBox="1">
            <a:spLocks noChangeArrowheads="1"/>
          </p:cNvSpPr>
          <p:nvPr/>
        </p:nvSpPr>
        <p:spPr>
          <a:xfrm>
            <a:off x="1786181" y="3810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altLang="en-US" smtClean="0"/>
              <a:t>Linear SVM Mathematically</a:t>
            </a:r>
          </a:p>
        </p:txBody>
      </p:sp>
      <p:sp>
        <p:nvSpPr>
          <p:cNvPr id="62" name="Rectangle 3"/>
          <p:cNvSpPr txBox="1">
            <a:spLocks noChangeArrowheads="1"/>
          </p:cNvSpPr>
          <p:nvPr/>
        </p:nvSpPr>
        <p:spPr>
          <a:xfrm>
            <a:off x="1367081" y="1435100"/>
            <a:ext cx="8836025"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Let training set {(</a:t>
            </a:r>
            <a:r>
              <a:rPr lang="en-US" altLang="en-US" b="1" dirty="0" smtClean="0"/>
              <a:t>x</a:t>
            </a:r>
            <a:r>
              <a:rPr lang="en-US" altLang="en-US" i="1" baseline="-25000" dirty="0" smtClean="0"/>
              <a:t>i</a:t>
            </a:r>
            <a:r>
              <a:rPr lang="en-US" altLang="en-US" dirty="0" smtClean="0"/>
              <a:t>, </a:t>
            </a:r>
            <a:r>
              <a:rPr lang="en-US" altLang="en-US" i="1" dirty="0" err="1" smtClean="0"/>
              <a:t>y</a:t>
            </a:r>
            <a:r>
              <a:rPr lang="en-US" altLang="en-US" i="1" baseline="-25000" dirty="0" err="1" smtClean="0"/>
              <a:t>i</a:t>
            </a:r>
            <a:r>
              <a:rPr lang="en-US" altLang="en-US" dirty="0" smtClean="0"/>
              <a:t>)}</a:t>
            </a:r>
            <a:r>
              <a:rPr lang="en-US" altLang="en-US" i="1" baseline="-25000" dirty="0" err="1" smtClean="0"/>
              <a:t>i</a:t>
            </a:r>
            <a:r>
              <a:rPr lang="en-US" altLang="en-US" baseline="-25000" dirty="0" smtClean="0"/>
              <a:t>=1..</a:t>
            </a:r>
            <a:r>
              <a:rPr lang="en-US" altLang="en-US" i="1" baseline="-25000" dirty="0" smtClean="0"/>
              <a:t>n</a:t>
            </a:r>
            <a:r>
              <a:rPr lang="en-US" altLang="en-US" dirty="0" smtClean="0"/>
              <a:t>, </a:t>
            </a:r>
            <a:r>
              <a:rPr lang="en-US" altLang="en-US" b="1" dirty="0" err="1" smtClean="0"/>
              <a:t>x</a:t>
            </a:r>
            <a:r>
              <a:rPr lang="en-US" altLang="en-US" i="1" baseline="-25000" dirty="0" err="1" smtClean="0"/>
              <a:t>i</a:t>
            </a:r>
            <a:r>
              <a:rPr lang="en-US" altLang="en-US" b="1" dirty="0" err="1" smtClean="0">
                <a:sym typeface="Symbol" panose="05050102010706020507" pitchFamily="18" charset="2"/>
              </a:rPr>
              <a:t>R</a:t>
            </a:r>
            <a:r>
              <a:rPr lang="en-US" altLang="en-US" i="1" baseline="30000" dirty="0" err="1" smtClean="0">
                <a:sym typeface="Symbol" panose="05050102010706020507" pitchFamily="18" charset="2"/>
              </a:rPr>
              <a:t>d</a:t>
            </a:r>
            <a:r>
              <a:rPr lang="en-US" altLang="en-US" b="1" dirty="0" smtClean="0">
                <a:sym typeface="Symbol" panose="05050102010706020507" pitchFamily="18" charset="2"/>
              </a:rPr>
              <a:t>, </a:t>
            </a:r>
            <a:r>
              <a:rPr lang="en-US" altLang="en-US" i="1" dirty="0" err="1" smtClean="0">
                <a:sym typeface="Symbol" panose="05050102010706020507" pitchFamily="18" charset="2"/>
              </a:rPr>
              <a:t>y</a:t>
            </a:r>
            <a:r>
              <a:rPr lang="en-US" altLang="en-US" i="1" baseline="-25000" dirty="0" err="1" smtClean="0">
                <a:sym typeface="Symbol" panose="05050102010706020507" pitchFamily="18" charset="2"/>
              </a:rPr>
              <a:t>i</a:t>
            </a:r>
            <a:r>
              <a:rPr lang="en-US" altLang="en-US" b="1" baseline="-25000" dirty="0" smtClean="0">
                <a:sym typeface="Symbol" panose="05050102010706020507" pitchFamily="18" charset="2"/>
              </a:rPr>
              <a:t> </a:t>
            </a:r>
            <a:r>
              <a:rPr lang="en-US" altLang="en-US" b="1" dirty="0" smtClean="0">
                <a:sym typeface="Symbol" panose="05050102010706020507" pitchFamily="18" charset="2"/>
              </a:rPr>
              <a:t></a:t>
            </a:r>
            <a:r>
              <a:rPr lang="en-US" altLang="en-US" b="1" baseline="-25000" dirty="0" smtClean="0">
                <a:sym typeface="Symbol" panose="05050102010706020507" pitchFamily="18" charset="2"/>
              </a:rPr>
              <a:t> </a:t>
            </a:r>
            <a:r>
              <a:rPr lang="en-US" altLang="en-US" dirty="0" smtClean="0">
                <a:sym typeface="Symbol" panose="05050102010706020507" pitchFamily="18" charset="2"/>
              </a:rPr>
              <a:t>{-1, 1}</a:t>
            </a:r>
            <a:r>
              <a:rPr lang="en-US" altLang="en-US" b="1" dirty="0" smtClean="0">
                <a:sym typeface="Symbol" panose="05050102010706020507" pitchFamily="18" charset="2"/>
              </a:rPr>
              <a:t> </a:t>
            </a:r>
            <a:r>
              <a:rPr lang="en-US" altLang="en-US" dirty="0" smtClean="0"/>
              <a:t>be separated by a </a:t>
            </a:r>
            <a:r>
              <a:rPr lang="en-US" altLang="en-US" dirty="0" err="1" smtClean="0"/>
              <a:t>hyperplane</a:t>
            </a:r>
            <a:r>
              <a:rPr lang="en-US" altLang="en-US" dirty="0" smtClean="0"/>
              <a:t> with</a:t>
            </a:r>
            <a:r>
              <a:rPr lang="en-US" altLang="en-US" b="1" dirty="0" smtClean="0"/>
              <a:t> </a:t>
            </a:r>
            <a:r>
              <a:rPr lang="en-US" altLang="en-US" dirty="0" smtClean="0"/>
              <a:t>margin </a:t>
            </a:r>
            <a:r>
              <a:rPr lang="el-GR" altLang="en-US" i="1" dirty="0" smtClean="0">
                <a:cs typeface="Times New Roman" panose="02020603050405020304" pitchFamily="18" charset="0"/>
              </a:rPr>
              <a:t>ρ</a:t>
            </a:r>
            <a:r>
              <a:rPr lang="en-US" altLang="en-US" dirty="0" smtClean="0">
                <a:cs typeface="Times New Roman" panose="02020603050405020304" pitchFamily="18" charset="0"/>
              </a:rPr>
              <a:t>. Then for each training example</a:t>
            </a:r>
            <a:r>
              <a:rPr lang="en-US" altLang="en-US" dirty="0" smtClean="0"/>
              <a:t> (</a:t>
            </a:r>
            <a:r>
              <a:rPr lang="en-US" altLang="en-US" b="1" dirty="0" smtClean="0"/>
              <a:t>x</a:t>
            </a:r>
            <a:r>
              <a:rPr lang="en-US" altLang="en-US" i="1" baseline="-25000" dirty="0" smtClean="0"/>
              <a:t>i</a:t>
            </a:r>
            <a:r>
              <a:rPr lang="en-US" altLang="en-US" dirty="0" smtClean="0"/>
              <a:t>, </a:t>
            </a:r>
            <a:r>
              <a:rPr lang="en-US" altLang="en-US" i="1" dirty="0" err="1" smtClean="0"/>
              <a:t>y</a:t>
            </a:r>
            <a:r>
              <a:rPr lang="en-US" altLang="en-US" i="1" baseline="-25000" dirty="0" err="1" smtClean="0"/>
              <a:t>i</a:t>
            </a:r>
            <a:r>
              <a:rPr lang="en-US" altLang="en-US" dirty="0" smtClean="0"/>
              <a:t>):</a:t>
            </a:r>
          </a:p>
          <a:p>
            <a:endParaRPr lang="en-US" altLang="en-US" dirty="0" smtClean="0"/>
          </a:p>
          <a:p>
            <a:endParaRPr lang="en-US" altLang="en-US" dirty="0" smtClean="0"/>
          </a:p>
          <a:p>
            <a:r>
              <a:rPr lang="en-US" altLang="en-US" dirty="0" smtClean="0"/>
              <a:t>For every support vector </a:t>
            </a:r>
            <a:r>
              <a:rPr lang="en-US" altLang="en-US" b="1" dirty="0" err="1" smtClean="0"/>
              <a:t>x</a:t>
            </a:r>
            <a:r>
              <a:rPr lang="en-US" altLang="en-US" i="1" baseline="-25000" dirty="0" err="1" smtClean="0"/>
              <a:t>s</a:t>
            </a:r>
            <a:r>
              <a:rPr lang="en-US" altLang="en-US" dirty="0" smtClean="0"/>
              <a:t> the above inequality is an equality.    After rescaling </a:t>
            </a:r>
            <a:r>
              <a:rPr lang="en-US" altLang="en-US" b="1" dirty="0" smtClean="0"/>
              <a:t>w</a:t>
            </a:r>
            <a:r>
              <a:rPr lang="en-US" altLang="en-US" dirty="0" smtClean="0"/>
              <a:t> and </a:t>
            </a:r>
            <a:r>
              <a:rPr lang="en-US" altLang="en-US" i="1" dirty="0" smtClean="0"/>
              <a:t>b</a:t>
            </a:r>
            <a:r>
              <a:rPr lang="en-US" altLang="en-US" dirty="0" smtClean="0"/>
              <a:t> by </a:t>
            </a:r>
            <a:r>
              <a:rPr lang="el-GR" altLang="en-US" i="1" dirty="0" smtClean="0">
                <a:cs typeface="Times New Roman" panose="02020603050405020304" pitchFamily="18" charset="0"/>
              </a:rPr>
              <a:t>ρ</a:t>
            </a:r>
            <a:r>
              <a:rPr lang="en-US" altLang="en-US" i="1" dirty="0" smtClean="0">
                <a:cs typeface="Times New Roman" panose="02020603050405020304" pitchFamily="18" charset="0"/>
              </a:rPr>
              <a:t>/</a:t>
            </a:r>
            <a:r>
              <a:rPr lang="en-US" altLang="en-US" dirty="0" smtClean="0">
                <a:cs typeface="Times New Roman" panose="02020603050405020304" pitchFamily="18" charset="0"/>
              </a:rPr>
              <a:t>2</a:t>
            </a:r>
            <a:r>
              <a:rPr lang="en-US" altLang="en-US" i="1" dirty="0" smtClean="0">
                <a:cs typeface="Times New Roman" panose="02020603050405020304" pitchFamily="18" charset="0"/>
              </a:rPr>
              <a:t> </a:t>
            </a:r>
            <a:r>
              <a:rPr lang="en-US" altLang="en-US" dirty="0" smtClean="0">
                <a:cs typeface="Times New Roman" panose="02020603050405020304" pitchFamily="18" charset="0"/>
              </a:rPr>
              <a:t>in the equality</a:t>
            </a:r>
            <a:r>
              <a:rPr lang="en-US" altLang="en-US" dirty="0" smtClean="0"/>
              <a:t>, we obtain that distance between each </a:t>
            </a:r>
            <a:r>
              <a:rPr lang="en-US" altLang="en-US" b="1" dirty="0" err="1" smtClean="0"/>
              <a:t>x</a:t>
            </a:r>
            <a:r>
              <a:rPr lang="en-US" altLang="en-US" i="1" baseline="-25000" dirty="0" err="1" smtClean="0"/>
              <a:t>s</a:t>
            </a:r>
            <a:r>
              <a:rPr lang="en-US" altLang="en-US" i="1" baseline="-25000" dirty="0" smtClean="0"/>
              <a:t> </a:t>
            </a:r>
            <a:r>
              <a:rPr lang="en-US" altLang="en-US" dirty="0" smtClean="0"/>
              <a:t>and the </a:t>
            </a:r>
            <a:r>
              <a:rPr lang="en-US" altLang="en-US" dirty="0" err="1" smtClean="0"/>
              <a:t>hyperplane</a:t>
            </a:r>
            <a:r>
              <a:rPr lang="en-US" altLang="en-US" dirty="0" smtClean="0"/>
              <a:t> is </a:t>
            </a:r>
          </a:p>
          <a:p>
            <a:r>
              <a:rPr lang="en-US" altLang="en-US" dirty="0" smtClean="0"/>
              <a:t>Then the margin can be expressed through (rescaled) </a:t>
            </a:r>
            <a:r>
              <a:rPr lang="en-US" altLang="en-US" b="1" dirty="0" smtClean="0"/>
              <a:t>w</a:t>
            </a:r>
            <a:r>
              <a:rPr lang="en-US" altLang="en-US" dirty="0" smtClean="0"/>
              <a:t> and b as:</a:t>
            </a:r>
          </a:p>
        </p:txBody>
      </p:sp>
      <p:sp>
        <p:nvSpPr>
          <p:cNvPr id="63" name="Text Box 4"/>
          <p:cNvSpPr txBox="1">
            <a:spLocks noChangeArrowheads="1"/>
          </p:cNvSpPr>
          <p:nvPr/>
        </p:nvSpPr>
        <p:spPr bwMode="auto">
          <a:xfrm>
            <a:off x="1817931" y="2425700"/>
            <a:ext cx="3810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b="1" dirty="0" err="1"/>
              <a:t>w</a:t>
            </a:r>
            <a:r>
              <a:rPr lang="en-US" altLang="en-US" b="1" baseline="30000" dirty="0" err="1"/>
              <a:t>T</a:t>
            </a:r>
            <a:r>
              <a:rPr lang="en-US" altLang="en-US" b="1" dirty="0" err="1"/>
              <a:t>x</a:t>
            </a:r>
            <a:r>
              <a:rPr lang="en-US" altLang="en-US" i="1" baseline="-25000" dirty="0" err="1"/>
              <a:t>i</a:t>
            </a:r>
            <a:r>
              <a:rPr lang="en-US" altLang="en-US" b="1" dirty="0"/>
              <a:t> </a:t>
            </a:r>
            <a:r>
              <a:rPr lang="en-US" altLang="en-US" dirty="0"/>
              <a:t>+ </a:t>
            </a:r>
            <a:r>
              <a:rPr lang="en-US" altLang="en-US" i="1" dirty="0"/>
              <a:t>b</a:t>
            </a:r>
            <a:r>
              <a:rPr lang="en-US" altLang="en-US" b="1" dirty="0">
                <a:cs typeface="Times New Roman" panose="02020603050405020304" pitchFamily="18" charset="0"/>
              </a:rPr>
              <a:t> ≤ - </a:t>
            </a:r>
            <a:r>
              <a:rPr lang="el-GR" altLang="en-US" i="1" dirty="0"/>
              <a:t>ρ</a:t>
            </a:r>
            <a:r>
              <a:rPr lang="en-US" altLang="en-US" dirty="0"/>
              <a:t>/2 </a:t>
            </a:r>
            <a:r>
              <a:rPr lang="en-US" altLang="en-US" dirty="0">
                <a:cs typeface="Times New Roman" panose="02020603050405020304" pitchFamily="18" charset="0"/>
              </a:rPr>
              <a:t>   if </a:t>
            </a:r>
            <a:r>
              <a:rPr lang="en-US" altLang="en-US" i="1" dirty="0" err="1">
                <a:cs typeface="Times New Roman" panose="02020603050405020304" pitchFamily="18" charset="0"/>
              </a:rPr>
              <a:t>y</a:t>
            </a:r>
            <a:r>
              <a:rPr lang="en-US" altLang="en-US" i="1" baseline="-25000" dirty="0" err="1">
                <a:cs typeface="Times New Roman" panose="02020603050405020304" pitchFamily="18" charset="0"/>
              </a:rPr>
              <a:t>i</a:t>
            </a:r>
            <a:r>
              <a:rPr lang="en-US" altLang="en-US" baseline="-25000" dirty="0">
                <a:cs typeface="Times New Roman" panose="02020603050405020304" pitchFamily="18" charset="0"/>
              </a:rPr>
              <a:t> </a:t>
            </a:r>
            <a:r>
              <a:rPr lang="en-US" altLang="en-US" dirty="0">
                <a:cs typeface="Times New Roman" panose="02020603050405020304" pitchFamily="18" charset="0"/>
              </a:rPr>
              <a:t>= -1</a:t>
            </a:r>
          </a:p>
          <a:p>
            <a:pPr eaLnBrk="1" hangingPunct="1">
              <a:spcBef>
                <a:spcPct val="0"/>
              </a:spcBef>
            </a:pPr>
            <a:r>
              <a:rPr lang="en-US" altLang="en-US" b="1" dirty="0" err="1"/>
              <a:t>w</a:t>
            </a:r>
            <a:r>
              <a:rPr lang="en-US" altLang="en-US" b="1" baseline="30000" dirty="0" err="1"/>
              <a:t>T</a:t>
            </a:r>
            <a:r>
              <a:rPr lang="en-US" altLang="en-US" b="1" dirty="0" err="1"/>
              <a:t>x</a:t>
            </a:r>
            <a:r>
              <a:rPr lang="en-US" altLang="en-US" i="1" baseline="-25000" dirty="0" err="1"/>
              <a:t>i</a:t>
            </a:r>
            <a:r>
              <a:rPr lang="en-US" altLang="en-US" b="1" dirty="0"/>
              <a:t> </a:t>
            </a:r>
            <a:r>
              <a:rPr lang="en-US" altLang="en-US" dirty="0"/>
              <a:t>+ </a:t>
            </a:r>
            <a:r>
              <a:rPr lang="en-US" altLang="en-US" i="1" dirty="0"/>
              <a:t>b</a:t>
            </a:r>
            <a:r>
              <a:rPr lang="en-US" altLang="en-US" b="1" dirty="0"/>
              <a:t> </a:t>
            </a:r>
            <a:r>
              <a:rPr lang="en-US" altLang="en-US" b="1" dirty="0">
                <a:cs typeface="Times New Roman" panose="02020603050405020304" pitchFamily="18" charset="0"/>
              </a:rPr>
              <a:t>≥ </a:t>
            </a:r>
            <a:r>
              <a:rPr lang="el-GR" altLang="en-US" i="1" dirty="0"/>
              <a:t>ρ</a:t>
            </a:r>
            <a:r>
              <a:rPr lang="en-US" altLang="en-US" dirty="0"/>
              <a:t>/2</a:t>
            </a:r>
            <a:r>
              <a:rPr lang="en-US" altLang="en-US" dirty="0">
                <a:cs typeface="Times New Roman" panose="02020603050405020304" pitchFamily="18" charset="0"/>
              </a:rPr>
              <a:t>    if </a:t>
            </a:r>
            <a:r>
              <a:rPr lang="en-US" altLang="en-US" i="1" dirty="0" err="1">
                <a:cs typeface="Times New Roman" panose="02020603050405020304" pitchFamily="18" charset="0"/>
              </a:rPr>
              <a:t>y</a:t>
            </a:r>
            <a:r>
              <a:rPr lang="en-US" altLang="en-US" i="1" baseline="-25000" dirty="0" err="1">
                <a:cs typeface="Times New Roman" panose="02020603050405020304" pitchFamily="18" charset="0"/>
              </a:rPr>
              <a:t>i</a:t>
            </a:r>
            <a:r>
              <a:rPr lang="en-US" altLang="en-US" baseline="-25000" dirty="0">
                <a:cs typeface="Times New Roman" panose="02020603050405020304" pitchFamily="18" charset="0"/>
              </a:rPr>
              <a:t> </a:t>
            </a:r>
            <a:r>
              <a:rPr lang="en-US" altLang="en-US" dirty="0">
                <a:cs typeface="Times New Roman" panose="02020603050405020304" pitchFamily="18" charset="0"/>
              </a:rPr>
              <a:t>= 1</a:t>
            </a:r>
          </a:p>
        </p:txBody>
      </p:sp>
      <p:sp>
        <p:nvSpPr>
          <p:cNvPr id="66" name="Text Box 7"/>
          <p:cNvSpPr txBox="1">
            <a:spLocks noChangeArrowheads="1"/>
          </p:cNvSpPr>
          <p:nvPr/>
        </p:nvSpPr>
        <p:spPr bwMode="auto">
          <a:xfrm>
            <a:off x="6005756" y="2622550"/>
            <a:ext cx="381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t>y</a:t>
            </a:r>
            <a:r>
              <a:rPr lang="en-US" altLang="en-US" i="1" baseline="-25000"/>
              <a:t>i</a:t>
            </a:r>
            <a:r>
              <a:rPr lang="en-US" altLang="en-US"/>
              <a:t>(</a:t>
            </a:r>
            <a:r>
              <a:rPr lang="en-US" altLang="en-US" b="1"/>
              <a:t>w</a:t>
            </a:r>
            <a:r>
              <a:rPr lang="en-US" altLang="en-US" b="1" baseline="30000"/>
              <a:t>T</a:t>
            </a:r>
            <a:r>
              <a:rPr lang="en-US" altLang="en-US" b="1"/>
              <a:t>x</a:t>
            </a:r>
            <a:r>
              <a:rPr lang="en-US" altLang="en-US" i="1" baseline="-25000"/>
              <a:t>i</a:t>
            </a:r>
            <a:r>
              <a:rPr lang="en-US" altLang="en-US" b="1"/>
              <a:t> </a:t>
            </a:r>
            <a:r>
              <a:rPr lang="en-US" altLang="en-US"/>
              <a:t>+ </a:t>
            </a:r>
            <a:r>
              <a:rPr lang="en-US" altLang="en-US" i="1"/>
              <a:t>b</a:t>
            </a:r>
            <a:r>
              <a:rPr lang="en-US" altLang="en-US"/>
              <a:t>)</a:t>
            </a:r>
            <a:r>
              <a:rPr lang="en-US" altLang="en-US" b="1">
                <a:cs typeface="Times New Roman" panose="02020603050405020304" pitchFamily="18" charset="0"/>
              </a:rPr>
              <a:t> </a:t>
            </a:r>
            <a:r>
              <a:rPr lang="en-US" altLang="en-US" b="1"/>
              <a:t>≥</a:t>
            </a:r>
            <a:r>
              <a:rPr lang="en-US" altLang="en-US" b="1">
                <a:cs typeface="Times New Roman" panose="02020603050405020304" pitchFamily="18" charset="0"/>
              </a:rPr>
              <a:t>  </a:t>
            </a:r>
            <a:r>
              <a:rPr lang="el-GR" altLang="en-US" i="1"/>
              <a:t>ρ</a:t>
            </a:r>
            <a:r>
              <a:rPr lang="en-US" altLang="en-US"/>
              <a:t>/2</a:t>
            </a:r>
          </a:p>
        </p:txBody>
      </p:sp>
      <p:sp>
        <p:nvSpPr>
          <p:cNvPr id="67" name="Text Box 8"/>
          <p:cNvSpPr txBox="1">
            <a:spLocks noChangeArrowheads="1"/>
          </p:cNvSpPr>
          <p:nvPr/>
        </p:nvSpPr>
        <p:spPr bwMode="auto">
          <a:xfrm>
            <a:off x="5285031" y="2630488"/>
            <a:ext cx="752475"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ym typeface="Symbol" panose="05050102010706020507" pitchFamily="18" charset="2"/>
              </a:rPr>
              <a:t></a:t>
            </a:r>
          </a:p>
        </p:txBody>
      </p:sp>
      <p:pic>
        <p:nvPicPr>
          <p:cNvPr id="5" name="图片 4"/>
          <p:cNvPicPr>
            <a:picLocks noChangeAspect="1"/>
          </p:cNvPicPr>
          <p:nvPr/>
        </p:nvPicPr>
        <p:blipFill>
          <a:blip r:embed="rId2"/>
          <a:stretch>
            <a:fillRect/>
          </a:stretch>
        </p:blipFill>
        <p:spPr>
          <a:xfrm>
            <a:off x="7327900" y="4401820"/>
            <a:ext cx="3139440" cy="701040"/>
          </a:xfrm>
          <a:prstGeom prst="rect">
            <a:avLst/>
          </a:prstGeom>
        </p:spPr>
      </p:pic>
      <p:pic>
        <p:nvPicPr>
          <p:cNvPr id="6" name="图片 5"/>
          <p:cNvPicPr>
            <a:picLocks noChangeAspect="1"/>
          </p:cNvPicPr>
          <p:nvPr/>
        </p:nvPicPr>
        <p:blipFill>
          <a:blip r:embed="rId3"/>
          <a:stretch>
            <a:fillRect/>
          </a:stretch>
        </p:blipFill>
        <p:spPr>
          <a:xfrm>
            <a:off x="3971925" y="5500370"/>
            <a:ext cx="3139440" cy="678180"/>
          </a:xfrm>
          <a:prstGeom prst="rect">
            <a:avLst/>
          </a:prstGeom>
        </p:spPr>
      </p:pic>
    </p:spTree>
    <p:extLst>
      <p:ext uri="{BB962C8B-B14F-4D97-AF65-F5344CB8AC3E}">
        <p14:creationId xmlns:p14="http://schemas.microsoft.com/office/powerpoint/2010/main" val="2347625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49487"/>
            <a:ext cx="9905999" cy="4101886"/>
          </a:xfrm>
        </p:spPr>
        <p:txBody>
          <a:bodyPr>
            <a:normAutofit/>
          </a:bodyPr>
          <a:lstStyle/>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
        <p:nvSpPr>
          <p:cNvPr id="11" name="Rectangle 2"/>
          <p:cNvSpPr>
            <a:spLocks noGrp="1" noChangeArrowheads="1"/>
          </p:cNvSpPr>
          <p:nvPr>
            <p:ph type="title"/>
          </p:nvPr>
        </p:nvSpPr>
        <p:spPr>
          <a:xfrm>
            <a:off x="1904996" y="381000"/>
            <a:ext cx="7772400" cy="1143000"/>
          </a:xfrm>
        </p:spPr>
        <p:txBody>
          <a:bodyPr/>
          <a:lstStyle/>
          <a:p>
            <a:pPr eaLnBrk="1" hangingPunct="1"/>
            <a:r>
              <a:rPr lang="en-US" altLang="en-US" smtClean="0"/>
              <a:t>Linear SVMs Mathematically (cont.)</a:t>
            </a:r>
          </a:p>
        </p:txBody>
      </p:sp>
      <p:sp>
        <p:nvSpPr>
          <p:cNvPr id="12" name="Rectangle 3"/>
          <p:cNvSpPr txBox="1">
            <a:spLocks noChangeArrowheads="1"/>
          </p:cNvSpPr>
          <p:nvPr/>
        </p:nvSpPr>
        <p:spPr>
          <a:xfrm>
            <a:off x="1676396" y="15240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tLang="en-US" dirty="0" smtClean="0"/>
              <a:t>Then we can formulate the </a:t>
            </a:r>
            <a:r>
              <a:rPr lang="en-US" altLang="en-US" i="1" dirty="0" smtClean="0"/>
              <a:t>quadratic optimization problem: </a:t>
            </a:r>
          </a:p>
          <a:p>
            <a:endParaRPr lang="en-US" altLang="en-US" i="1" dirty="0" smtClean="0"/>
          </a:p>
          <a:p>
            <a:endParaRPr lang="en-US" altLang="en-US" i="1" dirty="0" smtClean="0"/>
          </a:p>
          <a:p>
            <a:endParaRPr lang="en-US" altLang="en-US" i="1" dirty="0" smtClean="0"/>
          </a:p>
          <a:p>
            <a:pPr>
              <a:buFontTx/>
              <a:buNone/>
            </a:pPr>
            <a:r>
              <a:rPr lang="en-US" altLang="en-US" dirty="0" smtClean="0"/>
              <a:t>Which can be reformulated as: </a:t>
            </a:r>
          </a:p>
        </p:txBody>
      </p:sp>
      <p:sp>
        <p:nvSpPr>
          <p:cNvPr id="13" name="Text Box 4"/>
          <p:cNvSpPr txBox="1">
            <a:spLocks noChangeArrowheads="1"/>
          </p:cNvSpPr>
          <p:nvPr/>
        </p:nvSpPr>
        <p:spPr bwMode="auto">
          <a:xfrm>
            <a:off x="2241546" y="2019300"/>
            <a:ext cx="5886450" cy="1577975"/>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Find </a:t>
            </a:r>
            <a:r>
              <a:rPr lang="en-US" altLang="en-US" b="1"/>
              <a:t>w</a:t>
            </a:r>
            <a:r>
              <a:rPr lang="en-US" altLang="en-US"/>
              <a:t> and </a:t>
            </a:r>
            <a:r>
              <a:rPr lang="en-US" altLang="en-US" i="1"/>
              <a:t>b</a:t>
            </a:r>
            <a:r>
              <a:rPr lang="en-US" altLang="en-US"/>
              <a:t> such that</a:t>
            </a:r>
          </a:p>
          <a:p>
            <a:pPr eaLnBrk="1" hangingPunct="1">
              <a:spcBef>
                <a:spcPct val="50000"/>
              </a:spcBef>
            </a:pPr>
            <a:r>
              <a:rPr lang="en-US" altLang="en-US"/>
              <a:t>                is maximized </a:t>
            </a:r>
          </a:p>
          <a:p>
            <a:pPr eaLnBrk="1" hangingPunct="1">
              <a:spcBef>
                <a:spcPct val="50000"/>
              </a:spcBef>
            </a:pPr>
            <a:r>
              <a:rPr lang="en-US" altLang="en-US"/>
              <a:t>and for all (</a:t>
            </a:r>
            <a:r>
              <a:rPr lang="en-US" altLang="en-US" b="1"/>
              <a:t>x</a:t>
            </a:r>
            <a:r>
              <a:rPr lang="en-US" altLang="en-US" i="1" baseline="-25000"/>
              <a:t>i</a:t>
            </a:r>
            <a:r>
              <a:rPr lang="en-US" altLang="en-US"/>
              <a:t>, </a:t>
            </a:r>
            <a:r>
              <a:rPr lang="en-US" altLang="en-US" i="1"/>
              <a:t>y</a:t>
            </a:r>
            <a:r>
              <a:rPr lang="en-US" altLang="en-US" i="1" baseline="-25000"/>
              <a:t>i</a:t>
            </a:r>
            <a:r>
              <a:rPr lang="en-US" altLang="en-US"/>
              <a:t>), </a:t>
            </a:r>
            <a:r>
              <a:rPr lang="en-US" altLang="en-US" i="1"/>
              <a:t>i</a:t>
            </a:r>
            <a:r>
              <a:rPr lang="en-US" altLang="en-US"/>
              <a:t>=1..</a:t>
            </a:r>
            <a:r>
              <a:rPr lang="en-US" altLang="en-US" i="1"/>
              <a:t>n</a:t>
            </a:r>
            <a:r>
              <a:rPr lang="en-US" altLang="en-US"/>
              <a:t> :     </a:t>
            </a:r>
            <a:r>
              <a:rPr lang="en-US" altLang="en-US" i="1"/>
              <a:t>y</a:t>
            </a:r>
            <a:r>
              <a:rPr lang="en-US" altLang="en-US" i="1" baseline="-25000"/>
              <a:t>i</a:t>
            </a:r>
            <a:r>
              <a:rPr lang="en-US" altLang="en-US"/>
              <a:t>(</a:t>
            </a:r>
            <a:r>
              <a:rPr lang="en-US" altLang="en-US" b="1"/>
              <a:t>w</a:t>
            </a:r>
            <a:r>
              <a:rPr lang="en-US" altLang="en-US" b="1" baseline="30000"/>
              <a:t>T</a:t>
            </a:r>
            <a:r>
              <a:rPr lang="en-US" altLang="en-US" b="1"/>
              <a:t>x</a:t>
            </a:r>
            <a:r>
              <a:rPr lang="en-US" altLang="en-US" i="1" baseline="-25000"/>
              <a:t>i</a:t>
            </a:r>
            <a:r>
              <a:rPr lang="en-US" altLang="en-US" b="1"/>
              <a:t> </a:t>
            </a:r>
            <a:r>
              <a:rPr lang="en-US" altLang="en-US"/>
              <a:t>+ </a:t>
            </a:r>
            <a:r>
              <a:rPr lang="en-US" altLang="en-US" i="1"/>
              <a:t>b)</a:t>
            </a:r>
            <a:r>
              <a:rPr lang="en-US" altLang="en-US" b="1"/>
              <a:t> </a:t>
            </a:r>
            <a:r>
              <a:rPr lang="en-US" altLang="en-US" b="1">
                <a:cs typeface="Times New Roman" panose="02020603050405020304" pitchFamily="18" charset="0"/>
              </a:rPr>
              <a:t>≥ </a:t>
            </a:r>
            <a:r>
              <a:rPr lang="en-US" altLang="en-US">
                <a:cs typeface="Times New Roman" panose="02020603050405020304" pitchFamily="18" charset="0"/>
              </a:rPr>
              <a:t>1</a:t>
            </a:r>
          </a:p>
        </p:txBody>
      </p:sp>
      <p:sp>
        <p:nvSpPr>
          <p:cNvPr id="15" name="Text Box 6"/>
          <p:cNvSpPr txBox="1">
            <a:spLocks noChangeArrowheads="1"/>
          </p:cNvSpPr>
          <p:nvPr/>
        </p:nvSpPr>
        <p:spPr bwMode="auto">
          <a:xfrm>
            <a:off x="2266946" y="4295775"/>
            <a:ext cx="6438900" cy="1577975"/>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t>Find </a:t>
            </a:r>
            <a:r>
              <a:rPr lang="en-US" altLang="en-US" b="1" dirty="0"/>
              <a:t>w</a:t>
            </a:r>
            <a:r>
              <a:rPr lang="en-US" altLang="en-US" dirty="0"/>
              <a:t> and </a:t>
            </a:r>
            <a:r>
              <a:rPr lang="en-US" altLang="en-US" i="1" dirty="0"/>
              <a:t>b</a:t>
            </a:r>
            <a:r>
              <a:rPr lang="en-US" altLang="en-US" dirty="0"/>
              <a:t> such that</a:t>
            </a:r>
          </a:p>
          <a:p>
            <a:pPr eaLnBrk="1" hangingPunct="1">
              <a:spcBef>
                <a:spcPct val="50000"/>
              </a:spcBef>
            </a:pPr>
            <a:r>
              <a:rPr lang="el-GR" altLang="en-US" b="1" dirty="0">
                <a:cs typeface="Times New Roman" panose="02020603050405020304" pitchFamily="18" charset="0"/>
              </a:rPr>
              <a:t>Φ</a:t>
            </a:r>
            <a:r>
              <a:rPr lang="en-US" altLang="en-US" dirty="0">
                <a:cs typeface="Times New Roman" panose="02020603050405020304" pitchFamily="18" charset="0"/>
              </a:rPr>
              <a:t>(</a:t>
            </a:r>
            <a:r>
              <a:rPr lang="en-US" altLang="en-US" b="1" dirty="0">
                <a:cs typeface="Times New Roman" panose="02020603050405020304" pitchFamily="18" charset="0"/>
              </a:rPr>
              <a:t>w</a:t>
            </a:r>
            <a:r>
              <a:rPr lang="en-US" altLang="en-US" dirty="0">
                <a:cs typeface="Times New Roman" panose="02020603050405020304" pitchFamily="18" charset="0"/>
              </a:rPr>
              <a:t>)</a:t>
            </a:r>
            <a:r>
              <a:rPr lang="en-US" altLang="en-US" b="1" dirty="0">
                <a:cs typeface="Times New Roman" panose="02020603050405020304" pitchFamily="18" charset="0"/>
              </a:rPr>
              <a:t> = ||w||</a:t>
            </a:r>
            <a:r>
              <a:rPr lang="en-US" altLang="en-US" baseline="30000" dirty="0">
                <a:cs typeface="Times New Roman" panose="02020603050405020304" pitchFamily="18" charset="0"/>
              </a:rPr>
              <a:t>2</a:t>
            </a:r>
            <a:r>
              <a:rPr lang="en-US" altLang="en-US" dirty="0">
                <a:cs typeface="Times New Roman" panose="02020603050405020304" pitchFamily="18" charset="0"/>
              </a:rPr>
              <a:t>=</a:t>
            </a:r>
            <a:r>
              <a:rPr lang="en-US" altLang="en-US" b="1" dirty="0" err="1"/>
              <a:t>w</a:t>
            </a:r>
            <a:r>
              <a:rPr lang="en-US" altLang="en-US" baseline="30000" dirty="0" err="1"/>
              <a:t>T</a:t>
            </a:r>
            <a:r>
              <a:rPr lang="en-US" altLang="en-US" b="1" dirty="0" err="1"/>
              <a:t>w</a:t>
            </a:r>
            <a:r>
              <a:rPr lang="en-US" altLang="en-US" dirty="0"/>
              <a:t>  is minimized </a:t>
            </a:r>
          </a:p>
          <a:p>
            <a:pPr eaLnBrk="1" hangingPunct="1">
              <a:spcBef>
                <a:spcPct val="50000"/>
              </a:spcBef>
            </a:pPr>
            <a:r>
              <a:rPr lang="en-US" altLang="en-US" dirty="0"/>
              <a:t>and for all (</a:t>
            </a:r>
            <a:r>
              <a:rPr lang="en-US" altLang="en-US" b="1" dirty="0"/>
              <a:t>x</a:t>
            </a:r>
            <a:r>
              <a:rPr lang="en-US" altLang="en-US" i="1" baseline="-25000" dirty="0"/>
              <a:t>i</a:t>
            </a:r>
            <a:r>
              <a:rPr lang="en-US" altLang="en-US" dirty="0"/>
              <a:t>, </a:t>
            </a:r>
            <a:r>
              <a:rPr lang="en-US" altLang="en-US" i="1" dirty="0" err="1"/>
              <a:t>y</a:t>
            </a:r>
            <a:r>
              <a:rPr lang="en-US" altLang="en-US" i="1" baseline="-25000" dirty="0" err="1"/>
              <a:t>i</a:t>
            </a:r>
            <a:r>
              <a:rPr lang="en-US" altLang="en-US" dirty="0"/>
              <a:t>), </a:t>
            </a:r>
            <a:r>
              <a:rPr lang="en-US" altLang="en-US" i="1" dirty="0" err="1"/>
              <a:t>i</a:t>
            </a:r>
            <a:r>
              <a:rPr lang="en-US" altLang="en-US" dirty="0"/>
              <a:t>=1..</a:t>
            </a:r>
            <a:r>
              <a:rPr lang="en-US" altLang="en-US" i="1" dirty="0"/>
              <a:t>n</a:t>
            </a:r>
            <a:r>
              <a:rPr lang="en-US" altLang="en-US" dirty="0"/>
              <a:t> :    </a:t>
            </a:r>
            <a:r>
              <a:rPr lang="en-US" altLang="en-US" i="1" dirty="0" err="1"/>
              <a:t>y</a:t>
            </a:r>
            <a:r>
              <a:rPr lang="en-US" altLang="en-US" i="1" baseline="-25000" dirty="0" err="1"/>
              <a:t>i</a:t>
            </a:r>
            <a:r>
              <a:rPr lang="en-US" altLang="en-US" dirty="0"/>
              <a:t> (</a:t>
            </a:r>
            <a:r>
              <a:rPr lang="en-US" altLang="en-US" b="1" dirty="0" err="1"/>
              <a:t>w</a:t>
            </a:r>
            <a:r>
              <a:rPr lang="en-US" altLang="en-US" b="1" baseline="30000" dirty="0" err="1"/>
              <a:t>T</a:t>
            </a:r>
            <a:r>
              <a:rPr lang="en-US" altLang="en-US" b="1" dirty="0" err="1"/>
              <a:t>x</a:t>
            </a:r>
            <a:r>
              <a:rPr lang="en-US" altLang="en-US" i="1" baseline="-25000" dirty="0" err="1"/>
              <a:t>i</a:t>
            </a:r>
            <a:r>
              <a:rPr lang="en-US" altLang="en-US" b="1" dirty="0"/>
              <a:t> </a:t>
            </a:r>
            <a:r>
              <a:rPr lang="en-US" altLang="en-US" dirty="0"/>
              <a:t>+ </a:t>
            </a:r>
            <a:r>
              <a:rPr lang="en-US" altLang="en-US" i="1" dirty="0"/>
              <a:t>b</a:t>
            </a:r>
            <a:r>
              <a:rPr lang="en-US" altLang="en-US" dirty="0"/>
              <a:t>)</a:t>
            </a:r>
            <a:r>
              <a:rPr lang="en-US" altLang="en-US" b="1" dirty="0"/>
              <a:t> </a:t>
            </a:r>
            <a:r>
              <a:rPr lang="en-US" altLang="en-US" b="1" dirty="0">
                <a:cs typeface="Times New Roman" panose="02020603050405020304" pitchFamily="18" charset="0"/>
              </a:rPr>
              <a:t>≥ </a:t>
            </a:r>
            <a:r>
              <a:rPr lang="en-US" altLang="en-US" dirty="0">
                <a:cs typeface="Times New Roman" panose="02020603050405020304" pitchFamily="18" charset="0"/>
              </a:rPr>
              <a:t>1</a:t>
            </a:r>
          </a:p>
        </p:txBody>
      </p:sp>
      <p:pic>
        <p:nvPicPr>
          <p:cNvPr id="2" name="图片 1"/>
          <p:cNvPicPr>
            <a:picLocks noChangeAspect="1"/>
          </p:cNvPicPr>
          <p:nvPr/>
        </p:nvPicPr>
        <p:blipFill>
          <a:blip r:embed="rId2"/>
          <a:stretch>
            <a:fillRect/>
          </a:stretch>
        </p:blipFill>
        <p:spPr>
          <a:xfrm>
            <a:off x="1391285" y="2469515"/>
            <a:ext cx="3139440" cy="678180"/>
          </a:xfrm>
          <a:prstGeom prst="rect">
            <a:avLst/>
          </a:prstGeom>
        </p:spPr>
      </p:pic>
    </p:spTree>
    <p:extLst>
      <p:ext uri="{BB962C8B-B14F-4D97-AF65-F5344CB8AC3E}">
        <p14:creationId xmlns:p14="http://schemas.microsoft.com/office/powerpoint/2010/main" val="43304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14" name="Rectangle 2"/>
          <p:cNvSpPr>
            <a:spLocks noGrp="1" noChangeArrowheads="1"/>
          </p:cNvSpPr>
          <p:nvPr>
            <p:ph type="title"/>
          </p:nvPr>
        </p:nvSpPr>
        <p:spPr>
          <a:xfrm>
            <a:off x="2214155" y="381000"/>
            <a:ext cx="7772400" cy="1143000"/>
          </a:xfrm>
        </p:spPr>
        <p:txBody>
          <a:bodyPr/>
          <a:lstStyle/>
          <a:p>
            <a:pPr eaLnBrk="1" hangingPunct="1"/>
            <a:r>
              <a:rPr lang="en-US" altLang="en-US" smtClean="0"/>
              <a:t>Solving the Optimization Problem</a:t>
            </a:r>
          </a:p>
        </p:txBody>
      </p:sp>
      <p:sp>
        <p:nvSpPr>
          <p:cNvPr id="17" name="Rectangle 3"/>
          <p:cNvSpPr txBox="1">
            <a:spLocks noChangeArrowheads="1"/>
          </p:cNvSpPr>
          <p:nvPr/>
        </p:nvSpPr>
        <p:spPr>
          <a:xfrm>
            <a:off x="1985555" y="1591468"/>
            <a:ext cx="8229600" cy="34956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altLang="en-US" dirty="0" smtClean="0"/>
          </a:p>
          <a:p>
            <a:endParaRPr lang="en-US" altLang="en-US" dirty="0" smtClean="0"/>
          </a:p>
          <a:p>
            <a:r>
              <a:rPr lang="en-US" altLang="en-US" dirty="0" smtClean="0"/>
              <a:t>Need to optimize a </a:t>
            </a:r>
            <a:r>
              <a:rPr lang="en-US" altLang="en-US" i="1" dirty="0" smtClean="0"/>
              <a:t>quadratic </a:t>
            </a:r>
            <a:r>
              <a:rPr lang="en-US" altLang="en-US" dirty="0" smtClean="0"/>
              <a:t>function subject to </a:t>
            </a:r>
            <a:r>
              <a:rPr lang="en-US" altLang="en-US" i="1" dirty="0" smtClean="0"/>
              <a:t>linear </a:t>
            </a:r>
            <a:r>
              <a:rPr lang="en-US" altLang="en-US" dirty="0" smtClean="0"/>
              <a:t>constraints.</a:t>
            </a:r>
          </a:p>
          <a:p>
            <a:r>
              <a:rPr lang="en-US" altLang="en-US" dirty="0" smtClean="0"/>
              <a:t>Quadratic optimization problems are a well-known class of mathematical programming problems for which several (non-trivial) algorithms exist.</a:t>
            </a:r>
          </a:p>
          <a:p>
            <a:r>
              <a:rPr lang="en-US" altLang="en-US" dirty="0" smtClean="0"/>
              <a:t>The solution involves constructing a </a:t>
            </a:r>
            <a:r>
              <a:rPr lang="en-US" altLang="en-US" i="1" dirty="0" smtClean="0"/>
              <a:t>dual problem </a:t>
            </a:r>
            <a:r>
              <a:rPr lang="en-US" altLang="en-US" dirty="0" smtClean="0"/>
              <a:t>where a </a:t>
            </a:r>
            <a:r>
              <a:rPr lang="en-US" altLang="en-US" i="1" dirty="0" smtClean="0"/>
              <a:t>Lagrange multiplier</a:t>
            </a:r>
            <a:r>
              <a:rPr lang="en-US" altLang="en-US" dirty="0" smtClean="0"/>
              <a:t> </a:t>
            </a:r>
            <a:r>
              <a:rPr lang="el-GR" altLang="en-US" i="1" dirty="0" smtClean="0">
                <a:cs typeface="Times New Roman" panose="02020603050405020304" pitchFamily="18" charset="0"/>
              </a:rPr>
              <a:t>α</a:t>
            </a:r>
            <a:r>
              <a:rPr lang="en-US" altLang="en-US" i="1" baseline="-25000" dirty="0" err="1" smtClean="0">
                <a:cs typeface="Times New Roman" panose="02020603050405020304" pitchFamily="18" charset="0"/>
              </a:rPr>
              <a:t>i</a:t>
            </a:r>
            <a:r>
              <a:rPr lang="en-US" altLang="en-US" i="1" baseline="-25000" dirty="0" smtClean="0">
                <a:cs typeface="Times New Roman" panose="02020603050405020304" pitchFamily="18" charset="0"/>
              </a:rPr>
              <a:t> </a:t>
            </a:r>
            <a:r>
              <a:rPr lang="en-US" altLang="en-US" dirty="0" smtClean="0">
                <a:cs typeface="Times New Roman" panose="02020603050405020304" pitchFamily="18" charset="0"/>
              </a:rPr>
              <a:t>is associated with every inequality constraint in the primal (original) problem</a:t>
            </a:r>
            <a:r>
              <a:rPr lang="en-US" altLang="en-US" dirty="0" smtClean="0"/>
              <a:t>:</a:t>
            </a:r>
          </a:p>
          <a:p>
            <a:endParaRPr lang="en-US" altLang="en-US" dirty="0" smtClean="0"/>
          </a:p>
        </p:txBody>
      </p:sp>
      <p:sp>
        <p:nvSpPr>
          <p:cNvPr id="18" name="Text Box 6"/>
          <p:cNvSpPr txBox="1">
            <a:spLocks noChangeArrowheads="1"/>
          </p:cNvSpPr>
          <p:nvPr/>
        </p:nvSpPr>
        <p:spPr bwMode="auto">
          <a:xfrm>
            <a:off x="2614205" y="1533525"/>
            <a:ext cx="6438900" cy="1031875"/>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sz="2000"/>
              <a:t>Find </a:t>
            </a:r>
            <a:r>
              <a:rPr lang="en-US" altLang="en-US" sz="2000" b="1"/>
              <a:t>w</a:t>
            </a:r>
            <a:r>
              <a:rPr lang="en-US" altLang="en-US" sz="2000"/>
              <a:t> and b such that</a:t>
            </a:r>
          </a:p>
          <a:p>
            <a:pPr eaLnBrk="1" hangingPunct="1">
              <a:spcBef>
                <a:spcPct val="0"/>
              </a:spcBef>
            </a:pPr>
            <a:r>
              <a:rPr lang="el-GR" altLang="en-US" sz="2000" b="1">
                <a:cs typeface="Times New Roman" panose="02020603050405020304" pitchFamily="18" charset="0"/>
              </a:rPr>
              <a:t>Φ</a:t>
            </a:r>
            <a:r>
              <a:rPr lang="en-US" altLang="en-US" sz="2000">
                <a:cs typeface="Times New Roman" panose="02020603050405020304" pitchFamily="18" charset="0"/>
              </a:rPr>
              <a:t>(</a:t>
            </a:r>
            <a:r>
              <a:rPr lang="en-US" altLang="en-US" sz="2000" b="1">
                <a:cs typeface="Times New Roman" panose="02020603050405020304" pitchFamily="18" charset="0"/>
              </a:rPr>
              <a:t>w</a:t>
            </a:r>
            <a:r>
              <a:rPr lang="en-US" altLang="en-US" sz="2000">
                <a:cs typeface="Times New Roman" panose="02020603050405020304" pitchFamily="18" charset="0"/>
              </a:rPr>
              <a:t>)</a:t>
            </a:r>
            <a:r>
              <a:rPr lang="en-US" altLang="en-US" sz="2000" b="1">
                <a:cs typeface="Times New Roman" panose="02020603050405020304" pitchFamily="18" charset="0"/>
              </a:rPr>
              <a:t> =</a:t>
            </a:r>
            <a:r>
              <a:rPr lang="en-US" altLang="en-US" sz="2000" b="1"/>
              <a:t>w</a:t>
            </a:r>
            <a:r>
              <a:rPr lang="en-US" altLang="en-US" sz="2000" baseline="30000"/>
              <a:t>T</a:t>
            </a:r>
            <a:r>
              <a:rPr lang="en-US" altLang="en-US" sz="2000" b="1"/>
              <a:t>w</a:t>
            </a:r>
            <a:r>
              <a:rPr lang="en-US" altLang="en-US" sz="2000"/>
              <a:t>  is minimized </a:t>
            </a:r>
          </a:p>
          <a:p>
            <a:pPr eaLnBrk="1" hangingPunct="1">
              <a:spcBef>
                <a:spcPct val="0"/>
              </a:spcBef>
            </a:pPr>
            <a:r>
              <a:rPr lang="en-US" altLang="en-US" sz="2000"/>
              <a:t>and for all (</a:t>
            </a:r>
            <a:r>
              <a:rPr lang="en-US" altLang="en-US" sz="2000" b="1"/>
              <a:t>x</a:t>
            </a:r>
            <a:r>
              <a:rPr lang="en-US" altLang="en-US" sz="2000" i="1" baseline="-25000"/>
              <a:t>i</a:t>
            </a:r>
            <a:r>
              <a:rPr lang="en-US" altLang="en-US" sz="2000"/>
              <a:t>, </a:t>
            </a:r>
            <a:r>
              <a:rPr lang="en-US" altLang="en-US" sz="2000" i="1"/>
              <a:t>y</a:t>
            </a:r>
            <a:r>
              <a:rPr lang="en-US" altLang="en-US" sz="2000" i="1" baseline="-25000"/>
              <a:t>i</a:t>
            </a:r>
            <a:r>
              <a:rPr lang="en-US" altLang="en-US" sz="2000"/>
              <a:t>)</a:t>
            </a:r>
            <a:r>
              <a:rPr lang="ru-RU" altLang="en-US" sz="2000"/>
              <a:t>,</a:t>
            </a:r>
            <a:r>
              <a:rPr lang="en-US" altLang="en-US" sz="2000"/>
              <a:t> </a:t>
            </a:r>
            <a:r>
              <a:rPr lang="en-US" altLang="en-US" sz="2000" i="1"/>
              <a:t>i</a:t>
            </a:r>
            <a:r>
              <a:rPr lang="en-US" altLang="en-US" sz="2000"/>
              <a:t>=1..</a:t>
            </a:r>
            <a:r>
              <a:rPr lang="en-US" altLang="en-US" sz="2000" i="1"/>
              <a:t>n</a:t>
            </a:r>
            <a:r>
              <a:rPr lang="ru-RU" altLang="en-US" sz="2000" i="1"/>
              <a:t> </a:t>
            </a:r>
            <a:r>
              <a:rPr lang="en-US" altLang="en-US" sz="2000"/>
              <a:t>:       </a:t>
            </a:r>
            <a:r>
              <a:rPr lang="en-US" altLang="en-US" sz="2000" i="1"/>
              <a:t>y</a:t>
            </a:r>
            <a:r>
              <a:rPr lang="en-US" altLang="en-US" sz="2000" i="1" baseline="-25000"/>
              <a:t>i</a:t>
            </a:r>
            <a:r>
              <a:rPr lang="en-US" altLang="en-US" sz="2000"/>
              <a:t> (</a:t>
            </a:r>
            <a:r>
              <a:rPr lang="en-US" altLang="en-US" sz="2000" b="1"/>
              <a:t>w</a:t>
            </a:r>
            <a:r>
              <a:rPr lang="en-US" altLang="en-US" sz="2000" b="1" baseline="30000"/>
              <a:t>T</a:t>
            </a:r>
            <a:r>
              <a:rPr lang="en-US" altLang="en-US" sz="2000" b="1"/>
              <a:t>x</a:t>
            </a:r>
            <a:r>
              <a:rPr lang="en-US" altLang="en-US" sz="2000" i="1" baseline="-25000"/>
              <a:t>i</a:t>
            </a:r>
            <a:r>
              <a:rPr lang="en-US" altLang="en-US" sz="2000" b="1"/>
              <a:t> </a:t>
            </a:r>
            <a:r>
              <a:rPr lang="en-US" altLang="en-US" sz="2000"/>
              <a:t>+ </a:t>
            </a:r>
            <a:r>
              <a:rPr lang="en-US" altLang="en-US" sz="2000" i="1"/>
              <a:t>b</a:t>
            </a:r>
            <a:r>
              <a:rPr lang="en-US" altLang="en-US" sz="2000"/>
              <a:t>)</a:t>
            </a:r>
            <a:r>
              <a:rPr lang="en-US" altLang="en-US" sz="2000" b="1"/>
              <a:t> </a:t>
            </a:r>
            <a:r>
              <a:rPr lang="en-US" altLang="en-US" sz="2000" b="1">
                <a:cs typeface="Times New Roman" panose="02020603050405020304" pitchFamily="18" charset="0"/>
              </a:rPr>
              <a:t>≥ </a:t>
            </a:r>
            <a:r>
              <a:rPr lang="en-US" altLang="en-US" sz="2000">
                <a:cs typeface="Times New Roman" panose="02020603050405020304" pitchFamily="18" charset="0"/>
              </a:rPr>
              <a:t>1</a:t>
            </a:r>
          </a:p>
        </p:txBody>
      </p:sp>
      <p:sp>
        <p:nvSpPr>
          <p:cNvPr id="19" name="Text Box 7"/>
          <p:cNvSpPr txBox="1">
            <a:spLocks noChangeArrowheads="1"/>
          </p:cNvSpPr>
          <p:nvPr/>
        </p:nvSpPr>
        <p:spPr bwMode="auto">
          <a:xfrm>
            <a:off x="2614205" y="5154611"/>
            <a:ext cx="6438900" cy="1457325"/>
          </a:xfrm>
          <a:prstGeom prst="rect">
            <a:avLst/>
          </a:prstGeom>
          <a:noFill/>
          <a:ln w="25400" algn="ctr">
            <a:solidFill>
              <a:schemeClr val="accent5"/>
            </a:solidFill>
            <a:miter lim="800000"/>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spcBef>
                <a:spcPct val="0"/>
              </a:spcBef>
            </a:pPr>
            <a:r>
              <a:rPr lang="en-US" altLang="en-US" sz="2000"/>
              <a:t>Find </a:t>
            </a:r>
            <a:r>
              <a:rPr lang="el-GR" altLang="en-US" sz="2000" i="1">
                <a:cs typeface="Times New Roman" panose="02020603050405020304" pitchFamily="18" charset="0"/>
              </a:rPr>
              <a:t>α</a:t>
            </a:r>
            <a:r>
              <a:rPr lang="en-US" altLang="en-US" sz="2000" i="1" baseline="-25000">
                <a:cs typeface="Times New Roman" panose="02020603050405020304" pitchFamily="18" charset="0"/>
              </a:rPr>
              <a:t>1</a:t>
            </a:r>
            <a:r>
              <a:rPr lang="en-US" altLang="en-US" sz="2000" i="1">
                <a:cs typeface="Times New Roman" panose="02020603050405020304" pitchFamily="18" charset="0"/>
              </a:rPr>
              <a:t>…</a:t>
            </a:r>
            <a:r>
              <a:rPr lang="el-GR" altLang="en-US" sz="2000" i="1">
                <a:cs typeface="Times New Roman" panose="02020603050405020304" pitchFamily="18" charset="0"/>
              </a:rPr>
              <a:t>α</a:t>
            </a:r>
            <a:r>
              <a:rPr lang="en-US" altLang="en-US" sz="2000" i="1" baseline="-25000">
                <a:cs typeface="Times New Roman" panose="02020603050405020304" pitchFamily="18" charset="0"/>
              </a:rPr>
              <a:t>n</a:t>
            </a:r>
            <a:r>
              <a:rPr lang="en-US" altLang="en-US" sz="2000" baseline="-25000">
                <a:cs typeface="Times New Roman" panose="02020603050405020304" pitchFamily="18" charset="0"/>
              </a:rPr>
              <a:t> </a:t>
            </a:r>
            <a:r>
              <a:rPr lang="en-US" altLang="en-US" sz="2000"/>
              <a:t>such that</a:t>
            </a:r>
          </a:p>
          <a:p>
            <a:pPr eaLnBrk="1" hangingPunct="1">
              <a:spcBef>
                <a:spcPct val="0"/>
              </a:spcBef>
            </a:pPr>
            <a:r>
              <a:rPr lang="en-US" altLang="en-US" sz="2000" b="1">
                <a:cs typeface="Times New Roman" panose="02020603050405020304" pitchFamily="18" charset="0"/>
              </a:rPr>
              <a:t>Q</a:t>
            </a:r>
            <a:r>
              <a:rPr lang="en-US" altLang="en-US" sz="2000">
                <a:cs typeface="Times New Roman" panose="02020603050405020304" pitchFamily="18" charset="0"/>
              </a:rPr>
              <a:t>(</a:t>
            </a:r>
            <a:r>
              <a:rPr lang="el-GR" altLang="en-US" b="1"/>
              <a:t>α</a:t>
            </a:r>
            <a:r>
              <a:rPr lang="en-US" altLang="en-US" sz="2000">
                <a:cs typeface="Times New Roman" panose="02020603050405020304" pitchFamily="18" charset="0"/>
              </a:rPr>
              <a:t>)</a:t>
            </a:r>
            <a:r>
              <a:rPr lang="en-US" altLang="en-US" sz="2000" b="1">
                <a:cs typeface="Times New Roman" panose="02020603050405020304" pitchFamily="18" charset="0"/>
              </a:rPr>
              <a:t> =</a:t>
            </a:r>
            <a:r>
              <a:rPr lang="el-GR" altLang="en-US">
                <a:cs typeface="Times New Roman" panose="02020603050405020304" pitchFamily="18" charset="0"/>
              </a:rPr>
              <a:t>Σ</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r>
              <a:rPr lang="en-US" altLang="en-US" sz="2000" baseline="-25000">
                <a:cs typeface="Times New Roman" panose="02020603050405020304" pitchFamily="18" charset="0"/>
              </a:rPr>
              <a:t>  </a:t>
            </a:r>
            <a:r>
              <a:rPr lang="en-US" altLang="en-US" sz="2000">
                <a:cs typeface="Times New Roman" panose="02020603050405020304" pitchFamily="18" charset="0"/>
              </a:rPr>
              <a:t>- </a:t>
            </a:r>
            <a:r>
              <a:rPr lang="en-US" altLang="en-US" sz="2000" b="1">
                <a:cs typeface="Times New Roman" panose="02020603050405020304" pitchFamily="18" charset="0"/>
              </a:rPr>
              <a:t>½</a:t>
            </a:r>
            <a:r>
              <a:rPr lang="el-GR" altLang="en-US"/>
              <a:t>ΣΣ</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r>
              <a:rPr lang="el-GR" altLang="en-US" sz="2000" i="1">
                <a:cs typeface="Times New Roman" panose="02020603050405020304" pitchFamily="18" charset="0"/>
              </a:rPr>
              <a:t>α</a:t>
            </a:r>
            <a:r>
              <a:rPr lang="en-US" altLang="en-US" sz="2000" i="1" baseline="-25000">
                <a:cs typeface="Times New Roman" panose="02020603050405020304" pitchFamily="18" charset="0"/>
              </a:rPr>
              <a:t>j</a:t>
            </a:r>
            <a:r>
              <a:rPr lang="en-US" altLang="en-US" sz="2000" i="1">
                <a:cs typeface="Times New Roman" panose="02020603050405020304" pitchFamily="18" charset="0"/>
              </a:rPr>
              <a:t>y</a:t>
            </a:r>
            <a:r>
              <a:rPr lang="en-US" altLang="en-US" sz="2000" i="1" baseline="-25000">
                <a:cs typeface="Times New Roman" panose="02020603050405020304" pitchFamily="18" charset="0"/>
              </a:rPr>
              <a:t>i</a:t>
            </a:r>
            <a:r>
              <a:rPr lang="en-US" altLang="en-US" sz="2000" i="1">
                <a:cs typeface="Times New Roman" panose="02020603050405020304" pitchFamily="18" charset="0"/>
              </a:rPr>
              <a:t>y</a:t>
            </a:r>
            <a:r>
              <a:rPr lang="en-US" altLang="en-US" sz="2000" i="1" baseline="-25000">
                <a:cs typeface="Times New Roman" panose="02020603050405020304" pitchFamily="18" charset="0"/>
              </a:rPr>
              <a:t>j</a:t>
            </a:r>
            <a:r>
              <a:rPr lang="en-US" altLang="en-US" sz="2000" b="1"/>
              <a:t>x</a:t>
            </a:r>
            <a:r>
              <a:rPr lang="en-US" altLang="en-US" sz="2000" i="1" baseline="-25000"/>
              <a:t>i</a:t>
            </a:r>
            <a:r>
              <a:rPr lang="en-US" altLang="en-US" sz="2000" b="1" baseline="30000"/>
              <a:t>T</a:t>
            </a:r>
            <a:r>
              <a:rPr lang="en-US" altLang="en-US" sz="2000" b="1"/>
              <a:t>x</a:t>
            </a:r>
            <a:r>
              <a:rPr lang="en-US" altLang="en-US" sz="2000" i="1" baseline="-25000"/>
              <a:t>j</a:t>
            </a:r>
            <a:r>
              <a:rPr lang="en-US" altLang="en-US" sz="2000" b="1"/>
              <a:t> </a:t>
            </a:r>
            <a:r>
              <a:rPr lang="en-US" altLang="en-US" sz="2000"/>
              <a:t>is maximized and </a:t>
            </a:r>
          </a:p>
          <a:p>
            <a:pPr eaLnBrk="1" hangingPunct="1">
              <a:spcBef>
                <a:spcPct val="0"/>
              </a:spcBef>
            </a:pPr>
            <a:r>
              <a:rPr lang="en-US" altLang="en-US" sz="2000"/>
              <a:t>(1)</a:t>
            </a:r>
            <a:r>
              <a:rPr lang="en-US" altLang="en-US"/>
              <a:t>  </a:t>
            </a:r>
            <a:r>
              <a:rPr lang="el-GR" altLang="en-US"/>
              <a:t>Σ</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r>
              <a:rPr lang="en-US" altLang="en-US" sz="2000" i="1">
                <a:cs typeface="Times New Roman" panose="02020603050405020304" pitchFamily="18" charset="0"/>
              </a:rPr>
              <a:t>y</a:t>
            </a:r>
            <a:r>
              <a:rPr lang="en-US" altLang="en-US" sz="2000" i="1" baseline="-25000">
                <a:cs typeface="Times New Roman" panose="02020603050405020304" pitchFamily="18" charset="0"/>
              </a:rPr>
              <a:t>i</a:t>
            </a:r>
            <a:r>
              <a:rPr lang="en-US" altLang="en-US" sz="2000" baseline="-25000">
                <a:cs typeface="Times New Roman" panose="02020603050405020304" pitchFamily="18" charset="0"/>
              </a:rPr>
              <a:t> </a:t>
            </a:r>
            <a:r>
              <a:rPr lang="en-US" altLang="en-US" sz="2000">
                <a:cs typeface="Times New Roman" panose="02020603050405020304" pitchFamily="18" charset="0"/>
              </a:rPr>
              <a:t>= 0</a:t>
            </a:r>
            <a:endParaRPr lang="en-US" altLang="en-US" sz="2000"/>
          </a:p>
          <a:p>
            <a:pPr eaLnBrk="1" hangingPunct="1">
              <a:spcBef>
                <a:spcPct val="0"/>
              </a:spcBef>
            </a:pPr>
            <a:r>
              <a:rPr lang="en-US" altLang="en-US" sz="2000"/>
              <a:t>(2) </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r>
              <a:rPr lang="en-US" altLang="en-US" sz="2000" b="1"/>
              <a:t> </a:t>
            </a:r>
            <a:r>
              <a:rPr lang="en-US" altLang="en-US" sz="2000" b="1">
                <a:cs typeface="Times New Roman" panose="02020603050405020304" pitchFamily="18" charset="0"/>
              </a:rPr>
              <a:t>≥ </a:t>
            </a:r>
            <a:r>
              <a:rPr lang="en-US" altLang="en-US" sz="2000">
                <a:cs typeface="Times New Roman" panose="02020603050405020304" pitchFamily="18" charset="0"/>
              </a:rPr>
              <a:t>0 for all </a:t>
            </a:r>
            <a:r>
              <a:rPr lang="el-GR" altLang="en-US" sz="2000" i="1">
                <a:cs typeface="Times New Roman" panose="02020603050405020304" pitchFamily="18" charset="0"/>
              </a:rPr>
              <a:t>α</a:t>
            </a:r>
            <a:r>
              <a:rPr lang="en-US" altLang="en-US" sz="2000" i="1" baseline="-25000">
                <a:cs typeface="Times New Roman" panose="02020603050405020304" pitchFamily="18" charset="0"/>
              </a:rPr>
              <a:t>i</a:t>
            </a:r>
            <a:endParaRPr lang="en-US" altLang="en-US" sz="2000" i="1">
              <a:cs typeface="Times New Roman" panose="02020603050405020304" pitchFamily="18" charset="0"/>
            </a:endParaRPr>
          </a:p>
        </p:txBody>
      </p:sp>
    </p:spTree>
    <p:extLst>
      <p:ext uri="{BB962C8B-B14F-4D97-AF65-F5344CB8AC3E}">
        <p14:creationId xmlns:p14="http://schemas.microsoft.com/office/powerpoint/2010/main" val="3227239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3126</TotalTime>
  <Words>1836</Words>
  <Application>Microsoft Macintosh PowerPoint</Application>
  <PresentationFormat>Widescreen</PresentationFormat>
  <Paragraphs>310</Paragraphs>
  <Slides>36</Slides>
  <Notes>6</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Calibri</vt:lpstr>
      <vt:lpstr>Cambria Math</vt:lpstr>
      <vt:lpstr>Comic Sans MS</vt:lpstr>
      <vt:lpstr>Eras Bold ITC</vt:lpstr>
      <vt:lpstr>Symbol</vt:lpstr>
      <vt:lpstr>Tahoma</vt:lpstr>
      <vt:lpstr>Times New Roman</vt:lpstr>
      <vt:lpstr>Trebuchet MS</vt:lpstr>
      <vt:lpstr>Tw Cen MT</vt:lpstr>
      <vt:lpstr>Wingdings</vt:lpstr>
      <vt:lpstr>宋体</vt:lpstr>
      <vt:lpstr>Arial</vt:lpstr>
      <vt:lpstr>Circuit</vt:lpstr>
      <vt:lpstr>Signal processing and Networking for Big Data Applications  Lecture 2: Preliminary Review</vt:lpstr>
      <vt:lpstr>outline</vt:lpstr>
      <vt:lpstr>Machine Learning Basics</vt:lpstr>
      <vt:lpstr>Supervised Learning: SVM</vt:lpstr>
      <vt:lpstr>Supervised Learning: SVM</vt:lpstr>
      <vt:lpstr>Supervised Learning: SVM</vt:lpstr>
      <vt:lpstr>PowerPoint Presentation</vt:lpstr>
      <vt:lpstr>Linear SVMs Mathematically (cont.)</vt:lpstr>
      <vt:lpstr>Solving the Optimization Problem</vt:lpstr>
      <vt:lpstr>The Optimization Problem Solution</vt:lpstr>
      <vt:lpstr>Linear SVMs:  summary</vt:lpstr>
      <vt:lpstr>Non-linear SVMs</vt:lpstr>
      <vt:lpstr>Non-linear SVMs:  Feature spaces</vt:lpstr>
      <vt:lpstr>The “Kernel Trick”</vt:lpstr>
      <vt:lpstr>The “Kernel Trick”</vt:lpstr>
      <vt:lpstr>What Functions are Kernels?</vt:lpstr>
      <vt:lpstr>Examples of Kernel Functions</vt:lpstr>
      <vt:lpstr>Non-linear SVMs Mathematically</vt:lpstr>
      <vt:lpstr>SVM applications</vt:lpstr>
      <vt:lpstr>Unsupervised Learning: K-Means</vt:lpstr>
      <vt:lpstr>Unsupervised Learning: K-Means</vt:lpstr>
      <vt:lpstr>Unsupervised Learning: K-Means</vt:lpstr>
      <vt:lpstr>Unsupervised Learning: K-Means</vt:lpstr>
      <vt:lpstr>Unsupervised Learning: K-Means</vt:lpstr>
      <vt:lpstr>K-Means problem formulation</vt:lpstr>
      <vt:lpstr>K-Means: EM algorithm</vt:lpstr>
      <vt:lpstr>K-Means: EM algorithm</vt:lpstr>
      <vt:lpstr>K-Means: EM algorithm</vt:lpstr>
      <vt:lpstr>Weaknesses of K-Mean Clustering</vt:lpstr>
      <vt:lpstr>Applications of k-means clustering</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feedforward networks part 1</dc:title>
  <dc:creator>lab</dc:creator>
  <cp:lastModifiedBy>Microsoft Office User</cp:lastModifiedBy>
  <cp:revision>146</cp:revision>
  <dcterms:created xsi:type="dcterms:W3CDTF">2017-06-14T19:14:37Z</dcterms:created>
  <dcterms:modified xsi:type="dcterms:W3CDTF">2019-03-27T19:17:29Z</dcterms:modified>
</cp:coreProperties>
</file>