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257" r:id="rId3"/>
    <p:sldId id="301" r:id="rId4"/>
    <p:sldId id="334" r:id="rId5"/>
    <p:sldId id="335" r:id="rId6"/>
    <p:sldId id="336" r:id="rId7"/>
    <p:sldId id="337" r:id="rId8"/>
    <p:sldId id="338" r:id="rId9"/>
    <p:sldId id="339" r:id="rId10"/>
    <p:sldId id="340" r:id="rId11"/>
    <p:sldId id="341" r:id="rId12"/>
    <p:sldId id="342" r:id="rId13"/>
    <p:sldId id="302" r:id="rId14"/>
    <p:sldId id="303" r:id="rId15"/>
    <p:sldId id="304" r:id="rId16"/>
    <p:sldId id="307" r:id="rId17"/>
    <p:sldId id="308" r:id="rId18"/>
    <p:sldId id="343" r:id="rId19"/>
    <p:sldId id="309" r:id="rId20"/>
    <p:sldId id="344" r:id="rId21"/>
    <p:sldId id="345" r:id="rId22"/>
    <p:sldId id="369" r:id="rId23"/>
    <p:sldId id="310" r:id="rId24"/>
    <p:sldId id="346" r:id="rId25"/>
    <p:sldId id="347" r:id="rId26"/>
    <p:sldId id="348" r:id="rId27"/>
    <p:sldId id="311" r:id="rId28"/>
    <p:sldId id="312" r:id="rId29"/>
    <p:sldId id="313" r:id="rId30"/>
    <p:sldId id="314" r:id="rId31"/>
    <p:sldId id="315" r:id="rId32"/>
    <p:sldId id="316" r:id="rId33"/>
    <p:sldId id="317" r:id="rId34"/>
    <p:sldId id="349" r:id="rId35"/>
    <p:sldId id="318" r:id="rId36"/>
    <p:sldId id="350" r:id="rId37"/>
    <p:sldId id="351" r:id="rId38"/>
    <p:sldId id="352" r:id="rId39"/>
    <p:sldId id="353" r:id="rId40"/>
    <p:sldId id="354" r:id="rId41"/>
    <p:sldId id="355" r:id="rId42"/>
    <p:sldId id="356" r:id="rId43"/>
    <p:sldId id="319" r:id="rId44"/>
    <p:sldId id="320" r:id="rId45"/>
    <p:sldId id="357" r:id="rId46"/>
    <p:sldId id="358" r:id="rId47"/>
    <p:sldId id="359" r:id="rId48"/>
    <p:sldId id="321" r:id="rId49"/>
    <p:sldId id="360" r:id="rId50"/>
    <p:sldId id="361" r:id="rId51"/>
    <p:sldId id="362" r:id="rId52"/>
    <p:sldId id="322" r:id="rId53"/>
    <p:sldId id="363" r:id="rId54"/>
    <p:sldId id="364" r:id="rId55"/>
    <p:sldId id="365" r:id="rId56"/>
    <p:sldId id="366" r:id="rId57"/>
    <p:sldId id="367" r:id="rId58"/>
    <p:sldId id="368" r:id="rId59"/>
    <p:sldId id="323" r:id="rId60"/>
    <p:sldId id="324" r:id="rId61"/>
    <p:sldId id="325" r:id="rId62"/>
    <p:sldId id="326" r:id="rId63"/>
    <p:sldId id="327" r:id="rId64"/>
    <p:sldId id="30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91" autoAdjust="0"/>
    <p:restoredTop sz="71495" autoAdjust="0"/>
  </p:normalViewPr>
  <p:slideViewPr>
    <p:cSldViewPr snapToGrid="0">
      <p:cViewPr varScale="1">
        <p:scale>
          <a:sx n="49" d="100"/>
          <a:sy n="49" d="100"/>
        </p:scale>
        <p:origin x="40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12BC7E-A86B-4A67-AF5F-D0327928779B}" type="datetimeFigureOut">
              <a:rPr lang="en-US" smtClean="0"/>
              <a:t>3/14/19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fffff</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2E88-61F0-49F7-B074-94EBD3E10F7C}" type="slidenum">
              <a:rPr lang="en-US" smtClean="0"/>
              <a:t>‹#›</a:t>
            </a:fld>
            <a:endParaRPr lang="en-US"/>
          </a:p>
        </p:txBody>
      </p:sp>
    </p:spTree>
    <p:extLst>
      <p:ext uri="{BB962C8B-B14F-4D97-AF65-F5344CB8AC3E}">
        <p14:creationId xmlns:p14="http://schemas.microsoft.com/office/powerpoint/2010/main" val="3971558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C59DB-1E6F-43D5-A263-5FED63B175BD}" type="datetimeFigureOut">
              <a:rPr lang="en-US" smtClean="0"/>
              <a:t>3/14/19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fffff</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3B035-A797-4529-AC06-196B71A9BB62}" type="slidenum">
              <a:rPr lang="en-US" smtClean="0"/>
              <a:t>‹#›</a:t>
            </a:fld>
            <a:endParaRPr lang="en-US"/>
          </a:p>
        </p:txBody>
      </p:sp>
    </p:spTree>
    <p:extLst>
      <p:ext uri="{BB962C8B-B14F-4D97-AF65-F5344CB8AC3E}">
        <p14:creationId xmlns:p14="http://schemas.microsoft.com/office/powerpoint/2010/main" val="2523540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3B035-A797-4529-AC06-196B71A9BB62}" type="slidenum">
              <a:rPr lang="en-US" smtClean="0"/>
              <a:t>1</a:t>
            </a:fld>
            <a:endParaRPr lang="en-US"/>
          </a:p>
        </p:txBody>
      </p:sp>
    </p:spTree>
    <p:extLst>
      <p:ext uri="{BB962C8B-B14F-4D97-AF65-F5344CB8AC3E}">
        <p14:creationId xmlns:p14="http://schemas.microsoft.com/office/powerpoint/2010/main" val="27288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Find K images producing highest response of a neuron; Occlude random regions to find the most critical one, i.e. causing largest change in output</a:t>
            </a:r>
          </a:p>
          <a:p>
            <a:endParaRPr lang="en-US" dirty="0"/>
          </a:p>
        </p:txBody>
      </p:sp>
      <p:sp>
        <p:nvSpPr>
          <p:cNvPr id="4" name="Slide Number Placeholder 3"/>
          <p:cNvSpPr>
            <a:spLocks noGrp="1"/>
          </p:cNvSpPr>
          <p:nvPr>
            <p:ph type="sldNum" sz="quarter" idx="10"/>
          </p:nvPr>
        </p:nvSpPr>
        <p:spPr/>
        <p:txBody>
          <a:bodyPr/>
          <a:lstStyle/>
          <a:p>
            <a:fld id="{8793B035-A797-4529-AC06-196B71A9BB62}" type="slidenum">
              <a:rPr lang="en-US" smtClean="0"/>
              <a:t>56</a:t>
            </a:fld>
            <a:endParaRPr lang="en-US"/>
          </a:p>
        </p:txBody>
      </p:sp>
    </p:spTree>
    <p:extLst>
      <p:ext uri="{BB962C8B-B14F-4D97-AF65-F5344CB8AC3E}">
        <p14:creationId xmlns:p14="http://schemas.microsoft.com/office/powerpoint/2010/main" val="38563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second method, see the Google Deep Dream team paper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793B035-A797-4529-AC06-196B71A9BB62}" type="slidenum">
              <a:rPr lang="en-US" smtClean="0"/>
              <a:t>57</a:t>
            </a:fld>
            <a:endParaRPr lang="en-US"/>
          </a:p>
        </p:txBody>
      </p:sp>
    </p:spTree>
    <p:extLst>
      <p:ext uri="{BB962C8B-B14F-4D97-AF65-F5344CB8AC3E}">
        <p14:creationId xmlns:p14="http://schemas.microsoft.com/office/powerpoint/2010/main" val="209690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Basic idea is ask network itself to enhance what it sees.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93B035-A797-4529-AC06-196B71A9BB62}" type="slidenum">
              <a:rPr lang="en-US" smtClean="0"/>
              <a:t>58</a:t>
            </a:fld>
            <a:endParaRPr lang="en-US"/>
          </a:p>
        </p:txBody>
      </p:sp>
    </p:spTree>
    <p:extLst>
      <p:ext uri="{BB962C8B-B14F-4D97-AF65-F5344CB8AC3E}">
        <p14:creationId xmlns:p14="http://schemas.microsoft.com/office/powerpoint/2010/main" val="30754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0D2A5-5F62-4CB3-A281-E421D9BC1982}" type="slidenum">
              <a:rPr lang="en-US" smtClean="0"/>
              <a:pPr/>
              <a:t>60</a:t>
            </a:fld>
            <a:endParaRPr lang="en-US"/>
          </a:p>
        </p:txBody>
      </p:sp>
    </p:spTree>
    <p:extLst>
      <p:ext uri="{BB962C8B-B14F-4D97-AF65-F5344CB8AC3E}">
        <p14:creationId xmlns:p14="http://schemas.microsoft.com/office/powerpoint/2010/main" val="72293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3B035-A797-4529-AC06-196B71A9BB62}" type="slidenum">
              <a:rPr lang="en-US" smtClean="0"/>
              <a:t>2</a:t>
            </a:fld>
            <a:endParaRPr lang="en-US"/>
          </a:p>
        </p:txBody>
      </p:sp>
    </p:spTree>
    <p:extLst>
      <p:ext uri="{BB962C8B-B14F-4D97-AF65-F5344CB8AC3E}">
        <p14:creationId xmlns:p14="http://schemas.microsoft.com/office/powerpoint/2010/main" val="121963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say that the expression of a function is compact when it has few computational elements, i.e., few degrees of freedom that need to be tuned by learning. Compact means more </a:t>
            </a:r>
            <a:r>
              <a:rPr lang="en-US" dirty="0" err="1" smtClean="0"/>
              <a:t>generalizable</a:t>
            </a:r>
            <a:r>
              <a:rPr lang="en-US" dirty="0" smtClean="0"/>
              <a:t> in</a:t>
            </a:r>
            <a:r>
              <a:rPr lang="en-US" baseline="0" dirty="0" smtClean="0"/>
              <a:t> machine learning.</a:t>
            </a:r>
          </a:p>
          <a:p>
            <a:endParaRPr lang="en-US" baseline="0" dirty="0" smtClean="0"/>
          </a:p>
          <a:p>
            <a:r>
              <a:rPr lang="en-US" dirty="0" smtClean="0"/>
              <a:t>The depth of an architecture is the maximum length of a path from any input of the graph to any output of the graph,</a:t>
            </a:r>
          </a:p>
          <a:p>
            <a:endParaRPr lang="en-US" dirty="0" smtClean="0"/>
          </a:p>
          <a:p>
            <a:r>
              <a:rPr lang="en-US" dirty="0" smtClean="0"/>
              <a:t>there are functions computable with a polynomial-size logic gates circuit of depth k that require exponential size when restricted to depth k − 1</a:t>
            </a:r>
          </a:p>
          <a:p>
            <a:endParaRPr lang="en-US" dirty="0" smtClean="0"/>
          </a:p>
          <a:p>
            <a:r>
              <a:rPr lang="en-US" dirty="0" smtClean="0"/>
              <a:t>there are functions computable with a polynomial-size logic gates circuit of depth k that require exponential size when restricted to depth k − 1</a:t>
            </a:r>
          </a:p>
          <a:p>
            <a:endParaRPr lang="en-US" dirty="0" smtClean="0"/>
          </a:p>
          <a:p>
            <a:r>
              <a:rPr lang="en-US" dirty="0" smtClean="0"/>
              <a:t>J. </a:t>
            </a:r>
            <a:r>
              <a:rPr lang="en-US" dirty="0" err="1" smtClean="0"/>
              <a:t>H˚astad</a:t>
            </a:r>
            <a:r>
              <a:rPr lang="en-US" dirty="0" smtClean="0"/>
              <a:t>, “Almost optimal lower bounds for small depth circuits,” in Proceedings of the 18th annual ACM Symposium on Theory of Computing, pp. 6–20, Berkeley, California: ACM Press, 1986</a:t>
            </a:r>
            <a:endParaRPr lang="en-US" dirty="0"/>
          </a:p>
        </p:txBody>
      </p:sp>
      <p:sp>
        <p:nvSpPr>
          <p:cNvPr id="4" name="Slide Number Placeholder 3"/>
          <p:cNvSpPr>
            <a:spLocks noGrp="1"/>
          </p:cNvSpPr>
          <p:nvPr>
            <p:ph type="sldNum" sz="quarter" idx="10"/>
          </p:nvPr>
        </p:nvSpPr>
        <p:spPr/>
        <p:txBody>
          <a:bodyPr/>
          <a:lstStyle/>
          <a:p>
            <a:fld id="{2FF0D2A5-5F62-4CB3-A281-E421D9BC1982}" type="slidenum">
              <a:rPr lang="en-US" smtClean="0"/>
              <a:pPr/>
              <a:t>11</a:t>
            </a:fld>
            <a:endParaRPr lang="en-US"/>
          </a:p>
        </p:txBody>
      </p:sp>
    </p:spTree>
    <p:extLst>
      <p:ext uri="{BB962C8B-B14F-4D97-AF65-F5344CB8AC3E}">
        <p14:creationId xmlns:p14="http://schemas.microsoft.com/office/powerpoint/2010/main" val="105263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3B035-A797-4529-AC06-196B71A9BB62}" type="slidenum">
              <a:rPr lang="en-US" smtClean="0"/>
              <a:t>22</a:t>
            </a:fld>
            <a:endParaRPr lang="en-US"/>
          </a:p>
        </p:txBody>
      </p:sp>
    </p:spTree>
    <p:extLst>
      <p:ext uri="{BB962C8B-B14F-4D97-AF65-F5344CB8AC3E}">
        <p14:creationId xmlns:p14="http://schemas.microsoft.com/office/powerpoint/2010/main" val="29372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 pooling make</a:t>
            </a:r>
            <a:r>
              <a:rPr lang="en-US" baseline="0" dirty="0" smtClean="0"/>
              <a:t> it more invariant to local transformation like translation. </a:t>
            </a:r>
          </a:p>
        </p:txBody>
      </p:sp>
      <p:sp>
        <p:nvSpPr>
          <p:cNvPr id="4" name="Slide Number Placeholder 3"/>
          <p:cNvSpPr>
            <a:spLocks noGrp="1"/>
          </p:cNvSpPr>
          <p:nvPr>
            <p:ph type="sldNum" sz="quarter" idx="10"/>
          </p:nvPr>
        </p:nvSpPr>
        <p:spPr/>
        <p:txBody>
          <a:bodyPr/>
          <a:lstStyle/>
          <a:p>
            <a:fld id="{2FF0D2A5-5F62-4CB3-A281-E421D9BC1982}" type="slidenum">
              <a:rPr lang="en-US" smtClean="0"/>
              <a:pPr/>
              <a:t>31</a:t>
            </a:fld>
            <a:endParaRPr lang="en-US"/>
          </a:p>
        </p:txBody>
      </p:sp>
    </p:spTree>
    <p:extLst>
      <p:ext uri="{BB962C8B-B14F-4D97-AF65-F5344CB8AC3E}">
        <p14:creationId xmlns:p14="http://schemas.microsoft.com/office/powerpoint/2010/main" val="379749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3B035-A797-4529-AC06-196B71A9BB62}" type="slidenum">
              <a:rPr lang="en-US" smtClean="0"/>
              <a:t>46</a:t>
            </a:fld>
            <a:endParaRPr lang="en-US"/>
          </a:p>
        </p:txBody>
      </p:sp>
    </p:spTree>
    <p:extLst>
      <p:ext uri="{BB962C8B-B14F-4D97-AF65-F5344CB8AC3E}">
        <p14:creationId xmlns:p14="http://schemas.microsoft.com/office/powerpoint/2010/main" val="68910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times, we want to know what we have learned in deep networks. But the information in hidden layers is hard to interpret. There are two approaches that we can use to implement this. First, project the information in higher layers back to the input space. Second, alter the input image to see which part of the image cause the significant response to the feature map(the output of the hidden layer)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793B035-A797-4529-AC06-196B71A9BB62}" type="slidenum">
              <a:rPr lang="en-US" smtClean="0"/>
              <a:t>53</a:t>
            </a:fld>
            <a:endParaRPr lang="en-US"/>
          </a:p>
        </p:txBody>
      </p:sp>
    </p:spTree>
    <p:extLst>
      <p:ext uri="{BB962C8B-B14F-4D97-AF65-F5344CB8AC3E}">
        <p14:creationId xmlns:p14="http://schemas.microsoft.com/office/powerpoint/2010/main" val="176354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 few references related to “projecting from higher layers back to input”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793B035-A797-4529-AC06-196B71A9BB62}" type="slidenum">
              <a:rPr lang="en-US" smtClean="0"/>
              <a:t>54</a:t>
            </a:fld>
            <a:endParaRPr lang="en-US"/>
          </a:p>
        </p:txBody>
      </p:sp>
    </p:spTree>
    <p:extLst>
      <p:ext uri="{BB962C8B-B14F-4D97-AF65-F5344CB8AC3E}">
        <p14:creationId xmlns:p14="http://schemas.microsoft.com/office/powerpoint/2010/main" val="25805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first method(projection), we can follow these two procedures:</a:t>
            </a:r>
          </a:p>
          <a:p>
            <a:pPr lvl="0"/>
            <a:r>
              <a:rPr lang="en-US" sz="1200" kern="1200" dirty="0" smtClean="0">
                <a:solidFill>
                  <a:schemeClr val="tx1"/>
                </a:solidFill>
                <a:effectLst/>
                <a:latin typeface="+mn-lt"/>
                <a:ea typeface="+mn-ea"/>
                <a:cs typeface="+mn-cs"/>
              </a:rPr>
              <a:t>Divide image into regions ; iteratively remove regions with least change in output score (just a brute-force approach to find out the target learned part)</a:t>
            </a:r>
          </a:p>
          <a:p>
            <a:endParaRPr lang="en-US" dirty="0"/>
          </a:p>
        </p:txBody>
      </p:sp>
      <p:sp>
        <p:nvSpPr>
          <p:cNvPr id="4" name="Slide Number Placeholder 3"/>
          <p:cNvSpPr>
            <a:spLocks noGrp="1"/>
          </p:cNvSpPr>
          <p:nvPr>
            <p:ph type="sldNum" sz="quarter" idx="10"/>
          </p:nvPr>
        </p:nvSpPr>
        <p:spPr/>
        <p:txBody>
          <a:bodyPr/>
          <a:lstStyle/>
          <a:p>
            <a:fld id="{8793B035-A797-4529-AC06-196B71A9BB62}" type="slidenum">
              <a:rPr lang="en-US" smtClean="0"/>
              <a:t>55</a:t>
            </a:fld>
            <a:endParaRPr lang="en-US"/>
          </a:p>
        </p:txBody>
      </p:sp>
    </p:spTree>
    <p:extLst>
      <p:ext uri="{BB962C8B-B14F-4D97-AF65-F5344CB8AC3E}">
        <p14:creationId xmlns:p14="http://schemas.microsoft.com/office/powerpoint/2010/main" val="137281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BDE6C3F-C439-0B4E-8AC7-92B277A6410D}" type="datetime1">
              <a:rPr lang="en-US" smtClean="0"/>
              <a:t>3/14/19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C33668-1CE1-B049-A4A5-1F32332676AA}" type="datetime1">
              <a:rPr lang="en-US" smtClean="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D7A95E-661E-974E-A886-310E652015EC}" type="datetime1">
              <a:rPr lang="en-US" smtClean="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2E3C57-1C9B-6F45-A7BE-2C4A54540102}" type="datetime1">
              <a:rPr lang="en-US" smtClean="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A67CE2-7955-2D4B-BD30-3F1CBAD3BF2C}" type="datetime1">
              <a:rPr lang="en-US" smtClean="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3862898-37EF-3745-B0BF-C75ABFABDF7F}" type="datetime1">
              <a:rPr lang="en-US" smtClean="0"/>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CBD66E7-FF02-8741-A723-07B7D098ED65}" type="datetime1">
              <a:rPr lang="en-US" smtClean="0"/>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106E8-E7C6-854D-A52C-FB99C1925F4C}" type="datetime1">
              <a:rPr lang="en-US" smtClean="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8E1EF-35EC-8742-9FB0-113F8D4E81EE}" type="datetime1">
              <a:rPr lang="en-US" smtClean="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83A3B6-0561-6547-B5F7-82C74A0FDE68}" type="datetime1">
              <a:rPr lang="en-US" smtClean="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4BAF60-2FE4-3540-8B23-7317CA9097C3}" type="datetime1">
              <a:rPr lang="en-US" smtClean="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0E5C4-A0EA-564F-9B8E-6408A443A58B}" type="datetime1">
              <a:rPr lang="en-US" smtClean="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B418CB-4A21-6A40-B2AD-3C7DBA9BAAD1}" type="datetime1">
              <a:rPr lang="en-US" smtClean="0"/>
              <a:t>3/14/19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D50B1C-2BB7-1146-BE0A-F585BCC33B0B}" type="datetime1">
              <a:rPr lang="en-US" smtClean="0"/>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33B8B-E86B-AC42-A2B6-A92A5AEE95F4}" type="datetime1">
              <a:rPr lang="en-US" smtClean="0"/>
              <a:t>3/14/19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58EFE2-B3D9-C140-ADD8-A197DD15794B}" type="datetime1">
              <a:rPr lang="en-US" smtClean="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4FCD6C-D4B6-AA4A-B7DF-5E8FFE61545A}" type="datetime1">
              <a:rPr lang="en-US" smtClean="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1F722B-1528-BC46-93C6-BE9EBCE9E06C}" type="datetime1">
              <a:rPr lang="en-US" smtClean="0"/>
              <a:t>3/14/19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gif"/><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 Id="rId3"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 Id="rId3" Type="http://schemas.openxmlformats.org/officeDocument/2006/relationships/image" Target="../media/image8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9.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 Id="rId6"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s>
</file>

<file path=ppt/slides/_rels/slide62.xml.rels><?xml version="1.0" encoding="UTF-8" standalone="yes"?>
<Relationships xmlns="http://schemas.openxmlformats.org/package/2006/relationships"><Relationship Id="rId3" Type="http://schemas.openxmlformats.org/officeDocument/2006/relationships/hyperlink" Target="http://deeplearning.net/software/theano" TargetMode="External"/><Relationship Id="rId4" Type="http://schemas.openxmlformats.org/officeDocument/2006/relationships/hyperlink" Target="http://torch.ch/" TargetMode="External"/><Relationship Id="rId5" Type="http://schemas.openxmlformats.org/officeDocument/2006/relationships/hyperlink" Target="https://github.com/rasmusbergpalm/DeepLearnToolbox" TargetMode="External"/><Relationship Id="rId6" Type="http://schemas.openxmlformats.org/officeDocument/2006/relationships/hyperlink" Target="https://www.tensorflow.org/" TargetMode="External"/><Relationship Id="rId1" Type="http://schemas.openxmlformats.org/officeDocument/2006/relationships/slideLayout" Target="../slideLayouts/slideLayout2.xml"/><Relationship Id="rId2" Type="http://schemas.openxmlformats.org/officeDocument/2006/relationships/hyperlink" Target="https://github.com/BVLC/caff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0691" y="2547325"/>
            <a:ext cx="8257308" cy="1851746"/>
          </a:xfrm>
        </p:spPr>
        <p:txBody>
          <a:bodyPr>
            <a:noAutofit/>
          </a:bodyPr>
          <a:lstStyle/>
          <a:p>
            <a:pPr algn="ctr"/>
            <a:r>
              <a:rPr lang="en-US" sz="4400" dirty="0" smtClean="0">
                <a:latin typeface="Comic Sans MS" panose="030F0702030302020204" pitchFamily="66" charset="0"/>
              </a:rPr>
              <a:t>Signal processing and Networking for Big Data </a:t>
            </a:r>
            <a:r>
              <a:rPr lang="en-US" sz="4400" dirty="0">
                <a:latin typeface="Comic Sans MS" panose="030F0702030302020204" pitchFamily="66" charset="0"/>
              </a:rPr>
              <a:t>Applications</a:t>
            </a:r>
            <a:br>
              <a:rPr lang="en-US" sz="4400" dirty="0">
                <a:latin typeface="Comic Sans MS" panose="030F0702030302020204" pitchFamily="66" charset="0"/>
              </a:rPr>
            </a:br>
            <a:r>
              <a:rPr lang="en-US" sz="4400" dirty="0">
                <a:latin typeface="Comic Sans MS" panose="030F0702030302020204" pitchFamily="66" charset="0"/>
              </a:rPr>
              <a:t/>
            </a:r>
            <a:br>
              <a:rPr lang="en-US" sz="4400" dirty="0">
                <a:latin typeface="Comic Sans MS" panose="030F0702030302020204" pitchFamily="66" charset="0"/>
              </a:rPr>
            </a:br>
            <a:r>
              <a:rPr lang="en-US" sz="2800" smtClean="0">
                <a:latin typeface="Comic Sans MS" panose="030F0702030302020204" pitchFamily="66" charset="0"/>
              </a:rPr>
              <a:t>Lectures 10-11: </a:t>
            </a:r>
            <a:r>
              <a:rPr lang="en-US" sz="2800" dirty="0" smtClean="0">
                <a:latin typeface="Comic Sans MS" panose="030F0702030302020204" pitchFamily="66" charset="0"/>
              </a:rPr>
              <a:t>Deep Learning Basics</a:t>
            </a:r>
            <a:endParaRPr lang="en-US" sz="4400" dirty="0">
              <a:latin typeface="Comic Sans MS" panose="030F0702030302020204" pitchFamily="66" charset="0"/>
            </a:endParaRPr>
          </a:p>
        </p:txBody>
      </p:sp>
      <p:sp>
        <p:nvSpPr>
          <p:cNvPr id="3" name="Subtitle 2"/>
          <p:cNvSpPr>
            <a:spLocks noGrp="1"/>
          </p:cNvSpPr>
          <p:nvPr>
            <p:ph type="subTitle" idx="1"/>
          </p:nvPr>
        </p:nvSpPr>
        <p:spPr>
          <a:xfrm>
            <a:off x="2568402" y="4764880"/>
            <a:ext cx="8791575" cy="1655762"/>
          </a:xfrm>
        </p:spPr>
        <p:txBody>
          <a:bodyPr>
            <a:normAutofit fontScale="92500"/>
          </a:bodyPr>
          <a:lstStyle/>
          <a:p>
            <a:r>
              <a:rPr lang="en-US" dirty="0" smtClean="0"/>
              <a:t>Zhu Han</a:t>
            </a:r>
          </a:p>
          <a:p>
            <a:r>
              <a:rPr lang="en-US" dirty="0" smtClean="0"/>
              <a:t>University of Houston</a:t>
            </a:r>
          </a:p>
          <a:p>
            <a:r>
              <a:rPr lang="en-US" dirty="0" smtClean="0"/>
              <a:t>Thanks for Dr. </a:t>
            </a:r>
            <a:r>
              <a:rPr lang="en-US" dirty="0" err="1" smtClean="0"/>
              <a:t>Hien</a:t>
            </a:r>
            <a:r>
              <a:rPr lang="en-US" dirty="0" smtClean="0"/>
              <a:t> Nguyen slides and help by </a:t>
            </a:r>
            <a:r>
              <a:rPr lang="en-US" dirty="0" err="1" smtClean="0"/>
              <a:t>Xunshen</a:t>
            </a:r>
            <a:r>
              <a:rPr lang="en-US" dirty="0" smtClean="0"/>
              <a:t> Du and Kevin Tsai</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
        <p:nvSpPr>
          <p:cNvPr id="5" name="Rectangle 4"/>
          <p:cNvSpPr/>
          <p:nvPr/>
        </p:nvSpPr>
        <p:spPr>
          <a:xfrm>
            <a:off x="4032023" y="4397310"/>
            <a:ext cx="5014643" cy="369332"/>
          </a:xfrm>
          <a:prstGeom prst="rect">
            <a:avLst/>
          </a:prstGeom>
        </p:spPr>
        <p:txBody>
          <a:bodyPr wrap="none">
            <a:spAutoFit/>
          </a:bodyPr>
          <a:lstStyle/>
          <a:p>
            <a:r>
              <a:rPr lang="en-US" dirty="0"/>
              <a:t>http://www2.egr.uh.edu/~zhan2/</a:t>
            </a:r>
            <a:r>
              <a:rPr lang="en-US" dirty="0" err="1"/>
              <a:t>big_data_course</a:t>
            </a:r>
            <a:r>
              <a:rPr lang="en-US" dirty="0"/>
              <a:t>/</a:t>
            </a:r>
          </a:p>
        </p:txBody>
      </p:sp>
    </p:spTree>
    <p:extLst>
      <p:ext uri="{BB962C8B-B14F-4D97-AF65-F5344CB8AC3E}">
        <p14:creationId xmlns:p14="http://schemas.microsoft.com/office/powerpoint/2010/main" val="360689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pic>
        <p:nvPicPr>
          <p:cNvPr id="4" name="Picture 5" descr="Comparison of the DQN agent with the best reinforcement learning methods in the literature."/>
          <p:cNvPicPr>
            <a:picLocks noChangeAspect="1" noChangeArrowheads="1"/>
          </p:cNvPicPr>
          <p:nvPr/>
        </p:nvPicPr>
        <p:blipFill>
          <a:blip r:embed="rId2" cstate="print"/>
          <a:srcRect/>
          <a:stretch>
            <a:fillRect/>
          </a:stretch>
        </p:blipFill>
        <p:spPr bwMode="auto">
          <a:xfrm>
            <a:off x="711201" y="1219200"/>
            <a:ext cx="5825065" cy="5486400"/>
          </a:xfrm>
          <a:prstGeom prst="rect">
            <a:avLst/>
          </a:prstGeom>
          <a:noFill/>
        </p:spPr>
      </p:pic>
      <p:pic>
        <p:nvPicPr>
          <p:cNvPr id="25602" name="Picture 2" descr="Image result for deep reinforcement learning"/>
          <p:cNvPicPr>
            <a:picLocks noChangeAspect="1" noChangeArrowheads="1"/>
          </p:cNvPicPr>
          <p:nvPr/>
        </p:nvPicPr>
        <p:blipFill>
          <a:blip r:embed="rId3" cstate="print"/>
          <a:srcRect/>
          <a:stretch>
            <a:fillRect/>
          </a:stretch>
        </p:blipFill>
        <p:spPr bwMode="auto">
          <a:xfrm>
            <a:off x="7010400" y="2819400"/>
            <a:ext cx="4445000" cy="1905000"/>
          </a:xfrm>
          <a:prstGeom prst="rect">
            <a:avLst/>
          </a:prstGeom>
          <a:noFill/>
        </p:spPr>
      </p:pic>
      <p:sp>
        <p:nvSpPr>
          <p:cNvPr id="6" name="TextBox 5"/>
          <p:cNvSpPr txBox="1"/>
          <p:nvPr/>
        </p:nvSpPr>
        <p:spPr>
          <a:xfrm>
            <a:off x="7213600" y="2133600"/>
            <a:ext cx="4368800" cy="400110"/>
          </a:xfrm>
          <a:prstGeom prst="rect">
            <a:avLst/>
          </a:prstGeom>
          <a:noFill/>
        </p:spPr>
        <p:txBody>
          <a:bodyPr wrap="square" rtlCol="0">
            <a:spAutoFit/>
          </a:bodyPr>
          <a:lstStyle/>
          <a:p>
            <a:r>
              <a:rPr lang="en-US" sz="2000" dirty="0" smtClean="0"/>
              <a:t>Deep Reinforcement Learning</a:t>
            </a:r>
            <a:endParaRPr lang="en-US" sz="2000" dirty="0"/>
          </a:p>
        </p:txBody>
      </p:sp>
      <p:sp>
        <p:nvSpPr>
          <p:cNvPr id="3" name="Slide Number Placeholder 2"/>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06510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sp>
        <p:nvSpPr>
          <p:cNvPr id="3" name="Content Placeholder 2"/>
          <p:cNvSpPr>
            <a:spLocks noGrp="1"/>
          </p:cNvSpPr>
          <p:nvPr>
            <p:ph idx="1"/>
          </p:nvPr>
        </p:nvSpPr>
        <p:spPr>
          <a:xfrm>
            <a:off x="1070857" y="1670931"/>
            <a:ext cx="9905999" cy="3541714"/>
          </a:xfrm>
        </p:spPr>
        <p:txBody>
          <a:bodyPr>
            <a:normAutofit fontScale="92500"/>
          </a:bodyPr>
          <a:lstStyle/>
          <a:p>
            <a:r>
              <a:rPr lang="en-US" sz="2800" dirty="0" smtClean="0"/>
              <a:t>“Deep” in deep learning:</a:t>
            </a:r>
          </a:p>
          <a:p>
            <a:pPr lvl="1"/>
            <a:r>
              <a:rPr lang="en-US" sz="2400" dirty="0" smtClean="0"/>
              <a:t>Some functions computable with a polynomial-size logic gates circuit of depth </a:t>
            </a:r>
            <a:r>
              <a:rPr lang="en-US" sz="2400" b="1" dirty="0" smtClean="0"/>
              <a:t>k</a:t>
            </a:r>
            <a:r>
              <a:rPr lang="en-US" sz="2400" dirty="0" smtClean="0"/>
              <a:t> will require exponential size for depth </a:t>
            </a:r>
            <a:r>
              <a:rPr lang="en-US" sz="2400" b="1" dirty="0" smtClean="0"/>
              <a:t>k − 1</a:t>
            </a:r>
            <a:r>
              <a:rPr lang="en-US" sz="2400" dirty="0" smtClean="0"/>
              <a:t> </a:t>
            </a:r>
            <a:r>
              <a:rPr lang="en-US" sz="2400" dirty="0" smtClean="0">
                <a:solidFill>
                  <a:srgbClr val="FFFF00"/>
                </a:solidFill>
              </a:rPr>
              <a:t>[</a:t>
            </a:r>
            <a:r>
              <a:rPr lang="en-US" sz="1600" i="1" dirty="0" err="1" smtClean="0">
                <a:solidFill>
                  <a:srgbClr val="FFFF00"/>
                </a:solidFill>
              </a:rPr>
              <a:t>Hastad</a:t>
            </a:r>
            <a:r>
              <a:rPr lang="en-US" sz="1600" i="1" dirty="0" smtClean="0">
                <a:solidFill>
                  <a:srgbClr val="FFFF00"/>
                </a:solidFill>
              </a:rPr>
              <a:t> Johan, Theory of computing, 1986</a:t>
            </a:r>
            <a:r>
              <a:rPr lang="en-US" sz="2400" dirty="0" smtClean="0">
                <a:solidFill>
                  <a:srgbClr val="FFFF00"/>
                </a:solidFill>
              </a:rPr>
              <a:t>] </a:t>
            </a:r>
            <a:endParaRPr lang="en-US" sz="2800" dirty="0" smtClean="0">
              <a:solidFill>
                <a:srgbClr val="FFFF00"/>
              </a:solidFill>
            </a:endParaRPr>
          </a:p>
          <a:p>
            <a:pPr lvl="1"/>
            <a:r>
              <a:rPr lang="en-US" sz="2400" dirty="0" smtClean="0"/>
              <a:t>Complex patterns is composed of repeated simples patterns (Everything in the universe is within you)</a:t>
            </a:r>
          </a:p>
          <a:p>
            <a:pPr lvl="1"/>
            <a:r>
              <a:rPr lang="en-US" sz="2400" dirty="0" smtClean="0">
                <a:solidFill>
                  <a:srgbClr val="FF0000"/>
                </a:solidFill>
              </a:rPr>
              <a:t>Curse of dimensionality</a:t>
            </a:r>
            <a:r>
              <a:rPr lang="en-US" sz="2400" dirty="0" smtClean="0"/>
              <a:t>: Convergence rate decreases exponentially with dimension of </a:t>
            </a:r>
            <a:r>
              <a:rPr lang="en-US" sz="2400" dirty="0" smtClean="0"/>
              <a:t>data. DL was dead around 1990s.</a:t>
            </a:r>
            <a:endParaRPr lang="en-US" sz="2400" dirty="0" smtClean="0"/>
          </a:p>
          <a:p>
            <a:pPr lvl="1">
              <a:buNone/>
            </a:pPr>
            <a:endParaRPr lang="en-US" dirty="0"/>
          </a:p>
        </p:txBody>
      </p:sp>
      <p:grpSp>
        <p:nvGrpSpPr>
          <p:cNvPr id="10" name="Group 9"/>
          <p:cNvGrpSpPr/>
          <p:nvPr/>
        </p:nvGrpSpPr>
        <p:grpSpPr>
          <a:xfrm>
            <a:off x="2438401" y="5029201"/>
            <a:ext cx="6332639" cy="1590675"/>
            <a:chOff x="1828800" y="5029200"/>
            <a:chExt cx="4749479" cy="1590675"/>
          </a:xfrm>
        </p:grpSpPr>
        <p:pic>
          <p:nvPicPr>
            <p:cNvPr id="6146" name="Picture 2" descr="Image result for micro photography"/>
            <p:cNvPicPr>
              <a:picLocks noChangeAspect="1" noChangeArrowheads="1"/>
            </p:cNvPicPr>
            <p:nvPr/>
          </p:nvPicPr>
          <p:blipFill>
            <a:blip r:embed="rId3" cstate="print"/>
            <a:srcRect/>
            <a:stretch>
              <a:fillRect/>
            </a:stretch>
          </p:blipFill>
          <p:spPr bwMode="auto">
            <a:xfrm>
              <a:off x="1828800" y="5029200"/>
              <a:ext cx="1991901" cy="1590675"/>
            </a:xfrm>
            <a:prstGeom prst="rect">
              <a:avLst/>
            </a:prstGeom>
            <a:noFill/>
          </p:spPr>
        </p:pic>
        <p:pic>
          <p:nvPicPr>
            <p:cNvPr id="6147" name="Picture 3"/>
            <p:cNvPicPr>
              <a:picLocks noChangeAspect="1" noChangeArrowheads="1"/>
            </p:cNvPicPr>
            <p:nvPr/>
          </p:nvPicPr>
          <p:blipFill>
            <a:blip r:embed="rId4" cstate="print"/>
            <a:srcRect/>
            <a:stretch>
              <a:fillRect/>
            </a:stretch>
          </p:blipFill>
          <p:spPr bwMode="auto">
            <a:xfrm>
              <a:off x="5257800" y="5029200"/>
              <a:ext cx="1320479" cy="1580573"/>
            </a:xfrm>
            <a:prstGeom prst="rect">
              <a:avLst/>
            </a:prstGeom>
            <a:noFill/>
            <a:ln w="9525">
              <a:noFill/>
              <a:miter lim="800000"/>
              <a:headEnd/>
              <a:tailEnd/>
            </a:ln>
          </p:spPr>
        </p:pic>
        <p:cxnSp>
          <p:nvCxnSpPr>
            <p:cNvPr id="7" name="Straight Arrow Connector 6"/>
            <p:cNvCxnSpPr/>
            <p:nvPr/>
          </p:nvCxnSpPr>
          <p:spPr>
            <a:xfrm flipV="1">
              <a:off x="3962400" y="51816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62400" y="57912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57912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2788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endParaRPr lang="en-US" dirty="0"/>
          </a:p>
        </p:txBody>
      </p:sp>
      <p:sp>
        <p:nvSpPr>
          <p:cNvPr id="3" name="Content Placeholder 2"/>
          <p:cNvSpPr>
            <a:spLocks noGrp="1"/>
          </p:cNvSpPr>
          <p:nvPr>
            <p:ph idx="1"/>
          </p:nvPr>
        </p:nvSpPr>
        <p:spPr>
          <a:xfrm>
            <a:off x="1113190" y="1727376"/>
            <a:ext cx="9905999" cy="3541714"/>
          </a:xfrm>
        </p:spPr>
        <p:txBody>
          <a:bodyPr>
            <a:normAutofit fontScale="92500" lnSpcReduction="10000"/>
          </a:bodyPr>
          <a:lstStyle/>
          <a:p>
            <a:r>
              <a:rPr lang="en-US" dirty="0" smtClean="0"/>
              <a:t>Big annotated datasets become available:</a:t>
            </a:r>
          </a:p>
          <a:p>
            <a:pPr lvl="1"/>
            <a:r>
              <a:rPr lang="en-US" dirty="0" err="1" smtClean="0"/>
              <a:t>ImageNet</a:t>
            </a:r>
            <a:r>
              <a:rPr lang="en-US" dirty="0" smtClean="0"/>
              <a:t>:  </a:t>
            </a:r>
          </a:p>
          <a:p>
            <a:pPr lvl="1"/>
            <a:r>
              <a:rPr lang="en-US" dirty="0" smtClean="0"/>
              <a:t>Google Video:</a:t>
            </a:r>
          </a:p>
          <a:p>
            <a:pPr lvl="1"/>
            <a:r>
              <a:rPr lang="en-US" dirty="0" smtClean="0"/>
              <a:t>Mechanical Turk</a:t>
            </a:r>
          </a:p>
          <a:p>
            <a:pPr lvl="1"/>
            <a:r>
              <a:rPr lang="en-US" dirty="0" err="1" smtClean="0"/>
              <a:t>Crowsourcing</a:t>
            </a:r>
            <a:endParaRPr lang="en-US" dirty="0" smtClean="0"/>
          </a:p>
          <a:p>
            <a:r>
              <a:rPr lang="en-US" dirty="0" smtClean="0">
                <a:solidFill>
                  <a:srgbClr val="FF0000"/>
                </a:solidFill>
              </a:rPr>
              <a:t>GPU processing power</a:t>
            </a:r>
          </a:p>
          <a:p>
            <a:r>
              <a:rPr lang="en-US" dirty="0" smtClean="0"/>
              <a:t>Better stochastic gradient descents:</a:t>
            </a:r>
          </a:p>
          <a:p>
            <a:pPr lvl="1"/>
            <a:r>
              <a:rPr lang="en-US" dirty="0" err="1" smtClean="0"/>
              <a:t>AdaGrad</a:t>
            </a:r>
            <a:r>
              <a:rPr lang="en-US" dirty="0" smtClean="0"/>
              <a:t>, </a:t>
            </a:r>
            <a:r>
              <a:rPr lang="en-US" dirty="0" err="1" smtClean="0"/>
              <a:t>AdamGrad</a:t>
            </a:r>
            <a:r>
              <a:rPr lang="en-US" dirty="0" smtClean="0"/>
              <a:t>, </a:t>
            </a:r>
            <a:r>
              <a:rPr lang="en-US" dirty="0" err="1" smtClean="0"/>
              <a:t>RMSProp</a:t>
            </a:r>
            <a:endParaRPr lang="en-US" dirty="0"/>
          </a:p>
          <a:p>
            <a:pPr>
              <a:buNone/>
            </a:pPr>
            <a:endParaRPr lang="en-US" dirty="0" smtClean="0"/>
          </a:p>
        </p:txBody>
      </p:sp>
      <p:pic>
        <p:nvPicPr>
          <p:cNvPr id="4098" name="Picture 2" descr="https://2.bp.blogspot.com/-7TeQwPP34iE/V-vnyZPp0dI/AAAAAAAABRA/uH19ST1iJdITzX73A8Uu5HMRjTrLvWc-QCEw/s640/image08.png"/>
          <p:cNvPicPr>
            <a:picLocks noChangeAspect="1" noChangeArrowheads="1"/>
          </p:cNvPicPr>
          <p:nvPr/>
        </p:nvPicPr>
        <p:blipFill>
          <a:blip r:embed="rId2" cstate="print"/>
          <a:srcRect/>
          <a:stretch>
            <a:fillRect/>
          </a:stretch>
        </p:blipFill>
        <p:spPr bwMode="auto">
          <a:xfrm>
            <a:off x="4470400" y="2702719"/>
            <a:ext cx="5486400" cy="482203"/>
          </a:xfrm>
          <a:prstGeom prst="rect">
            <a:avLst/>
          </a:prstGeom>
          <a:noFill/>
        </p:spPr>
      </p:pic>
      <p:pic>
        <p:nvPicPr>
          <p:cNvPr id="4100" name="Picture 4" descr="Image result for imagenet"/>
          <p:cNvPicPr>
            <a:picLocks noChangeAspect="1" noChangeArrowheads="1"/>
          </p:cNvPicPr>
          <p:nvPr/>
        </p:nvPicPr>
        <p:blipFill>
          <a:blip r:embed="rId3" cstate="print"/>
          <a:srcRect/>
          <a:stretch>
            <a:fillRect/>
          </a:stretch>
        </p:blipFill>
        <p:spPr bwMode="auto">
          <a:xfrm>
            <a:off x="3759200" y="2209800"/>
            <a:ext cx="2743200" cy="432054"/>
          </a:xfrm>
          <a:prstGeom prst="rect">
            <a:avLst/>
          </a:prstGeom>
          <a:noFill/>
        </p:spPr>
      </p:pic>
      <p:pic>
        <p:nvPicPr>
          <p:cNvPr id="4102" name="Picture 6" descr="Image result for mechanical turk"/>
          <p:cNvPicPr>
            <a:picLocks noChangeAspect="1" noChangeArrowheads="1"/>
          </p:cNvPicPr>
          <p:nvPr/>
        </p:nvPicPr>
        <p:blipFill>
          <a:blip r:embed="rId4" cstate="print"/>
          <a:srcRect/>
          <a:stretch>
            <a:fillRect/>
          </a:stretch>
        </p:blipFill>
        <p:spPr bwMode="auto">
          <a:xfrm>
            <a:off x="5124635" y="3276601"/>
            <a:ext cx="1276165" cy="657225"/>
          </a:xfrm>
          <a:prstGeom prst="rect">
            <a:avLst/>
          </a:prstGeom>
          <a:noFill/>
        </p:spPr>
      </p:pic>
      <p:pic>
        <p:nvPicPr>
          <p:cNvPr id="4104" name="Picture 8" descr="Image result for nvidia"/>
          <p:cNvPicPr>
            <a:picLocks noChangeAspect="1" noChangeArrowheads="1"/>
          </p:cNvPicPr>
          <p:nvPr/>
        </p:nvPicPr>
        <p:blipFill>
          <a:blip r:embed="rId5" cstate="print"/>
          <a:srcRect/>
          <a:stretch>
            <a:fillRect/>
          </a:stretch>
        </p:blipFill>
        <p:spPr bwMode="auto">
          <a:xfrm>
            <a:off x="6502401" y="4038600"/>
            <a:ext cx="1393372" cy="771526"/>
          </a:xfrm>
          <a:prstGeom prst="rect">
            <a:avLst/>
          </a:prstGeom>
          <a:noFill/>
        </p:spPr>
      </p:pic>
      <p:pic>
        <p:nvPicPr>
          <p:cNvPr id="4106" name="Picture 10" descr="Image result for labelme"/>
          <p:cNvPicPr>
            <a:picLocks noChangeAspect="1" noChangeArrowheads="1"/>
          </p:cNvPicPr>
          <p:nvPr/>
        </p:nvPicPr>
        <p:blipFill>
          <a:blip r:embed="rId6" cstate="print"/>
          <a:srcRect/>
          <a:stretch>
            <a:fillRect/>
          </a:stretch>
        </p:blipFill>
        <p:spPr bwMode="auto">
          <a:xfrm>
            <a:off x="7213600" y="3352800"/>
            <a:ext cx="2743200" cy="657226"/>
          </a:xfrm>
          <a:prstGeom prst="rect">
            <a:avLst/>
          </a:prstGeom>
          <a:noFill/>
        </p:spPr>
      </p:pic>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0317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blinds(horizontal)">
                                      <p:cBhvr>
                                        <p:cTn id="19" dur="500"/>
                                        <p:tgtEl>
                                          <p:spTgt spid="4100"/>
                                        </p:tgtEl>
                                      </p:cBhvr>
                                    </p:animEffect>
                                  </p:childTnLst>
                                </p:cTn>
                              </p:par>
                              <p:par>
                                <p:cTn id="20" presetID="3" presetClass="entr" presetSubtype="1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linds(horizontal)">
                                      <p:cBhvr>
                                        <p:cTn id="22" dur="500"/>
                                        <p:tgtEl>
                                          <p:spTgt spid="4098"/>
                                        </p:tgtEl>
                                      </p:cBhvr>
                                    </p:animEffect>
                                  </p:childTnLst>
                                </p:cTn>
                              </p:par>
                              <p:par>
                                <p:cTn id="23" presetID="3" presetClass="entr" presetSubtype="10" fill="hold" nodeType="withEffect">
                                  <p:stCondLst>
                                    <p:cond delay="0"/>
                                  </p:stCondLst>
                                  <p:childTnLst>
                                    <p:set>
                                      <p:cBhvr>
                                        <p:cTn id="24" dur="1" fill="hold">
                                          <p:stCondLst>
                                            <p:cond delay="0"/>
                                          </p:stCondLst>
                                        </p:cTn>
                                        <p:tgtEl>
                                          <p:spTgt spid="4106"/>
                                        </p:tgtEl>
                                        <p:attrNameLst>
                                          <p:attrName>style.visibility</p:attrName>
                                        </p:attrNameLst>
                                      </p:cBhvr>
                                      <p:to>
                                        <p:strVal val="visible"/>
                                      </p:to>
                                    </p:set>
                                    <p:animEffect transition="in" filter="blinds(horizontal)">
                                      <p:cBhvr>
                                        <p:cTn id="25" dur="500"/>
                                        <p:tgtEl>
                                          <p:spTgt spid="4106"/>
                                        </p:tgtEl>
                                      </p:cBhvr>
                                    </p:animEffect>
                                  </p:childTnLst>
                                </p:cTn>
                              </p:par>
                              <p:par>
                                <p:cTn id="26" presetID="3" presetClass="entr" presetSubtype="10"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blinds(horizontal)">
                                      <p:cBhvr>
                                        <p:cTn id="28" dur="500"/>
                                        <p:tgtEl>
                                          <p:spTgt spid="410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104"/>
                                        </p:tgtEl>
                                        <p:attrNameLst>
                                          <p:attrName>style.visibility</p:attrName>
                                        </p:attrNameLst>
                                      </p:cBhvr>
                                      <p:to>
                                        <p:strVal val="visible"/>
                                      </p:to>
                                    </p:set>
                                    <p:animEffect transition="in" filter="blinds(horizontal)">
                                      <p:cBhvr>
                                        <p:cTn id="36" dur="500"/>
                                        <p:tgtEl>
                                          <p:spTgt spid="410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500"/>
                                        <p:tgtEl>
                                          <p:spTgt spid="3">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linds(horizontal)">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079" y="166962"/>
            <a:ext cx="9905998" cy="1478570"/>
          </a:xfrm>
        </p:spPr>
        <p:txBody>
          <a:bodyPr/>
          <a:lstStyle/>
          <a:p>
            <a:r>
              <a:rPr lang="en-US" dirty="0" smtClean="0"/>
              <a:t>Biological Neuron and Modeling</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69" y="1600201"/>
            <a:ext cx="11824663" cy="431800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169772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747" y="0"/>
            <a:ext cx="9905998" cy="1478570"/>
          </a:xfrm>
        </p:spPr>
        <p:txBody>
          <a:bodyPr>
            <a:normAutofit/>
          </a:bodyPr>
          <a:lstStyle/>
          <a:p>
            <a:r>
              <a:rPr lang="en-US" dirty="0" smtClean="0"/>
              <a:t>Hierarchical Structure Deep Learning</a:t>
            </a:r>
            <a:endParaRPr lang="en-US" dirty="0"/>
          </a:p>
        </p:txBody>
      </p:sp>
      <p:sp>
        <p:nvSpPr>
          <p:cNvPr id="3" name="Content Placeholder 2"/>
          <p:cNvSpPr>
            <a:spLocks noGrp="1"/>
          </p:cNvSpPr>
          <p:nvPr>
            <p:ph idx="1"/>
          </p:nvPr>
        </p:nvSpPr>
        <p:spPr>
          <a:xfrm>
            <a:off x="637822" y="1095238"/>
            <a:ext cx="10972800" cy="4525963"/>
          </a:xfrm>
        </p:spPr>
        <p:txBody>
          <a:bodyPr/>
          <a:lstStyle/>
          <a:p>
            <a:r>
              <a:rPr lang="en-US" dirty="0"/>
              <a:t>1981, David Hubel &amp; </a:t>
            </a:r>
            <a:r>
              <a:rPr lang="en-US" dirty="0" err="1"/>
              <a:t>Torsten</a:t>
            </a:r>
            <a:r>
              <a:rPr lang="en-US" dirty="0"/>
              <a:t> Wiesel: The </a:t>
            </a:r>
            <a:r>
              <a:rPr lang="en-US" dirty="0" err="1"/>
              <a:t>Mamalian</a:t>
            </a:r>
            <a:r>
              <a:rPr lang="en-US" dirty="0"/>
              <a:t> Visual Cortex is Hierarchical</a:t>
            </a:r>
          </a:p>
          <a:p>
            <a:endParaRPr lang="en-US" dirty="0"/>
          </a:p>
        </p:txBody>
      </p:sp>
      <p:pic>
        <p:nvPicPr>
          <p:cNvPr id="8" name="Picture 7" descr="http://img.my.csdn.net/uploads/201304/08/1365435513_7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2266951"/>
            <a:ext cx="7186591" cy="296158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灯片编号占位符 4"/>
          <p:cNvSpPr>
            <a:spLocks noGrp="1"/>
          </p:cNvSpPr>
          <p:nvPr/>
        </p:nvSpPr>
        <p:spPr>
          <a:xfrm>
            <a:off x="8780493" y="673510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552064-8B1A-481A-8941-5F8DB995C174}" type="slidenum">
              <a:rPr lang="zh-CN" altLang="en-US" smtClean="0"/>
              <a:pPr/>
              <a:t>14</a:t>
            </a:fld>
            <a:endParaRPr lang="zh-CN" altLang="en-US"/>
          </a:p>
        </p:txBody>
      </p:sp>
      <p:pic>
        <p:nvPicPr>
          <p:cNvPr id="11" name="Picture 10"/>
          <p:cNvPicPr>
            <a:picLocks noChangeAspect="1"/>
          </p:cNvPicPr>
          <p:nvPr/>
        </p:nvPicPr>
        <p:blipFill>
          <a:blip r:embed="rId3"/>
          <a:stretch>
            <a:fillRect/>
          </a:stretch>
        </p:blipFill>
        <p:spPr>
          <a:xfrm>
            <a:off x="6127933" y="5325395"/>
            <a:ext cx="3695700" cy="1314450"/>
          </a:xfrm>
          <a:prstGeom prst="rect">
            <a:avLst/>
          </a:prstGeom>
        </p:spPr>
      </p:pic>
      <p:pic>
        <p:nvPicPr>
          <p:cNvPr id="12" name="Picture 11" descr="http://www.scholarpedia.org/w/images/7/79/Mode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1" y="2438401"/>
            <a:ext cx="2927148" cy="410683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482713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02" y="0"/>
            <a:ext cx="9905998" cy="1478570"/>
          </a:xfrm>
        </p:spPr>
        <p:txBody>
          <a:bodyPr/>
          <a:lstStyle/>
          <a:p>
            <a:r>
              <a:rPr lang="en-US" dirty="0" smtClean="0"/>
              <a:t>Deep Learning Structure</a:t>
            </a:r>
            <a:endParaRPr lang="en-US" dirty="0"/>
          </a:p>
        </p:txBody>
      </p:sp>
      <p:pic>
        <p:nvPicPr>
          <p:cNvPr id="4" name="Picture 2" descr="http://img.my.csdn.net/uploads/201304/08/1365435554_6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1" y="1295400"/>
            <a:ext cx="9164804" cy="515284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4"/>
          <p:cNvPicPr>
            <a:picLocks noGrp="1" noChangeAspect="1"/>
          </p:cNvPicPr>
          <p:nvPr>
            <p:ph idx="1"/>
          </p:nvPr>
        </p:nvPicPr>
        <p:blipFill>
          <a:blip r:embed="rId3"/>
          <a:srcRect t="29403" b="29403"/>
          <a:stretch>
            <a:fillRect/>
          </a:stretch>
        </p:blipFill>
        <p:spPr>
          <a:xfrm>
            <a:off x="7112000" y="5032802"/>
            <a:ext cx="3759200" cy="1550562"/>
          </a:xfrm>
        </p:spPr>
      </p:pic>
      <p:sp>
        <p:nvSpPr>
          <p:cNvPr id="6" name="TextBox 5"/>
          <p:cNvSpPr txBox="1"/>
          <p:nvPr/>
        </p:nvSpPr>
        <p:spPr>
          <a:xfrm>
            <a:off x="5892800" y="5638800"/>
            <a:ext cx="754872" cy="369332"/>
          </a:xfrm>
          <a:prstGeom prst="rect">
            <a:avLst/>
          </a:prstGeom>
          <a:noFill/>
        </p:spPr>
        <p:txBody>
          <a:bodyPr wrap="none" rtlCol="0">
            <a:spAutoFit/>
          </a:bodyPr>
          <a:lstStyle/>
          <a:p>
            <a:r>
              <a:rPr lang="en-US" dirty="0" smtClean="0"/>
              <a:t>Hinton</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118569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3" y="0"/>
            <a:ext cx="9905998" cy="1478570"/>
          </a:xfrm>
        </p:spPr>
        <p:txBody>
          <a:bodyPr>
            <a:normAutofit/>
          </a:bodyPr>
          <a:lstStyle/>
          <a:p>
            <a:r>
              <a:rPr lang="en-US" dirty="0" smtClean="0"/>
              <a:t>Fully Connected </a:t>
            </a:r>
            <a:br>
              <a:rPr lang="en-US" dirty="0" smtClean="0"/>
            </a:br>
            <a:r>
              <a:rPr lang="en-US" dirty="0" smtClean="0"/>
              <a:t>Feed-Forward Network</a:t>
            </a:r>
            <a:endParaRPr lang="en-US" dirty="0"/>
          </a:p>
        </p:txBody>
      </p:sp>
      <p:pic>
        <p:nvPicPr>
          <p:cNvPr id="3074" name="Picture 2" descr="Image result for fully connected feedforward neural network"/>
          <p:cNvPicPr>
            <a:picLocks noChangeAspect="1" noChangeArrowheads="1"/>
          </p:cNvPicPr>
          <p:nvPr/>
        </p:nvPicPr>
        <p:blipFill>
          <a:blip r:embed="rId2" cstate="print"/>
          <a:srcRect/>
          <a:stretch>
            <a:fillRect/>
          </a:stretch>
        </p:blipFill>
        <p:spPr bwMode="auto">
          <a:xfrm>
            <a:off x="1625600" y="4114270"/>
            <a:ext cx="5283200" cy="1943630"/>
          </a:xfrm>
          <a:prstGeom prst="rect">
            <a:avLst/>
          </a:prstGeom>
          <a:noFill/>
        </p:spPr>
      </p:pic>
      <p:grpSp>
        <p:nvGrpSpPr>
          <p:cNvPr id="29" name="Group 28"/>
          <p:cNvGrpSpPr/>
          <p:nvPr/>
        </p:nvGrpSpPr>
        <p:grpSpPr>
          <a:xfrm>
            <a:off x="1524000" y="1524001"/>
            <a:ext cx="9245600" cy="2081943"/>
            <a:chOff x="1676400" y="4343400"/>
            <a:chExt cx="6934200" cy="2081943"/>
          </a:xfrm>
        </p:grpSpPr>
        <p:sp>
          <p:nvSpPr>
            <p:cNvPr id="18" name="TextBox 17"/>
            <p:cNvSpPr txBox="1"/>
            <p:nvPr/>
          </p:nvSpPr>
          <p:spPr>
            <a:xfrm>
              <a:off x="5181600" y="5715000"/>
              <a:ext cx="3429000" cy="646331"/>
            </a:xfrm>
            <a:prstGeom prst="rect">
              <a:avLst/>
            </a:prstGeom>
            <a:noFill/>
          </p:spPr>
          <p:txBody>
            <a:bodyPr wrap="square" rtlCol="0">
              <a:spAutoFit/>
            </a:bodyPr>
            <a:lstStyle/>
            <a:p>
              <a:r>
                <a:rPr lang="en-US" dirty="0" smtClean="0"/>
                <a:t>Linear transformation followed by non-linear rectification</a:t>
              </a:r>
              <a:endParaRPr lang="en-US" dirty="0"/>
            </a:p>
          </p:txBody>
        </p:sp>
        <p:pic>
          <p:nvPicPr>
            <p:cNvPr id="3080" name="Picture 8"/>
            <p:cNvPicPr>
              <a:picLocks noChangeAspect="1" noChangeArrowheads="1"/>
            </p:cNvPicPr>
            <p:nvPr/>
          </p:nvPicPr>
          <p:blipFill>
            <a:blip r:embed="rId3" cstate="print"/>
            <a:srcRect/>
            <a:stretch>
              <a:fillRect/>
            </a:stretch>
          </p:blipFill>
          <p:spPr bwMode="auto">
            <a:xfrm>
              <a:off x="1676400" y="4343400"/>
              <a:ext cx="3448050" cy="2047875"/>
            </a:xfrm>
            <a:prstGeom prst="rect">
              <a:avLst/>
            </a:prstGeom>
            <a:noFill/>
            <a:ln w="9525">
              <a:noFill/>
              <a:miter lim="800000"/>
              <a:headEnd/>
              <a:tailEnd/>
            </a:ln>
          </p:spPr>
        </p:pic>
        <p:pic>
          <p:nvPicPr>
            <p:cNvPr id="3083" name="Picture 11"/>
            <p:cNvPicPr>
              <a:picLocks noChangeAspect="1" noChangeArrowheads="1"/>
            </p:cNvPicPr>
            <p:nvPr/>
          </p:nvPicPr>
          <p:blipFill>
            <a:blip r:embed="rId4" cstate="print"/>
            <a:srcRect/>
            <a:stretch>
              <a:fillRect/>
            </a:stretch>
          </p:blipFill>
          <p:spPr bwMode="auto">
            <a:xfrm>
              <a:off x="5181600" y="4953000"/>
              <a:ext cx="2362200" cy="742725"/>
            </a:xfrm>
            <a:prstGeom prst="rect">
              <a:avLst/>
            </a:prstGeom>
            <a:noFill/>
            <a:ln w="9525">
              <a:noFill/>
              <a:miter lim="800000"/>
              <a:headEnd/>
              <a:tailEnd/>
            </a:ln>
          </p:spPr>
        </p:pic>
        <p:pic>
          <p:nvPicPr>
            <p:cNvPr id="3085" name="Picture 13"/>
            <p:cNvPicPr>
              <a:picLocks noChangeAspect="1" noChangeArrowheads="1"/>
            </p:cNvPicPr>
            <p:nvPr/>
          </p:nvPicPr>
          <p:blipFill>
            <a:blip r:embed="rId5" cstate="print"/>
            <a:srcRect/>
            <a:stretch>
              <a:fillRect/>
            </a:stretch>
          </p:blipFill>
          <p:spPr bwMode="auto">
            <a:xfrm>
              <a:off x="2438400" y="6019800"/>
              <a:ext cx="947737" cy="405543"/>
            </a:xfrm>
            <a:prstGeom prst="rect">
              <a:avLst/>
            </a:prstGeom>
            <a:noFill/>
            <a:ln w="9525">
              <a:noFill/>
              <a:miter lim="800000"/>
              <a:headEnd/>
              <a:tailEnd/>
            </a:ln>
          </p:spPr>
        </p:pic>
      </p:grpSp>
      <p:pic>
        <p:nvPicPr>
          <p:cNvPr id="3088" name="Picture 16"/>
          <p:cNvPicPr>
            <a:picLocks noChangeAspect="1" noChangeArrowheads="1"/>
          </p:cNvPicPr>
          <p:nvPr/>
        </p:nvPicPr>
        <p:blipFill>
          <a:blip r:embed="rId6" cstate="print"/>
          <a:srcRect/>
          <a:stretch>
            <a:fillRect/>
          </a:stretch>
        </p:blipFill>
        <p:spPr bwMode="auto">
          <a:xfrm>
            <a:off x="7658101" y="4038600"/>
            <a:ext cx="4229100" cy="1638300"/>
          </a:xfrm>
          <a:prstGeom prst="rect">
            <a:avLst/>
          </a:prstGeom>
          <a:noFill/>
          <a:ln w="9525">
            <a:noFill/>
            <a:miter lim="800000"/>
            <a:headEnd/>
            <a:tailEnd/>
          </a:ln>
        </p:spPr>
      </p:pic>
      <p:pic>
        <p:nvPicPr>
          <p:cNvPr id="3089" name="Picture 17"/>
          <p:cNvPicPr>
            <a:picLocks noChangeAspect="1" noChangeArrowheads="1"/>
          </p:cNvPicPr>
          <p:nvPr/>
        </p:nvPicPr>
        <p:blipFill>
          <a:blip r:embed="rId7" cstate="print"/>
          <a:srcRect/>
          <a:stretch>
            <a:fillRect/>
          </a:stretch>
        </p:blipFill>
        <p:spPr bwMode="auto">
          <a:xfrm>
            <a:off x="7721600" y="5829300"/>
            <a:ext cx="3175000" cy="800100"/>
          </a:xfrm>
          <a:prstGeom prst="rect">
            <a:avLst/>
          </a:prstGeom>
          <a:noFill/>
          <a:ln w="9525">
            <a:noFill/>
            <a:miter lim="800000"/>
            <a:headEnd/>
            <a:tailEnd/>
          </a:ln>
        </p:spPr>
      </p:pic>
      <p:sp>
        <p:nvSpPr>
          <p:cNvPr id="31" name="Curved Right Arrow 30"/>
          <p:cNvSpPr/>
          <p:nvPr/>
        </p:nvSpPr>
        <p:spPr>
          <a:xfrm>
            <a:off x="304800" y="2590800"/>
            <a:ext cx="1219200" cy="2209800"/>
          </a:xfrm>
          <a:prstGeom prst="curved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4368801" y="6096001"/>
            <a:ext cx="2385389" cy="461665"/>
          </a:xfrm>
          <a:prstGeom prst="rect">
            <a:avLst/>
          </a:prstGeom>
          <a:noFill/>
        </p:spPr>
        <p:txBody>
          <a:bodyPr wrap="none" rtlCol="0">
            <a:spAutoFit/>
          </a:bodyPr>
          <a:lstStyle/>
          <a:p>
            <a:r>
              <a:rPr lang="en-US" sz="2400" dirty="0" smtClean="0"/>
              <a:t>Back propagation</a:t>
            </a:r>
            <a:endParaRPr lang="en-US" sz="2400" dirty="0"/>
          </a:p>
        </p:txBody>
      </p:sp>
      <p:sp>
        <p:nvSpPr>
          <p:cNvPr id="13" name="TextBox 12"/>
          <p:cNvSpPr txBox="1"/>
          <p:nvPr/>
        </p:nvSpPr>
        <p:spPr>
          <a:xfrm>
            <a:off x="7620001" y="3581401"/>
            <a:ext cx="1993755" cy="461665"/>
          </a:xfrm>
          <a:prstGeom prst="rect">
            <a:avLst/>
          </a:prstGeom>
          <a:noFill/>
        </p:spPr>
        <p:txBody>
          <a:bodyPr wrap="none" rtlCol="0">
            <a:spAutoFit/>
          </a:bodyPr>
          <a:lstStyle/>
          <a:p>
            <a:r>
              <a:rPr lang="en-US" sz="2400" dirty="0" smtClean="0"/>
              <a:t>Training of NN</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6779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88"/>
                                        </p:tgtEl>
                                        <p:attrNameLst>
                                          <p:attrName>style.visibility</p:attrName>
                                        </p:attrNameLst>
                                      </p:cBhvr>
                                      <p:to>
                                        <p:strVal val="visible"/>
                                      </p:to>
                                    </p:set>
                                    <p:animEffect transition="in" filter="blinds(horizontal)">
                                      <p:cBhvr>
                                        <p:cTn id="15" dur="500"/>
                                        <p:tgtEl>
                                          <p:spTgt spid="308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89"/>
                                        </p:tgtEl>
                                        <p:attrNameLst>
                                          <p:attrName>style.visibility</p:attrName>
                                        </p:attrNameLst>
                                      </p:cBhvr>
                                      <p:to>
                                        <p:strVal val="visible"/>
                                      </p:to>
                                    </p:set>
                                    <p:animEffect transition="in" filter="blinds(horizontal)">
                                      <p:cBhvr>
                                        <p:cTn id="20"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02" y="181074"/>
            <a:ext cx="9905998" cy="1478570"/>
          </a:xfrm>
        </p:spPr>
        <p:txBody>
          <a:bodyPr/>
          <a:lstStyle/>
          <a:p>
            <a:r>
              <a:rPr lang="en-US" dirty="0" smtClean="0"/>
              <a:t>Rectifier Functions</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6400800" y="1752601"/>
            <a:ext cx="4267200" cy="2316402"/>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1219200" y="1819276"/>
            <a:ext cx="4165600" cy="2345179"/>
          </a:xfrm>
          <a:prstGeom prst="rect">
            <a:avLst/>
          </a:prstGeom>
          <a:noFill/>
          <a:ln w="9525">
            <a:noFill/>
            <a:miter lim="800000"/>
            <a:headEnd/>
            <a:tailEnd/>
          </a:ln>
        </p:spPr>
      </p:pic>
      <p:sp>
        <p:nvSpPr>
          <p:cNvPr id="6" name="TextBox 5"/>
          <p:cNvSpPr txBox="1"/>
          <p:nvPr/>
        </p:nvSpPr>
        <p:spPr>
          <a:xfrm>
            <a:off x="914400" y="1345141"/>
            <a:ext cx="5283200" cy="461665"/>
          </a:xfrm>
          <a:prstGeom prst="rect">
            <a:avLst/>
          </a:prstGeom>
          <a:noFill/>
        </p:spPr>
        <p:txBody>
          <a:bodyPr wrap="square" rtlCol="0">
            <a:spAutoFit/>
          </a:bodyPr>
          <a:lstStyle/>
          <a:p>
            <a:r>
              <a:rPr lang="en-US" sz="2400" dirty="0" smtClean="0"/>
              <a:t>Activation function from biological data</a:t>
            </a:r>
            <a:endParaRPr lang="en-US" sz="2400" dirty="0"/>
          </a:p>
        </p:txBody>
      </p:sp>
      <p:grpSp>
        <p:nvGrpSpPr>
          <p:cNvPr id="17" name="Group 16"/>
          <p:cNvGrpSpPr/>
          <p:nvPr/>
        </p:nvGrpSpPr>
        <p:grpSpPr>
          <a:xfrm>
            <a:off x="1320800" y="4267200"/>
            <a:ext cx="4165600" cy="2376744"/>
            <a:chOff x="990600" y="4267200"/>
            <a:chExt cx="3124200" cy="2376744"/>
          </a:xfrm>
        </p:grpSpPr>
        <p:pic>
          <p:nvPicPr>
            <p:cNvPr id="28676" name="Picture 4"/>
            <p:cNvPicPr>
              <a:picLocks noChangeAspect="1" noChangeArrowheads="1"/>
            </p:cNvPicPr>
            <p:nvPr/>
          </p:nvPicPr>
          <p:blipFill>
            <a:blip r:embed="rId4" cstate="print"/>
            <a:srcRect/>
            <a:stretch>
              <a:fillRect/>
            </a:stretch>
          </p:blipFill>
          <p:spPr bwMode="auto">
            <a:xfrm>
              <a:off x="990600" y="4267200"/>
              <a:ext cx="3124200" cy="2376744"/>
            </a:xfrm>
            <a:prstGeom prst="rect">
              <a:avLst/>
            </a:prstGeom>
            <a:noFill/>
            <a:ln w="9525">
              <a:noFill/>
              <a:miter lim="800000"/>
              <a:headEnd/>
              <a:tailEnd/>
            </a:ln>
          </p:spPr>
        </p:pic>
        <p:grpSp>
          <p:nvGrpSpPr>
            <p:cNvPr id="16" name="Group 15"/>
            <p:cNvGrpSpPr/>
            <p:nvPr/>
          </p:nvGrpSpPr>
          <p:grpSpPr>
            <a:xfrm>
              <a:off x="1371600" y="4419600"/>
              <a:ext cx="2590800" cy="1676400"/>
              <a:chOff x="1371600" y="4419600"/>
              <a:chExt cx="2590800" cy="1676400"/>
            </a:xfrm>
          </p:grpSpPr>
          <p:cxnSp>
            <p:nvCxnSpPr>
              <p:cNvPr id="10" name="Straight Connector 9"/>
              <p:cNvCxnSpPr/>
              <p:nvPr/>
            </p:nvCxnSpPr>
            <p:spPr>
              <a:xfrm flipH="1">
                <a:off x="1371600" y="5791200"/>
                <a:ext cx="1295400" cy="3048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67000" y="4419600"/>
                <a:ext cx="1295400" cy="13716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pic>
        <p:nvPicPr>
          <p:cNvPr id="28679" name="Picture 7"/>
          <p:cNvPicPr>
            <a:picLocks noChangeAspect="1" noChangeArrowheads="1"/>
          </p:cNvPicPr>
          <p:nvPr/>
        </p:nvPicPr>
        <p:blipFill>
          <a:blip r:embed="rId5" cstate="print"/>
          <a:srcRect/>
          <a:stretch>
            <a:fillRect/>
          </a:stretch>
        </p:blipFill>
        <p:spPr bwMode="auto">
          <a:xfrm>
            <a:off x="6604001" y="4210266"/>
            <a:ext cx="4057649" cy="2495335"/>
          </a:xfrm>
          <a:prstGeom prst="rect">
            <a:avLst/>
          </a:prstGeom>
          <a:noFill/>
          <a:ln w="9525">
            <a:noFill/>
            <a:miter lim="800000"/>
            <a:headEnd/>
            <a:tailEnd/>
          </a:ln>
        </p:spPr>
      </p:pic>
      <p:sp>
        <p:nvSpPr>
          <p:cNvPr id="21" name="Rectangle 20"/>
          <p:cNvSpPr/>
          <p:nvPr/>
        </p:nvSpPr>
        <p:spPr>
          <a:xfrm>
            <a:off x="6502400" y="5638800"/>
            <a:ext cx="44704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95472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Rectifier Linear Unit (</a:t>
            </a:r>
            <a:r>
              <a:rPr lang="en-US" dirty="0" err="1" smtClean="0"/>
              <a:t>ReLU</a:t>
            </a:r>
            <a:r>
              <a:rPr lang="en-US" dirty="0" smtClean="0"/>
              <a:t>)</a:t>
            </a:r>
            <a:endParaRPr lang="en-US" dirty="0"/>
          </a:p>
        </p:txBody>
      </p:sp>
      <p:sp>
        <p:nvSpPr>
          <p:cNvPr id="3" name="Content Placeholder 2"/>
          <p:cNvSpPr>
            <a:spLocks noGrp="1"/>
          </p:cNvSpPr>
          <p:nvPr>
            <p:ph idx="1"/>
          </p:nvPr>
        </p:nvSpPr>
        <p:spPr>
          <a:xfrm>
            <a:off x="609600" y="1600200"/>
            <a:ext cx="10972800" cy="5029200"/>
          </a:xfrm>
        </p:spPr>
        <p:txBody>
          <a:bodyPr>
            <a:normAutofit/>
          </a:bodyPr>
          <a:lstStyle/>
          <a:p>
            <a:r>
              <a:rPr lang="en-US" dirty="0" smtClean="0"/>
              <a:t>Pros:</a:t>
            </a:r>
          </a:p>
          <a:p>
            <a:pPr lvl="1"/>
            <a:r>
              <a:rPr lang="en-US" dirty="0" smtClean="0"/>
              <a:t>Faster to compute</a:t>
            </a:r>
          </a:p>
          <a:p>
            <a:pPr lvl="1"/>
            <a:r>
              <a:rPr lang="en-US" dirty="0" smtClean="0">
                <a:sym typeface="Wingdings" pitchFamily="2" charset="2"/>
              </a:rPr>
              <a:t>Help reduce vanishing gradient problem</a:t>
            </a:r>
          </a:p>
          <a:p>
            <a:pPr lvl="1"/>
            <a:r>
              <a:rPr lang="en-US" dirty="0" smtClean="0">
                <a:sym typeface="Wingdings" pitchFamily="2" charset="2"/>
              </a:rPr>
              <a:t>Sparse activation</a:t>
            </a:r>
          </a:p>
          <a:p>
            <a:pPr lvl="2"/>
            <a:r>
              <a:rPr lang="en-US" dirty="0" smtClean="0">
                <a:sym typeface="Wingdings" pitchFamily="2" charset="2"/>
              </a:rPr>
              <a:t>More biologically plausible</a:t>
            </a:r>
          </a:p>
          <a:p>
            <a:pPr lvl="2"/>
            <a:r>
              <a:rPr lang="en-US" dirty="0" smtClean="0">
                <a:sym typeface="Wingdings" pitchFamily="2" charset="2"/>
              </a:rPr>
              <a:t>More robust to noise</a:t>
            </a:r>
          </a:p>
          <a:p>
            <a:pPr lvl="2"/>
            <a:r>
              <a:rPr lang="en-US" dirty="0" smtClean="0">
                <a:sym typeface="Wingdings" pitchFamily="2" charset="2"/>
              </a:rPr>
              <a:t>Information disentanglement, etc</a:t>
            </a:r>
          </a:p>
          <a:p>
            <a:r>
              <a:rPr lang="en-US" dirty="0" smtClean="0">
                <a:sym typeface="Wingdings" pitchFamily="2" charset="2"/>
              </a:rPr>
              <a:t>Cons: </a:t>
            </a:r>
          </a:p>
          <a:p>
            <a:pPr lvl="1"/>
            <a:r>
              <a:rPr lang="en-US" dirty="0" smtClean="0">
                <a:sym typeface="Wingdings" pitchFamily="2" charset="2"/>
              </a:rPr>
              <a:t>Very negative neuron cannot recover due to zero gradient   Parametric </a:t>
            </a:r>
            <a:r>
              <a:rPr lang="en-US" dirty="0" err="1" smtClean="0">
                <a:sym typeface="Wingdings" pitchFamily="2" charset="2"/>
              </a:rPr>
              <a:t>ReLu</a:t>
            </a:r>
            <a:r>
              <a:rPr lang="en-US" dirty="0" smtClean="0">
                <a:sym typeface="Wingdings" pitchFamily="2" charset="2"/>
              </a:rPr>
              <a:t> come to rescue</a:t>
            </a:r>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9399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3407"/>
            <a:ext cx="9905998" cy="623260"/>
          </a:xfrm>
        </p:spPr>
        <p:txBody>
          <a:bodyPr/>
          <a:lstStyle/>
          <a:p>
            <a:r>
              <a:rPr lang="en-US" dirty="0" smtClean="0"/>
              <a:t>Dropout</a:t>
            </a:r>
            <a:endParaRPr lang="en-US" dirty="0"/>
          </a:p>
        </p:txBody>
      </p:sp>
      <p:sp>
        <p:nvSpPr>
          <p:cNvPr id="3" name="Content Placeholder 2"/>
          <p:cNvSpPr>
            <a:spLocks noGrp="1"/>
          </p:cNvSpPr>
          <p:nvPr>
            <p:ph idx="1"/>
          </p:nvPr>
        </p:nvSpPr>
        <p:spPr>
          <a:xfrm>
            <a:off x="609600" y="4495800"/>
            <a:ext cx="10769600" cy="2438400"/>
          </a:xfrm>
        </p:spPr>
        <p:txBody>
          <a:bodyPr>
            <a:normAutofit/>
          </a:bodyPr>
          <a:lstStyle/>
          <a:p>
            <a:r>
              <a:rPr lang="en-US" sz="2800" dirty="0" smtClean="0"/>
              <a:t>Randomly pick some neurons and replace their value with 0 during training</a:t>
            </a:r>
          </a:p>
          <a:p>
            <a:r>
              <a:rPr lang="en-US" sz="2800" dirty="0" smtClean="0"/>
              <a:t>Reduce </a:t>
            </a:r>
            <a:r>
              <a:rPr lang="en-US" sz="2800" dirty="0" err="1" smtClean="0"/>
              <a:t>overfitting</a:t>
            </a:r>
            <a:r>
              <a:rPr lang="en-US" sz="2800" dirty="0" smtClean="0"/>
              <a:t> (</a:t>
            </a:r>
            <a:r>
              <a:rPr lang="en-US" sz="2800" smtClean="0"/>
              <a:t>Pediatric ADHD) and </a:t>
            </a:r>
            <a:r>
              <a:rPr lang="en-US" sz="2800" dirty="0" smtClean="0"/>
              <a:t>co-adaptation</a:t>
            </a:r>
          </a:p>
          <a:p>
            <a:endParaRPr lang="en-US" sz="2800" dirty="0" smtClean="0"/>
          </a:p>
        </p:txBody>
      </p:sp>
      <p:pic>
        <p:nvPicPr>
          <p:cNvPr id="138247" name="Picture 7"/>
          <p:cNvPicPr>
            <a:picLocks noChangeAspect="1" noChangeArrowheads="1"/>
          </p:cNvPicPr>
          <p:nvPr/>
        </p:nvPicPr>
        <p:blipFill>
          <a:blip r:embed="rId2" cstate="print"/>
          <a:srcRect/>
          <a:stretch>
            <a:fillRect/>
          </a:stretch>
        </p:blipFill>
        <p:spPr bwMode="auto">
          <a:xfrm>
            <a:off x="406400" y="1600200"/>
            <a:ext cx="6705600" cy="2743200"/>
          </a:xfrm>
          <a:prstGeom prst="rect">
            <a:avLst/>
          </a:prstGeom>
          <a:noFill/>
          <a:ln w="9525">
            <a:noFill/>
            <a:miter lim="800000"/>
            <a:headEnd/>
            <a:tailEnd/>
          </a:ln>
        </p:spPr>
      </p:pic>
      <p:pic>
        <p:nvPicPr>
          <p:cNvPr id="138248" name="Picture 8"/>
          <p:cNvPicPr>
            <a:picLocks noChangeAspect="1" noChangeArrowheads="1"/>
          </p:cNvPicPr>
          <p:nvPr/>
        </p:nvPicPr>
        <p:blipFill>
          <a:blip r:embed="rId3" cstate="print"/>
          <a:srcRect/>
          <a:stretch>
            <a:fillRect/>
          </a:stretch>
        </p:blipFill>
        <p:spPr bwMode="auto">
          <a:xfrm>
            <a:off x="7518400" y="1676401"/>
            <a:ext cx="4375149" cy="2443431"/>
          </a:xfrm>
          <a:prstGeom prst="rect">
            <a:avLst/>
          </a:prstGeom>
          <a:noFill/>
          <a:ln w="9525">
            <a:noFill/>
            <a:miter lim="800000"/>
            <a:headEnd/>
            <a:tailEnd/>
          </a:ln>
        </p:spPr>
      </p:pic>
      <p:sp>
        <p:nvSpPr>
          <p:cNvPr id="9" name="TextBox 8"/>
          <p:cNvSpPr txBox="1"/>
          <p:nvPr/>
        </p:nvSpPr>
        <p:spPr>
          <a:xfrm>
            <a:off x="3626555" y="1041779"/>
            <a:ext cx="2844800" cy="369332"/>
          </a:xfrm>
          <a:prstGeom prst="rect">
            <a:avLst/>
          </a:prstGeom>
          <a:noFill/>
        </p:spPr>
        <p:txBody>
          <a:bodyPr wrap="square" rtlCol="0">
            <a:spAutoFit/>
          </a:bodyPr>
          <a:lstStyle/>
          <a:p>
            <a:r>
              <a:rPr lang="en-US" dirty="0" smtClean="0"/>
              <a:t>Hilton et. al. 2012</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8031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8248"/>
                                        </p:tgtEl>
                                        <p:attrNameLst>
                                          <p:attrName>style.visibility</p:attrName>
                                        </p:attrNameLst>
                                      </p:cBhvr>
                                      <p:to>
                                        <p:strVal val="visible"/>
                                      </p:to>
                                    </p:set>
                                    <p:animEffect transition="in" filter="blinds(horizontal)">
                                      <p:cBhvr>
                                        <p:cTn id="17" dur="500"/>
                                        <p:tgtEl>
                                          <p:spTgt spid="13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 and overview</a:t>
            </a:r>
          </a:p>
          <a:p>
            <a:pPr lvl="1"/>
            <a:r>
              <a:rPr lang="en-US" dirty="0" smtClean="0"/>
              <a:t>Why deep learning</a:t>
            </a:r>
          </a:p>
          <a:p>
            <a:pPr lvl="1"/>
            <a:r>
              <a:rPr lang="en-US" dirty="0" smtClean="0"/>
              <a:t>Basic concepts</a:t>
            </a:r>
          </a:p>
          <a:p>
            <a:pPr lvl="1"/>
            <a:r>
              <a:rPr lang="en-US" dirty="0" smtClean="0"/>
              <a:t>CNN, RNN vs. DBN</a:t>
            </a:r>
          </a:p>
          <a:p>
            <a:r>
              <a:rPr lang="en-US" dirty="0" smtClean="0"/>
              <a:t>Idea of Deep </a:t>
            </a:r>
            <a:r>
              <a:rPr lang="en-US" dirty="0"/>
              <a:t>F</a:t>
            </a:r>
            <a:r>
              <a:rPr lang="en-US" dirty="0" smtClean="0"/>
              <a:t>eedforward </a:t>
            </a:r>
            <a:r>
              <a:rPr lang="en-US" dirty="0"/>
              <a:t>N</a:t>
            </a:r>
            <a:r>
              <a:rPr lang="en-US" dirty="0" smtClean="0"/>
              <a:t>etworks</a:t>
            </a:r>
          </a:p>
          <a:p>
            <a:r>
              <a:rPr lang="en-US" dirty="0"/>
              <a:t>Example: Learning </a:t>
            </a:r>
            <a:r>
              <a:rPr lang="en-US" dirty="0" smtClean="0"/>
              <a:t>XOR</a:t>
            </a:r>
          </a:p>
          <a:p>
            <a:r>
              <a:rPr lang="en-US" dirty="0" smtClean="0"/>
              <a:t>Output Units</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166370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524" y="223407"/>
            <a:ext cx="9905998" cy="1478570"/>
          </a:xfrm>
        </p:spPr>
        <p:txBody>
          <a:bodyPr/>
          <a:lstStyle/>
          <a:p>
            <a:r>
              <a:rPr lang="en-US" dirty="0" err="1" smtClean="0"/>
              <a:t>DropConnect</a:t>
            </a:r>
            <a:endParaRPr lang="en-US" dirty="0"/>
          </a:p>
        </p:txBody>
      </p:sp>
      <p:sp>
        <p:nvSpPr>
          <p:cNvPr id="3" name="Content Placeholder 2"/>
          <p:cNvSpPr>
            <a:spLocks noGrp="1"/>
          </p:cNvSpPr>
          <p:nvPr>
            <p:ph idx="1"/>
          </p:nvPr>
        </p:nvSpPr>
        <p:spPr>
          <a:xfrm>
            <a:off x="609600" y="4191001"/>
            <a:ext cx="10972800" cy="1935163"/>
          </a:xfrm>
        </p:spPr>
        <p:txBody>
          <a:bodyPr/>
          <a:lstStyle/>
          <a:p>
            <a:r>
              <a:rPr lang="en-US" dirty="0" smtClean="0"/>
              <a:t>Randomly remove connections</a:t>
            </a:r>
          </a:p>
          <a:p>
            <a:r>
              <a:rPr lang="en-US" dirty="0" smtClean="0"/>
              <a:t>Claim to work better than dropout</a:t>
            </a:r>
          </a:p>
        </p:txBody>
      </p:sp>
      <p:pic>
        <p:nvPicPr>
          <p:cNvPr id="140292" name="Picture 4" descr="Image result for dropconnect deep learning"/>
          <p:cNvPicPr>
            <a:picLocks noChangeAspect="1" noChangeArrowheads="1"/>
          </p:cNvPicPr>
          <p:nvPr/>
        </p:nvPicPr>
        <p:blipFill>
          <a:blip r:embed="rId2" cstate="print"/>
          <a:srcRect/>
          <a:stretch>
            <a:fillRect/>
          </a:stretch>
        </p:blipFill>
        <p:spPr bwMode="auto">
          <a:xfrm>
            <a:off x="2540000" y="1571042"/>
            <a:ext cx="7315200" cy="2238959"/>
          </a:xfrm>
          <a:prstGeom prst="rect">
            <a:avLst/>
          </a:prstGeom>
          <a:noFill/>
        </p:spPr>
      </p:pic>
      <p:sp>
        <p:nvSpPr>
          <p:cNvPr id="6" name="TextBox 5"/>
          <p:cNvSpPr txBox="1"/>
          <p:nvPr/>
        </p:nvSpPr>
        <p:spPr>
          <a:xfrm>
            <a:off x="304800" y="1981201"/>
            <a:ext cx="1828800" cy="646331"/>
          </a:xfrm>
          <a:prstGeom prst="rect">
            <a:avLst/>
          </a:prstGeom>
          <a:noFill/>
        </p:spPr>
        <p:txBody>
          <a:bodyPr wrap="square" rtlCol="0">
            <a:spAutoFit/>
          </a:bodyPr>
          <a:lstStyle/>
          <a:p>
            <a:r>
              <a:rPr lang="en-US" dirty="0" smtClean="0"/>
              <a:t>Wang et. al. ICML 2013</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833706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a:t>
            </a:r>
            <a:endParaRPr lang="en-US" dirty="0"/>
          </a:p>
        </p:txBody>
      </p:sp>
      <p:sp>
        <p:nvSpPr>
          <p:cNvPr id="3" name="Content Placeholder 2"/>
          <p:cNvSpPr>
            <a:spLocks noGrp="1"/>
          </p:cNvSpPr>
          <p:nvPr>
            <p:ph idx="1"/>
          </p:nvPr>
        </p:nvSpPr>
        <p:spPr>
          <a:xfrm>
            <a:off x="1141412" y="2249487"/>
            <a:ext cx="9905999" cy="3998912"/>
          </a:xfrm>
        </p:spPr>
        <p:txBody>
          <a:bodyPr>
            <a:normAutofit/>
          </a:bodyPr>
          <a:lstStyle/>
          <a:p>
            <a:r>
              <a:rPr lang="en-US" dirty="0" smtClean="0"/>
              <a:t>Data augmentation / perturbation</a:t>
            </a:r>
          </a:p>
          <a:p>
            <a:r>
              <a:rPr lang="en-US" dirty="0" smtClean="0"/>
              <a:t>Batch normalization</a:t>
            </a:r>
          </a:p>
          <a:p>
            <a:r>
              <a:rPr lang="en-US" dirty="0" smtClean="0"/>
              <a:t>L1/L2 regularization:</a:t>
            </a:r>
          </a:p>
          <a:p>
            <a:pPr lvl="1"/>
            <a:r>
              <a:rPr lang="en-US" dirty="0" smtClean="0"/>
              <a:t>Big network with </a:t>
            </a:r>
            <a:r>
              <a:rPr lang="en-US" dirty="0" err="1" smtClean="0"/>
              <a:t>regularizer</a:t>
            </a:r>
            <a:r>
              <a:rPr lang="en-US" dirty="0" smtClean="0"/>
              <a:t> often outperform small network</a:t>
            </a:r>
          </a:p>
          <a:p>
            <a:r>
              <a:rPr lang="en-US" dirty="0" smtClean="0"/>
              <a:t>Parameters search using Bayesian </a:t>
            </a:r>
            <a:r>
              <a:rPr lang="en-US" dirty="0" smtClean="0"/>
              <a:t>optimization</a:t>
            </a:r>
          </a:p>
          <a:p>
            <a:r>
              <a:rPr lang="mr-IN" dirty="0" smtClean="0"/>
              <a:t>…</a:t>
            </a:r>
            <a:r>
              <a:rPr lang="en-US" dirty="0"/>
              <a:t> </a:t>
            </a:r>
            <a:r>
              <a:rPr lang="en-US" dirty="0" smtClean="0"/>
              <a:t>hundreds of different tricks</a:t>
            </a:r>
            <a:endParaRPr lang="zh-CN" altLang="en-US" dirty="0" smtClean="0"/>
          </a:p>
          <a:p>
            <a:r>
              <a:rPr lang="en-US" altLang="zh-CN" dirty="0" smtClean="0">
                <a:solidFill>
                  <a:srgbClr val="FF0000"/>
                </a:solidFill>
              </a:rPr>
              <a:t>Modern</a:t>
            </a:r>
            <a:r>
              <a:rPr lang="zh-CN" altLang="en-US" dirty="0" smtClean="0">
                <a:solidFill>
                  <a:srgbClr val="FF0000"/>
                </a:solidFill>
              </a:rPr>
              <a:t> </a:t>
            </a:r>
            <a:r>
              <a:rPr lang="en-US" dirty="0" smtClean="0">
                <a:solidFill>
                  <a:srgbClr val="FF0000"/>
                </a:solidFill>
              </a:rPr>
              <a:t>Alchemy</a:t>
            </a:r>
            <a:endParaRPr lang="en-US"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7798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 and overview</a:t>
            </a:r>
          </a:p>
          <a:p>
            <a:pPr lvl="1"/>
            <a:r>
              <a:rPr lang="en-US" dirty="0" smtClean="0"/>
              <a:t>Why deep learning</a:t>
            </a:r>
          </a:p>
          <a:p>
            <a:pPr lvl="1"/>
            <a:r>
              <a:rPr lang="en-US" dirty="0" smtClean="0"/>
              <a:t>Basic concepts</a:t>
            </a:r>
          </a:p>
          <a:p>
            <a:pPr lvl="1"/>
            <a:r>
              <a:rPr lang="en-US" dirty="0" smtClean="0">
                <a:solidFill>
                  <a:srgbClr val="FF0000"/>
                </a:solidFill>
              </a:rPr>
              <a:t>CNN, RNN vs. DBN</a:t>
            </a:r>
          </a:p>
          <a:p>
            <a:r>
              <a:rPr lang="en-US" dirty="0" smtClean="0"/>
              <a:t>Idea of Deep </a:t>
            </a:r>
            <a:r>
              <a:rPr lang="en-US" dirty="0"/>
              <a:t>F</a:t>
            </a:r>
            <a:r>
              <a:rPr lang="en-US" dirty="0" smtClean="0"/>
              <a:t>eedforward </a:t>
            </a:r>
            <a:r>
              <a:rPr lang="en-US" dirty="0"/>
              <a:t>N</a:t>
            </a:r>
            <a:r>
              <a:rPr lang="en-US" dirty="0" smtClean="0"/>
              <a:t>etworks</a:t>
            </a:r>
          </a:p>
          <a:p>
            <a:r>
              <a:rPr lang="en-US" dirty="0"/>
              <a:t>Example: Learning </a:t>
            </a:r>
            <a:r>
              <a:rPr lang="en-US" dirty="0" smtClean="0"/>
              <a:t>XOR</a:t>
            </a:r>
          </a:p>
          <a:p>
            <a:r>
              <a:rPr lang="en-US" dirty="0" smtClean="0"/>
              <a:t>Output Units</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563113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448800" cy="1143000"/>
          </a:xfrm>
        </p:spPr>
        <p:txBody>
          <a:bodyPr>
            <a:normAutofit/>
          </a:bodyPr>
          <a:lstStyle/>
          <a:p>
            <a:r>
              <a:rPr lang="en-US" dirty="0" smtClean="0"/>
              <a:t>Type 1: Convolutional Neural Networks (CNNs)</a:t>
            </a:r>
            <a:endParaRPr lang="en-US" dirty="0"/>
          </a:p>
        </p:txBody>
      </p:sp>
      <p:sp>
        <p:nvSpPr>
          <p:cNvPr id="4" name="Content Placeholder 2"/>
          <p:cNvSpPr>
            <a:spLocks noGrp="1"/>
          </p:cNvSpPr>
          <p:nvPr>
            <p:ph idx="1"/>
          </p:nvPr>
        </p:nvSpPr>
        <p:spPr>
          <a:xfrm>
            <a:off x="609600" y="1600201"/>
            <a:ext cx="7721600" cy="4525963"/>
          </a:xfrm>
        </p:spPr>
        <p:txBody>
          <a:bodyPr/>
          <a:lstStyle/>
          <a:p>
            <a:r>
              <a:rPr lang="en-US" dirty="0" err="1" smtClean="0"/>
              <a:t>LeCun</a:t>
            </a:r>
            <a:r>
              <a:rPr lang="en-US" dirty="0" smtClean="0"/>
              <a:t> et al. 1989</a:t>
            </a:r>
            <a:br>
              <a:rPr lang="en-US" dirty="0" smtClean="0"/>
            </a:br>
            <a:endParaRPr lang="en-US" dirty="0" smtClean="0"/>
          </a:p>
          <a:p>
            <a:r>
              <a:rPr lang="en-US" dirty="0" smtClean="0"/>
              <a:t>Neural network with specialized connectivity structure</a:t>
            </a:r>
            <a:endParaRPr lang="en-US" dirty="0"/>
          </a:p>
        </p:txBody>
      </p:sp>
      <p:pic>
        <p:nvPicPr>
          <p:cNvPr id="29699" name="Picture 3"/>
          <p:cNvPicPr>
            <a:picLocks noChangeAspect="1" noChangeArrowheads="1"/>
          </p:cNvPicPr>
          <p:nvPr/>
        </p:nvPicPr>
        <p:blipFill>
          <a:blip r:embed="rId2" cstate="print"/>
          <a:srcRect/>
          <a:stretch>
            <a:fillRect/>
          </a:stretch>
        </p:blipFill>
        <p:spPr bwMode="auto">
          <a:xfrm>
            <a:off x="8534401" y="1600201"/>
            <a:ext cx="2705100" cy="2181225"/>
          </a:xfrm>
          <a:prstGeom prst="rect">
            <a:avLst/>
          </a:prstGeom>
          <a:noFill/>
          <a:ln w="9525">
            <a:noFill/>
            <a:miter lim="800000"/>
            <a:headEnd/>
            <a:tailEnd/>
          </a:ln>
        </p:spPr>
      </p:pic>
      <p:pic>
        <p:nvPicPr>
          <p:cNvPr id="29701" name="Picture 5"/>
          <p:cNvPicPr>
            <a:picLocks noChangeAspect="1" noChangeArrowheads="1"/>
          </p:cNvPicPr>
          <p:nvPr/>
        </p:nvPicPr>
        <p:blipFill>
          <a:blip r:embed="rId3" cstate="print"/>
          <a:srcRect/>
          <a:stretch>
            <a:fillRect/>
          </a:stretch>
        </p:blipFill>
        <p:spPr bwMode="auto">
          <a:xfrm>
            <a:off x="1219201" y="4419601"/>
            <a:ext cx="10248900" cy="21431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217806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079" y="110518"/>
            <a:ext cx="9905998" cy="1074815"/>
          </a:xfrm>
        </p:spPr>
        <p:txBody>
          <a:bodyPr/>
          <a:lstStyle/>
          <a:p>
            <a:r>
              <a:rPr lang="en-US" dirty="0" err="1" smtClean="0"/>
              <a:t>AlexNet</a:t>
            </a:r>
            <a:endParaRPr lang="en-US" dirty="0"/>
          </a:p>
        </p:txBody>
      </p:sp>
      <p:sp>
        <p:nvSpPr>
          <p:cNvPr id="3" name="Content Placeholder 2"/>
          <p:cNvSpPr>
            <a:spLocks noGrp="1"/>
          </p:cNvSpPr>
          <p:nvPr>
            <p:ph idx="1"/>
          </p:nvPr>
        </p:nvSpPr>
        <p:spPr>
          <a:xfrm>
            <a:off x="609600" y="928512"/>
            <a:ext cx="11582400" cy="1904999"/>
          </a:xfrm>
        </p:spPr>
        <p:txBody>
          <a:bodyPr>
            <a:noAutofit/>
          </a:bodyPr>
          <a:lstStyle/>
          <a:p>
            <a:r>
              <a:rPr lang="en-US" sz="2800" dirty="0" smtClean="0"/>
              <a:t>Same model as LeCun’98 but:</a:t>
            </a:r>
          </a:p>
          <a:p>
            <a:pPr lvl="1"/>
            <a:r>
              <a:rPr lang="en-US" sz="2400" dirty="0" smtClean="0"/>
              <a:t>Bigger model (8 layers)</a:t>
            </a:r>
          </a:p>
          <a:p>
            <a:pPr lvl="1"/>
            <a:r>
              <a:rPr lang="en-US" sz="2400" dirty="0" smtClean="0"/>
              <a:t>More data (106 </a:t>
            </a:r>
            <a:r>
              <a:rPr lang="en-US" sz="2400" dirty="0" err="1" smtClean="0"/>
              <a:t>vs</a:t>
            </a:r>
            <a:r>
              <a:rPr lang="en-US" sz="2400" dirty="0" smtClean="0"/>
              <a:t> 103 images)</a:t>
            </a:r>
          </a:p>
          <a:p>
            <a:pPr lvl="1"/>
            <a:r>
              <a:rPr lang="en-US" sz="2400" dirty="0" smtClean="0"/>
              <a:t>GPU implementation (50x speedup over CPU)</a:t>
            </a:r>
          </a:p>
          <a:p>
            <a:pPr lvl="1"/>
            <a:r>
              <a:rPr lang="en-US" sz="2400" dirty="0" smtClean="0"/>
              <a:t>Better regularization (</a:t>
            </a:r>
            <a:r>
              <a:rPr lang="en-US" sz="2400" dirty="0" err="1" smtClean="0"/>
              <a:t>DropOut</a:t>
            </a:r>
            <a:r>
              <a:rPr lang="en-US" sz="2400" dirty="0" smtClean="0"/>
              <a:t>)</a:t>
            </a:r>
            <a:endParaRPr lang="en-US" sz="2400" dirty="0"/>
          </a:p>
        </p:txBody>
      </p:sp>
      <p:pic>
        <p:nvPicPr>
          <p:cNvPr id="30722" name="Picture 2"/>
          <p:cNvPicPr>
            <a:picLocks noChangeAspect="1" noChangeArrowheads="1"/>
          </p:cNvPicPr>
          <p:nvPr/>
        </p:nvPicPr>
        <p:blipFill>
          <a:blip r:embed="rId2" cstate="print"/>
          <a:srcRect/>
          <a:stretch>
            <a:fillRect/>
          </a:stretch>
        </p:blipFill>
        <p:spPr bwMode="auto">
          <a:xfrm>
            <a:off x="2032000" y="3612824"/>
            <a:ext cx="8331200" cy="2025976"/>
          </a:xfrm>
          <a:prstGeom prst="rect">
            <a:avLst/>
          </a:prstGeom>
          <a:noFill/>
          <a:ln w="9525">
            <a:noFill/>
            <a:miter lim="800000"/>
            <a:headEnd/>
            <a:tailEnd/>
          </a:ln>
        </p:spPr>
      </p:pic>
      <p:sp>
        <p:nvSpPr>
          <p:cNvPr id="5" name="Content Placeholder 2"/>
          <p:cNvSpPr txBox="1">
            <a:spLocks/>
          </p:cNvSpPr>
          <p:nvPr/>
        </p:nvSpPr>
        <p:spPr>
          <a:xfrm>
            <a:off x="609600" y="5562602"/>
            <a:ext cx="10566400" cy="1066799"/>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400" dirty="0" smtClean="0"/>
              <a:t>7 hidden layers; 650,000 neurons; 60,000,000 parameters  </a:t>
            </a:r>
          </a:p>
          <a:p>
            <a:pPr marL="342900" lvl="0" indent="-342900">
              <a:spcBef>
                <a:spcPct val="20000"/>
              </a:spcBef>
              <a:buFont typeface="Arial" pitchFamily="34" charset="0"/>
              <a:buChar char="•"/>
            </a:pPr>
            <a:r>
              <a:rPr lang="en-US" sz="2400" dirty="0" smtClean="0"/>
              <a:t>Trained on 2 GPUs for a week</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041348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AlexNet</a:t>
            </a:r>
            <a:endParaRPr lang="en-US" dirty="0"/>
          </a:p>
        </p:txBody>
      </p:sp>
      <p:sp>
        <p:nvSpPr>
          <p:cNvPr id="3" name="Content Placeholder 2"/>
          <p:cNvSpPr>
            <a:spLocks noGrp="1"/>
          </p:cNvSpPr>
          <p:nvPr>
            <p:ph idx="1"/>
          </p:nvPr>
        </p:nvSpPr>
        <p:spPr/>
        <p:txBody>
          <a:bodyPr/>
          <a:lstStyle/>
          <a:p>
            <a:r>
              <a:rPr lang="en-US" dirty="0" smtClean="0"/>
              <a:t>14 million labeled images, 20k classes</a:t>
            </a:r>
          </a:p>
          <a:p>
            <a:r>
              <a:rPr lang="en-US" dirty="0" smtClean="0"/>
              <a:t>Images gathered from Internet</a:t>
            </a:r>
          </a:p>
          <a:p>
            <a:r>
              <a:rPr lang="en-US" dirty="0" smtClean="0"/>
              <a:t>Human labels via Amazon Turk</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838200" y="3581401"/>
            <a:ext cx="3937000" cy="2124075"/>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838200" y="5867401"/>
            <a:ext cx="4038600" cy="42862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283201" y="3886200"/>
            <a:ext cx="6612759" cy="14287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1310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blinds(horizontal)">
                                      <p:cBhvr>
                                        <p:cTn id="13"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Pre-Training Effect</a:t>
            </a:r>
            <a:endParaRPr lang="en-US" dirty="0"/>
          </a:p>
        </p:txBody>
      </p:sp>
      <p:sp>
        <p:nvSpPr>
          <p:cNvPr id="3" name="Content Placeholder 2"/>
          <p:cNvSpPr>
            <a:spLocks noGrp="1"/>
          </p:cNvSpPr>
          <p:nvPr>
            <p:ph idx="1"/>
          </p:nvPr>
        </p:nvSpPr>
        <p:spPr>
          <a:xfrm>
            <a:off x="609600" y="1600201"/>
            <a:ext cx="5892800" cy="4525963"/>
          </a:xfrm>
        </p:spPr>
        <p:txBody>
          <a:bodyPr/>
          <a:lstStyle/>
          <a:p>
            <a:endParaRPr lang="en-US" dirty="0" smtClean="0"/>
          </a:p>
          <a:p>
            <a:r>
              <a:rPr lang="en-US" dirty="0" err="1" smtClean="0"/>
              <a:t>Pretrain</a:t>
            </a:r>
            <a:r>
              <a:rPr lang="en-US" dirty="0" smtClean="0"/>
              <a:t> with </a:t>
            </a:r>
            <a:r>
              <a:rPr lang="en-US" dirty="0" err="1" smtClean="0"/>
              <a:t>ImageNet</a:t>
            </a:r>
            <a:r>
              <a:rPr lang="en-US" dirty="0" smtClean="0"/>
              <a:t> Network</a:t>
            </a:r>
          </a:p>
          <a:p>
            <a:r>
              <a:rPr lang="en-US" dirty="0" smtClean="0"/>
              <a:t>Fine-tune on a small set of samples</a:t>
            </a:r>
          </a:p>
          <a:p>
            <a:r>
              <a:rPr lang="en-US" dirty="0" smtClean="0"/>
              <a:t>Dataset: Caltech-256</a:t>
            </a:r>
          </a:p>
          <a:p>
            <a:endParaRPr lang="en-US" dirty="0"/>
          </a:p>
        </p:txBody>
      </p:sp>
      <p:grpSp>
        <p:nvGrpSpPr>
          <p:cNvPr id="7" name="Group 6"/>
          <p:cNvGrpSpPr/>
          <p:nvPr/>
        </p:nvGrpSpPr>
        <p:grpSpPr>
          <a:xfrm>
            <a:off x="5365045" y="2325511"/>
            <a:ext cx="5803899" cy="3733800"/>
            <a:chOff x="4114800" y="2209800"/>
            <a:chExt cx="4638675" cy="4038600"/>
          </a:xfrm>
        </p:grpSpPr>
        <p:pic>
          <p:nvPicPr>
            <p:cNvPr id="32771" name="Picture 3"/>
            <p:cNvPicPr>
              <a:picLocks noChangeAspect="1" noChangeArrowheads="1"/>
            </p:cNvPicPr>
            <p:nvPr/>
          </p:nvPicPr>
          <p:blipFill>
            <a:blip r:embed="rId2" cstate="print"/>
            <a:srcRect/>
            <a:stretch>
              <a:fillRect/>
            </a:stretch>
          </p:blipFill>
          <p:spPr bwMode="auto">
            <a:xfrm>
              <a:off x="4114800" y="2514600"/>
              <a:ext cx="4638675" cy="3733800"/>
            </a:xfrm>
            <a:prstGeom prst="rect">
              <a:avLst/>
            </a:prstGeom>
            <a:noFill/>
            <a:ln w="9525">
              <a:noFill/>
              <a:miter lim="800000"/>
              <a:headEnd/>
              <a:tailEnd/>
            </a:ln>
          </p:spPr>
        </p:pic>
        <p:sp>
          <p:nvSpPr>
            <p:cNvPr id="6" name="TextBox 5"/>
            <p:cNvSpPr txBox="1"/>
            <p:nvPr/>
          </p:nvSpPr>
          <p:spPr>
            <a:xfrm>
              <a:off x="4572000" y="2209800"/>
              <a:ext cx="4038600" cy="399482"/>
            </a:xfrm>
            <a:prstGeom prst="rect">
              <a:avLst/>
            </a:prstGeom>
            <a:noFill/>
          </p:spPr>
          <p:txBody>
            <a:bodyPr wrap="square" rtlCol="0">
              <a:spAutoFit/>
            </a:bodyPr>
            <a:lstStyle/>
            <a:p>
              <a:r>
                <a:rPr lang="de-DE" dirty="0" smtClean="0"/>
                <a:t>Zeiler &amp; Fergus, arXiv 1311.2901, 2013</a:t>
              </a:r>
              <a:endParaRPr lang="en-US" dirty="0"/>
            </a:p>
          </p:txBody>
        </p:sp>
      </p:gr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203056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CNN Structure</a:t>
            </a:r>
            <a:endParaRPr lang="en-US" dirty="0"/>
          </a:p>
        </p:txBody>
      </p:sp>
      <p:sp>
        <p:nvSpPr>
          <p:cNvPr id="3" name="Content Placeholder 2"/>
          <p:cNvSpPr>
            <a:spLocks noGrp="1"/>
          </p:cNvSpPr>
          <p:nvPr>
            <p:ph idx="1"/>
          </p:nvPr>
        </p:nvSpPr>
        <p:spPr>
          <a:xfrm>
            <a:off x="609600" y="1600201"/>
            <a:ext cx="7823200" cy="4525963"/>
          </a:xfrm>
        </p:spPr>
        <p:txBody>
          <a:bodyPr/>
          <a:lstStyle/>
          <a:p>
            <a:r>
              <a:rPr lang="en-US" dirty="0" smtClean="0"/>
              <a:t>Feed-forward:</a:t>
            </a:r>
          </a:p>
          <a:p>
            <a:pPr lvl="1"/>
            <a:r>
              <a:rPr lang="en-US" dirty="0" smtClean="0"/>
              <a:t>Convolve input</a:t>
            </a:r>
          </a:p>
          <a:p>
            <a:pPr lvl="1"/>
            <a:r>
              <a:rPr lang="en-US" dirty="0" smtClean="0"/>
              <a:t>Non-linearity (rectified linear)</a:t>
            </a:r>
          </a:p>
          <a:p>
            <a:pPr lvl="1"/>
            <a:r>
              <a:rPr lang="en-US" dirty="0" smtClean="0"/>
              <a:t>Pooling (local max)</a:t>
            </a:r>
          </a:p>
          <a:p>
            <a:r>
              <a:rPr lang="en-US" dirty="0" smtClean="0"/>
              <a:t>Supervised</a:t>
            </a:r>
          </a:p>
          <a:p>
            <a:r>
              <a:rPr lang="en-US" dirty="0" smtClean="0"/>
              <a:t>Train </a:t>
            </a:r>
            <a:r>
              <a:rPr lang="en-US" dirty="0" err="1" smtClean="0"/>
              <a:t>convolutional</a:t>
            </a:r>
            <a:r>
              <a:rPr lang="en-US" dirty="0" smtClean="0"/>
              <a:t> filters by back-propagating classification error</a:t>
            </a:r>
            <a:endParaRPr lang="en-US" dirty="0"/>
          </a:p>
        </p:txBody>
      </p:sp>
      <p:sp>
        <p:nvSpPr>
          <p:cNvPr id="4" name="Rounded Rectangle 3"/>
          <p:cNvSpPr/>
          <p:nvPr/>
        </p:nvSpPr>
        <p:spPr>
          <a:xfrm>
            <a:off x="8636000" y="6019800"/>
            <a:ext cx="2743200" cy="6858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 IMAGE</a:t>
            </a:r>
            <a:endParaRPr lang="en-US" dirty="0">
              <a:solidFill>
                <a:schemeClr val="tx1"/>
              </a:solidFill>
            </a:endParaRPr>
          </a:p>
        </p:txBody>
      </p:sp>
      <p:sp>
        <p:nvSpPr>
          <p:cNvPr id="5" name="Rounded Rectangle 4"/>
          <p:cNvSpPr/>
          <p:nvPr/>
        </p:nvSpPr>
        <p:spPr>
          <a:xfrm>
            <a:off x="8636000" y="4876800"/>
            <a:ext cx="27432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CONVOLUTION (LEARNED)</a:t>
            </a:r>
            <a:endParaRPr lang="en-US" dirty="0">
              <a:solidFill>
                <a:schemeClr val="tx1"/>
              </a:solidFill>
            </a:endParaRPr>
          </a:p>
        </p:txBody>
      </p:sp>
      <p:sp>
        <p:nvSpPr>
          <p:cNvPr id="6" name="Rounded Rectangle 5"/>
          <p:cNvSpPr/>
          <p:nvPr/>
        </p:nvSpPr>
        <p:spPr>
          <a:xfrm>
            <a:off x="8636000" y="3733800"/>
            <a:ext cx="2743200" cy="685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NON-LINEAR RECTIFIER</a:t>
            </a:r>
            <a:endParaRPr lang="en-US" dirty="0">
              <a:solidFill>
                <a:schemeClr val="tx1"/>
              </a:solidFill>
            </a:endParaRPr>
          </a:p>
        </p:txBody>
      </p:sp>
      <p:sp>
        <p:nvSpPr>
          <p:cNvPr id="7" name="Rounded Rectangle 6"/>
          <p:cNvSpPr/>
          <p:nvPr/>
        </p:nvSpPr>
        <p:spPr>
          <a:xfrm>
            <a:off x="8636000" y="2590800"/>
            <a:ext cx="2743200" cy="685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POOLING</a:t>
            </a:r>
            <a:endParaRPr lang="en-US" dirty="0">
              <a:solidFill>
                <a:schemeClr val="tx1"/>
              </a:solidFill>
            </a:endParaRPr>
          </a:p>
        </p:txBody>
      </p:sp>
      <p:sp>
        <p:nvSpPr>
          <p:cNvPr id="8" name="Rounded Rectangle 7"/>
          <p:cNvSpPr/>
          <p:nvPr/>
        </p:nvSpPr>
        <p:spPr>
          <a:xfrm>
            <a:off x="8636000" y="1447800"/>
            <a:ext cx="2743200" cy="685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 MAPS</a:t>
            </a:r>
            <a:endParaRPr lang="en-US" dirty="0">
              <a:solidFill>
                <a:schemeClr val="tx1"/>
              </a:solidFill>
            </a:endParaRPr>
          </a:p>
        </p:txBody>
      </p:sp>
      <p:sp>
        <p:nvSpPr>
          <p:cNvPr id="9" name="Up Arrow 8"/>
          <p:cNvSpPr/>
          <p:nvPr/>
        </p:nvSpPr>
        <p:spPr>
          <a:xfrm>
            <a:off x="9753600" y="5638800"/>
            <a:ext cx="406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9753600" y="4495800"/>
            <a:ext cx="406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9753600" y="3352800"/>
            <a:ext cx="406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9753600" y="2209800"/>
            <a:ext cx="406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421802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a:t>
            </a:r>
            <a:endParaRPr lang="en-US" dirty="0"/>
          </a:p>
        </p:txBody>
      </p:sp>
      <p:sp>
        <p:nvSpPr>
          <p:cNvPr id="3" name="Content Placeholder 2"/>
          <p:cNvSpPr>
            <a:spLocks noGrp="1"/>
          </p:cNvSpPr>
          <p:nvPr>
            <p:ph idx="1"/>
          </p:nvPr>
        </p:nvSpPr>
        <p:spPr>
          <a:xfrm>
            <a:off x="609600" y="1600201"/>
            <a:ext cx="7315200" cy="1905000"/>
          </a:xfrm>
        </p:spPr>
        <p:txBody>
          <a:bodyPr>
            <a:normAutofit/>
          </a:bodyPr>
          <a:lstStyle/>
          <a:p>
            <a:r>
              <a:rPr lang="en-US" dirty="0" smtClean="0"/>
              <a:t>Convolution</a:t>
            </a:r>
          </a:p>
          <a:p>
            <a:pPr lvl="1"/>
            <a:r>
              <a:rPr lang="en-US" dirty="0" smtClean="0"/>
              <a:t>Filter is learned during training</a:t>
            </a:r>
          </a:p>
          <a:p>
            <a:pPr lvl="1"/>
            <a:r>
              <a:rPr lang="en-US" dirty="0" smtClean="0"/>
              <a:t>Same filter at each location</a:t>
            </a:r>
          </a:p>
          <a:p>
            <a:pPr lvl="1"/>
            <a:r>
              <a:rPr lang="en-US" dirty="0" smtClean="0"/>
              <a:t>Each filter looks at local region only</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812801" y="3648076"/>
            <a:ext cx="4838700" cy="2447925"/>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6807200" y="3648076"/>
            <a:ext cx="4749800" cy="2428875"/>
          </a:xfrm>
          <a:prstGeom prst="rect">
            <a:avLst/>
          </a:prstGeom>
          <a:noFill/>
          <a:ln w="9525">
            <a:noFill/>
            <a:miter lim="800000"/>
            <a:headEnd/>
            <a:tailEnd/>
          </a:ln>
        </p:spPr>
      </p:pic>
      <p:sp>
        <p:nvSpPr>
          <p:cNvPr id="6" name="Right Arrow 5"/>
          <p:cNvSpPr/>
          <p:nvPr/>
        </p:nvSpPr>
        <p:spPr>
          <a:xfrm>
            <a:off x="5689600" y="4724400"/>
            <a:ext cx="1117600" cy="30480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YyCu2.gif"/>
          <p:cNvPicPr>
            <a:picLocks noChangeAspect="1"/>
          </p:cNvPicPr>
          <p:nvPr/>
        </p:nvPicPr>
        <p:blipFill>
          <a:blip r:embed="rId4" cstate="print"/>
          <a:stretch>
            <a:fillRect/>
          </a:stretch>
        </p:blipFill>
        <p:spPr>
          <a:xfrm>
            <a:off x="8128000" y="685800"/>
            <a:ext cx="3149600" cy="265060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067489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a:t>
            </a:r>
            <a:endParaRPr lang="en-US" dirty="0"/>
          </a:p>
        </p:txBody>
      </p:sp>
      <p:sp>
        <p:nvSpPr>
          <p:cNvPr id="3" name="Content Placeholder 2"/>
          <p:cNvSpPr>
            <a:spLocks noGrp="1"/>
          </p:cNvSpPr>
          <p:nvPr>
            <p:ph idx="1"/>
          </p:nvPr>
        </p:nvSpPr>
        <p:spPr>
          <a:xfrm>
            <a:off x="609600" y="1600200"/>
            <a:ext cx="6096000" cy="2362200"/>
          </a:xfrm>
        </p:spPr>
        <p:txBody>
          <a:bodyPr>
            <a:normAutofit lnSpcReduction="10000"/>
          </a:bodyPr>
          <a:lstStyle/>
          <a:p>
            <a:r>
              <a:rPr lang="en-US" sz="2800" dirty="0" smtClean="0"/>
              <a:t>Multiple filters at each layer </a:t>
            </a:r>
          </a:p>
          <a:p>
            <a:endParaRPr lang="en-US" sz="2800" dirty="0" smtClean="0"/>
          </a:p>
          <a:p>
            <a:r>
              <a:rPr lang="en-US" sz="2800" dirty="0" smtClean="0"/>
              <a:t>More complex patterns at deeper layers</a:t>
            </a:r>
          </a:p>
        </p:txBody>
      </p:sp>
      <p:pic>
        <p:nvPicPr>
          <p:cNvPr id="4" name="Picture 4"/>
          <p:cNvPicPr>
            <a:picLocks noChangeAspect="1" noChangeArrowheads="1"/>
          </p:cNvPicPr>
          <p:nvPr/>
        </p:nvPicPr>
        <p:blipFill>
          <a:blip r:embed="rId2" cstate="print"/>
          <a:srcRect/>
          <a:stretch>
            <a:fillRect/>
          </a:stretch>
        </p:blipFill>
        <p:spPr bwMode="auto">
          <a:xfrm>
            <a:off x="1625601" y="4524376"/>
            <a:ext cx="9537700" cy="164782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8128001" y="1828800"/>
            <a:ext cx="2095500" cy="15811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069049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sz="3600" dirty="0" smtClean="0"/>
              <a:t>Which one is better?</a:t>
            </a:r>
            <a:r>
              <a:rPr lang="en-US" dirty="0"/>
              <a:t> </a:t>
            </a:r>
            <a:r>
              <a:rPr lang="en-US" dirty="0" smtClean="0"/>
              <a:t>  </a:t>
            </a:r>
            <a:r>
              <a:rPr lang="en-US" sz="3600" dirty="0" smtClean="0"/>
              <a:t>Answer “it depends”</a:t>
            </a:r>
            <a:endParaRPr lang="en-US" sz="3600" dirty="0"/>
          </a:p>
        </p:txBody>
      </p:sp>
      <p:sp>
        <p:nvSpPr>
          <p:cNvPr id="3" name="Content Placeholder 2"/>
          <p:cNvSpPr>
            <a:spLocks noGrp="1"/>
          </p:cNvSpPr>
          <p:nvPr>
            <p:ph idx="1"/>
          </p:nvPr>
        </p:nvSpPr>
        <p:spPr>
          <a:xfrm>
            <a:off x="0" y="1111956"/>
            <a:ext cx="5994400" cy="4525963"/>
          </a:xfrm>
        </p:spPr>
        <p:txBody>
          <a:bodyPr>
            <a:normAutofit/>
          </a:bodyPr>
          <a:lstStyle/>
          <a:p>
            <a:r>
              <a:rPr lang="en-US" sz="2000" dirty="0" smtClean="0"/>
              <a:t>Classic method such as Random </a:t>
            </a:r>
            <a:r>
              <a:rPr lang="en-US" sz="2000" dirty="0"/>
              <a:t>forest might be good </a:t>
            </a:r>
            <a:r>
              <a:rPr lang="en-US" sz="2000" dirty="0" smtClean="0"/>
              <a:t> if </a:t>
            </a:r>
          </a:p>
          <a:p>
            <a:pPr marL="800100" lvl="1" indent="-342900">
              <a:buFont typeface="+mj-lt"/>
              <a:buAutoNum type="alphaLcPeriod"/>
            </a:pPr>
            <a:r>
              <a:rPr lang="en-US" sz="1600" dirty="0" smtClean="0"/>
              <a:t>you </a:t>
            </a:r>
            <a:r>
              <a:rPr lang="en-US" sz="1600" dirty="0"/>
              <a:t>don't have a lot of data, or </a:t>
            </a:r>
            <a:endParaRPr lang="en-US" sz="1600" dirty="0" smtClean="0"/>
          </a:p>
          <a:p>
            <a:pPr marL="800100" lvl="1" indent="-342900">
              <a:buFont typeface="+mj-lt"/>
              <a:buAutoNum type="alphaLcPeriod"/>
            </a:pPr>
            <a:r>
              <a:rPr lang="en-US" sz="1600" dirty="0" smtClean="0"/>
              <a:t>training </a:t>
            </a:r>
            <a:r>
              <a:rPr lang="en-US" sz="1600" dirty="0"/>
              <a:t>data have categorical features, or </a:t>
            </a:r>
          </a:p>
          <a:p>
            <a:pPr marL="800100" lvl="1" indent="-342900">
              <a:buFont typeface="+mj-lt"/>
              <a:buAutoNum type="alphaLcPeriod"/>
            </a:pPr>
            <a:r>
              <a:rPr lang="en-US" sz="1600" dirty="0" smtClean="0"/>
              <a:t>you </a:t>
            </a:r>
            <a:r>
              <a:rPr lang="en-US" sz="1600" dirty="0"/>
              <a:t>want a more explainable model, </a:t>
            </a:r>
            <a:r>
              <a:rPr lang="en-US" sz="1600" dirty="0" smtClean="0"/>
              <a:t>or</a:t>
            </a:r>
          </a:p>
          <a:p>
            <a:pPr marL="800100" lvl="1" indent="-342900">
              <a:buFont typeface="+mj-lt"/>
              <a:buAutoNum type="alphaLcPeriod"/>
            </a:pPr>
            <a:r>
              <a:rPr lang="en-US" sz="1600" dirty="0" smtClean="0"/>
              <a:t>you </a:t>
            </a:r>
            <a:r>
              <a:rPr lang="en-US" sz="1600" dirty="0"/>
              <a:t>want high run-time speed</a:t>
            </a:r>
            <a:r>
              <a:rPr lang="en-US" sz="16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3429001"/>
            <a:ext cx="9511849" cy="3273493"/>
          </a:xfrm>
          <a:prstGeom prst="rect">
            <a:avLst/>
          </a:prstGeom>
        </p:spPr>
      </p:pic>
      <p:sp>
        <p:nvSpPr>
          <p:cNvPr id="5" name="Content Placeholder 2"/>
          <p:cNvSpPr txBox="1">
            <a:spLocks/>
          </p:cNvSpPr>
          <p:nvPr/>
        </p:nvSpPr>
        <p:spPr>
          <a:xfrm>
            <a:off x="5791200" y="1189037"/>
            <a:ext cx="6299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Deep learning is good when you have a lot of training data of the same or related domain.</a:t>
            </a:r>
          </a:p>
          <a:p>
            <a:r>
              <a:rPr lang="en-US" sz="1800" dirty="0" smtClean="0"/>
              <a:t>Deep networks could be much slower than random forest. </a:t>
            </a:r>
          </a:p>
          <a:p>
            <a:r>
              <a:rPr lang="en-US" sz="1800" dirty="0" smtClean="0"/>
              <a:t>Appropriate scaling and normalization have to be done to the data to improve the convergence speed.</a:t>
            </a:r>
          </a:p>
          <a:p>
            <a:pPr marL="0" indent="0">
              <a:buFont typeface="Arial" pitchFamily="34" charset="0"/>
              <a:buNone/>
            </a:pPr>
            <a:r>
              <a:rPr lang="en-US" sz="1800" dirty="0" smtClean="0"/>
              <a:t/>
            </a:r>
            <a:br>
              <a:rPr lang="en-US" sz="1800" dirty="0" smtClean="0"/>
            </a:br>
            <a:endParaRPr lang="en-US" sz="1800"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14436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Non-Linearity</a:t>
            </a:r>
            <a:endParaRPr lang="en-US" dirty="0"/>
          </a:p>
        </p:txBody>
      </p:sp>
      <p:sp>
        <p:nvSpPr>
          <p:cNvPr id="3" name="Content Placeholder 2"/>
          <p:cNvSpPr>
            <a:spLocks noGrp="1"/>
          </p:cNvSpPr>
          <p:nvPr>
            <p:ph idx="1"/>
          </p:nvPr>
        </p:nvSpPr>
        <p:spPr>
          <a:xfrm>
            <a:off x="609600" y="1600201"/>
            <a:ext cx="6299200" cy="4525963"/>
          </a:xfrm>
        </p:spPr>
        <p:txBody>
          <a:bodyPr/>
          <a:lstStyle/>
          <a:p>
            <a:r>
              <a:rPr lang="en-US" sz="2800" dirty="0" smtClean="0"/>
              <a:t>Rectified linear function</a:t>
            </a:r>
          </a:p>
          <a:p>
            <a:pPr lvl="1"/>
            <a:r>
              <a:rPr lang="en-US" sz="2400" dirty="0" smtClean="0"/>
              <a:t>Applied per-pixel</a:t>
            </a:r>
          </a:p>
          <a:p>
            <a:pPr lvl="1"/>
            <a:r>
              <a:rPr lang="en-US" sz="2400" dirty="0" smtClean="0"/>
              <a:t>Output = max(0,input)</a:t>
            </a:r>
            <a:endParaRPr lang="en-US" sz="2400" dirty="0"/>
          </a:p>
        </p:txBody>
      </p:sp>
      <p:pic>
        <p:nvPicPr>
          <p:cNvPr id="34827" name="Picture 11" descr="Image result for relu  function"/>
          <p:cNvPicPr>
            <a:picLocks noChangeAspect="1" noChangeArrowheads="1"/>
          </p:cNvPicPr>
          <p:nvPr/>
        </p:nvPicPr>
        <p:blipFill>
          <a:blip r:embed="rId2" cstate="print"/>
          <a:srcRect/>
          <a:stretch>
            <a:fillRect/>
          </a:stretch>
        </p:blipFill>
        <p:spPr bwMode="auto">
          <a:xfrm>
            <a:off x="6502400" y="1219201"/>
            <a:ext cx="4673600" cy="2843027"/>
          </a:xfrm>
          <a:prstGeom prst="rect">
            <a:avLst/>
          </a:prstGeom>
          <a:noFill/>
        </p:spPr>
      </p:pic>
      <p:pic>
        <p:nvPicPr>
          <p:cNvPr id="34828" name="Picture 12"/>
          <p:cNvPicPr>
            <a:picLocks noChangeAspect="1" noChangeArrowheads="1"/>
          </p:cNvPicPr>
          <p:nvPr/>
        </p:nvPicPr>
        <p:blipFill>
          <a:blip r:embed="rId3" cstate="print"/>
          <a:srcRect/>
          <a:stretch>
            <a:fillRect/>
          </a:stretch>
        </p:blipFill>
        <p:spPr bwMode="auto">
          <a:xfrm>
            <a:off x="609601" y="3505201"/>
            <a:ext cx="4813300" cy="2409825"/>
          </a:xfrm>
          <a:prstGeom prst="rect">
            <a:avLst/>
          </a:prstGeom>
          <a:noFill/>
          <a:ln w="9525">
            <a:noFill/>
            <a:miter lim="800000"/>
            <a:headEnd/>
            <a:tailEnd/>
          </a:ln>
        </p:spPr>
      </p:pic>
      <p:pic>
        <p:nvPicPr>
          <p:cNvPr id="34829" name="Picture 13"/>
          <p:cNvPicPr>
            <a:picLocks noChangeAspect="1" noChangeArrowheads="1"/>
          </p:cNvPicPr>
          <p:nvPr/>
        </p:nvPicPr>
        <p:blipFill>
          <a:blip r:embed="rId4" cstate="print"/>
          <a:srcRect/>
          <a:stretch>
            <a:fillRect/>
          </a:stretch>
        </p:blipFill>
        <p:spPr bwMode="auto">
          <a:xfrm>
            <a:off x="6604000" y="4191001"/>
            <a:ext cx="4749800" cy="2409825"/>
          </a:xfrm>
          <a:prstGeom prst="rect">
            <a:avLst/>
          </a:prstGeom>
          <a:noFill/>
          <a:ln w="9525">
            <a:noFill/>
            <a:miter lim="800000"/>
            <a:headEnd/>
            <a:tailEnd/>
          </a:ln>
        </p:spPr>
      </p:pic>
      <p:sp>
        <p:nvSpPr>
          <p:cNvPr id="14" name="Right Arrow 13"/>
          <p:cNvSpPr/>
          <p:nvPr/>
        </p:nvSpPr>
        <p:spPr>
          <a:xfrm rot="1533117">
            <a:off x="5519393" y="4966464"/>
            <a:ext cx="1117600" cy="30480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995963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a:t>
            </a:r>
            <a:endParaRPr lang="en-US" dirty="0"/>
          </a:p>
        </p:txBody>
      </p:sp>
      <p:sp>
        <p:nvSpPr>
          <p:cNvPr id="3" name="Content Placeholder 2"/>
          <p:cNvSpPr>
            <a:spLocks noGrp="1"/>
          </p:cNvSpPr>
          <p:nvPr>
            <p:ph idx="1"/>
          </p:nvPr>
        </p:nvSpPr>
        <p:spPr>
          <a:xfrm>
            <a:off x="609600" y="1600201"/>
            <a:ext cx="10871200" cy="4525963"/>
          </a:xfrm>
        </p:spPr>
        <p:txBody>
          <a:bodyPr/>
          <a:lstStyle/>
          <a:p>
            <a:r>
              <a:rPr lang="en-US" dirty="0" smtClean="0"/>
              <a:t>Spatial Pooling</a:t>
            </a:r>
          </a:p>
          <a:p>
            <a:pPr lvl="1"/>
            <a:r>
              <a:rPr lang="en-US" dirty="0" smtClean="0"/>
              <a:t>Non-overlapping / overlapping regions</a:t>
            </a:r>
          </a:p>
          <a:p>
            <a:pPr lvl="1"/>
            <a:r>
              <a:rPr lang="en-US" dirty="0" smtClean="0"/>
              <a:t>Sum or Max</a:t>
            </a:r>
          </a:p>
          <a:p>
            <a:pPr lvl="1"/>
            <a:r>
              <a:rPr lang="en-US" dirty="0" err="1" smtClean="0"/>
              <a:t>Boureau</a:t>
            </a:r>
            <a:r>
              <a:rPr lang="en-US" dirty="0" smtClean="0"/>
              <a:t> et al. ICML’10 for theoretical analysis</a:t>
            </a:r>
            <a:endParaRPr lang="en-US" dirty="0"/>
          </a:p>
        </p:txBody>
      </p:sp>
      <p:pic>
        <p:nvPicPr>
          <p:cNvPr id="39938" name="Picture 2" descr="Image result for pooling max"/>
          <p:cNvPicPr>
            <a:picLocks noChangeAspect="1" noChangeArrowheads="1"/>
          </p:cNvPicPr>
          <p:nvPr/>
        </p:nvPicPr>
        <p:blipFill>
          <a:blip r:embed="rId3" cstate="print"/>
          <a:srcRect/>
          <a:stretch>
            <a:fillRect/>
          </a:stretch>
        </p:blipFill>
        <p:spPr bwMode="auto">
          <a:xfrm>
            <a:off x="1524000" y="3936258"/>
            <a:ext cx="8331200" cy="2921742"/>
          </a:xfrm>
          <a:prstGeom prst="rect">
            <a:avLst/>
          </a:prstGeom>
          <a:noFill/>
        </p:spPr>
      </p:pic>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709656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a:t>
            </a:r>
            <a:endParaRPr lang="en-US" dirty="0"/>
          </a:p>
        </p:txBody>
      </p:sp>
      <p:sp>
        <p:nvSpPr>
          <p:cNvPr id="3" name="Content Placeholder 2"/>
          <p:cNvSpPr>
            <a:spLocks noGrp="1"/>
          </p:cNvSpPr>
          <p:nvPr>
            <p:ph idx="1"/>
          </p:nvPr>
        </p:nvSpPr>
        <p:spPr>
          <a:xfrm>
            <a:off x="609600" y="1600201"/>
            <a:ext cx="10871200" cy="2209800"/>
          </a:xfrm>
        </p:spPr>
        <p:txBody>
          <a:bodyPr/>
          <a:lstStyle/>
          <a:p>
            <a:r>
              <a:rPr lang="en-US" dirty="0" smtClean="0"/>
              <a:t>Spatial Pooling</a:t>
            </a:r>
          </a:p>
          <a:p>
            <a:pPr lvl="1"/>
            <a:r>
              <a:rPr lang="en-US" dirty="0" smtClean="0"/>
              <a:t>Non-overlapping / overlapping regions</a:t>
            </a:r>
          </a:p>
          <a:p>
            <a:pPr lvl="1"/>
            <a:r>
              <a:rPr lang="en-US" dirty="0" smtClean="0"/>
              <a:t>Sum or Max</a:t>
            </a:r>
          </a:p>
          <a:p>
            <a:pPr lvl="1"/>
            <a:r>
              <a:rPr lang="en-US" dirty="0" err="1" smtClean="0"/>
              <a:t>Boureau</a:t>
            </a:r>
            <a:r>
              <a:rPr lang="en-US" dirty="0" smtClean="0"/>
              <a:t> et al. ICML’10 for theoretical analysis</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1727201" y="4191000"/>
            <a:ext cx="4102100" cy="200025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7823200" y="3886200"/>
            <a:ext cx="2235200" cy="1123950"/>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7823200" y="5334001"/>
            <a:ext cx="2235200" cy="1114425"/>
          </a:xfrm>
          <a:prstGeom prst="rect">
            <a:avLst/>
          </a:prstGeom>
          <a:noFill/>
          <a:ln w="9525">
            <a:noFill/>
            <a:miter lim="800000"/>
            <a:headEnd/>
            <a:tailEnd/>
          </a:ln>
        </p:spPr>
      </p:pic>
      <p:sp>
        <p:nvSpPr>
          <p:cNvPr id="9" name="Right Arrow 8"/>
          <p:cNvSpPr/>
          <p:nvPr/>
        </p:nvSpPr>
        <p:spPr>
          <a:xfrm rot="1533117">
            <a:off x="6230593" y="5576064"/>
            <a:ext cx="1117600" cy="30480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0266757">
            <a:off x="6232947" y="4566776"/>
            <a:ext cx="1117600" cy="30480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63200" y="4114800"/>
            <a:ext cx="1524000" cy="369332"/>
          </a:xfrm>
          <a:prstGeom prst="rect">
            <a:avLst/>
          </a:prstGeom>
          <a:noFill/>
        </p:spPr>
        <p:txBody>
          <a:bodyPr wrap="square" rtlCol="0">
            <a:spAutoFit/>
          </a:bodyPr>
          <a:lstStyle/>
          <a:p>
            <a:r>
              <a:rPr lang="en-US" dirty="0" smtClean="0"/>
              <a:t>Max</a:t>
            </a:r>
            <a:endParaRPr lang="en-US" dirty="0"/>
          </a:p>
        </p:txBody>
      </p:sp>
      <p:sp>
        <p:nvSpPr>
          <p:cNvPr id="12" name="TextBox 11"/>
          <p:cNvSpPr txBox="1"/>
          <p:nvPr/>
        </p:nvSpPr>
        <p:spPr>
          <a:xfrm>
            <a:off x="10363200" y="5715000"/>
            <a:ext cx="1524000" cy="369332"/>
          </a:xfrm>
          <a:prstGeom prst="rect">
            <a:avLst/>
          </a:prstGeom>
          <a:noFill/>
        </p:spPr>
        <p:txBody>
          <a:bodyPr wrap="square" rtlCol="0">
            <a:spAutoFit/>
          </a:bodyPr>
          <a:lstStyle/>
          <a:p>
            <a:r>
              <a:rPr lang="en-US" dirty="0" smtClean="0"/>
              <a:t>Sum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4216091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Pooling</a:t>
            </a:r>
            <a:endParaRPr lang="en-US" dirty="0"/>
          </a:p>
        </p:txBody>
      </p:sp>
      <p:sp>
        <p:nvSpPr>
          <p:cNvPr id="3" name="Content Placeholder 2"/>
          <p:cNvSpPr>
            <a:spLocks noGrp="1"/>
          </p:cNvSpPr>
          <p:nvPr>
            <p:ph idx="1"/>
          </p:nvPr>
        </p:nvSpPr>
        <p:spPr>
          <a:xfrm>
            <a:off x="609600" y="1600202"/>
            <a:ext cx="10972800" cy="4952999"/>
          </a:xfrm>
        </p:spPr>
        <p:txBody>
          <a:bodyPr>
            <a:normAutofit/>
          </a:bodyPr>
          <a:lstStyle/>
          <a:p>
            <a:r>
              <a:rPr lang="en-US" dirty="0" smtClean="0"/>
              <a:t>Spatial pooling</a:t>
            </a:r>
          </a:p>
          <a:p>
            <a:pPr lvl="1"/>
            <a:r>
              <a:rPr lang="en-US" dirty="0" smtClean="0"/>
              <a:t>Invariance to small transformations</a:t>
            </a:r>
          </a:p>
          <a:p>
            <a:pPr lvl="1"/>
            <a:r>
              <a:rPr lang="en-US" dirty="0" smtClean="0"/>
              <a:t>Larger receptive fields</a:t>
            </a:r>
          </a:p>
          <a:p>
            <a:pPr lvl="1"/>
            <a:endParaRPr lang="en-US" dirty="0" smtClean="0"/>
          </a:p>
          <a:p>
            <a:pPr lvl="1"/>
            <a:endParaRPr lang="en-US" dirty="0" smtClean="0"/>
          </a:p>
          <a:p>
            <a:pPr lvl="1"/>
            <a:endParaRPr lang="en-US" dirty="0" smtClean="0"/>
          </a:p>
          <a:p>
            <a:endParaRPr lang="en-US" dirty="0" smtClean="0"/>
          </a:p>
          <a:p>
            <a:r>
              <a:rPr lang="en-US" dirty="0" smtClean="0"/>
              <a:t>Variants:</a:t>
            </a:r>
          </a:p>
          <a:p>
            <a:pPr lvl="1"/>
            <a:r>
              <a:rPr lang="en-US" dirty="0" smtClean="0"/>
              <a:t>Pool across feature maps</a:t>
            </a:r>
          </a:p>
          <a:p>
            <a:pPr lvl="1"/>
            <a:r>
              <a:rPr lang="en-US" dirty="0" smtClean="0"/>
              <a:t>Tiled pooling</a:t>
            </a:r>
          </a:p>
          <a:p>
            <a:endParaRPr lang="en-US" dirty="0" smtClean="0"/>
          </a:p>
        </p:txBody>
      </p:sp>
      <p:pic>
        <p:nvPicPr>
          <p:cNvPr id="41988" name="Picture 4"/>
          <p:cNvPicPr>
            <a:picLocks noChangeAspect="1" noChangeArrowheads="1"/>
          </p:cNvPicPr>
          <p:nvPr/>
        </p:nvPicPr>
        <p:blipFill>
          <a:blip r:embed="rId2" cstate="print"/>
          <a:srcRect/>
          <a:stretch>
            <a:fillRect/>
          </a:stretch>
        </p:blipFill>
        <p:spPr bwMode="auto">
          <a:xfrm>
            <a:off x="1625601" y="3200401"/>
            <a:ext cx="9537700" cy="16478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565981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Deeper</a:t>
            </a:r>
            <a:endParaRPr lang="en-US" dirty="0"/>
          </a:p>
        </p:txBody>
      </p:sp>
      <p:pic>
        <p:nvPicPr>
          <p:cNvPr id="4" name="Picture 2" descr="Screen Shot 2016-09-28 at 10.30.21 AM.png"/>
          <p:cNvPicPr>
            <a:picLocks noChangeAspect="1" noChangeArrowheads="1"/>
          </p:cNvPicPr>
          <p:nvPr/>
        </p:nvPicPr>
        <p:blipFill>
          <a:blip r:embed="rId2" cstate="print"/>
          <a:srcRect/>
          <a:stretch>
            <a:fillRect/>
          </a:stretch>
        </p:blipFill>
        <p:spPr bwMode="auto">
          <a:xfrm>
            <a:off x="2032000" y="1752601"/>
            <a:ext cx="8331200" cy="2858643"/>
          </a:xfrm>
          <a:prstGeom prst="rect">
            <a:avLst/>
          </a:prstGeom>
          <a:noFill/>
        </p:spPr>
      </p:pic>
      <p:sp>
        <p:nvSpPr>
          <p:cNvPr id="5" name="Right Arrow 4"/>
          <p:cNvSpPr/>
          <p:nvPr/>
        </p:nvSpPr>
        <p:spPr>
          <a:xfrm>
            <a:off x="4978400" y="2667000"/>
            <a:ext cx="5181600" cy="304800"/>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97600" y="2362200"/>
            <a:ext cx="3352800" cy="381000"/>
          </a:xfrm>
          <a:prstGeom prst="rect">
            <a:avLst/>
          </a:prstGeom>
          <a:noFill/>
        </p:spPr>
        <p:txBody>
          <a:bodyPr wrap="square" rtlCol="0">
            <a:spAutoFit/>
          </a:bodyPr>
          <a:lstStyle/>
          <a:p>
            <a:r>
              <a:rPr lang="en-US" dirty="0" smtClean="0"/>
              <a:t>Deeper architectures</a:t>
            </a:r>
            <a:endParaRPr lang="en-US" dirty="0"/>
          </a:p>
        </p:txBody>
      </p:sp>
      <p:sp>
        <p:nvSpPr>
          <p:cNvPr id="7" name="TextBox 6"/>
          <p:cNvSpPr txBox="1"/>
          <p:nvPr/>
        </p:nvSpPr>
        <p:spPr>
          <a:xfrm>
            <a:off x="1219200" y="4800600"/>
            <a:ext cx="10261600" cy="1569660"/>
          </a:xfrm>
          <a:prstGeom prst="rect">
            <a:avLst/>
          </a:prstGeom>
          <a:noFill/>
        </p:spPr>
        <p:txBody>
          <a:bodyPr wrap="square" rtlCol="0">
            <a:spAutoFit/>
          </a:bodyPr>
          <a:lstStyle/>
          <a:p>
            <a:pPr>
              <a:buFont typeface="Arial" pitchFamily="34" charset="0"/>
              <a:buChar char="•"/>
            </a:pPr>
            <a:r>
              <a:rPr lang="en-US" sz="2400" dirty="0" smtClean="0"/>
              <a:t>Current best models are much deeper than </a:t>
            </a:r>
            <a:r>
              <a:rPr lang="en-US" sz="2400" dirty="0" err="1" smtClean="0"/>
              <a:t>AlexNet</a:t>
            </a: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077067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91" y="0"/>
            <a:ext cx="9905998" cy="1478570"/>
          </a:xfrm>
        </p:spPr>
        <p:txBody>
          <a:bodyPr/>
          <a:lstStyle/>
          <a:p>
            <a:r>
              <a:rPr lang="en-US" dirty="0" smtClean="0"/>
              <a:t>Going Deeper</a:t>
            </a:r>
            <a:endParaRPr lang="en-US" dirty="0"/>
          </a:p>
        </p:txBody>
      </p:sp>
      <p:grpSp>
        <p:nvGrpSpPr>
          <p:cNvPr id="18" name="Group 17"/>
          <p:cNvGrpSpPr/>
          <p:nvPr/>
        </p:nvGrpSpPr>
        <p:grpSpPr>
          <a:xfrm>
            <a:off x="1315155" y="1205090"/>
            <a:ext cx="4876800" cy="614065"/>
            <a:chOff x="457200" y="1676400"/>
            <a:chExt cx="3657600" cy="614065"/>
          </a:xfrm>
        </p:grpSpPr>
        <p:pic>
          <p:nvPicPr>
            <p:cNvPr id="16" name="Picture 11" descr="f:id:hirotaka_hachiya:20150509172306p:plain"/>
            <p:cNvPicPr>
              <a:picLocks noChangeAspect="1" noChangeArrowheads="1"/>
            </p:cNvPicPr>
            <p:nvPr/>
          </p:nvPicPr>
          <p:blipFill>
            <a:blip r:embed="rId2" cstate="print"/>
            <a:srcRect/>
            <a:stretch>
              <a:fillRect/>
            </a:stretch>
          </p:blipFill>
          <p:spPr bwMode="auto">
            <a:xfrm rot="16200000" flipH="1">
              <a:off x="1185005" y="948595"/>
              <a:ext cx="601789" cy="2057399"/>
            </a:xfrm>
            <a:prstGeom prst="rect">
              <a:avLst/>
            </a:prstGeom>
            <a:noFill/>
          </p:spPr>
        </p:pic>
        <p:sp>
          <p:nvSpPr>
            <p:cNvPr id="17" name="TextBox 16"/>
            <p:cNvSpPr txBox="1"/>
            <p:nvPr/>
          </p:nvSpPr>
          <p:spPr>
            <a:xfrm>
              <a:off x="2819400" y="1828800"/>
              <a:ext cx="1295400" cy="461665"/>
            </a:xfrm>
            <a:prstGeom prst="rect">
              <a:avLst/>
            </a:prstGeom>
            <a:noFill/>
          </p:spPr>
          <p:txBody>
            <a:bodyPr wrap="square" rtlCol="0">
              <a:spAutoFit/>
            </a:bodyPr>
            <a:lstStyle/>
            <a:p>
              <a:r>
                <a:rPr lang="en-US" sz="2400" dirty="0" err="1" smtClean="0"/>
                <a:t>CaffeNet</a:t>
              </a:r>
              <a:endParaRPr lang="en-US" dirty="0"/>
            </a:p>
          </p:txBody>
        </p:sp>
      </p:grpSp>
      <p:grpSp>
        <p:nvGrpSpPr>
          <p:cNvPr id="15" name="Group 14"/>
          <p:cNvGrpSpPr/>
          <p:nvPr/>
        </p:nvGrpSpPr>
        <p:grpSpPr>
          <a:xfrm>
            <a:off x="488244" y="4374446"/>
            <a:ext cx="11379200" cy="2285999"/>
            <a:chOff x="609600" y="4343400"/>
            <a:chExt cx="8534400" cy="2285999"/>
          </a:xfrm>
        </p:grpSpPr>
        <p:pic>
          <p:nvPicPr>
            <p:cNvPr id="66573" name="Picture 13" descr="Image result for residual network visualization"/>
            <p:cNvPicPr>
              <a:picLocks noChangeAspect="1" noChangeArrowheads="1"/>
            </p:cNvPicPr>
            <p:nvPr/>
          </p:nvPicPr>
          <p:blipFill>
            <a:blip r:embed="rId3" cstate="print"/>
            <a:srcRect/>
            <a:stretch>
              <a:fillRect/>
            </a:stretch>
          </p:blipFill>
          <p:spPr bwMode="auto">
            <a:xfrm rot="16200000">
              <a:off x="2981326" y="1971674"/>
              <a:ext cx="2285999" cy="7029451"/>
            </a:xfrm>
            <a:prstGeom prst="rect">
              <a:avLst/>
            </a:prstGeom>
            <a:noFill/>
          </p:spPr>
        </p:pic>
        <p:sp>
          <p:nvSpPr>
            <p:cNvPr id="21" name="TextBox 20"/>
            <p:cNvSpPr txBox="1"/>
            <p:nvPr/>
          </p:nvSpPr>
          <p:spPr>
            <a:xfrm>
              <a:off x="7772400" y="4876800"/>
              <a:ext cx="1295400" cy="830997"/>
            </a:xfrm>
            <a:prstGeom prst="rect">
              <a:avLst/>
            </a:prstGeom>
            <a:noFill/>
          </p:spPr>
          <p:txBody>
            <a:bodyPr wrap="square" rtlCol="0">
              <a:spAutoFit/>
            </a:bodyPr>
            <a:lstStyle/>
            <a:p>
              <a:r>
                <a:rPr lang="en-US" sz="2400" dirty="0" smtClean="0"/>
                <a:t>Residual network</a:t>
              </a:r>
              <a:endParaRPr lang="en-US" dirty="0"/>
            </a:p>
          </p:txBody>
        </p:sp>
        <p:sp>
          <p:nvSpPr>
            <p:cNvPr id="11" name="TextBox 10"/>
            <p:cNvSpPr txBox="1"/>
            <p:nvPr/>
          </p:nvSpPr>
          <p:spPr>
            <a:xfrm>
              <a:off x="7848600" y="5943600"/>
              <a:ext cx="1295400" cy="369332"/>
            </a:xfrm>
            <a:prstGeom prst="rect">
              <a:avLst/>
            </a:prstGeom>
            <a:noFill/>
          </p:spPr>
          <p:txBody>
            <a:bodyPr wrap="square" rtlCol="0">
              <a:spAutoFit/>
            </a:bodyPr>
            <a:lstStyle/>
            <a:p>
              <a:r>
                <a:rPr lang="en-US" dirty="0" smtClean="0"/>
                <a:t>152 layers</a:t>
              </a:r>
              <a:endParaRPr lang="en-US" dirty="0"/>
            </a:p>
          </p:txBody>
        </p:sp>
      </p:grpSp>
      <p:grpSp>
        <p:nvGrpSpPr>
          <p:cNvPr id="14" name="Group 13"/>
          <p:cNvGrpSpPr/>
          <p:nvPr/>
        </p:nvGrpSpPr>
        <p:grpSpPr>
          <a:xfrm>
            <a:off x="419806" y="2195691"/>
            <a:ext cx="11239500" cy="1990725"/>
            <a:chOff x="357188" y="2209800"/>
            <a:chExt cx="8429625" cy="1990725"/>
          </a:xfrm>
        </p:grpSpPr>
        <p:pic>
          <p:nvPicPr>
            <p:cNvPr id="66574" name="Picture 14"/>
            <p:cNvPicPr>
              <a:picLocks noChangeAspect="1" noChangeArrowheads="1"/>
            </p:cNvPicPr>
            <p:nvPr/>
          </p:nvPicPr>
          <p:blipFill>
            <a:blip r:embed="rId4" cstate="print"/>
            <a:srcRect/>
            <a:stretch>
              <a:fillRect/>
            </a:stretch>
          </p:blipFill>
          <p:spPr bwMode="auto">
            <a:xfrm>
              <a:off x="357188" y="2209800"/>
              <a:ext cx="8429625" cy="1990725"/>
            </a:xfrm>
            <a:prstGeom prst="rect">
              <a:avLst/>
            </a:prstGeom>
            <a:noFill/>
            <a:ln w="9525">
              <a:noFill/>
              <a:miter lim="800000"/>
              <a:headEnd/>
              <a:tailEnd/>
            </a:ln>
          </p:spPr>
        </p:pic>
        <p:sp>
          <p:nvSpPr>
            <p:cNvPr id="10" name="TextBox 9"/>
            <p:cNvSpPr txBox="1"/>
            <p:nvPr/>
          </p:nvSpPr>
          <p:spPr>
            <a:xfrm>
              <a:off x="533400" y="2433935"/>
              <a:ext cx="3962400" cy="461665"/>
            </a:xfrm>
            <a:prstGeom prst="rect">
              <a:avLst/>
            </a:prstGeom>
            <a:noFill/>
          </p:spPr>
          <p:txBody>
            <a:bodyPr wrap="square" rtlCol="0">
              <a:spAutoFit/>
            </a:bodyPr>
            <a:lstStyle/>
            <a:p>
              <a:r>
                <a:rPr lang="en-US" sz="2400" dirty="0" smtClean="0"/>
                <a:t>Google Inception Network</a:t>
              </a:r>
              <a:endParaRPr lang="en-US" sz="2400" dirty="0"/>
            </a:p>
          </p:txBody>
        </p:sp>
        <p:sp>
          <p:nvSpPr>
            <p:cNvPr id="12" name="TextBox 11"/>
            <p:cNvSpPr txBox="1"/>
            <p:nvPr/>
          </p:nvSpPr>
          <p:spPr>
            <a:xfrm>
              <a:off x="7620000" y="3505200"/>
              <a:ext cx="1066800" cy="381000"/>
            </a:xfrm>
            <a:prstGeom prst="rect">
              <a:avLst/>
            </a:prstGeom>
            <a:noFill/>
          </p:spPr>
          <p:txBody>
            <a:bodyPr wrap="square" rtlCol="0">
              <a:spAutoFit/>
            </a:bodyPr>
            <a:lstStyle/>
            <a:p>
              <a:r>
                <a:rPr lang="en-US" dirty="0" smtClean="0"/>
                <a:t>22 layers</a:t>
              </a:r>
              <a:endParaRPr lang="en-US" dirty="0"/>
            </a:p>
          </p:txBody>
        </p:sp>
      </p:grpSp>
      <p:sp>
        <p:nvSpPr>
          <p:cNvPr id="13" name="TextBox 12"/>
          <p:cNvSpPr txBox="1"/>
          <p:nvPr/>
        </p:nvSpPr>
        <p:spPr>
          <a:xfrm>
            <a:off x="6502400" y="1371600"/>
            <a:ext cx="1930400" cy="369332"/>
          </a:xfrm>
          <a:prstGeom prst="rect">
            <a:avLst/>
          </a:prstGeom>
          <a:noFill/>
        </p:spPr>
        <p:txBody>
          <a:bodyPr wrap="square" rtlCol="0">
            <a:spAutoFit/>
          </a:bodyPr>
          <a:lstStyle/>
          <a:p>
            <a:r>
              <a:rPr lang="en-US" dirty="0" smtClean="0"/>
              <a:t>8 layers</a:t>
            </a:r>
            <a:endParaRPr lang="en-US" dirty="0"/>
          </a:p>
        </p:txBody>
      </p:sp>
      <p:sp>
        <p:nvSpPr>
          <p:cNvPr id="3" name="TextBox 2"/>
          <p:cNvSpPr txBox="1"/>
          <p:nvPr/>
        </p:nvSpPr>
        <p:spPr>
          <a:xfrm>
            <a:off x="874888" y="2356555"/>
            <a:ext cx="3489018" cy="369332"/>
          </a:xfrm>
          <a:prstGeom prst="rect">
            <a:avLst/>
          </a:prstGeom>
          <a:noFill/>
        </p:spPr>
        <p:txBody>
          <a:bodyPr wrap="none" rtlCol="0">
            <a:spAutoFit/>
          </a:bodyPr>
          <a:lstStyle/>
          <a:p>
            <a:r>
              <a:rPr lang="en-US" dirty="0" smtClean="0">
                <a:solidFill>
                  <a:schemeClr val="bg1"/>
                </a:solidFill>
              </a:rPr>
              <a:t>Google inception network 22 layers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29200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with CNNs</a:t>
            </a:r>
            <a:endParaRPr lang="en-US" dirty="0"/>
          </a:p>
        </p:txBody>
      </p:sp>
      <p:sp>
        <p:nvSpPr>
          <p:cNvPr id="3" name="Content Placeholder 2"/>
          <p:cNvSpPr>
            <a:spLocks noGrp="1"/>
          </p:cNvSpPr>
          <p:nvPr>
            <p:ph idx="1"/>
          </p:nvPr>
        </p:nvSpPr>
        <p:spPr>
          <a:xfrm>
            <a:off x="609600" y="1600200"/>
            <a:ext cx="7721600" cy="5257800"/>
          </a:xfrm>
        </p:spPr>
        <p:txBody>
          <a:bodyPr>
            <a:normAutofit/>
          </a:bodyPr>
          <a:lstStyle/>
          <a:p>
            <a:r>
              <a:rPr lang="en-US" dirty="0" smtClean="0"/>
              <a:t>Sometime we also want to locate specific objects in the scene</a:t>
            </a:r>
          </a:p>
          <a:p>
            <a:endParaRPr lang="en-US" dirty="0" smtClean="0"/>
          </a:p>
          <a:p>
            <a:r>
              <a:rPr lang="en-US" dirty="0" smtClean="0"/>
              <a:t>Traditional approaches:</a:t>
            </a:r>
          </a:p>
          <a:p>
            <a:pPr lvl="1"/>
            <a:r>
              <a:rPr lang="en-US" dirty="0" smtClean="0"/>
              <a:t>Scan over entire images, at different scales</a:t>
            </a:r>
          </a:p>
          <a:p>
            <a:pPr lvl="1"/>
            <a:r>
              <a:rPr lang="en-US" dirty="0" smtClean="0"/>
              <a:t>Construct a feature for each location</a:t>
            </a:r>
          </a:p>
          <a:p>
            <a:pPr lvl="1"/>
            <a:r>
              <a:rPr lang="en-US" dirty="0" smtClean="0"/>
              <a:t>Apply a classifier on that feature</a:t>
            </a:r>
          </a:p>
          <a:p>
            <a:pPr lvl="1"/>
            <a:endParaRPr lang="en-US" dirty="0" smtClean="0"/>
          </a:p>
          <a:p>
            <a:pPr lvl="1"/>
            <a:endParaRPr lang="en-US" dirty="0"/>
          </a:p>
        </p:txBody>
      </p:sp>
      <p:pic>
        <p:nvPicPr>
          <p:cNvPr id="70658" name="Picture 2" descr="Image result for cnn detection"/>
          <p:cNvPicPr>
            <a:picLocks noChangeAspect="1" noChangeArrowheads="1"/>
          </p:cNvPicPr>
          <p:nvPr/>
        </p:nvPicPr>
        <p:blipFill>
          <a:blip r:embed="rId2" cstate="print"/>
          <a:srcRect/>
          <a:stretch>
            <a:fillRect/>
          </a:stretch>
        </p:blipFill>
        <p:spPr bwMode="auto">
          <a:xfrm>
            <a:off x="7721600" y="1752600"/>
            <a:ext cx="3581400" cy="1704976"/>
          </a:xfrm>
          <a:prstGeom prst="rect">
            <a:avLst/>
          </a:prstGeom>
          <a:noFill/>
        </p:spPr>
      </p:pic>
      <p:grpSp>
        <p:nvGrpSpPr>
          <p:cNvPr id="15" name="Group 14"/>
          <p:cNvGrpSpPr/>
          <p:nvPr/>
        </p:nvGrpSpPr>
        <p:grpSpPr>
          <a:xfrm>
            <a:off x="7620000" y="3706000"/>
            <a:ext cx="4064000" cy="2923401"/>
            <a:chOff x="5715000" y="3505200"/>
            <a:chExt cx="3048000" cy="2923401"/>
          </a:xfrm>
        </p:grpSpPr>
        <p:cxnSp>
          <p:nvCxnSpPr>
            <p:cNvPr id="6" name="Straight Arrow Connector 5"/>
            <p:cNvCxnSpPr/>
            <p:nvPr/>
          </p:nvCxnSpPr>
          <p:spPr>
            <a:xfrm flipV="1">
              <a:off x="5715000" y="4191000"/>
              <a:ext cx="838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29400" y="3505200"/>
              <a:ext cx="2133600" cy="923330"/>
            </a:xfrm>
            <a:prstGeom prst="rect">
              <a:avLst/>
            </a:prstGeom>
            <a:noFill/>
          </p:spPr>
          <p:txBody>
            <a:bodyPr wrap="square" rtlCol="0">
              <a:spAutoFit/>
            </a:bodyPr>
            <a:lstStyle/>
            <a:p>
              <a:r>
                <a:rPr lang="en-US" dirty="0" smtClean="0"/>
                <a:t>Sophisticated tricks to speedup scanning (Integral image, </a:t>
              </a:r>
              <a:r>
                <a:rPr lang="en-US" dirty="0" err="1" smtClean="0"/>
                <a:t>subwindow</a:t>
              </a:r>
              <a:r>
                <a:rPr lang="en-US" dirty="0" smtClean="0"/>
                <a:t> search)</a:t>
              </a:r>
              <a:endParaRPr lang="en-US" dirty="0"/>
            </a:p>
          </p:txBody>
        </p:sp>
        <p:cxnSp>
          <p:nvCxnSpPr>
            <p:cNvPr id="8" name="Straight Arrow Connector 7"/>
            <p:cNvCxnSpPr/>
            <p:nvPr/>
          </p:nvCxnSpPr>
          <p:spPr>
            <a:xfrm>
              <a:off x="5791200" y="5181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29400" y="4800600"/>
              <a:ext cx="2133600" cy="646331"/>
            </a:xfrm>
            <a:prstGeom prst="rect">
              <a:avLst/>
            </a:prstGeom>
            <a:noFill/>
          </p:spPr>
          <p:txBody>
            <a:bodyPr wrap="square" rtlCol="0">
              <a:spAutoFit/>
            </a:bodyPr>
            <a:lstStyle/>
            <a:p>
              <a:r>
                <a:rPr lang="en-US" dirty="0" smtClean="0"/>
                <a:t>Combine multiple hand-engineered features</a:t>
              </a:r>
              <a:endParaRPr lang="en-US" dirty="0"/>
            </a:p>
          </p:txBody>
        </p:sp>
        <p:sp>
          <p:nvSpPr>
            <p:cNvPr id="12" name="TextBox 11"/>
            <p:cNvSpPr txBox="1"/>
            <p:nvPr/>
          </p:nvSpPr>
          <p:spPr>
            <a:xfrm>
              <a:off x="6629400" y="5782270"/>
              <a:ext cx="2133600" cy="646331"/>
            </a:xfrm>
            <a:prstGeom prst="rect">
              <a:avLst/>
            </a:prstGeom>
            <a:noFill/>
          </p:spPr>
          <p:txBody>
            <a:bodyPr wrap="square" rtlCol="0">
              <a:spAutoFit/>
            </a:bodyPr>
            <a:lstStyle/>
            <a:p>
              <a:r>
                <a:rPr lang="en-US" dirty="0" smtClean="0"/>
                <a:t>Difficult to scale up to multiple classes</a:t>
              </a:r>
              <a:endParaRPr lang="en-US" dirty="0"/>
            </a:p>
          </p:txBody>
        </p:sp>
        <p:cxnSp>
          <p:nvCxnSpPr>
            <p:cNvPr id="13" name="Straight Arrow Connector 12"/>
            <p:cNvCxnSpPr/>
            <p:nvPr/>
          </p:nvCxnSpPr>
          <p:spPr>
            <a:xfrm>
              <a:off x="5715000" y="53340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6692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858" y="152851"/>
            <a:ext cx="9905998" cy="1478570"/>
          </a:xfrm>
        </p:spPr>
        <p:txBody>
          <a:bodyPr/>
          <a:lstStyle/>
          <a:p>
            <a:r>
              <a:rPr lang="en-US" dirty="0" smtClean="0"/>
              <a:t>Detection with CNNs</a:t>
            </a:r>
            <a:endParaRPr lang="en-US" dirty="0"/>
          </a:p>
        </p:txBody>
      </p:sp>
      <p:pic>
        <p:nvPicPr>
          <p:cNvPr id="71682" name="Picture 2"/>
          <p:cNvPicPr>
            <a:picLocks noChangeAspect="1" noChangeArrowheads="1"/>
          </p:cNvPicPr>
          <p:nvPr/>
        </p:nvPicPr>
        <p:blipFill>
          <a:blip r:embed="rId2" cstate="print"/>
          <a:srcRect/>
          <a:stretch>
            <a:fillRect/>
          </a:stretch>
        </p:blipFill>
        <p:spPr bwMode="auto">
          <a:xfrm>
            <a:off x="508000" y="1524001"/>
            <a:ext cx="10972800" cy="2676525"/>
          </a:xfrm>
          <a:prstGeom prst="rect">
            <a:avLst/>
          </a:prstGeom>
          <a:noFill/>
          <a:ln w="9525">
            <a:noFill/>
            <a:miter lim="800000"/>
            <a:headEnd/>
            <a:tailEnd/>
          </a:ln>
        </p:spPr>
      </p:pic>
      <p:sp>
        <p:nvSpPr>
          <p:cNvPr id="15" name="Rectangle 14"/>
          <p:cNvSpPr/>
          <p:nvPr/>
        </p:nvSpPr>
        <p:spPr>
          <a:xfrm>
            <a:off x="914401" y="4343400"/>
            <a:ext cx="2568732" cy="369332"/>
          </a:xfrm>
          <a:prstGeom prst="rect">
            <a:avLst/>
          </a:prstGeom>
        </p:spPr>
        <p:txBody>
          <a:bodyPr wrap="none">
            <a:spAutoFit/>
          </a:bodyPr>
          <a:lstStyle/>
          <a:p>
            <a:r>
              <a:rPr lang="en-US" dirty="0" smtClean="0"/>
              <a:t>Faster R-CNN, NIPS 2015</a:t>
            </a:r>
            <a:endParaRPr lang="en-US" dirty="0"/>
          </a:p>
        </p:txBody>
      </p:sp>
      <p:sp>
        <p:nvSpPr>
          <p:cNvPr id="16" name="TextBox 15"/>
          <p:cNvSpPr txBox="1"/>
          <p:nvPr/>
        </p:nvSpPr>
        <p:spPr>
          <a:xfrm>
            <a:off x="1016000" y="4876800"/>
            <a:ext cx="9347200" cy="1569660"/>
          </a:xfrm>
          <a:prstGeom prst="rect">
            <a:avLst/>
          </a:prstGeom>
          <a:noFill/>
        </p:spPr>
        <p:txBody>
          <a:bodyPr wrap="square" rtlCol="0">
            <a:spAutoFit/>
          </a:bodyPr>
          <a:lstStyle/>
          <a:p>
            <a:pPr>
              <a:buFont typeface="Arial" pitchFamily="34" charset="0"/>
              <a:buChar char="•"/>
            </a:pPr>
            <a:r>
              <a:rPr lang="en-US" sz="2400" dirty="0" smtClean="0"/>
              <a:t> Perform regression of bounding box coordinates and object class at the same time</a:t>
            </a:r>
          </a:p>
          <a:p>
            <a:pPr>
              <a:buFont typeface="Arial" pitchFamily="34" charset="0"/>
              <a:buChar char="•"/>
            </a:pPr>
            <a:r>
              <a:rPr lang="en-US" sz="2400" dirty="0" smtClean="0"/>
              <a:t> Jointly learn features and </a:t>
            </a:r>
            <a:r>
              <a:rPr lang="en-US" sz="2400" dirty="0" err="1" smtClean="0"/>
              <a:t>regressors</a:t>
            </a:r>
            <a:endParaRPr lang="en-US" sz="2400" dirty="0" smtClean="0"/>
          </a:p>
          <a:p>
            <a:pPr>
              <a:buFont typeface="Arial" pitchFamily="34" charset="0"/>
              <a:buChar char="•"/>
            </a:pPr>
            <a:r>
              <a:rPr lang="en-US" sz="2400" dirty="0" smtClean="0"/>
              <a:t> Currently best performer in PASCAL detection</a:t>
            </a:r>
            <a:endParaRPr lang="en-US"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862027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5740"/>
            <a:ext cx="9905998" cy="1478570"/>
          </a:xfrm>
        </p:spPr>
        <p:txBody>
          <a:bodyPr/>
          <a:lstStyle/>
          <a:p>
            <a:r>
              <a:rPr lang="en-US" dirty="0" smtClean="0"/>
              <a:t>Segmentation with CNNs</a:t>
            </a:r>
            <a:endParaRPr lang="en-US" dirty="0"/>
          </a:p>
        </p:txBody>
      </p:sp>
      <p:pic>
        <p:nvPicPr>
          <p:cNvPr id="58369" name="Picture 1"/>
          <p:cNvPicPr>
            <a:picLocks noGrp="1" noChangeAspect="1" noChangeArrowheads="1"/>
          </p:cNvPicPr>
          <p:nvPr>
            <p:ph idx="1"/>
          </p:nvPr>
        </p:nvPicPr>
        <p:blipFill>
          <a:blip r:embed="rId2" cstate="print"/>
          <a:srcRect/>
          <a:stretch>
            <a:fillRect/>
          </a:stretch>
        </p:blipFill>
        <p:spPr bwMode="auto">
          <a:xfrm>
            <a:off x="812800" y="1600201"/>
            <a:ext cx="10972800" cy="2204213"/>
          </a:xfrm>
          <a:prstGeom prst="rect">
            <a:avLst/>
          </a:prstGeom>
          <a:noFill/>
          <a:ln w="9525">
            <a:noFill/>
            <a:miter lim="800000"/>
            <a:headEnd/>
            <a:tailEnd/>
          </a:ln>
        </p:spPr>
      </p:pic>
      <p:sp>
        <p:nvSpPr>
          <p:cNvPr id="5" name="TextBox 4"/>
          <p:cNvSpPr txBox="1"/>
          <p:nvPr/>
        </p:nvSpPr>
        <p:spPr>
          <a:xfrm>
            <a:off x="4368800" y="3352800"/>
            <a:ext cx="3352800" cy="369332"/>
          </a:xfrm>
          <a:prstGeom prst="rect">
            <a:avLst/>
          </a:prstGeom>
          <a:noFill/>
        </p:spPr>
        <p:txBody>
          <a:bodyPr wrap="square" rtlCol="0">
            <a:spAutoFit/>
          </a:bodyPr>
          <a:lstStyle/>
          <a:p>
            <a:r>
              <a:rPr lang="en-US" dirty="0" smtClean="0"/>
              <a:t>Noh et. al., ICCV 2015</a:t>
            </a:r>
            <a:endParaRPr lang="en-US" dirty="0"/>
          </a:p>
        </p:txBody>
      </p:sp>
      <p:pic>
        <p:nvPicPr>
          <p:cNvPr id="58370" name="Picture 2"/>
          <p:cNvPicPr>
            <a:picLocks noChangeAspect="1" noChangeArrowheads="1"/>
          </p:cNvPicPr>
          <p:nvPr/>
        </p:nvPicPr>
        <p:blipFill>
          <a:blip r:embed="rId3" cstate="print"/>
          <a:srcRect/>
          <a:stretch>
            <a:fillRect/>
          </a:stretch>
        </p:blipFill>
        <p:spPr bwMode="auto">
          <a:xfrm>
            <a:off x="2641600" y="4038600"/>
            <a:ext cx="3946048" cy="2609850"/>
          </a:xfrm>
          <a:prstGeom prst="rect">
            <a:avLst/>
          </a:prstGeom>
          <a:noFill/>
          <a:ln w="9525">
            <a:noFill/>
            <a:miter lim="800000"/>
            <a:headEnd/>
            <a:tailEnd/>
          </a:ln>
        </p:spPr>
      </p:pic>
      <p:sp>
        <p:nvSpPr>
          <p:cNvPr id="7" name="TextBox 6"/>
          <p:cNvSpPr txBox="1"/>
          <p:nvPr/>
        </p:nvSpPr>
        <p:spPr>
          <a:xfrm>
            <a:off x="7518400" y="4057471"/>
            <a:ext cx="4267200" cy="2308324"/>
          </a:xfrm>
          <a:prstGeom prst="rect">
            <a:avLst/>
          </a:prstGeom>
          <a:noFill/>
        </p:spPr>
        <p:txBody>
          <a:bodyPr wrap="square" rtlCol="0">
            <a:spAutoFit/>
          </a:bodyPr>
          <a:lstStyle/>
          <a:p>
            <a:pPr>
              <a:buFont typeface="Arial" pitchFamily="34" charset="0"/>
              <a:buChar char="•"/>
            </a:pPr>
            <a:r>
              <a:rPr lang="en-US" sz="2400" dirty="0" smtClean="0"/>
              <a:t> Add </a:t>
            </a:r>
            <a:r>
              <a:rPr lang="en-US" sz="2400" dirty="0" err="1" smtClean="0"/>
              <a:t>unpooling</a:t>
            </a:r>
            <a:r>
              <a:rPr lang="en-US" sz="2400" dirty="0" smtClean="0"/>
              <a:t> and </a:t>
            </a:r>
            <a:r>
              <a:rPr lang="en-US" sz="2400" dirty="0" err="1" smtClean="0"/>
              <a:t>upsampling</a:t>
            </a:r>
            <a:r>
              <a:rPr lang="en-US" sz="2400" dirty="0" smtClean="0"/>
              <a:t> layers </a:t>
            </a:r>
            <a:br>
              <a:rPr lang="en-US" sz="2400" dirty="0" smtClean="0"/>
            </a:br>
            <a:endParaRPr lang="en-US" sz="2400" dirty="0" smtClean="0"/>
          </a:p>
          <a:p>
            <a:pPr>
              <a:buFont typeface="Arial" pitchFamily="34" charset="0"/>
              <a:buChar char="•"/>
            </a:pPr>
            <a:r>
              <a:rPr lang="en-US" sz="2400" dirty="0" smtClean="0"/>
              <a:t> Competitive performance on PASCAL dataset</a:t>
            </a:r>
          </a:p>
          <a:p>
            <a:pPr>
              <a:buFont typeface="Arial" pitchFamily="34" charset="0"/>
              <a:buChar char="•"/>
            </a:pPr>
            <a:endParaRPr lang="en-US" sz="2400"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2955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with CNNs</a:t>
            </a:r>
            <a:endParaRPr lang="en-US" dirty="0"/>
          </a:p>
        </p:txBody>
      </p:sp>
      <p:sp>
        <p:nvSpPr>
          <p:cNvPr id="3" name="Content Placeholder 2"/>
          <p:cNvSpPr>
            <a:spLocks noGrp="1"/>
          </p:cNvSpPr>
          <p:nvPr>
            <p:ph idx="1"/>
          </p:nvPr>
        </p:nvSpPr>
        <p:spPr>
          <a:xfrm>
            <a:off x="609600" y="1600201"/>
            <a:ext cx="6299200" cy="4525963"/>
          </a:xfrm>
        </p:spPr>
        <p:txBody>
          <a:bodyPr/>
          <a:lstStyle/>
          <a:p>
            <a:r>
              <a:rPr lang="en-US" dirty="0" smtClean="0"/>
              <a:t>Robot takes action, get reward, and enter new state</a:t>
            </a:r>
          </a:p>
          <a:p>
            <a:r>
              <a:rPr lang="en-US" dirty="0" smtClean="0"/>
              <a:t>Goal: Find optimal policy for robot</a:t>
            </a:r>
          </a:p>
          <a:p>
            <a:r>
              <a:rPr lang="en-US" dirty="0" smtClean="0"/>
              <a:t>Q-learning: </a:t>
            </a:r>
            <a:endParaRPr lang="en-US" dirty="0"/>
          </a:p>
        </p:txBody>
      </p:sp>
      <p:pic>
        <p:nvPicPr>
          <p:cNvPr id="72708" name="Picture 4" descr="Image result for reinforcement learning"/>
          <p:cNvPicPr>
            <a:picLocks noChangeAspect="1" noChangeArrowheads="1"/>
          </p:cNvPicPr>
          <p:nvPr/>
        </p:nvPicPr>
        <p:blipFill>
          <a:blip r:embed="rId2" cstate="print"/>
          <a:srcRect/>
          <a:stretch>
            <a:fillRect/>
          </a:stretch>
        </p:blipFill>
        <p:spPr bwMode="auto">
          <a:xfrm>
            <a:off x="6908800" y="1828800"/>
            <a:ext cx="4902200" cy="1238250"/>
          </a:xfrm>
          <a:prstGeom prst="rect">
            <a:avLst/>
          </a:prstGeom>
          <a:noFill/>
        </p:spPr>
      </p:pic>
      <p:pic>
        <p:nvPicPr>
          <p:cNvPr id="72709" name="Picture 5"/>
          <p:cNvPicPr>
            <a:picLocks noChangeAspect="1" noChangeArrowheads="1"/>
          </p:cNvPicPr>
          <p:nvPr/>
        </p:nvPicPr>
        <p:blipFill>
          <a:blip r:embed="rId3" cstate="print"/>
          <a:srcRect/>
          <a:stretch>
            <a:fillRect/>
          </a:stretch>
        </p:blipFill>
        <p:spPr bwMode="auto">
          <a:xfrm>
            <a:off x="1028701" y="4876800"/>
            <a:ext cx="11061700" cy="590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8270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blinds(horizontal)">
                                      <p:cBhvr>
                                        <p:cTn id="10"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13191" y="0"/>
            <a:ext cx="9905998" cy="1478570"/>
          </a:xfrm>
        </p:spPr>
        <p:txBody>
          <a:bodyPr/>
          <a:lstStyle/>
          <a:p>
            <a:r>
              <a:rPr lang="en-US" dirty="0" smtClean="0"/>
              <a:t>Why Deep Learning?</a:t>
            </a:r>
            <a:endParaRPr lang="en-US" dirty="0"/>
          </a:p>
        </p:txBody>
      </p:sp>
      <p:pic>
        <p:nvPicPr>
          <p:cNvPr id="1026" name="Picture 2" descr="Image result for Jitendra Malik"/>
          <p:cNvPicPr>
            <a:picLocks noChangeAspect="1" noChangeArrowheads="1"/>
          </p:cNvPicPr>
          <p:nvPr/>
        </p:nvPicPr>
        <p:blipFill>
          <a:blip r:embed="rId2" cstate="print"/>
          <a:srcRect/>
          <a:stretch>
            <a:fillRect/>
          </a:stretch>
        </p:blipFill>
        <p:spPr bwMode="auto">
          <a:xfrm>
            <a:off x="6604000" y="2133600"/>
            <a:ext cx="1890232" cy="2133600"/>
          </a:xfrm>
          <a:prstGeom prst="rect">
            <a:avLst/>
          </a:prstGeom>
          <a:noFill/>
        </p:spPr>
      </p:pic>
      <p:pic>
        <p:nvPicPr>
          <p:cNvPr id="1028" name="Picture 4" descr="Image result for geoffrey hinton"/>
          <p:cNvPicPr>
            <a:picLocks noChangeAspect="1" noChangeArrowheads="1"/>
          </p:cNvPicPr>
          <p:nvPr/>
        </p:nvPicPr>
        <p:blipFill>
          <a:blip r:embed="rId3" cstate="print"/>
          <a:srcRect/>
          <a:stretch>
            <a:fillRect/>
          </a:stretch>
        </p:blipFill>
        <p:spPr bwMode="auto">
          <a:xfrm>
            <a:off x="1930400" y="2133601"/>
            <a:ext cx="2133600" cy="2133601"/>
          </a:xfrm>
          <a:prstGeom prst="rect">
            <a:avLst/>
          </a:prstGeom>
          <a:noFill/>
        </p:spPr>
      </p:pic>
      <p:pic>
        <p:nvPicPr>
          <p:cNvPr id="1031" name="Picture 7" descr="Image result for imagenet"/>
          <p:cNvPicPr>
            <a:picLocks noChangeAspect="1" noChangeArrowheads="1"/>
          </p:cNvPicPr>
          <p:nvPr/>
        </p:nvPicPr>
        <p:blipFill>
          <a:blip r:embed="rId4" cstate="print"/>
          <a:srcRect/>
          <a:stretch>
            <a:fillRect/>
          </a:stretch>
        </p:blipFill>
        <p:spPr bwMode="auto">
          <a:xfrm rot="5400000">
            <a:off x="8343899" y="3810000"/>
            <a:ext cx="4762500" cy="1333500"/>
          </a:xfrm>
          <a:prstGeom prst="rect">
            <a:avLst/>
          </a:prstGeom>
          <a:noFill/>
        </p:spPr>
      </p:pic>
      <p:sp>
        <p:nvSpPr>
          <p:cNvPr id="9" name="Oval Callout 8"/>
          <p:cNvSpPr/>
          <p:nvPr/>
        </p:nvSpPr>
        <p:spPr>
          <a:xfrm>
            <a:off x="4064000" y="1371600"/>
            <a:ext cx="2133600" cy="1066800"/>
          </a:xfrm>
          <a:prstGeom prst="wedgeEllipseCallou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can </a:t>
            </a:r>
            <a:r>
              <a:rPr lang="en-US" smtClean="0">
                <a:solidFill>
                  <a:schemeClr val="tx1"/>
                </a:solidFill>
              </a:rPr>
              <a:t>I convince you?</a:t>
            </a:r>
            <a:endParaRPr lang="en-US" dirty="0">
              <a:solidFill>
                <a:schemeClr val="tx1"/>
              </a:solidFill>
            </a:endParaRPr>
          </a:p>
        </p:txBody>
      </p:sp>
      <p:sp>
        <p:nvSpPr>
          <p:cNvPr id="11" name="Oval Callout 10"/>
          <p:cNvSpPr/>
          <p:nvPr/>
        </p:nvSpPr>
        <p:spPr>
          <a:xfrm>
            <a:off x="8026400" y="1143000"/>
            <a:ext cx="2540000" cy="1066800"/>
          </a:xfrm>
          <a:prstGeom prst="wedgeEllipseCallou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Beat me on IMAGENET!</a:t>
            </a:r>
            <a:endParaRPr lang="en-US" dirty="0">
              <a:solidFill>
                <a:schemeClr val="tx1"/>
              </a:solidFill>
            </a:endParaRPr>
          </a:p>
        </p:txBody>
      </p:sp>
      <p:pic>
        <p:nvPicPr>
          <p:cNvPr id="1036" name="Picture 12"/>
          <p:cNvPicPr>
            <a:picLocks noChangeAspect="1" noChangeArrowheads="1"/>
          </p:cNvPicPr>
          <p:nvPr/>
        </p:nvPicPr>
        <p:blipFill>
          <a:blip r:embed="rId5" cstate="print"/>
          <a:srcRect/>
          <a:stretch>
            <a:fillRect/>
          </a:stretch>
        </p:blipFill>
        <p:spPr bwMode="auto">
          <a:xfrm>
            <a:off x="2743200" y="4472480"/>
            <a:ext cx="2743200" cy="2385520"/>
          </a:xfrm>
          <a:prstGeom prst="rect">
            <a:avLst/>
          </a:prstGeom>
          <a:noFill/>
          <a:ln w="9525">
            <a:noFill/>
            <a:miter lim="800000"/>
            <a:headEnd/>
            <a:tailEnd/>
          </a:ln>
        </p:spPr>
      </p:pic>
      <p:pic>
        <p:nvPicPr>
          <p:cNvPr id="1037" name="Picture 13"/>
          <p:cNvPicPr>
            <a:picLocks noChangeAspect="1" noChangeArrowheads="1"/>
          </p:cNvPicPr>
          <p:nvPr/>
        </p:nvPicPr>
        <p:blipFill>
          <a:blip r:embed="rId6" cstate="print"/>
          <a:srcRect/>
          <a:stretch>
            <a:fillRect/>
          </a:stretch>
        </p:blipFill>
        <p:spPr bwMode="auto">
          <a:xfrm>
            <a:off x="5588000" y="5257801"/>
            <a:ext cx="3486149" cy="869995"/>
          </a:xfrm>
          <a:prstGeom prst="rect">
            <a:avLst/>
          </a:prstGeom>
          <a:noFill/>
          <a:ln w="9525">
            <a:solidFill>
              <a:srgbClr val="FFC000"/>
            </a:solidFill>
            <a:miter lim="800000"/>
            <a:headEnd/>
            <a:tailEnd/>
          </a:ln>
        </p:spPr>
      </p:pic>
      <p:sp>
        <p:nvSpPr>
          <p:cNvPr id="10" name="TextBox 9"/>
          <p:cNvSpPr txBox="1"/>
          <p:nvPr/>
        </p:nvSpPr>
        <p:spPr>
          <a:xfrm>
            <a:off x="1930400" y="1752600"/>
            <a:ext cx="1422400" cy="381000"/>
          </a:xfrm>
          <a:prstGeom prst="rect">
            <a:avLst/>
          </a:prstGeom>
          <a:noFill/>
        </p:spPr>
        <p:txBody>
          <a:bodyPr wrap="square" rtlCol="0">
            <a:spAutoFit/>
          </a:bodyPr>
          <a:lstStyle/>
          <a:p>
            <a:r>
              <a:rPr lang="en-US" dirty="0" smtClean="0"/>
              <a:t>Hinton</a:t>
            </a:r>
            <a:endParaRPr lang="en-US" dirty="0"/>
          </a:p>
        </p:txBody>
      </p:sp>
      <p:sp>
        <p:nvSpPr>
          <p:cNvPr id="12" name="TextBox 11"/>
          <p:cNvSpPr txBox="1"/>
          <p:nvPr/>
        </p:nvSpPr>
        <p:spPr>
          <a:xfrm>
            <a:off x="6604000" y="1752600"/>
            <a:ext cx="1422400" cy="381000"/>
          </a:xfrm>
          <a:prstGeom prst="rect">
            <a:avLst/>
          </a:prstGeom>
          <a:noFill/>
        </p:spPr>
        <p:txBody>
          <a:bodyPr wrap="square" rtlCol="0">
            <a:spAutoFit/>
          </a:bodyPr>
          <a:lstStyle/>
          <a:p>
            <a:r>
              <a:rPr lang="en-US" dirty="0" err="1" smtClean="0"/>
              <a:t>Malik</a:t>
            </a:r>
            <a:endParaRPr lang="en-US" dirty="0"/>
          </a:p>
        </p:txBody>
      </p:sp>
      <p:sp>
        <p:nvSpPr>
          <p:cNvPr id="13" name="TextBox 12"/>
          <p:cNvSpPr txBox="1"/>
          <p:nvPr/>
        </p:nvSpPr>
        <p:spPr>
          <a:xfrm>
            <a:off x="1930400" y="5715000"/>
            <a:ext cx="1422400" cy="381000"/>
          </a:xfrm>
          <a:prstGeom prst="rect">
            <a:avLst/>
          </a:prstGeom>
          <a:noFill/>
        </p:spPr>
        <p:txBody>
          <a:bodyPr wrap="square" rtlCol="0">
            <a:spAutoFit/>
          </a:bodyPr>
          <a:lstStyle/>
          <a:p>
            <a:r>
              <a:rPr lang="en-US" dirty="0" smtClean="0"/>
              <a:t>Alex</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76902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blinds(horizontal)">
                                      <p:cBhvr>
                                        <p:cTn id="15" dur="500"/>
                                        <p:tgtEl>
                                          <p:spTgt spid="103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36"/>
                                        </p:tgtEl>
                                        <p:attrNameLst>
                                          <p:attrName>style.visibility</p:attrName>
                                        </p:attrNameLst>
                                      </p:cBhvr>
                                      <p:to>
                                        <p:strVal val="visible"/>
                                      </p:to>
                                    </p:set>
                                    <p:animEffect transition="in" filter="blinds(horizontal)">
                                      <p:cBhvr>
                                        <p:cTn id="20" dur="500"/>
                                        <p:tgtEl>
                                          <p:spTgt spid="1036"/>
                                        </p:tgtEl>
                                      </p:cBhvr>
                                    </p:animEffect>
                                  </p:childTnLst>
                                </p:cTn>
                              </p:par>
                              <p:par>
                                <p:cTn id="21" presetID="3" presetClass="entr" presetSubtype="10" fill="hold" nodeType="withEffect">
                                  <p:stCondLst>
                                    <p:cond delay="0"/>
                                  </p:stCondLst>
                                  <p:childTnLst>
                                    <p:set>
                                      <p:cBhvr>
                                        <p:cTn id="22" dur="1" fill="hold">
                                          <p:stCondLst>
                                            <p:cond delay="0"/>
                                          </p:stCondLst>
                                        </p:cTn>
                                        <p:tgtEl>
                                          <p:spTgt spid="1037"/>
                                        </p:tgtEl>
                                        <p:attrNameLst>
                                          <p:attrName>style.visibility</p:attrName>
                                        </p:attrNameLst>
                                      </p:cBhvr>
                                      <p:to>
                                        <p:strVal val="visible"/>
                                      </p:to>
                                    </p:set>
                                    <p:animEffect transition="in" filter="blinds(horizontal)">
                                      <p:cBhvr>
                                        <p:cTn id="23" dur="500"/>
                                        <p:tgtEl>
                                          <p:spTgt spid="103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91" y="166963"/>
            <a:ext cx="9905998" cy="1478570"/>
          </a:xfrm>
        </p:spPr>
        <p:txBody>
          <a:bodyPr/>
          <a:lstStyle/>
          <a:p>
            <a:r>
              <a:rPr lang="en-US" dirty="0" smtClean="0"/>
              <a:t>Reinforcement Learning with CNNs</a:t>
            </a:r>
            <a:endParaRPr lang="en-US" dirty="0"/>
          </a:p>
        </p:txBody>
      </p:sp>
      <p:pic>
        <p:nvPicPr>
          <p:cNvPr id="28" name="Picture 5" descr="Comparison of the DQN agent with the best reinforcement learning methods in the literature."/>
          <p:cNvPicPr>
            <a:picLocks noChangeAspect="1" noChangeArrowheads="1"/>
          </p:cNvPicPr>
          <p:nvPr/>
        </p:nvPicPr>
        <p:blipFill>
          <a:blip r:embed="rId2" cstate="print"/>
          <a:srcRect/>
          <a:stretch>
            <a:fillRect/>
          </a:stretch>
        </p:blipFill>
        <p:spPr bwMode="auto">
          <a:xfrm rot="16200000">
            <a:off x="6487336" y="1661338"/>
            <a:ext cx="3886200" cy="6507127"/>
          </a:xfrm>
          <a:prstGeom prst="rect">
            <a:avLst/>
          </a:prstGeom>
          <a:noFill/>
        </p:spPr>
      </p:pic>
      <p:grpSp>
        <p:nvGrpSpPr>
          <p:cNvPr id="27" name="Group 26"/>
          <p:cNvGrpSpPr/>
          <p:nvPr/>
        </p:nvGrpSpPr>
        <p:grpSpPr>
          <a:xfrm>
            <a:off x="1524000" y="1143000"/>
            <a:ext cx="9677400" cy="2076450"/>
            <a:chOff x="1143000" y="1828800"/>
            <a:chExt cx="7258050" cy="2076450"/>
          </a:xfrm>
        </p:grpSpPr>
        <p:pic>
          <p:nvPicPr>
            <p:cNvPr id="73730" name="Picture 2"/>
            <p:cNvPicPr>
              <a:picLocks noChangeAspect="1" noChangeArrowheads="1"/>
            </p:cNvPicPr>
            <p:nvPr/>
          </p:nvPicPr>
          <p:blipFill>
            <a:blip r:embed="rId3" cstate="print"/>
            <a:srcRect/>
            <a:stretch>
              <a:fillRect/>
            </a:stretch>
          </p:blipFill>
          <p:spPr bwMode="auto">
            <a:xfrm>
              <a:off x="2438400" y="1981200"/>
              <a:ext cx="4295775" cy="1924050"/>
            </a:xfrm>
            <a:prstGeom prst="rect">
              <a:avLst/>
            </a:prstGeom>
            <a:noFill/>
            <a:ln w="9525">
              <a:noFill/>
              <a:miter lim="800000"/>
              <a:headEnd/>
              <a:tailEnd/>
            </a:ln>
          </p:spPr>
        </p:pic>
        <p:cxnSp>
          <p:nvCxnSpPr>
            <p:cNvPr id="9" name="Straight Arrow Connector 8"/>
            <p:cNvCxnSpPr/>
            <p:nvPr/>
          </p:nvCxnSpPr>
          <p:spPr>
            <a:xfrm>
              <a:off x="6781800" y="2819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52600" y="22098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200" y="1828800"/>
              <a:ext cx="1600200" cy="369332"/>
            </a:xfrm>
            <a:prstGeom prst="rect">
              <a:avLst/>
            </a:prstGeom>
            <a:noFill/>
          </p:spPr>
          <p:txBody>
            <a:bodyPr wrap="square" rtlCol="0">
              <a:spAutoFit/>
            </a:bodyPr>
            <a:lstStyle/>
            <a:p>
              <a:r>
                <a:rPr lang="en-US" dirty="0" smtClean="0"/>
                <a:t>Sensor data</a:t>
              </a:r>
              <a:endParaRPr lang="en-US" dirty="0"/>
            </a:p>
          </p:txBody>
        </p:sp>
        <p:sp>
          <p:nvSpPr>
            <p:cNvPr id="19" name="TextBox 18"/>
            <p:cNvSpPr txBox="1"/>
            <p:nvPr/>
          </p:nvSpPr>
          <p:spPr>
            <a:xfrm>
              <a:off x="1143000" y="3516868"/>
              <a:ext cx="1524000" cy="369332"/>
            </a:xfrm>
            <a:prstGeom prst="rect">
              <a:avLst/>
            </a:prstGeom>
            <a:noFill/>
          </p:spPr>
          <p:txBody>
            <a:bodyPr wrap="square" rtlCol="0">
              <a:spAutoFit/>
            </a:bodyPr>
            <a:lstStyle/>
            <a:p>
              <a:r>
                <a:rPr lang="en-US" dirty="0" smtClean="0"/>
                <a:t>Robot action</a:t>
              </a:r>
              <a:endParaRPr lang="en-US" dirty="0"/>
            </a:p>
          </p:txBody>
        </p:sp>
        <p:cxnSp>
          <p:nvCxnSpPr>
            <p:cNvPr id="20" name="Straight Arrow Connector 19"/>
            <p:cNvCxnSpPr/>
            <p:nvPr/>
          </p:nvCxnSpPr>
          <p:spPr>
            <a:xfrm flipV="1">
              <a:off x="1752600" y="30480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3731" name="Picture 3"/>
            <p:cNvPicPr>
              <a:picLocks noChangeAspect="1" noChangeArrowheads="1"/>
            </p:cNvPicPr>
            <p:nvPr/>
          </p:nvPicPr>
          <p:blipFill>
            <a:blip r:embed="rId4" cstate="print"/>
            <a:srcRect/>
            <a:stretch>
              <a:fillRect/>
            </a:stretch>
          </p:blipFill>
          <p:spPr bwMode="auto">
            <a:xfrm>
              <a:off x="7315200" y="2590800"/>
              <a:ext cx="1085850" cy="476250"/>
            </a:xfrm>
            <a:prstGeom prst="rect">
              <a:avLst/>
            </a:prstGeom>
            <a:noFill/>
            <a:ln w="9525">
              <a:noFill/>
              <a:miter lim="800000"/>
              <a:headEnd/>
              <a:tailEnd/>
            </a:ln>
          </p:spPr>
        </p:pic>
      </p:grpSp>
      <p:sp>
        <p:nvSpPr>
          <p:cNvPr id="29" name="TextBox 28"/>
          <p:cNvSpPr txBox="1"/>
          <p:nvPr/>
        </p:nvSpPr>
        <p:spPr>
          <a:xfrm>
            <a:off x="609600" y="3352800"/>
            <a:ext cx="4572000" cy="2677656"/>
          </a:xfrm>
          <a:prstGeom prst="rect">
            <a:avLst/>
          </a:prstGeom>
          <a:noFill/>
        </p:spPr>
        <p:txBody>
          <a:bodyPr wrap="square" rtlCol="0">
            <a:spAutoFit/>
          </a:bodyPr>
          <a:lstStyle/>
          <a:p>
            <a:pPr>
              <a:buFont typeface="Arial" pitchFamily="34" charset="0"/>
              <a:buChar char="•"/>
            </a:pPr>
            <a:r>
              <a:rPr lang="en-US" sz="2800" dirty="0" smtClean="0"/>
              <a:t>  Action-value function jointly learned with image features</a:t>
            </a:r>
          </a:p>
          <a:p>
            <a:pPr>
              <a:buFont typeface="Arial" pitchFamily="34" charset="0"/>
              <a:buChar char="•"/>
            </a:pPr>
            <a:endParaRPr lang="en-US" sz="2800" dirty="0" smtClean="0"/>
          </a:p>
          <a:p>
            <a:pPr>
              <a:buFont typeface="Arial" pitchFamily="34" charset="0"/>
              <a:buChar char="•"/>
            </a:pPr>
            <a:r>
              <a:rPr lang="en-US" sz="2800" dirty="0" smtClean="0"/>
              <a:t> Outperform human expert (and linear method)</a:t>
            </a:r>
          </a:p>
          <a:p>
            <a:pPr>
              <a:buFont typeface="Arial" pitchFamily="34" charset="0"/>
              <a:buChar char="•"/>
            </a:pPr>
            <a:endParaRPr lang="en-US" sz="2800" dirty="0"/>
          </a:p>
        </p:txBody>
      </p:sp>
      <p:sp>
        <p:nvSpPr>
          <p:cNvPr id="3" name="Slide Number Placeholder 2"/>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8266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linds(horizont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blinds(horizontal)">
                                      <p:cBhvr>
                                        <p:cTn id="12"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0407"/>
            <a:ext cx="9905998" cy="1478570"/>
          </a:xfrm>
        </p:spPr>
        <p:txBody>
          <a:bodyPr/>
          <a:lstStyle/>
          <a:p>
            <a:r>
              <a:rPr lang="en-US" dirty="0" smtClean="0"/>
              <a:t>Reinforcement Learning with CNNs</a:t>
            </a:r>
            <a:endParaRPr lang="en-US" dirty="0"/>
          </a:p>
        </p:txBody>
      </p:sp>
      <p:pic>
        <p:nvPicPr>
          <p:cNvPr id="74756" name="Picture 4"/>
          <p:cNvPicPr>
            <a:picLocks noChangeAspect="1" noChangeArrowheads="1"/>
          </p:cNvPicPr>
          <p:nvPr/>
        </p:nvPicPr>
        <p:blipFill>
          <a:blip r:embed="rId2" cstate="print"/>
          <a:srcRect/>
          <a:stretch>
            <a:fillRect/>
          </a:stretch>
        </p:blipFill>
        <p:spPr bwMode="auto">
          <a:xfrm>
            <a:off x="1320800" y="1600201"/>
            <a:ext cx="3200400" cy="4105275"/>
          </a:xfrm>
          <a:prstGeom prst="rect">
            <a:avLst/>
          </a:prstGeom>
          <a:noFill/>
          <a:ln w="9525">
            <a:noFill/>
            <a:miter lim="800000"/>
            <a:headEnd/>
            <a:tailEnd/>
          </a:ln>
        </p:spPr>
      </p:pic>
      <p:sp>
        <p:nvSpPr>
          <p:cNvPr id="21" name="TextBox 20"/>
          <p:cNvSpPr txBox="1"/>
          <p:nvPr/>
        </p:nvSpPr>
        <p:spPr>
          <a:xfrm>
            <a:off x="1828800" y="5867400"/>
            <a:ext cx="2336800" cy="523220"/>
          </a:xfrm>
          <a:prstGeom prst="rect">
            <a:avLst/>
          </a:prstGeom>
          <a:noFill/>
        </p:spPr>
        <p:txBody>
          <a:bodyPr wrap="square" rtlCol="0">
            <a:spAutoFit/>
          </a:bodyPr>
          <a:lstStyle/>
          <a:p>
            <a:r>
              <a:rPr lang="en-US" sz="2800" dirty="0" smtClean="0"/>
              <a:t>GO game</a:t>
            </a:r>
            <a:endParaRPr lang="en-US" sz="2800" dirty="0"/>
          </a:p>
        </p:txBody>
      </p:sp>
      <p:cxnSp>
        <p:nvCxnSpPr>
          <p:cNvPr id="24" name="Straight Arrow Connector 23"/>
          <p:cNvCxnSpPr/>
          <p:nvPr/>
        </p:nvCxnSpPr>
        <p:spPr>
          <a:xfrm>
            <a:off x="3860800" y="1752600"/>
            <a:ext cx="142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89600" y="1524000"/>
            <a:ext cx="6502400" cy="3108544"/>
          </a:xfrm>
          <a:prstGeom prst="rect">
            <a:avLst/>
          </a:prstGeom>
          <a:noFill/>
        </p:spPr>
        <p:txBody>
          <a:bodyPr wrap="square" rtlCol="0">
            <a:spAutoFit/>
          </a:bodyPr>
          <a:lstStyle/>
          <a:p>
            <a:pPr>
              <a:buFont typeface="Arial" pitchFamily="34" charset="0"/>
              <a:buChar char="•"/>
            </a:pPr>
            <a:r>
              <a:rPr lang="en-US" sz="2800" dirty="0" smtClean="0"/>
              <a:t> Model probability of next action with CNN</a:t>
            </a:r>
          </a:p>
          <a:p>
            <a:pPr>
              <a:buFont typeface="Arial" pitchFamily="34" charset="0"/>
              <a:buChar char="•"/>
            </a:pPr>
            <a:endParaRPr lang="en-US" sz="2800" dirty="0" smtClean="0"/>
          </a:p>
          <a:p>
            <a:pPr>
              <a:buFont typeface="Arial" pitchFamily="34" charset="0"/>
              <a:buChar char="•"/>
            </a:pPr>
            <a:r>
              <a:rPr lang="en-US" sz="2800" dirty="0" smtClean="0"/>
              <a:t> Predict distribution of opponent’s next action </a:t>
            </a:r>
            <a:br>
              <a:rPr lang="en-US" sz="2800" dirty="0" smtClean="0"/>
            </a:br>
            <a:r>
              <a:rPr lang="en-US" sz="2800" dirty="0" smtClean="0">
                <a:sym typeface="Wingdings" pitchFamily="2" charset="2"/>
              </a:rPr>
              <a:t> feed into policy learning</a:t>
            </a: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 Play with itself to improve policy</a:t>
            </a:r>
            <a:endParaRPr lang="en-US" sz="2800" dirty="0"/>
          </a:p>
        </p:txBody>
      </p:sp>
      <p:sp>
        <p:nvSpPr>
          <p:cNvPr id="26" name="TextBox 25"/>
          <p:cNvSpPr txBox="1"/>
          <p:nvPr/>
        </p:nvSpPr>
        <p:spPr>
          <a:xfrm rot="16200000">
            <a:off x="255488" y="3412866"/>
            <a:ext cx="1403866" cy="369332"/>
          </a:xfrm>
          <a:prstGeom prst="rect">
            <a:avLst/>
          </a:prstGeom>
          <a:noFill/>
        </p:spPr>
        <p:txBody>
          <a:bodyPr wrap="square" rtlCol="0">
            <a:spAutoFit/>
          </a:bodyPr>
          <a:lstStyle/>
          <a:p>
            <a:r>
              <a:rPr lang="en-US" dirty="0" smtClean="0"/>
              <a:t>ALPHA GO</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2953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blinds(horizontal)">
                                      <p:cBhvr>
                                        <p:cTn id="15" dur="500"/>
                                        <p:tgtEl>
                                          <p:spTgt spid="2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
                                            <p:txEl>
                                              <p:pRg st="4" end="4"/>
                                            </p:txEl>
                                          </p:spTgt>
                                        </p:tgtEl>
                                        <p:attrNameLst>
                                          <p:attrName>style.visibility</p:attrName>
                                        </p:attrNameLst>
                                      </p:cBhvr>
                                      <p:to>
                                        <p:strVal val="visible"/>
                                      </p:to>
                                    </p:set>
                                    <p:animEffect transition="in" filter="blinds(horizontal)">
                                      <p:cBhvr>
                                        <p:cTn id="20"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Self-Driving Car with CNNs</a:t>
            </a:r>
            <a:endParaRPr lang="en-US" dirty="0"/>
          </a:p>
        </p:txBody>
      </p:sp>
      <p:pic>
        <p:nvPicPr>
          <p:cNvPr id="54276" name="Picture 4" descr="Figure 5: Block-diagram of the drive simulator."/>
          <p:cNvPicPr>
            <a:picLocks noChangeAspect="1" noChangeArrowheads="1"/>
          </p:cNvPicPr>
          <p:nvPr/>
        </p:nvPicPr>
        <p:blipFill>
          <a:blip r:embed="rId2" cstate="print"/>
          <a:srcRect/>
          <a:stretch>
            <a:fillRect/>
          </a:stretch>
        </p:blipFill>
        <p:spPr bwMode="auto">
          <a:xfrm>
            <a:off x="2946400" y="2114550"/>
            <a:ext cx="7924800" cy="2076450"/>
          </a:xfrm>
          <a:prstGeom prst="rect">
            <a:avLst/>
          </a:prstGeom>
          <a:noFill/>
        </p:spPr>
      </p:pic>
      <p:sp>
        <p:nvSpPr>
          <p:cNvPr id="6" name="TextBox 5"/>
          <p:cNvSpPr txBox="1"/>
          <p:nvPr/>
        </p:nvSpPr>
        <p:spPr>
          <a:xfrm>
            <a:off x="812800" y="2800350"/>
            <a:ext cx="1930400" cy="457200"/>
          </a:xfrm>
          <a:prstGeom prst="rect">
            <a:avLst/>
          </a:prstGeom>
          <a:noFill/>
        </p:spPr>
        <p:txBody>
          <a:bodyPr wrap="square" rtlCol="0">
            <a:spAutoFit/>
          </a:bodyPr>
          <a:lstStyle/>
          <a:p>
            <a:r>
              <a:rPr lang="en-US" sz="2400" dirty="0" smtClean="0"/>
              <a:t>NVIDIA</a:t>
            </a:r>
            <a:endParaRPr lang="en-US"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780161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CNNs work well</a:t>
            </a:r>
            <a:endParaRPr lang="en-US" dirty="0"/>
          </a:p>
        </p:txBody>
      </p:sp>
      <p:sp>
        <p:nvSpPr>
          <p:cNvPr id="3" name="Content Placeholder 2"/>
          <p:cNvSpPr>
            <a:spLocks noGrp="1"/>
          </p:cNvSpPr>
          <p:nvPr>
            <p:ph idx="1"/>
          </p:nvPr>
        </p:nvSpPr>
        <p:spPr/>
        <p:txBody>
          <a:bodyPr/>
          <a:lstStyle/>
          <a:p>
            <a:r>
              <a:rPr lang="en-US" dirty="0" smtClean="0"/>
              <a:t>Small number of variables </a:t>
            </a:r>
          </a:p>
          <a:p>
            <a:r>
              <a:rPr lang="en-US" dirty="0" smtClean="0"/>
              <a:t>Jointly learn features and classifier</a:t>
            </a:r>
          </a:p>
          <a:p>
            <a:r>
              <a:rPr lang="en-US" dirty="0" smtClean="0"/>
              <a:t>Hierarchically learning complex patterns </a:t>
            </a:r>
            <a:r>
              <a:rPr lang="en-US" dirty="0" smtClean="0">
                <a:sym typeface="Wingdings" pitchFamily="2" charset="2"/>
              </a:rPr>
              <a:t> mitigate curse of dimensionality</a:t>
            </a:r>
            <a:endParaRPr lang="en-US" dirty="0" smtClean="0"/>
          </a:p>
          <a:p>
            <a:r>
              <a:rPr lang="en-US" dirty="0" smtClean="0"/>
              <a:t>Designed to be invariant to shift/translation</a:t>
            </a:r>
          </a:p>
        </p:txBody>
      </p:sp>
      <p:sp>
        <p:nvSpPr>
          <p:cNvPr id="4" name="Slide Number Placeholder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796670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2: Recurrent Neural Network</a:t>
            </a:r>
            <a:endParaRPr lang="en-US" dirty="0"/>
          </a:p>
        </p:txBody>
      </p:sp>
      <p:sp>
        <p:nvSpPr>
          <p:cNvPr id="3" name="Content Placeholder 2"/>
          <p:cNvSpPr>
            <a:spLocks noGrp="1"/>
          </p:cNvSpPr>
          <p:nvPr>
            <p:ph idx="1"/>
          </p:nvPr>
        </p:nvSpPr>
        <p:spPr>
          <a:xfrm>
            <a:off x="609600" y="1600201"/>
            <a:ext cx="5181600" cy="4525963"/>
          </a:xfrm>
        </p:spPr>
        <p:txBody>
          <a:bodyPr/>
          <a:lstStyle/>
          <a:p>
            <a:r>
              <a:rPr lang="en-US" dirty="0" smtClean="0"/>
              <a:t>Vast number of tasks involve time series data</a:t>
            </a:r>
          </a:p>
        </p:txBody>
      </p:sp>
      <p:sp>
        <p:nvSpPr>
          <p:cNvPr id="5" name="Content Placeholder 2"/>
          <p:cNvSpPr txBox="1">
            <a:spLocks/>
          </p:cNvSpPr>
          <p:nvPr/>
        </p:nvSpPr>
        <p:spPr>
          <a:xfrm>
            <a:off x="5892800" y="1600201"/>
            <a:ext cx="6096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Need long term dependency: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 grew up in France… I speak fluent French.”</a:t>
            </a:r>
          </a:p>
        </p:txBody>
      </p:sp>
      <p:pic>
        <p:nvPicPr>
          <p:cNvPr id="53254" name="Picture 6" descr="A recurrent neural network and the unfolding in time of the computation involved in its forward computation."/>
          <p:cNvPicPr>
            <a:picLocks noChangeAspect="1" noChangeArrowheads="1"/>
          </p:cNvPicPr>
          <p:nvPr/>
        </p:nvPicPr>
        <p:blipFill>
          <a:blip r:embed="rId2" cstate="print"/>
          <a:srcRect/>
          <a:stretch>
            <a:fillRect/>
          </a:stretch>
        </p:blipFill>
        <p:spPr bwMode="auto">
          <a:xfrm>
            <a:off x="1219201" y="3505200"/>
            <a:ext cx="10096500" cy="3038476"/>
          </a:xfrm>
          <a:prstGeom prst="rect">
            <a:avLst/>
          </a:prstGeom>
          <a:noFill/>
        </p:spPr>
      </p:pic>
      <p:sp>
        <p:nvSpPr>
          <p:cNvPr id="4" name="Slide Number Placeholder 3"/>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468160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86191" y="124629"/>
            <a:ext cx="9905998" cy="1478570"/>
          </a:xfrm>
        </p:spPr>
        <p:txBody>
          <a:bodyPr/>
          <a:lstStyle/>
          <a:p>
            <a:r>
              <a:rPr lang="en-US" dirty="0" smtClean="0"/>
              <a:t>Recurrent Network</a:t>
            </a:r>
            <a:endParaRPr lang="en-US" dirty="0"/>
          </a:p>
        </p:txBody>
      </p:sp>
      <p:pic>
        <p:nvPicPr>
          <p:cNvPr id="117763" name="Picture 3"/>
          <p:cNvPicPr>
            <a:picLocks noChangeAspect="1" noChangeArrowheads="1"/>
          </p:cNvPicPr>
          <p:nvPr/>
        </p:nvPicPr>
        <p:blipFill>
          <a:blip r:embed="rId2" cstate="print"/>
          <a:srcRect/>
          <a:stretch>
            <a:fillRect/>
          </a:stretch>
        </p:blipFill>
        <p:spPr bwMode="auto">
          <a:xfrm>
            <a:off x="101601" y="1524000"/>
            <a:ext cx="12096751" cy="432599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4220531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46" y="265740"/>
            <a:ext cx="9905998" cy="1478570"/>
          </a:xfrm>
        </p:spPr>
        <p:txBody>
          <a:bodyPr/>
          <a:lstStyle/>
          <a:p>
            <a:r>
              <a:rPr lang="en-US" dirty="0" smtClean="0"/>
              <a:t>Recurrent Network</a:t>
            </a:r>
            <a:endParaRPr lang="en-US" dirty="0"/>
          </a:p>
        </p:txBody>
      </p:sp>
      <p:pic>
        <p:nvPicPr>
          <p:cNvPr id="118786" name="Picture 2"/>
          <p:cNvPicPr>
            <a:picLocks noChangeAspect="1" noChangeArrowheads="1"/>
          </p:cNvPicPr>
          <p:nvPr/>
        </p:nvPicPr>
        <p:blipFill>
          <a:blip r:embed="rId3" cstate="print"/>
          <a:srcRect/>
          <a:stretch>
            <a:fillRect/>
          </a:stretch>
        </p:blipFill>
        <p:spPr bwMode="auto">
          <a:xfrm>
            <a:off x="223485" y="1524000"/>
            <a:ext cx="11968516" cy="391477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086194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01" y="14111"/>
            <a:ext cx="9905998" cy="1478570"/>
          </a:xfrm>
        </p:spPr>
        <p:txBody>
          <a:bodyPr/>
          <a:lstStyle/>
          <a:p>
            <a:r>
              <a:rPr lang="en-US" dirty="0" smtClean="0"/>
              <a:t>Recurrent Network</a:t>
            </a:r>
            <a:endParaRPr lang="en-US" dirty="0"/>
          </a:p>
        </p:txBody>
      </p:sp>
      <p:pic>
        <p:nvPicPr>
          <p:cNvPr id="119810" name="Picture 2"/>
          <p:cNvPicPr>
            <a:picLocks noChangeAspect="1" noChangeArrowheads="1"/>
          </p:cNvPicPr>
          <p:nvPr/>
        </p:nvPicPr>
        <p:blipFill>
          <a:blip r:embed="rId2" cstate="print"/>
          <a:srcRect/>
          <a:stretch>
            <a:fillRect/>
          </a:stretch>
        </p:blipFill>
        <p:spPr bwMode="auto">
          <a:xfrm>
            <a:off x="95251" y="1524000"/>
            <a:ext cx="12001500" cy="4648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3762030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90" y="0"/>
            <a:ext cx="9905998" cy="1478570"/>
          </a:xfrm>
        </p:spPr>
        <p:txBody>
          <a:bodyPr>
            <a:normAutofit/>
          </a:bodyPr>
          <a:lstStyle/>
          <a:p>
            <a:r>
              <a:rPr lang="en-US" dirty="0" smtClean="0"/>
              <a:t>Long Short-Term Memory Network</a:t>
            </a:r>
            <a:endParaRPr lang="en-US" dirty="0"/>
          </a:p>
        </p:txBody>
      </p:sp>
      <p:sp>
        <p:nvSpPr>
          <p:cNvPr id="3" name="Content Placeholder 2"/>
          <p:cNvSpPr>
            <a:spLocks noGrp="1"/>
          </p:cNvSpPr>
          <p:nvPr>
            <p:ph idx="1"/>
          </p:nvPr>
        </p:nvSpPr>
        <p:spPr/>
        <p:txBody>
          <a:bodyPr/>
          <a:lstStyle/>
          <a:p>
            <a:endParaRPr lang="en-US"/>
          </a:p>
        </p:txBody>
      </p:sp>
      <p:pic>
        <p:nvPicPr>
          <p:cNvPr id="120835" name="Picture 3"/>
          <p:cNvPicPr>
            <a:picLocks noChangeAspect="1" noChangeArrowheads="1"/>
          </p:cNvPicPr>
          <p:nvPr/>
        </p:nvPicPr>
        <p:blipFill>
          <a:blip r:embed="rId2" cstate="print"/>
          <a:srcRect/>
          <a:stretch>
            <a:fillRect/>
          </a:stretch>
        </p:blipFill>
        <p:spPr bwMode="auto">
          <a:xfrm>
            <a:off x="463551" y="1447800"/>
            <a:ext cx="11264900" cy="4981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1576066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857" y="0"/>
            <a:ext cx="9905998" cy="1478570"/>
          </a:xfrm>
        </p:spPr>
        <p:txBody>
          <a:bodyPr/>
          <a:lstStyle/>
          <a:p>
            <a:r>
              <a:rPr lang="en-US" dirty="0" smtClean="0"/>
              <a:t>Long-Short Term Memory Network</a:t>
            </a:r>
            <a:endParaRPr lang="en-US" dirty="0"/>
          </a:p>
        </p:txBody>
      </p:sp>
      <p:pic>
        <p:nvPicPr>
          <p:cNvPr id="122898" name="Picture 18"/>
          <p:cNvPicPr>
            <a:picLocks noChangeAspect="1" noChangeArrowheads="1"/>
          </p:cNvPicPr>
          <p:nvPr/>
        </p:nvPicPr>
        <p:blipFill>
          <a:blip r:embed="rId2" cstate="print"/>
          <a:srcRect/>
          <a:stretch>
            <a:fillRect/>
          </a:stretch>
        </p:blipFill>
        <p:spPr bwMode="auto">
          <a:xfrm>
            <a:off x="1885951" y="1285876"/>
            <a:ext cx="8420100" cy="54197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10617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pic>
        <p:nvPicPr>
          <p:cNvPr id="24578" name="Picture 2" descr="Screen Shot 2016-09-28 at 10.30.21 AM.png"/>
          <p:cNvPicPr>
            <a:picLocks noChangeAspect="1" noChangeArrowheads="1"/>
          </p:cNvPicPr>
          <p:nvPr/>
        </p:nvPicPr>
        <p:blipFill>
          <a:blip r:embed="rId2" cstate="print"/>
          <a:srcRect/>
          <a:stretch>
            <a:fillRect/>
          </a:stretch>
        </p:blipFill>
        <p:spPr bwMode="auto">
          <a:xfrm>
            <a:off x="2032000" y="1752601"/>
            <a:ext cx="8331200" cy="2858643"/>
          </a:xfrm>
          <a:prstGeom prst="rect">
            <a:avLst/>
          </a:prstGeom>
          <a:noFill/>
        </p:spPr>
      </p:pic>
      <p:sp>
        <p:nvSpPr>
          <p:cNvPr id="6" name="TextBox 5"/>
          <p:cNvSpPr txBox="1"/>
          <p:nvPr/>
        </p:nvSpPr>
        <p:spPr>
          <a:xfrm>
            <a:off x="2133600" y="4953000"/>
            <a:ext cx="1828800" cy="923330"/>
          </a:xfrm>
          <a:prstGeom prst="rect">
            <a:avLst/>
          </a:prstGeom>
          <a:noFill/>
        </p:spPr>
        <p:txBody>
          <a:bodyPr wrap="square" rtlCol="0">
            <a:spAutoFit/>
          </a:bodyPr>
          <a:lstStyle/>
          <a:p>
            <a:r>
              <a:rPr lang="en-US" dirty="0" smtClean="0"/>
              <a:t>Complex engineered systems</a:t>
            </a:r>
            <a:endParaRPr lang="en-US" dirty="0"/>
          </a:p>
        </p:txBody>
      </p:sp>
      <p:cxnSp>
        <p:nvCxnSpPr>
          <p:cNvPr id="8" name="Straight Arrow Connector 7"/>
          <p:cNvCxnSpPr/>
          <p:nvPr/>
        </p:nvCxnSpPr>
        <p:spPr>
          <a:xfrm flipV="1">
            <a:off x="3048000" y="4572000"/>
            <a:ext cx="10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4953000"/>
            <a:ext cx="1625600" cy="369332"/>
          </a:xfrm>
          <a:prstGeom prst="rect">
            <a:avLst/>
          </a:prstGeom>
          <a:noFill/>
        </p:spPr>
        <p:txBody>
          <a:bodyPr wrap="square" rtlCol="0">
            <a:spAutoFit/>
          </a:bodyPr>
          <a:lstStyle/>
          <a:p>
            <a:r>
              <a:rPr lang="en-US" dirty="0" err="1" smtClean="0"/>
              <a:t>AlexNet</a:t>
            </a:r>
            <a:endParaRPr lang="en-US" dirty="0"/>
          </a:p>
        </p:txBody>
      </p:sp>
      <p:cxnSp>
        <p:nvCxnSpPr>
          <p:cNvPr id="11" name="Straight Arrow Connector 10"/>
          <p:cNvCxnSpPr/>
          <p:nvPr/>
        </p:nvCxnSpPr>
        <p:spPr>
          <a:xfrm flipV="1">
            <a:off x="4470400" y="4572000"/>
            <a:ext cx="10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3200" y="4038600"/>
            <a:ext cx="7620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0834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Long-Short Term Memory Network</a:t>
            </a:r>
            <a:endParaRPr lang="en-US" dirty="0"/>
          </a:p>
        </p:txBody>
      </p:sp>
      <p:sp>
        <p:nvSpPr>
          <p:cNvPr id="3" name="Content Placeholder 2"/>
          <p:cNvSpPr>
            <a:spLocks noGrp="1"/>
          </p:cNvSpPr>
          <p:nvPr>
            <p:ph idx="1"/>
          </p:nvPr>
        </p:nvSpPr>
        <p:spPr/>
        <p:txBody>
          <a:bodyPr/>
          <a:lstStyle/>
          <a:p>
            <a:pPr>
              <a:buNone/>
            </a:pPr>
            <a:r>
              <a:rPr lang="en-US" i="1" dirty="0" err="1" smtClean="0"/>
              <a:t>Rafal</a:t>
            </a:r>
            <a:r>
              <a:rPr lang="en-US" i="1" dirty="0" smtClean="0"/>
              <a:t> et. al., JMLR 2015</a:t>
            </a:r>
            <a:endParaRPr lang="en-US" dirty="0" smtClean="0"/>
          </a:p>
          <a:p>
            <a:r>
              <a:rPr lang="en-US" dirty="0" smtClean="0"/>
              <a:t>Forget gate is most important</a:t>
            </a:r>
          </a:p>
          <a:p>
            <a:r>
              <a:rPr lang="en-US" dirty="0" smtClean="0"/>
              <a:t>Output gate is least important</a:t>
            </a:r>
          </a:p>
          <a:p>
            <a:r>
              <a:rPr lang="en-US" dirty="0" smtClean="0"/>
              <a:t>Adding positive bias (1 or 2) to forget gate </a:t>
            </a:r>
            <a:r>
              <a:rPr lang="en-US" dirty="0" smtClean="0">
                <a:sym typeface="Wingdings" pitchFamily="2" charset="2"/>
              </a:rPr>
              <a:t> help reduce vanishing gradient  greatly </a:t>
            </a:r>
            <a:r>
              <a:rPr lang="en-US" dirty="0" smtClean="0"/>
              <a:t>improves performance of LSTM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275552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to Sequence</a:t>
            </a:r>
            <a:endParaRPr lang="en-US" dirty="0"/>
          </a:p>
        </p:txBody>
      </p:sp>
      <p:sp>
        <p:nvSpPr>
          <p:cNvPr id="3" name="Content Placeholder 2"/>
          <p:cNvSpPr>
            <a:spLocks noGrp="1"/>
          </p:cNvSpPr>
          <p:nvPr>
            <p:ph idx="1"/>
          </p:nvPr>
        </p:nvSpPr>
        <p:spPr>
          <a:xfrm>
            <a:off x="1141412" y="1812042"/>
            <a:ext cx="9905999" cy="3541714"/>
          </a:xfrm>
        </p:spPr>
        <p:txBody>
          <a:bodyPr/>
          <a:lstStyle/>
          <a:p>
            <a:r>
              <a:rPr lang="en-US" dirty="0" smtClean="0"/>
              <a:t>Could apply to sequence of input and output</a:t>
            </a:r>
            <a:endParaRPr lang="en-US" dirty="0"/>
          </a:p>
        </p:txBody>
      </p:sp>
      <p:pic>
        <p:nvPicPr>
          <p:cNvPr id="121857" name="Picture 1"/>
          <p:cNvPicPr>
            <a:picLocks noChangeAspect="1" noChangeArrowheads="1"/>
          </p:cNvPicPr>
          <p:nvPr/>
        </p:nvPicPr>
        <p:blipFill>
          <a:blip r:embed="rId2" cstate="print"/>
          <a:srcRect/>
          <a:stretch>
            <a:fillRect/>
          </a:stretch>
        </p:blipFill>
        <p:spPr bwMode="auto">
          <a:xfrm>
            <a:off x="927100" y="2514600"/>
            <a:ext cx="10337800"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4252812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6" y="195185"/>
            <a:ext cx="9905998" cy="1478570"/>
          </a:xfrm>
        </p:spPr>
        <p:txBody>
          <a:bodyPr/>
          <a:lstStyle/>
          <a:p>
            <a:r>
              <a:rPr lang="en-US" dirty="0" smtClean="0"/>
              <a:t>Example: Video to Text with LSTM</a:t>
            </a:r>
            <a:endParaRPr lang="en-US" dirty="0"/>
          </a:p>
        </p:txBody>
      </p:sp>
      <p:sp>
        <p:nvSpPr>
          <p:cNvPr id="3" name="Content Placeholder 2"/>
          <p:cNvSpPr>
            <a:spLocks noGrp="1"/>
          </p:cNvSpPr>
          <p:nvPr>
            <p:ph idx="1"/>
          </p:nvPr>
        </p:nvSpPr>
        <p:spPr>
          <a:xfrm>
            <a:off x="7518400" y="1600201"/>
            <a:ext cx="4368800" cy="4525963"/>
          </a:xfrm>
        </p:spPr>
        <p:txBody>
          <a:bodyPr>
            <a:normAutofit/>
          </a:bodyPr>
          <a:lstStyle/>
          <a:p>
            <a:r>
              <a:rPr lang="en-US" sz="2800" dirty="0" smtClean="0"/>
              <a:t>Connect CNN with stack of LSTM</a:t>
            </a:r>
            <a:endParaRPr lang="en-US" sz="2800" dirty="0"/>
          </a:p>
        </p:txBody>
      </p:sp>
      <p:pic>
        <p:nvPicPr>
          <p:cNvPr id="124930" name="Picture 2"/>
          <p:cNvPicPr>
            <a:picLocks noChangeAspect="1" noChangeArrowheads="1"/>
          </p:cNvPicPr>
          <p:nvPr/>
        </p:nvPicPr>
        <p:blipFill>
          <a:blip r:embed="rId2" cstate="print"/>
          <a:srcRect/>
          <a:stretch>
            <a:fillRect/>
          </a:stretch>
        </p:blipFill>
        <p:spPr bwMode="auto">
          <a:xfrm>
            <a:off x="609601" y="1676400"/>
            <a:ext cx="6659767" cy="2881312"/>
          </a:xfrm>
          <a:prstGeom prst="rect">
            <a:avLst/>
          </a:prstGeom>
          <a:noFill/>
          <a:ln w="9525">
            <a:noFill/>
            <a:miter lim="800000"/>
            <a:headEnd/>
            <a:tailEnd/>
          </a:ln>
        </p:spPr>
      </p:pic>
      <p:pic>
        <p:nvPicPr>
          <p:cNvPr id="124931" name="Picture 3"/>
          <p:cNvPicPr>
            <a:picLocks noChangeAspect="1" noChangeArrowheads="1"/>
          </p:cNvPicPr>
          <p:nvPr/>
        </p:nvPicPr>
        <p:blipFill>
          <a:blip r:embed="rId3" cstate="print"/>
          <a:srcRect/>
          <a:stretch>
            <a:fillRect/>
          </a:stretch>
        </p:blipFill>
        <p:spPr bwMode="auto">
          <a:xfrm>
            <a:off x="2540000" y="3352800"/>
            <a:ext cx="8559800" cy="3257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95999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blinds(horizontal)">
                                      <p:cBhvr>
                                        <p:cTn id="7" dur="5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Visualization</a:t>
            </a:r>
            <a:endParaRPr lang="en-US" dirty="0"/>
          </a:p>
        </p:txBody>
      </p:sp>
      <p:sp>
        <p:nvSpPr>
          <p:cNvPr id="3" name="Content Placeholder 2"/>
          <p:cNvSpPr>
            <a:spLocks noGrp="1"/>
          </p:cNvSpPr>
          <p:nvPr>
            <p:ph idx="1"/>
          </p:nvPr>
        </p:nvSpPr>
        <p:spPr/>
        <p:txBody>
          <a:bodyPr>
            <a:normAutofit/>
          </a:bodyPr>
          <a:lstStyle/>
          <a:p>
            <a:r>
              <a:rPr lang="en-US" dirty="0" smtClean="0"/>
              <a:t>What were learned in deep networks </a:t>
            </a:r>
          </a:p>
          <a:p>
            <a:r>
              <a:rPr lang="en-US" dirty="0" smtClean="0"/>
              <a:t>Raw coefficients of learned filters in higher layers are difficult to interpret</a:t>
            </a:r>
          </a:p>
          <a:p>
            <a:r>
              <a:rPr lang="en-US" dirty="0" smtClean="0"/>
              <a:t>Two main approaches:</a:t>
            </a:r>
          </a:p>
          <a:p>
            <a:pPr lvl="1"/>
            <a:r>
              <a:rPr lang="en-US" dirty="0" smtClean="0"/>
              <a:t>Project activation back to pixel space</a:t>
            </a:r>
          </a:p>
          <a:p>
            <a:pPr lvl="1"/>
            <a:r>
              <a:rPr lang="en-US" dirty="0" smtClean="0"/>
              <a:t>Optimize input image to maximize response of a particular neuron / feature map</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753500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Visualization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Projection from higher layers back to input</a:t>
            </a:r>
          </a:p>
          <a:p>
            <a:pPr lvl="1"/>
            <a:r>
              <a:rPr lang="en-US" sz="2400" dirty="0" smtClean="0"/>
              <a:t>Visualizing and Understanding Convolutional Networks, Matt </a:t>
            </a:r>
            <a:r>
              <a:rPr lang="en-US" sz="2400" dirty="0" err="1" smtClean="0"/>
              <a:t>Zeiler</a:t>
            </a:r>
            <a:r>
              <a:rPr lang="en-US" sz="2400" dirty="0" smtClean="0"/>
              <a:t> &amp; Rob Fergus, ECCV 2014</a:t>
            </a:r>
          </a:p>
          <a:p>
            <a:pPr lvl="1"/>
            <a:r>
              <a:rPr lang="en-US" sz="2400" dirty="0" smtClean="0"/>
              <a:t>Deep Inside Convolutional Networks: </a:t>
            </a:r>
            <a:r>
              <a:rPr lang="en-US" sz="2400" dirty="0" err="1" smtClean="0"/>
              <a:t>Visualising</a:t>
            </a:r>
            <a:r>
              <a:rPr lang="en-US" sz="2400" dirty="0" smtClean="0"/>
              <a:t> Image Classification Models and Saliency Maps, Karen </a:t>
            </a:r>
            <a:r>
              <a:rPr lang="en-US" sz="2400" dirty="0" err="1" smtClean="0"/>
              <a:t>Simonyan</a:t>
            </a:r>
            <a:r>
              <a:rPr lang="en-US" sz="2400" dirty="0" smtClean="0"/>
              <a:t>, Andrea </a:t>
            </a:r>
            <a:r>
              <a:rPr lang="en-US" sz="2400" dirty="0" err="1" smtClean="0"/>
              <a:t>Vedaldi</a:t>
            </a:r>
            <a:r>
              <a:rPr lang="en-US" sz="2400" dirty="0" smtClean="0"/>
              <a:t>, Andrew </a:t>
            </a:r>
            <a:r>
              <a:rPr lang="en-US" sz="2400" dirty="0" err="1" smtClean="0"/>
              <a:t>Zisserman</a:t>
            </a:r>
            <a:r>
              <a:rPr lang="en-US" sz="2400" dirty="0" smtClean="0"/>
              <a:t>, </a:t>
            </a:r>
            <a:r>
              <a:rPr lang="en-US" sz="2400" dirty="0" err="1" smtClean="0"/>
              <a:t>arXiv</a:t>
            </a:r>
            <a:r>
              <a:rPr lang="en-US" sz="2400" dirty="0" smtClean="0"/>
              <a:t> 1312.6034, 2013</a:t>
            </a:r>
          </a:p>
          <a:p>
            <a:pPr lvl="1"/>
            <a:r>
              <a:rPr lang="en-US" sz="2400" dirty="0" smtClean="0"/>
              <a:t>Object Detectors Emerge in Deep Scene CNNs, </a:t>
            </a:r>
            <a:r>
              <a:rPr lang="en-US" sz="2400" dirty="0" err="1" smtClean="0"/>
              <a:t>Bolei</a:t>
            </a:r>
            <a:r>
              <a:rPr lang="en-US" sz="2400" dirty="0" smtClean="0"/>
              <a:t> Zhou, </a:t>
            </a:r>
            <a:r>
              <a:rPr lang="en-US" sz="2400" dirty="0" err="1" smtClean="0"/>
              <a:t>Aditya</a:t>
            </a:r>
            <a:r>
              <a:rPr lang="en-US" sz="2400" dirty="0" smtClean="0"/>
              <a:t> </a:t>
            </a:r>
            <a:r>
              <a:rPr lang="en-US" sz="2400" dirty="0" err="1" smtClean="0"/>
              <a:t>Khosla</a:t>
            </a:r>
            <a:r>
              <a:rPr lang="en-US" sz="2400" dirty="0" smtClean="0"/>
              <a:t>, </a:t>
            </a:r>
            <a:r>
              <a:rPr lang="en-US" sz="2400" dirty="0" err="1" smtClean="0"/>
              <a:t>Agata</a:t>
            </a:r>
            <a:r>
              <a:rPr lang="en-US" sz="2400" dirty="0" smtClean="0"/>
              <a:t> </a:t>
            </a:r>
            <a:r>
              <a:rPr lang="en-US" sz="2400" dirty="0" err="1" smtClean="0"/>
              <a:t>Lapedriza</a:t>
            </a:r>
            <a:r>
              <a:rPr lang="en-US" sz="2400" dirty="0" smtClean="0"/>
              <a:t>, </a:t>
            </a:r>
            <a:r>
              <a:rPr lang="en-US" sz="2400" dirty="0" err="1" smtClean="0"/>
              <a:t>Aude</a:t>
            </a:r>
            <a:r>
              <a:rPr lang="en-US" sz="2400" dirty="0" smtClean="0"/>
              <a:t> </a:t>
            </a:r>
            <a:r>
              <a:rPr lang="en-US" sz="2400" dirty="0" err="1" smtClean="0"/>
              <a:t>Oliva</a:t>
            </a:r>
            <a:r>
              <a:rPr lang="en-US" sz="2400" dirty="0" smtClean="0"/>
              <a:t>, Antonio </a:t>
            </a:r>
            <a:r>
              <a:rPr lang="en-US" sz="2400" dirty="0" err="1" smtClean="0"/>
              <a:t>Torralba</a:t>
            </a:r>
            <a:r>
              <a:rPr lang="en-US" sz="2400" dirty="0" smtClean="0"/>
              <a:t>, ICLR 2015</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459986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Visualization</a:t>
            </a:r>
            <a:endParaRPr lang="en-US" dirty="0"/>
          </a:p>
        </p:txBody>
      </p:sp>
      <p:sp>
        <p:nvSpPr>
          <p:cNvPr id="3" name="Content Placeholder 2"/>
          <p:cNvSpPr>
            <a:spLocks noGrp="1"/>
          </p:cNvSpPr>
          <p:nvPr>
            <p:ph idx="1"/>
          </p:nvPr>
        </p:nvSpPr>
        <p:spPr>
          <a:xfrm>
            <a:off x="609600" y="1600201"/>
            <a:ext cx="5181600" cy="4525963"/>
          </a:xfrm>
        </p:spPr>
        <p:txBody>
          <a:bodyPr/>
          <a:lstStyle/>
          <a:p>
            <a:r>
              <a:rPr lang="en-US" dirty="0" smtClean="0"/>
              <a:t>Divide image into regions</a:t>
            </a:r>
          </a:p>
          <a:p>
            <a:endParaRPr lang="en-US" dirty="0" smtClean="0"/>
          </a:p>
          <a:p>
            <a:r>
              <a:rPr lang="en-US" dirty="0" smtClean="0"/>
              <a:t>Iteratively remove regions with least change in output score</a:t>
            </a:r>
            <a:endParaRPr lang="en-US" dirty="0"/>
          </a:p>
        </p:txBody>
      </p:sp>
      <p:pic>
        <p:nvPicPr>
          <p:cNvPr id="129026" name="Picture 2"/>
          <p:cNvPicPr>
            <a:picLocks noChangeAspect="1" noChangeArrowheads="1"/>
          </p:cNvPicPr>
          <p:nvPr/>
        </p:nvPicPr>
        <p:blipFill>
          <a:blip r:embed="rId3" cstate="print"/>
          <a:srcRect/>
          <a:stretch>
            <a:fillRect/>
          </a:stretch>
        </p:blipFill>
        <p:spPr bwMode="auto">
          <a:xfrm>
            <a:off x="5689600" y="1676400"/>
            <a:ext cx="5867400" cy="3667125"/>
          </a:xfrm>
          <a:prstGeom prst="rect">
            <a:avLst/>
          </a:prstGeom>
          <a:noFill/>
          <a:ln w="9525">
            <a:noFill/>
            <a:miter lim="800000"/>
            <a:headEnd/>
            <a:tailEnd/>
          </a:ln>
        </p:spPr>
      </p:pic>
      <p:sp>
        <p:nvSpPr>
          <p:cNvPr id="5" name="TextBox 4"/>
          <p:cNvSpPr txBox="1"/>
          <p:nvPr/>
        </p:nvSpPr>
        <p:spPr>
          <a:xfrm>
            <a:off x="7518400" y="5410200"/>
            <a:ext cx="2641600" cy="369332"/>
          </a:xfrm>
          <a:prstGeom prst="rect">
            <a:avLst/>
          </a:prstGeom>
          <a:noFill/>
        </p:spPr>
        <p:txBody>
          <a:bodyPr wrap="square" rtlCol="0">
            <a:spAutoFit/>
          </a:bodyPr>
          <a:lstStyle/>
          <a:p>
            <a:r>
              <a:rPr lang="en-US" dirty="0" smtClean="0"/>
              <a:t>Zhou &amp; </a:t>
            </a:r>
            <a:r>
              <a:rPr lang="en-US" dirty="0" err="1" smtClean="0"/>
              <a:t>Torralba</a:t>
            </a:r>
            <a:r>
              <a:rPr lang="en-US" dirty="0"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977779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Visualization</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Find K images producing highest response of a neuron</a:t>
            </a:r>
          </a:p>
          <a:p>
            <a:r>
              <a:rPr lang="en-US" sz="2800" dirty="0" smtClean="0"/>
              <a:t>Occlude random regions to find the most critical one, i.e. causing largest change in output</a:t>
            </a:r>
          </a:p>
          <a:p>
            <a:endParaRPr lang="en-US" sz="2800" dirty="0" smtClean="0"/>
          </a:p>
          <a:p>
            <a:endParaRPr lang="en-US" sz="2800" dirty="0" smtClean="0"/>
          </a:p>
          <a:p>
            <a:endParaRPr lang="en-US" sz="2800" dirty="0" smtClean="0"/>
          </a:p>
          <a:p>
            <a:endParaRPr lang="en-US" sz="2800" dirty="0" smtClean="0"/>
          </a:p>
          <a:p>
            <a:r>
              <a:rPr lang="en-US" sz="2800" dirty="0" smtClean="0"/>
              <a:t>Object detectors emerge!</a:t>
            </a:r>
            <a:endParaRPr lang="en-US" sz="2800" dirty="0"/>
          </a:p>
        </p:txBody>
      </p:sp>
      <p:pic>
        <p:nvPicPr>
          <p:cNvPr id="130051" name="Picture 3"/>
          <p:cNvPicPr>
            <a:picLocks noChangeAspect="1" noChangeArrowheads="1"/>
          </p:cNvPicPr>
          <p:nvPr/>
        </p:nvPicPr>
        <p:blipFill>
          <a:blip r:embed="rId3" cstate="print"/>
          <a:srcRect/>
          <a:stretch>
            <a:fillRect/>
          </a:stretch>
        </p:blipFill>
        <p:spPr bwMode="auto">
          <a:xfrm>
            <a:off x="203201" y="3810000"/>
            <a:ext cx="11899900" cy="1333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2406696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Visualization</a:t>
            </a:r>
            <a:endParaRPr lang="en-US" dirty="0"/>
          </a:p>
        </p:txBody>
      </p:sp>
      <p:sp>
        <p:nvSpPr>
          <p:cNvPr id="3" name="Content Placeholder 2"/>
          <p:cNvSpPr>
            <a:spLocks noGrp="1"/>
          </p:cNvSpPr>
          <p:nvPr>
            <p:ph idx="1"/>
          </p:nvPr>
        </p:nvSpPr>
        <p:spPr/>
        <p:txBody>
          <a:bodyPr>
            <a:normAutofit/>
          </a:bodyPr>
          <a:lstStyle/>
          <a:p>
            <a:r>
              <a:rPr lang="en-US" dirty="0" smtClean="0"/>
              <a:t>Optimize input to maximize particular output:</a:t>
            </a:r>
          </a:p>
          <a:p>
            <a:pPr lvl="1"/>
            <a:r>
              <a:rPr lang="en-US" dirty="0" err="1" smtClean="0"/>
              <a:t>Erhan</a:t>
            </a:r>
            <a:r>
              <a:rPr lang="en-US" dirty="0" smtClean="0"/>
              <a:t> et. al. 2009, Le et. al. [NIPS 2010]</a:t>
            </a:r>
          </a:p>
          <a:p>
            <a:pPr lvl="1"/>
            <a:r>
              <a:rPr lang="en-US" dirty="0" smtClean="0"/>
              <a:t>Output depends on initialization</a:t>
            </a:r>
          </a:p>
          <a:p>
            <a:r>
              <a:rPr lang="en-US" dirty="0" smtClean="0"/>
              <a:t>Google Deep Dream</a:t>
            </a:r>
            <a:endParaRPr lang="en-US" dirty="0"/>
          </a:p>
        </p:txBody>
      </p:sp>
      <p:pic>
        <p:nvPicPr>
          <p:cNvPr id="125954" name="Picture 2"/>
          <p:cNvPicPr>
            <a:picLocks noChangeAspect="1" noChangeArrowheads="1"/>
          </p:cNvPicPr>
          <p:nvPr/>
        </p:nvPicPr>
        <p:blipFill>
          <a:blip r:embed="rId3" cstate="print"/>
          <a:srcRect/>
          <a:stretch>
            <a:fillRect/>
          </a:stretch>
        </p:blipFill>
        <p:spPr bwMode="auto">
          <a:xfrm>
            <a:off x="406400" y="4503866"/>
            <a:ext cx="4978400" cy="1515935"/>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5892801" y="4038601"/>
            <a:ext cx="5835649" cy="256380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583332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linds(horizontal)">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Visualization</a:t>
            </a:r>
            <a:endParaRPr lang="en-US" dirty="0"/>
          </a:p>
        </p:txBody>
      </p:sp>
      <p:sp>
        <p:nvSpPr>
          <p:cNvPr id="3" name="Content Placeholder 2"/>
          <p:cNvSpPr>
            <a:spLocks noGrp="1"/>
          </p:cNvSpPr>
          <p:nvPr>
            <p:ph idx="1"/>
          </p:nvPr>
        </p:nvSpPr>
        <p:spPr/>
        <p:txBody>
          <a:bodyPr/>
          <a:lstStyle/>
          <a:p>
            <a:r>
              <a:rPr lang="en-US" dirty="0" smtClean="0"/>
              <a:t>Google Deep Dream</a:t>
            </a:r>
            <a:endParaRPr lang="en-US" dirty="0"/>
          </a:p>
        </p:txBody>
      </p:sp>
      <p:pic>
        <p:nvPicPr>
          <p:cNvPr id="126979" name="Picture 3"/>
          <p:cNvPicPr>
            <a:picLocks noChangeAspect="1" noChangeArrowheads="1"/>
          </p:cNvPicPr>
          <p:nvPr/>
        </p:nvPicPr>
        <p:blipFill>
          <a:blip r:embed="rId3" cstate="print"/>
          <a:srcRect/>
          <a:stretch>
            <a:fillRect/>
          </a:stretch>
        </p:blipFill>
        <p:spPr bwMode="auto">
          <a:xfrm>
            <a:off x="4165601" y="3352801"/>
            <a:ext cx="7505700" cy="3190875"/>
          </a:xfrm>
          <a:prstGeom prst="rect">
            <a:avLst/>
          </a:prstGeom>
          <a:noFill/>
          <a:ln w="9525">
            <a:noFill/>
            <a:miter lim="800000"/>
            <a:headEnd/>
            <a:tailEnd/>
          </a:ln>
        </p:spPr>
      </p:pic>
      <p:pic>
        <p:nvPicPr>
          <p:cNvPr id="126980" name="Picture 4"/>
          <p:cNvPicPr>
            <a:picLocks noChangeAspect="1" noChangeArrowheads="1"/>
          </p:cNvPicPr>
          <p:nvPr/>
        </p:nvPicPr>
        <p:blipFill>
          <a:blip r:embed="rId4" cstate="print"/>
          <a:srcRect/>
          <a:stretch>
            <a:fillRect/>
          </a:stretch>
        </p:blipFill>
        <p:spPr bwMode="auto">
          <a:xfrm>
            <a:off x="914400" y="2438401"/>
            <a:ext cx="3130549" cy="1351345"/>
          </a:xfrm>
          <a:prstGeom prst="rect">
            <a:avLst/>
          </a:prstGeom>
          <a:noFill/>
          <a:ln w="9525">
            <a:noFill/>
            <a:miter lim="800000"/>
            <a:headEnd/>
            <a:tailEnd/>
          </a:ln>
        </p:spPr>
      </p:pic>
      <p:sp>
        <p:nvSpPr>
          <p:cNvPr id="7" name="TextBox 6"/>
          <p:cNvSpPr txBox="1"/>
          <p:nvPr/>
        </p:nvSpPr>
        <p:spPr>
          <a:xfrm>
            <a:off x="609600" y="4343401"/>
            <a:ext cx="3149600" cy="954107"/>
          </a:xfrm>
          <a:prstGeom prst="rect">
            <a:avLst/>
          </a:prstGeom>
          <a:noFill/>
        </p:spPr>
        <p:txBody>
          <a:bodyPr wrap="square" rtlCol="0">
            <a:spAutoFit/>
          </a:bodyPr>
          <a:lstStyle/>
          <a:p>
            <a:pPr>
              <a:buFont typeface="Arial" pitchFamily="34" charset="0"/>
              <a:buChar char="•"/>
            </a:pPr>
            <a:r>
              <a:rPr lang="en-US" sz="2800" dirty="0" smtClean="0"/>
              <a:t> Ask network to enhance what it sees</a:t>
            </a:r>
            <a:endParaRPr lang="en-US" sz="2800" dirty="0"/>
          </a:p>
        </p:txBody>
      </p:sp>
      <p:grpSp>
        <p:nvGrpSpPr>
          <p:cNvPr id="12" name="Group 11"/>
          <p:cNvGrpSpPr/>
          <p:nvPr/>
        </p:nvGrpSpPr>
        <p:grpSpPr>
          <a:xfrm>
            <a:off x="6908801" y="1371600"/>
            <a:ext cx="4508500" cy="2743200"/>
            <a:chOff x="5181600" y="1371600"/>
            <a:chExt cx="3381375" cy="2743200"/>
          </a:xfrm>
        </p:grpSpPr>
        <p:pic>
          <p:nvPicPr>
            <p:cNvPr id="126981" name="Picture 5"/>
            <p:cNvPicPr>
              <a:picLocks noChangeAspect="1" noChangeArrowheads="1"/>
            </p:cNvPicPr>
            <p:nvPr/>
          </p:nvPicPr>
          <p:blipFill>
            <a:blip r:embed="rId5" cstate="print"/>
            <a:srcRect/>
            <a:stretch>
              <a:fillRect/>
            </a:stretch>
          </p:blipFill>
          <p:spPr bwMode="auto">
            <a:xfrm>
              <a:off x="5181600" y="1371600"/>
              <a:ext cx="3381375" cy="1762125"/>
            </a:xfrm>
            <a:prstGeom prst="rect">
              <a:avLst/>
            </a:prstGeom>
            <a:noFill/>
            <a:ln w="9525">
              <a:noFill/>
              <a:miter lim="800000"/>
              <a:headEnd/>
              <a:tailEnd/>
            </a:ln>
          </p:spPr>
        </p:pic>
        <p:sp>
          <p:nvSpPr>
            <p:cNvPr id="9" name="Rectangle 8"/>
            <p:cNvSpPr/>
            <p:nvPr/>
          </p:nvSpPr>
          <p:spPr>
            <a:xfrm>
              <a:off x="7315200" y="3581400"/>
              <a:ext cx="762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flipV="1">
              <a:off x="5257800" y="2819400"/>
              <a:ext cx="2057400" cy="762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7162800" y="1447800"/>
              <a:ext cx="914400" cy="21336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26237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6979"/>
                                        </p:tgtEl>
                                        <p:attrNameLst>
                                          <p:attrName>style.visibility</p:attrName>
                                        </p:attrNameLst>
                                      </p:cBhvr>
                                      <p:to>
                                        <p:strVal val="visible"/>
                                      </p:to>
                                    </p:set>
                                    <p:animEffect transition="in" filter="blinds(horizontal)">
                                      <p:cBhvr>
                                        <p:cTn id="12" dur="500"/>
                                        <p:tgtEl>
                                          <p:spTgt spid="1269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079" y="0"/>
            <a:ext cx="9905998" cy="1478570"/>
          </a:xfrm>
        </p:spPr>
        <p:txBody>
          <a:bodyPr>
            <a:normAutofit/>
          </a:bodyPr>
          <a:lstStyle/>
          <a:p>
            <a:r>
              <a:rPr lang="en-US" dirty="0" smtClean="0"/>
              <a:t>Type 3: Deep Belief Network:</a:t>
            </a:r>
            <a:br>
              <a:rPr lang="en-US" dirty="0" smtClean="0"/>
            </a:br>
            <a:r>
              <a:rPr lang="en-US" dirty="0" smtClean="0"/>
              <a:t>Restricted Boltzmann Machine</a:t>
            </a:r>
            <a:endParaRPr lang="en-US" dirty="0"/>
          </a:p>
        </p:txBody>
      </p:sp>
      <p:sp>
        <p:nvSpPr>
          <p:cNvPr id="4" name="Content Placeholder 2"/>
          <p:cNvSpPr>
            <a:spLocks noGrp="1"/>
          </p:cNvSpPr>
          <p:nvPr/>
        </p:nvSpPr>
        <p:spPr>
          <a:xfrm>
            <a:off x="409319" y="1451626"/>
            <a:ext cx="11235267" cy="4533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t>Each </a:t>
            </a:r>
            <a:r>
              <a:rPr lang="en-US" sz="2400" dirty="0"/>
              <a:t>link associates with a </a:t>
            </a:r>
            <a:r>
              <a:rPr lang="en-US" sz="2400" dirty="0" smtClean="0"/>
              <a:t>probability; It </a:t>
            </a:r>
            <a:r>
              <a:rPr lang="en-US" sz="2400" dirty="0"/>
              <a:t>is parametric</a:t>
            </a:r>
          </a:p>
          <a:p>
            <a:endParaRPr lang="en-US" dirty="0"/>
          </a:p>
        </p:txBody>
      </p:sp>
      <p:pic>
        <p:nvPicPr>
          <p:cNvPr id="5" name="图片 5"/>
          <p:cNvPicPr>
            <a:picLocks noChangeAspect="1"/>
          </p:cNvPicPr>
          <p:nvPr/>
        </p:nvPicPr>
        <p:blipFill>
          <a:blip r:embed="rId2"/>
          <a:stretch>
            <a:fillRect/>
          </a:stretch>
        </p:blipFill>
        <p:spPr>
          <a:xfrm>
            <a:off x="2274165" y="4915858"/>
            <a:ext cx="7346865" cy="1713543"/>
          </a:xfrm>
          <a:prstGeom prst="rect">
            <a:avLst/>
          </a:prstGeom>
        </p:spPr>
      </p:pic>
      <p:pic>
        <p:nvPicPr>
          <p:cNvPr id="6" name="Picture 5" descr="http://img.my.csdn.net/uploads/201304/10/1365561323_79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254" y="2238729"/>
            <a:ext cx="3884820" cy="247618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dl.dropbox.com/u/10506/blog/rbms/rbm-exam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9" y="1933416"/>
            <a:ext cx="8205241" cy="304363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274165" y="2054063"/>
            <a:ext cx="555147" cy="369332"/>
          </a:xfrm>
          <a:prstGeom prst="rect">
            <a:avLst/>
          </a:prstGeom>
          <a:noFill/>
        </p:spPr>
        <p:txBody>
          <a:bodyPr wrap="none" rtlCol="0">
            <a:spAutoFit/>
          </a:bodyPr>
          <a:lstStyle/>
          <a:p>
            <a:r>
              <a:rPr lang="en-US" dirty="0" smtClean="0"/>
              <a:t>men</a:t>
            </a:r>
            <a:endParaRPr lang="en-US" dirty="0"/>
          </a:p>
        </p:txBody>
      </p:sp>
      <p:sp>
        <p:nvSpPr>
          <p:cNvPr id="9" name="TextBox 8"/>
          <p:cNvSpPr txBox="1"/>
          <p:nvPr/>
        </p:nvSpPr>
        <p:spPr>
          <a:xfrm>
            <a:off x="4627582" y="2064599"/>
            <a:ext cx="819906" cy="369332"/>
          </a:xfrm>
          <a:prstGeom prst="rect">
            <a:avLst/>
          </a:prstGeom>
          <a:noFill/>
        </p:spPr>
        <p:txBody>
          <a:bodyPr wrap="none" rtlCol="0">
            <a:spAutoFit/>
          </a:bodyPr>
          <a:lstStyle/>
          <a:p>
            <a:r>
              <a:rPr lang="en-US" dirty="0" smtClean="0"/>
              <a:t>women</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1020898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pic>
        <p:nvPicPr>
          <p:cNvPr id="8199" name="Picture 7" descr="Image result for deep learning image question"/>
          <p:cNvPicPr>
            <a:picLocks noChangeAspect="1" noChangeArrowheads="1"/>
          </p:cNvPicPr>
          <p:nvPr/>
        </p:nvPicPr>
        <p:blipFill>
          <a:blip r:embed="rId2" cstate="print"/>
          <a:srcRect/>
          <a:stretch>
            <a:fillRect/>
          </a:stretch>
        </p:blipFill>
        <p:spPr bwMode="auto">
          <a:xfrm>
            <a:off x="850901" y="1752601"/>
            <a:ext cx="10528300" cy="4048253"/>
          </a:xfrm>
          <a:prstGeom prst="rect">
            <a:avLst/>
          </a:prstGeom>
          <a:noFill/>
        </p:spPr>
      </p:pic>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962754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5222"/>
            <a:ext cx="9905998" cy="889000"/>
          </a:xfrm>
        </p:spPr>
        <p:txBody>
          <a:bodyPr>
            <a:normAutofit/>
          </a:bodyPr>
          <a:lstStyle/>
          <a:p>
            <a:r>
              <a:rPr lang="en-US" dirty="0" smtClean="0"/>
              <a:t>Deep belief network layered structure</a:t>
            </a:r>
            <a:endParaRPr lang="en-US" dirty="0"/>
          </a:p>
        </p:txBody>
      </p:sp>
      <p:sp>
        <p:nvSpPr>
          <p:cNvPr id="5" name="Text Placeholder 20"/>
          <p:cNvSpPr txBox="1">
            <a:spLocks/>
          </p:cNvSpPr>
          <p:nvPr/>
        </p:nvSpPr>
        <p:spPr>
          <a:xfrm>
            <a:off x="1625600" y="1219201"/>
            <a:ext cx="11074400" cy="581025"/>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dirty="0"/>
          </a:p>
        </p:txBody>
      </p:sp>
      <p:sp>
        <p:nvSpPr>
          <p:cNvPr id="6" name="Content Placeholder 2"/>
          <p:cNvSpPr txBox="1">
            <a:spLocks/>
          </p:cNvSpPr>
          <p:nvPr/>
        </p:nvSpPr>
        <p:spPr>
          <a:xfrm>
            <a:off x="658955" y="1395697"/>
            <a:ext cx="11277600" cy="4267200"/>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400" dirty="0" smtClean="0"/>
              <a:t>After learning an RBM, treat the activation probabilities of its hidden units as the data for training the RBM one layer up</a:t>
            </a:r>
          </a:p>
          <a:p>
            <a:pPr marL="342900" indent="-342900" algn="just">
              <a:buFont typeface="Arial" panose="020B0604020202020204" pitchFamily="34" charset="0"/>
              <a:buChar char="•"/>
            </a:pPr>
            <a:r>
              <a:rPr lang="en-US" sz="2400" dirty="0" smtClean="0"/>
              <a:t>Stacking a number of the RBMs learned layer by layer from bottom-up gives</a:t>
            </a:r>
          </a:p>
          <a:p>
            <a:pPr marL="342900" indent="-342900" algn="just">
              <a:buFont typeface="Arial" panose="020B0604020202020204" pitchFamily="34" charset="0"/>
              <a:buChar char="•"/>
            </a:pPr>
            <a:r>
              <a:rPr lang="en-US" sz="2400" dirty="0" smtClean="0"/>
              <a:t>“Trained” methods for better clustering</a:t>
            </a:r>
          </a:p>
          <a:p>
            <a:pPr marL="342900" indent="-342900" algn="just">
              <a:buFont typeface="Arial" panose="020B0604020202020204" pitchFamily="34" charset="0"/>
              <a:buChar char="•"/>
            </a:pPr>
            <a:endParaRPr lang="en-US" sz="2400" dirty="0" smtClean="0"/>
          </a:p>
          <a:p>
            <a:pPr algn="just"/>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45" y="3600101"/>
            <a:ext cx="2634876" cy="278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3988909" y="3788321"/>
            <a:ext cx="3730457" cy="2485394"/>
          </a:xfrm>
          <a:prstGeom prst="rect">
            <a:avLst/>
          </a:prstGeom>
        </p:spPr>
      </p:pic>
      <p:pic>
        <p:nvPicPr>
          <p:cNvPr id="9" name="Picture 8"/>
          <p:cNvPicPr>
            <a:picLocks noChangeAspect="1"/>
          </p:cNvPicPr>
          <p:nvPr/>
        </p:nvPicPr>
        <p:blipFill>
          <a:blip r:embed="rId5"/>
          <a:stretch>
            <a:fillRect/>
          </a:stretch>
        </p:blipFill>
        <p:spPr>
          <a:xfrm>
            <a:off x="8477886" y="4429236"/>
            <a:ext cx="3187252" cy="1843747"/>
          </a:xfrm>
          <a:prstGeom prst="rect">
            <a:avLst/>
          </a:prstGeom>
        </p:spPr>
      </p:pic>
      <p:pic>
        <p:nvPicPr>
          <p:cNvPr id="10" name="Picture 9"/>
          <p:cNvPicPr>
            <a:picLocks noChangeAspect="1"/>
          </p:cNvPicPr>
          <p:nvPr/>
        </p:nvPicPr>
        <p:blipFill>
          <a:blip r:embed="rId6"/>
          <a:stretch>
            <a:fillRect/>
          </a:stretch>
        </p:blipFill>
        <p:spPr>
          <a:xfrm>
            <a:off x="8974251" y="2735683"/>
            <a:ext cx="2041768" cy="156949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38010607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91" y="0"/>
            <a:ext cx="9905998" cy="1478570"/>
          </a:xfrm>
        </p:spPr>
        <p:txBody>
          <a:bodyPr/>
          <a:lstStyle/>
          <a:p>
            <a:r>
              <a:rPr lang="en-US" dirty="0" smtClean="0"/>
              <a:t>Comparisons</a:t>
            </a:r>
            <a:endParaRPr lang="en-US" dirty="0"/>
          </a:p>
        </p:txBody>
      </p:sp>
      <p:sp>
        <p:nvSpPr>
          <p:cNvPr id="3" name="Content Placeholder 2"/>
          <p:cNvSpPr>
            <a:spLocks noGrp="1"/>
          </p:cNvSpPr>
          <p:nvPr>
            <p:ph idx="1"/>
          </p:nvPr>
        </p:nvSpPr>
        <p:spPr/>
        <p:txBody>
          <a:bodyPr/>
          <a:lstStyle/>
          <a:p>
            <a:endParaRPr lang="en-US"/>
          </a:p>
        </p:txBody>
      </p:sp>
      <p:pic>
        <p:nvPicPr>
          <p:cNvPr id="4" name="table"/>
          <p:cNvPicPr>
            <a:picLocks noChangeAspect="1"/>
          </p:cNvPicPr>
          <p:nvPr/>
        </p:nvPicPr>
        <p:blipFill>
          <a:blip r:embed="rId2"/>
          <a:stretch>
            <a:fillRect/>
          </a:stretch>
        </p:blipFill>
        <p:spPr>
          <a:xfrm>
            <a:off x="508000" y="1417639"/>
            <a:ext cx="11379200" cy="5296749"/>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6318525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Software</a:t>
            </a:r>
            <a:endParaRPr lang="en-US" dirty="0"/>
          </a:p>
        </p:txBody>
      </p:sp>
      <p:sp>
        <p:nvSpPr>
          <p:cNvPr id="3" name="Content Placeholder 2"/>
          <p:cNvSpPr>
            <a:spLocks noGrp="1"/>
          </p:cNvSpPr>
          <p:nvPr>
            <p:ph idx="1"/>
          </p:nvPr>
        </p:nvSpPr>
        <p:spPr>
          <a:xfrm>
            <a:off x="609600" y="1600202"/>
            <a:ext cx="10972800" cy="4114799"/>
          </a:xfrm>
        </p:spPr>
        <p:txBody>
          <a:bodyPr>
            <a:normAutofit/>
          </a:bodyPr>
          <a:lstStyle/>
          <a:p>
            <a:r>
              <a:rPr lang="da-DK" sz="2400" dirty="0" smtClean="0"/>
              <a:t>Caffe: </a:t>
            </a:r>
            <a:r>
              <a:rPr lang="da-DK" sz="2400" dirty="0" smtClean="0">
                <a:hlinkClick r:id="rId2"/>
              </a:rPr>
              <a:t>https://github.com/BVLC/caffe</a:t>
            </a:r>
            <a:endParaRPr lang="da-DK" sz="2400" dirty="0" smtClean="0"/>
          </a:p>
          <a:p>
            <a:r>
              <a:rPr lang="da-DK" sz="2400" dirty="0" smtClean="0"/>
              <a:t>Theano: </a:t>
            </a:r>
            <a:r>
              <a:rPr lang="da-DK" sz="2400" dirty="0" smtClean="0">
                <a:hlinkClick r:id="rId3"/>
              </a:rPr>
              <a:t>http://deeplearning.net/software/theano</a:t>
            </a:r>
            <a:endParaRPr lang="da-DK" sz="2400" dirty="0" smtClean="0"/>
          </a:p>
          <a:p>
            <a:r>
              <a:rPr lang="da-DK" sz="2400" dirty="0" smtClean="0"/>
              <a:t>Torch: </a:t>
            </a:r>
            <a:r>
              <a:rPr lang="da-DK" sz="2400" dirty="0" smtClean="0">
                <a:hlinkClick r:id="rId4"/>
              </a:rPr>
              <a:t>http://torch.ch/</a:t>
            </a:r>
            <a:endParaRPr lang="da-DK" sz="2400" dirty="0" smtClean="0"/>
          </a:p>
          <a:p>
            <a:r>
              <a:rPr lang="da-DK" sz="2400" dirty="0" smtClean="0"/>
              <a:t>Matlab: </a:t>
            </a:r>
            <a:r>
              <a:rPr lang="da-DK" sz="2400" dirty="0" smtClean="0">
                <a:hlinkClick r:id="rId5"/>
              </a:rPr>
              <a:t>https://github.com/rasmusbergpalm/DeepLearnToolbox</a:t>
            </a:r>
            <a:endParaRPr lang="da-DK" sz="2400" dirty="0" smtClean="0"/>
          </a:p>
          <a:p>
            <a:r>
              <a:rPr lang="da-DK" sz="2400" dirty="0" smtClean="0"/>
              <a:t>TensorFlow: </a:t>
            </a:r>
            <a:r>
              <a:rPr lang="da-DK" sz="2400" dirty="0" smtClean="0">
                <a:hlinkClick r:id="rId6"/>
              </a:rPr>
              <a:t>https://www.tensorflow.org/</a:t>
            </a:r>
            <a:endParaRPr lang="da-DK" sz="2400" dirty="0" smtClean="0"/>
          </a:p>
          <a:p>
            <a:endParaRPr lang="da-DK" sz="2000" dirty="0" smtClean="0"/>
          </a:p>
          <a:p>
            <a:endParaRPr lang="da-DK" sz="2000" dirty="0" smtClean="0"/>
          </a:p>
          <a:p>
            <a:endParaRPr lang="en-US"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9846388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969" y="152851"/>
            <a:ext cx="9905998" cy="1478570"/>
          </a:xfrm>
        </p:spPr>
        <p:txBody>
          <a:bodyPr/>
          <a:lstStyle/>
          <a:p>
            <a:r>
              <a:rPr lang="en-US" dirty="0" smtClean="0"/>
              <a:t>Deep Learning Software</a:t>
            </a:r>
            <a:endParaRPr lang="en-US" dirty="0"/>
          </a:p>
        </p:txBody>
      </p:sp>
      <p:pic>
        <p:nvPicPr>
          <p:cNvPr id="7" name="Picture 2" descr="Image result for comparison caffe tensorflow torch"/>
          <p:cNvPicPr>
            <a:picLocks noChangeAspect="1" noChangeArrowheads="1"/>
          </p:cNvPicPr>
          <p:nvPr/>
        </p:nvPicPr>
        <p:blipFill>
          <a:blip r:embed="rId2" cstate="print"/>
          <a:srcRect/>
          <a:stretch>
            <a:fillRect/>
          </a:stretch>
        </p:blipFill>
        <p:spPr bwMode="auto">
          <a:xfrm>
            <a:off x="241301" y="1600201"/>
            <a:ext cx="11544300" cy="4524375"/>
          </a:xfrm>
          <a:prstGeom prst="rect">
            <a:avLst/>
          </a:prstGeom>
          <a:noFill/>
        </p:spPr>
      </p:pic>
      <p:sp>
        <p:nvSpPr>
          <p:cNvPr id="3" name="Slide Number Placeholder 2"/>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2808335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2754999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pic>
        <p:nvPicPr>
          <p:cNvPr id="117762" name="Picture 2"/>
          <p:cNvPicPr>
            <a:picLocks noChangeAspect="1" noChangeArrowheads="1"/>
          </p:cNvPicPr>
          <p:nvPr/>
        </p:nvPicPr>
        <p:blipFill>
          <a:blip r:embed="rId2" cstate="print"/>
          <a:srcRect/>
          <a:stretch>
            <a:fillRect/>
          </a:stretch>
        </p:blipFill>
        <p:spPr bwMode="auto">
          <a:xfrm>
            <a:off x="1625600" y="1676400"/>
            <a:ext cx="9347200" cy="2631596"/>
          </a:xfrm>
          <a:prstGeom prst="rect">
            <a:avLst/>
          </a:prstGeom>
          <a:noFill/>
          <a:ln w="9525">
            <a:noFill/>
            <a:miter lim="800000"/>
            <a:headEnd/>
            <a:tailEnd/>
          </a:ln>
        </p:spPr>
      </p:pic>
      <p:pic>
        <p:nvPicPr>
          <p:cNvPr id="117763" name="Picture 3"/>
          <p:cNvPicPr>
            <a:picLocks noChangeAspect="1" noChangeArrowheads="1"/>
          </p:cNvPicPr>
          <p:nvPr/>
        </p:nvPicPr>
        <p:blipFill>
          <a:blip r:embed="rId3" cstate="print"/>
          <a:srcRect/>
          <a:stretch>
            <a:fillRect/>
          </a:stretch>
        </p:blipFill>
        <p:spPr bwMode="auto">
          <a:xfrm>
            <a:off x="4470400" y="4495801"/>
            <a:ext cx="6223000" cy="2143125"/>
          </a:xfrm>
          <a:prstGeom prst="rect">
            <a:avLst/>
          </a:prstGeom>
          <a:noFill/>
          <a:ln w="9525">
            <a:noFill/>
            <a:miter lim="800000"/>
            <a:headEnd/>
            <a:tailEnd/>
          </a:ln>
        </p:spPr>
      </p:pic>
      <p:sp>
        <p:nvSpPr>
          <p:cNvPr id="6" name="TextBox 5"/>
          <p:cNvSpPr txBox="1"/>
          <p:nvPr/>
        </p:nvSpPr>
        <p:spPr>
          <a:xfrm>
            <a:off x="914400" y="4572001"/>
            <a:ext cx="3149600" cy="830997"/>
          </a:xfrm>
          <a:prstGeom prst="rect">
            <a:avLst/>
          </a:prstGeom>
          <a:noFill/>
        </p:spPr>
        <p:txBody>
          <a:bodyPr wrap="square" rtlCol="0">
            <a:spAutoFit/>
          </a:bodyPr>
          <a:lstStyle/>
          <a:p>
            <a:pPr>
              <a:buFont typeface="Arial" pitchFamily="34" charset="0"/>
              <a:buChar char="•"/>
            </a:pPr>
            <a:r>
              <a:rPr lang="en-US" sz="2800" dirty="0" smtClean="0"/>
              <a:t> </a:t>
            </a:r>
            <a:r>
              <a:rPr lang="en-US" sz="2000" dirty="0" smtClean="0"/>
              <a:t>Depth improves domain adaptation</a:t>
            </a:r>
            <a:endParaRPr lang="en-US" sz="2800" dirty="0"/>
          </a:p>
        </p:txBody>
      </p:sp>
      <p:sp>
        <p:nvSpPr>
          <p:cNvPr id="3" name="Slide Number Placeholder 2"/>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271962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080" y="0"/>
            <a:ext cx="9905998" cy="1478570"/>
          </a:xfrm>
        </p:spPr>
        <p:txBody>
          <a:bodyPr/>
          <a:lstStyle/>
          <a:p>
            <a:r>
              <a:rPr lang="en-US" dirty="0" smtClean="0"/>
              <a:t>Why Deep Learning</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1930400" y="1462089"/>
            <a:ext cx="7956549" cy="3476081"/>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3759201" y="5029200"/>
            <a:ext cx="4076700" cy="167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57923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sp>
        <p:nvSpPr>
          <p:cNvPr id="3" name="Content Placeholder 2"/>
          <p:cNvSpPr>
            <a:spLocks noGrp="1"/>
          </p:cNvSpPr>
          <p:nvPr>
            <p:ph idx="1"/>
          </p:nvPr>
        </p:nvSpPr>
        <p:spPr/>
        <p:txBody>
          <a:bodyPr>
            <a:normAutofit/>
          </a:bodyPr>
          <a:lstStyle/>
          <a:p>
            <a:r>
              <a:rPr lang="en-US" sz="2800" dirty="0" err="1" smtClean="0"/>
              <a:t>Carotic</a:t>
            </a:r>
            <a:r>
              <a:rPr lang="en-US" sz="2800" dirty="0" smtClean="0"/>
              <a:t> artery bifurcation landmark detection</a:t>
            </a:r>
            <a:endParaRPr lang="en-US" sz="2800" dirty="0"/>
          </a:p>
        </p:txBody>
      </p:sp>
      <p:pic>
        <p:nvPicPr>
          <p:cNvPr id="118786" name="Picture 2"/>
          <p:cNvPicPr>
            <a:picLocks noChangeAspect="1" noChangeArrowheads="1"/>
          </p:cNvPicPr>
          <p:nvPr/>
        </p:nvPicPr>
        <p:blipFill>
          <a:blip r:embed="rId2" cstate="print"/>
          <a:srcRect/>
          <a:stretch>
            <a:fillRect/>
          </a:stretch>
        </p:blipFill>
        <p:spPr bwMode="auto">
          <a:xfrm>
            <a:off x="508000" y="2286000"/>
            <a:ext cx="11176000" cy="2101010"/>
          </a:xfrm>
          <a:prstGeom prst="rect">
            <a:avLst/>
          </a:prstGeom>
          <a:noFill/>
          <a:ln w="9525">
            <a:noFill/>
            <a:miter lim="800000"/>
            <a:headEnd/>
            <a:tailEnd/>
          </a:ln>
        </p:spPr>
      </p:pic>
      <p:pic>
        <p:nvPicPr>
          <p:cNvPr id="118787" name="Picture 3"/>
          <p:cNvPicPr>
            <a:picLocks noChangeAspect="1" noChangeArrowheads="1"/>
          </p:cNvPicPr>
          <p:nvPr/>
        </p:nvPicPr>
        <p:blipFill>
          <a:blip r:embed="rId3" cstate="print"/>
          <a:srcRect/>
          <a:stretch>
            <a:fillRect/>
          </a:stretch>
        </p:blipFill>
        <p:spPr bwMode="auto">
          <a:xfrm>
            <a:off x="711201" y="4572001"/>
            <a:ext cx="10782300" cy="20478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288829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4308</TotalTime>
  <Words>1851</Words>
  <Application>Microsoft Macintosh PowerPoint</Application>
  <PresentationFormat>Widescreen</PresentationFormat>
  <Paragraphs>388</Paragraphs>
  <Slides>64</Slides>
  <Notes>13</Notes>
  <HiddenSlides>10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Calibri</vt:lpstr>
      <vt:lpstr>Comic Sans MS</vt:lpstr>
      <vt:lpstr>Mangal</vt:lpstr>
      <vt:lpstr>Trebuchet MS</vt:lpstr>
      <vt:lpstr>Tw Cen MT</vt:lpstr>
      <vt:lpstr>Wingdings</vt:lpstr>
      <vt:lpstr>宋体</vt:lpstr>
      <vt:lpstr>Arial</vt:lpstr>
      <vt:lpstr>Circuit</vt:lpstr>
      <vt:lpstr>Signal processing and Networking for Big Data Applications  Lectures 10-11: Deep Learning Basics</vt:lpstr>
      <vt:lpstr>outline</vt:lpstr>
      <vt:lpstr>Which one is better?   Answer “it depends”</vt:lpstr>
      <vt:lpstr>Why Deep Learning?</vt:lpstr>
      <vt:lpstr>Why Deep Learning</vt:lpstr>
      <vt:lpstr>Why Deep Learning</vt:lpstr>
      <vt:lpstr>Why Deep Learning</vt:lpstr>
      <vt:lpstr>Why Deep Learning</vt:lpstr>
      <vt:lpstr>Why Deep Learning</vt:lpstr>
      <vt:lpstr>Why Deep Learning</vt:lpstr>
      <vt:lpstr>Why Deep Learning</vt:lpstr>
      <vt:lpstr>Why now?</vt:lpstr>
      <vt:lpstr>Biological Neuron and Modeling</vt:lpstr>
      <vt:lpstr>Hierarchical Structure Deep Learning</vt:lpstr>
      <vt:lpstr>Deep Learning Structure</vt:lpstr>
      <vt:lpstr>Fully Connected  Feed-Forward Network</vt:lpstr>
      <vt:lpstr>Rectifier Functions</vt:lpstr>
      <vt:lpstr>Rectifier Linear Unit (ReLU)</vt:lpstr>
      <vt:lpstr>Dropout</vt:lpstr>
      <vt:lpstr>DropConnect</vt:lpstr>
      <vt:lpstr>Other Tips</vt:lpstr>
      <vt:lpstr>outline</vt:lpstr>
      <vt:lpstr>Type 1: Convolutional Neural Networks (CNNs)</vt:lpstr>
      <vt:lpstr>AlexNet</vt:lpstr>
      <vt:lpstr>AlexNet</vt:lpstr>
      <vt:lpstr>Pre-Training Effect</vt:lpstr>
      <vt:lpstr>CNN Structure</vt:lpstr>
      <vt:lpstr>Filtering</vt:lpstr>
      <vt:lpstr>Filtering</vt:lpstr>
      <vt:lpstr>Non-Linearity</vt:lpstr>
      <vt:lpstr>Pooling</vt:lpstr>
      <vt:lpstr>Pooling</vt:lpstr>
      <vt:lpstr>Role of Pooling</vt:lpstr>
      <vt:lpstr>Going Deeper</vt:lpstr>
      <vt:lpstr>Going Deeper</vt:lpstr>
      <vt:lpstr>Detection with CNNs</vt:lpstr>
      <vt:lpstr>Detection with CNNs</vt:lpstr>
      <vt:lpstr>Segmentation with CNNs</vt:lpstr>
      <vt:lpstr>Reinforcement Learning with CNNs</vt:lpstr>
      <vt:lpstr>Reinforcement Learning with CNNs</vt:lpstr>
      <vt:lpstr>Reinforcement Learning with CNNs</vt:lpstr>
      <vt:lpstr>Self-Driving Car with CNNs</vt:lpstr>
      <vt:lpstr>Why CNNs work well</vt:lpstr>
      <vt:lpstr>Type 2: Recurrent Neural Network</vt:lpstr>
      <vt:lpstr>Recurrent Network</vt:lpstr>
      <vt:lpstr>Recurrent Network</vt:lpstr>
      <vt:lpstr>Recurrent Network</vt:lpstr>
      <vt:lpstr>Long Short-Term Memory Network</vt:lpstr>
      <vt:lpstr>Long-Short Term Memory Network</vt:lpstr>
      <vt:lpstr>Long-Short Term Memory Network</vt:lpstr>
      <vt:lpstr>Sequence to Sequence</vt:lpstr>
      <vt:lpstr>Example: Video to Text with LSTM</vt:lpstr>
      <vt:lpstr>Network Visualization</vt:lpstr>
      <vt:lpstr>Network Visualization</vt:lpstr>
      <vt:lpstr>Network Visualization</vt:lpstr>
      <vt:lpstr>Network Visualization</vt:lpstr>
      <vt:lpstr>Network Visualization</vt:lpstr>
      <vt:lpstr>Network Visualization</vt:lpstr>
      <vt:lpstr>Type 3: Deep Belief Network: Restricted Boltzmann Machine</vt:lpstr>
      <vt:lpstr>Deep belief network layered structure</vt:lpstr>
      <vt:lpstr>Comparisons</vt:lpstr>
      <vt:lpstr>Deep Learning Software</vt:lpstr>
      <vt:lpstr>Deep Learning Software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feedforward networks part 1</dc:title>
  <dc:creator>lab</dc:creator>
  <cp:lastModifiedBy>Microsoft Office User</cp:lastModifiedBy>
  <cp:revision>124</cp:revision>
  <dcterms:created xsi:type="dcterms:W3CDTF">2017-06-14T19:14:37Z</dcterms:created>
  <dcterms:modified xsi:type="dcterms:W3CDTF">2019-03-14T12:06:14Z</dcterms:modified>
</cp:coreProperties>
</file>