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7"/>
  </p:notesMasterIdLst>
  <p:handoutMasterIdLst>
    <p:handoutMasterId r:id="rId148"/>
  </p:handoutMasterIdLst>
  <p:sldIdLst>
    <p:sldId id="256" r:id="rId2"/>
    <p:sldId id="441" r:id="rId3"/>
    <p:sldId id="396" r:id="rId4"/>
    <p:sldId id="398" r:id="rId5"/>
    <p:sldId id="399" r:id="rId6"/>
    <p:sldId id="400" r:id="rId7"/>
    <p:sldId id="401" r:id="rId8"/>
    <p:sldId id="402" r:id="rId9"/>
    <p:sldId id="403" r:id="rId10"/>
    <p:sldId id="404" r:id="rId11"/>
    <p:sldId id="405" r:id="rId12"/>
    <p:sldId id="666" r:id="rId13"/>
    <p:sldId id="667" r:id="rId14"/>
    <p:sldId id="668" r:id="rId15"/>
    <p:sldId id="669" r:id="rId16"/>
    <p:sldId id="536"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38" r:id="rId44"/>
    <p:sldId id="439" r:id="rId45"/>
    <p:sldId id="440" r:id="rId46"/>
    <p:sldId id="537" r:id="rId47"/>
    <p:sldId id="495" r:id="rId48"/>
    <p:sldId id="496" r:id="rId49"/>
    <p:sldId id="497" r:id="rId50"/>
    <p:sldId id="498" r:id="rId51"/>
    <p:sldId id="499" r:id="rId52"/>
    <p:sldId id="500" r:id="rId53"/>
    <p:sldId id="504" r:id="rId54"/>
    <p:sldId id="505" r:id="rId55"/>
    <p:sldId id="506" r:id="rId56"/>
    <p:sldId id="507" r:id="rId57"/>
    <p:sldId id="508" r:id="rId58"/>
    <p:sldId id="509" r:id="rId59"/>
    <p:sldId id="510" r:id="rId60"/>
    <p:sldId id="538" r:id="rId61"/>
    <p:sldId id="448" r:id="rId62"/>
    <p:sldId id="449" r:id="rId63"/>
    <p:sldId id="450" r:id="rId64"/>
    <p:sldId id="451" r:id="rId65"/>
    <p:sldId id="452" r:id="rId66"/>
    <p:sldId id="453" r:id="rId67"/>
    <p:sldId id="454" r:id="rId68"/>
    <p:sldId id="455" r:id="rId69"/>
    <p:sldId id="456" r:id="rId70"/>
    <p:sldId id="457" r:id="rId71"/>
    <p:sldId id="458" r:id="rId72"/>
    <p:sldId id="459" r:id="rId73"/>
    <p:sldId id="460" r:id="rId74"/>
    <p:sldId id="461" r:id="rId75"/>
    <p:sldId id="462" r:id="rId76"/>
    <p:sldId id="463" r:id="rId77"/>
    <p:sldId id="464" r:id="rId78"/>
    <p:sldId id="465" r:id="rId79"/>
    <p:sldId id="466" r:id="rId80"/>
    <p:sldId id="467" r:id="rId81"/>
    <p:sldId id="468" r:id="rId82"/>
    <p:sldId id="539" r:id="rId83"/>
    <p:sldId id="469" r:id="rId84"/>
    <p:sldId id="470" r:id="rId85"/>
    <p:sldId id="471" r:id="rId86"/>
    <p:sldId id="472" r:id="rId87"/>
    <p:sldId id="473" r:id="rId88"/>
    <p:sldId id="474" r:id="rId89"/>
    <p:sldId id="475" r:id="rId90"/>
    <p:sldId id="476" r:id="rId91"/>
    <p:sldId id="477" r:id="rId92"/>
    <p:sldId id="478" r:id="rId93"/>
    <p:sldId id="479" r:id="rId94"/>
    <p:sldId id="480" r:id="rId95"/>
    <p:sldId id="481" r:id="rId96"/>
    <p:sldId id="482" r:id="rId97"/>
    <p:sldId id="483" r:id="rId98"/>
    <p:sldId id="484" r:id="rId99"/>
    <p:sldId id="540" r:id="rId100"/>
    <p:sldId id="485" r:id="rId101"/>
    <p:sldId id="486" r:id="rId102"/>
    <p:sldId id="487" r:id="rId103"/>
    <p:sldId id="488" r:id="rId104"/>
    <p:sldId id="489" r:id="rId105"/>
    <p:sldId id="490" r:id="rId106"/>
    <p:sldId id="491" r:id="rId107"/>
    <p:sldId id="492" r:id="rId108"/>
    <p:sldId id="493" r:id="rId109"/>
    <p:sldId id="494" r:id="rId110"/>
    <p:sldId id="541" r:id="rId111"/>
    <p:sldId id="511" r:id="rId112"/>
    <p:sldId id="512" r:id="rId113"/>
    <p:sldId id="513" r:id="rId114"/>
    <p:sldId id="514" r:id="rId115"/>
    <p:sldId id="515" r:id="rId116"/>
    <p:sldId id="516" r:id="rId117"/>
    <p:sldId id="517" r:id="rId118"/>
    <p:sldId id="518" r:id="rId119"/>
    <p:sldId id="519" r:id="rId120"/>
    <p:sldId id="520" r:id="rId121"/>
    <p:sldId id="521" r:id="rId122"/>
    <p:sldId id="522" r:id="rId123"/>
    <p:sldId id="523" r:id="rId124"/>
    <p:sldId id="524" r:id="rId125"/>
    <p:sldId id="525" r:id="rId126"/>
    <p:sldId id="526" r:id="rId127"/>
    <p:sldId id="527" r:id="rId128"/>
    <p:sldId id="528" r:id="rId129"/>
    <p:sldId id="529" r:id="rId130"/>
    <p:sldId id="530" r:id="rId131"/>
    <p:sldId id="531" r:id="rId132"/>
    <p:sldId id="532" r:id="rId133"/>
    <p:sldId id="533" r:id="rId134"/>
    <p:sldId id="534" r:id="rId135"/>
    <p:sldId id="681" r:id="rId136"/>
    <p:sldId id="674" r:id="rId137"/>
    <p:sldId id="675" r:id="rId138"/>
    <p:sldId id="676" r:id="rId139"/>
    <p:sldId id="677" r:id="rId140"/>
    <p:sldId id="678" r:id="rId141"/>
    <p:sldId id="679" r:id="rId142"/>
    <p:sldId id="680" r:id="rId143"/>
    <p:sldId id="672" r:id="rId144"/>
    <p:sldId id="671" r:id="rId145"/>
    <p:sldId id="673" r:id="rId1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p15:clr>
            <a:srgbClr val="A4A3A4"/>
          </p15:clr>
        </p15:guide>
        <p15:guide id="2" pos="383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婷婷" initials="刘婷婷" lastIdx="1" clrIdx="0"/>
  <p:cmAuthor id="2" name="fw" initials="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32" autoAdjust="0"/>
    <p:restoredTop sz="93699" autoAdjust="0"/>
  </p:normalViewPr>
  <p:slideViewPr>
    <p:cSldViewPr snapToGrid="0">
      <p:cViewPr varScale="1">
        <p:scale>
          <a:sx n="102" d="100"/>
          <a:sy n="102" d="100"/>
        </p:scale>
        <p:origin x="216" y="568"/>
      </p:cViewPr>
      <p:guideLst>
        <p:guide orient="horz" pos="2188"/>
        <p:guide pos="38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3.wmf"/><Relationship Id="rId2"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wmf"/><Relationship Id="rId2"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1" Type="http://schemas.openxmlformats.org/officeDocument/2006/relationships/image" Target="../media/image54.wmf"/><Relationship Id="rId2"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 Id="rId3"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52.wmf"/><Relationship Id="rId3"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 Id="rId2" Type="http://schemas.openxmlformats.org/officeDocument/2006/relationships/image" Target="../media/image7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12BC7E-A86B-4A67-AF5F-D0327928779B}" type="datetimeFigureOut">
              <a:rPr lang="en-US" smtClean="0"/>
              <a:t>3/14/19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fffff</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B62E88-61F0-49F7-B074-94EBD3E10F7C}" type="slidenum">
              <a:rPr lang="en-US" smtClean="0"/>
              <a:t>‹#›</a:t>
            </a:fld>
            <a:endParaRPr lang="en-US"/>
          </a:p>
        </p:txBody>
      </p:sp>
    </p:spTree>
    <p:extLst>
      <p:ext uri="{BB962C8B-B14F-4D97-AF65-F5344CB8AC3E}">
        <p14:creationId xmlns:p14="http://schemas.microsoft.com/office/powerpoint/2010/main" val="2079321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C59DB-1E6F-43D5-A263-5FED63B175BD}" type="datetimeFigureOut">
              <a:rPr lang="en-US" smtClean="0"/>
              <a:t>3/14/19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fffff</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3B035-A797-4529-AC06-196B71A9BB62}" type="slidenum">
              <a:rPr lang="en-US" smtClean="0"/>
              <a:t>‹#›</a:t>
            </a:fld>
            <a:endParaRPr lang="en-US"/>
          </a:p>
        </p:txBody>
      </p:sp>
    </p:spTree>
    <p:extLst>
      <p:ext uri="{BB962C8B-B14F-4D97-AF65-F5344CB8AC3E}">
        <p14:creationId xmlns:p14="http://schemas.microsoft.com/office/powerpoint/2010/main" val="12458399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93B035-A797-4529-AC06-196B71A9BB62}" type="slidenum">
              <a:rPr lang="en-US" smtClean="0"/>
              <a:t>1</a:t>
            </a:fld>
            <a:endParaRPr lang="en-US"/>
          </a:p>
        </p:txBody>
      </p:sp>
    </p:spTree>
    <p:extLst>
      <p:ext uri="{BB962C8B-B14F-4D97-AF65-F5344CB8AC3E}">
        <p14:creationId xmlns:p14="http://schemas.microsoft.com/office/powerpoint/2010/main" val="86708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So, what's the problem? The problem is that current success of deep learning relies greatly on big labelled data or samples.</a:t>
            </a:r>
          </a:p>
          <a:p>
            <a:r>
              <a:rPr lang="en-US" altLang="zh-CN" dirty="0" smtClean="0">
                <a:sym typeface="+mn-ea"/>
              </a:rPr>
              <a:t>In </a:t>
            </a:r>
            <a:r>
              <a:rPr lang="en-US" altLang="zh-CN" dirty="0">
                <a:sym typeface="+mn-ea"/>
              </a:rPr>
              <a:t>some situations in the area of medicine and security</a:t>
            </a:r>
            <a:r>
              <a:rPr lang="en-US" altLang="zh-CN" dirty="0" smtClean="0">
                <a:sym typeface="+mn-ea"/>
              </a:rPr>
              <a:t>, we </a:t>
            </a:r>
            <a:r>
              <a:rPr lang="en-US" altLang="zh-CN" dirty="0">
                <a:sym typeface="+mn-ea"/>
              </a:rPr>
              <a:t>only have few data of each class.</a:t>
            </a:r>
          </a:p>
          <a:p>
            <a:r>
              <a:rPr lang="en-US" altLang="zh-CN" dirty="0">
                <a:sym typeface="+mn-ea"/>
              </a:rPr>
              <a:t>And it is </a:t>
            </a:r>
            <a:r>
              <a:rPr lang="en-US" altLang="zh-CN" dirty="0" smtClean="0">
                <a:sym typeface="+mn-ea"/>
              </a:rPr>
              <a:t>impractical </a:t>
            </a:r>
            <a:r>
              <a:rPr lang="en-US" altLang="zh-CN" dirty="0">
                <a:sym typeface="+mn-ea"/>
              </a:rPr>
              <a:t>and expensive to obtain such </a:t>
            </a:r>
            <a:r>
              <a:rPr lang="en-US" altLang="zh-CN" dirty="0" smtClean="0">
                <a:sym typeface="+mn-ea"/>
              </a:rPr>
              <a:t>amount </a:t>
            </a:r>
            <a:r>
              <a:rPr lang="en-US" altLang="zh-CN" dirty="0">
                <a:sym typeface="+mn-ea"/>
              </a:rPr>
              <a:t>of labeled image data.</a:t>
            </a:r>
          </a:p>
          <a:p>
            <a:r>
              <a:rPr lang="en-US" altLang="zh-CN" dirty="0"/>
              <a:t>Also,  DRL </a:t>
            </a:r>
            <a:r>
              <a:rPr lang="en-US" altLang="zh-CN" dirty="0" err="1"/>
              <a:t>esp</a:t>
            </a:r>
            <a:r>
              <a:rPr lang="en-US" altLang="zh-CN" dirty="0"/>
              <a:t> model free algorithm is sample inefficient. It need more than thousand times of trial and </a:t>
            </a:r>
            <a:r>
              <a:rPr lang="en-US" altLang="zh-CN" dirty="0" smtClean="0"/>
              <a:t>error iteration </a:t>
            </a:r>
            <a:r>
              <a:rPr lang="en-US" altLang="zh-CN" dirty="0"/>
              <a:t>steps.</a:t>
            </a:r>
          </a:p>
          <a:p>
            <a:r>
              <a:rPr lang="en-US" altLang="zh-CN" dirty="0"/>
              <a:t>As we can see in the figure, In the games like frostbite or pong, </a:t>
            </a:r>
            <a:r>
              <a:rPr lang="en-US" altLang="zh-CN" dirty="0" err="1"/>
              <a:t>Dqn</a:t>
            </a:r>
            <a:r>
              <a:rPr lang="en-US" altLang="zh-CN" dirty="0"/>
              <a:t> take about 40 days to get human-level score,</a:t>
            </a:r>
          </a:p>
          <a:p>
            <a:r>
              <a:rPr lang="en-US" altLang="zh-CN" dirty="0"/>
              <a:t>while human just need 2 hours. In other words, DRL is learning slow, human can learn fast.</a:t>
            </a:r>
          </a:p>
          <a:p>
            <a:r>
              <a:rPr lang="en-US" altLang="zh-CN" dirty="0"/>
              <a:t>That's the reason why </a:t>
            </a:r>
            <a:r>
              <a:rPr lang="en-US" altLang="zh-CN" dirty="0" smtClean="0"/>
              <a:t>,at </a:t>
            </a:r>
            <a:r>
              <a:rPr lang="en-US" altLang="zh-CN" dirty="0"/>
              <a:t>present, these DRL method can </a:t>
            </a:r>
            <a:r>
              <a:rPr lang="en-US" altLang="zh-CN" dirty="0" smtClean="0"/>
              <a:t>only </a:t>
            </a:r>
            <a:r>
              <a:rPr lang="en-US" altLang="zh-CN" dirty="0"/>
              <a:t>perform good in </a:t>
            </a:r>
            <a:r>
              <a:rPr lang="en-US" altLang="zh-CN" dirty="0" smtClean="0"/>
              <a:t>simulation</a:t>
            </a:r>
            <a:r>
              <a:rPr lang="en-US" altLang="zh-CN" baseline="0" dirty="0" smtClean="0"/>
              <a:t> </a:t>
            </a:r>
            <a:r>
              <a:rPr lang="en-US" altLang="zh-CN" dirty="0" smtClean="0"/>
              <a:t>or </a:t>
            </a:r>
            <a:r>
              <a:rPr lang="en-US" altLang="zh-CN" dirty="0"/>
              <a:t>static environment</a:t>
            </a:r>
          </a:p>
          <a:p>
            <a:r>
              <a:rPr lang="en-US" altLang="zh-CN" dirty="0"/>
              <a:t>These method can not be used in real world. </a:t>
            </a:r>
            <a:r>
              <a:rPr lang="en-US" altLang="zh-CN" dirty="0" smtClean="0"/>
              <a:t>Because </a:t>
            </a:r>
            <a:r>
              <a:rPr lang="en-US" altLang="zh-CN" dirty="0"/>
              <a:t>real world is a dynamic environment. </a:t>
            </a:r>
          </a:p>
          <a:p>
            <a:r>
              <a:rPr lang="en-US" altLang="zh-CN" dirty="0"/>
              <a:t>Actually, We want the agent learn quickly to solve the new problem and adapt quickly to the change of the environment,</a:t>
            </a:r>
          </a:p>
          <a:p>
            <a:r>
              <a:rPr lang="en-US" altLang="zh-CN" dirty="0"/>
              <a:t>we do not want it to take another forty days for training.</a:t>
            </a:r>
          </a:p>
          <a:p>
            <a:endParaRPr lang="en-US" altLang="zh-CN" dirty="0"/>
          </a:p>
          <a:p>
            <a:endParaRPr lang="en-US" altLang="zh-CN" dirty="0"/>
          </a:p>
        </p:txBody>
      </p:sp>
    </p:spTree>
    <p:extLst>
      <p:ext uri="{BB962C8B-B14F-4D97-AF65-F5344CB8AC3E}">
        <p14:creationId xmlns:p14="http://schemas.microsoft.com/office/powerpoint/2010/main" val="121461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so, the question is how to learn faster? Let me give you a example. There are the parts of the airplane toys</a:t>
            </a:r>
          </a:p>
          <a:p>
            <a:r>
              <a:rPr lang="en-US" altLang="zh-CN" dirty="0"/>
              <a:t>If you gave the parts to a 9 month old baby, the outcome maybe a mass, because the baby know nothing about the airplane</a:t>
            </a:r>
            <a:r>
              <a:rPr lang="en-US" altLang="zh-CN" dirty="0" smtClean="0"/>
              <a:t>.</a:t>
            </a:r>
          </a:p>
          <a:p>
            <a:r>
              <a:rPr lang="en-US" altLang="zh-CN" dirty="0" smtClean="0"/>
              <a:t>It</a:t>
            </a:r>
            <a:r>
              <a:rPr lang="en-US" altLang="zh-CN" baseline="0" dirty="0" smtClean="0"/>
              <a:t> is like reinforcement learning, learn from scratch.</a:t>
            </a:r>
            <a:endParaRPr lang="en-US" altLang="zh-CN" dirty="0"/>
          </a:p>
          <a:p>
            <a:r>
              <a:rPr lang="en-US" altLang="zh-CN" dirty="0"/>
              <a:t>However if you gave them to older child or adult, they can make a plane in a short time because they know</a:t>
            </a:r>
          </a:p>
          <a:p>
            <a:r>
              <a:rPr lang="en-US" altLang="zh-CN" dirty="0"/>
              <a:t>what is airplane and maybe have some knowledge or experiences about it.</a:t>
            </a:r>
          </a:p>
          <a:p>
            <a:r>
              <a:rPr lang="en-US" altLang="zh-CN" dirty="0"/>
              <a:t>Thus , the answer is that humans effectively utilize prior </a:t>
            </a:r>
            <a:r>
              <a:rPr lang="en-US" altLang="zh-CN" dirty="0" smtClean="0"/>
              <a:t>knowledge </a:t>
            </a:r>
            <a:r>
              <a:rPr lang="en-US" altLang="zh-CN" dirty="0"/>
              <a:t>and experiences to learn new skills quickly.</a:t>
            </a:r>
          </a:p>
          <a:p>
            <a:r>
              <a:rPr lang="en-US" altLang="zh-CN" dirty="0"/>
              <a:t>That is Meta-learning, which is the key to artificial general intelligence.</a:t>
            </a:r>
          </a:p>
        </p:txBody>
      </p:sp>
    </p:spTree>
    <p:extLst>
      <p:ext uri="{BB962C8B-B14F-4D97-AF65-F5344CB8AC3E}">
        <p14:creationId xmlns:p14="http://schemas.microsoft.com/office/powerpoint/2010/main" val="459323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here is the outline. Firstly, i will introduce what is mete learning. and give a example to inllustrate the concept of </a:t>
            </a:r>
          </a:p>
          <a:p>
            <a:r>
              <a:rPr lang="en-US" altLang="zh-CN"/>
              <a:t>meta learning.</a:t>
            </a:r>
          </a:p>
          <a:p>
            <a:r>
              <a:rPr lang="en-US" altLang="zh-CN"/>
              <a:t>Then I will talk about he datasets for training and testing a meta learning algorithm.</a:t>
            </a:r>
          </a:p>
          <a:p>
            <a:r>
              <a:rPr lang="en-US" altLang="zh-CN"/>
              <a:t>Three classical kinds of approaches of meta learning will be talked in details</a:t>
            </a:r>
          </a:p>
          <a:p>
            <a:r>
              <a:rPr lang="en-US" altLang="zh-CN"/>
              <a:t>Finally, we will draw the conclusions and talk about the work in the future.</a:t>
            </a:r>
          </a:p>
        </p:txBody>
      </p:sp>
    </p:spTree>
    <p:extLst>
      <p:ext uri="{BB962C8B-B14F-4D97-AF65-F5344CB8AC3E}">
        <p14:creationId xmlns:p14="http://schemas.microsoft.com/office/powerpoint/2010/main" val="179430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meta-learning </a:t>
            </a:r>
            <a:r>
              <a:rPr lang="en-US" altLang="zh-CN" dirty="0" smtClean="0"/>
              <a:t>equals </a:t>
            </a:r>
            <a:r>
              <a:rPr lang="en-US" altLang="zh-CN" dirty="0"/>
              <a:t>to learning to learn from many related </a:t>
            </a:r>
            <a:r>
              <a:rPr lang="en-US" altLang="zh-CN" dirty="0" smtClean="0"/>
              <a:t>tasks</a:t>
            </a:r>
            <a:r>
              <a:rPr lang="en-US" altLang="zh-CN" dirty="0"/>
              <a:t>, so be able to learn new task fast, using just few samples.</a:t>
            </a:r>
          </a:p>
          <a:p>
            <a:r>
              <a:rPr lang="en-US" altLang="zh-CN" dirty="0"/>
              <a:t>There are mainly two modules in meta-learning : the learner and meta learners</a:t>
            </a:r>
          </a:p>
          <a:p>
            <a:r>
              <a:rPr lang="en-US" altLang="zh-CN" dirty="0"/>
              <a:t>We  often call the model (M) as an learner which can be represented by neural net. It can be seen as a low-level network and sometimes be called an </a:t>
            </a:r>
            <a:r>
              <a:rPr lang="en-US" altLang="zh-CN" dirty="0" err="1"/>
              <a:t>optimizee</a:t>
            </a:r>
            <a:r>
              <a:rPr lang="en-US" altLang="zh-CN" dirty="0"/>
              <a:t>. </a:t>
            </a:r>
          </a:p>
          <a:p>
            <a:r>
              <a:rPr lang="en-US" altLang="zh-CN" dirty="0"/>
              <a:t>The optimizer (O) or meta-learner is a higher-level model which is updating the weights of the lower-level network (the model). like a teacher guide the student to learn efficient.</a:t>
            </a:r>
          </a:p>
          <a:p>
            <a:r>
              <a:rPr lang="en-US" altLang="zh-CN" dirty="0"/>
              <a:t>And What is meta? in neural networks, the meta can be........</a:t>
            </a:r>
          </a:p>
        </p:txBody>
      </p:sp>
    </p:spTree>
    <p:extLst>
      <p:ext uri="{BB962C8B-B14F-4D97-AF65-F5344CB8AC3E}">
        <p14:creationId xmlns:p14="http://schemas.microsoft.com/office/powerpoint/2010/main" val="1965453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So,first let us take an look at what is supervised learning? Here is an example.</a:t>
            </a:r>
          </a:p>
          <a:p>
            <a:r>
              <a:rPr lang="zh-CN" altLang="en-US"/>
              <a:t>Let</a:t>
            </a:r>
            <a:r>
              <a:rPr lang="en-US" altLang="zh-CN"/>
              <a:t>'</a:t>
            </a:r>
            <a:r>
              <a:rPr lang="zh-CN" altLang="en-US"/>
              <a:t>s </a:t>
            </a:r>
            <a:r>
              <a:rPr lang="en-US" altLang="zh-CN"/>
              <a:t>see</a:t>
            </a:r>
            <a:r>
              <a:rPr lang="zh-CN" altLang="en-US"/>
              <a:t> what happens when we train a simple neural net to classify images of dogs and cats.</a:t>
            </a:r>
          </a:p>
          <a:p>
            <a:r>
              <a:rPr lang="zh-CN" altLang="en-US"/>
              <a:t>we have a single training image of a cat together with a label indicating that this image represents a cat. </a:t>
            </a:r>
          </a:p>
          <a:p>
            <a:r>
              <a:rPr lang="en-US" altLang="zh-CN"/>
              <a:t>We forward pass the data</a:t>
            </a:r>
            <a:r>
              <a:rPr lang="zh-CN" altLang="en-US"/>
              <a:t>,</a:t>
            </a:r>
            <a:r>
              <a:rPr lang="en-US" altLang="zh-CN"/>
              <a:t>and predict a label. By compare it with groundtruth ,we get the loss.</a:t>
            </a:r>
          </a:p>
          <a:p>
            <a:r>
              <a:rPr lang="en-US" altLang="zh-CN"/>
              <a:t>W</a:t>
            </a:r>
            <a:r>
              <a:rPr lang="zh-CN" altLang="en-US"/>
              <a:t>e can compute the gradient </a:t>
            </a:r>
            <a:r>
              <a:rPr lang="en-US" altLang="zh-CN"/>
              <a:t>of loss and</a:t>
            </a:r>
            <a:r>
              <a:rPr lang="zh-CN" altLang="en-US"/>
              <a:t> applied to each parameter of the neural net to reduce the difference between the label currently predicted by the neural net and the real label </a:t>
            </a:r>
            <a:r>
              <a:rPr lang="en-US" altLang="zh-CN"/>
              <a:t>which is called backpropagation.</a:t>
            </a:r>
          </a:p>
          <a:p>
            <a:r>
              <a:rPr lang="zh-CN" altLang="en-US"/>
              <a:t>After the backpropagation comes the optimizer which computes updated parameters for the model. This is where training a neural net becomes more of an art than a science as there are so many possible optimizers and optimization settings (hyper-parameters).</a:t>
            </a:r>
          </a:p>
        </p:txBody>
      </p:sp>
    </p:spTree>
    <p:extLst>
      <p:ext uri="{BB962C8B-B14F-4D97-AF65-F5344CB8AC3E}">
        <p14:creationId xmlns:p14="http://schemas.microsoft.com/office/powerpoint/2010/main" val="78640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Let</a:t>
            </a:r>
            <a:r>
              <a:rPr lang="en-US" altLang="zh-CN"/>
              <a:t>'</a:t>
            </a:r>
            <a:r>
              <a:rPr lang="zh-CN" altLang="en-US"/>
              <a:t>s turn to meta-learning</a:t>
            </a:r>
            <a:r>
              <a:rPr lang="en-US" altLang="zh-CN"/>
              <a:t>. </a:t>
            </a:r>
            <a:r>
              <a:rPr lang="zh-CN" altLang="en-US"/>
              <a:t>The idea of meta-learning is to learn the learning process. </a:t>
            </a:r>
            <a:r>
              <a:rPr lang="en-US" altLang="zh-CN"/>
              <a:t>by trainig on different related</a:t>
            </a:r>
          </a:p>
          <a:p>
            <a:r>
              <a:rPr lang="en-US" altLang="zh-CN"/>
              <a:t>datasets, not just datapoints in classical deep learning</a:t>
            </a:r>
          </a:p>
          <a:p>
            <a:r>
              <a:rPr lang="zh-CN" altLang="en-US"/>
              <a:t>we have two modules to train </a:t>
            </a:r>
            <a:r>
              <a:rPr lang="en-US" altLang="zh-CN"/>
              <a:t>in meta-learning.</a:t>
            </a:r>
          </a:p>
          <a:p>
            <a:r>
              <a:rPr lang="en-US" altLang="zh-CN"/>
              <a:t>The triangle is </a:t>
            </a:r>
            <a:r>
              <a:rPr lang="zh-CN" altLang="en-US"/>
              <a:t>What </a:t>
            </a:r>
            <a:r>
              <a:rPr lang="en-US" altLang="zh-CN"/>
              <a:t>is </a:t>
            </a:r>
            <a:r>
              <a:rPr lang="zh-CN" altLang="en-US"/>
              <a:t>call</a:t>
            </a:r>
            <a:r>
              <a:rPr lang="en-US" altLang="zh-CN"/>
              <a:t>ed</a:t>
            </a:r>
            <a:r>
              <a:rPr lang="zh-CN" altLang="en-US"/>
              <a:t> the model (M). It can be seen as a low-level network </a:t>
            </a:r>
            <a:r>
              <a:rPr lang="en-US" altLang="zh-CN"/>
              <a:t>and </a:t>
            </a:r>
            <a:r>
              <a:rPr lang="zh-CN" altLang="en-US"/>
              <a:t>sometimes called an optimizee or a learner. The weights of the model are the ■ on the drawings.</a:t>
            </a:r>
          </a:p>
          <a:p>
            <a:r>
              <a:rPr lang="en-US" altLang="zh-CN"/>
              <a:t>The parallelogram is t</a:t>
            </a:r>
            <a:r>
              <a:rPr lang="zh-CN" altLang="en-US"/>
              <a:t>he optimizer (O) or meta-learner is a higher-level model which is updating the weights of the lower-level network (the model). The weights of the optimizer are the ★ on the drawings.</a:t>
            </a:r>
          </a:p>
          <a:p>
            <a:r>
              <a:rPr lang="zh-CN" altLang="en-US"/>
              <a:t>In the case of the meta-learner, we would like a meta-loss that is indicative of how well the meta-learner is performing its task: training the model.</a:t>
            </a:r>
          </a:p>
          <a:p>
            <a:r>
              <a:rPr lang="zh-CN" altLang="en-US"/>
              <a:t>One possibility is then to compute the loss of the model on some training data, the lower the loss, the better the training was.</a:t>
            </a:r>
          </a:p>
          <a:p>
            <a:r>
              <a:rPr lang="zh-CN" altLang="en-US"/>
              <a:t> We can compute a meta-loss at the end or even just combine the losses of the model that we already compute during the training (e.g. by summing them).</a:t>
            </a:r>
          </a:p>
          <a:p>
            <a:r>
              <a:rPr lang="zh-CN" altLang="en-US"/>
              <a:t>We also need a meta-optimizer to update the weights of the optimizer like SGD or ADAM.</a:t>
            </a:r>
          </a:p>
        </p:txBody>
      </p:sp>
    </p:spTree>
    <p:extLst>
      <p:ext uri="{BB962C8B-B14F-4D97-AF65-F5344CB8AC3E}">
        <p14:creationId xmlns:p14="http://schemas.microsoft.com/office/powerpoint/2010/main" val="153060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Let's look at the meta learning problem in the area of RL. </a:t>
            </a:r>
          </a:p>
          <a:p>
            <a:r>
              <a:rPr lang="zh-CN" altLang="en-US"/>
              <a:t>In reinforcement learning (RL), the goal of  meta learning is to enable an agent to quickly acquire a policy for</a:t>
            </a:r>
          </a:p>
          <a:p>
            <a:r>
              <a:rPr lang="zh-CN" altLang="en-US"/>
              <a:t>a new test task using only a small amount of experience in the test setting. </a:t>
            </a:r>
          </a:p>
          <a:p>
            <a:r>
              <a:rPr lang="en-US" altLang="zh-CN"/>
              <a:t>The difference is that </a:t>
            </a:r>
            <a:r>
              <a:rPr lang="zh-CN" altLang="en-US"/>
              <a:t>The entire task </a:t>
            </a:r>
            <a:r>
              <a:rPr lang="en-US" altLang="zh-CN"/>
              <a:t>Dtrain</a:t>
            </a:r>
            <a:r>
              <a:rPr lang="zh-CN" altLang="en-US"/>
              <a:t> is therefore a Markov decision process (MDP) </a:t>
            </a:r>
            <a:r>
              <a:rPr lang="en-US" altLang="zh-CN"/>
              <a:t>which including</a:t>
            </a:r>
          </a:p>
          <a:p>
            <a:r>
              <a:rPr lang="en-US" altLang="zh-CN"/>
              <a:t> the recent experience.</a:t>
            </a:r>
          </a:p>
        </p:txBody>
      </p:sp>
    </p:spTree>
    <p:extLst>
      <p:ext uri="{BB962C8B-B14F-4D97-AF65-F5344CB8AC3E}">
        <p14:creationId xmlns:p14="http://schemas.microsoft.com/office/powerpoint/2010/main" val="19535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Dtrain is a number of related tasks, not data points.</a:t>
            </a:r>
          </a:p>
        </p:txBody>
      </p:sp>
    </p:spTree>
    <p:extLst>
      <p:ext uri="{BB962C8B-B14F-4D97-AF65-F5344CB8AC3E}">
        <p14:creationId xmlns:p14="http://schemas.microsoft.com/office/powerpoint/2010/main" val="204489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Here are the datasets for meta-learning.</a:t>
            </a:r>
          </a:p>
          <a:p>
            <a:r>
              <a:rPr lang="en-US" altLang="zh-CN" dirty="0" smtClean="0"/>
              <a:t>Instead</a:t>
            </a:r>
            <a:r>
              <a:rPr lang="en-US" altLang="zh-CN" baseline="0" dirty="0" smtClean="0"/>
              <a:t> of training on a big dataset in traditional dl, </a:t>
            </a:r>
            <a:r>
              <a:rPr lang="en-US" altLang="zh-CN" dirty="0" smtClean="0"/>
              <a:t>During </a:t>
            </a:r>
            <a:r>
              <a:rPr lang="en-US" altLang="zh-CN" dirty="0"/>
              <a:t>meta train, we try to learn and adapt on a small training set ,</a:t>
            </a:r>
          </a:p>
          <a:p>
            <a:r>
              <a:rPr lang="en-US" altLang="zh-CN" dirty="0"/>
              <a:t>for example</a:t>
            </a:r>
            <a:r>
              <a:rPr lang="en-US" altLang="zh-CN" dirty="0" smtClean="0"/>
              <a:t>, when </a:t>
            </a:r>
            <a:r>
              <a:rPr lang="en-US" altLang="zh-CN" dirty="0"/>
              <a:t>we take one or a few gradient steps to those images</a:t>
            </a:r>
          </a:p>
          <a:p>
            <a:r>
              <a:rPr lang="en-US" altLang="zh-CN" dirty="0" smtClean="0"/>
              <a:t>The</a:t>
            </a:r>
            <a:r>
              <a:rPr lang="en-US" altLang="zh-CN" baseline="0" dirty="0" smtClean="0"/>
              <a:t> goal is to </a:t>
            </a:r>
            <a:r>
              <a:rPr lang="en-US" altLang="zh-CN" dirty="0" smtClean="0"/>
              <a:t>get </a:t>
            </a:r>
            <a:r>
              <a:rPr lang="en-US" altLang="zh-CN" dirty="0"/>
              <a:t>good generalization performance on classifying the images on </a:t>
            </a:r>
            <a:r>
              <a:rPr lang="en-US" altLang="zh-CN" dirty="0" smtClean="0"/>
              <a:t>the </a:t>
            </a:r>
            <a:r>
              <a:rPr lang="en-US" altLang="zh-CN" dirty="0"/>
              <a:t>right.</a:t>
            </a:r>
          </a:p>
        </p:txBody>
      </p:sp>
    </p:spTree>
    <p:extLst>
      <p:ext uri="{BB962C8B-B14F-4D97-AF65-F5344CB8AC3E}">
        <p14:creationId xmlns:p14="http://schemas.microsoft.com/office/powerpoint/2010/main" val="19980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Here are the simulation </a:t>
            </a:r>
            <a:r>
              <a:rPr lang="en-US" altLang="zh-CN" dirty="0" smtClean="0"/>
              <a:t>environments </a:t>
            </a:r>
            <a:r>
              <a:rPr lang="en-US" altLang="zh-CN" dirty="0"/>
              <a:t>for meta RL,  like DRL, we usually use maze for visual navigation tasks</a:t>
            </a:r>
          </a:p>
          <a:p>
            <a:r>
              <a:rPr lang="en-US" altLang="zh-CN" dirty="0"/>
              <a:t>and robot  for control tasks.</a:t>
            </a:r>
          </a:p>
          <a:p>
            <a:r>
              <a:rPr lang="en-US" altLang="zh-CN" dirty="0"/>
              <a:t>2D,3D ,maze:   input raw images and </a:t>
            </a:r>
            <a:r>
              <a:rPr lang="en-US" altLang="zh-CN" dirty="0" smtClean="0"/>
              <a:t>rewards, the goal</a:t>
            </a:r>
            <a:r>
              <a:rPr lang="en-US" altLang="zh-CN" baseline="0" dirty="0" smtClean="0"/>
              <a:t> is </a:t>
            </a:r>
            <a:r>
              <a:rPr lang="en-US" altLang="zh-CN" dirty="0" smtClean="0"/>
              <a:t>to</a:t>
            </a:r>
            <a:r>
              <a:rPr lang="en-US" altLang="zh-CN" baseline="0" dirty="0" smtClean="0"/>
              <a:t> find the way to</a:t>
            </a:r>
            <a:r>
              <a:rPr lang="en-US" altLang="zh-CN" dirty="0" smtClean="0"/>
              <a:t> </a:t>
            </a:r>
            <a:r>
              <a:rPr lang="en-US" altLang="zh-CN" dirty="0"/>
              <a:t>exit the maze quickly</a:t>
            </a:r>
          </a:p>
          <a:p>
            <a:r>
              <a:rPr lang="en-US" altLang="zh-CN" dirty="0"/>
              <a:t>robot:   input the parameter of the body,   </a:t>
            </a:r>
            <a:r>
              <a:rPr lang="en-US" altLang="zh-CN" dirty="0" smtClean="0"/>
              <a:t> the goal</a:t>
            </a:r>
            <a:r>
              <a:rPr lang="en-US" altLang="zh-CN" baseline="0" dirty="0" smtClean="0"/>
              <a:t> is  to </a:t>
            </a:r>
            <a:r>
              <a:rPr lang="en-US" altLang="zh-CN" dirty="0" smtClean="0"/>
              <a:t>ran </a:t>
            </a:r>
            <a:r>
              <a:rPr lang="en-US" altLang="zh-CN" dirty="0"/>
              <a:t>faster.</a:t>
            </a:r>
          </a:p>
        </p:txBody>
      </p:sp>
    </p:spTree>
    <p:extLst>
      <p:ext uri="{BB962C8B-B14F-4D97-AF65-F5344CB8AC3E}">
        <p14:creationId xmlns:p14="http://schemas.microsoft.com/office/powerpoint/2010/main" val="195289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4</a:t>
            </a:fld>
            <a:endParaRPr lang="zh-CN" altLang="en-US"/>
          </a:p>
        </p:txBody>
      </p:sp>
    </p:spTree>
    <p:extLst>
      <p:ext uri="{BB962C8B-B14F-4D97-AF65-F5344CB8AC3E}">
        <p14:creationId xmlns:p14="http://schemas.microsoft.com/office/powerpoint/2010/main" val="29797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There are many kinds of method appeared in recent two years.</a:t>
            </a:r>
            <a:endParaRPr lang="en-US" altLang="zh-CN" dirty="0"/>
          </a:p>
          <a:p>
            <a:r>
              <a:rPr lang="en-US" altLang="zh-CN" dirty="0"/>
              <a:t>let's talk about the approach of using recurrent network which is mainly adopted by many papers.</a:t>
            </a:r>
          </a:p>
          <a:p>
            <a:r>
              <a:rPr lang="en-US" altLang="zh-CN" dirty="0" smtClean="0"/>
              <a:t>The </a:t>
            </a:r>
            <a:r>
              <a:rPr lang="en-US" altLang="zh-CN" dirty="0"/>
              <a:t>idea is that we can learned an RNN that ingests experience to represent </a:t>
            </a:r>
            <a:r>
              <a:rPr lang="en-US" altLang="zh-CN" dirty="0" smtClean="0"/>
              <a:t>the </a:t>
            </a:r>
            <a:r>
              <a:rPr lang="en-US" altLang="zh-CN" dirty="0"/>
              <a:t>model function.</a:t>
            </a:r>
          </a:p>
        </p:txBody>
      </p:sp>
    </p:spTree>
    <p:extLst>
      <p:ext uri="{BB962C8B-B14F-4D97-AF65-F5344CB8AC3E}">
        <p14:creationId xmlns:p14="http://schemas.microsoft.com/office/powerpoint/2010/main" val="376995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olidFill>
                  <a:srgbClr val="FF0000"/>
                </a:solidFill>
                <a:sym typeface="+mn-ea"/>
              </a:rPr>
              <a:t>Here is a paper using recurrent network for meta-learning on few-shot tasks</a:t>
            </a:r>
          </a:p>
          <a:p>
            <a:r>
              <a:rPr lang="en-US" altLang="zh-CN" dirty="0">
                <a:solidFill>
                  <a:srgbClr val="FF0000"/>
                </a:solidFill>
                <a:sym typeface="+mn-ea"/>
              </a:rPr>
              <a:t>The </a:t>
            </a:r>
            <a:r>
              <a:rPr lang="en-US" altLang="zh-CN" dirty="0" err="1">
                <a:solidFill>
                  <a:srgbClr val="FF0000"/>
                </a:solidFill>
                <a:sym typeface="+mn-ea"/>
              </a:rPr>
              <a:t>keyidea</a:t>
            </a:r>
            <a:r>
              <a:rPr lang="en-US" altLang="zh-CN" dirty="0">
                <a:solidFill>
                  <a:srgbClr val="FF0000"/>
                </a:solidFill>
                <a:sym typeface="+mn-ea"/>
              </a:rPr>
              <a:t> of the paper is propose</a:t>
            </a:r>
            <a:r>
              <a:rPr lang="zh-CN" altLang="en-US" dirty="0">
                <a:sym typeface="+mn-ea"/>
              </a:rPr>
              <a:t> an LSTM based meta-learner model to learn the exact optimization algorithm used to train another learner neural network classifier in the few-shot regime.</a:t>
            </a:r>
          </a:p>
          <a:p>
            <a:r>
              <a:rPr lang="en-US" altLang="zh-CN" dirty="0">
                <a:sym typeface="+mn-ea"/>
              </a:rPr>
              <a:t>T</a:t>
            </a:r>
            <a:r>
              <a:rPr lang="zh-CN" altLang="en-US" dirty="0">
                <a:sym typeface="+mn-ea"/>
              </a:rPr>
              <a:t>he learner </a:t>
            </a:r>
            <a:r>
              <a:rPr lang="en-US" altLang="zh-CN" dirty="0">
                <a:sym typeface="+mn-ea"/>
              </a:rPr>
              <a:t>is</a:t>
            </a:r>
            <a:r>
              <a:rPr lang="zh-CN" altLang="en-US" dirty="0">
                <a:sym typeface="+mn-ea"/>
              </a:rPr>
              <a:t> M, where M(X; θ) is the output of learner M using parameters θ for inputs X. </a:t>
            </a:r>
          </a:p>
          <a:p>
            <a:r>
              <a:rPr lang="zh-CN" altLang="en-US" dirty="0"/>
              <a:t>Suppose we have a learner neural net classifier that we want to train on Dtrain. The standard optimization algorithms used to train deep neural networks are some variant of gradient descent, which uses updates of the form θt = </a:t>
            </a:r>
            <a:r>
              <a:rPr lang="zh-CN" altLang="en-US" sz="800" dirty="0" smtClean="0"/>
              <a:t>θ </a:t>
            </a:r>
            <a:r>
              <a:rPr lang="zh-CN" altLang="en-US" sz="600" dirty="0" smtClean="0"/>
              <a:t>t</a:t>
            </a:r>
            <a:r>
              <a:rPr lang="zh-CN" altLang="en-US" sz="600" dirty="0"/>
              <a:t>−1</a:t>
            </a:r>
            <a:r>
              <a:rPr lang="zh-CN" altLang="en-US" sz="1050" dirty="0"/>
              <a:t> </a:t>
            </a:r>
            <a:r>
              <a:rPr lang="zh-CN" altLang="en-US" dirty="0"/>
              <a:t>− </a:t>
            </a:r>
            <a:r>
              <a:rPr lang="zh-CN" altLang="en-US" dirty="0" smtClean="0"/>
              <a:t>αt  ∇</a:t>
            </a:r>
            <a:r>
              <a:rPr lang="zh-CN" altLang="en-US" dirty="0"/>
              <a:t>θt−</a:t>
            </a:r>
            <a:r>
              <a:rPr lang="zh-CN" altLang="en-US" dirty="0" smtClean="0"/>
              <a:t>1 Lt</a:t>
            </a:r>
            <a:endParaRPr lang="zh-CN" altLang="en-US" dirty="0"/>
          </a:p>
          <a:p>
            <a:r>
              <a:rPr lang="en-US" altLang="zh-CN" dirty="0"/>
              <a:t>We can see</a:t>
            </a:r>
            <a:r>
              <a:rPr lang="zh-CN" altLang="en-US" dirty="0"/>
              <a:t> this update </a:t>
            </a:r>
            <a:r>
              <a:rPr lang="en-US" altLang="zh-CN" dirty="0"/>
              <a:t>is similar to</a:t>
            </a:r>
            <a:r>
              <a:rPr lang="zh-CN" altLang="en-US" dirty="0"/>
              <a:t> the update for the cell state in an LSTM</a:t>
            </a:r>
            <a:r>
              <a:rPr lang="en-US" altLang="zh-CN" dirty="0"/>
              <a:t>. Thus, the paper propose training a meta-learner LSTM on many related tasks to learn an update rule for training the model learner.</a:t>
            </a:r>
          </a:p>
        </p:txBody>
      </p:sp>
    </p:spTree>
    <p:extLst>
      <p:ext uri="{BB962C8B-B14F-4D97-AF65-F5344CB8AC3E}">
        <p14:creationId xmlns:p14="http://schemas.microsoft.com/office/powerpoint/2010/main" val="1087903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Here is the detailed steps of the algorithm.</a:t>
            </a:r>
          </a:p>
          <a:p>
            <a:r>
              <a:rPr lang="en-US" altLang="zh-CN"/>
              <a:t>And here is the performance in few-shot image classificaition in Mini-imageNet Dataset.</a:t>
            </a:r>
          </a:p>
          <a:p>
            <a:r>
              <a:rPr lang="en-US" altLang="zh-CN"/>
              <a:t>As we can see in the tabel ,the results of the method are much better than other four methods</a:t>
            </a:r>
          </a:p>
          <a:p>
            <a:r>
              <a:rPr lang="en-US" altLang="zh-CN"/>
              <a:t>in 1 shot and 5 shot 5 class image classification.</a:t>
            </a:r>
          </a:p>
        </p:txBody>
      </p:sp>
    </p:spTree>
    <p:extLst>
      <p:ext uri="{BB962C8B-B14F-4D97-AF65-F5344CB8AC3E}">
        <p14:creationId xmlns:p14="http://schemas.microsoft.com/office/powerpoint/2010/main" val="726572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traditional deep learning, optimization algorithms like SGD,ADAM are still designed by hand.</a:t>
            </a:r>
          </a:p>
          <a:p>
            <a:r>
              <a:rPr lang="en-US" altLang="zh-CN"/>
              <a:t>How about cast the design of an optimization algorithm as a learning problem and learned a optimizer</a:t>
            </a:r>
          </a:p>
        </p:txBody>
      </p:sp>
    </p:spTree>
    <p:extLst>
      <p:ext uri="{BB962C8B-B14F-4D97-AF65-F5344CB8AC3E}">
        <p14:creationId xmlns:p14="http://schemas.microsoft.com/office/powerpoint/2010/main" val="1694813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a:t>
            </a:r>
            <a:r>
              <a:rPr lang="zh-CN" altLang="en-US"/>
              <a:t>his paper show</a:t>
            </a:r>
            <a:r>
              <a:rPr lang="en-US" altLang="zh-CN"/>
              <a:t>s</a:t>
            </a:r>
            <a:r>
              <a:rPr lang="zh-CN" altLang="en-US"/>
              <a:t> how the design of an optimization algorithm can be cast as a learning problem</a:t>
            </a:r>
            <a:r>
              <a:rPr lang="en-US" altLang="zh-CN"/>
              <a:t>.</a:t>
            </a:r>
          </a:p>
          <a:p>
            <a:r>
              <a:rPr lang="zh-CN" altLang="en-US"/>
              <a:t>The optimizer (left) is provided with performance of the optimizee (right) and proposes updates to increase the optimizee's performance</a:t>
            </a:r>
            <a:r>
              <a:rPr lang="en-US" altLang="zh-CN"/>
              <a:t>.</a:t>
            </a:r>
          </a:p>
          <a:p>
            <a:r>
              <a:rPr lang="en-US" altLang="zh-CN"/>
              <a:t>the final optimizee is f with parameters is θ,  the optimizer is g </a:t>
            </a:r>
          </a:p>
          <a:p>
            <a:r>
              <a:rPr lang="en-US" altLang="zh-CN"/>
              <a:t>The paper takes the update steps gt to be the output of a recurrent neural network m,parameterized by φ, </a:t>
            </a:r>
          </a:p>
          <a:p>
            <a:endParaRPr lang="en-US" altLang="zh-CN"/>
          </a:p>
        </p:txBody>
      </p:sp>
    </p:spTree>
    <p:extLst>
      <p:ext uri="{BB962C8B-B14F-4D97-AF65-F5344CB8AC3E}">
        <p14:creationId xmlns:p14="http://schemas.microsoft.com/office/powerpoint/2010/main" val="503635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smtClean="0"/>
              <a:t>These</a:t>
            </a:r>
            <a:r>
              <a:rPr lang="en-US" altLang="zh-CN" baseline="0" dirty="0" smtClean="0"/>
              <a:t> figures</a:t>
            </a:r>
            <a:r>
              <a:rPr lang="en-US" altLang="zh-CN" dirty="0" smtClean="0"/>
              <a:t> </a:t>
            </a:r>
            <a:r>
              <a:rPr lang="en-US" altLang="zh-CN" dirty="0"/>
              <a:t>are the </a:t>
            </a:r>
            <a:r>
              <a:rPr lang="zh-CN" altLang="en-US" dirty="0"/>
              <a:t>Comparisons between learned and hand-crafted optimizers performance. </a:t>
            </a:r>
          </a:p>
          <a:p>
            <a:r>
              <a:rPr lang="zh-CN" altLang="en-US" dirty="0"/>
              <a:t>Learned optimizers are shown with solid lines and hand-crafted optimizers are shown with dashed lines. </a:t>
            </a:r>
          </a:p>
          <a:p>
            <a:r>
              <a:rPr lang="zh-CN" altLang="en-US" dirty="0"/>
              <a:t>Left: Performance of different optimizers on randomly sampled 10-dimensional quadratic functions. </a:t>
            </a:r>
          </a:p>
          <a:p>
            <a:r>
              <a:rPr lang="zh-CN" altLang="en-US" dirty="0"/>
              <a:t>Center: the LSTM optimizer outperforms standard methods training the base network on MNIST. </a:t>
            </a:r>
          </a:p>
          <a:p>
            <a:r>
              <a:rPr lang="zh-CN" altLang="en-US" dirty="0"/>
              <a:t>Right: Learning curves for steps 100-200 by an optimizer trained to optimize for 100 steps</a:t>
            </a:r>
            <a:r>
              <a:rPr lang="en-US" altLang="zh-CN" dirty="0"/>
              <a:t>.</a:t>
            </a:r>
          </a:p>
          <a:p>
            <a:endParaRPr lang="en-US" altLang="zh-CN" dirty="0"/>
          </a:p>
          <a:p>
            <a:r>
              <a:rPr lang="en-US" altLang="zh-CN" dirty="0"/>
              <a:t>This figure is the </a:t>
            </a:r>
            <a:r>
              <a:rPr lang="zh-CN" altLang="en-US" dirty="0"/>
              <a:t>Optimization performance on the CIFAR-10 dataset and subsets. </a:t>
            </a:r>
          </a:p>
          <a:p>
            <a:r>
              <a:rPr lang="zh-CN" altLang="en-US" dirty="0"/>
              <a:t>Shown on the left is the LSTM optimizer versus various baselines trained on CIFAR-10 and tested on a held-out test set. Thetwo plots on the right are the performance of these optimizers on subsets of the CIFAR labels. </a:t>
            </a:r>
          </a:p>
          <a:p>
            <a:endParaRPr lang="zh-CN" altLang="en-US" dirty="0"/>
          </a:p>
        </p:txBody>
      </p:sp>
    </p:spTree>
    <p:extLst>
      <p:ext uri="{BB962C8B-B14F-4D97-AF65-F5344CB8AC3E}">
        <p14:creationId xmlns:p14="http://schemas.microsoft.com/office/powerpoint/2010/main" val="1337910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olidFill>
                  <a:srgbClr val="FF0000"/>
                </a:solidFill>
                <a:sym typeface="+mn-ea"/>
              </a:rPr>
              <a:t>The key idea of the paper is t</a:t>
            </a:r>
            <a:r>
              <a:rPr lang="en-US" altLang="zh-CN">
                <a:sym typeface="+mn-ea"/>
              </a:rPr>
              <a:t>raining over many tasks, to learn </a:t>
            </a:r>
            <a:r>
              <a:rPr lang="en-US" altLang="zh-CN">
                <a:solidFill>
                  <a:schemeClr val="tx2"/>
                </a:solidFill>
                <a:sym typeface="+mn-ea"/>
              </a:rPr>
              <a:t>parameter vector </a:t>
            </a:r>
            <a:r>
              <a:rPr lang="en-US" altLang="zh-CN">
                <a:solidFill>
                  <a:schemeClr val="tx2"/>
                </a:solidFill>
                <a:latin typeface="Arial" panose="020B0604020202020204" pitchFamily="34" charset="0"/>
                <a:sym typeface="+mn-ea"/>
              </a:rPr>
              <a:t>θ</a:t>
            </a:r>
            <a:r>
              <a:rPr lang="en-US" altLang="zh-CN">
                <a:sym typeface="+mn-ea"/>
              </a:rPr>
              <a:t>  that transfers,</a:t>
            </a:r>
          </a:p>
          <a:p>
            <a:r>
              <a:rPr lang="en-US" altLang="zh-CN">
                <a:sym typeface="+mn-ea"/>
              </a:rPr>
              <a:t> it </a:t>
            </a:r>
            <a:r>
              <a:rPr lang="en-US" altLang="zh-CN"/>
              <a:t>is equal to learn a good initializtion of the model for fast fine tune.</a:t>
            </a:r>
          </a:p>
          <a:p>
            <a:r>
              <a:rPr lang="en-US" altLang="zh-CN"/>
              <a:t>The Task T includes the L, q,transition distribution and episode length H.</a:t>
            </a:r>
          </a:p>
          <a:p>
            <a:r>
              <a:rPr lang="en-US" altLang="zh-CN"/>
              <a:t>The meta-objective is choose optimal parameters </a:t>
            </a:r>
            <a:r>
              <a:rPr lang="en-US" altLang="zh-CN">
                <a:solidFill>
                  <a:schemeClr val="tx2"/>
                </a:solidFill>
                <a:sym typeface="+mn-ea"/>
              </a:rPr>
              <a:t> </a:t>
            </a:r>
            <a:r>
              <a:rPr lang="en-US" altLang="zh-CN">
                <a:solidFill>
                  <a:schemeClr val="tx2"/>
                </a:solidFill>
                <a:latin typeface="Arial" panose="020B0604020202020204" pitchFamily="34" charset="0"/>
                <a:sym typeface="+mn-ea"/>
              </a:rPr>
              <a:t>θ</a:t>
            </a:r>
            <a:r>
              <a:rPr lang="en-US" altLang="zh-CN">
                <a:sym typeface="+mn-ea"/>
              </a:rPr>
              <a:t>  to minimize the total loss of the Task Ti</a:t>
            </a:r>
            <a:endParaRPr lang="en-US" altLang="zh-CN"/>
          </a:p>
          <a:p>
            <a:endParaRPr lang="en-US" altLang="zh-CN"/>
          </a:p>
        </p:txBody>
      </p:sp>
    </p:spTree>
    <p:extLst>
      <p:ext uri="{BB962C8B-B14F-4D97-AF65-F5344CB8AC3E}">
        <p14:creationId xmlns:p14="http://schemas.microsoft.com/office/powerpoint/2010/main" val="191341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smtClean="0"/>
              <a:t>Here are the illustration</a:t>
            </a:r>
            <a:r>
              <a:rPr lang="en-US" altLang="zh-CN" baseline="0" dirty="0" smtClean="0"/>
              <a:t> and steps of the algorithm.</a:t>
            </a:r>
            <a:endParaRPr lang="zh-CN" altLang="en-US" dirty="0"/>
          </a:p>
        </p:txBody>
      </p:sp>
    </p:spTree>
    <p:extLst>
      <p:ext uri="{BB962C8B-B14F-4D97-AF65-F5344CB8AC3E}">
        <p14:creationId xmlns:p14="http://schemas.microsoft.com/office/powerpoint/2010/main" val="267653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smtClean="0"/>
              <a:t>Here are the</a:t>
            </a:r>
            <a:r>
              <a:rPr lang="en-US" altLang="zh-CN" baseline="0" dirty="0" smtClean="0"/>
              <a:t> steps of the algorithm. The method can be used in both supervised learning and reinforcement learning.</a:t>
            </a:r>
            <a:endParaRPr lang="zh-CN" altLang="en-US" dirty="0"/>
          </a:p>
        </p:txBody>
      </p:sp>
    </p:spTree>
    <p:extLst>
      <p:ext uri="{BB962C8B-B14F-4D97-AF65-F5344CB8AC3E}">
        <p14:creationId xmlns:p14="http://schemas.microsoft.com/office/powerpoint/2010/main" val="1624374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These are the performance of MAML in image classification for </a:t>
            </a:r>
            <a:r>
              <a:rPr lang="en-US" altLang="zh-CN" dirty="0" err="1"/>
              <a:t>omniglot</a:t>
            </a:r>
            <a:r>
              <a:rPr lang="en-US" altLang="zh-CN" dirty="0"/>
              <a:t> and </a:t>
            </a:r>
            <a:r>
              <a:rPr lang="en-US" altLang="zh-CN" dirty="0" err="1"/>
              <a:t>miniImagenet</a:t>
            </a:r>
            <a:r>
              <a:rPr lang="en-US" altLang="zh-CN" dirty="0"/>
              <a:t> </a:t>
            </a:r>
            <a:r>
              <a:rPr lang="en-US" altLang="zh-CN" dirty="0" smtClean="0"/>
              <a:t>dataset</a:t>
            </a:r>
            <a:r>
              <a:rPr lang="en-US" altLang="zh-CN" baseline="0" dirty="0" smtClean="0"/>
              <a:t> </a:t>
            </a:r>
            <a:r>
              <a:rPr lang="en-US" altLang="zh-CN" dirty="0" smtClean="0"/>
              <a:t>and in RL environment(robot</a:t>
            </a:r>
            <a:r>
              <a:rPr lang="en-US" altLang="zh-CN" baseline="0" dirty="0" smtClean="0"/>
              <a:t> and navigation</a:t>
            </a:r>
            <a:r>
              <a:rPr lang="en-US" altLang="zh-CN" dirty="0" smtClean="0"/>
              <a:t>)</a:t>
            </a:r>
            <a:endParaRPr lang="en-US" altLang="zh-CN" dirty="0"/>
          </a:p>
          <a:p>
            <a:r>
              <a:rPr lang="en-US" altLang="zh-CN" dirty="0"/>
              <a:t>As we can see in these figure, despite the fact the method is quite simple and model agnostic, it can outperform exiting techniques using neural networks which are complicated and hard to train.</a:t>
            </a:r>
          </a:p>
        </p:txBody>
      </p:sp>
    </p:spTree>
    <p:extLst>
      <p:ext uri="{BB962C8B-B14F-4D97-AF65-F5344CB8AC3E}">
        <p14:creationId xmlns:p14="http://schemas.microsoft.com/office/powerpoint/2010/main" val="204220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5</a:t>
            </a:fld>
            <a:endParaRPr lang="zh-CN" altLang="en-US"/>
          </a:p>
        </p:txBody>
      </p:sp>
    </p:spTree>
    <p:extLst>
      <p:ext uri="{BB962C8B-B14F-4D97-AF65-F5344CB8AC3E}">
        <p14:creationId xmlns:p14="http://schemas.microsoft.com/office/powerpoint/2010/main" val="5365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a:t>
            </a:r>
            <a:r>
              <a:rPr lang="zh-CN" altLang="en-US"/>
              <a:t> framework is motivated by actor-critic reinforcement learning</a:t>
            </a:r>
            <a:r>
              <a:rPr lang="en-US" altLang="zh-CN"/>
              <a:t>.</a:t>
            </a:r>
          </a:p>
          <a:p>
            <a:r>
              <a:rPr lang="zh-CN" altLang="en-US"/>
              <a:t>The keyidea is to learn a meta-critic </a:t>
            </a:r>
            <a:r>
              <a:rPr lang="en-US" altLang="zh-CN"/>
              <a:t>network</a:t>
            </a:r>
            <a:r>
              <a:rPr lang="zh-CN" altLang="en-US"/>
              <a:t>: an action-value function neural network that learns to</a:t>
            </a:r>
          </a:p>
          <a:p>
            <a:r>
              <a:rPr lang="zh-CN" altLang="en-US"/>
              <a:t>criticise any actor trying to solve any specified task.</a:t>
            </a:r>
          </a:p>
          <a:p>
            <a:r>
              <a:rPr lang="en-US" altLang="zh-CN"/>
              <a:t>The difference is that it has one teacher --- the meta-critic neurel networks also using RNN and many learner actors.</a:t>
            </a:r>
          </a:p>
        </p:txBody>
      </p:sp>
    </p:spTree>
    <p:extLst>
      <p:ext uri="{BB962C8B-B14F-4D97-AF65-F5344CB8AC3E}">
        <p14:creationId xmlns:p14="http://schemas.microsoft.com/office/powerpoint/2010/main" val="1935486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1" dirty="0">
                <a:solidFill>
                  <a:srgbClr val="FF0000"/>
                </a:solidFill>
                <a:sym typeface="+mn-ea"/>
              </a:rPr>
              <a:t>The </a:t>
            </a:r>
            <a:r>
              <a:rPr lang="en-US" altLang="zh-CN" b="1" dirty="0" err="1">
                <a:solidFill>
                  <a:srgbClr val="FF0000"/>
                </a:solidFill>
                <a:sym typeface="+mn-ea"/>
              </a:rPr>
              <a:t>keyidea</a:t>
            </a:r>
            <a:r>
              <a:rPr lang="en-US" altLang="zh-CN" b="1" dirty="0">
                <a:solidFill>
                  <a:srgbClr val="FF0000"/>
                </a:solidFill>
                <a:sym typeface="+mn-ea"/>
              </a:rPr>
              <a:t> of the paper </a:t>
            </a:r>
            <a:r>
              <a:rPr lang="en-US" altLang="zh-CN" b="1" dirty="0" smtClean="0">
                <a:solidFill>
                  <a:srgbClr val="FF0000"/>
                </a:solidFill>
                <a:sym typeface="+mn-ea"/>
              </a:rPr>
              <a:t>on the left</a:t>
            </a:r>
            <a:r>
              <a:rPr lang="en-US" altLang="zh-CN" b="1" baseline="0" dirty="0" smtClean="0">
                <a:solidFill>
                  <a:srgbClr val="FF0000"/>
                </a:solidFill>
                <a:sym typeface="+mn-ea"/>
              </a:rPr>
              <a:t> </a:t>
            </a:r>
            <a:r>
              <a:rPr lang="en-US" altLang="zh-CN" b="1" dirty="0" smtClean="0">
                <a:solidFill>
                  <a:srgbClr val="FF0000"/>
                </a:solidFill>
                <a:sym typeface="+mn-ea"/>
              </a:rPr>
              <a:t>is </a:t>
            </a:r>
            <a:r>
              <a:rPr lang="zh-CN" altLang="en-US" dirty="0">
                <a:sym typeface="+mn-ea"/>
              </a:rPr>
              <a:t>Architectures with augmented memory capacities, such as Neural Turing Machines (NTMs), offer the ability to quickly encode and retrieve new information, and hence can potentially obviate the downsides of conventional models.</a:t>
            </a:r>
          </a:p>
          <a:p>
            <a:r>
              <a:rPr lang="en-US" altLang="zh-CN" b="1" dirty="0">
                <a:solidFill>
                  <a:srgbClr val="FF0000"/>
                </a:solidFill>
                <a:sym typeface="+mn-ea"/>
              </a:rPr>
              <a:t>The </a:t>
            </a:r>
            <a:r>
              <a:rPr lang="en-US" altLang="zh-CN" b="1" dirty="0" err="1">
                <a:solidFill>
                  <a:srgbClr val="FF0000"/>
                </a:solidFill>
                <a:sym typeface="+mn-ea"/>
              </a:rPr>
              <a:t>keyidea</a:t>
            </a:r>
            <a:r>
              <a:rPr lang="en-US" altLang="zh-CN" b="1" dirty="0">
                <a:solidFill>
                  <a:srgbClr val="FF0000"/>
                </a:solidFill>
                <a:sym typeface="+mn-ea"/>
              </a:rPr>
              <a:t> of the </a:t>
            </a:r>
            <a:r>
              <a:rPr lang="en-US" altLang="zh-CN" b="1" dirty="0" smtClean="0">
                <a:solidFill>
                  <a:srgbClr val="FF0000"/>
                </a:solidFill>
                <a:sym typeface="+mn-ea"/>
              </a:rPr>
              <a:t>paper on</a:t>
            </a:r>
            <a:r>
              <a:rPr lang="en-US" altLang="zh-CN" b="1" baseline="0" dirty="0" smtClean="0">
                <a:solidFill>
                  <a:srgbClr val="FF0000"/>
                </a:solidFill>
                <a:sym typeface="+mn-ea"/>
              </a:rPr>
              <a:t> the right</a:t>
            </a:r>
            <a:r>
              <a:rPr lang="en-US" altLang="zh-CN" b="1" dirty="0" smtClean="0">
                <a:solidFill>
                  <a:srgbClr val="FF0000"/>
                </a:solidFill>
                <a:sym typeface="+mn-ea"/>
              </a:rPr>
              <a:t> </a:t>
            </a:r>
            <a:r>
              <a:rPr lang="en-US" altLang="zh-CN" b="1" dirty="0">
                <a:solidFill>
                  <a:srgbClr val="FF0000"/>
                </a:solidFill>
                <a:sym typeface="+mn-ea"/>
              </a:rPr>
              <a:t>is </a:t>
            </a:r>
            <a:r>
              <a:rPr lang="zh-CN" altLang="en-US" dirty="0">
                <a:sym typeface="+mn-ea"/>
              </a:rPr>
              <a:t>learn</a:t>
            </a:r>
            <a:r>
              <a:rPr lang="en-US" altLang="zh-CN" dirty="0" err="1">
                <a:sym typeface="+mn-ea"/>
              </a:rPr>
              <a:t>ing</a:t>
            </a:r>
            <a:r>
              <a:rPr lang="zh-CN" altLang="en-US" dirty="0">
                <a:sym typeface="+mn-ea"/>
              </a:rPr>
              <a:t> a meta-level knowledge across tasks and shifts its inductive biases via fast parameterization for rapid generalization. </a:t>
            </a:r>
            <a:r>
              <a:rPr lang="en-US" altLang="zh-CN" dirty="0">
                <a:sym typeface="+mn-ea"/>
              </a:rPr>
              <a:t>It is also </a:t>
            </a:r>
            <a:r>
              <a:rPr lang="en-US" altLang="zh-CN" dirty="0" err="1">
                <a:sym typeface="+mn-ea"/>
              </a:rPr>
              <a:t>equiped</a:t>
            </a:r>
            <a:r>
              <a:rPr lang="en-US" altLang="zh-CN" dirty="0">
                <a:sym typeface="+mn-ea"/>
              </a:rPr>
              <a:t> Memory module to store the meta </a:t>
            </a:r>
            <a:r>
              <a:rPr lang="en-US" altLang="zh-CN" dirty="0" err="1">
                <a:sym typeface="+mn-ea"/>
              </a:rPr>
              <a:t>knowlege</a:t>
            </a:r>
            <a:r>
              <a:rPr lang="en-US" altLang="zh-CN" dirty="0">
                <a:sym typeface="+mn-ea"/>
              </a:rPr>
              <a:t>.</a:t>
            </a:r>
          </a:p>
          <a:p>
            <a:endParaRPr lang="zh-CN" altLang="en-US" dirty="0"/>
          </a:p>
        </p:txBody>
      </p:sp>
    </p:spTree>
    <p:extLst>
      <p:ext uri="{BB962C8B-B14F-4D97-AF65-F5344CB8AC3E}">
        <p14:creationId xmlns:p14="http://schemas.microsoft.com/office/powerpoint/2010/main" val="1782686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1">
                <a:solidFill>
                  <a:srgbClr val="FF0000"/>
                </a:solidFill>
                <a:sym typeface="+mn-ea"/>
              </a:rPr>
              <a:t>The Idea of this paper is </a:t>
            </a:r>
            <a:r>
              <a:rPr lang="zh-CN" altLang="en-US">
                <a:sym typeface="+mn-ea"/>
              </a:rPr>
              <a:t>a class of simple and generic meta-learner architectures that use a novel combination of </a:t>
            </a:r>
            <a:r>
              <a:rPr lang="zh-CN" altLang="en-US">
                <a:solidFill>
                  <a:srgbClr val="C00000"/>
                </a:solidFill>
                <a:sym typeface="+mn-ea"/>
              </a:rPr>
              <a:t>temporal convolutions</a:t>
            </a:r>
            <a:r>
              <a:rPr lang="zh-CN" altLang="en-US">
                <a:sym typeface="+mn-ea"/>
              </a:rPr>
              <a:t> and </a:t>
            </a:r>
            <a:r>
              <a:rPr lang="zh-CN" altLang="en-US">
                <a:solidFill>
                  <a:srgbClr val="C00000"/>
                </a:solidFill>
                <a:sym typeface="+mn-ea"/>
              </a:rPr>
              <a:t>soft attention</a:t>
            </a:r>
            <a:r>
              <a:rPr lang="zh-CN" altLang="en-US">
                <a:sym typeface="+mn-ea"/>
              </a:rPr>
              <a:t>; </a:t>
            </a:r>
            <a:endParaRPr lang="zh-CN" altLang="en-US"/>
          </a:p>
          <a:p>
            <a:r>
              <a:rPr lang="en-US" altLang="zh-CN">
                <a:sym typeface="+mn-ea"/>
              </a:rPr>
              <a:t>As shown in the figure: The architecture of the nn is t</a:t>
            </a:r>
            <a:r>
              <a:rPr lang="zh-CN" altLang="en-US">
                <a:sym typeface="+mn-ea"/>
              </a:rPr>
              <a:t>wo blocks of </a:t>
            </a:r>
            <a:r>
              <a:rPr lang="zh-CN" altLang="en-US">
                <a:solidFill>
                  <a:schemeClr val="accent6">
                    <a:lumMod val="75000"/>
                  </a:schemeClr>
                </a:solidFill>
                <a:effectLst/>
                <a:sym typeface="+mn-ea"/>
              </a:rPr>
              <a:t>TC layers (orange)</a:t>
            </a:r>
            <a:r>
              <a:rPr lang="zh-CN" altLang="en-US">
                <a:sym typeface="+mn-ea"/>
              </a:rPr>
              <a:t> are interleaved with two causal </a:t>
            </a:r>
            <a:r>
              <a:rPr lang="zh-CN" altLang="en-US">
                <a:solidFill>
                  <a:srgbClr val="00B050"/>
                </a:solidFill>
                <a:sym typeface="+mn-ea"/>
              </a:rPr>
              <a:t>attention layers (green).</a:t>
            </a:r>
          </a:p>
          <a:p>
            <a:r>
              <a:rPr lang="en-US" altLang="zh-CN">
                <a:sym typeface="+mn-ea"/>
              </a:rPr>
              <a:t>T</a:t>
            </a:r>
            <a:r>
              <a:rPr lang="zh-CN" altLang="en-US">
                <a:sym typeface="+mn-ea"/>
              </a:rPr>
              <a:t>he former to aggregate information from </a:t>
            </a:r>
            <a:r>
              <a:rPr lang="zh-CN" altLang="en-US" b="1">
                <a:solidFill>
                  <a:schemeClr val="tx2"/>
                </a:solidFill>
                <a:sym typeface="+mn-ea"/>
              </a:rPr>
              <a:t>past experience</a:t>
            </a:r>
            <a:r>
              <a:rPr lang="zh-CN" altLang="en-US">
                <a:sym typeface="+mn-ea"/>
              </a:rPr>
              <a:t> and the latter to pinpoint specific pieces of information.</a:t>
            </a:r>
            <a:endParaRPr lang="zh-CN" altLang="en-US"/>
          </a:p>
          <a:p>
            <a:endParaRPr lang="zh-CN" altLang="en-US">
              <a:solidFill>
                <a:srgbClr val="00B050"/>
              </a:solidFill>
            </a:endParaRPr>
          </a:p>
          <a:p>
            <a:endParaRPr lang="zh-CN" altLang="en-US"/>
          </a:p>
        </p:txBody>
      </p:sp>
    </p:spTree>
    <p:extLst>
      <p:ext uri="{BB962C8B-B14F-4D97-AF65-F5344CB8AC3E}">
        <p14:creationId xmlns:p14="http://schemas.microsoft.com/office/powerpoint/2010/main" val="411828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This table is </a:t>
            </a:r>
            <a:r>
              <a:rPr lang="en-US" altLang="zh-CN" dirty="0" smtClean="0"/>
              <a:t>from a</a:t>
            </a:r>
            <a:r>
              <a:rPr lang="en-US" altLang="zh-CN" baseline="0" dirty="0" smtClean="0"/>
              <a:t> new</a:t>
            </a:r>
            <a:r>
              <a:rPr lang="en-US" altLang="zh-CN" dirty="0" smtClean="0"/>
              <a:t> paper</a:t>
            </a:r>
            <a:r>
              <a:rPr lang="en-US" altLang="zh-CN" baseline="0" dirty="0" smtClean="0"/>
              <a:t> in Mar,2018 with the name :learning unsupervised learning rules.</a:t>
            </a:r>
            <a:endParaRPr lang="en-US" altLang="zh-CN" dirty="0"/>
          </a:p>
          <a:p>
            <a:r>
              <a:rPr lang="en-US" altLang="zh-CN" dirty="0"/>
              <a:t> As shown in this table , there are also many papers using other kinds of method appeared in recent two years.</a:t>
            </a:r>
          </a:p>
        </p:txBody>
      </p:sp>
    </p:spTree>
    <p:extLst>
      <p:ext uri="{BB962C8B-B14F-4D97-AF65-F5344CB8AC3E}">
        <p14:creationId xmlns:p14="http://schemas.microsoft.com/office/powerpoint/2010/main" val="1219050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Here are the references.</a:t>
            </a:r>
          </a:p>
          <a:p>
            <a:r>
              <a:rPr lang="en-US" altLang="zh-CN"/>
              <a:t>These papers is about meta learning for optimization.</a:t>
            </a:r>
          </a:p>
          <a:p>
            <a:r>
              <a:rPr lang="en-US" altLang="zh-CN"/>
              <a:t>The task distribution is different neural networs, weight initializations,and different loss funtions.</a:t>
            </a:r>
          </a:p>
          <a:p>
            <a:endParaRPr lang="en-US" altLang="zh-CN"/>
          </a:p>
        </p:txBody>
      </p:sp>
    </p:spTree>
    <p:extLst>
      <p:ext uri="{BB962C8B-B14F-4D97-AF65-F5344CB8AC3E}">
        <p14:creationId xmlns:p14="http://schemas.microsoft.com/office/powerpoint/2010/main" val="1588315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01094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30996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Transfer learning is essential in any kind of learning. Humans are not taught every single task or problem in order to be successful at it. Everyone gets into situations that have never been encountered, and we still manage to solve problems in an ad-hoc manner. The ability of learning from a large number of experiences, and exporting 'knowledge' into new environments is exactly what transfer learning is all about. From this perspective, transfer learning and </a:t>
            </a:r>
            <a:r>
              <a:rPr lang="en-US" sz="1200" b="0" i="0" kern="1200" dirty="0" err="1" smtClean="0">
                <a:solidFill>
                  <a:schemeClr val="tx1"/>
                </a:solidFill>
                <a:effectLst/>
                <a:latin typeface="+mn-lt"/>
                <a:ea typeface="+mn-ea"/>
                <a:cs typeface="+mn-cs"/>
              </a:rPr>
              <a:t>generalisation</a:t>
            </a:r>
            <a:r>
              <a:rPr lang="en-US" sz="1200" b="0" i="0" kern="1200" dirty="0" smtClean="0">
                <a:solidFill>
                  <a:schemeClr val="tx1"/>
                </a:solidFill>
                <a:effectLst/>
                <a:latin typeface="+mn-lt"/>
                <a:ea typeface="+mn-ea"/>
                <a:cs typeface="+mn-cs"/>
              </a:rPr>
              <a:t> are highly similar on a conceptual level. The main distinction is that transfer learning is often used for 'transferring knowledge across tasks, instead of </a:t>
            </a:r>
            <a:r>
              <a:rPr lang="en-US" sz="1200" b="0" i="0" kern="1200" dirty="0" err="1" smtClean="0">
                <a:solidFill>
                  <a:schemeClr val="tx1"/>
                </a:solidFill>
                <a:effectLst/>
                <a:latin typeface="+mn-lt"/>
                <a:ea typeface="+mn-ea"/>
                <a:cs typeface="+mn-cs"/>
              </a:rPr>
              <a:t>generalising</a:t>
            </a:r>
            <a:r>
              <a:rPr lang="en-US" sz="1200" b="0" i="0" kern="1200" dirty="0" smtClean="0">
                <a:solidFill>
                  <a:schemeClr val="tx1"/>
                </a:solidFill>
                <a:effectLst/>
                <a:latin typeface="+mn-lt"/>
                <a:ea typeface="+mn-ea"/>
                <a:cs typeface="+mn-cs"/>
              </a:rPr>
              <a:t> within a specific task'. Transfer learning is thus intrinsically connected to the idea of </a:t>
            </a:r>
            <a:r>
              <a:rPr lang="en-US" sz="1200" b="0" i="0" kern="1200" dirty="0" err="1" smtClean="0">
                <a:solidFill>
                  <a:schemeClr val="tx1"/>
                </a:solidFill>
                <a:effectLst/>
                <a:latin typeface="+mn-lt"/>
                <a:ea typeface="+mn-ea"/>
                <a:cs typeface="+mn-cs"/>
              </a:rPr>
              <a:t>generalisation</a:t>
            </a:r>
            <a:r>
              <a:rPr lang="en-US" sz="1200" b="0" i="0" kern="1200" dirty="0" smtClean="0">
                <a:solidFill>
                  <a:schemeClr val="tx1"/>
                </a:solidFill>
                <a:effectLst/>
                <a:latin typeface="+mn-lt"/>
                <a:ea typeface="+mn-ea"/>
                <a:cs typeface="+mn-cs"/>
              </a:rPr>
              <a:t> that is necessary in all machine learning models.</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Transfer learning is key to ensure the breakthrough of deep learning techniques in a large number of small-data settings. Deep learning is pretty much everywhere in research, but a lot of real-life scenarios typically do not have millions of labelled data points to train a model. Deep learning techniques require massive amounts of data in order to tune the millions of parameters in a neural network. Especially in the case of supervised learning, this means that you need a lot of (highly expensive) labelled data. Labelling images sounds trivial, but for example in Natural Language Processing (NLP), expert knowledge is required to create a large labelled dataset. The Penn treebank for example, a Part-of-Speech tagging corpus, was 7 years in the making and required close cooperation of trained linguists. Transfer learning is one way of reducing the required size of datasets in order for neural networks to be a viable option. Other viable options are moving towards more probabilistically inspired models, which typically are better suited to deal with limited data sets.</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Transfer learning has significant advantages as well as drawbacks. Understanding these drawbacks is vital for successful machine learning applications. Transfer of knowledge is only possible when it is 'appropriate'. Exactly defining what appropriate means in this context is not easy, and experimentation is typically required. You should not trust a toddler that drives around in a toy car to be able to ride a Ferrari. The same principle holds for transfer learning: although hard to quantify, there is an upper limit to transfer learning. It is not a solution that fits all problem cases.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2228DED-5D02-49CE-AC1C-CBE5B8F5DFD3}" type="slidenum">
              <a:rPr lang="en-US" smtClean="0"/>
              <a:t>101</a:t>
            </a:fld>
            <a:endParaRPr lang="en-US"/>
          </a:p>
        </p:txBody>
      </p:sp>
    </p:spTree>
    <p:extLst>
      <p:ext uri="{BB962C8B-B14F-4D97-AF65-F5344CB8AC3E}">
        <p14:creationId xmlns:p14="http://schemas.microsoft.com/office/powerpoint/2010/main" val="815329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It is indisputable that ML use and success in industry has so far been mostly driven by supervised learning. </a:t>
            </a:r>
            <a:r>
              <a:rPr lang="en-US" dirty="0" err="1" smtClean="0"/>
              <a:t>Fuelled</a:t>
            </a:r>
            <a:r>
              <a:rPr lang="en-US" dirty="0" smtClean="0"/>
              <a:t> by advances in Deep Learning, more capable computing utilities, and large labeled datasets, supervised learning has been largely responsible for the wave of renewed interest in AI, funding rounds and acquisitions, and in particular the applications of machine learning that we have seen in recent years and that have become part of our daily lives. If we disregard naysayers and heralds of another AI winter and instead trust the prescience of Andrew Ng, this success will likely continue.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It is less clear, however, why transfer learning which has been around for decades and is currently little utilized in industry, will see the explosive growth predicted by Ng. Even more so as transfer learning currently receives relatively little visibility compared to other areas of machine learning such as unsupervised learning and reinforcement learning, which have come to enjoy increasing popularity: Unsupervised learning -- the key ingredient on the quest to General AI according to Yann </a:t>
            </a:r>
            <a:r>
              <a:rPr lang="en-US" dirty="0" err="1" smtClean="0"/>
              <a:t>LeCun</a:t>
            </a:r>
            <a:r>
              <a:rPr lang="en-US" dirty="0" smtClean="0"/>
              <a:t> as can be seen in Figure 5 -- has seen a resurgence of interest, driven in particular by Generative Adversarial Networks. Reinforcement learning, in turn, spear-headed by Google DeepMind has led to advances in game-playing AI exemplified by the success of </a:t>
            </a:r>
            <a:r>
              <a:rPr lang="en-US" dirty="0" err="1" smtClean="0"/>
              <a:t>AlphaGo</a:t>
            </a:r>
            <a:r>
              <a:rPr lang="en-US" dirty="0" smtClean="0"/>
              <a:t> and has already seen success in the real world, e.g. by reducing Google's data center cooling bill by 40%. Both of these areas, while promising, will likely only have a comparatively small commercial impact in the foreseeable future and mostly remain within the confines of cutting-edge research papers as they still face many </a:t>
            </a:r>
            <a:r>
              <a:rPr lang="en-US" smtClean="0"/>
              <a:t>challenges.</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b="0" dirty="0" smtClean="0"/>
              <a:t>The current use of machine learning in industry is </a:t>
            </a:r>
            <a:r>
              <a:rPr lang="en-US" b="0" dirty="0" err="1" smtClean="0"/>
              <a:t>characterised</a:t>
            </a:r>
            <a:r>
              <a:rPr lang="en-US" b="0" dirty="0" smtClean="0"/>
              <a:t> by a dichotomy: </a:t>
            </a:r>
          </a:p>
          <a:p>
            <a:pPr marL="171450" indent="-171450">
              <a:buFont typeface="Arial" panose="020B0604020202020204" pitchFamily="34" charset="0"/>
              <a:buChar char="•"/>
            </a:pPr>
            <a:r>
              <a:rPr lang="en-US" b="0" dirty="0" smtClean="0"/>
              <a:t>On the one hand, over the course of the last years, we have obtained the ability to train more and more accurate models. We are now at the stage that for many tasks, state-of-the-art models have reached a level where their performance is so good that it is no longer a hindrance for users. How good? The newest residual networks [1] on ImageNet achieve superhuman performance at </a:t>
            </a:r>
            <a:r>
              <a:rPr lang="en-US" b="0" dirty="0" err="1" smtClean="0"/>
              <a:t>recognising</a:t>
            </a:r>
            <a:r>
              <a:rPr lang="en-US" b="0" dirty="0" smtClean="0"/>
              <a:t> objects; Google's Smart Reply [2] automatically handles 10% of all mobile responses; speech recognition error has consistently dropped and is more accurate than typing [3]; we can automatically identify skin cancer as well as dermatologists; Google's NMT system [4] is used in production for more than 10 language pairs; Baidu can generate realistic sounding speech in real-time; the list goes on and on. This level of maturity has allowed the large-scale deployment of these models to millions of users and has enabled widespread adoption.</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On the other hand, these successful models are immensely data-hungry and rely on huge amounts of labeled data to achieve their performance. For some tasks and domains, this data is available as it has been painstakingly gathered over many years. In a few cases, it is public, e.g. ImageNet [5], but large amounts of labeled data are usually proprietary or expensive to obtain, as in the case of many speech or MT datasets, as they provide an edge over the competition.</a:t>
            </a:r>
            <a:endParaRPr lang="en-US" b="0" dirty="0"/>
          </a:p>
        </p:txBody>
      </p:sp>
      <p:sp>
        <p:nvSpPr>
          <p:cNvPr id="4" name="Slide Number Placeholder 3"/>
          <p:cNvSpPr>
            <a:spLocks noGrp="1"/>
          </p:cNvSpPr>
          <p:nvPr>
            <p:ph type="sldNum" sz="quarter" idx="10"/>
          </p:nvPr>
        </p:nvSpPr>
        <p:spPr/>
        <p:txBody>
          <a:bodyPr/>
          <a:lstStyle/>
          <a:p>
            <a:fld id="{E2228DED-5D02-49CE-AC1C-CBE5B8F5DFD3}" type="slidenum">
              <a:rPr lang="en-US" smtClean="0"/>
              <a:t>106</a:t>
            </a:fld>
            <a:endParaRPr lang="en-US"/>
          </a:p>
        </p:txBody>
      </p:sp>
    </p:spTree>
    <p:extLst>
      <p:ext uri="{BB962C8B-B14F-4D97-AF65-F5344CB8AC3E}">
        <p14:creationId xmlns:p14="http://schemas.microsoft.com/office/powerpoint/2010/main" val="141452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objects in the simulation and the source look different, although this difference diminishes as simulations get more realistic</a:t>
            </a:r>
            <a:endParaRPr lang="en-US" dirty="0"/>
          </a:p>
        </p:txBody>
      </p:sp>
      <p:sp>
        <p:nvSpPr>
          <p:cNvPr id="4" name="Slide Number Placeholder 3"/>
          <p:cNvSpPr>
            <a:spLocks noGrp="1"/>
          </p:cNvSpPr>
          <p:nvPr>
            <p:ph type="sldNum" sz="quarter" idx="10"/>
          </p:nvPr>
        </p:nvSpPr>
        <p:spPr/>
        <p:txBody>
          <a:bodyPr/>
          <a:lstStyle/>
          <a:p>
            <a:fld id="{E2228DED-5D02-49CE-AC1C-CBE5B8F5DFD3}" type="slidenum">
              <a:rPr lang="en-US" smtClean="0"/>
              <a:t>107</a:t>
            </a:fld>
            <a:endParaRPr lang="en-US"/>
          </a:p>
        </p:txBody>
      </p:sp>
    </p:spTree>
    <p:extLst>
      <p:ext uri="{BB962C8B-B14F-4D97-AF65-F5344CB8AC3E}">
        <p14:creationId xmlns:p14="http://schemas.microsoft.com/office/powerpoint/2010/main" val="12499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6</a:t>
            </a:fld>
            <a:endParaRPr lang="zh-CN" altLang="en-US"/>
          </a:p>
        </p:txBody>
      </p:sp>
    </p:spTree>
    <p:extLst>
      <p:ext uri="{BB962C8B-B14F-4D97-AF65-F5344CB8AC3E}">
        <p14:creationId xmlns:p14="http://schemas.microsoft.com/office/powerpoint/2010/main" val="200662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7</a:t>
            </a:fld>
            <a:endParaRPr lang="zh-CN" altLang="en-US"/>
          </a:p>
        </p:txBody>
      </p:sp>
    </p:spTree>
    <p:extLst>
      <p:ext uri="{BB962C8B-B14F-4D97-AF65-F5344CB8AC3E}">
        <p14:creationId xmlns:p14="http://schemas.microsoft.com/office/powerpoint/2010/main" val="128598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8</a:t>
            </a:fld>
            <a:endParaRPr lang="zh-CN" altLang="en-US"/>
          </a:p>
        </p:txBody>
      </p:sp>
    </p:spTree>
    <p:extLst>
      <p:ext uri="{BB962C8B-B14F-4D97-AF65-F5344CB8AC3E}">
        <p14:creationId xmlns:p14="http://schemas.microsoft.com/office/powerpoint/2010/main" val="135196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4E1B39DE-4B28-489D-AA64-BBD35319EE25}" type="slidenum">
              <a:rPr lang="zh-CN" altLang="en-US" smtClean="0"/>
              <a:t>9</a:t>
            </a:fld>
            <a:endParaRPr lang="zh-CN" altLang="en-US"/>
          </a:p>
        </p:txBody>
      </p:sp>
    </p:spTree>
    <p:extLst>
      <p:ext uri="{BB962C8B-B14F-4D97-AF65-F5344CB8AC3E}">
        <p14:creationId xmlns:p14="http://schemas.microsoft.com/office/powerpoint/2010/main" val="12950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So, before we talked about meta-learning. let's see some dl success stories.</a:t>
            </a:r>
          </a:p>
          <a:p>
            <a:r>
              <a:rPr lang="en-US" altLang="en-GB" dirty="0" smtClean="0">
                <a:sym typeface="+mn-ea"/>
              </a:rPr>
              <a:t>Supervised </a:t>
            </a:r>
            <a:r>
              <a:rPr lang="en-GB" dirty="0" smtClean="0">
                <a:sym typeface="+mn-ea"/>
              </a:rPr>
              <a:t>DL </a:t>
            </a:r>
            <a:r>
              <a:rPr lang="en-US" altLang="en-GB" dirty="0" smtClean="0">
                <a:sym typeface="+mn-ea"/>
              </a:rPr>
              <a:t>has maken a great </a:t>
            </a:r>
            <a:r>
              <a:rPr lang="en-GB" dirty="0" smtClean="0">
                <a:sym typeface="+mn-ea"/>
              </a:rPr>
              <a:t>Success </a:t>
            </a:r>
            <a:r>
              <a:rPr lang="en-US" altLang="en-GB" dirty="0" smtClean="0">
                <a:sym typeface="+mn-ea"/>
              </a:rPr>
              <a:t>in the area of computer vison , voice recognition and so on. </a:t>
            </a:r>
          </a:p>
          <a:p>
            <a:r>
              <a:rPr lang="en-US" altLang="en-GB" dirty="0" smtClean="0">
                <a:sym typeface="+mn-ea"/>
              </a:rPr>
              <a:t>As shown in this figure, in the domain of image classification, human error is 5.1%</a:t>
            </a:r>
          </a:p>
          <a:p>
            <a:r>
              <a:rPr lang="en-US" altLang="en-GB" dirty="0" smtClean="0">
                <a:sym typeface="+mn-ea"/>
              </a:rPr>
              <a:t>Deep convolutional networks has surpass the performance of the human in 2015 with the error only 3.57%.</a:t>
            </a:r>
          </a:p>
          <a:p>
            <a:r>
              <a:rPr lang="en-US" altLang="en-GB" dirty="0" smtClean="0">
                <a:sym typeface="+mn-ea"/>
              </a:rPr>
              <a:t>and achieve even more accurate performance in the year of 2016 and 2017</a:t>
            </a:r>
          </a:p>
          <a:p>
            <a:endParaRPr lang="en-US" altLang="zh-CN" dirty="0"/>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771205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And the DRL also made an impressive </a:t>
            </a:r>
            <a:r>
              <a:rPr lang="en-US" altLang="zh-CN" dirty="0" smtClean="0"/>
              <a:t>success </a:t>
            </a:r>
            <a:r>
              <a:rPr lang="en-US" altLang="zh-CN" dirty="0"/>
              <a:t>in games</a:t>
            </a:r>
            <a:r>
              <a:rPr lang="en-US" altLang="zh-CN" dirty="0" smtClean="0"/>
              <a:t>. For example:</a:t>
            </a:r>
            <a:endParaRPr lang="en-US" altLang="zh-CN" dirty="0"/>
          </a:p>
          <a:p>
            <a:r>
              <a:rPr lang="en-US" altLang="zh-CN" dirty="0">
                <a:sym typeface="+mn-ea"/>
              </a:rPr>
              <a:t>The DQN or some improved </a:t>
            </a:r>
            <a:r>
              <a:rPr lang="zh-CN" altLang="en-US" dirty="0">
                <a:sym typeface="+mn-ea"/>
              </a:rPr>
              <a:t>method</a:t>
            </a:r>
            <a:r>
              <a:rPr lang="en-US" altLang="zh-CN" dirty="0">
                <a:sym typeface="+mn-ea"/>
              </a:rPr>
              <a:t>s</a:t>
            </a:r>
            <a:r>
              <a:rPr lang="zh-CN" altLang="en-US" dirty="0">
                <a:sym typeface="+mn-ea"/>
              </a:rPr>
              <a:t> </a:t>
            </a:r>
            <a:r>
              <a:rPr lang="en-US" altLang="zh-CN" dirty="0">
                <a:sym typeface="+mn-ea"/>
              </a:rPr>
              <a:t>,using just raw image inputs, in</a:t>
            </a:r>
            <a:r>
              <a:rPr lang="zh-CN" altLang="en-US" dirty="0">
                <a:sym typeface="+mn-ea"/>
              </a:rPr>
              <a:t> Atari </a:t>
            </a:r>
            <a:r>
              <a:rPr lang="zh-CN" altLang="en-US" dirty="0" smtClean="0">
                <a:sym typeface="+mn-ea"/>
              </a:rPr>
              <a:t>games </a:t>
            </a:r>
            <a:r>
              <a:rPr lang="en-US" altLang="zh-CN" dirty="0" smtClean="0">
                <a:sym typeface="+mn-ea"/>
              </a:rPr>
              <a:t>as</a:t>
            </a:r>
            <a:r>
              <a:rPr lang="en-US" altLang="zh-CN" baseline="0" dirty="0" smtClean="0">
                <a:sym typeface="+mn-ea"/>
              </a:rPr>
              <a:t> shown in these figures</a:t>
            </a:r>
            <a:r>
              <a:rPr lang="zh-CN" altLang="en-US" dirty="0" smtClean="0">
                <a:sym typeface="+mn-ea"/>
              </a:rPr>
              <a:t> </a:t>
            </a:r>
            <a:r>
              <a:rPr lang="en-US" altLang="zh-CN" dirty="0" smtClean="0">
                <a:sym typeface="+mn-ea"/>
              </a:rPr>
              <a:t>,</a:t>
            </a:r>
          </a:p>
          <a:p>
            <a:r>
              <a:rPr lang="en-US" altLang="zh-CN" dirty="0" smtClean="0">
                <a:sym typeface="+mn-ea"/>
              </a:rPr>
              <a:t> </a:t>
            </a:r>
            <a:r>
              <a:rPr lang="zh-CN" altLang="en-US" dirty="0">
                <a:sym typeface="+mn-ea"/>
              </a:rPr>
              <a:t>outperforms all previous </a:t>
            </a:r>
            <a:r>
              <a:rPr lang="zh-CN" altLang="en-US" dirty="0" smtClean="0">
                <a:sym typeface="+mn-ea"/>
              </a:rPr>
              <a:t>approache</a:t>
            </a:r>
            <a:r>
              <a:rPr lang="en-US" altLang="zh-CN" dirty="0" smtClean="0">
                <a:sym typeface="+mn-ea"/>
              </a:rPr>
              <a:t>s</a:t>
            </a:r>
            <a:r>
              <a:rPr lang="en-US" altLang="zh-CN" baseline="0" dirty="0" smtClean="0">
                <a:sym typeface="+mn-ea"/>
              </a:rPr>
              <a:t> </a:t>
            </a:r>
            <a:r>
              <a:rPr lang="zh-CN" altLang="en-US" dirty="0" smtClean="0">
                <a:sym typeface="+mn-ea"/>
              </a:rPr>
              <a:t>and </a:t>
            </a:r>
            <a:r>
              <a:rPr lang="en-US" altLang="zh-CN" dirty="0">
                <a:sym typeface="+mn-ea"/>
              </a:rPr>
              <a:t>also </a:t>
            </a:r>
            <a:r>
              <a:rPr lang="zh-CN" altLang="en-US" dirty="0">
                <a:sym typeface="+mn-ea"/>
              </a:rPr>
              <a:t>surpasses a human expert on </a:t>
            </a:r>
            <a:r>
              <a:rPr lang="en-US" altLang="zh-CN" dirty="0">
                <a:sym typeface="+mn-ea"/>
              </a:rPr>
              <a:t>most</a:t>
            </a:r>
            <a:r>
              <a:rPr lang="zh-CN" altLang="en-US" dirty="0">
                <a:sym typeface="+mn-ea"/>
              </a:rPr>
              <a:t> of th</a:t>
            </a:r>
            <a:r>
              <a:rPr lang="en-US" altLang="zh-CN" dirty="0">
                <a:sym typeface="+mn-ea"/>
              </a:rPr>
              <a:t>e games</a:t>
            </a:r>
            <a:r>
              <a:rPr lang="zh-CN" altLang="en-US" dirty="0">
                <a:sym typeface="+mn-ea"/>
              </a:rPr>
              <a:t>.</a:t>
            </a:r>
            <a:endParaRPr lang="zh-CN" altLang="en-US" dirty="0"/>
          </a:p>
          <a:p>
            <a:endParaRPr lang="en-US" altLang="zh-CN" dirty="0"/>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35887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5" name="Rectangle 8"/>
            <p:cNvSpPr>
              <a:spLocks noChangeArrowheads="1"/>
            </p:cNvSpPr>
            <p:nvPr/>
          </p:nvSpPr>
          <p:spPr bwMode="auto">
            <a:xfrm>
              <a:off x="414338" y="9525"/>
              <a:ext cx="28575" cy="4481513"/>
            </a:xfrm>
            <a:prstGeom prst="rect">
              <a:avLst/>
            </a:prstGeom>
            <a:grpFill/>
            <a:ln>
              <a:noFill/>
            </a:ln>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0" name="Rectangle 33"/>
            <p:cNvSpPr>
              <a:spLocks noChangeArrowheads="1"/>
            </p:cNvSpPr>
            <p:nvPr/>
          </p:nvSpPr>
          <p:spPr bwMode="auto">
            <a:xfrm>
              <a:off x="642938" y="6610350"/>
              <a:ext cx="23813" cy="242888"/>
            </a:xfrm>
            <a:prstGeom prst="rect">
              <a:avLst/>
            </a:prstGeom>
            <a:grpFill/>
            <a:ln>
              <a:noFill/>
            </a:ln>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52" name="Rectangle 45"/>
            <p:cNvSpPr>
              <a:spLocks noChangeArrowheads="1"/>
            </p:cNvSpPr>
            <p:nvPr/>
          </p:nvSpPr>
          <p:spPr bwMode="auto">
            <a:xfrm>
              <a:off x="1228725" y="4662488"/>
              <a:ext cx="23813" cy="2181225"/>
            </a:xfrm>
            <a:prstGeom prst="rect">
              <a:avLst/>
            </a:prstGeom>
            <a:grpFill/>
            <a:ln>
              <a:noFill/>
            </a:ln>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ECB05C6-4200-1443-8DA9-176D5D67AC04}" type="datetime1">
              <a:rPr lang="en-US" smtClean="0"/>
              <a:t>3/14/19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9D3D64-69C7-0341-94D7-166CCF598AAC}"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1CAB0A-10FE-1D41-B873-E63B43098351}"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00336A-A1FF-0F4A-8F98-6414A96F51E8}"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CF2948-D51D-5448-B30D-F5C861B58DF5}"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9ED3F69-5C49-1444-A90C-907ABEB2ED41}" type="datetime1">
              <a:rPr lang="en-US" smtClean="0"/>
              <a:t>3/14/19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DFBC15D-A672-AC48-BC00-6F62175BE3F2}" type="datetime1">
              <a:rPr lang="en-US" smtClean="0"/>
              <a:t>3/14/19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7AA160-B3CB-3A40-B3F7-495411275762}" type="datetime1">
              <a:rPr lang="en-US" smtClean="0"/>
              <a:t>3/14/19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285863-373F-2346-BD02-C6817E5D00C8}" type="datetime1">
              <a:rPr lang="en-US" smtClean="0"/>
              <a:t>3/14/19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D1284A-172D-8D4C-8C66-519D0897C2C7}" type="datetime1">
              <a:rPr lang="en-US" smtClean="0"/>
              <a:t>3/14/19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811F20-F314-E04D-A2C7-52CDEFB2C847}" type="datetime1">
              <a:rPr lang="en-US" smtClean="0"/>
              <a:t>3/14/19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0703C1-19FD-3842-8B7F-789EFC3BEF62}"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312DF1-5450-914D-8398-FFF51CA0ABB2}" type="datetime1">
              <a:rPr lang="en-US" smtClean="0"/>
              <a:t>3/14/19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1BD353-7BC1-4F49-8AAC-253597BC7299}" type="datetime1">
              <a:rPr lang="en-US" smtClean="0"/>
              <a:t>3/14/19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33750-091F-424F-A906-1083DE3A45AE}" type="datetime1">
              <a:rPr lang="en-US" smtClean="0"/>
              <a:t>3/14/19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056A75-3B82-3C49-B6B2-5A26B122FBC5}"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E96D8-CB2C-9B46-AF4A-BA726D712B35}" type="datetime1">
              <a:rPr lang="en-US" smtClean="0"/>
              <a:t>3/14/19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37" name="Rectangle 21"/>
              <p:cNvSpPr>
                <a:spLocks noChangeArrowheads="1"/>
              </p:cNvSpPr>
              <p:nvPr/>
            </p:nvSpPr>
            <p:spPr bwMode="auto">
              <a:xfrm>
                <a:off x="133350" y="4662488"/>
                <a:ext cx="23813" cy="2181225"/>
              </a:xfrm>
              <a:prstGeom prst="rect">
                <a:avLst/>
              </a:prstGeom>
              <a:grpFill/>
              <a:ln>
                <a:noFill/>
              </a:ln>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0" name="Rectangle 41"/>
              <p:cNvSpPr>
                <a:spLocks noChangeArrowheads="1"/>
              </p:cNvSpPr>
              <p:nvPr/>
            </p:nvSpPr>
            <p:spPr bwMode="auto">
              <a:xfrm>
                <a:off x="11939587" y="6596063"/>
                <a:ext cx="23813" cy="252413"/>
              </a:xfrm>
              <a:prstGeom prst="rect">
                <a:avLst/>
              </a:prstGeom>
              <a:grpFill/>
              <a:ln>
                <a:noFill/>
              </a:ln>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5475AA-369C-C04F-806B-FF7355042E32}" type="datetime1">
              <a:rPr lang="en-US" smtClean="0"/>
              <a:t>3/14/19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6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 Id="rId3" Type="http://schemas.openxmlformats.org/officeDocument/2006/relationships/image" Target="../media/image16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 Id="rId3" Type="http://schemas.openxmlformats.org/officeDocument/2006/relationships/image" Target="../media/image16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2.png"/><Relationship Id="rId3" Type="http://schemas.openxmlformats.org/officeDocument/2006/relationships/image" Target="../media/image17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6.png"/></Relationships>
</file>

<file path=ppt/slides/_rels/slide107.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 Id="rId3" Type="http://schemas.openxmlformats.org/officeDocument/2006/relationships/image" Target="../media/image18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png"/><Relationship Id="rId3" Type="http://schemas.openxmlformats.org/officeDocument/2006/relationships/image" Target="../media/image19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 Id="rId3" Type="http://schemas.openxmlformats.org/officeDocument/2006/relationships/image" Target="../media/image19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602.05629"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print.iacr.org/2017/281"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5.png"/><Relationship Id="rId5" Type="http://schemas.openxmlformats.org/officeDocument/2006/relationships/oleObject" Target="../embeddings/oleObject1.bin"/><Relationship Id="rId6" Type="http://schemas.openxmlformats.org/officeDocument/2006/relationships/image" Target="../media/image3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5.png"/><Relationship Id="rId5" Type="http://schemas.openxmlformats.org/officeDocument/2006/relationships/oleObject" Target="../embeddings/oleObject2.bin"/><Relationship Id="rId6"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oleObject" Target="../embeddings/oleObject3.bin"/><Relationship Id="rId7" Type="http://schemas.openxmlformats.org/officeDocument/2006/relationships/image" Target="../media/image37.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1.GIF"/><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GIF"/><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6.GIF"/><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5.png"/><Relationship Id="rId5" Type="http://schemas.openxmlformats.org/officeDocument/2006/relationships/oleObject" Target="../embeddings/oleObject4.bin"/><Relationship Id="rId6" Type="http://schemas.openxmlformats.org/officeDocument/2006/relationships/image" Target="../media/image52.wmf"/><Relationship Id="rId7" Type="http://schemas.openxmlformats.org/officeDocument/2006/relationships/oleObject" Target="../embeddings/oleObject5.bin"/><Relationship Id="rId8" Type="http://schemas.openxmlformats.org/officeDocument/2006/relationships/image" Target="../media/image53.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57.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image" Target="../media/image35.png"/><Relationship Id="rId5" Type="http://schemas.openxmlformats.org/officeDocument/2006/relationships/oleObject" Target="../embeddings/oleObject6.bin"/><Relationship Id="rId6" Type="http://schemas.openxmlformats.org/officeDocument/2006/relationships/image" Target="../media/image54.wmf"/><Relationship Id="rId7" Type="http://schemas.openxmlformats.org/officeDocument/2006/relationships/oleObject" Target="../embeddings/oleObject7.bin"/><Relationship Id="rId8" Type="http://schemas.openxmlformats.org/officeDocument/2006/relationships/image" Target="../media/image55.wmf"/><Relationship Id="rId9" Type="http://schemas.openxmlformats.org/officeDocument/2006/relationships/oleObject" Target="../embeddings/oleObject8.bin"/><Relationship Id="rId10" Type="http://schemas.openxmlformats.org/officeDocument/2006/relationships/image" Target="../media/image56.wm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1.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1" Type="http://schemas.openxmlformats.org/officeDocument/2006/relationships/image" Target="../media/image61.wmf"/><Relationship Id="rId12" Type="http://schemas.openxmlformats.org/officeDocument/2006/relationships/image" Target="../media/image63.png"/><Relationship Id="rId13" Type="http://schemas.openxmlformats.org/officeDocument/2006/relationships/image" Target="../media/image64.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image" Target="../media/image35.png"/><Relationship Id="rId5" Type="http://schemas.openxmlformats.org/officeDocument/2006/relationships/image" Target="../media/image62.png"/><Relationship Id="rId6" Type="http://schemas.openxmlformats.org/officeDocument/2006/relationships/oleObject" Target="../embeddings/oleObject10.bin"/><Relationship Id="rId7" Type="http://schemas.openxmlformats.org/officeDocument/2006/relationships/image" Target="../media/image59.wmf"/><Relationship Id="rId8" Type="http://schemas.openxmlformats.org/officeDocument/2006/relationships/oleObject" Target="../embeddings/oleObject11.bin"/><Relationship Id="rId9" Type="http://schemas.openxmlformats.org/officeDocument/2006/relationships/image" Target="../media/image60.wmf"/><Relationship Id="rId10" Type="http://schemas.openxmlformats.org/officeDocument/2006/relationships/oleObject" Target="../embeddings/oleObject12.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5.png"/><Relationship Id="rId5" Type="http://schemas.openxmlformats.org/officeDocument/2006/relationships/oleObject" Target="../embeddings/oleObject13.bin"/><Relationship Id="rId6" Type="http://schemas.openxmlformats.org/officeDocument/2006/relationships/image" Target="../media/image65.wmf"/><Relationship Id="rId7" Type="http://schemas.openxmlformats.org/officeDocument/2006/relationships/oleObject" Target="../embeddings/oleObject14.bin"/><Relationship Id="rId8" Type="http://schemas.openxmlformats.org/officeDocument/2006/relationships/image" Target="../media/image52.wmf"/><Relationship Id="rId9" Type="http://schemas.openxmlformats.org/officeDocument/2006/relationships/oleObject" Target="../embeddings/oleObject15.bin"/><Relationship Id="rId10" Type="http://schemas.openxmlformats.org/officeDocument/2006/relationships/image" Target="../media/image66.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5.png"/><Relationship Id="rId5" Type="http://schemas.openxmlformats.org/officeDocument/2006/relationships/image" Target="../media/image71.jpe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oleObject" Target="../embeddings/oleObject16.bin"/><Relationship Id="rId9" Type="http://schemas.openxmlformats.org/officeDocument/2006/relationships/image" Target="../media/image69.wmf"/><Relationship Id="rId10" Type="http://schemas.openxmlformats.org/officeDocument/2006/relationships/oleObject" Target="../embeddings/oleObject17.bin"/><Relationship Id="rId11" Type="http://schemas.openxmlformats.org/officeDocument/2006/relationships/image" Target="../media/image70.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5.png"/><Relationship Id="rId5" Type="http://schemas.openxmlformats.org/officeDocument/2006/relationships/oleObject" Target="../embeddings/oleObject18.bin"/><Relationship Id="rId6" Type="http://schemas.openxmlformats.org/officeDocument/2006/relationships/image" Target="../media/image74.wmf"/><Relationship Id="rId7" Type="http://schemas.openxmlformats.org/officeDocument/2006/relationships/oleObject" Target="../embeddings/oleObject19.bin"/><Relationship Id="rId8" Type="http://schemas.openxmlformats.org/officeDocument/2006/relationships/image" Target="../media/image75.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9.pn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5.png"/><Relationship Id="rId5" Type="http://schemas.openxmlformats.org/officeDocument/2006/relationships/oleObject" Target="../embeddings/oleObject20.bin"/><Relationship Id="rId6" Type="http://schemas.openxmlformats.org/officeDocument/2006/relationships/image" Target="../media/image83.wmf"/><Relationship Id="rId7" Type="http://schemas.openxmlformats.org/officeDocument/2006/relationships/oleObject" Target="../embeddings/oleObject21.bin"/><Relationship Id="rId8" Type="http://schemas.openxmlformats.org/officeDocument/2006/relationships/image" Target="../media/image84.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5.jpe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5.png"/><Relationship Id="rId5" Type="http://schemas.openxmlformats.org/officeDocument/2006/relationships/oleObject" Target="../embeddings/oleObject22.bin"/><Relationship Id="rId6" Type="http://schemas.openxmlformats.org/officeDocument/2006/relationships/image" Target="../media/image87.wmf"/><Relationship Id="rId7" Type="http://schemas.openxmlformats.org/officeDocument/2006/relationships/oleObject" Target="../embeddings/oleObject23.bin"/><Relationship Id="rId8" Type="http://schemas.openxmlformats.org/officeDocument/2006/relationships/image" Target="../media/image88.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5.png"/><Relationship Id="rId5" Type="http://schemas.openxmlformats.org/officeDocument/2006/relationships/oleObject" Target="../embeddings/oleObject24.bin"/><Relationship Id="rId6" Type="http://schemas.openxmlformats.org/officeDocument/2006/relationships/image" Target="../media/image89.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0.jpe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97.wmf"/><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1" Type="http://schemas.openxmlformats.org/officeDocument/2006/relationships/image" Target="../media/image104.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png"/></Relationships>
</file>

<file path=ppt/slides/_rels/slide8.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png"/><Relationship Id="rId1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jpe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 Id="rId3" Type="http://schemas.openxmlformats.org/officeDocument/2006/relationships/image" Target="../media/image15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 Id="rId3" Type="http://schemas.openxmlformats.org/officeDocument/2006/relationships/image" Target="../media/image16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 Id="rId3" Type="http://schemas.openxmlformats.org/officeDocument/2006/relationships/image" Target="../media/image1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5147" y="2590475"/>
            <a:ext cx="8257308" cy="1851746"/>
          </a:xfrm>
        </p:spPr>
        <p:txBody>
          <a:bodyPr>
            <a:noAutofit/>
          </a:bodyPr>
          <a:lstStyle/>
          <a:p>
            <a:pPr algn="ctr"/>
            <a:r>
              <a:rPr lang="en-US" sz="4400" dirty="0">
                <a:latin typeface="Comic Sans MS" panose="030F0702030302020204" pitchFamily="66" charset="0"/>
              </a:rPr>
              <a:t>Signal processing and Networking for Big Data Applications</a:t>
            </a:r>
            <a:br>
              <a:rPr lang="en-US" sz="4400" dirty="0">
                <a:latin typeface="Comic Sans MS" panose="030F0702030302020204" pitchFamily="66" charset="0"/>
              </a:rPr>
            </a:br>
            <a:r>
              <a:rPr lang="en-US" sz="4400" dirty="0">
                <a:latin typeface="Comic Sans MS" panose="030F0702030302020204" pitchFamily="66" charset="0"/>
              </a:rPr>
              <a:t/>
            </a:r>
            <a:br>
              <a:rPr lang="en-US" sz="4400" dirty="0">
                <a:latin typeface="Comic Sans MS" panose="030F0702030302020204" pitchFamily="66" charset="0"/>
              </a:rPr>
            </a:br>
            <a:r>
              <a:rPr lang="en-US" sz="2800" dirty="0">
                <a:latin typeface="Comic Sans MS" panose="030F0702030302020204" pitchFamily="66" charset="0"/>
              </a:rPr>
              <a:t>Lecture </a:t>
            </a:r>
            <a:r>
              <a:rPr lang="en-US" sz="2800" dirty="0" smtClean="0">
                <a:latin typeface="Comic Sans MS" panose="030F0702030302020204" pitchFamily="66" charset="0"/>
              </a:rPr>
              <a:t>17-18: </a:t>
            </a:r>
            <a:r>
              <a:rPr lang="en-US" sz="2800" dirty="0">
                <a:latin typeface="Comic Sans MS" panose="030F0702030302020204" pitchFamily="66" charset="0"/>
              </a:rPr>
              <a:t>Deep Learning </a:t>
            </a:r>
            <a:r>
              <a:rPr lang="en-US" sz="2800" dirty="0" smtClean="0">
                <a:latin typeface="Comic Sans MS" panose="030F0702030302020204" pitchFamily="66" charset="0"/>
              </a:rPr>
              <a:t/>
            </a:r>
            <a:br>
              <a:rPr lang="en-US" sz="2800" dirty="0" smtClean="0">
                <a:latin typeface="Comic Sans MS" panose="030F0702030302020204" pitchFamily="66" charset="0"/>
              </a:rPr>
            </a:br>
            <a:r>
              <a:rPr lang="en-US" sz="2800" dirty="0" smtClean="0">
                <a:latin typeface="Comic Sans MS" panose="030F0702030302020204" pitchFamily="66" charset="0"/>
              </a:rPr>
              <a:t>Advanced Topics</a:t>
            </a:r>
            <a:endParaRPr lang="en-US" sz="4400" dirty="0">
              <a:latin typeface="Comic Sans MS" panose="030F0702030302020204" pitchFamily="66" charset="0"/>
            </a:endParaRPr>
          </a:p>
        </p:txBody>
      </p:sp>
      <p:sp>
        <p:nvSpPr>
          <p:cNvPr id="3" name="Subtitle 2"/>
          <p:cNvSpPr>
            <a:spLocks noGrp="1"/>
          </p:cNvSpPr>
          <p:nvPr>
            <p:ph type="subTitle" idx="1"/>
          </p:nvPr>
        </p:nvSpPr>
        <p:spPr>
          <a:xfrm>
            <a:off x="2568402" y="4764880"/>
            <a:ext cx="8791575" cy="1655762"/>
          </a:xfrm>
        </p:spPr>
        <p:txBody>
          <a:bodyPr/>
          <a:lstStyle/>
          <a:p>
            <a:r>
              <a:rPr lang="en-US" dirty="0" smtClean="0"/>
              <a:t>Zhu Han</a:t>
            </a:r>
          </a:p>
          <a:p>
            <a:r>
              <a:rPr lang="en-US" dirty="0" smtClean="0"/>
              <a:t>University of Houston</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dirty="0"/>
          </a:p>
        </p:txBody>
      </p:sp>
      <p:sp>
        <p:nvSpPr>
          <p:cNvPr id="4" name="Rectangle 3"/>
          <p:cNvSpPr/>
          <p:nvPr/>
        </p:nvSpPr>
        <p:spPr>
          <a:xfrm>
            <a:off x="3471447" y="4395548"/>
            <a:ext cx="5014643" cy="369332"/>
          </a:xfrm>
          <a:prstGeom prst="rect">
            <a:avLst/>
          </a:prstGeom>
        </p:spPr>
        <p:txBody>
          <a:bodyPr wrap="none">
            <a:spAutoFit/>
          </a:bodyPr>
          <a:lstStyle/>
          <a:p>
            <a:r>
              <a:rPr lang="en-US" dirty="0"/>
              <a:t>http://www2.egr.uh.edu/~zhan2/</a:t>
            </a:r>
            <a:r>
              <a:rPr lang="en-US" dirty="0" err="1"/>
              <a:t>big_data_course</a:t>
            </a:r>
            <a:r>
              <a:rPr lang="en-US" dirty="0"/>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D22F896-40B5-4ADD-8801-0D06FADFA095}" type="slidenum">
              <a:rPr lang="en-US" dirty="0"/>
              <a:t>10</a:t>
            </a:fld>
            <a:endParaRPr lang="en-US" dirty="0"/>
          </a:p>
        </p:txBody>
      </p:sp>
      <p:pic>
        <p:nvPicPr>
          <p:cNvPr id="5" name="图片 4"/>
          <p:cNvPicPr>
            <a:picLocks noChangeAspect="1"/>
          </p:cNvPicPr>
          <p:nvPr/>
        </p:nvPicPr>
        <p:blipFill>
          <a:blip r:embed="rId2"/>
          <a:stretch>
            <a:fillRect/>
          </a:stretch>
        </p:blipFill>
        <p:spPr>
          <a:xfrm>
            <a:off x="1448135" y="2298089"/>
            <a:ext cx="8067340" cy="3546744"/>
          </a:xfrm>
          <a:prstGeom prst="rect">
            <a:avLst/>
          </a:prstGeom>
        </p:spPr>
      </p:pic>
      <p:sp>
        <p:nvSpPr>
          <p:cNvPr id="6" name="文本框 5"/>
          <p:cNvSpPr txBox="1"/>
          <p:nvPr/>
        </p:nvSpPr>
        <p:spPr>
          <a:xfrm>
            <a:off x="1301115" y="1283889"/>
            <a:ext cx="8102991" cy="400110"/>
          </a:xfrm>
          <a:prstGeom prst="rect">
            <a:avLst/>
          </a:prstGeom>
          <a:noFill/>
        </p:spPr>
        <p:txBody>
          <a:bodyPr wrap="square" rtlCol="0">
            <a:spAutoFit/>
          </a:bodyPr>
          <a:lstStyle/>
          <a:p>
            <a:r>
              <a:rPr lang="en-US" altLang="zh-CN" sz="2000" i="1" dirty="0" smtClean="0"/>
              <a:t>“Tuning Recurrent Neural Networks With Reinforcement Learning”</a:t>
            </a:r>
            <a:endParaRPr lang="zh-CN" altLang="en-US" sz="2000" i="1" dirty="0"/>
          </a:p>
        </p:txBody>
      </p:sp>
      <p:sp>
        <p:nvSpPr>
          <p:cNvPr id="41" name="Title 1"/>
          <p:cNvSpPr txBox="1"/>
          <p:nvPr/>
        </p:nvSpPr>
        <p:spPr>
          <a:xfrm>
            <a:off x="760956" y="102870"/>
            <a:ext cx="6325643" cy="998621"/>
          </a:xfrm>
          <a:prstGeom prst="rect">
            <a:avLst/>
          </a:prstGeom>
        </p:spPr>
        <p:txBody>
          <a:bodyPr vert="horz" lIns="91440" tIns="45720" rIns="91440" bIns="45720" rtlCol="0" anchor="ctr">
            <a:normAutofit fontScale="8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Deep Reinforcement Learning</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Introduction</a:t>
            </a:r>
            <a:endParaRPr lang="en-US" dirty="0">
              <a:solidFill>
                <a:srgbClr val="FFFF00"/>
              </a:solidFill>
            </a:endParaRPr>
          </a:p>
        </p:txBody>
      </p:sp>
      <p:sp>
        <p:nvSpPr>
          <p:cNvPr id="3" name="Content Placeholder 2"/>
          <p:cNvSpPr>
            <a:spLocks noGrp="1"/>
          </p:cNvSpPr>
          <p:nvPr>
            <p:ph sz="half" idx="1"/>
          </p:nvPr>
        </p:nvSpPr>
        <p:spPr>
          <a:xfrm>
            <a:off x="1141410" y="2249486"/>
            <a:ext cx="3922959" cy="3541714"/>
          </a:xfrm>
        </p:spPr>
        <p:txBody>
          <a:bodyPr anchor="ctr">
            <a:normAutofit/>
          </a:bodyPr>
          <a:lstStyle/>
          <a:p>
            <a:r>
              <a:rPr lang="en-US" sz="3200" dirty="0" smtClean="0"/>
              <a:t>Big data world</a:t>
            </a:r>
          </a:p>
          <a:p>
            <a:r>
              <a:rPr lang="en-US" sz="3200" dirty="0" smtClean="0"/>
              <a:t>Fast computing</a:t>
            </a:r>
          </a:p>
          <a:p>
            <a:r>
              <a:rPr lang="en-US" sz="3200" dirty="0" smtClean="0"/>
              <a:t>Machine learning model for specific task</a:t>
            </a:r>
          </a:p>
        </p:txBody>
      </p:sp>
      <p:sp>
        <p:nvSpPr>
          <p:cNvPr id="4" name="Content Placeholder 3"/>
          <p:cNvSpPr>
            <a:spLocks noGrp="1"/>
          </p:cNvSpPr>
          <p:nvPr>
            <p:ph sz="half" idx="2"/>
          </p:nvPr>
        </p:nvSpPr>
        <p:spPr>
          <a:xfrm>
            <a:off x="6295292" y="2249486"/>
            <a:ext cx="4193931" cy="3541714"/>
          </a:xfrm>
        </p:spPr>
        <p:txBody>
          <a:bodyPr anchor="ctr">
            <a:normAutofit/>
          </a:bodyPr>
          <a:lstStyle/>
          <a:p>
            <a:pPr marL="0" indent="0">
              <a:buNone/>
            </a:pPr>
            <a:r>
              <a:rPr lang="en-US" sz="3200" dirty="0"/>
              <a:t>Lack of well labeled </a:t>
            </a:r>
            <a:r>
              <a:rPr lang="en-US" sz="3200" dirty="0" smtClean="0"/>
              <a:t>data in various scenarios</a:t>
            </a:r>
            <a:endParaRPr lang="en-US" sz="3200" dirty="0"/>
          </a:p>
        </p:txBody>
      </p:sp>
      <p:sp>
        <p:nvSpPr>
          <p:cNvPr id="5" name="Right Arrow 4"/>
          <p:cNvSpPr/>
          <p:nvPr/>
        </p:nvSpPr>
        <p:spPr>
          <a:xfrm>
            <a:off x="4826977" y="3576331"/>
            <a:ext cx="1395045"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 is Transfer Learning?</a:t>
            </a:r>
            <a:endParaRPr lang="en-US" dirty="0">
              <a:solidFill>
                <a:srgbClr val="FFFF00"/>
              </a:solidFill>
            </a:endParaRPr>
          </a:p>
        </p:txBody>
      </p:sp>
      <p:sp>
        <p:nvSpPr>
          <p:cNvPr id="4" name="Content Placeholder 3"/>
          <p:cNvSpPr>
            <a:spLocks noGrp="1"/>
          </p:cNvSpPr>
          <p:nvPr>
            <p:ph sz="half" idx="1"/>
          </p:nvPr>
        </p:nvSpPr>
        <p:spPr/>
        <p:txBody>
          <a:bodyPr/>
          <a:lstStyle/>
          <a:p>
            <a:r>
              <a:rPr lang="en-US" dirty="0"/>
              <a:t>Transfer learning is a machine learning technique where a model trained on one task is re-purposed on a second related task.</a:t>
            </a:r>
          </a:p>
        </p:txBody>
      </p:sp>
      <p:pic>
        <p:nvPicPr>
          <p:cNvPr id="5122" name="Picture 2" descr="Image result for transfer learn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279772"/>
            <a:ext cx="4875213" cy="3481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urved Connector 15"/>
          <p:cNvCxnSpPr>
            <a:stCxn id="6" idx="2"/>
            <a:endCxn id="7" idx="0"/>
          </p:cNvCxnSpPr>
          <p:nvPr/>
        </p:nvCxnSpPr>
        <p:spPr>
          <a:xfrm rot="16200000" flipH="1">
            <a:off x="3378445" y="3009168"/>
            <a:ext cx="474784" cy="1138604"/>
          </a:xfrm>
          <a:prstGeom prst="curvedConnector3">
            <a:avLst/>
          </a:prstGeom>
          <a:ln w="57150">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solidFill>
                  <a:srgbClr val="FFFF00"/>
                </a:solidFill>
              </a:rPr>
              <a:t>What is Transfer Learning?</a:t>
            </a:r>
            <a:endParaRPr lang="en-US" dirty="0">
              <a:solidFill>
                <a:srgbClr val="FFFF00"/>
              </a:solidFill>
            </a:endParaRPr>
          </a:p>
        </p:txBody>
      </p:sp>
      <p:sp>
        <p:nvSpPr>
          <p:cNvPr id="5" name="Content Placeholder 4"/>
          <p:cNvSpPr>
            <a:spLocks noGrp="1"/>
          </p:cNvSpPr>
          <p:nvPr>
            <p:ph idx="1"/>
          </p:nvPr>
        </p:nvSpPr>
        <p:spPr>
          <a:xfrm>
            <a:off x="1141412" y="2039816"/>
            <a:ext cx="9905999" cy="467336"/>
          </a:xfrm>
        </p:spPr>
        <p:txBody>
          <a:bodyPr>
            <a:normAutofit fontScale="92500" lnSpcReduction="10000"/>
          </a:bodyPr>
          <a:lstStyle/>
          <a:p>
            <a:pPr marL="0" indent="0" algn="ctr">
              <a:buNone/>
            </a:pPr>
            <a:r>
              <a:rPr lang="en-US" dirty="0" smtClean="0"/>
              <a:t>Traditional Supervised Learning Scenario</a:t>
            </a:r>
            <a:endParaRPr lang="en-US" dirty="0"/>
          </a:p>
        </p:txBody>
      </p:sp>
      <p:sp>
        <p:nvSpPr>
          <p:cNvPr id="6" name="Rounded Rectangle 5"/>
          <p:cNvSpPr/>
          <p:nvPr/>
        </p:nvSpPr>
        <p:spPr>
          <a:xfrm>
            <a:off x="1907931" y="2716824"/>
            <a:ext cx="2277208" cy="6242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030307" y="2716823"/>
            <a:ext cx="2277208" cy="62425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515193" y="3815862"/>
            <a:ext cx="1339892" cy="1420690"/>
          </a:xfrm>
          <a:prstGeom prst="rect">
            <a:avLst/>
          </a:prstGeom>
        </p:spPr>
      </p:pic>
      <p:pic>
        <p:nvPicPr>
          <p:cNvPr id="9" name="Picture 8"/>
          <p:cNvPicPr>
            <a:picLocks noChangeAspect="1"/>
          </p:cNvPicPr>
          <p:nvPr/>
        </p:nvPicPr>
        <p:blipFill>
          <a:blip r:embed="rId3"/>
          <a:stretch>
            <a:fillRect/>
          </a:stretch>
        </p:blipFill>
        <p:spPr>
          <a:xfrm>
            <a:off x="7216755" y="3815862"/>
            <a:ext cx="1332322" cy="1420690"/>
          </a:xfrm>
          <a:prstGeom prst="rect">
            <a:avLst/>
          </a:prstGeom>
        </p:spPr>
      </p:pic>
      <p:sp>
        <p:nvSpPr>
          <p:cNvPr id="10" name="Oval 9"/>
          <p:cNvSpPr/>
          <p:nvPr/>
        </p:nvSpPr>
        <p:spPr>
          <a:xfrm>
            <a:off x="1907931" y="5583845"/>
            <a:ext cx="2233246" cy="111662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74269" y="5583846"/>
            <a:ext cx="2233246" cy="11166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7665" y="5214513"/>
            <a:ext cx="974947" cy="369332"/>
          </a:xfrm>
          <a:prstGeom prst="rect">
            <a:avLst/>
          </a:prstGeom>
          <a:noFill/>
        </p:spPr>
        <p:txBody>
          <a:bodyPr wrap="none" rtlCol="0">
            <a:spAutoFit/>
          </a:bodyPr>
          <a:lstStyle/>
          <a:p>
            <a:r>
              <a:rPr lang="en-US" dirty="0" smtClean="0"/>
              <a:t>Model A</a:t>
            </a:r>
            <a:endParaRPr lang="en-US" dirty="0"/>
          </a:p>
        </p:txBody>
      </p:sp>
      <p:sp>
        <p:nvSpPr>
          <p:cNvPr id="14" name="TextBox 13"/>
          <p:cNvSpPr txBox="1"/>
          <p:nvPr/>
        </p:nvSpPr>
        <p:spPr>
          <a:xfrm>
            <a:off x="7395442" y="5236552"/>
            <a:ext cx="974947" cy="369332"/>
          </a:xfrm>
          <a:prstGeom prst="rect">
            <a:avLst/>
          </a:prstGeom>
          <a:noFill/>
        </p:spPr>
        <p:txBody>
          <a:bodyPr wrap="none" rtlCol="0">
            <a:spAutoFit/>
          </a:bodyPr>
          <a:lstStyle/>
          <a:p>
            <a:r>
              <a:rPr lang="en-US" dirty="0" smtClean="0"/>
              <a:t>Model B</a:t>
            </a:r>
            <a:endParaRPr lang="en-US" dirty="0"/>
          </a:p>
        </p:txBody>
      </p:sp>
      <p:cxnSp>
        <p:nvCxnSpPr>
          <p:cNvPr id="22" name="Curved Connector 21"/>
          <p:cNvCxnSpPr>
            <a:stCxn id="7" idx="1"/>
            <a:endCxn id="10" idx="0"/>
          </p:cNvCxnSpPr>
          <p:nvPr/>
        </p:nvCxnSpPr>
        <p:spPr>
          <a:xfrm rot="10800000" flipV="1">
            <a:off x="3024555" y="4526207"/>
            <a:ext cx="490639" cy="1057638"/>
          </a:xfrm>
          <a:prstGeom prst="curvedConnector2">
            <a:avLst/>
          </a:prstGeom>
          <a:ln w="57150">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8" idx="2"/>
            <a:endCxn id="9" idx="0"/>
          </p:cNvCxnSpPr>
          <p:nvPr/>
        </p:nvCxnSpPr>
        <p:spPr>
          <a:xfrm rot="5400000">
            <a:off x="8288522" y="2935473"/>
            <a:ext cx="474784" cy="1285995"/>
          </a:xfrm>
          <a:prstGeom prst="curvedConnector3">
            <a:avLst/>
          </a:prstGeom>
          <a:ln w="57150">
            <a:solidFill>
              <a:srgbClr val="FFFF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9" idx="3"/>
            <a:endCxn id="12" idx="0"/>
          </p:cNvCxnSpPr>
          <p:nvPr/>
        </p:nvCxnSpPr>
        <p:spPr>
          <a:xfrm>
            <a:off x="8549077" y="4526207"/>
            <a:ext cx="641815" cy="1057639"/>
          </a:xfrm>
          <a:prstGeom prst="curvedConnector2">
            <a:avLst/>
          </a:prstGeom>
          <a:ln w="57150">
            <a:solidFill>
              <a:srgbClr val="FFFF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052735" y="2855167"/>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374820" y="2828251"/>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03599" y="3044688"/>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941656" y="2891680"/>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223277" y="3062500"/>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15836" y="2850676"/>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8165945" y="2796733"/>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8548262" y="2940050"/>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8967901" y="2807752"/>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9342547" y="2978571"/>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9825031" y="2849715"/>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230016" y="5924939"/>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571121" y="5816330"/>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552101" y="6258399"/>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185138" y="5924938"/>
            <a:ext cx="1506287" cy="523220"/>
          </a:xfrm>
          <a:prstGeom prst="rect">
            <a:avLst/>
          </a:prstGeom>
          <a:noFill/>
        </p:spPr>
        <p:txBody>
          <a:bodyPr wrap="square" rtlCol="0">
            <a:spAutoFit/>
          </a:bodyPr>
          <a:lstStyle/>
          <a:p>
            <a:r>
              <a:rPr lang="en-US" sz="2800" dirty="0" smtClean="0"/>
              <a:t>98% </a:t>
            </a:r>
            <a:r>
              <a:rPr lang="en-US" sz="2800" dirty="0" err="1" smtClean="0"/>
              <a:t>acc</a:t>
            </a:r>
            <a:endParaRPr lang="en-US" sz="2800" dirty="0"/>
          </a:p>
        </p:txBody>
      </p:sp>
      <p:sp>
        <p:nvSpPr>
          <p:cNvPr id="46" name="Oval 45"/>
          <p:cNvSpPr/>
          <p:nvPr/>
        </p:nvSpPr>
        <p:spPr>
          <a:xfrm>
            <a:off x="2979336" y="5825660"/>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56099" y="6172953"/>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434248" y="5980721"/>
            <a:ext cx="358869" cy="161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336206" y="6333784"/>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574459" y="5919172"/>
            <a:ext cx="1455848" cy="523220"/>
          </a:xfrm>
          <a:prstGeom prst="rect">
            <a:avLst/>
          </a:prstGeom>
          <a:noFill/>
        </p:spPr>
        <p:txBody>
          <a:bodyPr wrap="none" rtlCol="0">
            <a:spAutoFit/>
          </a:bodyPr>
          <a:lstStyle/>
          <a:p>
            <a:r>
              <a:rPr lang="en-US" sz="2800" dirty="0" smtClean="0"/>
              <a:t>50% </a:t>
            </a:r>
            <a:r>
              <a:rPr lang="en-US" sz="2800" dirty="0" err="1" smtClean="0"/>
              <a:t>acc</a:t>
            </a:r>
            <a:endParaRPr lang="en-US" sz="2800" dirty="0"/>
          </a:p>
        </p:txBody>
      </p:sp>
      <p:sp>
        <p:nvSpPr>
          <p:cNvPr id="50" name="Rounded Rectangle 49"/>
          <p:cNvSpPr/>
          <p:nvPr/>
        </p:nvSpPr>
        <p:spPr>
          <a:xfrm>
            <a:off x="8370389" y="5905161"/>
            <a:ext cx="231606" cy="248015"/>
          </a:xfrm>
          <a:prstGeom prst="roundRect">
            <a:avLst>
              <a:gd name="adj" fmla="val 3681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093864" y="6281561"/>
            <a:ext cx="231606" cy="248015"/>
          </a:xfrm>
          <a:prstGeom prst="roundRect">
            <a:avLst>
              <a:gd name="adj" fmla="val 3681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595657" y="5810260"/>
            <a:ext cx="231606" cy="248015"/>
          </a:xfrm>
          <a:prstGeom prst="roundRect">
            <a:avLst>
              <a:gd name="adj" fmla="val 3681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gular Pentagon 50"/>
          <p:cNvSpPr/>
          <p:nvPr/>
        </p:nvSpPr>
        <p:spPr>
          <a:xfrm>
            <a:off x="8913341" y="5728996"/>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gular Pentagon 54"/>
          <p:cNvSpPr/>
          <p:nvPr/>
        </p:nvSpPr>
        <p:spPr>
          <a:xfrm>
            <a:off x="8594752" y="6197763"/>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gular Pentagon 55"/>
          <p:cNvSpPr/>
          <p:nvPr/>
        </p:nvSpPr>
        <p:spPr>
          <a:xfrm>
            <a:off x="9471273" y="6170136"/>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urved Connector 15"/>
          <p:cNvCxnSpPr>
            <a:stCxn id="6" idx="2"/>
            <a:endCxn id="44" idx="0"/>
          </p:cNvCxnSpPr>
          <p:nvPr/>
        </p:nvCxnSpPr>
        <p:spPr>
          <a:xfrm rot="16200000" flipH="1">
            <a:off x="3371542" y="3016070"/>
            <a:ext cx="368341" cy="1018355"/>
          </a:xfrm>
          <a:prstGeom prst="curvedConnector3">
            <a:avLst/>
          </a:prstGeom>
          <a:ln w="57150">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solidFill>
                  <a:srgbClr val="FFFF00"/>
                </a:solidFill>
              </a:rPr>
              <a:t>What is Transfer Learning?</a:t>
            </a:r>
            <a:endParaRPr lang="en-US" dirty="0">
              <a:solidFill>
                <a:srgbClr val="FFFF00"/>
              </a:solidFill>
            </a:endParaRPr>
          </a:p>
        </p:txBody>
      </p:sp>
      <p:sp>
        <p:nvSpPr>
          <p:cNvPr id="5" name="Content Placeholder 4"/>
          <p:cNvSpPr>
            <a:spLocks noGrp="1"/>
          </p:cNvSpPr>
          <p:nvPr>
            <p:ph idx="1"/>
          </p:nvPr>
        </p:nvSpPr>
        <p:spPr>
          <a:xfrm>
            <a:off x="1141413" y="1984788"/>
            <a:ext cx="9905999" cy="467336"/>
          </a:xfrm>
        </p:spPr>
        <p:txBody>
          <a:bodyPr>
            <a:normAutofit fontScale="92500" lnSpcReduction="10000"/>
          </a:bodyPr>
          <a:lstStyle/>
          <a:p>
            <a:pPr marL="0" indent="0" algn="ctr">
              <a:buNone/>
            </a:pPr>
            <a:endParaRPr lang="en-US" dirty="0"/>
          </a:p>
        </p:txBody>
      </p:sp>
      <p:sp>
        <p:nvSpPr>
          <p:cNvPr id="6" name="Rounded Rectangle 5"/>
          <p:cNvSpPr/>
          <p:nvPr/>
        </p:nvSpPr>
        <p:spPr>
          <a:xfrm>
            <a:off x="1907931" y="2716824"/>
            <a:ext cx="2277208" cy="6242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030307" y="2716823"/>
            <a:ext cx="2277208" cy="62425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t="13160"/>
          <a:stretch>
            <a:fillRect/>
          </a:stretch>
        </p:blipFill>
        <p:spPr>
          <a:xfrm>
            <a:off x="3515193" y="4002832"/>
            <a:ext cx="1339892" cy="1233719"/>
          </a:xfrm>
          <a:prstGeom prst="rect">
            <a:avLst/>
          </a:prstGeom>
        </p:spPr>
      </p:pic>
      <p:pic>
        <p:nvPicPr>
          <p:cNvPr id="9" name="Picture 8"/>
          <p:cNvPicPr>
            <a:picLocks noChangeAspect="1"/>
          </p:cNvPicPr>
          <p:nvPr/>
        </p:nvPicPr>
        <p:blipFill rotWithShape="1">
          <a:blip r:embed="rId3"/>
          <a:srcRect t="15131"/>
          <a:stretch>
            <a:fillRect/>
          </a:stretch>
        </p:blipFill>
        <p:spPr>
          <a:xfrm>
            <a:off x="7216755" y="4030824"/>
            <a:ext cx="1332322" cy="1205728"/>
          </a:xfrm>
          <a:prstGeom prst="rect">
            <a:avLst/>
          </a:prstGeom>
        </p:spPr>
      </p:pic>
      <p:sp>
        <p:nvSpPr>
          <p:cNvPr id="10" name="Oval 9"/>
          <p:cNvSpPr/>
          <p:nvPr/>
        </p:nvSpPr>
        <p:spPr>
          <a:xfrm>
            <a:off x="1907931" y="5583845"/>
            <a:ext cx="2233246" cy="111662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74269" y="5583846"/>
            <a:ext cx="2233246" cy="11166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7665" y="5214513"/>
            <a:ext cx="974947" cy="369332"/>
          </a:xfrm>
          <a:prstGeom prst="rect">
            <a:avLst/>
          </a:prstGeom>
          <a:noFill/>
        </p:spPr>
        <p:txBody>
          <a:bodyPr wrap="none" rtlCol="0">
            <a:spAutoFit/>
          </a:bodyPr>
          <a:lstStyle/>
          <a:p>
            <a:r>
              <a:rPr lang="en-US" dirty="0" smtClean="0"/>
              <a:t>Model A</a:t>
            </a:r>
            <a:endParaRPr lang="en-US" dirty="0"/>
          </a:p>
        </p:txBody>
      </p:sp>
      <p:sp>
        <p:nvSpPr>
          <p:cNvPr id="14" name="TextBox 13"/>
          <p:cNvSpPr txBox="1"/>
          <p:nvPr/>
        </p:nvSpPr>
        <p:spPr>
          <a:xfrm>
            <a:off x="7395442" y="5236552"/>
            <a:ext cx="974947" cy="369332"/>
          </a:xfrm>
          <a:prstGeom prst="rect">
            <a:avLst/>
          </a:prstGeom>
          <a:noFill/>
        </p:spPr>
        <p:txBody>
          <a:bodyPr wrap="none" rtlCol="0">
            <a:spAutoFit/>
          </a:bodyPr>
          <a:lstStyle/>
          <a:p>
            <a:r>
              <a:rPr lang="en-US" dirty="0" smtClean="0"/>
              <a:t>Model B</a:t>
            </a:r>
            <a:endParaRPr lang="en-US" dirty="0"/>
          </a:p>
        </p:txBody>
      </p:sp>
      <p:cxnSp>
        <p:nvCxnSpPr>
          <p:cNvPr id="22" name="Curved Connector 21"/>
          <p:cNvCxnSpPr>
            <a:stCxn id="7" idx="1"/>
            <a:endCxn id="10" idx="0"/>
          </p:cNvCxnSpPr>
          <p:nvPr/>
        </p:nvCxnSpPr>
        <p:spPr>
          <a:xfrm rot="10800000" flipV="1">
            <a:off x="3024555" y="4526207"/>
            <a:ext cx="490639" cy="1057638"/>
          </a:xfrm>
          <a:prstGeom prst="curvedConnector2">
            <a:avLst/>
          </a:prstGeom>
          <a:ln w="57150">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8" idx="2"/>
            <a:endCxn id="54" idx="0"/>
          </p:cNvCxnSpPr>
          <p:nvPr/>
        </p:nvCxnSpPr>
        <p:spPr>
          <a:xfrm rot="5400000">
            <a:off x="8414223" y="2962454"/>
            <a:ext cx="376065" cy="1133313"/>
          </a:xfrm>
          <a:prstGeom prst="curvedConnector3">
            <a:avLst/>
          </a:prstGeom>
          <a:ln w="57150">
            <a:solidFill>
              <a:srgbClr val="FFFF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9" idx="3"/>
            <a:endCxn id="12" idx="0"/>
          </p:cNvCxnSpPr>
          <p:nvPr/>
        </p:nvCxnSpPr>
        <p:spPr>
          <a:xfrm>
            <a:off x="8549077" y="4526207"/>
            <a:ext cx="641815" cy="1057639"/>
          </a:xfrm>
          <a:prstGeom prst="curvedConnector2">
            <a:avLst/>
          </a:prstGeom>
          <a:ln w="57150">
            <a:solidFill>
              <a:srgbClr val="FFFF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052735" y="2855167"/>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374820" y="2828251"/>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03599" y="3044688"/>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941656" y="2891680"/>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223277" y="3062500"/>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15836" y="2850676"/>
            <a:ext cx="177281" cy="173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8165945" y="2796733"/>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8548262" y="2940050"/>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8967901" y="2807752"/>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9342547" y="2978571"/>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9825031" y="2849715"/>
            <a:ext cx="251927" cy="257711"/>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230016" y="5924939"/>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571121" y="5816330"/>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552101" y="6258399"/>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185138" y="5924938"/>
            <a:ext cx="1506287" cy="523220"/>
          </a:xfrm>
          <a:prstGeom prst="rect">
            <a:avLst/>
          </a:prstGeom>
          <a:noFill/>
        </p:spPr>
        <p:txBody>
          <a:bodyPr wrap="square" rtlCol="0">
            <a:spAutoFit/>
          </a:bodyPr>
          <a:lstStyle/>
          <a:p>
            <a:r>
              <a:rPr lang="en-US" sz="2800" dirty="0" smtClean="0"/>
              <a:t>98% </a:t>
            </a:r>
            <a:r>
              <a:rPr lang="en-US" sz="2800" dirty="0" err="1" smtClean="0"/>
              <a:t>acc</a:t>
            </a:r>
            <a:endParaRPr lang="en-US" sz="2800" dirty="0"/>
          </a:p>
        </p:txBody>
      </p:sp>
      <p:sp>
        <p:nvSpPr>
          <p:cNvPr id="46" name="Oval 45"/>
          <p:cNvSpPr/>
          <p:nvPr/>
        </p:nvSpPr>
        <p:spPr>
          <a:xfrm>
            <a:off x="2979336" y="5825660"/>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56099" y="6172953"/>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434248" y="5980721"/>
            <a:ext cx="358869" cy="161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336206" y="6333784"/>
            <a:ext cx="228779" cy="217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574459" y="5919172"/>
            <a:ext cx="1455848" cy="523220"/>
          </a:xfrm>
          <a:prstGeom prst="rect">
            <a:avLst/>
          </a:prstGeom>
          <a:noFill/>
        </p:spPr>
        <p:txBody>
          <a:bodyPr wrap="none" rtlCol="0">
            <a:spAutoFit/>
          </a:bodyPr>
          <a:lstStyle/>
          <a:p>
            <a:r>
              <a:rPr lang="en-US" sz="2800" dirty="0" smtClean="0"/>
              <a:t>90% </a:t>
            </a:r>
            <a:r>
              <a:rPr lang="en-US" sz="2800" dirty="0" err="1" smtClean="0"/>
              <a:t>acc</a:t>
            </a:r>
            <a:endParaRPr lang="en-US" sz="2800" dirty="0"/>
          </a:p>
        </p:txBody>
      </p:sp>
      <p:sp>
        <p:nvSpPr>
          <p:cNvPr id="53" name="Rounded Rectangle 52"/>
          <p:cNvSpPr/>
          <p:nvPr/>
        </p:nvSpPr>
        <p:spPr>
          <a:xfrm>
            <a:off x="9595657" y="5810260"/>
            <a:ext cx="231606" cy="248015"/>
          </a:xfrm>
          <a:prstGeom prst="roundRect">
            <a:avLst>
              <a:gd name="adj" fmla="val 3681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gular Pentagon 50"/>
          <p:cNvSpPr/>
          <p:nvPr/>
        </p:nvSpPr>
        <p:spPr>
          <a:xfrm>
            <a:off x="8913341" y="5728996"/>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gular Pentagon 54"/>
          <p:cNvSpPr/>
          <p:nvPr/>
        </p:nvSpPr>
        <p:spPr>
          <a:xfrm>
            <a:off x="8594752" y="6197763"/>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gular Pentagon 55"/>
          <p:cNvSpPr/>
          <p:nvPr/>
        </p:nvSpPr>
        <p:spPr>
          <a:xfrm>
            <a:off x="9471273" y="6170136"/>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2"/>
          <a:srcRect b="85775"/>
          <a:stretch>
            <a:fillRect/>
          </a:stretch>
        </p:blipFill>
        <p:spPr>
          <a:xfrm rot="20004801">
            <a:off x="3440167" y="3698734"/>
            <a:ext cx="1339892" cy="202090"/>
          </a:xfrm>
          <a:prstGeom prst="rect">
            <a:avLst/>
          </a:prstGeom>
        </p:spPr>
      </p:pic>
      <p:pic>
        <p:nvPicPr>
          <p:cNvPr id="54" name="Picture 53"/>
          <p:cNvPicPr>
            <a:picLocks noChangeAspect="1"/>
          </p:cNvPicPr>
          <p:nvPr/>
        </p:nvPicPr>
        <p:blipFill rotWithShape="1">
          <a:blip r:embed="rId3"/>
          <a:srcRect b="85526"/>
          <a:stretch>
            <a:fillRect/>
          </a:stretch>
        </p:blipFill>
        <p:spPr>
          <a:xfrm rot="1749871">
            <a:off x="7319333" y="3704108"/>
            <a:ext cx="1332322" cy="205633"/>
          </a:xfrm>
          <a:prstGeom prst="rect">
            <a:avLst/>
          </a:prstGeom>
        </p:spPr>
      </p:pic>
      <p:sp>
        <p:nvSpPr>
          <p:cNvPr id="13" name="Curved Down Arrow 12"/>
          <p:cNvSpPr/>
          <p:nvPr/>
        </p:nvSpPr>
        <p:spPr>
          <a:xfrm>
            <a:off x="4477961" y="3362062"/>
            <a:ext cx="3172656" cy="511922"/>
          </a:xfrm>
          <a:prstGeom prst="curved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002742" y="2932664"/>
            <a:ext cx="1982081" cy="369332"/>
          </a:xfrm>
          <a:prstGeom prst="rect">
            <a:avLst/>
          </a:prstGeom>
          <a:noFill/>
        </p:spPr>
        <p:txBody>
          <a:bodyPr wrap="none" rtlCol="0">
            <a:spAutoFit/>
          </a:bodyPr>
          <a:lstStyle/>
          <a:p>
            <a:r>
              <a:rPr lang="en-US" dirty="0" smtClean="0"/>
              <a:t>Transfer knowledge</a:t>
            </a:r>
            <a:endParaRPr lang="en-US" dirty="0"/>
          </a:p>
        </p:txBody>
      </p:sp>
      <p:sp>
        <p:nvSpPr>
          <p:cNvPr id="58" name="Regular Pentagon 57"/>
          <p:cNvSpPr/>
          <p:nvPr/>
        </p:nvSpPr>
        <p:spPr>
          <a:xfrm>
            <a:off x="9015667" y="6214732"/>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gular Pentagon 58"/>
          <p:cNvSpPr/>
          <p:nvPr/>
        </p:nvSpPr>
        <p:spPr>
          <a:xfrm>
            <a:off x="8387081" y="5830508"/>
            <a:ext cx="306487" cy="313881"/>
          </a:xfrm>
          <a:prstGeom prst="pen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Definition of Transfer Learning</a:t>
            </a:r>
            <a:endParaRPr lang="en-US" dirty="0">
              <a:solidFill>
                <a:srgbClr val="FFFF00"/>
              </a:solidFill>
            </a:endParaRPr>
          </a:p>
        </p:txBody>
      </p:sp>
      <p:sp>
        <p:nvSpPr>
          <p:cNvPr id="3" name="Content Placeholder 2"/>
          <p:cNvSpPr>
            <a:spLocks noGrp="1"/>
          </p:cNvSpPr>
          <p:nvPr>
            <p:ph type="body" idx="1"/>
          </p:nvPr>
        </p:nvSpPr>
        <p:spPr/>
        <p:txBody>
          <a:bodyPr>
            <a:normAutofit/>
          </a:bodyPr>
          <a:lstStyle/>
          <a:p>
            <a:r>
              <a:rPr lang="en-US" dirty="0" smtClean="0"/>
              <a:t> Source</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2"/>
              </p:nvPr>
            </p:nvSpPr>
            <p:spPr/>
            <p:txBody>
              <a:bodyPr>
                <a:normAutofit fontScale="85000" lnSpcReduction="10000"/>
              </a:bodyPr>
              <a:lstStyle/>
              <a:p>
                <a:r>
                  <a:rPr lang="en-US" dirty="0" smtClean="0"/>
                  <a:t>A source domain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oMath>
                </a14:m>
                <a:r>
                  <a:rPr lang="en-US" dirty="0"/>
                  <a:t> consists of a feature space </a:t>
                </a:r>
                <a14:m>
                  <m:oMath xmlns:m="http://schemas.openxmlformats.org/officeDocument/2006/math">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𝕏</m:t>
                        </m:r>
                      </m:e>
                      <m:sub>
                        <m:r>
                          <a:rPr lang="en-US" i="1">
                            <a:latin typeface="Cambria Math" panose="02040503050406030204" pitchFamily="18" charset="0"/>
                          </a:rPr>
                          <m:t>𝑠</m:t>
                        </m:r>
                      </m:sub>
                    </m:sSub>
                  </m:oMath>
                </a14:m>
                <a:endParaRPr lang="en-US" dirty="0" smtClean="0"/>
              </a:p>
              <a:p>
                <a:r>
                  <a:rPr lang="en-US" dirty="0"/>
                  <a:t>A</a:t>
                </a:r>
                <a:r>
                  <a:rPr lang="en-US" dirty="0" smtClean="0"/>
                  <a:t> marginal probability distribution </a:t>
                </a:r>
                <a14:m>
                  <m:oMath xmlns:m="http://schemas.openxmlformats.org/officeDocument/2006/math">
                    <m:r>
                      <a:rPr lang="en-US" b="0" i="1" smtClean="0">
                        <a:latin typeface="Cambria Math" panose="02040503050406030204" pitchFamily="18" charset="0"/>
                      </a:rPr>
                      <m:t>𝑃</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𝑠</m:t>
                            </m:r>
                          </m:sub>
                        </m:sSub>
                      </m:e>
                    </m:d>
                  </m:oMath>
                </a14:m>
                <a:r>
                  <a:rPr lang="en-US" dirty="0" smtClean="0"/>
                  <a:t> where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𝕏</m:t>
                        </m:r>
                      </m:e>
                      <m:sub>
                        <m:r>
                          <a:rPr lang="en-US" b="0" i="1" smtClean="0">
                            <a:latin typeface="Cambria Math" panose="02040503050406030204" pitchFamily="18" charset="0"/>
                            <a:ea typeface="Cambria Math" panose="02040503050406030204" pitchFamily="18" charset="0"/>
                          </a:rPr>
                          <m:t>𝑠</m:t>
                        </m:r>
                      </m:sub>
                    </m:sSub>
                  </m:oMath>
                </a14:m>
                <a:endParaRPr lang="en-US" dirty="0" smtClean="0"/>
              </a:p>
              <a:p>
                <a:r>
                  <a:rPr lang="en-US" dirty="0" smtClean="0"/>
                  <a:t>Given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oMath>
                </a14:m>
                <a:r>
                  <a:rPr lang="en-US" dirty="0" smtClean="0"/>
                  <a:t>, a task </a:t>
                </a:r>
                <a14:m>
                  <m:oMath xmlns:m="http://schemas.openxmlformats.org/officeDocument/2006/math">
                    <m:sSub>
                      <m:sSubPr>
                        <m:ctrlPr>
                          <a:rPr lang="en-US" i="1" smtClean="0">
                            <a:latin typeface="Cambria Math" charset="0"/>
                          </a:rPr>
                        </m:ctrlPr>
                      </m:sSubPr>
                      <m:e>
                        <m:r>
                          <a:rPr lang="en-US" i="1" smtClean="0">
                            <a:latin typeface="Cambria Math" panose="02040503050406030204" pitchFamily="18" charset="0"/>
                            <a:ea typeface="Cambria Math" panose="02040503050406030204" pitchFamily="18" charset="0"/>
                          </a:rPr>
                          <m:t>𝒯</m:t>
                        </m:r>
                      </m:e>
                      <m:sub>
                        <m:r>
                          <a:rPr lang="en-US" b="0" i="1" smtClean="0">
                            <a:latin typeface="Cambria Math" panose="02040503050406030204" pitchFamily="18" charset="0"/>
                          </a:rPr>
                          <m:t>𝑠</m:t>
                        </m:r>
                      </m:sub>
                    </m:sSub>
                  </m:oMath>
                </a14:m>
                <a:r>
                  <a:rPr lang="en-US" dirty="0" smtClean="0"/>
                  <a:t> consists of a label space </a:t>
                </a:r>
                <a14:m>
                  <m:oMath xmlns:m="http://schemas.openxmlformats.org/officeDocument/2006/math">
                    <m:sSub>
                      <m:sSubPr>
                        <m:ctrlPr>
                          <a:rPr lang="en-US" i="1" smtClean="0">
                            <a:latin typeface="Cambria Math" charset="0"/>
                          </a:rPr>
                        </m:ctrlPr>
                      </m:sSubPr>
                      <m:e>
                        <m:r>
                          <a:rPr lang="en-US" i="1" smtClean="0">
                            <a:latin typeface="Cambria Math" panose="02040503050406030204" pitchFamily="18" charset="0"/>
                            <a:ea typeface="Cambria Math" panose="02040503050406030204" pitchFamily="18" charset="0"/>
                          </a:rPr>
                          <m:t>𝕐</m:t>
                        </m:r>
                      </m:e>
                      <m:sub>
                        <m:r>
                          <a:rPr lang="en-US" b="0" i="1" smtClean="0">
                            <a:latin typeface="Cambria Math" panose="02040503050406030204" pitchFamily="18" charset="0"/>
                          </a:rPr>
                          <m:t>𝑠</m:t>
                        </m:r>
                      </m:sub>
                    </m:sSub>
                  </m:oMath>
                </a14:m>
                <a:r>
                  <a:rPr lang="en-US" dirty="0" smtClean="0"/>
                  <a:t> and learn </a:t>
                </a:r>
                <a14:m>
                  <m:oMath xmlns:m="http://schemas.openxmlformats.org/officeDocument/2006/math">
                    <m:r>
                      <a:rPr lang="en-US" b="0" i="1" smtClean="0">
                        <a:latin typeface="Cambria Math" panose="02040503050406030204" pitchFamily="18" charset="0"/>
                      </a:rPr>
                      <m:t>𝑃</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𝑠</m:t>
                            </m:r>
                          </m:sub>
                        </m:sSub>
                      </m:e>
                      <m:e>
                        <m:sSub>
                          <m:sSubPr>
                            <m:ctrlPr>
                              <a:rPr lang="en-US" i="1">
                                <a:latin typeface="Cambria Math" charset="0"/>
                              </a:rPr>
                            </m:ctrlPr>
                          </m:sSubPr>
                          <m:e>
                            <m:r>
                              <a:rPr lang="en-US" i="1">
                                <a:latin typeface="Cambria Math" panose="02040503050406030204" pitchFamily="18" charset="0"/>
                              </a:rPr>
                              <m:t>𝑋</m:t>
                            </m:r>
                          </m:e>
                          <m:sub>
                            <m:r>
                              <a:rPr lang="en-US" i="1">
                                <a:latin typeface="Cambria Math" panose="02040503050406030204" pitchFamily="18" charset="0"/>
                              </a:rPr>
                              <m:t>𝑠</m:t>
                            </m:r>
                          </m:sub>
                        </m:sSub>
                      </m:e>
                    </m:d>
                  </m:oMath>
                </a14:m>
                <a:r>
                  <a:rPr lang="en-US" dirty="0" smtClean="0"/>
                  <a:t> from training data where </a:t>
                </a:r>
                <a14:m>
                  <m:oMath xmlns:m="http://schemas.openxmlformats.org/officeDocument/2006/math">
                    <m:sSub>
                      <m:sSubPr>
                        <m:ctrlPr>
                          <a:rPr lang="en-US" i="1">
                            <a:latin typeface="Cambria Math" charset="0"/>
                          </a:rPr>
                        </m:ctrlPr>
                      </m:sSubPr>
                      <m:e>
                        <m:r>
                          <a:rPr lang="en-US" b="0" i="1" smtClean="0">
                            <a:latin typeface="Cambria Math" panose="02040503050406030204" pitchFamily="18" charset="0"/>
                          </a:rPr>
                          <m:t>𝑌</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charset="0"/>
                          </a:rPr>
                        </m:ctrlPr>
                      </m:sSubPr>
                      <m:e>
                        <m:r>
                          <a:rPr lang="en-US" b="0" i="1" smtClean="0">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𝕐</m:t>
                        </m:r>
                      </m:e>
                      <m:sub>
                        <m:r>
                          <a:rPr lang="en-US" i="1">
                            <a:latin typeface="Cambria Math" panose="02040503050406030204" pitchFamily="18" charset="0"/>
                            <a:ea typeface="Cambria Math" panose="02040503050406030204" pitchFamily="18" charset="0"/>
                          </a:rPr>
                          <m:t>𝑠</m:t>
                        </m:r>
                      </m:sub>
                    </m:sSub>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blipFill rotWithShape="1">
                <a:blip r:embed="rId2"/>
                <a:stretch>
                  <a:fillRect l="-1748" t="-2915" r="-250" b="-2466"/>
                </a:stretch>
              </a:blipFill>
            </p:spPr>
            <p:txBody>
              <a:bodyPr/>
              <a:lstStyle/>
              <a:p>
                <a:r>
                  <a:rPr lang="en-US">
                    <a:noFill/>
                  </a:rPr>
                  <a:t> </a:t>
                </a:r>
                <a:endParaRPr lang="en-US">
                  <a:noFill/>
                </a:endParaRPr>
              </a:p>
            </p:txBody>
          </p:sp>
        </mc:Fallback>
      </mc:AlternateContent>
      <p:sp>
        <p:nvSpPr>
          <p:cNvPr id="6" name="Text Placeholder 5"/>
          <p:cNvSpPr>
            <a:spLocks noGrp="1"/>
          </p:cNvSpPr>
          <p:nvPr>
            <p:ph type="body" sz="quarter" idx="3"/>
          </p:nvPr>
        </p:nvSpPr>
        <p:spPr/>
        <p:txBody>
          <a:bodyPr/>
          <a:lstStyle/>
          <a:p>
            <a:r>
              <a:rPr lang="en-US" dirty="0" smtClean="0"/>
              <a:t>Target</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sz="quarter" idx="4"/>
              </p:nvPr>
            </p:nvSpPr>
            <p:spPr/>
            <p:txBody>
              <a:bodyPr/>
              <a:lstStyle/>
              <a:p>
                <a:r>
                  <a:rPr lang="en-US" dirty="0" smtClean="0"/>
                  <a:t>With target domain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b="0" i="1" smtClean="0">
                            <a:latin typeface="Cambria Math" panose="02040503050406030204" pitchFamily="18" charset="0"/>
                          </a:rPr>
                          <m:t>𝑇</m:t>
                        </m:r>
                      </m:sub>
                    </m:sSub>
                  </m:oMath>
                </a14:m>
                <a:r>
                  <a:rPr lang="en-US" dirty="0" smtClean="0"/>
                  <a:t> and target task </a:t>
                </a:r>
                <a14:m>
                  <m:oMath xmlns:m="http://schemas.openxmlformats.org/officeDocument/2006/math">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𝒯</m:t>
                        </m:r>
                      </m:e>
                      <m:sub>
                        <m:r>
                          <a:rPr lang="en-US" b="0" i="1" smtClean="0">
                            <a:latin typeface="Cambria Math" panose="02040503050406030204" pitchFamily="18" charset="0"/>
                            <a:ea typeface="Cambria Math" panose="02040503050406030204" pitchFamily="18" charset="0"/>
                          </a:rPr>
                          <m:t>𝑇</m:t>
                        </m:r>
                      </m:sub>
                    </m:sSub>
                  </m:oMath>
                </a14:m>
                <a:r>
                  <a:rPr lang="en-US" dirty="0" smtClean="0"/>
                  <a:t>, learn </a:t>
                </a:r>
                <a14:m>
                  <m:oMath xmlns:m="http://schemas.openxmlformats.org/officeDocument/2006/math">
                    <m:r>
                      <a:rPr lang="en-US" i="1">
                        <a:latin typeface="Cambria Math" panose="02040503050406030204" pitchFamily="18" charset="0"/>
                      </a:rPr>
                      <m:t>𝑃</m:t>
                    </m:r>
                    <m:d>
                      <m:dPr>
                        <m:ctrlPr>
                          <a:rPr lang="en-US" i="1">
                            <a:latin typeface="Cambria Math" charset="0"/>
                          </a:rPr>
                        </m:ctrlPr>
                      </m:dPr>
                      <m:e>
                        <m:sSub>
                          <m:sSubPr>
                            <m:ctrlPr>
                              <a:rPr lang="en-US" i="1">
                                <a:latin typeface="Cambria Math" charset="0"/>
                              </a:rPr>
                            </m:ctrlPr>
                          </m:sSubPr>
                          <m:e>
                            <m:r>
                              <a:rPr lang="en-US" i="1">
                                <a:latin typeface="Cambria Math" panose="02040503050406030204" pitchFamily="18" charset="0"/>
                              </a:rPr>
                              <m:t>𝑌</m:t>
                            </m:r>
                          </m:e>
                          <m:sub>
                            <m:r>
                              <a:rPr lang="en-US" b="0" i="1" smtClean="0">
                                <a:latin typeface="Cambria Math" panose="02040503050406030204" pitchFamily="18" charset="0"/>
                              </a:rPr>
                              <m:t>𝑇</m:t>
                            </m:r>
                          </m:sub>
                        </m:sSub>
                      </m:e>
                      <m:e>
                        <m:sSub>
                          <m:sSubPr>
                            <m:ctrlPr>
                              <a:rPr lang="en-US" i="1">
                                <a:latin typeface="Cambria Math" charset="0"/>
                              </a:rPr>
                            </m:ctrlPr>
                          </m:sSubPr>
                          <m:e>
                            <m:r>
                              <a:rPr lang="en-US" i="1">
                                <a:latin typeface="Cambria Math" panose="02040503050406030204" pitchFamily="18" charset="0"/>
                              </a:rPr>
                              <m:t>𝑋</m:t>
                            </m:r>
                          </m:e>
                          <m:sub>
                            <m:r>
                              <a:rPr lang="en-US" b="0" i="1" smtClean="0">
                                <a:latin typeface="Cambria Math" panose="02040503050406030204" pitchFamily="18" charset="0"/>
                              </a:rPr>
                              <m:t>𝑇</m:t>
                            </m:r>
                          </m:sub>
                        </m:sSub>
                      </m:e>
                    </m:d>
                  </m:oMath>
                </a14:m>
                <a:r>
                  <a:rPr lang="en-US" dirty="0" smtClean="0"/>
                  <a:t> with the information gained from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oMath>
                </a14:m>
                <a:r>
                  <a:rPr lang="en-US" dirty="0" smtClean="0"/>
                  <a:t> and </a:t>
                </a:r>
                <a14:m>
                  <m:oMath xmlns:m="http://schemas.openxmlformats.org/officeDocument/2006/math">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𝒯</m:t>
                        </m:r>
                      </m:e>
                      <m:sub>
                        <m:r>
                          <a:rPr lang="en-US" i="1">
                            <a:latin typeface="Cambria Math" panose="02040503050406030204" pitchFamily="18" charset="0"/>
                          </a:rPr>
                          <m:t>𝑠</m:t>
                        </m:r>
                      </m:sub>
                    </m:sSub>
                  </m:oMath>
                </a14:m>
                <a:r>
                  <a:rPr lang="en-US" dirty="0" smtClean="0"/>
                  <a:t> where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𝑇</m:t>
                        </m:r>
                      </m:sub>
                    </m:sSub>
                  </m:oMath>
                </a14:m>
                <a:r>
                  <a:rPr lang="en-US" dirty="0" smtClean="0"/>
                  <a:t> or </a:t>
                </a:r>
                <a14:m>
                  <m:oMath xmlns:m="http://schemas.openxmlformats.org/officeDocument/2006/math">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𝒯</m:t>
                        </m:r>
                      </m:e>
                      <m:sub>
                        <m:r>
                          <a:rPr lang="en-US" i="1">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𝒯</m:t>
                        </m:r>
                      </m:e>
                      <m:sub>
                        <m:r>
                          <a:rPr lang="en-US" b="0" i="1" smtClean="0">
                            <a:latin typeface="Cambria Math" panose="02040503050406030204" pitchFamily="18" charset="0"/>
                            <a:ea typeface="Cambria Math" panose="02040503050406030204" pitchFamily="18" charset="0"/>
                          </a:rPr>
                          <m:t>𝑇</m:t>
                        </m:r>
                      </m:sub>
                    </m:sSub>
                  </m:oMath>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sz="quarter" idx="4"/>
              </p:nvPr>
            </p:nvSpPr>
            <p:spPr>
              <a:blipFill rotWithShape="1">
                <a:blip r:embed="rId3"/>
                <a:stretch>
                  <a:fillRect l="-2628" t="-2915"/>
                </a:stretch>
              </a:blipFill>
            </p:spPr>
            <p:txBody>
              <a:bodyPr/>
              <a:lstStyle/>
              <a:p>
                <a:r>
                  <a:rPr lang="en-US">
                    <a:noFill/>
                  </a:rPr>
                  <a:t> </a:t>
                </a:r>
                <a:endParaRPr lang="en-US">
                  <a:noFill/>
                </a:endParaRPr>
              </a:p>
            </p:txBody>
          </p:sp>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Transfer Learning Scenarios</a:t>
            </a:r>
            <a:endParaRPr lang="en-US" dirty="0">
              <a:solidFill>
                <a:srgbClr val="FFFF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14:m>
                  <m:oMath xmlns:m="http://schemas.openxmlformats.org/officeDocument/2006/math">
                    <m:sSub>
                      <m:sSubPr>
                        <m:ctrlPr>
                          <a:rPr lang="en-US" i="1" smtClean="0">
                            <a:latin typeface="Cambria Math" charset="0"/>
                          </a:rPr>
                        </m:ctrlPr>
                      </m:sSubPr>
                      <m:e>
                        <m:r>
                          <a:rPr lang="en-US" i="1" smtClean="0">
                            <a:latin typeface="Cambria Math" panose="02040503050406030204" pitchFamily="18" charset="0"/>
                            <a:ea typeface="Cambria Math" panose="02040503050406030204" pitchFamily="18" charset="0"/>
                          </a:rPr>
                          <m:t>𝕏</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𝕏</m:t>
                        </m:r>
                      </m:e>
                      <m:sub>
                        <m:r>
                          <a:rPr lang="en-US" i="1">
                            <a:latin typeface="Cambria Math" panose="02040503050406030204" pitchFamily="18" charset="0"/>
                          </a:rPr>
                          <m:t>𝑇</m:t>
                        </m:r>
                      </m:sub>
                    </m:sSub>
                  </m:oMath>
                </a14:m>
                <a:endParaRPr lang="en-US" dirty="0" smtClean="0"/>
              </a:p>
              <a:p>
                <a:pPr lvl="1"/>
                <a:r>
                  <a:rPr lang="en-US" dirty="0" smtClean="0"/>
                  <a:t>Different feature spaces</a:t>
                </a:r>
              </a:p>
              <a:p>
                <a14:m>
                  <m:oMath xmlns:m="http://schemas.openxmlformats.org/officeDocument/2006/math">
                    <m:r>
                      <a:rPr lang="en-US" i="1">
                        <a:latin typeface="Cambria Math" panose="02040503050406030204" pitchFamily="18" charset="0"/>
                      </a:rPr>
                      <m:t>𝑃</m:t>
                    </m:r>
                    <m:d>
                      <m:dPr>
                        <m:ctrlPr>
                          <a:rPr lang="en-US" i="1">
                            <a:latin typeface="Cambria Math" charset="0"/>
                          </a:rPr>
                        </m:ctrlPr>
                      </m:dPr>
                      <m:e>
                        <m:sSub>
                          <m:sSubPr>
                            <m:ctrlPr>
                              <a:rPr lang="en-US" i="1">
                                <a:latin typeface="Cambria Math" charset="0"/>
                              </a:rPr>
                            </m:ctrlPr>
                          </m:sSubPr>
                          <m:e>
                            <m:r>
                              <a:rPr lang="en-US" i="1">
                                <a:latin typeface="Cambria Math" panose="02040503050406030204" pitchFamily="18" charset="0"/>
                              </a:rPr>
                              <m:t>𝑋</m:t>
                            </m:r>
                          </m:e>
                          <m:sub>
                            <m:r>
                              <a:rPr lang="en-US" i="1">
                                <a:latin typeface="Cambria Math" panose="02040503050406030204" pitchFamily="18" charset="0"/>
                              </a:rPr>
                              <m:t>𝑠</m:t>
                            </m:r>
                          </m:sub>
                        </m:sSub>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𝑃</m:t>
                    </m:r>
                    <m:d>
                      <m:dPr>
                        <m:ctrlPr>
                          <a:rPr lang="en-US" i="1">
                            <a:latin typeface="Cambria Math" charset="0"/>
                          </a:rPr>
                        </m:ctrlPr>
                      </m:dPr>
                      <m:e>
                        <m:sSub>
                          <m:sSubPr>
                            <m:ctrlPr>
                              <a:rPr lang="en-US" i="1">
                                <a:latin typeface="Cambria Math" charset="0"/>
                              </a:rPr>
                            </m:ctrlPr>
                          </m:sSubPr>
                          <m:e>
                            <m:r>
                              <a:rPr lang="en-US" i="1">
                                <a:latin typeface="Cambria Math" panose="02040503050406030204" pitchFamily="18" charset="0"/>
                              </a:rPr>
                              <m:t>𝑋</m:t>
                            </m:r>
                          </m:e>
                          <m:sub>
                            <m:r>
                              <a:rPr lang="en-US" b="0" i="1" smtClean="0">
                                <a:latin typeface="Cambria Math" panose="02040503050406030204" pitchFamily="18" charset="0"/>
                              </a:rPr>
                              <m:t>𝑇</m:t>
                            </m:r>
                          </m:sub>
                        </m:sSub>
                      </m:e>
                    </m:d>
                  </m:oMath>
                </a14:m>
                <a:endParaRPr lang="en-US" dirty="0" smtClean="0"/>
              </a:p>
              <a:p>
                <a:pPr lvl="1"/>
                <a:r>
                  <a:rPr lang="en-US" dirty="0" smtClean="0"/>
                  <a:t>Different marginal probability distributions</a:t>
                </a:r>
              </a:p>
              <a:p>
                <a14:m>
                  <m:oMath xmlns:m="http://schemas.openxmlformats.org/officeDocument/2006/math">
                    <m:sSub>
                      <m:sSubPr>
                        <m:ctrlPr>
                          <a:rPr lang="en-US" i="1">
                            <a:latin typeface="Cambria Math" charset="0"/>
                          </a:rPr>
                        </m:ctrlPr>
                      </m:sSubPr>
                      <m:e>
                        <m:r>
                          <a:rPr lang="en-US" i="1" smtClean="0">
                            <a:latin typeface="Cambria Math" panose="02040503050406030204" pitchFamily="18" charset="0"/>
                            <a:ea typeface="Cambria Math" panose="02040503050406030204" pitchFamily="18" charset="0"/>
                          </a:rPr>
                          <m:t>𝕐</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ea typeface="Cambria Math" panose="02040503050406030204" pitchFamily="18" charset="0"/>
                          </a:rPr>
                          <m:t>𝕐</m:t>
                        </m:r>
                      </m:e>
                      <m:sub>
                        <m:r>
                          <a:rPr lang="en-US" i="1">
                            <a:latin typeface="Cambria Math" panose="02040503050406030204" pitchFamily="18" charset="0"/>
                          </a:rPr>
                          <m:t>𝑇</m:t>
                        </m:r>
                      </m:sub>
                    </m:sSub>
                  </m:oMath>
                </a14:m>
                <a:endParaRPr lang="en-US" dirty="0" smtClean="0"/>
              </a:p>
              <a:p>
                <a:pPr lvl="1"/>
                <a:r>
                  <a:rPr lang="en-US" dirty="0" smtClean="0"/>
                  <a:t>Different label spaces</a:t>
                </a:r>
              </a:p>
              <a:p>
                <a14:m>
                  <m:oMath xmlns:m="http://schemas.openxmlformats.org/officeDocument/2006/math">
                    <m:r>
                      <a:rPr lang="en-US" i="1">
                        <a:latin typeface="Cambria Math" panose="02040503050406030204" pitchFamily="18" charset="0"/>
                      </a:rPr>
                      <m:t>𝑃</m:t>
                    </m:r>
                    <m:d>
                      <m:dPr>
                        <m:ctrlPr>
                          <a:rPr lang="en-US" i="1">
                            <a:latin typeface="Cambria Math" charset="0"/>
                          </a:rPr>
                        </m:ctrlPr>
                      </m:dPr>
                      <m:e>
                        <m:sSub>
                          <m:sSubPr>
                            <m:ctrlPr>
                              <a:rPr lang="en-US" i="1">
                                <a:latin typeface="Cambria Math" charset="0"/>
                              </a:rPr>
                            </m:ctrlPr>
                          </m:sSubPr>
                          <m:e>
                            <m:r>
                              <a:rPr lang="en-US" i="1">
                                <a:latin typeface="Cambria Math" panose="02040503050406030204" pitchFamily="18" charset="0"/>
                              </a:rPr>
                              <m:t>𝑌</m:t>
                            </m:r>
                          </m:e>
                          <m:sub>
                            <m:r>
                              <a:rPr lang="en-US" i="1">
                                <a:latin typeface="Cambria Math" panose="02040503050406030204" pitchFamily="18" charset="0"/>
                              </a:rPr>
                              <m:t>𝑠</m:t>
                            </m:r>
                          </m:sub>
                        </m:sSub>
                      </m:e>
                      <m:e>
                        <m:sSub>
                          <m:sSubPr>
                            <m:ctrlPr>
                              <a:rPr lang="en-US" i="1">
                                <a:latin typeface="Cambria Math" charset="0"/>
                              </a:rPr>
                            </m:ctrlPr>
                          </m:sSubPr>
                          <m:e>
                            <m:r>
                              <a:rPr lang="en-US" i="1">
                                <a:latin typeface="Cambria Math" panose="02040503050406030204" pitchFamily="18" charset="0"/>
                              </a:rPr>
                              <m:t>𝑋</m:t>
                            </m:r>
                          </m:e>
                          <m:sub>
                            <m:r>
                              <a:rPr lang="en-US" i="1">
                                <a:latin typeface="Cambria Math" panose="02040503050406030204" pitchFamily="18" charset="0"/>
                              </a:rPr>
                              <m:t>𝑠</m:t>
                            </m:r>
                          </m:sub>
                        </m:sSub>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𝑃</m:t>
                    </m:r>
                    <m:d>
                      <m:dPr>
                        <m:ctrlPr>
                          <a:rPr lang="en-US" i="1">
                            <a:latin typeface="Cambria Math" charset="0"/>
                          </a:rPr>
                        </m:ctrlPr>
                      </m:dPr>
                      <m:e>
                        <m:sSub>
                          <m:sSubPr>
                            <m:ctrlPr>
                              <a:rPr lang="en-US" i="1">
                                <a:latin typeface="Cambria Math" charset="0"/>
                              </a:rPr>
                            </m:ctrlPr>
                          </m:sSubPr>
                          <m:e>
                            <m:r>
                              <a:rPr lang="en-US" i="1">
                                <a:latin typeface="Cambria Math" panose="02040503050406030204" pitchFamily="18" charset="0"/>
                              </a:rPr>
                              <m:t>𝑌</m:t>
                            </m:r>
                          </m:e>
                          <m:sub>
                            <m:r>
                              <a:rPr lang="en-US" b="0" i="1" smtClean="0">
                                <a:latin typeface="Cambria Math" panose="02040503050406030204" pitchFamily="18" charset="0"/>
                              </a:rPr>
                              <m:t>𝑇</m:t>
                            </m:r>
                          </m:sub>
                        </m:sSub>
                      </m:e>
                      <m:e>
                        <m:sSub>
                          <m:sSubPr>
                            <m:ctrlPr>
                              <a:rPr lang="en-US" i="1">
                                <a:latin typeface="Cambria Math" charset="0"/>
                              </a:rPr>
                            </m:ctrlPr>
                          </m:sSubPr>
                          <m:e>
                            <m:r>
                              <a:rPr lang="en-US" i="1">
                                <a:latin typeface="Cambria Math" panose="02040503050406030204" pitchFamily="18" charset="0"/>
                              </a:rPr>
                              <m:t>𝑋</m:t>
                            </m:r>
                          </m:e>
                          <m:sub>
                            <m:r>
                              <a:rPr lang="en-US" b="0" i="1" smtClean="0">
                                <a:latin typeface="Cambria Math" panose="02040503050406030204" pitchFamily="18" charset="0"/>
                              </a:rPr>
                              <m:t>𝑇</m:t>
                            </m:r>
                          </m:sub>
                        </m:sSub>
                      </m:e>
                    </m:d>
                  </m:oMath>
                </a14:m>
                <a:endParaRPr lang="en-US" dirty="0" smtClean="0"/>
              </a:p>
              <a:p>
                <a:pPr lvl="1"/>
                <a:r>
                  <a:rPr lang="en-US" dirty="0" smtClean="0"/>
                  <a:t>Different conditional probability distributions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046" t="-1893" b="-2065"/>
                </a:stretch>
              </a:blipFill>
            </p:spPr>
            <p:txBody>
              <a:bodyPr/>
              <a:lstStyle/>
              <a:p>
                <a:r>
                  <a:rPr lang="en-US">
                    <a:noFill/>
                  </a:rPr>
                  <a:t> </a:t>
                </a:r>
                <a:endParaRPr lang="en-US">
                  <a:noFill/>
                </a:endParaRPr>
              </a:p>
            </p:txBody>
          </p:sp>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Why Transfer Learning?</a:t>
            </a:r>
            <a:endParaRPr lang="en-US" dirty="0">
              <a:solidFill>
                <a:srgbClr val="FFFF00"/>
              </a:solidFill>
            </a:endParaRPr>
          </a:p>
        </p:txBody>
      </p:sp>
      <p:pic>
        <p:nvPicPr>
          <p:cNvPr id="1026" name="Picture 2" descr="http://ruder.io/content/images/2017/03/andrew_ng_drivers_ml_success-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04667" y="2249488"/>
            <a:ext cx="7179492" cy="3541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Applications of Transfer </a:t>
            </a:r>
            <a:r>
              <a:rPr lang="en-US" dirty="0" smtClean="0">
                <a:solidFill>
                  <a:srgbClr val="FFFF00"/>
                </a:solidFill>
              </a:rPr>
              <a:t>Learning</a:t>
            </a:r>
            <a:endParaRPr lang="en-US" dirty="0">
              <a:solidFill>
                <a:srgbClr val="FFFF00"/>
              </a:solidFill>
            </a:endParaRPr>
          </a:p>
        </p:txBody>
      </p:sp>
      <p:sp>
        <p:nvSpPr>
          <p:cNvPr id="4" name="Content Placeholder 3"/>
          <p:cNvSpPr>
            <a:spLocks noGrp="1"/>
          </p:cNvSpPr>
          <p:nvPr>
            <p:ph sz="half" idx="1"/>
          </p:nvPr>
        </p:nvSpPr>
        <p:spPr/>
        <p:txBody>
          <a:bodyPr/>
          <a:lstStyle/>
          <a:p>
            <a:r>
              <a:rPr lang="en-US" dirty="0" smtClean="0"/>
              <a:t>Learn from simulation</a:t>
            </a:r>
          </a:p>
          <a:p>
            <a:pPr lvl="1"/>
            <a:r>
              <a:rPr lang="en-US" dirty="0" smtClean="0"/>
              <a:t>Self-driving car</a:t>
            </a:r>
          </a:p>
          <a:p>
            <a:endParaRPr lang="en-US" dirty="0"/>
          </a:p>
        </p:txBody>
      </p:sp>
      <p:pic>
        <p:nvPicPr>
          <p:cNvPr id="1026" name="Picture 2" descr="http://ruder.io/content/images/2017/03/self_driving_car_city.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1" y="2394765"/>
            <a:ext cx="2855422" cy="19042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uder.io/content/images/2017/03/udacity_self_driving_car_simula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691" y="4364881"/>
            <a:ext cx="2855423" cy="1902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Applications of Transfer </a:t>
            </a:r>
            <a:r>
              <a:rPr lang="en-US" dirty="0" smtClean="0">
                <a:solidFill>
                  <a:srgbClr val="FFFF00"/>
                </a:solidFill>
              </a:rPr>
              <a:t>Learning</a:t>
            </a:r>
            <a:endParaRPr lang="en-US" dirty="0">
              <a:solidFill>
                <a:srgbClr val="FFFF00"/>
              </a:solidFill>
            </a:endParaRPr>
          </a:p>
        </p:txBody>
      </p:sp>
      <p:sp>
        <p:nvSpPr>
          <p:cNvPr id="4" name="Content Placeholder 3"/>
          <p:cNvSpPr>
            <a:spLocks noGrp="1"/>
          </p:cNvSpPr>
          <p:nvPr>
            <p:ph sz="half" idx="1"/>
          </p:nvPr>
        </p:nvSpPr>
        <p:spPr/>
        <p:txBody>
          <a:bodyPr/>
          <a:lstStyle/>
          <a:p>
            <a:r>
              <a:rPr lang="en-US" dirty="0" smtClean="0"/>
              <a:t>Learn from simulation</a:t>
            </a:r>
          </a:p>
          <a:p>
            <a:pPr lvl="1"/>
            <a:r>
              <a:rPr lang="en-US" dirty="0" smtClean="0"/>
              <a:t>Self-driving car</a:t>
            </a:r>
          </a:p>
          <a:p>
            <a:r>
              <a:rPr lang="en-US" dirty="0" smtClean="0"/>
              <a:t>Adapting to new domains</a:t>
            </a:r>
          </a:p>
          <a:p>
            <a:pPr lvl="1"/>
            <a:r>
              <a:rPr lang="en-US" dirty="0" smtClean="0"/>
              <a:t>Image process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523831" y="2691606"/>
            <a:ext cx="4171950" cy="2657475"/>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Applications of Transfer </a:t>
            </a:r>
            <a:r>
              <a:rPr lang="en-US" dirty="0" smtClean="0">
                <a:solidFill>
                  <a:srgbClr val="FFFF00"/>
                </a:solidFill>
              </a:rPr>
              <a:t>Learning</a:t>
            </a:r>
            <a:endParaRPr lang="en-US" dirty="0">
              <a:solidFill>
                <a:srgbClr val="FFFF00"/>
              </a:solidFill>
            </a:endParaRPr>
          </a:p>
        </p:txBody>
      </p:sp>
      <p:sp>
        <p:nvSpPr>
          <p:cNvPr id="4" name="Content Placeholder 3"/>
          <p:cNvSpPr>
            <a:spLocks noGrp="1"/>
          </p:cNvSpPr>
          <p:nvPr>
            <p:ph sz="half" idx="1"/>
          </p:nvPr>
        </p:nvSpPr>
        <p:spPr/>
        <p:txBody>
          <a:bodyPr/>
          <a:lstStyle/>
          <a:p>
            <a:r>
              <a:rPr lang="en-US" dirty="0" smtClean="0"/>
              <a:t>Learn from simulation</a:t>
            </a:r>
          </a:p>
          <a:p>
            <a:pPr lvl="1"/>
            <a:r>
              <a:rPr lang="en-US" dirty="0" smtClean="0"/>
              <a:t>Self-driving car</a:t>
            </a:r>
          </a:p>
          <a:p>
            <a:r>
              <a:rPr lang="en-US" dirty="0" smtClean="0"/>
              <a:t>Adapting to new domains</a:t>
            </a:r>
          </a:p>
          <a:p>
            <a:pPr lvl="1"/>
            <a:r>
              <a:rPr lang="en-US" dirty="0" smtClean="0"/>
              <a:t>Image processing</a:t>
            </a:r>
          </a:p>
          <a:p>
            <a:r>
              <a:rPr lang="en-US" dirty="0" smtClean="0"/>
              <a:t>Transferring knowledge</a:t>
            </a:r>
          </a:p>
          <a:p>
            <a:pPr lvl="1"/>
            <a:r>
              <a:rPr lang="en-US" dirty="0" smtClean="0"/>
              <a:t>Language processing</a:t>
            </a:r>
            <a:endParaRPr lang="en-US" dirty="0"/>
          </a:p>
        </p:txBody>
      </p:sp>
      <p:pic>
        <p:nvPicPr>
          <p:cNvPr id="9" name="Picture 2" descr="Image result for english to espano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38950" y="2249488"/>
            <a:ext cx="3541712" cy="3541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D22F896-40B5-4ADD-8801-0D06FADFA095}" type="slidenum">
              <a:rPr lang="en-US" dirty="0"/>
              <a:t>11</a:t>
            </a:fld>
            <a:endParaRPr lang="en-US" dirty="0"/>
          </a:p>
        </p:txBody>
      </p:sp>
      <p:pic>
        <p:nvPicPr>
          <p:cNvPr id="6" name="图片 5"/>
          <p:cNvPicPr>
            <a:picLocks noChangeAspect="1"/>
          </p:cNvPicPr>
          <p:nvPr/>
        </p:nvPicPr>
        <p:blipFill>
          <a:blip r:embed="rId2"/>
          <a:stretch>
            <a:fillRect/>
          </a:stretch>
        </p:blipFill>
        <p:spPr>
          <a:xfrm>
            <a:off x="1885950" y="1209558"/>
            <a:ext cx="8420100" cy="4438650"/>
          </a:xfrm>
          <a:prstGeom prst="rect">
            <a:avLst/>
          </a:prstGeom>
        </p:spPr>
      </p:pic>
      <p:sp>
        <p:nvSpPr>
          <p:cNvPr id="41" name="Title 1"/>
          <p:cNvSpPr txBox="1"/>
          <p:nvPr/>
        </p:nvSpPr>
        <p:spPr>
          <a:xfrm>
            <a:off x="2314801" y="93345"/>
            <a:ext cx="6325643" cy="998621"/>
          </a:xfrm>
          <a:prstGeom prst="rect">
            <a:avLst/>
          </a:prstGeom>
        </p:spPr>
        <p:txBody>
          <a:bodyPr vert="horz" lIns="91440" tIns="45720" rIns="91440" bIns="45720" rtlCol="0" anchor="ctr">
            <a:normAutofit fontScale="8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Deep Reinforcement Learning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6"/>
            <a:ext cx="9905999" cy="4138787"/>
          </a:xfrm>
          <a:effectLst>
            <a:outerShdw blurRad="50800" dist="38100" dir="2700000" algn="tl" rotWithShape="0">
              <a:prstClr val="black">
                <a:alpha val="40000"/>
              </a:prstClr>
            </a:outerShdw>
          </a:effectLst>
        </p:spPr>
        <p:txBody>
          <a:bodyPr>
            <a:normAutofit fontScale="85000" lnSpcReduction="10000"/>
          </a:bodyPr>
          <a:lstStyle/>
          <a:p>
            <a:r>
              <a:rPr lang="en-US" altLang="zh-CN" dirty="0"/>
              <a:t>Deep Reinforcement Learning</a:t>
            </a:r>
          </a:p>
          <a:p>
            <a:r>
              <a:rPr lang="en-US" altLang="zh-CN" dirty="0"/>
              <a:t>Meta Learning</a:t>
            </a:r>
          </a:p>
          <a:p>
            <a:pPr lvl="1"/>
            <a:r>
              <a:rPr lang="en-US" altLang="zh-CN" dirty="0" smtClean="0"/>
              <a:t>Overview</a:t>
            </a:r>
          </a:p>
          <a:p>
            <a:pPr lvl="1"/>
            <a:r>
              <a:rPr lang="en-US" altLang="zh-CN" dirty="0" smtClean="0"/>
              <a:t>Meta Learning problem formulation</a:t>
            </a:r>
            <a:endParaRPr lang="en-US" altLang="zh-CN" dirty="0"/>
          </a:p>
          <a:p>
            <a:r>
              <a:rPr lang="en-US" altLang="zh-CN" dirty="0"/>
              <a:t>Fuzzy Neural Networks</a:t>
            </a:r>
          </a:p>
          <a:p>
            <a:r>
              <a:rPr lang="en-US" altLang="zh-CN" dirty="0"/>
              <a:t>Generative Adversarial Networks</a:t>
            </a:r>
          </a:p>
          <a:p>
            <a:r>
              <a:rPr lang="en-US" altLang="zh-CN" dirty="0">
                <a:solidFill>
                  <a:srgbClr val="FF0000"/>
                </a:solidFill>
              </a:rPr>
              <a:t>Transfer </a:t>
            </a:r>
            <a:r>
              <a:rPr lang="en-US" altLang="zh-CN" dirty="0" smtClean="0">
                <a:solidFill>
                  <a:srgbClr val="FF0000"/>
                </a:solidFill>
              </a:rPr>
              <a:t>Learning</a:t>
            </a:r>
          </a:p>
          <a:p>
            <a:pPr lvl="1"/>
            <a:r>
              <a:rPr lang="en-US" altLang="zh-CN" dirty="0" smtClean="0"/>
              <a:t>Overview</a:t>
            </a:r>
          </a:p>
          <a:p>
            <a:pPr lvl="1"/>
            <a:r>
              <a:rPr lang="en-US" altLang="zh-CN" dirty="0" smtClean="0">
                <a:solidFill>
                  <a:srgbClr val="FF0000"/>
                </a:solidFill>
              </a:rPr>
              <a:t>Transfer learning problem details</a:t>
            </a:r>
          </a:p>
          <a:p>
            <a:r>
              <a:rPr lang="en-US" altLang="zh-CN" dirty="0"/>
              <a:t>Federated Learning</a:t>
            </a:r>
          </a:p>
          <a:p>
            <a:endParaRPr lang="en-US" altLang="zh-CN" dirty="0" smtClean="0">
              <a:solidFill>
                <a:srgbClr val="FF0000"/>
              </a:solidFill>
            </a:endParaRPr>
          </a:p>
          <a:p>
            <a:pPr lvl="1"/>
            <a:endParaRPr lang="en-US" altLang="zh-CN" dirty="0"/>
          </a:p>
          <a:p>
            <a:pPr lvl="1"/>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6D22F896-40B5-4ADD-8801-0D06FADFA095}" type="slidenum">
              <a:rPr lang="en-US" dirty="0"/>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solidFill>
                  <a:srgbClr val="FFFF00"/>
                </a:solidFill>
              </a:rPr>
              <a:t>Motivation</a:t>
            </a:r>
          </a:p>
          <a:p>
            <a:r>
              <a:rPr lang="en-US" dirty="0"/>
              <a:t>Transfer learning vs. traditional machine learning</a:t>
            </a:r>
          </a:p>
          <a:p>
            <a:r>
              <a:rPr lang="en-US" dirty="0"/>
              <a:t>Problems and approaches</a:t>
            </a:r>
          </a:p>
          <a:p>
            <a:r>
              <a:rPr lang="en-US" dirty="0"/>
              <a:t>Conclusion</a:t>
            </a:r>
          </a:p>
        </p:txBody>
      </p:sp>
      <p:sp>
        <p:nvSpPr>
          <p:cNvPr id="4" name="Slide Number Placeholder 3"/>
          <p:cNvSpPr>
            <a:spLocks noGrp="1"/>
          </p:cNvSpPr>
          <p:nvPr>
            <p:ph type="sldNum" sz="quarter" idx="12"/>
          </p:nvPr>
        </p:nvSpPr>
        <p:spPr/>
        <p:txBody>
          <a:bodyPr/>
          <a:lstStyle/>
          <a:p>
            <a:fld id="{6D22F896-40B5-4ADD-8801-0D06FADFA095}" type="slidenum">
              <a:rPr lang="en-US" smtClean="0"/>
              <a:t>111</a:t>
            </a:fld>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73502"/>
            <a:ext cx="9905998" cy="1478570"/>
          </a:xfrm>
        </p:spPr>
        <p:txBody>
          <a:bodyPr/>
          <a:lstStyle/>
          <a:p>
            <a:r>
              <a:rPr lang="en-US" dirty="0"/>
              <a:t>Motivation</a:t>
            </a:r>
          </a:p>
        </p:txBody>
      </p:sp>
      <p:sp>
        <p:nvSpPr>
          <p:cNvPr id="3" name="Slide Number Placeholder 2"/>
          <p:cNvSpPr>
            <a:spLocks noGrp="1"/>
          </p:cNvSpPr>
          <p:nvPr>
            <p:ph type="sldNum" sz="quarter" idx="12"/>
          </p:nvPr>
        </p:nvSpPr>
        <p:spPr/>
        <p:txBody>
          <a:bodyPr/>
          <a:lstStyle/>
          <a:p>
            <a:fld id="{6D22F896-40B5-4ADD-8801-0D06FADFA095}" type="slidenum">
              <a:rPr lang="en-US" smtClean="0"/>
              <a:t>112</a:t>
            </a:fld>
            <a:endParaRPr lang="en-US" dirty="0"/>
          </a:p>
        </p:txBody>
      </p:sp>
      <p:sp>
        <p:nvSpPr>
          <p:cNvPr id="18" name="Content Placeholder 1"/>
          <p:cNvSpPr txBox="1"/>
          <p:nvPr/>
        </p:nvSpPr>
        <p:spPr>
          <a:xfrm>
            <a:off x="1141413" y="1515635"/>
            <a:ext cx="8534400" cy="50292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smtClean="0"/>
              <a:t>Example 1 – Indoor </a:t>
            </a:r>
            <a:r>
              <a:rPr lang="en-US" dirty="0" err="1" smtClean="0"/>
              <a:t>WiFi</a:t>
            </a:r>
            <a:r>
              <a:rPr lang="en-US" dirty="0" smtClean="0"/>
              <a:t> Localization</a:t>
            </a:r>
          </a:p>
          <a:p>
            <a:endParaRPr lang="en-US" dirty="0" smtClean="0"/>
          </a:p>
          <a:p>
            <a:pPr marL="0" indent="0">
              <a:buFont typeface="Arial" panose="020B0604020202020204" pitchFamily="34" charset="0"/>
              <a:buNone/>
            </a:pPr>
            <a:endParaRPr lang="en-US" dirty="0"/>
          </a:p>
        </p:txBody>
      </p:sp>
      <p:pic>
        <p:nvPicPr>
          <p:cNvPr id="19" name="Picture 18"/>
          <p:cNvPicPr>
            <a:picLocks noChangeAspect="1"/>
          </p:cNvPicPr>
          <p:nvPr/>
        </p:nvPicPr>
        <p:blipFill>
          <a:blip r:embed="rId2"/>
          <a:stretch>
            <a:fillRect/>
          </a:stretch>
        </p:blipFill>
        <p:spPr>
          <a:xfrm>
            <a:off x="1742660" y="2024094"/>
            <a:ext cx="7063012" cy="2187742"/>
          </a:xfrm>
          <a:prstGeom prst="rect">
            <a:avLst/>
          </a:prstGeom>
        </p:spPr>
      </p:pic>
      <p:pic>
        <p:nvPicPr>
          <p:cNvPr id="20" name="Picture 19"/>
          <p:cNvPicPr>
            <a:picLocks noChangeAspect="1"/>
          </p:cNvPicPr>
          <p:nvPr/>
        </p:nvPicPr>
        <p:blipFill>
          <a:blip r:embed="rId3"/>
          <a:stretch>
            <a:fillRect/>
          </a:stretch>
        </p:blipFill>
        <p:spPr>
          <a:xfrm>
            <a:off x="1747647" y="4211523"/>
            <a:ext cx="7058025" cy="2333625"/>
          </a:xfrm>
          <a:prstGeom prst="rect">
            <a:avLst/>
          </a:prstGeom>
        </p:spPr>
      </p:pic>
      <p:sp>
        <p:nvSpPr>
          <p:cNvPr id="21" name="TextBox 20"/>
          <p:cNvSpPr txBox="1"/>
          <p:nvPr/>
        </p:nvSpPr>
        <p:spPr>
          <a:xfrm>
            <a:off x="9056939" y="1854918"/>
            <a:ext cx="1479885" cy="646331"/>
          </a:xfrm>
          <a:prstGeom prst="rect">
            <a:avLst/>
          </a:prstGeom>
          <a:noFill/>
          <a:ln>
            <a:solidFill>
              <a:schemeClr val="tx1">
                <a:lumMod val="95000"/>
              </a:schemeClr>
            </a:solidFill>
          </a:ln>
        </p:spPr>
        <p:txBody>
          <a:bodyPr wrap="square" rtlCol="0">
            <a:spAutoFit/>
          </a:bodyPr>
          <a:lstStyle/>
          <a:p>
            <a:r>
              <a:rPr lang="en-US" dirty="0" smtClean="0"/>
              <a:t>Average Error Distance</a:t>
            </a: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9344289" y="2840532"/>
                <a:ext cx="9051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1.5</m:t>
                      </m:r>
                      <m:r>
                        <a:rPr lang="en-US" b="0" i="1" dirty="0"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9344289" y="2840532"/>
                <a:ext cx="905184" cy="369332"/>
              </a:xfrm>
              <a:prstGeom prst="rect">
                <a:avLst/>
              </a:prstGeom>
              <a:blipFill rotWithShape="0">
                <a:blip r:embed="rId4"/>
                <a:stretch>
                  <a:fillRect/>
                </a:stretch>
              </a:blipFill>
            </p:spPr>
            <p:txBody>
              <a:bodyPr/>
              <a:lstStyle/>
              <a:p>
                <a:r>
                  <a:rPr lang="en-US">
                    <a:noFill/>
                  </a:rPr>
                  <a:t> </a:t>
                </a:r>
                <a:endParaRPr lang="en-US">
                  <a:noFill/>
                </a:endParaRP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339709" y="4996795"/>
                <a:ext cx="9097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9339709" y="4996795"/>
                <a:ext cx="909764" cy="369332"/>
              </a:xfrm>
              <a:prstGeom prst="rect">
                <a:avLst/>
              </a:prstGeom>
              <a:blipFill rotWithShape="0">
                <a:blip r:embed="rId5"/>
                <a:stretch>
                  <a:fillRect/>
                </a:stretch>
              </a:blipFill>
            </p:spPr>
            <p:txBody>
              <a:bodyPr/>
              <a:lstStyle/>
              <a:p>
                <a:r>
                  <a:rPr lang="en-US">
                    <a:noFill/>
                  </a:rPr>
                  <a:t> </a:t>
                </a:r>
                <a:endParaRPr lang="en-US">
                  <a:noFill/>
                </a:endParaRPr>
              </a:p>
            </p:txBody>
          </p:sp>
        </mc:Fallback>
      </mc:AlternateContent>
      <p:pic>
        <p:nvPicPr>
          <p:cNvPr id="24" name="Picture 23"/>
          <p:cNvPicPr>
            <a:picLocks noChangeAspect="1"/>
          </p:cNvPicPr>
          <p:nvPr/>
        </p:nvPicPr>
        <p:blipFill rotWithShape="1">
          <a:blip r:embed="rId6"/>
          <a:srcRect t="19119" b="26190"/>
          <a:stretch>
            <a:fillRect/>
          </a:stretch>
        </p:blipFill>
        <p:spPr>
          <a:xfrm>
            <a:off x="3665581" y="4555881"/>
            <a:ext cx="3623572" cy="1106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13" name="Content Placeholder 12"/>
          <p:cNvSpPr>
            <a:spLocks noGrp="1"/>
          </p:cNvSpPr>
          <p:nvPr>
            <p:ph idx="1"/>
          </p:nvPr>
        </p:nvSpPr>
        <p:spPr/>
        <p:txBody>
          <a:bodyPr/>
          <a:lstStyle/>
          <a:p>
            <a:r>
              <a:rPr lang="en-US" dirty="0"/>
              <a:t>Example 2 – Sentiment </a:t>
            </a:r>
            <a:r>
              <a:rPr lang="en-US" dirty="0" smtClean="0"/>
              <a:t>classification</a:t>
            </a:r>
            <a:endParaRPr lang="en-US" dirty="0"/>
          </a:p>
          <a:p>
            <a:pPr marL="0" indent="0">
              <a:buNone/>
            </a:pPr>
            <a:r>
              <a:rPr lang="en-US" dirty="0"/>
              <a:t>    Task: automatically classify the reviews on a product</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113</a:t>
            </a:fld>
            <a:endParaRPr lang="en-US" dirty="0"/>
          </a:p>
        </p:txBody>
      </p:sp>
      <p:pic>
        <p:nvPicPr>
          <p:cNvPr id="15" name="Picture 14"/>
          <p:cNvPicPr>
            <a:picLocks noChangeAspect="1"/>
          </p:cNvPicPr>
          <p:nvPr/>
        </p:nvPicPr>
        <p:blipFill rotWithShape="1">
          <a:blip r:embed="rId2"/>
          <a:srcRect r="18836" b="3556"/>
          <a:stretch>
            <a:fillRect/>
          </a:stretch>
        </p:blipFill>
        <p:spPr>
          <a:xfrm>
            <a:off x="1486832" y="3333141"/>
            <a:ext cx="7880706" cy="2610459"/>
          </a:xfrm>
          <a:prstGeom prst="rect">
            <a:avLst/>
          </a:prstGeom>
        </p:spPr>
      </p:pic>
      <p:sp>
        <p:nvSpPr>
          <p:cNvPr id="16" name="TextBox 15"/>
          <p:cNvSpPr txBox="1"/>
          <p:nvPr/>
        </p:nvSpPr>
        <p:spPr>
          <a:xfrm>
            <a:off x="9420339" y="4296941"/>
            <a:ext cx="2081463" cy="369332"/>
          </a:xfrm>
          <a:prstGeom prst="rect">
            <a:avLst/>
          </a:prstGeom>
          <a:noFill/>
        </p:spPr>
        <p:txBody>
          <a:bodyPr wrap="square" rtlCol="0">
            <a:spAutoFit/>
          </a:bodyPr>
          <a:lstStyle/>
          <a:p>
            <a:r>
              <a:rPr lang="en-US" dirty="0" smtClean="0"/>
              <a:t>Accuracy: 70.6%</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Challenges:</a:t>
            </a:r>
          </a:p>
          <a:p>
            <a:pPr lvl="1"/>
            <a:endParaRPr lang="en-US" dirty="0"/>
          </a:p>
          <a:p>
            <a:pPr lvl="1"/>
            <a:r>
              <a:rPr lang="en-US" dirty="0"/>
              <a:t>In many machine learning algorithms, a major assumption is that training data and future data must be in </a:t>
            </a:r>
            <a:r>
              <a:rPr lang="en-US" dirty="0">
                <a:solidFill>
                  <a:srgbClr val="FF0000"/>
                </a:solidFill>
              </a:rPr>
              <a:t>same future space</a:t>
            </a:r>
            <a:r>
              <a:rPr lang="en-US" dirty="0"/>
              <a:t> and have </a:t>
            </a:r>
            <a:r>
              <a:rPr lang="en-US" dirty="0">
                <a:solidFill>
                  <a:srgbClr val="FF0000"/>
                </a:solidFill>
              </a:rPr>
              <a:t>same distribution</a:t>
            </a:r>
            <a:r>
              <a:rPr lang="en-US" dirty="0"/>
              <a:t>. What if they are different?</a:t>
            </a:r>
          </a:p>
          <a:p>
            <a:pPr lvl="1"/>
            <a:endParaRPr lang="en-US" dirty="0"/>
          </a:p>
          <a:p>
            <a:pPr lvl="1"/>
            <a:r>
              <a:rPr lang="en-US" dirty="0"/>
              <a:t>In many real world applications, it is </a:t>
            </a:r>
            <a:r>
              <a:rPr lang="en-US" dirty="0">
                <a:solidFill>
                  <a:srgbClr val="FF0000"/>
                </a:solidFill>
              </a:rPr>
              <a:t>expensive, time-consuming or impossible</a:t>
            </a:r>
            <a:r>
              <a:rPr lang="en-US" dirty="0"/>
              <a:t> to recollect the needed training data and rebuild the models.</a:t>
            </a:r>
          </a:p>
          <a:p>
            <a:pPr lvl="1"/>
            <a:endParaRPr lang="en-US" dirty="0"/>
          </a:p>
          <a:p>
            <a:pPr marL="342900" lvl="1" indent="0">
              <a:buNone/>
            </a:pPr>
            <a:r>
              <a:rPr lang="en-US" dirty="0"/>
              <a:t>But there are many existing knowledge. Can we </a:t>
            </a:r>
            <a:r>
              <a:rPr lang="en-US" dirty="0">
                <a:solidFill>
                  <a:srgbClr val="FF0000"/>
                </a:solidFill>
              </a:rPr>
              <a:t>reuse</a:t>
            </a:r>
            <a:r>
              <a:rPr lang="en-US" dirty="0"/>
              <a:t> them?</a:t>
            </a:r>
          </a:p>
          <a:p>
            <a:pPr lvl="1"/>
            <a:endParaRPr lang="en-US" sz="2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114</a:t>
            </a:fld>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Motivation</a:t>
            </a:r>
          </a:p>
          <a:p>
            <a:r>
              <a:rPr lang="en-US" dirty="0">
                <a:solidFill>
                  <a:srgbClr val="FFFF00"/>
                </a:solidFill>
              </a:rPr>
              <a:t>Transfer learning vs. traditional machine learning</a:t>
            </a:r>
          </a:p>
          <a:p>
            <a:r>
              <a:rPr lang="en-US" dirty="0"/>
              <a:t>Problems and approaches</a:t>
            </a:r>
          </a:p>
          <a:p>
            <a:r>
              <a:rPr lang="en-US" dirty="0"/>
              <a:t>Conclusion</a:t>
            </a:r>
          </a:p>
        </p:txBody>
      </p:sp>
      <p:sp>
        <p:nvSpPr>
          <p:cNvPr id="4" name="Slide Number Placeholder 3"/>
          <p:cNvSpPr>
            <a:spLocks noGrp="1"/>
          </p:cNvSpPr>
          <p:nvPr>
            <p:ph type="sldNum" sz="quarter" idx="12"/>
          </p:nvPr>
        </p:nvSpPr>
        <p:spPr/>
        <p:txBody>
          <a:bodyPr/>
          <a:lstStyle/>
          <a:p>
            <a:fld id="{6D22F896-40B5-4ADD-8801-0D06FADFA095}" type="slidenum">
              <a:rPr lang="en-US" smtClean="0"/>
              <a:t>115</a:t>
            </a:fld>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 </a:t>
            </a:r>
            <a:r>
              <a:rPr lang="en-US" dirty="0" smtClean="0"/>
              <a:t>VS </a:t>
            </a:r>
            <a:r>
              <a:rPr lang="en-US" dirty="0"/>
              <a:t>Traditional </a:t>
            </a:r>
            <a:r>
              <a:rPr lang="en-US" dirty="0" smtClean="0"/>
              <a:t>ML</a:t>
            </a:r>
            <a:endParaRPr lang="en-US" dirty="0"/>
          </a:p>
        </p:txBody>
      </p:sp>
      <p:sp>
        <p:nvSpPr>
          <p:cNvPr id="3" name="Content Placeholder 2"/>
          <p:cNvSpPr>
            <a:spLocks noGrp="1"/>
          </p:cNvSpPr>
          <p:nvPr>
            <p:ph idx="1"/>
          </p:nvPr>
        </p:nvSpPr>
        <p:spPr>
          <a:xfrm>
            <a:off x="1141412" y="2249487"/>
            <a:ext cx="10088965" cy="4254344"/>
          </a:xfrm>
        </p:spPr>
        <p:txBody>
          <a:bodyPr>
            <a:normAutofit/>
          </a:bodyPr>
          <a:lstStyle/>
          <a:p>
            <a:r>
              <a:rPr lang="en-US" dirty="0"/>
              <a:t>Learning processes of traditional </a:t>
            </a:r>
            <a:r>
              <a:rPr lang="en-US" dirty="0" smtClean="0"/>
              <a:t>ML</a:t>
            </a:r>
          </a:p>
          <a:p>
            <a:endParaRPr lang="en-US" dirty="0"/>
          </a:p>
          <a:p>
            <a:endParaRPr lang="en-US" dirty="0" smtClean="0"/>
          </a:p>
          <a:p>
            <a:endParaRPr lang="en-US" dirty="0"/>
          </a:p>
          <a:p>
            <a:endParaRPr lang="en-US" dirty="0" smtClean="0"/>
          </a:p>
          <a:p>
            <a:endParaRPr lang="en-US" dirty="0" smtClean="0"/>
          </a:p>
          <a:p>
            <a:pPr lvl="1"/>
            <a:r>
              <a:rPr lang="en-US" dirty="0"/>
              <a:t>Training and evaluation on the same </a:t>
            </a:r>
            <a:r>
              <a:rPr lang="en-US" dirty="0" smtClean="0"/>
              <a:t>task </a:t>
            </a:r>
            <a:r>
              <a:rPr lang="en-US" dirty="0"/>
              <a:t>and domain.</a:t>
            </a:r>
          </a:p>
          <a:p>
            <a:pPr lvl="1"/>
            <a:r>
              <a:rPr lang="en-US" dirty="0"/>
              <a:t>Different task needs different model.</a:t>
            </a:r>
          </a:p>
          <a:p>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116</a:t>
            </a:fld>
            <a:endParaRPr lang="en-US" dirty="0"/>
          </a:p>
        </p:txBody>
      </p:sp>
      <p:pic>
        <p:nvPicPr>
          <p:cNvPr id="18" name="Picture 17"/>
          <p:cNvPicPr>
            <a:picLocks noChangeAspect="1"/>
          </p:cNvPicPr>
          <p:nvPr/>
        </p:nvPicPr>
        <p:blipFill>
          <a:blip r:embed="rId2"/>
          <a:stretch>
            <a:fillRect/>
          </a:stretch>
        </p:blipFill>
        <p:spPr>
          <a:xfrm>
            <a:off x="3657218" y="2820798"/>
            <a:ext cx="3954196" cy="273184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 VS. Traditional ML</a:t>
            </a:r>
          </a:p>
        </p:txBody>
      </p:sp>
      <p:sp>
        <p:nvSpPr>
          <p:cNvPr id="3" name="Content Placeholder 2"/>
          <p:cNvSpPr>
            <a:spLocks noGrp="1"/>
          </p:cNvSpPr>
          <p:nvPr>
            <p:ph idx="1"/>
          </p:nvPr>
        </p:nvSpPr>
        <p:spPr>
          <a:xfrm>
            <a:off x="1141412" y="2249487"/>
            <a:ext cx="9905999" cy="4202828"/>
          </a:xfrm>
        </p:spPr>
        <p:txBody>
          <a:bodyPr>
            <a:normAutofit fontScale="92500" lnSpcReduction="10000"/>
          </a:bodyPr>
          <a:lstStyle/>
          <a:p>
            <a:r>
              <a:rPr lang="en-US" dirty="0"/>
              <a:t>Learning processes of transfer </a:t>
            </a:r>
            <a:r>
              <a:rPr lang="en-US" dirty="0" smtClean="0"/>
              <a:t>learning</a:t>
            </a:r>
          </a:p>
          <a:p>
            <a:endParaRPr lang="en-US" dirty="0"/>
          </a:p>
          <a:p>
            <a:endParaRPr lang="en-US" dirty="0" smtClean="0"/>
          </a:p>
          <a:p>
            <a:endParaRPr lang="en-US" dirty="0"/>
          </a:p>
          <a:p>
            <a:endParaRPr lang="en-US" dirty="0" smtClean="0"/>
          </a:p>
          <a:p>
            <a:endParaRPr lang="en-US" dirty="0"/>
          </a:p>
          <a:p>
            <a:endParaRPr lang="en-US" dirty="0"/>
          </a:p>
          <a:p>
            <a:pPr lvl="1"/>
            <a:r>
              <a:rPr lang="en-US" dirty="0"/>
              <a:t>Storing knowledge gained from solving one problem and applying it to a different but related problem.</a:t>
            </a:r>
          </a:p>
          <a:p>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117</a:t>
            </a:fld>
            <a:endParaRPr lang="en-US" dirty="0"/>
          </a:p>
        </p:txBody>
      </p:sp>
      <p:pic>
        <p:nvPicPr>
          <p:cNvPr id="5" name="Picture 4"/>
          <p:cNvPicPr>
            <a:picLocks noChangeAspect="1"/>
          </p:cNvPicPr>
          <p:nvPr/>
        </p:nvPicPr>
        <p:blipFill>
          <a:blip r:embed="rId2"/>
          <a:stretch>
            <a:fillRect/>
          </a:stretch>
        </p:blipFill>
        <p:spPr>
          <a:xfrm>
            <a:off x="3022913" y="2761512"/>
            <a:ext cx="5734050" cy="2828925"/>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Motivation</a:t>
            </a:r>
          </a:p>
          <a:p>
            <a:r>
              <a:rPr lang="en-US" dirty="0"/>
              <a:t>Transfer learning vs. traditional machine learning</a:t>
            </a:r>
          </a:p>
          <a:p>
            <a:r>
              <a:rPr lang="en-US" dirty="0">
                <a:solidFill>
                  <a:srgbClr val="FFFF00"/>
                </a:solidFill>
              </a:rPr>
              <a:t>Problems and approaches</a:t>
            </a:r>
          </a:p>
          <a:p>
            <a:r>
              <a:rPr lang="en-US" dirty="0"/>
              <a:t>Conclusion</a:t>
            </a:r>
          </a:p>
        </p:txBody>
      </p:sp>
      <p:sp>
        <p:nvSpPr>
          <p:cNvPr id="4" name="Slide Number Placeholder 3"/>
          <p:cNvSpPr>
            <a:spLocks noGrp="1"/>
          </p:cNvSpPr>
          <p:nvPr>
            <p:ph type="sldNum" sz="quarter" idx="12"/>
          </p:nvPr>
        </p:nvSpPr>
        <p:spPr/>
        <p:txBody>
          <a:bodyPr/>
          <a:lstStyle/>
          <a:p>
            <a:fld id="{6D22F896-40B5-4ADD-8801-0D06FADFA095}" type="slidenum">
              <a:rPr lang="en-US" smtClean="0"/>
              <a:t>118</a:t>
            </a:fld>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2" y="1867437"/>
                <a:ext cx="9905999" cy="4380962"/>
              </a:xfrm>
            </p:spPr>
            <p:txBody>
              <a:bodyPr>
                <a:normAutofit fontScale="92500" lnSpcReduction="10000"/>
              </a:bodyPr>
              <a:lstStyle/>
              <a:p>
                <a:r>
                  <a:rPr lang="en-US" dirty="0"/>
                  <a:t>Problem description:</a:t>
                </a:r>
              </a:p>
              <a:p>
                <a:pPr lvl="1"/>
                <a:r>
                  <a:rPr lang="en-US" dirty="0"/>
                  <a:t>Given a source domain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oMath>
                </a14:m>
                <a:r>
                  <a:rPr lang="en-US" dirty="0"/>
                  <a:t> and learning task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oMath>
                </a14:m>
                <a:r>
                  <a:rPr lang="en-US" dirty="0"/>
                  <a:t>, a target domain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𝑇</m:t>
                        </m:r>
                      </m:sub>
                    </m:sSub>
                  </m:oMath>
                </a14:m>
                <a:r>
                  <a:rPr lang="en-US" dirty="0"/>
                  <a:t> and learning task </a:t>
                </a:r>
                <a14:m>
                  <m:oMath xmlns:m="http://schemas.openxmlformats.org/officeDocument/2006/math">
                    <m:sSub>
                      <m:sSubPr>
                        <m:ctrlPr>
                          <a:rPr lang="en-US" i="1" dirty="0">
                            <a:latin typeface="Cambria Math" charset="0"/>
                          </a:rPr>
                        </m:ctrlPr>
                      </m:sSubPr>
                      <m:e>
                        <m:r>
                          <a:rPr lang="en-US" i="1" dirty="0">
                            <a:latin typeface="Cambria Math" panose="02040503050406030204" pitchFamily="18" charset="0"/>
                          </a:rPr>
                          <m:t>𝑇</m:t>
                        </m:r>
                      </m:e>
                      <m:sub>
                        <m:r>
                          <a:rPr lang="en-US" i="1" dirty="0">
                            <a:latin typeface="Cambria Math" panose="02040503050406030204" pitchFamily="18" charset="0"/>
                          </a:rPr>
                          <m:t>𝑇</m:t>
                        </m:r>
                      </m:sub>
                    </m:sSub>
                  </m:oMath>
                </a14:m>
                <a:r>
                  <a:rPr lang="en-US" dirty="0"/>
                  <a:t>.</a:t>
                </a:r>
              </a:p>
              <a:p>
                <a:pPr lvl="1"/>
                <a:r>
                  <a:rPr lang="en-US" dirty="0"/>
                  <a:t>Goal:</a:t>
                </a:r>
              </a:p>
              <a:p>
                <a:pPr marL="342900" lvl="1" indent="0">
                  <a:buNone/>
                </a:pPr>
                <a:r>
                  <a:rPr lang="en-US" dirty="0"/>
                  <a:t>    Help to improve the learning of the target prediction function </a:t>
                </a:r>
                <a14:m>
                  <m:oMath xmlns:m="http://schemas.openxmlformats.org/officeDocument/2006/math">
                    <m:sSub>
                      <m:sSubPr>
                        <m:ctrlPr>
                          <a:rPr lang="en-US" i="1" dirty="0">
                            <a:latin typeface="Cambria Math" charset="0"/>
                          </a:rPr>
                        </m:ctrlPr>
                      </m:sSubPr>
                      <m:e>
                        <m:r>
                          <a:rPr lang="en-US" i="1" dirty="0">
                            <a:latin typeface="Cambria Math" panose="02040503050406030204" pitchFamily="18" charset="0"/>
                          </a:rPr>
                          <m:t>𝑓</m:t>
                        </m:r>
                      </m:e>
                      <m:sub>
                        <m:r>
                          <a:rPr lang="en-US" i="1" dirty="0">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oMath>
                </a14:m>
                <a:r>
                  <a:rPr lang="en-US" dirty="0"/>
                  <a:t> </a:t>
                </a:r>
                <a:r>
                  <a:rPr lang="en-US" dirty="0" smtClean="0"/>
                  <a:t>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𝑇</m:t>
                        </m:r>
                      </m:sub>
                    </m:sSub>
                  </m:oMath>
                </a14:m>
                <a:r>
                  <a:rPr lang="en-US" dirty="0"/>
                  <a:t> using the knowledge 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oMath>
                </a14:m>
                <a:r>
                  <a:rPr lang="en-US" dirty="0"/>
                  <a:t> and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oMath>
                </a14:m>
                <a:r>
                  <a:rPr lang="en-US" dirty="0"/>
                  <a:t>, where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𝑇</m:t>
                        </m:r>
                      </m:sub>
                    </m:sSub>
                  </m:oMath>
                </a14:m>
                <a:r>
                  <a:rPr lang="en-US" dirty="0"/>
                  <a:t> 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𝑇</m:t>
                        </m:r>
                      </m:sub>
                    </m:sSub>
                  </m:oMath>
                </a14:m>
                <a:r>
                  <a:rPr lang="en-US" dirty="0"/>
                  <a:t>.</a:t>
                </a:r>
              </a:p>
              <a:p>
                <a:pPr marL="342900" lvl="1" indent="0">
                  <a:buNone/>
                </a:pPr>
                <a:endParaRPr lang="en-US" dirty="0"/>
              </a:p>
              <a:p>
                <a:pPr marL="342900" lvl="1" indent="0">
                  <a:buNone/>
                </a:pPr>
                <a:r>
                  <a:rPr lang="en-US" dirty="0"/>
                  <a:t>Note:</a:t>
                </a:r>
              </a:p>
              <a:p>
                <a:pPr marL="342900" lvl="1" indent="0">
                  <a:buNone/>
                </a:pPr>
                <a:r>
                  <a:rPr lang="en-US" dirty="0"/>
                  <a:t>A domain is a pair </a:t>
                </a:r>
                <a14:m>
                  <m:oMath xmlns:m="http://schemas.openxmlformats.org/officeDocument/2006/math">
                    <m:r>
                      <a:rPr lang="en-US" i="1" dirty="0">
                        <a:latin typeface="Cambria Math" panose="02040503050406030204" pitchFamily="18" charset="0"/>
                      </a:rPr>
                      <m:t>𝐷</m:t>
                    </m:r>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𝜒</m:t>
                    </m:r>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 </m:t>
                    </m:r>
                  </m:oMath>
                </a14:m>
                <a:r>
                  <a:rPr lang="en-US" dirty="0"/>
                  <a:t>where </a:t>
                </a:r>
                <a14:m>
                  <m:oMath xmlns:m="http://schemas.openxmlformats.org/officeDocument/2006/math">
                    <m:r>
                      <a:rPr lang="en-US" i="1" dirty="0">
                        <a:latin typeface="Cambria Math" panose="02040503050406030204" pitchFamily="18" charset="0"/>
                        <a:ea typeface="Cambria Math" panose="02040503050406030204" pitchFamily="18" charset="0"/>
                      </a:rPr>
                      <m:t>𝜒</m:t>
                    </m:r>
                  </m:oMath>
                </a14:m>
                <a:r>
                  <a:rPr lang="en-US" dirty="0"/>
                  <a:t> is a feature space and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 </m:t>
                    </m:r>
                  </m:oMath>
                </a14:m>
                <a:r>
                  <a:rPr lang="en-US" dirty="0"/>
                  <a:t>is a marginal probability distribution, </a:t>
                </a:r>
                <a14:m>
                  <m:oMath xmlns:m="http://schemas.openxmlformats.org/officeDocument/2006/math">
                    <m:r>
                      <a:rPr lang="en-US" i="1" dirty="0">
                        <a:latin typeface="Cambria Math" panose="02040503050406030204" pitchFamily="18" charset="0"/>
                      </a:rPr>
                      <m:t>𝑋</m:t>
                    </m:r>
                    <m:r>
                      <a:rPr lang="en-US" i="1" dirty="0">
                        <a:latin typeface="Cambria Math" panose="02040503050406030204" pitchFamily="18" charset="0"/>
                      </a:rPr>
                      <m:t>={</m:t>
                    </m:r>
                    <m:sSub>
                      <m:sSubPr>
                        <m:ctrlPr>
                          <a:rPr lang="en-US" i="1" dirty="0">
                            <a:latin typeface="Cambria Math" charset="0"/>
                          </a:rPr>
                        </m:ctrlPr>
                      </m:sSubPr>
                      <m:e>
                        <m:r>
                          <a:rPr lang="en-US" i="1" dirty="0">
                            <a:latin typeface="Cambria Math" panose="02040503050406030204" pitchFamily="18" charset="0"/>
                          </a:rPr>
                          <m:t>𝑥</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charset="0"/>
                          </a:rPr>
                        </m:ctrlPr>
                      </m:sSubPr>
                      <m:e>
                        <m:r>
                          <a:rPr lang="en-US" i="1" dirty="0">
                            <a:latin typeface="Cambria Math" panose="02040503050406030204" pitchFamily="18" charset="0"/>
                          </a:rPr>
                          <m:t>𝑥</m:t>
                        </m:r>
                      </m:e>
                      <m:sub>
                        <m:r>
                          <a:rPr lang="en-US" i="1" dirty="0">
                            <a:latin typeface="Cambria Math" panose="02040503050406030204" pitchFamily="18" charset="0"/>
                          </a:rPr>
                          <m:t>2</m:t>
                        </m:r>
                      </m:sub>
                    </m:sSub>
                    <m:r>
                      <a:rPr lang="en-US" i="1" dirty="0">
                        <a:latin typeface="Cambria Math" panose="02040503050406030204" pitchFamily="18" charset="0"/>
                      </a:rPr>
                      <m:t>,…,</m:t>
                    </m:r>
                    <m:sSub>
                      <m:sSubPr>
                        <m:ctrlPr>
                          <a:rPr lang="en-US" i="1" dirty="0">
                            <a:latin typeface="Cambria Math" charset="0"/>
                          </a:rPr>
                        </m:ctrlPr>
                      </m:sSubPr>
                      <m:e>
                        <m:r>
                          <a:rPr lang="en-US" i="1" dirty="0">
                            <a:latin typeface="Cambria Math" panose="02040503050406030204" pitchFamily="18" charset="0"/>
                          </a:rPr>
                          <m:t>𝑥</m:t>
                        </m:r>
                      </m:e>
                      <m:sub>
                        <m:r>
                          <a:rPr lang="en-US" i="1" dirty="0">
                            <a:latin typeface="Cambria Math" panose="02040503050406030204" pitchFamily="18" charset="0"/>
                          </a:rPr>
                          <m:t>𝑛</m:t>
                        </m:r>
                      </m:sub>
                    </m:sSub>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𝜒</m:t>
                    </m:r>
                  </m:oMath>
                </a14:m>
                <a:r>
                  <a:rPr lang="en-US" dirty="0"/>
                  <a:t>.</a:t>
                </a:r>
              </a:p>
              <a:p>
                <a:pPr marL="342900" lvl="1" indent="0">
                  <a:buNone/>
                </a:pPr>
                <a:r>
                  <a:rPr lang="en-US" dirty="0"/>
                  <a:t>A task is a pair </a:t>
                </a:r>
                <a14:m>
                  <m:oMath xmlns:m="http://schemas.openxmlformats.org/officeDocument/2006/math">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where </a:t>
                </a:r>
                <a14:m>
                  <m:oMath xmlns:m="http://schemas.openxmlformats.org/officeDocument/2006/math">
                    <m:r>
                      <a:rPr lang="en-US" i="1">
                        <a:latin typeface="Cambria Math" panose="02040503050406030204" pitchFamily="18" charset="0"/>
                      </a:rPr>
                      <m:t>𝑌</m:t>
                    </m:r>
                  </m:oMath>
                </a14:m>
                <a:r>
                  <a:rPr lang="en-US" dirty="0"/>
                  <a:t> is a label space, </a:t>
                </a:r>
                <a14:m>
                  <m:oMath xmlns:m="http://schemas.openxmlformats.org/officeDocument/2006/math">
                    <m:r>
                      <a:rPr lang="en-US" i="1">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𝑌</m:t>
                    </m:r>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is an objective predictive function. From a probabilistic view,   </a:t>
                </a:r>
                <a14:m>
                  <m:oMath xmlns:m="http://schemas.openxmlformats.org/officeDocument/2006/math">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can be written as </a:t>
                </a:r>
                <a14:m>
                  <m:oMath xmlns:m="http://schemas.openxmlformats.org/officeDocument/2006/math">
                    <m:r>
                      <a:rPr lang="en-US" i="1">
                        <a:latin typeface="Cambria Math" panose="02040503050406030204" pitchFamily="18" charset="0"/>
                      </a:rPr>
                      <m:t>𝑃</m:t>
                    </m:r>
                    <m:d>
                      <m:dPr>
                        <m:ctrlPr>
                          <a:rPr lang="en-US" i="1">
                            <a:latin typeface="Cambria Math" charset="0"/>
                          </a:rPr>
                        </m:ctrlPr>
                      </m:dPr>
                      <m:e>
                        <m:r>
                          <a:rPr lang="en-US" i="1">
                            <a:latin typeface="Cambria Math" panose="02040503050406030204" pitchFamily="18" charset="0"/>
                          </a:rPr>
                          <m:t>𝑦</m:t>
                        </m:r>
                      </m:e>
                      <m:e>
                        <m:r>
                          <a:rPr lang="en-US" i="1">
                            <a:latin typeface="Cambria Math" panose="02040503050406030204" pitchFamily="18" charset="0"/>
                          </a:rPr>
                          <m:t>𝑥</m:t>
                        </m:r>
                      </m:e>
                    </m:d>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2" y="1867437"/>
                <a:ext cx="9905999" cy="4380962"/>
              </a:xfrm>
              <a:blipFill rotWithShape="0">
                <a:blip r:embed="rId2"/>
                <a:stretch>
                  <a:fillRect l="-1046" t="-2225" r="-308"/>
                </a:stretch>
              </a:blipFill>
            </p:spPr>
            <p:txBody>
              <a:bodyPr/>
              <a:lstStyle/>
              <a:p>
                <a:r>
                  <a:rPr lang="en-US">
                    <a:noFill/>
                  </a:rPr>
                  <a:t> </a:t>
                </a:r>
                <a:endParaRPr lang="en-US">
                  <a:noFill/>
                </a:endParaRPr>
              </a:p>
            </p:txBody>
          </p:sp>
        </mc:Fallback>
      </mc:AlternateContent>
      <p:sp>
        <p:nvSpPr>
          <p:cNvPr id="4" name="Slide Number Placeholder 3"/>
          <p:cNvSpPr>
            <a:spLocks noGrp="1"/>
          </p:cNvSpPr>
          <p:nvPr>
            <p:ph type="sldNum" sz="quarter" idx="12"/>
          </p:nvPr>
        </p:nvSpPr>
        <p:spPr/>
        <p:txBody>
          <a:bodyPr/>
          <a:lstStyle/>
          <a:p>
            <a:fld id="{6D22F896-40B5-4ADD-8801-0D06FADFA095}" type="slidenum">
              <a:rPr lang="en-US" smtClean="0"/>
              <a:t>119</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actor-critic</a:t>
            </a:r>
          </a:p>
        </p:txBody>
      </p:sp>
      <p:sp>
        <p:nvSpPr>
          <p:cNvPr id="4" name="灯片编号占位符 3"/>
          <p:cNvSpPr>
            <a:spLocks noGrp="1"/>
          </p:cNvSpPr>
          <p:nvPr>
            <p:ph type="sldNum" sz="quarter" idx="12"/>
          </p:nvPr>
        </p:nvSpPr>
        <p:spPr/>
        <p:txBody>
          <a:bodyPr/>
          <a:lstStyle/>
          <a:p>
            <a:fld id="{6D22F896-40B5-4ADD-8801-0D06FADFA095}" type="slidenum">
              <a:rPr lang="en-US" dirty="0"/>
              <a:t>12</a:t>
            </a:fld>
            <a:endParaRPr lang="en-US" dirty="0"/>
          </a:p>
        </p:txBody>
      </p:sp>
      <p:pic>
        <p:nvPicPr>
          <p:cNvPr id="5" name="图片 4"/>
          <p:cNvPicPr>
            <a:picLocks noChangeAspect="1"/>
          </p:cNvPicPr>
          <p:nvPr/>
        </p:nvPicPr>
        <p:blipFill>
          <a:blip r:embed="rId2"/>
          <a:stretch>
            <a:fillRect/>
          </a:stretch>
        </p:blipFill>
        <p:spPr>
          <a:xfrm>
            <a:off x="2312035" y="1771650"/>
            <a:ext cx="6392545" cy="4290695"/>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2" y="1815921"/>
                <a:ext cx="9905999" cy="4432478"/>
              </a:xfrm>
            </p:spPr>
            <p:txBody>
              <a:bodyPr>
                <a:normAutofit fontScale="92500" lnSpcReduction="20000"/>
              </a:bodyPr>
              <a:lstStyle/>
              <a:p>
                <a:r>
                  <a:rPr lang="en-US" dirty="0"/>
                  <a:t>Problem scenario:</a:t>
                </a:r>
              </a:p>
              <a:p>
                <a:pPr lvl="1"/>
                <a:r>
                  <a:rPr lang="en-US" dirty="0"/>
                  <a:t>Different domain:</a:t>
                </a:r>
              </a:p>
              <a:p>
                <a:pPr lvl="1"/>
                <a:endParaRPr lang="en-US" dirty="0"/>
              </a:p>
              <a:p>
                <a:pPr lvl="1"/>
                <a:endParaRPr lang="en-US" dirty="0"/>
              </a:p>
              <a:p>
                <a:pPr lvl="1"/>
                <a:r>
                  <a:rPr lang="en-US" dirty="0"/>
                  <a:t>Different task:</a:t>
                </a:r>
              </a:p>
              <a:p>
                <a:pPr marL="0" indent="0">
                  <a:buNone/>
                </a:pPr>
                <a:endParaRPr lang="en-US" dirty="0"/>
              </a:p>
              <a:p>
                <a:pPr marL="0" indent="0">
                  <a:buNone/>
                </a:pPr>
                <a:endParaRPr lang="en-US" dirty="0"/>
              </a:p>
              <a:p>
                <a:r>
                  <a:rPr lang="en-US" dirty="0"/>
                  <a:t>Different settings:</a:t>
                </a:r>
              </a:p>
              <a:p>
                <a:pPr lvl="1"/>
                <a:r>
                  <a:rPr lang="en-US" dirty="0"/>
                  <a:t>Inductive transfer learning: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𝑇</m:t>
                        </m:r>
                      </m:sub>
                    </m:sSub>
                  </m:oMath>
                </a14:m>
                <a:r>
                  <a:rPr lang="en-US" dirty="0"/>
                  <a:t>.</a:t>
                </a:r>
              </a:p>
              <a:p>
                <a:pPr lvl="1"/>
                <a:r>
                  <a:rPr lang="en-US" dirty="0" err="1"/>
                  <a:t>Transductive</a:t>
                </a:r>
                <a:r>
                  <a:rPr lang="en-US" dirty="0"/>
                  <a:t> transfer learning: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𝑇</m:t>
                        </m:r>
                      </m:sub>
                    </m:sSub>
                  </m:oMath>
                </a14:m>
                <a:r>
                  <a:rPr lang="en-US" dirty="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𝐷</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𝑇</m:t>
                        </m:r>
                      </m:sub>
                    </m:sSub>
                  </m:oMath>
                </a14:m>
                <a:r>
                  <a:rPr lang="en-US" dirty="0"/>
                  <a:t>.</a:t>
                </a:r>
              </a:p>
              <a:p>
                <a:pPr lvl="1"/>
                <a:r>
                  <a:rPr lang="en-US" dirty="0"/>
                  <a:t>Unsupervised transfer learning: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𝑇</m:t>
                        </m:r>
                      </m:sub>
                    </m:sSub>
                  </m:oMath>
                </a14:m>
                <a:r>
                  <a:rPr lang="en-US" dirty="0"/>
                  <a:t> but related.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2" y="1815921"/>
                <a:ext cx="9905999" cy="4432478"/>
              </a:xfrm>
              <a:blipFill rotWithShape="0">
                <a:blip r:embed="rId2"/>
                <a:stretch>
                  <a:fillRect l="-1046" t="-2476"/>
                </a:stretch>
              </a:blipFill>
            </p:spPr>
            <p:txBody>
              <a:bodyPr/>
              <a:lstStyle/>
              <a:p>
                <a:r>
                  <a:rPr lang="en-US">
                    <a:noFill/>
                  </a:rPr>
                  <a:t> </a:t>
                </a:r>
                <a:endParaRPr lang="en-US">
                  <a:noFill/>
                </a:endParaRPr>
              </a:p>
            </p:txBody>
          </p:sp>
        </mc:Fallback>
      </mc:AlternateContent>
      <p:sp>
        <p:nvSpPr>
          <p:cNvPr id="4" name="Slide Number Placeholder 3"/>
          <p:cNvSpPr>
            <a:spLocks noGrp="1"/>
          </p:cNvSpPr>
          <p:nvPr>
            <p:ph type="sldNum" sz="quarter" idx="12"/>
          </p:nvPr>
        </p:nvSpPr>
        <p:spPr/>
        <p:txBody>
          <a:bodyPr/>
          <a:lstStyle/>
          <a:p>
            <a:fld id="{6D22F896-40B5-4ADD-8801-0D06FADFA095}" type="slidenum">
              <a:rPr lang="en-US" smtClean="0"/>
              <a:t>120</a:t>
            </a:fld>
            <a:endParaRPr lang="en-US" dirty="0"/>
          </a:p>
        </p:txBody>
      </p:sp>
      <p:pic>
        <p:nvPicPr>
          <p:cNvPr id="5" name="Picture 4"/>
          <p:cNvPicPr>
            <a:picLocks noChangeAspect="1"/>
          </p:cNvPicPr>
          <p:nvPr/>
        </p:nvPicPr>
        <p:blipFill>
          <a:blip r:embed="rId3"/>
          <a:stretch>
            <a:fillRect/>
          </a:stretch>
        </p:blipFill>
        <p:spPr>
          <a:xfrm>
            <a:off x="3705500" y="2646634"/>
            <a:ext cx="3771629" cy="647857"/>
          </a:xfrm>
          <a:prstGeom prst="rect">
            <a:avLst/>
          </a:prstGeom>
        </p:spPr>
      </p:pic>
      <p:pic>
        <p:nvPicPr>
          <p:cNvPr id="6" name="Picture 5"/>
          <p:cNvPicPr>
            <a:picLocks noChangeAspect="1"/>
          </p:cNvPicPr>
          <p:nvPr/>
        </p:nvPicPr>
        <p:blipFill>
          <a:blip r:embed="rId4"/>
          <a:stretch>
            <a:fillRect/>
          </a:stretch>
        </p:blipFill>
        <p:spPr>
          <a:xfrm>
            <a:off x="3190346" y="3684556"/>
            <a:ext cx="4892091" cy="717231"/>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1141412" y="1790162"/>
            <a:ext cx="9905999" cy="4636395"/>
          </a:xfrm>
        </p:spPr>
        <p:txBody>
          <a:bodyPr>
            <a:normAutofit fontScale="92500" lnSpcReduction="20000"/>
          </a:bodyPr>
          <a:lstStyle/>
          <a:p>
            <a:r>
              <a:rPr lang="en-US" dirty="0"/>
              <a:t>What to transfer?</a:t>
            </a:r>
          </a:p>
          <a:p>
            <a:pPr lvl="1"/>
            <a:r>
              <a:rPr lang="en-US" dirty="0"/>
              <a:t>The </a:t>
            </a:r>
            <a:r>
              <a:rPr lang="en-US" dirty="0">
                <a:solidFill>
                  <a:srgbClr val="FF0000"/>
                </a:solidFill>
              </a:rPr>
              <a:t>common knowledges</a:t>
            </a:r>
            <a:r>
              <a:rPr lang="en-US" dirty="0"/>
              <a:t> between different domains.</a:t>
            </a:r>
          </a:p>
          <a:p>
            <a:pPr lvl="1"/>
            <a:r>
              <a:rPr lang="en-US" dirty="0"/>
              <a:t>Instance, feature, model.</a:t>
            </a:r>
          </a:p>
          <a:p>
            <a:pPr marL="342900" lvl="1" indent="0">
              <a:buNone/>
            </a:pPr>
            <a:endParaRPr lang="en-US" dirty="0"/>
          </a:p>
          <a:p>
            <a:r>
              <a:rPr lang="en-US" dirty="0"/>
              <a:t>When to transfer?</a:t>
            </a:r>
          </a:p>
          <a:p>
            <a:pPr lvl="1"/>
            <a:r>
              <a:rPr lang="en-US" dirty="0"/>
              <a:t>How to avoid negative transfer is till </a:t>
            </a:r>
            <a:r>
              <a:rPr lang="en-US" dirty="0">
                <a:solidFill>
                  <a:srgbClr val="FF0000"/>
                </a:solidFill>
              </a:rPr>
              <a:t>an open issue</a:t>
            </a:r>
            <a:r>
              <a:rPr lang="en-US" dirty="0"/>
              <a:t>. In some situations, when the source domain and target domain are not related to each other, brute-force transfer might be unsuccessful.</a:t>
            </a:r>
          </a:p>
          <a:p>
            <a:pPr marL="342900" lvl="1" indent="0">
              <a:buNone/>
            </a:pPr>
            <a:endParaRPr lang="en-US" dirty="0"/>
          </a:p>
          <a:p>
            <a:r>
              <a:rPr lang="en-US" dirty="0"/>
              <a:t>How to transfer?</a:t>
            </a:r>
          </a:p>
          <a:p>
            <a:pPr lvl="1"/>
            <a:r>
              <a:rPr lang="en-US" dirty="0"/>
              <a:t>Instance-based transfer learning.</a:t>
            </a:r>
          </a:p>
          <a:p>
            <a:pPr lvl="1"/>
            <a:r>
              <a:rPr lang="en-US" dirty="0"/>
              <a:t>Feature-based transfer learning.</a:t>
            </a:r>
          </a:p>
          <a:p>
            <a:pPr lvl="1"/>
            <a:r>
              <a:rPr lang="en-US" dirty="0"/>
              <a:t>Relational approaches</a:t>
            </a:r>
            <a:r>
              <a:rPr lang="en-US" dirty="0" smtClean="0"/>
              <a:t>.</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121</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Instance based </a:t>
            </a:r>
            <a:r>
              <a:rPr lang="en-US" dirty="0" smtClean="0"/>
              <a:t>TL</a:t>
            </a:r>
            <a:endParaRPr lang="en-US" dirty="0"/>
          </a:p>
        </p:txBody>
      </p:sp>
      <p:sp>
        <p:nvSpPr>
          <p:cNvPr id="3" name="Content Placeholder 2"/>
          <p:cNvSpPr>
            <a:spLocks noGrp="1"/>
          </p:cNvSpPr>
          <p:nvPr>
            <p:ph idx="1"/>
          </p:nvPr>
        </p:nvSpPr>
        <p:spPr/>
        <p:txBody>
          <a:bodyPr>
            <a:normAutofit fontScale="92500" lnSpcReduction="10000"/>
          </a:bodyPr>
          <a:lstStyle/>
          <a:p>
            <a:r>
              <a:rPr lang="en-US" dirty="0"/>
              <a:t>Instance-based transfer learning:</a:t>
            </a:r>
          </a:p>
          <a:p>
            <a:pPr lvl="1"/>
            <a:r>
              <a:rPr lang="en-US" dirty="0"/>
              <a:t>Assumption: Source and target domains have a lot of </a:t>
            </a:r>
            <a:r>
              <a:rPr lang="en-US" dirty="0">
                <a:solidFill>
                  <a:srgbClr val="FF0000"/>
                </a:solidFill>
              </a:rPr>
              <a:t>overlapping  features</a:t>
            </a:r>
            <a:r>
              <a:rPr lang="en-US" dirty="0"/>
              <a:t>. So the source domain and target domain data use exactly the same features and labels. </a:t>
            </a:r>
          </a:p>
          <a:p>
            <a:pPr lvl="1"/>
            <a:endParaRPr lang="en-US" dirty="0"/>
          </a:p>
          <a:p>
            <a:pPr lvl="1"/>
            <a:endParaRPr lang="en-US" dirty="0"/>
          </a:p>
          <a:p>
            <a:pPr lvl="1"/>
            <a:endParaRPr lang="en-US" dirty="0"/>
          </a:p>
          <a:p>
            <a:pPr lvl="1"/>
            <a:endParaRPr lang="en-US" dirty="0"/>
          </a:p>
          <a:p>
            <a:pPr marL="342900" lvl="1" indent="0">
              <a:buNone/>
            </a:pPr>
            <a:endParaRPr lang="en-US" dirty="0"/>
          </a:p>
          <a:p>
            <a:pPr lvl="1"/>
            <a:r>
              <a:rPr lang="en-US" dirty="0"/>
              <a:t>Main idea: </a:t>
            </a:r>
            <a:r>
              <a:rPr lang="en-US" dirty="0">
                <a:solidFill>
                  <a:srgbClr val="FF0000"/>
                </a:solidFill>
              </a:rPr>
              <a:t>Reweight source data</a:t>
            </a:r>
            <a:r>
              <a:rPr lang="en-US" dirty="0"/>
              <a:t> so they can be used for learning in the target space.</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122</a:t>
            </a:fld>
            <a:endParaRPr lang="en-US" dirty="0"/>
          </a:p>
        </p:txBody>
      </p:sp>
      <p:pic>
        <p:nvPicPr>
          <p:cNvPr id="5" name="Picture 4"/>
          <p:cNvPicPr>
            <a:picLocks noChangeAspect="1"/>
          </p:cNvPicPr>
          <p:nvPr/>
        </p:nvPicPr>
        <p:blipFill>
          <a:blip r:embed="rId2"/>
          <a:stretch>
            <a:fillRect/>
          </a:stretch>
        </p:blipFill>
        <p:spPr>
          <a:xfrm>
            <a:off x="5026129" y="3451813"/>
            <a:ext cx="2136564" cy="1828355"/>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Instance based </a:t>
            </a:r>
            <a:r>
              <a:rPr lang="en-US" dirty="0" smtClean="0"/>
              <a:t>TL</a:t>
            </a:r>
            <a:endParaRPr lang="en-US" dirty="0"/>
          </a:p>
        </p:txBody>
      </p:sp>
      <p:sp>
        <p:nvSpPr>
          <p:cNvPr id="3" name="Content Placeholder 2"/>
          <p:cNvSpPr>
            <a:spLocks noGrp="1"/>
          </p:cNvSpPr>
          <p:nvPr>
            <p:ph idx="1"/>
          </p:nvPr>
        </p:nvSpPr>
        <p:spPr>
          <a:xfrm>
            <a:off x="1141412" y="1880315"/>
            <a:ext cx="9905999" cy="4368084"/>
          </a:xfrm>
        </p:spPr>
        <p:txBody>
          <a:bodyPr>
            <a:normAutofit/>
          </a:bodyPr>
          <a:lstStyle/>
          <a:p>
            <a:pPr lvl="1"/>
            <a:r>
              <a:rPr lang="en-US" dirty="0"/>
              <a:t>Example: </a:t>
            </a:r>
            <a:r>
              <a:rPr lang="en-US" dirty="0" err="1"/>
              <a:t>TrAdaBoost</a:t>
            </a:r>
            <a:endParaRPr lang="en-US" dirty="0"/>
          </a:p>
          <a:p>
            <a:pPr marL="342900" lvl="1" indent="0">
              <a:buNone/>
            </a:pPr>
            <a:endParaRPr lang="en-US" dirty="0"/>
          </a:p>
          <a:p>
            <a:pPr lvl="1"/>
            <a:endParaRPr lang="en-US" dirty="0"/>
          </a:p>
          <a:p>
            <a:pPr lvl="1"/>
            <a:endParaRPr lang="en-US" dirty="0"/>
          </a:p>
          <a:p>
            <a:pPr lvl="1"/>
            <a:endParaRPr lang="en-US" dirty="0"/>
          </a:p>
          <a:p>
            <a:pPr lvl="1"/>
            <a:endParaRPr lang="en-US" dirty="0"/>
          </a:p>
          <a:p>
            <a:pPr marL="342900" lvl="1" indent="0">
              <a:buNone/>
            </a:pPr>
            <a:endParaRPr lang="en-US" dirty="0"/>
          </a:p>
          <a:p>
            <a:pPr marL="342900" lvl="1" indent="0">
              <a:buNone/>
            </a:pPr>
            <a:r>
              <a:rPr lang="en-US" dirty="0"/>
              <a:t>(a) Classification is difficult when labeled data is insufficient.</a:t>
            </a:r>
          </a:p>
          <a:p>
            <a:pPr marL="342900" lvl="1" indent="0">
              <a:buNone/>
            </a:pPr>
            <a:r>
              <a:rPr lang="en-US" dirty="0"/>
              <a:t>(b) Auxiliary labeled data (in red) is helpful in this situation.</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123</a:t>
            </a:fld>
            <a:endParaRPr lang="en-US" dirty="0"/>
          </a:p>
        </p:txBody>
      </p:sp>
      <p:pic>
        <p:nvPicPr>
          <p:cNvPr id="5" name="Picture 4"/>
          <p:cNvPicPr>
            <a:picLocks noChangeAspect="1"/>
          </p:cNvPicPr>
          <p:nvPr/>
        </p:nvPicPr>
        <p:blipFill rotWithShape="1">
          <a:blip r:embed="rId2"/>
          <a:srcRect l="-715" t="542" r="715" b="59397"/>
          <a:stretch>
            <a:fillRect/>
          </a:stretch>
        </p:blipFill>
        <p:spPr>
          <a:xfrm>
            <a:off x="3296991" y="2432129"/>
            <a:ext cx="5575489" cy="2355992"/>
          </a:xfrm>
          <a:prstGeom prst="rect">
            <a:avLst/>
          </a:prstGeom>
        </p:spPr>
      </p:pic>
      <p:sp>
        <p:nvSpPr>
          <p:cNvPr id="6" name="TextBox 5"/>
          <p:cNvSpPr txBox="1"/>
          <p:nvPr/>
        </p:nvSpPr>
        <p:spPr>
          <a:xfrm>
            <a:off x="1821042" y="6321830"/>
            <a:ext cx="8546737" cy="523220"/>
          </a:xfrm>
          <a:prstGeom prst="rect">
            <a:avLst/>
          </a:prstGeom>
          <a:noFill/>
        </p:spPr>
        <p:txBody>
          <a:bodyPr wrap="square" rtlCol="0">
            <a:spAutoFit/>
          </a:bodyPr>
          <a:lstStyle/>
          <a:p>
            <a:r>
              <a:rPr lang="en-US" sz="1400" dirty="0" smtClean="0"/>
              <a:t>W. Dai, Q. Yang, G. </a:t>
            </a:r>
            <a:r>
              <a:rPr lang="en-US" sz="1400" dirty="0" err="1" smtClean="0"/>
              <a:t>Xue</a:t>
            </a:r>
            <a:r>
              <a:rPr lang="en-US" sz="1400" dirty="0" smtClean="0"/>
              <a:t>, and Y. Yu, “Boosting for Transfer Learning,” Proc. 24</a:t>
            </a:r>
            <a:r>
              <a:rPr lang="en-US" sz="1400" baseline="30000" dirty="0" smtClean="0"/>
              <a:t>th</a:t>
            </a:r>
            <a:r>
              <a:rPr lang="en-US" sz="1400" dirty="0" smtClean="0"/>
              <a:t> Int’l Conf. Machine Learning, pp.193-200, June, 2000.</a:t>
            </a:r>
            <a:endParaRPr lang="en-US" sz="14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Instance based TL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2" y="1803042"/>
                <a:ext cx="9905999" cy="4445357"/>
              </a:xfrm>
            </p:spPr>
            <p:txBody>
              <a:bodyPr>
                <a:normAutofit fontScale="92500" lnSpcReduction="20000"/>
              </a:bodyPr>
              <a:lstStyle/>
              <a:p>
                <a:pPr lvl="1"/>
                <a:r>
                  <a:rPr lang="en-US" dirty="0"/>
                  <a:t>Example: </a:t>
                </a:r>
                <a:r>
                  <a:rPr lang="en-US" dirty="0" err="1"/>
                  <a:t>TrAdaBoost</a:t>
                </a:r>
                <a:r>
                  <a:rPr lang="en-US" dirty="0"/>
                  <a:t> (cont.)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342900" lvl="1" indent="0">
                  <a:buNone/>
                </a:pPr>
                <a:endParaRPr lang="en-US" dirty="0"/>
              </a:p>
              <a:p>
                <a:pPr marL="342900" lvl="1" indent="0">
                  <a:buNone/>
                </a:pPr>
                <a:r>
                  <a:rPr lang="en-US" dirty="0"/>
                  <a:t>(c) Sometimes auxiliary labeled data may mislead classification.</a:t>
                </a:r>
              </a:p>
              <a:p>
                <a:pPr marL="342900" lvl="1" indent="0">
                  <a:buNone/>
                </a:pPr>
                <a:r>
                  <a:rPr lang="en-US" dirty="0"/>
                  <a:t>(d) increase the weights of the misclassiﬁed data in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oMath>
                </a14:m>
                <a:r>
                  <a:rPr lang="en-US" dirty="0"/>
                  <a:t>, decrease the weights of the misclassiﬁed data in </a:t>
                </a:r>
                <a14:m>
                  <m:oMath xmlns:m="http://schemas.openxmlformats.org/officeDocument/2006/math">
                    <m:sSub>
                      <m:sSubPr>
                        <m:ctrlPr>
                          <a:rPr lang="en-US" i="1" dirty="0">
                            <a:latin typeface="Cambria Math" charset="0"/>
                          </a:rPr>
                        </m:ctrlPr>
                      </m:sSubPr>
                      <m:e>
                        <m:r>
                          <a:rPr lang="en-US" i="1" dirty="0">
                            <a:latin typeface="Cambria Math" panose="02040503050406030204" pitchFamily="18" charset="0"/>
                          </a:rPr>
                          <m:t>𝑇</m:t>
                        </m:r>
                      </m:e>
                      <m:sub>
                        <m:r>
                          <a:rPr lang="en-US" i="1" dirty="0">
                            <a:latin typeface="Cambria Math" panose="02040503050406030204" pitchFamily="18" charset="0"/>
                          </a:rPr>
                          <m:t>𝑇</m:t>
                        </m:r>
                      </m:sub>
                    </m:sSub>
                  </m:oMath>
                </a14:m>
                <a:r>
                  <a:rPr lang="en-US" dirty="0" smtClean="0"/>
                  <a:t>.</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2" y="1803042"/>
                <a:ext cx="9905999" cy="4445357"/>
              </a:xfrm>
              <a:blipFill rotWithShape="0">
                <a:blip r:embed="rId2"/>
                <a:stretch>
                  <a:fillRect t="-1920"/>
                </a:stretch>
              </a:blipFill>
            </p:spPr>
            <p:txBody>
              <a:bodyPr/>
              <a:lstStyle/>
              <a:p>
                <a:r>
                  <a:rPr lang="en-US">
                    <a:noFill/>
                  </a:rPr>
                  <a:t> </a:t>
                </a:r>
                <a:endParaRPr lang="en-US">
                  <a:noFill/>
                </a:endParaRPr>
              </a:p>
            </p:txBody>
          </p:sp>
        </mc:Fallback>
      </mc:AlternateContent>
      <p:sp>
        <p:nvSpPr>
          <p:cNvPr id="4" name="Slide Number Placeholder 3"/>
          <p:cNvSpPr>
            <a:spLocks noGrp="1"/>
          </p:cNvSpPr>
          <p:nvPr>
            <p:ph type="sldNum" sz="quarter" idx="12"/>
          </p:nvPr>
        </p:nvSpPr>
        <p:spPr/>
        <p:txBody>
          <a:bodyPr/>
          <a:lstStyle/>
          <a:p>
            <a:fld id="{6D22F896-40B5-4ADD-8801-0D06FADFA095}" type="slidenum">
              <a:rPr lang="en-US" smtClean="0"/>
              <a:t>124</a:t>
            </a:fld>
            <a:endParaRPr lang="en-US" dirty="0"/>
          </a:p>
        </p:txBody>
      </p:sp>
      <p:pic>
        <p:nvPicPr>
          <p:cNvPr id="13" name="Picture 12"/>
          <p:cNvPicPr>
            <a:picLocks noChangeAspect="1"/>
          </p:cNvPicPr>
          <p:nvPr/>
        </p:nvPicPr>
        <p:blipFill>
          <a:blip r:embed="rId3"/>
          <a:stretch>
            <a:fillRect/>
          </a:stretch>
        </p:blipFill>
        <p:spPr>
          <a:xfrm>
            <a:off x="2863954" y="2268754"/>
            <a:ext cx="6489661" cy="2612339"/>
          </a:xfrm>
          <a:prstGeom prst="rect">
            <a:avLst/>
          </a:prstGeom>
        </p:spPr>
      </p:pic>
      <p:sp>
        <p:nvSpPr>
          <p:cNvPr id="14" name="TextBox 13"/>
          <p:cNvSpPr txBox="1"/>
          <p:nvPr/>
        </p:nvSpPr>
        <p:spPr>
          <a:xfrm>
            <a:off x="1821042" y="6321830"/>
            <a:ext cx="8546737" cy="523220"/>
          </a:xfrm>
          <a:prstGeom prst="rect">
            <a:avLst/>
          </a:prstGeom>
          <a:noFill/>
        </p:spPr>
        <p:txBody>
          <a:bodyPr wrap="square" rtlCol="0">
            <a:spAutoFit/>
          </a:bodyPr>
          <a:lstStyle/>
          <a:p>
            <a:r>
              <a:rPr lang="en-US" sz="1400" dirty="0" smtClean="0"/>
              <a:t>W. Dai, Q. Yang, G. </a:t>
            </a:r>
            <a:r>
              <a:rPr lang="en-US" sz="1400" dirty="0" err="1" smtClean="0"/>
              <a:t>Xue</a:t>
            </a:r>
            <a:r>
              <a:rPr lang="en-US" sz="1400" dirty="0" smtClean="0"/>
              <a:t>, and Y. Yu, “Boosting for Transfer Learning,” Proc. 24</a:t>
            </a:r>
            <a:r>
              <a:rPr lang="en-US" sz="1400" baseline="30000" dirty="0" smtClean="0"/>
              <a:t>th</a:t>
            </a:r>
            <a:r>
              <a:rPr lang="en-US" sz="1400" dirty="0" smtClean="0"/>
              <a:t> Int’l Conf. Machine Learning, pp.193-200, June, 2000.</a:t>
            </a:r>
            <a:endParaRPr lang="en-US" sz="14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Approaches – Instance based TL</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125</a:t>
            </a:fld>
            <a:endParaRPr lang="en-US" dirty="0"/>
          </a:p>
        </p:txBody>
      </p:sp>
      <p:sp>
        <p:nvSpPr>
          <p:cNvPr id="6" name="TextBox 5"/>
          <p:cNvSpPr txBox="1"/>
          <p:nvPr/>
        </p:nvSpPr>
        <p:spPr>
          <a:xfrm>
            <a:off x="1055564" y="6211669"/>
            <a:ext cx="10077695" cy="584775"/>
          </a:xfrm>
          <a:prstGeom prst="rect">
            <a:avLst/>
          </a:prstGeom>
          <a:noFill/>
        </p:spPr>
        <p:txBody>
          <a:bodyPr wrap="square" rtlCol="0">
            <a:spAutoFit/>
          </a:bodyPr>
          <a:lstStyle/>
          <a:p>
            <a:r>
              <a:rPr lang="en-US" sz="1600" dirty="0"/>
              <a:t>W. Dai, Q. Yang, G. </a:t>
            </a:r>
            <a:r>
              <a:rPr lang="en-US" sz="1600" dirty="0" err="1"/>
              <a:t>Xue</a:t>
            </a:r>
            <a:r>
              <a:rPr lang="en-US" sz="1600" dirty="0"/>
              <a:t>, and Y. Yu, “Boosting for transfer learning,” in Proceedings of the 24th International Conference on Machine Learning, </a:t>
            </a:r>
            <a:r>
              <a:rPr lang="en-US" sz="1600" dirty="0" err="1"/>
              <a:t>Corvalis</a:t>
            </a:r>
            <a:r>
              <a:rPr lang="en-US" sz="1600" dirty="0"/>
              <a:t>, Oregon, USA, June 2007, pp. 193–200. </a:t>
            </a:r>
          </a:p>
        </p:txBody>
      </p:sp>
      <p:sp>
        <p:nvSpPr>
          <p:cNvPr id="7" name="Content Placeholder 6"/>
          <p:cNvSpPr>
            <a:spLocks noGrp="1"/>
          </p:cNvSpPr>
          <p:nvPr>
            <p:ph idx="1"/>
          </p:nvPr>
        </p:nvSpPr>
        <p:spPr/>
        <p:txBody>
          <a:bodyPr/>
          <a:lstStyle/>
          <a:p>
            <a:r>
              <a:rPr lang="en-US" dirty="0"/>
              <a:t>Application: text-classification</a:t>
            </a:r>
          </a:p>
          <a:p>
            <a:endParaRPr lang="en-US" dirty="0"/>
          </a:p>
        </p:txBody>
      </p:sp>
      <p:pic>
        <p:nvPicPr>
          <p:cNvPr id="8" name="Picture 7"/>
          <p:cNvPicPr>
            <a:picLocks noChangeAspect="1"/>
          </p:cNvPicPr>
          <p:nvPr/>
        </p:nvPicPr>
        <p:blipFill>
          <a:blip r:embed="rId2"/>
          <a:stretch>
            <a:fillRect/>
          </a:stretch>
        </p:blipFill>
        <p:spPr>
          <a:xfrm>
            <a:off x="888139" y="3384115"/>
            <a:ext cx="9991846" cy="1272458"/>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Feature based </a:t>
            </a:r>
            <a:r>
              <a:rPr lang="en-US" dirty="0" smtClean="0"/>
              <a:t>TL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2" y="1893194"/>
                <a:ext cx="9905999" cy="4636395"/>
              </a:xfrm>
            </p:spPr>
            <p:txBody>
              <a:bodyPr>
                <a:normAutofit fontScale="92500" lnSpcReduction="10000"/>
              </a:bodyPr>
              <a:lstStyle/>
              <a:p>
                <a:r>
                  <a:rPr lang="en-US" dirty="0"/>
                  <a:t>Feature-based transfer learning:</a:t>
                </a:r>
              </a:p>
              <a:p>
                <a:pPr lvl="1"/>
                <a:r>
                  <a:rPr lang="en-US" dirty="0"/>
                  <a:t>Assumption: When source and target  domains only have </a:t>
                </a:r>
                <a:r>
                  <a:rPr lang="en-US" dirty="0">
                    <a:solidFill>
                      <a:srgbClr val="FF0000"/>
                    </a:solidFill>
                  </a:rPr>
                  <a:t>some  overlapping features</a:t>
                </a:r>
                <a:r>
                  <a:rPr lang="en-US" dirty="0"/>
                  <a:t>. (lots of features only have support in either the source or the target domain).</a:t>
                </a:r>
              </a:p>
              <a:p>
                <a:pPr lvl="1"/>
                <a:endParaRPr lang="en-US" dirty="0"/>
              </a:p>
              <a:p>
                <a:pPr lvl="1"/>
                <a:endParaRPr lang="en-US" dirty="0"/>
              </a:p>
              <a:p>
                <a:pPr lvl="1"/>
                <a:endParaRPr lang="en-US" dirty="0"/>
              </a:p>
              <a:p>
                <a:pPr lvl="1"/>
                <a:endParaRPr lang="en-US" dirty="0"/>
              </a:p>
              <a:p>
                <a:pPr marL="342900" lvl="1" indent="0">
                  <a:buNone/>
                </a:pPr>
                <a:endParaRPr lang="en-US" dirty="0"/>
              </a:p>
              <a:p>
                <a:pPr lvl="1"/>
                <a:r>
                  <a:rPr lang="en-US" dirty="0"/>
                  <a:t>How to learn </a:t>
                </a:r>
                <a14:m>
                  <m:oMath xmlns:m="http://schemas.openxmlformats.org/officeDocument/2006/math">
                    <m:r>
                      <a:rPr lang="en-US" i="1">
                        <a:latin typeface="Cambria Math" panose="02040503050406030204" pitchFamily="18" charset="0"/>
                        <a:ea typeface="Cambria Math" panose="02040503050406030204" pitchFamily="18" charset="0"/>
                      </a:rPr>
                      <m:t>𝜓</m:t>
                    </m:r>
                  </m:oMath>
                </a14:m>
                <a:r>
                  <a:rPr lang="en-US" dirty="0"/>
                  <a:t>?</a:t>
                </a:r>
              </a:p>
              <a:p>
                <a:pPr marL="342900" lvl="1" indent="0">
                  <a:buNone/>
                </a:pPr>
                <a:r>
                  <a:rPr lang="en-US" dirty="0"/>
                  <a:t>Solution 1: Encode application-specific knowledge to learn the transformation.  </a:t>
                </a:r>
              </a:p>
              <a:p>
                <a:pPr marL="342900" lvl="1" indent="0">
                  <a:buNone/>
                </a:pPr>
                <a:r>
                  <a:rPr lang="en-US" dirty="0"/>
                  <a:t>Solution 2: Learn the transformation by designing objective functions to minimize difference directly</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2" y="1893194"/>
                <a:ext cx="9905999" cy="4636395"/>
              </a:xfrm>
              <a:blipFill rotWithShape="0">
                <a:blip r:embed="rId2"/>
                <a:stretch>
                  <a:fillRect l="-1046" t="-2105" r="-123"/>
                </a:stretch>
              </a:blipFill>
            </p:spPr>
            <p:txBody>
              <a:bodyPr/>
              <a:lstStyle/>
              <a:p>
                <a:r>
                  <a:rPr lang="en-US">
                    <a:noFill/>
                  </a:rPr>
                  <a:t> </a:t>
                </a:r>
                <a:endParaRPr lang="en-US">
                  <a:noFill/>
                </a:endParaRPr>
              </a:p>
            </p:txBody>
          </p:sp>
        </mc:Fallback>
      </mc:AlternateContent>
      <p:sp>
        <p:nvSpPr>
          <p:cNvPr id="4" name="Slide Number Placeholder 3"/>
          <p:cNvSpPr>
            <a:spLocks noGrp="1"/>
          </p:cNvSpPr>
          <p:nvPr>
            <p:ph type="sldNum" sz="quarter" idx="12"/>
          </p:nvPr>
        </p:nvSpPr>
        <p:spPr/>
        <p:txBody>
          <a:bodyPr/>
          <a:lstStyle/>
          <a:p>
            <a:fld id="{6D22F896-40B5-4ADD-8801-0D06FADFA095}" type="slidenum">
              <a:rPr lang="en-US" smtClean="0"/>
              <a:t>126</a:t>
            </a:fld>
            <a:endParaRPr lang="en-US" dirty="0"/>
          </a:p>
        </p:txBody>
      </p:sp>
      <p:pic>
        <p:nvPicPr>
          <p:cNvPr id="5" name="Picture 4"/>
          <p:cNvPicPr>
            <a:picLocks noChangeAspect="1"/>
          </p:cNvPicPr>
          <p:nvPr/>
        </p:nvPicPr>
        <p:blipFill>
          <a:blip r:embed="rId3"/>
          <a:stretch>
            <a:fillRect/>
          </a:stretch>
        </p:blipFill>
        <p:spPr>
          <a:xfrm>
            <a:off x="4606230" y="3115045"/>
            <a:ext cx="2166686" cy="1996081"/>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Feature based </a:t>
            </a:r>
            <a:r>
              <a:rPr lang="en-US" dirty="0" smtClean="0"/>
              <a:t>TL</a:t>
            </a:r>
            <a:endParaRPr lang="en-US" dirty="0"/>
          </a:p>
        </p:txBody>
      </p:sp>
      <p:sp>
        <p:nvSpPr>
          <p:cNvPr id="3" name="Content Placeholder 2"/>
          <p:cNvSpPr>
            <a:spLocks noGrp="1"/>
          </p:cNvSpPr>
          <p:nvPr>
            <p:ph idx="1"/>
          </p:nvPr>
        </p:nvSpPr>
        <p:spPr>
          <a:xfrm>
            <a:off x="1154649" y="1628168"/>
            <a:ext cx="9905999" cy="3541714"/>
          </a:xfrm>
        </p:spPr>
        <p:txBody>
          <a:bodyPr/>
          <a:lstStyle/>
          <a:p>
            <a:r>
              <a:rPr lang="en-US" dirty="0"/>
              <a:t>- Example: Sentiment classification (based on solution 1)</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127</a:t>
            </a:fld>
            <a:endParaRPr lang="en-US" dirty="0"/>
          </a:p>
        </p:txBody>
      </p:sp>
      <p:graphicFrame>
        <p:nvGraphicFramePr>
          <p:cNvPr id="47" name="Group 3"/>
          <p:cNvGraphicFramePr>
            <a:graphicFrameLocks noGrp="1"/>
          </p:cNvGraphicFramePr>
          <p:nvPr/>
        </p:nvGraphicFramePr>
        <p:xfrm>
          <a:off x="2705636" y="2230437"/>
          <a:ext cx="6553200" cy="4267200"/>
        </p:xfrm>
        <a:graphic>
          <a:graphicData uri="http://schemas.openxmlformats.org/drawingml/2006/table">
            <a:tbl>
              <a:tblPr/>
              <a:tblGrid>
                <a:gridCol w="3276600"/>
                <a:gridCol w="3276600"/>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1" i="0" u="none" strike="noStrike" cap="none" normalizeH="0" baseline="0" dirty="0" smtClean="0">
                          <a:ln>
                            <a:noFill/>
                          </a:ln>
                          <a:solidFill>
                            <a:schemeClr val="tx1"/>
                          </a:solidFill>
                          <a:effectLst/>
                          <a:latin typeface="Times New Roman" panose="02020603050405020304" pitchFamily="18" charset="0"/>
                          <a:ea typeface="华文中宋" pitchFamily="2" charset="-122"/>
                        </a:rPr>
                        <a:t>Electronics</a:t>
                      </a:r>
                    </a:p>
                  </a:txBody>
                  <a:tcPr marL="5400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1" i="0" u="none" strike="noStrike" cap="none" normalizeH="0" baseline="0" dirty="0" smtClean="0">
                          <a:ln>
                            <a:noFill/>
                          </a:ln>
                          <a:solidFill>
                            <a:schemeClr val="tx2"/>
                          </a:solidFill>
                          <a:effectLst/>
                          <a:latin typeface="Times New Roman" panose="02020603050405020304" pitchFamily="18" charset="0"/>
                          <a:ea typeface="华文中宋" pitchFamily="2" charset="-122"/>
                        </a:rPr>
                        <a:t>Video Games</a:t>
                      </a:r>
                    </a:p>
                  </a:txBody>
                  <a:tcPr marL="5400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7948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(1)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Compact</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easy to operate; very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good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picture quality; looks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sharp</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a:t>
                      </a:r>
                    </a:p>
                  </a:txBody>
                  <a:tcPr marL="5400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(2) A very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good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game! It is action packed and full of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excitement</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I am very much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hooked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on this game.</a:t>
                      </a:r>
                    </a:p>
                  </a:txBody>
                  <a:tcPr marL="5400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7948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(3) I purchased this unit from Circuit City and I was very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excited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about the quality of the picture. It is really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nice</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and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sharp</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a:t>
                      </a:r>
                    </a:p>
                  </a:txBody>
                  <a:tcPr marL="5400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(4) Very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realistic</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shooting action and </a:t>
                      </a:r>
                      <a:r>
                        <a:rPr kumimoji="0" lang="en-US" altLang="zh-CN" sz="2000" b="1" i="1" u="none" strike="noStrike" cap="none" normalizeH="0" baseline="0" dirty="0" smtClean="0">
                          <a:ln>
                            <a:noFill/>
                          </a:ln>
                          <a:solidFill>
                            <a:srgbClr val="00B050"/>
                          </a:solidFill>
                          <a:effectLst/>
                          <a:latin typeface="Times New Roman" panose="02020603050405020304" pitchFamily="18" charset="0"/>
                          <a:ea typeface="华文中宋" pitchFamily="2" charset="-122"/>
                        </a:rPr>
                        <a:t>good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plots. We played this and were </a:t>
                      </a:r>
                      <a:r>
                        <a:rPr kumimoji="0" lang="en-US" altLang="zh-CN" sz="2000" b="1" i="0" u="none" strike="noStrike" cap="none" normalizeH="0" baseline="0" dirty="0" smtClean="0">
                          <a:ln>
                            <a:noFill/>
                          </a:ln>
                          <a:solidFill>
                            <a:srgbClr val="009900"/>
                          </a:solidFill>
                          <a:effectLst/>
                          <a:latin typeface="Times New Roman" panose="02020603050405020304" pitchFamily="18" charset="0"/>
                          <a:ea typeface="华文中宋" pitchFamily="2" charset="-122"/>
                        </a:rPr>
                        <a:t>hooked</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a:t>
                      </a:r>
                    </a:p>
                  </a:txBody>
                  <a:tcPr marL="5400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7948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(5) It is also quite </a:t>
                      </a:r>
                      <a:r>
                        <a:rPr kumimoji="0" lang="en-US" altLang="zh-CN" sz="2000" b="1" i="0" u="none" strike="noStrike" cap="none" normalizeH="0" baseline="0" dirty="0" smtClean="0">
                          <a:ln>
                            <a:noFill/>
                          </a:ln>
                          <a:solidFill>
                            <a:srgbClr val="FF0000"/>
                          </a:solidFill>
                          <a:effectLst/>
                          <a:latin typeface="Times New Roman" panose="02020603050405020304" pitchFamily="18" charset="0"/>
                          <a:ea typeface="华文中宋" pitchFamily="2" charset="-122"/>
                        </a:rPr>
                        <a:t>blurry</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in very dark settings. I will </a:t>
                      </a:r>
                      <a:r>
                        <a:rPr kumimoji="0" lang="en-US" altLang="zh-CN" sz="2000" b="1" i="1" u="none" strike="noStrike" cap="none" normalizeH="0" baseline="0" dirty="0" err="1" smtClean="0">
                          <a:ln>
                            <a:noFill/>
                          </a:ln>
                          <a:solidFill>
                            <a:srgbClr val="FF0000"/>
                          </a:solidFill>
                          <a:effectLst/>
                          <a:latin typeface="Times New Roman" panose="02020603050405020304" pitchFamily="18" charset="0"/>
                          <a:ea typeface="华文中宋" pitchFamily="2" charset="-122"/>
                        </a:rPr>
                        <a:t>never_buy</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HP again.</a:t>
                      </a:r>
                    </a:p>
                  </a:txBody>
                  <a:tcPr marL="5400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(6) The game is so </a:t>
                      </a:r>
                      <a:r>
                        <a:rPr kumimoji="0" lang="en-US" altLang="zh-CN" sz="2000" b="1" i="0" u="none" strike="noStrike" cap="none" normalizeH="0" baseline="0" dirty="0" smtClean="0">
                          <a:ln>
                            <a:noFill/>
                          </a:ln>
                          <a:solidFill>
                            <a:srgbClr val="FF0000"/>
                          </a:solidFill>
                          <a:effectLst/>
                          <a:latin typeface="Times New Roman" panose="02020603050405020304" pitchFamily="18" charset="0"/>
                          <a:ea typeface="华文中宋" pitchFamily="2" charset="-122"/>
                        </a:rPr>
                        <a:t>boring</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I am extremely </a:t>
                      </a:r>
                      <a:r>
                        <a:rPr kumimoji="0" lang="en-US" altLang="zh-CN" sz="2000" b="1" i="1" u="none" strike="noStrike" cap="none" normalizeH="0" baseline="0" dirty="0" smtClean="0">
                          <a:ln>
                            <a:noFill/>
                          </a:ln>
                          <a:solidFill>
                            <a:srgbClr val="FF0000"/>
                          </a:solidFill>
                          <a:effectLst/>
                          <a:latin typeface="Times New Roman" panose="02020603050405020304" pitchFamily="18" charset="0"/>
                          <a:ea typeface="华文中宋" pitchFamily="2" charset="-122"/>
                        </a:rPr>
                        <a:t>unhappy</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and will probably </a:t>
                      </a:r>
                      <a:r>
                        <a:rPr kumimoji="0" lang="en-US" altLang="zh-CN" sz="2000" b="1" i="1" u="none" strike="noStrike" cap="none" normalizeH="0" baseline="0" dirty="0" err="1" smtClean="0">
                          <a:ln>
                            <a:noFill/>
                          </a:ln>
                          <a:solidFill>
                            <a:srgbClr val="FF0000"/>
                          </a:solidFill>
                          <a:effectLst/>
                          <a:latin typeface="Times New Roman" panose="02020603050405020304" pitchFamily="18" charset="0"/>
                          <a:ea typeface="华文中宋" pitchFamily="2" charset="-122"/>
                        </a:rPr>
                        <a:t>never_buy</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a:t>
                      </a:r>
                      <a:r>
                        <a:rPr kumimoji="0" lang="en-US" altLang="zh-CN" sz="2000" b="0" i="0" u="none" strike="noStrike" cap="none" normalizeH="0" baseline="0" dirty="0" err="1" smtClean="0">
                          <a:ln>
                            <a:noFill/>
                          </a:ln>
                          <a:solidFill>
                            <a:schemeClr val="tx2"/>
                          </a:solidFill>
                          <a:effectLst/>
                          <a:latin typeface="Times New Roman" panose="02020603050405020304" pitchFamily="18" charset="0"/>
                          <a:ea typeface="华文中宋" pitchFamily="2" charset="-122"/>
                        </a:rPr>
                        <a:t>UbiSoft</a:t>
                      </a:r>
                      <a:r>
                        <a:rPr kumimoji="0" lang="en-US" altLang="zh-CN" sz="2000" b="0" i="0" u="none" strike="noStrike" cap="none" normalizeH="0" baseline="0" dirty="0" smtClean="0">
                          <a:ln>
                            <a:noFill/>
                          </a:ln>
                          <a:solidFill>
                            <a:schemeClr val="tx2"/>
                          </a:solidFill>
                          <a:effectLst/>
                          <a:latin typeface="Times New Roman" panose="02020603050405020304" pitchFamily="18" charset="0"/>
                          <a:ea typeface="华文中宋" pitchFamily="2" charset="-122"/>
                        </a:rPr>
                        <a:t> again.</a:t>
                      </a:r>
                    </a:p>
                  </a:txBody>
                  <a:tcPr marL="5400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48" name="Picture 20"/>
          <p:cNvPicPr>
            <a:picLocks noChangeAspect="1" noChangeArrowheads="1"/>
          </p:cNvPicPr>
          <p:nvPr/>
        </p:nvPicPr>
        <p:blipFill>
          <a:blip r:embed="rId2" cstate="print"/>
          <a:srcRect/>
          <a:stretch>
            <a:fillRect/>
          </a:stretch>
        </p:blipFill>
        <p:spPr bwMode="auto">
          <a:xfrm>
            <a:off x="1842036" y="2662237"/>
            <a:ext cx="792162" cy="901700"/>
          </a:xfrm>
          <a:prstGeom prst="rect">
            <a:avLst/>
          </a:prstGeom>
          <a:noFill/>
          <a:ln w="9525">
            <a:noFill/>
            <a:miter lim="800000"/>
            <a:headEnd/>
            <a:tailEnd/>
          </a:ln>
        </p:spPr>
      </p:pic>
      <p:pic>
        <p:nvPicPr>
          <p:cNvPr id="49" name="Picture 21"/>
          <p:cNvPicPr>
            <a:picLocks noChangeAspect="1" noChangeArrowheads="1"/>
          </p:cNvPicPr>
          <p:nvPr/>
        </p:nvPicPr>
        <p:blipFill>
          <a:blip r:embed="rId3" cstate="print"/>
          <a:srcRect/>
          <a:stretch>
            <a:fillRect/>
          </a:stretch>
        </p:blipFill>
        <p:spPr bwMode="auto">
          <a:xfrm>
            <a:off x="1842036" y="5470524"/>
            <a:ext cx="798512" cy="900113"/>
          </a:xfrm>
          <a:prstGeom prst="rect">
            <a:avLst/>
          </a:prstGeom>
          <a:noFill/>
          <a:ln w="9525">
            <a:noFill/>
            <a:miter lim="800000"/>
            <a:headEnd/>
            <a:tailEnd/>
          </a:ln>
        </p:spPr>
      </p:pic>
      <p:pic>
        <p:nvPicPr>
          <p:cNvPr id="50" name="Picture 22"/>
          <p:cNvPicPr>
            <a:picLocks noChangeAspect="1" noChangeArrowheads="1"/>
          </p:cNvPicPr>
          <p:nvPr/>
        </p:nvPicPr>
        <p:blipFill>
          <a:blip r:embed="rId2" cstate="print"/>
          <a:srcRect/>
          <a:stretch>
            <a:fillRect/>
          </a:stretch>
        </p:blipFill>
        <p:spPr bwMode="auto">
          <a:xfrm>
            <a:off x="1842036" y="4102099"/>
            <a:ext cx="792162" cy="901700"/>
          </a:xfrm>
          <a:prstGeom prst="rect">
            <a:avLst/>
          </a:prstGeom>
          <a:noFill/>
          <a:ln w="9525">
            <a:noFill/>
            <a:miter lim="800000"/>
            <a:headEnd/>
            <a:tailEnd/>
          </a:ln>
        </p:spPr>
      </p:pic>
      <p:sp>
        <p:nvSpPr>
          <p:cNvPr id="51" name="Freeform 27"/>
          <p:cNvSpPr/>
          <p:nvPr/>
        </p:nvSpPr>
        <p:spPr bwMode="auto">
          <a:xfrm>
            <a:off x="3620036" y="2097088"/>
            <a:ext cx="3765550" cy="742950"/>
          </a:xfrm>
          <a:custGeom>
            <a:avLst/>
            <a:gdLst/>
            <a:ahLst/>
            <a:cxnLst>
              <a:cxn ang="0">
                <a:pos x="0" y="537"/>
              </a:cxn>
              <a:cxn ang="0">
                <a:pos x="1134" y="38"/>
              </a:cxn>
              <a:cxn ang="0">
                <a:pos x="2449" y="310"/>
              </a:cxn>
            </a:cxnLst>
            <a:rect l="0" t="0" r="r" b="b"/>
            <a:pathLst>
              <a:path w="2449" h="537">
                <a:moveTo>
                  <a:pt x="0" y="537"/>
                </a:moveTo>
                <a:cubicBezTo>
                  <a:pt x="363" y="306"/>
                  <a:pt x="726" y="76"/>
                  <a:pt x="1134" y="38"/>
                </a:cubicBezTo>
                <a:cubicBezTo>
                  <a:pt x="1542" y="0"/>
                  <a:pt x="1995" y="155"/>
                  <a:pt x="2449" y="310"/>
                </a:cubicBezTo>
              </a:path>
            </a:pathLst>
          </a:custGeom>
          <a:noFill/>
          <a:ln w="25400" cap="flat" cmpd="sng">
            <a:solidFill>
              <a:srgbClr val="FFFF00"/>
            </a:solidFill>
            <a:prstDash val="solid"/>
            <a:round/>
            <a:headEnd type="stealth" w="lg" len="lg"/>
            <a:tailEnd type="stealth" w="lg" len="lg"/>
          </a:ln>
          <a:effectLst/>
        </p:spPr>
        <p:txBody>
          <a:bodyPr anchor="ctr"/>
          <a:lstStyle/>
          <a:p>
            <a:pPr>
              <a:defRPr/>
            </a:pPr>
            <a:endParaRPr lang="en-US">
              <a:effectLst>
                <a:outerShdw blurRad="38100" dist="38100" dir="2700000" algn="tl">
                  <a:srgbClr val="000000">
                    <a:alpha val="43137"/>
                  </a:srgbClr>
                </a:outerShdw>
              </a:effectLst>
            </a:endParaRPr>
          </a:p>
        </p:txBody>
      </p:sp>
      <p:sp>
        <p:nvSpPr>
          <p:cNvPr id="52" name="Freeform 29"/>
          <p:cNvSpPr/>
          <p:nvPr/>
        </p:nvSpPr>
        <p:spPr bwMode="auto">
          <a:xfrm>
            <a:off x="3281898" y="6189662"/>
            <a:ext cx="4392613" cy="433387"/>
          </a:xfrm>
          <a:custGeom>
            <a:avLst/>
            <a:gdLst/>
            <a:ahLst/>
            <a:cxnLst>
              <a:cxn ang="0">
                <a:pos x="0" y="0"/>
              </a:cxn>
              <a:cxn ang="0">
                <a:pos x="635" y="273"/>
              </a:cxn>
              <a:cxn ang="0">
                <a:pos x="2767" y="0"/>
              </a:cxn>
            </a:cxnLst>
            <a:rect l="0" t="0" r="r" b="b"/>
            <a:pathLst>
              <a:path w="2767" h="273">
                <a:moveTo>
                  <a:pt x="0" y="0"/>
                </a:moveTo>
                <a:cubicBezTo>
                  <a:pt x="87" y="136"/>
                  <a:pt x="174" y="273"/>
                  <a:pt x="635" y="273"/>
                </a:cubicBezTo>
                <a:cubicBezTo>
                  <a:pt x="1096" y="273"/>
                  <a:pt x="1931" y="136"/>
                  <a:pt x="2767" y="0"/>
                </a:cubicBezTo>
              </a:path>
            </a:pathLst>
          </a:custGeom>
          <a:noFill/>
          <a:ln w="25400" cap="flat" cmpd="sng">
            <a:solidFill>
              <a:srgbClr val="FFFF00"/>
            </a:solidFill>
            <a:prstDash val="solid"/>
            <a:round/>
            <a:headEnd type="stealth" w="lg" len="lg"/>
            <a:tailEnd type="stealth" w="lg" len="lg"/>
          </a:ln>
          <a:effectLst/>
        </p:spPr>
        <p:txBody>
          <a:bodyPr anchor="ctr"/>
          <a:lstStyle/>
          <a:p>
            <a:pPr>
              <a:defRPr/>
            </a:pPr>
            <a:endParaRPr lang="en-US">
              <a:effectLst>
                <a:outerShdw blurRad="38100" dist="38100" dir="2700000" algn="tl">
                  <a:srgbClr val="000000">
                    <a:alpha val="43137"/>
                  </a:srgbClr>
                </a:outerShdw>
              </a:effectLst>
            </a:endParaRPr>
          </a:p>
        </p:txBody>
      </p:sp>
      <p:sp>
        <p:nvSpPr>
          <p:cNvPr id="53" name="Freeform 30"/>
          <p:cNvSpPr/>
          <p:nvPr/>
        </p:nvSpPr>
        <p:spPr bwMode="auto">
          <a:xfrm>
            <a:off x="3497798" y="3165474"/>
            <a:ext cx="3627438" cy="969963"/>
          </a:xfrm>
          <a:custGeom>
            <a:avLst/>
            <a:gdLst/>
            <a:ahLst/>
            <a:cxnLst>
              <a:cxn ang="0">
                <a:pos x="0" y="0"/>
              </a:cxn>
              <a:cxn ang="0">
                <a:pos x="862" y="318"/>
              </a:cxn>
              <a:cxn ang="0">
                <a:pos x="2404" y="635"/>
              </a:cxn>
            </a:cxnLst>
            <a:rect l="0" t="0" r="r" b="b"/>
            <a:pathLst>
              <a:path w="2404" h="635">
                <a:moveTo>
                  <a:pt x="0" y="0"/>
                </a:moveTo>
                <a:cubicBezTo>
                  <a:pt x="230" y="106"/>
                  <a:pt x="461" y="212"/>
                  <a:pt x="862" y="318"/>
                </a:cubicBezTo>
                <a:cubicBezTo>
                  <a:pt x="1263" y="424"/>
                  <a:pt x="1833" y="529"/>
                  <a:pt x="2404" y="635"/>
                </a:cubicBezTo>
              </a:path>
            </a:pathLst>
          </a:custGeom>
          <a:noFill/>
          <a:ln w="25400" cap="flat" cmpd="sng">
            <a:solidFill>
              <a:srgbClr val="FFFF00"/>
            </a:solidFill>
            <a:prstDash val="solid"/>
            <a:round/>
            <a:headEnd type="stealth" w="lg" len="lg"/>
            <a:tailEnd type="stealth" w="lg" len="lg"/>
          </a:ln>
          <a:effectLst/>
        </p:spPr>
        <p:txBody>
          <a:bodyPr anchor="ctr"/>
          <a:lstStyle/>
          <a:p>
            <a:pPr>
              <a:defRPr/>
            </a:pPr>
            <a:endParaRPr lang="en-US">
              <a:effectLst>
                <a:outerShdw blurRad="38100" dist="38100" dir="2700000" algn="tl">
                  <a:srgbClr val="000000">
                    <a:alpha val="43137"/>
                  </a:srgbClr>
                </a:outerShdw>
              </a:effectLst>
            </a:endParaRPr>
          </a:p>
        </p:txBody>
      </p:sp>
      <p:sp>
        <p:nvSpPr>
          <p:cNvPr id="54" name="Freeform 31"/>
          <p:cNvSpPr/>
          <p:nvPr/>
        </p:nvSpPr>
        <p:spPr bwMode="auto">
          <a:xfrm>
            <a:off x="3239036" y="3309937"/>
            <a:ext cx="2779712" cy="1054100"/>
          </a:xfrm>
          <a:custGeom>
            <a:avLst/>
            <a:gdLst/>
            <a:ahLst/>
            <a:cxnLst>
              <a:cxn ang="0">
                <a:pos x="0" y="650"/>
              </a:cxn>
              <a:cxn ang="0">
                <a:pos x="953" y="106"/>
              </a:cxn>
              <a:cxn ang="0">
                <a:pos x="1860" y="15"/>
              </a:cxn>
            </a:cxnLst>
            <a:rect l="0" t="0" r="r" b="b"/>
            <a:pathLst>
              <a:path w="1860" h="650">
                <a:moveTo>
                  <a:pt x="0" y="650"/>
                </a:moveTo>
                <a:cubicBezTo>
                  <a:pt x="321" y="431"/>
                  <a:pt x="643" y="212"/>
                  <a:pt x="953" y="106"/>
                </a:cubicBezTo>
                <a:cubicBezTo>
                  <a:pt x="1263" y="0"/>
                  <a:pt x="1561" y="7"/>
                  <a:pt x="1860" y="15"/>
                </a:cubicBezTo>
              </a:path>
            </a:pathLst>
          </a:custGeom>
          <a:noFill/>
          <a:ln w="25400" cap="flat" cmpd="sng">
            <a:solidFill>
              <a:srgbClr val="FFFF00"/>
            </a:solidFill>
            <a:prstDash val="solid"/>
            <a:round/>
            <a:headEnd type="stealth" w="lg" len="lg"/>
            <a:tailEnd type="stealth" w="lg" len="lg"/>
          </a:ln>
          <a:effectLst/>
        </p:spPr>
        <p:txBody>
          <a:bodyPr anchor="ctr"/>
          <a:lstStyle/>
          <a:p>
            <a:pPr>
              <a:defRPr/>
            </a:pPr>
            <a:endParaRPr lang="en-US">
              <a:effectLst>
                <a:outerShdw blurRad="38100" dist="38100" dir="2700000" algn="tl">
                  <a:srgbClr val="000000">
                    <a:alpha val="43137"/>
                  </a:srgbClr>
                </a:outerShdw>
              </a:effectLst>
            </a:endParaRPr>
          </a:p>
        </p:txBody>
      </p:sp>
      <p:sp>
        <p:nvSpPr>
          <p:cNvPr id="55" name="Oval 27"/>
          <p:cNvSpPr>
            <a:spLocks noChangeArrowheads="1"/>
          </p:cNvSpPr>
          <p:nvPr/>
        </p:nvSpPr>
        <p:spPr bwMode="auto">
          <a:xfrm>
            <a:off x="3162837" y="2840037"/>
            <a:ext cx="685800" cy="304800"/>
          </a:xfrm>
          <a:prstGeom prst="ellipse">
            <a:avLst/>
          </a:prstGeom>
          <a:noFill/>
          <a:ln w="25400" algn="ctr">
            <a:solidFill>
              <a:srgbClr val="FFFF00"/>
            </a:solidFill>
            <a:round/>
          </a:ln>
        </p:spPr>
        <p:txBody>
          <a:bodyPr anchor="ctr"/>
          <a:lstStyle/>
          <a:p>
            <a:endParaRPr lang="zh-CN" altLang="en-US"/>
          </a:p>
        </p:txBody>
      </p:sp>
      <p:sp>
        <p:nvSpPr>
          <p:cNvPr id="56" name="Oval 27"/>
          <p:cNvSpPr>
            <a:spLocks noChangeArrowheads="1"/>
          </p:cNvSpPr>
          <p:nvPr/>
        </p:nvSpPr>
        <p:spPr bwMode="auto">
          <a:xfrm>
            <a:off x="7049036" y="2535237"/>
            <a:ext cx="685800" cy="304800"/>
          </a:xfrm>
          <a:prstGeom prst="ellipse">
            <a:avLst/>
          </a:prstGeom>
          <a:noFill/>
          <a:ln w="25400" algn="ctr">
            <a:solidFill>
              <a:srgbClr val="FFFF00"/>
            </a:solidFill>
            <a:round/>
          </a:ln>
        </p:spPr>
        <p:txBody>
          <a:bodyPr anchor="ctr"/>
          <a:lstStyle/>
          <a:p>
            <a:endParaRPr lang="zh-CN" altLang="en-US"/>
          </a:p>
        </p:txBody>
      </p:sp>
      <p:sp>
        <p:nvSpPr>
          <p:cNvPr id="57" name="Oval 27"/>
          <p:cNvSpPr>
            <a:spLocks noChangeArrowheads="1"/>
          </p:cNvSpPr>
          <p:nvPr/>
        </p:nvSpPr>
        <p:spPr bwMode="auto">
          <a:xfrm>
            <a:off x="2705636" y="4364037"/>
            <a:ext cx="838200" cy="304800"/>
          </a:xfrm>
          <a:prstGeom prst="ellipse">
            <a:avLst/>
          </a:prstGeom>
          <a:noFill/>
          <a:ln w="25400" algn="ctr">
            <a:solidFill>
              <a:srgbClr val="FFFF00"/>
            </a:solidFill>
            <a:round/>
          </a:ln>
        </p:spPr>
        <p:txBody>
          <a:bodyPr anchor="ctr"/>
          <a:lstStyle/>
          <a:p>
            <a:endParaRPr lang="zh-CN" altLang="en-US"/>
          </a:p>
        </p:txBody>
      </p:sp>
      <p:sp>
        <p:nvSpPr>
          <p:cNvPr id="58" name="Oval 27"/>
          <p:cNvSpPr>
            <a:spLocks noChangeArrowheads="1"/>
          </p:cNvSpPr>
          <p:nvPr/>
        </p:nvSpPr>
        <p:spPr bwMode="auto">
          <a:xfrm>
            <a:off x="7049036" y="4059237"/>
            <a:ext cx="685800" cy="304800"/>
          </a:xfrm>
          <a:prstGeom prst="ellipse">
            <a:avLst/>
          </a:prstGeom>
          <a:noFill/>
          <a:ln w="25400" algn="ctr">
            <a:solidFill>
              <a:srgbClr val="FFFF00"/>
            </a:solidFill>
            <a:round/>
          </a:ln>
        </p:spPr>
        <p:txBody>
          <a:bodyPr anchor="ctr"/>
          <a:lstStyle/>
          <a:p>
            <a:endParaRPr lang="zh-CN" altLang="en-US"/>
          </a:p>
        </p:txBody>
      </p:sp>
      <p:sp>
        <p:nvSpPr>
          <p:cNvPr id="59" name="Oval 27"/>
          <p:cNvSpPr>
            <a:spLocks noChangeArrowheads="1"/>
          </p:cNvSpPr>
          <p:nvPr/>
        </p:nvSpPr>
        <p:spPr bwMode="auto">
          <a:xfrm>
            <a:off x="4610636" y="4668837"/>
            <a:ext cx="533400" cy="304800"/>
          </a:xfrm>
          <a:prstGeom prst="ellipse">
            <a:avLst/>
          </a:prstGeom>
          <a:noFill/>
          <a:ln w="25400" algn="ctr">
            <a:solidFill>
              <a:srgbClr val="FFFF00"/>
            </a:solidFill>
            <a:round/>
          </a:ln>
        </p:spPr>
        <p:txBody>
          <a:bodyPr anchor="ctr"/>
          <a:lstStyle/>
          <a:p>
            <a:endParaRPr lang="zh-CN" altLang="en-US"/>
          </a:p>
        </p:txBody>
      </p:sp>
      <p:sp>
        <p:nvSpPr>
          <p:cNvPr id="60" name="Oval 27"/>
          <p:cNvSpPr>
            <a:spLocks noChangeArrowheads="1"/>
          </p:cNvSpPr>
          <p:nvPr/>
        </p:nvSpPr>
        <p:spPr bwMode="auto">
          <a:xfrm>
            <a:off x="2705636" y="5888037"/>
            <a:ext cx="1143000" cy="304800"/>
          </a:xfrm>
          <a:prstGeom prst="ellipse">
            <a:avLst/>
          </a:prstGeom>
          <a:noFill/>
          <a:ln w="25400" algn="ctr">
            <a:solidFill>
              <a:srgbClr val="FFFF00"/>
            </a:solidFill>
            <a:round/>
          </a:ln>
        </p:spPr>
        <p:txBody>
          <a:bodyPr anchor="ctr"/>
          <a:lstStyle/>
          <a:p>
            <a:endParaRPr lang="zh-CN" altLang="en-US"/>
          </a:p>
        </p:txBody>
      </p:sp>
      <p:sp>
        <p:nvSpPr>
          <p:cNvPr id="61" name="Oval 27"/>
          <p:cNvSpPr>
            <a:spLocks noChangeArrowheads="1"/>
          </p:cNvSpPr>
          <p:nvPr/>
        </p:nvSpPr>
        <p:spPr bwMode="auto">
          <a:xfrm>
            <a:off x="7430036" y="5888037"/>
            <a:ext cx="1143000" cy="304800"/>
          </a:xfrm>
          <a:prstGeom prst="ellipse">
            <a:avLst/>
          </a:prstGeom>
          <a:noFill/>
          <a:ln w="25400" algn="ctr">
            <a:solidFill>
              <a:srgbClr val="FFFF00"/>
            </a:solidFill>
            <a:round/>
          </a:ln>
        </p:spPr>
        <p:txBody>
          <a:bodyPr anchor="ctr"/>
          <a:lstStyle/>
          <a:p>
            <a:endParaRPr lang="zh-CN" altLang="en-US"/>
          </a:p>
        </p:txBody>
      </p:sp>
      <p:sp>
        <p:nvSpPr>
          <p:cNvPr id="62" name="Oval 27"/>
          <p:cNvSpPr>
            <a:spLocks noChangeArrowheads="1"/>
          </p:cNvSpPr>
          <p:nvPr/>
        </p:nvSpPr>
        <p:spPr bwMode="auto">
          <a:xfrm>
            <a:off x="5982236" y="3144837"/>
            <a:ext cx="1219200" cy="304800"/>
          </a:xfrm>
          <a:prstGeom prst="ellipse">
            <a:avLst/>
          </a:prstGeom>
          <a:noFill/>
          <a:ln w="25400" algn="ctr">
            <a:solidFill>
              <a:srgbClr val="FFFF00"/>
            </a:solidFill>
            <a:round/>
          </a:ln>
        </p:spPr>
        <p:txBody>
          <a:bodyPr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up)">
                                      <p:cBhvr>
                                        <p:cTn id="13" dur="500"/>
                                        <p:tgtEl>
                                          <p:spTgt spid="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500"/>
                                        <p:tgtEl>
                                          <p:spTgt spid="5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up)">
                                      <p:cBhvr>
                                        <p:cTn id="25" dur="500"/>
                                        <p:tgtEl>
                                          <p:spTgt spid="6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up)">
                                      <p:cBhvr>
                                        <p:cTn id="28" dur="500"/>
                                        <p:tgtEl>
                                          <p:spTgt spid="6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500"/>
                                        <p:tgtEl>
                                          <p:spTgt spid="5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up)">
                                      <p:cBhvr>
                                        <p:cTn id="34" dur="500"/>
                                        <p:tgtEl>
                                          <p:spTgt spid="5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Feature based </a:t>
            </a:r>
            <a:r>
              <a:rPr lang="en-US" dirty="0" smtClean="0"/>
              <a:t>TL</a:t>
            </a:r>
            <a:endParaRPr lang="en-US" dirty="0"/>
          </a:p>
        </p:txBody>
      </p:sp>
      <p:sp>
        <p:nvSpPr>
          <p:cNvPr id="3" name="Content Placeholder 2"/>
          <p:cNvSpPr>
            <a:spLocks noGrp="1"/>
          </p:cNvSpPr>
          <p:nvPr>
            <p:ph idx="1"/>
          </p:nvPr>
        </p:nvSpPr>
        <p:spPr>
          <a:xfrm>
            <a:off x="1141412" y="1876000"/>
            <a:ext cx="9905999" cy="3541714"/>
          </a:xfrm>
        </p:spPr>
        <p:txBody>
          <a:bodyPr/>
          <a:lstStyle/>
          <a:p>
            <a:r>
              <a:rPr lang="en-US" dirty="0"/>
              <a:t>Example: Sentiment classification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128</a:t>
            </a:fld>
            <a:endParaRPr lang="en-US" dirty="0"/>
          </a:p>
        </p:txBody>
      </p:sp>
      <p:sp>
        <p:nvSpPr>
          <p:cNvPr id="35" name="Text Box 19"/>
          <p:cNvSpPr txBox="1">
            <a:spLocks noChangeArrowheads="1"/>
          </p:cNvSpPr>
          <p:nvPr/>
        </p:nvSpPr>
        <p:spPr bwMode="auto">
          <a:xfrm>
            <a:off x="4981977" y="2590800"/>
            <a:ext cx="1579562" cy="246221"/>
          </a:xfrm>
          <a:prstGeom prst="rect">
            <a:avLst/>
          </a:prstGeom>
          <a:solidFill>
            <a:schemeClr val="bg1"/>
          </a:solidFill>
          <a:ln w="25400" algn="ctr">
            <a:solidFill>
              <a:schemeClr val="tx1"/>
            </a:solidFill>
            <a:miter lim="800000"/>
          </a:ln>
        </p:spPr>
        <p:txBody>
          <a:bodyPr wrap="square" lIns="54000" tIns="0" rIns="54000" bIns="0">
            <a:spAutoFit/>
          </a:bodyPr>
          <a:lstStyle/>
          <a:p>
            <a:pPr>
              <a:spcBef>
                <a:spcPct val="50000"/>
              </a:spcBef>
            </a:pPr>
            <a:r>
              <a:rPr lang="en-US" altLang="zh-CN" sz="1600" dirty="0" smtClean="0">
                <a:solidFill>
                  <a:schemeClr val="tx1"/>
                </a:solidFill>
                <a:latin typeface="Times New Roman" panose="02020603050405020304" pitchFamily="18" charset="0"/>
                <a:ea typeface="宋体" panose="02010600030101010101" pitchFamily="2" charset="-122"/>
                <a:cs typeface="Arial" panose="020B0604020202020204" pitchFamily="34" charset="0"/>
              </a:rPr>
              <a:t>Common features</a:t>
            </a:r>
            <a:endParaRPr lang="en-US" altLang="zh-CN" sz="1600" dirty="0">
              <a:solidFill>
                <a:schemeClr val="tx1"/>
              </a:solidFill>
              <a:latin typeface="Times New Roman" panose="02020603050405020304" pitchFamily="18" charset="0"/>
              <a:ea typeface="宋体" panose="02010600030101010101" pitchFamily="2" charset="-122"/>
              <a:cs typeface="Arial" panose="020B0604020202020204" pitchFamily="34" charset="0"/>
            </a:endParaRPr>
          </a:p>
        </p:txBody>
      </p:sp>
      <p:sp>
        <p:nvSpPr>
          <p:cNvPr id="36" name="Oval 35"/>
          <p:cNvSpPr/>
          <p:nvPr/>
        </p:nvSpPr>
        <p:spPr bwMode="auto">
          <a:xfrm>
            <a:off x="4448577" y="2895600"/>
            <a:ext cx="4953000" cy="1524000"/>
          </a:xfrm>
          <a:prstGeom prst="ellipse">
            <a:avLst/>
          </a:prstGeom>
          <a:solidFill>
            <a:srgbClr val="FF0000">
              <a:alpha val="50000"/>
            </a:srgbClr>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4200" b="0" i="0" u="none" strike="noStrike" cap="none" normalizeH="0" baseline="0" smtClean="0">
              <a:ln>
                <a:noFill/>
              </a:ln>
              <a:solidFill>
                <a:srgbClr val="000000"/>
              </a:solidFill>
              <a:effectLst/>
              <a:latin typeface="Arial Narrow" panose="020B0606020202030204" pitchFamily="34" charset="0"/>
              <a:ea typeface="ヒラギノ角ゴ Pro W3" pitchFamily="-80" charset="-128"/>
              <a:sym typeface="Arial Narrow" panose="020B0606020202030204" pitchFamily="34" charset="0"/>
            </a:endParaRPr>
          </a:p>
        </p:txBody>
      </p:sp>
      <p:sp>
        <p:nvSpPr>
          <p:cNvPr id="37" name="Oval 36"/>
          <p:cNvSpPr/>
          <p:nvPr/>
        </p:nvSpPr>
        <p:spPr bwMode="auto">
          <a:xfrm>
            <a:off x="2086377" y="2895600"/>
            <a:ext cx="4953000" cy="1524000"/>
          </a:xfrm>
          <a:prstGeom prst="ellipse">
            <a:avLst/>
          </a:prstGeom>
          <a:solidFill>
            <a:schemeClr val="accent2">
              <a:alpha val="50000"/>
            </a:schemeClr>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4200" b="0" i="0" u="none" strike="noStrike" cap="none" normalizeH="0" baseline="0" smtClean="0">
              <a:ln>
                <a:noFill/>
              </a:ln>
              <a:solidFill>
                <a:srgbClr val="000000"/>
              </a:solidFill>
              <a:effectLst/>
              <a:latin typeface="Arial Narrow" panose="020B0606020202030204" pitchFamily="34" charset="0"/>
              <a:ea typeface="ヒラギノ角ゴ Pro W3" pitchFamily="-80" charset="-128"/>
              <a:sym typeface="Arial Narrow" panose="020B0606020202030204" pitchFamily="34" charset="0"/>
            </a:endParaRPr>
          </a:p>
        </p:txBody>
      </p:sp>
      <p:sp>
        <p:nvSpPr>
          <p:cNvPr id="38" name="Text Box 6"/>
          <p:cNvSpPr txBox="1">
            <a:spLocks noChangeArrowheads="1"/>
          </p:cNvSpPr>
          <p:nvPr/>
        </p:nvSpPr>
        <p:spPr bwMode="auto">
          <a:xfrm>
            <a:off x="7420377" y="3810000"/>
            <a:ext cx="914400"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FF0000"/>
                </a:solidFill>
                <a:latin typeface="Times New Roman" panose="02020603050405020304" pitchFamily="18" charset="0"/>
                <a:ea typeface="宋体" panose="02010600030101010101" pitchFamily="2" charset="-122"/>
                <a:cs typeface="Arial" panose="020B0604020202020204" pitchFamily="34" charset="0"/>
              </a:rPr>
              <a:t>boring</a:t>
            </a:r>
          </a:p>
        </p:txBody>
      </p:sp>
      <p:sp>
        <p:nvSpPr>
          <p:cNvPr id="39" name="Text Box 7"/>
          <p:cNvSpPr txBox="1">
            <a:spLocks noChangeArrowheads="1"/>
          </p:cNvSpPr>
          <p:nvPr/>
        </p:nvSpPr>
        <p:spPr bwMode="auto">
          <a:xfrm>
            <a:off x="7115577" y="3124200"/>
            <a:ext cx="990600"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realistic</a:t>
            </a:r>
          </a:p>
        </p:txBody>
      </p:sp>
      <p:sp>
        <p:nvSpPr>
          <p:cNvPr id="40" name="Text Box 8"/>
          <p:cNvSpPr txBox="1">
            <a:spLocks noChangeArrowheads="1"/>
          </p:cNvSpPr>
          <p:nvPr/>
        </p:nvSpPr>
        <p:spPr bwMode="auto">
          <a:xfrm>
            <a:off x="8106177" y="3429000"/>
            <a:ext cx="914400"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hooked</a:t>
            </a:r>
          </a:p>
        </p:txBody>
      </p:sp>
      <p:sp>
        <p:nvSpPr>
          <p:cNvPr id="41" name="Text Box 9"/>
          <p:cNvSpPr txBox="1">
            <a:spLocks noChangeArrowheads="1"/>
          </p:cNvSpPr>
          <p:nvPr/>
        </p:nvSpPr>
        <p:spPr bwMode="auto">
          <a:xfrm>
            <a:off x="3534177" y="3886200"/>
            <a:ext cx="838200" cy="366713"/>
          </a:xfrm>
          <a:prstGeom prst="rect">
            <a:avLst/>
          </a:prstGeom>
          <a:noFill/>
          <a:ln w="9525" algn="ctr">
            <a:noFill/>
            <a:miter lim="800000"/>
          </a:ln>
        </p:spPr>
        <p:txBody>
          <a:bodyPr wrap="square">
            <a:spAutoFit/>
          </a:bodyPr>
          <a:lstStyle/>
          <a:p>
            <a:pPr>
              <a:spcBef>
                <a:spcPct val="50000"/>
              </a:spcBef>
            </a:pPr>
            <a:r>
              <a:rPr lang="en-US" altLang="zh-CN" sz="1800" b="1" dirty="0">
                <a:solidFill>
                  <a:srgbClr val="FF0000"/>
                </a:solidFill>
                <a:latin typeface="Times New Roman" panose="02020603050405020304" pitchFamily="18" charset="0"/>
                <a:ea typeface="宋体" panose="02010600030101010101" pitchFamily="2" charset="-122"/>
                <a:cs typeface="Arial" panose="020B0604020202020204" pitchFamily="34" charset="0"/>
              </a:rPr>
              <a:t>blurry</a:t>
            </a:r>
          </a:p>
        </p:txBody>
      </p:sp>
      <p:sp>
        <p:nvSpPr>
          <p:cNvPr id="42" name="Text Box 10"/>
          <p:cNvSpPr txBox="1">
            <a:spLocks noChangeArrowheads="1"/>
          </p:cNvSpPr>
          <p:nvPr/>
        </p:nvSpPr>
        <p:spPr bwMode="auto">
          <a:xfrm>
            <a:off x="3305577" y="3124200"/>
            <a:ext cx="838200"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sharp</a:t>
            </a:r>
          </a:p>
        </p:txBody>
      </p:sp>
      <p:sp>
        <p:nvSpPr>
          <p:cNvPr id="43" name="Text Box 11"/>
          <p:cNvSpPr txBox="1">
            <a:spLocks noChangeArrowheads="1"/>
          </p:cNvSpPr>
          <p:nvPr/>
        </p:nvSpPr>
        <p:spPr bwMode="auto">
          <a:xfrm>
            <a:off x="2467377" y="3581400"/>
            <a:ext cx="1066799"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compact</a:t>
            </a:r>
          </a:p>
        </p:txBody>
      </p:sp>
      <p:sp>
        <p:nvSpPr>
          <p:cNvPr id="44" name="Text Box 14"/>
          <p:cNvSpPr txBox="1">
            <a:spLocks noChangeArrowheads="1"/>
          </p:cNvSpPr>
          <p:nvPr/>
        </p:nvSpPr>
        <p:spPr bwMode="auto">
          <a:xfrm>
            <a:off x="5667777" y="3581400"/>
            <a:ext cx="1262062" cy="369332"/>
          </a:xfrm>
          <a:prstGeom prst="rect">
            <a:avLst/>
          </a:prstGeom>
          <a:noFill/>
          <a:ln w="9525" algn="ctr">
            <a:noFill/>
            <a:miter lim="800000"/>
          </a:ln>
        </p:spPr>
        <p:txBody>
          <a:bodyPr wrap="square">
            <a:spAutoFit/>
          </a:bodyPr>
          <a:lstStyle/>
          <a:p>
            <a:pPr>
              <a:spcBef>
                <a:spcPct val="50000"/>
              </a:spcBef>
            </a:pPr>
            <a:r>
              <a:rPr lang="en-US" altLang="zh-CN" sz="1800" b="1"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nev</a:t>
            </a:r>
            <a:r>
              <a:rPr lang="en-US" altLang="zh-CN" sz="1800"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e</a:t>
            </a:r>
            <a:r>
              <a:rPr lang="en-US" altLang="zh-CN" sz="1800" b="1"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r_buy</a:t>
            </a:r>
            <a:endParaRPr lang="en-US" altLang="zh-CN" sz="1800" b="1" dirty="0">
              <a:solidFill>
                <a:srgbClr val="FF0000"/>
              </a:solidFill>
              <a:latin typeface="Times New Roman" panose="02020603050405020304" pitchFamily="18" charset="0"/>
              <a:ea typeface="宋体" panose="02010600030101010101" pitchFamily="2" charset="-122"/>
              <a:cs typeface="Arial" panose="020B0604020202020204" pitchFamily="34" charset="0"/>
            </a:endParaRPr>
          </a:p>
        </p:txBody>
      </p:sp>
      <p:sp>
        <p:nvSpPr>
          <p:cNvPr id="45" name="Text Box 15"/>
          <p:cNvSpPr txBox="1">
            <a:spLocks noChangeArrowheads="1"/>
          </p:cNvSpPr>
          <p:nvPr/>
        </p:nvSpPr>
        <p:spPr bwMode="auto">
          <a:xfrm>
            <a:off x="5362977" y="3124200"/>
            <a:ext cx="665162"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B050"/>
                </a:solidFill>
                <a:latin typeface="Times New Roman" panose="02020603050405020304" pitchFamily="18" charset="0"/>
                <a:ea typeface="宋体" panose="02010600030101010101" pitchFamily="2" charset="-122"/>
                <a:cs typeface="Arial" panose="020B0604020202020204" pitchFamily="34" charset="0"/>
              </a:rPr>
              <a:t>good</a:t>
            </a:r>
          </a:p>
        </p:txBody>
      </p:sp>
      <p:sp>
        <p:nvSpPr>
          <p:cNvPr id="46" name="Text Box 16"/>
          <p:cNvSpPr txBox="1">
            <a:spLocks noChangeArrowheads="1"/>
          </p:cNvSpPr>
          <p:nvPr/>
        </p:nvSpPr>
        <p:spPr bwMode="auto">
          <a:xfrm>
            <a:off x="4600977" y="3581400"/>
            <a:ext cx="965200" cy="369332"/>
          </a:xfrm>
          <a:prstGeom prst="rect">
            <a:avLst/>
          </a:prstGeom>
          <a:noFill/>
          <a:ln w="9525" algn="ctr">
            <a:noFill/>
            <a:miter lim="800000"/>
          </a:ln>
        </p:spPr>
        <p:txBody>
          <a:bodyPr wrap="square">
            <a:spAutoFit/>
          </a:bodyPr>
          <a:lstStyle/>
          <a:p>
            <a:pPr>
              <a:spcBef>
                <a:spcPct val="50000"/>
              </a:spcBef>
            </a:pPr>
            <a:r>
              <a:rPr lang="en-US" altLang="zh-CN" sz="1800" b="1" dirty="0">
                <a:solidFill>
                  <a:srgbClr val="00B050"/>
                </a:solidFill>
                <a:latin typeface="Times New Roman" panose="02020603050405020304" pitchFamily="18" charset="0"/>
                <a:ea typeface="宋体" panose="02010600030101010101" pitchFamily="2" charset="-122"/>
                <a:cs typeface="Arial" panose="020B0604020202020204" pitchFamily="34" charset="0"/>
              </a:rPr>
              <a:t>exciting</a:t>
            </a:r>
          </a:p>
        </p:txBody>
      </p:sp>
      <p:sp>
        <p:nvSpPr>
          <p:cNvPr id="47" name="Text Box 25"/>
          <p:cNvSpPr txBox="1">
            <a:spLocks noChangeArrowheads="1"/>
          </p:cNvSpPr>
          <p:nvPr/>
        </p:nvSpPr>
        <p:spPr bwMode="auto">
          <a:xfrm>
            <a:off x="8410977" y="2590800"/>
            <a:ext cx="1752599" cy="492443"/>
          </a:xfrm>
          <a:prstGeom prst="rect">
            <a:avLst/>
          </a:prstGeom>
          <a:solidFill>
            <a:schemeClr val="bg1"/>
          </a:solidFill>
          <a:ln w="25400" algn="ctr">
            <a:solidFill>
              <a:schemeClr val="tx1"/>
            </a:solidFill>
            <a:miter lim="800000"/>
          </a:ln>
        </p:spPr>
        <p:txBody>
          <a:bodyPr wrap="square" lIns="54000" tIns="0" rIns="54000" bIns="0">
            <a:spAutoFit/>
          </a:bodyPr>
          <a:lstStyle/>
          <a:p>
            <a:pPr>
              <a:spcBef>
                <a:spcPct val="50000"/>
              </a:spcBef>
            </a:pPr>
            <a:r>
              <a:rPr lang="en-US" altLang="zh-CN" sz="1600" dirty="0" smtClean="0">
                <a:solidFill>
                  <a:schemeClr val="tx1"/>
                </a:solidFill>
                <a:latin typeface="Times New Roman" panose="02020603050405020304" pitchFamily="18" charset="0"/>
                <a:ea typeface="宋体" panose="02010600030101010101" pitchFamily="2" charset="-122"/>
                <a:cs typeface="Arial" panose="020B0604020202020204" pitchFamily="34" charset="0"/>
              </a:rPr>
              <a:t>Video </a:t>
            </a:r>
            <a:r>
              <a:rPr lang="en-US" altLang="zh-CN" sz="1600" dirty="0" smtClean="0">
                <a:latin typeface="Times New Roman" panose="02020603050405020304" pitchFamily="18" charset="0"/>
                <a:ea typeface="宋体" panose="02010600030101010101" pitchFamily="2" charset="-122"/>
                <a:cs typeface="Arial" panose="020B0604020202020204" pitchFamily="34" charset="0"/>
              </a:rPr>
              <a:t>game d</a:t>
            </a:r>
            <a:r>
              <a:rPr lang="en-US" altLang="zh-CN" sz="1600" dirty="0" smtClean="0">
                <a:solidFill>
                  <a:schemeClr val="tx1"/>
                </a:solidFill>
                <a:latin typeface="Times New Roman" panose="02020603050405020304" pitchFamily="18" charset="0"/>
                <a:ea typeface="宋体" panose="02010600030101010101" pitchFamily="2" charset="-122"/>
                <a:cs typeface="Arial" panose="020B0604020202020204" pitchFamily="34" charset="0"/>
              </a:rPr>
              <a:t>omain </a:t>
            </a:r>
            <a:r>
              <a:rPr lang="en-US" altLang="zh-CN" sz="1600" dirty="0">
                <a:solidFill>
                  <a:schemeClr val="tx1"/>
                </a:solidFill>
                <a:latin typeface="Times New Roman" panose="02020603050405020304" pitchFamily="18" charset="0"/>
                <a:ea typeface="宋体" panose="02010600030101010101" pitchFamily="2" charset="-122"/>
                <a:cs typeface="Arial" panose="020B0604020202020204" pitchFamily="34" charset="0"/>
              </a:rPr>
              <a:t>specific </a:t>
            </a:r>
            <a:r>
              <a:rPr lang="en-US" altLang="zh-CN" sz="1600" dirty="0" smtClean="0">
                <a:solidFill>
                  <a:schemeClr val="tx1"/>
                </a:solidFill>
                <a:latin typeface="Times New Roman" panose="02020603050405020304" pitchFamily="18" charset="0"/>
                <a:ea typeface="宋体" panose="02010600030101010101" pitchFamily="2" charset="-122"/>
                <a:cs typeface="Arial" panose="020B0604020202020204" pitchFamily="34" charset="0"/>
              </a:rPr>
              <a:t>features</a:t>
            </a:r>
            <a:endParaRPr lang="en-US" altLang="zh-CN" sz="1600" i="1" dirty="0">
              <a:solidFill>
                <a:schemeClr val="tx1"/>
              </a:solidFill>
              <a:latin typeface="Times New Roman" panose="02020603050405020304" pitchFamily="18" charset="0"/>
              <a:ea typeface="宋体" panose="02010600030101010101" pitchFamily="2" charset="-122"/>
              <a:cs typeface="Arial" panose="020B0604020202020204" pitchFamily="34" charset="0"/>
            </a:endParaRPr>
          </a:p>
        </p:txBody>
      </p:sp>
      <p:sp>
        <p:nvSpPr>
          <p:cNvPr id="48" name="Freeform 29"/>
          <p:cNvSpPr/>
          <p:nvPr/>
        </p:nvSpPr>
        <p:spPr bwMode="auto">
          <a:xfrm rot="21020172">
            <a:off x="2836640" y="2512825"/>
            <a:ext cx="2787288" cy="1003648"/>
          </a:xfrm>
          <a:custGeom>
            <a:avLst/>
            <a:gdLst>
              <a:gd name="T0" fmla="*/ 0 w 1769"/>
              <a:gd name="T1" fmla="*/ 2147483647 h 363"/>
              <a:gd name="T2" fmla="*/ 2147483647 w 1769"/>
              <a:gd name="T3" fmla="*/ 0 h 363"/>
              <a:gd name="T4" fmla="*/ 2147483647 w 1769"/>
              <a:gd name="T5" fmla="*/ 2147483647 h 363"/>
              <a:gd name="T6" fmla="*/ 0 60000 65536"/>
              <a:gd name="T7" fmla="*/ 0 60000 65536"/>
              <a:gd name="T8" fmla="*/ 0 60000 65536"/>
              <a:gd name="T9" fmla="*/ 0 w 1769"/>
              <a:gd name="T10" fmla="*/ 0 h 363"/>
              <a:gd name="T11" fmla="*/ 1769 w 1769"/>
              <a:gd name="T12" fmla="*/ 363 h 363"/>
            </a:gdLst>
            <a:ahLst/>
            <a:cxnLst>
              <a:cxn ang="T6">
                <a:pos x="T0" y="T1"/>
              </a:cxn>
              <a:cxn ang="T7">
                <a:pos x="T2" y="T3"/>
              </a:cxn>
              <a:cxn ang="T8">
                <a:pos x="T4" y="T5"/>
              </a:cxn>
            </a:cxnLst>
            <a:rect l="T9" t="T10" r="T11" b="T12"/>
            <a:pathLst>
              <a:path w="1769" h="363">
                <a:moveTo>
                  <a:pt x="0" y="363"/>
                </a:moveTo>
                <a:cubicBezTo>
                  <a:pt x="283" y="181"/>
                  <a:pt x="567" y="0"/>
                  <a:pt x="862" y="0"/>
                </a:cubicBezTo>
                <a:cubicBezTo>
                  <a:pt x="1157" y="0"/>
                  <a:pt x="1463" y="181"/>
                  <a:pt x="1769" y="363"/>
                </a:cubicBezTo>
              </a:path>
            </a:pathLst>
          </a:custGeom>
          <a:noFill/>
          <a:ln w="50800" cap="flat" cmpd="sng">
            <a:solidFill>
              <a:srgbClr val="FFCC00"/>
            </a:solidFill>
            <a:prstDash val="solid"/>
            <a:round/>
            <a:headEnd type="stealth" w="lg" len="lg"/>
            <a:tailEnd type="stealth" w="lg" len="lg"/>
          </a:ln>
        </p:spPr>
        <p:txBody>
          <a:bodyPr anchor="ctr"/>
          <a:lstStyle/>
          <a:p>
            <a:endParaRPr lang="zh-CN" altLang="en-US"/>
          </a:p>
        </p:txBody>
      </p:sp>
      <p:sp>
        <p:nvSpPr>
          <p:cNvPr id="49" name="Freeform 30"/>
          <p:cNvSpPr/>
          <p:nvPr/>
        </p:nvSpPr>
        <p:spPr bwMode="auto">
          <a:xfrm rot="10308945">
            <a:off x="3849595" y="4034615"/>
            <a:ext cx="2514600" cy="587425"/>
          </a:xfrm>
          <a:custGeom>
            <a:avLst/>
            <a:gdLst>
              <a:gd name="T0" fmla="*/ 0 w 1769"/>
              <a:gd name="T1" fmla="*/ 2147483647 h 363"/>
              <a:gd name="T2" fmla="*/ 2147483647 w 1769"/>
              <a:gd name="T3" fmla="*/ 0 h 363"/>
              <a:gd name="T4" fmla="*/ 2147483647 w 1769"/>
              <a:gd name="T5" fmla="*/ 2147483647 h 363"/>
              <a:gd name="T6" fmla="*/ 0 60000 65536"/>
              <a:gd name="T7" fmla="*/ 0 60000 65536"/>
              <a:gd name="T8" fmla="*/ 0 60000 65536"/>
              <a:gd name="T9" fmla="*/ 0 w 1769"/>
              <a:gd name="T10" fmla="*/ 0 h 363"/>
              <a:gd name="T11" fmla="*/ 1769 w 1769"/>
              <a:gd name="T12" fmla="*/ 363 h 363"/>
            </a:gdLst>
            <a:ahLst/>
            <a:cxnLst>
              <a:cxn ang="T6">
                <a:pos x="T0" y="T1"/>
              </a:cxn>
              <a:cxn ang="T7">
                <a:pos x="T2" y="T3"/>
              </a:cxn>
              <a:cxn ang="T8">
                <a:pos x="T4" y="T5"/>
              </a:cxn>
            </a:cxnLst>
            <a:rect l="T9" t="T10" r="T11" b="T12"/>
            <a:pathLst>
              <a:path w="1769" h="363">
                <a:moveTo>
                  <a:pt x="0" y="363"/>
                </a:moveTo>
                <a:cubicBezTo>
                  <a:pt x="283" y="181"/>
                  <a:pt x="567" y="0"/>
                  <a:pt x="862" y="0"/>
                </a:cubicBezTo>
                <a:cubicBezTo>
                  <a:pt x="1157" y="0"/>
                  <a:pt x="1463" y="181"/>
                  <a:pt x="1769" y="363"/>
                </a:cubicBezTo>
              </a:path>
            </a:pathLst>
          </a:custGeom>
          <a:noFill/>
          <a:ln w="50800" cap="flat" cmpd="sng">
            <a:solidFill>
              <a:schemeClr val="accent6"/>
            </a:solidFill>
            <a:prstDash val="solid"/>
            <a:round/>
            <a:headEnd type="stealth" w="lg" len="lg"/>
            <a:tailEnd type="stealth" w="lg" len="lg"/>
          </a:ln>
        </p:spPr>
        <p:txBody>
          <a:bodyPr anchor="ctr"/>
          <a:lstStyle/>
          <a:p>
            <a:endParaRPr lang="zh-CN" altLang="en-US"/>
          </a:p>
        </p:txBody>
      </p:sp>
      <p:sp>
        <p:nvSpPr>
          <p:cNvPr id="50" name="Text Box 17"/>
          <p:cNvSpPr txBox="1">
            <a:spLocks noChangeArrowheads="1"/>
          </p:cNvSpPr>
          <p:nvPr/>
        </p:nvSpPr>
        <p:spPr bwMode="auto">
          <a:xfrm>
            <a:off x="1552977" y="2514600"/>
            <a:ext cx="1828800" cy="492443"/>
          </a:xfrm>
          <a:prstGeom prst="rect">
            <a:avLst/>
          </a:prstGeom>
          <a:solidFill>
            <a:schemeClr val="bg1"/>
          </a:solidFill>
          <a:ln w="25400" algn="ctr">
            <a:solidFill>
              <a:schemeClr val="tx1"/>
            </a:solidFill>
            <a:miter lim="800000"/>
          </a:ln>
        </p:spPr>
        <p:txBody>
          <a:bodyPr wrap="square" lIns="54000" tIns="0" rIns="54000" bIns="0">
            <a:spAutoFit/>
          </a:bodyPr>
          <a:lstStyle/>
          <a:p>
            <a:pPr>
              <a:spcBef>
                <a:spcPct val="50000"/>
              </a:spcBef>
            </a:pPr>
            <a:r>
              <a:rPr lang="en-US" altLang="zh-CN" sz="1600" dirty="0" smtClean="0">
                <a:solidFill>
                  <a:schemeClr val="tx1"/>
                </a:solidFill>
                <a:latin typeface="Times New Roman" panose="02020603050405020304" pitchFamily="18" charset="0"/>
                <a:ea typeface="宋体" panose="02010600030101010101" pitchFamily="2" charset="-122"/>
                <a:cs typeface="Arial" panose="020B0604020202020204" pitchFamily="34" charset="0"/>
              </a:rPr>
              <a:t>Electronics Domain specific features</a:t>
            </a:r>
            <a:endParaRPr lang="en-US" altLang="zh-CN" sz="1600" i="1" dirty="0">
              <a:solidFill>
                <a:schemeClr val="tx1"/>
              </a:solidFill>
              <a:latin typeface="Times New Roman" panose="02020603050405020304" pitchFamily="18" charset="0"/>
              <a:ea typeface="宋体" panose="02010600030101010101" pitchFamily="2" charset="-122"/>
              <a:cs typeface="Arial" panose="020B0604020202020204" pitchFamily="34" charset="0"/>
            </a:endParaRPr>
          </a:p>
        </p:txBody>
      </p:sp>
      <p:sp>
        <p:nvSpPr>
          <p:cNvPr id="51" name="Curved Left Arrow 50"/>
          <p:cNvSpPr/>
          <p:nvPr/>
        </p:nvSpPr>
        <p:spPr bwMode="auto">
          <a:xfrm rot="1442384">
            <a:off x="7670027" y="4081634"/>
            <a:ext cx="1220293" cy="2981918"/>
          </a:xfrm>
          <a:prstGeom prst="curvedLeftArrow">
            <a:avLst>
              <a:gd name="adj1" fmla="val 50000"/>
              <a:gd name="adj2" fmla="val 80570"/>
              <a:gd name="adj3" fmla="val 2493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Times" pitchFamily="18" charset="0"/>
            </a:endParaRPr>
          </a:p>
        </p:txBody>
      </p:sp>
      <p:sp>
        <p:nvSpPr>
          <p:cNvPr id="52" name="Parallelogram 51"/>
          <p:cNvSpPr/>
          <p:nvPr/>
        </p:nvSpPr>
        <p:spPr bwMode="auto">
          <a:xfrm>
            <a:off x="3991377" y="5181600"/>
            <a:ext cx="4038600" cy="1600200"/>
          </a:xfrm>
          <a:prstGeom prst="parallelogram">
            <a:avLst>
              <a:gd name="adj" fmla="val 70834"/>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Times" pitchFamily="18" charset="0"/>
            </a:endParaRPr>
          </a:p>
        </p:txBody>
      </p:sp>
      <p:sp>
        <p:nvSpPr>
          <p:cNvPr id="53" name="Parallelogram 52"/>
          <p:cNvSpPr/>
          <p:nvPr/>
        </p:nvSpPr>
        <p:spPr bwMode="auto">
          <a:xfrm>
            <a:off x="3762777" y="5257800"/>
            <a:ext cx="4038600" cy="1600200"/>
          </a:xfrm>
          <a:prstGeom prst="parallelogram">
            <a:avLst>
              <a:gd name="adj" fmla="val 70834"/>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Times" pitchFamily="18" charset="0"/>
            </a:endParaRPr>
          </a:p>
        </p:txBody>
      </p:sp>
      <p:sp>
        <p:nvSpPr>
          <p:cNvPr id="54" name="Freeform 30"/>
          <p:cNvSpPr/>
          <p:nvPr/>
        </p:nvSpPr>
        <p:spPr bwMode="auto">
          <a:xfrm rot="11175254">
            <a:off x="6304732" y="3979770"/>
            <a:ext cx="1750478" cy="597844"/>
          </a:xfrm>
          <a:custGeom>
            <a:avLst/>
            <a:gdLst>
              <a:gd name="T0" fmla="*/ 0 w 1769"/>
              <a:gd name="T1" fmla="*/ 2147483647 h 363"/>
              <a:gd name="T2" fmla="*/ 2147483647 w 1769"/>
              <a:gd name="T3" fmla="*/ 0 h 363"/>
              <a:gd name="T4" fmla="*/ 2147483647 w 1769"/>
              <a:gd name="T5" fmla="*/ 2147483647 h 363"/>
              <a:gd name="T6" fmla="*/ 0 60000 65536"/>
              <a:gd name="T7" fmla="*/ 0 60000 65536"/>
              <a:gd name="T8" fmla="*/ 0 60000 65536"/>
              <a:gd name="T9" fmla="*/ 0 w 1769"/>
              <a:gd name="T10" fmla="*/ 0 h 363"/>
              <a:gd name="T11" fmla="*/ 1769 w 1769"/>
              <a:gd name="T12" fmla="*/ 363 h 363"/>
            </a:gdLst>
            <a:ahLst/>
            <a:cxnLst>
              <a:cxn ang="T6">
                <a:pos x="T0" y="T1"/>
              </a:cxn>
              <a:cxn ang="T7">
                <a:pos x="T2" y="T3"/>
              </a:cxn>
              <a:cxn ang="T8">
                <a:pos x="T4" y="T5"/>
              </a:cxn>
            </a:cxnLst>
            <a:rect l="T9" t="T10" r="T11" b="T12"/>
            <a:pathLst>
              <a:path w="1769" h="363">
                <a:moveTo>
                  <a:pt x="0" y="363"/>
                </a:moveTo>
                <a:cubicBezTo>
                  <a:pt x="283" y="181"/>
                  <a:pt x="567" y="0"/>
                  <a:pt x="862" y="0"/>
                </a:cubicBezTo>
                <a:cubicBezTo>
                  <a:pt x="1157" y="0"/>
                  <a:pt x="1463" y="181"/>
                  <a:pt x="1769" y="363"/>
                </a:cubicBezTo>
              </a:path>
            </a:pathLst>
          </a:custGeom>
          <a:noFill/>
          <a:ln w="50800" cap="flat" cmpd="sng">
            <a:solidFill>
              <a:schemeClr val="accent6"/>
            </a:solidFill>
            <a:prstDash val="solid"/>
            <a:round/>
            <a:headEnd type="stealth" w="lg" len="lg"/>
            <a:tailEnd type="stealth" w="lg" len="lg"/>
          </a:ln>
        </p:spPr>
        <p:txBody>
          <a:bodyPr anchor="ctr"/>
          <a:lstStyle/>
          <a:p>
            <a:endParaRPr lang="zh-CN" altLang="en-US"/>
          </a:p>
        </p:txBody>
      </p:sp>
      <p:sp>
        <p:nvSpPr>
          <p:cNvPr id="55" name="Freeform 29"/>
          <p:cNvSpPr/>
          <p:nvPr/>
        </p:nvSpPr>
        <p:spPr bwMode="auto">
          <a:xfrm rot="21401833">
            <a:off x="4995752" y="3070910"/>
            <a:ext cx="3457255" cy="577866"/>
          </a:xfrm>
          <a:custGeom>
            <a:avLst/>
            <a:gdLst>
              <a:gd name="T0" fmla="*/ 0 w 1769"/>
              <a:gd name="T1" fmla="*/ 2147483647 h 363"/>
              <a:gd name="T2" fmla="*/ 2147483647 w 1769"/>
              <a:gd name="T3" fmla="*/ 0 h 363"/>
              <a:gd name="T4" fmla="*/ 2147483647 w 1769"/>
              <a:gd name="T5" fmla="*/ 2147483647 h 363"/>
              <a:gd name="T6" fmla="*/ 0 60000 65536"/>
              <a:gd name="T7" fmla="*/ 0 60000 65536"/>
              <a:gd name="T8" fmla="*/ 0 60000 65536"/>
              <a:gd name="T9" fmla="*/ 0 w 1769"/>
              <a:gd name="T10" fmla="*/ 0 h 363"/>
              <a:gd name="T11" fmla="*/ 1769 w 1769"/>
              <a:gd name="T12" fmla="*/ 363 h 363"/>
            </a:gdLst>
            <a:ahLst/>
            <a:cxnLst>
              <a:cxn ang="T6">
                <a:pos x="T0" y="T1"/>
              </a:cxn>
              <a:cxn ang="T7">
                <a:pos x="T2" y="T3"/>
              </a:cxn>
              <a:cxn ang="T8">
                <a:pos x="T4" y="T5"/>
              </a:cxn>
            </a:cxnLst>
            <a:rect l="T9" t="T10" r="T11" b="T12"/>
            <a:pathLst>
              <a:path w="1769" h="363">
                <a:moveTo>
                  <a:pt x="0" y="363"/>
                </a:moveTo>
                <a:cubicBezTo>
                  <a:pt x="283" y="181"/>
                  <a:pt x="567" y="0"/>
                  <a:pt x="862" y="0"/>
                </a:cubicBezTo>
                <a:cubicBezTo>
                  <a:pt x="1157" y="0"/>
                  <a:pt x="1463" y="181"/>
                  <a:pt x="1769" y="363"/>
                </a:cubicBezTo>
              </a:path>
            </a:pathLst>
          </a:custGeom>
          <a:noFill/>
          <a:ln w="50800" cap="flat" cmpd="sng">
            <a:solidFill>
              <a:srgbClr val="FFCC00"/>
            </a:solidFill>
            <a:prstDash val="solid"/>
            <a:round/>
            <a:headEnd type="stealth" w="lg" len="lg"/>
            <a:tailEnd type="stealth" w="lg" len="lg"/>
          </a:ln>
        </p:spPr>
        <p:txBody>
          <a:bodyPr anchor="ctr"/>
          <a:lstStyle/>
          <a:p>
            <a:endParaRPr lang="zh-CN" altLang="en-US"/>
          </a:p>
        </p:txBody>
      </p:sp>
      <p:sp>
        <p:nvSpPr>
          <p:cNvPr id="56" name="Freeform 29"/>
          <p:cNvSpPr/>
          <p:nvPr/>
        </p:nvSpPr>
        <p:spPr bwMode="auto">
          <a:xfrm rot="1294077">
            <a:off x="3690719" y="3178651"/>
            <a:ext cx="1429123" cy="294744"/>
          </a:xfrm>
          <a:custGeom>
            <a:avLst/>
            <a:gdLst>
              <a:gd name="T0" fmla="*/ 0 w 1769"/>
              <a:gd name="T1" fmla="*/ 2147483647 h 363"/>
              <a:gd name="T2" fmla="*/ 2147483647 w 1769"/>
              <a:gd name="T3" fmla="*/ 0 h 363"/>
              <a:gd name="T4" fmla="*/ 2147483647 w 1769"/>
              <a:gd name="T5" fmla="*/ 2147483647 h 363"/>
              <a:gd name="T6" fmla="*/ 0 60000 65536"/>
              <a:gd name="T7" fmla="*/ 0 60000 65536"/>
              <a:gd name="T8" fmla="*/ 0 60000 65536"/>
              <a:gd name="T9" fmla="*/ 0 w 1769"/>
              <a:gd name="T10" fmla="*/ 0 h 363"/>
              <a:gd name="T11" fmla="*/ 1769 w 1769"/>
              <a:gd name="T12" fmla="*/ 363 h 363"/>
            </a:gdLst>
            <a:ahLst/>
            <a:cxnLst>
              <a:cxn ang="T6">
                <a:pos x="T0" y="T1"/>
              </a:cxn>
              <a:cxn ang="T7">
                <a:pos x="T2" y="T3"/>
              </a:cxn>
              <a:cxn ang="T8">
                <a:pos x="T4" y="T5"/>
              </a:cxn>
            </a:cxnLst>
            <a:rect l="T9" t="T10" r="T11" b="T12"/>
            <a:pathLst>
              <a:path w="1769" h="363">
                <a:moveTo>
                  <a:pt x="0" y="363"/>
                </a:moveTo>
                <a:cubicBezTo>
                  <a:pt x="283" y="181"/>
                  <a:pt x="567" y="0"/>
                  <a:pt x="862" y="0"/>
                </a:cubicBezTo>
                <a:cubicBezTo>
                  <a:pt x="1157" y="0"/>
                  <a:pt x="1463" y="181"/>
                  <a:pt x="1769" y="363"/>
                </a:cubicBezTo>
              </a:path>
            </a:pathLst>
          </a:custGeom>
          <a:noFill/>
          <a:ln w="50800" cap="flat" cmpd="sng">
            <a:solidFill>
              <a:srgbClr val="FFCC00"/>
            </a:solidFill>
            <a:prstDash val="solid"/>
            <a:round/>
            <a:headEnd type="stealth" w="lg" len="lg"/>
            <a:tailEnd type="stealth" w="lg" len="lg"/>
          </a:ln>
        </p:spPr>
        <p:txBody>
          <a:bodyPr anchor="ctr"/>
          <a:lstStyle/>
          <a:p>
            <a:endParaRPr lang="zh-CN" altLang="en-US"/>
          </a:p>
        </p:txBody>
      </p:sp>
      <p:sp>
        <p:nvSpPr>
          <p:cNvPr id="57" name="Text Box 9"/>
          <p:cNvSpPr txBox="1">
            <a:spLocks noChangeArrowheads="1"/>
          </p:cNvSpPr>
          <p:nvPr/>
        </p:nvSpPr>
        <p:spPr bwMode="auto">
          <a:xfrm>
            <a:off x="5058177" y="5486400"/>
            <a:ext cx="8382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FF0000"/>
                </a:solidFill>
                <a:latin typeface="Times New Roman" panose="02020603050405020304" pitchFamily="18" charset="0"/>
                <a:ea typeface="宋体" panose="02010600030101010101" pitchFamily="2" charset="-122"/>
                <a:cs typeface="Arial" panose="020B0604020202020204" pitchFamily="34" charset="0"/>
              </a:rPr>
              <a:t>blurry</a:t>
            </a:r>
          </a:p>
        </p:txBody>
      </p:sp>
      <p:sp>
        <p:nvSpPr>
          <p:cNvPr id="58" name="Text Box 14"/>
          <p:cNvSpPr txBox="1">
            <a:spLocks noChangeArrowheads="1"/>
          </p:cNvSpPr>
          <p:nvPr/>
        </p:nvSpPr>
        <p:spPr bwMode="auto">
          <a:xfrm>
            <a:off x="5515377" y="5257800"/>
            <a:ext cx="1262062" cy="338554"/>
          </a:xfrm>
          <a:prstGeom prst="rect">
            <a:avLst/>
          </a:prstGeom>
          <a:noFill/>
          <a:ln w="9525" algn="ctr">
            <a:noFill/>
            <a:miter lim="800000"/>
          </a:ln>
        </p:spPr>
        <p:txBody>
          <a:bodyPr wrap="square">
            <a:spAutoFit/>
          </a:bodyPr>
          <a:lstStyle/>
          <a:p>
            <a:pPr>
              <a:spcBef>
                <a:spcPct val="50000"/>
              </a:spcBef>
            </a:pPr>
            <a:r>
              <a:rPr lang="en-US" altLang="zh-CN" sz="1600" b="1"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nev</a:t>
            </a:r>
            <a:r>
              <a:rPr lang="en-US" altLang="zh-CN" sz="1600"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e</a:t>
            </a:r>
            <a:r>
              <a:rPr lang="en-US" altLang="zh-CN" sz="1600" b="1" dirty="0" err="1">
                <a:solidFill>
                  <a:srgbClr val="FF0000"/>
                </a:solidFill>
                <a:latin typeface="Times New Roman" panose="02020603050405020304" pitchFamily="18" charset="0"/>
                <a:ea typeface="宋体" panose="02010600030101010101" pitchFamily="2" charset="-122"/>
                <a:cs typeface="Arial" panose="020B0604020202020204" pitchFamily="34" charset="0"/>
              </a:rPr>
              <a:t>r_buy</a:t>
            </a:r>
            <a:endParaRPr lang="en-US" altLang="zh-CN" sz="1600" b="1" dirty="0">
              <a:solidFill>
                <a:srgbClr val="FF0000"/>
              </a:solidFill>
              <a:latin typeface="Times New Roman" panose="02020603050405020304" pitchFamily="18" charset="0"/>
              <a:ea typeface="宋体" panose="02010600030101010101" pitchFamily="2" charset="-122"/>
              <a:cs typeface="Arial" panose="020B0604020202020204" pitchFamily="34" charset="0"/>
            </a:endParaRPr>
          </a:p>
        </p:txBody>
      </p:sp>
      <p:sp>
        <p:nvSpPr>
          <p:cNvPr id="59" name="Text Box 6"/>
          <p:cNvSpPr txBox="1">
            <a:spLocks noChangeArrowheads="1"/>
          </p:cNvSpPr>
          <p:nvPr/>
        </p:nvSpPr>
        <p:spPr bwMode="auto">
          <a:xfrm>
            <a:off x="5972577" y="5486400"/>
            <a:ext cx="9144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FF0000"/>
                </a:solidFill>
                <a:latin typeface="Times New Roman" panose="02020603050405020304" pitchFamily="18" charset="0"/>
                <a:ea typeface="宋体" panose="02010600030101010101" pitchFamily="2" charset="-122"/>
                <a:cs typeface="Arial" panose="020B0604020202020204" pitchFamily="34" charset="0"/>
              </a:rPr>
              <a:t>boring</a:t>
            </a:r>
          </a:p>
        </p:txBody>
      </p:sp>
      <p:sp>
        <p:nvSpPr>
          <p:cNvPr id="60" name="Text Box 16"/>
          <p:cNvSpPr txBox="1">
            <a:spLocks noChangeArrowheads="1"/>
          </p:cNvSpPr>
          <p:nvPr/>
        </p:nvSpPr>
        <p:spPr bwMode="auto">
          <a:xfrm>
            <a:off x="4448577" y="6096000"/>
            <a:ext cx="9652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00B050"/>
                </a:solidFill>
                <a:latin typeface="Times New Roman" panose="02020603050405020304" pitchFamily="18" charset="0"/>
                <a:ea typeface="宋体" panose="02010600030101010101" pitchFamily="2" charset="-122"/>
                <a:cs typeface="Arial" panose="020B0604020202020204" pitchFamily="34" charset="0"/>
              </a:rPr>
              <a:t>exciting</a:t>
            </a:r>
          </a:p>
        </p:txBody>
      </p:sp>
      <p:sp>
        <p:nvSpPr>
          <p:cNvPr id="61" name="Text Box 10"/>
          <p:cNvSpPr txBox="1">
            <a:spLocks noChangeArrowheads="1"/>
          </p:cNvSpPr>
          <p:nvPr/>
        </p:nvSpPr>
        <p:spPr bwMode="auto">
          <a:xfrm>
            <a:off x="4448577" y="6400800"/>
            <a:ext cx="8382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sharp</a:t>
            </a:r>
          </a:p>
        </p:txBody>
      </p:sp>
      <p:sp>
        <p:nvSpPr>
          <p:cNvPr id="62" name="Text Box 11"/>
          <p:cNvSpPr txBox="1">
            <a:spLocks noChangeArrowheads="1"/>
          </p:cNvSpPr>
          <p:nvPr/>
        </p:nvSpPr>
        <p:spPr bwMode="auto">
          <a:xfrm>
            <a:off x="5515377" y="6019800"/>
            <a:ext cx="9906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compact</a:t>
            </a:r>
          </a:p>
        </p:txBody>
      </p:sp>
      <p:sp>
        <p:nvSpPr>
          <p:cNvPr id="63" name="Text Box 7"/>
          <p:cNvSpPr txBox="1">
            <a:spLocks noChangeArrowheads="1"/>
          </p:cNvSpPr>
          <p:nvPr/>
        </p:nvSpPr>
        <p:spPr bwMode="auto">
          <a:xfrm>
            <a:off x="5972577" y="6248400"/>
            <a:ext cx="990600"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009900"/>
                </a:solidFill>
                <a:latin typeface="Times New Roman" panose="02020603050405020304" pitchFamily="18" charset="0"/>
                <a:ea typeface="宋体" panose="02010600030101010101" pitchFamily="2" charset="-122"/>
                <a:cs typeface="Arial" panose="020B0604020202020204" pitchFamily="34" charset="0"/>
              </a:rPr>
              <a:t>realistic</a:t>
            </a:r>
          </a:p>
        </p:txBody>
      </p:sp>
      <p:sp>
        <p:nvSpPr>
          <p:cNvPr id="64" name="Text Box 15"/>
          <p:cNvSpPr txBox="1">
            <a:spLocks noChangeArrowheads="1"/>
          </p:cNvSpPr>
          <p:nvPr/>
        </p:nvSpPr>
        <p:spPr bwMode="auto">
          <a:xfrm>
            <a:off x="5134377" y="6248400"/>
            <a:ext cx="665162" cy="338554"/>
          </a:xfrm>
          <a:prstGeom prst="rect">
            <a:avLst/>
          </a:prstGeom>
          <a:noFill/>
          <a:ln w="9525" algn="ctr">
            <a:noFill/>
            <a:miter lim="800000"/>
          </a:ln>
        </p:spPr>
        <p:txBody>
          <a:bodyPr wrap="square">
            <a:spAutoFit/>
          </a:bodyPr>
          <a:lstStyle/>
          <a:p>
            <a:pPr>
              <a:spcBef>
                <a:spcPct val="50000"/>
              </a:spcBef>
            </a:pPr>
            <a:r>
              <a:rPr lang="en-US" altLang="zh-CN" sz="1600" b="1" dirty="0">
                <a:solidFill>
                  <a:srgbClr val="00B050"/>
                </a:solidFill>
                <a:latin typeface="Times New Roman" panose="02020603050405020304" pitchFamily="18" charset="0"/>
                <a:ea typeface="宋体" panose="02010600030101010101" pitchFamily="2" charset="-122"/>
                <a:cs typeface="Arial" panose="020B0604020202020204" pitchFamily="34" charset="0"/>
              </a:rPr>
              <a:t>good</a:t>
            </a:r>
          </a:p>
        </p:txBody>
      </p:sp>
      <p:sp>
        <p:nvSpPr>
          <p:cNvPr id="65" name="Curved Right Arrow 64"/>
          <p:cNvSpPr/>
          <p:nvPr/>
        </p:nvSpPr>
        <p:spPr bwMode="auto">
          <a:xfrm rot="19821621">
            <a:off x="2668296" y="4145259"/>
            <a:ext cx="1391946" cy="2863254"/>
          </a:xfrm>
          <a:prstGeom prst="curvedRightArrow">
            <a:avLst>
              <a:gd name="adj1" fmla="val 34332"/>
              <a:gd name="adj2" fmla="val 58553"/>
              <a:gd name="adj3" fmla="val 2406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up)">
                                      <p:cBhvr>
                                        <p:cTn id="16" dur="500"/>
                                        <p:tgtEl>
                                          <p:spTgt spid="5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up)">
                                      <p:cBhvr>
                                        <p:cTn id="24" dur="500"/>
                                        <p:tgtEl>
                                          <p:spTgt spid="6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up)">
                                      <p:cBhvr>
                                        <p:cTn id="33" dur="500"/>
                                        <p:tgtEl>
                                          <p:spTgt spid="5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up)">
                                      <p:cBhvr>
                                        <p:cTn id="36" dur="500"/>
                                        <p:tgtEl>
                                          <p:spTgt spid="5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up)">
                                      <p:cBhvr>
                                        <p:cTn id="39" dur="500"/>
                                        <p:tgtEl>
                                          <p:spTgt spid="58"/>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up)">
                                      <p:cBhvr>
                                        <p:cTn id="45" dur="500"/>
                                        <p:tgtEl>
                                          <p:spTgt spid="60"/>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up)">
                                      <p:cBhvr>
                                        <p:cTn id="48" dur="500"/>
                                        <p:tgtEl>
                                          <p:spTgt spid="6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up)">
                                      <p:cBhvr>
                                        <p:cTn id="51" dur="500"/>
                                        <p:tgtEl>
                                          <p:spTgt spid="62"/>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p:bldP spid="62" grpId="0"/>
      <p:bldP spid="63" grpId="0"/>
      <p:bldP spid="64" grpId="0"/>
      <p:bldP spid="6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Feature based </a:t>
            </a:r>
            <a:r>
              <a:rPr lang="en-US" dirty="0" smtClean="0"/>
              <a:t>TL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How </a:t>
            </a:r>
            <a:r>
              <a:rPr lang="en-US" dirty="0"/>
              <a:t>to select good pivot features?</a:t>
            </a:r>
          </a:p>
          <a:p>
            <a:pPr lvl="1"/>
            <a:r>
              <a:rPr lang="en-US" dirty="0"/>
              <a:t>Still an open problem.</a:t>
            </a:r>
          </a:p>
          <a:p>
            <a:pPr lvl="1"/>
            <a:r>
              <a:rPr lang="en-US" dirty="0"/>
              <a:t>Mutual Information between features and labels.</a:t>
            </a:r>
          </a:p>
          <a:p>
            <a:pPr lvl="1"/>
            <a:r>
              <a:rPr lang="en-US" dirty="0"/>
              <a:t>Term frequency on both source and target domain data.</a:t>
            </a:r>
          </a:p>
          <a:p>
            <a:endParaRPr lang="en-US" dirty="0"/>
          </a:p>
          <a:p>
            <a:r>
              <a:rPr lang="en-US" dirty="0"/>
              <a:t>How to estimate correlations between pivot and domain specific features?</a:t>
            </a:r>
          </a:p>
          <a:p>
            <a:pPr lvl="1"/>
            <a:r>
              <a:rPr lang="en-US" dirty="0"/>
              <a:t>Structural Correspondence Learning (SCL) [</a:t>
            </a:r>
            <a:r>
              <a:rPr lang="en-US" dirty="0" err="1"/>
              <a:t>Biltzer</a:t>
            </a:r>
            <a:r>
              <a:rPr lang="en-US" dirty="0"/>
              <a:t> </a:t>
            </a:r>
            <a:r>
              <a:rPr lang="en-US" dirty="0" err="1"/>
              <a:t>etal</a:t>
            </a:r>
            <a:r>
              <a:rPr lang="en-US" dirty="0"/>
              <a:t>. 2006]</a:t>
            </a:r>
          </a:p>
          <a:p>
            <a:pPr lvl="1"/>
            <a:r>
              <a:rPr lang="en-US" dirty="0"/>
              <a:t>Spectral Feature Alignment (SFA) [Pan </a:t>
            </a:r>
            <a:r>
              <a:rPr lang="en-US" dirty="0" err="1"/>
              <a:t>etal</a:t>
            </a:r>
            <a:r>
              <a:rPr lang="en-US" dirty="0"/>
              <a:t>. 2010]</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129</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actor-critic</a:t>
            </a:r>
          </a:p>
        </p:txBody>
      </p:sp>
      <p:sp>
        <p:nvSpPr>
          <p:cNvPr id="4" name="灯片编号占位符 3"/>
          <p:cNvSpPr>
            <a:spLocks noGrp="1"/>
          </p:cNvSpPr>
          <p:nvPr>
            <p:ph type="sldNum" sz="quarter" idx="12"/>
          </p:nvPr>
        </p:nvSpPr>
        <p:spPr/>
        <p:txBody>
          <a:bodyPr/>
          <a:lstStyle/>
          <a:p>
            <a:fld id="{6D22F896-40B5-4ADD-8801-0D06FADFA095}" type="slidenum">
              <a:rPr lang="en-US" dirty="0"/>
              <a:t>13</a:t>
            </a:fld>
            <a:endParaRPr lang="en-US" dirty="0"/>
          </a:p>
        </p:txBody>
      </p:sp>
      <p:pic>
        <p:nvPicPr>
          <p:cNvPr id="5" name="图片 4"/>
          <p:cNvPicPr>
            <a:picLocks noChangeAspect="1"/>
          </p:cNvPicPr>
          <p:nvPr/>
        </p:nvPicPr>
        <p:blipFill>
          <a:blip r:embed="rId2"/>
          <a:stretch>
            <a:fillRect/>
          </a:stretch>
        </p:blipFill>
        <p:spPr>
          <a:xfrm>
            <a:off x="2312035" y="1869440"/>
            <a:ext cx="6271895" cy="4378960"/>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Feature based </a:t>
            </a:r>
            <a:r>
              <a:rPr lang="en-US" dirty="0" smtClean="0"/>
              <a:t>TL</a:t>
            </a:r>
            <a:endParaRPr lang="en-US" dirty="0"/>
          </a:p>
        </p:txBody>
      </p:sp>
      <p:sp>
        <p:nvSpPr>
          <p:cNvPr id="3" name="Content Placeholder 2"/>
          <p:cNvSpPr>
            <a:spLocks noGrp="1"/>
          </p:cNvSpPr>
          <p:nvPr>
            <p:ph idx="1"/>
          </p:nvPr>
        </p:nvSpPr>
        <p:spPr>
          <a:xfrm>
            <a:off x="1141413" y="2151608"/>
            <a:ext cx="9905999" cy="3541714"/>
          </a:xfrm>
        </p:spPr>
        <p:txBody>
          <a:bodyPr/>
          <a:lstStyle/>
          <a:p>
            <a:r>
              <a:rPr lang="en-US" dirty="0"/>
              <a:t>Application: sentiment classification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130</a:t>
            </a:fld>
            <a:endParaRPr lang="en-US" dirty="0"/>
          </a:p>
        </p:txBody>
      </p:sp>
      <p:pic>
        <p:nvPicPr>
          <p:cNvPr id="16" name="Picture 15"/>
          <p:cNvPicPr>
            <a:picLocks noChangeAspect="1"/>
          </p:cNvPicPr>
          <p:nvPr/>
        </p:nvPicPr>
        <p:blipFill rotWithShape="1">
          <a:blip r:embed="rId2"/>
          <a:srcRect l="592" r="966"/>
          <a:stretch>
            <a:fillRect/>
          </a:stretch>
        </p:blipFill>
        <p:spPr>
          <a:xfrm>
            <a:off x="1571223" y="2820564"/>
            <a:ext cx="9002332" cy="2865368"/>
          </a:xfrm>
          <a:prstGeom prst="rect">
            <a:avLst/>
          </a:prstGeom>
        </p:spPr>
      </p:pic>
      <p:sp>
        <p:nvSpPr>
          <p:cNvPr id="17" name="TextBox 16"/>
          <p:cNvSpPr txBox="1"/>
          <p:nvPr/>
        </p:nvSpPr>
        <p:spPr>
          <a:xfrm>
            <a:off x="1332765" y="6065836"/>
            <a:ext cx="9897612" cy="1107996"/>
          </a:xfrm>
          <a:prstGeom prst="rect">
            <a:avLst/>
          </a:prstGeom>
          <a:noFill/>
        </p:spPr>
        <p:txBody>
          <a:bodyPr wrap="square" rtlCol="0">
            <a:spAutoFit/>
          </a:bodyPr>
          <a:lstStyle/>
          <a:p>
            <a:r>
              <a:rPr lang="en-US" sz="1600" dirty="0"/>
              <a:t>J. Blitzer, M. </a:t>
            </a:r>
            <a:r>
              <a:rPr lang="en-US" sz="1600" dirty="0" err="1"/>
              <a:t>Dredze</a:t>
            </a:r>
            <a:r>
              <a:rPr lang="en-US" sz="1600" dirty="0"/>
              <a:t>, and F. Pereira, “Biographies, </a:t>
            </a:r>
            <a:r>
              <a:rPr lang="en-US" sz="1600" dirty="0" err="1"/>
              <a:t>bollywood</a:t>
            </a:r>
            <a:r>
              <a:rPr lang="en-US" sz="1600" dirty="0"/>
              <a:t>, </a:t>
            </a:r>
            <a:r>
              <a:rPr lang="en-US" sz="1600" dirty="0" err="1"/>
              <a:t>boomboxes</a:t>
            </a:r>
            <a:r>
              <a:rPr lang="en-US" sz="1600" dirty="0"/>
              <a:t> and blenders: Domain adaptation for sentiment classiﬁcation,” in Proceedings of the 45th Annual Meeting of the Association of Computational Linguistics, Prague, Czech Republic, 2007, pp. 432–439. </a:t>
            </a:r>
          </a:p>
          <a:p>
            <a:endParaRPr lang="en-US" sz="16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Relational </a:t>
            </a:r>
            <a:r>
              <a:rPr lang="en-US" dirty="0" smtClean="0"/>
              <a:t>TL</a:t>
            </a:r>
            <a:endParaRPr lang="en-US" dirty="0"/>
          </a:p>
        </p:txBody>
      </p:sp>
      <p:sp>
        <p:nvSpPr>
          <p:cNvPr id="3" name="Content Placeholder 2"/>
          <p:cNvSpPr>
            <a:spLocks noGrp="1"/>
          </p:cNvSpPr>
          <p:nvPr>
            <p:ph idx="1"/>
          </p:nvPr>
        </p:nvSpPr>
        <p:spPr>
          <a:xfrm>
            <a:off x="1141412" y="2032577"/>
            <a:ext cx="9905999" cy="3541714"/>
          </a:xfrm>
        </p:spPr>
        <p:txBody>
          <a:bodyPr/>
          <a:lstStyle/>
          <a:p>
            <a:r>
              <a:rPr lang="en-US" dirty="0"/>
              <a:t>Relational Transfer Learning Approaches</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131</a:t>
            </a:fld>
            <a:endParaRPr lang="en-US" dirty="0"/>
          </a:p>
        </p:txBody>
      </p:sp>
      <p:pic>
        <p:nvPicPr>
          <p:cNvPr id="7" name="Picture 6"/>
          <p:cNvPicPr>
            <a:picLocks noChangeAspect="1"/>
          </p:cNvPicPr>
          <p:nvPr/>
        </p:nvPicPr>
        <p:blipFill>
          <a:blip r:embed="rId2"/>
          <a:stretch>
            <a:fillRect/>
          </a:stretch>
        </p:blipFill>
        <p:spPr>
          <a:xfrm>
            <a:off x="2318198" y="2579426"/>
            <a:ext cx="7236872" cy="3668973"/>
          </a:xfrm>
          <a:prstGeom prst="rect">
            <a:avLst/>
          </a:prstGeom>
        </p:spPr>
      </p:pic>
      <p:sp>
        <p:nvSpPr>
          <p:cNvPr id="8" name="TextBox 7"/>
          <p:cNvSpPr txBox="1"/>
          <p:nvPr/>
        </p:nvSpPr>
        <p:spPr>
          <a:xfrm>
            <a:off x="1141412" y="6475095"/>
            <a:ext cx="9556124" cy="307777"/>
          </a:xfrm>
          <a:prstGeom prst="rect">
            <a:avLst/>
          </a:prstGeom>
          <a:noFill/>
        </p:spPr>
        <p:txBody>
          <a:bodyPr wrap="square" rtlCol="0">
            <a:spAutoFit/>
          </a:bodyPr>
          <a:lstStyle/>
          <a:p>
            <a:r>
              <a:rPr lang="en-US" sz="1400" dirty="0" err="1"/>
              <a:t>Mihalkova</a:t>
            </a:r>
            <a:r>
              <a:rPr lang="en-US" sz="1400" dirty="0"/>
              <a:t> L, Huynh T, Mooney R J. Mapping and revising Markov logic networks for transfer learning[C]//AAAI. 2007, 7: 608-614.</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 Relational </a:t>
            </a:r>
            <a:r>
              <a:rPr lang="en-US" dirty="0" smtClean="0"/>
              <a:t>TL</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132</a:t>
            </a:fld>
            <a:endParaRPr lang="en-US" dirty="0"/>
          </a:p>
        </p:txBody>
      </p:sp>
      <p:sp>
        <p:nvSpPr>
          <p:cNvPr id="6" name="Content Placeholder 5"/>
          <p:cNvSpPr>
            <a:spLocks noGrp="1"/>
          </p:cNvSpPr>
          <p:nvPr>
            <p:ph idx="1"/>
          </p:nvPr>
        </p:nvSpPr>
        <p:spPr>
          <a:xfrm>
            <a:off x="1141413" y="1927515"/>
            <a:ext cx="9905999" cy="3541714"/>
          </a:xfrm>
        </p:spPr>
        <p:txBody>
          <a:bodyPr/>
          <a:lstStyle/>
          <a:p>
            <a:r>
              <a:rPr lang="en-US" dirty="0"/>
              <a:t>Application:</a:t>
            </a:r>
          </a:p>
          <a:p>
            <a:endParaRPr lang="en-US" dirty="0"/>
          </a:p>
        </p:txBody>
      </p:sp>
      <p:pic>
        <p:nvPicPr>
          <p:cNvPr id="7" name="Picture 6"/>
          <p:cNvPicPr>
            <a:picLocks noChangeAspect="1"/>
          </p:cNvPicPr>
          <p:nvPr/>
        </p:nvPicPr>
        <p:blipFill>
          <a:blip r:embed="rId2"/>
          <a:stretch>
            <a:fillRect/>
          </a:stretch>
        </p:blipFill>
        <p:spPr>
          <a:xfrm>
            <a:off x="3100524" y="2383548"/>
            <a:ext cx="5987773" cy="3273592"/>
          </a:xfrm>
          <a:prstGeom prst="rect">
            <a:avLst/>
          </a:prstGeom>
        </p:spPr>
      </p:pic>
      <p:sp>
        <p:nvSpPr>
          <p:cNvPr id="8" name="TextBox 7"/>
          <p:cNvSpPr txBox="1"/>
          <p:nvPr/>
        </p:nvSpPr>
        <p:spPr>
          <a:xfrm>
            <a:off x="9271684" y="2187333"/>
            <a:ext cx="2009274" cy="923330"/>
          </a:xfrm>
          <a:prstGeom prst="rect">
            <a:avLst/>
          </a:prstGeom>
          <a:noFill/>
        </p:spPr>
        <p:txBody>
          <a:bodyPr wrap="square" rtlCol="0">
            <a:spAutoFit/>
          </a:bodyPr>
          <a:lstStyle/>
          <a:p>
            <a:r>
              <a:rPr lang="en-US" dirty="0" smtClean="0"/>
              <a:t>Curve for proposed complete </a:t>
            </a:r>
            <a:r>
              <a:rPr lang="en-US" dirty="0"/>
              <a:t>transfer system</a:t>
            </a:r>
          </a:p>
        </p:txBody>
      </p:sp>
      <p:cxnSp>
        <p:nvCxnSpPr>
          <p:cNvPr id="10" name="Straight Arrow Connector 9"/>
          <p:cNvCxnSpPr>
            <a:stCxn id="8" idx="1"/>
          </p:cNvCxnSpPr>
          <p:nvPr/>
        </p:nvCxnSpPr>
        <p:spPr>
          <a:xfrm flipH="1">
            <a:off x="8216721" y="2648998"/>
            <a:ext cx="1054963" cy="403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0672" y="6018021"/>
            <a:ext cx="8213557" cy="523220"/>
          </a:xfrm>
          <a:prstGeom prst="rect">
            <a:avLst/>
          </a:prstGeom>
          <a:noFill/>
        </p:spPr>
        <p:txBody>
          <a:bodyPr wrap="square" rtlCol="0">
            <a:spAutoFit/>
          </a:bodyPr>
          <a:lstStyle/>
          <a:p>
            <a:r>
              <a:rPr lang="en-US" sz="1400" dirty="0" err="1"/>
              <a:t>Mihalkova</a:t>
            </a:r>
            <a:r>
              <a:rPr lang="en-US" sz="1400" dirty="0"/>
              <a:t> L, Huynh T, Mooney R J. Mapping and revising Markov logic networks for transfer learning[C]//AAAI. 2007, 7: 608-614.</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Motivation</a:t>
            </a:r>
          </a:p>
          <a:p>
            <a:r>
              <a:rPr lang="en-US" dirty="0"/>
              <a:t>Transfer learning vs. traditional machine learning</a:t>
            </a:r>
          </a:p>
          <a:p>
            <a:r>
              <a:rPr lang="en-US" dirty="0"/>
              <a:t>Problems and approaches</a:t>
            </a:r>
          </a:p>
          <a:p>
            <a:r>
              <a:rPr lang="en-US" dirty="0">
                <a:solidFill>
                  <a:srgbClr val="FFFF00"/>
                </a:solidFill>
              </a:rPr>
              <a:t>Conclusion</a:t>
            </a:r>
          </a:p>
        </p:txBody>
      </p:sp>
      <p:sp>
        <p:nvSpPr>
          <p:cNvPr id="4" name="Slide Number Placeholder 3"/>
          <p:cNvSpPr>
            <a:spLocks noGrp="1"/>
          </p:cNvSpPr>
          <p:nvPr>
            <p:ph type="sldNum" sz="quarter" idx="12"/>
          </p:nvPr>
        </p:nvSpPr>
        <p:spPr/>
        <p:txBody>
          <a:bodyPr/>
          <a:lstStyle/>
          <a:p>
            <a:fld id="{6D22F896-40B5-4ADD-8801-0D06FADFA095}" type="slidenum">
              <a:rPr lang="en-US" smtClean="0"/>
              <a:t>133</a:t>
            </a:fld>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Transfer learning is a quite hot topic recently. Based on “what to transfer”, the approaches can be classified as instance-based transfer learning, feature-based transfer learning, relational approaches.</a:t>
            </a:r>
          </a:p>
          <a:p>
            <a:endParaRPr lang="en-US" dirty="0"/>
          </a:p>
          <a:p>
            <a:r>
              <a:rPr lang="en-US" dirty="0"/>
              <a:t>Existing challenges:</a:t>
            </a:r>
          </a:p>
          <a:p>
            <a:pPr lvl="1"/>
            <a:r>
              <a:rPr lang="en-US" dirty="0"/>
              <a:t>How to make sure that </a:t>
            </a:r>
            <a:r>
              <a:rPr lang="en-US" dirty="0">
                <a:solidFill>
                  <a:srgbClr val="FF0000"/>
                </a:solidFill>
              </a:rPr>
              <a:t>no negative transfer </a:t>
            </a:r>
            <a:r>
              <a:rPr lang="en-US" dirty="0"/>
              <a:t>happens.</a:t>
            </a:r>
          </a:p>
          <a:p>
            <a:pPr lvl="1"/>
            <a:r>
              <a:rPr lang="en-US" dirty="0"/>
              <a:t>So far transfer learning techniques have been mainly applied to small scale applications with </a:t>
            </a:r>
            <a:r>
              <a:rPr lang="en-US" dirty="0">
                <a:solidFill>
                  <a:srgbClr val="FF0000"/>
                </a:solidFill>
              </a:rPr>
              <a:t>a limited variety</a:t>
            </a:r>
            <a:r>
              <a:rPr lang="en-US" dirty="0"/>
              <a:t>.</a:t>
            </a:r>
          </a:p>
          <a:p>
            <a:pPr lvl="1"/>
            <a:r>
              <a:rPr lang="en-US" dirty="0"/>
              <a:t>In many applications, we may wish to transfer knowledge across domains or tasks that have different feature spaces, and transfer from </a:t>
            </a:r>
            <a:r>
              <a:rPr lang="en-US" dirty="0">
                <a:solidFill>
                  <a:srgbClr val="FF0000"/>
                </a:solidFill>
              </a:rPr>
              <a:t>multiple</a:t>
            </a:r>
            <a:r>
              <a:rPr lang="en-US" dirty="0"/>
              <a:t> such source domains.</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496" y="1844504"/>
            <a:ext cx="6111830" cy="4575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6"/>
            <a:ext cx="9905999" cy="4201417"/>
          </a:xfrm>
        </p:spPr>
        <p:txBody>
          <a:bodyPr>
            <a:normAutofit fontScale="92500" lnSpcReduction="20000"/>
          </a:bodyPr>
          <a:lstStyle/>
          <a:p>
            <a:r>
              <a:rPr lang="en-US" altLang="zh-CN" dirty="0"/>
              <a:t>Deep Reinforcement Learning</a:t>
            </a:r>
          </a:p>
          <a:p>
            <a:r>
              <a:rPr lang="en-US" altLang="zh-CN" dirty="0"/>
              <a:t>Meta </a:t>
            </a:r>
            <a:r>
              <a:rPr lang="en-US" altLang="zh-CN" dirty="0" smtClean="0"/>
              <a:t>Learning</a:t>
            </a:r>
          </a:p>
          <a:p>
            <a:pPr lvl="1"/>
            <a:r>
              <a:rPr lang="en-US" altLang="zh-CN" dirty="0" smtClean="0"/>
              <a:t>Overview</a:t>
            </a:r>
          </a:p>
          <a:p>
            <a:pPr lvl="1"/>
            <a:r>
              <a:rPr lang="en-US" altLang="zh-CN" dirty="0" smtClean="0"/>
              <a:t>Meta Learning problem formulation</a:t>
            </a:r>
            <a:endParaRPr lang="en-US" altLang="zh-CN" dirty="0"/>
          </a:p>
          <a:p>
            <a:r>
              <a:rPr lang="en-US" altLang="zh-CN" dirty="0"/>
              <a:t>Fuzzy Neural Networks</a:t>
            </a:r>
          </a:p>
          <a:p>
            <a:r>
              <a:rPr lang="en-US" altLang="zh-CN" dirty="0"/>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r>
              <a:rPr lang="en-US" altLang="zh-CN" dirty="0" smtClean="0">
                <a:solidFill>
                  <a:srgbClr val="FF0000"/>
                </a:solidFill>
              </a:rPr>
              <a:t>Federated Learning</a:t>
            </a:r>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6D22F896-40B5-4ADD-8801-0D06FADFA095}" type="slidenum">
              <a:rPr lang="en-US" dirty="0"/>
              <a:t>135</a:t>
            </a:fld>
            <a:endParaRPr lang="en-US" dirty="0"/>
          </a:p>
        </p:txBody>
      </p:sp>
    </p:spTree>
    <p:extLst>
      <p:ext uri="{BB962C8B-B14F-4D97-AF65-F5344CB8AC3E}">
        <p14:creationId xmlns:p14="http://schemas.microsoft.com/office/powerpoint/2010/main" val="110803984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8791575" cy="1316037"/>
          </a:xfrm>
        </p:spPr>
        <p:txBody>
          <a:bodyPr/>
          <a:lstStyle/>
          <a:p>
            <a:r>
              <a:rPr lang="en-US" smtClean="0"/>
              <a:t>Federated </a:t>
            </a:r>
            <a:r>
              <a:rPr lang="en-US" dirty="0" smtClean="0"/>
              <a:t>Learning</a:t>
            </a:r>
            <a:endParaRPr lang="en-US" dirty="0"/>
          </a:p>
        </p:txBody>
      </p:sp>
      <p:sp>
        <p:nvSpPr>
          <p:cNvPr id="3" name="Subtitle 2"/>
          <p:cNvSpPr>
            <a:spLocks noGrp="1"/>
          </p:cNvSpPr>
          <p:nvPr>
            <p:ph type="subTitle" idx="1"/>
          </p:nvPr>
        </p:nvSpPr>
        <p:spPr/>
        <p:txBody>
          <a:bodyPr>
            <a:normAutofit/>
          </a:bodyPr>
          <a:lstStyle/>
          <a:p>
            <a:r>
              <a:rPr lang="en-US" sz="4000" dirty="0"/>
              <a:t>Collaborative Machine Learning without Centralized Training Data </a:t>
            </a:r>
          </a:p>
        </p:txBody>
      </p:sp>
      <p:sp>
        <p:nvSpPr>
          <p:cNvPr id="4" name="Slide Number Placeholder 3"/>
          <p:cNvSpPr>
            <a:spLocks noGrp="1"/>
          </p:cNvSpPr>
          <p:nvPr>
            <p:ph type="sldNum" sz="quarter" idx="12"/>
          </p:nvPr>
        </p:nvSpPr>
        <p:spPr/>
        <p:txBody>
          <a:bodyPr/>
          <a:lstStyle/>
          <a:p>
            <a:fld id="{6D22F896-40B5-4ADD-8801-0D06FADFA095}" type="slidenum">
              <a:rPr lang="en-US" smtClean="0"/>
              <a:t>136</a:t>
            </a:fld>
            <a:endParaRPr lang="en-US" dirty="0"/>
          </a:p>
        </p:txBody>
      </p:sp>
    </p:spTree>
    <p:extLst>
      <p:ext uri="{BB962C8B-B14F-4D97-AF65-F5344CB8AC3E}">
        <p14:creationId xmlns:p14="http://schemas.microsoft.com/office/powerpoint/2010/main" val="14269062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deep learning model</a:t>
            </a:r>
            <a:endParaRPr lang="en-US" dirty="0"/>
          </a:p>
        </p:txBody>
      </p:sp>
      <p:sp>
        <p:nvSpPr>
          <p:cNvPr id="3" name="Content Placeholder 2"/>
          <p:cNvSpPr>
            <a:spLocks noGrp="1"/>
          </p:cNvSpPr>
          <p:nvPr>
            <p:ph idx="1"/>
          </p:nvPr>
        </p:nvSpPr>
        <p:spPr/>
        <p:txBody>
          <a:bodyPr/>
          <a:lstStyle/>
          <a:p>
            <a:r>
              <a:rPr lang="en-US" dirty="0" smtClean="0"/>
              <a:t>Data from numerous phones</a:t>
            </a:r>
          </a:p>
          <a:p>
            <a:r>
              <a:rPr lang="en-US" dirty="0" smtClean="0"/>
              <a:t>Train in the cloud server</a:t>
            </a:r>
          </a:p>
          <a:p>
            <a:r>
              <a:rPr lang="en-US" dirty="0" smtClean="0"/>
              <a:t>Model back to phone</a:t>
            </a:r>
          </a:p>
          <a:p>
            <a:r>
              <a:rPr lang="en-US" dirty="0" smtClean="0"/>
              <a:t>Same model to all users</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782" y="1825625"/>
            <a:ext cx="3896945" cy="4808171"/>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137</a:t>
            </a:fld>
            <a:endParaRPr lang="en-US" dirty="0"/>
          </a:p>
        </p:txBody>
      </p:sp>
    </p:spTree>
    <p:extLst>
      <p:ext uri="{BB962C8B-B14F-4D97-AF65-F5344CB8AC3E}">
        <p14:creationId xmlns:p14="http://schemas.microsoft.com/office/powerpoint/2010/main" val="10636257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learning</a:t>
            </a:r>
            <a:endParaRPr lang="en-US" dirty="0"/>
          </a:p>
        </p:txBody>
      </p:sp>
      <p:sp>
        <p:nvSpPr>
          <p:cNvPr id="3" name="Content Placeholder 2"/>
          <p:cNvSpPr>
            <a:spLocks noGrp="1"/>
          </p:cNvSpPr>
          <p:nvPr>
            <p:ph idx="1"/>
          </p:nvPr>
        </p:nvSpPr>
        <p:spPr/>
        <p:txBody>
          <a:bodyPr/>
          <a:lstStyle/>
          <a:p>
            <a:r>
              <a:rPr lang="en-US" dirty="0" smtClean="0"/>
              <a:t>Model to phone</a:t>
            </a:r>
          </a:p>
          <a:p>
            <a:r>
              <a:rPr lang="en-US" dirty="0" smtClean="0"/>
              <a:t>Train in phone</a:t>
            </a:r>
          </a:p>
          <a:p>
            <a:r>
              <a:rPr lang="en-US" dirty="0" smtClean="0"/>
              <a:t>Summarize changes</a:t>
            </a:r>
          </a:p>
          <a:p>
            <a:r>
              <a:rPr lang="en-US" dirty="0" smtClean="0"/>
              <a:t>Summary back to server</a:t>
            </a:r>
            <a:endParaRPr lang="en-US" dirty="0"/>
          </a:p>
        </p:txBody>
      </p:sp>
      <p:pic>
        <p:nvPicPr>
          <p:cNvPr id="1026" name="Picture 2" descr="https://1.bp.blogspot.com/-K65Ed68KGXk/WOa9jaRWC6I/AAAAAAAABsM/gglycD_anuQSp-i67fxER1FOlVTulvV2gCLcB/s640/FederatedLearning_FinalFiles_Flow%2BChar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176" y="1911238"/>
            <a:ext cx="6732661" cy="41170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6D22F896-40B5-4ADD-8801-0D06FADFA095}" type="slidenum">
              <a:rPr lang="en-US" smtClean="0"/>
              <a:t>138</a:t>
            </a:fld>
            <a:endParaRPr lang="en-US" dirty="0"/>
          </a:p>
        </p:txBody>
      </p:sp>
    </p:spTree>
    <p:extLst>
      <p:ext uri="{BB962C8B-B14F-4D97-AF65-F5344CB8AC3E}">
        <p14:creationId xmlns:p14="http://schemas.microsoft.com/office/powerpoint/2010/main" val="7044555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a:t>
            </a:r>
            <a:endParaRPr lang="en-US" dirty="0"/>
          </a:p>
        </p:txBody>
      </p:sp>
      <p:sp>
        <p:nvSpPr>
          <p:cNvPr id="3" name="Content Placeholder 2"/>
          <p:cNvSpPr>
            <a:spLocks noGrp="1"/>
          </p:cNvSpPr>
          <p:nvPr>
            <p:ph idx="1"/>
          </p:nvPr>
        </p:nvSpPr>
        <p:spPr/>
        <p:txBody>
          <a:bodyPr/>
          <a:lstStyle/>
          <a:p>
            <a:r>
              <a:rPr lang="en-US" dirty="0" smtClean="0"/>
              <a:t>Smarter models</a:t>
            </a:r>
          </a:p>
          <a:p>
            <a:r>
              <a:rPr lang="en-US" dirty="0" smtClean="0"/>
              <a:t>Lower latency</a:t>
            </a:r>
          </a:p>
          <a:p>
            <a:r>
              <a:rPr lang="en-US" dirty="0" smtClean="0"/>
              <a:t>Less power consumption</a:t>
            </a:r>
          </a:p>
          <a:p>
            <a:r>
              <a:rPr lang="en-US" dirty="0" smtClean="0"/>
              <a:t>Privacy</a:t>
            </a:r>
          </a:p>
          <a:p>
            <a:r>
              <a:rPr lang="en-US" dirty="0" smtClean="0"/>
              <a:t>Personalized model, immediate usability</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139</a:t>
            </a:fld>
            <a:endParaRPr lang="en-US" dirty="0"/>
          </a:p>
        </p:txBody>
      </p:sp>
    </p:spTree>
    <p:extLst>
      <p:ext uri="{BB962C8B-B14F-4D97-AF65-F5344CB8AC3E}">
        <p14:creationId xmlns:p14="http://schemas.microsoft.com/office/powerpoint/2010/main" val="707402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actor-critic</a:t>
            </a:r>
          </a:p>
        </p:txBody>
      </p:sp>
      <p:sp>
        <p:nvSpPr>
          <p:cNvPr id="4" name="灯片编号占位符 3"/>
          <p:cNvSpPr>
            <a:spLocks noGrp="1"/>
          </p:cNvSpPr>
          <p:nvPr>
            <p:ph type="sldNum" sz="quarter" idx="12"/>
          </p:nvPr>
        </p:nvSpPr>
        <p:spPr/>
        <p:txBody>
          <a:bodyPr/>
          <a:lstStyle/>
          <a:p>
            <a:fld id="{6D22F896-40B5-4ADD-8801-0D06FADFA095}" type="slidenum">
              <a:rPr lang="en-US" dirty="0"/>
              <a:t>14</a:t>
            </a:fld>
            <a:endParaRPr lang="en-US" dirty="0"/>
          </a:p>
        </p:txBody>
      </p:sp>
      <p:pic>
        <p:nvPicPr>
          <p:cNvPr id="5" name="图片 4"/>
          <p:cNvPicPr>
            <a:picLocks noChangeAspect="1"/>
          </p:cNvPicPr>
          <p:nvPr/>
        </p:nvPicPr>
        <p:blipFill>
          <a:blip r:embed="rId2"/>
          <a:stretch>
            <a:fillRect/>
          </a:stretch>
        </p:blipFill>
        <p:spPr>
          <a:xfrm>
            <a:off x="2520315" y="1686560"/>
            <a:ext cx="6357620" cy="4222750"/>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challenges</a:t>
            </a:r>
            <a:endParaRPr lang="en-US" dirty="0"/>
          </a:p>
        </p:txBody>
      </p:sp>
      <p:sp>
        <p:nvSpPr>
          <p:cNvPr id="3" name="Content Placeholder 2"/>
          <p:cNvSpPr>
            <a:spLocks noGrp="1"/>
          </p:cNvSpPr>
          <p:nvPr>
            <p:ph idx="1"/>
          </p:nvPr>
        </p:nvSpPr>
        <p:spPr>
          <a:xfrm>
            <a:off x="1141412" y="1949840"/>
            <a:ext cx="9905999" cy="4585326"/>
          </a:xfrm>
        </p:spPr>
        <p:txBody>
          <a:bodyPr>
            <a:normAutofit lnSpcReduction="10000"/>
          </a:bodyPr>
          <a:lstStyle/>
          <a:p>
            <a:r>
              <a:rPr lang="en-US" dirty="0"/>
              <a:t>optimization </a:t>
            </a:r>
            <a:r>
              <a:rPr lang="en-US" dirty="0" smtClean="0"/>
              <a:t>algorithm </a:t>
            </a:r>
          </a:p>
          <a:p>
            <a:pPr lvl="1"/>
            <a:r>
              <a:rPr lang="en-US" dirty="0" smtClean="0"/>
              <a:t>SGD: high iteration </a:t>
            </a:r>
          </a:p>
          <a:p>
            <a:pPr lvl="1"/>
            <a:r>
              <a:rPr lang="en-US" dirty="0" smtClean="0"/>
              <a:t>Devices are not even, it requires low throughput </a:t>
            </a:r>
          </a:p>
          <a:p>
            <a:r>
              <a:rPr lang="en-US" dirty="0">
                <a:hlinkClick r:id="rId2"/>
              </a:rPr>
              <a:t>Federated Averaging </a:t>
            </a:r>
            <a:r>
              <a:rPr lang="en-US" dirty="0" smtClean="0">
                <a:hlinkClick r:id="rId2"/>
              </a:rPr>
              <a:t>algorithm</a:t>
            </a:r>
            <a:endParaRPr lang="en-US" dirty="0" smtClean="0"/>
          </a:p>
          <a:p>
            <a:pPr lvl="1"/>
            <a:r>
              <a:rPr lang="en-US" dirty="0" smtClean="0"/>
              <a:t>10-100x less communication compared to a naively one</a:t>
            </a:r>
          </a:p>
          <a:p>
            <a:pPr lvl="1"/>
            <a:r>
              <a:rPr lang="en-US" dirty="0"/>
              <a:t>use the powerful processors in modern mobile devices to compute higher quality updates than simple gradient steps</a:t>
            </a:r>
            <a:r>
              <a:rPr lang="en-US" dirty="0" smtClean="0"/>
              <a:t>.</a:t>
            </a:r>
          </a:p>
          <a:p>
            <a:r>
              <a:rPr lang="en-US" dirty="0" smtClean="0"/>
              <a:t>Upload speed &lt;&lt; download speed</a:t>
            </a:r>
          </a:p>
          <a:p>
            <a:pPr lvl="1"/>
            <a:r>
              <a:rPr lang="en-US" dirty="0" smtClean="0"/>
              <a:t>Compressing updates</a:t>
            </a:r>
          </a:p>
          <a:p>
            <a:r>
              <a:rPr lang="en-US" dirty="0"/>
              <a:t>high-dimensional sparse convex models: click-through-rate prediction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140</a:t>
            </a:fld>
            <a:endParaRPr lang="en-US" dirty="0"/>
          </a:p>
        </p:txBody>
      </p:sp>
    </p:spTree>
    <p:extLst>
      <p:ext uri="{BB962C8B-B14F-4D97-AF65-F5344CB8AC3E}">
        <p14:creationId xmlns:p14="http://schemas.microsoft.com/office/powerpoint/2010/main" val="8405157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Content Placeholder 2"/>
          <p:cNvSpPr>
            <a:spLocks noGrp="1"/>
          </p:cNvSpPr>
          <p:nvPr>
            <p:ph idx="1"/>
          </p:nvPr>
        </p:nvSpPr>
        <p:spPr/>
        <p:txBody>
          <a:bodyPr/>
          <a:lstStyle/>
          <a:p>
            <a:r>
              <a:rPr lang="en-US" dirty="0" smtClean="0"/>
              <a:t>No user data stored in the cloud</a:t>
            </a:r>
          </a:p>
          <a:p>
            <a:r>
              <a:rPr lang="en-US" dirty="0">
                <a:hlinkClick r:id="rId2"/>
              </a:rPr>
              <a:t>Secure Aggregation </a:t>
            </a:r>
            <a:r>
              <a:rPr lang="en-US" dirty="0" smtClean="0">
                <a:hlinkClick r:id="rId2"/>
              </a:rPr>
              <a:t>protocol</a:t>
            </a:r>
            <a:endParaRPr lang="en-US" dirty="0" smtClean="0"/>
          </a:p>
          <a:p>
            <a:pPr lvl="1"/>
            <a:r>
              <a:rPr lang="en-US" dirty="0" smtClean="0"/>
              <a:t>Only can decrypt the average when 100s or 1000s of users participated</a:t>
            </a:r>
          </a:p>
          <a:p>
            <a:pPr lvl="1"/>
            <a:r>
              <a:rPr lang="en-US" dirty="0" smtClean="0"/>
              <a:t>No individual’s data can be inspected before averaging.</a:t>
            </a:r>
          </a:p>
          <a:p>
            <a:pPr lvl="1"/>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141</a:t>
            </a:fld>
            <a:endParaRPr lang="en-US" dirty="0"/>
          </a:p>
        </p:txBody>
      </p:sp>
    </p:spTree>
    <p:extLst>
      <p:ext uri="{BB962C8B-B14F-4D97-AF65-F5344CB8AC3E}">
        <p14:creationId xmlns:p14="http://schemas.microsoft.com/office/powerpoint/2010/main" val="40014161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sb40Lg5MchE/WOa92rSrXVI/AAAAAAAABsU/edvH01nn2SMCnJle8mLnHT_hCa-xXrnsACLcB/s640/02_Personalization%2Bsleep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326" y="1869228"/>
            <a:ext cx="7462250" cy="41975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Scenario</a:t>
            </a:r>
            <a:endParaRPr lang="en-US" dirty="0"/>
          </a:p>
        </p:txBody>
      </p:sp>
      <p:sp>
        <p:nvSpPr>
          <p:cNvPr id="3" name="Content Placeholder 2"/>
          <p:cNvSpPr>
            <a:spLocks noGrp="1"/>
          </p:cNvSpPr>
          <p:nvPr>
            <p:ph idx="1"/>
          </p:nvPr>
        </p:nvSpPr>
        <p:spPr>
          <a:xfrm>
            <a:off x="556339" y="2278024"/>
            <a:ext cx="9905999" cy="3541714"/>
          </a:xfrm>
        </p:spPr>
        <p:txBody>
          <a:bodyPr/>
          <a:lstStyle/>
          <a:p>
            <a:r>
              <a:rPr lang="en-US" dirty="0"/>
              <a:t>the device is idle, </a:t>
            </a:r>
            <a:endParaRPr lang="en-US" dirty="0" smtClean="0"/>
          </a:p>
          <a:p>
            <a:r>
              <a:rPr lang="en-US" dirty="0" smtClean="0"/>
              <a:t>plugged in</a:t>
            </a:r>
          </a:p>
          <a:p>
            <a:r>
              <a:rPr lang="en-US" dirty="0" smtClean="0"/>
              <a:t>free </a:t>
            </a:r>
            <a:r>
              <a:rPr lang="en-US" dirty="0"/>
              <a:t>wireless connection</a:t>
            </a:r>
          </a:p>
        </p:txBody>
      </p:sp>
      <p:sp>
        <p:nvSpPr>
          <p:cNvPr id="4" name="Slide Number Placeholder 3"/>
          <p:cNvSpPr>
            <a:spLocks noGrp="1"/>
          </p:cNvSpPr>
          <p:nvPr>
            <p:ph type="sldNum" sz="quarter" idx="12"/>
          </p:nvPr>
        </p:nvSpPr>
        <p:spPr/>
        <p:txBody>
          <a:bodyPr/>
          <a:lstStyle/>
          <a:p>
            <a:fld id="{6D22F896-40B5-4ADD-8801-0D06FADFA095}" type="slidenum">
              <a:rPr lang="en-US" smtClean="0"/>
              <a:t>142</a:t>
            </a:fld>
            <a:endParaRPr lang="en-US" dirty="0"/>
          </a:p>
        </p:txBody>
      </p:sp>
    </p:spTree>
    <p:extLst>
      <p:ext uri="{BB962C8B-B14F-4D97-AF65-F5344CB8AC3E}">
        <p14:creationId xmlns:p14="http://schemas.microsoft.com/office/powerpoint/2010/main" val="14088749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22345" y="2689860"/>
            <a:ext cx="5147310" cy="1478280"/>
          </a:xfrm>
        </p:spPr>
        <p:txBody>
          <a:bodyPr/>
          <a:lstStyle/>
          <a:p>
            <a:r>
              <a:rPr lang="en-US" altLang="zh-CN"/>
              <a:t>OVerall Conclusions</a:t>
            </a:r>
          </a:p>
        </p:txBody>
      </p:sp>
      <p:sp>
        <p:nvSpPr>
          <p:cNvPr id="4" name="灯片编号占位符 3"/>
          <p:cNvSpPr>
            <a:spLocks noGrp="1"/>
          </p:cNvSpPr>
          <p:nvPr>
            <p:ph type="sldNum" sz="quarter" idx="12"/>
          </p:nvPr>
        </p:nvSpPr>
        <p:spPr/>
        <p:txBody>
          <a:bodyPr/>
          <a:lstStyle/>
          <a:p>
            <a:fld id="{6D22F896-40B5-4ADD-8801-0D06FADFA095}" type="slidenum">
              <a:rPr lang="en-US" dirty="0"/>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overall conclusion</a:t>
            </a:r>
          </a:p>
        </p:txBody>
      </p:sp>
      <p:sp>
        <p:nvSpPr>
          <p:cNvPr id="4" name="灯片编号占位符 3"/>
          <p:cNvSpPr>
            <a:spLocks noGrp="1"/>
          </p:cNvSpPr>
          <p:nvPr>
            <p:ph type="sldNum" sz="quarter" idx="12"/>
          </p:nvPr>
        </p:nvSpPr>
        <p:spPr/>
        <p:txBody>
          <a:bodyPr/>
          <a:lstStyle/>
          <a:p>
            <a:fld id="{6D22F896-40B5-4ADD-8801-0D06FADFA095}" type="slidenum">
              <a:rPr lang="en-US" dirty="0"/>
              <a:t>144</a:t>
            </a:fld>
            <a:endParaRPr lang="en-US" dirty="0"/>
          </a:p>
        </p:txBody>
      </p:sp>
      <p:sp>
        <p:nvSpPr>
          <p:cNvPr id="6" name="Content Placeholder 5"/>
          <p:cNvSpPr>
            <a:spLocks noGrp="1"/>
          </p:cNvSpPr>
          <p:nvPr>
            <p:ph idx="1"/>
          </p:nvPr>
        </p:nvSpPr>
        <p:spPr>
          <a:xfrm>
            <a:off x="1141730" y="1927225"/>
            <a:ext cx="9906000" cy="4738370"/>
          </a:xfrm>
        </p:spPr>
        <p:txBody>
          <a:bodyPr>
            <a:normAutofit lnSpcReduction="10000"/>
          </a:bodyPr>
          <a:lstStyle/>
          <a:p>
            <a:r>
              <a:rPr lang="en-US" dirty="0"/>
              <a:t>Except for traditional supervised and unsupervised learning, reinforcement learning can solve the control-related problem where feedback of the system comes from the environment</a:t>
            </a:r>
          </a:p>
          <a:p>
            <a:r>
              <a:rPr lang="en-US" dirty="0"/>
              <a:t>GAN is a promosing network structure which involves two networks competing with each other in order to generate fake data that is hard to be distinguished</a:t>
            </a:r>
          </a:p>
          <a:p>
            <a:r>
              <a:rPr lang="en-US" dirty="0"/>
              <a:t>Fuzzy Neural Networks make model robust against the sensitivity of variation of the data</a:t>
            </a:r>
          </a:p>
          <a:p>
            <a:r>
              <a:rPr lang="en-US" dirty="0"/>
              <a:t>Emerging techniques like meta-learning and transfer-learning ensure a fast adaptation and transition from old training task to various new training tasks</a:t>
            </a:r>
          </a:p>
          <a:p>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2683" y="2689888"/>
            <a:ext cx="9905998" cy="1478570"/>
          </a:xfrm>
        </p:spPr>
        <p:txBody>
          <a:bodyPr/>
          <a:lstStyle/>
          <a:p>
            <a:pPr algn="ctr"/>
            <a:r>
              <a:rPr lang="en-US" altLang="zh-CN"/>
              <a:t>THANK YOU !</a:t>
            </a:r>
          </a:p>
        </p:txBody>
      </p:sp>
      <p:sp>
        <p:nvSpPr>
          <p:cNvPr id="4" name="灯片编号占位符 3"/>
          <p:cNvSpPr>
            <a:spLocks noGrp="1"/>
          </p:cNvSpPr>
          <p:nvPr>
            <p:ph type="sldNum" sz="quarter" idx="12"/>
          </p:nvPr>
        </p:nvSpPr>
        <p:spPr/>
        <p:txBody>
          <a:bodyPr/>
          <a:lstStyle/>
          <a:p>
            <a:fld id="{6D22F896-40B5-4ADD-8801-0D06FADFA095}" type="slidenum">
              <a:rPr lang="en-US" dirty="0"/>
              <a:t>145</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actor-critic</a:t>
            </a:r>
          </a:p>
        </p:txBody>
      </p:sp>
      <p:sp>
        <p:nvSpPr>
          <p:cNvPr id="4" name="灯片编号占位符 3"/>
          <p:cNvSpPr>
            <a:spLocks noGrp="1"/>
          </p:cNvSpPr>
          <p:nvPr>
            <p:ph type="sldNum" sz="quarter" idx="12"/>
          </p:nvPr>
        </p:nvSpPr>
        <p:spPr/>
        <p:txBody>
          <a:bodyPr/>
          <a:lstStyle/>
          <a:p>
            <a:fld id="{6D22F896-40B5-4ADD-8801-0D06FADFA095}" type="slidenum">
              <a:rPr lang="en-US" dirty="0"/>
              <a:t>15</a:t>
            </a:fld>
            <a:endParaRPr lang="en-US" dirty="0"/>
          </a:p>
        </p:txBody>
      </p:sp>
      <p:pic>
        <p:nvPicPr>
          <p:cNvPr id="5" name="图片 4"/>
          <p:cNvPicPr>
            <a:picLocks noChangeAspect="1"/>
          </p:cNvPicPr>
          <p:nvPr/>
        </p:nvPicPr>
        <p:blipFill>
          <a:blip r:embed="rId2"/>
          <a:stretch>
            <a:fillRect/>
          </a:stretch>
        </p:blipFill>
        <p:spPr>
          <a:xfrm>
            <a:off x="3123565" y="1972310"/>
            <a:ext cx="4859655" cy="39109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7"/>
            <a:ext cx="9905999" cy="3998912"/>
          </a:xfrm>
          <a:effectLst>
            <a:outerShdw blurRad="50800" dist="38100" dir="2700000" algn="tl" rotWithShape="0">
              <a:prstClr val="black">
                <a:alpha val="40000"/>
              </a:prstClr>
            </a:outerShdw>
          </a:effectLst>
        </p:spPr>
        <p:txBody>
          <a:bodyPr>
            <a:normAutofit fontScale="85000" lnSpcReduction="20000"/>
          </a:bodyPr>
          <a:lstStyle/>
          <a:p>
            <a:r>
              <a:rPr lang="en-US" altLang="zh-CN" dirty="0"/>
              <a:t>Deep Reinforcement Learning</a:t>
            </a:r>
          </a:p>
          <a:p>
            <a:r>
              <a:rPr lang="en-US" altLang="zh-CN" dirty="0">
                <a:solidFill>
                  <a:srgbClr val="FF0000"/>
                </a:solidFill>
              </a:rPr>
              <a:t>Meta Learning</a:t>
            </a:r>
          </a:p>
          <a:p>
            <a:pPr lvl="1"/>
            <a:r>
              <a:rPr lang="en-US" altLang="zh-CN" dirty="0" smtClean="0">
                <a:solidFill>
                  <a:srgbClr val="FF0000"/>
                </a:solidFill>
              </a:rPr>
              <a:t>Overview</a:t>
            </a:r>
          </a:p>
          <a:p>
            <a:pPr lvl="1"/>
            <a:r>
              <a:rPr lang="en-US" altLang="zh-CN" dirty="0" smtClean="0"/>
              <a:t>Meta Learning problem formulation</a:t>
            </a:r>
            <a:endParaRPr lang="en-US" altLang="zh-CN" dirty="0"/>
          </a:p>
          <a:p>
            <a:r>
              <a:rPr lang="en-US" altLang="zh-CN" dirty="0"/>
              <a:t>Fuzzy Neural Networks</a:t>
            </a:r>
          </a:p>
          <a:p>
            <a:r>
              <a:rPr lang="en-US" altLang="zh-CN" dirty="0"/>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r>
              <a:rPr lang="en-US" altLang="zh-CN" dirty="0"/>
              <a:t>Federated Learning</a:t>
            </a:r>
          </a:p>
          <a:p>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316989" y="5160308"/>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17</a:t>
            </a:fld>
            <a:endParaRPr lang="zh-CN" altLang="en-US"/>
          </a:p>
        </p:txBody>
      </p:sp>
      <p:sp>
        <p:nvSpPr>
          <p:cNvPr id="5" name="Content Placeholder 4"/>
          <p:cNvSpPr>
            <a:spLocks noGrp="1"/>
          </p:cNvSpPr>
          <p:nvPr>
            <p:ph idx="1"/>
          </p:nvPr>
        </p:nvSpPr>
        <p:spPr>
          <a:xfrm>
            <a:off x="797972" y="690756"/>
            <a:ext cx="10972800" cy="774864"/>
          </a:xfrm>
        </p:spPr>
        <p:txBody>
          <a:bodyPr>
            <a:normAutofit/>
          </a:bodyPr>
          <a:lstStyle/>
          <a:p>
            <a:pPr marL="0" indent="0">
              <a:buNone/>
            </a:pPr>
            <a:r>
              <a:rPr lang="en-GB" dirty="0"/>
              <a:t> </a:t>
            </a:r>
            <a:r>
              <a:rPr lang="en-GB" dirty="0" smtClean="0"/>
              <a:t>  </a:t>
            </a:r>
            <a:r>
              <a:rPr lang="en-US" altLang="en-GB" dirty="0" smtClean="0"/>
              <a:t>Supervised </a:t>
            </a:r>
            <a:r>
              <a:rPr lang="en-GB" dirty="0" smtClean="0">
                <a:sym typeface="+mn-ea"/>
              </a:rPr>
              <a:t>DL Success Stories</a:t>
            </a:r>
            <a:endParaRPr lang="en-GB" dirty="0" smtClean="0"/>
          </a:p>
        </p:txBody>
      </p:sp>
      <p:graphicFrame>
        <p:nvGraphicFramePr>
          <p:cNvPr id="10" name="对象 9"/>
          <p:cNvGraphicFramePr/>
          <p:nvPr/>
        </p:nvGraphicFramePr>
        <p:xfrm>
          <a:off x="312420" y="1605280"/>
          <a:ext cx="7759700" cy="4091305"/>
        </p:xfrm>
        <a:graphic>
          <a:graphicData uri="http://schemas.openxmlformats.org/presentationml/2006/ole">
            <mc:AlternateContent xmlns:mc="http://schemas.openxmlformats.org/markup-compatibility/2006">
              <mc:Choice xmlns:v="urn:schemas-microsoft-com:vml" Requires="v">
                <p:oleObj spid="_x0000_s1076" r:id="rId5" imgW="8077200" imgH="4273550" progId="Paint.Picture">
                  <p:embed/>
                </p:oleObj>
              </mc:Choice>
              <mc:Fallback>
                <p:oleObj r:id="rId5" imgW="8077200" imgH="4273550" progId="Paint.Picture">
                  <p:embed/>
                  <p:pic>
                    <p:nvPicPr>
                      <p:cNvPr id="0" name="图片 12"/>
                      <p:cNvPicPr/>
                      <p:nvPr/>
                    </p:nvPicPr>
                    <p:blipFill>
                      <a:blip r:embed="rId6"/>
                      <a:stretch>
                        <a:fillRect/>
                      </a:stretch>
                    </p:blipFill>
                    <p:spPr>
                      <a:xfrm>
                        <a:off x="312420" y="1605280"/>
                        <a:ext cx="7759700" cy="4091305"/>
                      </a:xfrm>
                      <a:prstGeom prst="rect">
                        <a:avLst/>
                      </a:prstGeom>
                    </p:spPr>
                  </p:pic>
                </p:oleObj>
              </mc:Fallback>
            </mc:AlternateContent>
          </a:graphicData>
        </a:graphic>
      </p:graphicFrame>
      <p:sp>
        <p:nvSpPr>
          <p:cNvPr id="14" name="文本框 13"/>
          <p:cNvSpPr txBox="1"/>
          <p:nvPr/>
        </p:nvSpPr>
        <p:spPr>
          <a:xfrm>
            <a:off x="2866390" y="5762625"/>
            <a:ext cx="4124960" cy="1014730"/>
          </a:xfrm>
          <a:prstGeom prst="rect">
            <a:avLst/>
          </a:prstGeom>
          <a:noFill/>
        </p:spPr>
        <p:txBody>
          <a:bodyPr wrap="square" rtlCol="0" anchor="t">
            <a:spAutoFit/>
          </a:bodyPr>
          <a:lstStyle/>
          <a:p>
            <a:r>
              <a:rPr lang="en-US" altLang="zh-CN" sz="2400"/>
              <a:t>Image classification</a:t>
            </a:r>
          </a:p>
          <a:p>
            <a:r>
              <a:rPr lang="zh-CN" altLang="en-US"/>
              <a:t>•</a:t>
            </a:r>
            <a:r>
              <a:rPr lang="zh-CN" altLang="en-US">
                <a:solidFill>
                  <a:srgbClr val="FF0000"/>
                </a:solidFill>
              </a:rPr>
              <a:t> Human error: 5.1%</a:t>
            </a:r>
          </a:p>
          <a:p>
            <a:r>
              <a:rPr lang="zh-CN" altLang="en-US"/>
              <a:t>• Surpassed in 2015</a:t>
            </a:r>
          </a:p>
        </p:txBody>
      </p:sp>
      <p:sp>
        <p:nvSpPr>
          <p:cNvPr id="16" name="文本框 15"/>
          <p:cNvSpPr txBox="1"/>
          <p:nvPr/>
        </p:nvSpPr>
        <p:spPr>
          <a:xfrm>
            <a:off x="8071485" y="1800225"/>
            <a:ext cx="3956685" cy="4399915"/>
          </a:xfrm>
          <a:prstGeom prst="rect">
            <a:avLst/>
          </a:prstGeom>
          <a:noFill/>
        </p:spPr>
        <p:txBody>
          <a:bodyPr wrap="square" rtlCol="0" anchor="t">
            <a:spAutoFit/>
          </a:bodyPr>
          <a:lstStyle/>
          <a:p>
            <a:r>
              <a:rPr lang="zh-CN" altLang="en-US" sz="2000"/>
              <a:t>• AlexNet (2012): First CNN (15.4%)</a:t>
            </a:r>
          </a:p>
          <a:p>
            <a:endParaRPr lang="zh-CN" altLang="en-US" sz="2000"/>
          </a:p>
          <a:p>
            <a:r>
              <a:rPr lang="zh-CN" altLang="en-US" sz="2000"/>
              <a:t>• ZFNet (2013): 15.4% to 11.2%</a:t>
            </a:r>
          </a:p>
          <a:p>
            <a:endParaRPr lang="zh-CN" altLang="en-US" sz="2000"/>
          </a:p>
          <a:p>
            <a:r>
              <a:rPr lang="zh-CN" altLang="en-US" sz="2000"/>
              <a:t>• VGGNet (2014): 11.2% to 7.3%</a:t>
            </a:r>
          </a:p>
          <a:p>
            <a:endParaRPr lang="zh-CN" altLang="en-US" sz="2000"/>
          </a:p>
          <a:p>
            <a:r>
              <a:rPr lang="zh-CN" altLang="en-US" sz="2000"/>
              <a:t>• GoogLeNet (2014): 11.2% to 6.7%</a:t>
            </a:r>
          </a:p>
          <a:p>
            <a:endParaRPr lang="zh-CN" altLang="en-US" sz="2000"/>
          </a:p>
          <a:p>
            <a:r>
              <a:rPr lang="zh-CN" altLang="en-US" sz="2000"/>
              <a:t>• </a:t>
            </a:r>
            <a:r>
              <a:rPr lang="zh-CN" altLang="en-US" sz="2000">
                <a:solidFill>
                  <a:srgbClr val="FF0000"/>
                </a:solidFill>
              </a:rPr>
              <a:t>ResNet (2015): 6.7% to 3.57%</a:t>
            </a:r>
          </a:p>
          <a:p>
            <a:endParaRPr lang="zh-CN" altLang="en-US" sz="2000">
              <a:solidFill>
                <a:srgbClr val="FF0000"/>
              </a:solidFill>
            </a:endParaRPr>
          </a:p>
          <a:p>
            <a:r>
              <a:rPr lang="zh-CN" altLang="en-US" sz="2000"/>
              <a:t>• CUImage (2016): 3.57% to 2.99%</a:t>
            </a:r>
          </a:p>
          <a:p>
            <a:endParaRPr lang="zh-CN" altLang="en-US" sz="2000"/>
          </a:p>
          <a:p>
            <a:r>
              <a:rPr lang="zh-CN" altLang="en-US" sz="2000"/>
              <a:t>• SENet (2017): 2.99% to 2.251%</a:t>
            </a:r>
          </a:p>
          <a:p>
            <a:endParaRPr lang="zh-CN" altLang="en-US" sz="2000"/>
          </a:p>
        </p:txBody>
      </p:sp>
    </p:spTree>
  </p:cSld>
  <p:clrMapOvr>
    <a:masterClrMapping/>
  </p:clrMapOvr>
  <p:transition advTm="653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344929" y="5160308"/>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18</a:t>
            </a:fld>
            <a:endParaRPr lang="zh-CN" altLang="en-US"/>
          </a:p>
        </p:txBody>
      </p:sp>
      <p:sp>
        <p:nvSpPr>
          <p:cNvPr id="5" name="Content Placeholder 4"/>
          <p:cNvSpPr>
            <a:spLocks noGrp="1"/>
          </p:cNvSpPr>
          <p:nvPr>
            <p:ph idx="1"/>
          </p:nvPr>
        </p:nvSpPr>
        <p:spPr>
          <a:xfrm>
            <a:off x="771302" y="690756"/>
            <a:ext cx="10972800" cy="774864"/>
          </a:xfrm>
        </p:spPr>
        <p:txBody>
          <a:bodyPr>
            <a:normAutofit/>
          </a:bodyPr>
          <a:lstStyle/>
          <a:p>
            <a:pPr marL="0" indent="0">
              <a:buNone/>
            </a:pPr>
            <a:r>
              <a:rPr lang="en-GB" dirty="0"/>
              <a:t> </a:t>
            </a:r>
            <a:r>
              <a:rPr lang="en-GB" dirty="0" smtClean="0"/>
              <a:t>  Deep RL Success Stories</a:t>
            </a:r>
          </a:p>
        </p:txBody>
      </p:sp>
      <p:sp>
        <p:nvSpPr>
          <p:cNvPr id="6" name="Rectangle 5"/>
          <p:cNvSpPr/>
          <p:nvPr/>
        </p:nvSpPr>
        <p:spPr>
          <a:xfrm>
            <a:off x="756063" y="1539550"/>
            <a:ext cx="11435937" cy="1384995"/>
          </a:xfrm>
          <a:prstGeom prst="rect">
            <a:avLst/>
          </a:prstGeom>
        </p:spPr>
        <p:txBody>
          <a:bodyPr wrap="square">
            <a:spAutoFit/>
          </a:bodyPr>
          <a:lstStyle/>
          <a:p>
            <a:r>
              <a:rPr lang="en-US" sz="2800" b="1" dirty="0"/>
              <a:t>Artificial Intelligence --&gt; Machine Learning --&gt; Deep Learning --&gt; </a:t>
            </a:r>
            <a:endParaRPr lang="en-US" sz="2800" b="1" dirty="0" smtClean="0"/>
          </a:p>
          <a:p>
            <a:r>
              <a:rPr lang="en-US" sz="2800" b="1" dirty="0" smtClean="0"/>
              <a:t>Deep </a:t>
            </a:r>
            <a:r>
              <a:rPr lang="en-US" sz="2800" b="1" dirty="0"/>
              <a:t>Reinforcement Learning --&gt; Deep Meta Learning</a:t>
            </a:r>
            <a:endParaRPr lang="en-US" sz="2800" dirty="0"/>
          </a:p>
          <a:p>
            <a:endParaRPr lang="en-US" sz="2800" dirty="0"/>
          </a:p>
        </p:txBody>
      </p:sp>
      <p:graphicFrame>
        <p:nvGraphicFramePr>
          <p:cNvPr id="10" name="对象 9"/>
          <p:cNvGraphicFramePr/>
          <p:nvPr/>
        </p:nvGraphicFramePr>
        <p:xfrm>
          <a:off x="282575" y="1539240"/>
          <a:ext cx="11299190" cy="4816475"/>
        </p:xfrm>
        <a:graphic>
          <a:graphicData uri="http://schemas.openxmlformats.org/presentationml/2006/ole">
            <mc:AlternateContent xmlns:mc="http://schemas.openxmlformats.org/markup-compatibility/2006">
              <mc:Choice xmlns:v="urn:schemas-microsoft-com:vml" Requires="v">
                <p:oleObj spid="_x0000_s2100" r:id="rId5" imgW="11061700" imgH="4559300" progId="Paint.Picture">
                  <p:embed/>
                </p:oleObj>
              </mc:Choice>
              <mc:Fallback>
                <p:oleObj r:id="rId5" imgW="11061700" imgH="4559300" progId="Paint.Picture">
                  <p:embed/>
                  <p:pic>
                    <p:nvPicPr>
                      <p:cNvPr id="0" name="图片 12"/>
                      <p:cNvPicPr/>
                      <p:nvPr/>
                    </p:nvPicPr>
                    <p:blipFill>
                      <a:blip r:embed="rId6"/>
                      <a:stretch>
                        <a:fillRect/>
                      </a:stretch>
                    </p:blipFill>
                    <p:spPr>
                      <a:xfrm>
                        <a:off x="282575" y="1539240"/>
                        <a:ext cx="11299190" cy="4816475"/>
                      </a:xfrm>
                      <a:prstGeom prst="rect">
                        <a:avLst/>
                      </a:prstGeom>
                    </p:spPr>
                  </p:pic>
                </p:oleObj>
              </mc:Fallback>
            </mc:AlternateContent>
          </a:graphicData>
        </a:graphic>
      </p:graphicFrame>
    </p:spTree>
  </p:cSld>
  <p:clrMapOvr>
    <a:masterClrMapping/>
  </p:clrMapOvr>
  <p:transition advTm="58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344929" y="5160308"/>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19</a:t>
            </a:fld>
            <a:endParaRPr lang="zh-CN" altLang="en-US"/>
          </a:p>
        </p:txBody>
      </p:sp>
      <p:sp>
        <p:nvSpPr>
          <p:cNvPr id="12" name="Rectangle 11"/>
          <p:cNvSpPr/>
          <p:nvPr/>
        </p:nvSpPr>
        <p:spPr>
          <a:xfrm>
            <a:off x="655955" y="1522095"/>
            <a:ext cx="11107420" cy="460375"/>
          </a:xfrm>
          <a:prstGeom prst="rect">
            <a:avLst/>
          </a:prstGeom>
        </p:spPr>
        <p:txBody>
          <a:bodyPr wrap="square">
            <a:spAutoFit/>
          </a:bodyPr>
          <a:lstStyle/>
          <a:p>
            <a:r>
              <a:rPr lang="en-US" sz="2400" dirty="0" smtClean="0"/>
              <a:t>Current</a:t>
            </a:r>
            <a:r>
              <a:rPr lang="en-US" sz="2400" dirty="0"/>
              <a:t> </a:t>
            </a:r>
            <a:r>
              <a:rPr lang="en-US" sz="2400" dirty="0" smtClean="0"/>
              <a:t>success </a:t>
            </a:r>
            <a:r>
              <a:rPr lang="en-US" sz="2400" dirty="0"/>
              <a:t>of deep learning relies greatly on</a:t>
            </a:r>
            <a:r>
              <a:rPr lang="en-US" sz="2400" dirty="0">
                <a:solidFill>
                  <a:srgbClr val="FF0000"/>
                </a:solidFill>
              </a:rPr>
              <a:t> big labelled </a:t>
            </a:r>
            <a:r>
              <a:rPr lang="en-US" sz="2400" dirty="0" smtClean="0">
                <a:solidFill>
                  <a:srgbClr val="FF0000"/>
                </a:solidFill>
              </a:rPr>
              <a:t>data or samples.</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27" y="2078187"/>
            <a:ext cx="5890163" cy="406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对象 6"/>
          <p:cNvGraphicFramePr/>
          <p:nvPr/>
        </p:nvGraphicFramePr>
        <p:xfrm>
          <a:off x="6341390" y="2674480"/>
          <a:ext cx="5598795" cy="2707005"/>
        </p:xfrm>
        <a:graphic>
          <a:graphicData uri="http://schemas.openxmlformats.org/presentationml/2006/ole">
            <mc:AlternateContent xmlns:mc="http://schemas.openxmlformats.org/markup-compatibility/2006">
              <mc:Choice xmlns:v="urn:schemas-microsoft-com:vml" Requires="v">
                <p:oleObj spid="_x0000_s3125" r:id="rId6" imgW="8331200" imgH="3765550" progId="Paint.Picture">
                  <p:embed/>
                </p:oleObj>
              </mc:Choice>
              <mc:Fallback>
                <p:oleObj r:id="rId6" imgW="8331200" imgH="3765550" progId="Paint.Picture">
                  <p:embed/>
                  <p:pic>
                    <p:nvPicPr>
                      <p:cNvPr id="0" name="图片 8"/>
                      <p:cNvPicPr/>
                      <p:nvPr/>
                    </p:nvPicPr>
                    <p:blipFill>
                      <a:blip r:embed="rId7"/>
                      <a:stretch>
                        <a:fillRect/>
                      </a:stretch>
                    </p:blipFill>
                    <p:spPr>
                      <a:xfrm>
                        <a:off x="6341390" y="2674480"/>
                        <a:ext cx="5598795" cy="2707005"/>
                      </a:xfrm>
                      <a:prstGeom prst="rect">
                        <a:avLst/>
                      </a:prstGeom>
                    </p:spPr>
                  </p:pic>
                </p:oleObj>
              </mc:Fallback>
            </mc:AlternateContent>
          </a:graphicData>
        </a:graphic>
      </p:graphicFrame>
      <p:sp>
        <p:nvSpPr>
          <p:cNvPr id="10" name="Content Placeholder 4"/>
          <p:cNvSpPr>
            <a:spLocks noGrp="1"/>
          </p:cNvSpPr>
          <p:nvPr>
            <p:ph idx="1"/>
          </p:nvPr>
        </p:nvSpPr>
        <p:spPr>
          <a:xfrm>
            <a:off x="1171352" y="690756"/>
            <a:ext cx="10972800" cy="774864"/>
          </a:xfrm>
        </p:spPr>
        <p:txBody>
          <a:bodyPr>
            <a:normAutofit/>
          </a:bodyPr>
          <a:lstStyle/>
          <a:p>
            <a:pPr marL="0" indent="0">
              <a:buNone/>
            </a:pPr>
            <a:r>
              <a:rPr lang="en-GB" dirty="0"/>
              <a:t> </a:t>
            </a:r>
            <a:r>
              <a:rPr lang="en-GB" dirty="0" smtClean="0"/>
              <a:t> </a:t>
            </a:r>
            <a:r>
              <a:rPr lang="en-US" altLang="en-GB" dirty="0" smtClean="0"/>
              <a:t>What's problem</a:t>
            </a:r>
            <a:r>
              <a:rPr lang="en-GB" dirty="0" smtClean="0"/>
              <a:t>?</a:t>
            </a:r>
          </a:p>
        </p:txBody>
      </p:sp>
      <p:sp>
        <p:nvSpPr>
          <p:cNvPr id="2" name="Rectangle 1"/>
          <p:cNvSpPr/>
          <p:nvPr/>
        </p:nvSpPr>
        <p:spPr>
          <a:xfrm>
            <a:off x="2310890" y="6134705"/>
            <a:ext cx="2407262" cy="369332"/>
          </a:xfrm>
          <a:prstGeom prst="rect">
            <a:avLst/>
          </a:prstGeom>
        </p:spPr>
        <p:txBody>
          <a:bodyPr wrap="none">
            <a:spAutoFit/>
          </a:bodyPr>
          <a:lstStyle/>
          <a:p>
            <a:r>
              <a:rPr lang="en-US" dirty="0" smtClean="0"/>
              <a:t>DQN in Frostbite Game </a:t>
            </a:r>
            <a:endParaRPr lang="en-US" dirty="0"/>
          </a:p>
        </p:txBody>
      </p:sp>
      <p:sp>
        <p:nvSpPr>
          <p:cNvPr id="13" name="Rectangle 12"/>
          <p:cNvSpPr/>
          <p:nvPr/>
        </p:nvSpPr>
        <p:spPr>
          <a:xfrm>
            <a:off x="8115936" y="5756287"/>
            <a:ext cx="2041136" cy="369332"/>
          </a:xfrm>
          <a:prstGeom prst="rect">
            <a:avLst/>
          </a:prstGeom>
        </p:spPr>
        <p:txBody>
          <a:bodyPr wrap="none">
            <a:spAutoFit/>
          </a:bodyPr>
          <a:lstStyle/>
          <a:p>
            <a:r>
              <a:rPr lang="en-US" dirty="0" smtClean="0"/>
              <a:t>DQN in Pong Game </a:t>
            </a:r>
            <a:endParaRPr lang="en-US" dirty="0"/>
          </a:p>
        </p:txBody>
      </p:sp>
    </p:spTree>
  </p:cSld>
  <p:clrMapOvr>
    <a:masterClrMapping/>
  </p:clrMapOvr>
  <p:transition advTm="169344">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6"/>
            <a:ext cx="9905999" cy="4201417"/>
          </a:xfrm>
        </p:spPr>
        <p:txBody>
          <a:bodyPr>
            <a:normAutofit fontScale="92500" lnSpcReduction="20000"/>
          </a:bodyPr>
          <a:lstStyle/>
          <a:p>
            <a:r>
              <a:rPr lang="en-US" altLang="zh-CN" dirty="0"/>
              <a:t>Deep Reinforcement Learning</a:t>
            </a:r>
          </a:p>
          <a:p>
            <a:r>
              <a:rPr lang="en-US" altLang="zh-CN" dirty="0"/>
              <a:t>Meta </a:t>
            </a:r>
            <a:r>
              <a:rPr lang="en-US" altLang="zh-CN" dirty="0" smtClean="0"/>
              <a:t>Learning</a:t>
            </a:r>
          </a:p>
          <a:p>
            <a:pPr lvl="1"/>
            <a:r>
              <a:rPr lang="en-US" altLang="zh-CN" dirty="0" smtClean="0"/>
              <a:t>Overview</a:t>
            </a:r>
          </a:p>
          <a:p>
            <a:pPr lvl="1"/>
            <a:r>
              <a:rPr lang="en-US" altLang="zh-CN" dirty="0" smtClean="0"/>
              <a:t>Meta Learning problem formulation</a:t>
            </a:r>
            <a:endParaRPr lang="en-US" altLang="zh-CN" dirty="0"/>
          </a:p>
          <a:p>
            <a:r>
              <a:rPr lang="en-US" altLang="zh-CN" dirty="0"/>
              <a:t>Fuzzy Neural Networks</a:t>
            </a:r>
          </a:p>
          <a:p>
            <a:r>
              <a:rPr lang="en-US" altLang="zh-CN" dirty="0"/>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r>
              <a:rPr lang="en-US" altLang="zh-CN" dirty="0" smtClean="0"/>
              <a:t>Federated Learning</a:t>
            </a:r>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232534" y="5231428"/>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a:xfrm>
            <a:off x="8699500" y="6356351"/>
            <a:ext cx="2844800" cy="365125"/>
          </a:xfrm>
        </p:spPr>
        <p:txBody>
          <a:bodyPr/>
          <a:lstStyle/>
          <a:p>
            <a:fld id="{DD09DBB8-56AF-452B-976B-F83DE96AB89E}" type="slidenum">
              <a:rPr lang="zh-CN" altLang="en-US" smtClean="0"/>
              <a:t>20</a:t>
            </a:fld>
            <a:endParaRPr lang="zh-CN" altLang="en-US"/>
          </a:p>
        </p:txBody>
      </p:sp>
      <p:sp>
        <p:nvSpPr>
          <p:cNvPr id="5" name="Content Placeholder 4"/>
          <p:cNvSpPr>
            <a:spLocks noGrp="1"/>
          </p:cNvSpPr>
          <p:nvPr>
            <p:ph idx="1"/>
          </p:nvPr>
        </p:nvSpPr>
        <p:spPr>
          <a:xfrm>
            <a:off x="1171352" y="690756"/>
            <a:ext cx="10972800" cy="774864"/>
          </a:xfrm>
        </p:spPr>
        <p:txBody>
          <a:bodyPr>
            <a:normAutofit/>
          </a:bodyPr>
          <a:lstStyle/>
          <a:p>
            <a:pPr marL="0" indent="0">
              <a:buNone/>
            </a:pPr>
            <a:r>
              <a:rPr lang="en-GB" dirty="0"/>
              <a:t> </a:t>
            </a:r>
            <a:r>
              <a:rPr lang="en-GB" dirty="0" smtClean="0"/>
              <a:t>  How faster learning?</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10" y="1465356"/>
            <a:ext cx="8483348" cy="506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8671208" y="2103679"/>
            <a:ext cx="3528007" cy="1568450"/>
          </a:xfrm>
          <a:prstGeom prst="rect">
            <a:avLst/>
          </a:prstGeom>
        </p:spPr>
        <p:txBody>
          <a:bodyPr wrap="square">
            <a:spAutoFit/>
          </a:bodyPr>
          <a:lstStyle/>
          <a:p>
            <a:r>
              <a:rPr lang="en-US" sz="2400" dirty="0"/>
              <a:t>Humans effectively utilize</a:t>
            </a:r>
            <a:r>
              <a:rPr lang="en-US" sz="2400" dirty="0">
                <a:solidFill>
                  <a:srgbClr val="FF0000"/>
                </a:solidFill>
              </a:rPr>
              <a:t> prior knowledge and experiences </a:t>
            </a:r>
            <a:r>
              <a:rPr lang="en-US" sz="2400" dirty="0"/>
              <a:t>to learn new </a:t>
            </a:r>
            <a:r>
              <a:rPr lang="en-US" sz="2400" dirty="0" smtClean="0"/>
              <a:t>skills quickly</a:t>
            </a:r>
            <a:r>
              <a:rPr lang="en-US" sz="2400" dirty="0"/>
              <a:t>.</a:t>
            </a:r>
          </a:p>
        </p:txBody>
      </p:sp>
      <p:sp>
        <p:nvSpPr>
          <p:cNvPr id="6" name="文本框 5"/>
          <p:cNvSpPr txBox="1"/>
          <p:nvPr/>
        </p:nvSpPr>
        <p:spPr>
          <a:xfrm>
            <a:off x="645160" y="2965450"/>
            <a:ext cx="2447290" cy="368300"/>
          </a:xfrm>
          <a:prstGeom prst="rect">
            <a:avLst/>
          </a:prstGeom>
          <a:noFill/>
        </p:spPr>
        <p:txBody>
          <a:bodyPr wrap="none" rtlCol="0" anchor="t">
            <a:spAutoFit/>
            <a:scene3d>
              <a:camera prst="orthographicFront"/>
              <a:lightRig rig="threePt" dir="t"/>
            </a:scene3d>
          </a:bodyPr>
          <a:lstStyle/>
          <a:p>
            <a:r>
              <a:rPr lang="en-US" b="1" dirty="0">
                <a:solidFill>
                  <a:srgbClr val="FF0000"/>
                </a:solidFill>
                <a:effectLst>
                  <a:outerShdw blurRad="38100" dist="19050" dir="2700000" algn="tl" rotWithShape="0">
                    <a:schemeClr val="dk1">
                      <a:alpha val="40000"/>
                    </a:schemeClr>
                  </a:outerShdw>
                </a:effectLst>
                <a:sym typeface="+mn-ea"/>
              </a:rPr>
              <a:t>Reinforcement Learning</a:t>
            </a:r>
            <a:endParaRPr lang="en-US" altLang="en-US" b="1" dirty="0">
              <a:solidFill>
                <a:srgbClr val="FF0000"/>
              </a:solidFill>
              <a:effectLst>
                <a:outerShdw blurRad="38100" dist="19050" dir="2700000" algn="tl" rotWithShape="0">
                  <a:schemeClr val="dk1">
                    <a:alpha val="40000"/>
                  </a:schemeClr>
                </a:outerShdw>
              </a:effectLst>
              <a:sym typeface="+mn-ea"/>
            </a:endParaRPr>
          </a:p>
        </p:txBody>
      </p:sp>
      <p:sp>
        <p:nvSpPr>
          <p:cNvPr id="7" name="文本框 6"/>
          <p:cNvSpPr txBox="1"/>
          <p:nvPr/>
        </p:nvSpPr>
        <p:spPr>
          <a:xfrm>
            <a:off x="6589395" y="3384550"/>
            <a:ext cx="1552575" cy="368300"/>
          </a:xfrm>
          <a:prstGeom prst="rect">
            <a:avLst/>
          </a:prstGeom>
          <a:noFill/>
        </p:spPr>
        <p:txBody>
          <a:bodyPr wrap="none" rtlCol="0" anchor="t">
            <a:spAutoFit/>
          </a:bodyPr>
          <a:lstStyle/>
          <a:p>
            <a:r>
              <a:rPr lang="en-US" b="1" dirty="0">
                <a:solidFill>
                  <a:srgbClr val="FF0000"/>
                </a:solidFill>
                <a:sym typeface="+mn-ea"/>
              </a:rPr>
              <a:t>Meta Learning</a:t>
            </a:r>
            <a:endParaRPr lang="en-US" altLang="en-US" b="1" dirty="0">
              <a:solidFill>
                <a:srgbClr val="FF0000"/>
              </a:solidFill>
              <a:sym typeface="+mn-ea"/>
            </a:endParaRPr>
          </a:p>
        </p:txBody>
      </p:sp>
      <p:sp>
        <p:nvSpPr>
          <p:cNvPr id="9" name="文本框 8"/>
          <p:cNvSpPr txBox="1"/>
          <p:nvPr/>
        </p:nvSpPr>
        <p:spPr>
          <a:xfrm>
            <a:off x="9039860" y="3893185"/>
            <a:ext cx="2815590" cy="1198880"/>
          </a:xfrm>
          <a:prstGeom prst="rect">
            <a:avLst/>
          </a:prstGeom>
          <a:noFill/>
        </p:spPr>
        <p:txBody>
          <a:bodyPr wrap="none" rtlCol="0" anchor="t">
            <a:spAutoFit/>
          </a:bodyPr>
          <a:lstStyle/>
          <a:p>
            <a:pPr algn="ctr"/>
            <a:r>
              <a:rPr lang="en-US" altLang="en-GB" sz="3600" dirty="0" smtClean="0">
                <a:solidFill>
                  <a:srgbClr val="FF0000"/>
                </a:solidFill>
                <a:sym typeface="+mn-ea"/>
              </a:rPr>
              <a:t>M</a:t>
            </a:r>
            <a:r>
              <a:rPr lang="en-GB" sz="3600" dirty="0" smtClean="0">
                <a:solidFill>
                  <a:srgbClr val="FF0000"/>
                </a:solidFill>
                <a:sym typeface="+mn-ea"/>
              </a:rPr>
              <a:t>eta-learning</a:t>
            </a:r>
          </a:p>
          <a:p>
            <a:pPr algn="ctr"/>
            <a:r>
              <a:rPr lang="en-US" altLang="en-GB" sz="3600" dirty="0" smtClean="0">
                <a:solidFill>
                  <a:schemeClr val="tx2"/>
                </a:solidFill>
                <a:sym typeface="+mn-ea"/>
              </a:rPr>
              <a:t>Key to AGI</a:t>
            </a:r>
          </a:p>
        </p:txBody>
      </p:sp>
    </p:spTree>
  </p:cSld>
  <p:clrMapOvr>
    <a:masterClrMapping/>
  </p:clrMapOvr>
  <p:transition advTm="89438">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7084742" cy="1143000"/>
          </a:xfrm>
        </p:spPr>
        <p:txBody>
          <a:bodyPr/>
          <a:lstStyle/>
          <a:p>
            <a:r>
              <a:rPr lang="en-US" altLang="zh-CN" b="1" dirty="0">
                <a:solidFill>
                  <a:schemeClr val="tx1"/>
                </a:solidFill>
                <a:effectLst>
                  <a:outerShdw blurRad="38100" dist="25400" dir="5400000" algn="ctr" rotWithShape="0">
                    <a:srgbClr val="6E747A">
                      <a:alpha val="43000"/>
                    </a:srgbClr>
                  </a:outerShdw>
                </a:effectLst>
              </a:rPr>
              <a:t>Outline for meta learning</a:t>
            </a: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433194" y="5240953"/>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21</a:t>
            </a:fld>
            <a:endParaRPr lang="zh-CN" altLang="en-US"/>
          </a:p>
        </p:txBody>
      </p:sp>
      <p:sp>
        <p:nvSpPr>
          <p:cNvPr id="5" name="内容占位符 4"/>
          <p:cNvSpPr>
            <a:spLocks noGrp="1"/>
          </p:cNvSpPr>
          <p:nvPr>
            <p:ph idx="1"/>
          </p:nvPr>
        </p:nvSpPr>
        <p:spPr>
          <a:xfrm>
            <a:off x="1123950" y="1057910"/>
            <a:ext cx="4832350" cy="4526280"/>
          </a:xfrm>
        </p:spPr>
        <p:txBody>
          <a:bodyPr>
            <a:noAutofit/>
          </a:bodyPr>
          <a:lstStyle/>
          <a:p>
            <a:pPr marL="0" indent="0">
              <a:buNone/>
            </a:pPr>
            <a:endParaRPr lang="en-US" altLang="zh-CN" dirty="0" smtClean="0"/>
          </a:p>
          <a:p>
            <a:pPr>
              <a:lnSpc>
                <a:spcPct val="160000"/>
              </a:lnSpc>
            </a:pPr>
            <a:r>
              <a:rPr lang="en-US" altLang="zh-CN" dirty="0" smtClean="0">
                <a:solidFill>
                  <a:schemeClr val="tx1"/>
                </a:solidFill>
              </a:rPr>
              <a:t>Introduction</a:t>
            </a:r>
          </a:p>
          <a:p>
            <a:pPr>
              <a:lnSpc>
                <a:spcPct val="160000"/>
              </a:lnSpc>
            </a:pPr>
            <a:r>
              <a:rPr lang="en-US" altLang="zh-CN" dirty="0" smtClean="0">
                <a:solidFill>
                  <a:schemeClr val="tx1"/>
                </a:solidFill>
                <a:sym typeface="+mn-ea"/>
              </a:rPr>
              <a:t>Datasets</a:t>
            </a:r>
          </a:p>
          <a:p>
            <a:pPr>
              <a:lnSpc>
                <a:spcPct val="160000"/>
              </a:lnSpc>
            </a:pPr>
            <a:r>
              <a:rPr lang="en-US" altLang="zh-CN" dirty="0" smtClean="0">
                <a:solidFill>
                  <a:schemeClr val="tx1"/>
                </a:solidFill>
              </a:rPr>
              <a:t>Approaches</a:t>
            </a:r>
          </a:p>
          <a:p>
            <a:pPr>
              <a:lnSpc>
                <a:spcPct val="160000"/>
              </a:lnSpc>
            </a:pPr>
            <a:r>
              <a:rPr lang="en-US" altLang="zh-CN" dirty="0">
                <a:solidFill>
                  <a:schemeClr val="tx1"/>
                </a:solidFill>
              </a:rPr>
              <a:t>Conclusions</a:t>
            </a:r>
          </a:p>
          <a:p>
            <a:pPr>
              <a:lnSpc>
                <a:spcPct val="160000"/>
              </a:lnSpc>
            </a:pPr>
            <a:r>
              <a:rPr lang="en-US" altLang="zh-CN" dirty="0" smtClean="0">
                <a:solidFill>
                  <a:schemeClr val="tx1"/>
                </a:solidFill>
              </a:rPr>
              <a:t>Future work</a:t>
            </a:r>
          </a:p>
          <a:p>
            <a:endParaRPr lang="en-US" altLang="zh-CN" dirty="0" smtClean="0">
              <a:solidFill>
                <a:schemeClr val="tx1"/>
              </a:solidFill>
            </a:endParaRPr>
          </a:p>
        </p:txBody>
      </p:sp>
    </p:spTree>
  </p:cSld>
  <p:clrMapOvr>
    <a:masterClrMapping/>
  </p:clrMapOvr>
  <p:transition advTm="3520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150" y="132203"/>
            <a:ext cx="2992582" cy="568510"/>
          </a:xfrm>
        </p:spPr>
        <p:txBody>
          <a:bodyPr>
            <a:normAutofit fontScale="90000"/>
          </a:bodyPr>
          <a:lstStyle/>
          <a:p>
            <a:r>
              <a:rPr lang="en-US" altLang="zh-CN" b="1" dirty="0" smtClean="0">
                <a:solidFill>
                  <a:schemeClr val="accent1"/>
                </a:solidFill>
              </a:rPr>
              <a:t>Introduction</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433194" y="5240953"/>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22</a:t>
            </a:fld>
            <a:endParaRPr lang="zh-CN" altLang="en-US"/>
          </a:p>
        </p:txBody>
      </p:sp>
      <p:sp>
        <p:nvSpPr>
          <p:cNvPr id="5" name="Content Placeholder 4"/>
          <p:cNvSpPr>
            <a:spLocks noGrp="1"/>
          </p:cNvSpPr>
          <p:nvPr>
            <p:ph idx="1"/>
          </p:nvPr>
        </p:nvSpPr>
        <p:spPr>
          <a:xfrm>
            <a:off x="984662" y="708536"/>
            <a:ext cx="10972800" cy="774864"/>
          </a:xfrm>
        </p:spPr>
        <p:txBody>
          <a:bodyPr>
            <a:normAutofit/>
          </a:bodyPr>
          <a:lstStyle/>
          <a:p>
            <a:pPr marL="0" indent="0">
              <a:buNone/>
            </a:pPr>
            <a:r>
              <a:rPr lang="en-GB" dirty="0"/>
              <a:t> </a:t>
            </a:r>
            <a:r>
              <a:rPr lang="en-GB" dirty="0" smtClean="0"/>
              <a:t>meta-learning </a:t>
            </a:r>
            <a:r>
              <a:rPr lang="en-US" altLang="en-GB" dirty="0" smtClean="0"/>
              <a:t>= learning to learn</a:t>
            </a:r>
          </a:p>
        </p:txBody>
      </p:sp>
      <p:sp>
        <p:nvSpPr>
          <p:cNvPr id="7" name="Rectangle 6"/>
          <p:cNvSpPr/>
          <p:nvPr/>
        </p:nvSpPr>
        <p:spPr>
          <a:xfrm>
            <a:off x="841375" y="1465580"/>
            <a:ext cx="10741660" cy="1383665"/>
          </a:xfrm>
          <a:prstGeom prst="rect">
            <a:avLst/>
          </a:prstGeom>
        </p:spPr>
        <p:txBody>
          <a:bodyPr wrap="square">
            <a:spAutoFit/>
          </a:bodyPr>
          <a:lstStyle/>
          <a:p>
            <a:r>
              <a:rPr lang="en-US" sz="2800" b="1" dirty="0"/>
              <a:t>- </a:t>
            </a:r>
            <a:r>
              <a:rPr lang="en-US" sz="2800" dirty="0">
                <a:solidFill>
                  <a:srgbClr val="FF0000"/>
                </a:solidFill>
              </a:rPr>
              <a:t>learning to learn</a:t>
            </a:r>
            <a:r>
              <a:rPr lang="en-US" sz="2800" dirty="0"/>
              <a:t> from many related tasks</a:t>
            </a:r>
          </a:p>
          <a:p>
            <a:r>
              <a:rPr lang="en-US" sz="2800" b="1" dirty="0">
                <a:sym typeface="+mn-ea"/>
              </a:rPr>
              <a:t>- </a:t>
            </a:r>
            <a:r>
              <a:rPr lang="en-US" sz="2800" dirty="0">
                <a:sym typeface="+mn-ea"/>
              </a:rPr>
              <a:t>learn new task fast, </a:t>
            </a:r>
            <a:r>
              <a:rPr lang="en-US" sz="2800" dirty="0">
                <a:solidFill>
                  <a:srgbClr val="FF0000"/>
                </a:solidFill>
                <a:sym typeface="+mn-ea"/>
              </a:rPr>
              <a:t>using few samples</a:t>
            </a:r>
          </a:p>
          <a:p>
            <a:endParaRPr lang="en-US" sz="2800" dirty="0"/>
          </a:p>
        </p:txBody>
      </p:sp>
      <p:sp>
        <p:nvSpPr>
          <p:cNvPr id="6" name="Rectangle 6"/>
          <p:cNvSpPr/>
          <p:nvPr/>
        </p:nvSpPr>
        <p:spPr>
          <a:xfrm>
            <a:off x="6308725" y="2787015"/>
            <a:ext cx="5648737" cy="4215765"/>
          </a:xfrm>
          <a:prstGeom prst="rect">
            <a:avLst/>
          </a:prstGeom>
        </p:spPr>
        <p:txBody>
          <a:bodyPr wrap="square">
            <a:spAutoFit/>
          </a:bodyPr>
          <a:lstStyle/>
          <a:p>
            <a:r>
              <a:rPr lang="en-US" sz="2800" b="1" dirty="0">
                <a:solidFill>
                  <a:srgbClr val="FF0000"/>
                </a:solidFill>
              </a:rPr>
              <a:t>What is Meta?</a:t>
            </a:r>
          </a:p>
          <a:p>
            <a:r>
              <a:rPr lang="en-US" sz="2400" b="1" dirty="0"/>
              <a:t>- </a:t>
            </a:r>
            <a:r>
              <a:rPr lang="en-US" sz="2400" dirty="0"/>
              <a:t>H</a:t>
            </a:r>
            <a:r>
              <a:rPr lang="en-US" sz="2400" dirty="0" err="1"/>
              <a:t>yperparameters:learning rate, batch size,input size</a:t>
            </a:r>
            <a:r>
              <a:rPr lang="en-US" sz="2400" dirty="0"/>
              <a:t>, etc</a:t>
            </a:r>
          </a:p>
          <a:p>
            <a:r>
              <a:rPr lang="en-US" sz="2400" b="1" dirty="0"/>
              <a:t>- </a:t>
            </a:r>
            <a:r>
              <a:rPr lang="en-US" sz="2400" dirty="0"/>
              <a:t>Structure of Neural Networks</a:t>
            </a:r>
          </a:p>
          <a:p>
            <a:r>
              <a:rPr lang="en-US" sz="2400" dirty="0">
                <a:sym typeface="+mn-ea"/>
              </a:rPr>
              <a:t>- Parameters of Neural Networks</a:t>
            </a:r>
          </a:p>
          <a:p>
            <a:r>
              <a:rPr lang="en-US" sz="2400" dirty="0">
                <a:sym typeface="+mn-ea"/>
              </a:rPr>
              <a:t>- Optimizer selection:SGD, Adam, etc</a:t>
            </a:r>
          </a:p>
          <a:p>
            <a:r>
              <a:rPr lang="en-US" sz="2400" dirty="0">
                <a:sym typeface="+mn-ea"/>
              </a:rPr>
              <a:t>- Q-function</a:t>
            </a:r>
          </a:p>
          <a:p>
            <a:r>
              <a:rPr lang="en-US" sz="2400" dirty="0">
                <a:sym typeface="+mn-ea"/>
              </a:rPr>
              <a:t>- Policy</a:t>
            </a:r>
          </a:p>
          <a:p>
            <a:r>
              <a:rPr lang="en-US" sz="2400" dirty="0">
                <a:sym typeface="+mn-ea"/>
              </a:rPr>
              <a:t>......</a:t>
            </a:r>
          </a:p>
          <a:p>
            <a:endParaRPr lang="en-US" sz="2400" dirty="0"/>
          </a:p>
          <a:p>
            <a:endParaRPr lang="en-US" sz="2400" dirty="0"/>
          </a:p>
        </p:txBody>
      </p:sp>
      <p:pic>
        <p:nvPicPr>
          <p:cNvPr id="16" name="图片 20" descr="IMG_2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35" y="2572385"/>
            <a:ext cx="5427980" cy="351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文本框 8"/>
          <p:cNvSpPr txBox="1"/>
          <p:nvPr/>
        </p:nvSpPr>
        <p:spPr>
          <a:xfrm>
            <a:off x="841375" y="6087110"/>
            <a:ext cx="3694999" cy="583565"/>
          </a:xfrm>
          <a:prstGeom prst="rect">
            <a:avLst/>
          </a:prstGeom>
          <a:noFill/>
        </p:spPr>
        <p:txBody>
          <a:bodyPr wrap="square" rtlCol="0" anchor="t">
            <a:spAutoFit/>
          </a:bodyPr>
          <a:lstStyle/>
          <a:p>
            <a:r>
              <a:rPr lang="zh-CN" altLang="en-US" sz="1600" dirty="0"/>
              <a:t> </a:t>
            </a:r>
            <a:r>
              <a:rPr lang="en-US" altLang="zh-CN" sz="1600" dirty="0">
                <a:solidFill>
                  <a:schemeClr val="tx2"/>
                </a:solidFill>
                <a:sym typeface="+mn-ea"/>
              </a:rPr>
              <a:t> </a:t>
            </a:r>
            <a:r>
              <a:rPr lang="en-US" altLang="zh-CN" sz="1600" dirty="0" err="1">
                <a:solidFill>
                  <a:schemeClr val="tx2"/>
                </a:solidFill>
                <a:sym typeface="+mn-ea"/>
              </a:rPr>
              <a:t>Optimizee</a:t>
            </a:r>
            <a:r>
              <a:rPr lang="zh-CN" altLang="en-US" sz="1600" dirty="0"/>
              <a:t> ( </a:t>
            </a:r>
            <a:r>
              <a:rPr lang="en-US" altLang="zh-CN" sz="1600" dirty="0">
                <a:solidFill>
                  <a:schemeClr val="tx2"/>
                </a:solidFill>
                <a:sym typeface="+mn-ea"/>
              </a:rPr>
              <a:t>Learner or Base </a:t>
            </a:r>
            <a:r>
              <a:rPr lang="en-US" altLang="zh-CN" sz="1600" b="1" u="sng" dirty="0">
                <a:sym typeface="+mn-ea"/>
              </a:rPr>
              <a:t>M</a:t>
            </a:r>
            <a:r>
              <a:rPr lang="en-US" altLang="zh-CN" sz="1600" dirty="0">
                <a:sym typeface="+mn-ea"/>
              </a:rPr>
              <a:t>odel</a:t>
            </a:r>
            <a:r>
              <a:rPr lang="zh-CN" altLang="en-US" sz="1600" dirty="0"/>
              <a:t>) </a:t>
            </a:r>
          </a:p>
          <a:p>
            <a:endParaRPr lang="zh-CN" altLang="en-US" sz="1600" dirty="0"/>
          </a:p>
        </p:txBody>
      </p:sp>
      <p:sp>
        <p:nvSpPr>
          <p:cNvPr id="8" name="文本框 7"/>
          <p:cNvSpPr txBox="1"/>
          <p:nvPr/>
        </p:nvSpPr>
        <p:spPr>
          <a:xfrm>
            <a:off x="2243455" y="2320290"/>
            <a:ext cx="2500630" cy="368300"/>
          </a:xfrm>
          <a:prstGeom prst="rect">
            <a:avLst/>
          </a:prstGeom>
          <a:noFill/>
        </p:spPr>
        <p:txBody>
          <a:bodyPr wrap="none" rtlCol="0" anchor="t">
            <a:spAutoFit/>
          </a:bodyPr>
          <a:lstStyle/>
          <a:p>
            <a:r>
              <a:rPr lang="en-US" altLang="zh-CN" b="1" u="sng">
                <a:sym typeface="+mn-ea"/>
              </a:rPr>
              <a:t>O</a:t>
            </a:r>
            <a:r>
              <a:rPr lang="zh-CN" altLang="en-US">
                <a:sym typeface="+mn-ea"/>
              </a:rPr>
              <a:t>ptimizer (</a:t>
            </a:r>
            <a:r>
              <a:rPr lang="en-US" altLang="zh-CN">
                <a:solidFill>
                  <a:schemeClr val="accent6">
                    <a:lumMod val="75000"/>
                  </a:schemeClr>
                </a:solidFill>
                <a:sym typeface="+mn-ea"/>
              </a:rPr>
              <a:t>Meta learner</a:t>
            </a:r>
            <a:r>
              <a:rPr lang="zh-CN" altLang="en-US">
                <a:sym typeface="+mn-ea"/>
              </a:rPr>
              <a:t>)</a:t>
            </a:r>
            <a:endParaRPr lang="zh-CN" altLang="en-US"/>
          </a:p>
        </p:txBody>
      </p:sp>
    </p:spTree>
  </p:cSld>
  <p:clrMapOvr>
    <a:masterClrMapping/>
  </p:clrMapOvr>
  <p:transition advTm="1290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2712" y="67071"/>
            <a:ext cx="3629891" cy="580385"/>
          </a:xfrm>
        </p:spPr>
        <p:txBody>
          <a:bodyPr>
            <a:normAutofit fontScale="90000"/>
          </a:bodyPr>
          <a:lstStyle/>
          <a:p>
            <a:r>
              <a:rPr lang="en-US" altLang="zh-CN" b="1" dirty="0" smtClean="0">
                <a:solidFill>
                  <a:schemeClr val="accent1"/>
                </a:solidFill>
              </a:rPr>
              <a:t>Introduction</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931958" y="3032142"/>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p:txBody>
          <a:bodyPr/>
          <a:lstStyle/>
          <a:p>
            <a:fld id="{DD09DBB8-56AF-452B-976B-F83DE96AB89E}" type="slidenum">
              <a:rPr lang="zh-CN" altLang="en-US" smtClean="0"/>
              <a:t>23</a:t>
            </a:fld>
            <a:endParaRPr lang="zh-CN" altLang="en-US"/>
          </a:p>
        </p:txBody>
      </p:sp>
      <p:sp>
        <p:nvSpPr>
          <p:cNvPr id="5" name="Content Placeholder 4"/>
          <p:cNvSpPr>
            <a:spLocks noGrp="1"/>
          </p:cNvSpPr>
          <p:nvPr>
            <p:ph idx="1"/>
          </p:nvPr>
        </p:nvSpPr>
        <p:spPr>
          <a:xfrm>
            <a:off x="1215846" y="690756"/>
            <a:ext cx="10972800" cy="774864"/>
          </a:xfrm>
        </p:spPr>
        <p:txBody>
          <a:bodyPr/>
          <a:lstStyle/>
          <a:p>
            <a:pPr marL="0" indent="0">
              <a:buNone/>
            </a:pPr>
            <a:r>
              <a:rPr lang="en-GB" dirty="0"/>
              <a:t>What is </a:t>
            </a:r>
            <a:r>
              <a:rPr lang="en-US" altLang="en-GB" dirty="0"/>
              <a:t>supervised </a:t>
            </a:r>
            <a:r>
              <a:rPr lang="en-GB" dirty="0"/>
              <a:t>learning?</a:t>
            </a:r>
            <a:endParaRPr lang="en-US" dirty="0"/>
          </a:p>
        </p:txBody>
      </p:sp>
      <p:pic>
        <p:nvPicPr>
          <p:cNvPr id="7" name="Picture 6"/>
          <p:cNvPicPr>
            <a:picLocks noChangeAspect="1"/>
          </p:cNvPicPr>
          <p:nvPr/>
        </p:nvPicPr>
        <p:blipFill>
          <a:blip r:embed="rId4"/>
          <a:stretch>
            <a:fillRect/>
          </a:stretch>
        </p:blipFill>
        <p:spPr>
          <a:xfrm>
            <a:off x="213995" y="1464945"/>
            <a:ext cx="8380095" cy="3840480"/>
          </a:xfrm>
          <a:prstGeom prst="rect">
            <a:avLst/>
          </a:prstGeom>
        </p:spPr>
      </p:pic>
      <p:sp>
        <p:nvSpPr>
          <p:cNvPr id="8" name="Rectangle 7"/>
          <p:cNvSpPr/>
          <p:nvPr/>
        </p:nvSpPr>
        <p:spPr>
          <a:xfrm>
            <a:off x="8596511" y="1715317"/>
            <a:ext cx="3410704" cy="1322070"/>
          </a:xfrm>
          <a:prstGeom prst="rect">
            <a:avLst/>
          </a:prstGeom>
        </p:spPr>
        <p:txBody>
          <a:bodyPr wrap="square">
            <a:spAutoFit/>
          </a:bodyPr>
          <a:lstStyle/>
          <a:p>
            <a:r>
              <a:rPr lang="en-GB" sz="2000" dirty="0" smtClean="0">
                <a:solidFill>
                  <a:srgbClr val="1155CC"/>
                </a:solidFill>
              </a:rPr>
              <a:t>Supervised learning</a:t>
            </a:r>
            <a:r>
              <a:rPr lang="en-GB" sz="2000" dirty="0">
                <a:solidFill>
                  <a:srgbClr val="1155CC"/>
                </a:solidFill>
              </a:rPr>
              <a:t>:</a:t>
            </a:r>
            <a:r>
              <a:rPr lang="en-GB" sz="2000" dirty="0"/>
              <a:t> Given a distribution over examples (</a:t>
            </a:r>
            <a:r>
              <a:rPr lang="en-GB" sz="2000" dirty="0">
                <a:solidFill>
                  <a:schemeClr val="accent5"/>
                </a:solidFill>
              </a:rPr>
              <a:t>single task</a:t>
            </a:r>
            <a:r>
              <a:rPr lang="en-GB" sz="2000" dirty="0"/>
              <a:t>), learn a function that minimizes the loss</a:t>
            </a:r>
            <a:r>
              <a:rPr lang="en-US" altLang="en-GB" sz="2000" dirty="0"/>
              <a:t>.</a:t>
            </a:r>
          </a:p>
        </p:txBody>
      </p:sp>
      <p:pic>
        <p:nvPicPr>
          <p:cNvPr id="13" name="图片 1"/>
          <p:cNvPicPr/>
          <p:nvPr/>
        </p:nvPicPr>
        <p:blipFill rotWithShape="1">
          <a:blip r:embed="rId5"/>
          <a:srcRect l="10059" t="16885" b="50000"/>
          <a:stretch>
            <a:fillRect/>
          </a:stretch>
        </p:blipFill>
        <p:spPr>
          <a:xfrm>
            <a:off x="8596630" y="3809365"/>
            <a:ext cx="2731135" cy="559435"/>
          </a:xfrm>
          <a:prstGeom prst="rect">
            <a:avLst/>
          </a:prstGeom>
          <a:noFill/>
          <a:ln w="9525">
            <a:no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996" y="3218314"/>
            <a:ext cx="1650336"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1744125" y="6308725"/>
            <a:ext cx="4677884" cy="400110"/>
          </a:xfrm>
          <a:prstGeom prst="rect">
            <a:avLst/>
          </a:prstGeom>
          <a:noFill/>
        </p:spPr>
        <p:txBody>
          <a:bodyPr wrap="none" rtlCol="0" anchor="t">
            <a:spAutoFit/>
          </a:bodyPr>
          <a:lstStyle/>
          <a:p>
            <a:r>
              <a:rPr lang="en-GB" sz="2000" dirty="0" smtClean="0">
                <a:solidFill>
                  <a:schemeClr val="tx1"/>
                </a:solidFill>
                <a:sym typeface="+mn-ea"/>
              </a:rPr>
              <a:t>Supervised learning </a:t>
            </a:r>
            <a:r>
              <a:rPr lang="en-US" altLang="en-GB" sz="2000" dirty="0" smtClean="0">
                <a:solidFill>
                  <a:schemeClr val="tx1"/>
                </a:solidFill>
                <a:sym typeface="+mn-ea"/>
              </a:rPr>
              <a:t>for image classification</a:t>
            </a:r>
          </a:p>
        </p:txBody>
      </p:sp>
      <p:pic>
        <p:nvPicPr>
          <p:cNvPr id="9" name="图片 8" descr="3  step supervise learning animation flow cat dog classify3"/>
          <p:cNvPicPr>
            <a:picLocks noChangeAspect="1"/>
          </p:cNvPicPr>
          <p:nvPr/>
        </p:nvPicPr>
        <p:blipFill>
          <a:blip r:embed="rId7"/>
          <a:stretch>
            <a:fillRect/>
          </a:stretch>
        </p:blipFill>
        <p:spPr>
          <a:xfrm>
            <a:off x="3373755" y="4573270"/>
            <a:ext cx="5249545" cy="1783080"/>
          </a:xfrm>
          <a:prstGeom prst="rect">
            <a:avLst/>
          </a:prstGeom>
        </p:spPr>
      </p:pic>
      <p:sp>
        <p:nvSpPr>
          <p:cNvPr id="10" name="文本框 9"/>
          <p:cNvSpPr txBox="1"/>
          <p:nvPr/>
        </p:nvSpPr>
        <p:spPr>
          <a:xfrm>
            <a:off x="1919605" y="5603240"/>
            <a:ext cx="1666240" cy="337185"/>
          </a:xfrm>
          <a:prstGeom prst="rect">
            <a:avLst/>
          </a:prstGeom>
          <a:noFill/>
        </p:spPr>
        <p:txBody>
          <a:bodyPr wrap="square" rtlCol="0" anchor="t">
            <a:spAutoFit/>
          </a:bodyPr>
          <a:lstStyle/>
          <a:p>
            <a:r>
              <a:rPr lang="en-US" altLang="zh-CN" sz="1600" b="1" u="sng"/>
              <a:t>M</a:t>
            </a:r>
            <a:r>
              <a:rPr lang="en-US" altLang="zh-CN" sz="1600"/>
              <a:t>odel</a:t>
            </a:r>
            <a:r>
              <a:rPr lang="zh-CN" altLang="en-US" sz="1600"/>
              <a:t> ( </a:t>
            </a:r>
            <a:r>
              <a:rPr lang="en-US" altLang="zh-CN" sz="1600">
                <a:solidFill>
                  <a:schemeClr val="tx2"/>
                </a:solidFill>
                <a:sym typeface="+mn-ea"/>
              </a:rPr>
              <a:t>Learner</a:t>
            </a:r>
            <a:r>
              <a:rPr lang="zh-CN" altLang="en-US" sz="1600"/>
              <a:t>) </a:t>
            </a:r>
            <a:endParaRPr lang="zh-CN" altLang="en-US" sz="1600">
              <a:solidFill>
                <a:schemeClr val="accent2">
                  <a:lumMod val="75000"/>
                </a:schemeClr>
              </a:solidFill>
            </a:endParaRPr>
          </a:p>
        </p:txBody>
      </p:sp>
      <p:sp>
        <p:nvSpPr>
          <p:cNvPr id="12" name="文本框 11"/>
          <p:cNvSpPr txBox="1"/>
          <p:nvPr/>
        </p:nvSpPr>
        <p:spPr>
          <a:xfrm>
            <a:off x="7343775" y="4906645"/>
            <a:ext cx="1150620" cy="368300"/>
          </a:xfrm>
          <a:prstGeom prst="rect">
            <a:avLst/>
          </a:prstGeom>
          <a:noFill/>
        </p:spPr>
        <p:txBody>
          <a:bodyPr wrap="none" rtlCol="0" anchor="t">
            <a:spAutoFit/>
          </a:bodyPr>
          <a:lstStyle/>
          <a:p>
            <a:r>
              <a:rPr lang="zh-CN" altLang="en-US">
                <a:solidFill>
                  <a:schemeClr val="accent2">
                    <a:lumMod val="75000"/>
                  </a:schemeClr>
                </a:solidFill>
                <a:sym typeface="+mn-ea"/>
              </a:rPr>
              <a:t> </a:t>
            </a:r>
            <a:r>
              <a:rPr lang="en-US" altLang="zh-CN" b="1" u="sng">
                <a:sym typeface="+mn-ea"/>
              </a:rPr>
              <a:t>O</a:t>
            </a:r>
            <a:r>
              <a:rPr lang="zh-CN" altLang="en-US">
                <a:solidFill>
                  <a:schemeClr val="accent2">
                    <a:lumMod val="75000"/>
                  </a:schemeClr>
                </a:solidFill>
                <a:sym typeface="+mn-ea"/>
              </a:rPr>
              <a:t>ptimizer</a:t>
            </a:r>
            <a:endParaRPr lang="zh-CN" altLang="en-US"/>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6630" y="4648835"/>
            <a:ext cx="3280410" cy="84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2447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298" y="75566"/>
            <a:ext cx="3586349" cy="647456"/>
          </a:xfrm>
        </p:spPr>
        <p:txBody>
          <a:bodyPr>
            <a:normAutofit/>
          </a:bodyPr>
          <a:lstStyle/>
          <a:p>
            <a:r>
              <a:rPr lang="en-US" altLang="zh-CN" b="1" dirty="0" smtClean="0">
                <a:solidFill>
                  <a:schemeClr val="accent1"/>
                </a:solidFill>
              </a:rPr>
              <a:t>Introduction</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11" name="内容占位符 6"/>
          <p:cNvSpPr txBox="1"/>
          <p:nvPr/>
        </p:nvSpPr>
        <p:spPr>
          <a:xfrm>
            <a:off x="7433194" y="5240953"/>
            <a:ext cx="4846927" cy="1561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endParaRPr lang="en-US" altLang="zh-CN" sz="2800" dirty="0" smtClean="0"/>
          </a:p>
        </p:txBody>
      </p:sp>
      <p:sp>
        <p:nvSpPr>
          <p:cNvPr id="3" name="灯片编号占位符 2"/>
          <p:cNvSpPr>
            <a:spLocks noGrp="1"/>
          </p:cNvSpPr>
          <p:nvPr>
            <p:ph type="sldNum" sz="quarter" idx="12"/>
          </p:nvPr>
        </p:nvSpPr>
        <p:spPr>
          <a:xfrm>
            <a:off x="8743315" y="6352541"/>
            <a:ext cx="2844800" cy="365125"/>
          </a:xfrm>
        </p:spPr>
        <p:txBody>
          <a:bodyPr/>
          <a:lstStyle/>
          <a:p>
            <a:fld id="{DD09DBB8-56AF-452B-976B-F83DE96AB89E}" type="slidenum">
              <a:rPr lang="zh-CN" altLang="en-US" smtClean="0"/>
              <a:t>24</a:t>
            </a:fld>
            <a:endParaRPr lang="zh-CN" altLang="en-US" dirty="0"/>
          </a:p>
        </p:txBody>
      </p:sp>
      <p:sp>
        <p:nvSpPr>
          <p:cNvPr id="5" name="Content Placeholder 4"/>
          <p:cNvSpPr>
            <a:spLocks noGrp="1"/>
          </p:cNvSpPr>
          <p:nvPr>
            <p:ph idx="1"/>
          </p:nvPr>
        </p:nvSpPr>
        <p:spPr>
          <a:xfrm>
            <a:off x="1237656" y="712226"/>
            <a:ext cx="10972800" cy="774864"/>
          </a:xfrm>
        </p:spPr>
        <p:txBody>
          <a:bodyPr/>
          <a:lstStyle/>
          <a:p>
            <a:pPr marL="0" indent="0">
              <a:buNone/>
            </a:pPr>
            <a:r>
              <a:rPr lang="en-GB" dirty="0"/>
              <a:t>What is meta-learning?</a:t>
            </a:r>
            <a:endParaRPr lang="en-US" dirty="0"/>
          </a:p>
        </p:txBody>
      </p:sp>
      <p:pic>
        <p:nvPicPr>
          <p:cNvPr id="6" name="Picture 5"/>
          <p:cNvPicPr>
            <a:picLocks noChangeAspect="1"/>
          </p:cNvPicPr>
          <p:nvPr/>
        </p:nvPicPr>
        <p:blipFill>
          <a:blip r:embed="rId4"/>
          <a:stretch>
            <a:fillRect/>
          </a:stretch>
        </p:blipFill>
        <p:spPr>
          <a:xfrm>
            <a:off x="272894" y="1519002"/>
            <a:ext cx="7983524" cy="4738129"/>
          </a:xfrm>
          <a:prstGeom prst="rect">
            <a:avLst/>
          </a:prstGeom>
        </p:spPr>
      </p:pic>
      <p:sp>
        <p:nvSpPr>
          <p:cNvPr id="8" name="Rectangle 7"/>
          <p:cNvSpPr/>
          <p:nvPr/>
        </p:nvSpPr>
        <p:spPr>
          <a:xfrm>
            <a:off x="8312150" y="1551305"/>
            <a:ext cx="3698240" cy="1938020"/>
          </a:xfrm>
          <a:prstGeom prst="rect">
            <a:avLst/>
          </a:prstGeom>
        </p:spPr>
        <p:txBody>
          <a:bodyPr wrap="square">
            <a:spAutoFit/>
          </a:bodyPr>
          <a:lstStyle/>
          <a:p>
            <a:r>
              <a:rPr lang="en-GB" sz="2000" dirty="0" smtClean="0">
                <a:solidFill>
                  <a:srgbClr val="1155CC"/>
                </a:solidFill>
              </a:rPr>
              <a:t>Meta-Learning:</a:t>
            </a:r>
            <a:r>
              <a:rPr lang="en-GB" sz="2000" dirty="0" smtClean="0"/>
              <a:t> </a:t>
            </a:r>
          </a:p>
          <a:p>
            <a:r>
              <a:rPr lang="en-GB" sz="2000" dirty="0" smtClean="0"/>
              <a:t>Given </a:t>
            </a:r>
            <a:r>
              <a:rPr lang="en-GB" sz="2000" dirty="0"/>
              <a:t>a </a:t>
            </a:r>
            <a:r>
              <a:rPr lang="en-GB" sz="2000" dirty="0">
                <a:solidFill>
                  <a:schemeClr val="accent5"/>
                </a:solidFill>
              </a:rPr>
              <a:t>distribution over tasks</a:t>
            </a:r>
            <a:r>
              <a:rPr lang="en-GB" sz="2000" dirty="0"/>
              <a:t>, output an </a:t>
            </a:r>
            <a:r>
              <a:rPr lang="en-GB" sz="2000" dirty="0">
                <a:solidFill>
                  <a:srgbClr val="980000"/>
                </a:solidFill>
              </a:rPr>
              <a:t>adaptation rule</a:t>
            </a:r>
            <a:r>
              <a:rPr lang="en-GB" sz="2000" dirty="0"/>
              <a:t> that can be used at test time to generalize from </a:t>
            </a:r>
            <a:r>
              <a:rPr lang="en-GB" sz="2000" dirty="0">
                <a:solidFill>
                  <a:schemeClr val="accent1"/>
                </a:solidFill>
              </a:rPr>
              <a:t>just a few examples</a:t>
            </a:r>
            <a:r>
              <a:rPr lang="en-US" altLang="en-GB" sz="2000" dirty="0">
                <a:solidFill>
                  <a:schemeClr val="accent1"/>
                </a:solidFill>
              </a:rPr>
              <a:t>.</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7820" y="3676650"/>
            <a:ext cx="1914525"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5010" y="4912995"/>
            <a:ext cx="3700145" cy="95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本框 6"/>
          <p:cNvSpPr txBox="1"/>
          <p:nvPr/>
        </p:nvSpPr>
        <p:spPr>
          <a:xfrm>
            <a:off x="2086235" y="6221665"/>
            <a:ext cx="4294445" cy="400110"/>
          </a:xfrm>
          <a:prstGeom prst="rect">
            <a:avLst/>
          </a:prstGeom>
          <a:noFill/>
        </p:spPr>
        <p:txBody>
          <a:bodyPr wrap="none" rtlCol="0" anchor="t">
            <a:spAutoFit/>
          </a:bodyPr>
          <a:lstStyle/>
          <a:p>
            <a:pPr algn="l"/>
            <a:r>
              <a:rPr lang="en-GB" sz="2000" dirty="0" smtClean="0">
                <a:solidFill>
                  <a:schemeClr val="tx1"/>
                </a:solidFill>
                <a:sym typeface="+mn-ea"/>
              </a:rPr>
              <a:t>Meta-Learning </a:t>
            </a:r>
            <a:r>
              <a:rPr lang="en-US" altLang="en-GB" sz="2000" dirty="0" smtClean="0">
                <a:solidFill>
                  <a:schemeClr val="tx1"/>
                </a:solidFill>
                <a:sym typeface="+mn-ea"/>
              </a:rPr>
              <a:t>for image classification</a:t>
            </a:r>
            <a:r>
              <a:rPr lang="en-GB" sz="2000" dirty="0" smtClean="0">
                <a:solidFill>
                  <a:schemeClr val="tx1"/>
                </a:solidFill>
                <a:sym typeface="+mn-ea"/>
              </a:rPr>
              <a:t> </a:t>
            </a:r>
            <a:endParaRPr lang="en-GB" altLang="en-US" sz="2000" dirty="0" smtClean="0">
              <a:solidFill>
                <a:schemeClr val="tx1"/>
              </a:solidFill>
              <a:sym typeface="+mn-ea"/>
            </a:endParaRPr>
          </a:p>
        </p:txBody>
      </p:sp>
      <p:sp>
        <p:nvSpPr>
          <p:cNvPr id="9" name="文本框 8"/>
          <p:cNvSpPr txBox="1"/>
          <p:nvPr/>
        </p:nvSpPr>
        <p:spPr>
          <a:xfrm>
            <a:off x="5306060" y="4819650"/>
            <a:ext cx="3148965" cy="1322070"/>
          </a:xfrm>
          <a:prstGeom prst="rect">
            <a:avLst/>
          </a:prstGeom>
          <a:noFill/>
        </p:spPr>
        <p:txBody>
          <a:bodyPr wrap="square" rtlCol="0" anchor="t">
            <a:spAutoFit/>
          </a:bodyPr>
          <a:lstStyle/>
          <a:p>
            <a:r>
              <a:rPr lang="zh-CN" altLang="en-US" sz="1600">
                <a:solidFill>
                  <a:schemeClr val="accent1"/>
                </a:solidFill>
                <a:sym typeface="+mn-ea"/>
              </a:rPr>
              <a:t>■ </a:t>
            </a:r>
            <a:r>
              <a:rPr lang="en-US" altLang="zh-CN" sz="1600"/>
              <a:t>I</a:t>
            </a:r>
            <a:r>
              <a:rPr lang="zh-CN" altLang="en-US" sz="1600"/>
              <a:t>nitial parameters of the </a:t>
            </a:r>
            <a:r>
              <a:rPr lang="en-US" altLang="zh-CN" sz="1600" b="1" u="sng"/>
              <a:t>M</a:t>
            </a:r>
            <a:r>
              <a:rPr lang="en-US" altLang="zh-CN" sz="1600"/>
              <a:t>odel</a:t>
            </a:r>
            <a:r>
              <a:rPr lang="zh-CN" altLang="en-US" sz="1600"/>
              <a:t> ( </a:t>
            </a:r>
            <a:r>
              <a:rPr lang="en-US" altLang="zh-CN" sz="1600">
                <a:solidFill>
                  <a:schemeClr val="tx2"/>
                </a:solidFill>
                <a:sym typeface="+mn-ea"/>
              </a:rPr>
              <a:t>Learner or Optimizee</a:t>
            </a:r>
            <a:r>
              <a:rPr lang="zh-CN" altLang="en-US" sz="1600"/>
              <a:t>) </a:t>
            </a:r>
          </a:p>
          <a:p>
            <a:endParaRPr lang="zh-CN" altLang="en-US" sz="1600"/>
          </a:p>
          <a:p>
            <a:r>
              <a:rPr lang="zh-CN" altLang="en-US" sz="1600">
                <a:solidFill>
                  <a:schemeClr val="accent2">
                    <a:lumMod val="75000"/>
                  </a:schemeClr>
                </a:solidFill>
                <a:sym typeface="+mn-ea"/>
              </a:rPr>
              <a:t>★ </a:t>
            </a:r>
            <a:r>
              <a:rPr lang="en-US" altLang="zh-CN" sz="1600">
                <a:solidFill>
                  <a:schemeClr val="accent2">
                    <a:lumMod val="75000"/>
                  </a:schemeClr>
                </a:solidFill>
              </a:rPr>
              <a:t>P</a:t>
            </a:r>
            <a:r>
              <a:rPr lang="zh-CN" altLang="en-US" sz="1600">
                <a:solidFill>
                  <a:schemeClr val="accent2">
                    <a:lumMod val="75000"/>
                  </a:schemeClr>
                </a:solidFill>
              </a:rPr>
              <a:t>arameters of the </a:t>
            </a:r>
            <a:r>
              <a:rPr lang="en-US" altLang="zh-CN" sz="1600" b="1" u="sng">
                <a:solidFill>
                  <a:schemeClr val="tx1"/>
                </a:solidFill>
              </a:rPr>
              <a:t>O</a:t>
            </a:r>
            <a:r>
              <a:rPr lang="zh-CN" altLang="en-US" sz="1600">
                <a:solidFill>
                  <a:schemeClr val="accent2">
                    <a:lumMod val="75000"/>
                  </a:schemeClr>
                </a:solidFill>
              </a:rPr>
              <a:t>ptimizer (</a:t>
            </a:r>
            <a:r>
              <a:rPr lang="en-US" altLang="zh-CN" sz="1600">
                <a:solidFill>
                  <a:schemeClr val="accent2">
                    <a:lumMod val="75000"/>
                  </a:schemeClr>
                </a:solidFill>
                <a:sym typeface="+mn-ea"/>
              </a:rPr>
              <a:t>Meta learner</a:t>
            </a:r>
            <a:r>
              <a:rPr lang="zh-CN" altLang="en-US" sz="1600">
                <a:solidFill>
                  <a:schemeClr val="accent2">
                    <a:lumMod val="75000"/>
                  </a:schemeClr>
                </a:solidFill>
              </a:rPr>
              <a:t>)</a:t>
            </a:r>
          </a:p>
        </p:txBody>
      </p:sp>
    </p:spTree>
  </p:cSld>
  <p:clrMapOvr>
    <a:masterClrMapping/>
  </p:clrMapOvr>
  <p:transition advTm="2265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additive="base">
                                        <p:cTn id="18" dur="500" fill="hold"/>
                                        <p:tgtEl>
                                          <p:spTgt spid="2051"/>
                                        </p:tgtEl>
                                        <p:attrNameLst>
                                          <p:attrName>ppt_x</p:attrName>
                                        </p:attrNameLst>
                                      </p:cBhvr>
                                      <p:tavLst>
                                        <p:tav tm="0">
                                          <p:val>
                                            <p:strVal val="#ppt_x"/>
                                          </p:val>
                                        </p:tav>
                                        <p:tav tm="100000">
                                          <p:val>
                                            <p:strVal val="#ppt_x"/>
                                          </p:val>
                                        </p:tav>
                                      </p:tavLst>
                                    </p:anim>
                                    <p:anim calcmode="lin" valueType="num">
                                      <p:cBhvr additive="base">
                                        <p:cTn id="19"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360" y="21590"/>
            <a:ext cx="3796145" cy="803550"/>
          </a:xfrm>
        </p:spPr>
        <p:txBody>
          <a:bodyPr>
            <a:normAutofit/>
          </a:bodyPr>
          <a:lstStyle/>
          <a:p>
            <a:r>
              <a:rPr lang="en-US" altLang="zh-CN" b="1" dirty="0" smtClean="0">
                <a:solidFill>
                  <a:schemeClr val="accent1"/>
                </a:solidFill>
              </a:rPr>
              <a:t>Introduction</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3" name="灯片编号占位符 2"/>
          <p:cNvSpPr>
            <a:spLocks noGrp="1"/>
          </p:cNvSpPr>
          <p:nvPr>
            <p:ph type="sldNum" sz="quarter" idx="12"/>
          </p:nvPr>
        </p:nvSpPr>
        <p:spPr/>
        <p:txBody>
          <a:bodyPr/>
          <a:lstStyle/>
          <a:p>
            <a:fld id="{DD09DBB8-56AF-452B-976B-F83DE96AB89E}" type="slidenum">
              <a:rPr lang="zh-CN" altLang="en-US" smtClean="0"/>
              <a:t>25</a:t>
            </a:fld>
            <a:endParaRPr lang="zh-CN" altLang="en-US"/>
          </a:p>
        </p:txBody>
      </p:sp>
      <p:sp>
        <p:nvSpPr>
          <p:cNvPr id="8" name="Rectangle 7"/>
          <p:cNvSpPr/>
          <p:nvPr/>
        </p:nvSpPr>
        <p:spPr>
          <a:xfrm>
            <a:off x="784870" y="708855"/>
            <a:ext cx="6067192" cy="583565"/>
          </a:xfrm>
          <a:prstGeom prst="rect">
            <a:avLst/>
          </a:prstGeom>
        </p:spPr>
        <p:txBody>
          <a:bodyPr wrap="square">
            <a:spAutoFit/>
          </a:bodyPr>
          <a:lstStyle/>
          <a:p>
            <a:r>
              <a:rPr lang="en-US" sz="3200" dirty="0"/>
              <a:t>The meta-learning problem in RL</a:t>
            </a:r>
          </a:p>
        </p:txBody>
      </p:sp>
      <p:pic>
        <p:nvPicPr>
          <p:cNvPr id="11" name="图片 4"/>
          <p:cNvPicPr/>
          <p:nvPr/>
        </p:nvPicPr>
        <p:blipFill>
          <a:blip r:embed="rId4"/>
          <a:stretch>
            <a:fillRect/>
          </a:stretch>
        </p:blipFill>
        <p:spPr>
          <a:xfrm>
            <a:off x="417195" y="1497965"/>
            <a:ext cx="7839075" cy="4858385"/>
          </a:xfrm>
          <a:prstGeom prst="rect">
            <a:avLst/>
          </a:prstGeom>
          <a:noFill/>
          <a:ln w="9525">
            <a:noFill/>
          </a:ln>
        </p:spPr>
      </p:pic>
      <p:sp>
        <p:nvSpPr>
          <p:cNvPr id="5" name="Rectangle 7"/>
          <p:cNvSpPr/>
          <p:nvPr/>
        </p:nvSpPr>
        <p:spPr>
          <a:xfrm>
            <a:off x="8256270" y="1854200"/>
            <a:ext cx="3511550" cy="2306955"/>
          </a:xfrm>
          <a:prstGeom prst="rect">
            <a:avLst/>
          </a:prstGeom>
        </p:spPr>
        <p:txBody>
          <a:bodyPr wrap="square">
            <a:spAutoFit/>
          </a:bodyPr>
          <a:lstStyle/>
          <a:p>
            <a:r>
              <a:rPr lang="en-US" sz="2400" dirty="0"/>
              <a:t>In RL, </a:t>
            </a:r>
            <a:r>
              <a:rPr lang="en-US" sz="2400" dirty="0">
                <a:solidFill>
                  <a:srgbClr val="FF0000"/>
                </a:solidFill>
              </a:rPr>
              <a:t>the goal of Meta-Learning</a:t>
            </a:r>
            <a:r>
              <a:rPr lang="en-US" sz="2400" dirty="0"/>
              <a:t> is to enable an agent to quickly acquire a policy for a new test task using only a small amount of experience.</a:t>
            </a:r>
          </a:p>
        </p:txBody>
      </p:sp>
      <p:sp>
        <p:nvSpPr>
          <p:cNvPr id="6" name="文本框 5"/>
          <p:cNvSpPr txBox="1"/>
          <p:nvPr/>
        </p:nvSpPr>
        <p:spPr>
          <a:xfrm>
            <a:off x="4269740" y="3103880"/>
            <a:ext cx="2345055" cy="460375"/>
          </a:xfrm>
          <a:prstGeom prst="rect">
            <a:avLst/>
          </a:prstGeom>
          <a:noFill/>
        </p:spPr>
        <p:txBody>
          <a:bodyPr wrap="none" rtlCol="0" anchor="t">
            <a:spAutoFit/>
          </a:bodyPr>
          <a:lstStyle/>
          <a:p>
            <a:r>
              <a:rPr lang="en-US" sz="2400" dirty="0">
                <a:solidFill>
                  <a:schemeClr val="tx2"/>
                </a:solidFill>
                <a:sym typeface="+mn-ea"/>
              </a:rPr>
              <a:t>Entire task (MDP)</a:t>
            </a:r>
          </a:p>
        </p:txBody>
      </p:sp>
    </p:spTree>
  </p:cSld>
  <p:clrMapOvr>
    <a:masterClrMapping/>
  </p:clrMapOvr>
  <p:transition advTm="5726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3" name="灯片编号占位符 2"/>
          <p:cNvSpPr>
            <a:spLocks noGrp="1"/>
          </p:cNvSpPr>
          <p:nvPr>
            <p:ph type="sldNum" sz="quarter" idx="12"/>
          </p:nvPr>
        </p:nvSpPr>
        <p:spPr/>
        <p:txBody>
          <a:bodyPr/>
          <a:lstStyle/>
          <a:p>
            <a:fld id="{DD09DBB8-56AF-452B-976B-F83DE96AB89E}" type="slidenum">
              <a:rPr lang="zh-CN" altLang="en-US" smtClean="0"/>
              <a:t>26</a:t>
            </a:fld>
            <a:endParaRPr lang="zh-CN" altLang="en-US"/>
          </a:p>
        </p:txBody>
      </p:sp>
      <p:sp>
        <p:nvSpPr>
          <p:cNvPr id="6" name="Rectangle 5"/>
          <p:cNvSpPr/>
          <p:nvPr/>
        </p:nvSpPr>
        <p:spPr>
          <a:xfrm>
            <a:off x="709295" y="3852545"/>
            <a:ext cx="11251565" cy="953135"/>
          </a:xfrm>
          <a:prstGeom prst="rect">
            <a:avLst/>
          </a:prstGeom>
        </p:spPr>
        <p:txBody>
          <a:bodyPr wrap="square">
            <a:spAutoFit/>
          </a:bodyPr>
          <a:lstStyle/>
          <a:p>
            <a:r>
              <a:rPr lang="en-US" sz="2800" dirty="0"/>
              <a:t>C</a:t>
            </a:r>
            <a:r>
              <a:rPr lang="en-US" sz="2800" dirty="0" smtClean="0"/>
              <a:t>hoose </a:t>
            </a:r>
            <a:r>
              <a:rPr lang="en-US" sz="2800" dirty="0"/>
              <a:t>parameters </a:t>
            </a:r>
            <a:r>
              <a:rPr lang="en-US" sz="2800" dirty="0">
                <a:solidFill>
                  <a:srgbClr val="FF0000"/>
                </a:solidFill>
                <a:latin typeface="Arial" panose="020B0604020202020204" pitchFamily="34" charset="0"/>
              </a:rPr>
              <a:t>θ</a:t>
            </a:r>
            <a:r>
              <a:rPr lang="en-US" sz="2800" dirty="0"/>
              <a:t> to reduce the </a:t>
            </a:r>
            <a:r>
              <a:rPr lang="en-US" sz="2800" b="1" dirty="0">
                <a:solidFill>
                  <a:srgbClr val="FF0000"/>
                </a:solidFill>
              </a:rPr>
              <a:t>expected learning cost</a:t>
            </a:r>
            <a:r>
              <a:rPr lang="en-US" sz="2800" b="1" dirty="0"/>
              <a:t> </a:t>
            </a:r>
            <a:r>
              <a:rPr lang="en-US" sz="2800" dirty="0"/>
              <a:t>across a distribution of datasets </a:t>
            </a:r>
            <a:r>
              <a:rPr lang="en-US" sz="2800" i="1" dirty="0">
                <a:solidFill>
                  <a:srgbClr val="FF0000"/>
                </a:solidFill>
              </a:rPr>
              <a:t>p(D)</a:t>
            </a:r>
            <a:r>
              <a:rPr lang="en-US" sz="2800" dirty="0"/>
              <a:t>:</a:t>
            </a:r>
          </a:p>
        </p:txBody>
      </p:sp>
      <p:pic>
        <p:nvPicPr>
          <p:cNvPr id="9" name="图片 1"/>
          <p:cNvPicPr/>
          <p:nvPr/>
        </p:nvPicPr>
        <p:blipFill>
          <a:blip r:embed="rId4"/>
          <a:stretch>
            <a:fillRect/>
          </a:stretch>
        </p:blipFill>
        <p:spPr>
          <a:xfrm>
            <a:off x="3882390" y="4805680"/>
            <a:ext cx="4559300" cy="943610"/>
          </a:xfrm>
          <a:prstGeom prst="rect">
            <a:avLst/>
          </a:prstGeom>
          <a:noFill/>
          <a:ln w="9525">
            <a:noFill/>
          </a:ln>
        </p:spPr>
      </p:pic>
      <p:sp>
        <p:nvSpPr>
          <p:cNvPr id="8" name="Rectangle 7"/>
          <p:cNvSpPr/>
          <p:nvPr/>
        </p:nvSpPr>
        <p:spPr>
          <a:xfrm>
            <a:off x="784870" y="708855"/>
            <a:ext cx="6067192" cy="583565"/>
          </a:xfrm>
          <a:prstGeom prst="rect">
            <a:avLst/>
          </a:prstGeom>
        </p:spPr>
        <p:txBody>
          <a:bodyPr wrap="square">
            <a:spAutoFit/>
          </a:bodyPr>
          <a:lstStyle/>
          <a:p>
            <a:r>
              <a:rPr lang="en-US" sz="3200" dirty="0"/>
              <a:t>The </a:t>
            </a:r>
            <a:r>
              <a:rPr lang="en-US" sz="3200" dirty="0" smtClean="0"/>
              <a:t>design </a:t>
            </a:r>
            <a:r>
              <a:rPr lang="en-US" sz="3200" dirty="0"/>
              <a:t>&amp; optimization of</a:t>
            </a:r>
            <a:r>
              <a:rPr lang="en-US" sz="3200" b="1" dirty="0"/>
              <a:t> </a:t>
            </a:r>
            <a:r>
              <a:rPr lang="en-US" sz="3200" b="1" i="1" dirty="0" smtClean="0">
                <a:solidFill>
                  <a:srgbClr val="C00000"/>
                </a:solidFill>
              </a:rPr>
              <a:t>f()</a:t>
            </a:r>
            <a:endParaRPr lang="en-US" sz="3200" b="1" dirty="0"/>
          </a:p>
        </p:txBody>
      </p:sp>
      <p:sp>
        <p:nvSpPr>
          <p:cNvPr id="7" name="Rectangle 6"/>
          <p:cNvSpPr/>
          <p:nvPr/>
        </p:nvSpPr>
        <p:spPr>
          <a:xfrm>
            <a:off x="610870" y="1612900"/>
            <a:ext cx="10328910" cy="1383665"/>
          </a:xfrm>
          <a:prstGeom prst="rect">
            <a:avLst/>
          </a:prstGeom>
        </p:spPr>
        <p:txBody>
          <a:bodyPr wrap="square">
            <a:spAutoFit/>
          </a:bodyPr>
          <a:lstStyle/>
          <a:p>
            <a:pPr algn="l"/>
            <a:r>
              <a:rPr lang="en-US" sz="2800" dirty="0" smtClean="0"/>
              <a:t> </a:t>
            </a:r>
            <a:r>
              <a:rPr lang="en-US" sz="2800" dirty="0">
                <a:solidFill>
                  <a:srgbClr val="FF0000"/>
                </a:solidFill>
              </a:rPr>
              <a:t>Meta-learning</a:t>
            </a:r>
            <a:r>
              <a:rPr lang="en-US" sz="2800" dirty="0"/>
              <a:t> can be seen as learning a </a:t>
            </a:r>
            <a:r>
              <a:rPr lang="en-US" sz="2800" dirty="0" smtClean="0">
                <a:solidFill>
                  <a:srgbClr val="C00000"/>
                </a:solidFill>
              </a:rPr>
              <a:t>function</a:t>
            </a:r>
            <a:r>
              <a:rPr lang="en-US" sz="2800" b="1" dirty="0" smtClean="0"/>
              <a:t> </a:t>
            </a:r>
            <a:r>
              <a:rPr lang="en-US" sz="2800" b="1" i="1" dirty="0" smtClean="0">
                <a:solidFill>
                  <a:srgbClr val="C00000"/>
                </a:solidFill>
                <a:sym typeface="+mn-ea"/>
              </a:rPr>
              <a:t>f() </a:t>
            </a:r>
            <a:r>
              <a:rPr lang="en-US" sz="2800" i="1" dirty="0" smtClean="0">
                <a:solidFill>
                  <a:schemeClr val="tx1"/>
                </a:solidFill>
                <a:sym typeface="+mn-ea"/>
              </a:rPr>
              <a:t>by training on a large </a:t>
            </a:r>
            <a:r>
              <a:rPr lang="en-US" sz="2800" dirty="0">
                <a:solidFill>
                  <a:schemeClr val="tx1"/>
                </a:solidFill>
              </a:rPr>
              <a:t>number of </a:t>
            </a:r>
            <a:r>
              <a:rPr lang="en-US" sz="2800" dirty="0">
                <a:solidFill>
                  <a:srgbClr val="C00000"/>
                </a:solidFill>
              </a:rPr>
              <a:t>related tasks</a:t>
            </a:r>
            <a:r>
              <a:rPr lang="en-US" sz="2800" dirty="0">
                <a:solidFill>
                  <a:schemeClr val="tx1"/>
                </a:solidFill>
              </a:rPr>
              <a:t> to capture the </a:t>
            </a:r>
            <a:r>
              <a:rPr lang="en-US" sz="2800" dirty="0">
                <a:solidFill>
                  <a:srgbClr val="C00000"/>
                </a:solidFill>
              </a:rPr>
              <a:t>common knowlege</a:t>
            </a:r>
            <a:r>
              <a:rPr lang="en-US" sz="2800" dirty="0">
                <a:solidFill>
                  <a:schemeClr val="tx1"/>
                </a:solidFill>
              </a:rPr>
              <a:t> to solve new tasks quickly.</a:t>
            </a:r>
          </a:p>
        </p:txBody>
      </p:sp>
      <p:sp>
        <p:nvSpPr>
          <p:cNvPr id="10" name="标题 1"/>
          <p:cNvSpPr>
            <a:spLocks noGrp="1"/>
          </p:cNvSpPr>
          <p:nvPr/>
        </p:nvSpPr>
        <p:spPr>
          <a:xfrm>
            <a:off x="86360" y="21590"/>
            <a:ext cx="3796145" cy="8035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accent1"/>
                </a:solidFill>
              </a:rPr>
              <a:t>Introduction</a:t>
            </a:r>
            <a:endParaRPr lang="zh-CN" altLang="en-US" b="1" dirty="0">
              <a:solidFill>
                <a:schemeClr val="accent1"/>
              </a:solidFill>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l="22761" t="24148" r="41290" b="6207"/>
          <a:stretch>
            <a:fillRect/>
          </a:stretch>
        </p:blipFill>
        <p:spPr bwMode="auto">
          <a:xfrm>
            <a:off x="3603625" y="2996565"/>
            <a:ext cx="448881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6270" y="2912745"/>
            <a:ext cx="1914525"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32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5839" y="0"/>
            <a:ext cx="3107377" cy="972271"/>
          </a:xfrm>
        </p:spPr>
        <p:txBody>
          <a:bodyPr>
            <a:normAutofit/>
          </a:bodyPr>
          <a:lstStyle/>
          <a:p>
            <a:r>
              <a:rPr lang="en-US" b="1" dirty="0" smtClean="0">
                <a:solidFill>
                  <a:schemeClr val="accent1"/>
                </a:solidFill>
              </a:rPr>
              <a:t>Datasets</a:t>
            </a:r>
            <a:endParaRPr 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7" name="灯片编号占位符 6"/>
          <p:cNvSpPr>
            <a:spLocks noGrp="1"/>
          </p:cNvSpPr>
          <p:nvPr>
            <p:ph type="sldNum" sz="quarter" idx="12"/>
          </p:nvPr>
        </p:nvSpPr>
        <p:spPr/>
        <p:txBody>
          <a:bodyPr/>
          <a:lstStyle/>
          <a:p>
            <a:fld id="{DD09DBB8-56AF-452B-976B-F83DE96AB89E}" type="slidenum">
              <a:rPr lang="zh-CN" altLang="en-US" smtClean="0"/>
              <a:t>27</a:t>
            </a:fld>
            <a:endParaRPr lang="zh-CN" altLang="en-US"/>
          </a:p>
        </p:txBody>
      </p:sp>
      <p:sp>
        <p:nvSpPr>
          <p:cNvPr id="8" name="Rectangle 7"/>
          <p:cNvSpPr/>
          <p:nvPr/>
        </p:nvSpPr>
        <p:spPr>
          <a:xfrm>
            <a:off x="99695" y="816610"/>
            <a:ext cx="8512810" cy="521970"/>
          </a:xfrm>
          <a:prstGeom prst="rect">
            <a:avLst/>
          </a:prstGeom>
        </p:spPr>
        <p:txBody>
          <a:bodyPr wrap="square">
            <a:spAutoFit/>
          </a:bodyPr>
          <a:lstStyle/>
          <a:p>
            <a:r>
              <a:rPr lang="en-US" sz="2800" b="1" dirty="0" smtClean="0"/>
              <a:t>1. Image Classification for supervised meta-learning</a:t>
            </a:r>
          </a:p>
        </p:txBody>
      </p:sp>
      <p:sp>
        <p:nvSpPr>
          <p:cNvPr id="9" name="Rectangle 8"/>
          <p:cNvSpPr/>
          <p:nvPr/>
        </p:nvSpPr>
        <p:spPr>
          <a:xfrm>
            <a:off x="539750" y="1588135"/>
            <a:ext cx="6067425" cy="1630045"/>
          </a:xfrm>
          <a:prstGeom prst="rect">
            <a:avLst/>
          </a:prstGeom>
        </p:spPr>
        <p:txBody>
          <a:bodyPr wrap="square">
            <a:spAutoFit/>
          </a:bodyPr>
          <a:lstStyle/>
          <a:p>
            <a:endParaRPr lang="en-US" sz="2000" dirty="0">
              <a:sym typeface="+mn-ea"/>
            </a:endParaRPr>
          </a:p>
          <a:p>
            <a:r>
              <a:rPr lang="en-US" sz="2000" b="1" dirty="0" err="1">
                <a:solidFill>
                  <a:srgbClr val="FF0000"/>
                </a:solidFill>
              </a:rPr>
              <a:t>Omniglot</a:t>
            </a:r>
            <a:r>
              <a:rPr lang="en-US" sz="2000" b="1" dirty="0">
                <a:solidFill>
                  <a:srgbClr val="FF0000"/>
                </a:solidFill>
              </a:rPr>
              <a:t> dataset:</a:t>
            </a:r>
            <a:r>
              <a:rPr lang="en-US" sz="2000" dirty="0"/>
              <a:t> 20+ instances from 1623 characters from 50 different alphabets</a:t>
            </a:r>
          </a:p>
          <a:p>
            <a:r>
              <a:rPr lang="en-US" sz="2000" dirty="0">
                <a:solidFill>
                  <a:schemeClr val="tx2"/>
                </a:solidFill>
                <a:sym typeface="+mn-ea"/>
              </a:rPr>
              <a:t>30 classes for training,20 for testing</a:t>
            </a:r>
            <a:endParaRPr lang="en-US" sz="2000" dirty="0"/>
          </a:p>
          <a:p>
            <a:endParaRPr lang="en-US" sz="2000" dirty="0"/>
          </a:p>
        </p:txBody>
      </p:sp>
      <p:sp>
        <p:nvSpPr>
          <p:cNvPr id="10" name="Rectangle 9"/>
          <p:cNvSpPr/>
          <p:nvPr/>
        </p:nvSpPr>
        <p:spPr>
          <a:xfrm>
            <a:off x="539750" y="3395345"/>
            <a:ext cx="5826760" cy="1322070"/>
          </a:xfrm>
          <a:prstGeom prst="rect">
            <a:avLst/>
          </a:prstGeom>
        </p:spPr>
        <p:txBody>
          <a:bodyPr wrap="square">
            <a:spAutoFit/>
          </a:bodyPr>
          <a:lstStyle/>
          <a:p>
            <a:r>
              <a:rPr lang="en-US" sz="2000" b="1" dirty="0">
                <a:solidFill>
                  <a:srgbClr val="FF0000"/>
                </a:solidFill>
              </a:rPr>
              <a:t>Mini-ImageNet:</a:t>
            </a:r>
            <a:r>
              <a:rPr lang="en-US" sz="2000" dirty="0"/>
              <a:t> a subset of the well-known ImageNet dataset, it consists of 84 *84 color images from 100 different classes with 600 instances per class. </a:t>
            </a:r>
          </a:p>
          <a:p>
            <a:r>
              <a:rPr lang="en-US" sz="2000" dirty="0">
                <a:solidFill>
                  <a:schemeClr val="tx2"/>
                </a:solidFill>
              </a:rPr>
              <a:t>64 classes for training,16 for validation,20 for testing</a:t>
            </a:r>
          </a:p>
        </p:txBody>
      </p:sp>
      <p:graphicFrame>
        <p:nvGraphicFramePr>
          <p:cNvPr id="6" name="对象 5"/>
          <p:cNvGraphicFramePr/>
          <p:nvPr/>
        </p:nvGraphicFramePr>
        <p:xfrm>
          <a:off x="6392545" y="3459480"/>
          <a:ext cx="4674870" cy="3392170"/>
        </p:xfrm>
        <a:graphic>
          <a:graphicData uri="http://schemas.openxmlformats.org/presentationml/2006/ole">
            <mc:AlternateContent xmlns:mc="http://schemas.openxmlformats.org/markup-compatibility/2006">
              <mc:Choice xmlns:v="urn:schemas-microsoft-com:vml" Requires="v">
                <p:oleObj spid="_x0000_s4194" r:id="rId5" imgW="7677150" imgH="4972050" progId="Paint.Picture">
                  <p:embed/>
                </p:oleObj>
              </mc:Choice>
              <mc:Fallback>
                <p:oleObj r:id="rId5" imgW="7677150" imgH="4972050" progId="Paint.Picture">
                  <p:embed/>
                  <p:pic>
                    <p:nvPicPr>
                      <p:cNvPr id="0" name="图片 10"/>
                      <p:cNvPicPr/>
                      <p:nvPr/>
                    </p:nvPicPr>
                    <p:blipFill>
                      <a:blip r:embed="rId6"/>
                      <a:stretch>
                        <a:fillRect/>
                      </a:stretch>
                    </p:blipFill>
                    <p:spPr>
                      <a:xfrm>
                        <a:off x="6392545" y="3459480"/>
                        <a:ext cx="4674870" cy="3392170"/>
                      </a:xfrm>
                      <a:prstGeom prst="rect">
                        <a:avLst/>
                      </a:prstGeom>
                    </p:spPr>
                  </p:pic>
                </p:oleObj>
              </mc:Fallback>
            </mc:AlternateContent>
          </a:graphicData>
        </a:graphic>
      </p:graphicFrame>
      <p:graphicFrame>
        <p:nvGraphicFramePr>
          <p:cNvPr id="13" name="对象 12"/>
          <p:cNvGraphicFramePr/>
          <p:nvPr/>
        </p:nvGraphicFramePr>
        <p:xfrm>
          <a:off x="7264400" y="1459230"/>
          <a:ext cx="2756535" cy="2035175"/>
        </p:xfrm>
        <a:graphic>
          <a:graphicData uri="http://schemas.openxmlformats.org/presentationml/2006/ole">
            <mc:AlternateContent xmlns:mc="http://schemas.openxmlformats.org/markup-compatibility/2006">
              <mc:Choice xmlns:v="urn:schemas-microsoft-com:vml" Requires="v">
                <p:oleObj spid="_x0000_s4195" r:id="rId7" imgW="3524250" imgH="2749550" progId="Paint.Picture">
                  <p:embed/>
                </p:oleObj>
              </mc:Choice>
              <mc:Fallback>
                <p:oleObj r:id="rId7" imgW="3524250" imgH="2749550" progId="Paint.Picture">
                  <p:embed/>
                  <p:pic>
                    <p:nvPicPr>
                      <p:cNvPr id="0" name="图片 13"/>
                      <p:cNvPicPr/>
                      <p:nvPr/>
                    </p:nvPicPr>
                    <p:blipFill>
                      <a:blip r:embed="rId8"/>
                      <a:stretch>
                        <a:fillRect/>
                      </a:stretch>
                    </p:blipFill>
                    <p:spPr>
                      <a:xfrm>
                        <a:off x="7264400" y="1459230"/>
                        <a:ext cx="2756535" cy="2035175"/>
                      </a:xfrm>
                      <a:prstGeom prst="rect">
                        <a:avLst/>
                      </a:prstGeom>
                    </p:spPr>
                  </p:pic>
                </p:oleObj>
              </mc:Fallback>
            </mc:AlternateContent>
          </a:graphicData>
        </a:graphic>
      </p:graphicFrame>
    </p:spTree>
  </p:cSld>
  <p:clrMapOvr>
    <a:masterClrMapping/>
  </p:clrMapOvr>
  <p:transition advTm="964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5839" y="0"/>
            <a:ext cx="3107377" cy="972271"/>
          </a:xfrm>
        </p:spPr>
        <p:txBody>
          <a:bodyPr>
            <a:normAutofit/>
          </a:bodyPr>
          <a:lstStyle/>
          <a:p>
            <a:r>
              <a:rPr lang="en-US" altLang="zh-CN" b="1" dirty="0" smtClean="0">
                <a:solidFill>
                  <a:schemeClr val="accent1"/>
                </a:solidFill>
              </a:rPr>
              <a:t>Datasets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7" name="灯片编号占位符 6"/>
          <p:cNvSpPr>
            <a:spLocks noGrp="1"/>
          </p:cNvSpPr>
          <p:nvPr>
            <p:ph type="sldNum" sz="quarter" idx="12"/>
          </p:nvPr>
        </p:nvSpPr>
        <p:spPr/>
        <p:txBody>
          <a:bodyPr/>
          <a:lstStyle/>
          <a:p>
            <a:fld id="{DD09DBB8-56AF-452B-976B-F83DE96AB89E}" type="slidenum">
              <a:rPr lang="zh-CN" altLang="en-US" smtClean="0"/>
              <a:t>28</a:t>
            </a:fld>
            <a:endParaRPr lang="zh-CN" altLang="en-US"/>
          </a:p>
        </p:txBody>
      </p:sp>
      <p:sp>
        <p:nvSpPr>
          <p:cNvPr id="8" name="Rectangle 7"/>
          <p:cNvSpPr/>
          <p:nvPr/>
        </p:nvSpPr>
        <p:spPr>
          <a:xfrm>
            <a:off x="985983" y="816578"/>
            <a:ext cx="3847604" cy="521970"/>
          </a:xfrm>
          <a:prstGeom prst="rect">
            <a:avLst/>
          </a:prstGeom>
        </p:spPr>
        <p:txBody>
          <a:bodyPr wrap="square">
            <a:spAutoFit/>
          </a:bodyPr>
          <a:lstStyle/>
          <a:p>
            <a:r>
              <a:rPr lang="en-US" sz="2800" b="1" dirty="0" smtClean="0"/>
              <a:t>2. Meta RL</a:t>
            </a:r>
            <a:endParaRPr lang="en-US" sz="2800" dirty="0"/>
          </a:p>
        </p:txBody>
      </p:sp>
      <p:sp>
        <p:nvSpPr>
          <p:cNvPr id="3" name="文本框 2"/>
          <p:cNvSpPr txBox="1"/>
          <p:nvPr/>
        </p:nvSpPr>
        <p:spPr>
          <a:xfrm>
            <a:off x="986155" y="1537335"/>
            <a:ext cx="5842635" cy="460375"/>
          </a:xfrm>
          <a:prstGeom prst="rect">
            <a:avLst/>
          </a:prstGeom>
          <a:noFill/>
        </p:spPr>
        <p:txBody>
          <a:bodyPr wrap="square" rtlCol="0" anchor="t">
            <a:spAutoFit/>
          </a:bodyPr>
          <a:lstStyle/>
          <a:p>
            <a:r>
              <a:rPr lang="zh-CN" altLang="en-US" sz="2400" b="1" dirty="0">
                <a:solidFill>
                  <a:schemeClr val="tx2"/>
                </a:solidFill>
              </a:rPr>
              <a:t>Visual navigation</a:t>
            </a:r>
            <a:r>
              <a:rPr lang="en-US" altLang="zh-CN" sz="2400" b="1" dirty="0">
                <a:solidFill>
                  <a:schemeClr val="tx2"/>
                </a:solidFill>
              </a:rPr>
              <a:t>(OpenAI,DeepMind)</a:t>
            </a:r>
          </a:p>
        </p:txBody>
      </p:sp>
      <p:graphicFrame>
        <p:nvGraphicFramePr>
          <p:cNvPr id="5" name="对象 4"/>
          <p:cNvGraphicFramePr/>
          <p:nvPr/>
        </p:nvGraphicFramePr>
        <p:xfrm>
          <a:off x="646430" y="1997710"/>
          <a:ext cx="7069455" cy="2353945"/>
        </p:xfrm>
        <a:graphic>
          <a:graphicData uri="http://schemas.openxmlformats.org/presentationml/2006/ole">
            <mc:AlternateContent xmlns:mc="http://schemas.openxmlformats.org/markup-compatibility/2006">
              <mc:Choice xmlns:v="urn:schemas-microsoft-com:vml" Requires="v">
                <p:oleObj spid="_x0000_s5308" r:id="rId5" imgW="9975850" imgH="3752850" progId="Paint.Picture">
                  <p:embed/>
                </p:oleObj>
              </mc:Choice>
              <mc:Fallback>
                <p:oleObj r:id="rId5" imgW="9975850" imgH="3752850" progId="Paint.Picture">
                  <p:embed/>
                  <p:pic>
                    <p:nvPicPr>
                      <p:cNvPr id="0" name="图片 5"/>
                      <p:cNvPicPr/>
                      <p:nvPr/>
                    </p:nvPicPr>
                    <p:blipFill>
                      <a:blip r:embed="rId6"/>
                      <a:stretch>
                        <a:fillRect/>
                      </a:stretch>
                    </p:blipFill>
                    <p:spPr>
                      <a:xfrm>
                        <a:off x="646430" y="1997710"/>
                        <a:ext cx="7069455" cy="2353945"/>
                      </a:xfrm>
                      <a:prstGeom prst="rect">
                        <a:avLst/>
                      </a:prstGeom>
                    </p:spPr>
                  </p:pic>
                </p:oleObj>
              </mc:Fallback>
            </mc:AlternateContent>
          </a:graphicData>
        </a:graphic>
      </p:graphicFrame>
      <p:graphicFrame>
        <p:nvGraphicFramePr>
          <p:cNvPr id="9" name="对象 8"/>
          <p:cNvGraphicFramePr/>
          <p:nvPr/>
        </p:nvGraphicFramePr>
        <p:xfrm>
          <a:off x="646430" y="4422775"/>
          <a:ext cx="7069455" cy="2299335"/>
        </p:xfrm>
        <a:graphic>
          <a:graphicData uri="http://schemas.openxmlformats.org/presentationml/2006/ole">
            <mc:AlternateContent xmlns:mc="http://schemas.openxmlformats.org/markup-compatibility/2006">
              <mc:Choice xmlns:v="urn:schemas-microsoft-com:vml" Requires="v">
                <p:oleObj spid="_x0000_s5309" r:id="rId7" imgW="8502650" imgH="3524250" progId="Paint.Picture">
                  <p:embed/>
                </p:oleObj>
              </mc:Choice>
              <mc:Fallback>
                <p:oleObj r:id="rId7" imgW="8502650" imgH="3524250" progId="Paint.Picture">
                  <p:embed/>
                  <p:pic>
                    <p:nvPicPr>
                      <p:cNvPr id="0" name="图片 9"/>
                      <p:cNvPicPr/>
                      <p:nvPr/>
                    </p:nvPicPr>
                    <p:blipFill>
                      <a:blip r:embed="rId8"/>
                      <a:stretch>
                        <a:fillRect/>
                      </a:stretch>
                    </p:blipFill>
                    <p:spPr>
                      <a:xfrm>
                        <a:off x="646430" y="4422775"/>
                        <a:ext cx="7069455" cy="2299335"/>
                      </a:xfrm>
                      <a:prstGeom prst="rect">
                        <a:avLst/>
                      </a:prstGeom>
                    </p:spPr>
                  </p:pic>
                </p:oleObj>
              </mc:Fallback>
            </mc:AlternateContent>
          </a:graphicData>
        </a:graphic>
      </p:graphicFrame>
      <p:graphicFrame>
        <p:nvGraphicFramePr>
          <p:cNvPr id="11" name="对象 10"/>
          <p:cNvGraphicFramePr/>
          <p:nvPr/>
        </p:nvGraphicFramePr>
        <p:xfrm>
          <a:off x="7947025" y="1997710"/>
          <a:ext cx="3879215" cy="1931035"/>
        </p:xfrm>
        <a:graphic>
          <a:graphicData uri="http://schemas.openxmlformats.org/presentationml/2006/ole">
            <mc:AlternateContent xmlns:mc="http://schemas.openxmlformats.org/markup-compatibility/2006">
              <mc:Choice xmlns:v="urn:schemas-microsoft-com:vml" Requires="v">
                <p:oleObj spid="_x0000_s5310" r:id="rId9" imgW="6604000" imgH="3841750" progId="Paint.Picture">
                  <p:embed/>
                </p:oleObj>
              </mc:Choice>
              <mc:Fallback>
                <p:oleObj r:id="rId9" imgW="6604000" imgH="3841750" progId="Paint.Picture">
                  <p:embed/>
                  <p:pic>
                    <p:nvPicPr>
                      <p:cNvPr id="0" name="图片 11"/>
                      <p:cNvPicPr/>
                      <p:nvPr/>
                    </p:nvPicPr>
                    <p:blipFill>
                      <a:blip r:embed="rId10"/>
                      <a:stretch>
                        <a:fillRect/>
                      </a:stretch>
                    </p:blipFill>
                    <p:spPr>
                      <a:xfrm>
                        <a:off x="7947025" y="1997710"/>
                        <a:ext cx="3879215" cy="1931035"/>
                      </a:xfrm>
                      <a:prstGeom prst="rect">
                        <a:avLst/>
                      </a:prstGeom>
                    </p:spPr>
                  </p:pic>
                </p:oleObj>
              </mc:Fallback>
            </mc:AlternateContent>
          </a:graphicData>
        </a:graphic>
      </p:graphicFrame>
      <p:graphicFrame>
        <p:nvGraphicFramePr>
          <p:cNvPr id="13" name="对象 12"/>
          <p:cNvGraphicFramePr/>
          <p:nvPr/>
        </p:nvGraphicFramePr>
        <p:xfrm>
          <a:off x="8125460" y="3760470"/>
          <a:ext cx="3326765" cy="2700655"/>
        </p:xfrm>
        <a:graphic>
          <a:graphicData uri="http://schemas.openxmlformats.org/presentationml/2006/ole">
            <mc:AlternateContent xmlns:mc="http://schemas.openxmlformats.org/markup-compatibility/2006">
              <mc:Choice xmlns:v="urn:schemas-microsoft-com:vml" Requires="v">
                <p:oleObj spid="_x0000_s5311" r:id="rId11" imgW="4870450" imgH="4229100" progId="Paint.Picture">
                  <p:embed/>
                </p:oleObj>
              </mc:Choice>
              <mc:Fallback>
                <p:oleObj r:id="rId11" imgW="4870450" imgH="4229100" progId="Paint.Picture">
                  <p:embed/>
                  <p:pic>
                    <p:nvPicPr>
                      <p:cNvPr id="0" name="图片 13"/>
                      <p:cNvPicPr/>
                      <p:nvPr/>
                    </p:nvPicPr>
                    <p:blipFill>
                      <a:blip r:embed="rId12"/>
                      <a:stretch>
                        <a:fillRect/>
                      </a:stretch>
                    </p:blipFill>
                    <p:spPr>
                      <a:xfrm>
                        <a:off x="8125460" y="3760470"/>
                        <a:ext cx="3326765" cy="2700655"/>
                      </a:xfrm>
                      <a:prstGeom prst="rect">
                        <a:avLst/>
                      </a:prstGeom>
                    </p:spPr>
                  </p:pic>
                </p:oleObj>
              </mc:Fallback>
            </mc:AlternateContent>
          </a:graphicData>
        </a:graphic>
      </p:graphicFrame>
      <p:sp>
        <p:nvSpPr>
          <p:cNvPr id="15" name="文本框 14"/>
          <p:cNvSpPr txBox="1"/>
          <p:nvPr/>
        </p:nvSpPr>
        <p:spPr>
          <a:xfrm>
            <a:off x="8157210" y="1537335"/>
            <a:ext cx="4110990" cy="829945"/>
          </a:xfrm>
          <a:prstGeom prst="rect">
            <a:avLst/>
          </a:prstGeom>
          <a:noFill/>
        </p:spPr>
        <p:txBody>
          <a:bodyPr wrap="square" rtlCol="0" anchor="t">
            <a:spAutoFit/>
          </a:bodyPr>
          <a:lstStyle/>
          <a:p>
            <a:r>
              <a:rPr lang="en-US" altLang="zh-CN" sz="2400" b="1" dirty="0">
                <a:solidFill>
                  <a:schemeClr val="tx2"/>
                </a:solidFill>
              </a:rPr>
              <a:t>Robot control</a:t>
            </a:r>
            <a:r>
              <a:rPr lang="en-US" altLang="zh-CN" sz="2400" b="1" dirty="0">
                <a:solidFill>
                  <a:schemeClr val="tx2"/>
                </a:solidFill>
                <a:sym typeface="+mn-ea"/>
              </a:rPr>
              <a:t>(OpenAI)</a:t>
            </a:r>
            <a:endParaRPr lang="en-US" altLang="zh-CN" sz="2400" b="1" dirty="0">
              <a:solidFill>
                <a:schemeClr val="tx2"/>
              </a:solidFill>
            </a:endParaRPr>
          </a:p>
          <a:p>
            <a:endParaRPr lang="en-US" altLang="zh-CN" sz="2400" b="1" dirty="0">
              <a:solidFill>
                <a:schemeClr val="tx2"/>
              </a:solidFill>
            </a:endParaRPr>
          </a:p>
        </p:txBody>
      </p:sp>
    </p:spTree>
  </p:cSld>
  <p:clrMapOvr>
    <a:masterClrMapping/>
  </p:clrMapOvr>
  <p:transition advTm="47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3" name="灯片编号占位符 2"/>
          <p:cNvSpPr>
            <a:spLocks noGrp="1"/>
          </p:cNvSpPr>
          <p:nvPr>
            <p:ph type="sldNum" sz="quarter" idx="12"/>
          </p:nvPr>
        </p:nvSpPr>
        <p:spPr/>
        <p:txBody>
          <a:bodyPr/>
          <a:lstStyle/>
          <a:p>
            <a:fld id="{DD09DBB8-56AF-452B-976B-F83DE96AB89E}" type="slidenum">
              <a:rPr lang="zh-CN" altLang="en-US" smtClean="0"/>
              <a:t>29</a:t>
            </a:fld>
            <a:endParaRPr lang="zh-CN" altLang="en-US"/>
          </a:p>
        </p:txBody>
      </p:sp>
      <p:sp>
        <p:nvSpPr>
          <p:cNvPr id="8" name="Rectangle 7"/>
          <p:cNvSpPr/>
          <p:nvPr/>
        </p:nvSpPr>
        <p:spPr>
          <a:xfrm>
            <a:off x="784870" y="708855"/>
            <a:ext cx="6067192" cy="583565"/>
          </a:xfrm>
          <a:prstGeom prst="rect">
            <a:avLst/>
          </a:prstGeom>
        </p:spPr>
        <p:txBody>
          <a:bodyPr wrap="square">
            <a:spAutoFit/>
          </a:bodyPr>
          <a:lstStyle/>
          <a:p>
            <a:r>
              <a:rPr lang="en-US" sz="3200" dirty="0"/>
              <a:t>1. Using recurrent network</a:t>
            </a:r>
            <a:endParaRPr lang="en-US" sz="3200" b="1" dirty="0"/>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69" y="2412670"/>
            <a:ext cx="10487272" cy="83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866" y="3467231"/>
            <a:ext cx="5378407" cy="208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标题 1"/>
          <p:cNvSpPr>
            <a:spLocks noGrp="1"/>
          </p:cNvSpPr>
          <p:nvPr/>
        </p:nvSpPr>
        <p:spPr>
          <a:xfrm>
            <a:off x="86360" y="21590"/>
            <a:ext cx="3796145" cy="8035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a:solidFill>
                  <a:schemeClr val="accent1"/>
                </a:solidFill>
                <a:sym typeface="+mn-ea"/>
              </a:rPr>
              <a:t>Approaches</a:t>
            </a:r>
            <a:endParaRPr lang="zh-CN" altLang="en-US" b="1" dirty="0">
              <a:solidFill>
                <a:schemeClr val="accent1"/>
              </a:solidFill>
            </a:endParaRPr>
          </a:p>
        </p:txBody>
      </p:sp>
      <p:sp>
        <p:nvSpPr>
          <p:cNvPr id="2" name="Rectangle 7"/>
          <p:cNvSpPr/>
          <p:nvPr/>
        </p:nvSpPr>
        <p:spPr>
          <a:xfrm>
            <a:off x="784860" y="1609090"/>
            <a:ext cx="9210040" cy="521970"/>
          </a:xfrm>
          <a:prstGeom prst="rect">
            <a:avLst/>
          </a:prstGeom>
        </p:spPr>
        <p:txBody>
          <a:bodyPr wrap="square">
            <a:spAutoFit/>
          </a:bodyPr>
          <a:lstStyle/>
          <a:p>
            <a:r>
              <a:rPr lang="en-US" sz="2800" dirty="0"/>
              <a:t>Learned an</a:t>
            </a:r>
            <a:r>
              <a:rPr lang="en-US" sz="2800" dirty="0">
                <a:solidFill>
                  <a:srgbClr val="FF0000"/>
                </a:solidFill>
              </a:rPr>
              <a:t> RNN</a:t>
            </a:r>
            <a:r>
              <a:rPr lang="en-US" sz="2800" dirty="0"/>
              <a:t> that ingests experience</a:t>
            </a:r>
            <a:endParaRPr lang="en-US" sz="2800" b="1" dirty="0"/>
          </a:p>
        </p:txBody>
      </p:sp>
    </p:spTree>
  </p:cSld>
  <p:clrMapOvr>
    <a:masterClrMapping/>
  </p:clrMapOvr>
  <p:transition advTm="790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D22F896-40B5-4ADD-8801-0D06FADFA095}" type="slidenum">
              <a:rPr lang="en-US" dirty="0"/>
              <a:t>3</a:t>
            </a:fld>
            <a:endParaRPr lang="en-US" dirty="0"/>
          </a:p>
        </p:txBody>
      </p:sp>
      <p:sp>
        <p:nvSpPr>
          <p:cNvPr id="6" name="文本框 5"/>
          <p:cNvSpPr txBox="1"/>
          <p:nvPr/>
        </p:nvSpPr>
        <p:spPr>
          <a:xfrm>
            <a:off x="2209800" y="594360"/>
            <a:ext cx="7315200" cy="1138773"/>
          </a:xfrm>
          <a:prstGeom prst="rect">
            <a:avLst/>
          </a:prstGeom>
          <a:noFill/>
        </p:spPr>
        <p:txBody>
          <a:bodyPr wrap="square" rtlCol="0">
            <a:spAutoFit/>
          </a:bodyPr>
          <a:lstStyle/>
          <a:p>
            <a:r>
              <a:rPr lang="en-US" altLang="zh-CN" sz="2800" dirty="0" smtClean="0"/>
              <a:t>Reinforcement Learning</a:t>
            </a:r>
            <a:r>
              <a:rPr lang="en-US" altLang="zh-CN" dirty="0" smtClean="0"/>
              <a:t>    </a:t>
            </a:r>
            <a:r>
              <a:rPr lang="en-US" altLang="zh-CN" sz="2000" dirty="0" smtClean="0"/>
              <a:t>is an area of Machine Learning aimed at creating </a:t>
            </a:r>
            <a:r>
              <a:rPr lang="en-US" altLang="zh-CN" sz="2000" dirty="0" smtClean="0">
                <a:solidFill>
                  <a:srgbClr val="FF0000"/>
                </a:solidFill>
              </a:rPr>
              <a:t>agents</a:t>
            </a:r>
            <a:r>
              <a:rPr lang="en-US" altLang="zh-CN" sz="2000" dirty="0" smtClean="0"/>
              <a:t> capable of taking </a:t>
            </a:r>
            <a:r>
              <a:rPr lang="en-US" altLang="zh-CN" sz="2000" dirty="0" smtClean="0">
                <a:solidFill>
                  <a:srgbClr val="FF0000"/>
                </a:solidFill>
              </a:rPr>
              <a:t>actions</a:t>
            </a:r>
            <a:r>
              <a:rPr lang="en-US" altLang="zh-CN" sz="2000" dirty="0" smtClean="0"/>
              <a:t> in an </a:t>
            </a:r>
            <a:r>
              <a:rPr lang="en-US" altLang="zh-CN" sz="2000" dirty="0" smtClean="0">
                <a:solidFill>
                  <a:srgbClr val="FF0000"/>
                </a:solidFill>
              </a:rPr>
              <a:t>environment</a:t>
            </a:r>
            <a:r>
              <a:rPr lang="en-US" altLang="zh-CN" sz="2000" dirty="0" smtClean="0"/>
              <a:t> in a way that maximizes </a:t>
            </a:r>
            <a:r>
              <a:rPr lang="en-US" altLang="zh-CN" sz="2000" dirty="0" smtClean="0">
                <a:solidFill>
                  <a:srgbClr val="FF0000"/>
                </a:solidFill>
              </a:rPr>
              <a:t>rewards</a:t>
            </a:r>
            <a:r>
              <a:rPr lang="en-US" altLang="zh-CN" sz="2000" dirty="0" smtClean="0"/>
              <a:t> over time.</a:t>
            </a:r>
            <a:endParaRPr lang="zh-CN" altLang="en-US" sz="2000" dirty="0"/>
          </a:p>
        </p:txBody>
      </p:sp>
      <p:pic>
        <p:nvPicPr>
          <p:cNvPr id="2050" name="Picture 2" descr="Image result for reinforcement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29122"/>
            <a:ext cx="5486400" cy="3918858"/>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057400" y="5747218"/>
            <a:ext cx="7620000" cy="369332"/>
          </a:xfrm>
          <a:prstGeom prst="rect">
            <a:avLst/>
          </a:prstGeom>
          <a:noFill/>
        </p:spPr>
        <p:txBody>
          <a:bodyPr wrap="square" rtlCol="0">
            <a:spAutoFit/>
          </a:bodyPr>
          <a:lstStyle/>
          <a:p>
            <a:r>
              <a:rPr lang="en-US" altLang="zh-CN" dirty="0"/>
              <a:t>Image source: https://www.quora.com/What-is-reinforcement-learning</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3" y="2159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30</a:t>
            </a:fld>
            <a:endParaRPr lang="zh-CN" altLang="en-US"/>
          </a:p>
        </p:txBody>
      </p:sp>
      <p:pic>
        <p:nvPicPr>
          <p:cNvPr id="8" name="图片 4"/>
          <p:cNvPicPr>
            <a:picLocks noChangeAspect="1"/>
          </p:cNvPicPr>
          <p:nvPr/>
        </p:nvPicPr>
        <p:blipFill>
          <a:blip r:embed="rId5"/>
          <a:stretch>
            <a:fillRect/>
          </a:stretch>
        </p:blipFill>
        <p:spPr>
          <a:xfrm>
            <a:off x="217805" y="1522095"/>
            <a:ext cx="7312660" cy="2670175"/>
          </a:xfrm>
          <a:prstGeom prst="rect">
            <a:avLst/>
          </a:prstGeom>
        </p:spPr>
      </p:pic>
      <p:sp>
        <p:nvSpPr>
          <p:cNvPr id="6" name="Rectangle 7"/>
          <p:cNvSpPr/>
          <p:nvPr/>
        </p:nvSpPr>
        <p:spPr>
          <a:xfrm>
            <a:off x="1064895" y="708660"/>
            <a:ext cx="6610985" cy="583565"/>
          </a:xfrm>
          <a:prstGeom prst="rect">
            <a:avLst/>
          </a:prstGeom>
        </p:spPr>
        <p:txBody>
          <a:bodyPr wrap="square">
            <a:spAutoFit/>
          </a:bodyPr>
          <a:lstStyle/>
          <a:p>
            <a:r>
              <a:rPr lang="en-US" sz="3200" dirty="0">
                <a:sym typeface="+mn-ea"/>
              </a:rPr>
              <a:t>1. Using recurrent network</a:t>
            </a:r>
            <a:endParaRPr lang="en-US" sz="3200" b="1" dirty="0"/>
          </a:p>
        </p:txBody>
      </p:sp>
      <p:sp>
        <p:nvSpPr>
          <p:cNvPr id="9" name="文本框 8"/>
          <p:cNvSpPr txBox="1"/>
          <p:nvPr/>
        </p:nvSpPr>
        <p:spPr>
          <a:xfrm>
            <a:off x="162560" y="2630170"/>
            <a:ext cx="1247775" cy="398780"/>
          </a:xfrm>
          <a:prstGeom prst="rect">
            <a:avLst/>
          </a:prstGeom>
          <a:noFill/>
        </p:spPr>
        <p:txBody>
          <a:bodyPr wrap="square" rtlCol="0" anchor="t">
            <a:spAutoFit/>
          </a:bodyPr>
          <a:lstStyle/>
          <a:p>
            <a:r>
              <a:rPr lang="en-US" altLang="zh-CN" sz="2000" b="1">
                <a:solidFill>
                  <a:schemeClr val="tx2"/>
                </a:solidFill>
              </a:rPr>
              <a:t> </a:t>
            </a:r>
            <a:r>
              <a:rPr lang="en-US" altLang="zh-CN" sz="2000">
                <a:solidFill>
                  <a:schemeClr val="tx2"/>
                </a:solidFill>
              </a:rPr>
              <a:t>Y=</a:t>
            </a:r>
            <a:r>
              <a:rPr lang="zh-CN" altLang="en-US" sz="2000">
                <a:solidFill>
                  <a:schemeClr val="tx2"/>
                </a:solidFill>
              </a:rPr>
              <a:t> M(X; θ)  </a:t>
            </a:r>
          </a:p>
        </p:txBody>
      </p:sp>
      <p:sp>
        <p:nvSpPr>
          <p:cNvPr id="13" name="文本框 12"/>
          <p:cNvSpPr txBox="1"/>
          <p:nvPr/>
        </p:nvSpPr>
        <p:spPr>
          <a:xfrm>
            <a:off x="624205" y="6247130"/>
            <a:ext cx="10427970" cy="583565"/>
          </a:xfrm>
          <a:prstGeom prst="rect">
            <a:avLst/>
          </a:prstGeom>
          <a:noFill/>
        </p:spPr>
        <p:txBody>
          <a:bodyPr wrap="square" rtlCol="0" anchor="t">
            <a:spAutoFit/>
          </a:bodyPr>
          <a:lstStyle/>
          <a:p>
            <a:r>
              <a:rPr lang="en-US" altLang="zh-CN" sz="1600"/>
              <a:t>[1] </a:t>
            </a:r>
            <a:r>
              <a:rPr lang="zh-CN" altLang="en-US" sz="1600"/>
              <a:t>Ravi, Sachin and Larochelle, Hugo. </a:t>
            </a:r>
            <a:r>
              <a:rPr lang="zh-CN" altLang="en-US" sz="1600" b="1"/>
              <a:t>Optimization as a model for few-shot learning</a:t>
            </a:r>
            <a:r>
              <a:rPr lang="zh-CN" altLang="en-US" sz="1600"/>
              <a:t>. In International Conference on Learning Representations (ICLR), 2017.</a:t>
            </a:r>
          </a:p>
        </p:txBody>
      </p:sp>
      <p:graphicFrame>
        <p:nvGraphicFramePr>
          <p:cNvPr id="3" name="对象 2"/>
          <p:cNvGraphicFramePr/>
          <p:nvPr/>
        </p:nvGraphicFramePr>
        <p:xfrm>
          <a:off x="7987665" y="3027045"/>
          <a:ext cx="3768725" cy="457835"/>
        </p:xfrm>
        <a:graphic>
          <a:graphicData uri="http://schemas.openxmlformats.org/presentationml/2006/ole">
            <mc:AlternateContent xmlns:mc="http://schemas.openxmlformats.org/markup-compatibility/2006">
              <mc:Choice xmlns:v="urn:schemas-microsoft-com:vml" Requires="v">
                <p:oleObj spid="_x0000_s6284" r:id="rId6" imgW="3765550" imgH="457200" progId="Paint.Picture">
                  <p:embed/>
                </p:oleObj>
              </mc:Choice>
              <mc:Fallback>
                <p:oleObj r:id="rId6" imgW="3765550" imgH="457200" progId="Paint.Picture">
                  <p:embed/>
                  <p:pic>
                    <p:nvPicPr>
                      <p:cNvPr id="0" name="图片 8"/>
                      <p:cNvPicPr/>
                      <p:nvPr/>
                    </p:nvPicPr>
                    <p:blipFill>
                      <a:blip r:embed="rId7"/>
                      <a:stretch>
                        <a:fillRect/>
                      </a:stretch>
                    </p:blipFill>
                    <p:spPr>
                      <a:xfrm>
                        <a:off x="7987665" y="3027045"/>
                        <a:ext cx="3768725" cy="457835"/>
                      </a:xfrm>
                      <a:prstGeom prst="rect">
                        <a:avLst/>
                      </a:prstGeom>
                    </p:spPr>
                  </p:pic>
                </p:oleObj>
              </mc:Fallback>
            </mc:AlternateContent>
          </a:graphicData>
        </a:graphic>
      </p:graphicFrame>
      <p:sp>
        <p:nvSpPr>
          <p:cNvPr id="10" name="文本框 9"/>
          <p:cNvSpPr txBox="1"/>
          <p:nvPr/>
        </p:nvSpPr>
        <p:spPr>
          <a:xfrm>
            <a:off x="1898015" y="4192270"/>
            <a:ext cx="3879215" cy="368300"/>
          </a:xfrm>
          <a:prstGeom prst="rect">
            <a:avLst/>
          </a:prstGeom>
          <a:noFill/>
        </p:spPr>
        <p:txBody>
          <a:bodyPr wrap="none" rtlCol="0" anchor="t">
            <a:spAutoFit/>
          </a:bodyPr>
          <a:lstStyle/>
          <a:p>
            <a:r>
              <a:rPr lang="en-US" altLang="zh-CN">
                <a:sym typeface="+mn-ea"/>
              </a:rPr>
              <a:t>F</a:t>
            </a:r>
            <a:r>
              <a:rPr lang="zh-CN" altLang="en-US">
                <a:sym typeface="+mn-ea"/>
              </a:rPr>
              <a:t>orward pass of the </a:t>
            </a:r>
            <a:r>
              <a:rPr lang="en-US" altLang="zh-CN" b="1">
                <a:sym typeface="+mn-ea"/>
              </a:rPr>
              <a:t>LSTM</a:t>
            </a:r>
            <a:r>
              <a:rPr lang="zh-CN" altLang="en-US" b="1">
                <a:sym typeface="+mn-ea"/>
              </a:rPr>
              <a:t> meta-learner</a:t>
            </a:r>
            <a:endParaRPr lang="zh-CN" altLang="en-US" b="1"/>
          </a:p>
        </p:txBody>
      </p:sp>
      <p:sp>
        <p:nvSpPr>
          <p:cNvPr id="16" name="文本框 15"/>
          <p:cNvSpPr txBox="1"/>
          <p:nvPr/>
        </p:nvSpPr>
        <p:spPr>
          <a:xfrm>
            <a:off x="7556500" y="1522095"/>
            <a:ext cx="4516120" cy="1322070"/>
          </a:xfrm>
          <a:prstGeom prst="rect">
            <a:avLst/>
          </a:prstGeom>
          <a:noFill/>
        </p:spPr>
        <p:txBody>
          <a:bodyPr wrap="square" rtlCol="0" anchor="t">
            <a:spAutoFit/>
          </a:bodyPr>
          <a:lstStyle/>
          <a:p>
            <a:r>
              <a:rPr lang="en-US" altLang="zh-CN" sz="2000" b="1">
                <a:solidFill>
                  <a:srgbClr val="FF0000"/>
                </a:solidFill>
              </a:rPr>
              <a:t>Idea:</a:t>
            </a:r>
            <a:r>
              <a:rPr lang="zh-CN" altLang="en-US" sz="2000" b="1"/>
              <a:t> an LSTM based meta-learner</a:t>
            </a:r>
            <a:r>
              <a:rPr lang="zh-CN" altLang="en-US" sz="2000"/>
              <a:t> model to learn the exact optimization algorithm used to train another</a:t>
            </a:r>
            <a:r>
              <a:rPr lang="zh-CN" altLang="en-US" sz="2000" b="1"/>
              <a:t> learner neural network</a:t>
            </a:r>
            <a:r>
              <a:rPr lang="zh-CN" altLang="en-US" sz="2000"/>
              <a:t> classifier in the few-shot regime.</a:t>
            </a:r>
          </a:p>
        </p:txBody>
      </p:sp>
      <p:sp>
        <p:nvSpPr>
          <p:cNvPr id="11" name="文本框 10"/>
          <p:cNvSpPr txBox="1"/>
          <p:nvPr/>
        </p:nvSpPr>
        <p:spPr>
          <a:xfrm>
            <a:off x="2729230" y="3823970"/>
            <a:ext cx="1821815" cy="368300"/>
          </a:xfrm>
          <a:prstGeom prst="rect">
            <a:avLst/>
          </a:prstGeom>
          <a:noFill/>
        </p:spPr>
        <p:txBody>
          <a:bodyPr wrap="none" rtlCol="0" anchor="t">
            <a:spAutoFit/>
          </a:bodyPr>
          <a:lstStyle/>
          <a:p>
            <a:r>
              <a:rPr lang="zh-CN" altLang="en-US" b="1">
                <a:solidFill>
                  <a:schemeClr val="tx2"/>
                </a:solidFill>
                <a:sym typeface="+mn-ea"/>
              </a:rPr>
              <a:t> </a:t>
            </a:r>
            <a:r>
              <a:rPr lang="en-US" altLang="zh-CN" b="1">
                <a:solidFill>
                  <a:schemeClr val="tx2"/>
                </a:solidFill>
                <a:sym typeface="+mn-ea"/>
              </a:rPr>
              <a:t>T</a:t>
            </a:r>
            <a:r>
              <a:rPr lang="zh-CN" altLang="en-US" b="1">
                <a:solidFill>
                  <a:schemeClr val="tx2"/>
                </a:solidFill>
                <a:sym typeface="+mn-ea"/>
              </a:rPr>
              <a:t>raining set D</a:t>
            </a:r>
            <a:r>
              <a:rPr lang="zh-CN" altLang="en-US" b="1" baseline="-25000">
                <a:solidFill>
                  <a:schemeClr val="tx2"/>
                </a:solidFill>
                <a:sym typeface="+mn-ea"/>
              </a:rPr>
              <a:t>train</a:t>
            </a:r>
          </a:p>
        </p:txBody>
      </p:sp>
      <p:sp>
        <p:nvSpPr>
          <p:cNvPr id="12" name="文本框 11"/>
          <p:cNvSpPr txBox="1"/>
          <p:nvPr/>
        </p:nvSpPr>
        <p:spPr>
          <a:xfrm>
            <a:off x="6268720" y="3823970"/>
            <a:ext cx="1339850" cy="368300"/>
          </a:xfrm>
          <a:prstGeom prst="rect">
            <a:avLst/>
          </a:prstGeom>
          <a:noFill/>
        </p:spPr>
        <p:txBody>
          <a:bodyPr wrap="none" rtlCol="0" anchor="t">
            <a:spAutoFit/>
          </a:bodyPr>
          <a:lstStyle/>
          <a:p>
            <a:r>
              <a:rPr lang="en-US" altLang="zh-CN" b="1">
                <a:solidFill>
                  <a:schemeClr val="tx2"/>
                </a:solidFill>
                <a:sym typeface="+mn-ea"/>
              </a:rPr>
              <a:t>T</a:t>
            </a:r>
            <a:r>
              <a:rPr lang="zh-CN" altLang="en-US" b="1">
                <a:solidFill>
                  <a:schemeClr val="tx2"/>
                </a:solidFill>
                <a:sym typeface="+mn-ea"/>
              </a:rPr>
              <a:t>est set D</a:t>
            </a:r>
            <a:r>
              <a:rPr lang="zh-CN" altLang="en-US" b="1" baseline="-25000">
                <a:solidFill>
                  <a:schemeClr val="tx2"/>
                </a:solidFill>
                <a:sym typeface="+mn-ea"/>
              </a:rPr>
              <a:t>test</a:t>
            </a:r>
          </a:p>
        </p:txBody>
      </p:sp>
      <p:graphicFrame>
        <p:nvGraphicFramePr>
          <p:cNvPr id="14" name="对象 13"/>
          <p:cNvGraphicFramePr/>
          <p:nvPr/>
        </p:nvGraphicFramePr>
        <p:xfrm>
          <a:off x="7857490" y="3674110"/>
          <a:ext cx="3856355" cy="497840"/>
        </p:xfrm>
        <a:graphic>
          <a:graphicData uri="http://schemas.openxmlformats.org/presentationml/2006/ole">
            <mc:AlternateContent xmlns:mc="http://schemas.openxmlformats.org/markup-compatibility/2006">
              <mc:Choice xmlns:v="urn:schemas-microsoft-com:vml" Requires="v">
                <p:oleObj spid="_x0000_s6285" r:id="rId8" imgW="3816350" imgH="419100" progId="Paint.Picture">
                  <p:embed/>
                </p:oleObj>
              </mc:Choice>
              <mc:Fallback>
                <p:oleObj r:id="rId8" imgW="3816350" imgH="419100" progId="Paint.Picture">
                  <p:embed/>
                  <p:pic>
                    <p:nvPicPr>
                      <p:cNvPr id="0" name="图片 15"/>
                      <p:cNvPicPr/>
                      <p:nvPr/>
                    </p:nvPicPr>
                    <p:blipFill>
                      <a:blip r:embed="rId9"/>
                      <a:stretch>
                        <a:fillRect/>
                      </a:stretch>
                    </p:blipFill>
                    <p:spPr>
                      <a:xfrm>
                        <a:off x="7857490" y="3674110"/>
                        <a:ext cx="3856355" cy="497840"/>
                      </a:xfrm>
                      <a:prstGeom prst="rect">
                        <a:avLst/>
                      </a:prstGeom>
                    </p:spPr>
                  </p:pic>
                </p:oleObj>
              </mc:Fallback>
            </mc:AlternateContent>
          </a:graphicData>
        </a:graphic>
      </p:graphicFrame>
      <p:graphicFrame>
        <p:nvGraphicFramePr>
          <p:cNvPr id="17" name="对象 16"/>
          <p:cNvGraphicFramePr/>
          <p:nvPr/>
        </p:nvGraphicFramePr>
        <p:xfrm>
          <a:off x="6541135" y="4331970"/>
          <a:ext cx="5414645" cy="368300"/>
        </p:xfrm>
        <a:graphic>
          <a:graphicData uri="http://schemas.openxmlformats.org/presentationml/2006/ole">
            <mc:AlternateContent xmlns:mc="http://schemas.openxmlformats.org/markup-compatibility/2006">
              <mc:Choice xmlns:v="urn:schemas-microsoft-com:vml" Requires="v">
                <p:oleObj spid="_x0000_s6286" r:id="rId10" imgW="5410200" imgH="368300" progId="Paint.Picture">
                  <p:embed/>
                </p:oleObj>
              </mc:Choice>
              <mc:Fallback>
                <p:oleObj r:id="rId10" imgW="5410200" imgH="368300" progId="Paint.Picture">
                  <p:embed/>
                  <p:pic>
                    <p:nvPicPr>
                      <p:cNvPr id="0" name="图片 17"/>
                      <p:cNvPicPr/>
                      <p:nvPr/>
                    </p:nvPicPr>
                    <p:blipFill>
                      <a:blip r:embed="rId11"/>
                      <a:stretch>
                        <a:fillRect/>
                      </a:stretch>
                    </p:blipFill>
                    <p:spPr>
                      <a:xfrm>
                        <a:off x="6541135" y="4331970"/>
                        <a:ext cx="5414645" cy="368300"/>
                      </a:xfrm>
                      <a:prstGeom prst="rect">
                        <a:avLst/>
                      </a:prstGeom>
                    </p:spPr>
                  </p:pic>
                </p:oleObj>
              </mc:Fallback>
            </mc:AlternateContent>
          </a:graphicData>
        </a:graphic>
      </p:graphicFrame>
      <p:pic>
        <p:nvPicPr>
          <p:cNvPr id="19" name="图片 24" descr="IMG_279"/>
          <p:cNvPicPr>
            <a:picLocks noChangeAspect="1"/>
          </p:cNvPicPr>
          <p:nvPr/>
        </p:nvPicPr>
        <p:blipFill>
          <a:blip r:embed="rId12"/>
          <a:stretch>
            <a:fillRect/>
          </a:stretch>
        </p:blipFill>
        <p:spPr>
          <a:xfrm>
            <a:off x="7411085" y="4994593"/>
            <a:ext cx="4324350" cy="371475"/>
          </a:xfrm>
          <a:prstGeom prst="rect">
            <a:avLst/>
          </a:prstGeom>
          <a:noFill/>
          <a:ln w="9525">
            <a:noFill/>
          </a:ln>
        </p:spPr>
      </p:pic>
      <p:pic>
        <p:nvPicPr>
          <p:cNvPr id="20" name="图片 25" descr="IMG_280"/>
          <p:cNvPicPr>
            <a:picLocks noChangeAspect="1"/>
          </p:cNvPicPr>
          <p:nvPr/>
        </p:nvPicPr>
        <p:blipFill>
          <a:blip r:embed="rId13"/>
          <a:stretch>
            <a:fillRect/>
          </a:stretch>
        </p:blipFill>
        <p:spPr>
          <a:xfrm>
            <a:off x="7410133" y="5465763"/>
            <a:ext cx="4600575" cy="409575"/>
          </a:xfrm>
          <a:prstGeom prst="rect">
            <a:avLst/>
          </a:prstGeom>
          <a:noFill/>
          <a:ln w="9525">
            <a:noFill/>
          </a:ln>
        </p:spPr>
      </p:pic>
      <p:sp>
        <p:nvSpPr>
          <p:cNvPr id="21" name="文本框 20"/>
          <p:cNvSpPr txBox="1"/>
          <p:nvPr/>
        </p:nvSpPr>
        <p:spPr>
          <a:xfrm>
            <a:off x="4294505" y="4998085"/>
            <a:ext cx="3105150" cy="368300"/>
          </a:xfrm>
          <a:prstGeom prst="rect">
            <a:avLst/>
          </a:prstGeom>
          <a:noFill/>
        </p:spPr>
        <p:txBody>
          <a:bodyPr wrap="square" rtlCol="0" anchor="t">
            <a:spAutoFit/>
          </a:bodyPr>
          <a:lstStyle/>
          <a:p>
            <a:r>
              <a:rPr lang="en-US" altLang="zh-CN" b="1">
                <a:solidFill>
                  <a:schemeClr val="tx2"/>
                </a:solidFill>
              </a:rPr>
              <a:t>L</a:t>
            </a:r>
            <a:r>
              <a:rPr lang="zh-CN" altLang="en-US" b="1">
                <a:solidFill>
                  <a:schemeClr val="tx2"/>
                </a:solidFill>
              </a:rPr>
              <a:t>earning rate for the updates</a:t>
            </a:r>
          </a:p>
        </p:txBody>
      </p:sp>
      <p:sp>
        <p:nvSpPr>
          <p:cNvPr id="22" name="文本框 21"/>
          <p:cNvSpPr txBox="1"/>
          <p:nvPr/>
        </p:nvSpPr>
        <p:spPr>
          <a:xfrm>
            <a:off x="5742940" y="5507355"/>
            <a:ext cx="1580515" cy="368300"/>
          </a:xfrm>
          <a:prstGeom prst="rect">
            <a:avLst/>
          </a:prstGeom>
          <a:noFill/>
        </p:spPr>
        <p:txBody>
          <a:bodyPr wrap="square" rtlCol="0" anchor="t">
            <a:spAutoFit/>
          </a:bodyPr>
          <a:lstStyle/>
          <a:p>
            <a:r>
              <a:rPr lang="en-US" altLang="zh-CN" b="1">
                <a:solidFill>
                  <a:schemeClr val="tx2"/>
                </a:solidFill>
              </a:rPr>
              <a:t>F</a:t>
            </a:r>
            <a:r>
              <a:rPr lang="zh-CN" altLang="en-US" b="1">
                <a:solidFill>
                  <a:schemeClr val="tx2"/>
                </a:solidFill>
              </a:rPr>
              <a:t>orget gate</a:t>
            </a:r>
          </a:p>
        </p:txBody>
      </p:sp>
    </p:spTree>
  </p:cSld>
  <p:clrMapOvr>
    <a:masterClrMapping/>
  </p:clrMapOvr>
  <p:transition advTm="2033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par>
                                <p:cTn id="20" presetID="3"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3" y="2159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31</a:t>
            </a:fld>
            <a:endParaRPr lang="zh-CN" altLang="en-US"/>
          </a:p>
        </p:txBody>
      </p:sp>
      <p:sp>
        <p:nvSpPr>
          <p:cNvPr id="6" name="Rectangle 7"/>
          <p:cNvSpPr/>
          <p:nvPr/>
        </p:nvSpPr>
        <p:spPr>
          <a:xfrm>
            <a:off x="1064895" y="708660"/>
            <a:ext cx="6610985" cy="583565"/>
          </a:xfrm>
          <a:prstGeom prst="rect">
            <a:avLst/>
          </a:prstGeom>
        </p:spPr>
        <p:txBody>
          <a:bodyPr wrap="square">
            <a:spAutoFit/>
          </a:bodyPr>
          <a:lstStyle/>
          <a:p>
            <a:r>
              <a:rPr lang="en-US" sz="3200" dirty="0">
                <a:sym typeface="+mn-ea"/>
              </a:rPr>
              <a:t>1. Using recurrent network</a:t>
            </a:r>
            <a:r>
              <a:rPr lang="en-US" sz="3200" dirty="0"/>
              <a:t> </a:t>
            </a:r>
            <a:endParaRPr lang="en-US" sz="3200" b="1" dirty="0"/>
          </a:p>
        </p:txBody>
      </p:sp>
      <p:graphicFrame>
        <p:nvGraphicFramePr>
          <p:cNvPr id="11" name="对象 10"/>
          <p:cNvGraphicFramePr/>
          <p:nvPr/>
        </p:nvGraphicFramePr>
        <p:xfrm>
          <a:off x="487680" y="1569085"/>
          <a:ext cx="6290310" cy="4564380"/>
        </p:xfrm>
        <a:graphic>
          <a:graphicData uri="http://schemas.openxmlformats.org/presentationml/2006/ole">
            <mc:AlternateContent xmlns:mc="http://schemas.openxmlformats.org/markup-compatibility/2006">
              <mc:Choice xmlns:v="urn:schemas-microsoft-com:vml" Requires="v">
                <p:oleObj spid="_x0000_s7308" r:id="rId5" imgW="7702550" imgH="4591050" progId="Paint.Picture">
                  <p:embed/>
                </p:oleObj>
              </mc:Choice>
              <mc:Fallback>
                <p:oleObj r:id="rId5" imgW="7702550" imgH="4591050" progId="Paint.Picture">
                  <p:embed/>
                  <p:pic>
                    <p:nvPicPr>
                      <p:cNvPr id="0" name="图片 11"/>
                      <p:cNvPicPr/>
                      <p:nvPr/>
                    </p:nvPicPr>
                    <p:blipFill>
                      <a:blip r:embed="rId6"/>
                      <a:stretch>
                        <a:fillRect/>
                      </a:stretch>
                    </p:blipFill>
                    <p:spPr>
                      <a:xfrm>
                        <a:off x="487680" y="1569085"/>
                        <a:ext cx="6290310" cy="4564380"/>
                      </a:xfrm>
                      <a:prstGeom prst="rect">
                        <a:avLst/>
                      </a:prstGeom>
                    </p:spPr>
                  </p:pic>
                </p:oleObj>
              </mc:Fallback>
            </mc:AlternateContent>
          </a:graphicData>
        </a:graphic>
      </p:graphicFrame>
      <p:sp>
        <p:nvSpPr>
          <p:cNvPr id="17" name="文本框 16"/>
          <p:cNvSpPr txBox="1"/>
          <p:nvPr/>
        </p:nvSpPr>
        <p:spPr>
          <a:xfrm>
            <a:off x="7000240" y="5991225"/>
            <a:ext cx="4994910" cy="337185"/>
          </a:xfrm>
          <a:prstGeom prst="rect">
            <a:avLst/>
          </a:prstGeom>
          <a:noFill/>
        </p:spPr>
        <p:txBody>
          <a:bodyPr wrap="square" rtlCol="0" anchor="t">
            <a:spAutoFit/>
          </a:bodyPr>
          <a:lstStyle/>
          <a:p>
            <a:r>
              <a:rPr lang="zh-CN" altLang="en-US" sz="1600"/>
              <a:t>Average classification accuracies on Mini-ImageNet </a:t>
            </a:r>
          </a:p>
        </p:txBody>
      </p:sp>
      <p:sp>
        <p:nvSpPr>
          <p:cNvPr id="20" name="文本框 19"/>
          <p:cNvSpPr txBox="1"/>
          <p:nvPr/>
        </p:nvSpPr>
        <p:spPr>
          <a:xfrm>
            <a:off x="616585" y="6238240"/>
            <a:ext cx="10427970" cy="583565"/>
          </a:xfrm>
          <a:prstGeom prst="rect">
            <a:avLst/>
          </a:prstGeom>
          <a:noFill/>
        </p:spPr>
        <p:txBody>
          <a:bodyPr wrap="square" rtlCol="0" anchor="t">
            <a:spAutoFit/>
          </a:bodyPr>
          <a:lstStyle/>
          <a:p>
            <a:r>
              <a:rPr lang="en-US" altLang="zh-CN" sz="1600"/>
              <a:t>[1] </a:t>
            </a:r>
            <a:r>
              <a:rPr lang="zh-CN" altLang="en-US" sz="1600"/>
              <a:t>Ravi, Sachin and Larochelle, Hugo. </a:t>
            </a:r>
            <a:r>
              <a:rPr lang="zh-CN" altLang="en-US" sz="1600" b="1"/>
              <a:t>Optimization as amodel for few-shot learning</a:t>
            </a:r>
            <a:r>
              <a:rPr lang="zh-CN" altLang="en-US" sz="1600"/>
              <a:t>. In International Conference on Learning Representations (ICLR), 2017.</a:t>
            </a:r>
          </a:p>
        </p:txBody>
      </p:sp>
      <p:graphicFrame>
        <p:nvGraphicFramePr>
          <p:cNvPr id="3" name="对象 2"/>
          <p:cNvGraphicFramePr/>
          <p:nvPr/>
        </p:nvGraphicFramePr>
        <p:xfrm>
          <a:off x="7004685" y="1414780"/>
          <a:ext cx="4500245" cy="2957830"/>
        </p:xfrm>
        <a:graphic>
          <a:graphicData uri="http://schemas.openxmlformats.org/presentationml/2006/ole">
            <mc:AlternateContent xmlns:mc="http://schemas.openxmlformats.org/markup-compatibility/2006">
              <mc:Choice xmlns:v="urn:schemas-microsoft-com:vml" Requires="v">
                <p:oleObj spid="_x0000_s7309" r:id="rId7" imgW="7677150" imgH="4972050" progId="Paint.Picture">
                  <p:embed/>
                </p:oleObj>
              </mc:Choice>
              <mc:Fallback>
                <p:oleObj r:id="rId7" imgW="7677150" imgH="4972050" progId="Paint.Picture">
                  <p:embed/>
                  <p:pic>
                    <p:nvPicPr>
                      <p:cNvPr id="0" name="图片 10"/>
                      <p:cNvPicPr/>
                      <p:nvPr/>
                    </p:nvPicPr>
                    <p:blipFill>
                      <a:blip r:embed="rId8"/>
                      <a:stretch>
                        <a:fillRect/>
                      </a:stretch>
                    </p:blipFill>
                    <p:spPr>
                      <a:xfrm>
                        <a:off x="7004685" y="1414780"/>
                        <a:ext cx="4500245" cy="2957830"/>
                      </a:xfrm>
                      <a:prstGeom prst="rect">
                        <a:avLst/>
                      </a:prstGeom>
                    </p:spPr>
                  </p:pic>
                </p:oleObj>
              </mc:Fallback>
            </mc:AlternateContent>
          </a:graphicData>
        </a:graphic>
      </p:graphicFrame>
      <p:graphicFrame>
        <p:nvGraphicFramePr>
          <p:cNvPr id="14" name="对象 13"/>
          <p:cNvGraphicFramePr/>
          <p:nvPr/>
        </p:nvGraphicFramePr>
        <p:xfrm>
          <a:off x="6864350" y="4257040"/>
          <a:ext cx="4876165" cy="1766570"/>
        </p:xfrm>
        <a:graphic>
          <a:graphicData uri="http://schemas.openxmlformats.org/presentationml/2006/ole">
            <mc:AlternateContent xmlns:mc="http://schemas.openxmlformats.org/markup-compatibility/2006">
              <mc:Choice xmlns:v="urn:schemas-microsoft-com:vml" Requires="v">
                <p:oleObj spid="_x0000_s7310" r:id="rId9" imgW="7734300" imgH="2571750" progId="Paint.Picture">
                  <p:embed/>
                </p:oleObj>
              </mc:Choice>
              <mc:Fallback>
                <p:oleObj r:id="rId9" imgW="7734300" imgH="2571750" progId="Paint.Picture">
                  <p:embed/>
                  <p:pic>
                    <p:nvPicPr>
                      <p:cNvPr id="0" name="图片 4"/>
                      <p:cNvPicPr/>
                      <p:nvPr/>
                    </p:nvPicPr>
                    <p:blipFill>
                      <a:blip r:embed="rId10"/>
                      <a:stretch>
                        <a:fillRect/>
                      </a:stretch>
                    </p:blipFill>
                    <p:spPr>
                      <a:xfrm>
                        <a:off x="6864350" y="4257040"/>
                        <a:ext cx="4876165" cy="176657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3796145" cy="803550"/>
          </a:xfrm>
        </p:spPr>
        <p:txBody>
          <a:bodyPr>
            <a:normAutofit/>
          </a:bodyPr>
          <a:lstStyle/>
          <a:p>
            <a:r>
              <a:rPr lang="en-US" altLang="zh-CN" b="1" dirty="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3" name="灯片编号占位符 2"/>
          <p:cNvSpPr>
            <a:spLocks noGrp="1"/>
          </p:cNvSpPr>
          <p:nvPr>
            <p:ph type="sldNum" sz="quarter" idx="12"/>
          </p:nvPr>
        </p:nvSpPr>
        <p:spPr/>
        <p:txBody>
          <a:bodyPr/>
          <a:lstStyle/>
          <a:p>
            <a:fld id="{DD09DBB8-56AF-452B-976B-F83DE96AB89E}" type="slidenum">
              <a:rPr lang="zh-CN" altLang="en-US" smtClean="0"/>
              <a:t>32</a:t>
            </a:fld>
            <a:endParaRPr lang="zh-CN" altLang="en-US"/>
          </a:p>
        </p:txBody>
      </p:sp>
      <p:sp>
        <p:nvSpPr>
          <p:cNvPr id="8" name="Rectangle 7"/>
          <p:cNvSpPr/>
          <p:nvPr/>
        </p:nvSpPr>
        <p:spPr>
          <a:xfrm>
            <a:off x="784870" y="708855"/>
            <a:ext cx="6067192" cy="583565"/>
          </a:xfrm>
          <a:prstGeom prst="rect">
            <a:avLst/>
          </a:prstGeom>
        </p:spPr>
        <p:txBody>
          <a:bodyPr wrap="square">
            <a:spAutoFit/>
          </a:bodyPr>
          <a:lstStyle/>
          <a:p>
            <a:r>
              <a:rPr lang="en-US" sz="3200" dirty="0"/>
              <a:t>2. Learned optimizer</a:t>
            </a:r>
            <a:endParaRPr lang="en-US" sz="3200"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48" y="1865815"/>
            <a:ext cx="1141095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302" y="3237089"/>
            <a:ext cx="6209868" cy="218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4"/>
          <p:cNvSpPr txBox="1"/>
          <p:nvPr/>
        </p:nvSpPr>
        <p:spPr>
          <a:xfrm>
            <a:off x="9063355" y="3799840"/>
            <a:ext cx="1390015" cy="460375"/>
          </a:xfrm>
          <a:prstGeom prst="rect">
            <a:avLst/>
          </a:prstGeom>
          <a:noFill/>
        </p:spPr>
        <p:txBody>
          <a:bodyPr wrap="none" rtlCol="0" anchor="t">
            <a:spAutoFit/>
          </a:bodyPr>
          <a:lstStyle/>
          <a:p>
            <a:r>
              <a:rPr lang="en-US" sz="2400" b="1" dirty="0">
                <a:solidFill>
                  <a:schemeClr val="tx2"/>
                </a:solidFill>
                <a:sym typeface="+mn-ea"/>
              </a:rPr>
              <a:t>optimizer</a:t>
            </a:r>
            <a:endParaRPr lang="en-US" altLang="en-US" sz="2400" b="1" dirty="0">
              <a:solidFill>
                <a:schemeClr val="tx2"/>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787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33</a:t>
            </a:fld>
            <a:endParaRPr lang="zh-CN" altLang="en-US" dirty="0"/>
          </a:p>
        </p:txBody>
      </p:sp>
      <p:sp>
        <p:nvSpPr>
          <p:cNvPr id="3" name="Rectangle 2"/>
          <p:cNvSpPr/>
          <p:nvPr/>
        </p:nvSpPr>
        <p:spPr>
          <a:xfrm>
            <a:off x="216474" y="6198208"/>
            <a:ext cx="10984983" cy="523220"/>
          </a:xfrm>
          <a:prstGeom prst="rect">
            <a:avLst/>
          </a:prstGeom>
        </p:spPr>
        <p:txBody>
          <a:bodyPr wrap="square">
            <a:spAutoFit/>
          </a:bodyPr>
          <a:lstStyle/>
          <a:p>
            <a:r>
              <a:rPr lang="en-US" sz="1400" dirty="0"/>
              <a:t>[1] </a:t>
            </a:r>
            <a:r>
              <a:rPr lang="en-US" sz="1400" dirty="0" err="1"/>
              <a:t>Andrychowicz</a:t>
            </a:r>
            <a:r>
              <a:rPr lang="en-US" sz="1400" dirty="0"/>
              <a:t>, Marcin, </a:t>
            </a:r>
            <a:r>
              <a:rPr lang="en-US" sz="1400" dirty="0" err="1"/>
              <a:t>Denil</a:t>
            </a:r>
            <a:r>
              <a:rPr lang="en-US" sz="1400" dirty="0"/>
              <a:t>, Misha, Gomez, Sergio, Hoffman, Matthew W, </a:t>
            </a:r>
            <a:r>
              <a:rPr lang="en-US" sz="1400" dirty="0" err="1"/>
              <a:t>Pfau</a:t>
            </a:r>
            <a:r>
              <a:rPr lang="en-US" sz="1400" dirty="0"/>
              <a:t>, David, </a:t>
            </a:r>
            <a:r>
              <a:rPr lang="en-US" sz="1400" dirty="0" err="1"/>
              <a:t>Schaul</a:t>
            </a:r>
            <a:r>
              <a:rPr lang="en-US" sz="1400" dirty="0"/>
              <a:t>, Tom, and de Freitas, </a:t>
            </a:r>
            <a:r>
              <a:rPr lang="en-US" sz="1400" dirty="0" err="1"/>
              <a:t>Nando</a:t>
            </a:r>
            <a:r>
              <a:rPr lang="en-US" sz="1400" dirty="0"/>
              <a:t>. </a:t>
            </a:r>
            <a:r>
              <a:rPr lang="en-US" sz="1400" b="1" dirty="0"/>
              <a:t>Learning to learn by gradient descent by gradient descent</a:t>
            </a:r>
            <a:r>
              <a:rPr lang="en-US" sz="1400" dirty="0"/>
              <a:t>. In Advances in Neural Information Processing </a:t>
            </a:r>
            <a:r>
              <a:rPr lang="en-US" sz="1400" dirty="0" smtClean="0"/>
              <a:t>Systems, </a:t>
            </a:r>
            <a:r>
              <a:rPr lang="en-US" sz="1400" dirty="0"/>
              <a:t>2016</a:t>
            </a:r>
          </a:p>
        </p:txBody>
      </p:sp>
      <p:pic>
        <p:nvPicPr>
          <p:cNvPr id="7" name="Picture 6" descr="https://pic3.zhimg.com/80/v2-40fc16572e360b4a2304ed3752c4bfee_hd.jpg"/>
          <p:cNvPicPr/>
          <p:nvPr/>
        </p:nvPicPr>
        <p:blipFill>
          <a:blip r:embed="rId5">
            <a:extLst>
              <a:ext uri="{28A0092B-C50C-407E-A947-70E740481C1C}">
                <a14:useLocalDpi xmlns:a14="http://schemas.microsoft.com/office/drawing/2010/main" val="0"/>
              </a:ext>
            </a:extLst>
          </a:blip>
          <a:srcRect/>
          <a:stretch>
            <a:fillRect/>
          </a:stretch>
        </p:blipFill>
        <p:spPr>
          <a:xfrm>
            <a:off x="4661959" y="1460242"/>
            <a:ext cx="7042799" cy="3252791"/>
          </a:xfrm>
          <a:prstGeom prst="rect">
            <a:avLst/>
          </a:prstGeom>
          <a:noFill/>
          <a:ln>
            <a:noFill/>
          </a:ln>
        </p:spPr>
      </p:pic>
      <p:sp>
        <p:nvSpPr>
          <p:cNvPr id="9" name="文本框 4"/>
          <p:cNvSpPr txBox="1"/>
          <p:nvPr/>
        </p:nvSpPr>
        <p:spPr>
          <a:xfrm>
            <a:off x="5956126" y="4581588"/>
            <a:ext cx="4276725" cy="368300"/>
          </a:xfrm>
          <a:prstGeom prst="rect">
            <a:avLst/>
          </a:prstGeom>
          <a:noFill/>
        </p:spPr>
        <p:txBody>
          <a:bodyPr wrap="square" rtlCol="0">
            <a:spAutoFit/>
          </a:bodyPr>
          <a:lstStyle/>
          <a:p>
            <a:r>
              <a:rPr lang="en-US" altLang="zh-CN" dirty="0"/>
              <a:t>LSTM-based optimizer training </a:t>
            </a:r>
            <a:r>
              <a:rPr lang="en-US" altLang="zh-CN" dirty="0" smtClean="0"/>
              <a:t>architecture</a:t>
            </a:r>
            <a:endParaRPr lang="en-US" altLang="zh-CN" dirty="0"/>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4278630"/>
            <a:ext cx="26066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37515" y="4845050"/>
            <a:ext cx="7118350" cy="706755"/>
          </a:xfrm>
          <a:prstGeom prst="rect">
            <a:avLst/>
          </a:prstGeom>
        </p:spPr>
        <p:txBody>
          <a:bodyPr wrap="square">
            <a:spAutoFit/>
          </a:bodyPr>
          <a:lstStyle/>
          <a:p>
            <a:r>
              <a:rPr lang="en-US" sz="2000" dirty="0"/>
              <a:t>Loss function for the optimizer: </a:t>
            </a:r>
          </a:p>
          <a:p>
            <a:endParaRPr lang="en-US" sz="2000" dirty="0"/>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255" y="4845050"/>
            <a:ext cx="2492375" cy="50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962670" y="708855"/>
            <a:ext cx="6067192" cy="583565"/>
          </a:xfrm>
          <a:prstGeom prst="rect">
            <a:avLst/>
          </a:prstGeom>
        </p:spPr>
        <p:txBody>
          <a:bodyPr wrap="square">
            <a:spAutoFit/>
          </a:bodyPr>
          <a:lstStyle/>
          <a:p>
            <a:r>
              <a:rPr lang="en-US" sz="3200" dirty="0"/>
              <a:t>2. Learned optimizer</a:t>
            </a:r>
            <a:endParaRPr lang="en-US" sz="3200" b="1" dirty="0"/>
          </a:p>
        </p:txBody>
      </p:sp>
      <p:graphicFrame>
        <p:nvGraphicFramePr>
          <p:cNvPr id="13" name="对象 12"/>
          <p:cNvGraphicFramePr/>
          <p:nvPr/>
        </p:nvGraphicFramePr>
        <p:xfrm>
          <a:off x="347345" y="1612265"/>
          <a:ext cx="4095750" cy="2426970"/>
        </p:xfrm>
        <a:graphic>
          <a:graphicData uri="http://schemas.openxmlformats.org/presentationml/2006/ole">
            <mc:AlternateContent xmlns:mc="http://schemas.openxmlformats.org/markup-compatibility/2006">
              <mc:Choice xmlns:v="urn:schemas-microsoft-com:vml" Requires="v">
                <p:oleObj spid="_x0000_s8288" r:id="rId8" imgW="5060950" imgH="3130550" progId="Paint.Picture">
                  <p:embed/>
                </p:oleObj>
              </mc:Choice>
              <mc:Fallback>
                <p:oleObj r:id="rId8" imgW="5060950" imgH="3130550" progId="Paint.Picture">
                  <p:embed/>
                  <p:pic>
                    <p:nvPicPr>
                      <p:cNvPr id="0" name="图片 13"/>
                      <p:cNvPicPr/>
                      <p:nvPr/>
                    </p:nvPicPr>
                    <p:blipFill>
                      <a:blip r:embed="rId9"/>
                      <a:stretch>
                        <a:fillRect/>
                      </a:stretch>
                    </p:blipFill>
                    <p:spPr>
                      <a:xfrm>
                        <a:off x="347345" y="1612265"/>
                        <a:ext cx="4095750" cy="2426970"/>
                      </a:xfrm>
                      <a:prstGeom prst="rect">
                        <a:avLst/>
                      </a:prstGeom>
                    </p:spPr>
                  </p:pic>
                </p:oleObj>
              </mc:Fallback>
            </mc:AlternateContent>
          </a:graphicData>
        </a:graphic>
      </p:graphicFrame>
      <p:sp>
        <p:nvSpPr>
          <p:cNvPr id="6" name="文本框 5"/>
          <p:cNvSpPr txBox="1"/>
          <p:nvPr/>
        </p:nvSpPr>
        <p:spPr>
          <a:xfrm>
            <a:off x="3453765" y="3660140"/>
            <a:ext cx="907415" cy="368300"/>
          </a:xfrm>
          <a:prstGeom prst="rect">
            <a:avLst/>
          </a:prstGeom>
          <a:noFill/>
        </p:spPr>
        <p:txBody>
          <a:bodyPr wrap="none" rtlCol="0" anchor="t">
            <a:spAutoFit/>
          </a:bodyPr>
          <a:lstStyle/>
          <a:p>
            <a:r>
              <a:rPr lang="en-US" b="1" dirty="0">
                <a:sym typeface="+mn-ea"/>
              </a:rPr>
              <a:t>Learner</a:t>
            </a:r>
            <a:endParaRPr lang="zh-CN" altLang="en-US"/>
          </a:p>
        </p:txBody>
      </p:sp>
      <p:sp>
        <p:nvSpPr>
          <p:cNvPr id="15" name="文本框 14"/>
          <p:cNvSpPr txBox="1"/>
          <p:nvPr/>
        </p:nvSpPr>
        <p:spPr>
          <a:xfrm>
            <a:off x="336550" y="3670935"/>
            <a:ext cx="1421130" cy="368300"/>
          </a:xfrm>
          <a:prstGeom prst="rect">
            <a:avLst/>
          </a:prstGeom>
          <a:noFill/>
        </p:spPr>
        <p:txBody>
          <a:bodyPr wrap="none" rtlCol="0" anchor="t">
            <a:spAutoFit/>
          </a:bodyPr>
          <a:lstStyle/>
          <a:p>
            <a:r>
              <a:rPr lang="en-US" b="1" dirty="0">
                <a:sym typeface="+mn-ea"/>
              </a:rPr>
              <a:t>Meta learner</a:t>
            </a:r>
            <a:endParaRPr lang="zh-CN" altLang="en-US"/>
          </a:p>
        </p:txBody>
      </p:sp>
      <p:sp>
        <p:nvSpPr>
          <p:cNvPr id="17" name="文本框 16"/>
          <p:cNvSpPr txBox="1"/>
          <p:nvPr/>
        </p:nvSpPr>
        <p:spPr>
          <a:xfrm flipH="1">
            <a:off x="3720465" y="3942080"/>
            <a:ext cx="76200" cy="460375"/>
          </a:xfrm>
          <a:prstGeom prst="rect">
            <a:avLst/>
          </a:prstGeom>
          <a:noFill/>
        </p:spPr>
        <p:txBody>
          <a:bodyPr wrap="square" rtlCol="0" anchor="t">
            <a:spAutoFit/>
          </a:bodyPr>
          <a:lstStyle/>
          <a:p>
            <a:r>
              <a:rPr lang="zh-CN" altLang="en-US" sz="2400" b="1">
                <a:solidFill>
                  <a:schemeClr val="tx2"/>
                </a:solidFill>
              </a:rPr>
              <a:t>f</a:t>
            </a:r>
          </a:p>
        </p:txBody>
      </p:sp>
      <p:sp>
        <p:nvSpPr>
          <p:cNvPr id="18" name="文本框 17"/>
          <p:cNvSpPr txBox="1"/>
          <p:nvPr/>
        </p:nvSpPr>
        <p:spPr>
          <a:xfrm>
            <a:off x="760095" y="3912870"/>
            <a:ext cx="789940" cy="460375"/>
          </a:xfrm>
          <a:prstGeom prst="rect">
            <a:avLst/>
          </a:prstGeom>
          <a:noFill/>
        </p:spPr>
        <p:txBody>
          <a:bodyPr wrap="square" rtlCol="0" anchor="t">
            <a:spAutoFit/>
          </a:bodyPr>
          <a:lstStyle/>
          <a:p>
            <a:r>
              <a:rPr lang="zh-CN" altLang="en-US" sz="2400" b="1">
                <a:solidFill>
                  <a:schemeClr val="tx2"/>
                </a:solidFill>
              </a:rPr>
              <a:t>g</a:t>
            </a:r>
          </a:p>
        </p:txBody>
      </p:sp>
      <p:graphicFrame>
        <p:nvGraphicFramePr>
          <p:cNvPr id="19" name="对象 18"/>
          <p:cNvGraphicFramePr/>
          <p:nvPr/>
        </p:nvGraphicFramePr>
        <p:xfrm>
          <a:off x="4609465" y="5350510"/>
          <a:ext cx="5313045" cy="909955"/>
        </p:xfrm>
        <a:graphic>
          <a:graphicData uri="http://schemas.openxmlformats.org/presentationml/2006/ole">
            <mc:AlternateContent xmlns:mc="http://schemas.openxmlformats.org/markup-compatibility/2006">
              <mc:Choice xmlns:v="urn:schemas-microsoft-com:vml" Requires="v">
                <p:oleObj spid="_x0000_s8289" r:id="rId10" imgW="7004050" imgH="1403350" progId="Paint.Picture">
                  <p:embed/>
                </p:oleObj>
              </mc:Choice>
              <mc:Fallback>
                <p:oleObj r:id="rId10" imgW="7004050" imgH="1403350" progId="Paint.Picture">
                  <p:embed/>
                  <p:pic>
                    <p:nvPicPr>
                      <p:cNvPr id="0" name="图片 19"/>
                      <p:cNvPicPr/>
                      <p:nvPr/>
                    </p:nvPicPr>
                    <p:blipFill>
                      <a:blip r:embed="rId11"/>
                      <a:srcRect l="7567"/>
                      <a:stretch>
                        <a:fillRect/>
                      </a:stretch>
                    </p:blipFill>
                    <p:spPr>
                      <a:xfrm>
                        <a:off x="4609465" y="5350510"/>
                        <a:ext cx="5313045" cy="90995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blinds(horizontal)">
                                      <p:cBhvr>
                                        <p:cTn id="18" dur="500"/>
                                        <p:tgtEl>
                                          <p:spTgt spid="8196"/>
                                        </p:tgtEl>
                                      </p:cBhvr>
                                    </p:animEffect>
                                  </p:childTnLst>
                                </p:cTn>
                              </p:par>
                              <p:par>
                                <p:cTn id="19" presetID="3"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5213" y="11876"/>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34</a:t>
            </a:fld>
            <a:endParaRPr lang="zh-CN" altLang="en-US" dirty="0"/>
          </a:p>
        </p:txBody>
      </p:sp>
      <p:sp>
        <p:nvSpPr>
          <p:cNvPr id="3" name="Rectangle 2"/>
          <p:cNvSpPr/>
          <p:nvPr/>
        </p:nvSpPr>
        <p:spPr>
          <a:xfrm>
            <a:off x="216474" y="6198208"/>
            <a:ext cx="10984983" cy="523220"/>
          </a:xfrm>
          <a:prstGeom prst="rect">
            <a:avLst/>
          </a:prstGeom>
        </p:spPr>
        <p:txBody>
          <a:bodyPr wrap="square">
            <a:spAutoFit/>
          </a:bodyPr>
          <a:lstStyle/>
          <a:p>
            <a:r>
              <a:rPr lang="en-US" sz="1400" dirty="0"/>
              <a:t>[1] </a:t>
            </a:r>
            <a:r>
              <a:rPr lang="en-US" sz="1400" dirty="0" err="1"/>
              <a:t>Andrychowicz</a:t>
            </a:r>
            <a:r>
              <a:rPr lang="en-US" sz="1400" dirty="0"/>
              <a:t>, Marcin, </a:t>
            </a:r>
            <a:r>
              <a:rPr lang="en-US" sz="1400" dirty="0" err="1"/>
              <a:t>Denil</a:t>
            </a:r>
            <a:r>
              <a:rPr lang="en-US" sz="1400" dirty="0"/>
              <a:t>, Misha, Gomez, Sergio, Hoffman, Matthew W, </a:t>
            </a:r>
            <a:r>
              <a:rPr lang="en-US" sz="1400" dirty="0" err="1"/>
              <a:t>Pfau</a:t>
            </a:r>
            <a:r>
              <a:rPr lang="en-US" sz="1400" dirty="0"/>
              <a:t>, David, </a:t>
            </a:r>
            <a:r>
              <a:rPr lang="en-US" sz="1400" dirty="0" err="1"/>
              <a:t>Schaul</a:t>
            </a:r>
            <a:r>
              <a:rPr lang="en-US" sz="1400" dirty="0"/>
              <a:t>, Tom, and de Freitas, </a:t>
            </a:r>
            <a:r>
              <a:rPr lang="en-US" sz="1400" dirty="0" err="1"/>
              <a:t>Nando</a:t>
            </a:r>
            <a:r>
              <a:rPr lang="en-US" sz="1400" dirty="0"/>
              <a:t>. </a:t>
            </a:r>
            <a:r>
              <a:rPr lang="en-US" sz="1400" b="1" dirty="0"/>
              <a:t>Learning to learn by gradient descent by gradient descent</a:t>
            </a:r>
            <a:r>
              <a:rPr lang="en-US" sz="1400" dirty="0"/>
              <a:t>. In Advances in Neural Information Processing </a:t>
            </a:r>
            <a:r>
              <a:rPr lang="en-US" sz="1400" dirty="0" smtClean="0"/>
              <a:t>Systems, </a:t>
            </a:r>
            <a:r>
              <a:rPr lang="en-US" sz="1400" dirty="0"/>
              <a:t>2016</a:t>
            </a:r>
          </a:p>
        </p:txBody>
      </p:sp>
      <p:sp>
        <p:nvSpPr>
          <p:cNvPr id="8" name="Rectangle 7"/>
          <p:cNvSpPr/>
          <p:nvPr/>
        </p:nvSpPr>
        <p:spPr>
          <a:xfrm>
            <a:off x="784870" y="708855"/>
            <a:ext cx="6067192" cy="583565"/>
          </a:xfrm>
          <a:prstGeom prst="rect">
            <a:avLst/>
          </a:prstGeom>
        </p:spPr>
        <p:txBody>
          <a:bodyPr wrap="square">
            <a:spAutoFit/>
          </a:bodyPr>
          <a:lstStyle/>
          <a:p>
            <a:r>
              <a:rPr lang="en-US" sz="3200" dirty="0"/>
              <a:t>2. Learned optimizer</a:t>
            </a:r>
            <a:endParaRPr lang="en-US" sz="3200" b="1" dirty="0"/>
          </a:p>
        </p:txBody>
      </p:sp>
      <p:graphicFrame>
        <p:nvGraphicFramePr>
          <p:cNvPr id="11" name="对象 10"/>
          <p:cNvGraphicFramePr/>
          <p:nvPr/>
        </p:nvGraphicFramePr>
        <p:xfrm>
          <a:off x="1398905" y="1433830"/>
          <a:ext cx="8169275" cy="2406650"/>
        </p:xfrm>
        <a:graphic>
          <a:graphicData uri="http://schemas.openxmlformats.org/presentationml/2006/ole">
            <mc:AlternateContent xmlns:mc="http://schemas.openxmlformats.org/markup-compatibility/2006">
              <mc:Choice xmlns:v="urn:schemas-microsoft-com:vml" Requires="v">
                <p:oleObj spid="_x0000_s9314" r:id="rId5" imgW="10013950" imgH="2838450" progId="Paint.Picture">
                  <p:embed/>
                </p:oleObj>
              </mc:Choice>
              <mc:Fallback>
                <p:oleObj r:id="rId5" imgW="10013950" imgH="2838450" progId="Paint.Picture">
                  <p:embed/>
                  <p:pic>
                    <p:nvPicPr>
                      <p:cNvPr id="0" name="图片 14"/>
                      <p:cNvPicPr/>
                      <p:nvPr/>
                    </p:nvPicPr>
                    <p:blipFill>
                      <a:blip r:embed="rId6"/>
                      <a:stretch>
                        <a:fillRect/>
                      </a:stretch>
                    </p:blipFill>
                    <p:spPr>
                      <a:xfrm>
                        <a:off x="1398905" y="1433830"/>
                        <a:ext cx="8169275" cy="2406650"/>
                      </a:xfrm>
                      <a:prstGeom prst="rect">
                        <a:avLst/>
                      </a:prstGeom>
                    </p:spPr>
                  </p:pic>
                </p:oleObj>
              </mc:Fallback>
            </mc:AlternateContent>
          </a:graphicData>
        </a:graphic>
      </p:graphicFrame>
      <p:sp>
        <p:nvSpPr>
          <p:cNvPr id="16" name="文本框 15"/>
          <p:cNvSpPr txBox="1"/>
          <p:nvPr/>
        </p:nvSpPr>
        <p:spPr>
          <a:xfrm>
            <a:off x="2222500" y="5898515"/>
            <a:ext cx="8052435" cy="368300"/>
          </a:xfrm>
          <a:prstGeom prst="rect">
            <a:avLst/>
          </a:prstGeom>
          <a:noFill/>
        </p:spPr>
        <p:txBody>
          <a:bodyPr wrap="square" rtlCol="0" anchor="t">
            <a:spAutoFit/>
          </a:bodyPr>
          <a:lstStyle/>
          <a:p>
            <a:r>
              <a:rPr lang="zh-CN" altLang="en-US"/>
              <a:t>Comparisons between learned and hand-crafted optimizers performance.</a:t>
            </a:r>
          </a:p>
        </p:txBody>
      </p:sp>
      <p:graphicFrame>
        <p:nvGraphicFramePr>
          <p:cNvPr id="17" name="对象 16"/>
          <p:cNvGraphicFramePr/>
          <p:nvPr/>
        </p:nvGraphicFramePr>
        <p:xfrm>
          <a:off x="1398905" y="3840480"/>
          <a:ext cx="9052560" cy="2058035"/>
        </p:xfrm>
        <a:graphic>
          <a:graphicData uri="http://schemas.openxmlformats.org/presentationml/2006/ole">
            <mc:AlternateContent xmlns:mc="http://schemas.openxmlformats.org/markup-compatibility/2006">
              <mc:Choice xmlns:v="urn:schemas-microsoft-com:vml" Requires="v">
                <p:oleObj spid="_x0000_s9315" r:id="rId7" imgW="9963150" imgH="2324100" progId="Paint.Picture">
                  <p:embed/>
                </p:oleObj>
              </mc:Choice>
              <mc:Fallback>
                <p:oleObj r:id="rId7" imgW="9963150" imgH="2324100" progId="Paint.Picture">
                  <p:embed/>
                  <p:pic>
                    <p:nvPicPr>
                      <p:cNvPr id="0" name="图片 17"/>
                      <p:cNvPicPr/>
                      <p:nvPr/>
                    </p:nvPicPr>
                    <p:blipFill>
                      <a:blip r:embed="rId8"/>
                      <a:stretch>
                        <a:fillRect/>
                      </a:stretch>
                    </p:blipFill>
                    <p:spPr>
                      <a:xfrm>
                        <a:off x="1398905" y="3840480"/>
                        <a:ext cx="9052560" cy="205803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35</a:t>
            </a:fld>
            <a:endParaRPr lang="zh-CN" altLang="en-US"/>
          </a:p>
        </p:txBody>
      </p:sp>
      <p:sp>
        <p:nvSpPr>
          <p:cNvPr id="3" name="Rectangle 2"/>
          <p:cNvSpPr/>
          <p:nvPr/>
        </p:nvSpPr>
        <p:spPr>
          <a:xfrm>
            <a:off x="614657" y="6245615"/>
            <a:ext cx="10145486" cy="307777"/>
          </a:xfrm>
          <a:prstGeom prst="rect">
            <a:avLst/>
          </a:prstGeom>
        </p:spPr>
        <p:txBody>
          <a:bodyPr wrap="square">
            <a:spAutoFit/>
          </a:bodyPr>
          <a:lstStyle/>
          <a:p>
            <a:pPr lvl="0"/>
            <a:r>
              <a:rPr lang="en-US" sz="1400" dirty="0"/>
              <a:t>[1] Finn, C., </a:t>
            </a:r>
            <a:r>
              <a:rPr lang="en-US" sz="1400" dirty="0" err="1"/>
              <a:t>Abbeel</a:t>
            </a:r>
            <a:r>
              <a:rPr lang="en-US" sz="1400" dirty="0"/>
              <a:t>, P., &amp; Levine, S. (2017). </a:t>
            </a:r>
            <a:r>
              <a:rPr lang="en-US" sz="1400" b="1" dirty="0"/>
              <a:t>Model-Agnostic Meta-Learning for Fast Adaptation of Deep Networks</a:t>
            </a:r>
            <a:r>
              <a:rPr lang="en-US" sz="1400" dirty="0"/>
              <a:t>. </a:t>
            </a:r>
            <a:r>
              <a:rPr lang="en-US" sz="1400" dirty="0" smtClean="0"/>
              <a:t>arXiv:1703.03400</a:t>
            </a:r>
            <a:r>
              <a:rPr lang="en-US" sz="1400" dirty="0"/>
              <a:t>.</a:t>
            </a:r>
          </a:p>
        </p:txBody>
      </p:sp>
      <p:pic>
        <p:nvPicPr>
          <p:cNvPr id="14" name="图片 3"/>
          <p:cNvPicPr/>
          <p:nvPr/>
        </p:nvPicPr>
        <p:blipFill>
          <a:blip r:embed="rId4"/>
          <a:stretch>
            <a:fillRect/>
          </a:stretch>
        </p:blipFill>
        <p:spPr>
          <a:xfrm>
            <a:off x="4316730" y="4152265"/>
            <a:ext cx="6443345" cy="982980"/>
          </a:xfrm>
          <a:prstGeom prst="rect">
            <a:avLst/>
          </a:prstGeom>
          <a:noFill/>
          <a:ln w="9525">
            <a:noFill/>
          </a:ln>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638" y="2072676"/>
            <a:ext cx="10006057" cy="81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84870" y="708855"/>
            <a:ext cx="6067192" cy="583565"/>
          </a:xfrm>
          <a:prstGeom prst="rect">
            <a:avLst/>
          </a:prstGeom>
        </p:spPr>
        <p:txBody>
          <a:bodyPr wrap="square">
            <a:spAutoFit/>
          </a:bodyPr>
          <a:lstStyle/>
          <a:p>
            <a:r>
              <a:rPr lang="en-US" sz="3200" dirty="0"/>
              <a:t>3. Learned initialization</a:t>
            </a:r>
            <a:endParaRPr lang="en-US" sz="3200" b="1" dirty="0"/>
          </a:p>
        </p:txBody>
      </p:sp>
      <p:pic>
        <p:nvPicPr>
          <p:cNvPr id="18" name="图片 4"/>
          <p:cNvPicPr>
            <a:picLocks noChangeAspect="1"/>
          </p:cNvPicPr>
          <p:nvPr/>
        </p:nvPicPr>
        <p:blipFill>
          <a:blip r:embed="rId6"/>
          <a:stretch>
            <a:fillRect/>
          </a:stretch>
        </p:blipFill>
        <p:spPr>
          <a:xfrm>
            <a:off x="3063875" y="3253740"/>
            <a:ext cx="6525895" cy="351155"/>
          </a:xfrm>
          <a:prstGeom prst="rect">
            <a:avLst/>
          </a:prstGeom>
          <a:noFill/>
          <a:ln w="9525">
            <a:noFill/>
          </a:ln>
        </p:spPr>
      </p:pic>
      <p:sp>
        <p:nvSpPr>
          <p:cNvPr id="6" name="文本框 5"/>
          <p:cNvSpPr txBox="1"/>
          <p:nvPr/>
        </p:nvSpPr>
        <p:spPr>
          <a:xfrm>
            <a:off x="6981825" y="2885440"/>
            <a:ext cx="2292985" cy="368300"/>
          </a:xfrm>
          <a:prstGeom prst="rect">
            <a:avLst/>
          </a:prstGeom>
          <a:noFill/>
        </p:spPr>
        <p:txBody>
          <a:bodyPr wrap="square" rtlCol="0" anchor="t">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sym typeface="+mn-ea"/>
              </a:rPr>
              <a:t>transition distribution</a:t>
            </a:r>
          </a:p>
        </p:txBody>
      </p:sp>
      <p:sp>
        <p:nvSpPr>
          <p:cNvPr id="7" name="文本框 6"/>
          <p:cNvSpPr txBox="1"/>
          <p:nvPr/>
        </p:nvSpPr>
        <p:spPr>
          <a:xfrm>
            <a:off x="3968115" y="2932430"/>
            <a:ext cx="1363345" cy="368300"/>
          </a:xfrm>
          <a:prstGeom prst="rect">
            <a:avLst/>
          </a:prstGeom>
          <a:noFill/>
        </p:spPr>
        <p:txBody>
          <a:bodyPr wrap="none" rtlCol="0" anchor="t">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sym typeface="+mn-ea"/>
              </a:rPr>
              <a:t>loss function</a:t>
            </a:r>
          </a:p>
        </p:txBody>
      </p:sp>
      <p:sp>
        <p:nvSpPr>
          <p:cNvPr id="9" name="文本框 8"/>
          <p:cNvSpPr txBox="1"/>
          <p:nvPr/>
        </p:nvSpPr>
        <p:spPr>
          <a:xfrm>
            <a:off x="5995670" y="3604895"/>
            <a:ext cx="1941830" cy="368300"/>
          </a:xfrm>
          <a:prstGeom prst="rect">
            <a:avLst/>
          </a:prstGeom>
          <a:noFill/>
        </p:spPr>
        <p:txBody>
          <a:bodyPr wrap="none" rtlCol="0" anchor="t">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sym typeface="+mn-ea"/>
              </a:rPr>
              <a:t>initial observations</a:t>
            </a:r>
          </a:p>
        </p:txBody>
      </p:sp>
      <p:sp>
        <p:nvSpPr>
          <p:cNvPr id="10" name="文本框 9"/>
          <p:cNvSpPr txBox="1"/>
          <p:nvPr/>
        </p:nvSpPr>
        <p:spPr>
          <a:xfrm>
            <a:off x="8486140" y="3604895"/>
            <a:ext cx="2540000" cy="368300"/>
          </a:xfrm>
          <a:prstGeom prst="rect">
            <a:avLst/>
          </a:prstGeom>
          <a:noFill/>
        </p:spPr>
        <p:txBody>
          <a:bodyPr wrap="square" rtlCol="0" anchor="t">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rPr>
              <a:t> episode length</a:t>
            </a:r>
          </a:p>
        </p:txBody>
      </p:sp>
      <p:sp>
        <p:nvSpPr>
          <p:cNvPr id="11" name="文本框 10"/>
          <p:cNvSpPr txBox="1"/>
          <p:nvPr/>
        </p:nvSpPr>
        <p:spPr>
          <a:xfrm>
            <a:off x="1656715" y="4281805"/>
            <a:ext cx="2540000" cy="521970"/>
          </a:xfrm>
          <a:prstGeom prst="rect">
            <a:avLst/>
          </a:prstGeom>
          <a:noFill/>
        </p:spPr>
        <p:txBody>
          <a:bodyPr wrap="square" rtlCol="0" anchor="t">
            <a:spAutoFit/>
          </a:bodyPr>
          <a:lstStyle/>
          <a:p>
            <a:r>
              <a:rPr lang="zh-CN" altLang="en-US" sz="2800"/>
              <a:t> meta-objective</a:t>
            </a:r>
          </a:p>
        </p:txBody>
      </p:sp>
      <p:sp>
        <p:nvSpPr>
          <p:cNvPr id="12" name="文本框 11"/>
          <p:cNvSpPr txBox="1"/>
          <p:nvPr/>
        </p:nvSpPr>
        <p:spPr>
          <a:xfrm>
            <a:off x="1019810" y="1424940"/>
            <a:ext cx="9531985" cy="460375"/>
          </a:xfrm>
          <a:prstGeom prst="rect">
            <a:avLst/>
          </a:prstGeom>
          <a:noFill/>
        </p:spPr>
        <p:txBody>
          <a:bodyPr wrap="square" rtlCol="0">
            <a:spAutoFit/>
          </a:bodyPr>
          <a:lstStyle/>
          <a:p>
            <a:r>
              <a:rPr lang="en-US" altLang="zh-CN" sz="2400">
                <a:solidFill>
                  <a:srgbClr val="FF0000"/>
                </a:solidFill>
              </a:rPr>
              <a:t>Idea:</a:t>
            </a:r>
            <a:r>
              <a:rPr lang="en-US" altLang="zh-CN" sz="2400"/>
              <a:t> Train over many tasks, to learn </a:t>
            </a:r>
            <a:r>
              <a:rPr lang="en-US" altLang="zh-CN" sz="2400">
                <a:solidFill>
                  <a:schemeClr val="tx2"/>
                </a:solidFill>
              </a:rPr>
              <a:t>parameter vector </a:t>
            </a:r>
            <a:r>
              <a:rPr lang="en-US" altLang="zh-CN" sz="2400">
                <a:solidFill>
                  <a:schemeClr val="tx2"/>
                </a:solidFill>
                <a:latin typeface="Arial" panose="020B0604020202020204" pitchFamily="34" charset="0"/>
              </a:rPr>
              <a:t>θ</a:t>
            </a:r>
            <a:r>
              <a:rPr lang="en-US" altLang="zh-CN" sz="2400"/>
              <a:t>  that transfers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36</a:t>
            </a:fld>
            <a:endParaRPr lang="zh-CN" altLang="en-US"/>
          </a:p>
        </p:txBody>
      </p:sp>
      <p:sp>
        <p:nvSpPr>
          <p:cNvPr id="3" name="Rectangle 2"/>
          <p:cNvSpPr/>
          <p:nvPr/>
        </p:nvSpPr>
        <p:spPr>
          <a:xfrm>
            <a:off x="614657" y="6245615"/>
            <a:ext cx="10145486" cy="307777"/>
          </a:xfrm>
          <a:prstGeom prst="rect">
            <a:avLst/>
          </a:prstGeom>
        </p:spPr>
        <p:txBody>
          <a:bodyPr wrap="square">
            <a:spAutoFit/>
          </a:bodyPr>
          <a:lstStyle/>
          <a:p>
            <a:pPr lvl="0"/>
            <a:r>
              <a:rPr lang="en-US" sz="1400" dirty="0"/>
              <a:t>[1] Finn, C., </a:t>
            </a:r>
            <a:r>
              <a:rPr lang="en-US" sz="1400" dirty="0" err="1"/>
              <a:t>Abbeel</a:t>
            </a:r>
            <a:r>
              <a:rPr lang="en-US" sz="1400" dirty="0"/>
              <a:t>, P., &amp; Levine, S. (2017). </a:t>
            </a:r>
            <a:r>
              <a:rPr lang="en-US" sz="1400" b="1" dirty="0"/>
              <a:t>Model-Agnostic Meta-Learning for Fast Adaptation of Deep Networks</a:t>
            </a:r>
            <a:r>
              <a:rPr lang="en-US" sz="1400" dirty="0"/>
              <a:t>. </a:t>
            </a:r>
            <a:r>
              <a:rPr lang="en-US" sz="1400" dirty="0" smtClean="0"/>
              <a:t>arXiv:1703.03400</a:t>
            </a:r>
            <a:r>
              <a:rPr lang="en-US" sz="1400" dirty="0"/>
              <a:t>.</a:t>
            </a:r>
          </a:p>
        </p:txBody>
      </p:sp>
      <p:sp>
        <p:nvSpPr>
          <p:cNvPr id="8" name="Rectangle 7"/>
          <p:cNvSpPr/>
          <p:nvPr/>
        </p:nvSpPr>
        <p:spPr>
          <a:xfrm>
            <a:off x="784870" y="708855"/>
            <a:ext cx="6067192" cy="583565"/>
          </a:xfrm>
          <a:prstGeom prst="rect">
            <a:avLst/>
          </a:prstGeom>
        </p:spPr>
        <p:txBody>
          <a:bodyPr wrap="square">
            <a:spAutoFit/>
          </a:bodyPr>
          <a:lstStyle/>
          <a:p>
            <a:r>
              <a:rPr lang="en-US" sz="3200" dirty="0"/>
              <a:t>3. Learned initialization</a:t>
            </a:r>
            <a:endParaRPr lang="en-US" sz="3200" b="1" dirty="0"/>
          </a:p>
        </p:txBody>
      </p:sp>
      <p:sp>
        <p:nvSpPr>
          <p:cNvPr id="100" name="文本框 99"/>
          <p:cNvSpPr txBox="1"/>
          <p:nvPr/>
        </p:nvSpPr>
        <p:spPr>
          <a:xfrm>
            <a:off x="391160" y="1495425"/>
            <a:ext cx="11191240" cy="706755"/>
          </a:xfrm>
          <a:prstGeom prst="rect">
            <a:avLst/>
          </a:prstGeom>
          <a:noFill/>
          <a:ln w="9525">
            <a:noFill/>
          </a:ln>
        </p:spPr>
        <p:txBody>
          <a:bodyPr wrap="square">
            <a:spAutoFit/>
          </a:bodyPr>
          <a:lstStyle/>
          <a:p>
            <a:pPr indent="0"/>
            <a:r>
              <a:rPr lang="en-US" altLang="zh-CN" sz="2000" b="1">
                <a:latin typeface="微软雅黑" panose="020B0503020204020204" charset="-122"/>
                <a:ea typeface="微软雅黑" panose="020B0503020204020204" charset="-122"/>
                <a:cs typeface="微软雅黑" panose="020B0503020204020204" charset="-122"/>
              </a:rPr>
              <a:t>The model is </a:t>
            </a:r>
            <a:r>
              <a:rPr lang="en-US" altLang="zh-CN" sz="2000" b="0">
                <a:latin typeface="微软雅黑" panose="020B0503020204020204" charset="-122"/>
                <a:ea typeface="微软雅黑" panose="020B0503020204020204" charset="-122"/>
                <a:cs typeface="微软雅黑" panose="020B0503020204020204" charset="-122"/>
              </a:rPr>
              <a:t>represented by aparametrized function f</a:t>
            </a:r>
            <a:r>
              <a:rPr lang="en-US" altLang="zh-CN" sz="2000" b="0" baseline="-25000">
                <a:latin typeface="微软雅黑" panose="020B0503020204020204" charset="-122"/>
                <a:ea typeface="微软雅黑" panose="020B0503020204020204" charset="-122"/>
                <a:cs typeface="微软雅黑" panose="020B0503020204020204" charset="-122"/>
              </a:rPr>
              <a:t>θ</a:t>
            </a:r>
            <a:r>
              <a:rPr lang="en-US" altLang="zh-CN" sz="2000" b="0">
                <a:latin typeface="微软雅黑" panose="020B0503020204020204" charset="-122"/>
                <a:ea typeface="微软雅黑" panose="020B0503020204020204" charset="-122"/>
                <a:cs typeface="微软雅黑" panose="020B0503020204020204" charset="-122"/>
              </a:rPr>
              <a:t> with parameters θ. </a:t>
            </a:r>
          </a:p>
          <a:p>
            <a:pPr indent="0"/>
            <a:r>
              <a:rPr lang="en-US" altLang="zh-CN" sz="2000" b="0">
                <a:latin typeface="微软雅黑" panose="020B0503020204020204" charset="-122"/>
                <a:ea typeface="微软雅黑" panose="020B0503020204020204" charset="-122"/>
                <a:cs typeface="微软雅黑" panose="020B0503020204020204" charset="-122"/>
              </a:rPr>
              <a:t>When adapting to a new task T</a:t>
            </a:r>
            <a:r>
              <a:rPr lang="en-US" altLang="zh-CN" sz="2000" b="0" baseline="-25000">
                <a:latin typeface="微软雅黑" panose="020B0503020204020204" charset="-122"/>
                <a:ea typeface="微软雅黑" panose="020B0503020204020204" charset="-122"/>
                <a:cs typeface="微软雅黑" panose="020B0503020204020204" charset="-122"/>
              </a:rPr>
              <a:t>i </a:t>
            </a:r>
            <a:r>
              <a:rPr lang="en-US" altLang="zh-CN" sz="2000" b="0">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sym typeface="+mn-ea"/>
              </a:rPr>
              <a:t>t</a:t>
            </a:r>
            <a:r>
              <a:rPr lang="en-US" altLang="zh-CN" sz="2000" b="0">
                <a:latin typeface="微软雅黑" panose="020B0503020204020204" charset="-122"/>
                <a:ea typeface="微软雅黑" panose="020B0503020204020204" charset="-122"/>
                <a:cs typeface="微软雅黑" panose="020B0503020204020204" charset="-122"/>
              </a:rPr>
              <a:t>he model's parameters θ become θ’</a:t>
            </a:r>
            <a:endParaRPr lang="zh-CN" altLang="en-US" sz="2000"/>
          </a:p>
        </p:txBody>
      </p:sp>
      <p:pic>
        <p:nvPicPr>
          <p:cNvPr id="16" name="图片 2"/>
          <p:cNvPicPr>
            <a:picLocks noChangeAspect="1"/>
          </p:cNvPicPr>
          <p:nvPr/>
        </p:nvPicPr>
        <p:blipFill>
          <a:blip r:embed="rId4"/>
          <a:stretch>
            <a:fillRect/>
          </a:stretch>
        </p:blipFill>
        <p:spPr>
          <a:xfrm>
            <a:off x="5241290" y="2202180"/>
            <a:ext cx="5306060" cy="3665855"/>
          </a:xfrm>
          <a:prstGeom prst="rect">
            <a:avLst/>
          </a:prstGeom>
          <a:noFill/>
          <a:ln w="9525">
            <a:noFill/>
          </a:ln>
        </p:spPr>
      </p:pic>
      <p:pic>
        <p:nvPicPr>
          <p:cNvPr id="6" name="Picture 8" descr="https://pic2.zhimg.com/80/v2-c190d5bca7574803860f45229a5cc20f_hd.jpg"/>
          <p:cNvPicPr/>
          <p:nvPr/>
        </p:nvPicPr>
        <p:blipFill>
          <a:blip r:embed="rId5">
            <a:extLst>
              <a:ext uri="{28A0092B-C50C-407E-A947-70E740481C1C}">
                <a14:useLocalDpi xmlns:a14="http://schemas.microsoft.com/office/drawing/2010/main" val="0"/>
              </a:ext>
            </a:extLst>
          </a:blip>
          <a:srcRect l="17106" r="13685"/>
          <a:stretch>
            <a:fillRect/>
          </a:stretch>
        </p:blipFill>
        <p:spPr>
          <a:xfrm>
            <a:off x="1317625" y="2310765"/>
            <a:ext cx="3374390" cy="2440940"/>
          </a:xfrm>
          <a:prstGeom prst="rect">
            <a:avLst/>
          </a:prstGeom>
          <a:noFill/>
          <a:ln>
            <a:noFill/>
          </a:ln>
        </p:spPr>
      </p:pic>
      <p:sp>
        <p:nvSpPr>
          <p:cNvPr id="7" name="文本框 6"/>
          <p:cNvSpPr txBox="1"/>
          <p:nvPr/>
        </p:nvSpPr>
        <p:spPr>
          <a:xfrm>
            <a:off x="487680" y="4751705"/>
            <a:ext cx="4628515" cy="368300"/>
          </a:xfrm>
          <a:prstGeom prst="rect">
            <a:avLst/>
          </a:prstGeom>
          <a:noFill/>
        </p:spPr>
        <p:txBody>
          <a:bodyPr wrap="square" rtlCol="0">
            <a:spAutoFit/>
          </a:bodyPr>
          <a:lstStyle/>
          <a:p>
            <a:r>
              <a:rPr lang="zh-CN" altLang="en-US" b="1">
                <a:solidFill>
                  <a:schemeClr val="tx1"/>
                </a:solidFill>
                <a:latin typeface="Arial" panose="020B0604020202020204" pitchFamily="34" charset="0"/>
              </a:rPr>
              <a:t>θ </a:t>
            </a:r>
            <a:r>
              <a:rPr lang="en-US" altLang="zh-CN">
                <a:solidFill>
                  <a:schemeClr val="tx2"/>
                </a:solidFill>
                <a:latin typeface="Arial" panose="020B0604020202020204" pitchFamily="34" charset="0"/>
              </a:rPr>
              <a:t>parameter vector being meta-learned</a:t>
            </a:r>
          </a:p>
        </p:txBody>
      </p:sp>
      <p:sp>
        <p:nvSpPr>
          <p:cNvPr id="9" name="文本框 8"/>
          <p:cNvSpPr txBox="1"/>
          <p:nvPr/>
        </p:nvSpPr>
        <p:spPr>
          <a:xfrm>
            <a:off x="487680" y="5266055"/>
            <a:ext cx="4204335" cy="368300"/>
          </a:xfrm>
          <a:prstGeom prst="rect">
            <a:avLst/>
          </a:prstGeom>
          <a:noFill/>
        </p:spPr>
        <p:txBody>
          <a:bodyPr wrap="square" rtlCol="0">
            <a:spAutoFit/>
          </a:bodyPr>
          <a:lstStyle/>
          <a:p>
            <a:r>
              <a:rPr lang="zh-CN" altLang="en-US" b="1">
                <a:solidFill>
                  <a:schemeClr val="tx1"/>
                </a:solidFill>
                <a:latin typeface="Arial" panose="020B0604020202020204" pitchFamily="34" charset="0"/>
              </a:rPr>
              <a:t>θ</a:t>
            </a:r>
            <a:r>
              <a:rPr lang="en-US" altLang="zh-CN" b="1" baseline="-25000">
                <a:solidFill>
                  <a:schemeClr val="tx1"/>
                </a:solidFill>
                <a:latin typeface="Arial" panose="020B0604020202020204" pitchFamily="34" charset="0"/>
              </a:rPr>
              <a:t>i</a:t>
            </a:r>
            <a:r>
              <a:rPr lang="en-US" altLang="zh-CN" b="1">
                <a:solidFill>
                  <a:schemeClr val="tx1"/>
                </a:solidFill>
                <a:latin typeface="Arial" panose="020B0604020202020204" pitchFamily="34" charset="0"/>
              </a:rPr>
              <a:t>*</a:t>
            </a:r>
            <a:r>
              <a:rPr lang="en-US" altLang="zh-CN">
                <a:solidFill>
                  <a:schemeClr val="tx2"/>
                </a:solidFill>
                <a:latin typeface="Arial" panose="020B0604020202020204" pitchFamily="34" charset="0"/>
              </a:rPr>
              <a:t> optimal parameter vector for task i</a:t>
            </a:r>
          </a:p>
        </p:txBody>
      </p:sp>
      <p:sp>
        <p:nvSpPr>
          <p:cNvPr id="10" name="文本框 9"/>
          <p:cNvSpPr txBox="1"/>
          <p:nvPr/>
        </p:nvSpPr>
        <p:spPr>
          <a:xfrm>
            <a:off x="9785985" y="5120005"/>
            <a:ext cx="1686560" cy="368300"/>
          </a:xfrm>
          <a:prstGeom prst="rect">
            <a:avLst/>
          </a:prstGeom>
          <a:noFill/>
        </p:spPr>
        <p:txBody>
          <a:bodyPr wrap="none" rtlCol="0" anchor="t">
            <a:spAutoFit/>
          </a:bodyPr>
          <a:lstStyle/>
          <a:p>
            <a:r>
              <a:rPr lang="en-US" altLang="zh-CN">
                <a:solidFill>
                  <a:schemeClr val="tx2"/>
                </a:solidFill>
                <a:latin typeface="微软雅黑" panose="020B0503020204020204" charset="-122"/>
                <a:ea typeface="微软雅黑" panose="020B0503020204020204" charset="-122"/>
                <a:cs typeface="微软雅黑" panose="020B0503020204020204" charset="-122"/>
                <a:sym typeface="+mn-ea"/>
              </a:rPr>
              <a:t>Meta-update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37</a:t>
            </a:fld>
            <a:endParaRPr lang="zh-CN" altLang="en-US"/>
          </a:p>
        </p:txBody>
      </p:sp>
      <p:sp>
        <p:nvSpPr>
          <p:cNvPr id="3" name="Rectangle 2"/>
          <p:cNvSpPr/>
          <p:nvPr/>
        </p:nvSpPr>
        <p:spPr>
          <a:xfrm>
            <a:off x="614657" y="6245615"/>
            <a:ext cx="10145486" cy="307777"/>
          </a:xfrm>
          <a:prstGeom prst="rect">
            <a:avLst/>
          </a:prstGeom>
        </p:spPr>
        <p:txBody>
          <a:bodyPr wrap="square">
            <a:spAutoFit/>
          </a:bodyPr>
          <a:lstStyle/>
          <a:p>
            <a:pPr lvl="0"/>
            <a:r>
              <a:rPr lang="en-US" sz="1400" dirty="0"/>
              <a:t>[1] Finn, C., </a:t>
            </a:r>
            <a:r>
              <a:rPr lang="en-US" sz="1400" dirty="0" err="1"/>
              <a:t>Abbeel</a:t>
            </a:r>
            <a:r>
              <a:rPr lang="en-US" sz="1400" dirty="0"/>
              <a:t>, P., &amp; Levine, S. (2017). </a:t>
            </a:r>
            <a:r>
              <a:rPr lang="en-US" sz="1400" b="1" dirty="0"/>
              <a:t>Model-Agnostic Meta-Learning for Fast Adaptation of Deep Networks</a:t>
            </a:r>
            <a:r>
              <a:rPr lang="en-US" sz="1400" dirty="0"/>
              <a:t>. </a:t>
            </a:r>
            <a:r>
              <a:rPr lang="en-US" sz="1400" dirty="0" smtClean="0"/>
              <a:t>arXiv:1703.03400</a:t>
            </a:r>
            <a:r>
              <a:rPr lang="en-US" sz="1400" dirty="0"/>
              <a:t>.</a:t>
            </a:r>
          </a:p>
        </p:txBody>
      </p:sp>
      <p:sp>
        <p:nvSpPr>
          <p:cNvPr id="8" name="Rectangle 7"/>
          <p:cNvSpPr/>
          <p:nvPr/>
        </p:nvSpPr>
        <p:spPr>
          <a:xfrm>
            <a:off x="784870" y="708855"/>
            <a:ext cx="6067192" cy="583565"/>
          </a:xfrm>
          <a:prstGeom prst="rect">
            <a:avLst/>
          </a:prstGeom>
        </p:spPr>
        <p:txBody>
          <a:bodyPr wrap="square">
            <a:spAutoFit/>
          </a:bodyPr>
          <a:lstStyle/>
          <a:p>
            <a:r>
              <a:rPr lang="en-US" sz="3200" dirty="0"/>
              <a:t>3. Learned initialization</a:t>
            </a:r>
            <a:endParaRPr lang="en-US" sz="3200" b="1"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83" y="1531918"/>
            <a:ext cx="5499940" cy="452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423" y="1496291"/>
            <a:ext cx="5495876" cy="461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38</a:t>
            </a:fld>
            <a:endParaRPr lang="zh-CN" altLang="en-US"/>
          </a:p>
        </p:txBody>
      </p:sp>
      <p:sp>
        <p:nvSpPr>
          <p:cNvPr id="3" name="Rectangle 2"/>
          <p:cNvSpPr/>
          <p:nvPr/>
        </p:nvSpPr>
        <p:spPr>
          <a:xfrm>
            <a:off x="614657" y="6245615"/>
            <a:ext cx="10145486" cy="307777"/>
          </a:xfrm>
          <a:prstGeom prst="rect">
            <a:avLst/>
          </a:prstGeom>
        </p:spPr>
        <p:txBody>
          <a:bodyPr wrap="square">
            <a:spAutoFit/>
          </a:bodyPr>
          <a:lstStyle/>
          <a:p>
            <a:pPr lvl="0"/>
            <a:r>
              <a:rPr lang="en-US" sz="1400" dirty="0"/>
              <a:t>[1] Finn, C., </a:t>
            </a:r>
            <a:r>
              <a:rPr lang="en-US" sz="1400" dirty="0" err="1"/>
              <a:t>Abbeel</a:t>
            </a:r>
            <a:r>
              <a:rPr lang="en-US" sz="1400" dirty="0"/>
              <a:t>, P., &amp; Levine, S. (2017). </a:t>
            </a:r>
            <a:r>
              <a:rPr lang="en-US" sz="1400" b="1" dirty="0"/>
              <a:t>Model-Agnostic Meta-Learning for Fast Adaptation of Deep Networks</a:t>
            </a:r>
            <a:r>
              <a:rPr lang="en-US" sz="1400" dirty="0"/>
              <a:t>. </a:t>
            </a:r>
            <a:r>
              <a:rPr lang="en-US" sz="1400" dirty="0" smtClean="0"/>
              <a:t>arXiv:1703.03400</a:t>
            </a:r>
            <a:r>
              <a:rPr lang="en-US" sz="1400" dirty="0"/>
              <a:t>.</a:t>
            </a:r>
          </a:p>
        </p:txBody>
      </p:sp>
      <p:sp>
        <p:nvSpPr>
          <p:cNvPr id="8" name="Rectangle 7"/>
          <p:cNvSpPr/>
          <p:nvPr/>
        </p:nvSpPr>
        <p:spPr>
          <a:xfrm>
            <a:off x="784870" y="708855"/>
            <a:ext cx="6067192" cy="583565"/>
          </a:xfrm>
          <a:prstGeom prst="rect">
            <a:avLst/>
          </a:prstGeom>
        </p:spPr>
        <p:txBody>
          <a:bodyPr wrap="square">
            <a:spAutoFit/>
          </a:bodyPr>
          <a:lstStyle/>
          <a:p>
            <a:r>
              <a:rPr lang="en-US" sz="3200" dirty="0"/>
              <a:t>3. Learned initialization</a:t>
            </a:r>
            <a:endParaRPr lang="en-US" sz="3200" b="1" dirty="0"/>
          </a:p>
        </p:txBody>
      </p:sp>
      <p:graphicFrame>
        <p:nvGraphicFramePr>
          <p:cNvPr id="7" name="对象 6"/>
          <p:cNvGraphicFramePr/>
          <p:nvPr/>
        </p:nvGraphicFramePr>
        <p:xfrm>
          <a:off x="227965" y="1483995"/>
          <a:ext cx="8299450" cy="3890010"/>
        </p:xfrm>
        <a:graphic>
          <a:graphicData uri="http://schemas.openxmlformats.org/presentationml/2006/ole">
            <mc:AlternateContent xmlns:mc="http://schemas.openxmlformats.org/markup-compatibility/2006">
              <mc:Choice xmlns:v="urn:schemas-microsoft-com:vml" Requires="v">
                <p:oleObj spid="_x0000_s10338" r:id="rId5" imgW="11029950" imgH="4984750" progId="Paint.Picture">
                  <p:embed/>
                </p:oleObj>
              </mc:Choice>
              <mc:Fallback>
                <p:oleObj r:id="rId5" imgW="11029950" imgH="4984750" progId="Paint.Picture">
                  <p:embed/>
                  <p:pic>
                    <p:nvPicPr>
                      <p:cNvPr id="0" name="图片 8"/>
                      <p:cNvPicPr/>
                      <p:nvPr/>
                    </p:nvPicPr>
                    <p:blipFill>
                      <a:blip r:embed="rId6"/>
                      <a:stretch>
                        <a:fillRect/>
                      </a:stretch>
                    </p:blipFill>
                    <p:spPr>
                      <a:xfrm>
                        <a:off x="227965" y="1483995"/>
                        <a:ext cx="8299450" cy="3890010"/>
                      </a:xfrm>
                      <a:prstGeom prst="rect">
                        <a:avLst/>
                      </a:prstGeom>
                    </p:spPr>
                  </p:pic>
                </p:oleObj>
              </mc:Fallback>
            </mc:AlternateContent>
          </a:graphicData>
        </a:graphic>
      </p:graphicFrame>
      <p:graphicFrame>
        <p:nvGraphicFramePr>
          <p:cNvPr id="10" name="对象 9"/>
          <p:cNvGraphicFramePr/>
          <p:nvPr/>
        </p:nvGraphicFramePr>
        <p:xfrm>
          <a:off x="8527415" y="2208530"/>
          <a:ext cx="3455035" cy="2235200"/>
        </p:xfrm>
        <a:graphic>
          <a:graphicData uri="http://schemas.openxmlformats.org/presentationml/2006/ole">
            <mc:AlternateContent xmlns:mc="http://schemas.openxmlformats.org/markup-compatibility/2006">
              <mc:Choice xmlns:v="urn:schemas-microsoft-com:vml" Requires="v">
                <p:oleObj spid="_x0000_s10339" r:id="rId7" imgW="3149600" imgH="1993900" progId="Paint.Picture">
                  <p:embed/>
                </p:oleObj>
              </mc:Choice>
              <mc:Fallback>
                <p:oleObj r:id="rId7" imgW="3149600" imgH="1993900" progId="Paint.Picture">
                  <p:embed/>
                  <p:pic>
                    <p:nvPicPr>
                      <p:cNvPr id="0" name="图片 10"/>
                      <p:cNvPicPr/>
                      <p:nvPr/>
                    </p:nvPicPr>
                    <p:blipFill>
                      <a:blip r:embed="rId8"/>
                      <a:stretch>
                        <a:fillRect/>
                      </a:stretch>
                    </p:blipFill>
                    <p:spPr>
                      <a:xfrm>
                        <a:off x="8527415" y="2208530"/>
                        <a:ext cx="3455035" cy="2235200"/>
                      </a:xfrm>
                      <a:prstGeom prst="rect">
                        <a:avLst/>
                      </a:prstGeom>
                    </p:spPr>
                  </p:pic>
                </p:oleObj>
              </mc:Fallback>
            </mc:AlternateContent>
          </a:graphicData>
        </a:graphic>
      </p:graphicFrame>
      <p:sp>
        <p:nvSpPr>
          <p:cNvPr id="6" name="文本框 5"/>
          <p:cNvSpPr txBox="1"/>
          <p:nvPr/>
        </p:nvSpPr>
        <p:spPr>
          <a:xfrm>
            <a:off x="3477895" y="5431790"/>
            <a:ext cx="2540000" cy="368300"/>
          </a:xfrm>
          <a:prstGeom prst="rect">
            <a:avLst/>
          </a:prstGeom>
          <a:noFill/>
        </p:spPr>
        <p:txBody>
          <a:bodyPr wrap="square" rtlCol="0" anchor="t">
            <a:spAutoFit/>
          </a:bodyPr>
          <a:lstStyle/>
          <a:p>
            <a:r>
              <a:rPr lang="zh-CN" altLang="en-US"/>
              <a:t>Classification</a:t>
            </a:r>
          </a:p>
        </p:txBody>
      </p:sp>
      <p:sp>
        <p:nvSpPr>
          <p:cNvPr id="12" name="文本框 11"/>
          <p:cNvSpPr txBox="1"/>
          <p:nvPr/>
        </p:nvSpPr>
        <p:spPr>
          <a:xfrm>
            <a:off x="9069705" y="4625975"/>
            <a:ext cx="2512695" cy="368300"/>
          </a:xfrm>
          <a:prstGeom prst="rect">
            <a:avLst/>
          </a:prstGeom>
          <a:noFill/>
        </p:spPr>
        <p:txBody>
          <a:bodyPr wrap="square" rtlCol="0" anchor="t">
            <a:spAutoFit/>
          </a:bodyPr>
          <a:lstStyle/>
          <a:p>
            <a:r>
              <a:rPr lang="zh-CN" altLang="en-US"/>
              <a:t>Reinforcement Learning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p:txBody>
          <a:bodyPr/>
          <a:lstStyle/>
          <a:p>
            <a:fld id="{DD09DBB8-56AF-452B-976B-F83DE96AB89E}" type="slidenum">
              <a:rPr lang="zh-CN" altLang="en-US" smtClean="0"/>
              <a:t>39</a:t>
            </a:fld>
            <a:endParaRPr lang="zh-CN" altLang="en-US"/>
          </a:p>
        </p:txBody>
      </p:sp>
      <p:sp>
        <p:nvSpPr>
          <p:cNvPr id="10" name="Rectangle 9"/>
          <p:cNvSpPr/>
          <p:nvPr/>
        </p:nvSpPr>
        <p:spPr>
          <a:xfrm>
            <a:off x="1163955" y="816610"/>
            <a:ext cx="5080000" cy="583565"/>
          </a:xfrm>
          <a:prstGeom prst="rect">
            <a:avLst/>
          </a:prstGeom>
        </p:spPr>
        <p:txBody>
          <a:bodyPr wrap="square">
            <a:spAutoFit/>
          </a:bodyPr>
          <a:lstStyle/>
          <a:p>
            <a:r>
              <a:rPr lang="en-US" sz="3200" dirty="0" smtClean="0"/>
              <a:t>4. Learned loss function </a:t>
            </a:r>
          </a:p>
        </p:txBody>
      </p:sp>
      <p:sp>
        <p:nvSpPr>
          <p:cNvPr id="3" name="Rectangle 2"/>
          <p:cNvSpPr/>
          <p:nvPr/>
        </p:nvSpPr>
        <p:spPr>
          <a:xfrm>
            <a:off x="684810" y="6270810"/>
            <a:ext cx="10679876" cy="523220"/>
          </a:xfrm>
          <a:prstGeom prst="rect">
            <a:avLst/>
          </a:prstGeom>
        </p:spPr>
        <p:txBody>
          <a:bodyPr wrap="square">
            <a:spAutoFit/>
          </a:bodyPr>
          <a:lstStyle/>
          <a:p>
            <a:r>
              <a:rPr lang="en-US" sz="1400" dirty="0"/>
              <a:t>[1] </a:t>
            </a:r>
            <a:r>
              <a:rPr lang="en-US" sz="1400" b="1" dirty="0"/>
              <a:t>Flood Sung</a:t>
            </a:r>
            <a:r>
              <a:rPr lang="en-US" sz="1400" dirty="0"/>
              <a:t>, Zhang L, Xiang T, </a:t>
            </a:r>
            <a:r>
              <a:rPr lang="en-US" sz="1400" dirty="0" err="1"/>
              <a:t>Hospedales</a:t>
            </a:r>
            <a:r>
              <a:rPr lang="en-US" sz="1400" dirty="0"/>
              <a:t> T, et al. </a:t>
            </a:r>
            <a:r>
              <a:rPr lang="en-US" sz="1400" b="1" dirty="0"/>
              <a:t>Learning to Learn: Meta-Critic Networks for Sample Efficient Learning</a:t>
            </a:r>
            <a:r>
              <a:rPr lang="en-US" sz="1400" dirty="0"/>
              <a:t>. </a:t>
            </a:r>
            <a:r>
              <a:rPr lang="en-US" sz="1400" dirty="0" smtClean="0"/>
              <a:t>arXiv:1706.09529</a:t>
            </a:r>
            <a:r>
              <a:rPr lang="en-US" sz="1400" dirty="0"/>
              <a:t>, 2017.</a:t>
            </a:r>
          </a:p>
        </p:txBody>
      </p:sp>
      <p:pic>
        <p:nvPicPr>
          <p:cNvPr id="7" name="Picture 6" descr="https://pic2.zhimg.com/80/v2-0ccac1a10a06f57b4ac1c33a16e9d616_hd.jpg"/>
          <p:cNvPicPr/>
          <p:nvPr/>
        </p:nvPicPr>
        <p:blipFill>
          <a:blip r:embed="rId4">
            <a:extLst>
              <a:ext uri="{28A0092B-C50C-407E-A947-70E740481C1C}">
                <a14:useLocalDpi xmlns:a14="http://schemas.microsoft.com/office/drawing/2010/main" val="0"/>
              </a:ext>
            </a:extLst>
          </a:blip>
          <a:srcRect t="2844" b="5689"/>
          <a:stretch>
            <a:fillRect/>
          </a:stretch>
        </p:blipFill>
        <p:spPr>
          <a:xfrm>
            <a:off x="492760" y="1438275"/>
            <a:ext cx="7932420" cy="3642995"/>
          </a:xfrm>
          <a:prstGeom prst="rect">
            <a:avLst/>
          </a:prstGeom>
          <a:noFill/>
          <a:ln>
            <a:noFill/>
          </a:ln>
        </p:spPr>
      </p:pic>
      <p:pic>
        <p:nvPicPr>
          <p:cNvPr id="8" name="图片 5"/>
          <p:cNvPicPr/>
          <p:nvPr/>
        </p:nvPicPr>
        <p:blipFill>
          <a:blip r:embed="rId5"/>
          <a:stretch>
            <a:fillRect/>
          </a:stretch>
        </p:blipFill>
        <p:spPr>
          <a:xfrm>
            <a:off x="4276090" y="5042535"/>
            <a:ext cx="5466080" cy="1010920"/>
          </a:xfrm>
          <a:prstGeom prst="rect">
            <a:avLst/>
          </a:prstGeom>
          <a:noFill/>
          <a:ln w="9525">
            <a:noFill/>
          </a:ln>
        </p:spPr>
      </p:pic>
      <p:sp>
        <p:nvSpPr>
          <p:cNvPr id="9" name="文本框 8"/>
          <p:cNvSpPr txBox="1"/>
          <p:nvPr/>
        </p:nvSpPr>
        <p:spPr>
          <a:xfrm>
            <a:off x="8425815" y="2284730"/>
            <a:ext cx="3275330" cy="1630045"/>
          </a:xfrm>
          <a:prstGeom prst="rect">
            <a:avLst/>
          </a:prstGeom>
          <a:noFill/>
        </p:spPr>
        <p:txBody>
          <a:bodyPr wrap="square" rtlCol="0" anchor="t">
            <a:spAutoFit/>
          </a:bodyPr>
          <a:lstStyle/>
          <a:p>
            <a:r>
              <a:rPr lang="en-US" altLang="zh-CN" sz="2000" b="1">
                <a:solidFill>
                  <a:srgbClr val="FF0000"/>
                </a:solidFill>
              </a:rPr>
              <a:t>Idea:</a:t>
            </a:r>
            <a:r>
              <a:rPr lang="zh-CN" altLang="en-US" sz="2000"/>
              <a:t> learn a meta-critic: an action-value function neural network that learns to</a:t>
            </a:r>
          </a:p>
          <a:p>
            <a:r>
              <a:rPr lang="zh-CN" altLang="en-US" sz="2000"/>
              <a:t>criticise any actor trying to solve any specified task. </a:t>
            </a:r>
          </a:p>
        </p:txBody>
      </p:sp>
      <p:sp>
        <p:nvSpPr>
          <p:cNvPr id="6" name="文本框 5"/>
          <p:cNvSpPr txBox="1"/>
          <p:nvPr/>
        </p:nvSpPr>
        <p:spPr>
          <a:xfrm>
            <a:off x="1854835" y="5042535"/>
            <a:ext cx="2893060" cy="398780"/>
          </a:xfrm>
          <a:prstGeom prst="rect">
            <a:avLst/>
          </a:prstGeom>
          <a:noFill/>
        </p:spPr>
        <p:txBody>
          <a:bodyPr wrap="square" rtlCol="0" anchor="t">
            <a:spAutoFit/>
          </a:bodyPr>
          <a:lstStyle/>
          <a:p>
            <a:r>
              <a:rPr lang="en-US" altLang="zh-CN" sz="2000" b="1">
                <a:solidFill>
                  <a:schemeClr val="tx2"/>
                </a:solidFill>
              </a:rPr>
              <a:t>Actor:</a:t>
            </a:r>
            <a:r>
              <a:rPr lang="zh-CN" altLang="en-US" sz="2000" b="1">
                <a:solidFill>
                  <a:schemeClr val="tx2"/>
                </a:solidFill>
              </a:rPr>
              <a:t>policy network</a:t>
            </a:r>
          </a:p>
        </p:txBody>
      </p:sp>
      <p:sp>
        <p:nvSpPr>
          <p:cNvPr id="11" name="文本框 10"/>
          <p:cNvSpPr txBox="1"/>
          <p:nvPr/>
        </p:nvSpPr>
        <p:spPr>
          <a:xfrm>
            <a:off x="1854835" y="5559425"/>
            <a:ext cx="2421255" cy="398780"/>
          </a:xfrm>
          <a:prstGeom prst="rect">
            <a:avLst/>
          </a:prstGeom>
          <a:noFill/>
        </p:spPr>
        <p:txBody>
          <a:bodyPr wrap="square" rtlCol="0" anchor="t">
            <a:spAutoFit/>
          </a:bodyPr>
          <a:lstStyle/>
          <a:p>
            <a:r>
              <a:rPr lang="en-US" altLang="zh-CN" sz="2000" b="1">
                <a:solidFill>
                  <a:schemeClr val="tx2"/>
                </a:solidFill>
              </a:rPr>
              <a:t>Critic:</a:t>
            </a:r>
            <a:r>
              <a:rPr lang="zh-CN" altLang="en-US" sz="2000" b="1">
                <a:solidFill>
                  <a:schemeClr val="tx2"/>
                </a:solidFill>
              </a:rPr>
              <a:t>value network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4</a:t>
            </a:fld>
            <a:endParaRPr lang="zh-CN" altLang="en-US" sz="160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6" name="Content Placeholder 2"/>
          <p:cNvSpPr txBox="1"/>
          <p:nvPr/>
        </p:nvSpPr>
        <p:spPr>
          <a:xfrm>
            <a:off x="1973178" y="1185110"/>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Compare RL with traditional supervised and unsupervised learning:</a:t>
            </a:r>
            <a:endParaRPr lang="en-US" altLang="zh-CN" sz="18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133600" y="2057400"/>
            <a:ext cx="8077200" cy="4154170"/>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In supervised and unsupervised learning, the goal is generally to find patterns in the data. In RL, the goal is to find a good policy.</a:t>
            </a:r>
          </a:p>
          <a:p>
            <a:pPr marL="285750" indent="-285750">
              <a:buFont typeface="Arial" panose="020B0604020202020204" pitchFamily="34" charset="0"/>
              <a:buChar char="•"/>
            </a:pPr>
            <a:endParaRPr lang="en-US" altLang="zh-CN" sz="2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Unlike in supervised learning, the agent is not explicitly given the “right” answer. It must learn by trial and error.</a:t>
            </a:r>
          </a:p>
          <a:p>
            <a:pPr marL="285750" indent="-285750">
              <a:buFont typeface="Arial" panose="020B0604020202020204" pitchFamily="34" charset="0"/>
              <a:buChar char="•"/>
            </a:pPr>
            <a:endParaRPr lang="en-US" altLang="zh-CN" sz="2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Unlike in unsupervised learning, there is a form of supervision, through rewards. We do not tell the agent how to perform the task, but we do tell it when it is making progress or when it is failing.</a:t>
            </a:r>
            <a:endParaRPr lang="zh-CN" altLang="en-US" sz="2400" dirty="0">
              <a:latin typeface="Times New Roman" panose="02020603050405020304" pitchFamily="18" charset="0"/>
              <a:cs typeface="Times New Roman" panose="02020603050405020304" pitchFamily="18" charset="0"/>
            </a:endParaRPr>
          </a:p>
        </p:txBody>
      </p:sp>
      <p:sp>
        <p:nvSpPr>
          <p:cNvPr id="7" name="Title 1"/>
          <p:cNvSpPr txBox="1"/>
          <p:nvPr/>
        </p:nvSpPr>
        <p:spPr>
          <a:xfrm>
            <a:off x="1190851" y="103505"/>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a:xfrm>
            <a:off x="8726170" y="6367146"/>
            <a:ext cx="2844800" cy="365125"/>
          </a:xfrm>
        </p:spPr>
        <p:txBody>
          <a:bodyPr/>
          <a:lstStyle/>
          <a:p>
            <a:fld id="{DD09DBB8-56AF-452B-976B-F83DE96AB89E}" type="slidenum">
              <a:rPr lang="zh-CN" altLang="en-US" smtClean="0"/>
              <a:t>40</a:t>
            </a:fld>
            <a:endParaRPr lang="zh-CN" altLang="en-US"/>
          </a:p>
        </p:txBody>
      </p:sp>
      <p:sp>
        <p:nvSpPr>
          <p:cNvPr id="10" name="Rectangle 9"/>
          <p:cNvSpPr/>
          <p:nvPr/>
        </p:nvSpPr>
        <p:spPr>
          <a:xfrm>
            <a:off x="1163955" y="816610"/>
            <a:ext cx="3729355" cy="583565"/>
          </a:xfrm>
          <a:prstGeom prst="rect">
            <a:avLst/>
          </a:prstGeom>
        </p:spPr>
        <p:txBody>
          <a:bodyPr wrap="square">
            <a:spAutoFit/>
          </a:bodyPr>
          <a:lstStyle/>
          <a:p>
            <a:r>
              <a:rPr lang="en-US" sz="3200" dirty="0" smtClean="0"/>
              <a:t>5. Using memory</a:t>
            </a:r>
          </a:p>
        </p:txBody>
      </p:sp>
      <p:sp>
        <p:nvSpPr>
          <p:cNvPr id="12" name="Rectangle 11"/>
          <p:cNvSpPr/>
          <p:nvPr/>
        </p:nvSpPr>
        <p:spPr>
          <a:xfrm>
            <a:off x="364490" y="6026150"/>
            <a:ext cx="5813425" cy="953135"/>
          </a:xfrm>
          <a:prstGeom prst="rect">
            <a:avLst/>
          </a:prstGeom>
        </p:spPr>
        <p:txBody>
          <a:bodyPr wrap="square">
            <a:spAutoFit/>
          </a:bodyPr>
          <a:lstStyle/>
          <a:p>
            <a:r>
              <a:rPr lang="en-US" sz="1400" dirty="0"/>
              <a:t>[1] Santoro, Adam, </a:t>
            </a:r>
            <a:r>
              <a:rPr lang="en-US" sz="1400" dirty="0" err="1"/>
              <a:t>Bartunov</a:t>
            </a:r>
            <a:r>
              <a:rPr lang="en-US" sz="1400" dirty="0"/>
              <a:t>, Sergey, </a:t>
            </a:r>
            <a:r>
              <a:rPr lang="en-US" sz="1400" dirty="0" err="1"/>
              <a:t>Botvinick</a:t>
            </a:r>
            <a:r>
              <a:rPr lang="en-US" sz="1400" dirty="0"/>
              <a:t>, Matthew, </a:t>
            </a:r>
            <a:r>
              <a:rPr lang="en-US" sz="1400" dirty="0" err="1"/>
              <a:t>Wierstra</a:t>
            </a:r>
            <a:r>
              <a:rPr lang="en-US" sz="1400" dirty="0"/>
              <a:t>, </a:t>
            </a:r>
            <a:r>
              <a:rPr lang="en-US" sz="1400" dirty="0" err="1"/>
              <a:t>Daan</a:t>
            </a:r>
            <a:r>
              <a:rPr lang="en-US" sz="1400" dirty="0"/>
              <a:t>, and </a:t>
            </a:r>
            <a:r>
              <a:rPr lang="en-US" sz="1400" dirty="0" err="1"/>
              <a:t>Lillicrap</a:t>
            </a:r>
            <a:r>
              <a:rPr lang="en-US" sz="1400" dirty="0"/>
              <a:t>, Timothy. </a:t>
            </a:r>
            <a:r>
              <a:rPr lang="en-US" sz="1400" b="1" dirty="0"/>
              <a:t>Meta-learning with memory-augmented neural networks</a:t>
            </a:r>
            <a:r>
              <a:rPr lang="en-US" sz="1400" dirty="0"/>
              <a:t>, 2016.</a:t>
            </a:r>
          </a:p>
          <a:p>
            <a:endParaRPr lang="en-US" sz="1400" dirty="0"/>
          </a:p>
        </p:txBody>
      </p:sp>
      <p:sp>
        <p:nvSpPr>
          <p:cNvPr id="3" name="文本框 2"/>
          <p:cNvSpPr txBox="1"/>
          <p:nvPr/>
        </p:nvSpPr>
        <p:spPr>
          <a:xfrm>
            <a:off x="364490" y="4962525"/>
            <a:ext cx="5913755" cy="922020"/>
          </a:xfrm>
          <a:prstGeom prst="rect">
            <a:avLst/>
          </a:prstGeom>
          <a:noFill/>
        </p:spPr>
        <p:txBody>
          <a:bodyPr wrap="square" rtlCol="0" anchor="t">
            <a:spAutoFit/>
          </a:bodyPr>
          <a:lstStyle/>
          <a:p>
            <a:r>
              <a:rPr lang="en-US" altLang="zh-CN" b="1">
                <a:solidFill>
                  <a:srgbClr val="FF0000"/>
                </a:solidFill>
                <a:sym typeface="+mn-ea"/>
              </a:rPr>
              <a:t>Idea</a:t>
            </a:r>
            <a:r>
              <a:rPr lang="zh-CN" altLang="en-US" b="1">
                <a:solidFill>
                  <a:srgbClr val="FF0000"/>
                </a:solidFill>
                <a:sym typeface="+mn-ea"/>
              </a:rPr>
              <a:t>：</a:t>
            </a:r>
            <a:r>
              <a:rPr lang="zh-CN" altLang="en-US"/>
              <a:t>Architectures with augmented memory capacities, such as Neural Turing Machines (NTMs), </a:t>
            </a:r>
            <a:r>
              <a:rPr lang="en-US" altLang="zh-CN"/>
              <a:t>can</a:t>
            </a:r>
            <a:r>
              <a:rPr lang="zh-CN" altLang="en-US"/>
              <a:t> quickly encode and retrieve new information.</a:t>
            </a:r>
          </a:p>
        </p:txBody>
      </p:sp>
      <p:graphicFrame>
        <p:nvGraphicFramePr>
          <p:cNvPr id="6" name="对象 5"/>
          <p:cNvGraphicFramePr/>
          <p:nvPr/>
        </p:nvGraphicFramePr>
        <p:xfrm>
          <a:off x="364490" y="1495425"/>
          <a:ext cx="5581015" cy="3348355"/>
        </p:xfrm>
        <a:graphic>
          <a:graphicData uri="http://schemas.openxmlformats.org/presentationml/2006/ole">
            <mc:AlternateContent xmlns:mc="http://schemas.openxmlformats.org/markup-compatibility/2006">
              <mc:Choice xmlns:v="urn:schemas-microsoft-com:vml" Requires="v">
                <p:oleObj spid="_x0000_s11362" r:id="rId5" imgW="8286750" imgH="4527550" progId="Paint.Picture">
                  <p:embed/>
                </p:oleObj>
              </mc:Choice>
              <mc:Fallback>
                <p:oleObj r:id="rId5" imgW="8286750" imgH="4527550" progId="Paint.Picture">
                  <p:embed/>
                  <p:pic>
                    <p:nvPicPr>
                      <p:cNvPr id="0" name="图片 6"/>
                      <p:cNvPicPr/>
                      <p:nvPr/>
                    </p:nvPicPr>
                    <p:blipFill>
                      <a:blip r:embed="rId6"/>
                      <a:stretch>
                        <a:fillRect/>
                      </a:stretch>
                    </p:blipFill>
                    <p:spPr>
                      <a:xfrm>
                        <a:off x="364490" y="1495425"/>
                        <a:ext cx="5581015" cy="3348355"/>
                      </a:xfrm>
                      <a:prstGeom prst="rect">
                        <a:avLst/>
                      </a:prstGeom>
                    </p:spPr>
                  </p:pic>
                </p:oleObj>
              </mc:Fallback>
            </mc:AlternateContent>
          </a:graphicData>
        </a:graphic>
      </p:graphicFrame>
      <p:graphicFrame>
        <p:nvGraphicFramePr>
          <p:cNvPr id="8" name="对象 7"/>
          <p:cNvGraphicFramePr/>
          <p:nvPr/>
        </p:nvGraphicFramePr>
        <p:xfrm>
          <a:off x="6278245" y="1495425"/>
          <a:ext cx="4956175" cy="3348355"/>
        </p:xfrm>
        <a:graphic>
          <a:graphicData uri="http://schemas.openxmlformats.org/presentationml/2006/ole">
            <mc:AlternateContent xmlns:mc="http://schemas.openxmlformats.org/markup-compatibility/2006">
              <mc:Choice xmlns:v="urn:schemas-microsoft-com:vml" Requires="v">
                <p:oleObj spid="_x0000_s11363" r:id="rId7" imgW="5753100" imgH="3613150" progId="Paint.Picture">
                  <p:embed/>
                </p:oleObj>
              </mc:Choice>
              <mc:Fallback>
                <p:oleObj r:id="rId7" imgW="5753100" imgH="3613150" progId="Paint.Picture">
                  <p:embed/>
                  <p:pic>
                    <p:nvPicPr>
                      <p:cNvPr id="0" name="图片 8"/>
                      <p:cNvPicPr/>
                      <p:nvPr/>
                    </p:nvPicPr>
                    <p:blipFill>
                      <a:blip r:embed="rId8"/>
                      <a:stretch>
                        <a:fillRect/>
                      </a:stretch>
                    </p:blipFill>
                    <p:spPr>
                      <a:xfrm>
                        <a:off x="6278245" y="1495425"/>
                        <a:ext cx="4956175" cy="3348355"/>
                      </a:xfrm>
                      <a:prstGeom prst="rect">
                        <a:avLst/>
                      </a:prstGeom>
                    </p:spPr>
                  </p:pic>
                </p:oleObj>
              </mc:Fallback>
            </mc:AlternateContent>
          </a:graphicData>
        </a:graphic>
      </p:graphicFrame>
      <p:sp>
        <p:nvSpPr>
          <p:cNvPr id="11" name="文本框 10"/>
          <p:cNvSpPr txBox="1"/>
          <p:nvPr/>
        </p:nvSpPr>
        <p:spPr>
          <a:xfrm>
            <a:off x="9671050" y="1441450"/>
            <a:ext cx="1652270" cy="368300"/>
          </a:xfrm>
          <a:prstGeom prst="rect">
            <a:avLst/>
          </a:prstGeom>
          <a:noFill/>
        </p:spPr>
        <p:txBody>
          <a:bodyPr wrap="none" rtlCol="0" anchor="t">
            <a:spAutoFit/>
          </a:bodyPr>
          <a:lstStyle/>
          <a:p>
            <a:r>
              <a:rPr lang="en-US" b="1" dirty="0">
                <a:sym typeface="+mn-ea"/>
              </a:rPr>
              <a:t>Meta Networks</a:t>
            </a:r>
            <a:endParaRPr lang="zh-CN" altLang="en-US"/>
          </a:p>
        </p:txBody>
      </p:sp>
      <p:sp>
        <p:nvSpPr>
          <p:cNvPr id="14" name="文本框 13"/>
          <p:cNvSpPr txBox="1"/>
          <p:nvPr/>
        </p:nvSpPr>
        <p:spPr>
          <a:xfrm>
            <a:off x="6147435" y="4881245"/>
            <a:ext cx="5956935" cy="922020"/>
          </a:xfrm>
          <a:prstGeom prst="rect">
            <a:avLst/>
          </a:prstGeom>
          <a:noFill/>
        </p:spPr>
        <p:txBody>
          <a:bodyPr wrap="square" rtlCol="0" anchor="t">
            <a:spAutoFit/>
          </a:bodyPr>
          <a:lstStyle/>
          <a:p>
            <a:r>
              <a:rPr lang="en-US" altLang="zh-CN" b="1">
                <a:solidFill>
                  <a:srgbClr val="FF0000"/>
                </a:solidFill>
                <a:sym typeface="+mn-ea"/>
              </a:rPr>
              <a:t>Idea</a:t>
            </a:r>
            <a:r>
              <a:rPr lang="zh-CN" altLang="en-US" b="1">
                <a:solidFill>
                  <a:srgbClr val="FF0000"/>
                </a:solidFill>
                <a:sym typeface="+mn-ea"/>
              </a:rPr>
              <a:t>：</a:t>
            </a:r>
            <a:r>
              <a:rPr lang="zh-CN" altLang="en-US"/>
              <a:t>learns a meta-level knowledge across tasks and shifts its inductive biases via fast parameterization for rapid generalization.</a:t>
            </a:r>
          </a:p>
        </p:txBody>
      </p:sp>
      <p:sp>
        <p:nvSpPr>
          <p:cNvPr id="13" name="文本框 12"/>
          <p:cNvSpPr txBox="1"/>
          <p:nvPr/>
        </p:nvSpPr>
        <p:spPr>
          <a:xfrm>
            <a:off x="6278245" y="6144895"/>
            <a:ext cx="5582920" cy="337185"/>
          </a:xfrm>
          <a:prstGeom prst="rect">
            <a:avLst/>
          </a:prstGeom>
          <a:noFill/>
        </p:spPr>
        <p:txBody>
          <a:bodyPr wrap="square" rtlCol="0" anchor="t">
            <a:spAutoFit/>
          </a:bodyPr>
          <a:lstStyle/>
          <a:p>
            <a:r>
              <a:rPr lang="en-US" sz="1600" dirty="0">
                <a:sym typeface="+mn-ea"/>
              </a:rPr>
              <a:t>[2] </a:t>
            </a:r>
            <a:r>
              <a:rPr lang="en-US" sz="1600" dirty="0" err="1">
                <a:sym typeface="+mn-ea"/>
              </a:rPr>
              <a:t>Munkhdalai</a:t>
            </a:r>
            <a:r>
              <a:rPr lang="en-US" sz="1600" dirty="0">
                <a:sym typeface="+mn-ea"/>
              </a:rPr>
              <a:t> T, Yu H. </a:t>
            </a:r>
            <a:r>
              <a:rPr lang="en-US" sz="1600" b="1" dirty="0">
                <a:sym typeface="+mn-ea"/>
              </a:rPr>
              <a:t>Meta Networks</a:t>
            </a:r>
            <a:r>
              <a:rPr lang="en-US" sz="1600" dirty="0">
                <a:sym typeface="+mn-ea"/>
              </a:rPr>
              <a:t>.  arXiv:1703.00837, 2017.</a:t>
            </a:r>
            <a:endParaRPr lang="zh-CN" alt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63" y="1"/>
            <a:ext cx="2964872" cy="816578"/>
          </a:xfrm>
        </p:spPr>
        <p:txBody>
          <a:bodyPr>
            <a:normAutofit/>
          </a:bodyPr>
          <a:lstStyle/>
          <a:p>
            <a:r>
              <a:rPr lang="en-US" altLang="zh-CN" b="1" dirty="0" smtClean="0">
                <a:solidFill>
                  <a:schemeClr val="accent1"/>
                </a:solidFill>
              </a:rPr>
              <a:t>Approaches</a:t>
            </a:r>
            <a:endParaRPr lang="zh-CN" altLang="en-US" b="1" dirty="0">
              <a:solidFill>
                <a:schemeClr val="accent1"/>
              </a:solidFill>
            </a:endParaRPr>
          </a:p>
        </p:txBody>
      </p:sp>
      <p:pic>
        <p:nvPicPr>
          <p:cNvPr id="4" name="Picture 5" descr="engineering-cullen-college-of-engineering-primary-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5" name="灯片编号占位符 4"/>
          <p:cNvSpPr>
            <a:spLocks noGrp="1"/>
          </p:cNvSpPr>
          <p:nvPr>
            <p:ph type="sldNum" sz="quarter" idx="12"/>
          </p:nvPr>
        </p:nvSpPr>
        <p:spPr>
          <a:xfrm>
            <a:off x="8693785" y="6416041"/>
            <a:ext cx="2844800" cy="365125"/>
          </a:xfrm>
        </p:spPr>
        <p:txBody>
          <a:bodyPr/>
          <a:lstStyle/>
          <a:p>
            <a:fld id="{DD09DBB8-56AF-452B-976B-F83DE96AB89E}" type="slidenum">
              <a:rPr lang="zh-CN" altLang="en-US" smtClean="0"/>
              <a:t>41</a:t>
            </a:fld>
            <a:endParaRPr lang="zh-CN" altLang="en-US"/>
          </a:p>
        </p:txBody>
      </p:sp>
      <p:sp>
        <p:nvSpPr>
          <p:cNvPr id="10" name="Rectangle 9"/>
          <p:cNvSpPr/>
          <p:nvPr/>
        </p:nvSpPr>
        <p:spPr>
          <a:xfrm>
            <a:off x="1163955" y="816610"/>
            <a:ext cx="3286125" cy="583565"/>
          </a:xfrm>
          <a:prstGeom prst="rect">
            <a:avLst/>
          </a:prstGeom>
        </p:spPr>
        <p:txBody>
          <a:bodyPr wrap="square">
            <a:spAutoFit/>
          </a:bodyPr>
          <a:lstStyle/>
          <a:p>
            <a:r>
              <a:rPr lang="en-US" sz="3200" dirty="0" smtClean="0"/>
              <a:t>6. Using attention</a:t>
            </a:r>
          </a:p>
        </p:txBody>
      </p:sp>
      <p:sp>
        <p:nvSpPr>
          <p:cNvPr id="12" name="Rectangle 11"/>
          <p:cNvSpPr/>
          <p:nvPr/>
        </p:nvSpPr>
        <p:spPr>
          <a:xfrm>
            <a:off x="637225" y="6415751"/>
            <a:ext cx="10869881" cy="521970"/>
          </a:xfrm>
          <a:prstGeom prst="rect">
            <a:avLst/>
          </a:prstGeom>
        </p:spPr>
        <p:txBody>
          <a:bodyPr wrap="square">
            <a:spAutoFit/>
          </a:bodyPr>
          <a:lstStyle/>
          <a:p>
            <a:r>
              <a:rPr lang="en-US" sz="1400" dirty="0"/>
              <a:t>[1] Nikhil Mishra et al, </a:t>
            </a:r>
            <a:r>
              <a:rPr lang="en-US" sz="1400" b="1"/>
              <a:t>A SIMPLE NEURAL ATTENTIVE META-LEARNER</a:t>
            </a:r>
            <a:r>
              <a:rPr lang="en-US" sz="1400"/>
              <a:t>,ICLR 2018</a:t>
            </a:r>
            <a:r>
              <a:rPr lang="en-US" sz="1400" dirty="0"/>
              <a:t>.</a:t>
            </a:r>
          </a:p>
          <a:p>
            <a:endParaRPr lang="en-US" sz="1400" dirty="0"/>
          </a:p>
        </p:txBody>
      </p:sp>
      <p:graphicFrame>
        <p:nvGraphicFramePr>
          <p:cNvPr id="3" name="对象 2"/>
          <p:cNvGraphicFramePr/>
          <p:nvPr/>
        </p:nvGraphicFramePr>
        <p:xfrm>
          <a:off x="782320" y="1520190"/>
          <a:ext cx="6440805" cy="4690745"/>
        </p:xfrm>
        <a:graphic>
          <a:graphicData uri="http://schemas.openxmlformats.org/presentationml/2006/ole">
            <mc:AlternateContent xmlns:mc="http://schemas.openxmlformats.org/markup-compatibility/2006">
              <mc:Choice xmlns:v="urn:schemas-microsoft-com:vml" Requires="v">
                <p:oleObj spid="_x0000_s12340" r:id="rId5" imgW="6140450" imgH="4476750" progId="Paint.Picture">
                  <p:embed/>
                </p:oleObj>
              </mc:Choice>
              <mc:Fallback>
                <p:oleObj r:id="rId5" imgW="6140450" imgH="4476750" progId="Paint.Picture">
                  <p:embed/>
                  <p:pic>
                    <p:nvPicPr>
                      <p:cNvPr id="0" name="图片 5"/>
                      <p:cNvPicPr/>
                      <p:nvPr/>
                    </p:nvPicPr>
                    <p:blipFill>
                      <a:blip r:embed="rId6"/>
                      <a:stretch>
                        <a:fillRect/>
                      </a:stretch>
                    </p:blipFill>
                    <p:spPr>
                      <a:xfrm>
                        <a:off x="782320" y="1520190"/>
                        <a:ext cx="6440805" cy="4690745"/>
                      </a:xfrm>
                      <a:prstGeom prst="rect">
                        <a:avLst/>
                      </a:prstGeom>
                    </p:spPr>
                  </p:pic>
                </p:oleObj>
              </mc:Fallback>
            </mc:AlternateContent>
          </a:graphicData>
        </a:graphic>
      </p:graphicFrame>
      <p:sp>
        <p:nvSpPr>
          <p:cNvPr id="7" name="文本框 6"/>
          <p:cNvSpPr txBox="1"/>
          <p:nvPr/>
        </p:nvSpPr>
        <p:spPr>
          <a:xfrm>
            <a:off x="7368540" y="1693545"/>
            <a:ext cx="4474210" cy="1014730"/>
          </a:xfrm>
          <a:prstGeom prst="rect">
            <a:avLst/>
          </a:prstGeom>
          <a:noFill/>
        </p:spPr>
        <p:txBody>
          <a:bodyPr wrap="square" rtlCol="0" anchor="t">
            <a:spAutoFit/>
          </a:bodyPr>
          <a:lstStyle/>
          <a:p>
            <a:r>
              <a:rPr lang="en-US" altLang="zh-CN" sz="2000" b="1"/>
              <a:t>S</a:t>
            </a:r>
            <a:r>
              <a:rPr lang="zh-CN" altLang="en-US" sz="2000" b="1"/>
              <a:t>imple </a:t>
            </a:r>
            <a:r>
              <a:rPr lang="en-US" altLang="zh-CN" sz="2000" b="1"/>
              <a:t>N</a:t>
            </a:r>
            <a:r>
              <a:rPr lang="zh-CN" altLang="en-US" sz="2000" b="1"/>
              <a:t>eural </a:t>
            </a:r>
            <a:r>
              <a:rPr lang="en-US" altLang="zh-CN" sz="2000" b="1"/>
              <a:t>A</a:t>
            </a:r>
            <a:r>
              <a:rPr lang="zh-CN" altLang="en-US" sz="2000" b="1"/>
              <a:t>ttentive </a:t>
            </a:r>
            <a:r>
              <a:rPr lang="en-US" altLang="zh-CN" sz="2000" b="1"/>
              <a:t>L</a:t>
            </a:r>
            <a:r>
              <a:rPr lang="zh-CN" altLang="en-US" sz="2000" b="1"/>
              <a:t>earner (SNAIL)</a:t>
            </a:r>
          </a:p>
          <a:p>
            <a:endParaRPr lang="en-US" altLang="zh-CN" sz="2000"/>
          </a:p>
          <a:p>
            <a:endParaRPr lang="zh-CN" altLang="en-US" sz="2000">
              <a:solidFill>
                <a:srgbClr val="00B050"/>
              </a:solidFill>
            </a:endParaRPr>
          </a:p>
        </p:txBody>
      </p:sp>
      <p:sp>
        <p:nvSpPr>
          <p:cNvPr id="8" name="文本框 7"/>
          <p:cNvSpPr txBox="1"/>
          <p:nvPr/>
        </p:nvSpPr>
        <p:spPr>
          <a:xfrm>
            <a:off x="7463155" y="2457450"/>
            <a:ext cx="4531995" cy="2553335"/>
          </a:xfrm>
          <a:prstGeom prst="rect">
            <a:avLst/>
          </a:prstGeom>
          <a:noFill/>
        </p:spPr>
        <p:txBody>
          <a:bodyPr wrap="square" rtlCol="0" anchor="t">
            <a:spAutoFit/>
          </a:bodyPr>
          <a:lstStyle/>
          <a:p>
            <a:pPr algn="l"/>
            <a:r>
              <a:rPr lang="en-US" altLang="zh-CN" sz="2000" b="1">
                <a:solidFill>
                  <a:srgbClr val="FF0000"/>
                </a:solidFill>
              </a:rPr>
              <a:t>Idea</a:t>
            </a:r>
            <a:r>
              <a:rPr lang="zh-CN" altLang="en-US" sz="2000" b="1">
                <a:solidFill>
                  <a:srgbClr val="FF0000"/>
                </a:solidFill>
              </a:rPr>
              <a:t>：</a:t>
            </a:r>
            <a:r>
              <a:rPr lang="zh-CN" altLang="en-US" sz="2000"/>
              <a:t>a class of simple and generic meta-learner architectures that use a novel combination of </a:t>
            </a:r>
            <a:r>
              <a:rPr lang="en-US" altLang="zh-CN" sz="2000">
                <a:solidFill>
                  <a:srgbClr val="C00000"/>
                </a:solidFill>
              </a:rPr>
              <a:t>T</a:t>
            </a:r>
            <a:r>
              <a:rPr lang="zh-CN" altLang="en-US" sz="2000">
                <a:solidFill>
                  <a:srgbClr val="C00000"/>
                </a:solidFill>
              </a:rPr>
              <a:t>emporal </a:t>
            </a:r>
            <a:r>
              <a:rPr lang="en-US" altLang="zh-CN" sz="2000">
                <a:solidFill>
                  <a:srgbClr val="C00000"/>
                </a:solidFill>
              </a:rPr>
              <a:t>C</a:t>
            </a:r>
            <a:r>
              <a:rPr lang="zh-CN" altLang="en-US" sz="2000">
                <a:solidFill>
                  <a:srgbClr val="C00000"/>
                </a:solidFill>
              </a:rPr>
              <a:t>onvolutions</a:t>
            </a:r>
            <a:r>
              <a:rPr lang="zh-CN" altLang="en-US" sz="2000"/>
              <a:t> and </a:t>
            </a:r>
            <a:r>
              <a:rPr lang="zh-CN" altLang="en-US" sz="2000">
                <a:solidFill>
                  <a:srgbClr val="C00000"/>
                </a:solidFill>
              </a:rPr>
              <a:t>soft attention</a:t>
            </a:r>
            <a:r>
              <a:rPr lang="en-US" altLang="zh-CN" sz="2000">
                <a:solidFill>
                  <a:srgbClr val="C00000"/>
                </a:solidFill>
              </a:rPr>
              <a:t>.</a:t>
            </a:r>
          </a:p>
          <a:p>
            <a:pPr algn="l"/>
            <a:endParaRPr lang="en-US" altLang="zh-CN" sz="2000">
              <a:solidFill>
                <a:srgbClr val="C00000"/>
              </a:solidFill>
            </a:endParaRPr>
          </a:p>
          <a:p>
            <a:pPr algn="l"/>
            <a:r>
              <a:rPr lang="en-US" altLang="zh-CN" sz="2000"/>
              <a:t>T</a:t>
            </a:r>
            <a:r>
              <a:rPr lang="zh-CN" altLang="en-US" sz="2000"/>
              <a:t>he former to aggregate information from </a:t>
            </a:r>
            <a:r>
              <a:rPr lang="zh-CN" altLang="en-US" sz="2000" b="1">
                <a:solidFill>
                  <a:schemeClr val="tx2"/>
                </a:solidFill>
              </a:rPr>
              <a:t>past experience</a:t>
            </a:r>
            <a:r>
              <a:rPr lang="zh-CN" altLang="en-US" sz="2000"/>
              <a:t> and the latter to pinpoint specific pieces of information.</a:t>
            </a:r>
          </a:p>
        </p:txBody>
      </p:sp>
      <p:sp>
        <p:nvSpPr>
          <p:cNvPr id="9" name="文本框 8"/>
          <p:cNvSpPr txBox="1"/>
          <p:nvPr/>
        </p:nvSpPr>
        <p:spPr>
          <a:xfrm>
            <a:off x="6153785" y="2962275"/>
            <a:ext cx="981075" cy="368300"/>
          </a:xfrm>
          <a:prstGeom prst="rect">
            <a:avLst/>
          </a:prstGeom>
          <a:noFill/>
        </p:spPr>
        <p:txBody>
          <a:bodyPr wrap="none" rtlCol="0" anchor="t">
            <a:spAutoFit/>
          </a:bodyPr>
          <a:lstStyle/>
          <a:p>
            <a:r>
              <a:rPr lang="en-US" altLang="zh-CN" b="1">
                <a:solidFill>
                  <a:schemeClr val="accent6">
                    <a:lumMod val="75000"/>
                  </a:schemeClr>
                </a:solidFill>
                <a:sym typeface="+mn-ea"/>
              </a:rPr>
              <a:t>TC layer</a:t>
            </a:r>
            <a:r>
              <a:rPr lang="zh-CN" altLang="en-US" b="1">
                <a:solidFill>
                  <a:schemeClr val="accent6">
                    <a:lumMod val="75000"/>
                  </a:schemeClr>
                </a:solidFill>
                <a:sym typeface="+mn-ea"/>
              </a:rPr>
              <a:t> </a:t>
            </a:r>
          </a:p>
        </p:txBody>
      </p:sp>
      <p:sp>
        <p:nvSpPr>
          <p:cNvPr id="11" name="文本框 10"/>
          <p:cNvSpPr txBox="1"/>
          <p:nvPr/>
        </p:nvSpPr>
        <p:spPr>
          <a:xfrm>
            <a:off x="6102985" y="3477895"/>
            <a:ext cx="1082040" cy="645160"/>
          </a:xfrm>
          <a:prstGeom prst="rect">
            <a:avLst/>
          </a:prstGeom>
          <a:noFill/>
        </p:spPr>
        <p:txBody>
          <a:bodyPr wrap="none" rtlCol="0" anchor="t">
            <a:spAutoFit/>
          </a:bodyPr>
          <a:lstStyle/>
          <a:p>
            <a:r>
              <a:rPr lang="en-US" altLang="zh-CN" b="1">
                <a:solidFill>
                  <a:srgbClr val="00B050"/>
                </a:solidFill>
                <a:sym typeface="+mn-ea"/>
              </a:rPr>
              <a:t>Attention</a:t>
            </a:r>
          </a:p>
          <a:p>
            <a:r>
              <a:rPr lang="en-US" altLang="zh-CN" b="1">
                <a:solidFill>
                  <a:srgbClr val="00B050"/>
                </a:solidFill>
                <a:sym typeface="+mn-ea"/>
              </a:rPr>
              <a:t>layer</a:t>
            </a:r>
            <a:r>
              <a:rPr lang="zh-CN" altLang="en-US" b="1">
                <a:solidFill>
                  <a:srgbClr val="00B050"/>
                </a:solidFill>
                <a:sym typeface="+mn-ea"/>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3" name="灯片编号占位符 2"/>
          <p:cNvSpPr>
            <a:spLocks noGrp="1"/>
          </p:cNvSpPr>
          <p:nvPr>
            <p:ph type="sldNum" sz="quarter" idx="12"/>
          </p:nvPr>
        </p:nvSpPr>
        <p:spPr/>
        <p:txBody>
          <a:bodyPr/>
          <a:lstStyle/>
          <a:p>
            <a:fld id="{DD09DBB8-56AF-452B-976B-F83DE96AB89E}" type="slidenum">
              <a:rPr lang="zh-CN" altLang="en-US" smtClean="0"/>
              <a:t>42</a:t>
            </a:fld>
            <a:endParaRPr lang="zh-CN" altLang="en-US"/>
          </a:p>
        </p:txBody>
      </p:sp>
      <p:sp>
        <p:nvSpPr>
          <p:cNvPr id="10" name="标题 1"/>
          <p:cNvSpPr>
            <a:spLocks noGrp="1"/>
          </p:cNvSpPr>
          <p:nvPr/>
        </p:nvSpPr>
        <p:spPr>
          <a:xfrm>
            <a:off x="86360" y="21590"/>
            <a:ext cx="3796145" cy="8035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a:solidFill>
                  <a:schemeClr val="accent1"/>
                </a:solidFill>
                <a:sym typeface="+mn-ea"/>
              </a:rPr>
              <a:t>Approaches</a:t>
            </a:r>
            <a:endParaRPr lang="zh-CN" altLang="en-US" b="1" dirty="0">
              <a:solidFill>
                <a:schemeClr val="accent1"/>
              </a:solidFill>
            </a:endParaRPr>
          </a:p>
        </p:txBody>
      </p:sp>
      <p:pic>
        <p:nvPicPr>
          <p:cNvPr id="5" name="图片 4" descr="met-learning approches table"/>
          <p:cNvPicPr>
            <a:picLocks noChangeAspect="1"/>
          </p:cNvPicPr>
          <p:nvPr/>
        </p:nvPicPr>
        <p:blipFill>
          <a:blip r:embed="rId4"/>
          <a:srcRect r="48958" b="44904"/>
          <a:stretch>
            <a:fillRect/>
          </a:stretch>
        </p:blipFill>
        <p:spPr>
          <a:xfrm>
            <a:off x="455295" y="824865"/>
            <a:ext cx="7268845" cy="6040755"/>
          </a:xfrm>
          <a:prstGeom prst="rect">
            <a:avLst/>
          </a:prstGeo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209" y="1826245"/>
            <a:ext cx="4230764" cy="145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6468" y="105917"/>
            <a:ext cx="3606140" cy="972271"/>
          </a:xfrm>
        </p:spPr>
        <p:txBody>
          <a:bodyPr/>
          <a:lstStyle/>
          <a:p>
            <a:r>
              <a:rPr lang="en-US" altLang="zh-CN" b="1" dirty="0" smtClean="0">
                <a:solidFill>
                  <a:schemeClr val="accent1"/>
                </a:solidFill>
              </a:rPr>
              <a:t>References</a:t>
            </a:r>
          </a:p>
        </p:txBody>
      </p:sp>
      <p:sp>
        <p:nvSpPr>
          <p:cNvPr id="3" name="内容占位符 2"/>
          <p:cNvSpPr>
            <a:spLocks noGrp="1"/>
          </p:cNvSpPr>
          <p:nvPr>
            <p:ph idx="1"/>
          </p:nvPr>
        </p:nvSpPr>
        <p:spPr>
          <a:xfrm>
            <a:off x="609600" y="1600201"/>
            <a:ext cx="10972800" cy="4525963"/>
          </a:xfrm>
        </p:spPr>
        <p:txBody>
          <a:bodyPr/>
          <a:lstStyle/>
          <a:p>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DD09DBB8-56AF-452B-976B-F83DE96AB89E}" type="slidenum">
              <a:rPr lang="zh-CN" altLang="en-US" smtClean="0"/>
              <a:t>43</a:t>
            </a:fld>
            <a:endParaRPr lang="zh-CN" altLang="en-US"/>
          </a:p>
        </p:txBody>
      </p:sp>
      <p:pic>
        <p:nvPicPr>
          <p:cNvPr id="5"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9" name="文本框 8"/>
          <p:cNvSpPr txBox="1"/>
          <p:nvPr/>
        </p:nvSpPr>
        <p:spPr>
          <a:xfrm>
            <a:off x="336550" y="1466850"/>
            <a:ext cx="11537950" cy="3599815"/>
          </a:xfrm>
          <a:prstGeom prst="rect">
            <a:avLst/>
          </a:prstGeom>
          <a:noFill/>
        </p:spPr>
        <p:txBody>
          <a:bodyPr wrap="square" rtlCol="0" anchor="t">
            <a:spAutoFit/>
          </a:bodyPr>
          <a:lstStyle/>
          <a:p>
            <a:r>
              <a:rPr lang="zh-CN" altLang="en-US" sz="2400" b="1" dirty="0"/>
              <a:t>Task distribution: different neural networks, weight initializations, and/or different loss functions</a:t>
            </a:r>
          </a:p>
          <a:p>
            <a:endParaRPr lang="zh-CN" altLang="en-US" dirty="0"/>
          </a:p>
          <a:p>
            <a:pPr marL="285750" indent="-285750" algn="l">
              <a:buFont typeface="Wingdings" panose="05000000000000000000" charset="0"/>
              <a:buChar char=""/>
            </a:pPr>
            <a:r>
              <a:rPr lang="zh-CN" altLang="en-US" dirty="0"/>
              <a:t>Bengio et al.,(1990) Learning a synaptic learning rule</a:t>
            </a:r>
          </a:p>
          <a:p>
            <a:pPr marL="285750" indent="-285750" algn="l">
              <a:buFont typeface="Wingdings" panose="05000000000000000000" charset="0"/>
              <a:buChar char=""/>
            </a:pPr>
            <a:r>
              <a:rPr lang="zh-CN" altLang="en-US" dirty="0"/>
              <a:t>Naik et al., (1992) Meta-neural networks that learn by learning</a:t>
            </a:r>
          </a:p>
          <a:p>
            <a:pPr marL="285750" indent="-285750" algn="l">
              <a:buFont typeface="Wingdings" panose="05000000000000000000" charset="0"/>
              <a:buChar char=""/>
            </a:pPr>
            <a:r>
              <a:rPr lang="zh-CN" altLang="en-US" dirty="0"/>
              <a:t>Hochreiter et al., (2001) Learning to	learn using gradient descent</a:t>
            </a:r>
          </a:p>
          <a:p>
            <a:pPr marL="285750" indent="-285750" algn="l">
              <a:buFont typeface="Wingdings" panose="05000000000000000000" charset="0"/>
              <a:buChar char=""/>
            </a:pPr>
            <a:r>
              <a:rPr lang="zh-CN" altLang="en-US" dirty="0"/>
              <a:t>Younger et al., (2001), Meta learning with backpropagation</a:t>
            </a:r>
          </a:p>
          <a:p>
            <a:pPr marL="285750" indent="-285750" algn="l">
              <a:buFont typeface="Wingdings" panose="05000000000000000000" charset="0"/>
              <a:buChar char=""/>
            </a:pPr>
            <a:r>
              <a:rPr lang="zh-CN" altLang="en-US" dirty="0"/>
              <a:t>Andrychowicz et	al., (2016) Learning	to learn by gradient	 descent by gradient descent</a:t>
            </a:r>
          </a:p>
          <a:p>
            <a:pPr marL="285750" indent="-285750" algn="l">
              <a:buFont typeface="Wingdings" panose="05000000000000000000" charset="0"/>
              <a:buChar char=""/>
            </a:pPr>
            <a:r>
              <a:rPr lang="zh-CN" altLang="en-US" dirty="0"/>
              <a:t>Chen	et al., (2016) Learning to Learn for Global Optimization of Black Box Functions</a:t>
            </a:r>
          </a:p>
          <a:p>
            <a:pPr marL="285750" indent="-285750" algn="l">
              <a:buFont typeface="Wingdings" panose="05000000000000000000" charset="0"/>
              <a:buChar char=""/>
            </a:pPr>
            <a:r>
              <a:rPr lang="zh-CN" altLang="en-US" dirty="0"/>
              <a:t>Wichrowska et al., (2017) Learned Optimizers that Scale	and Generalize</a:t>
            </a:r>
          </a:p>
          <a:p>
            <a:pPr marL="285750" indent="-285750" algn="l">
              <a:buFont typeface="Wingdings" panose="05000000000000000000" charset="0"/>
              <a:buChar char=""/>
            </a:pPr>
            <a:r>
              <a:rPr lang="zh-CN" altLang="en-US" dirty="0"/>
              <a:t>Ke et al., (2017) Learning to Optimize Neural Nets</a:t>
            </a:r>
          </a:p>
          <a:p>
            <a:pPr marL="285750" indent="-285750" algn="l">
              <a:buFont typeface="Wingdings" panose="05000000000000000000" charset="0"/>
              <a:buChar char=""/>
            </a:pPr>
            <a:r>
              <a:rPr lang="zh-CN" altLang="en-US" dirty="0"/>
              <a:t>Wu et al., (</a:t>
            </a:r>
            <a:r>
              <a:rPr lang="zh-CN" altLang="en-US" dirty="0" smtClean="0"/>
              <a:t>2017) Understanding Short-Horizon Bias </a:t>
            </a:r>
            <a:r>
              <a:rPr lang="zh-CN" altLang="en-US" dirty="0"/>
              <a:t>in Stochastic Meta-Optimization</a:t>
            </a:r>
          </a:p>
        </p:txBody>
      </p:sp>
      <p:sp>
        <p:nvSpPr>
          <p:cNvPr id="10" name="文本框 9"/>
          <p:cNvSpPr txBox="1"/>
          <p:nvPr/>
        </p:nvSpPr>
        <p:spPr>
          <a:xfrm>
            <a:off x="1174750" y="821690"/>
            <a:ext cx="6079490" cy="521970"/>
          </a:xfrm>
          <a:prstGeom prst="rect">
            <a:avLst/>
          </a:prstGeom>
          <a:noFill/>
        </p:spPr>
        <p:txBody>
          <a:bodyPr wrap="square" rtlCol="0" anchor="t">
            <a:spAutoFit/>
          </a:bodyPr>
          <a:lstStyle/>
          <a:p>
            <a:r>
              <a:rPr lang="en-US" altLang="zh-CN" sz="2800" b="1"/>
              <a:t>1. </a:t>
            </a:r>
            <a:r>
              <a:rPr lang="zh-CN" altLang="en-US" sz="2800" b="1"/>
              <a:t>Meta Learning for Optimization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6468" y="105917"/>
            <a:ext cx="3606140" cy="972271"/>
          </a:xfrm>
        </p:spPr>
        <p:txBody>
          <a:bodyPr/>
          <a:lstStyle/>
          <a:p>
            <a:r>
              <a:rPr lang="en-US" altLang="zh-CN" b="1" dirty="0" smtClean="0">
                <a:solidFill>
                  <a:schemeClr val="accent1"/>
                </a:solidFill>
              </a:rPr>
              <a:t>References</a:t>
            </a:r>
          </a:p>
        </p:txBody>
      </p:sp>
      <p:sp>
        <p:nvSpPr>
          <p:cNvPr id="3" name="内容占位符 2"/>
          <p:cNvSpPr>
            <a:spLocks noGrp="1"/>
          </p:cNvSpPr>
          <p:nvPr>
            <p:ph idx="1"/>
          </p:nvPr>
        </p:nvSpPr>
        <p:spPr>
          <a:xfrm>
            <a:off x="609600" y="1600201"/>
            <a:ext cx="10972800" cy="4525963"/>
          </a:xfrm>
        </p:spPr>
        <p:txBody>
          <a:bodyPr/>
          <a:lstStyle/>
          <a:p>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DD09DBB8-56AF-452B-976B-F83DE96AB89E}" type="slidenum">
              <a:rPr lang="zh-CN" altLang="en-US" smtClean="0"/>
              <a:t>44</a:t>
            </a:fld>
            <a:endParaRPr lang="zh-CN" altLang="en-US"/>
          </a:p>
        </p:txBody>
      </p:sp>
      <p:pic>
        <p:nvPicPr>
          <p:cNvPr id="5"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9" name="文本框 8"/>
          <p:cNvSpPr txBox="1"/>
          <p:nvPr/>
        </p:nvSpPr>
        <p:spPr>
          <a:xfrm>
            <a:off x="336550" y="1466850"/>
            <a:ext cx="11537950" cy="5169535"/>
          </a:xfrm>
          <a:prstGeom prst="rect">
            <a:avLst/>
          </a:prstGeom>
          <a:noFill/>
        </p:spPr>
        <p:txBody>
          <a:bodyPr wrap="square" rtlCol="0" anchor="t">
            <a:spAutoFit/>
          </a:bodyPr>
          <a:lstStyle/>
          <a:p>
            <a:r>
              <a:rPr lang="zh-CN" altLang="en-US" sz="2400" b="1"/>
              <a:t>Task distribution: different classification datasets (input: images, output: class labels)</a:t>
            </a:r>
          </a:p>
          <a:p>
            <a:pPr marL="285750" indent="-285750">
              <a:buFont typeface="Wingdings" panose="05000000000000000000" charset="0"/>
              <a:buChar char=""/>
            </a:pPr>
            <a:r>
              <a:rPr lang="zh-CN" altLang="en-US"/>
              <a:t>Hochreiter et al., (2001) Learning to learn using gradient descent</a:t>
            </a:r>
          </a:p>
          <a:p>
            <a:pPr marL="285750" indent="-285750" algn="l">
              <a:buFont typeface="Wingdings" panose="05000000000000000000" charset="0"/>
              <a:buChar char=""/>
            </a:pPr>
            <a:r>
              <a:rPr lang="zh-CN" altLang="en-US"/>
              <a:t>Younger et al., (2001), Meta learning with back propagation</a:t>
            </a:r>
          </a:p>
          <a:p>
            <a:pPr marL="285750" indent="-285750" algn="l">
              <a:buFont typeface="Wingdings" panose="05000000000000000000" charset="0"/>
              <a:buChar char=""/>
            </a:pPr>
            <a:r>
              <a:rPr lang="zh-CN" altLang="en-US"/>
              <a:t>Koch et al., (2015) Siamese neural networks for one-shot image recognition</a:t>
            </a:r>
          </a:p>
          <a:p>
            <a:pPr marL="285750" indent="-285750" algn="l">
              <a:buFont typeface="Wingdings" panose="05000000000000000000" charset="0"/>
              <a:buChar char=""/>
            </a:pPr>
            <a:r>
              <a:rPr lang="zh-CN" altLang="en-US"/>
              <a:t>Santoro et al., (2016) Meta-learning with memory-augmented neural networks</a:t>
            </a:r>
          </a:p>
          <a:p>
            <a:pPr marL="285750" indent="-285750" algn="l">
              <a:buFont typeface="Wingdings" panose="05000000000000000000" charset="0"/>
              <a:buChar char=""/>
            </a:pPr>
            <a:r>
              <a:rPr lang="zh-CN" altLang="en-US"/>
              <a:t>Vinyals et al., (2016) Matching networks for one shot learning</a:t>
            </a:r>
          </a:p>
          <a:p>
            <a:pPr marL="285750" indent="-285750" algn="l">
              <a:buFont typeface="Wingdings" panose="05000000000000000000" charset="0"/>
              <a:buChar char=""/>
            </a:pPr>
            <a:r>
              <a:rPr lang="zh-CN" altLang="en-US"/>
              <a:t>Ravi et al., (2017) Optimization as a model for few-shot learning</a:t>
            </a:r>
          </a:p>
          <a:p>
            <a:pPr marL="285750" indent="-285750" algn="l">
              <a:buFont typeface="Wingdings" panose="05000000000000000000" charset="0"/>
              <a:buChar char=""/>
            </a:pPr>
            <a:r>
              <a:rPr lang="zh-CN" altLang="en-US"/>
              <a:t>Munkhdalai et al., (2017) Meta Networks</a:t>
            </a:r>
          </a:p>
          <a:p>
            <a:pPr marL="285750" indent="-285750" algn="l">
              <a:buFont typeface="Wingdings" panose="05000000000000000000" charset="0"/>
              <a:buChar char=""/>
            </a:pPr>
            <a:r>
              <a:rPr lang="zh-CN" altLang="en-US"/>
              <a:t>Snell et al., (2017) Prototypical Networks for Few-shot Learning</a:t>
            </a:r>
          </a:p>
          <a:p>
            <a:pPr marL="285750" indent="-285750" algn="l">
              <a:buFont typeface="Wingdings" panose="05000000000000000000" charset="0"/>
              <a:buChar char=""/>
            </a:pPr>
            <a:r>
              <a:rPr lang="zh-CN" altLang="en-US"/>
              <a:t>Shyam et al., (2017) Attentive Recurrent Comparators</a:t>
            </a:r>
          </a:p>
          <a:p>
            <a:pPr marL="285750" indent="-285750" algn="l">
              <a:buFont typeface="Wingdings" panose="05000000000000000000" charset="0"/>
              <a:buChar char=""/>
            </a:pPr>
            <a:r>
              <a:rPr lang="zh-CN" altLang="en-US"/>
              <a:t>Finn et al., (2017) Model-Agnostic Meta-Learning for Fast Adaptation of Deep Networks</a:t>
            </a:r>
          </a:p>
          <a:p>
            <a:pPr marL="285750" indent="-285750" algn="l">
              <a:buFont typeface="Wingdings" panose="05000000000000000000" charset="0"/>
              <a:buChar char=""/>
            </a:pPr>
            <a:r>
              <a:rPr lang="zh-CN" altLang="en-US"/>
              <a:t>Mehrotra et al., (2017) Generative Adversarial Residual Pairwise Networks for One Shot Learning</a:t>
            </a:r>
          </a:p>
          <a:p>
            <a:pPr marL="285750" indent="-285750" algn="l">
              <a:buFont typeface="Wingdings" panose="05000000000000000000" charset="0"/>
              <a:buChar char=""/>
            </a:pPr>
            <a:r>
              <a:rPr lang="zh-CN" altLang="en-US"/>
              <a:t>Mishra et al., (2017) Meta-Learning with Temporal Convolutions</a:t>
            </a:r>
          </a:p>
          <a:p>
            <a:pPr marL="285750" indent="-285750" algn="l">
              <a:buFont typeface="Wingdings" panose="05000000000000000000" charset="0"/>
              <a:buChar char=""/>
            </a:pPr>
            <a:r>
              <a:rPr lang="zh-CN" altLang="en-US"/>
              <a:t>Li et al., (2017) Meta-SGD: Learning to Learn Quickly for Few Shot Learning</a:t>
            </a:r>
          </a:p>
          <a:p>
            <a:pPr marL="285750" indent="-285750" algn="l">
              <a:buFont typeface="Wingdings" panose="05000000000000000000" charset="0"/>
              <a:buChar char=""/>
            </a:pPr>
            <a:r>
              <a:rPr lang="zh-CN" altLang="en-US"/>
              <a:t>Finn and Levine, (2017) Meta-Learning and Universality: Deep Representations and Gradient Descent can Approximate</a:t>
            </a:r>
          </a:p>
          <a:p>
            <a:pPr indent="0" algn="l">
              <a:buFont typeface="Wingdings" panose="05000000000000000000" charset="0"/>
              <a:buNone/>
            </a:pPr>
            <a:r>
              <a:rPr lang="zh-CN" altLang="en-US"/>
              <a:t>     any Learning Algorithm</a:t>
            </a:r>
          </a:p>
          <a:p>
            <a:pPr marL="285750" indent="-285750" algn="l">
              <a:buFont typeface="Wingdings" panose="05000000000000000000" charset="0"/>
              <a:buChar char=""/>
            </a:pPr>
            <a:r>
              <a:rPr lang="zh-CN" altLang="en-US"/>
              <a:t>Anon@OpenReview, (2017) Recasting Gradient-Based Meta-Learning as Hierarchical Bayes</a:t>
            </a:r>
          </a:p>
          <a:p>
            <a:pPr marL="285750" indent="-285750" algn="l">
              <a:buFont typeface="Wingdings" panose="05000000000000000000" charset="0"/>
              <a:buChar char=""/>
            </a:pPr>
            <a:r>
              <a:rPr lang="zh-CN" altLang="en-US"/>
              <a:t>Flood Sung </a:t>
            </a:r>
            <a:r>
              <a:rPr lang="en-US" altLang="zh-CN"/>
              <a:t>et al.,(2018)</a:t>
            </a:r>
            <a:r>
              <a:rPr lang="zh-CN" altLang="en-US"/>
              <a:t>Learning to Compare- Relation Network for Few-Shot Learning</a:t>
            </a:r>
          </a:p>
        </p:txBody>
      </p:sp>
      <p:sp>
        <p:nvSpPr>
          <p:cNvPr id="10" name="文本框 9"/>
          <p:cNvSpPr txBox="1"/>
          <p:nvPr/>
        </p:nvSpPr>
        <p:spPr>
          <a:xfrm>
            <a:off x="1174750" y="821690"/>
            <a:ext cx="6079490" cy="521970"/>
          </a:xfrm>
          <a:prstGeom prst="rect">
            <a:avLst/>
          </a:prstGeom>
          <a:noFill/>
        </p:spPr>
        <p:txBody>
          <a:bodyPr wrap="square" rtlCol="0" anchor="t">
            <a:spAutoFit/>
          </a:bodyPr>
          <a:lstStyle/>
          <a:p>
            <a:r>
              <a:rPr lang="en-US" altLang="zh-CN" sz="2800" b="1"/>
              <a:t>2. </a:t>
            </a:r>
            <a:r>
              <a:rPr lang="zh-CN" altLang="en-US" sz="2800" b="1"/>
              <a:t>Meta Learning for Classification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6468" y="105917"/>
            <a:ext cx="3606140" cy="972271"/>
          </a:xfrm>
        </p:spPr>
        <p:txBody>
          <a:bodyPr/>
          <a:lstStyle/>
          <a:p>
            <a:r>
              <a:rPr lang="en-US" altLang="zh-CN" b="1" dirty="0" smtClean="0">
                <a:solidFill>
                  <a:schemeClr val="accent1"/>
                </a:solidFill>
              </a:rPr>
              <a:t>References</a:t>
            </a:r>
          </a:p>
        </p:txBody>
      </p:sp>
      <p:sp>
        <p:nvSpPr>
          <p:cNvPr id="3" name="内容占位符 2"/>
          <p:cNvSpPr>
            <a:spLocks noGrp="1"/>
          </p:cNvSpPr>
          <p:nvPr>
            <p:ph idx="1"/>
          </p:nvPr>
        </p:nvSpPr>
        <p:spPr>
          <a:xfrm>
            <a:off x="609600" y="1600201"/>
            <a:ext cx="10972800" cy="4525963"/>
          </a:xfrm>
        </p:spPr>
        <p:txBody>
          <a:bodyPr/>
          <a:lstStyle/>
          <a:p>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DD09DBB8-56AF-452B-976B-F83DE96AB89E}" type="slidenum">
              <a:rPr lang="zh-CN" altLang="en-US" smtClean="0"/>
              <a:t>45</a:t>
            </a:fld>
            <a:endParaRPr lang="zh-CN" altLang="en-US"/>
          </a:p>
        </p:txBody>
      </p:sp>
      <p:pic>
        <p:nvPicPr>
          <p:cNvPr id="5" name="Picture 5" descr="engineering-cullen-college-of-engineering-primary-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418" y="216724"/>
            <a:ext cx="2527413" cy="861464"/>
          </a:xfrm>
          <a:prstGeom prst="rect">
            <a:avLst/>
          </a:prstGeom>
        </p:spPr>
      </p:pic>
      <p:sp>
        <p:nvSpPr>
          <p:cNvPr id="9" name="文本框 8"/>
          <p:cNvSpPr txBox="1"/>
          <p:nvPr/>
        </p:nvSpPr>
        <p:spPr>
          <a:xfrm>
            <a:off x="336550" y="1466850"/>
            <a:ext cx="11121390" cy="5169535"/>
          </a:xfrm>
          <a:prstGeom prst="rect">
            <a:avLst/>
          </a:prstGeom>
          <a:noFill/>
        </p:spPr>
        <p:txBody>
          <a:bodyPr wrap="square" rtlCol="0" anchor="t">
            <a:spAutoFit/>
          </a:bodyPr>
          <a:lstStyle/>
          <a:p>
            <a:r>
              <a:rPr lang="zh-CN" altLang="en-US" sz="2400" b="1"/>
              <a:t>Task distribution: different environments</a:t>
            </a:r>
          </a:p>
          <a:p>
            <a:pPr marL="285750" indent="-285750">
              <a:buFont typeface="Wingdings" panose="05000000000000000000" charset="0"/>
              <a:buChar char=""/>
            </a:pPr>
            <a:r>
              <a:rPr lang="zh-CN" altLang="en-US"/>
              <a:t>Schmidhuber. Evolutionary principles in self-referential learning. (1987)</a:t>
            </a:r>
          </a:p>
          <a:p>
            <a:pPr marL="285750" indent="-285750" algn="l">
              <a:buFont typeface="Wingdings" panose="05000000000000000000" charset="0"/>
              <a:buChar char=""/>
            </a:pPr>
            <a:r>
              <a:rPr lang="zh-CN" altLang="en-US"/>
              <a:t>Wiering, Schmidhuber. Solving POMDPs with Levin search and EIRA. (1996)</a:t>
            </a:r>
          </a:p>
          <a:p>
            <a:pPr marL="285750" indent="-285750" algn="l">
              <a:buFont typeface="Wingdings" panose="05000000000000000000" charset="0"/>
              <a:buChar char=""/>
            </a:pPr>
            <a:r>
              <a:rPr lang="zh-CN" altLang="en-US"/>
              <a:t>Schmidhuber, Zhao, Wiering. Shifting inductive bias with success-story algorithm, adaptive Levin search,</a:t>
            </a:r>
          </a:p>
          <a:p>
            <a:pPr indent="0" algn="l">
              <a:buFont typeface="Wingdings" panose="05000000000000000000" charset="0"/>
              <a:buNone/>
            </a:pPr>
            <a:r>
              <a:rPr lang="zh-CN" altLang="en-US"/>
              <a:t>     and incremental self-improvement. (MLJ 1997)</a:t>
            </a:r>
          </a:p>
          <a:p>
            <a:pPr marL="285750" indent="-285750" algn="l">
              <a:buFont typeface="Wingdings" panose="05000000000000000000" charset="0"/>
              <a:buChar char=""/>
            </a:pPr>
            <a:r>
              <a:rPr lang="zh-CN" altLang="en-US"/>
              <a:t>Schmidhuber, Zhao, Schraudolph. Reinforcement learning with self-modifying policies (1998)</a:t>
            </a:r>
          </a:p>
          <a:p>
            <a:pPr marL="285750" indent="-285750" algn="l">
              <a:buFont typeface="Wingdings" panose="05000000000000000000" charset="0"/>
              <a:buChar char=""/>
            </a:pPr>
            <a:r>
              <a:rPr lang="zh-CN" altLang="en-US"/>
              <a:t>Zhao, Schmidhuber. Solving a complex prisoner’s dilemma with self-modifying policies. (1998)</a:t>
            </a:r>
          </a:p>
          <a:p>
            <a:pPr marL="285750" indent="-285750" algn="l">
              <a:buFont typeface="Wingdings" panose="05000000000000000000" charset="0"/>
              <a:buChar char=""/>
            </a:pPr>
            <a:r>
              <a:rPr lang="zh-CN" altLang="en-US"/>
              <a:t>Schmidhuber. A general method for incremental self-improvement and multiagent learning. (1999)</a:t>
            </a:r>
          </a:p>
          <a:p>
            <a:pPr marL="285750" indent="-285750" algn="l">
              <a:buFont typeface="Wingdings" panose="05000000000000000000" charset="0"/>
              <a:buChar char=""/>
            </a:pPr>
            <a:r>
              <a:rPr lang="zh-CN" altLang="en-US"/>
              <a:t>Singh, Lewis, Barto. Where do rewards come from? (2009)</a:t>
            </a:r>
          </a:p>
          <a:p>
            <a:pPr marL="285750" indent="-285750" algn="l">
              <a:buFont typeface="Wingdings" panose="05000000000000000000" charset="0"/>
              <a:buChar char=""/>
            </a:pPr>
            <a:r>
              <a:rPr lang="zh-CN" altLang="en-US"/>
              <a:t>Singh, Lewis, Barto. Intrinsically Motivated Reinforcement Learning: An Evolutionary Perspective (2010)</a:t>
            </a:r>
          </a:p>
          <a:p>
            <a:pPr marL="285750" indent="-285750" algn="l">
              <a:buFont typeface="Wingdings" panose="05000000000000000000" charset="0"/>
              <a:buChar char=""/>
            </a:pPr>
            <a:r>
              <a:rPr lang="zh-CN" altLang="en-US"/>
              <a:t>Niekum, Spector, Barto. Evolution of reward functions for reinforcement learning (2011)</a:t>
            </a:r>
          </a:p>
          <a:p>
            <a:pPr marL="285750" indent="-285750" algn="l">
              <a:buFont typeface="Wingdings" panose="05000000000000000000" charset="0"/>
              <a:buChar char=""/>
            </a:pPr>
            <a:r>
              <a:rPr lang="zh-CN" altLang="en-US"/>
              <a:t>Duan et al., (2016) RL2: Fast Reinforcement Learning via Slow Reinforcement Learning</a:t>
            </a:r>
          </a:p>
          <a:p>
            <a:pPr marL="285750" indent="-285750" algn="l">
              <a:buFont typeface="Wingdings" panose="05000000000000000000" charset="0"/>
              <a:buChar char=""/>
            </a:pPr>
            <a:r>
              <a:rPr lang="zh-CN" altLang="en-US"/>
              <a:t>Wang et al., (2016) Learning to Reinforcement Learn</a:t>
            </a:r>
          </a:p>
          <a:p>
            <a:pPr marL="285750" indent="-285750" algn="l">
              <a:buFont typeface="Wingdings" panose="05000000000000000000" charset="0"/>
              <a:buChar char=""/>
            </a:pPr>
            <a:r>
              <a:rPr lang="zh-CN" altLang="en-US"/>
              <a:t>Finn et al., (2017) Model-Agnostic Meta-Learning</a:t>
            </a:r>
          </a:p>
          <a:p>
            <a:pPr marL="285750" indent="-285750" algn="l">
              <a:buFont typeface="Wingdings" panose="05000000000000000000" charset="0"/>
              <a:buChar char=""/>
            </a:pPr>
            <a:r>
              <a:rPr lang="zh-CN" altLang="en-US"/>
              <a:t>Mishra, Rohinenjad et al., (2017) Simple Neural AttentIve meta-Learner</a:t>
            </a:r>
          </a:p>
          <a:p>
            <a:pPr marL="285750" indent="-285750" algn="l">
              <a:buFont typeface="Wingdings" panose="05000000000000000000" charset="0"/>
              <a:buChar char=""/>
            </a:pPr>
            <a:r>
              <a:rPr lang="zh-CN" altLang="en-US"/>
              <a:t>Frans et al., (2017) Meta-Learning Shared Hierarchies</a:t>
            </a:r>
          </a:p>
          <a:p>
            <a:pPr marL="285750" indent="-285750" algn="l">
              <a:buFont typeface="Wingdings" panose="05000000000000000000" charset="0"/>
              <a:buChar char=""/>
            </a:pPr>
            <a:r>
              <a:rPr lang="zh-CN" altLang="en-US"/>
              <a:t>Flood Sung </a:t>
            </a:r>
            <a:r>
              <a:rPr lang="en-US" altLang="zh-CN"/>
              <a:t>et al.,(2017) </a:t>
            </a:r>
            <a:r>
              <a:rPr lang="zh-CN" altLang="en-US"/>
              <a:t>Learning to Learn Meta-Critic Networks for Sample Efficient Learning</a:t>
            </a:r>
          </a:p>
          <a:p>
            <a:pPr marL="285750" indent="-285750" algn="l">
              <a:buFont typeface="Wingdings" panose="05000000000000000000" charset="0"/>
              <a:buChar char=""/>
            </a:pPr>
            <a:r>
              <a:rPr lang="en-US" dirty="0">
                <a:sym typeface="+mn-ea"/>
              </a:rPr>
              <a:t> Nikhil</a:t>
            </a:r>
            <a:r>
              <a:rPr lang="zh-CN" altLang="en-US">
                <a:sym typeface="+mn-ea"/>
              </a:rPr>
              <a:t> Mishra et al, </a:t>
            </a:r>
            <a:r>
              <a:rPr lang="en-US" altLang="zh-CN">
                <a:sym typeface="+mn-ea"/>
              </a:rPr>
              <a:t>(</a:t>
            </a:r>
            <a:r>
              <a:rPr lang="zh-CN" altLang="en-US">
                <a:sym typeface="+mn-ea"/>
              </a:rPr>
              <a:t>2018</a:t>
            </a:r>
            <a:r>
              <a:rPr lang="en-US" altLang="zh-CN">
                <a:sym typeface="+mn-ea"/>
              </a:rPr>
              <a:t>) </a:t>
            </a:r>
            <a:r>
              <a:rPr lang="zh-CN" altLang="en-US">
                <a:sym typeface="+mn-ea"/>
              </a:rPr>
              <a:t>A SIMPLE NEURAL ATTENTIVE META-LEARNER,ICLR </a:t>
            </a:r>
            <a:r>
              <a:rPr lang="en-US" altLang="zh-CN">
                <a:sym typeface="+mn-ea"/>
              </a:rPr>
              <a:t>.</a:t>
            </a:r>
          </a:p>
        </p:txBody>
      </p:sp>
      <p:sp>
        <p:nvSpPr>
          <p:cNvPr id="7" name="文本框 6"/>
          <p:cNvSpPr txBox="1"/>
          <p:nvPr/>
        </p:nvSpPr>
        <p:spPr>
          <a:xfrm>
            <a:off x="1341755" y="890905"/>
            <a:ext cx="5410835" cy="521970"/>
          </a:xfrm>
          <a:prstGeom prst="rect">
            <a:avLst/>
          </a:prstGeom>
          <a:noFill/>
        </p:spPr>
        <p:txBody>
          <a:bodyPr wrap="square" rtlCol="0" anchor="t">
            <a:spAutoFit/>
          </a:bodyPr>
          <a:lstStyle/>
          <a:p>
            <a:r>
              <a:rPr lang="en-US" altLang="zh-CN" sz="2800" b="1"/>
              <a:t>3. </a:t>
            </a:r>
            <a:r>
              <a:rPr lang="zh-CN" altLang="en-US" sz="2800" b="1"/>
              <a:t>Meta Learning for RL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7"/>
            <a:ext cx="9905999" cy="3998912"/>
          </a:xfrm>
          <a:effectLst>
            <a:outerShdw blurRad="50800" dist="38100" dir="2700000" algn="tl" rotWithShape="0">
              <a:prstClr val="black">
                <a:alpha val="40000"/>
              </a:prstClr>
            </a:outerShdw>
          </a:effectLst>
        </p:spPr>
        <p:txBody>
          <a:bodyPr>
            <a:normAutofit fontScale="85000" lnSpcReduction="20000"/>
          </a:bodyPr>
          <a:lstStyle/>
          <a:p>
            <a:r>
              <a:rPr lang="en-US" altLang="zh-CN" dirty="0"/>
              <a:t>Deep Reinforcement Learning</a:t>
            </a:r>
          </a:p>
          <a:p>
            <a:r>
              <a:rPr lang="en-US" altLang="zh-CN" dirty="0">
                <a:solidFill>
                  <a:srgbClr val="FF0000"/>
                </a:solidFill>
              </a:rPr>
              <a:t>Meta Learning</a:t>
            </a:r>
          </a:p>
          <a:p>
            <a:pPr lvl="1"/>
            <a:r>
              <a:rPr lang="en-US" altLang="zh-CN" dirty="0" smtClean="0"/>
              <a:t>Overview</a:t>
            </a:r>
          </a:p>
          <a:p>
            <a:pPr lvl="1"/>
            <a:r>
              <a:rPr lang="en-US" altLang="zh-CN" dirty="0">
                <a:solidFill>
                  <a:srgbClr val="FF0000"/>
                </a:solidFill>
              </a:rPr>
              <a:t>Meta Learning problem formulation</a:t>
            </a:r>
          </a:p>
          <a:p>
            <a:r>
              <a:rPr lang="en-US" altLang="zh-CN" dirty="0"/>
              <a:t>Fuzzy Neural Networks</a:t>
            </a:r>
          </a:p>
          <a:p>
            <a:r>
              <a:rPr lang="en-US" altLang="zh-CN" dirty="0"/>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r>
              <a:rPr lang="en-US" altLang="zh-CN" dirty="0"/>
              <a:t>Federated Learning</a:t>
            </a:r>
          </a:p>
          <a:p>
            <a:pPr lvl="1"/>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46</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sp>
        <p:nvSpPr>
          <p:cNvPr id="5" name="文本占位符 4"/>
          <p:cNvSpPr txBox="1"/>
          <p:nvPr/>
        </p:nvSpPr>
        <p:spPr>
          <a:xfrm>
            <a:off x="504246" y="1497185"/>
            <a:ext cx="10515600" cy="55245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altLang="zh-CN" smtClean="0"/>
              <a:t>The key to intelligence is “</a:t>
            </a:r>
            <a:r>
              <a:rPr lang="en-US" altLang="zh-CN" smtClean="0">
                <a:solidFill>
                  <a:srgbClr val="00B0F0"/>
                </a:solidFill>
              </a:rPr>
              <a:t>versatility”</a:t>
            </a:r>
            <a:endParaRPr lang="en-US" altLang="zh-CN" dirty="0">
              <a:solidFill>
                <a:srgbClr val="00B0F0"/>
              </a:solidFill>
            </a:endParaRPr>
          </a:p>
        </p:txBody>
      </p:sp>
      <p:pic>
        <p:nvPicPr>
          <p:cNvPr id="6" name="图片 5"/>
          <p:cNvPicPr>
            <a:picLocks noChangeAspect="1"/>
          </p:cNvPicPr>
          <p:nvPr/>
        </p:nvPicPr>
        <p:blipFill>
          <a:blip r:embed="rId2"/>
          <a:stretch>
            <a:fillRect/>
          </a:stretch>
        </p:blipFill>
        <p:spPr>
          <a:xfrm>
            <a:off x="8746685" y="838006"/>
            <a:ext cx="3033395" cy="4568190"/>
          </a:xfrm>
          <a:prstGeom prst="rect">
            <a:avLst/>
          </a:prstGeom>
        </p:spPr>
      </p:pic>
      <p:pic>
        <p:nvPicPr>
          <p:cNvPr id="7" name="图片 6"/>
          <p:cNvPicPr>
            <a:picLocks noChangeAspect="1"/>
          </p:cNvPicPr>
          <p:nvPr/>
        </p:nvPicPr>
        <p:blipFill>
          <a:blip r:embed="rId3"/>
          <a:stretch>
            <a:fillRect/>
          </a:stretch>
        </p:blipFill>
        <p:spPr>
          <a:xfrm>
            <a:off x="504246" y="2639225"/>
            <a:ext cx="4755515" cy="2978785"/>
          </a:xfrm>
          <a:prstGeom prst="rect">
            <a:avLst/>
          </a:prstGeom>
        </p:spPr>
      </p:pic>
      <p:pic>
        <p:nvPicPr>
          <p:cNvPr id="8" name="Picture 7"/>
          <p:cNvPicPr>
            <a:picLocks noChangeAspect="1"/>
          </p:cNvPicPr>
          <p:nvPr/>
        </p:nvPicPr>
        <p:blipFill>
          <a:blip r:embed="rId4"/>
          <a:stretch>
            <a:fillRect/>
          </a:stretch>
        </p:blipFill>
        <p:spPr>
          <a:xfrm>
            <a:off x="6081837" y="838006"/>
            <a:ext cx="2143125" cy="2143125"/>
          </a:xfrm>
          <a:prstGeom prst="rect">
            <a:avLst/>
          </a:prstGeom>
        </p:spPr>
      </p:pic>
      <p:pic>
        <p:nvPicPr>
          <p:cNvPr id="9" name="Picture 8"/>
          <p:cNvPicPr>
            <a:picLocks noChangeAspect="1"/>
          </p:cNvPicPr>
          <p:nvPr/>
        </p:nvPicPr>
        <p:blipFill>
          <a:blip r:embed="rId5"/>
          <a:stretch>
            <a:fillRect/>
          </a:stretch>
        </p:blipFill>
        <p:spPr>
          <a:xfrm>
            <a:off x="6081837" y="3474885"/>
            <a:ext cx="2143125" cy="2143125"/>
          </a:xfrm>
          <a:prstGeom prst="rect">
            <a:avLst/>
          </a:prstGeom>
        </p:spPr>
      </p:pic>
      <p:cxnSp>
        <p:nvCxnSpPr>
          <p:cNvPr id="10" name="Straight Connector 9"/>
          <p:cNvCxnSpPr/>
          <p:nvPr/>
        </p:nvCxnSpPr>
        <p:spPr>
          <a:xfrm>
            <a:off x="5335325" y="4128617"/>
            <a:ext cx="42672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53399" y="3045350"/>
            <a:ext cx="0" cy="34985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24962" y="4241261"/>
            <a:ext cx="42672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sp>
        <p:nvSpPr>
          <p:cNvPr id="5" name="文本占位符 3"/>
          <p:cNvSpPr txBox="1"/>
          <p:nvPr/>
        </p:nvSpPr>
        <p:spPr>
          <a:xfrm>
            <a:off x="838200" y="1609725"/>
            <a:ext cx="10515600" cy="401764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altLang="zh-CN" smtClean="0"/>
              <a:t>Techniques of meta-learning:</a:t>
            </a:r>
          </a:p>
          <a:p>
            <a:endParaRPr lang="en-US" altLang="zh-CN" dirty="0"/>
          </a:p>
        </p:txBody>
      </p:sp>
      <p:sp>
        <p:nvSpPr>
          <p:cNvPr id="6" name="左大括号 7"/>
          <p:cNvSpPr/>
          <p:nvPr/>
        </p:nvSpPr>
        <p:spPr>
          <a:xfrm rot="16200000">
            <a:off x="5093018" y="2147235"/>
            <a:ext cx="279400" cy="756812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占位符 2"/>
          <p:cNvSpPr>
            <a:spLocks noGrp="1"/>
          </p:cNvSpPr>
          <p:nvPr/>
        </p:nvSpPr>
        <p:spPr>
          <a:xfrm>
            <a:off x="1512265" y="5024519"/>
            <a:ext cx="12247661" cy="705043"/>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1600" dirty="0" err="1">
                <a:solidFill>
                  <a:schemeClr val="tx1"/>
                </a:solidFill>
              </a:rPr>
              <a:t>hyperparameter</a:t>
            </a:r>
            <a:r>
              <a:rPr lang="en-US" altLang="zh-CN" sz="1600" dirty="0">
                <a:solidFill>
                  <a:schemeClr val="tx1"/>
                </a:solidFill>
              </a:rPr>
              <a:t> </a:t>
            </a:r>
            <a:r>
              <a:rPr lang="en-US" altLang="zh-CN" sz="1600" dirty="0" smtClean="0">
                <a:solidFill>
                  <a:schemeClr val="tx1"/>
                </a:solidFill>
              </a:rPr>
              <a:t>optimization;  neural </a:t>
            </a:r>
            <a:r>
              <a:rPr lang="en-US" altLang="zh-CN" sz="1600" dirty="0">
                <a:solidFill>
                  <a:schemeClr val="tx1"/>
                </a:solidFill>
              </a:rPr>
              <a:t>network </a:t>
            </a:r>
            <a:r>
              <a:rPr lang="en-US" altLang="zh-CN" sz="1600" dirty="0" smtClean="0">
                <a:solidFill>
                  <a:schemeClr val="tx1"/>
                </a:solidFill>
              </a:rPr>
              <a:t>optimization;  </a:t>
            </a:r>
          </a:p>
          <a:p>
            <a:r>
              <a:rPr lang="en-US" altLang="zh-CN" sz="1600" dirty="0" smtClean="0">
                <a:solidFill>
                  <a:schemeClr val="tx1"/>
                </a:solidFill>
              </a:rPr>
              <a:t>good </a:t>
            </a:r>
            <a:r>
              <a:rPr lang="en-US" altLang="zh-CN" sz="1600" dirty="0">
                <a:solidFill>
                  <a:schemeClr val="tx1"/>
                </a:solidFill>
              </a:rPr>
              <a:t>network </a:t>
            </a:r>
            <a:r>
              <a:rPr lang="en-US" altLang="zh-CN" sz="1600" dirty="0" smtClean="0">
                <a:solidFill>
                  <a:schemeClr val="tx1"/>
                </a:solidFill>
              </a:rPr>
              <a:t>architectures;  few-shot </a:t>
            </a:r>
            <a:r>
              <a:rPr lang="en-US" altLang="zh-CN" sz="1600" dirty="0">
                <a:solidFill>
                  <a:schemeClr val="tx1"/>
                </a:solidFill>
              </a:rPr>
              <a:t>image </a:t>
            </a:r>
            <a:r>
              <a:rPr lang="en-US" altLang="zh-CN" sz="1600" dirty="0" smtClean="0">
                <a:solidFill>
                  <a:schemeClr val="tx1"/>
                </a:solidFill>
              </a:rPr>
              <a:t>recognition; fast </a:t>
            </a:r>
            <a:r>
              <a:rPr lang="en-US" altLang="zh-CN" sz="1600" dirty="0">
                <a:solidFill>
                  <a:schemeClr val="tx1"/>
                </a:solidFill>
              </a:rPr>
              <a:t>reinforcement learning</a:t>
            </a:r>
          </a:p>
        </p:txBody>
      </p:sp>
      <p:pic>
        <p:nvPicPr>
          <p:cNvPr id="8" name="图片 9"/>
          <p:cNvPicPr>
            <a:picLocks noChangeAspect="1"/>
          </p:cNvPicPr>
          <p:nvPr/>
        </p:nvPicPr>
        <p:blipFill>
          <a:blip r:embed="rId2"/>
          <a:stretch>
            <a:fillRect/>
          </a:stretch>
        </p:blipFill>
        <p:spPr>
          <a:xfrm>
            <a:off x="1103630" y="2337635"/>
            <a:ext cx="10250170" cy="1958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5" name="文本占位符 3"/>
          <p:cNvSpPr txBox="1"/>
          <p:nvPr/>
        </p:nvSpPr>
        <p:spPr>
          <a:xfrm>
            <a:off x="838200" y="1609725"/>
            <a:ext cx="10515600" cy="52514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altLang="zh-CN" sz="2800" b="1" dirty="0" smtClean="0"/>
              <a:t>Meta-Learning problem formulation (universal):</a:t>
            </a:r>
          </a:p>
          <a:p>
            <a:endParaRPr lang="en-US" altLang="zh-CN" sz="2800" b="1" dirty="0"/>
          </a:p>
        </p:txBody>
      </p:sp>
      <p:sp>
        <p:nvSpPr>
          <p:cNvPr id="6" name="文本占位符 3"/>
          <p:cNvSpPr>
            <a:spLocks noGrp="1"/>
          </p:cNvSpPr>
          <p:nvPr/>
        </p:nvSpPr>
        <p:spPr>
          <a:xfrm>
            <a:off x="950595" y="2134870"/>
            <a:ext cx="10515600" cy="3772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a:solidFill>
                  <a:schemeClr val="tx1"/>
                </a:solidFill>
              </a:rPr>
              <a:t>1) model:  </a:t>
            </a:r>
          </a:p>
          <a:p>
            <a:r>
              <a:rPr lang="en-US" altLang="zh-CN" dirty="0">
                <a:solidFill>
                  <a:schemeClr val="tx1"/>
                </a:solidFill>
              </a:rPr>
              <a:t>2) </a:t>
            </a:r>
            <a:r>
              <a:rPr lang="en-US" altLang="zh-CN" dirty="0" smtClean="0">
                <a:solidFill>
                  <a:schemeClr val="tx1"/>
                </a:solidFill>
              </a:rPr>
              <a:t>tasks:</a:t>
            </a:r>
          </a:p>
          <a:p>
            <a:r>
              <a:rPr lang="en-US" altLang="zh-CN" dirty="0">
                <a:solidFill>
                  <a:schemeClr val="tx1"/>
                </a:solidFill>
              </a:rPr>
              <a:t>w</a:t>
            </a:r>
            <a:r>
              <a:rPr lang="en-US" altLang="zh-CN" dirty="0" smtClean="0">
                <a:solidFill>
                  <a:schemeClr val="tx1"/>
                </a:solidFill>
              </a:rPr>
              <a:t>here     is the loss function of a specific task.           is a distribution over initial observation.                         is the transition distribution.     is the episode length</a:t>
            </a:r>
          </a:p>
          <a:p>
            <a:r>
              <a:rPr lang="en-US" altLang="zh-CN" dirty="0" smtClean="0">
                <a:solidFill>
                  <a:schemeClr val="tx1"/>
                </a:solidFill>
              </a:rPr>
              <a:t>Note: In </a:t>
            </a:r>
            <a:r>
              <a:rPr lang="en-US" altLang="zh-CN" dirty="0" err="1" smtClean="0">
                <a:solidFill>
                  <a:schemeClr val="tx1"/>
                </a:solidFill>
              </a:rPr>
              <a:t>i.i.d</a:t>
            </a:r>
            <a:r>
              <a:rPr lang="en-US" altLang="zh-CN" dirty="0" smtClean="0">
                <a:solidFill>
                  <a:schemeClr val="tx1"/>
                </a:solidFill>
              </a:rPr>
              <a:t>. supervised learning problem, the length           </a:t>
            </a:r>
          </a:p>
          <a:p>
            <a:r>
              <a:rPr lang="en-US" altLang="zh-CN" dirty="0" smtClean="0">
                <a:solidFill>
                  <a:schemeClr val="tx1"/>
                </a:solidFill>
              </a:rPr>
              <a:t>The loss                                                 provides task-specific feedback (make sense for both supervised learning or MDP based RL).</a:t>
            </a:r>
            <a:endParaRPr lang="en-US" altLang="zh-CN" dirty="0">
              <a:solidFill>
                <a:schemeClr val="tx1"/>
              </a:solidFill>
            </a:endParaRPr>
          </a:p>
        </p:txBody>
      </p:sp>
      <p:graphicFrame>
        <p:nvGraphicFramePr>
          <p:cNvPr id="7" name="对象 7"/>
          <p:cNvGraphicFramePr/>
          <p:nvPr>
            <p:extLst>
              <p:ext uri="{D42A27DB-BD31-4B8C-83A1-F6EECF244321}">
                <p14:modId xmlns:p14="http://schemas.microsoft.com/office/powerpoint/2010/main" val="1588032183"/>
              </p:ext>
            </p:extLst>
          </p:nvPr>
        </p:nvGraphicFramePr>
        <p:xfrm>
          <a:off x="2385390" y="2134870"/>
          <a:ext cx="1167807" cy="451168"/>
        </p:xfrm>
        <a:graphic>
          <a:graphicData uri="http://schemas.openxmlformats.org/presentationml/2006/ole">
            <mc:AlternateContent xmlns:mc="http://schemas.openxmlformats.org/markup-compatibility/2006">
              <mc:Choice xmlns:v="urn:schemas-microsoft-com:vml" Requires="v">
                <p:oleObj spid="_x0000_s13344" r:id="rId3" imgW="885825" imgH="338455" progId="Equation.KSEE3">
                  <p:embed/>
                </p:oleObj>
              </mc:Choice>
              <mc:Fallback>
                <p:oleObj r:id="rId3" imgW="885825" imgH="338455" progId="Equation.KSEE3">
                  <p:embed/>
                  <p:pic>
                    <p:nvPicPr>
                      <p:cNvPr id="0" name="对象 7"/>
                      <p:cNvPicPr/>
                      <p:nvPr/>
                    </p:nvPicPr>
                    <p:blipFill>
                      <a:blip r:embed="rId4"/>
                      <a:stretch>
                        <a:fillRect/>
                      </a:stretch>
                    </p:blipFill>
                    <p:spPr>
                      <a:xfrm>
                        <a:off x="2385390" y="2134870"/>
                        <a:ext cx="1167807" cy="451168"/>
                      </a:xfrm>
                      <a:prstGeom prst="rect">
                        <a:avLst/>
                      </a:prstGeom>
                      <a:solidFill>
                        <a:schemeClr val="tx1"/>
                      </a:solidFill>
                    </p:spPr>
                  </p:pic>
                </p:oleObj>
              </mc:Fallback>
            </mc:AlternateContent>
          </a:graphicData>
        </a:graphic>
      </p:graphicFrame>
      <p:pic>
        <p:nvPicPr>
          <p:cNvPr id="8" name="Picture 7"/>
          <p:cNvPicPr>
            <a:picLocks noChangeAspect="1"/>
          </p:cNvPicPr>
          <p:nvPr/>
        </p:nvPicPr>
        <p:blipFill>
          <a:blip r:embed="rId5"/>
          <a:stretch>
            <a:fillRect/>
          </a:stretch>
        </p:blipFill>
        <p:spPr>
          <a:xfrm>
            <a:off x="2187602" y="2657945"/>
            <a:ext cx="6019800" cy="323850"/>
          </a:xfrm>
          <a:prstGeom prst="rect">
            <a:avLst/>
          </a:prstGeom>
        </p:spPr>
      </p:pic>
      <p:pic>
        <p:nvPicPr>
          <p:cNvPr id="9" name="Picture 8"/>
          <p:cNvPicPr>
            <a:picLocks noChangeAspect="1"/>
          </p:cNvPicPr>
          <p:nvPr/>
        </p:nvPicPr>
        <p:blipFill>
          <a:blip r:embed="rId6"/>
          <a:stretch>
            <a:fillRect/>
          </a:stretch>
        </p:blipFill>
        <p:spPr>
          <a:xfrm>
            <a:off x="1858599" y="3161484"/>
            <a:ext cx="219075" cy="247650"/>
          </a:xfrm>
          <a:prstGeom prst="rect">
            <a:avLst/>
          </a:prstGeom>
        </p:spPr>
      </p:pic>
      <p:pic>
        <p:nvPicPr>
          <p:cNvPr id="10" name="Picture 9"/>
          <p:cNvPicPr>
            <a:picLocks noChangeAspect="1"/>
          </p:cNvPicPr>
          <p:nvPr/>
        </p:nvPicPr>
        <p:blipFill>
          <a:blip r:embed="rId7"/>
          <a:stretch>
            <a:fillRect/>
          </a:stretch>
        </p:blipFill>
        <p:spPr>
          <a:xfrm>
            <a:off x="6709137" y="3054750"/>
            <a:ext cx="628650" cy="361950"/>
          </a:xfrm>
          <a:prstGeom prst="rect">
            <a:avLst/>
          </a:prstGeom>
        </p:spPr>
      </p:pic>
      <p:pic>
        <p:nvPicPr>
          <p:cNvPr id="11" name="Picture 10"/>
          <p:cNvPicPr>
            <a:picLocks noChangeAspect="1"/>
          </p:cNvPicPr>
          <p:nvPr/>
        </p:nvPicPr>
        <p:blipFill>
          <a:blip r:embed="rId8"/>
          <a:stretch>
            <a:fillRect/>
          </a:stretch>
        </p:blipFill>
        <p:spPr>
          <a:xfrm>
            <a:off x="2727546" y="3419059"/>
            <a:ext cx="1504950" cy="333375"/>
          </a:xfrm>
          <a:prstGeom prst="rect">
            <a:avLst/>
          </a:prstGeom>
        </p:spPr>
      </p:pic>
      <p:pic>
        <p:nvPicPr>
          <p:cNvPr id="12" name="Picture 11"/>
          <p:cNvPicPr>
            <a:picLocks noChangeAspect="1"/>
          </p:cNvPicPr>
          <p:nvPr/>
        </p:nvPicPr>
        <p:blipFill>
          <a:blip r:embed="rId9"/>
          <a:stretch>
            <a:fillRect/>
          </a:stretch>
        </p:blipFill>
        <p:spPr>
          <a:xfrm>
            <a:off x="7869348" y="3421087"/>
            <a:ext cx="238125" cy="257175"/>
          </a:xfrm>
          <a:prstGeom prst="rect">
            <a:avLst/>
          </a:prstGeom>
        </p:spPr>
      </p:pic>
      <p:pic>
        <p:nvPicPr>
          <p:cNvPr id="13" name="Picture 12"/>
          <p:cNvPicPr>
            <a:picLocks noChangeAspect="1"/>
          </p:cNvPicPr>
          <p:nvPr/>
        </p:nvPicPr>
        <p:blipFill>
          <a:blip r:embed="rId10"/>
          <a:stretch>
            <a:fillRect/>
          </a:stretch>
        </p:blipFill>
        <p:spPr>
          <a:xfrm>
            <a:off x="7655035" y="3873500"/>
            <a:ext cx="666750" cy="295275"/>
          </a:xfrm>
          <a:prstGeom prst="rect">
            <a:avLst/>
          </a:prstGeom>
        </p:spPr>
      </p:pic>
      <p:pic>
        <p:nvPicPr>
          <p:cNvPr id="14" name="Picture 13"/>
          <p:cNvPicPr>
            <a:picLocks noChangeAspect="1"/>
          </p:cNvPicPr>
          <p:nvPr/>
        </p:nvPicPr>
        <p:blipFill>
          <a:blip r:embed="rId11"/>
          <a:stretch>
            <a:fillRect/>
          </a:stretch>
        </p:blipFill>
        <p:spPr>
          <a:xfrm>
            <a:off x="2187602" y="4306487"/>
            <a:ext cx="3076575" cy="276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5</a:t>
            </a:fld>
            <a:endParaRPr lang="zh-CN" altLang="en-US" sz="1600" dirty="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8" name="Content Placeholder 2"/>
          <p:cNvSpPr txBox="1"/>
          <p:nvPr/>
        </p:nvSpPr>
        <p:spPr>
          <a:xfrm>
            <a:off x="1973178" y="1185110"/>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From the policy optimization point of view, how to classify RL ?</a:t>
            </a:r>
            <a:endParaRPr lang="en-US" altLang="zh-CN" sz="1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941094" y="3409890"/>
            <a:ext cx="2673350" cy="39878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Reinforcement Learning</a:t>
            </a:r>
            <a:endParaRPr lang="zh-CN" altLang="en-US" sz="2000" dirty="0">
              <a:latin typeface="Times New Roman" panose="02020603050405020304" pitchFamily="18" charset="0"/>
              <a:cs typeface="Times New Roman" panose="02020603050405020304" pitchFamily="18" charset="0"/>
            </a:endParaRPr>
          </a:p>
        </p:txBody>
      </p:sp>
      <p:sp>
        <p:nvSpPr>
          <p:cNvPr id="10" name="左大括号 9"/>
          <p:cNvSpPr/>
          <p:nvPr/>
        </p:nvSpPr>
        <p:spPr>
          <a:xfrm>
            <a:off x="4636063" y="2796545"/>
            <a:ext cx="304800" cy="16268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5045032" y="2756730"/>
            <a:ext cx="2590800" cy="368300"/>
          </a:xfrm>
          <a:prstGeom prst="rect">
            <a:avLst/>
          </a:prstGeom>
          <a:noFill/>
        </p:spPr>
        <p:txBody>
          <a:bodyPr wrap="square" rtlCol="0">
            <a:spAutoFit/>
          </a:bodyPr>
          <a:lstStyle>
            <a:defPPr>
              <a:defRPr lang="en-US"/>
            </a:defPPr>
            <a:lvl1pPr>
              <a:defRPr>
                <a:latin typeface="Times New Roman" panose="02020603050405020304" pitchFamily="18" charset="0"/>
                <a:cs typeface="Times New Roman" panose="02020603050405020304" pitchFamily="18" charset="0"/>
              </a:defRPr>
            </a:lvl1pPr>
          </a:lstStyle>
          <a:p>
            <a:r>
              <a:rPr lang="en-US" altLang="zh-CN" dirty="0"/>
              <a:t>Policy Gradient</a:t>
            </a:r>
            <a:endParaRPr lang="zh-CN" altLang="en-US" dirty="0"/>
          </a:p>
        </p:txBody>
      </p:sp>
      <p:sp>
        <p:nvSpPr>
          <p:cNvPr id="12" name="文本框 11"/>
          <p:cNvSpPr txBox="1"/>
          <p:nvPr/>
        </p:nvSpPr>
        <p:spPr>
          <a:xfrm>
            <a:off x="5029200" y="4202668"/>
            <a:ext cx="2590800" cy="368300"/>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Direct </a:t>
            </a:r>
            <a:r>
              <a:rPr lang="en-US" altLang="zh-CN" dirty="0">
                <a:latin typeface="Times New Roman" panose="02020603050405020304" pitchFamily="18" charset="0"/>
                <a:cs typeface="Times New Roman" panose="02020603050405020304" pitchFamily="18" charset="0"/>
              </a:rPr>
              <a:t>U</a:t>
            </a:r>
            <a:r>
              <a:rPr lang="en-US" altLang="zh-CN" dirty="0" smtClean="0">
                <a:latin typeface="Times New Roman" panose="02020603050405020304" pitchFamily="18" charset="0"/>
                <a:cs typeface="Times New Roman" panose="02020603050405020304" pitchFamily="18" charset="0"/>
              </a:rPr>
              <a:t>pdate Policy:</a:t>
            </a:r>
            <a:endParaRPr lang="zh-CN" altLang="en-US"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7353821" y="4202668"/>
            <a:ext cx="1249680" cy="368300"/>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Q-Learning</a:t>
            </a:r>
            <a:endParaRPr lang="zh-CN" altLang="en-US"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948759" y="5515213"/>
            <a:ext cx="2472055" cy="368300"/>
          </a:xfrm>
          <a:prstGeom prst="rect">
            <a:avLst/>
          </a:prstGeom>
          <a:noFill/>
        </p:spPr>
        <p:txBody>
          <a:bodyPr wrap="none" rtlCol="0">
            <a:spAutoFit/>
          </a:bodyPr>
          <a:lstStyle/>
          <a:p>
            <a:r>
              <a:rPr lang="en-US" altLang="zh-CN" dirty="0" smtClean="0"/>
              <a:t>Markov </a:t>
            </a:r>
            <a:r>
              <a:rPr lang="en-US" altLang="zh-CN" dirty="0">
                <a:latin typeface="Times New Roman" panose="02020603050405020304" pitchFamily="18" charset="0"/>
                <a:cs typeface="Times New Roman" panose="02020603050405020304" pitchFamily="18" charset="0"/>
              </a:rPr>
              <a:t>Decision</a:t>
            </a:r>
            <a:r>
              <a:rPr lang="en-US" altLang="zh-CN" dirty="0" smtClean="0"/>
              <a:t> Process</a:t>
            </a:r>
            <a:endParaRPr lang="zh-CN" altLang="en-US" dirty="0"/>
          </a:p>
        </p:txBody>
      </p:sp>
      <p:cxnSp>
        <p:nvCxnSpPr>
          <p:cNvPr id="16" name="直接箭头连接符 15"/>
          <p:cNvCxnSpPr/>
          <p:nvPr/>
        </p:nvCxnSpPr>
        <p:spPr>
          <a:xfrm>
            <a:off x="8499748" y="4940935"/>
            <a:ext cx="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984763" y="4572373"/>
            <a:ext cx="1029970" cy="368300"/>
          </a:xfrm>
          <a:prstGeom prst="rect">
            <a:avLst/>
          </a:prstGeom>
          <a:noFill/>
        </p:spPr>
        <p:txBody>
          <a:bodyPr wrap="none" rtlCol="0">
            <a:spAutoFit/>
          </a:bodyPr>
          <a:lstStyle/>
          <a:p>
            <a:r>
              <a:rPr lang="en-US" altLang="zh-CN" dirty="0" smtClean="0"/>
              <a:t>based on</a:t>
            </a:r>
            <a:endParaRPr lang="zh-CN" altLang="en-US" dirty="0"/>
          </a:p>
        </p:txBody>
      </p:sp>
      <p:sp>
        <p:nvSpPr>
          <p:cNvPr id="15" name="Title 1"/>
          <p:cNvSpPr txBox="1"/>
          <p:nvPr/>
        </p:nvSpPr>
        <p:spPr>
          <a:xfrm>
            <a:off x="952726" y="186055"/>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P spid="11" grpId="0"/>
      <p:bldP spid="12" grpId="0"/>
      <p:bldP spid="13" grpId="0"/>
      <p:bldP spid="14"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pic>
        <p:nvPicPr>
          <p:cNvPr id="5" name="Picture 4"/>
          <p:cNvPicPr>
            <a:picLocks noChangeAspect="1"/>
          </p:cNvPicPr>
          <p:nvPr/>
        </p:nvPicPr>
        <p:blipFill>
          <a:blip r:embed="rId2"/>
          <a:stretch>
            <a:fillRect/>
          </a:stretch>
        </p:blipFill>
        <p:spPr>
          <a:xfrm>
            <a:off x="40816" y="2014535"/>
            <a:ext cx="5011444" cy="2671764"/>
          </a:xfrm>
          <a:prstGeom prst="rect">
            <a:avLst/>
          </a:prstGeom>
        </p:spPr>
      </p:pic>
      <p:sp>
        <p:nvSpPr>
          <p:cNvPr id="6" name="文本占位符 3"/>
          <p:cNvSpPr>
            <a:spLocks noGrp="1"/>
          </p:cNvSpPr>
          <p:nvPr/>
        </p:nvSpPr>
        <p:spPr>
          <a:xfrm>
            <a:off x="4986947" y="1464149"/>
            <a:ext cx="6800033" cy="377253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smtClean="0">
                <a:solidFill>
                  <a:schemeClr val="tx1"/>
                </a:solidFill>
              </a:rPr>
              <a:t>In meta-learning scenario, we consider a distribution over task          that we want our model to be able to adapt to.</a:t>
            </a:r>
          </a:p>
          <a:p>
            <a:endParaRPr lang="en-US" altLang="zh-CN" dirty="0" smtClean="0">
              <a:solidFill>
                <a:schemeClr val="tx1"/>
              </a:solidFill>
            </a:endParaRPr>
          </a:p>
          <a:p>
            <a:r>
              <a:rPr lang="en-US" altLang="zh-CN" dirty="0" smtClean="0">
                <a:solidFill>
                  <a:schemeClr val="tx1"/>
                </a:solidFill>
              </a:rPr>
              <a:t>In the K-shot learning setting, new task     is drawn from         ,  from only      samples (from the observation     ).  A feedback       will be generated by</a:t>
            </a:r>
          </a:p>
          <a:p>
            <a:endParaRPr lang="en-US" altLang="zh-CN" dirty="0" smtClean="0">
              <a:solidFill>
                <a:schemeClr val="tx1"/>
              </a:solidFill>
            </a:endParaRPr>
          </a:p>
          <a:p>
            <a:r>
              <a:rPr lang="en-US" altLang="zh-CN" dirty="0" smtClean="0">
                <a:solidFill>
                  <a:schemeClr val="tx1"/>
                </a:solidFill>
              </a:rPr>
              <a:t>Generally, tasks used for meta-learning are held out during meta-learning  </a:t>
            </a:r>
            <a:endParaRPr lang="en-US" altLang="zh-CN" dirty="0">
              <a:solidFill>
                <a:schemeClr val="tx1"/>
              </a:solidFill>
            </a:endParaRPr>
          </a:p>
          <a:p>
            <a:endParaRPr lang="en-US" altLang="zh-CN" dirty="0">
              <a:solidFill>
                <a:schemeClr val="tx1"/>
              </a:solidFill>
            </a:endParaRPr>
          </a:p>
        </p:txBody>
      </p:sp>
      <p:pic>
        <p:nvPicPr>
          <p:cNvPr id="7" name="Picture 6"/>
          <p:cNvPicPr>
            <a:picLocks noChangeAspect="1"/>
          </p:cNvPicPr>
          <p:nvPr/>
        </p:nvPicPr>
        <p:blipFill>
          <a:blip r:embed="rId3"/>
          <a:stretch>
            <a:fillRect/>
          </a:stretch>
        </p:blipFill>
        <p:spPr>
          <a:xfrm>
            <a:off x="5674880" y="1857372"/>
            <a:ext cx="514350" cy="314325"/>
          </a:xfrm>
          <a:prstGeom prst="rect">
            <a:avLst/>
          </a:prstGeom>
        </p:spPr>
      </p:pic>
      <p:pic>
        <p:nvPicPr>
          <p:cNvPr id="8" name="Picture 7"/>
          <p:cNvPicPr>
            <a:picLocks noChangeAspect="1"/>
          </p:cNvPicPr>
          <p:nvPr/>
        </p:nvPicPr>
        <p:blipFill>
          <a:blip r:embed="rId4"/>
          <a:stretch>
            <a:fillRect/>
          </a:stretch>
        </p:blipFill>
        <p:spPr>
          <a:xfrm>
            <a:off x="9422128" y="2793196"/>
            <a:ext cx="276225" cy="276225"/>
          </a:xfrm>
          <a:prstGeom prst="rect">
            <a:avLst/>
          </a:prstGeom>
        </p:spPr>
      </p:pic>
      <p:pic>
        <p:nvPicPr>
          <p:cNvPr id="9" name="Picture 8"/>
          <p:cNvPicPr>
            <a:picLocks noChangeAspect="1"/>
          </p:cNvPicPr>
          <p:nvPr/>
        </p:nvPicPr>
        <p:blipFill>
          <a:blip r:embed="rId3"/>
          <a:stretch>
            <a:fillRect/>
          </a:stretch>
        </p:blipFill>
        <p:spPr>
          <a:xfrm>
            <a:off x="5820474" y="2995605"/>
            <a:ext cx="514350" cy="314325"/>
          </a:xfrm>
          <a:prstGeom prst="rect">
            <a:avLst/>
          </a:prstGeom>
        </p:spPr>
      </p:pic>
      <p:pic>
        <p:nvPicPr>
          <p:cNvPr id="10" name="Picture 9"/>
          <p:cNvPicPr>
            <a:picLocks noChangeAspect="1"/>
          </p:cNvPicPr>
          <p:nvPr/>
        </p:nvPicPr>
        <p:blipFill>
          <a:blip r:embed="rId5"/>
          <a:stretch>
            <a:fillRect/>
          </a:stretch>
        </p:blipFill>
        <p:spPr>
          <a:xfrm>
            <a:off x="7690501" y="3081331"/>
            <a:ext cx="228600" cy="228600"/>
          </a:xfrm>
          <a:prstGeom prst="rect">
            <a:avLst/>
          </a:prstGeom>
        </p:spPr>
      </p:pic>
      <p:pic>
        <p:nvPicPr>
          <p:cNvPr id="11" name="Picture 10"/>
          <p:cNvPicPr>
            <a:picLocks noChangeAspect="1"/>
          </p:cNvPicPr>
          <p:nvPr/>
        </p:nvPicPr>
        <p:blipFill>
          <a:blip r:embed="rId6"/>
          <a:stretch>
            <a:fillRect/>
          </a:stretch>
        </p:blipFill>
        <p:spPr>
          <a:xfrm>
            <a:off x="6472579" y="3309930"/>
            <a:ext cx="228600" cy="276225"/>
          </a:xfrm>
          <a:prstGeom prst="rect">
            <a:avLst/>
          </a:prstGeom>
        </p:spPr>
      </p:pic>
      <p:pic>
        <p:nvPicPr>
          <p:cNvPr id="12" name="Picture 11"/>
          <p:cNvPicPr>
            <a:picLocks noChangeAspect="1"/>
          </p:cNvPicPr>
          <p:nvPr/>
        </p:nvPicPr>
        <p:blipFill>
          <a:blip r:embed="rId7"/>
          <a:stretch>
            <a:fillRect/>
          </a:stretch>
        </p:blipFill>
        <p:spPr>
          <a:xfrm>
            <a:off x="8496609" y="3375575"/>
            <a:ext cx="381000" cy="295275"/>
          </a:xfrm>
          <a:prstGeom prst="rect">
            <a:avLst/>
          </a:prstGeom>
        </p:spPr>
      </p:pic>
      <p:pic>
        <p:nvPicPr>
          <p:cNvPr id="13" name="Picture 12"/>
          <p:cNvPicPr>
            <a:picLocks noChangeAspect="1"/>
          </p:cNvPicPr>
          <p:nvPr/>
        </p:nvPicPr>
        <p:blipFill>
          <a:blip r:embed="rId4"/>
          <a:stretch>
            <a:fillRect/>
          </a:stretch>
        </p:blipFill>
        <p:spPr>
          <a:xfrm>
            <a:off x="11371085" y="3394625"/>
            <a:ext cx="276225" cy="276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pic>
        <p:nvPicPr>
          <p:cNvPr id="5" name="Picture 4"/>
          <p:cNvPicPr>
            <a:picLocks noChangeAspect="1"/>
          </p:cNvPicPr>
          <p:nvPr/>
        </p:nvPicPr>
        <p:blipFill>
          <a:blip r:embed="rId2"/>
          <a:stretch>
            <a:fillRect/>
          </a:stretch>
        </p:blipFill>
        <p:spPr>
          <a:xfrm>
            <a:off x="2567668" y="1389290"/>
            <a:ext cx="6690632" cy="46574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5" name="文本占位符 3"/>
          <p:cNvSpPr>
            <a:spLocks noGrp="1"/>
          </p:cNvSpPr>
          <p:nvPr/>
        </p:nvSpPr>
        <p:spPr>
          <a:xfrm>
            <a:off x="1336655" y="367856"/>
            <a:ext cx="2740974" cy="483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smtClean="0">
                <a:solidFill>
                  <a:schemeClr val="tx1"/>
                </a:solidFill>
              </a:rPr>
              <a:t>The meta-objective:</a:t>
            </a:r>
            <a:endParaRPr lang="en-US" altLang="zh-CN" dirty="0">
              <a:solidFill>
                <a:schemeClr val="tx1"/>
              </a:solidFill>
            </a:endParaRPr>
          </a:p>
        </p:txBody>
      </p:sp>
      <p:pic>
        <p:nvPicPr>
          <p:cNvPr id="6" name="Picture 5"/>
          <p:cNvPicPr>
            <a:picLocks noChangeAspect="1"/>
          </p:cNvPicPr>
          <p:nvPr/>
        </p:nvPicPr>
        <p:blipFill>
          <a:blip r:embed="rId2"/>
          <a:stretch>
            <a:fillRect/>
          </a:stretch>
        </p:blipFill>
        <p:spPr>
          <a:xfrm>
            <a:off x="2707142" y="1227314"/>
            <a:ext cx="6028903" cy="1002166"/>
          </a:xfrm>
          <a:prstGeom prst="rect">
            <a:avLst/>
          </a:prstGeom>
        </p:spPr>
      </p:pic>
      <p:pic>
        <p:nvPicPr>
          <p:cNvPr id="7" name="Picture 6"/>
          <p:cNvPicPr>
            <a:picLocks noChangeAspect="1"/>
          </p:cNvPicPr>
          <p:nvPr/>
        </p:nvPicPr>
        <p:blipFill>
          <a:blip r:embed="rId3"/>
          <a:stretch>
            <a:fillRect/>
          </a:stretch>
        </p:blipFill>
        <p:spPr>
          <a:xfrm>
            <a:off x="3810374" y="2847387"/>
            <a:ext cx="3572555" cy="692859"/>
          </a:xfrm>
          <a:prstGeom prst="rect">
            <a:avLst/>
          </a:prstGeom>
        </p:spPr>
      </p:pic>
      <p:sp>
        <p:nvSpPr>
          <p:cNvPr id="8" name="文本占位符 3"/>
          <p:cNvSpPr>
            <a:spLocks noGrp="1"/>
          </p:cNvSpPr>
          <p:nvPr/>
        </p:nvSpPr>
        <p:spPr>
          <a:xfrm>
            <a:off x="669388" y="3173679"/>
            <a:ext cx="11114445" cy="25433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altLang="zh-CN" dirty="0">
              <a:solidFill>
                <a:schemeClr val="tx1"/>
              </a:solidFill>
            </a:endParaRPr>
          </a:p>
        </p:txBody>
      </p:sp>
      <p:sp>
        <p:nvSpPr>
          <p:cNvPr id="9" name="文本占位符 3"/>
          <p:cNvSpPr>
            <a:spLocks noGrp="1"/>
          </p:cNvSpPr>
          <p:nvPr/>
        </p:nvSpPr>
        <p:spPr>
          <a:xfrm>
            <a:off x="361456" y="2229311"/>
            <a:ext cx="11589354" cy="483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a:solidFill>
                  <a:schemeClr val="tx1"/>
                </a:solidFill>
              </a:rPr>
              <a:t> If we use one gradient descent update, then the adapted parameters for that task are:</a:t>
            </a:r>
          </a:p>
        </p:txBody>
      </p:sp>
      <p:sp>
        <p:nvSpPr>
          <p:cNvPr id="10" name="文本占位符 3"/>
          <p:cNvSpPr>
            <a:spLocks noGrp="1"/>
          </p:cNvSpPr>
          <p:nvPr/>
        </p:nvSpPr>
        <p:spPr>
          <a:xfrm>
            <a:off x="497512" y="3715228"/>
            <a:ext cx="11589354" cy="767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a:solidFill>
                  <a:schemeClr val="tx1"/>
                </a:solidFill>
              </a:rPr>
              <a:t> Before, we move to the next batch of tasks, we update the parameters of the model θ using Stochastic Gradient Descent SGD:</a:t>
            </a:r>
          </a:p>
        </p:txBody>
      </p:sp>
      <p:pic>
        <p:nvPicPr>
          <p:cNvPr id="11" name="Picture 10"/>
          <p:cNvPicPr>
            <a:picLocks noChangeAspect="1"/>
          </p:cNvPicPr>
          <p:nvPr/>
        </p:nvPicPr>
        <p:blipFill>
          <a:blip r:embed="rId4"/>
          <a:stretch>
            <a:fillRect/>
          </a:stretch>
        </p:blipFill>
        <p:spPr>
          <a:xfrm>
            <a:off x="3645509" y="4682181"/>
            <a:ext cx="5293360" cy="1368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3" name="文本占位符 3"/>
          <p:cNvSpPr>
            <a:spLocks noGrp="1"/>
          </p:cNvSpPr>
          <p:nvPr/>
        </p:nvSpPr>
        <p:spPr>
          <a:xfrm>
            <a:off x="394114" y="1567375"/>
            <a:ext cx="11589354" cy="571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2800" b="1" dirty="0">
                <a:solidFill>
                  <a:schemeClr val="tx1"/>
                </a:solidFill>
              </a:rPr>
              <a:t> </a:t>
            </a:r>
            <a:r>
              <a:rPr lang="en-US" altLang="zh-CN" sz="2800" b="1" dirty="0" smtClean="0">
                <a:solidFill>
                  <a:schemeClr val="tx1"/>
                </a:solidFill>
              </a:rPr>
              <a:t>MAML for supervised learning</a:t>
            </a:r>
            <a:endParaRPr lang="en-US" altLang="zh-CN" sz="2800" b="1" dirty="0">
              <a:solidFill>
                <a:schemeClr val="tx1"/>
              </a:solidFill>
            </a:endParaRPr>
          </a:p>
        </p:txBody>
      </p:sp>
      <p:sp>
        <p:nvSpPr>
          <p:cNvPr id="5" name="文本占位符 3"/>
          <p:cNvSpPr>
            <a:spLocks noGrp="1"/>
          </p:cNvSpPr>
          <p:nvPr/>
        </p:nvSpPr>
        <p:spPr>
          <a:xfrm>
            <a:off x="394114" y="2139042"/>
            <a:ext cx="11589354" cy="9307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smtClean="0">
                <a:solidFill>
                  <a:schemeClr val="tx1"/>
                </a:solidFill>
              </a:rPr>
              <a:t>For continuous regression or discrete classification, the frequently used loss functions are MSE and cross entropy:</a:t>
            </a:r>
            <a:endParaRPr lang="en-US" altLang="zh-CN" dirty="0">
              <a:solidFill>
                <a:schemeClr val="tx1"/>
              </a:solidFill>
            </a:endParaRPr>
          </a:p>
        </p:txBody>
      </p:sp>
      <p:pic>
        <p:nvPicPr>
          <p:cNvPr id="6" name="Picture 5"/>
          <p:cNvPicPr>
            <a:picLocks noChangeAspect="1"/>
          </p:cNvPicPr>
          <p:nvPr/>
        </p:nvPicPr>
        <p:blipFill>
          <a:blip r:embed="rId2"/>
          <a:stretch>
            <a:fillRect/>
          </a:stretch>
        </p:blipFill>
        <p:spPr>
          <a:xfrm>
            <a:off x="3503838" y="3069771"/>
            <a:ext cx="4500563" cy="800100"/>
          </a:xfrm>
          <a:prstGeom prst="rect">
            <a:avLst/>
          </a:prstGeom>
        </p:spPr>
      </p:pic>
      <p:pic>
        <p:nvPicPr>
          <p:cNvPr id="7" name="Picture 6"/>
          <p:cNvPicPr>
            <a:picLocks noChangeAspect="1"/>
          </p:cNvPicPr>
          <p:nvPr/>
        </p:nvPicPr>
        <p:blipFill>
          <a:blip r:embed="rId3"/>
          <a:stretch>
            <a:fillRect/>
          </a:stretch>
        </p:blipFill>
        <p:spPr>
          <a:xfrm>
            <a:off x="3503838" y="4298496"/>
            <a:ext cx="5449965" cy="1302204"/>
          </a:xfrm>
          <a:prstGeom prst="rect">
            <a:avLst/>
          </a:prstGeom>
        </p:spPr>
      </p:pic>
      <p:sp>
        <p:nvSpPr>
          <p:cNvPr id="8" name="TextBox 7"/>
          <p:cNvSpPr txBox="1"/>
          <p:nvPr/>
        </p:nvSpPr>
        <p:spPr>
          <a:xfrm>
            <a:off x="1283153" y="3211777"/>
            <a:ext cx="2008414" cy="369332"/>
          </a:xfrm>
          <a:prstGeom prst="rect">
            <a:avLst/>
          </a:prstGeom>
          <a:noFill/>
        </p:spPr>
        <p:txBody>
          <a:bodyPr wrap="square" rtlCol="0">
            <a:spAutoFit/>
          </a:bodyPr>
          <a:lstStyle/>
          <a:p>
            <a:r>
              <a:rPr lang="en-US" altLang="zh-CN" dirty="0" smtClean="0"/>
              <a:t>Mean Square Error</a:t>
            </a:r>
            <a:endParaRPr lang="zh-CN" altLang="en-US" dirty="0"/>
          </a:p>
        </p:txBody>
      </p:sp>
      <p:sp>
        <p:nvSpPr>
          <p:cNvPr id="9" name="TextBox 8"/>
          <p:cNvSpPr txBox="1"/>
          <p:nvPr/>
        </p:nvSpPr>
        <p:spPr>
          <a:xfrm>
            <a:off x="1283153" y="4298496"/>
            <a:ext cx="2008414" cy="369332"/>
          </a:xfrm>
          <a:prstGeom prst="rect">
            <a:avLst/>
          </a:prstGeom>
          <a:noFill/>
        </p:spPr>
        <p:txBody>
          <a:bodyPr wrap="square" rtlCol="0">
            <a:spAutoFit/>
          </a:bodyPr>
          <a:lstStyle/>
          <a:p>
            <a:r>
              <a:rPr lang="en-US" altLang="zh-CN" dirty="0" smtClean="0"/>
              <a:t>Cross Entropy</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pic>
        <p:nvPicPr>
          <p:cNvPr id="3" name="Picture 2"/>
          <p:cNvPicPr>
            <a:picLocks noChangeAspect="1"/>
          </p:cNvPicPr>
          <p:nvPr/>
        </p:nvPicPr>
        <p:blipFill>
          <a:blip r:embed="rId2"/>
          <a:stretch>
            <a:fillRect/>
          </a:stretch>
        </p:blipFill>
        <p:spPr>
          <a:xfrm>
            <a:off x="2701698" y="1278391"/>
            <a:ext cx="6017759" cy="49049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sp>
        <p:nvSpPr>
          <p:cNvPr id="3" name="文本占位符 3"/>
          <p:cNvSpPr>
            <a:spLocks noGrp="1"/>
          </p:cNvSpPr>
          <p:nvPr/>
        </p:nvSpPr>
        <p:spPr>
          <a:xfrm>
            <a:off x="394114" y="1567375"/>
            <a:ext cx="11589354" cy="571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2800" b="1" dirty="0">
                <a:solidFill>
                  <a:schemeClr val="tx1"/>
                </a:solidFill>
              </a:rPr>
              <a:t> </a:t>
            </a:r>
            <a:r>
              <a:rPr lang="en-US" altLang="zh-CN" sz="2800" b="1" dirty="0" smtClean="0">
                <a:solidFill>
                  <a:schemeClr val="tx1"/>
                </a:solidFill>
              </a:rPr>
              <a:t>MAML for reinforcement learning</a:t>
            </a:r>
            <a:endParaRPr lang="en-US" altLang="zh-CN" sz="2800" b="1" dirty="0">
              <a:solidFill>
                <a:schemeClr val="tx1"/>
              </a:solidFill>
            </a:endParaRPr>
          </a:p>
        </p:txBody>
      </p:sp>
      <p:sp>
        <p:nvSpPr>
          <p:cNvPr id="5" name="文本占位符 3"/>
          <p:cNvSpPr>
            <a:spLocks noGrp="1"/>
          </p:cNvSpPr>
          <p:nvPr/>
        </p:nvSpPr>
        <p:spPr>
          <a:xfrm>
            <a:off x="394114" y="2139042"/>
            <a:ext cx="11589354" cy="9307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dirty="0" smtClean="0">
                <a:solidFill>
                  <a:schemeClr val="tx1"/>
                </a:solidFill>
              </a:rPr>
              <a:t>It’s a Markov Decision Process(MDP) problem with horizon H:</a:t>
            </a:r>
            <a:endParaRPr lang="en-US" altLang="zh-CN" dirty="0">
              <a:solidFill>
                <a:schemeClr val="tx1"/>
              </a:solidFill>
            </a:endParaRPr>
          </a:p>
        </p:txBody>
      </p:sp>
      <p:sp>
        <p:nvSpPr>
          <p:cNvPr id="6" name="TextBox 5"/>
          <p:cNvSpPr txBox="1"/>
          <p:nvPr/>
        </p:nvSpPr>
        <p:spPr>
          <a:xfrm>
            <a:off x="1187737" y="3272106"/>
            <a:ext cx="2008414" cy="369332"/>
          </a:xfrm>
          <a:prstGeom prst="rect">
            <a:avLst/>
          </a:prstGeom>
          <a:noFill/>
        </p:spPr>
        <p:txBody>
          <a:bodyPr wrap="square" rtlCol="0">
            <a:spAutoFit/>
          </a:bodyPr>
          <a:lstStyle/>
          <a:p>
            <a:r>
              <a:rPr lang="en-US" altLang="zh-CN" dirty="0" smtClean="0"/>
              <a:t>Loss function for RL</a:t>
            </a:r>
            <a:endParaRPr lang="zh-CN" altLang="en-US" dirty="0"/>
          </a:p>
        </p:txBody>
      </p:sp>
      <p:pic>
        <p:nvPicPr>
          <p:cNvPr id="7" name="Picture 6"/>
          <p:cNvPicPr>
            <a:picLocks noChangeAspect="1"/>
          </p:cNvPicPr>
          <p:nvPr/>
        </p:nvPicPr>
        <p:blipFill>
          <a:blip r:embed="rId2"/>
          <a:stretch>
            <a:fillRect/>
          </a:stretch>
        </p:blipFill>
        <p:spPr>
          <a:xfrm>
            <a:off x="3616627" y="3069771"/>
            <a:ext cx="4667250" cy="914400"/>
          </a:xfrm>
          <a:prstGeom prst="rect">
            <a:avLst/>
          </a:prstGeom>
        </p:spPr>
      </p:pic>
      <p:cxnSp>
        <p:nvCxnSpPr>
          <p:cNvPr id="8" name="Straight Arrow Connector 7"/>
          <p:cNvCxnSpPr/>
          <p:nvPr/>
        </p:nvCxnSpPr>
        <p:spPr>
          <a:xfrm>
            <a:off x="7275443" y="3800723"/>
            <a:ext cx="652007" cy="779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365266" y="3641438"/>
            <a:ext cx="612251" cy="525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10330" y="4452730"/>
            <a:ext cx="2146853" cy="369332"/>
          </a:xfrm>
          <a:prstGeom prst="rect">
            <a:avLst/>
          </a:prstGeom>
          <a:noFill/>
        </p:spPr>
        <p:txBody>
          <a:bodyPr wrap="square" rtlCol="0">
            <a:spAutoFit/>
          </a:bodyPr>
          <a:lstStyle/>
          <a:p>
            <a:r>
              <a:rPr lang="en-US" altLang="zh-CN" dirty="0"/>
              <a:t>r</a:t>
            </a:r>
            <a:r>
              <a:rPr lang="en-US" altLang="zh-CN" dirty="0" smtClean="0"/>
              <a:t>eward function</a:t>
            </a:r>
            <a:endParaRPr lang="zh-CN" altLang="en-US" dirty="0"/>
          </a:p>
        </p:txBody>
      </p:sp>
      <p:sp>
        <p:nvSpPr>
          <p:cNvPr id="11" name="TextBox 10"/>
          <p:cNvSpPr txBox="1"/>
          <p:nvPr/>
        </p:nvSpPr>
        <p:spPr>
          <a:xfrm>
            <a:off x="3086431" y="4213105"/>
            <a:ext cx="2146853" cy="369332"/>
          </a:xfrm>
          <a:prstGeom prst="rect">
            <a:avLst/>
          </a:prstGeom>
          <a:noFill/>
        </p:spPr>
        <p:txBody>
          <a:bodyPr wrap="square" rtlCol="0">
            <a:spAutoFit/>
          </a:bodyPr>
          <a:lstStyle/>
          <a:p>
            <a:r>
              <a:rPr lang="en-US" altLang="zh-CN" dirty="0" smtClean="0"/>
              <a:t>Negative of “R”</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pic>
        <p:nvPicPr>
          <p:cNvPr id="3" name="Picture 2"/>
          <p:cNvPicPr>
            <a:picLocks noChangeAspect="1"/>
          </p:cNvPicPr>
          <p:nvPr/>
        </p:nvPicPr>
        <p:blipFill>
          <a:blip r:embed="rId2"/>
          <a:stretch>
            <a:fillRect/>
          </a:stretch>
        </p:blipFill>
        <p:spPr>
          <a:xfrm>
            <a:off x="1486893" y="1257355"/>
            <a:ext cx="5658016" cy="4778264"/>
          </a:xfrm>
          <a:prstGeom prst="rect">
            <a:avLst/>
          </a:prstGeom>
        </p:spPr>
      </p:pic>
      <p:sp>
        <p:nvSpPr>
          <p:cNvPr id="5" name="TextBox 4"/>
          <p:cNvSpPr txBox="1"/>
          <p:nvPr/>
        </p:nvSpPr>
        <p:spPr>
          <a:xfrm>
            <a:off x="7943354" y="2512612"/>
            <a:ext cx="3164619" cy="1200329"/>
          </a:xfrm>
          <a:prstGeom prst="rect">
            <a:avLst/>
          </a:prstGeom>
          <a:noFill/>
        </p:spPr>
        <p:txBody>
          <a:bodyPr wrap="square" rtlCol="0">
            <a:spAutoFit/>
          </a:bodyPr>
          <a:lstStyle/>
          <a:p>
            <a:r>
              <a:rPr lang="en-US" altLang="zh-CN" dirty="0" smtClean="0"/>
              <a:t>The main difference (with supervised learning) is in Step 3 and 5, where data comes from environment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57</a:t>
            </a:fld>
            <a:endParaRPr lang="en-US" dirty="0"/>
          </a:p>
        </p:txBody>
      </p:sp>
      <p:sp>
        <p:nvSpPr>
          <p:cNvPr id="3" name="文本占位符 3"/>
          <p:cNvSpPr>
            <a:spLocks noGrp="1"/>
          </p:cNvSpPr>
          <p:nvPr/>
        </p:nvSpPr>
        <p:spPr>
          <a:xfrm>
            <a:off x="394114" y="1567375"/>
            <a:ext cx="11589354" cy="571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2800" b="1" dirty="0">
                <a:solidFill>
                  <a:schemeClr val="tx1"/>
                </a:solidFill>
              </a:rPr>
              <a:t> </a:t>
            </a:r>
            <a:r>
              <a:rPr lang="en-US" altLang="zh-CN" sz="2800" b="1" dirty="0" smtClean="0">
                <a:solidFill>
                  <a:schemeClr val="tx1"/>
                </a:solidFill>
              </a:rPr>
              <a:t>Simulation for MAML few-shot supervised learning</a:t>
            </a:r>
            <a:endParaRPr lang="en-US" altLang="zh-CN" sz="2800" b="1" dirty="0">
              <a:solidFill>
                <a:schemeClr val="tx1"/>
              </a:solidFill>
            </a:endParaRPr>
          </a:p>
        </p:txBody>
      </p:sp>
      <p:pic>
        <p:nvPicPr>
          <p:cNvPr id="5" name="Picture 4"/>
          <p:cNvPicPr>
            <a:picLocks noChangeAspect="1"/>
          </p:cNvPicPr>
          <p:nvPr/>
        </p:nvPicPr>
        <p:blipFill>
          <a:blip r:embed="rId2"/>
          <a:stretch>
            <a:fillRect/>
          </a:stretch>
        </p:blipFill>
        <p:spPr>
          <a:xfrm>
            <a:off x="150867" y="2294240"/>
            <a:ext cx="11953875" cy="2619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58</a:t>
            </a:fld>
            <a:endParaRPr lang="en-US" dirty="0"/>
          </a:p>
        </p:txBody>
      </p:sp>
      <p:pic>
        <p:nvPicPr>
          <p:cNvPr id="3" name="Picture 2"/>
          <p:cNvPicPr>
            <a:picLocks noChangeAspect="1"/>
          </p:cNvPicPr>
          <p:nvPr/>
        </p:nvPicPr>
        <p:blipFill>
          <a:blip r:embed="rId2"/>
          <a:stretch>
            <a:fillRect/>
          </a:stretch>
        </p:blipFill>
        <p:spPr>
          <a:xfrm>
            <a:off x="2405601" y="1779163"/>
            <a:ext cx="7048500" cy="4198644"/>
          </a:xfrm>
          <a:prstGeom prst="rect">
            <a:avLst/>
          </a:prstGeom>
        </p:spPr>
      </p:pic>
      <p:sp>
        <p:nvSpPr>
          <p:cNvPr id="5" name="文本占位符 3"/>
          <p:cNvSpPr>
            <a:spLocks noGrp="1"/>
          </p:cNvSpPr>
          <p:nvPr/>
        </p:nvSpPr>
        <p:spPr>
          <a:xfrm>
            <a:off x="417968" y="1352690"/>
            <a:ext cx="11589354" cy="571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2800" b="1" dirty="0">
                <a:solidFill>
                  <a:schemeClr val="tx1"/>
                </a:solidFill>
              </a:rPr>
              <a:t> </a:t>
            </a:r>
            <a:r>
              <a:rPr lang="en-US" altLang="zh-CN" sz="2800" b="1" dirty="0" smtClean="0">
                <a:solidFill>
                  <a:schemeClr val="tx1"/>
                </a:solidFill>
              </a:rPr>
              <a:t>Simulation for MAML few-shot reinforcement learning</a:t>
            </a:r>
            <a:endParaRPr lang="en-US" altLang="zh-CN" sz="28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59</a:t>
            </a:fld>
            <a:endParaRPr lang="en-US" dirty="0"/>
          </a:p>
        </p:txBody>
      </p:sp>
      <p:sp>
        <p:nvSpPr>
          <p:cNvPr id="3" name="文本占位符 3"/>
          <p:cNvSpPr>
            <a:spLocks noGrp="1"/>
          </p:cNvSpPr>
          <p:nvPr/>
        </p:nvSpPr>
        <p:spPr>
          <a:xfrm>
            <a:off x="417968" y="1352690"/>
            <a:ext cx="11589354" cy="571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zh-CN" sz="2800" b="1" dirty="0">
                <a:solidFill>
                  <a:schemeClr val="tx1"/>
                </a:solidFill>
              </a:rPr>
              <a:t> </a:t>
            </a:r>
            <a:r>
              <a:rPr lang="en-US" altLang="zh-CN" sz="2800" b="1" dirty="0" smtClean="0">
                <a:solidFill>
                  <a:schemeClr val="tx1"/>
                </a:solidFill>
              </a:rPr>
              <a:t>Conclusion</a:t>
            </a:r>
            <a:endParaRPr lang="en-US" altLang="zh-CN" sz="2800" b="1" dirty="0">
              <a:solidFill>
                <a:schemeClr val="tx1"/>
              </a:solidFill>
            </a:endParaRPr>
          </a:p>
        </p:txBody>
      </p:sp>
      <p:sp>
        <p:nvSpPr>
          <p:cNvPr id="5" name="文本占位符 2"/>
          <p:cNvSpPr>
            <a:spLocks noGrp="1"/>
          </p:cNvSpPr>
          <p:nvPr/>
        </p:nvSpPr>
        <p:spPr>
          <a:xfrm>
            <a:off x="654685" y="2026755"/>
            <a:ext cx="10970122" cy="3626622"/>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spcBef>
                <a:spcPts val="4200"/>
              </a:spcBef>
              <a:buAutoNum type="arabicParenR"/>
            </a:pPr>
            <a:r>
              <a:rPr lang="en-US" altLang="zh-CN" dirty="0" smtClean="0">
                <a:solidFill>
                  <a:schemeClr val="tx1"/>
                </a:solidFill>
              </a:rPr>
              <a:t>A </a:t>
            </a:r>
            <a:r>
              <a:rPr lang="en-US" altLang="zh-CN" dirty="0">
                <a:solidFill>
                  <a:schemeClr val="tx1"/>
                </a:solidFill>
              </a:rPr>
              <a:t>meta-learning method based on </a:t>
            </a:r>
            <a:r>
              <a:rPr lang="en-US" altLang="zh-CN" dirty="0" smtClean="0">
                <a:solidFill>
                  <a:schemeClr val="tx1"/>
                </a:solidFill>
              </a:rPr>
              <a:t>learning easily </a:t>
            </a:r>
            <a:r>
              <a:rPr lang="en-US" altLang="zh-CN" dirty="0">
                <a:solidFill>
                  <a:schemeClr val="tx1"/>
                </a:solidFill>
              </a:rPr>
              <a:t>adaptable model parameters through gradient </a:t>
            </a:r>
            <a:r>
              <a:rPr lang="en-US" altLang="zh-CN" dirty="0" smtClean="0">
                <a:solidFill>
                  <a:schemeClr val="tx1"/>
                </a:solidFill>
              </a:rPr>
              <a:t>descent</a:t>
            </a:r>
          </a:p>
          <a:p>
            <a:pPr marL="342900" indent="-342900">
              <a:spcBef>
                <a:spcPts val="4200"/>
              </a:spcBef>
              <a:buAutoNum type="arabicParenR"/>
            </a:pPr>
            <a:r>
              <a:rPr lang="en-US" altLang="zh-CN" dirty="0">
                <a:solidFill>
                  <a:schemeClr val="tx1"/>
                </a:solidFill>
              </a:rPr>
              <a:t>It is </a:t>
            </a:r>
            <a:r>
              <a:rPr lang="en-US" altLang="zh-CN" dirty="0" smtClean="0">
                <a:solidFill>
                  <a:schemeClr val="tx1"/>
                </a:solidFill>
              </a:rPr>
              <a:t>simple and </a:t>
            </a:r>
            <a:r>
              <a:rPr lang="en-US" altLang="zh-CN" dirty="0">
                <a:solidFill>
                  <a:schemeClr val="tx1"/>
                </a:solidFill>
              </a:rPr>
              <a:t>does not introduce any learned parameters for </a:t>
            </a:r>
            <a:r>
              <a:rPr lang="en-US" altLang="zh-CN" dirty="0" smtClean="0">
                <a:solidFill>
                  <a:schemeClr val="tx1"/>
                </a:solidFill>
              </a:rPr>
              <a:t>meta-learning</a:t>
            </a:r>
          </a:p>
          <a:p>
            <a:pPr marL="342900" indent="-342900">
              <a:spcBef>
                <a:spcPts val="4200"/>
              </a:spcBef>
              <a:buAutoNum type="arabicParenR"/>
            </a:pPr>
            <a:r>
              <a:rPr lang="en-US" altLang="zh-CN" dirty="0">
                <a:solidFill>
                  <a:schemeClr val="tx1"/>
                </a:solidFill>
              </a:rPr>
              <a:t> It can be combined with any model </a:t>
            </a:r>
            <a:r>
              <a:rPr lang="en-US" altLang="zh-CN" dirty="0" smtClean="0">
                <a:solidFill>
                  <a:schemeClr val="tx1"/>
                </a:solidFill>
              </a:rPr>
              <a:t>representation that </a:t>
            </a:r>
            <a:r>
              <a:rPr lang="en-US" altLang="zh-CN" dirty="0">
                <a:solidFill>
                  <a:schemeClr val="tx1"/>
                </a:solidFill>
              </a:rPr>
              <a:t>is amenable to gradient-based training, and any </a:t>
            </a:r>
            <a:r>
              <a:rPr lang="en-US" altLang="zh-CN" dirty="0" smtClean="0">
                <a:solidFill>
                  <a:schemeClr val="tx1"/>
                </a:solidFill>
              </a:rPr>
              <a:t>differentiable objective</a:t>
            </a:r>
            <a:r>
              <a:rPr lang="en-US" altLang="zh-CN" dirty="0">
                <a:solidFill>
                  <a:schemeClr val="tx1"/>
                </a:solidFill>
              </a:rPr>
              <a:t>, including classification, regression, </a:t>
            </a:r>
            <a:r>
              <a:rPr lang="en-US" altLang="zh-CN" dirty="0" smtClean="0">
                <a:solidFill>
                  <a:schemeClr val="tx1"/>
                </a:solidFill>
              </a:rPr>
              <a:t>and reinforcement learning</a:t>
            </a:r>
          </a:p>
          <a:p>
            <a:pPr marL="342900" indent="-342900">
              <a:spcBef>
                <a:spcPts val="4200"/>
              </a:spcBef>
              <a:buAutoNum type="arabicParenR"/>
            </a:pPr>
            <a:r>
              <a:rPr lang="en-US" altLang="zh-CN" dirty="0">
                <a:solidFill>
                  <a:schemeClr val="tx1"/>
                </a:solidFill>
              </a:rPr>
              <a:t>since our method </a:t>
            </a:r>
            <a:r>
              <a:rPr lang="en-US" altLang="zh-CN" dirty="0" smtClean="0">
                <a:solidFill>
                  <a:schemeClr val="tx1"/>
                </a:solidFill>
              </a:rPr>
              <a:t>merely produces </a:t>
            </a:r>
            <a:r>
              <a:rPr lang="en-US" altLang="zh-CN" dirty="0">
                <a:solidFill>
                  <a:schemeClr val="tx1"/>
                </a:solidFill>
              </a:rPr>
              <a:t>a weight initialization, adaptation can be </a:t>
            </a:r>
            <a:r>
              <a:rPr lang="en-US" altLang="zh-CN" dirty="0" smtClean="0">
                <a:solidFill>
                  <a:schemeClr val="tx1"/>
                </a:solidFill>
              </a:rPr>
              <a:t>performed with </a:t>
            </a:r>
            <a:r>
              <a:rPr lang="en-US" altLang="zh-CN" dirty="0">
                <a:solidFill>
                  <a:schemeClr val="tx1"/>
                </a:solidFill>
              </a:rPr>
              <a:t>any amount of data and any number of </a:t>
            </a:r>
            <a:r>
              <a:rPr lang="en-US" altLang="zh-CN" dirty="0" smtClean="0">
                <a:solidFill>
                  <a:schemeClr val="tx1"/>
                </a:solidFill>
              </a:rPr>
              <a:t>gradient steps</a:t>
            </a:r>
            <a:endParaRPr lang="en-US" altLang="zh-CN"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6</a:t>
            </a:fld>
            <a:endParaRPr lang="zh-CN" altLang="en-US" sz="1600" dirty="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9" name="Content Placeholder 2"/>
          <p:cNvSpPr txBox="1"/>
          <p:nvPr/>
        </p:nvSpPr>
        <p:spPr>
          <a:xfrm>
            <a:off x="2002486" y="998621"/>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Markov Decision Process in RL</a:t>
            </a:r>
            <a:endParaRPr lang="en-US" altLang="zh-CN" sz="18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1615005" y="5210043"/>
            <a:ext cx="2767965" cy="506730"/>
          </a:xfrm>
          <a:prstGeom prst="rect">
            <a:avLst/>
          </a:prstGeom>
          <a:noFill/>
        </p:spPr>
        <p:txBody>
          <a:bodyPr wrap="none" rtlCol="0">
            <a:spAutoFit/>
          </a:bodyPr>
          <a:lstStyle/>
          <a:p>
            <a:pPr>
              <a:lnSpc>
                <a:spcPct val="150000"/>
              </a:lnSpc>
            </a:pPr>
            <a:r>
              <a:rPr lang="en-US" altLang="zh-CN" dirty="0" smtClean="0"/>
              <a:t>Bellman Optimality Equation</a:t>
            </a:r>
          </a:p>
        </p:txBody>
      </p:sp>
      <mc:AlternateContent xmlns:mc="http://schemas.openxmlformats.org/markup-compatibility/2006" xmlns:a14="http://schemas.microsoft.com/office/drawing/2010/main">
        <mc:Choice Requires="a14">
          <p:sp>
            <p:nvSpPr>
              <p:cNvPr id="6" name="菱形 5"/>
              <p:cNvSpPr/>
              <p:nvPr/>
            </p:nvSpPr>
            <p:spPr>
              <a:xfrm>
                <a:off x="931985" y="1672524"/>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1</m:t>
                          </m:r>
                        </m:sub>
                      </m:sSub>
                    </m:oMath>
                  </m:oMathPara>
                </a14:m>
                <a:endParaRPr lang="zh-CN" altLang="en-US" dirty="0">
                  <a:solidFill>
                    <a:schemeClr val="tx1"/>
                  </a:solidFill>
                </a:endParaRPr>
              </a:p>
            </p:txBody>
          </p:sp>
        </mc:Choice>
        <mc:Fallback xmlns="">
          <p:sp>
            <p:nvSpPr>
              <p:cNvPr id="6" name="菱形 5"/>
              <p:cNvSpPr>
                <a:spLocks noRot="1" noChangeAspect="1" noMove="1" noResize="1" noEditPoints="1" noAdjustHandles="1" noChangeArrowheads="1" noChangeShapeType="1" noTextEdit="1"/>
              </p:cNvSpPr>
              <p:nvPr/>
            </p:nvSpPr>
            <p:spPr>
              <a:xfrm>
                <a:off x="2455985" y="1672524"/>
                <a:ext cx="914400" cy="685800"/>
              </a:xfrm>
              <a:prstGeom prst="diamond">
                <a:avLst/>
              </a:prstGeom>
              <a:blipFill rotWithShape="0">
                <a:blip r:embed="rId3"/>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7" name="椭圆 6"/>
              <p:cNvSpPr/>
              <p:nvPr/>
            </p:nvSpPr>
            <p:spPr>
              <a:xfrm>
                <a:off x="1008185" y="2801185"/>
                <a:ext cx="762000" cy="762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𝑠</m:t>
                          </m:r>
                        </m:e>
                        <m:sub>
                          <m:r>
                            <a:rPr lang="en-US" altLang="zh-CN" b="0" i="1" smtClean="0">
                              <a:solidFill>
                                <a:schemeClr val="tx1"/>
                              </a:solidFill>
                              <a:latin typeface="Cambria Math" panose="02040503050406030204" pitchFamily="18" charset="0"/>
                            </a:rPr>
                            <m:t>0</m:t>
                          </m:r>
                        </m:sub>
                      </m:sSub>
                    </m:oMath>
                  </m:oMathPara>
                </a14:m>
                <a:endParaRPr lang="zh-CN" altLang="en-US" dirty="0"/>
              </a:p>
            </p:txBody>
          </p:sp>
        </mc:Choice>
        <mc:Fallback xmlns="">
          <p:sp>
            <p:nvSpPr>
              <p:cNvPr id="7" name="椭圆 6"/>
              <p:cNvSpPr>
                <a:spLocks noRot="1" noChangeAspect="1" noMove="1" noResize="1" noEditPoints="1" noAdjustHandles="1" noChangeArrowheads="1" noChangeShapeType="1" noTextEdit="1"/>
              </p:cNvSpPr>
              <p:nvPr/>
            </p:nvSpPr>
            <p:spPr>
              <a:xfrm>
                <a:off x="2532185" y="2801185"/>
                <a:ext cx="762000" cy="762000"/>
              </a:xfrm>
              <a:prstGeom prst="ellipse">
                <a:avLst/>
              </a:prstGeom>
              <a:blipFill rotWithShape="0">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0" name="菱形 9"/>
              <p:cNvSpPr/>
              <p:nvPr/>
            </p:nvSpPr>
            <p:spPr>
              <a:xfrm>
                <a:off x="2116015" y="2839284"/>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zh-CN" altLang="en-US" dirty="0">
                  <a:solidFill>
                    <a:schemeClr val="tx1"/>
                  </a:solidFill>
                </a:endParaRPr>
              </a:p>
            </p:txBody>
          </p:sp>
        </mc:Choice>
        <mc:Fallback xmlns="">
          <p:sp>
            <p:nvSpPr>
              <p:cNvPr id="10" name="菱形 9"/>
              <p:cNvSpPr>
                <a:spLocks noRot="1" noChangeAspect="1" noMove="1" noResize="1" noEditPoints="1" noAdjustHandles="1" noChangeArrowheads="1" noChangeShapeType="1" noTextEdit="1"/>
              </p:cNvSpPr>
              <p:nvPr/>
            </p:nvSpPr>
            <p:spPr>
              <a:xfrm>
                <a:off x="3640015" y="2839284"/>
                <a:ext cx="914400" cy="685800"/>
              </a:xfrm>
              <a:prstGeom prst="diamond">
                <a:avLst/>
              </a:prstGeom>
              <a:blipFill rotWithShape="0">
                <a:blip r:embed="rId5"/>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1" name="椭圆 10"/>
              <p:cNvSpPr/>
              <p:nvPr/>
            </p:nvSpPr>
            <p:spPr>
              <a:xfrm>
                <a:off x="3487615" y="2801184"/>
                <a:ext cx="762000" cy="762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𝑠</m:t>
                          </m:r>
                        </m:e>
                        <m:sub>
                          <m:r>
                            <a:rPr lang="en-US" altLang="zh-CN" b="0" i="1" smtClean="0">
                              <a:solidFill>
                                <a:schemeClr val="tx1"/>
                              </a:solidFill>
                              <a:latin typeface="Cambria Math" panose="02040503050406030204" pitchFamily="18" charset="0"/>
                            </a:rPr>
                            <m:t>1</m:t>
                          </m:r>
                        </m:sub>
                      </m:sSub>
                    </m:oMath>
                  </m:oMathPara>
                </a14:m>
                <a:endParaRPr lang="zh-CN" altLang="en-US" dirty="0"/>
              </a:p>
            </p:txBody>
          </p:sp>
        </mc:Choice>
        <mc:Fallback xmlns="">
          <p:sp>
            <p:nvSpPr>
              <p:cNvPr id="11" name="椭圆 10"/>
              <p:cNvSpPr>
                <a:spLocks noRot="1" noChangeAspect="1" noMove="1" noResize="1" noEditPoints="1" noAdjustHandles="1" noChangeArrowheads="1" noChangeShapeType="1" noTextEdit="1"/>
              </p:cNvSpPr>
              <p:nvPr/>
            </p:nvSpPr>
            <p:spPr>
              <a:xfrm>
                <a:off x="5011615" y="2801184"/>
                <a:ext cx="762000" cy="762000"/>
              </a:xfrm>
              <a:prstGeom prst="ellipse">
                <a:avLst/>
              </a:prstGeom>
              <a:blipFill rotWithShape="0">
                <a:blip r:embed="rId6"/>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2" name="菱形 11"/>
              <p:cNvSpPr/>
              <p:nvPr/>
            </p:nvSpPr>
            <p:spPr>
              <a:xfrm>
                <a:off x="4706815" y="2839284"/>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2</m:t>
                          </m:r>
                        </m:sub>
                      </m:sSub>
                    </m:oMath>
                  </m:oMathPara>
                </a14:m>
                <a:endParaRPr lang="zh-CN" altLang="en-US" dirty="0">
                  <a:solidFill>
                    <a:schemeClr val="tx1"/>
                  </a:solidFill>
                </a:endParaRPr>
              </a:p>
            </p:txBody>
          </p:sp>
        </mc:Choice>
        <mc:Fallback xmlns="">
          <p:sp>
            <p:nvSpPr>
              <p:cNvPr id="12" name="菱形 11"/>
              <p:cNvSpPr>
                <a:spLocks noRot="1" noChangeAspect="1" noMove="1" noResize="1" noEditPoints="1" noAdjustHandles="1" noChangeArrowheads="1" noChangeShapeType="1" noTextEdit="1"/>
              </p:cNvSpPr>
              <p:nvPr/>
            </p:nvSpPr>
            <p:spPr>
              <a:xfrm>
                <a:off x="6230815" y="2839284"/>
                <a:ext cx="914400" cy="685800"/>
              </a:xfrm>
              <a:prstGeom prst="diamond">
                <a:avLst/>
              </a:prstGeom>
              <a:blipFill rotWithShape="0">
                <a:blip r:embed="rId5"/>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3" name="椭圆 12"/>
              <p:cNvSpPr/>
              <p:nvPr/>
            </p:nvSpPr>
            <p:spPr>
              <a:xfrm>
                <a:off x="5943600" y="2801184"/>
                <a:ext cx="762000" cy="762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𝑠</m:t>
                          </m:r>
                        </m:e>
                        <m:sub>
                          <m:r>
                            <a:rPr lang="en-US" altLang="zh-CN" b="0" i="1" smtClean="0">
                              <a:solidFill>
                                <a:schemeClr val="tx1"/>
                              </a:solidFill>
                              <a:latin typeface="Cambria Math" panose="02040503050406030204" pitchFamily="18" charset="0"/>
                            </a:rPr>
                            <m:t>2</m:t>
                          </m:r>
                        </m:sub>
                      </m:sSub>
                    </m:oMath>
                  </m:oMathPara>
                </a14:m>
                <a:endParaRPr lang="zh-CN" altLang="en-US" dirty="0"/>
              </a:p>
            </p:txBody>
          </p:sp>
        </mc:Choice>
        <mc:Fallback xmlns="">
          <p:sp>
            <p:nvSpPr>
              <p:cNvPr id="13" name="椭圆 12"/>
              <p:cNvSpPr>
                <a:spLocks noRot="1" noChangeAspect="1" noMove="1" noResize="1" noEditPoints="1" noAdjustHandles="1" noChangeArrowheads="1" noChangeShapeType="1" noTextEdit="1"/>
              </p:cNvSpPr>
              <p:nvPr/>
            </p:nvSpPr>
            <p:spPr>
              <a:xfrm>
                <a:off x="7467600" y="2801184"/>
                <a:ext cx="762000" cy="762000"/>
              </a:xfrm>
              <a:prstGeom prst="ellipse">
                <a:avLst/>
              </a:prstGeom>
              <a:blipFill rotWithShape="0">
                <a:blip r:embed="rId7"/>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4" name="菱形 13"/>
              <p:cNvSpPr/>
              <p:nvPr/>
            </p:nvSpPr>
            <p:spPr>
              <a:xfrm>
                <a:off x="931985" y="3994638"/>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0</m:t>
                          </m:r>
                        </m:sub>
                      </m:sSub>
                    </m:oMath>
                  </m:oMathPara>
                </a14:m>
                <a:endParaRPr lang="zh-CN" altLang="en-US" dirty="0">
                  <a:solidFill>
                    <a:schemeClr val="tx1"/>
                  </a:solidFill>
                </a:endParaRPr>
              </a:p>
            </p:txBody>
          </p:sp>
        </mc:Choice>
        <mc:Fallback xmlns="">
          <p:sp>
            <p:nvSpPr>
              <p:cNvPr id="14" name="菱形 13"/>
              <p:cNvSpPr>
                <a:spLocks noRot="1" noChangeAspect="1" noMove="1" noResize="1" noEditPoints="1" noAdjustHandles="1" noChangeArrowheads="1" noChangeShapeType="1" noTextEdit="1"/>
              </p:cNvSpPr>
              <p:nvPr/>
            </p:nvSpPr>
            <p:spPr>
              <a:xfrm>
                <a:off x="2455985" y="3994638"/>
                <a:ext cx="914400" cy="685800"/>
              </a:xfrm>
              <a:prstGeom prst="diamond">
                <a:avLst/>
              </a:prstGeom>
              <a:blipFill rotWithShape="0">
                <a:blip r:embed="rId8"/>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5" name="菱形 14"/>
              <p:cNvSpPr/>
              <p:nvPr/>
            </p:nvSpPr>
            <p:spPr>
              <a:xfrm>
                <a:off x="3411415" y="3994638"/>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0</m:t>
                          </m:r>
                        </m:sub>
                      </m:sSub>
                    </m:oMath>
                  </m:oMathPara>
                </a14:m>
                <a:endParaRPr lang="zh-CN" altLang="en-US" dirty="0">
                  <a:solidFill>
                    <a:schemeClr val="tx1"/>
                  </a:solidFill>
                </a:endParaRPr>
              </a:p>
            </p:txBody>
          </p:sp>
        </mc:Choice>
        <mc:Fallback xmlns="">
          <p:sp>
            <p:nvSpPr>
              <p:cNvPr id="15" name="菱形 14"/>
              <p:cNvSpPr>
                <a:spLocks noRot="1" noChangeAspect="1" noMove="1" noResize="1" noEditPoints="1" noAdjustHandles="1" noChangeArrowheads="1" noChangeShapeType="1" noTextEdit="1"/>
              </p:cNvSpPr>
              <p:nvPr/>
            </p:nvSpPr>
            <p:spPr>
              <a:xfrm>
                <a:off x="4935415" y="3994638"/>
                <a:ext cx="914400" cy="685800"/>
              </a:xfrm>
              <a:prstGeom prst="diamond">
                <a:avLst/>
              </a:prstGeom>
              <a:blipFill rotWithShape="0">
                <a:blip r:embed="rId9"/>
                <a:stretch>
                  <a:fillRect/>
                </a:stretch>
              </a:blipFill>
            </p:spPr>
            <p:txBody>
              <a:bodyPr/>
              <a:lstStyle/>
              <a:p>
                <a:r>
                  <a:rPr lang="zh-CN" altLang="en-US">
                    <a:noFill/>
                  </a:rPr>
                  <a:t> </a:t>
                </a:r>
                <a:endParaRPr lang="zh-CN" altLang="en-US">
                  <a:noFill/>
                </a:endParaRPr>
              </a:p>
            </p:txBody>
          </p:sp>
        </mc:Fallback>
      </mc:AlternateContent>
      <p:cxnSp>
        <p:nvCxnSpPr>
          <p:cNvPr id="16" name="直接箭头连接符 15"/>
          <p:cNvCxnSpPr>
            <a:stCxn id="7" idx="0"/>
            <a:endCxn id="6" idx="2"/>
          </p:cNvCxnSpPr>
          <p:nvPr/>
        </p:nvCxnSpPr>
        <p:spPr>
          <a:xfrm flipV="1">
            <a:off x="2913185" y="2358324"/>
            <a:ext cx="0" cy="442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7" idx="4"/>
            <a:endCxn id="14" idx="0"/>
          </p:cNvCxnSpPr>
          <p:nvPr/>
        </p:nvCxnSpPr>
        <p:spPr>
          <a:xfrm>
            <a:off x="2913185" y="3563185"/>
            <a:ext cx="0" cy="43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7" idx="6"/>
            <a:endCxn id="10" idx="1"/>
          </p:cNvCxnSpPr>
          <p:nvPr/>
        </p:nvCxnSpPr>
        <p:spPr>
          <a:xfrm flipV="1">
            <a:off x="3294185" y="3182184"/>
            <a:ext cx="3458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1" idx="4"/>
            <a:endCxn id="15" idx="0"/>
          </p:cNvCxnSpPr>
          <p:nvPr/>
        </p:nvCxnSpPr>
        <p:spPr>
          <a:xfrm>
            <a:off x="5392615" y="3563184"/>
            <a:ext cx="0" cy="431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5773615" y="3164404"/>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曲线连接符 27"/>
          <p:cNvCxnSpPr>
            <a:stCxn id="6" idx="0"/>
            <a:endCxn id="7" idx="2"/>
          </p:cNvCxnSpPr>
          <p:nvPr/>
        </p:nvCxnSpPr>
        <p:spPr>
          <a:xfrm rot="16200000" flipH="1" flipV="1">
            <a:off x="1967854" y="2236854"/>
            <a:ext cx="1509661" cy="381000"/>
          </a:xfrm>
          <a:prstGeom prst="curvedConnector4">
            <a:avLst>
              <a:gd name="adj1" fmla="val -15142"/>
              <a:gd name="adj2" fmla="val 180000"/>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曲线连接符 31"/>
          <p:cNvCxnSpPr>
            <a:stCxn id="14" idx="2"/>
            <a:endCxn id="7" idx="2"/>
          </p:cNvCxnSpPr>
          <p:nvPr/>
        </p:nvCxnSpPr>
        <p:spPr>
          <a:xfrm rot="5400000" flipH="1">
            <a:off x="1973558" y="3740812"/>
            <a:ext cx="1498253" cy="381000"/>
          </a:xfrm>
          <a:prstGeom prst="curvedConnector4">
            <a:avLst>
              <a:gd name="adj1" fmla="val -15258"/>
              <a:gd name="adj2" fmla="val 180000"/>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直接箭头连接符 33"/>
          <p:cNvCxnSpPr>
            <a:stCxn id="10" idx="3"/>
            <a:endCxn id="11" idx="2"/>
          </p:cNvCxnSpPr>
          <p:nvPr/>
        </p:nvCxnSpPr>
        <p:spPr>
          <a:xfrm>
            <a:off x="4554415" y="3182184"/>
            <a:ext cx="457200"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p:cNvCxnSpPr/>
          <p:nvPr/>
        </p:nvCxnSpPr>
        <p:spPr>
          <a:xfrm>
            <a:off x="7145215" y="3164404"/>
            <a:ext cx="32238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菱形 36"/>
              <p:cNvSpPr/>
              <p:nvPr/>
            </p:nvSpPr>
            <p:spPr>
              <a:xfrm>
                <a:off x="5867400" y="1676400"/>
                <a:ext cx="914400" cy="6858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charset="0"/>
                            </a:rPr>
                          </m:ctrlPr>
                        </m:sSub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1</m:t>
                          </m:r>
                        </m:sub>
                      </m:sSub>
                    </m:oMath>
                  </m:oMathPara>
                </a14:m>
                <a:endParaRPr lang="zh-CN" altLang="en-US" dirty="0">
                  <a:solidFill>
                    <a:schemeClr val="tx1"/>
                  </a:solidFill>
                </a:endParaRPr>
              </a:p>
            </p:txBody>
          </p:sp>
        </mc:Choice>
        <mc:Fallback xmlns="">
          <p:sp>
            <p:nvSpPr>
              <p:cNvPr id="37" name="菱形 36"/>
              <p:cNvSpPr>
                <a:spLocks noRot="1" noChangeAspect="1" noMove="1" noResize="1" noEditPoints="1" noAdjustHandles="1" noChangeArrowheads="1" noChangeShapeType="1" noTextEdit="1"/>
              </p:cNvSpPr>
              <p:nvPr/>
            </p:nvSpPr>
            <p:spPr>
              <a:xfrm>
                <a:off x="7391400" y="1676400"/>
                <a:ext cx="914400" cy="685800"/>
              </a:xfrm>
              <a:prstGeom prst="diamond">
                <a:avLst/>
              </a:prstGeom>
              <a:blipFill rotWithShape="0">
                <a:blip r:embed="rId10"/>
                <a:stretch>
                  <a:fillRect/>
                </a:stretch>
              </a:blipFill>
            </p:spPr>
            <p:txBody>
              <a:bodyPr/>
              <a:lstStyle/>
              <a:p>
                <a:r>
                  <a:rPr lang="zh-CN" altLang="en-US">
                    <a:noFill/>
                  </a:rPr>
                  <a:t> </a:t>
                </a:r>
                <a:endParaRPr lang="zh-CN" altLang="en-US">
                  <a:noFill/>
                </a:endParaRPr>
              </a:p>
            </p:txBody>
          </p:sp>
        </mc:Fallback>
      </mc:AlternateContent>
      <p:cxnSp>
        <p:nvCxnSpPr>
          <p:cNvPr id="38" name="直接箭头连接符 37"/>
          <p:cNvCxnSpPr>
            <a:stCxn id="13" idx="0"/>
          </p:cNvCxnSpPr>
          <p:nvPr/>
        </p:nvCxnSpPr>
        <p:spPr>
          <a:xfrm flipV="1">
            <a:off x="7848600" y="2358324"/>
            <a:ext cx="0" cy="44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曲线连接符 65"/>
          <p:cNvCxnSpPr>
            <a:stCxn id="37" idx="0"/>
            <a:endCxn id="7" idx="7"/>
          </p:cNvCxnSpPr>
          <p:nvPr/>
        </p:nvCxnSpPr>
        <p:spPr>
          <a:xfrm rot="16200000" flipH="1" flipV="1">
            <a:off x="4897408" y="-38416"/>
            <a:ext cx="1236377" cy="4666007"/>
          </a:xfrm>
          <a:prstGeom prst="curvedConnector3">
            <a:avLst>
              <a:gd name="adj1" fmla="val -18490"/>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8" name="曲线连接符 67"/>
          <p:cNvCxnSpPr>
            <a:stCxn id="37" idx="1"/>
            <a:endCxn id="11" idx="7"/>
          </p:cNvCxnSpPr>
          <p:nvPr/>
        </p:nvCxnSpPr>
        <p:spPr>
          <a:xfrm rot="10800000" flipV="1">
            <a:off x="5662024" y="2019300"/>
            <a:ext cx="1729377" cy="893476"/>
          </a:xfrm>
          <a:prstGeom prst="curvedConnector2">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0" name="曲线连接符 69"/>
          <p:cNvCxnSpPr>
            <a:stCxn id="37" idx="3"/>
            <a:endCxn id="13" idx="6"/>
          </p:cNvCxnSpPr>
          <p:nvPr/>
        </p:nvCxnSpPr>
        <p:spPr>
          <a:xfrm flipH="1">
            <a:off x="8229600" y="2019300"/>
            <a:ext cx="76200" cy="1162884"/>
          </a:xfrm>
          <a:prstGeom prst="curvedConnector3">
            <a:avLst>
              <a:gd name="adj1" fmla="val -300000"/>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2" name="曲线连接符 71"/>
          <p:cNvCxnSpPr>
            <a:stCxn id="10" idx="2"/>
            <a:endCxn id="7" idx="5"/>
          </p:cNvCxnSpPr>
          <p:nvPr/>
        </p:nvCxnSpPr>
        <p:spPr>
          <a:xfrm rot="5400000" flipH="1">
            <a:off x="3603158" y="3031028"/>
            <a:ext cx="73491" cy="914622"/>
          </a:xfrm>
          <a:prstGeom prst="curvedConnector3">
            <a:avLst>
              <a:gd name="adj1" fmla="val -362903"/>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4" name="曲线连接符 73"/>
          <p:cNvCxnSpPr>
            <a:stCxn id="14" idx="3"/>
            <a:endCxn id="11" idx="3"/>
          </p:cNvCxnSpPr>
          <p:nvPr/>
        </p:nvCxnSpPr>
        <p:spPr>
          <a:xfrm flipV="1">
            <a:off x="3370385" y="3451592"/>
            <a:ext cx="1752822" cy="885946"/>
          </a:xfrm>
          <a:prstGeom prst="curvedConnector2">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8" name="曲线连接符 77"/>
          <p:cNvCxnSpPr>
            <a:stCxn id="15" idx="2"/>
            <a:endCxn id="11" idx="5"/>
          </p:cNvCxnSpPr>
          <p:nvPr/>
        </p:nvCxnSpPr>
        <p:spPr>
          <a:xfrm rot="5400000" flipH="1" flipV="1">
            <a:off x="4912896" y="3931311"/>
            <a:ext cx="1228846" cy="269408"/>
          </a:xfrm>
          <a:prstGeom prst="curvedConnector5">
            <a:avLst>
              <a:gd name="adj1" fmla="val -18603"/>
              <a:gd name="adj2" fmla="val 450372"/>
              <a:gd name="adj3" fmla="val 73364"/>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2" name="文本框 81"/>
          <p:cNvSpPr txBox="1"/>
          <p:nvPr/>
        </p:nvSpPr>
        <p:spPr>
          <a:xfrm>
            <a:off x="1679220" y="1824924"/>
            <a:ext cx="609600" cy="368300"/>
          </a:xfrm>
          <a:prstGeom prst="rect">
            <a:avLst/>
          </a:prstGeom>
          <a:noFill/>
        </p:spPr>
        <p:txBody>
          <a:bodyPr wrap="square" rtlCol="0">
            <a:spAutoFit/>
          </a:bodyPr>
          <a:lstStyle/>
          <a:p>
            <a:r>
              <a:rPr lang="en-US" altLang="zh-CN" dirty="0" smtClean="0"/>
              <a:t>1.0</a:t>
            </a:r>
            <a:endParaRPr lang="zh-CN" altLang="en-US" dirty="0"/>
          </a:p>
        </p:txBody>
      </p:sp>
      <p:sp>
        <p:nvSpPr>
          <p:cNvPr id="83" name="文本框 82"/>
          <p:cNvSpPr txBox="1"/>
          <p:nvPr/>
        </p:nvSpPr>
        <p:spPr>
          <a:xfrm>
            <a:off x="2895600" y="4724400"/>
            <a:ext cx="609600" cy="368300"/>
          </a:xfrm>
          <a:prstGeom prst="rect">
            <a:avLst/>
          </a:prstGeom>
          <a:noFill/>
        </p:spPr>
        <p:txBody>
          <a:bodyPr wrap="square" rtlCol="0">
            <a:spAutoFit/>
          </a:bodyPr>
          <a:lstStyle/>
          <a:p>
            <a:r>
              <a:rPr lang="en-US" altLang="zh-CN" dirty="0" smtClean="0"/>
              <a:t>0.7</a:t>
            </a:r>
            <a:endParaRPr lang="zh-CN" altLang="en-US" dirty="0"/>
          </a:p>
        </p:txBody>
      </p:sp>
      <p:sp>
        <p:nvSpPr>
          <p:cNvPr id="84" name="文本框 83"/>
          <p:cNvSpPr txBox="1"/>
          <p:nvPr/>
        </p:nvSpPr>
        <p:spPr>
          <a:xfrm>
            <a:off x="3505200" y="4267200"/>
            <a:ext cx="609600" cy="368300"/>
          </a:xfrm>
          <a:prstGeom prst="rect">
            <a:avLst/>
          </a:prstGeom>
          <a:noFill/>
        </p:spPr>
        <p:txBody>
          <a:bodyPr wrap="square" rtlCol="0">
            <a:spAutoFit/>
          </a:bodyPr>
          <a:lstStyle/>
          <a:p>
            <a:r>
              <a:rPr lang="en-US" altLang="zh-CN" dirty="0" smtClean="0"/>
              <a:t>0.3</a:t>
            </a:r>
            <a:endParaRPr lang="zh-CN" altLang="en-US" dirty="0"/>
          </a:p>
        </p:txBody>
      </p:sp>
      <p:sp>
        <p:nvSpPr>
          <p:cNvPr id="85" name="文本框 84"/>
          <p:cNvSpPr txBox="1"/>
          <p:nvPr/>
        </p:nvSpPr>
        <p:spPr>
          <a:xfrm>
            <a:off x="3886200" y="3657600"/>
            <a:ext cx="609600" cy="368300"/>
          </a:xfrm>
          <a:prstGeom prst="rect">
            <a:avLst/>
          </a:prstGeom>
          <a:noFill/>
        </p:spPr>
        <p:txBody>
          <a:bodyPr wrap="square" rtlCol="0">
            <a:spAutoFit/>
          </a:bodyPr>
          <a:lstStyle/>
          <a:p>
            <a:r>
              <a:rPr lang="en-US" altLang="zh-CN" dirty="0" smtClean="0"/>
              <a:t>0.8</a:t>
            </a:r>
            <a:endParaRPr lang="zh-CN" altLang="en-US" dirty="0"/>
          </a:p>
        </p:txBody>
      </p:sp>
      <p:sp>
        <p:nvSpPr>
          <p:cNvPr id="86" name="文本框 85"/>
          <p:cNvSpPr txBox="1"/>
          <p:nvPr/>
        </p:nvSpPr>
        <p:spPr>
          <a:xfrm>
            <a:off x="4495800" y="2746375"/>
            <a:ext cx="609600" cy="368300"/>
          </a:xfrm>
          <a:prstGeom prst="rect">
            <a:avLst/>
          </a:prstGeom>
          <a:noFill/>
        </p:spPr>
        <p:txBody>
          <a:bodyPr wrap="square" rtlCol="0">
            <a:spAutoFit/>
          </a:bodyPr>
          <a:lstStyle/>
          <a:p>
            <a:r>
              <a:rPr lang="en-US" altLang="zh-CN" dirty="0" smtClean="0"/>
              <a:t>0.2</a:t>
            </a:r>
            <a:endParaRPr lang="zh-CN" altLang="en-US" dirty="0"/>
          </a:p>
        </p:txBody>
      </p:sp>
      <p:sp>
        <p:nvSpPr>
          <p:cNvPr id="87" name="文本框 86"/>
          <p:cNvSpPr txBox="1"/>
          <p:nvPr/>
        </p:nvSpPr>
        <p:spPr>
          <a:xfrm>
            <a:off x="6629400" y="1752600"/>
            <a:ext cx="609600" cy="368300"/>
          </a:xfrm>
          <a:prstGeom prst="rect">
            <a:avLst/>
          </a:prstGeom>
          <a:noFill/>
        </p:spPr>
        <p:txBody>
          <a:bodyPr wrap="square" rtlCol="0">
            <a:spAutoFit/>
          </a:bodyPr>
          <a:lstStyle/>
          <a:p>
            <a:r>
              <a:rPr lang="en-US" altLang="zh-CN" dirty="0" smtClean="0"/>
              <a:t>0.1</a:t>
            </a:r>
            <a:endParaRPr lang="zh-CN" altLang="en-US" dirty="0"/>
          </a:p>
        </p:txBody>
      </p:sp>
      <p:sp>
        <p:nvSpPr>
          <p:cNvPr id="88" name="文本框 87"/>
          <p:cNvSpPr txBox="1"/>
          <p:nvPr/>
        </p:nvSpPr>
        <p:spPr>
          <a:xfrm>
            <a:off x="7010400" y="1143000"/>
            <a:ext cx="609600" cy="368300"/>
          </a:xfrm>
          <a:prstGeom prst="rect">
            <a:avLst/>
          </a:prstGeom>
          <a:noFill/>
        </p:spPr>
        <p:txBody>
          <a:bodyPr wrap="square" rtlCol="0">
            <a:spAutoFit/>
          </a:bodyPr>
          <a:lstStyle/>
          <a:p>
            <a:r>
              <a:rPr lang="en-US" altLang="zh-CN" dirty="0" smtClean="0"/>
              <a:t>0.8</a:t>
            </a:r>
            <a:endParaRPr lang="zh-CN" altLang="en-US" dirty="0"/>
          </a:p>
        </p:txBody>
      </p:sp>
      <p:sp>
        <p:nvSpPr>
          <p:cNvPr id="89" name="文本框 88"/>
          <p:cNvSpPr txBox="1"/>
          <p:nvPr/>
        </p:nvSpPr>
        <p:spPr>
          <a:xfrm>
            <a:off x="8382000" y="1828800"/>
            <a:ext cx="609600" cy="368300"/>
          </a:xfrm>
          <a:prstGeom prst="rect">
            <a:avLst/>
          </a:prstGeom>
          <a:noFill/>
        </p:spPr>
        <p:txBody>
          <a:bodyPr wrap="square" rtlCol="0">
            <a:spAutoFit/>
          </a:bodyPr>
          <a:lstStyle/>
          <a:p>
            <a:r>
              <a:rPr lang="en-US" altLang="zh-CN" dirty="0" smtClean="0"/>
              <a:t>0.1</a:t>
            </a:r>
            <a:endParaRPr lang="zh-CN" altLang="en-US" dirty="0"/>
          </a:p>
        </p:txBody>
      </p:sp>
      <p:sp>
        <p:nvSpPr>
          <p:cNvPr id="90" name="文本框 89"/>
          <p:cNvSpPr txBox="1"/>
          <p:nvPr/>
        </p:nvSpPr>
        <p:spPr>
          <a:xfrm>
            <a:off x="7086600" y="3200400"/>
            <a:ext cx="609600" cy="368300"/>
          </a:xfrm>
          <a:prstGeom prst="rect">
            <a:avLst/>
          </a:prstGeom>
          <a:noFill/>
          <a:ln>
            <a:noFill/>
          </a:ln>
        </p:spPr>
        <p:txBody>
          <a:bodyPr wrap="square" rtlCol="0">
            <a:spAutoFit/>
          </a:bodyPr>
          <a:lstStyle/>
          <a:p>
            <a:r>
              <a:rPr lang="en-US" altLang="zh-CN" dirty="0" smtClean="0"/>
              <a:t>1.0</a:t>
            </a:r>
            <a:endParaRPr lang="zh-CN" altLang="en-US" dirty="0"/>
          </a:p>
        </p:txBody>
      </p:sp>
      <p:sp>
        <p:nvSpPr>
          <p:cNvPr id="91" name="文本框 90"/>
          <p:cNvSpPr txBox="1"/>
          <p:nvPr/>
        </p:nvSpPr>
        <p:spPr>
          <a:xfrm>
            <a:off x="5715000" y="4572000"/>
            <a:ext cx="609600" cy="368300"/>
          </a:xfrm>
          <a:prstGeom prst="rect">
            <a:avLst/>
          </a:prstGeom>
          <a:noFill/>
        </p:spPr>
        <p:txBody>
          <a:bodyPr wrap="square" rtlCol="0">
            <a:spAutoFit/>
          </a:bodyPr>
          <a:lstStyle/>
          <a:p>
            <a:r>
              <a:rPr lang="en-US" altLang="zh-CN" dirty="0" smtClean="0"/>
              <a:t>1.0</a:t>
            </a:r>
            <a:endParaRPr lang="zh-CN" altLang="en-US" dirty="0"/>
          </a:p>
        </p:txBody>
      </p:sp>
      <p:pic>
        <p:nvPicPr>
          <p:cNvPr id="1030" name="Picture 6" descr="Image result for heart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0185" y="38862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95" name="文本框 94"/>
          <p:cNvSpPr txBox="1"/>
          <p:nvPr/>
        </p:nvSpPr>
        <p:spPr>
          <a:xfrm>
            <a:off x="1565275" y="3451860"/>
            <a:ext cx="890905" cy="460375"/>
          </a:xfrm>
          <a:prstGeom prst="rect">
            <a:avLst/>
          </a:prstGeom>
          <a:noFill/>
        </p:spPr>
        <p:txBody>
          <a:bodyPr wrap="square" rtlCol="0">
            <a:spAutoFit/>
          </a:bodyPr>
          <a:lstStyle/>
          <a:p>
            <a:r>
              <a:rPr lang="en-US" altLang="zh-CN" sz="2400" dirty="0" smtClean="0">
                <a:solidFill>
                  <a:srgbClr val="00B050"/>
                </a:solidFill>
              </a:rPr>
              <a:t>+10</a:t>
            </a:r>
            <a:endParaRPr lang="zh-CN" altLang="en-US" sz="2400" dirty="0">
              <a:solidFill>
                <a:srgbClr val="00B050"/>
              </a:solidFill>
            </a:endParaRPr>
          </a:p>
        </p:txBody>
      </p:sp>
      <p:pic>
        <p:nvPicPr>
          <p:cNvPr id="96" name="Picture 6" descr="Image result for heart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16002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Image result for heart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29200" y="1524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Image result for heart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400" y="1524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Image result for heart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3600" y="15240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4003675" y="1676400"/>
            <a:ext cx="931545" cy="460375"/>
          </a:xfrm>
          <a:prstGeom prst="rect">
            <a:avLst/>
          </a:prstGeom>
          <a:noFill/>
        </p:spPr>
        <p:txBody>
          <a:bodyPr wrap="square" rtlCol="0">
            <a:spAutoFit/>
          </a:bodyPr>
          <a:lstStyle/>
          <a:p>
            <a:r>
              <a:rPr lang="en-US" altLang="zh-CN" sz="2400" dirty="0" smtClean="0">
                <a:solidFill>
                  <a:srgbClr val="00B050"/>
                </a:solidFill>
              </a:rPr>
              <a:t>+40</a:t>
            </a:r>
            <a:endParaRPr lang="zh-CN" altLang="en-US" sz="2400" dirty="0">
              <a:solidFill>
                <a:srgbClr val="00B050"/>
              </a:solidFill>
            </a:endParaRPr>
          </a:p>
        </p:txBody>
      </p:sp>
      <p:pic>
        <p:nvPicPr>
          <p:cNvPr id="1032" name="Picture 8" descr="Image result for fire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6469" y="2569812"/>
            <a:ext cx="361401" cy="514145"/>
          </a:xfrm>
          <a:prstGeom prst="rect">
            <a:avLst/>
          </a:prstGeom>
          <a:noFill/>
          <a:extLst>
            <a:ext uri="{909E8E84-426E-40DD-AFC4-6F175D3DCCD1}">
              <a14:hiddenFill xmlns:a14="http://schemas.microsoft.com/office/drawing/2010/main">
                <a:solidFill>
                  <a:srgbClr val="FFFFFF"/>
                </a:solidFill>
              </a14:hiddenFill>
            </a:ext>
          </a:extLst>
        </p:spPr>
      </p:pic>
      <p:sp>
        <p:nvSpPr>
          <p:cNvPr id="102" name="文本框 101"/>
          <p:cNvSpPr txBox="1"/>
          <p:nvPr/>
        </p:nvSpPr>
        <p:spPr>
          <a:xfrm>
            <a:off x="6906650" y="2286000"/>
            <a:ext cx="720970" cy="460375"/>
          </a:xfrm>
          <a:prstGeom prst="rect">
            <a:avLst/>
          </a:prstGeom>
          <a:noFill/>
        </p:spPr>
        <p:txBody>
          <a:bodyPr wrap="square" rtlCol="0">
            <a:spAutoFit/>
          </a:bodyPr>
          <a:lstStyle/>
          <a:p>
            <a:r>
              <a:rPr lang="en-US" altLang="zh-CN" sz="2400" dirty="0" smtClean="0">
                <a:solidFill>
                  <a:srgbClr val="FF0000"/>
                </a:solidFill>
              </a:rPr>
              <a:t>-50</a:t>
            </a:r>
            <a:endParaRPr lang="zh-CN" altLang="en-US" sz="2400" dirty="0">
              <a:solidFill>
                <a:srgbClr val="FF0000"/>
              </a:solidFill>
            </a:endParaRPr>
          </a:p>
        </p:txBody>
      </p:sp>
      <p:sp>
        <p:nvSpPr>
          <p:cNvPr id="56" name="文本框 55"/>
          <p:cNvSpPr txBox="1"/>
          <p:nvPr/>
        </p:nvSpPr>
        <p:spPr>
          <a:xfrm>
            <a:off x="2925877" y="5632121"/>
            <a:ext cx="1511935" cy="506730"/>
          </a:xfrm>
          <a:prstGeom prst="rect">
            <a:avLst/>
          </a:prstGeom>
          <a:noFill/>
        </p:spPr>
        <p:txBody>
          <a:bodyPr wrap="none" rtlCol="0">
            <a:spAutoFit/>
          </a:bodyPr>
          <a:lstStyle/>
          <a:p>
            <a:pPr>
              <a:lnSpc>
                <a:spcPct val="150000"/>
              </a:lnSpc>
            </a:pPr>
            <a:r>
              <a:rPr lang="en-US" altLang="zh-CN" dirty="0" smtClean="0"/>
              <a:t>Value Iteration</a:t>
            </a:r>
          </a:p>
        </p:txBody>
      </p:sp>
      <p:sp>
        <p:nvSpPr>
          <p:cNvPr id="57" name="文本框 56"/>
          <p:cNvSpPr txBox="1"/>
          <p:nvPr/>
        </p:nvSpPr>
        <p:spPr>
          <a:xfrm>
            <a:off x="2057400" y="6096000"/>
            <a:ext cx="1764665" cy="506730"/>
          </a:xfrm>
          <a:prstGeom prst="rect">
            <a:avLst/>
          </a:prstGeom>
          <a:noFill/>
        </p:spPr>
        <p:txBody>
          <a:bodyPr wrap="none" rtlCol="0">
            <a:spAutoFit/>
          </a:bodyPr>
          <a:lstStyle/>
          <a:p>
            <a:pPr>
              <a:lnSpc>
                <a:spcPct val="150000"/>
              </a:lnSpc>
            </a:pPr>
            <a:r>
              <a:rPr lang="en-US" altLang="zh-CN" dirty="0" smtClean="0"/>
              <a:t>Q-Value Iteration</a:t>
            </a:r>
          </a:p>
        </p:txBody>
      </p:sp>
      <p:sp>
        <p:nvSpPr>
          <p:cNvPr id="58" name="Title 1"/>
          <p:cNvSpPr txBox="1"/>
          <p:nvPr/>
        </p:nvSpPr>
        <p:spPr>
          <a:xfrm>
            <a:off x="760956" y="144145"/>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pic>
        <p:nvPicPr>
          <p:cNvPr id="17" name="图片 16" descr="Picture1"/>
          <p:cNvPicPr>
            <a:picLocks noChangeAspect="1"/>
          </p:cNvPicPr>
          <p:nvPr/>
        </p:nvPicPr>
        <p:blipFill>
          <a:blip r:embed="rId13"/>
          <a:stretch>
            <a:fillRect/>
          </a:stretch>
        </p:blipFill>
        <p:spPr>
          <a:xfrm>
            <a:off x="4335780" y="4874895"/>
            <a:ext cx="6035675" cy="1505585"/>
          </a:xfrm>
          <a:prstGeom prst="rect">
            <a:avLst/>
          </a:prstGeom>
        </p:spPr>
      </p:pic>
      <p:pic>
        <p:nvPicPr>
          <p:cNvPr id="19" name="图片 18" descr="Picture2"/>
          <p:cNvPicPr>
            <a:picLocks noChangeAspect="1"/>
          </p:cNvPicPr>
          <p:nvPr/>
        </p:nvPicPr>
        <p:blipFill>
          <a:blip r:embed="rId14"/>
          <a:stretch>
            <a:fillRect/>
          </a:stretch>
        </p:blipFill>
        <p:spPr>
          <a:xfrm>
            <a:off x="4572000" y="5313045"/>
            <a:ext cx="6267450" cy="1505585"/>
          </a:xfrm>
          <a:prstGeom prst="rect">
            <a:avLst/>
          </a:prstGeom>
        </p:spPr>
      </p:pic>
      <p:pic>
        <p:nvPicPr>
          <p:cNvPr id="20" name="图片 19" descr="Picture3"/>
          <p:cNvPicPr>
            <a:picLocks noChangeAspect="1"/>
          </p:cNvPicPr>
          <p:nvPr/>
        </p:nvPicPr>
        <p:blipFill>
          <a:blip r:embed="rId15"/>
          <a:stretch>
            <a:fillRect/>
          </a:stretch>
        </p:blipFill>
        <p:spPr>
          <a:xfrm>
            <a:off x="3922395" y="5815330"/>
            <a:ext cx="6938010" cy="1505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 grpId="0"/>
      <p:bldP spid="5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6"/>
            <a:ext cx="9905999" cy="4213943"/>
          </a:xfrm>
          <a:effectLst>
            <a:outerShdw blurRad="50800" dist="38100" dir="2700000" algn="tl" rotWithShape="0">
              <a:prstClr val="black">
                <a:alpha val="40000"/>
              </a:prstClr>
            </a:outerShdw>
          </a:effectLst>
        </p:spPr>
        <p:txBody>
          <a:bodyPr>
            <a:normAutofit fontScale="92500" lnSpcReduction="20000"/>
          </a:bodyPr>
          <a:lstStyle/>
          <a:p>
            <a:r>
              <a:rPr lang="en-US" altLang="zh-CN" dirty="0"/>
              <a:t>Deep Reinforcement Learning</a:t>
            </a:r>
          </a:p>
          <a:p>
            <a:r>
              <a:rPr lang="en-US" altLang="zh-CN" dirty="0"/>
              <a:t>Meta Learning</a:t>
            </a:r>
          </a:p>
          <a:p>
            <a:pPr lvl="1"/>
            <a:r>
              <a:rPr lang="en-US" altLang="zh-CN" dirty="0" smtClean="0"/>
              <a:t>Overview</a:t>
            </a:r>
          </a:p>
          <a:p>
            <a:pPr lvl="1"/>
            <a:r>
              <a:rPr lang="en-US" altLang="zh-CN" dirty="0" smtClean="0"/>
              <a:t>Meta Learning problem formulation</a:t>
            </a:r>
            <a:endParaRPr lang="en-US" altLang="zh-CN" dirty="0"/>
          </a:p>
          <a:p>
            <a:r>
              <a:rPr lang="en-US" altLang="zh-CN" dirty="0">
                <a:solidFill>
                  <a:srgbClr val="FF0000"/>
                </a:solidFill>
              </a:rPr>
              <a:t>Fuzzy Neural Networks</a:t>
            </a:r>
          </a:p>
          <a:p>
            <a:r>
              <a:rPr lang="en-US" altLang="zh-CN" dirty="0"/>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r>
              <a:rPr lang="en-US" altLang="zh-CN" dirty="0"/>
              <a:t>Federated Learning</a:t>
            </a:r>
          </a:p>
          <a:p>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FDNN outline</a:t>
            </a:r>
            <a:endParaRPr lang="en-US" dirty="0"/>
          </a:p>
        </p:txBody>
      </p:sp>
      <p:sp>
        <p:nvSpPr>
          <p:cNvPr id="3" name="Content Placeholder 2"/>
          <p:cNvSpPr>
            <a:spLocks noGrp="1"/>
          </p:cNvSpPr>
          <p:nvPr>
            <p:ph idx="1"/>
          </p:nvPr>
        </p:nvSpPr>
        <p:spPr/>
        <p:txBody>
          <a:bodyPr/>
          <a:lstStyle/>
          <a:p>
            <a:r>
              <a:rPr lang="en-US" dirty="0" smtClean="0">
                <a:solidFill>
                  <a:srgbClr val="FFFF00"/>
                </a:solidFill>
              </a:rPr>
              <a:t>Fuzzy logic</a:t>
            </a:r>
          </a:p>
          <a:p>
            <a:r>
              <a:rPr lang="en-GB" altLang="en-US" dirty="0"/>
              <a:t>Fuzzy Logic vs. Neural </a:t>
            </a:r>
            <a:r>
              <a:rPr lang="en-GB" altLang="en-US" dirty="0" smtClean="0"/>
              <a:t>Networks</a:t>
            </a:r>
            <a:endParaRPr lang="en-US" dirty="0" smtClean="0">
              <a:solidFill>
                <a:srgbClr val="FFFF00"/>
              </a:solidFill>
            </a:endParaRPr>
          </a:p>
          <a:p>
            <a:r>
              <a:rPr lang="en-US" dirty="0" smtClean="0"/>
              <a:t>Fuzzy deep neural network (FDNN)</a:t>
            </a:r>
          </a:p>
          <a:p>
            <a:r>
              <a:rPr lang="en-US" dirty="0" smtClean="0"/>
              <a:t>Application</a:t>
            </a:r>
          </a:p>
        </p:txBody>
      </p:sp>
      <p:sp>
        <p:nvSpPr>
          <p:cNvPr id="4" name="Slide Number Placeholder 3"/>
          <p:cNvSpPr>
            <a:spLocks noGrp="1"/>
          </p:cNvSpPr>
          <p:nvPr>
            <p:ph type="sldNum" sz="quarter" idx="12"/>
          </p:nvPr>
        </p:nvSpPr>
        <p:spPr/>
        <p:txBody>
          <a:bodyPr/>
          <a:lstStyle/>
          <a:p>
            <a:fld id="{6D22F896-40B5-4ADD-8801-0D06FADFA095}" type="slidenum">
              <a:rPr lang="en-US" smtClean="0"/>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	</a:t>
            </a:r>
            <a:endParaRPr lang="en-US" dirty="0"/>
          </a:p>
        </p:txBody>
      </p:sp>
      <p:sp>
        <p:nvSpPr>
          <p:cNvPr id="5" name="内容占位符 4"/>
          <p:cNvSpPr>
            <a:spLocks noGrp="1"/>
          </p:cNvSpPr>
          <p:nvPr>
            <p:ph idx="1"/>
          </p:nvPr>
        </p:nvSpPr>
        <p:spPr/>
        <p:txBody>
          <a:bodyPr>
            <a:normAutofit/>
          </a:bodyPr>
          <a:lstStyle/>
          <a:p>
            <a:r>
              <a:rPr lang="en-US" altLang="zh-CN" dirty="0" smtClean="0"/>
              <a:t>Definition of fuzzy:</a:t>
            </a:r>
          </a:p>
          <a:p>
            <a:pPr marL="0" indent="0">
              <a:buNone/>
            </a:pPr>
            <a:r>
              <a:rPr lang="en-US" altLang="zh-CN" dirty="0"/>
              <a:t>	</a:t>
            </a:r>
            <a:r>
              <a:rPr lang="en-US" altLang="zh-CN" dirty="0" smtClean="0"/>
              <a:t>Fuzzy – </a:t>
            </a:r>
            <a:r>
              <a:rPr lang="en-US" altLang="zh-CN" dirty="0"/>
              <a:t>“not clear, distinct, or precise; blurred</a:t>
            </a:r>
            <a:r>
              <a:rPr lang="en-US" altLang="zh-CN" dirty="0" smtClean="0"/>
              <a:t>”.</a:t>
            </a:r>
            <a:endParaRPr lang="en-US" altLang="zh-CN" dirty="0"/>
          </a:p>
          <a:p>
            <a:r>
              <a:rPr lang="en-US" altLang="zh-CN" dirty="0" smtClean="0"/>
              <a:t>Fuzzy </a:t>
            </a:r>
            <a:r>
              <a:rPr lang="en-US" altLang="zh-CN" dirty="0"/>
              <a:t>logic can be defined as a superset of conventional (Boolean) logic that has been extended to handle the concept of partial truth - truth values between “completely true” and “completely false</a:t>
            </a:r>
            <a:r>
              <a:rPr lang="en-US" altLang="zh-CN" dirty="0" smtClean="0"/>
              <a:t>”.</a:t>
            </a:r>
            <a:endParaRPr lang="en-US" altLang="zh-CN" dirty="0"/>
          </a:p>
        </p:txBody>
      </p:sp>
      <p:sp>
        <p:nvSpPr>
          <p:cNvPr id="3" name="Slide Number Placeholder 2"/>
          <p:cNvSpPr>
            <a:spLocks noGrp="1"/>
          </p:cNvSpPr>
          <p:nvPr>
            <p:ph type="sldNum" sz="quarter" idx="12"/>
          </p:nvPr>
        </p:nvSpPr>
        <p:spPr/>
        <p:txBody>
          <a:bodyPr/>
          <a:lstStyle/>
          <a:p>
            <a:fld id="{6D22F896-40B5-4ADD-8801-0D06FADFA095}" type="slidenum">
              <a:rPr lang="en-US" smtClean="0"/>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63</a:t>
            </a:fld>
            <a:endParaRPr lang="en-US" dirty="0"/>
          </a:p>
        </p:txBody>
      </p:sp>
      <p:pic>
        <p:nvPicPr>
          <p:cNvPr id="5"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2274" y="2073708"/>
            <a:ext cx="3393395" cy="380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530" y="2073708"/>
            <a:ext cx="3246001" cy="380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3" name="Content Placeholder 2"/>
          <p:cNvSpPr>
            <a:spLocks noGrp="1"/>
          </p:cNvSpPr>
          <p:nvPr>
            <p:ph idx="1"/>
          </p:nvPr>
        </p:nvSpPr>
        <p:spPr>
          <a:xfrm>
            <a:off x="1141413" y="1907741"/>
            <a:ext cx="9905999" cy="3763385"/>
          </a:xfrm>
        </p:spPr>
        <p:txBody>
          <a:bodyPr>
            <a:normAutofit lnSpcReduction="10000"/>
          </a:bodyPr>
          <a:lstStyle/>
          <a:p>
            <a:r>
              <a:rPr lang="en-US" dirty="0" smtClean="0"/>
              <a:t>Fuzzy logic representation:</a:t>
            </a:r>
          </a:p>
          <a:p>
            <a:endParaRPr lang="en-US" altLang="en-US" dirty="0"/>
          </a:p>
          <a:p>
            <a:endParaRPr lang="en-US" altLang="en-US" dirty="0" smtClean="0"/>
          </a:p>
          <a:p>
            <a:pPr marL="0" indent="0">
              <a:buNone/>
            </a:pPr>
            <a:endParaRPr lang="en-GB" altLang="en-US" dirty="0"/>
          </a:p>
          <a:p>
            <a:endParaRPr lang="en-US" dirty="0" smtClean="0"/>
          </a:p>
          <a:p>
            <a:endParaRPr lang="en-US" dirty="0" smtClean="0"/>
          </a:p>
          <a:p>
            <a:r>
              <a:rPr lang="en-GB" altLang="en-US" dirty="0" smtClean="0"/>
              <a:t>Every </a:t>
            </a:r>
            <a:r>
              <a:rPr lang="en-GB" altLang="en-US" dirty="0"/>
              <a:t>problem must represent in terms of fuzzy sets</a:t>
            </a:r>
            <a:r>
              <a:rPr lang="en-GB" altLang="en-US" dirty="0" smtClean="0"/>
              <a:t>. What is fuzzy set?</a:t>
            </a:r>
            <a:r>
              <a:rPr lang="en-US" dirty="0" smtClean="0"/>
              <a:t> </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64</a:t>
            </a:fld>
            <a:endParaRPr lang="en-US" dirty="0"/>
          </a:p>
        </p:txBody>
      </p:sp>
      <p:sp>
        <p:nvSpPr>
          <p:cNvPr id="5" name="Text Box 2"/>
          <p:cNvSpPr txBox="1">
            <a:spLocks noChangeArrowheads="1"/>
          </p:cNvSpPr>
          <p:nvPr/>
        </p:nvSpPr>
        <p:spPr bwMode="auto">
          <a:xfrm>
            <a:off x="2087418" y="3893514"/>
            <a:ext cx="1295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buClr>
                <a:srgbClr val="575F6D"/>
              </a:buClr>
            </a:pPr>
            <a:r>
              <a:rPr lang="en-GB" altLang="en-US" sz="2400" dirty="0">
                <a:solidFill>
                  <a:schemeClr val="tx1"/>
                </a:solidFill>
              </a:rPr>
              <a:t>Slowest</a:t>
            </a:r>
          </a:p>
        </p:txBody>
      </p:sp>
      <p:sp>
        <p:nvSpPr>
          <p:cNvPr id="6" name="Text Box 3"/>
          <p:cNvSpPr txBox="1">
            <a:spLocks noChangeArrowheads="1"/>
          </p:cNvSpPr>
          <p:nvPr/>
        </p:nvSpPr>
        <p:spPr bwMode="auto">
          <a:xfrm>
            <a:off x="8086436" y="3934789"/>
            <a:ext cx="1447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buClr>
                <a:srgbClr val="575F6D"/>
              </a:buClr>
            </a:pPr>
            <a:r>
              <a:rPr lang="en-GB" altLang="en-US" sz="2400" dirty="0">
                <a:solidFill>
                  <a:schemeClr val="tx1"/>
                </a:solidFill>
              </a:rPr>
              <a:t>Fastest</a:t>
            </a:r>
          </a:p>
        </p:txBody>
      </p:sp>
      <p:sp>
        <p:nvSpPr>
          <p:cNvPr id="7" name="Text Box 9"/>
          <p:cNvSpPr txBox="1">
            <a:spLocks noChangeArrowheads="1"/>
          </p:cNvSpPr>
          <p:nvPr/>
        </p:nvSpPr>
        <p:spPr bwMode="auto">
          <a:xfrm>
            <a:off x="4068618" y="3893514"/>
            <a:ext cx="1447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buClr>
                <a:srgbClr val="575F6D"/>
              </a:buClr>
            </a:pPr>
            <a:r>
              <a:rPr lang="en-GB" altLang="en-US" sz="2400" dirty="0">
                <a:solidFill>
                  <a:schemeClr val="tx1"/>
                </a:solidFill>
              </a:rPr>
              <a:t>Slow</a:t>
            </a:r>
          </a:p>
        </p:txBody>
      </p:sp>
      <p:sp>
        <p:nvSpPr>
          <p:cNvPr id="8" name="Text Box 11"/>
          <p:cNvSpPr txBox="1">
            <a:spLocks noChangeArrowheads="1"/>
          </p:cNvSpPr>
          <p:nvPr/>
        </p:nvSpPr>
        <p:spPr bwMode="auto">
          <a:xfrm>
            <a:off x="6202218" y="3893514"/>
            <a:ext cx="1447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buClr>
                <a:srgbClr val="575F6D"/>
              </a:buClr>
            </a:pPr>
            <a:r>
              <a:rPr lang="en-GB" altLang="en-US" sz="2400" dirty="0">
                <a:solidFill>
                  <a:schemeClr val="tx1"/>
                </a:solidFill>
              </a:rPr>
              <a:t>Fast</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618" y="2497851"/>
            <a:ext cx="990600" cy="103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24" y="2383897"/>
            <a:ext cx="1333500" cy="1162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6"/>
          <p:cNvSpPr>
            <a:spLocks noChangeArrowheads="1"/>
          </p:cNvSpPr>
          <p:nvPr/>
        </p:nvSpPr>
        <p:spPr bwMode="auto">
          <a:xfrm>
            <a:off x="2087418" y="3629989"/>
            <a:ext cx="7239000" cy="304800"/>
          </a:xfrm>
          <a:prstGeom prst="rect">
            <a:avLst/>
          </a:prstGeom>
          <a:gradFill rotWithShape="0">
            <a:gsLst>
              <a:gs pos="0">
                <a:srgbClr val="4D0808"/>
              </a:gs>
              <a:gs pos="100000">
                <a:srgbClr val="FFF200"/>
              </a:gs>
            </a:gsLst>
            <a:lin ang="2700000" scaled="1"/>
          </a:gradFill>
          <a:ln w="12600">
            <a:solidFill>
              <a:srgbClr val="BA0C00"/>
            </a:solidFill>
            <a:miter lim="800000"/>
          </a:ln>
          <a:effectLst>
            <a:outerShdw dist="109865" dir="634411" algn="ctr" rotWithShape="0">
              <a:srgbClr val="000000">
                <a:alpha val="42032"/>
              </a:srgbClr>
            </a:outerShdw>
          </a:effectLst>
        </p:spPr>
        <p:txBody>
          <a:bodyPr wrap="none" anchor="ctr"/>
          <a:lstStyle/>
          <a:p>
            <a:endParaRPr lang="en-US"/>
          </a:p>
        </p:txBody>
      </p:sp>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418" y="2421651"/>
            <a:ext cx="944563" cy="1090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018" y="2497851"/>
            <a:ext cx="9906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11"/>
          <p:cNvSpPr txBox="1">
            <a:spLocks noChangeArrowheads="1"/>
          </p:cNvSpPr>
          <p:nvPr/>
        </p:nvSpPr>
        <p:spPr bwMode="auto">
          <a:xfrm>
            <a:off x="1896588" y="4448569"/>
            <a:ext cx="148623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pPr>
            <a:r>
              <a:rPr lang="en-GB" altLang="en-US" dirty="0">
                <a:solidFill>
                  <a:schemeClr val="tx1"/>
                </a:solidFill>
              </a:rPr>
              <a:t>[ 0.0 – </a:t>
            </a:r>
            <a:r>
              <a:rPr lang="en-GB" altLang="en-US" dirty="0" smtClean="0">
                <a:solidFill>
                  <a:schemeClr val="tx1"/>
                </a:solidFill>
              </a:rPr>
              <a:t>0.30]</a:t>
            </a:r>
            <a:endParaRPr lang="en-GB" altLang="en-US" dirty="0">
              <a:solidFill>
                <a:schemeClr val="tx1"/>
              </a:solidFill>
            </a:endParaRPr>
          </a:p>
        </p:txBody>
      </p:sp>
      <p:sp>
        <p:nvSpPr>
          <p:cNvPr id="15" name="Rectangle 12"/>
          <p:cNvSpPr>
            <a:spLocks noChangeArrowheads="1"/>
          </p:cNvSpPr>
          <p:nvPr/>
        </p:nvSpPr>
        <p:spPr bwMode="auto">
          <a:xfrm>
            <a:off x="3860079" y="4445630"/>
            <a:ext cx="155392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pPr>
            <a:r>
              <a:rPr lang="en-GB" altLang="en-US" dirty="0">
                <a:solidFill>
                  <a:schemeClr val="tx1"/>
                </a:solidFill>
              </a:rPr>
              <a:t>[ 0.25 – </a:t>
            </a:r>
            <a:r>
              <a:rPr lang="en-GB" altLang="en-US" dirty="0" smtClean="0">
                <a:solidFill>
                  <a:schemeClr val="tx1"/>
                </a:solidFill>
              </a:rPr>
              <a:t>0.60]</a:t>
            </a:r>
            <a:endParaRPr lang="en-GB" altLang="en-US" dirty="0">
              <a:solidFill>
                <a:schemeClr val="tx1"/>
              </a:solidFill>
            </a:endParaRPr>
          </a:p>
        </p:txBody>
      </p:sp>
      <p:sp>
        <p:nvSpPr>
          <p:cNvPr id="16" name="Rectangle 13"/>
          <p:cNvSpPr>
            <a:spLocks noChangeArrowheads="1"/>
          </p:cNvSpPr>
          <p:nvPr/>
        </p:nvSpPr>
        <p:spPr bwMode="auto">
          <a:xfrm>
            <a:off x="5895470" y="4445630"/>
            <a:ext cx="16033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pPr>
            <a:r>
              <a:rPr lang="en-GB" altLang="en-US" dirty="0">
                <a:solidFill>
                  <a:schemeClr val="tx1"/>
                </a:solidFill>
              </a:rPr>
              <a:t>[ 0.50 – 0.75 ]</a:t>
            </a:r>
          </a:p>
        </p:txBody>
      </p:sp>
      <p:sp>
        <p:nvSpPr>
          <p:cNvPr id="17" name="Rectangle 14"/>
          <p:cNvSpPr>
            <a:spLocks noChangeArrowheads="1"/>
          </p:cNvSpPr>
          <p:nvPr/>
        </p:nvSpPr>
        <p:spPr bwMode="auto">
          <a:xfrm>
            <a:off x="7958569" y="4447795"/>
            <a:ext cx="161804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5pPr>
            <a:lvl6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6pPr>
            <a:lvl7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7pPr>
            <a:lvl8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8pPr>
            <a:lvl9pPr defTabSz="457200" fontAlgn="base">
              <a:lnSpc>
                <a:spcPct val="122000"/>
              </a:lnSpc>
              <a:spcBef>
                <a:spcPct val="0"/>
              </a:spcBef>
              <a:spcAft>
                <a:spcPct val="0"/>
              </a:spcAft>
              <a:buClr>
                <a:srgbClr val="000000"/>
              </a:buClr>
              <a:buSzPct val="100000"/>
              <a:buFont typeface="Century Schoolbook" panose="020406040505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entury Schoolbook" panose="02040604050505020304" pitchFamily="18" charset="0"/>
                <a:cs typeface="Arial" panose="020B0604020202020204" pitchFamily="34" charset="0"/>
              </a:defRPr>
            </a:lvl9pPr>
          </a:lstStyle>
          <a:p>
            <a:pPr>
              <a:lnSpc>
                <a:spcPct val="100000"/>
              </a:lnSpc>
            </a:pPr>
            <a:r>
              <a:rPr lang="en-GB" altLang="en-US" dirty="0">
                <a:solidFill>
                  <a:schemeClr val="tx1"/>
                </a:solidFill>
              </a:rPr>
              <a:t>[ </a:t>
            </a:r>
            <a:r>
              <a:rPr lang="en-GB" altLang="en-US" dirty="0" smtClean="0">
                <a:solidFill>
                  <a:schemeClr val="tx1"/>
                </a:solidFill>
              </a:rPr>
              <a:t>0.80 – </a:t>
            </a:r>
            <a:r>
              <a:rPr lang="en-GB" altLang="en-US" dirty="0">
                <a:solidFill>
                  <a:schemeClr val="tx1"/>
                </a:solidFill>
              </a:rPr>
              <a:t>1.00 ]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US" dirty="0"/>
                  <a:t>A fuzzy set is a pair </a:t>
                </a:r>
                <a14:m>
                  <m:oMath xmlns:m="http://schemas.openxmlformats.org/officeDocument/2006/math">
                    <m:d>
                      <m:dPr>
                        <m:ctrlPr>
                          <a:rPr lang="en-US" i="1" dirty="0">
                            <a:latin typeface="Cambria Math" charset="0"/>
                          </a:rPr>
                        </m:ctrlPr>
                      </m:dPr>
                      <m:e>
                        <m:r>
                          <a:rPr lang="en-US" i="1" dirty="0" err="1">
                            <a:latin typeface="Cambria Math" panose="02040503050406030204" pitchFamily="18" charset="0"/>
                          </a:rPr>
                          <m:t>𝑈</m:t>
                        </m:r>
                        <m:r>
                          <a:rPr lang="en-US" i="1" dirty="0" err="1">
                            <a:latin typeface="Cambria Math" panose="02040503050406030204" pitchFamily="18" charset="0"/>
                          </a:rPr>
                          <m:t>,</m:t>
                        </m:r>
                        <m:r>
                          <a:rPr lang="en-US" i="1" dirty="0" err="1">
                            <a:latin typeface="Cambria Math" panose="02040503050406030204" pitchFamily="18" charset="0"/>
                          </a:rPr>
                          <m:t>𝑚</m:t>
                        </m:r>
                      </m:e>
                    </m:d>
                  </m:oMath>
                </a14:m>
                <a:r>
                  <a:rPr lang="en-US" dirty="0"/>
                  <a:t>, where </a:t>
                </a:r>
                <a14:m>
                  <m:oMath xmlns:m="http://schemas.openxmlformats.org/officeDocument/2006/math">
                    <m:r>
                      <a:rPr lang="en-US" i="1" dirty="0">
                        <a:latin typeface="Cambria Math" panose="02040503050406030204" pitchFamily="18" charset="0"/>
                      </a:rPr>
                      <m:t>𝑈</m:t>
                    </m:r>
                  </m:oMath>
                </a14:m>
                <a:r>
                  <a:rPr lang="en-US" dirty="0"/>
                  <a:t> is a set, and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ea typeface="Cambria Math" panose="02040503050406030204" pitchFamily="18" charset="0"/>
                      </a:rPr>
                      <m:t>→</m:t>
                    </m:r>
                    <m:d>
                      <m:dPr>
                        <m:begChr m:val="["/>
                        <m:endChr m:val="]"/>
                        <m:ctrlPr>
                          <a:rPr lang="en-US" i="1">
                            <a:latin typeface="Cambria Math"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 0, 1 </m:t>
                        </m:r>
                      </m:e>
                    </m:d>
                  </m:oMath>
                </a14:m>
                <a:r>
                  <a:rPr lang="en-US" dirty="0"/>
                  <a:t>, a membership function.</a:t>
                </a:r>
              </a:p>
              <a:p>
                <a:r>
                  <a:rPr lang="en-US" dirty="0"/>
                  <a:t>For each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𝑈</m:t>
                    </m:r>
                  </m:oMath>
                </a14:m>
                <a:r>
                  <a:rPr lang="en-US" dirty="0"/>
                  <a:t>,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is called the grade of membership of </a:t>
                </a:r>
                <a14:m>
                  <m:oMath xmlns:m="http://schemas.openxmlformats.org/officeDocument/2006/math">
                    <m:r>
                      <a:rPr lang="en-US" i="1" dirty="0">
                        <a:latin typeface="Cambria Math" panose="02040503050406030204" pitchFamily="18" charset="0"/>
                      </a:rPr>
                      <m:t>𝑥</m:t>
                    </m:r>
                  </m:oMath>
                </a14:m>
                <a:r>
                  <a:rPr lang="en-US" dirty="0"/>
                  <a:t> in </a:t>
                </a:r>
                <a14:m>
                  <m:oMath xmlns:m="http://schemas.openxmlformats.org/officeDocument/2006/math">
                    <m:r>
                      <a:rPr lang="en-US" i="1" dirty="0">
                        <a:latin typeface="Cambria Math" panose="02040503050406030204" pitchFamily="18" charset="0"/>
                      </a:rPr>
                      <m:t>(</m:t>
                    </m:r>
                    <m:r>
                      <a:rPr lang="en-US" i="1" dirty="0" err="1">
                        <a:latin typeface="Cambria Math" panose="02040503050406030204" pitchFamily="18" charset="0"/>
                      </a:rPr>
                      <m:t>𝑈</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The function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oMath>
                </a14:m>
                <a:r>
                  <a:rPr lang="en-US" dirty="0"/>
                  <a:t> is called the membership function of the fuzzy set of </a:t>
                </a:r>
                <a14:m>
                  <m:oMath xmlns:m="http://schemas.openxmlformats.org/officeDocument/2006/math">
                    <m:r>
                      <a:rPr lang="en-US" i="1" dirty="0">
                        <a:latin typeface="Cambria Math" panose="02040503050406030204" pitchFamily="18" charset="0"/>
                      </a:rPr>
                      <m:t>𝐴</m:t>
                    </m:r>
                    <m:r>
                      <a:rPr lang="en-US" i="1" dirty="0">
                        <a:latin typeface="Cambria Math" panose="02040503050406030204" pitchFamily="18" charset="0"/>
                      </a:rPr>
                      <m:t>=(</m:t>
                    </m:r>
                    <m:r>
                      <a:rPr lang="en-US" i="1" dirty="0" err="1">
                        <a:latin typeface="Cambria Math" panose="02040503050406030204" pitchFamily="18" charset="0"/>
                      </a:rPr>
                      <m:t>𝑈</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US" dirty="0"/>
              </a:p>
              <a:p>
                <a:pPr marL="0" indent="0">
                  <a:buNone/>
                </a:pPr>
                <a:r>
                  <a:rPr lang="en-US" dirty="0"/>
                  <a:t>    If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)=0</m:t>
                    </m:r>
                  </m:oMath>
                </a14:m>
                <a:r>
                  <a:rPr lang="en-US" dirty="0"/>
                  <a:t>, </a:t>
                </a:r>
                <a14:m>
                  <m:oMath xmlns:m="http://schemas.openxmlformats.org/officeDocument/2006/math">
                    <m:r>
                      <a:rPr lang="en-US" i="1" dirty="0">
                        <a:latin typeface="Cambria Math" panose="02040503050406030204" pitchFamily="18" charset="0"/>
                      </a:rPr>
                      <m:t>𝑥</m:t>
                    </m:r>
                  </m:oMath>
                </a14:m>
                <a:r>
                  <a:rPr lang="en-US" dirty="0"/>
                  <a:t> is called not included in the fuzzy set.</a:t>
                </a:r>
              </a:p>
              <a:p>
                <a:pPr marL="0" indent="0">
                  <a:buNone/>
                </a:pPr>
                <a:r>
                  <a:rPr lang="en-US" dirty="0"/>
                  <a:t>    If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)=1</m:t>
                    </m:r>
                  </m:oMath>
                </a14:m>
                <a:r>
                  <a:rPr lang="en-US" dirty="0"/>
                  <a:t>, </a:t>
                </a:r>
                <a14:m>
                  <m:oMath xmlns:m="http://schemas.openxmlformats.org/officeDocument/2006/math">
                    <m:r>
                      <a:rPr lang="en-US" i="1" dirty="0">
                        <a:latin typeface="Cambria Math" panose="02040503050406030204" pitchFamily="18" charset="0"/>
                      </a:rPr>
                      <m:t>𝑥</m:t>
                    </m:r>
                  </m:oMath>
                </a14:m>
                <a:r>
                  <a:rPr lang="en-US" dirty="0"/>
                  <a:t> is called fully included in the fuzzy set.</a:t>
                </a:r>
              </a:p>
              <a:p>
                <a:pPr marL="0" indent="0">
                  <a:buNone/>
                </a:pPr>
                <a:r>
                  <a:rPr lang="en-US" dirty="0"/>
                  <a:t>    If </a:t>
                </a:r>
                <a14:m>
                  <m:oMath xmlns:m="http://schemas.openxmlformats.org/officeDocument/2006/math">
                    <m:r>
                      <a:rPr lang="en-US" i="1" dirty="0">
                        <a:latin typeface="Cambria Math" panose="02040503050406030204" pitchFamily="18" charset="0"/>
                      </a:rPr>
                      <m:t>0&lt;</m:t>
                    </m:r>
                    <m:r>
                      <a:rPr lang="en-US" i="1" dirty="0">
                        <a:latin typeface="Cambria Math" panose="02040503050406030204" pitchFamily="18" charset="0"/>
                      </a:rPr>
                      <m:t>𝑚</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)&lt;1</m:t>
                    </m:r>
                  </m:oMath>
                </a14:m>
                <a:r>
                  <a:rPr lang="en-US" dirty="0"/>
                  <a:t>, </a:t>
                </a:r>
                <a14:m>
                  <m:oMath xmlns:m="http://schemas.openxmlformats.org/officeDocument/2006/math">
                    <m:r>
                      <a:rPr lang="en-US" i="1" dirty="0">
                        <a:latin typeface="Cambria Math" panose="02040503050406030204" pitchFamily="18" charset="0"/>
                      </a:rPr>
                      <m:t>𝑥</m:t>
                    </m:r>
                  </m:oMath>
                </a14:m>
                <a:r>
                  <a:rPr lang="en-US" dirty="0"/>
                  <a:t> is called partially included in the fuzzy set</a:t>
                </a:r>
                <a:r>
                  <a:rPr lang="en-US" dirty="0" smtClean="0"/>
                  <a:t>.</a:t>
                </a:r>
              </a:p>
              <a:p>
                <a:r>
                  <a:rPr lang="en-US" altLang="en-US" dirty="0"/>
                  <a:t>Provides a way to write symbolic rules with terms like “medium” but evaluate them in a quantified </a:t>
                </a:r>
                <a:r>
                  <a:rPr lang="en-US" altLang="en-US" dirty="0" smtClean="0"/>
                  <a:t>way.</a:t>
                </a:r>
                <a:endParaRPr lang="en-US" altLang="en-US" dirty="0"/>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862" t="-2238"/>
                </a:stretch>
              </a:blipFill>
            </p:spPr>
            <p:txBody>
              <a:bodyPr/>
              <a:lstStyle/>
              <a:p>
                <a:r>
                  <a:rPr lang="en-US">
                    <a:noFill/>
                  </a:rPr>
                  <a:t> </a:t>
                </a:r>
                <a:endParaRPr lang="en-US">
                  <a:noFill/>
                </a:endParaRPr>
              </a:p>
            </p:txBody>
          </p:sp>
        </mc:Fallback>
      </mc:AlternateContent>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dirty="0"/>
          </a:p>
        </p:txBody>
      </p:sp>
      <p:pic>
        <p:nvPicPr>
          <p:cNvPr id="5" name="Picture 4"/>
          <p:cNvPicPr>
            <a:picLocks noChangeAspect="1"/>
          </p:cNvPicPr>
          <p:nvPr/>
        </p:nvPicPr>
        <p:blipFill>
          <a:blip r:embed="rId3"/>
          <a:stretch>
            <a:fillRect/>
          </a:stretch>
        </p:blipFill>
        <p:spPr>
          <a:xfrm>
            <a:off x="2834048" y="2501106"/>
            <a:ext cx="5676900" cy="3038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3" name="Content Placeholder 2"/>
          <p:cNvSpPr>
            <a:spLocks noGrp="1"/>
          </p:cNvSpPr>
          <p:nvPr>
            <p:ph idx="1"/>
          </p:nvPr>
        </p:nvSpPr>
        <p:spPr>
          <a:xfrm>
            <a:off x="1141411" y="2052714"/>
            <a:ext cx="9905999" cy="3541714"/>
          </a:xfrm>
        </p:spPr>
        <p:txBody>
          <a:bodyPr/>
          <a:lstStyle/>
          <a:p>
            <a:r>
              <a:rPr lang="en-US" dirty="0" smtClean="0"/>
              <a:t>The membership function:</a:t>
            </a:r>
          </a:p>
          <a:p>
            <a:pPr>
              <a:buFontTx/>
              <a:buChar char="-"/>
            </a:pPr>
            <a:r>
              <a:rPr lang="en-US" dirty="0" smtClean="0"/>
              <a:t>represents </a:t>
            </a:r>
            <a:r>
              <a:rPr lang="en-US" dirty="0"/>
              <a:t>the degree of truth as an extension of </a:t>
            </a:r>
            <a:r>
              <a:rPr lang="en-US" dirty="0" smtClean="0"/>
              <a:t>valuation</a:t>
            </a:r>
          </a:p>
          <a:p>
            <a:pPr>
              <a:buFontTx/>
              <a:buChar char="-"/>
            </a:pPr>
            <a:r>
              <a:rPr lang="en-US" dirty="0"/>
              <a:t>m</a:t>
            </a:r>
            <a:r>
              <a:rPr lang="en-US" dirty="0" smtClean="0"/>
              <a:t>aps set U to the unit interval [0,1]</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66</a:t>
            </a:fld>
            <a:endParaRPr lang="en-US" dirty="0"/>
          </a:p>
        </p:txBody>
      </p:sp>
      <p:pic>
        <p:nvPicPr>
          <p:cNvPr id="8" name="Picture 1028" descr="C:\myfiles\ppfiles\classes\informwkshop\figures\fig1-4.jpg"/>
          <p:cNvPicPr>
            <a:picLocks noChangeAspect="1" noChangeArrowheads="1"/>
          </p:cNvPicPr>
          <p:nvPr/>
        </p:nvPicPr>
        <p:blipFill rotWithShape="1">
          <a:blip r:embed="rId2">
            <a:extLst>
              <a:ext uri="{28A0092B-C50C-407E-A947-70E740481C1C}">
                <a14:useLocalDpi xmlns:a14="http://schemas.microsoft.com/office/drawing/2010/main" val="0"/>
              </a:ext>
            </a:extLst>
          </a:blip>
          <a:srcRect b="53914"/>
          <a:stretch>
            <a:fillRect/>
          </a:stretch>
        </p:blipFill>
        <p:spPr bwMode="auto">
          <a:xfrm>
            <a:off x="2219867" y="3894836"/>
            <a:ext cx="6851650" cy="1896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3" name="Content Placeholder 2"/>
          <p:cNvSpPr>
            <a:spLocks noGrp="1"/>
          </p:cNvSpPr>
          <p:nvPr>
            <p:ph idx="1"/>
          </p:nvPr>
        </p:nvSpPr>
        <p:spPr>
          <a:xfrm>
            <a:off x="1141411" y="1833230"/>
            <a:ext cx="9905999" cy="3541714"/>
          </a:xfrm>
        </p:spPr>
        <p:txBody>
          <a:bodyPr/>
          <a:lstStyle/>
          <a:p>
            <a:r>
              <a:rPr lang="en-US" dirty="0"/>
              <a:t>Fuzzy logic Operates on a bunch of IF-THEN </a:t>
            </a:r>
            <a:r>
              <a:rPr lang="en-US" dirty="0" smtClean="0"/>
              <a:t>statements.</a:t>
            </a:r>
          </a:p>
          <a:p>
            <a:r>
              <a:rPr lang="en-US" dirty="0" smtClean="0"/>
              <a:t>Example – fan speed controller</a:t>
            </a:r>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67</a:t>
            </a:fld>
            <a:endParaRPr lang="en-US"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170" y="2773933"/>
            <a:ext cx="4731553" cy="1924165"/>
          </a:xfrm>
          <a:prstGeom prst="rect">
            <a:avLst/>
          </a:prstGeom>
        </p:spPr>
      </p:pic>
      <p:pic>
        <p:nvPicPr>
          <p:cNvPr id="5" name="Picture 4"/>
          <p:cNvPicPr>
            <a:picLocks noChangeAspect="1"/>
          </p:cNvPicPr>
          <p:nvPr/>
        </p:nvPicPr>
        <p:blipFill>
          <a:blip r:embed="rId3"/>
          <a:stretch>
            <a:fillRect/>
          </a:stretch>
        </p:blipFill>
        <p:spPr>
          <a:xfrm>
            <a:off x="2906783" y="4698098"/>
            <a:ext cx="6133108" cy="159119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3" name="Content Placeholder 2"/>
          <p:cNvSpPr>
            <a:spLocks noGrp="1"/>
          </p:cNvSpPr>
          <p:nvPr>
            <p:ph idx="1"/>
          </p:nvPr>
        </p:nvSpPr>
        <p:spPr/>
        <p:txBody>
          <a:bodyPr/>
          <a:lstStyle/>
          <a:p>
            <a:r>
              <a:rPr lang="en-US" dirty="0" err="1" smtClean="0"/>
              <a:t>Defuzzification</a:t>
            </a:r>
            <a:r>
              <a:rPr lang="en-US" dirty="0" smtClean="0"/>
              <a:t>:</a:t>
            </a:r>
          </a:p>
          <a:p>
            <a:pPr>
              <a:buFontTx/>
              <a:buChar char="-"/>
            </a:pPr>
            <a:r>
              <a:rPr lang="en-US" dirty="0" smtClean="0"/>
              <a:t>the </a:t>
            </a:r>
            <a:r>
              <a:rPr lang="en-US" dirty="0"/>
              <a:t>process of producing a quantifiable result in Crisp </a:t>
            </a:r>
            <a:r>
              <a:rPr lang="en-US" dirty="0" smtClean="0"/>
              <a:t>logic.</a:t>
            </a:r>
          </a:p>
          <a:p>
            <a:pPr>
              <a:buFontTx/>
              <a:buChar char="-"/>
            </a:pPr>
            <a:r>
              <a:rPr lang="en-US" dirty="0" smtClean="0"/>
              <a:t>interprets </a:t>
            </a:r>
            <a:r>
              <a:rPr lang="en-US" dirty="0"/>
              <a:t>the membership degrees of the fuzzy sets into a specific decision or real value</a:t>
            </a:r>
            <a:r>
              <a:rPr lang="en-US" dirty="0" smtClean="0"/>
              <a:t>.</a:t>
            </a:r>
            <a:endParaRPr lang="en-US" dirty="0"/>
          </a:p>
          <a:p>
            <a:pPr>
              <a:buFontTx/>
              <a:buChar char="-"/>
            </a:pPr>
            <a:r>
              <a:rPr lang="en-US" dirty="0" smtClean="0"/>
              <a:t>Typical methods includes: </a:t>
            </a:r>
            <a:r>
              <a:rPr lang="en-US" dirty="0"/>
              <a:t>AI (adaptive integration</a:t>
            </a:r>
            <a:r>
              <a:rPr lang="en-US" dirty="0" smtClean="0"/>
              <a:t>), </a:t>
            </a:r>
            <a:r>
              <a:rPr lang="en-US" dirty="0"/>
              <a:t>COG (center of gravity</a:t>
            </a:r>
            <a:r>
              <a:rPr lang="en-US" dirty="0" smtClean="0"/>
              <a:t>), </a:t>
            </a:r>
            <a:r>
              <a:rPr lang="en-US" dirty="0"/>
              <a:t>FCD (fuzzy clustering </a:t>
            </a:r>
            <a:r>
              <a:rPr lang="en-US" dirty="0" err="1"/>
              <a:t>defuzzification</a:t>
            </a:r>
            <a:r>
              <a:rPr lang="en-US" dirty="0" smtClean="0"/>
              <a:t>), </a:t>
            </a:r>
            <a:r>
              <a:rPr lang="en-US" dirty="0"/>
              <a:t>FM (fuzzy mean</a:t>
            </a:r>
            <a:r>
              <a:rPr lang="en-US" dirty="0" smtClean="0"/>
              <a:t>), etc.</a:t>
            </a:r>
          </a:p>
        </p:txBody>
      </p:sp>
      <p:sp>
        <p:nvSpPr>
          <p:cNvPr id="4" name="Slide Number Placeholder 3"/>
          <p:cNvSpPr>
            <a:spLocks noGrp="1"/>
          </p:cNvSpPr>
          <p:nvPr>
            <p:ph type="sldNum" sz="quarter" idx="12"/>
          </p:nvPr>
        </p:nvSpPr>
        <p:spPr/>
        <p:txBody>
          <a:bodyPr/>
          <a:lstStyle/>
          <a:p>
            <a:fld id="{6D22F896-40B5-4ADD-8801-0D06FADFA095}" type="slidenum">
              <a:rPr lang="en-US" smtClean="0"/>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logic</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69</a:t>
            </a:fld>
            <a:endParaRPr lang="en-US" dirty="0"/>
          </a:p>
        </p:txBody>
      </p:sp>
      <p:sp>
        <p:nvSpPr>
          <p:cNvPr id="6" name="Content Placeholder 5"/>
          <p:cNvSpPr>
            <a:spLocks noGrp="1"/>
          </p:cNvSpPr>
          <p:nvPr>
            <p:ph idx="1"/>
          </p:nvPr>
        </p:nvSpPr>
        <p:spPr/>
        <p:txBody>
          <a:bodyPr/>
          <a:lstStyle/>
          <a:p>
            <a:r>
              <a:rPr lang="en-US" dirty="0" smtClean="0"/>
              <a:t>Fuzzy system diagram:</a:t>
            </a:r>
            <a:endParaRPr lang="en-US" dirty="0"/>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209" y="2791824"/>
            <a:ext cx="5457080" cy="291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7</a:t>
            </a:fld>
            <a:endParaRPr lang="zh-CN" altLang="en-US" sz="160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9" name="Content Placeholder 2"/>
          <p:cNvSpPr txBox="1"/>
          <p:nvPr/>
        </p:nvSpPr>
        <p:spPr>
          <a:xfrm>
            <a:off x="2002486" y="990600"/>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Necessary Condition for being a RL problem</a:t>
            </a:r>
            <a:endParaRPr lang="en-US" altLang="zh-CN" sz="1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2002486" y="1447254"/>
            <a:ext cx="2811780" cy="368300"/>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1. Know reward after action </a:t>
            </a:r>
            <a:endParaRPr lang="zh-CN" altLang="en-US" dirty="0">
              <a:latin typeface="Times New Roman" panose="02020603050405020304" pitchFamily="18" charset="0"/>
              <a:cs typeface="Times New Roman" panose="02020603050405020304" pitchFamily="18" charset="0"/>
            </a:endParaRPr>
          </a:p>
        </p:txBody>
      </p:sp>
      <p:pic>
        <p:nvPicPr>
          <p:cNvPr id="52" name="图片 51"/>
          <p:cNvPicPr>
            <a:picLocks noChangeAspect="1"/>
          </p:cNvPicPr>
          <p:nvPr/>
        </p:nvPicPr>
        <p:blipFill>
          <a:blip r:embed="rId3"/>
          <a:stretch>
            <a:fillRect/>
          </a:stretch>
        </p:blipFill>
        <p:spPr>
          <a:xfrm>
            <a:off x="1640192" y="2133600"/>
            <a:ext cx="5674329" cy="3200400"/>
          </a:xfrm>
          <a:prstGeom prst="rect">
            <a:avLst/>
          </a:prstGeom>
          <a:effectLst>
            <a:softEdge rad="190500"/>
          </a:effectLst>
        </p:spPr>
      </p:pic>
      <p:sp>
        <p:nvSpPr>
          <p:cNvPr id="8" name="Title 1"/>
          <p:cNvSpPr txBox="1"/>
          <p:nvPr/>
        </p:nvSpPr>
        <p:spPr>
          <a:xfrm>
            <a:off x="890496" y="139065"/>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fdNN</a:t>
            </a:r>
            <a:r>
              <a:rPr lang="en-US" dirty="0" smtClean="0"/>
              <a:t> outline</a:t>
            </a:r>
            <a:endParaRPr lang="en-US" dirty="0"/>
          </a:p>
        </p:txBody>
      </p:sp>
      <p:sp>
        <p:nvSpPr>
          <p:cNvPr id="3" name="Content Placeholder 2"/>
          <p:cNvSpPr>
            <a:spLocks noGrp="1"/>
          </p:cNvSpPr>
          <p:nvPr>
            <p:ph idx="1"/>
          </p:nvPr>
        </p:nvSpPr>
        <p:spPr/>
        <p:txBody>
          <a:bodyPr/>
          <a:lstStyle/>
          <a:p>
            <a:r>
              <a:rPr lang="en-US" dirty="0"/>
              <a:t>Fuzzy logic</a:t>
            </a:r>
          </a:p>
          <a:p>
            <a:r>
              <a:rPr lang="en-GB" altLang="en-US" dirty="0">
                <a:solidFill>
                  <a:srgbClr val="FFFF00"/>
                </a:solidFill>
              </a:rPr>
              <a:t>Fuzzy Logic vs. Neural Networks</a:t>
            </a:r>
            <a:endParaRPr lang="en-US" dirty="0">
              <a:solidFill>
                <a:srgbClr val="FFFF00"/>
              </a:solidFill>
            </a:endParaRPr>
          </a:p>
          <a:p>
            <a:r>
              <a:rPr lang="en-US" dirty="0" smtClean="0"/>
              <a:t>Fuzzy deep neural network (FDNN)</a:t>
            </a:r>
          </a:p>
          <a:p>
            <a:r>
              <a:rPr lang="en-US" dirty="0" smtClean="0"/>
              <a:t>Application</a:t>
            </a:r>
          </a:p>
        </p:txBody>
      </p:sp>
      <p:sp>
        <p:nvSpPr>
          <p:cNvPr id="4" name="Slide Number Placeholder 3"/>
          <p:cNvSpPr>
            <a:spLocks noGrp="1"/>
          </p:cNvSpPr>
          <p:nvPr>
            <p:ph type="sldNum" sz="quarter" idx="12"/>
          </p:nvPr>
        </p:nvSpPr>
        <p:spPr/>
        <p:txBody>
          <a:bodyPr/>
          <a:lstStyle/>
          <a:p>
            <a:fld id="{6D22F896-40B5-4ADD-8801-0D06FADFA095}" type="slidenum">
              <a:rPr lang="en-US" smtClean="0"/>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Fuzzy Logic vs. Neural </a:t>
            </a:r>
            <a:r>
              <a:rPr lang="en-GB" altLang="en-US" dirty="0" smtClean="0"/>
              <a:t>Networks</a:t>
            </a:r>
            <a:endParaRPr lang="en-US" dirty="0"/>
          </a:p>
        </p:txBody>
      </p:sp>
      <p:sp>
        <p:nvSpPr>
          <p:cNvPr id="3" name="Content Placeholder 2"/>
          <p:cNvSpPr>
            <a:spLocks noGrp="1"/>
          </p:cNvSpPr>
          <p:nvPr>
            <p:ph idx="1"/>
          </p:nvPr>
        </p:nvSpPr>
        <p:spPr/>
        <p:txBody>
          <a:bodyPr/>
          <a:lstStyle/>
          <a:p>
            <a:r>
              <a:rPr lang="en-US" dirty="0" smtClean="0"/>
              <a:t>S</a:t>
            </a:r>
            <a:r>
              <a:rPr lang="en-US" altLang="zh-CN" dirty="0" smtClean="0"/>
              <a:t>imilarities:</a:t>
            </a:r>
            <a:endParaRPr lang="en-US" dirty="0" smtClean="0"/>
          </a:p>
          <a:p>
            <a:pPr>
              <a:buFontTx/>
              <a:buChar char="-"/>
            </a:pPr>
            <a:r>
              <a:rPr lang="en-US" dirty="0"/>
              <a:t>They can be used for solving a problem (e.g. pattern recognition, regression or density estimation) if there does not exist any mathematical model of the given problem. </a:t>
            </a:r>
          </a:p>
        </p:txBody>
      </p:sp>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Fuzzy Logic vs. Neural Networks</a:t>
            </a:r>
            <a:endParaRPr lang="en-US" dirty="0"/>
          </a:p>
        </p:txBody>
      </p:sp>
      <p:sp>
        <p:nvSpPr>
          <p:cNvPr id="3" name="Content Placeholder 2"/>
          <p:cNvSpPr>
            <a:spLocks noGrp="1"/>
          </p:cNvSpPr>
          <p:nvPr>
            <p:ph idx="1"/>
          </p:nvPr>
        </p:nvSpPr>
        <p:spPr/>
        <p:txBody>
          <a:bodyPr>
            <a:normAutofit/>
          </a:bodyPr>
          <a:lstStyle/>
          <a:p>
            <a:r>
              <a:rPr lang="en-US" dirty="0" smtClean="0"/>
              <a:t>Differences:</a:t>
            </a:r>
          </a:p>
          <a:p>
            <a:pPr marL="0" indent="0">
              <a:buNone/>
            </a:pPr>
            <a:r>
              <a:rPr lang="en-US" dirty="0" smtClean="0"/>
              <a:t>- While </a:t>
            </a:r>
            <a:r>
              <a:rPr lang="en-US" dirty="0"/>
              <a:t>neural networks are </a:t>
            </a:r>
            <a:r>
              <a:rPr lang="en-US" dirty="0" smtClean="0"/>
              <a:t>low-level </a:t>
            </a:r>
            <a:r>
              <a:rPr lang="en-US" dirty="0"/>
              <a:t>computational structures that perform well </a:t>
            </a:r>
            <a:r>
              <a:rPr lang="en-US" dirty="0" smtClean="0"/>
              <a:t>when </a:t>
            </a:r>
            <a:r>
              <a:rPr lang="en-US" dirty="0"/>
              <a:t>dealing with raw data, fuzzy logic deals with </a:t>
            </a:r>
            <a:r>
              <a:rPr lang="en-US" dirty="0" smtClean="0"/>
              <a:t>reasoning </a:t>
            </a:r>
            <a:r>
              <a:rPr lang="en-US" dirty="0"/>
              <a:t>on a higher level, using linguistic </a:t>
            </a:r>
            <a:r>
              <a:rPr lang="en-US" dirty="0" smtClean="0"/>
              <a:t>information </a:t>
            </a:r>
            <a:r>
              <a:rPr lang="en-US" dirty="0"/>
              <a:t>acquired from domain </a:t>
            </a:r>
            <a:r>
              <a:rPr lang="en-US" dirty="0" smtClean="0"/>
              <a:t>experts.</a:t>
            </a:r>
          </a:p>
          <a:p>
            <a:pPr marL="0" indent="0">
              <a:buNone/>
            </a:pPr>
            <a:r>
              <a:rPr lang="en-US" dirty="0" smtClean="0"/>
              <a:t>- Fuzzy </a:t>
            </a:r>
            <a:r>
              <a:rPr lang="en-US" dirty="0"/>
              <a:t>systems lack the ability to </a:t>
            </a:r>
            <a:r>
              <a:rPr lang="en-US" dirty="0" smtClean="0"/>
              <a:t>learn and </a:t>
            </a:r>
            <a:r>
              <a:rPr lang="en-US" dirty="0"/>
              <a:t>cannot adjust themselves to a new                                                                       environment. On the other hand, although neural </a:t>
            </a:r>
            <a:r>
              <a:rPr lang="en-US" dirty="0" smtClean="0"/>
              <a:t>networks </a:t>
            </a:r>
            <a:r>
              <a:rPr lang="en-US" dirty="0"/>
              <a:t>can learn, they are opaque to the user. </a:t>
            </a:r>
          </a:p>
        </p:txBody>
      </p:sp>
      <p:sp>
        <p:nvSpPr>
          <p:cNvPr id="4" name="Slide Number Placeholder 3"/>
          <p:cNvSpPr>
            <a:spLocks noGrp="1"/>
          </p:cNvSpPr>
          <p:nvPr>
            <p:ph type="sldNum" sz="quarter" idx="12"/>
          </p:nvPr>
        </p:nvSpPr>
        <p:spPr/>
        <p:txBody>
          <a:bodyPr/>
          <a:lstStyle/>
          <a:p>
            <a:fld id="{6D22F896-40B5-4ADD-8801-0D06FADFA095}" type="slidenum">
              <a:rPr lang="en-US" smtClean="0"/>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Fuzzy Logic vs. Neural Networks</a:t>
            </a:r>
            <a:endParaRPr lang="en-US" dirty="0"/>
          </a:p>
        </p:txBody>
      </p:sp>
      <p:sp>
        <p:nvSpPr>
          <p:cNvPr id="3" name="Content Placeholder 2"/>
          <p:cNvSpPr>
            <a:spLocks noGrp="1"/>
          </p:cNvSpPr>
          <p:nvPr>
            <p:ph idx="1"/>
          </p:nvPr>
        </p:nvSpPr>
        <p:spPr>
          <a:xfrm>
            <a:off x="1141412" y="2249487"/>
            <a:ext cx="9905999" cy="3905986"/>
          </a:xfrm>
        </p:spPr>
        <p:txBody>
          <a:bodyPr>
            <a:normAutofit/>
          </a:bodyPr>
          <a:lstStyle/>
          <a:p>
            <a:r>
              <a:rPr lang="en-US" dirty="0" smtClean="0"/>
              <a:t>Summary:</a:t>
            </a:r>
          </a:p>
          <a:p>
            <a:endParaRPr lang="en-US" dirty="0" smtClean="0"/>
          </a:p>
          <a:p>
            <a:endParaRPr lang="en-US" dirty="0"/>
          </a:p>
          <a:p>
            <a:endParaRPr lang="en-US" dirty="0" smtClean="0"/>
          </a:p>
          <a:p>
            <a:endParaRPr lang="en-US" dirty="0"/>
          </a:p>
          <a:p>
            <a:r>
              <a:rPr lang="en-US" dirty="0"/>
              <a:t>Obviously, </a:t>
            </a:r>
            <a:r>
              <a:rPr lang="en-US" dirty="0" smtClean="0"/>
              <a:t>fuzzy </a:t>
            </a:r>
            <a:r>
              <a:rPr lang="en-US" dirty="0"/>
              <a:t>logic and neural networks are natural </a:t>
            </a:r>
            <a:r>
              <a:rPr lang="en-US" dirty="0" smtClean="0"/>
              <a:t>complementary </a:t>
            </a:r>
            <a:r>
              <a:rPr lang="en-US" dirty="0"/>
              <a:t>tools in building </a:t>
            </a:r>
            <a:r>
              <a:rPr lang="en-US" dirty="0" smtClean="0"/>
              <a:t>intelligent systems.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73</a:t>
            </a:fld>
            <a:endParaRPr lang="en-US" dirty="0"/>
          </a:p>
        </p:txBody>
      </p:sp>
      <p:pic>
        <p:nvPicPr>
          <p:cNvPr id="8" name="Picture 7"/>
          <p:cNvPicPr>
            <a:picLocks noChangeAspect="1"/>
          </p:cNvPicPr>
          <p:nvPr/>
        </p:nvPicPr>
        <p:blipFill>
          <a:blip r:embed="rId2"/>
          <a:stretch>
            <a:fillRect/>
          </a:stretch>
        </p:blipFill>
        <p:spPr>
          <a:xfrm>
            <a:off x="2934602" y="2360361"/>
            <a:ext cx="6030978" cy="283176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fdNN</a:t>
            </a:r>
            <a:r>
              <a:rPr lang="en-US" dirty="0" smtClean="0"/>
              <a:t> outline</a:t>
            </a:r>
            <a:endParaRPr lang="en-US" dirty="0"/>
          </a:p>
        </p:txBody>
      </p:sp>
      <p:sp>
        <p:nvSpPr>
          <p:cNvPr id="3" name="Content Placeholder 2"/>
          <p:cNvSpPr>
            <a:spLocks noGrp="1"/>
          </p:cNvSpPr>
          <p:nvPr>
            <p:ph idx="1"/>
          </p:nvPr>
        </p:nvSpPr>
        <p:spPr/>
        <p:txBody>
          <a:bodyPr/>
          <a:lstStyle/>
          <a:p>
            <a:r>
              <a:rPr lang="en-US" dirty="0"/>
              <a:t>Fuzzy logic</a:t>
            </a:r>
          </a:p>
          <a:p>
            <a:r>
              <a:rPr lang="en-GB" altLang="en-US" dirty="0"/>
              <a:t>Fuzzy Logic vs. Neural Networks</a:t>
            </a:r>
            <a:endParaRPr lang="en-US" dirty="0"/>
          </a:p>
          <a:p>
            <a:r>
              <a:rPr lang="en-US" dirty="0">
                <a:solidFill>
                  <a:srgbClr val="FFFF00"/>
                </a:solidFill>
              </a:rPr>
              <a:t>Fuzzy deep neural </a:t>
            </a:r>
            <a:r>
              <a:rPr lang="en-US" dirty="0" smtClean="0">
                <a:solidFill>
                  <a:srgbClr val="FFFF00"/>
                </a:solidFill>
              </a:rPr>
              <a:t>network (FDNN)</a:t>
            </a:r>
          </a:p>
          <a:p>
            <a:r>
              <a:rPr lang="en-US" dirty="0" smtClean="0"/>
              <a:t>Application</a:t>
            </a:r>
          </a:p>
        </p:txBody>
      </p:sp>
      <p:sp>
        <p:nvSpPr>
          <p:cNvPr id="4" name="Slide Number Placeholder 3"/>
          <p:cNvSpPr>
            <a:spLocks noGrp="1"/>
          </p:cNvSpPr>
          <p:nvPr>
            <p:ph type="sldNum" sz="quarter" idx="12"/>
          </p:nvPr>
        </p:nvSpPr>
        <p:spPr/>
        <p:txBody>
          <a:bodyPr/>
          <a:lstStyle/>
          <a:p>
            <a:fld id="{6D22F896-40B5-4ADD-8801-0D06FADFA095}" type="slidenum">
              <a:rPr lang="en-US" smtClean="0"/>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FDNN</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75</a:t>
            </a:fld>
            <a:endParaRPr lang="en-US" dirty="0"/>
          </a:p>
        </p:txBody>
      </p:sp>
      <p:sp>
        <p:nvSpPr>
          <p:cNvPr id="7" name="Content Placeholder 6"/>
          <p:cNvSpPr>
            <a:spLocks noGrp="1"/>
          </p:cNvSpPr>
          <p:nvPr>
            <p:ph idx="1"/>
          </p:nvPr>
        </p:nvSpPr>
        <p:spPr/>
        <p:txBody>
          <a:bodyPr/>
          <a:lstStyle/>
          <a:p>
            <a:r>
              <a:rPr lang="en-US" dirty="0"/>
              <a:t>Cooperative Fuzzy Neural </a:t>
            </a:r>
            <a:r>
              <a:rPr lang="en-US" dirty="0" smtClean="0"/>
              <a:t>Network</a:t>
            </a:r>
          </a:p>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49695" b="49781"/>
          <a:stretch>
            <a:fillRect/>
          </a:stretch>
        </p:blipFill>
        <p:spPr>
          <a:xfrm>
            <a:off x="1427557" y="2975420"/>
            <a:ext cx="4450653" cy="281578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986311" y="2859816"/>
            <a:ext cx="4952999" cy="3046988"/>
          </a:xfrm>
          <a:prstGeom prst="rect">
            <a:avLst/>
          </a:prstGeom>
        </p:spPr>
        <p:txBody>
          <a:bodyPr wrap="square">
            <a:spAutoFit/>
          </a:bodyPr>
          <a:lstStyle/>
          <a:p>
            <a:r>
              <a:rPr lang="en-US" sz="2400" dirty="0"/>
              <a:t>This configuration learns fuzzy set from given training data. This is usually performed by fitting membership functions with a neural network. The fuzzy sets are then determined offline. They are then utilized to form the fuzzy system by fuzzy rules that are given (not learned) as well.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smtClean="0"/>
              <a:t>fdnn</a:t>
            </a:r>
            <a:endParaRPr lang="en-US" dirty="0"/>
          </a:p>
        </p:txBody>
      </p:sp>
      <p:sp>
        <p:nvSpPr>
          <p:cNvPr id="3" name="Content Placeholder 2"/>
          <p:cNvSpPr>
            <a:spLocks noGrp="1"/>
          </p:cNvSpPr>
          <p:nvPr>
            <p:ph idx="1"/>
          </p:nvPr>
        </p:nvSpPr>
        <p:spPr/>
        <p:txBody>
          <a:bodyPr/>
          <a:lstStyle/>
          <a:p>
            <a:r>
              <a:rPr lang="en-US" dirty="0"/>
              <a:t>Cooperative Fuzzy Neural </a:t>
            </a:r>
            <a:r>
              <a:rPr lang="en-US" dirty="0" smtClean="0"/>
              <a:t>Network (cont.)</a:t>
            </a:r>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76</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8817" r="49952"/>
          <a:stretch>
            <a:fillRect/>
          </a:stretch>
        </p:blipFill>
        <p:spPr>
          <a:xfrm>
            <a:off x="1485364" y="3086041"/>
            <a:ext cx="4290968" cy="279723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936558" y="2949094"/>
            <a:ext cx="4645949" cy="3046988"/>
          </a:xfrm>
          <a:prstGeom prst="rect">
            <a:avLst/>
          </a:prstGeom>
          <a:noFill/>
        </p:spPr>
        <p:txBody>
          <a:bodyPr wrap="square" rtlCol="0">
            <a:spAutoFit/>
          </a:bodyPr>
          <a:lstStyle/>
          <a:p>
            <a:r>
              <a:rPr lang="en-US" sz="2400" dirty="0"/>
              <a:t>This system learns all membership function parameters online, i.e., while the fuzzy system is applied. Thus initially fuzzy rules and membership functions must be defined beforehand. Moreover, the error has to be measured in order to improve and guide the learning step.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FDNN</a:t>
            </a:r>
            <a:endParaRPr lang="en-US" dirty="0"/>
          </a:p>
        </p:txBody>
      </p:sp>
      <p:sp>
        <p:nvSpPr>
          <p:cNvPr id="3" name="Content Placeholder 2"/>
          <p:cNvSpPr>
            <a:spLocks noGrp="1"/>
          </p:cNvSpPr>
          <p:nvPr>
            <p:ph idx="1"/>
          </p:nvPr>
        </p:nvSpPr>
        <p:spPr/>
        <p:txBody>
          <a:bodyPr/>
          <a:lstStyle/>
          <a:p>
            <a:r>
              <a:rPr lang="en-US" dirty="0"/>
              <a:t>Hybrid Fuzzy Neural Network</a:t>
            </a:r>
          </a:p>
        </p:txBody>
      </p:sp>
      <p:sp>
        <p:nvSpPr>
          <p:cNvPr id="4" name="Slide Number Placeholder 3"/>
          <p:cNvSpPr>
            <a:spLocks noGrp="1"/>
          </p:cNvSpPr>
          <p:nvPr>
            <p:ph type="sldNum" sz="quarter" idx="12"/>
          </p:nvPr>
        </p:nvSpPr>
        <p:spPr/>
        <p:txBody>
          <a:bodyPr/>
          <a:lstStyle/>
          <a:p>
            <a:fld id="{6D22F896-40B5-4ADD-8801-0D06FADFA095}" type="slidenum">
              <a:rPr lang="en-US" smtClean="0"/>
              <a:t>77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96" y="2932771"/>
            <a:ext cx="4729015" cy="30108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318395" y="2730025"/>
            <a:ext cx="4620951" cy="3416320"/>
          </a:xfrm>
          <a:prstGeom prst="rect">
            <a:avLst/>
          </a:prstGeom>
          <a:noFill/>
        </p:spPr>
        <p:txBody>
          <a:bodyPr wrap="square" rtlCol="0">
            <a:spAutoFit/>
          </a:bodyPr>
          <a:lstStyle/>
          <a:p>
            <a:r>
              <a:rPr lang="en-US" sz="2400" dirty="0"/>
              <a:t>Here, the fuzzy system is interpreted as special kind of neural network. The advantage of such hybrid NFS is its architecture since both fuzzy system and neural network do not have to communicate any more with each other. They are one fully fused entity. These systems can learn online and offline.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fdnn</a:t>
            </a:r>
            <a:endParaRPr lang="en-US" dirty="0"/>
          </a:p>
        </p:txBody>
      </p:sp>
      <p:sp>
        <p:nvSpPr>
          <p:cNvPr id="3" name="Content Placeholder 2"/>
          <p:cNvSpPr>
            <a:spLocks noGrp="1"/>
          </p:cNvSpPr>
          <p:nvPr>
            <p:ph idx="1"/>
          </p:nvPr>
        </p:nvSpPr>
        <p:spPr/>
        <p:txBody>
          <a:bodyPr>
            <a:normAutofit/>
          </a:bodyPr>
          <a:lstStyle/>
          <a:p>
            <a:r>
              <a:rPr lang="en-US" dirty="0" smtClean="0"/>
              <a:t>Advantages:</a:t>
            </a:r>
          </a:p>
          <a:p>
            <a:pPr marL="0" indent="0">
              <a:buNone/>
            </a:pPr>
            <a:r>
              <a:rPr lang="en-US" dirty="0" smtClean="0"/>
              <a:t>- </a:t>
            </a:r>
            <a:r>
              <a:rPr lang="en-US" dirty="0"/>
              <a:t>Suitable for uncertain or approximate reasoning and they allow decision making with estimated values under </a:t>
            </a:r>
            <a:r>
              <a:rPr lang="en-US" i="1" u="sng" dirty="0"/>
              <a:t>incomplete or uncertain information</a:t>
            </a:r>
            <a:r>
              <a:rPr lang="en-US" baseline="30000" dirty="0"/>
              <a:t> [1]</a:t>
            </a:r>
            <a:r>
              <a:rPr lang="en-US" dirty="0"/>
              <a:t>.</a:t>
            </a:r>
          </a:p>
          <a:p>
            <a:pPr marL="0" indent="0">
              <a:buNone/>
            </a:pPr>
            <a:r>
              <a:rPr lang="en-US" dirty="0" smtClean="0"/>
              <a:t>- More </a:t>
            </a:r>
            <a:r>
              <a:rPr lang="en-US" i="1" u="sng" dirty="0" smtClean="0"/>
              <a:t>robust</a:t>
            </a:r>
            <a:r>
              <a:rPr lang="en-US" dirty="0" smtClean="0"/>
              <a:t> than </a:t>
            </a:r>
            <a:r>
              <a:rPr lang="en-US" dirty="0"/>
              <a:t>non-fuzzy models against the sensitivity of variations of the data</a:t>
            </a:r>
            <a:r>
              <a:rPr lang="en-US" baseline="30000" dirty="0"/>
              <a:t> [2</a:t>
            </a:r>
            <a:r>
              <a:rPr lang="en-US" baseline="30000" dirty="0" smtClean="0"/>
              <a:t>]</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78</a:t>
            </a:fld>
            <a:endParaRPr lang="en-US" dirty="0"/>
          </a:p>
        </p:txBody>
      </p:sp>
      <p:sp>
        <p:nvSpPr>
          <p:cNvPr id="5" name="TextBox 4"/>
          <p:cNvSpPr txBox="1"/>
          <p:nvPr/>
        </p:nvSpPr>
        <p:spPr>
          <a:xfrm>
            <a:off x="1141411" y="5327172"/>
            <a:ext cx="9573811" cy="1015663"/>
          </a:xfrm>
          <a:prstGeom prst="rect">
            <a:avLst/>
          </a:prstGeom>
          <a:noFill/>
        </p:spPr>
        <p:txBody>
          <a:bodyPr wrap="square" rtlCol="0">
            <a:spAutoFit/>
          </a:bodyPr>
          <a:lstStyle/>
          <a:p>
            <a:r>
              <a:rPr lang="en-US" sz="1400" dirty="0"/>
              <a:t>[1].El </a:t>
            </a:r>
            <a:r>
              <a:rPr lang="en-US" sz="1400" dirty="0" err="1"/>
              <a:t>Hatri</a:t>
            </a:r>
            <a:r>
              <a:rPr lang="en-US" sz="1400" dirty="0"/>
              <a:t>, </a:t>
            </a:r>
            <a:r>
              <a:rPr lang="en-US" sz="1400" dirty="0" err="1"/>
              <a:t>Chaimae</a:t>
            </a:r>
            <a:r>
              <a:rPr lang="en-US" sz="1400" dirty="0"/>
              <a:t>, and </a:t>
            </a:r>
            <a:r>
              <a:rPr lang="en-US" sz="1400" dirty="0" err="1"/>
              <a:t>Jaouad</a:t>
            </a:r>
            <a:r>
              <a:rPr lang="en-US" sz="1400" dirty="0"/>
              <a:t> </a:t>
            </a:r>
            <a:r>
              <a:rPr lang="en-US" sz="1400" dirty="0" err="1"/>
              <a:t>Boumhidi</a:t>
            </a:r>
            <a:r>
              <a:rPr lang="en-US" sz="1400" dirty="0"/>
              <a:t>. "Fuzzy deep learning based urban traffic incident detection." </a:t>
            </a:r>
            <a:r>
              <a:rPr lang="en-US" sz="1400" i="1" dirty="0"/>
              <a:t>Cognitive Systems Research</a:t>
            </a:r>
            <a:r>
              <a:rPr lang="en-US" sz="1400" dirty="0"/>
              <a:t> (2017).</a:t>
            </a:r>
          </a:p>
          <a:p>
            <a:r>
              <a:rPr lang="en-US" sz="1400" dirty="0"/>
              <a:t>[2].De la Rosa, Erick, and Wen Yu. "Data-Driven Fuzzy Modeling Using Deep Learning." </a:t>
            </a:r>
            <a:r>
              <a:rPr lang="en-US" sz="1400" i="1" dirty="0" err="1"/>
              <a:t>arXiv</a:t>
            </a:r>
            <a:r>
              <a:rPr lang="en-US" sz="1400" i="1" dirty="0"/>
              <a:t> preprint arXiv:1702.07076</a:t>
            </a:r>
            <a:r>
              <a:rPr lang="en-US" sz="1400" dirty="0"/>
              <a:t> (2017).</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a:xfrm>
            <a:off x="1141412" y="2030544"/>
            <a:ext cx="9905999" cy="3541714"/>
          </a:xfrm>
        </p:spPr>
        <p:txBody>
          <a:bodyPr/>
          <a:lstStyle/>
          <a:p>
            <a:pPr marL="0" indent="0">
              <a:buNone/>
            </a:pPr>
            <a:r>
              <a:rPr lang="en-US" dirty="0" smtClean="0"/>
              <a:t>Biomedical image classification:</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pic>
        <p:nvPicPr>
          <p:cNvPr id="5" name="Picture 4"/>
          <p:cNvPicPr>
            <a:picLocks noChangeAspect="1"/>
          </p:cNvPicPr>
          <p:nvPr/>
        </p:nvPicPr>
        <p:blipFill>
          <a:blip r:embed="rId2"/>
          <a:stretch>
            <a:fillRect/>
          </a:stretch>
        </p:blipFill>
        <p:spPr>
          <a:xfrm>
            <a:off x="2844302" y="3152776"/>
            <a:ext cx="6153150" cy="2638425"/>
          </a:xfrm>
          <a:prstGeom prst="rect">
            <a:avLst/>
          </a:prstGeom>
        </p:spPr>
      </p:pic>
      <p:pic>
        <p:nvPicPr>
          <p:cNvPr id="6" name="Picture 5"/>
          <p:cNvPicPr>
            <a:picLocks noChangeAspect="1"/>
          </p:cNvPicPr>
          <p:nvPr/>
        </p:nvPicPr>
        <p:blipFill>
          <a:blip r:embed="rId3"/>
          <a:stretch>
            <a:fillRect/>
          </a:stretch>
        </p:blipFill>
        <p:spPr>
          <a:xfrm>
            <a:off x="2080617" y="2779056"/>
            <a:ext cx="7031950" cy="3012145"/>
          </a:xfrm>
          <a:prstGeom prst="rect">
            <a:avLst/>
          </a:prstGeom>
        </p:spPr>
      </p:pic>
      <p:cxnSp>
        <p:nvCxnSpPr>
          <p:cNvPr id="10" name="Straight Connector 9"/>
          <p:cNvCxnSpPr/>
          <p:nvPr/>
        </p:nvCxnSpPr>
        <p:spPr>
          <a:xfrm>
            <a:off x="3071611" y="4623515"/>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71611" y="5587284"/>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56845" y="4623515"/>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6845" y="5587284"/>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96631" y="4623515"/>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96630" y="5572258"/>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94411" y="4623515"/>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4411" y="5587284"/>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00552" y="4634247"/>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3052" y="4634247"/>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00552" y="5587284"/>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083052" y="5587284"/>
            <a:ext cx="8242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1412" y="6107132"/>
            <a:ext cx="9134909" cy="523220"/>
          </a:xfrm>
          <a:prstGeom prst="rect">
            <a:avLst/>
          </a:prstGeom>
          <a:noFill/>
        </p:spPr>
        <p:txBody>
          <a:bodyPr wrap="square" rtlCol="0">
            <a:spAutoFit/>
          </a:bodyPr>
          <a:lstStyle/>
          <a:p>
            <a:r>
              <a:rPr lang="en-US" sz="1400" dirty="0"/>
              <a:t>Deng Y, Ren Z, Kong Y, et al. A hierarchical fused fuzzy deep neural network for data classification[J]. IEEE Transactions on Fuzzy Systems, 2017, 25(4): 1006-1012.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8</a:t>
            </a:fld>
            <a:endParaRPr lang="zh-CN" altLang="en-US" sz="160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9" name="Content Placeholder 2"/>
          <p:cNvSpPr txBox="1"/>
          <p:nvPr/>
        </p:nvSpPr>
        <p:spPr>
          <a:xfrm>
            <a:off x="2002486" y="990600"/>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Necessary Condition for being a RL problem</a:t>
            </a:r>
            <a:endParaRPr lang="en-US" altLang="zh-CN" sz="1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2002486" y="1447254"/>
            <a:ext cx="6913880" cy="36830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 Furthermore, the reward may be known way after action was executed </a:t>
            </a:r>
            <a:endParaRPr lang="zh-CN" altLang="en-US" dirty="0">
              <a:latin typeface="Times New Roman" panose="02020603050405020304" pitchFamily="18" charset="0"/>
              <a:cs typeface="Times New Roman" panose="02020603050405020304" pitchFamily="18" charset="0"/>
            </a:endParaRPr>
          </a:p>
        </p:txBody>
      </p:sp>
      <p:pic>
        <p:nvPicPr>
          <p:cNvPr id="1026" name="Picture 2" descr="Image result for sub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798" y="1784502"/>
            <a:ext cx="1830773" cy="9611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本框 2"/>
              <p:cNvSpPr txBox="1"/>
              <p:nvPr/>
            </p:nvSpPr>
            <p:spPr>
              <a:xfrm>
                <a:off x="609600" y="2560992"/>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2143760" y="2665767"/>
                <a:ext cx="304800" cy="369332"/>
              </a:xfrm>
              <a:prstGeom prst="rect">
                <a:avLst/>
              </a:prstGeom>
              <a:blipFill rotWithShape="0">
                <a:blip r:embed="rId4"/>
                <a:stretch>
                  <a:fillRect r="-8000"/>
                </a:stretch>
              </a:blipFill>
              <a:ln>
                <a:solidFill>
                  <a:prstClr val="black"/>
                </a:solidFill>
              </a:ln>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2535886" y="2602468"/>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4059886" y="2707243"/>
                <a:ext cx="304800" cy="369332"/>
              </a:xfrm>
              <a:prstGeom prst="rect">
                <a:avLst/>
              </a:prstGeom>
              <a:blipFill rotWithShape="0">
                <a:blip r:embed="rId5"/>
                <a:stretch>
                  <a:fillRect r="-6000"/>
                </a:stretch>
              </a:blipFill>
              <a:ln>
                <a:solidFill>
                  <a:prstClr val="black"/>
                </a:solidFill>
              </a:ln>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3907486" y="2590800"/>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11" name="文本框 10"/>
              <p:cNvSpPr txBox="1">
                <a:spLocks noRot="1" noChangeAspect="1" noMove="1" noResize="1" noEditPoints="1" noAdjustHandles="1" noChangeArrowheads="1" noChangeShapeType="1" noTextEdit="1"/>
              </p:cNvSpPr>
              <p:nvPr/>
            </p:nvSpPr>
            <p:spPr>
              <a:xfrm>
                <a:off x="5431486" y="2695575"/>
                <a:ext cx="304800" cy="369332"/>
              </a:xfrm>
              <a:prstGeom prst="rect">
                <a:avLst/>
              </a:prstGeom>
              <a:blipFill rotWithShape="0">
                <a:blip r:embed="rId6"/>
                <a:stretch>
                  <a:fillRect r="-8000"/>
                </a:stretch>
              </a:blipFill>
              <a:ln>
                <a:solidFill>
                  <a:prstClr val="black"/>
                </a:solidFill>
              </a:ln>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5257800" y="2560992"/>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6781800" y="2665767"/>
                <a:ext cx="304800" cy="369332"/>
              </a:xfrm>
              <a:prstGeom prst="rect">
                <a:avLst/>
              </a:prstGeom>
              <a:blipFill rotWithShape="0">
                <a:blip r:embed="rId7"/>
                <a:stretch>
                  <a:fillRect r="-8000"/>
                </a:stretch>
              </a:blipFill>
              <a:ln>
                <a:solidFill>
                  <a:prstClr val="black"/>
                </a:solidFill>
              </a:ln>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6629400" y="2560992"/>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4</m:t>
                          </m:r>
                        </m:sub>
                      </m:sSub>
                    </m:oMath>
                  </m:oMathPara>
                </a14:m>
                <a:endParaRPr lang="zh-CN" altLang="en-US"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153400" y="2665767"/>
                <a:ext cx="304800" cy="369332"/>
              </a:xfrm>
              <a:prstGeom prst="rect">
                <a:avLst/>
              </a:prstGeom>
              <a:blipFill rotWithShape="0">
                <a:blip r:embed="rId8"/>
                <a:stretch>
                  <a:fillRect r="-8000"/>
                </a:stretch>
              </a:blipFill>
              <a:ln>
                <a:solidFill>
                  <a:prstClr val="black"/>
                </a:solidFill>
              </a:ln>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8361947" y="2602468"/>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5</m:t>
                          </m:r>
                        </m:sub>
                      </m:sSub>
                    </m:oMath>
                  </m:oMathPara>
                </a14:m>
                <a:endParaRPr lang="zh-CN" altLang="en-US" dirty="0"/>
              </a:p>
            </p:txBody>
          </p:sp>
        </mc:Choice>
        <mc:Fallback xmlns="">
          <p:sp>
            <p:nvSpPr>
              <p:cNvPr id="14" name="文本框 13"/>
              <p:cNvSpPr txBox="1">
                <a:spLocks noRot="1" noChangeAspect="1" noMove="1" noResize="1" noEditPoints="1" noAdjustHandles="1" noChangeArrowheads="1" noChangeShapeType="1" noTextEdit="1"/>
              </p:cNvSpPr>
              <p:nvPr/>
            </p:nvSpPr>
            <p:spPr>
              <a:xfrm>
                <a:off x="9885947" y="2707243"/>
                <a:ext cx="304800" cy="369332"/>
              </a:xfrm>
              <a:prstGeom prst="rect">
                <a:avLst/>
              </a:prstGeom>
              <a:blipFill rotWithShape="0">
                <a:blip r:embed="rId9"/>
                <a:stretch>
                  <a:fillRect r="-10000"/>
                </a:stretch>
              </a:blipFill>
              <a:ln>
                <a:solidFill>
                  <a:prstClr val="black"/>
                </a:solidFill>
              </a:ln>
            </p:spPr>
            <p:txBody>
              <a:bodyPr/>
              <a:lstStyle/>
              <a:p>
                <a:r>
                  <a:rPr lang="zh-CN" altLang="en-US">
                    <a:noFill/>
                  </a:rPr>
                  <a:t> </a:t>
                </a:r>
                <a:endParaRPr lang="zh-CN" altLang="en-US">
                  <a:noFill/>
                </a:endParaRPr>
              </a:p>
            </p:txBody>
          </p:sp>
        </mc:Fallback>
      </mc:AlternateContent>
      <p:sp>
        <p:nvSpPr>
          <p:cNvPr id="6" name="文本框 5"/>
          <p:cNvSpPr txBox="1"/>
          <p:nvPr/>
        </p:nvSpPr>
        <p:spPr>
          <a:xfrm>
            <a:off x="1610843" y="3048000"/>
            <a:ext cx="1655114" cy="368300"/>
          </a:xfrm>
          <a:prstGeom prst="rect">
            <a:avLst/>
          </a:prstGeom>
          <a:noFill/>
        </p:spPr>
        <p:txBody>
          <a:bodyPr wrap="square" rtlCol="0">
            <a:spAutoFit/>
          </a:bodyPr>
          <a:lstStyle/>
          <a:p>
            <a:r>
              <a:rPr lang="en-US" altLang="zh-CN" dirty="0" smtClean="0"/>
              <a:t>Choose bread</a:t>
            </a:r>
            <a:endParaRPr lang="zh-CN" altLang="en-US" dirty="0"/>
          </a:p>
        </p:txBody>
      </p:sp>
      <p:sp>
        <p:nvSpPr>
          <p:cNvPr id="16" name="文本框 15"/>
          <p:cNvSpPr txBox="1"/>
          <p:nvPr/>
        </p:nvSpPr>
        <p:spPr>
          <a:xfrm>
            <a:off x="3526486" y="3048000"/>
            <a:ext cx="1655114" cy="368300"/>
          </a:xfrm>
          <a:prstGeom prst="rect">
            <a:avLst/>
          </a:prstGeom>
          <a:noFill/>
        </p:spPr>
        <p:txBody>
          <a:bodyPr wrap="square" rtlCol="0">
            <a:spAutoFit/>
          </a:bodyPr>
          <a:lstStyle/>
          <a:p>
            <a:r>
              <a:rPr lang="en-US" altLang="zh-CN" dirty="0" smtClean="0"/>
              <a:t>Choose meat</a:t>
            </a:r>
            <a:endParaRPr lang="zh-CN" altLang="en-US" dirty="0"/>
          </a:p>
        </p:txBody>
      </p:sp>
      <p:sp>
        <p:nvSpPr>
          <p:cNvPr id="17" name="文本框 16"/>
          <p:cNvSpPr txBox="1"/>
          <p:nvPr/>
        </p:nvSpPr>
        <p:spPr>
          <a:xfrm>
            <a:off x="4974286" y="3055763"/>
            <a:ext cx="1655114" cy="368300"/>
          </a:xfrm>
          <a:prstGeom prst="rect">
            <a:avLst/>
          </a:prstGeom>
          <a:noFill/>
        </p:spPr>
        <p:txBody>
          <a:bodyPr wrap="square" rtlCol="0">
            <a:spAutoFit/>
          </a:bodyPr>
          <a:lstStyle/>
          <a:p>
            <a:r>
              <a:rPr lang="en-US" altLang="zh-CN" dirty="0" smtClean="0"/>
              <a:t>Choose cheese</a:t>
            </a:r>
            <a:endParaRPr lang="zh-CN" altLang="en-US" dirty="0"/>
          </a:p>
        </p:txBody>
      </p:sp>
      <p:sp>
        <p:nvSpPr>
          <p:cNvPr id="18" name="文本框 17"/>
          <p:cNvSpPr txBox="1"/>
          <p:nvPr/>
        </p:nvSpPr>
        <p:spPr>
          <a:xfrm>
            <a:off x="6477000" y="3055763"/>
            <a:ext cx="1655114" cy="368300"/>
          </a:xfrm>
          <a:prstGeom prst="rect">
            <a:avLst/>
          </a:prstGeom>
          <a:noFill/>
        </p:spPr>
        <p:txBody>
          <a:bodyPr wrap="square" rtlCol="0">
            <a:spAutoFit/>
          </a:bodyPr>
          <a:lstStyle/>
          <a:p>
            <a:r>
              <a:rPr lang="en-US" altLang="zh-CN" dirty="0" smtClean="0"/>
              <a:t>Toasted ?</a:t>
            </a:r>
            <a:endParaRPr lang="zh-CN" altLang="en-US" dirty="0"/>
          </a:p>
        </p:txBody>
      </p:sp>
      <p:sp>
        <p:nvSpPr>
          <p:cNvPr id="19" name="文本框 18"/>
          <p:cNvSpPr txBox="1"/>
          <p:nvPr/>
        </p:nvSpPr>
        <p:spPr>
          <a:xfrm>
            <a:off x="7598714" y="3055763"/>
            <a:ext cx="2154886" cy="368300"/>
          </a:xfrm>
          <a:prstGeom prst="rect">
            <a:avLst/>
          </a:prstGeom>
          <a:noFill/>
        </p:spPr>
        <p:txBody>
          <a:bodyPr wrap="square" rtlCol="0">
            <a:spAutoFit/>
          </a:bodyPr>
          <a:lstStyle/>
          <a:p>
            <a:r>
              <a:rPr lang="en-US" altLang="zh-CN" dirty="0" smtClean="0"/>
              <a:t>Choose veg &amp; sauce</a:t>
            </a:r>
            <a:endParaRPr lang="zh-CN" altLang="en-US" dirty="0"/>
          </a:p>
        </p:txBody>
      </p:sp>
      <p:sp>
        <p:nvSpPr>
          <p:cNvPr id="20" name="文本框 19"/>
          <p:cNvSpPr txBox="1"/>
          <p:nvPr/>
        </p:nvSpPr>
        <p:spPr>
          <a:xfrm>
            <a:off x="9667990" y="3048000"/>
            <a:ext cx="740714" cy="368300"/>
          </a:xfrm>
          <a:prstGeom prst="rect">
            <a:avLst/>
          </a:prstGeom>
          <a:noFill/>
        </p:spPr>
        <p:txBody>
          <a:bodyPr wrap="square" rtlCol="0">
            <a:spAutoFit/>
          </a:bodyPr>
          <a:lstStyle/>
          <a:p>
            <a:r>
              <a:rPr lang="en-US" altLang="zh-CN" dirty="0" smtClean="0"/>
              <a:t>enjoy</a:t>
            </a:r>
            <a:endParaRPr lang="zh-CN" altLang="en-US" dirty="0"/>
          </a:p>
        </p:txBody>
      </p:sp>
      <p:pic>
        <p:nvPicPr>
          <p:cNvPr id="1028" name="Picture 4" descr="Image result for subway brea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0964" y="3848581"/>
            <a:ext cx="1160836" cy="776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ubway mea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5200" y="3733800"/>
            <a:ext cx="1185767" cy="8893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ubway chee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4284" y="3839113"/>
            <a:ext cx="1106586" cy="8852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ubway ov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flipV="1">
            <a:off x="6769768" y="3882528"/>
            <a:ext cx="1098375" cy="7082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media-cdn.tripadvisor.com/media/photo-s/06/35/bf/17/subway.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93595" y="3848581"/>
            <a:ext cx="1079005" cy="8102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yummy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29800" y="3768643"/>
            <a:ext cx="794016" cy="8033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plus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19941" y="4008032"/>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plus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41874" y="3977072"/>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Image result for plus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59622" y="3977071"/>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Image result for plus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30191" y="397612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right arrow ico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31237" y="3941090"/>
            <a:ext cx="554710" cy="55471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曲线连接符 20"/>
          <p:cNvCxnSpPr>
            <a:stCxn id="1038" idx="2"/>
            <a:endCxn id="1034" idx="2"/>
          </p:cNvCxnSpPr>
          <p:nvPr/>
        </p:nvCxnSpPr>
        <p:spPr>
          <a:xfrm rot="5400000" flipH="1">
            <a:off x="8041986" y="3867704"/>
            <a:ext cx="68081" cy="1514143"/>
          </a:xfrm>
          <a:prstGeom prst="curvedConnector3">
            <a:avLst>
              <a:gd name="adj1" fmla="val -100733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曲线连接符 45"/>
          <p:cNvCxnSpPr/>
          <p:nvPr/>
        </p:nvCxnSpPr>
        <p:spPr>
          <a:xfrm rot="5400000" flipH="1">
            <a:off x="6361831" y="3925169"/>
            <a:ext cx="68081" cy="1514143"/>
          </a:xfrm>
          <a:prstGeom prst="curvedConnector3">
            <a:avLst>
              <a:gd name="adj1" fmla="val -100733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曲线连接符 46"/>
          <p:cNvCxnSpPr/>
          <p:nvPr/>
        </p:nvCxnSpPr>
        <p:spPr>
          <a:xfrm rot="5400000" flipH="1">
            <a:off x="4771488" y="3925169"/>
            <a:ext cx="68081" cy="1514143"/>
          </a:xfrm>
          <a:prstGeom prst="curvedConnector3">
            <a:avLst>
              <a:gd name="adj1" fmla="val -100733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曲线连接符 47"/>
          <p:cNvCxnSpPr/>
          <p:nvPr/>
        </p:nvCxnSpPr>
        <p:spPr>
          <a:xfrm rot="5400000" flipH="1">
            <a:off x="3085231" y="3925169"/>
            <a:ext cx="68081" cy="1514143"/>
          </a:xfrm>
          <a:prstGeom prst="curvedConnector3">
            <a:avLst>
              <a:gd name="adj1" fmla="val -100733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8686290" y="4908550"/>
            <a:ext cx="1504457" cy="368300"/>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Discount rate</a:t>
            </a:r>
            <a:endParaRPr lang="zh-CN" altLang="en-US" dirty="0">
              <a:latin typeface="Times New Roman" panose="02020603050405020304" pitchFamily="18" charset="0"/>
              <a:cs typeface="Times New Roman" panose="02020603050405020304" pitchFamily="18" charset="0"/>
            </a:endParaRPr>
          </a:p>
        </p:txBody>
      </p:sp>
      <p:sp>
        <p:nvSpPr>
          <p:cNvPr id="37" name="文本框 36"/>
          <p:cNvSpPr txBox="1"/>
          <p:nvPr/>
        </p:nvSpPr>
        <p:spPr>
          <a:xfrm>
            <a:off x="7820612" y="5408459"/>
            <a:ext cx="945966" cy="368300"/>
          </a:xfrm>
          <a:prstGeom prst="rect">
            <a:avLst/>
          </a:prstGeom>
          <a:noFill/>
        </p:spPr>
        <p:txBody>
          <a:bodyPr wrap="square" rtlCol="0">
            <a:spAutoFit/>
          </a:bodyPr>
          <a:lstStyle/>
          <a:p>
            <a:r>
              <a:rPr lang="en-US" altLang="zh-CN" dirty="0" smtClean="0"/>
              <a:t>80%</a:t>
            </a:r>
            <a:endParaRPr lang="zh-CN" altLang="en-US" dirty="0"/>
          </a:p>
        </p:txBody>
      </p:sp>
      <p:sp>
        <p:nvSpPr>
          <p:cNvPr id="51" name="文本框 50"/>
          <p:cNvSpPr txBox="1"/>
          <p:nvPr/>
        </p:nvSpPr>
        <p:spPr>
          <a:xfrm>
            <a:off x="6096000" y="5410200"/>
            <a:ext cx="945966" cy="368300"/>
          </a:xfrm>
          <a:prstGeom prst="rect">
            <a:avLst/>
          </a:prstGeom>
          <a:noFill/>
        </p:spPr>
        <p:txBody>
          <a:bodyPr wrap="square" rtlCol="0">
            <a:spAutoFit/>
          </a:bodyPr>
          <a:lstStyle/>
          <a:p>
            <a:r>
              <a:rPr lang="en-US" altLang="zh-CN" dirty="0" smtClean="0"/>
              <a:t>80%</a:t>
            </a:r>
            <a:endParaRPr lang="zh-CN" altLang="en-US" dirty="0"/>
          </a:p>
        </p:txBody>
      </p:sp>
      <p:sp>
        <p:nvSpPr>
          <p:cNvPr id="53" name="文本框 52"/>
          <p:cNvSpPr txBox="1"/>
          <p:nvPr/>
        </p:nvSpPr>
        <p:spPr>
          <a:xfrm>
            <a:off x="4540434" y="5410200"/>
            <a:ext cx="945966" cy="368300"/>
          </a:xfrm>
          <a:prstGeom prst="rect">
            <a:avLst/>
          </a:prstGeom>
          <a:noFill/>
        </p:spPr>
        <p:txBody>
          <a:bodyPr wrap="square" rtlCol="0">
            <a:spAutoFit/>
          </a:bodyPr>
          <a:lstStyle/>
          <a:p>
            <a:r>
              <a:rPr lang="en-US" altLang="zh-CN" dirty="0" smtClean="0"/>
              <a:t>80%</a:t>
            </a:r>
            <a:endParaRPr lang="zh-CN" altLang="en-US" dirty="0"/>
          </a:p>
        </p:txBody>
      </p:sp>
      <p:sp>
        <p:nvSpPr>
          <p:cNvPr id="54" name="文本框 53"/>
          <p:cNvSpPr txBox="1"/>
          <p:nvPr/>
        </p:nvSpPr>
        <p:spPr>
          <a:xfrm>
            <a:off x="2819400" y="5410200"/>
            <a:ext cx="945966" cy="368300"/>
          </a:xfrm>
          <a:prstGeom prst="rect">
            <a:avLst/>
          </a:prstGeom>
          <a:noFill/>
        </p:spPr>
        <p:txBody>
          <a:bodyPr wrap="square" rtlCol="0">
            <a:spAutoFit/>
          </a:bodyPr>
          <a:lstStyle/>
          <a:p>
            <a:r>
              <a:rPr lang="en-US" altLang="zh-CN" dirty="0" smtClean="0"/>
              <a:t>80%</a:t>
            </a:r>
            <a:endParaRPr lang="zh-CN" altLang="en-US" dirty="0"/>
          </a:p>
        </p:txBody>
      </p:sp>
      <p:sp>
        <p:nvSpPr>
          <p:cNvPr id="38" name="文本框 37"/>
          <p:cNvSpPr txBox="1"/>
          <p:nvPr/>
        </p:nvSpPr>
        <p:spPr>
          <a:xfrm>
            <a:off x="1758628" y="5957605"/>
            <a:ext cx="8528372" cy="398780"/>
          </a:xfrm>
          <a:prstGeom prst="rect">
            <a:avLst/>
          </a:prstGeom>
          <a:no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“Only when you enjoy your sandwich, you know the reward for choosing cheese”</a:t>
            </a:r>
            <a:endParaRPr lang="zh-CN" altLang="en-US" sz="2000" dirty="0">
              <a:latin typeface="Times New Roman" panose="02020603050405020304" pitchFamily="18" charset="0"/>
              <a:cs typeface="Times New Roman" panose="02020603050405020304" pitchFamily="18" charset="0"/>
            </a:endParaRPr>
          </a:p>
        </p:txBody>
      </p:sp>
      <p:sp>
        <p:nvSpPr>
          <p:cNvPr id="41" name="Title 1"/>
          <p:cNvSpPr txBox="1"/>
          <p:nvPr/>
        </p:nvSpPr>
        <p:spPr>
          <a:xfrm>
            <a:off x="760956" y="10287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fade">
                                      <p:cBhvr>
                                        <p:cTn id="72" dur="500"/>
                                        <p:tgtEl>
                                          <p:spTgt spid="10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38"/>
                                        </p:tgtEl>
                                        <p:attrNameLst>
                                          <p:attrName>style.visibility</p:attrName>
                                        </p:attrNameLst>
                                      </p:cBhvr>
                                      <p:to>
                                        <p:strVal val="visible"/>
                                      </p:to>
                                    </p:set>
                                    <p:animEffect transition="in" filter="fade">
                                      <p:cBhvr>
                                        <p:cTn id="87" dur="500"/>
                                        <p:tgtEl>
                                          <p:spTgt spid="103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40"/>
                                        </p:tgtEl>
                                        <p:attrNameLst>
                                          <p:attrName>style.visibility</p:attrName>
                                        </p:attrNameLst>
                                      </p:cBhvr>
                                      <p:to>
                                        <p:strVal val="visible"/>
                                      </p:to>
                                    </p:set>
                                    <p:animEffect transition="in" filter="fade">
                                      <p:cBhvr>
                                        <p:cTn id="102" dur="500"/>
                                        <p:tgtEl>
                                          <p:spTgt spid="104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042"/>
                                        </p:tgtEl>
                                        <p:attrNameLst>
                                          <p:attrName>style.visibility</p:attrName>
                                        </p:attrNameLst>
                                      </p:cBhvr>
                                      <p:to>
                                        <p:strVal val="visible"/>
                                      </p:to>
                                    </p:set>
                                    <p:animEffect transition="in" filter="fade">
                                      <p:cBhvr>
                                        <p:cTn id="107" dur="500"/>
                                        <p:tgtEl>
                                          <p:spTgt spid="104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44"/>
                                        </p:tgtEl>
                                        <p:attrNameLst>
                                          <p:attrName>style.visibility</p:attrName>
                                        </p:attrNameLst>
                                      </p:cBhvr>
                                      <p:to>
                                        <p:strVal val="visible"/>
                                      </p:to>
                                    </p:set>
                                    <p:animEffect transition="in" filter="fade">
                                      <p:cBhvr>
                                        <p:cTn id="127" dur="500"/>
                                        <p:tgtEl>
                                          <p:spTgt spid="104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fade">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500"/>
                                        <p:tgtEl>
                                          <p:spTgt spid="3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500"/>
                                        <p:tgtEl>
                                          <p:spTgt spid="2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500"/>
                                        <p:tgtEl>
                                          <p:spTgt spid="37"/>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46"/>
                                        </p:tgtEl>
                                        <p:attrNameLst>
                                          <p:attrName>style.visibility</p:attrName>
                                        </p:attrNameLst>
                                      </p:cBhvr>
                                      <p:to>
                                        <p:strVal val="visible"/>
                                      </p:to>
                                    </p:set>
                                    <p:animEffect transition="in" filter="fade">
                                      <p:cBhvr>
                                        <p:cTn id="150" dur="500"/>
                                        <p:tgtEl>
                                          <p:spTgt spid="4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Effect transition="in" filter="fade">
                                      <p:cBhvr>
                                        <p:cTn id="153" dur="500"/>
                                        <p:tgtEl>
                                          <p:spTgt spid="51"/>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fade">
                                      <p:cBhvr>
                                        <p:cTn id="158" dur="500"/>
                                        <p:tgtEl>
                                          <p:spTgt spid="4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48"/>
                                        </p:tgtEl>
                                        <p:attrNameLst>
                                          <p:attrName>style.visibility</p:attrName>
                                        </p:attrNameLst>
                                      </p:cBhvr>
                                      <p:to>
                                        <p:strVal val="visible"/>
                                      </p:to>
                                    </p:set>
                                    <p:animEffect transition="in" filter="fade">
                                      <p:cBhvr>
                                        <p:cTn id="166" dur="500"/>
                                        <p:tgtEl>
                                          <p:spTgt spid="4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ldLvl="0" animBg="1"/>
      <p:bldP spid="10" grpId="0" bldLvl="0" animBg="1"/>
      <p:bldP spid="11" grpId="0" bldLvl="0" animBg="1"/>
      <p:bldP spid="12" grpId="0" bldLvl="0" animBg="1"/>
      <p:bldP spid="13" grpId="0" bldLvl="0" animBg="1"/>
      <p:bldP spid="14" grpId="0" bldLvl="0" animBg="1"/>
      <p:bldP spid="6" grpId="0"/>
      <p:bldP spid="16" grpId="0"/>
      <p:bldP spid="17" grpId="0"/>
      <p:bldP spid="18" grpId="0"/>
      <p:bldP spid="19" grpId="0"/>
      <p:bldP spid="20" grpId="0"/>
      <p:bldP spid="36" grpId="0"/>
      <p:bldP spid="37" grpId="0"/>
      <p:bldP spid="51" grpId="0"/>
      <p:bldP spid="53" grpId="0"/>
      <p:bldP spid="54"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a:xfrm>
            <a:off x="1141412" y="1879895"/>
            <a:ext cx="9905999" cy="3541714"/>
          </a:xfrm>
        </p:spPr>
        <p:txBody>
          <a:bodyPr/>
          <a:lstStyle/>
          <a:p>
            <a:r>
              <a:rPr lang="en-US" dirty="0" smtClean="0"/>
              <a:t>Attackers detection among passengers: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80</a:t>
            </a:fld>
            <a:endParaRPr lang="en-US" dirty="0"/>
          </a:p>
        </p:txBody>
      </p:sp>
      <p:pic>
        <p:nvPicPr>
          <p:cNvPr id="5" name="Picture 4"/>
          <p:cNvPicPr>
            <a:picLocks noChangeAspect="1"/>
          </p:cNvPicPr>
          <p:nvPr/>
        </p:nvPicPr>
        <p:blipFill>
          <a:blip r:embed="rId2"/>
          <a:stretch>
            <a:fillRect/>
          </a:stretch>
        </p:blipFill>
        <p:spPr>
          <a:xfrm>
            <a:off x="3657734" y="2523575"/>
            <a:ext cx="4230106" cy="3557715"/>
          </a:xfrm>
          <a:prstGeom prst="rect">
            <a:avLst/>
          </a:prstGeom>
        </p:spPr>
      </p:pic>
      <p:sp>
        <p:nvSpPr>
          <p:cNvPr id="6" name="TextBox 5"/>
          <p:cNvSpPr txBox="1"/>
          <p:nvPr/>
        </p:nvSpPr>
        <p:spPr>
          <a:xfrm>
            <a:off x="1141412" y="6340472"/>
            <a:ext cx="9553461" cy="461665"/>
          </a:xfrm>
          <a:prstGeom prst="rect">
            <a:avLst/>
          </a:prstGeom>
          <a:noFill/>
        </p:spPr>
        <p:txBody>
          <a:bodyPr wrap="square" rtlCol="0">
            <a:spAutoFit/>
          </a:bodyPr>
          <a:lstStyle/>
          <a:p>
            <a:r>
              <a:rPr lang="en-US" sz="1200" dirty="0"/>
              <a:t>Zheng Y J, Sheng W G, Sun X M, et al. Airline passenger profiling based on fuzzy deep machine learning[J]. IEEE transactions on neural networks and learning systems, 2017, 28(12): 2911-2923.</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application</a:t>
            </a:r>
            <a:endParaRPr lang="en-US" dirty="0"/>
          </a:p>
        </p:txBody>
      </p:sp>
      <p:sp>
        <p:nvSpPr>
          <p:cNvPr id="3" name="Content Placeholder 2"/>
          <p:cNvSpPr>
            <a:spLocks noGrp="1"/>
          </p:cNvSpPr>
          <p:nvPr>
            <p:ph idx="1"/>
          </p:nvPr>
        </p:nvSpPr>
        <p:spPr/>
        <p:txBody>
          <a:bodyPr/>
          <a:lstStyle/>
          <a:p>
            <a:r>
              <a:rPr lang="en-US" dirty="0" smtClean="0"/>
              <a:t>Traffic incidents detection: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81</a:t>
            </a:fld>
            <a:endParaRPr lang="en-US" dirty="0"/>
          </a:p>
        </p:txBody>
      </p:sp>
      <p:pic>
        <p:nvPicPr>
          <p:cNvPr id="5" name="Picture 4"/>
          <p:cNvPicPr>
            <a:picLocks noChangeAspect="1"/>
          </p:cNvPicPr>
          <p:nvPr/>
        </p:nvPicPr>
        <p:blipFill>
          <a:blip r:embed="rId2"/>
          <a:stretch>
            <a:fillRect/>
          </a:stretch>
        </p:blipFill>
        <p:spPr>
          <a:xfrm>
            <a:off x="962992" y="3116430"/>
            <a:ext cx="9905998" cy="1831588"/>
          </a:xfrm>
          <a:prstGeom prst="rect">
            <a:avLst/>
          </a:prstGeom>
        </p:spPr>
      </p:pic>
      <p:sp>
        <p:nvSpPr>
          <p:cNvPr id="8" name="TextBox 7"/>
          <p:cNvSpPr txBox="1"/>
          <p:nvPr/>
        </p:nvSpPr>
        <p:spPr>
          <a:xfrm>
            <a:off x="1154624" y="5666164"/>
            <a:ext cx="9032487" cy="307777"/>
          </a:xfrm>
          <a:prstGeom prst="rect">
            <a:avLst/>
          </a:prstGeom>
          <a:noFill/>
        </p:spPr>
        <p:txBody>
          <a:bodyPr wrap="square" rtlCol="0">
            <a:spAutoFit/>
          </a:bodyPr>
          <a:lstStyle/>
          <a:p>
            <a:r>
              <a:rPr lang="en-US" sz="1400" dirty="0"/>
              <a:t>El </a:t>
            </a:r>
            <a:r>
              <a:rPr lang="en-US" sz="1400" dirty="0" err="1"/>
              <a:t>Hatri</a:t>
            </a:r>
            <a:r>
              <a:rPr lang="en-US" sz="1400" dirty="0"/>
              <a:t> C, </a:t>
            </a:r>
            <a:r>
              <a:rPr lang="en-US" sz="1400" dirty="0" err="1"/>
              <a:t>Boumhidi</a:t>
            </a:r>
            <a:r>
              <a:rPr lang="en-US" sz="1400" dirty="0"/>
              <a:t> J. Fuzzy deep learning based urban traffic incident detection[J]. Cognitive Systems Research, 2017.</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6"/>
            <a:ext cx="9905999" cy="4176365"/>
          </a:xfrm>
          <a:effectLst>
            <a:outerShdw blurRad="50800" dist="38100" dir="2700000" algn="tl" rotWithShape="0">
              <a:prstClr val="black">
                <a:alpha val="40000"/>
              </a:prstClr>
            </a:outerShdw>
          </a:effectLst>
        </p:spPr>
        <p:txBody>
          <a:bodyPr>
            <a:normAutofit fontScale="85000" lnSpcReduction="20000"/>
          </a:bodyPr>
          <a:lstStyle/>
          <a:p>
            <a:r>
              <a:rPr lang="en-US" altLang="zh-CN" dirty="0"/>
              <a:t>Deep Reinforcement Learning</a:t>
            </a:r>
          </a:p>
          <a:p>
            <a:r>
              <a:rPr lang="en-US" altLang="zh-CN" dirty="0"/>
              <a:t>Meta Learning</a:t>
            </a:r>
          </a:p>
          <a:p>
            <a:pPr lvl="1"/>
            <a:r>
              <a:rPr lang="en-US" altLang="zh-CN" dirty="0" smtClean="0"/>
              <a:t>Overview</a:t>
            </a:r>
          </a:p>
          <a:p>
            <a:pPr lvl="1"/>
            <a:r>
              <a:rPr lang="en-US" altLang="zh-CN" dirty="0" smtClean="0"/>
              <a:t>Meta Learning problem formulation</a:t>
            </a:r>
            <a:endParaRPr lang="en-US" altLang="zh-CN" dirty="0"/>
          </a:p>
          <a:p>
            <a:r>
              <a:rPr lang="en-US" altLang="zh-CN" dirty="0"/>
              <a:t>Fuzzy Neural Networks</a:t>
            </a:r>
          </a:p>
          <a:p>
            <a:r>
              <a:rPr lang="en-US" altLang="zh-CN" dirty="0">
                <a:solidFill>
                  <a:srgbClr val="FF0000"/>
                </a:solidFill>
              </a:rPr>
              <a:t>Generative Adversarial Networks</a:t>
            </a:r>
          </a:p>
          <a:p>
            <a:r>
              <a:rPr lang="en-US" altLang="zh-CN" dirty="0"/>
              <a:t>Transfer </a:t>
            </a:r>
            <a:r>
              <a:rPr lang="en-US" altLang="zh-CN" dirty="0" smtClean="0"/>
              <a:t>Learning</a:t>
            </a:r>
          </a:p>
          <a:p>
            <a:pPr lvl="1"/>
            <a:r>
              <a:rPr lang="en-US" altLang="zh-CN" dirty="0" smtClean="0"/>
              <a:t>Overview</a:t>
            </a:r>
          </a:p>
          <a:p>
            <a:pPr lvl="1"/>
            <a:r>
              <a:rPr lang="en-US" altLang="zh-CN" dirty="0" smtClean="0"/>
              <a:t>Transfer learning problem details</a:t>
            </a:r>
          </a:p>
          <a:p>
            <a:pPr lvl="1"/>
            <a:r>
              <a:rPr lang="en-US" altLang="zh-CN" dirty="0"/>
              <a:t>Federated Learning</a:t>
            </a:r>
          </a:p>
          <a:p>
            <a:r>
              <a:rPr lang="en-US" altLang="zh-CN" dirty="0"/>
              <a:t>Federated Learning</a:t>
            </a:r>
          </a:p>
          <a:p>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outline</a:t>
            </a:r>
          </a:p>
        </p:txBody>
      </p:sp>
      <p:sp>
        <p:nvSpPr>
          <p:cNvPr id="3" name="Content Placeholder 2"/>
          <p:cNvSpPr>
            <a:spLocks noGrp="1"/>
          </p:cNvSpPr>
          <p:nvPr>
            <p:ph idx="1"/>
          </p:nvPr>
        </p:nvSpPr>
        <p:spPr/>
        <p:txBody>
          <a:bodyPr/>
          <a:lstStyle/>
          <a:p>
            <a:r>
              <a:rPr lang="en-US" dirty="0"/>
              <a:t>Introduction</a:t>
            </a:r>
          </a:p>
          <a:p>
            <a:r>
              <a:rPr lang="en-US" dirty="0"/>
              <a:t>Motivation</a:t>
            </a:r>
          </a:p>
          <a:p>
            <a:r>
              <a:rPr lang="en-US" dirty="0"/>
              <a:t>GAN Model</a:t>
            </a:r>
          </a:p>
          <a:p>
            <a:r>
              <a:rPr lang="en-US" dirty="0"/>
              <a:t>Experiments</a:t>
            </a:r>
          </a:p>
          <a:p>
            <a:r>
              <a:rPr lang="en-US" dirty="0"/>
              <a:t>Pros and Cons</a:t>
            </a:r>
          </a:p>
          <a:p>
            <a:r>
              <a:rPr lang="en-US" dirty="0"/>
              <a:t>References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INTRODUCTION</a:t>
            </a:r>
          </a:p>
        </p:txBody>
      </p:sp>
      <p:sp>
        <p:nvSpPr>
          <p:cNvPr id="3" name="Content Placeholder 2"/>
          <p:cNvSpPr>
            <a:spLocks noGrp="1"/>
          </p:cNvSpPr>
          <p:nvPr>
            <p:ph idx="1"/>
          </p:nvPr>
        </p:nvSpPr>
        <p:spPr/>
        <p:txBody>
          <a:bodyPr/>
          <a:lstStyle/>
          <a:p>
            <a:r>
              <a:rPr lang="en-US" dirty="0"/>
              <a:t>Introduced by Ian Goodfellow et al. in 2014</a:t>
            </a:r>
          </a:p>
          <a:p>
            <a:r>
              <a:rPr lang="en-US" dirty="0"/>
              <a:t>Class of Artificial Intelligence algorithms</a:t>
            </a:r>
          </a:p>
          <a:p>
            <a:r>
              <a:rPr lang="en-US" dirty="0"/>
              <a:t>Two neural networks competing with each other</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84</a:t>
            </a:fld>
            <a:endParaRPr lang="en-US" dirty="0"/>
          </a:p>
        </p:txBody>
      </p:sp>
      <p:pic>
        <p:nvPicPr>
          <p:cNvPr id="2050" name="Picture 2" descr="Image result for ian goodfel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058" y="2065263"/>
            <a:ext cx="2827352" cy="2727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GENERATIVE MODEL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Given training data, generate </a:t>
            </a:r>
            <a:r>
              <a:rPr lang="en-US" b="1" i="1" dirty="0"/>
              <a:t>new</a:t>
            </a:r>
            <a:r>
              <a:rPr lang="en-US" dirty="0"/>
              <a:t> samples from the </a:t>
            </a:r>
            <a:r>
              <a:rPr lang="en-US" b="1" i="1" dirty="0"/>
              <a:t>same</a:t>
            </a:r>
            <a:r>
              <a:rPr lang="en-US" dirty="0"/>
              <a:t> distribution</a:t>
            </a:r>
          </a:p>
          <a:p>
            <a:r>
              <a:rPr lang="en-US" dirty="0"/>
              <a:t>Learn p</a:t>
            </a:r>
            <a:r>
              <a:rPr lang="en-US" baseline="-25000" dirty="0"/>
              <a:t>model</a:t>
            </a:r>
            <a:r>
              <a:rPr lang="en-US" dirty="0"/>
              <a:t>(x) similar to p</a:t>
            </a:r>
            <a:r>
              <a:rPr lang="en-US" baseline="-25000" dirty="0"/>
              <a:t>data</a:t>
            </a:r>
            <a:r>
              <a:rPr lang="en-US" dirty="0"/>
              <a:t>(x)</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85</a:t>
            </a:fld>
            <a:endParaRPr lang="en-US" dirty="0"/>
          </a:p>
        </p:txBody>
      </p:sp>
      <p:pic>
        <p:nvPicPr>
          <p:cNvPr id="5" name="Picture 4"/>
          <p:cNvPicPr>
            <a:picLocks noChangeAspect="1"/>
          </p:cNvPicPr>
          <p:nvPr/>
        </p:nvPicPr>
        <p:blipFill>
          <a:blip r:embed="rId2"/>
          <a:stretch>
            <a:fillRect/>
          </a:stretch>
        </p:blipFill>
        <p:spPr>
          <a:xfrm>
            <a:off x="2902768" y="2249487"/>
            <a:ext cx="2476500" cy="1638300"/>
          </a:xfrm>
          <a:prstGeom prst="rect">
            <a:avLst/>
          </a:prstGeom>
        </p:spPr>
      </p:pic>
      <p:pic>
        <p:nvPicPr>
          <p:cNvPr id="6" name="Picture 5"/>
          <p:cNvPicPr>
            <a:picLocks noChangeAspect="1"/>
          </p:cNvPicPr>
          <p:nvPr/>
        </p:nvPicPr>
        <p:blipFill>
          <a:blip r:embed="rId3"/>
          <a:stretch>
            <a:fillRect/>
          </a:stretch>
        </p:blipFill>
        <p:spPr>
          <a:xfrm>
            <a:off x="6377053" y="2249487"/>
            <a:ext cx="3181350" cy="16383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Generate more data samples</a:t>
            </a:r>
          </a:p>
          <a:p>
            <a:r>
              <a:rPr lang="en-US" dirty="0"/>
              <a:t>Simulation and planning (Reinforcement learning)</a:t>
            </a:r>
          </a:p>
          <a:p>
            <a:r>
              <a:rPr lang="en-US" dirty="0"/>
              <a:t>Density estimation (Unsupervised learning)</a:t>
            </a:r>
          </a:p>
          <a:p>
            <a:r>
              <a:rPr lang="en-US" dirty="0"/>
              <a:t>Missing data (Semi-supervised learning)</a:t>
            </a:r>
          </a:p>
        </p:txBody>
      </p:sp>
      <p:sp>
        <p:nvSpPr>
          <p:cNvPr id="4" name="Slide Number Placeholder 3"/>
          <p:cNvSpPr>
            <a:spLocks noGrp="1"/>
          </p:cNvSpPr>
          <p:nvPr>
            <p:ph type="sldNum" sz="quarter" idx="12"/>
          </p:nvPr>
        </p:nvSpPr>
        <p:spPr/>
        <p:txBody>
          <a:bodyPr/>
          <a:lstStyle/>
          <a:p>
            <a:fld id="{6D22F896-40B5-4ADD-8801-0D06FADFA095}" type="slidenum">
              <a:rPr lang="en-US" smtClean="0"/>
              <a:t>86</a:t>
            </a:fld>
            <a:endParaRPr lang="en-US" dirty="0"/>
          </a:p>
        </p:txBody>
      </p:sp>
      <p:sp>
        <p:nvSpPr>
          <p:cNvPr id="5" name="Title 1"/>
          <p:cNvSpPr>
            <a:spLocks noGrp="1"/>
          </p:cNvSpPr>
          <p:nvPr>
            <p:ph type="title"/>
          </p:nvPr>
        </p:nvSpPr>
        <p:spPr>
          <a:xfrm>
            <a:off x="1141413" y="618518"/>
            <a:ext cx="9905998" cy="1478570"/>
          </a:xfrm>
        </p:spPr>
        <p:txBody>
          <a:bodyPr/>
          <a:lstStyle/>
          <a:p>
            <a:r>
              <a:rPr lang="en-US" dirty="0">
                <a:latin typeface="Comic Sans MS" panose="030F0702030302020204" pitchFamily="66" charset="0"/>
              </a:rPr>
              <a:t>Why GENERATIVE MODEL?</a:t>
            </a:r>
          </a:p>
        </p:txBody>
      </p:sp>
      <p:pic>
        <p:nvPicPr>
          <p:cNvPr id="1026" name="Picture 2" descr="Image result for generative network output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48163"/>
          <a:stretch>
            <a:fillRect/>
          </a:stretch>
        </p:blipFill>
        <p:spPr bwMode="auto">
          <a:xfrm>
            <a:off x="7962465" y="2189161"/>
            <a:ext cx="3084945" cy="3081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Framework with two deep neural networks </a:t>
            </a:r>
            <a:r>
              <a:rPr lang="en-US" b="1" i="1" dirty="0"/>
              <a:t>pitted against each other</a:t>
            </a:r>
          </a:p>
          <a:p>
            <a:r>
              <a:rPr lang="en-US" b="1" i="1" dirty="0"/>
              <a:t>Discriminative model</a:t>
            </a:r>
          </a:p>
          <a:p>
            <a:pPr lvl="1"/>
            <a:r>
              <a:rPr lang="en-US" dirty="0"/>
              <a:t>Tries to discriminate between</a:t>
            </a:r>
          </a:p>
          <a:p>
            <a:pPr lvl="2"/>
            <a:r>
              <a:rPr lang="en-US" dirty="0"/>
              <a:t>Samples from the </a:t>
            </a:r>
            <a:r>
              <a:rPr lang="en-US" b="1" i="1" dirty="0"/>
              <a:t>data</a:t>
            </a:r>
            <a:r>
              <a:rPr lang="en-US" dirty="0"/>
              <a:t> distribution</a:t>
            </a:r>
          </a:p>
          <a:p>
            <a:pPr lvl="2"/>
            <a:r>
              <a:rPr lang="en-US" dirty="0"/>
              <a:t>Samples from the </a:t>
            </a:r>
            <a:r>
              <a:rPr lang="en-US" b="1" i="1" dirty="0"/>
              <a:t>model</a:t>
            </a:r>
            <a:r>
              <a:rPr lang="en-US" dirty="0"/>
              <a:t> distribution</a:t>
            </a:r>
          </a:p>
          <a:p>
            <a:r>
              <a:rPr lang="en-US" b="1" i="1" dirty="0"/>
              <a:t>Generative model</a:t>
            </a:r>
          </a:p>
          <a:p>
            <a:pPr lvl="1"/>
            <a:r>
              <a:rPr lang="en-US" dirty="0"/>
              <a:t>Tries to ‘trick’ discriminator by generating samples that are </a:t>
            </a:r>
            <a:r>
              <a:rPr lang="en-US" b="1" i="1" dirty="0"/>
              <a:t>hard to discriminate</a:t>
            </a:r>
          </a:p>
        </p:txBody>
      </p:sp>
      <p:sp>
        <p:nvSpPr>
          <p:cNvPr id="4" name="Slide Number Placeholder 3"/>
          <p:cNvSpPr>
            <a:spLocks noGrp="1"/>
          </p:cNvSpPr>
          <p:nvPr>
            <p:ph type="sldNum" sz="quarter" idx="12"/>
          </p:nvPr>
        </p:nvSpPr>
        <p:spPr/>
        <p:txBody>
          <a:bodyPr/>
          <a:lstStyle/>
          <a:p>
            <a:fld id="{6D22F896-40B5-4ADD-8801-0D06FADFA095}" type="slidenum">
              <a:rPr lang="en-US" smtClean="0"/>
              <a:t>87</a:t>
            </a:fld>
            <a:endParaRPr lang="en-US" dirty="0"/>
          </a:p>
        </p:txBody>
      </p:sp>
      <p:sp>
        <p:nvSpPr>
          <p:cNvPr id="5" name="Title 1"/>
          <p:cNvSpPr>
            <a:spLocks noGrp="1"/>
          </p:cNvSpPr>
          <p:nvPr>
            <p:ph type="title"/>
          </p:nvPr>
        </p:nvSpPr>
        <p:spPr>
          <a:xfrm>
            <a:off x="1141413" y="618518"/>
            <a:ext cx="9905998" cy="1478570"/>
          </a:xfrm>
        </p:spPr>
        <p:txBody>
          <a:bodyPr/>
          <a:lstStyle/>
          <a:p>
            <a:r>
              <a:rPr lang="en-US" dirty="0">
                <a:latin typeface="Comic Sans MS" panose="030F0702030302020204" pitchFamily="66" charset="0"/>
              </a:rPr>
              <a:t>Generative adversarial network (gan)</a:t>
            </a:r>
          </a:p>
        </p:txBody>
      </p:sp>
      <p:pic>
        <p:nvPicPr>
          <p:cNvPr id="9"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431" t="7000" r="8037" b="17432"/>
          <a:stretch>
            <a:fillRect/>
          </a:stretch>
        </p:blipFill>
        <p:spPr bwMode="auto">
          <a:xfrm>
            <a:off x="7316470" y="2764155"/>
            <a:ext cx="3730625" cy="2219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analogy</a:t>
            </a:r>
          </a:p>
        </p:txBody>
      </p:sp>
      <p:sp>
        <p:nvSpPr>
          <p:cNvPr id="4" name="Slide Number Placeholder 3"/>
          <p:cNvSpPr>
            <a:spLocks noGrp="1"/>
          </p:cNvSpPr>
          <p:nvPr>
            <p:ph type="sldNum" sz="quarter" idx="12"/>
          </p:nvPr>
        </p:nvSpPr>
        <p:spPr/>
        <p:txBody>
          <a:bodyPr/>
          <a:lstStyle/>
          <a:p>
            <a:fld id="{6D22F896-40B5-4ADD-8801-0D06FADFA095}" type="slidenum">
              <a:rPr lang="en-US" smtClean="0"/>
              <a:t>88</a:t>
            </a:fld>
            <a:endParaRPr lang="en-US" dirty="0"/>
          </a:p>
        </p:txBody>
      </p:sp>
      <p:pic>
        <p:nvPicPr>
          <p:cNvPr id="3074" name="Picture 2" descr="Image result for counterfei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8716" y="2106241"/>
            <a:ext cx="2558697" cy="21069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284" y="2016708"/>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p:cNvSpPr/>
          <p:nvPr/>
        </p:nvSpPr>
        <p:spPr>
          <a:xfrm>
            <a:off x="5485890" y="2859084"/>
            <a:ext cx="1492917" cy="601247"/>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ose"/>
          <p:cNvPicPr>
            <a:picLocks noChangeAspect="1"/>
          </p:cNvPicPr>
          <p:nvPr/>
        </p:nvPicPr>
        <p:blipFill>
          <a:blip r:embed="rId4"/>
          <a:stretch>
            <a:fillRect/>
          </a:stretch>
        </p:blipFill>
        <p:spPr>
          <a:xfrm>
            <a:off x="5434007" y="3569115"/>
            <a:ext cx="1282063" cy="128206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116" y="1731310"/>
            <a:ext cx="1589848" cy="91335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0116" y="1731310"/>
            <a:ext cx="1589848" cy="91335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0117" y="1730472"/>
            <a:ext cx="1589847" cy="998334"/>
          </a:xfrm>
          <a:prstGeom prst="rect">
            <a:avLst/>
          </a:prstGeom>
        </p:spPr>
      </p:pic>
      <p:sp>
        <p:nvSpPr>
          <p:cNvPr id="18" name="Content Placeholder 2"/>
          <p:cNvSpPr txBox="1"/>
          <p:nvPr/>
        </p:nvSpPr>
        <p:spPr>
          <a:xfrm>
            <a:off x="2666152" y="4297112"/>
            <a:ext cx="1403824" cy="4192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Counterfeiter</a:t>
            </a:r>
          </a:p>
        </p:txBody>
      </p:sp>
      <p:sp>
        <p:nvSpPr>
          <p:cNvPr id="19" name="Content Placeholder 2"/>
          <p:cNvSpPr txBox="1"/>
          <p:nvPr/>
        </p:nvSpPr>
        <p:spPr>
          <a:xfrm>
            <a:off x="8607024" y="4297112"/>
            <a:ext cx="706519" cy="4192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Police</a:t>
            </a:r>
          </a:p>
        </p:txBody>
      </p:sp>
      <p:sp>
        <p:nvSpPr>
          <p:cNvPr id="20" name="Content Placeholder 2"/>
          <p:cNvSpPr txBox="1"/>
          <p:nvPr/>
        </p:nvSpPr>
        <p:spPr>
          <a:xfrm>
            <a:off x="1372376" y="5208841"/>
            <a:ext cx="9905999" cy="57902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Competition drives both to </a:t>
            </a:r>
            <a:r>
              <a:rPr lang="en-US" b="1" i="1" dirty="0"/>
              <a:t>improve</a:t>
            </a:r>
            <a:r>
              <a:rPr lang="en-US" dirty="0"/>
              <a:t> until counterfeits are </a:t>
            </a:r>
            <a:r>
              <a:rPr lang="en-US" b="1" i="1" dirty="0"/>
              <a:t>indistinguishable</a:t>
            </a:r>
          </a:p>
        </p:txBody>
      </p:sp>
      <p:pic>
        <p:nvPicPr>
          <p:cNvPr id="13" name="Graphic 12" descr="Close"/>
          <p:cNvPicPr>
            <a:picLocks noChangeAspect="1"/>
          </p:cNvPicPr>
          <p:nvPr/>
        </p:nvPicPr>
        <p:blipFill>
          <a:blip r:embed="rId8"/>
          <a:stretch>
            <a:fillRect/>
          </a:stretch>
        </p:blipFill>
        <p:spPr>
          <a:xfrm>
            <a:off x="5435092" y="3563812"/>
            <a:ext cx="1282063" cy="1282063"/>
          </a:xfrm>
          <a:prstGeom prst="rect">
            <a:avLst/>
          </a:prstGeom>
        </p:spPr>
      </p:pic>
      <p:pic>
        <p:nvPicPr>
          <p:cNvPr id="3086" name="Picture 1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4008" y="3694506"/>
            <a:ext cx="1282062" cy="1280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fade">
                                      <p:cBhvr>
                                        <p:cTn id="32" dur="500"/>
                                        <p:tgtEl>
                                          <p:spTgt spid="30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GAN is a two player minimax zero-sum game</a:t>
            </a:r>
          </a:p>
          <a:p>
            <a:pPr lvl="1"/>
            <a:r>
              <a:rPr lang="en-US" dirty="0"/>
              <a:t>One player </a:t>
            </a:r>
            <a:r>
              <a:rPr lang="en-US" b="1" i="1" dirty="0"/>
              <a:t>maximizes</a:t>
            </a:r>
            <a:r>
              <a:rPr lang="en-US" dirty="0"/>
              <a:t> the value function – </a:t>
            </a:r>
            <a:r>
              <a:rPr lang="en-US" b="1" i="1" dirty="0"/>
              <a:t>Discriminator, D</a:t>
            </a:r>
          </a:p>
          <a:p>
            <a:pPr lvl="1"/>
            <a:r>
              <a:rPr lang="en-US" dirty="0"/>
              <a:t>The other player </a:t>
            </a:r>
            <a:r>
              <a:rPr lang="en-US" b="1" i="1" dirty="0"/>
              <a:t>minimizes</a:t>
            </a:r>
            <a:r>
              <a:rPr lang="en-US" dirty="0"/>
              <a:t> the value function – </a:t>
            </a:r>
            <a:r>
              <a:rPr lang="en-US" b="1" i="1" dirty="0"/>
              <a:t>Generator, G</a:t>
            </a:r>
          </a:p>
          <a:p>
            <a:endParaRPr lang="en-US" b="1" i="1" dirty="0"/>
          </a:p>
          <a:p>
            <a:pPr marL="0" indent="0">
              <a:buNone/>
            </a:pPr>
            <a:endParaRPr lang="en-US" b="1" i="1" dirty="0"/>
          </a:p>
        </p:txBody>
      </p:sp>
      <p:sp>
        <p:nvSpPr>
          <p:cNvPr id="4" name="Slide Number Placeholder 3"/>
          <p:cNvSpPr>
            <a:spLocks noGrp="1"/>
          </p:cNvSpPr>
          <p:nvPr>
            <p:ph type="sldNum" sz="quarter" idx="12"/>
          </p:nvPr>
        </p:nvSpPr>
        <p:spPr/>
        <p:txBody>
          <a:bodyPr/>
          <a:lstStyle/>
          <a:p>
            <a:fld id="{6D22F896-40B5-4ADD-8801-0D06FADFA095}" type="slidenum">
              <a:rPr lang="en-US" smtClean="0"/>
              <a:t>89</a:t>
            </a:fld>
            <a:endParaRPr lang="en-US" dirty="0"/>
          </a:p>
        </p:txBody>
      </p:sp>
      <p:sp>
        <p:nvSpPr>
          <p:cNvPr id="5" name="Title 1"/>
          <p:cNvSpPr>
            <a:spLocks noGrp="1"/>
          </p:cNvSpPr>
          <p:nvPr>
            <p:ph type="title"/>
          </p:nvPr>
        </p:nvSpPr>
        <p:spPr>
          <a:xfrm>
            <a:off x="1141413" y="618518"/>
            <a:ext cx="9905998" cy="1478570"/>
          </a:xfrm>
        </p:spPr>
        <p:txBody>
          <a:bodyPr/>
          <a:lstStyle/>
          <a:p>
            <a:r>
              <a:rPr lang="en-US" dirty="0">
                <a:latin typeface="Comic Sans MS" panose="030F0702030302020204" pitchFamily="66" charset="0"/>
              </a:rPr>
              <a:t>Zero-sum game</a:t>
            </a:r>
          </a:p>
        </p:txBody>
      </p:sp>
      <p:pic>
        <p:nvPicPr>
          <p:cNvPr id="2" name="Picture 1"/>
          <p:cNvPicPr>
            <a:picLocks noChangeAspect="1"/>
          </p:cNvPicPr>
          <p:nvPr/>
        </p:nvPicPr>
        <p:blipFill rotWithShape="1">
          <a:blip r:embed="rId2"/>
          <a:srcRect t="14128" b="11393"/>
          <a:stretch>
            <a:fillRect/>
          </a:stretch>
        </p:blipFill>
        <p:spPr>
          <a:xfrm>
            <a:off x="2319046" y="3949831"/>
            <a:ext cx="7550729" cy="622169"/>
          </a:xfrm>
          <a:prstGeom prst="rect">
            <a:avLst/>
          </a:prstGeom>
        </p:spPr>
      </p:pic>
      <p:sp>
        <p:nvSpPr>
          <p:cNvPr id="6" name="Speech Bubble: Rectangle with Corners Rounded 5"/>
          <p:cNvSpPr/>
          <p:nvPr/>
        </p:nvSpPr>
        <p:spPr>
          <a:xfrm rot="10800000">
            <a:off x="4100986" y="4786150"/>
            <a:ext cx="2130478" cy="1168924"/>
          </a:xfrm>
          <a:prstGeom prst="wedgeRoundRectCallout">
            <a:avLst>
              <a:gd name="adj1" fmla="val -41273"/>
              <a:gd name="adj2" fmla="val 85887"/>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p:nvPr/>
        </p:nvSpPr>
        <p:spPr>
          <a:xfrm>
            <a:off x="4100984" y="4883086"/>
            <a:ext cx="2130479" cy="832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dirty="0">
                <a:solidFill>
                  <a:schemeClr val="bg1"/>
                </a:solidFill>
              </a:rPr>
              <a:t>Probability that </a:t>
            </a:r>
            <a:r>
              <a:rPr lang="en-US" sz="1600" b="1" i="1" dirty="0">
                <a:solidFill>
                  <a:schemeClr val="bg1"/>
                </a:solidFill>
              </a:rPr>
              <a:t>x</a:t>
            </a:r>
            <a:r>
              <a:rPr lang="en-US" sz="1600" dirty="0">
                <a:solidFill>
                  <a:schemeClr val="bg1"/>
                </a:solidFill>
              </a:rPr>
              <a:t> came from the data rather than the generator</a:t>
            </a:r>
            <a:endParaRPr lang="en-US" sz="1800" dirty="0">
              <a:solidFill>
                <a:schemeClr val="bg1"/>
              </a:solidFill>
            </a:endParaRPr>
          </a:p>
        </p:txBody>
      </p:sp>
      <p:sp>
        <p:nvSpPr>
          <p:cNvPr id="8" name="Speech Bubble: Rectangle with Corners Rounded 7"/>
          <p:cNvSpPr/>
          <p:nvPr/>
        </p:nvSpPr>
        <p:spPr>
          <a:xfrm rot="10800000">
            <a:off x="1811497" y="4786151"/>
            <a:ext cx="2130478" cy="1168924"/>
          </a:xfrm>
          <a:prstGeom prst="wedgeRoundRectCallout">
            <a:avLst>
              <a:gd name="adj1" fmla="val -24458"/>
              <a:gd name="adj2" fmla="val 83468"/>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p:nvPr/>
        </p:nvSpPr>
        <p:spPr>
          <a:xfrm>
            <a:off x="2197220" y="5158509"/>
            <a:ext cx="1359029" cy="42420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dirty="0">
                <a:solidFill>
                  <a:schemeClr val="bg1"/>
                </a:solidFill>
              </a:rPr>
              <a:t>Value function</a:t>
            </a:r>
            <a:endParaRPr lang="en-US" sz="1800" dirty="0">
              <a:solidFill>
                <a:schemeClr val="bg1"/>
              </a:solidFill>
            </a:endParaRPr>
          </a:p>
        </p:txBody>
      </p:sp>
      <p:sp>
        <p:nvSpPr>
          <p:cNvPr id="10" name="Speech Bubble: Rectangle with Corners Rounded 9"/>
          <p:cNvSpPr/>
          <p:nvPr/>
        </p:nvSpPr>
        <p:spPr>
          <a:xfrm rot="10800000">
            <a:off x="6390475" y="4786150"/>
            <a:ext cx="2130478" cy="1168924"/>
          </a:xfrm>
          <a:prstGeom prst="wedgeRoundRectCallout">
            <a:avLst>
              <a:gd name="adj1" fmla="val -4104"/>
              <a:gd name="adj2" fmla="val 81049"/>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p:nvPr/>
        </p:nvSpPr>
        <p:spPr>
          <a:xfrm>
            <a:off x="6606851" y="4954261"/>
            <a:ext cx="1697725" cy="832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dirty="0">
                <a:solidFill>
                  <a:schemeClr val="bg1"/>
                </a:solidFill>
              </a:rPr>
              <a:t>Prior on input noise variables</a:t>
            </a:r>
            <a:endParaRPr lang="en-US" sz="1800" dirty="0">
              <a:solidFill>
                <a:schemeClr val="bg1"/>
              </a:solidFill>
            </a:endParaRPr>
          </a:p>
        </p:txBody>
      </p:sp>
      <p:sp>
        <p:nvSpPr>
          <p:cNvPr id="12" name="Speech Bubble: Rectangle with Corners Rounded 11"/>
          <p:cNvSpPr/>
          <p:nvPr/>
        </p:nvSpPr>
        <p:spPr>
          <a:xfrm rot="10800000">
            <a:off x="8679964" y="4786151"/>
            <a:ext cx="2130478" cy="1168924"/>
          </a:xfrm>
          <a:prstGeom prst="wedgeRoundRectCallout">
            <a:avLst>
              <a:gd name="adj1" fmla="val 29524"/>
              <a:gd name="adj2" fmla="val 85081"/>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txBox="1"/>
          <p:nvPr/>
        </p:nvSpPr>
        <p:spPr>
          <a:xfrm>
            <a:off x="9055212" y="5004536"/>
            <a:ext cx="1379981" cy="832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dirty="0">
                <a:solidFill>
                  <a:schemeClr val="bg1"/>
                </a:solidFill>
              </a:rPr>
              <a:t>Mapping to data space</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bldLvl="0" animBg="1"/>
      <p:bldP spid="9" grpId="0"/>
      <p:bldP spid="10" grpId="0" bldLvl="0" animBg="1"/>
      <p:bldP spid="11" grpId="0"/>
      <p:bldP spid="12" grpId="0" bldLvl="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356" y="0"/>
            <a:ext cx="6325643" cy="998621"/>
          </a:xfrm>
        </p:spPr>
        <p:txBody>
          <a:bodyPr>
            <a:normAutofit/>
          </a:bodyPr>
          <a:lstStyle/>
          <a:p>
            <a:pPr algn="ctr"/>
            <a:r>
              <a:rPr lang="en-US" altLang="zh-CN" b="1" dirty="0" smtClean="0">
                <a:solidFill>
                  <a:schemeClr val="bg1"/>
                </a:solidFill>
              </a:rPr>
              <a:t> </a:t>
            </a:r>
            <a:endParaRPr lang="zh-CN" altLang="en-US" b="1" dirty="0">
              <a:solidFill>
                <a:schemeClr val="bg1"/>
              </a:solidFill>
            </a:endParaRPr>
          </a:p>
        </p:txBody>
      </p:sp>
      <p:sp>
        <p:nvSpPr>
          <p:cNvPr id="4" name="Slide Number Placeholder 3"/>
          <p:cNvSpPr>
            <a:spLocks noGrp="1"/>
          </p:cNvSpPr>
          <p:nvPr>
            <p:ph type="sldNum" sz="quarter" idx="12"/>
          </p:nvPr>
        </p:nvSpPr>
        <p:spPr/>
        <p:txBody>
          <a:bodyPr/>
          <a:lstStyle/>
          <a:p>
            <a:fld id="{39B52CAD-26A3-4C90-B9FE-07B6B362F776}" type="slidenum">
              <a:rPr lang="zh-CN" altLang="en-US" sz="1600" smtClean="0">
                <a:solidFill>
                  <a:schemeClr val="tx1"/>
                </a:solidFill>
              </a:rPr>
              <a:t>9</a:t>
            </a:fld>
            <a:endParaRPr lang="zh-CN" altLang="en-US" sz="1600">
              <a:solidFill>
                <a:schemeClr val="tx1"/>
              </a:solidFill>
            </a:endParaRPr>
          </a:p>
        </p:txBody>
      </p:sp>
      <p:sp>
        <p:nvSpPr>
          <p:cNvPr id="5" name="Title 1"/>
          <p:cNvSpPr txBox="1"/>
          <p:nvPr/>
        </p:nvSpPr>
        <p:spPr>
          <a:xfrm>
            <a:off x="4191000" y="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b="1" dirty="0">
              <a:solidFill>
                <a:schemeClr val="bg1"/>
              </a:solidFill>
            </a:endParaRPr>
          </a:p>
        </p:txBody>
      </p:sp>
      <p:sp>
        <p:nvSpPr>
          <p:cNvPr id="9" name="Content Placeholder 2"/>
          <p:cNvSpPr txBox="1"/>
          <p:nvPr/>
        </p:nvSpPr>
        <p:spPr>
          <a:xfrm>
            <a:off x="2002486" y="990600"/>
            <a:ext cx="854346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smtClean="0">
                <a:latin typeface="Times New Roman" panose="02020603050405020304" pitchFamily="18" charset="0"/>
                <a:cs typeface="Times New Roman" panose="02020603050405020304" pitchFamily="18" charset="0"/>
              </a:rPr>
              <a:t>Necessary Condition for being a RL problem</a:t>
            </a:r>
            <a:endParaRPr lang="en-US" altLang="zh-CN" sz="1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2002486" y="1447254"/>
            <a:ext cx="6913880" cy="36830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 Furthermore, the reward may be known way after action was executed </a:t>
            </a:r>
            <a:endParaRPr lang="zh-CN" altLang="en-US" dirty="0">
              <a:latin typeface="Times New Roman" panose="02020603050405020304" pitchFamily="18" charset="0"/>
              <a:cs typeface="Times New Roman" panose="02020603050405020304" pitchFamily="18" charset="0"/>
            </a:endParaRPr>
          </a:p>
        </p:txBody>
      </p:sp>
      <p:pic>
        <p:nvPicPr>
          <p:cNvPr id="2050" name="Picture 2" descr="Image result for discount 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656" y="1914768"/>
            <a:ext cx="4839744" cy="4839744"/>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1"/>
          <p:cNvSpPr txBox="1"/>
          <p:nvPr/>
        </p:nvSpPr>
        <p:spPr>
          <a:xfrm>
            <a:off x="760956" y="102870"/>
            <a:ext cx="6325643" cy="9986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solidFill>
                  <a:schemeClr val="tx1"/>
                </a:solidFill>
              </a:rPr>
              <a:t>Introduction to 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Gan training algorithm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90</a:t>
            </a:fld>
            <a:endParaRPr lang="en-US" dirty="0"/>
          </a:p>
        </p:txBody>
      </p:sp>
      <p:pic>
        <p:nvPicPr>
          <p:cNvPr id="5" name="Picture 4"/>
          <p:cNvPicPr>
            <a:picLocks noChangeAspect="1"/>
          </p:cNvPicPr>
          <p:nvPr/>
        </p:nvPicPr>
        <p:blipFill>
          <a:blip r:embed="rId2"/>
          <a:stretch>
            <a:fillRect/>
          </a:stretch>
        </p:blipFill>
        <p:spPr>
          <a:xfrm>
            <a:off x="2503369" y="1908830"/>
            <a:ext cx="7182086" cy="4727640"/>
          </a:xfrm>
          <a:prstGeom prst="rect">
            <a:avLst/>
          </a:prstGeom>
        </p:spPr>
      </p:pic>
      <p:sp>
        <p:nvSpPr>
          <p:cNvPr id="8" name="Speech Bubble: Rectangle with Corners Rounded 7"/>
          <p:cNvSpPr/>
          <p:nvPr/>
        </p:nvSpPr>
        <p:spPr>
          <a:xfrm rot="10800000">
            <a:off x="283130" y="3429000"/>
            <a:ext cx="2130478" cy="1168924"/>
          </a:xfrm>
          <a:prstGeom prst="wedgeRoundRectCallout">
            <a:avLst>
              <a:gd name="adj1" fmla="val -132423"/>
              <a:gd name="adj2" fmla="val -18145"/>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txBox="1"/>
          <p:nvPr/>
        </p:nvSpPr>
        <p:spPr>
          <a:xfrm>
            <a:off x="283130" y="3597111"/>
            <a:ext cx="2130479" cy="832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dirty="0">
                <a:solidFill>
                  <a:schemeClr val="bg1"/>
                </a:solidFill>
              </a:rPr>
              <a:t>Gradient ascent on the discriminator</a:t>
            </a:r>
          </a:p>
        </p:txBody>
      </p:sp>
      <p:sp>
        <p:nvSpPr>
          <p:cNvPr id="10" name="Speech Bubble: Rectangle with Corners Rounded 9"/>
          <p:cNvSpPr/>
          <p:nvPr/>
        </p:nvSpPr>
        <p:spPr>
          <a:xfrm rot="10800000">
            <a:off x="9775215" y="4845755"/>
            <a:ext cx="2130478" cy="1168924"/>
          </a:xfrm>
          <a:prstGeom prst="wedgeRoundRectCallout">
            <a:avLst>
              <a:gd name="adj1" fmla="val 145894"/>
              <a:gd name="adj2" fmla="val -18951"/>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txBox="1"/>
          <p:nvPr/>
        </p:nvSpPr>
        <p:spPr>
          <a:xfrm>
            <a:off x="9775215" y="5013866"/>
            <a:ext cx="2130479" cy="832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dirty="0">
                <a:solidFill>
                  <a:schemeClr val="bg1"/>
                </a:solidFill>
              </a:rPr>
              <a:t>Gradient descent on the generator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bldLvl="0" animBg="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Gan training algorithm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91</a:t>
            </a:fld>
            <a:endParaRPr lang="en-US" dirty="0"/>
          </a:p>
        </p:txBody>
      </p:sp>
      <p:pic>
        <p:nvPicPr>
          <p:cNvPr id="5" name="Picture 4"/>
          <p:cNvPicPr>
            <a:picLocks noChangeAspect="1"/>
          </p:cNvPicPr>
          <p:nvPr/>
        </p:nvPicPr>
        <p:blipFill>
          <a:blip r:embed="rId2"/>
          <a:stretch>
            <a:fillRect/>
          </a:stretch>
        </p:blipFill>
        <p:spPr>
          <a:xfrm>
            <a:off x="1689097" y="1880647"/>
            <a:ext cx="8810625" cy="2524125"/>
          </a:xfrm>
          <a:prstGeom prst="rect">
            <a:avLst/>
          </a:prstGeom>
        </p:spPr>
      </p:pic>
      <p:sp>
        <p:nvSpPr>
          <p:cNvPr id="8" name="Content Placeholder 2"/>
          <p:cNvSpPr txBox="1"/>
          <p:nvPr/>
        </p:nvSpPr>
        <p:spPr>
          <a:xfrm>
            <a:off x="4612031" y="4977353"/>
            <a:ext cx="2964759" cy="1498862"/>
          </a:xfrm>
          <a:prstGeom prst="rect">
            <a:avLst/>
          </a:prstGeom>
          <a:solidFill>
            <a:schemeClr val="tx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dirty="0">
                <a:solidFill>
                  <a:srgbClr val="0070C0"/>
                </a:solidFill>
              </a:rPr>
              <a:t>-----</a:t>
            </a:r>
            <a:r>
              <a:rPr lang="en-US" sz="1600" dirty="0">
                <a:solidFill>
                  <a:schemeClr val="bg1"/>
                </a:solidFill>
              </a:rPr>
              <a:t> Discriminative distribution, D</a:t>
            </a:r>
          </a:p>
          <a:p>
            <a:pPr marL="0" indent="0">
              <a:buNone/>
            </a:pPr>
            <a:r>
              <a:rPr lang="en-US" sz="2000" b="1" dirty="0">
                <a:solidFill>
                  <a:srgbClr val="00B050"/>
                </a:solidFill>
              </a:rPr>
              <a:t>___</a:t>
            </a:r>
            <a:r>
              <a:rPr lang="en-US" sz="1800" dirty="0">
                <a:solidFill>
                  <a:schemeClr val="bg1"/>
                </a:solidFill>
              </a:rPr>
              <a:t> </a:t>
            </a:r>
            <a:r>
              <a:rPr lang="en-US" sz="1600" dirty="0">
                <a:solidFill>
                  <a:schemeClr val="bg1"/>
                </a:solidFill>
              </a:rPr>
              <a:t>Generative distribution, G</a:t>
            </a:r>
          </a:p>
          <a:p>
            <a:pPr marL="0" indent="0">
              <a:buNone/>
            </a:pPr>
            <a:r>
              <a:rPr lang="en-US" sz="2000" b="1" dirty="0">
                <a:solidFill>
                  <a:schemeClr val="bg1"/>
                </a:solidFill>
              </a:rPr>
              <a:t>…..</a:t>
            </a:r>
            <a:r>
              <a:rPr lang="en-US" sz="1600" dirty="0">
                <a:solidFill>
                  <a:schemeClr val="bg1"/>
                </a:solidFill>
              </a:rPr>
              <a:t> Data distribution</a:t>
            </a:r>
            <a:endParaRPr lang="en-US" sz="1600" b="1" dirty="0">
              <a:solidFill>
                <a:schemeClr val="bg1"/>
              </a:solidFill>
            </a:endParaRPr>
          </a:p>
          <a:p>
            <a:pPr marL="0" indent="0">
              <a:buNone/>
            </a:pPr>
            <a:endParaRPr lang="en-US" sz="1600" b="1" dirty="0">
              <a:solidFill>
                <a:srgbClr val="00B050"/>
              </a:solidFill>
            </a:endParaRPr>
          </a:p>
        </p:txBody>
      </p:sp>
      <p:sp>
        <p:nvSpPr>
          <p:cNvPr id="9" name="Content Placeholder 2"/>
          <p:cNvSpPr txBox="1"/>
          <p:nvPr/>
        </p:nvSpPr>
        <p:spPr>
          <a:xfrm>
            <a:off x="2223093" y="4404772"/>
            <a:ext cx="1057435" cy="4192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Poorly fit</a:t>
            </a:r>
          </a:p>
        </p:txBody>
      </p:sp>
      <p:sp>
        <p:nvSpPr>
          <p:cNvPr id="10" name="Content Placeholder 2"/>
          <p:cNvSpPr txBox="1"/>
          <p:nvPr/>
        </p:nvSpPr>
        <p:spPr>
          <a:xfrm>
            <a:off x="4044099" y="4404772"/>
            <a:ext cx="1734532"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After updating D</a:t>
            </a:r>
          </a:p>
        </p:txBody>
      </p:sp>
      <p:sp>
        <p:nvSpPr>
          <p:cNvPr id="11" name="Content Placeholder 2"/>
          <p:cNvSpPr txBox="1"/>
          <p:nvPr/>
        </p:nvSpPr>
        <p:spPr>
          <a:xfrm>
            <a:off x="6232688" y="4404772"/>
            <a:ext cx="1808375"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After updating G</a:t>
            </a:r>
          </a:p>
        </p:txBody>
      </p:sp>
      <p:sp>
        <p:nvSpPr>
          <p:cNvPr id="12" name="Content Placeholder 2"/>
          <p:cNvSpPr txBox="1"/>
          <p:nvPr/>
        </p:nvSpPr>
        <p:spPr>
          <a:xfrm>
            <a:off x="8866527" y="4404772"/>
            <a:ext cx="1173020"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Equilibrium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Optimal discriminator, d</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92</a:t>
            </a:fld>
            <a:endParaRPr lang="en-US" dirty="0"/>
          </a:p>
        </p:txBody>
      </p:sp>
      <p:pic>
        <p:nvPicPr>
          <p:cNvPr id="5" name="Picture 4"/>
          <p:cNvPicPr>
            <a:picLocks noChangeAspect="1"/>
          </p:cNvPicPr>
          <p:nvPr/>
        </p:nvPicPr>
        <p:blipFill rotWithShape="1">
          <a:blip r:embed="rId2"/>
          <a:srcRect l="25766" r="51658"/>
          <a:stretch>
            <a:fillRect/>
          </a:stretch>
        </p:blipFill>
        <p:spPr>
          <a:xfrm>
            <a:off x="2913135" y="2097088"/>
            <a:ext cx="1989055" cy="2524125"/>
          </a:xfrm>
          <a:prstGeom prst="rect">
            <a:avLst/>
          </a:prstGeom>
        </p:spPr>
      </p:pic>
      <p:sp>
        <p:nvSpPr>
          <p:cNvPr id="6" name="Content Placeholder 2"/>
          <p:cNvSpPr txBox="1"/>
          <p:nvPr/>
        </p:nvSpPr>
        <p:spPr>
          <a:xfrm>
            <a:off x="2425281" y="5371363"/>
            <a:ext cx="2964759" cy="495433"/>
          </a:xfrm>
          <a:prstGeom prst="rect">
            <a:avLst/>
          </a:prstGeom>
          <a:solidFill>
            <a:schemeClr val="tx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dirty="0">
                <a:solidFill>
                  <a:srgbClr val="0070C0"/>
                </a:solidFill>
              </a:rPr>
              <a:t>-----</a:t>
            </a:r>
            <a:r>
              <a:rPr lang="en-US" sz="1600" dirty="0">
                <a:solidFill>
                  <a:schemeClr val="bg1"/>
                </a:solidFill>
              </a:rPr>
              <a:t> Discriminative distribution, D</a:t>
            </a:r>
          </a:p>
        </p:txBody>
      </p:sp>
      <p:sp>
        <p:nvSpPr>
          <p:cNvPr id="7" name="Speech Bubble: Rectangle with Corners Rounded 6"/>
          <p:cNvSpPr/>
          <p:nvPr/>
        </p:nvSpPr>
        <p:spPr>
          <a:xfrm rot="10800000">
            <a:off x="6432470" y="2377440"/>
            <a:ext cx="2977022" cy="1751504"/>
          </a:xfrm>
          <a:prstGeom prst="wedgeRoundRectCallout">
            <a:avLst>
              <a:gd name="adj1" fmla="val 132072"/>
              <a:gd name="adj2" fmla="val 20204"/>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6475792" y="4631341"/>
            <a:ext cx="2933700" cy="847725"/>
          </a:xfrm>
          <a:prstGeom prst="rect">
            <a:avLst/>
          </a:prstGeom>
        </p:spPr>
      </p:pic>
      <p:sp>
        <p:nvSpPr>
          <p:cNvPr id="10" name="Content Placeholder 2"/>
          <p:cNvSpPr txBox="1"/>
          <p:nvPr/>
        </p:nvSpPr>
        <p:spPr>
          <a:xfrm>
            <a:off x="3040395" y="4635981"/>
            <a:ext cx="1734532"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After updating D</a:t>
            </a:r>
          </a:p>
        </p:txBody>
      </p:sp>
      <p:sp>
        <p:nvSpPr>
          <p:cNvPr id="11" name="Content Placeholder 2"/>
          <p:cNvSpPr txBox="1"/>
          <p:nvPr/>
        </p:nvSpPr>
        <p:spPr>
          <a:xfrm>
            <a:off x="6767689" y="2715421"/>
            <a:ext cx="2306583" cy="107554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dirty="0">
                <a:solidFill>
                  <a:schemeClr val="bg1"/>
                </a:solidFill>
              </a:rPr>
              <a:t>D is trained in the </a:t>
            </a:r>
            <a:r>
              <a:rPr lang="en-US" sz="1800" b="1" i="1" dirty="0">
                <a:solidFill>
                  <a:schemeClr val="bg1"/>
                </a:solidFill>
              </a:rPr>
              <a:t>inner loop</a:t>
            </a:r>
            <a:r>
              <a:rPr lang="en-US" sz="1800" dirty="0">
                <a:solidFill>
                  <a:schemeClr val="bg1"/>
                </a:solidFill>
              </a:rPr>
              <a:t> of the algorithm, converging to </a:t>
            </a:r>
            <a:r>
              <a:rPr lang="en-US" sz="1800" b="1" i="1" dirty="0">
                <a:solidFill>
                  <a:schemeClr val="bg1"/>
                </a:solidFill>
              </a:rPr>
              <a:t>D*(x)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Optimal generator, G</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93</a:t>
            </a:fld>
            <a:endParaRPr lang="en-US" dirty="0"/>
          </a:p>
        </p:txBody>
      </p:sp>
      <p:pic>
        <p:nvPicPr>
          <p:cNvPr id="5" name="Picture 4"/>
          <p:cNvPicPr>
            <a:picLocks noChangeAspect="1"/>
          </p:cNvPicPr>
          <p:nvPr/>
        </p:nvPicPr>
        <p:blipFill rotWithShape="1">
          <a:blip r:embed="rId2"/>
          <a:srcRect l="50018" r="27738"/>
          <a:stretch>
            <a:fillRect/>
          </a:stretch>
        </p:blipFill>
        <p:spPr>
          <a:xfrm>
            <a:off x="2758440" y="2097088"/>
            <a:ext cx="1959864" cy="2524125"/>
          </a:xfrm>
          <a:prstGeom prst="rect">
            <a:avLst/>
          </a:prstGeom>
        </p:spPr>
      </p:pic>
      <p:sp>
        <p:nvSpPr>
          <p:cNvPr id="6" name="Content Placeholder 2"/>
          <p:cNvSpPr txBox="1"/>
          <p:nvPr/>
        </p:nvSpPr>
        <p:spPr>
          <a:xfrm>
            <a:off x="2255991" y="5244071"/>
            <a:ext cx="2964759" cy="533436"/>
          </a:xfrm>
          <a:prstGeom prst="rect">
            <a:avLst/>
          </a:prstGeom>
          <a:solidFill>
            <a:schemeClr val="tx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b="1" dirty="0">
                <a:solidFill>
                  <a:srgbClr val="00B050"/>
                </a:solidFill>
              </a:rPr>
              <a:t>___</a:t>
            </a:r>
            <a:r>
              <a:rPr lang="en-US" sz="1800" dirty="0">
                <a:solidFill>
                  <a:schemeClr val="bg1"/>
                </a:solidFill>
              </a:rPr>
              <a:t> </a:t>
            </a:r>
            <a:r>
              <a:rPr lang="en-US" sz="1600" dirty="0">
                <a:solidFill>
                  <a:schemeClr val="bg1"/>
                </a:solidFill>
              </a:rPr>
              <a:t>Generative distribution, G</a:t>
            </a:r>
          </a:p>
        </p:txBody>
      </p:sp>
      <p:sp>
        <p:nvSpPr>
          <p:cNvPr id="7" name="Content Placeholder 2"/>
          <p:cNvSpPr txBox="1"/>
          <p:nvPr/>
        </p:nvSpPr>
        <p:spPr>
          <a:xfrm>
            <a:off x="2834184" y="4621213"/>
            <a:ext cx="1808375"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After updating G</a:t>
            </a:r>
          </a:p>
        </p:txBody>
      </p:sp>
      <p:sp>
        <p:nvSpPr>
          <p:cNvPr id="8" name="Speech Bubble: Rectangle with Corners Rounded 7"/>
          <p:cNvSpPr/>
          <p:nvPr/>
        </p:nvSpPr>
        <p:spPr>
          <a:xfrm rot="10800000">
            <a:off x="6432470" y="2377440"/>
            <a:ext cx="2977022" cy="1751504"/>
          </a:xfrm>
          <a:prstGeom prst="wedgeRoundRectCallout">
            <a:avLst>
              <a:gd name="adj1" fmla="val 132072"/>
              <a:gd name="adj2" fmla="val 20204"/>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p:cNvSpPr txBox="1"/>
          <p:nvPr/>
        </p:nvSpPr>
        <p:spPr>
          <a:xfrm>
            <a:off x="6454131" y="2511611"/>
            <a:ext cx="2933700" cy="147857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dirty="0">
                <a:solidFill>
                  <a:schemeClr val="bg1"/>
                </a:solidFill>
              </a:rPr>
              <a:t>Gradient of </a:t>
            </a:r>
            <a:r>
              <a:rPr lang="en-US" sz="1800" b="1" i="1" dirty="0">
                <a:solidFill>
                  <a:schemeClr val="bg1"/>
                </a:solidFill>
              </a:rPr>
              <a:t>D</a:t>
            </a:r>
            <a:r>
              <a:rPr lang="en-US" sz="1800" dirty="0">
                <a:solidFill>
                  <a:schemeClr val="bg1"/>
                </a:solidFill>
              </a:rPr>
              <a:t> has guided </a:t>
            </a:r>
            <a:r>
              <a:rPr lang="en-US" sz="1800" b="1" i="1" dirty="0">
                <a:solidFill>
                  <a:schemeClr val="bg1"/>
                </a:solidFill>
              </a:rPr>
              <a:t>G(z)</a:t>
            </a:r>
            <a:r>
              <a:rPr lang="en-US" sz="1800" dirty="0">
                <a:solidFill>
                  <a:schemeClr val="bg1"/>
                </a:solidFill>
              </a:rPr>
              <a:t> to flow to regions that are </a:t>
            </a:r>
            <a:r>
              <a:rPr lang="en-US" sz="1800" b="1" i="1" dirty="0">
                <a:solidFill>
                  <a:schemeClr val="bg1"/>
                </a:solidFill>
              </a:rPr>
              <a:t>more likely</a:t>
            </a:r>
            <a:r>
              <a:rPr lang="en-US" sz="1800" dirty="0">
                <a:solidFill>
                  <a:schemeClr val="bg1"/>
                </a:solidFill>
              </a:rPr>
              <a:t> to be classified as data</a:t>
            </a:r>
            <a:endParaRPr lang="en-US" sz="1800"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Mixed strategy equilibrium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94</a:t>
            </a:fld>
            <a:endParaRPr lang="en-US" dirty="0"/>
          </a:p>
        </p:txBody>
      </p:sp>
      <p:pic>
        <p:nvPicPr>
          <p:cNvPr id="5" name="Picture 4"/>
          <p:cNvPicPr>
            <a:picLocks noChangeAspect="1"/>
          </p:cNvPicPr>
          <p:nvPr/>
        </p:nvPicPr>
        <p:blipFill rotWithShape="1">
          <a:blip r:embed="rId2"/>
          <a:srcRect l="77763"/>
          <a:stretch>
            <a:fillRect/>
          </a:stretch>
        </p:blipFill>
        <p:spPr>
          <a:xfrm>
            <a:off x="2551176" y="2097088"/>
            <a:ext cx="1959226" cy="2524125"/>
          </a:xfrm>
          <a:prstGeom prst="rect">
            <a:avLst/>
          </a:prstGeom>
        </p:spPr>
      </p:pic>
      <p:sp>
        <p:nvSpPr>
          <p:cNvPr id="6" name="Speech Bubble: Rectangle with Corners Rounded 5"/>
          <p:cNvSpPr/>
          <p:nvPr/>
        </p:nvSpPr>
        <p:spPr>
          <a:xfrm rot="10800000">
            <a:off x="6725078" y="2651760"/>
            <a:ext cx="2977022" cy="1751504"/>
          </a:xfrm>
          <a:prstGeom prst="wedgeRoundRectCallout">
            <a:avLst>
              <a:gd name="adj1" fmla="val 132072"/>
              <a:gd name="adj2" fmla="val 20204"/>
              <a:gd name="adj3" fmla="val 16667"/>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p:nvPr/>
        </p:nvSpPr>
        <p:spPr>
          <a:xfrm>
            <a:off x="6735908" y="2788227"/>
            <a:ext cx="2955362" cy="147857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dirty="0">
                <a:solidFill>
                  <a:schemeClr val="bg1"/>
                </a:solidFill>
              </a:rPr>
              <a:t>After several steps of training, G and D reach a point at which both </a:t>
            </a:r>
            <a:r>
              <a:rPr lang="en-US" sz="1800" b="1" i="1" dirty="0">
                <a:solidFill>
                  <a:schemeClr val="bg1"/>
                </a:solidFill>
              </a:rPr>
              <a:t>cannot improve</a:t>
            </a:r>
            <a:r>
              <a:rPr lang="en-US" sz="1800" dirty="0">
                <a:solidFill>
                  <a:schemeClr val="bg1"/>
                </a:solidFill>
              </a:rPr>
              <a:t> because </a:t>
            </a:r>
            <a:r>
              <a:rPr lang="en-US" sz="1800" b="1" i="1" dirty="0">
                <a:solidFill>
                  <a:schemeClr val="bg1"/>
                </a:solidFill>
              </a:rPr>
              <a:t>p</a:t>
            </a:r>
            <a:r>
              <a:rPr lang="en-US" sz="1800" b="1" i="1" baseline="-25000" dirty="0">
                <a:solidFill>
                  <a:schemeClr val="bg1"/>
                </a:solidFill>
              </a:rPr>
              <a:t>g</a:t>
            </a:r>
            <a:r>
              <a:rPr lang="en-US" sz="1800" b="1" i="1" dirty="0">
                <a:solidFill>
                  <a:schemeClr val="bg1"/>
                </a:solidFill>
              </a:rPr>
              <a:t> = p</a:t>
            </a:r>
            <a:r>
              <a:rPr lang="en-US" sz="1800" b="1" i="1" baseline="-25000" dirty="0">
                <a:solidFill>
                  <a:schemeClr val="bg1"/>
                </a:solidFill>
              </a:rPr>
              <a:t>data</a:t>
            </a:r>
          </a:p>
        </p:txBody>
      </p:sp>
      <mc:AlternateContent xmlns:mc="http://schemas.openxmlformats.org/markup-compatibility/2006" xmlns:a14="http://schemas.microsoft.com/office/drawing/2010/main">
        <mc:Choice Requires="a14">
          <p:sp>
            <p:nvSpPr>
              <p:cNvPr id="9" name="Content Placeholder 2">
                <a:extLst/>
              </p:cNvPr>
              <p:cNvSpPr txBox="1">
                <a:spLocks/>
              </p:cNvSpPr>
              <p:nvPr/>
            </p:nvSpPr>
            <p:spPr>
              <a:xfrm>
                <a:off x="1372376" y="4864608"/>
                <a:ext cx="9905999" cy="17515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The discriminator is unable to differentiate between the two distributions</a:t>
                </a:r>
              </a:p>
              <a:p>
                <a:pPr marL="0" indent="0" algn="ctr">
                  <a:buNone/>
                </a:pPr>
                <a:endParaRPr lang="en-US" dirty="0"/>
              </a:p>
              <a:p>
                <a:pPr marL="0" indent="0" algn="ctr">
                  <a:buNone/>
                </a:pPr>
                <a:r>
                  <a:rPr lang="en-US" b="1" i="1" dirty="0"/>
                  <a:t>D(x) = </a:t>
                </a:r>
                <a14:m>
                  <m:oMath xmlns:m="http://schemas.openxmlformats.org/officeDocument/2006/math">
                    <m:f>
                      <m:fPr>
                        <m:ctrlPr>
                          <a:rPr lang="en-US" b="1" i="1" smtClean="0">
                            <a:latin typeface="Cambria Math"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oMath>
                </a14:m>
                <a:endParaRPr lang="en-US" b="1" i="1"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372376" y="4864608"/>
                <a:ext cx="9905999" cy="1751504"/>
              </a:xfrm>
              <a:prstGeom prst="rect">
                <a:avLst/>
              </a:prstGeom>
              <a:blipFill rotWithShape="1">
                <a:blip r:embed="rId3"/>
                <a:stretch>
                  <a:fillRect l="-1231" t="-5923" b="-2787"/>
                </a:stretch>
              </a:blipFill>
            </p:spPr>
            <p:txBody>
              <a:bodyPr/>
              <a:lstStyle/>
              <a:p>
                <a:r>
                  <a:rPr lang="en-US">
                    <a:noFill/>
                  </a:rPr>
                  <a:t> </a:t>
                </a:r>
                <a:endParaRPr lang="en-US">
                  <a:noFill/>
                </a:endParaRPr>
              </a:p>
            </p:txBody>
          </p:sp>
        </mc:Fallback>
      </mc:AlternateContent>
      <p:sp>
        <p:nvSpPr>
          <p:cNvPr id="10" name="Arrow: Down 9"/>
          <p:cNvSpPr/>
          <p:nvPr/>
        </p:nvSpPr>
        <p:spPr>
          <a:xfrm>
            <a:off x="6094412" y="5477915"/>
            <a:ext cx="423672" cy="470026"/>
          </a:xfrm>
          <a:prstGeom prst="down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9" grpId="0" bldLvl="0" animBg="1"/>
      <p:bldP spid="10"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p:nvPr/>
        </p:nvSpPr>
        <p:spPr>
          <a:xfrm>
            <a:off x="1141411" y="4219281"/>
            <a:ext cx="9905999" cy="20756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Achieved if and only if </a:t>
            </a:r>
            <a:r>
              <a:rPr lang="en-US" b="1" i="1" dirty="0"/>
              <a:t>p</a:t>
            </a:r>
            <a:r>
              <a:rPr lang="en-US" b="1" i="1" baseline="-25000" dirty="0"/>
              <a:t>g</a:t>
            </a:r>
            <a:r>
              <a:rPr lang="en-US" b="1" i="1" dirty="0"/>
              <a:t> = p</a:t>
            </a:r>
            <a:r>
              <a:rPr lang="en-US" b="1" i="1" baseline="-25000" dirty="0"/>
              <a:t>data</a:t>
            </a:r>
          </a:p>
          <a:p>
            <a:endParaRPr lang="en-US" b="1" i="1" baseline="-25000" dirty="0"/>
          </a:p>
          <a:p>
            <a:endParaRPr lang="en-US" b="1" i="1" baseline="-25000" dirty="0"/>
          </a:p>
          <a:p>
            <a:r>
              <a:rPr lang="en-US" dirty="0"/>
              <a:t>Generative model </a:t>
            </a:r>
            <a:r>
              <a:rPr lang="en-US" b="1" i="1" dirty="0"/>
              <a:t>perfectly replicates</a:t>
            </a:r>
            <a:r>
              <a:rPr lang="en-US" dirty="0"/>
              <a:t> the data distribution</a:t>
            </a:r>
          </a:p>
          <a:p>
            <a:endParaRPr lang="en-US" dirty="0"/>
          </a:p>
          <a:p>
            <a:endParaRPr lang="en-US" dirty="0"/>
          </a:p>
        </p:txBody>
      </p:sp>
      <p:sp>
        <p:nvSpPr>
          <p:cNvPr id="2" name="Title 1"/>
          <p:cNvSpPr>
            <a:spLocks noGrp="1"/>
          </p:cNvSpPr>
          <p:nvPr>
            <p:ph type="title"/>
          </p:nvPr>
        </p:nvSpPr>
        <p:spPr/>
        <p:txBody>
          <a:bodyPr/>
          <a:lstStyle/>
          <a:p>
            <a:r>
              <a:rPr lang="en-US" dirty="0">
                <a:latin typeface="Comic Sans MS" panose="030F0702030302020204" pitchFamily="66" charset="0"/>
              </a:rPr>
              <a:t>Global minimum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95</a:t>
            </a:fld>
            <a:endParaRPr lang="en-US" dirty="0"/>
          </a:p>
        </p:txBody>
      </p:sp>
      <p:sp>
        <p:nvSpPr>
          <p:cNvPr id="5" name="Content Placeholder 2"/>
          <p:cNvSpPr txBox="1"/>
          <p:nvPr/>
        </p:nvSpPr>
        <p:spPr>
          <a:xfrm>
            <a:off x="1141413" y="2097088"/>
            <a:ext cx="9905999" cy="22554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The virtual </a:t>
            </a:r>
            <a:r>
              <a:rPr lang="en-US" b="1" i="1" dirty="0"/>
              <a:t>training criterion</a:t>
            </a:r>
          </a:p>
          <a:p>
            <a:endParaRPr lang="en-US" dirty="0"/>
          </a:p>
          <a:p>
            <a:r>
              <a:rPr lang="en-US" dirty="0"/>
              <a:t>The </a:t>
            </a:r>
            <a:r>
              <a:rPr lang="en-US" b="1" i="1" dirty="0"/>
              <a:t>global minimum</a:t>
            </a:r>
            <a:r>
              <a:rPr lang="en-US" dirty="0"/>
              <a:t> of the virtual training criterion</a:t>
            </a:r>
          </a:p>
          <a:p>
            <a:endParaRPr lang="en-US" dirty="0"/>
          </a:p>
          <a:p>
            <a:endParaRPr lang="en-US" dirty="0"/>
          </a:p>
        </p:txBody>
      </p:sp>
      <p:pic>
        <p:nvPicPr>
          <p:cNvPr id="6" name="Picture 5"/>
          <p:cNvPicPr>
            <a:picLocks noChangeAspect="1"/>
          </p:cNvPicPr>
          <p:nvPr/>
        </p:nvPicPr>
        <p:blipFill rotWithShape="1">
          <a:blip r:embed="rId2"/>
          <a:srcRect t="15277" b="978"/>
          <a:stretch>
            <a:fillRect/>
          </a:stretch>
        </p:blipFill>
        <p:spPr>
          <a:xfrm>
            <a:off x="4786819" y="2663665"/>
            <a:ext cx="2615185" cy="459525"/>
          </a:xfrm>
          <a:prstGeom prst="rect">
            <a:avLst/>
          </a:prstGeom>
        </p:spPr>
      </p:pic>
      <p:pic>
        <p:nvPicPr>
          <p:cNvPr id="7" name="Picture 6"/>
          <p:cNvPicPr>
            <a:picLocks noChangeAspect="1"/>
          </p:cNvPicPr>
          <p:nvPr/>
        </p:nvPicPr>
        <p:blipFill>
          <a:blip r:embed="rId3"/>
          <a:stretch>
            <a:fillRect/>
          </a:stretch>
        </p:blipFill>
        <p:spPr>
          <a:xfrm>
            <a:off x="5191821" y="3819607"/>
            <a:ext cx="1805178" cy="378112"/>
          </a:xfrm>
          <a:prstGeom prst="rect">
            <a:avLst/>
          </a:prstGeom>
        </p:spPr>
      </p:pic>
      <p:sp>
        <p:nvSpPr>
          <p:cNvPr id="8" name="Arrow: Down 7"/>
          <p:cNvSpPr/>
          <p:nvPr/>
        </p:nvSpPr>
        <p:spPr>
          <a:xfrm>
            <a:off x="5882576" y="4893518"/>
            <a:ext cx="423672" cy="470026"/>
          </a:xfrm>
          <a:prstGeom prst="down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experiments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96</a:t>
            </a:fld>
            <a:endParaRPr lang="en-US" dirty="0"/>
          </a:p>
        </p:txBody>
      </p:sp>
      <p:pic>
        <p:nvPicPr>
          <p:cNvPr id="5" name="Picture 4"/>
          <p:cNvPicPr>
            <a:picLocks noChangeAspect="1"/>
          </p:cNvPicPr>
          <p:nvPr/>
        </p:nvPicPr>
        <p:blipFill rotWithShape="1">
          <a:blip r:embed="rId2"/>
          <a:srcRect l="1662" t="7020" r="51299" b="2000"/>
          <a:stretch>
            <a:fillRect/>
          </a:stretch>
        </p:blipFill>
        <p:spPr>
          <a:xfrm>
            <a:off x="1915679" y="1911096"/>
            <a:ext cx="4027942" cy="2651760"/>
          </a:xfrm>
          <a:prstGeom prst="rect">
            <a:avLst/>
          </a:prstGeom>
        </p:spPr>
      </p:pic>
      <p:pic>
        <p:nvPicPr>
          <p:cNvPr id="6" name="Picture 5"/>
          <p:cNvPicPr>
            <a:picLocks noChangeAspect="1"/>
          </p:cNvPicPr>
          <p:nvPr/>
        </p:nvPicPr>
        <p:blipFill rotWithShape="1">
          <a:blip r:embed="rId2"/>
          <a:srcRect l="52172" t="7020" r="309" b="2000"/>
          <a:stretch>
            <a:fillRect/>
          </a:stretch>
        </p:blipFill>
        <p:spPr>
          <a:xfrm>
            <a:off x="6207243" y="1911096"/>
            <a:ext cx="4069078" cy="2651760"/>
          </a:xfrm>
          <a:prstGeom prst="rect">
            <a:avLst/>
          </a:prstGeom>
        </p:spPr>
      </p:pic>
      <p:sp>
        <p:nvSpPr>
          <p:cNvPr id="7" name="Content Placeholder 2"/>
          <p:cNvSpPr txBox="1"/>
          <p:nvPr/>
        </p:nvSpPr>
        <p:spPr>
          <a:xfrm>
            <a:off x="3156381" y="4562856"/>
            <a:ext cx="1546537"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MNIST Dataset</a:t>
            </a:r>
          </a:p>
        </p:txBody>
      </p:sp>
      <p:sp>
        <p:nvSpPr>
          <p:cNvPr id="8" name="Content Placeholder 2"/>
          <p:cNvSpPr txBox="1"/>
          <p:nvPr/>
        </p:nvSpPr>
        <p:spPr>
          <a:xfrm>
            <a:off x="6832932" y="4562856"/>
            <a:ext cx="2817699" cy="41922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Toronto Face Database (TFD)</a:t>
            </a:r>
          </a:p>
        </p:txBody>
      </p:sp>
      <p:sp>
        <p:nvSpPr>
          <p:cNvPr id="9" name="Content Placeholder 2"/>
          <p:cNvSpPr txBox="1"/>
          <p:nvPr/>
        </p:nvSpPr>
        <p:spPr>
          <a:xfrm>
            <a:off x="1141411" y="5276087"/>
            <a:ext cx="9905999" cy="57934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Samples drawn from the </a:t>
            </a:r>
            <a:r>
              <a:rPr lang="en-US" b="1" i="1" dirty="0"/>
              <a:t>generator network</a:t>
            </a:r>
            <a:r>
              <a:rPr lang="en-US" dirty="0"/>
              <a:t> after training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Pros and cons</a:t>
            </a:r>
            <a:endParaRPr lang="en-US" dirty="0"/>
          </a:p>
        </p:txBody>
      </p:sp>
      <p:sp>
        <p:nvSpPr>
          <p:cNvPr id="3" name="Content Placeholder 2"/>
          <p:cNvSpPr>
            <a:spLocks noGrp="1"/>
          </p:cNvSpPr>
          <p:nvPr>
            <p:ph idx="1"/>
          </p:nvPr>
        </p:nvSpPr>
        <p:spPr>
          <a:xfrm>
            <a:off x="1141412" y="2249486"/>
            <a:ext cx="9905999" cy="4206177"/>
          </a:xfrm>
        </p:spPr>
        <p:txBody>
          <a:bodyPr>
            <a:normAutofit/>
          </a:bodyPr>
          <a:lstStyle/>
          <a:p>
            <a:r>
              <a:rPr lang="en-US" b="1" i="1" dirty="0"/>
              <a:t>Advantages</a:t>
            </a:r>
            <a:endParaRPr lang="en-US" dirty="0"/>
          </a:p>
          <a:p>
            <a:pPr lvl="1"/>
            <a:r>
              <a:rPr lang="en-US" dirty="0"/>
              <a:t>Markov chains not needed</a:t>
            </a:r>
          </a:p>
          <a:p>
            <a:pPr lvl="1"/>
            <a:r>
              <a:rPr lang="en-US" dirty="0"/>
              <a:t>Only backpropagation used to obtain gradients</a:t>
            </a:r>
          </a:p>
          <a:p>
            <a:pPr lvl="1"/>
            <a:r>
              <a:rPr lang="en-US" dirty="0"/>
              <a:t>No inference needed during learning</a:t>
            </a:r>
          </a:p>
          <a:p>
            <a:pPr lvl="1"/>
            <a:r>
              <a:rPr lang="en-US" dirty="0"/>
              <a:t>Many functions can be incorporated into the model</a:t>
            </a:r>
          </a:p>
          <a:p>
            <a:r>
              <a:rPr lang="en-US" b="1" i="1" dirty="0"/>
              <a:t>Disadvantages</a:t>
            </a:r>
            <a:endParaRPr lang="en-US" dirty="0"/>
          </a:p>
          <a:p>
            <a:pPr lvl="1"/>
            <a:r>
              <a:rPr lang="en-US" dirty="0"/>
              <a:t>No explicit representation of </a:t>
            </a:r>
            <a:r>
              <a:rPr lang="en-US" b="1" i="1" dirty="0"/>
              <a:t>p</a:t>
            </a:r>
            <a:r>
              <a:rPr lang="en-US" b="1" i="1" baseline="-25000" dirty="0"/>
              <a:t>g</a:t>
            </a:r>
            <a:r>
              <a:rPr lang="en-US" b="1" i="1" dirty="0"/>
              <a:t>(x)</a:t>
            </a:r>
            <a:endParaRPr lang="en-US" dirty="0"/>
          </a:p>
          <a:p>
            <a:pPr lvl="1"/>
            <a:r>
              <a:rPr lang="en-US" dirty="0"/>
              <a:t>D must be synchronized well with G during training</a:t>
            </a:r>
          </a:p>
          <a:p>
            <a:pPr lvl="2"/>
            <a:r>
              <a:rPr lang="en-US" dirty="0"/>
              <a:t>G must not be trained too much without updating D</a:t>
            </a:r>
          </a:p>
        </p:txBody>
      </p:sp>
      <p:sp>
        <p:nvSpPr>
          <p:cNvPr id="4" name="Slide Number Placeholder 3"/>
          <p:cNvSpPr>
            <a:spLocks noGrp="1"/>
          </p:cNvSpPr>
          <p:nvPr>
            <p:ph type="sldNum" sz="quarter" idx="12"/>
          </p:nvPr>
        </p:nvSpPr>
        <p:spPr/>
        <p:txBody>
          <a:bodyPr/>
          <a:lstStyle/>
          <a:p>
            <a:fld id="{6D22F896-40B5-4ADD-8801-0D06FADFA095}" type="slidenum">
              <a:rPr lang="en-US" smtClean="0"/>
              <a:t>97</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references</a:t>
            </a:r>
            <a:endParaRPr lang="en-US" dirty="0"/>
          </a:p>
        </p:txBody>
      </p:sp>
      <p:sp>
        <p:nvSpPr>
          <p:cNvPr id="3" name="Content Placeholder 2"/>
          <p:cNvSpPr>
            <a:spLocks noGrp="1"/>
          </p:cNvSpPr>
          <p:nvPr>
            <p:ph idx="1"/>
          </p:nvPr>
        </p:nvSpPr>
        <p:spPr/>
        <p:txBody>
          <a:bodyPr/>
          <a:lstStyle/>
          <a:p>
            <a:pPr algn="just"/>
            <a:r>
              <a:rPr lang="en-US" sz="2000" dirty="0"/>
              <a:t>I. Goodfellow, J. Pouget-Abadie, M. Mirza, B. Xu, D. Warde-Farley, S. Ozair, A. Courville, and Y. Bengio, “Generative Adversarial Nets,” </a:t>
            </a:r>
            <a:r>
              <a:rPr lang="en-US" sz="2000" i="1" dirty="0"/>
              <a:t>in 27th International Conference on Neural Information Processing Systems</a:t>
            </a:r>
            <a:r>
              <a:rPr lang="en-US" sz="2000" dirty="0"/>
              <a:t>, Montreal, Canada, Dec. 2014</a:t>
            </a:r>
            <a:r>
              <a:rPr lang="en-US" sz="2000" dirty="0" smtClean="0"/>
              <a:t>.\</a:t>
            </a:r>
          </a:p>
          <a:p>
            <a:pPr algn="just"/>
            <a:endParaRPr lang="en-US" sz="2000" dirty="0"/>
          </a:p>
          <a:p>
            <a:pPr algn="just"/>
            <a:r>
              <a:rPr lang="en-US" sz="2000" dirty="0"/>
              <a:t>Zhu, </a:t>
            </a:r>
            <a:r>
              <a:rPr lang="en-US" sz="2000" dirty="0" err="1"/>
              <a:t>Banghua</a:t>
            </a:r>
            <a:r>
              <a:rPr lang="en-US" sz="2000" dirty="0"/>
              <a:t>, </a:t>
            </a:r>
            <a:r>
              <a:rPr lang="en-US" sz="2000" dirty="0" err="1"/>
              <a:t>Jiantao</a:t>
            </a:r>
            <a:r>
              <a:rPr lang="en-US" sz="2000" dirty="0"/>
              <a:t> Jiao, and David </a:t>
            </a:r>
            <a:r>
              <a:rPr lang="en-US" sz="2000" dirty="0" err="1"/>
              <a:t>Tse</a:t>
            </a:r>
            <a:r>
              <a:rPr lang="en-US" sz="2000" dirty="0"/>
              <a:t>. "Deconstructing Generative Adversarial Networks." </a:t>
            </a:r>
            <a:r>
              <a:rPr lang="en-US" sz="2000" dirty="0" err="1"/>
              <a:t>arXiv</a:t>
            </a:r>
            <a:r>
              <a:rPr lang="en-US" sz="2000" dirty="0"/>
              <a:t> preprint arXiv:1901.09465 (2019).</a:t>
            </a:r>
          </a:p>
          <a:p>
            <a:pPr algn="just"/>
            <a:endParaRPr lang="en-US" sz="2000" dirty="0"/>
          </a:p>
        </p:txBody>
      </p:sp>
      <p:sp>
        <p:nvSpPr>
          <p:cNvPr id="4" name="Slide Number Placeholder 3"/>
          <p:cNvSpPr>
            <a:spLocks noGrp="1"/>
          </p:cNvSpPr>
          <p:nvPr>
            <p:ph type="sldNum" sz="quarter" idx="12"/>
          </p:nvPr>
        </p:nvSpPr>
        <p:spPr/>
        <p:txBody>
          <a:bodyPr/>
          <a:lstStyle/>
          <a:p>
            <a:fld id="{6D22F896-40B5-4ADD-8801-0D06FADFA095}" type="slidenum">
              <a:rPr lang="en-US" smtClean="0"/>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p>
        </p:txBody>
      </p:sp>
      <p:sp>
        <p:nvSpPr>
          <p:cNvPr id="3" name="内容占位符 2"/>
          <p:cNvSpPr>
            <a:spLocks noGrp="1"/>
          </p:cNvSpPr>
          <p:nvPr>
            <p:ph idx="1"/>
          </p:nvPr>
        </p:nvSpPr>
        <p:spPr>
          <a:xfrm>
            <a:off x="1141412" y="2249487"/>
            <a:ext cx="9905999" cy="3998912"/>
          </a:xfrm>
          <a:effectLst>
            <a:outerShdw blurRad="50800" dist="38100" dir="2700000" algn="tl" rotWithShape="0">
              <a:prstClr val="black">
                <a:alpha val="40000"/>
              </a:prstClr>
            </a:outerShdw>
          </a:effectLst>
        </p:spPr>
        <p:txBody>
          <a:bodyPr>
            <a:normAutofit fontScale="85000" lnSpcReduction="20000"/>
          </a:bodyPr>
          <a:lstStyle/>
          <a:p>
            <a:r>
              <a:rPr lang="en-US" altLang="zh-CN" dirty="0"/>
              <a:t>Deep Reinforcement Learning</a:t>
            </a:r>
          </a:p>
          <a:p>
            <a:r>
              <a:rPr lang="en-US" altLang="zh-CN" dirty="0"/>
              <a:t>Meta Learning</a:t>
            </a:r>
          </a:p>
          <a:p>
            <a:pPr lvl="1"/>
            <a:r>
              <a:rPr lang="en-US" altLang="zh-CN" dirty="0" smtClean="0"/>
              <a:t>Overview</a:t>
            </a:r>
          </a:p>
          <a:p>
            <a:pPr lvl="1"/>
            <a:r>
              <a:rPr lang="en-US" altLang="zh-CN" dirty="0" smtClean="0"/>
              <a:t>Meta Learning problem formulation</a:t>
            </a:r>
            <a:endParaRPr lang="en-US" altLang="zh-CN" dirty="0"/>
          </a:p>
          <a:p>
            <a:r>
              <a:rPr lang="en-US" altLang="zh-CN" dirty="0"/>
              <a:t>Fuzzy Neural Networks</a:t>
            </a:r>
          </a:p>
          <a:p>
            <a:r>
              <a:rPr lang="en-US" altLang="zh-CN" dirty="0"/>
              <a:t>Generative Adversarial Networks</a:t>
            </a:r>
          </a:p>
          <a:p>
            <a:r>
              <a:rPr lang="en-US" altLang="zh-CN" dirty="0">
                <a:solidFill>
                  <a:srgbClr val="FF0000"/>
                </a:solidFill>
              </a:rPr>
              <a:t>Transfer </a:t>
            </a:r>
            <a:r>
              <a:rPr lang="en-US" altLang="zh-CN" dirty="0" smtClean="0">
                <a:solidFill>
                  <a:srgbClr val="FF0000"/>
                </a:solidFill>
              </a:rPr>
              <a:t>Learning</a:t>
            </a:r>
          </a:p>
          <a:p>
            <a:pPr lvl="1"/>
            <a:r>
              <a:rPr lang="en-US" altLang="zh-CN" dirty="0" smtClean="0">
                <a:solidFill>
                  <a:srgbClr val="FF0000"/>
                </a:solidFill>
              </a:rPr>
              <a:t>Overview</a:t>
            </a:r>
          </a:p>
          <a:p>
            <a:pPr lvl="1"/>
            <a:r>
              <a:rPr lang="en-US" altLang="zh-CN" dirty="0" smtClean="0"/>
              <a:t>Transfer learning problem details</a:t>
            </a:r>
          </a:p>
          <a:p>
            <a:r>
              <a:rPr lang="en-US" altLang="zh-CN" dirty="0"/>
              <a:t>Federated </a:t>
            </a:r>
            <a:r>
              <a:rPr lang="en-US" altLang="zh-CN" dirty="0" smtClean="0"/>
              <a:t>Learning</a:t>
            </a:r>
            <a:endParaRPr lang="en-US" altLang="zh-CN" dirty="0"/>
          </a:p>
        </p:txBody>
      </p:sp>
      <p:sp>
        <p:nvSpPr>
          <p:cNvPr id="4" name="灯片编号占位符 3"/>
          <p:cNvSpPr>
            <a:spLocks noGrp="1"/>
          </p:cNvSpPr>
          <p:nvPr>
            <p:ph type="sldNum" sz="quarter" idx="12"/>
          </p:nvPr>
        </p:nvSpPr>
        <p:spPr/>
        <p:txBody>
          <a:bodyPr/>
          <a:lstStyle/>
          <a:p>
            <a:fld id="{6D22F896-40B5-4ADD-8801-0D06FADFA095}" type="slidenum">
              <a:rPr lang="en-US" dirty="0"/>
              <a:t>99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91</TotalTime>
  <Words>9061</Words>
  <Application>Microsoft Macintosh PowerPoint</Application>
  <PresentationFormat>Widescreen</PresentationFormat>
  <Paragraphs>1192</Paragraphs>
  <Slides>145</Slides>
  <Notes>39</Notes>
  <HiddenSlides>15</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145</vt:i4>
      </vt:variant>
    </vt:vector>
  </HeadingPairs>
  <TitlesOfParts>
    <vt:vector size="164" baseType="lpstr">
      <vt:lpstr>Arial Narrow</vt:lpstr>
      <vt:lpstr>Calibri</vt:lpstr>
      <vt:lpstr>Cambria Math</vt:lpstr>
      <vt:lpstr>Century Schoolbook</vt:lpstr>
      <vt:lpstr>Comic Sans MS</vt:lpstr>
      <vt:lpstr>Times</vt:lpstr>
      <vt:lpstr>Times New Roman</vt:lpstr>
      <vt:lpstr>Trebuchet MS</vt:lpstr>
      <vt:lpstr>Tw Cen MT</vt:lpstr>
      <vt:lpstr>Wingdings</vt:lpstr>
      <vt:lpstr>ヒラギノ角ゴ Pro W3</vt:lpstr>
      <vt:lpstr>华文中宋</vt:lpstr>
      <vt:lpstr>宋体</vt:lpstr>
      <vt:lpstr>微软雅黑</vt:lpstr>
      <vt:lpstr>等线</vt:lpstr>
      <vt:lpstr>Arial</vt:lpstr>
      <vt:lpstr>Circuit</vt:lpstr>
      <vt:lpstr>Paint.Picture</vt:lpstr>
      <vt:lpstr>Equation.KSEE3</vt:lpstr>
      <vt:lpstr>Signal processing and Networking for Big Data Applications  Lecture 17-18: Deep Learning  Advanced Topics</vt:lpstr>
      <vt:lpstr>outline</vt:lpstr>
      <vt:lpstr>PowerPoint Presentation</vt:lpstr>
      <vt:lpstr> </vt:lpstr>
      <vt:lpstr> </vt:lpstr>
      <vt:lpstr> </vt:lpstr>
      <vt:lpstr> </vt:lpstr>
      <vt:lpstr> </vt:lpstr>
      <vt:lpstr> </vt:lpstr>
      <vt:lpstr>PowerPoint Presentation</vt:lpstr>
      <vt:lpstr>PowerPoint Presentation</vt:lpstr>
      <vt:lpstr>actor-critic</vt:lpstr>
      <vt:lpstr>actor-critic</vt:lpstr>
      <vt:lpstr>actor-critic</vt:lpstr>
      <vt:lpstr>actor-critic</vt:lpstr>
      <vt:lpstr>outline</vt:lpstr>
      <vt:lpstr>PowerPoint Presentation</vt:lpstr>
      <vt:lpstr>PowerPoint Presentation</vt:lpstr>
      <vt:lpstr>PowerPoint Presentation</vt:lpstr>
      <vt:lpstr>PowerPoint Presentation</vt:lpstr>
      <vt:lpstr>Outline for meta learning</vt:lpstr>
      <vt:lpstr>Introduction</vt:lpstr>
      <vt:lpstr>Introduction</vt:lpstr>
      <vt:lpstr>Introduction</vt:lpstr>
      <vt:lpstr>Introduction</vt:lpstr>
      <vt:lpstr>PowerPoint Presentation</vt:lpstr>
      <vt:lpstr>Datasets</vt:lpstr>
      <vt:lpstr>Datasets</vt:lpstr>
      <vt:lpstr>PowerPoint Presentation</vt:lpstr>
      <vt:lpstr>Approaches</vt:lpstr>
      <vt:lpstr>Approaches</vt:lpstr>
      <vt:lpstr>Approaches</vt:lpstr>
      <vt:lpstr>Approaches</vt:lpstr>
      <vt:lpstr>Approaches</vt:lpstr>
      <vt:lpstr>Approaches</vt:lpstr>
      <vt:lpstr>Approaches</vt:lpstr>
      <vt:lpstr>Approaches</vt:lpstr>
      <vt:lpstr>Approaches</vt:lpstr>
      <vt:lpstr>Approaches</vt:lpstr>
      <vt:lpstr>Approaches</vt:lpstr>
      <vt:lpstr>Approaches</vt:lpstr>
      <vt:lpstr>PowerPoint Presentation</vt:lpstr>
      <vt:lpstr>References</vt:lpstr>
      <vt:lpstr>References</vt:lpstr>
      <vt:lpstr>References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FDNN outline</vt:lpstr>
      <vt:lpstr>Fuzzy logic </vt:lpstr>
      <vt:lpstr>Fuzzy logic</vt:lpstr>
      <vt:lpstr>Fuzzy logic</vt:lpstr>
      <vt:lpstr>Fuzzy logic</vt:lpstr>
      <vt:lpstr>Fuzzy logic</vt:lpstr>
      <vt:lpstr>Fuzzy logic</vt:lpstr>
      <vt:lpstr>Fuzzy logic</vt:lpstr>
      <vt:lpstr>Fuzzy logic</vt:lpstr>
      <vt:lpstr>fdNN outline</vt:lpstr>
      <vt:lpstr>Fuzzy Logic vs. Neural Networks</vt:lpstr>
      <vt:lpstr>Fuzzy Logic vs. Neural Networks</vt:lpstr>
      <vt:lpstr>Fuzzy Logic vs. Neural Networks</vt:lpstr>
      <vt:lpstr>fdNN outline</vt:lpstr>
      <vt:lpstr>FDNN</vt:lpstr>
      <vt:lpstr>fdnn</vt:lpstr>
      <vt:lpstr>FDNN</vt:lpstr>
      <vt:lpstr>fdnn</vt:lpstr>
      <vt:lpstr>Application</vt:lpstr>
      <vt:lpstr>Application</vt:lpstr>
      <vt:lpstr>application</vt:lpstr>
      <vt:lpstr>outline</vt:lpstr>
      <vt:lpstr>outline</vt:lpstr>
      <vt:lpstr>INTRODUCTION</vt:lpstr>
      <vt:lpstr>GENERATIVE MODEL</vt:lpstr>
      <vt:lpstr>Why GENERATIVE MODEL?</vt:lpstr>
      <vt:lpstr>Generative adversarial network (gan)</vt:lpstr>
      <vt:lpstr>analogy</vt:lpstr>
      <vt:lpstr>Zero-sum game</vt:lpstr>
      <vt:lpstr>Gan training algorithm</vt:lpstr>
      <vt:lpstr>Gan training algorithm</vt:lpstr>
      <vt:lpstr>Optimal discriminator, d</vt:lpstr>
      <vt:lpstr>Optimal generator, G</vt:lpstr>
      <vt:lpstr>Mixed strategy equilibrium</vt:lpstr>
      <vt:lpstr>Global minimum</vt:lpstr>
      <vt:lpstr>experiments</vt:lpstr>
      <vt:lpstr>Pros and cons</vt:lpstr>
      <vt:lpstr>references</vt:lpstr>
      <vt:lpstr>outline</vt:lpstr>
      <vt:lpstr>Introduction</vt:lpstr>
      <vt:lpstr>What is Transfer Learning?</vt:lpstr>
      <vt:lpstr>What is Transfer Learning?</vt:lpstr>
      <vt:lpstr>What is Transfer Learning?</vt:lpstr>
      <vt:lpstr>Definition of Transfer Learning</vt:lpstr>
      <vt:lpstr>Transfer Learning Scenarios</vt:lpstr>
      <vt:lpstr>Why Transfer Learning?</vt:lpstr>
      <vt:lpstr>Applications of Transfer Learning</vt:lpstr>
      <vt:lpstr>Applications of Transfer Learning</vt:lpstr>
      <vt:lpstr>Applications of Transfer Learning</vt:lpstr>
      <vt:lpstr>outline</vt:lpstr>
      <vt:lpstr>outline</vt:lpstr>
      <vt:lpstr>Motivation</vt:lpstr>
      <vt:lpstr>Motivation</vt:lpstr>
      <vt:lpstr>Motivation</vt:lpstr>
      <vt:lpstr>outline</vt:lpstr>
      <vt:lpstr>TL VS Traditional ML</vt:lpstr>
      <vt:lpstr>TL VS. Traditional ML</vt:lpstr>
      <vt:lpstr>outline</vt:lpstr>
      <vt:lpstr>Problems</vt:lpstr>
      <vt:lpstr>Problems</vt:lpstr>
      <vt:lpstr>Problems</vt:lpstr>
      <vt:lpstr>Approaches – Instance based TL</vt:lpstr>
      <vt:lpstr>Approaches – Instance based TL</vt:lpstr>
      <vt:lpstr>Approaches – Instance based TL</vt:lpstr>
      <vt:lpstr>Approaches – Instance based TL</vt:lpstr>
      <vt:lpstr>Approaches – Feature based TL</vt:lpstr>
      <vt:lpstr>Approaches – Feature based TL</vt:lpstr>
      <vt:lpstr>Approaches – Feature based TL</vt:lpstr>
      <vt:lpstr>Approaches – Feature based TL</vt:lpstr>
      <vt:lpstr>Approaches – Feature based TL</vt:lpstr>
      <vt:lpstr>Approaches – Relational TL</vt:lpstr>
      <vt:lpstr>Approaches – Relational TL</vt:lpstr>
      <vt:lpstr>outline</vt:lpstr>
      <vt:lpstr>Conclusion</vt:lpstr>
      <vt:lpstr>outline</vt:lpstr>
      <vt:lpstr>Federated Learning</vt:lpstr>
      <vt:lpstr>Typical deep learning model</vt:lpstr>
      <vt:lpstr>Federated learning</vt:lpstr>
      <vt:lpstr>Advantage</vt:lpstr>
      <vt:lpstr>Technique challenges</vt:lpstr>
      <vt:lpstr>Security</vt:lpstr>
      <vt:lpstr>Scenario</vt:lpstr>
      <vt:lpstr>OVerall Conclusions</vt:lpstr>
      <vt:lpstr>overall conclusion</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feedforward networks part 1</dc:title>
  <dc:creator>lab</dc:creator>
  <cp:lastModifiedBy>Microsoft Office User</cp:lastModifiedBy>
  <cp:revision>173</cp:revision>
  <dcterms:created xsi:type="dcterms:W3CDTF">2017-06-14T19:14:00Z</dcterms:created>
  <dcterms:modified xsi:type="dcterms:W3CDTF">2019-03-14T12:49:56Z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