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5" r:id="rId4"/>
    <p:sldId id="258" r:id="rId5"/>
    <p:sldId id="314" r:id="rId6"/>
    <p:sldId id="315" r:id="rId7"/>
    <p:sldId id="316" r:id="rId8"/>
    <p:sldId id="317" r:id="rId9"/>
    <p:sldId id="31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8" r:id="rId21"/>
    <p:sldId id="296" r:id="rId22"/>
    <p:sldId id="269" r:id="rId23"/>
    <p:sldId id="270" r:id="rId24"/>
    <p:sldId id="271" r:id="rId25"/>
    <p:sldId id="309" r:id="rId26"/>
    <p:sldId id="310" r:id="rId27"/>
    <p:sldId id="311" r:id="rId28"/>
    <p:sldId id="312" r:id="rId29"/>
    <p:sldId id="313" r:id="rId30"/>
    <p:sldId id="297" r:id="rId31"/>
    <p:sldId id="272" r:id="rId32"/>
    <p:sldId id="274" r:id="rId33"/>
    <p:sldId id="275" r:id="rId34"/>
    <p:sldId id="276" r:id="rId35"/>
    <p:sldId id="277" r:id="rId36"/>
    <p:sldId id="319" r:id="rId37"/>
    <p:sldId id="321" r:id="rId38"/>
    <p:sldId id="320" r:id="rId39"/>
    <p:sldId id="30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02" autoAdjust="0"/>
    <p:restoredTop sz="93699" autoAdjust="0"/>
  </p:normalViewPr>
  <p:slideViewPr>
    <p:cSldViewPr snapToGrid="0">
      <p:cViewPr varScale="1">
        <p:scale>
          <a:sx n="102" d="100"/>
          <a:sy n="102" d="100"/>
        </p:scale>
        <p:origin x="216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2BC7E-A86B-4A67-AF5F-D0327928779B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2E88-61F0-49F7-B074-94EBD3E1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59DB-1E6F-43D5-A263-5FED63B175BD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B035-A797-4529-AC06-196B71A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0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ED76EC3-4E90-4622-A4ED-933992F82F92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4F98-5BA6-492D-B079-9548F17195F2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BC24-0D9F-4D1D-93AF-D00971583D58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F9E-1A62-422D-9A11-A05C46238B0C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ADC-A6DC-4976-8286-C8131C521929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741C-AE45-4C11-81E5-71B1495B532B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652-4EFF-4EE6-A810-01E594A03039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BB71-7F8A-4B4F-821B-FBEB8C395F1D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58DD-C288-41BB-B866-1E6B1C9A3833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0EB2-98C9-4B1F-9DF0-B35DCB3F29CE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59F2-0593-4BF8-911E-D6F335BA0403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A30-F1B6-4F51-A928-EE623B90D0C7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235-29C2-47BC-9D26-48C2A1FB6EA9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99A-58F3-466D-AE25-71A243521936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909F-BD8B-4614-8FE0-99CC871C786C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7D73-6192-417F-8D3B-AD94BA1BBF27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E391-58D8-42A4-8AEB-52AE2E0345C1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F360-B21D-4783-8659-97D56E962781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0691" y="2547325"/>
            <a:ext cx="8257308" cy="185174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Signal processing and Networking for Big Data </a:t>
            </a:r>
            <a:r>
              <a:rPr lang="en-US" sz="4400" dirty="0">
                <a:latin typeface="Comic Sans MS" panose="030F0702030302020204" pitchFamily="66" charset="0"/>
              </a:rPr>
              <a:t>Applications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/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2800">
                <a:latin typeface="Comic Sans MS" panose="030F0702030302020204" pitchFamily="66" charset="0"/>
              </a:rPr>
              <a:t>Lecture </a:t>
            </a:r>
            <a:r>
              <a:rPr lang="en-US" sz="2800" smtClean="0">
                <a:latin typeface="Comic Sans MS" panose="030F0702030302020204" pitchFamily="66" charset="0"/>
              </a:rPr>
              <a:t>20: </a:t>
            </a:r>
            <a:r>
              <a:rPr lang="en-US" sz="2800" dirty="0" smtClean="0">
                <a:latin typeface="Comic Sans MS" panose="030F0702030302020204" pitchFamily="66" charset="0"/>
              </a:rPr>
              <a:t>Bayesian Nonparametric learning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8402" y="4764880"/>
            <a:ext cx="8791575" cy="1655762"/>
          </a:xfrm>
        </p:spPr>
        <p:txBody>
          <a:bodyPr/>
          <a:lstStyle/>
          <a:p>
            <a:r>
              <a:rPr lang="en-US" dirty="0" smtClean="0"/>
              <a:t>Zhu Han</a:t>
            </a:r>
          </a:p>
          <a:p>
            <a:r>
              <a:rPr lang="en-US" dirty="0" smtClean="0"/>
              <a:t>University of Houston</a:t>
            </a:r>
          </a:p>
          <a:p>
            <a:r>
              <a:rPr lang="en-US" dirty="0" smtClean="0"/>
              <a:t>Thanks for Dr. Nam Nguyen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9016" y="4397310"/>
            <a:ext cx="501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http://www2.egr.uh.edu/~zhan2/</a:t>
            </a:r>
            <a:r>
              <a:rPr lang="en-US" dirty="0" err="1"/>
              <a:t>big_data_course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068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Bayesian Nonparametric </a:t>
            </a:r>
            <a:r>
              <a:rPr lang="en-US" dirty="0" smtClean="0"/>
              <a:t>Classification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Generative model vs. Inference </a:t>
            </a:r>
            <a:r>
              <a:rPr lang="en-US" sz="3200" dirty="0" smtClean="0"/>
              <a:t>algorithm</a:t>
            </a:r>
          </a:p>
          <a:p>
            <a:pPr lvl="1"/>
            <a:r>
              <a:rPr lang="en-US" sz="2800" dirty="0"/>
              <a:t>Generative model </a:t>
            </a:r>
          </a:p>
          <a:p>
            <a:pPr lvl="2"/>
            <a:r>
              <a:rPr lang="en-US" sz="2400" dirty="0"/>
              <a:t>Start with the parameters and end up creating observations</a:t>
            </a:r>
          </a:p>
          <a:p>
            <a:pPr lvl="2"/>
            <a:r>
              <a:rPr lang="en-US" sz="2400" dirty="0"/>
              <a:t>Concept and framework</a:t>
            </a:r>
          </a:p>
          <a:p>
            <a:pPr lvl="1"/>
            <a:r>
              <a:rPr lang="en-US" sz="2800" dirty="0"/>
              <a:t>Inference algorithm </a:t>
            </a:r>
          </a:p>
          <a:p>
            <a:pPr lvl="2"/>
            <a:r>
              <a:rPr lang="en-US" sz="2400" dirty="0"/>
              <a:t>Start with observations and end up inferring about the parameters</a:t>
            </a:r>
          </a:p>
          <a:p>
            <a:pPr lvl="2"/>
            <a:r>
              <a:rPr lang="en-US" sz="2400" dirty="0"/>
              <a:t>Practical </a:t>
            </a:r>
            <a:r>
              <a:rPr lang="en-US" sz="2400" dirty="0" smtClean="0"/>
              <a:t>applications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562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A Dice with Infinite Number of </a:t>
            </a:r>
            <a:r>
              <a:rPr lang="en-US" dirty="0" smtClean="0"/>
              <a:t>Faces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Generative model: A general idea</a:t>
            </a:r>
            <a:endParaRPr lang="en-US" sz="32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365467" y="1775677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If sample the distribution of each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face, we will </a:t>
            </a:r>
            <a:r>
              <a:rPr lang="en-US" dirty="0" smtClean="0">
                <a:solidFill>
                  <a:srgbClr val="FFFF00"/>
                </a:solidFill>
              </a:rPr>
              <a:t>obtain the weights</a:t>
            </a:r>
            <a:r>
              <a:rPr lang="en-US" dirty="0" smtClean="0"/>
              <a:t>, or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the probabilities for each face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</a:t>
            </a:r>
            <a:r>
              <a:rPr lang="en-US" dirty="0" err="1" smtClean="0"/>
              <a:t>Dirichlet</a:t>
            </a:r>
            <a:r>
              <a:rPr lang="en-US" dirty="0" smtClean="0"/>
              <a:t> process)</a:t>
            </a:r>
          </a:p>
          <a:p>
            <a:endParaRPr lang="en-US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3422867" y="1928077"/>
            <a:ext cx="4267200" cy="2438400"/>
            <a:chOff x="762000" y="1981200"/>
            <a:chExt cx="4267200" cy="2438400"/>
          </a:xfrm>
        </p:grpSpPr>
        <p:pic>
          <p:nvPicPr>
            <p:cNvPr id="38" name="Picture 37" descr="red-dice-ic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1981200"/>
              <a:ext cx="1295400" cy="1036320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 rot="5400000">
              <a:off x="2366010" y="2480310"/>
              <a:ext cx="1021080" cy="2095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2"/>
            </p:cNvCxnSpPr>
            <p:nvPr/>
          </p:nvCxnSpPr>
          <p:spPr>
            <a:xfrm rot="5400000">
              <a:off x="2823210" y="2937510"/>
              <a:ext cx="1021080" cy="1181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2"/>
            </p:cNvCxnSpPr>
            <p:nvPr/>
          </p:nvCxnSpPr>
          <p:spPr>
            <a:xfrm rot="5400000">
              <a:off x="1946910" y="2061210"/>
              <a:ext cx="1021080" cy="2933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2"/>
            </p:cNvCxnSpPr>
            <p:nvPr/>
          </p:nvCxnSpPr>
          <p:spPr>
            <a:xfrm rot="5400000">
              <a:off x="3242310" y="3356610"/>
              <a:ext cx="102108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2"/>
            </p:cNvCxnSpPr>
            <p:nvPr/>
          </p:nvCxnSpPr>
          <p:spPr>
            <a:xfrm rot="16200000" flipH="1">
              <a:off x="3547110" y="3394710"/>
              <a:ext cx="944880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8" idx="2"/>
            </p:cNvCxnSpPr>
            <p:nvPr/>
          </p:nvCxnSpPr>
          <p:spPr>
            <a:xfrm rot="16200000" flipH="1">
              <a:off x="3851910" y="3089910"/>
              <a:ext cx="94488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7620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6002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4384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2766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8862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5720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22867" y="44426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337267" y="44426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099267" y="44426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937467" y="44426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623267" y="44426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309067" y="44426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6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2051267" y="2835074"/>
            <a:ext cx="8833067" cy="3048200"/>
            <a:chOff x="990600" y="2964397"/>
            <a:chExt cx="8833067" cy="3048200"/>
          </a:xfrm>
        </p:grpSpPr>
        <p:grpSp>
          <p:nvGrpSpPr>
            <p:cNvPr id="58" name="Group 57"/>
            <p:cNvGrpSpPr/>
            <p:nvPr/>
          </p:nvGrpSpPr>
          <p:grpSpPr>
            <a:xfrm>
              <a:off x="6585167" y="2964397"/>
              <a:ext cx="3238500" cy="1531403"/>
              <a:chOff x="6356567" y="2659597"/>
              <a:chExt cx="3238500" cy="153140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8305800" y="3733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∞</a:t>
                </a:r>
                <a:endParaRPr lang="en-US" dirty="0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356567" y="2659597"/>
                <a:ext cx="3238500" cy="1531403"/>
                <a:chOff x="6356567" y="2659597"/>
                <a:chExt cx="3238500" cy="1531403"/>
              </a:xfrm>
            </p:grpSpPr>
            <p:cxnSp>
              <p:nvCxnSpPr>
                <p:cNvPr id="62" name="Straight Arrow Connector 61"/>
                <p:cNvCxnSpPr>
                  <a:stCxn id="38" idx="2"/>
                </p:cNvCxnSpPr>
                <p:nvPr/>
              </p:nvCxnSpPr>
              <p:spPr>
                <a:xfrm rot="16200000" flipH="1">
                  <a:off x="6741377" y="2274787"/>
                  <a:ext cx="944880" cy="1714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38" idx="2"/>
                </p:cNvCxnSpPr>
                <p:nvPr/>
              </p:nvCxnSpPr>
              <p:spPr>
                <a:xfrm rot="16200000" flipH="1">
                  <a:off x="7503377" y="1512787"/>
                  <a:ext cx="944880" cy="3238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/>
                <p:cNvSpPr/>
                <p:nvPr/>
              </p:nvSpPr>
              <p:spPr>
                <a:xfrm>
                  <a:off x="6781800" y="3733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7</a:t>
                  </a:r>
                  <a:endParaRPr lang="en-US" dirty="0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315200" y="3962400"/>
                  <a:ext cx="914400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Rectangle 58"/>
            <p:cNvSpPr/>
            <p:nvPr/>
          </p:nvSpPr>
          <p:spPr>
            <a:xfrm>
              <a:off x="990600" y="5181600"/>
              <a:ext cx="7467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Question: If we have a dice with infinite number of faces, then how to deal with the situation?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8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Model for Infinite Number of </a:t>
            </a:r>
            <a:r>
              <a:rPr lang="en-US" dirty="0" smtClean="0"/>
              <a:t>Faces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Generative model: Stick breaking process:</a:t>
            </a:r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411" y="2265742"/>
            <a:ext cx="33899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746211" y="3865942"/>
            <a:ext cx="7220712" cy="685800"/>
            <a:chOff x="1676400" y="3905071"/>
            <a:chExt cx="7220712" cy="685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0" y="4590871"/>
              <a:ext cx="228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676400" y="3905071"/>
              <a:ext cx="7220712" cy="685800"/>
              <a:chOff x="1676400" y="3905071"/>
              <a:chExt cx="7220712" cy="6858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581400" y="4590871"/>
                <a:ext cx="1752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906512" y="4590871"/>
                <a:ext cx="8382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1676400" y="3905071"/>
                <a:ext cx="7220712" cy="685800"/>
                <a:chOff x="1676400" y="3905071"/>
                <a:chExt cx="7220712" cy="68580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676400" y="3905071"/>
                  <a:ext cx="7220712" cy="685800"/>
                  <a:chOff x="1676400" y="3905071"/>
                  <a:chExt cx="7220712" cy="68580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676400" y="4590871"/>
                    <a:ext cx="1371600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553456" y="4590871"/>
                    <a:ext cx="2362200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rot="5400000">
                    <a:off x="3048000" y="3905071"/>
                    <a:ext cx="68580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1676400" y="3905071"/>
                    <a:ext cx="68580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400000">
                    <a:off x="3314700" y="4171771"/>
                    <a:ext cx="685800" cy="1524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5400000">
                    <a:off x="8478012" y="4171771"/>
                    <a:ext cx="685800" cy="1524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5638800" y="4133671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1-π</a:t>
                  </a:r>
                  <a:r>
                    <a:rPr lang="en-US" baseline="-25000" dirty="0" smtClean="0"/>
                    <a:t>1</a:t>
                  </a:r>
                  <a:r>
                    <a:rPr lang="en-US" baseline="30000" dirty="0" smtClean="0"/>
                    <a:t>’</a:t>
                  </a:r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286000" y="4133671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π</a:t>
                  </a:r>
                  <a:r>
                    <a:rPr lang="en-US" baseline="-25000" dirty="0" smtClean="0"/>
                    <a:t>1</a:t>
                  </a:r>
                  <a:r>
                    <a:rPr lang="en-US" baseline="30000" dirty="0" smtClean="0"/>
                    <a:t>’</a:t>
                  </a:r>
                  <a:endParaRPr lang="en-US" dirty="0"/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3432011" y="3408742"/>
            <a:ext cx="6525768" cy="457200"/>
            <a:chOff x="2362200" y="3447871"/>
            <a:chExt cx="6525768" cy="457200"/>
          </a:xfrm>
        </p:grpSpPr>
        <p:grpSp>
          <p:nvGrpSpPr>
            <p:cNvPr id="23" name="Group 22"/>
            <p:cNvGrpSpPr/>
            <p:nvPr/>
          </p:nvGrpSpPr>
          <p:grpSpPr>
            <a:xfrm>
              <a:off x="2362200" y="3905071"/>
              <a:ext cx="6525768" cy="0"/>
              <a:chOff x="2362200" y="3905071"/>
              <a:chExt cx="6525768" cy="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362200" y="3905071"/>
                <a:ext cx="1371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696712" y="3905071"/>
                <a:ext cx="23622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724656" y="3905071"/>
                <a:ext cx="1752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477256" y="3905071"/>
                <a:ext cx="228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49768" y="3905071"/>
                <a:ext cx="8382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181600" y="34478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60611" y="4551742"/>
            <a:ext cx="6172200" cy="914400"/>
            <a:chOff x="2590800" y="4590871"/>
            <a:chExt cx="6172200" cy="914400"/>
          </a:xfrm>
        </p:grpSpPr>
        <p:sp>
          <p:nvSpPr>
            <p:cNvPr id="31" name="Rectangle 30"/>
            <p:cNvSpPr/>
            <p:nvPr/>
          </p:nvSpPr>
          <p:spPr>
            <a:xfrm>
              <a:off x="5562600" y="5059739"/>
              <a:ext cx="1438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(1-π</a:t>
              </a:r>
              <a:r>
                <a:rPr lang="en-US" baseline="-25000" dirty="0" smtClean="0"/>
                <a:t>2</a:t>
              </a:r>
              <a:r>
                <a:rPr lang="en-US" baseline="30000" dirty="0" smtClean="0"/>
                <a:t>’</a:t>
              </a:r>
              <a:r>
                <a:rPr lang="en-US" dirty="0" smtClean="0"/>
                <a:t> )(1-π</a:t>
              </a:r>
              <a:r>
                <a:rPr lang="en-US" baseline="-25000" dirty="0" smtClean="0"/>
                <a:t>1</a:t>
              </a:r>
              <a:r>
                <a:rPr lang="en-US" baseline="30000" dirty="0" smtClean="0"/>
                <a:t>’</a:t>
              </a:r>
              <a:r>
                <a:rPr lang="en-US" dirty="0" smtClean="0"/>
                <a:t>) 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590800" y="4590871"/>
              <a:ext cx="6172200" cy="914400"/>
              <a:chOff x="2590800" y="4590871"/>
              <a:chExt cx="6172200" cy="9144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885944" y="5505271"/>
                <a:ext cx="228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590800" y="4590871"/>
                <a:ext cx="6172200" cy="914400"/>
                <a:chOff x="2590800" y="4590871"/>
                <a:chExt cx="617220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590800" y="5505271"/>
                  <a:ext cx="1752600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105400" y="5505271"/>
                  <a:ext cx="2362200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458456" y="5505271"/>
                  <a:ext cx="838200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971800" y="5048071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π</a:t>
                  </a:r>
                  <a:r>
                    <a:rPr lang="en-US" baseline="-25000" dirty="0" smtClean="0"/>
                    <a:t>2</a:t>
                  </a:r>
                  <a:r>
                    <a:rPr lang="en-US" baseline="30000" dirty="0" smtClean="0"/>
                    <a:t>’</a:t>
                  </a:r>
                  <a:r>
                    <a:rPr lang="en-US" dirty="0" smtClean="0"/>
                    <a:t> (1-π</a:t>
                  </a:r>
                  <a:r>
                    <a:rPr lang="en-US" baseline="-25000" dirty="0" smtClean="0"/>
                    <a:t>1</a:t>
                  </a:r>
                  <a:r>
                    <a:rPr lang="en-US" baseline="30000" dirty="0" smtClean="0"/>
                    <a:t>’</a:t>
                  </a:r>
                  <a:r>
                    <a:rPr lang="en-US" dirty="0" smtClean="0"/>
                    <a:t>) </a:t>
                  </a:r>
                  <a:endParaRPr lang="en-US" dirty="0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 rot="10800000" flipV="1">
                  <a:off x="2590800" y="4590871"/>
                  <a:ext cx="990600" cy="914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 flipV="1">
                  <a:off x="4343400" y="4590871"/>
                  <a:ext cx="990600" cy="914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4648200" y="4819471"/>
                  <a:ext cx="914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8077200" y="4819471"/>
                  <a:ext cx="914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1450811" y="2189542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aseline="-25000" smtClean="0"/>
              <a:t>Sample a breaking point:</a:t>
            </a:r>
          </a:p>
          <a:p>
            <a:endParaRPr lang="en-US" sz="2800" baseline="-25000" smtClean="0"/>
          </a:p>
          <a:p>
            <a:pPr>
              <a:buFont typeface="Arial" panose="020B0604020202020204" pitchFamily="34" charset="0"/>
              <a:buNone/>
            </a:pPr>
            <a:r>
              <a:rPr lang="en-US" sz="2800" baseline="-25000" smtClean="0"/>
              <a:t>Calculate the weight:</a:t>
            </a:r>
            <a:endParaRPr lang="en-US" baseline="-25000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450811" y="1789671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Generate an infinite number of faces, and their weights which sum up to 1.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5565611" y="5980671"/>
            <a:ext cx="609600" cy="0"/>
          </a:xfrm>
          <a:prstGeom prst="line">
            <a:avLst/>
          </a:prstGeom>
          <a:ln w="698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2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Infinite Gaussian Mixture </a:t>
            </a:r>
            <a:r>
              <a:rPr lang="en-US" dirty="0" smtClean="0"/>
              <a:t>Model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Generative model</a:t>
            </a:r>
            <a:endParaRPr lang="en-US" sz="3200" dirty="0" smtClean="0"/>
          </a:p>
        </p:txBody>
      </p:sp>
      <p:pic>
        <p:nvPicPr>
          <p:cNvPr id="5" name="Picture 4" descr="red-dice-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4667" y="1362513"/>
            <a:ext cx="1160589" cy="9888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22140" y="2090056"/>
            <a:ext cx="5354288" cy="894266"/>
            <a:chOff x="1332453" y="2133600"/>
            <a:chExt cx="5354289" cy="894266"/>
          </a:xfrm>
        </p:grpSpPr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flipH="1">
              <a:off x="3568207" y="2394858"/>
              <a:ext cx="537068" cy="592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4102814" y="2394858"/>
              <a:ext cx="2462" cy="592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2"/>
              <a:endCxn id="20" idx="7"/>
            </p:cNvCxnSpPr>
            <p:nvPr/>
          </p:nvCxnSpPr>
          <p:spPr>
            <a:xfrm flipH="1">
              <a:off x="1332453" y="2394858"/>
              <a:ext cx="2772823" cy="633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105276" y="2394858"/>
              <a:ext cx="487594" cy="592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2"/>
            </p:cNvCxnSpPr>
            <p:nvPr/>
          </p:nvCxnSpPr>
          <p:spPr>
            <a:xfrm>
              <a:off x="4105276" y="2394858"/>
              <a:ext cx="799446" cy="544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</p:cNvCxnSpPr>
            <p:nvPr/>
          </p:nvCxnSpPr>
          <p:spPr>
            <a:xfrm>
              <a:off x="4105276" y="2394858"/>
              <a:ext cx="1155850" cy="544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2"/>
            </p:cNvCxnSpPr>
            <p:nvPr/>
          </p:nvCxnSpPr>
          <p:spPr>
            <a:xfrm>
              <a:off x="4105276" y="2394858"/>
              <a:ext cx="1690456" cy="544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2"/>
            </p:cNvCxnSpPr>
            <p:nvPr/>
          </p:nvCxnSpPr>
          <p:spPr>
            <a:xfrm>
              <a:off x="4105276" y="2394858"/>
              <a:ext cx="2581466" cy="544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51997" y="21336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Stick(</a:t>
              </a:r>
              <a:r>
                <a:rPr lang="el-GR" dirty="0" smtClean="0"/>
                <a:t>α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93983" y="2318656"/>
            <a:ext cx="8039703" cy="914400"/>
            <a:chOff x="1104297" y="2362200"/>
            <a:chExt cx="8039703" cy="914400"/>
          </a:xfrm>
        </p:grpSpPr>
        <p:sp>
          <p:nvSpPr>
            <p:cNvPr id="18" name="TextBox 17"/>
            <p:cNvSpPr txBox="1"/>
            <p:nvPr/>
          </p:nvSpPr>
          <p:spPr>
            <a:xfrm>
              <a:off x="5985443" y="2907268"/>
              <a:ext cx="315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Infinite number of faces/classes</a:t>
              </a:r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04297" y="2362200"/>
              <a:ext cx="4841898" cy="908649"/>
              <a:chOff x="1104297" y="2362200"/>
              <a:chExt cx="4841898" cy="9086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104297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560357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5041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40468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9687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97826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67889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800" dirty="0" smtClean="0"/>
                  <a:t>∞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78788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099735" y="3128513"/>
                <a:ext cx="534606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828800" y="2362200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57400" y="2895600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10200" y="243840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∞</a:t>
                </a:r>
                <a:endParaRPr lang="en-US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276526" y="4411108"/>
            <a:ext cx="7757160" cy="1116878"/>
            <a:chOff x="1386839" y="4454652"/>
            <a:chExt cx="7757161" cy="1116878"/>
          </a:xfrm>
        </p:grpSpPr>
        <p:grpSp>
          <p:nvGrpSpPr>
            <p:cNvPr id="33" name="Group 32"/>
            <p:cNvGrpSpPr/>
            <p:nvPr/>
          </p:nvGrpSpPr>
          <p:grpSpPr>
            <a:xfrm>
              <a:off x="1600199" y="4648200"/>
              <a:ext cx="7543801" cy="923330"/>
              <a:chOff x="1600199" y="4648200"/>
              <a:chExt cx="7543801" cy="92333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781800" y="4648200"/>
                <a:ext cx="2362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The observations follows a distribution such as Gaussian.</a:t>
                </a:r>
                <a:endParaRPr lang="en-US" dirty="0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600199" y="4800600"/>
                <a:ext cx="4591956" cy="616789"/>
                <a:chOff x="1600199" y="4800600"/>
                <a:chExt cx="4591956" cy="61678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5791200" y="4800600"/>
                  <a:ext cx="400955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∞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∞</a:t>
                  </a:r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600199" y="4800600"/>
                  <a:ext cx="400955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1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514599" y="4800600"/>
                  <a:ext cx="400954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2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2</a:t>
                  </a:r>
                  <a:endParaRPr lang="en-US" dirty="0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886199" y="5181600"/>
                  <a:ext cx="534606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Straight Arrow Connector 33"/>
            <p:cNvCxnSpPr>
              <a:stCxn id="40" idx="1"/>
              <a:endCxn id="57" idx="12"/>
            </p:cNvCxnSpPr>
            <p:nvPr/>
          </p:nvCxnSpPr>
          <p:spPr>
            <a:xfrm flipH="1" flipV="1">
              <a:off x="1386839" y="4494276"/>
              <a:ext cx="272079" cy="396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1" idx="0"/>
              <a:endCxn id="58" idx="11"/>
            </p:cNvCxnSpPr>
            <p:nvPr/>
          </p:nvCxnSpPr>
          <p:spPr>
            <a:xfrm flipV="1">
              <a:off x="2715076" y="4520184"/>
              <a:ext cx="137851" cy="2804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9" idx="0"/>
              <a:endCxn id="59" idx="7"/>
            </p:cNvCxnSpPr>
            <p:nvPr/>
          </p:nvCxnSpPr>
          <p:spPr>
            <a:xfrm flipV="1">
              <a:off x="5991678" y="4454652"/>
              <a:ext cx="200334" cy="345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651686" y="3183760"/>
            <a:ext cx="8382000" cy="1420896"/>
            <a:chOff x="762000" y="3227304"/>
            <a:chExt cx="8382000" cy="1420896"/>
          </a:xfrm>
        </p:grpSpPr>
        <p:sp>
          <p:nvSpPr>
            <p:cNvPr id="44" name="TextBox 43"/>
            <p:cNvSpPr txBox="1"/>
            <p:nvPr/>
          </p:nvSpPr>
          <p:spPr>
            <a:xfrm>
              <a:off x="7162800" y="3352800"/>
              <a:ext cx="198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Indicators are created according to multinomial distribution.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20" idx="4"/>
            </p:cNvCxnSpPr>
            <p:nvPr/>
          </p:nvCxnSpPr>
          <p:spPr>
            <a:xfrm rot="5400000">
              <a:off x="1772486" y="3487506"/>
              <a:ext cx="615351" cy="9494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1" idx="4"/>
            </p:cNvCxnSpPr>
            <p:nvPr/>
          </p:nvCxnSpPr>
          <p:spPr>
            <a:xfrm rot="16200000" flipH="1">
              <a:off x="3376815" y="3434184"/>
              <a:ext cx="462951" cy="4919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6" idx="4"/>
            </p:cNvCxnSpPr>
            <p:nvPr/>
          </p:nvCxnSpPr>
          <p:spPr>
            <a:xfrm rot="16200000" flipH="1">
              <a:off x="6574383" y="3355152"/>
              <a:ext cx="615351" cy="35965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762000" y="3352800"/>
              <a:ext cx="63246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44881" y="3962400"/>
              <a:ext cx="777238" cy="502919"/>
              <a:chOff x="1325881" y="4114800"/>
              <a:chExt cx="777238" cy="502919"/>
            </a:xfrm>
          </p:grpSpPr>
          <p:sp>
            <p:nvSpPr>
              <p:cNvPr id="105" name="Flowchart: Connector 104"/>
              <p:cNvSpPr/>
              <p:nvPr/>
            </p:nvSpPr>
            <p:spPr>
              <a:xfrm>
                <a:off x="1447800" y="4191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Connector 105"/>
              <p:cNvSpPr/>
              <p:nvPr/>
            </p:nvSpPr>
            <p:spPr>
              <a:xfrm>
                <a:off x="16002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Connector 106"/>
              <p:cNvSpPr/>
              <p:nvPr/>
            </p:nvSpPr>
            <p:spPr>
              <a:xfrm>
                <a:off x="1752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Connector 107"/>
              <p:cNvSpPr/>
              <p:nvPr/>
            </p:nvSpPr>
            <p:spPr>
              <a:xfrm>
                <a:off x="1905000" y="4114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Connector 108"/>
              <p:cNvSpPr/>
              <p:nvPr/>
            </p:nvSpPr>
            <p:spPr>
              <a:xfrm>
                <a:off x="1325881" y="429768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Connector 109"/>
              <p:cNvSpPr/>
              <p:nvPr/>
            </p:nvSpPr>
            <p:spPr>
              <a:xfrm>
                <a:off x="1676400" y="4191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Connector 110"/>
              <p:cNvSpPr/>
              <p:nvPr/>
            </p:nvSpPr>
            <p:spPr>
              <a:xfrm>
                <a:off x="16002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Connector 111"/>
              <p:cNvSpPr/>
              <p:nvPr/>
            </p:nvSpPr>
            <p:spPr>
              <a:xfrm>
                <a:off x="17526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Connector 112"/>
              <p:cNvSpPr/>
              <p:nvPr/>
            </p:nvSpPr>
            <p:spPr>
              <a:xfrm>
                <a:off x="14478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Connector 113"/>
              <p:cNvSpPr/>
              <p:nvPr/>
            </p:nvSpPr>
            <p:spPr>
              <a:xfrm>
                <a:off x="16002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Connector 114"/>
              <p:cNvSpPr/>
              <p:nvPr/>
            </p:nvSpPr>
            <p:spPr>
              <a:xfrm>
                <a:off x="1752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Connector 115"/>
              <p:cNvSpPr/>
              <p:nvPr/>
            </p:nvSpPr>
            <p:spPr>
              <a:xfrm>
                <a:off x="1935481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Connector 116"/>
              <p:cNvSpPr/>
              <p:nvPr/>
            </p:nvSpPr>
            <p:spPr>
              <a:xfrm>
                <a:off x="20574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Connector 117"/>
              <p:cNvSpPr/>
              <p:nvPr/>
            </p:nvSpPr>
            <p:spPr>
              <a:xfrm>
                <a:off x="1371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lowchart: Connector 118"/>
              <p:cNvSpPr/>
              <p:nvPr/>
            </p:nvSpPr>
            <p:spPr>
              <a:xfrm>
                <a:off x="18288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Connector 119"/>
              <p:cNvSpPr/>
              <p:nvPr/>
            </p:nvSpPr>
            <p:spPr>
              <a:xfrm>
                <a:off x="1752600" y="4572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Connector 120"/>
              <p:cNvSpPr/>
              <p:nvPr/>
            </p:nvSpPr>
            <p:spPr>
              <a:xfrm>
                <a:off x="19050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Connector 121"/>
              <p:cNvSpPr/>
              <p:nvPr/>
            </p:nvSpPr>
            <p:spPr>
              <a:xfrm>
                <a:off x="1600200" y="4572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438400" y="3810037"/>
              <a:ext cx="731519" cy="731482"/>
              <a:chOff x="2590800" y="4038637"/>
              <a:chExt cx="731519" cy="73148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2590800" y="4419600"/>
                <a:ext cx="731519" cy="350519"/>
                <a:chOff x="1524000" y="4419600"/>
                <a:chExt cx="731519" cy="350519"/>
              </a:xfrm>
            </p:grpSpPr>
            <p:sp>
              <p:nvSpPr>
                <p:cNvPr id="96" name="Flowchart: Connector 95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lowchart: Connector 96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lowchart: Connector 97"/>
                <p:cNvSpPr/>
                <p:nvPr/>
              </p:nvSpPr>
              <p:spPr>
                <a:xfrm>
                  <a:off x="22098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lowchart: Connector 98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lowchart: Connector 99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lowchart: Connector 100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lowchart: Connector 101"/>
                <p:cNvSpPr/>
                <p:nvPr/>
              </p:nvSpPr>
              <p:spPr>
                <a:xfrm>
                  <a:off x="19050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lowchart: Connector 102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lowchart: Connector 103"/>
                <p:cNvSpPr/>
                <p:nvPr/>
              </p:nvSpPr>
              <p:spPr>
                <a:xfrm>
                  <a:off x="1554481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 rot="16360601">
                <a:off x="2625656" y="4157736"/>
                <a:ext cx="664918" cy="426719"/>
                <a:chOff x="1590601" y="4419600"/>
                <a:chExt cx="664918" cy="426719"/>
              </a:xfrm>
            </p:grpSpPr>
            <p:sp>
              <p:nvSpPr>
                <p:cNvPr id="87" name="Flowchart: Connector 86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lowchart: Connector 88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1590601" y="4433353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lowchart: Connector 93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lowchart: Connector 94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5943600" y="3505200"/>
              <a:ext cx="731519" cy="807719"/>
              <a:chOff x="3581400" y="3962400"/>
              <a:chExt cx="731519" cy="807719"/>
            </a:xfrm>
          </p:grpSpPr>
          <p:grpSp>
            <p:nvGrpSpPr>
              <p:cNvPr id="65" name="Group 64"/>
              <p:cNvGrpSpPr/>
              <p:nvPr/>
            </p:nvGrpSpPr>
            <p:grpSpPr>
              <a:xfrm rot="2575637">
                <a:off x="3581400" y="4343400"/>
                <a:ext cx="731519" cy="426719"/>
                <a:chOff x="1524000" y="4419600"/>
                <a:chExt cx="731519" cy="426719"/>
              </a:xfrm>
            </p:grpSpPr>
            <p:sp>
              <p:nvSpPr>
                <p:cNvPr id="76" name="Flowchart: Connector 75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lowchart: Connector 76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lowchart: Connector 77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Connector 78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lowchart: Connector 79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lowchart: Connector 80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lowchart: Connector 81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 rot="4855777">
                <a:off x="3733800" y="4114800"/>
                <a:ext cx="731519" cy="426719"/>
                <a:chOff x="1524000" y="4419600"/>
                <a:chExt cx="731519" cy="426719"/>
              </a:xfrm>
            </p:grpSpPr>
            <p:sp>
              <p:nvSpPr>
                <p:cNvPr id="67" name="Flowchart: Connector 66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lowchart: Connector 67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Connector 69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lowchart: Connector 70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lowchart: Connector 71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lowchart: Connector 72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lowchart: Connector 73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Connector 74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 rot="20261796">
              <a:off x="5059383" y="4297384"/>
              <a:ext cx="198119" cy="198119"/>
              <a:chOff x="1828800" y="4267200"/>
              <a:chExt cx="198119" cy="198119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18288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19812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8788948">
              <a:off x="5298758" y="3850959"/>
              <a:ext cx="198119" cy="198119"/>
              <a:chOff x="1828800" y="4267200"/>
              <a:chExt cx="198119" cy="198119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18288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19812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Flowchart: Connector 53"/>
            <p:cNvSpPr/>
            <p:nvPr/>
          </p:nvSpPr>
          <p:spPr>
            <a:xfrm rot="20261796">
              <a:off x="4731366" y="4103401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95400" y="350519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z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.. = 1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24200" y="3494312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20</a:t>
              </a:r>
              <a:r>
                <a:rPr lang="en-US" dirty="0" smtClean="0"/>
                <a:t>, z</a:t>
              </a:r>
              <a:r>
                <a:rPr lang="en-US" baseline="-25000" dirty="0" smtClean="0"/>
                <a:t>21</a:t>
              </a:r>
              <a:r>
                <a:rPr lang="en-US" dirty="0" smtClean="0"/>
                <a:t> .. = 2</a:t>
              </a:r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62000" y="3352800"/>
              <a:ext cx="1632204" cy="1187196"/>
            </a:xfrm>
            <a:custGeom>
              <a:avLst/>
              <a:gdLst>
                <a:gd name="connsiteX0" fmla="*/ 954024 w 1632204"/>
                <a:gd name="connsiteY0" fmla="*/ 1013460 h 1187196"/>
                <a:gd name="connsiteX1" fmla="*/ 1091184 w 1632204"/>
                <a:gd name="connsiteY1" fmla="*/ 638556 h 1187196"/>
                <a:gd name="connsiteX2" fmla="*/ 1228344 w 1632204"/>
                <a:gd name="connsiteY2" fmla="*/ 547116 h 1187196"/>
                <a:gd name="connsiteX3" fmla="*/ 1530096 w 1632204"/>
                <a:gd name="connsiteY3" fmla="*/ 492252 h 1187196"/>
                <a:gd name="connsiteX4" fmla="*/ 1630680 w 1632204"/>
                <a:gd name="connsiteY4" fmla="*/ 272796 h 1187196"/>
                <a:gd name="connsiteX5" fmla="*/ 1520952 w 1632204"/>
                <a:gd name="connsiteY5" fmla="*/ 35052 h 1187196"/>
                <a:gd name="connsiteX6" fmla="*/ 1127760 w 1632204"/>
                <a:gd name="connsiteY6" fmla="*/ 62484 h 1187196"/>
                <a:gd name="connsiteX7" fmla="*/ 597408 w 1632204"/>
                <a:gd name="connsiteY7" fmla="*/ 135636 h 1187196"/>
                <a:gd name="connsiteX8" fmla="*/ 524256 w 1632204"/>
                <a:gd name="connsiteY8" fmla="*/ 336804 h 1187196"/>
                <a:gd name="connsiteX9" fmla="*/ 332232 w 1632204"/>
                <a:gd name="connsiteY9" fmla="*/ 391668 h 1187196"/>
                <a:gd name="connsiteX10" fmla="*/ 21336 w 1632204"/>
                <a:gd name="connsiteY10" fmla="*/ 537972 h 1187196"/>
                <a:gd name="connsiteX11" fmla="*/ 204216 w 1632204"/>
                <a:gd name="connsiteY11" fmla="*/ 1086612 h 1187196"/>
                <a:gd name="connsiteX12" fmla="*/ 624840 w 1632204"/>
                <a:gd name="connsiteY12" fmla="*/ 1141476 h 1187196"/>
                <a:gd name="connsiteX13" fmla="*/ 880872 w 1632204"/>
                <a:gd name="connsiteY13" fmla="*/ 1104900 h 1187196"/>
                <a:gd name="connsiteX14" fmla="*/ 954024 w 1632204"/>
                <a:gd name="connsiteY14" fmla="*/ 1013460 h 118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2204" h="1187196">
                  <a:moveTo>
                    <a:pt x="954024" y="1013460"/>
                  </a:moveTo>
                  <a:cubicBezTo>
                    <a:pt x="989076" y="935736"/>
                    <a:pt x="1045464" y="716280"/>
                    <a:pt x="1091184" y="638556"/>
                  </a:cubicBezTo>
                  <a:cubicBezTo>
                    <a:pt x="1136904" y="560832"/>
                    <a:pt x="1155192" y="571500"/>
                    <a:pt x="1228344" y="547116"/>
                  </a:cubicBezTo>
                  <a:cubicBezTo>
                    <a:pt x="1301496" y="522732"/>
                    <a:pt x="1463040" y="537972"/>
                    <a:pt x="1530096" y="492252"/>
                  </a:cubicBezTo>
                  <a:cubicBezTo>
                    <a:pt x="1597152" y="446532"/>
                    <a:pt x="1632204" y="348996"/>
                    <a:pt x="1630680" y="272796"/>
                  </a:cubicBezTo>
                  <a:cubicBezTo>
                    <a:pt x="1629156" y="196596"/>
                    <a:pt x="1604772" y="70104"/>
                    <a:pt x="1520952" y="35052"/>
                  </a:cubicBezTo>
                  <a:cubicBezTo>
                    <a:pt x="1437132" y="0"/>
                    <a:pt x="1281684" y="45720"/>
                    <a:pt x="1127760" y="62484"/>
                  </a:cubicBezTo>
                  <a:cubicBezTo>
                    <a:pt x="973836" y="79248"/>
                    <a:pt x="697992" y="89916"/>
                    <a:pt x="597408" y="135636"/>
                  </a:cubicBezTo>
                  <a:cubicBezTo>
                    <a:pt x="496824" y="181356"/>
                    <a:pt x="568452" y="294132"/>
                    <a:pt x="524256" y="336804"/>
                  </a:cubicBezTo>
                  <a:cubicBezTo>
                    <a:pt x="480060" y="379476"/>
                    <a:pt x="416052" y="358140"/>
                    <a:pt x="332232" y="391668"/>
                  </a:cubicBezTo>
                  <a:cubicBezTo>
                    <a:pt x="248412" y="425196"/>
                    <a:pt x="42672" y="422148"/>
                    <a:pt x="21336" y="537972"/>
                  </a:cubicBezTo>
                  <a:cubicBezTo>
                    <a:pt x="0" y="653796"/>
                    <a:pt x="103632" y="986028"/>
                    <a:pt x="204216" y="1086612"/>
                  </a:cubicBezTo>
                  <a:cubicBezTo>
                    <a:pt x="304800" y="1187196"/>
                    <a:pt x="512064" y="1138428"/>
                    <a:pt x="624840" y="1141476"/>
                  </a:cubicBezTo>
                  <a:cubicBezTo>
                    <a:pt x="737616" y="1144524"/>
                    <a:pt x="824484" y="1129284"/>
                    <a:pt x="880872" y="1104900"/>
                  </a:cubicBezTo>
                  <a:cubicBezTo>
                    <a:pt x="937260" y="1080516"/>
                    <a:pt x="918972" y="1091184"/>
                    <a:pt x="954024" y="1013460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362200" y="3429000"/>
              <a:ext cx="2154936" cy="1182624"/>
            </a:xfrm>
            <a:custGeom>
              <a:avLst/>
              <a:gdLst>
                <a:gd name="connsiteX0" fmla="*/ 829056 w 2154936"/>
                <a:gd name="connsiteY0" fmla="*/ 1100328 h 1182624"/>
                <a:gd name="connsiteX1" fmla="*/ 975360 w 2154936"/>
                <a:gd name="connsiteY1" fmla="*/ 734568 h 1182624"/>
                <a:gd name="connsiteX2" fmla="*/ 801624 w 2154936"/>
                <a:gd name="connsiteY2" fmla="*/ 387096 h 1182624"/>
                <a:gd name="connsiteX3" fmla="*/ 1386840 w 2154936"/>
                <a:gd name="connsiteY3" fmla="*/ 496824 h 1182624"/>
                <a:gd name="connsiteX4" fmla="*/ 2081784 w 2154936"/>
                <a:gd name="connsiteY4" fmla="*/ 268224 h 1182624"/>
                <a:gd name="connsiteX5" fmla="*/ 1825752 w 2154936"/>
                <a:gd name="connsiteY5" fmla="*/ 30480 h 1182624"/>
                <a:gd name="connsiteX6" fmla="*/ 801624 w 2154936"/>
                <a:gd name="connsiteY6" fmla="*/ 85344 h 1182624"/>
                <a:gd name="connsiteX7" fmla="*/ 408432 w 2154936"/>
                <a:gd name="connsiteY7" fmla="*/ 222504 h 1182624"/>
                <a:gd name="connsiteX8" fmla="*/ 207264 w 2154936"/>
                <a:gd name="connsiteY8" fmla="*/ 213360 h 1182624"/>
                <a:gd name="connsiteX9" fmla="*/ 70104 w 2154936"/>
                <a:gd name="connsiteY9" fmla="*/ 670560 h 1182624"/>
                <a:gd name="connsiteX10" fmla="*/ 70104 w 2154936"/>
                <a:gd name="connsiteY10" fmla="*/ 1082040 h 1182624"/>
                <a:gd name="connsiteX11" fmla="*/ 490728 w 2154936"/>
                <a:gd name="connsiteY11" fmla="*/ 1091184 h 1182624"/>
                <a:gd name="connsiteX12" fmla="*/ 682752 w 2154936"/>
                <a:gd name="connsiteY12" fmla="*/ 1182624 h 1182624"/>
                <a:gd name="connsiteX13" fmla="*/ 829056 w 2154936"/>
                <a:gd name="connsiteY13" fmla="*/ 1100328 h 118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936" h="1182624">
                  <a:moveTo>
                    <a:pt x="829056" y="1100328"/>
                  </a:moveTo>
                  <a:cubicBezTo>
                    <a:pt x="877824" y="1025652"/>
                    <a:pt x="979932" y="853440"/>
                    <a:pt x="975360" y="734568"/>
                  </a:cubicBezTo>
                  <a:cubicBezTo>
                    <a:pt x="970788" y="615696"/>
                    <a:pt x="733044" y="426720"/>
                    <a:pt x="801624" y="387096"/>
                  </a:cubicBezTo>
                  <a:cubicBezTo>
                    <a:pt x="870204" y="347472"/>
                    <a:pt x="1173480" y="516636"/>
                    <a:pt x="1386840" y="496824"/>
                  </a:cubicBezTo>
                  <a:cubicBezTo>
                    <a:pt x="1600200" y="477012"/>
                    <a:pt x="2008632" y="345948"/>
                    <a:pt x="2081784" y="268224"/>
                  </a:cubicBezTo>
                  <a:cubicBezTo>
                    <a:pt x="2154936" y="190500"/>
                    <a:pt x="2039112" y="60960"/>
                    <a:pt x="1825752" y="30480"/>
                  </a:cubicBezTo>
                  <a:cubicBezTo>
                    <a:pt x="1612392" y="0"/>
                    <a:pt x="1037844" y="53340"/>
                    <a:pt x="801624" y="85344"/>
                  </a:cubicBezTo>
                  <a:cubicBezTo>
                    <a:pt x="565404" y="117348"/>
                    <a:pt x="507492" y="201168"/>
                    <a:pt x="408432" y="222504"/>
                  </a:cubicBezTo>
                  <a:cubicBezTo>
                    <a:pt x="309372" y="243840"/>
                    <a:pt x="263652" y="138684"/>
                    <a:pt x="207264" y="213360"/>
                  </a:cubicBezTo>
                  <a:cubicBezTo>
                    <a:pt x="150876" y="288036"/>
                    <a:pt x="92964" y="525780"/>
                    <a:pt x="70104" y="670560"/>
                  </a:cubicBezTo>
                  <a:cubicBezTo>
                    <a:pt x="47244" y="815340"/>
                    <a:pt x="0" y="1011936"/>
                    <a:pt x="70104" y="1082040"/>
                  </a:cubicBezTo>
                  <a:cubicBezTo>
                    <a:pt x="140208" y="1152144"/>
                    <a:pt x="388620" y="1074420"/>
                    <a:pt x="490728" y="1091184"/>
                  </a:cubicBezTo>
                  <a:cubicBezTo>
                    <a:pt x="592836" y="1107948"/>
                    <a:pt x="624840" y="1182624"/>
                    <a:pt x="682752" y="1182624"/>
                  </a:cubicBezTo>
                  <a:cubicBezTo>
                    <a:pt x="740664" y="1182624"/>
                    <a:pt x="780288" y="1175004"/>
                    <a:pt x="829056" y="1100328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15000" y="3429000"/>
              <a:ext cx="1255776" cy="1101852"/>
            </a:xfrm>
            <a:custGeom>
              <a:avLst/>
              <a:gdLst>
                <a:gd name="connsiteX0" fmla="*/ 614172 w 1255776"/>
                <a:gd name="connsiteY0" fmla="*/ 989076 h 1101852"/>
                <a:gd name="connsiteX1" fmla="*/ 1171956 w 1255776"/>
                <a:gd name="connsiteY1" fmla="*/ 870204 h 1101852"/>
                <a:gd name="connsiteX2" fmla="*/ 1117092 w 1255776"/>
                <a:gd name="connsiteY2" fmla="*/ 184404 h 1101852"/>
                <a:gd name="connsiteX3" fmla="*/ 550164 w 1255776"/>
                <a:gd name="connsiteY3" fmla="*/ 19812 h 1101852"/>
                <a:gd name="connsiteX4" fmla="*/ 477012 w 1255776"/>
                <a:gd name="connsiteY4" fmla="*/ 303276 h 1101852"/>
                <a:gd name="connsiteX5" fmla="*/ 248412 w 1255776"/>
                <a:gd name="connsiteY5" fmla="*/ 303276 h 1101852"/>
                <a:gd name="connsiteX6" fmla="*/ 38100 w 1255776"/>
                <a:gd name="connsiteY6" fmla="*/ 513588 h 1101852"/>
                <a:gd name="connsiteX7" fmla="*/ 477012 w 1255776"/>
                <a:gd name="connsiteY7" fmla="*/ 1025652 h 1101852"/>
                <a:gd name="connsiteX8" fmla="*/ 614172 w 1255776"/>
                <a:gd name="connsiteY8" fmla="*/ 989076 h 11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776" h="1101852">
                  <a:moveTo>
                    <a:pt x="614172" y="989076"/>
                  </a:moveTo>
                  <a:cubicBezTo>
                    <a:pt x="729996" y="963168"/>
                    <a:pt x="1088136" y="1004316"/>
                    <a:pt x="1171956" y="870204"/>
                  </a:cubicBezTo>
                  <a:cubicBezTo>
                    <a:pt x="1255776" y="736092"/>
                    <a:pt x="1220724" y="326136"/>
                    <a:pt x="1117092" y="184404"/>
                  </a:cubicBezTo>
                  <a:cubicBezTo>
                    <a:pt x="1013460" y="42672"/>
                    <a:pt x="656844" y="0"/>
                    <a:pt x="550164" y="19812"/>
                  </a:cubicBezTo>
                  <a:cubicBezTo>
                    <a:pt x="443484" y="39624"/>
                    <a:pt x="527304" y="256032"/>
                    <a:pt x="477012" y="303276"/>
                  </a:cubicBezTo>
                  <a:cubicBezTo>
                    <a:pt x="426720" y="350520"/>
                    <a:pt x="321564" y="268224"/>
                    <a:pt x="248412" y="303276"/>
                  </a:cubicBezTo>
                  <a:cubicBezTo>
                    <a:pt x="175260" y="338328"/>
                    <a:pt x="0" y="393192"/>
                    <a:pt x="38100" y="513588"/>
                  </a:cubicBezTo>
                  <a:cubicBezTo>
                    <a:pt x="76200" y="633984"/>
                    <a:pt x="382524" y="949452"/>
                    <a:pt x="477012" y="1025652"/>
                  </a:cubicBezTo>
                  <a:cubicBezTo>
                    <a:pt x="571500" y="1101852"/>
                    <a:pt x="498348" y="1014984"/>
                    <a:pt x="614172" y="989076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86200" y="4191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X</a:t>
              </a:r>
              <a:r>
                <a:rPr lang="en-US" baseline="-25000" dirty="0" smtClean="0"/>
                <a:t>1:N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08028" y="5021907"/>
            <a:ext cx="5062544" cy="1226492"/>
            <a:chOff x="1618342" y="5065451"/>
            <a:chExt cx="5062544" cy="1226492"/>
          </a:xfrm>
        </p:grpSpPr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5784761"/>
              <a:ext cx="4343400" cy="38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Freeform 124"/>
            <p:cNvSpPr/>
            <p:nvPr/>
          </p:nvSpPr>
          <p:spPr>
            <a:xfrm>
              <a:off x="1618342" y="5736771"/>
              <a:ext cx="4829629" cy="555172"/>
            </a:xfrm>
            <a:custGeom>
              <a:avLst/>
              <a:gdLst>
                <a:gd name="connsiteX0" fmla="*/ 3629 w 4829629"/>
                <a:gd name="connsiteY0" fmla="*/ 261258 h 555172"/>
                <a:gd name="connsiteX1" fmla="*/ 145144 w 4829629"/>
                <a:gd name="connsiteY1" fmla="*/ 97972 h 555172"/>
                <a:gd name="connsiteX2" fmla="*/ 406401 w 4829629"/>
                <a:gd name="connsiteY2" fmla="*/ 43543 h 555172"/>
                <a:gd name="connsiteX3" fmla="*/ 1299029 w 4829629"/>
                <a:gd name="connsiteY3" fmla="*/ 10886 h 555172"/>
                <a:gd name="connsiteX4" fmla="*/ 2431144 w 4829629"/>
                <a:gd name="connsiteY4" fmla="*/ 0 h 555172"/>
                <a:gd name="connsiteX5" fmla="*/ 3312887 w 4829629"/>
                <a:gd name="connsiteY5" fmla="*/ 0 h 555172"/>
                <a:gd name="connsiteX6" fmla="*/ 4249058 w 4829629"/>
                <a:gd name="connsiteY6" fmla="*/ 10886 h 555172"/>
                <a:gd name="connsiteX7" fmla="*/ 4640944 w 4829629"/>
                <a:gd name="connsiteY7" fmla="*/ 54429 h 555172"/>
                <a:gd name="connsiteX8" fmla="*/ 4815115 w 4829629"/>
                <a:gd name="connsiteY8" fmla="*/ 217715 h 555172"/>
                <a:gd name="connsiteX9" fmla="*/ 4728029 w 4829629"/>
                <a:gd name="connsiteY9" fmla="*/ 457200 h 555172"/>
                <a:gd name="connsiteX10" fmla="*/ 4379687 w 4829629"/>
                <a:gd name="connsiteY10" fmla="*/ 533400 h 555172"/>
                <a:gd name="connsiteX11" fmla="*/ 2627087 w 4829629"/>
                <a:gd name="connsiteY11" fmla="*/ 555172 h 555172"/>
                <a:gd name="connsiteX12" fmla="*/ 1473201 w 4829629"/>
                <a:gd name="connsiteY12" fmla="*/ 555172 h 555172"/>
                <a:gd name="connsiteX13" fmla="*/ 482601 w 4829629"/>
                <a:gd name="connsiteY13" fmla="*/ 544286 h 555172"/>
                <a:gd name="connsiteX14" fmla="*/ 123372 w 4829629"/>
                <a:gd name="connsiteY14" fmla="*/ 500743 h 555172"/>
                <a:gd name="connsiteX15" fmla="*/ 3629 w 4829629"/>
                <a:gd name="connsiteY15" fmla="*/ 261258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9629" h="555172">
                  <a:moveTo>
                    <a:pt x="3629" y="261258"/>
                  </a:moveTo>
                  <a:cubicBezTo>
                    <a:pt x="7258" y="194130"/>
                    <a:pt x="78015" y="134258"/>
                    <a:pt x="145144" y="97972"/>
                  </a:cubicBezTo>
                  <a:cubicBezTo>
                    <a:pt x="212273" y="61686"/>
                    <a:pt x="214087" y="58057"/>
                    <a:pt x="406401" y="43543"/>
                  </a:cubicBezTo>
                  <a:cubicBezTo>
                    <a:pt x="598715" y="29029"/>
                    <a:pt x="961572" y="18143"/>
                    <a:pt x="1299029" y="10886"/>
                  </a:cubicBezTo>
                  <a:cubicBezTo>
                    <a:pt x="1636486" y="3629"/>
                    <a:pt x="2431144" y="0"/>
                    <a:pt x="2431144" y="0"/>
                  </a:cubicBezTo>
                  <a:lnTo>
                    <a:pt x="3312887" y="0"/>
                  </a:lnTo>
                  <a:lnTo>
                    <a:pt x="4249058" y="10886"/>
                  </a:lnTo>
                  <a:cubicBezTo>
                    <a:pt x="4470401" y="19957"/>
                    <a:pt x="4546601" y="19958"/>
                    <a:pt x="4640944" y="54429"/>
                  </a:cubicBezTo>
                  <a:cubicBezTo>
                    <a:pt x="4735287" y="88900"/>
                    <a:pt x="4800601" y="150587"/>
                    <a:pt x="4815115" y="217715"/>
                  </a:cubicBezTo>
                  <a:cubicBezTo>
                    <a:pt x="4829629" y="284843"/>
                    <a:pt x="4800600" y="404586"/>
                    <a:pt x="4728029" y="457200"/>
                  </a:cubicBezTo>
                  <a:cubicBezTo>
                    <a:pt x="4655458" y="509814"/>
                    <a:pt x="4729844" y="517071"/>
                    <a:pt x="4379687" y="533400"/>
                  </a:cubicBezTo>
                  <a:cubicBezTo>
                    <a:pt x="4029530" y="549729"/>
                    <a:pt x="2627087" y="555172"/>
                    <a:pt x="2627087" y="555172"/>
                  </a:cubicBezTo>
                  <a:lnTo>
                    <a:pt x="1473201" y="555172"/>
                  </a:lnTo>
                  <a:lnTo>
                    <a:pt x="482601" y="544286"/>
                  </a:lnTo>
                  <a:cubicBezTo>
                    <a:pt x="257630" y="535215"/>
                    <a:pt x="205015" y="547914"/>
                    <a:pt x="123372" y="500743"/>
                  </a:cubicBezTo>
                  <a:cubicBezTo>
                    <a:pt x="41729" y="453572"/>
                    <a:pt x="0" y="328386"/>
                    <a:pt x="3629" y="26125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/>
            <p:cNvCxnSpPr>
              <a:stCxn id="125" idx="4"/>
              <a:endCxn id="40" idx="4"/>
            </p:cNvCxnSpPr>
            <p:nvPr/>
          </p:nvCxnSpPr>
          <p:spPr>
            <a:xfrm flipH="1" flipV="1">
              <a:off x="2690364" y="5373845"/>
              <a:ext cx="1359122" cy="3629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5" idx="4"/>
              <a:endCxn id="41" idx="6"/>
            </p:cNvCxnSpPr>
            <p:nvPr/>
          </p:nvCxnSpPr>
          <p:spPr>
            <a:xfrm flipH="1" flipV="1">
              <a:off x="3805240" y="5065451"/>
              <a:ext cx="244246" cy="671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5" idx="4"/>
              <a:endCxn id="39" idx="2"/>
            </p:cNvCxnSpPr>
            <p:nvPr/>
          </p:nvCxnSpPr>
          <p:spPr>
            <a:xfrm flipV="1">
              <a:off x="4049486" y="5065451"/>
              <a:ext cx="2631400" cy="671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2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Inference </a:t>
            </a:r>
            <a:r>
              <a:rPr lang="en-US" dirty="0" smtClean="0"/>
              <a:t>Model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Obtain label Z from sample X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207786" y="2075935"/>
            <a:ext cx="8610600" cy="1292662"/>
            <a:chOff x="228600" y="1828800"/>
            <a:chExt cx="8610600" cy="129266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467600" y="1882966"/>
              <a:ext cx="152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772400" y="1882966"/>
              <a:ext cx="152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28600" y="1828800"/>
              <a:ext cx="861060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    Finding the posterior of the multivariate distribution P(Z|X)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Given observation X, what are the probability that it belongs to cluster Z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Which cluster a sample belongs to?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Painful due to the integrations needed to carry out. 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07786" y="3295135"/>
            <a:ext cx="8305800" cy="2123658"/>
            <a:chOff x="228600" y="3048000"/>
            <a:chExt cx="8305800" cy="2123658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3886200"/>
              <a:ext cx="234791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28600" y="3048000"/>
              <a:ext cx="8305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    </a:t>
              </a:r>
              <a:r>
                <a:rPr lang="en-US" sz="2400" dirty="0"/>
                <a:t>F</a:t>
              </a:r>
              <a:r>
                <a:rPr lang="en-US" sz="2400" dirty="0" smtClean="0"/>
                <a:t>inding a </a:t>
              </a:r>
              <a:r>
                <a:rPr lang="en-US" sz="2400" dirty="0" err="1" smtClean="0"/>
                <a:t>univariate</a:t>
              </a:r>
              <a:r>
                <a:rPr lang="en-US" sz="2400" dirty="0" smtClean="0"/>
                <a:t> distribution is more easily to implement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</a:rPr>
                <a:t> For new observation, can get marginal distribution of indicator</a:t>
              </a:r>
            </a:p>
            <a:p>
              <a:pPr lvl="1"/>
              <a:r>
                <a:rPr lang="en-US" dirty="0" smtClean="0"/>
                <a:t> </a:t>
              </a:r>
            </a:p>
            <a:p>
              <a:pPr lvl="1">
                <a:buFont typeface="Arial" pitchFamily="34" charset="0"/>
                <a:buChar char="•"/>
              </a:pPr>
              <a:endParaRPr lang="en-US" dirty="0"/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In other word, find the marginal distribution of </a:t>
              </a:r>
              <a:r>
                <a:rPr lang="en-US" dirty="0" err="1" smtClean="0"/>
                <a:t>Z</a:t>
              </a:r>
              <a:r>
                <a:rPr lang="en-US" sz="1400" dirty="0" err="1" smtClean="0"/>
                <a:t>i</a:t>
              </a:r>
              <a:r>
                <a:rPr lang="en-US" dirty="0" smtClean="0"/>
                <a:t> given the other indicators.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Gibbs sampling method to sample a value for a variable given all other variables.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The process is repeated and proved to be converged after a few iterations. 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8446786" y="2531547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46186" y="2531547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Chinese Restaurant </a:t>
            </a:r>
            <a:r>
              <a:rPr lang="en-US" dirty="0" smtClean="0"/>
              <a:t>Process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Nonparametric Bayesian Classification inference </a:t>
            </a:r>
            <a:br>
              <a:rPr lang="en-US" sz="3200" dirty="0"/>
            </a:br>
            <a:r>
              <a:rPr lang="en-US" sz="3200" dirty="0"/>
              <a:t> </a:t>
            </a: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9767" y="1853674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Goal:</a:t>
            </a:r>
          </a:p>
          <a:p>
            <a:endParaRPr lang="en-US" sz="1400" smtClean="0"/>
          </a:p>
          <a:p>
            <a:pPr>
              <a:buFont typeface="Arial" panose="020B0604020202020204" pitchFamily="34" charset="0"/>
              <a:buNone/>
            </a:pPr>
            <a:r>
              <a:rPr lang="en-US" sz="1400" smtClean="0"/>
              <a:t>				</a:t>
            </a:r>
          </a:p>
          <a:p>
            <a:pPr>
              <a:buFont typeface="Arial" panose="020B0604020202020204" pitchFamily="34" charset="0"/>
              <a:buNone/>
            </a:pPr>
            <a:endParaRPr lang="en-US" sz="1400" smtClean="0"/>
          </a:p>
          <a:p>
            <a:pPr>
              <a:buFont typeface="Arial" panose="020B0604020202020204" pitchFamily="34" charset="0"/>
              <a:buNone/>
            </a:pPr>
            <a:r>
              <a:rPr lang="en-US" sz="1400" smtClean="0"/>
              <a:t>				</a:t>
            </a:r>
          </a:p>
          <a:p>
            <a:pPr>
              <a:buFont typeface="Arial" panose="020B0604020202020204" pitchFamily="34" charset="0"/>
              <a:buNone/>
            </a:pPr>
            <a:endParaRPr lang="en-US" sz="1400" smtClean="0"/>
          </a:p>
          <a:p>
            <a:pPr>
              <a:buFont typeface="Arial" panose="020B0604020202020204" pitchFamily="34" charset="0"/>
              <a:buNone/>
            </a:pPr>
            <a:endParaRPr lang="en-US" sz="1400" smtClean="0"/>
          </a:p>
          <a:p>
            <a:pPr>
              <a:buFont typeface="Arial" panose="020B0604020202020204" pitchFamily="34" charset="0"/>
              <a:buNone/>
            </a:pPr>
            <a:endParaRPr lang="en-US" sz="1400" smtClean="0"/>
          </a:p>
          <a:p>
            <a:pPr>
              <a:buFont typeface="Arial" panose="020B0604020202020204" pitchFamily="34" charset="0"/>
              <a:buNone/>
            </a:pPr>
            <a:endParaRPr lang="en-US" sz="1400" smtClean="0"/>
          </a:p>
          <a:p>
            <a:pPr>
              <a:buFont typeface="Arial" panose="020B0604020202020204" pitchFamily="34" charset="0"/>
              <a:buNone/>
            </a:pPr>
            <a:r>
              <a:rPr lang="en-US" sz="1400" smtClean="0"/>
              <a:t>	</a:t>
            </a:r>
            <a:endParaRPr lang="en-US" sz="1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167" y="4485104"/>
            <a:ext cx="3428999" cy="8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167" y="4563073"/>
            <a:ext cx="2466974" cy="4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767" y="5282674"/>
            <a:ext cx="5029199" cy="9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55967" y="4063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Probability assigned to a represented class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1167" y="406347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Probability assigned to an unrepresented class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9" idx="2"/>
            <a:endCxn id="10" idx="0"/>
          </p:cNvCxnSpPr>
          <p:nvPr/>
        </p:nvCxnSpPr>
        <p:spPr>
          <a:xfrm rot="5400000">
            <a:off x="5058661" y="1769801"/>
            <a:ext cx="467380" cy="4119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2"/>
            <a:endCxn id="11" idx="0"/>
          </p:cNvCxnSpPr>
          <p:nvPr/>
        </p:nvCxnSpPr>
        <p:spPr>
          <a:xfrm rot="5400000">
            <a:off x="6887461" y="3598601"/>
            <a:ext cx="467380" cy="4623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7"/>
          <p:cNvGrpSpPr/>
          <p:nvPr/>
        </p:nvGrpSpPr>
        <p:grpSpPr>
          <a:xfrm>
            <a:off x="2622767" y="2615674"/>
            <a:ext cx="5877734" cy="980420"/>
            <a:chOff x="1066800" y="2971800"/>
            <a:chExt cx="5877734" cy="980420"/>
          </a:xfrm>
        </p:grpSpPr>
        <p:grpSp>
          <p:nvGrpSpPr>
            <p:cNvPr id="17" name="Group 27"/>
            <p:cNvGrpSpPr/>
            <p:nvPr/>
          </p:nvGrpSpPr>
          <p:grpSpPr>
            <a:xfrm>
              <a:off x="3886200" y="2971800"/>
              <a:ext cx="1910167" cy="457200"/>
              <a:chOff x="3886200" y="2590800"/>
              <a:chExt cx="1910167" cy="4572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3733800" y="2743200"/>
                <a:ext cx="4572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9" idx="0"/>
              </p:cNvCxnSpPr>
              <p:nvPr/>
            </p:nvCxnSpPr>
            <p:spPr>
              <a:xfrm rot="16200000" flipV="1">
                <a:off x="5260384" y="2512016"/>
                <a:ext cx="381000" cy="690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790700" y="3086100"/>
              <a:ext cx="304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648200" y="3429000"/>
              <a:ext cx="2296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Prior </a:t>
              </a:r>
            </a:p>
            <a:p>
              <a:pPr algn="ctr">
                <a:buNone/>
              </a:pPr>
              <a:r>
                <a:rPr lang="en-US" sz="1400" dirty="0" smtClean="0"/>
                <a:t>(Chinese Restaurant Process)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34290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Likelihood</a:t>
              </a:r>
            </a:p>
            <a:p>
              <a:pPr algn="ctr">
                <a:buNone/>
              </a:pPr>
              <a:r>
                <a:rPr lang="en-US" sz="1400" dirty="0" smtClean="0"/>
                <a:t>(e.g. given as Gaussian)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34290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Posterior</a:t>
              </a:r>
              <a:endParaRPr lang="en-US" sz="14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756367" y="5054074"/>
            <a:ext cx="45719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rot="5400000">
            <a:off x="3662897" y="4394944"/>
            <a:ext cx="381000" cy="1851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2"/>
          </p:cNvCxnSpPr>
          <p:nvPr/>
        </p:nvCxnSpPr>
        <p:spPr>
          <a:xfrm rot="16200000" flipH="1">
            <a:off x="5529797" y="4379704"/>
            <a:ext cx="381000" cy="1882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13367" y="505407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5007" y="500835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?</a:t>
            </a:r>
            <a:endParaRPr lang="en-US" sz="1400" dirty="0"/>
          </a:p>
        </p:txBody>
      </p:sp>
      <p:grpSp>
        <p:nvGrpSpPr>
          <p:cNvPr id="29" name="Group 33"/>
          <p:cNvGrpSpPr/>
          <p:nvPr/>
        </p:nvGrpSpPr>
        <p:grpSpPr>
          <a:xfrm>
            <a:off x="8490167" y="1853674"/>
            <a:ext cx="1295400" cy="1169551"/>
            <a:chOff x="7162800" y="1905000"/>
            <a:chExt cx="1295400" cy="1169551"/>
          </a:xfrm>
        </p:grpSpPr>
        <p:sp>
          <p:nvSpPr>
            <p:cNvPr id="30" name="TextBox 29"/>
            <p:cNvSpPr txBox="1"/>
            <p:nvPr/>
          </p:nvSpPr>
          <p:spPr>
            <a:xfrm>
              <a:off x="7162800" y="1905000"/>
              <a:ext cx="1295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None/>
              </a:pPr>
              <a:r>
                <a:rPr lang="en-US" sz="1400" dirty="0" smtClean="0"/>
                <a:t>           is the set of all other labels except the current one, </a:t>
              </a:r>
              <a:r>
                <a:rPr lang="en-US" sz="1400" dirty="0" err="1" smtClean="0"/>
                <a:t>i</a:t>
              </a:r>
              <a:r>
                <a:rPr lang="en-US" sz="1400" baseline="30000" dirty="0" err="1" smtClean="0"/>
                <a:t>th</a:t>
              </a:r>
              <a:endParaRPr lang="en-US" sz="1400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9000" y="1905000"/>
              <a:ext cx="3524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8566367" y="4444474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1400" dirty="0" smtClean="0"/>
              <a:t>                 is the number of observations in the same class, k, excluding the current one, </a:t>
            </a:r>
            <a:r>
              <a:rPr lang="en-US" sz="1400" dirty="0" err="1" smtClean="0"/>
              <a:t>i</a:t>
            </a:r>
            <a:r>
              <a:rPr lang="en-US" sz="1400" baseline="30000" dirty="0" err="1" smtClean="0"/>
              <a:t>th</a:t>
            </a:r>
            <a:endParaRPr lang="en-US" sz="1400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9025" y="4477132"/>
            <a:ext cx="595312" cy="2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7517" y="1929874"/>
            <a:ext cx="5200650" cy="71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6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 0.05555 " pathEditMode="relative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5555 " pathEditMode="relative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Student t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Inference model: Posterior distributions</a:t>
            </a: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0144" y="1860214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Given the prior and the likelihood, we come up with the posterior:</a:t>
            </a:r>
          </a:p>
          <a:p>
            <a:pPr lvl="1"/>
            <a:r>
              <a:rPr lang="en-US" sz="1800" dirty="0" smtClean="0"/>
              <a:t> Probability of assigning to a unrepresented cluster: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1800" dirty="0" smtClean="0"/>
              <a:t>Probability of assigning to a represented cluster:</a:t>
            </a:r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				</a:t>
            </a:r>
          </a:p>
          <a:p>
            <a:pPr>
              <a:buFont typeface="Arial" panose="020B0604020202020204" pitchFamily="34" charset="0"/>
              <a:buNone/>
            </a:pPr>
            <a:endParaRPr lang="en-US" sz="14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1400" dirty="0" smtClean="0"/>
              <a:t>				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344" y="2572786"/>
            <a:ext cx="4800600" cy="7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344" y="3765214"/>
            <a:ext cx="4876800" cy="77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01744" y="2622214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944" y="3765214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5144" y="2622214"/>
            <a:ext cx="288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is the student-t distribution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3144" y="4527214"/>
            <a:ext cx="4419600" cy="172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92344" y="3993814"/>
            <a:ext cx="2256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Intuitive: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Provide a stochastic</a:t>
            </a:r>
          </a:p>
          <a:p>
            <a:r>
              <a:rPr lang="en-US" sz="2000" dirty="0">
                <a:solidFill>
                  <a:srgbClr val="FFFF00"/>
                </a:solidFill>
              </a:rPr>
              <a:t>g</a:t>
            </a:r>
            <a:r>
              <a:rPr lang="en-US" sz="2000" dirty="0" smtClean="0">
                <a:solidFill>
                  <a:srgbClr val="FFFF00"/>
                </a:solidFill>
              </a:rPr>
              <a:t>radient!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Gibbs </a:t>
            </a:r>
            <a:r>
              <a:rPr lang="en-US" dirty="0" smtClean="0"/>
              <a:t>Sampler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Inference model: Gibbs sampler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25239" y="2073274"/>
            <a:ext cx="2438400" cy="493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Start with random indicator for each observation.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2713" y="4054474"/>
            <a:ext cx="37576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Update the indicator </a:t>
            </a:r>
            <a:r>
              <a:rPr lang="en-US" sz="1400" i="1" dirty="0" err="1" smtClean="0"/>
              <a:t>z</a:t>
            </a:r>
            <a:r>
              <a:rPr lang="en-US" sz="1400" i="1" baseline="-25000" dirty="0" err="1" smtClean="0"/>
              <a:t>i</a:t>
            </a:r>
            <a:r>
              <a:rPr lang="en-US" sz="1400" dirty="0" smtClean="0"/>
              <a:t> according to (1) and (2) given all the other indicators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3910913" y="4968874"/>
            <a:ext cx="2057400" cy="381000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Converge?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753141" y="4777576"/>
            <a:ext cx="381000" cy="1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4439" y="5269945"/>
            <a:ext cx="38683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8809" y="4854574"/>
            <a:ext cx="36580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4334839" y="5502274"/>
            <a:ext cx="1219200" cy="3810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STOP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7" idx="2"/>
            <a:endCxn id="12" idx="0"/>
          </p:cNvCxnSpPr>
          <p:nvPr/>
        </p:nvCxnSpPr>
        <p:spPr>
          <a:xfrm rot="16200000" flipH="1">
            <a:off x="4865826" y="5423661"/>
            <a:ext cx="152400" cy="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2"/>
            <a:endCxn id="6" idx="0"/>
          </p:cNvCxnSpPr>
          <p:nvPr/>
        </p:nvCxnSpPr>
        <p:spPr>
          <a:xfrm rot="5400000">
            <a:off x="4754473" y="3857395"/>
            <a:ext cx="39415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5968313" y="5121274"/>
            <a:ext cx="1371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2713" y="3137097"/>
            <a:ext cx="37576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Remove the current </a:t>
            </a:r>
            <a:r>
              <a:rPr lang="en-US" sz="1400" dirty="0" err="1" smtClean="0"/>
              <a:t>i</a:t>
            </a:r>
            <a:r>
              <a:rPr lang="en-US" sz="1400" baseline="30000" dirty="0" err="1" smtClean="0"/>
              <a:t>th</a:t>
            </a:r>
            <a:r>
              <a:rPr lang="en-US" sz="1400" dirty="0" smtClean="0"/>
              <a:t> observation from its cluster </a:t>
            </a:r>
          </a:p>
        </p:txBody>
      </p:sp>
      <p:cxnSp>
        <p:nvCxnSpPr>
          <p:cNvPr id="17" name="Straight Arrow Connector 16"/>
          <p:cNvCxnSpPr>
            <a:stCxn id="5" idx="2"/>
            <a:endCxn id="16" idx="0"/>
          </p:cNvCxnSpPr>
          <p:nvPr/>
        </p:nvCxnSpPr>
        <p:spPr>
          <a:xfrm rot="16200000" flipH="1">
            <a:off x="4662972" y="2848517"/>
            <a:ext cx="570047" cy="7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945963" y="2759074"/>
            <a:ext cx="2362200" cy="2362200"/>
            <a:chOff x="4038600" y="2895600"/>
            <a:chExt cx="2286000" cy="2362200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5143500" y="4076700"/>
              <a:ext cx="2362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038600" y="2895600"/>
              <a:ext cx="2286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8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Amazing Clustering </a:t>
            </a:r>
            <a:r>
              <a:rPr lang="en-US" dirty="0" smtClean="0"/>
              <a:t>Results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2800" dirty="0"/>
              <a:t>Two Gaussian distributed clusters with KL divergence (KLD) 4.5 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97" y="1612363"/>
            <a:ext cx="8458200" cy="32041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10797" y="2353408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Intuition why it works so well </a:t>
            </a:r>
          </a:p>
          <a:p>
            <a:pPr lvl="1"/>
            <a:r>
              <a:rPr lang="en-US" dirty="0" smtClean="0"/>
              <a:t>Not the boundary or threshold. But clustering so that each cluster looks more like the distribution (Gaussian).</a:t>
            </a:r>
          </a:p>
          <a:p>
            <a:pPr lvl="1"/>
            <a:r>
              <a:rPr lang="en-US" dirty="0" smtClean="0"/>
              <a:t>No prior information on probabilities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797" y="1616074"/>
            <a:ext cx="6934200" cy="306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6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Indian Buffet Process (IBP)	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37" y="3375818"/>
            <a:ext cx="914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77337" y="1013618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Chinese restaurant problem: one point only belongs to one cluster</a:t>
            </a:r>
          </a:p>
          <a:p>
            <a:r>
              <a:rPr lang="en-US" sz="2300" dirty="0" smtClean="0"/>
              <a:t>Indian buffet process: Multiple assignment clustering, in which, one observation can be caused by multiple hidden sources: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Binary matrix rep. of IBP: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/>
              <a:t>					</a:t>
            </a:r>
          </a:p>
          <a:p>
            <a:pPr>
              <a:buFont typeface="Arial" panose="020B0604020202020204" pitchFamily="34" charset="0"/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  <a:p>
            <a:pPr lvl="2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29937" y="2156618"/>
            <a:ext cx="5181600" cy="838200"/>
            <a:chOff x="2209800" y="2133600"/>
            <a:chExt cx="5181600" cy="838200"/>
          </a:xfrm>
        </p:grpSpPr>
        <p:grpSp>
          <p:nvGrpSpPr>
            <p:cNvPr id="9" name="Group 8"/>
            <p:cNvGrpSpPr/>
            <p:nvPr/>
          </p:nvGrpSpPr>
          <p:grpSpPr>
            <a:xfrm>
              <a:off x="2209800" y="2133600"/>
              <a:ext cx="5181600" cy="838200"/>
              <a:chOff x="2209800" y="2286000"/>
              <a:chExt cx="5181600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2098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5146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8194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9624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482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0292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102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770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7150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32242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1628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14600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962400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69795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19363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28" idx="3"/>
                <a:endCxn id="17" idx="0"/>
              </p:cNvCxnSpPr>
              <p:nvPr/>
            </p:nvCxnSpPr>
            <p:spPr>
              <a:xfrm rot="5400000">
                <a:off x="2228850" y="2576372"/>
                <a:ext cx="414478" cy="2239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8" idx="4"/>
                <a:endCxn id="18" idx="0"/>
              </p:cNvCxnSpPr>
              <p:nvPr/>
            </p:nvCxnSpPr>
            <p:spPr>
              <a:xfrm rot="5400000">
                <a:off x="2438400" y="2705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5"/>
                <a:endCxn id="19" idx="0"/>
              </p:cNvCxnSpPr>
              <p:nvPr/>
            </p:nvCxnSpPr>
            <p:spPr>
              <a:xfrm rot="16200000" flipH="1">
                <a:off x="2614472" y="2576372"/>
                <a:ext cx="414478" cy="2239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4"/>
                <a:endCxn id="20" idx="0"/>
              </p:cNvCxnSpPr>
              <p:nvPr/>
            </p:nvCxnSpPr>
            <p:spPr>
              <a:xfrm rot="5400000">
                <a:off x="3886200" y="2705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0" idx="4"/>
                <a:endCxn id="21" idx="0"/>
              </p:cNvCxnSpPr>
              <p:nvPr/>
            </p:nvCxnSpPr>
            <p:spPr>
              <a:xfrm rot="5400000">
                <a:off x="4832798" y="2444303"/>
                <a:ext cx="381000" cy="521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0" idx="4"/>
                <a:endCxn id="22" idx="0"/>
              </p:cNvCxnSpPr>
              <p:nvPr/>
            </p:nvCxnSpPr>
            <p:spPr>
              <a:xfrm rot="5400000">
                <a:off x="5023298" y="2634803"/>
                <a:ext cx="381000" cy="140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4"/>
                <a:endCxn id="23" idx="0"/>
              </p:cNvCxnSpPr>
              <p:nvPr/>
            </p:nvCxnSpPr>
            <p:spPr>
              <a:xfrm rot="16200000" flipH="1">
                <a:off x="5213797" y="2584897"/>
                <a:ext cx="381000" cy="2404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0" idx="4"/>
                <a:endCxn id="25" idx="0"/>
              </p:cNvCxnSpPr>
              <p:nvPr/>
            </p:nvCxnSpPr>
            <p:spPr>
              <a:xfrm rot="16200000" flipH="1">
                <a:off x="5366197" y="2432497"/>
                <a:ext cx="381000" cy="545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4"/>
                <a:endCxn id="24" idx="7"/>
              </p:cNvCxnSpPr>
              <p:nvPr/>
            </p:nvCxnSpPr>
            <p:spPr>
              <a:xfrm rot="5400000">
                <a:off x="6595654" y="2591069"/>
                <a:ext cx="414478" cy="2615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1" idx="4"/>
                <a:endCxn id="26" idx="0"/>
              </p:cNvCxnSpPr>
              <p:nvPr/>
            </p:nvCxnSpPr>
            <p:spPr>
              <a:xfrm rot="16200000" flipH="1">
                <a:off x="6749602" y="2698660"/>
                <a:ext cx="381000" cy="12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1" idx="4"/>
                <a:endCxn id="27" idx="0"/>
              </p:cNvCxnSpPr>
              <p:nvPr/>
            </p:nvCxnSpPr>
            <p:spPr>
              <a:xfrm rot="16200000" flipH="1">
                <a:off x="6914881" y="2533381"/>
                <a:ext cx="381000" cy="343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19" idx="0"/>
              <a:endCxn id="29" idx="4"/>
            </p:cNvCxnSpPr>
            <p:nvPr/>
          </p:nvCxnSpPr>
          <p:spPr>
            <a:xfrm rot="5400000" flipH="1" flipV="1">
              <a:off x="3314700" y="1981200"/>
              <a:ext cx="38100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0"/>
              <a:endCxn id="30" idx="4"/>
            </p:cNvCxnSpPr>
            <p:nvPr/>
          </p:nvCxnSpPr>
          <p:spPr>
            <a:xfrm rot="5400000" flipH="1" flipV="1">
              <a:off x="3918397" y="1377503"/>
              <a:ext cx="381000" cy="2350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0"/>
              <a:endCxn id="28" idx="5"/>
            </p:cNvCxnSpPr>
            <p:nvPr/>
          </p:nvCxnSpPr>
          <p:spPr>
            <a:xfrm rot="16200000" flipV="1">
              <a:off x="3185972" y="1852472"/>
              <a:ext cx="414478" cy="1366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4" idx="0"/>
              <a:endCxn id="30" idx="4"/>
            </p:cNvCxnSpPr>
            <p:nvPr/>
          </p:nvCxnSpPr>
          <p:spPr>
            <a:xfrm rot="16200000" flipV="1">
              <a:off x="5747198" y="1899097"/>
              <a:ext cx="381000" cy="1307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6" idx="0"/>
              <a:endCxn id="29" idx="4"/>
            </p:cNvCxnSpPr>
            <p:nvPr/>
          </p:nvCxnSpPr>
          <p:spPr>
            <a:xfrm rot="16200000" flipV="1">
              <a:off x="5321121" y="1117779"/>
              <a:ext cx="381000" cy="2869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5" idx="6"/>
              <a:endCxn id="31" idx="4"/>
            </p:cNvCxnSpPr>
            <p:nvPr/>
          </p:nvCxnSpPr>
          <p:spPr>
            <a:xfrm flipV="1">
              <a:off x="5943600" y="2362200"/>
              <a:ext cx="990063" cy="49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7" idx="1"/>
              <a:endCxn id="30" idx="4"/>
            </p:cNvCxnSpPr>
            <p:nvPr/>
          </p:nvCxnSpPr>
          <p:spPr>
            <a:xfrm rot="16200000" flipV="1">
              <a:off x="6032948" y="1613347"/>
              <a:ext cx="414478" cy="1912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1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Nonparametric classification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Smart grid</a:t>
            </a:r>
          </a:p>
          <a:p>
            <a:pPr lvl="1"/>
            <a:r>
              <a:rPr lang="en-US" dirty="0"/>
              <a:t>Bio imaging</a:t>
            </a:r>
          </a:p>
          <a:p>
            <a:pPr lvl="1"/>
            <a:r>
              <a:rPr lang="en-US" dirty="0" smtClean="0"/>
              <a:t>Security for wireless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Nonparametric classification: Mean shift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2083594" y="975519"/>
            <a:ext cx="48006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Density estimation: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gradient of the density: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Move </a:t>
            </a:r>
            <a:r>
              <a:rPr lang="en-US" sz="2000" dirty="0"/>
              <a:t>toward the densest region of the observations, i.e., the region with 0 </a:t>
            </a:r>
            <a:r>
              <a:rPr lang="en-US" sz="2000" dirty="0" smtClean="0"/>
              <a:t>gradient.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94" y="1346469"/>
            <a:ext cx="2667000" cy="7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95" y="2423319"/>
            <a:ext cx="2971800" cy="7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95" y="3253348"/>
            <a:ext cx="3352800" cy="6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4" y="1051719"/>
            <a:ext cx="3452812" cy="35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7960519" y="248046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84394" y="302349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84419" y="365204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Nonparametric classification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Smart grid</a:t>
            </a:r>
          </a:p>
          <a:p>
            <a:pPr lvl="1"/>
            <a:r>
              <a:rPr lang="en-US" dirty="0"/>
              <a:t>Bio imaging</a:t>
            </a:r>
          </a:p>
          <a:p>
            <a:pPr lvl="1"/>
            <a:r>
              <a:rPr lang="en-US" dirty="0" smtClean="0"/>
              <a:t>Security for wireless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Smart Pricing for Maximizing Profit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pPr marL="114300" indent="-114300">
              <a:spcAft>
                <a:spcPts val="1000"/>
              </a:spcAft>
              <a:buFont typeface="Wingdings" pitchFamily="2" charset="2"/>
              <a:buChar char="§"/>
            </a:pPr>
            <a:r>
              <a:rPr lang="en-US" b="1" dirty="0"/>
              <a:t>The profit = sum of utility bill – cost to buy power</a:t>
            </a:r>
          </a:p>
          <a:p>
            <a:pPr marL="571500" lvl="1" indent="-1143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/>
              <a:t> Different shape of loads cost different</a:t>
            </a:r>
          </a:p>
          <a:p>
            <a:pPr marL="571500" lvl="1" indent="-1143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/>
              <a:t> Incentive using pricing to change the loads</a:t>
            </a:r>
          </a:p>
          <a:p>
            <a:pPr marL="571500" lvl="1" indent="-1143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/>
              <a:t> The cost reduction is greater than loss of bills</a:t>
            </a:r>
          </a:p>
          <a:p>
            <a:endParaRPr lang="en-US" sz="3200" dirty="0" smtClean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21034" r="4045" b="34527"/>
          <a:stretch/>
        </p:blipFill>
        <p:spPr>
          <a:xfrm>
            <a:off x="1557236" y="3581399"/>
            <a:ext cx="8303262" cy="28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Load Profiling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dirty="0"/>
              <a:t>From smart meter data, try to tell users’ usage behaviors</a:t>
            </a:r>
          </a:p>
          <a:p>
            <a:pPr lvl="1"/>
            <a:r>
              <a:rPr lang="en-US" dirty="0"/>
              <a:t>CEO, 1</a:t>
            </a:r>
            <a:r>
              <a:rPr lang="en-US"/>
              <a:t>%, </a:t>
            </a:r>
            <a:r>
              <a:rPr lang="en-US" smtClean="0"/>
              <a:t>Audience here</a:t>
            </a:r>
            <a:endParaRPr lang="en-US" dirty="0"/>
          </a:p>
          <a:p>
            <a:pPr lvl="1"/>
            <a:r>
              <a:rPr lang="en-US" dirty="0"/>
              <a:t>Worker, middle class, myself</a:t>
            </a:r>
          </a:p>
          <a:p>
            <a:pPr lvl="1"/>
            <a:r>
              <a:rPr lang="en-US" dirty="0"/>
              <a:t>Homeless, slave, Ph.D. students</a:t>
            </a:r>
          </a:p>
          <a:p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3100797"/>
            <a:ext cx="4572000" cy="27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90" y="2903486"/>
            <a:ext cx="4199021" cy="31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Load Profiling Results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dirty="0"/>
              <a:t>Utility company wants to know benchmark distributions</a:t>
            </a:r>
            <a:endParaRPr lang="en-US" b="1" i="1" dirty="0"/>
          </a:p>
          <a:p>
            <a:pPr lvl="1"/>
            <a:r>
              <a:rPr lang="en-US" dirty="0"/>
              <a:t>Nonparametric: do not know how many benchmarks</a:t>
            </a:r>
          </a:p>
          <a:p>
            <a:pPr lvl="1"/>
            <a:r>
              <a:rPr lang="en-US" dirty="0"/>
              <a:t>Bayesian: posterior distribution might be time varying</a:t>
            </a:r>
          </a:p>
          <a:p>
            <a:pPr lvl="1"/>
            <a:r>
              <a:rPr lang="en-US" dirty="0"/>
              <a:t>Scale: Daily, weekday, weekend, monthly, yearly.</a:t>
            </a:r>
          </a:p>
          <a:p>
            <a:endParaRPr lang="en-US" sz="3200" dirty="0" smtClean="0"/>
          </a:p>
        </p:txBody>
      </p:sp>
      <p:pic>
        <p:nvPicPr>
          <p:cNvPr id="5" name="Picture 4" descr="ProfilesPlotC1C2C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88" y="2979736"/>
            <a:ext cx="4114800" cy="3086100"/>
          </a:xfrm>
          <a:prstGeom prst="rect">
            <a:avLst/>
          </a:prstGeom>
        </p:spPr>
      </p:pic>
      <p:pic>
        <p:nvPicPr>
          <p:cNvPr id="6" name="Picture 5" descr="VisualizationofC1C2C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20" y="2943308"/>
            <a:ext cx="4150194" cy="31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Nonparametric classification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Smart grid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Bio imaging</a:t>
            </a:r>
          </a:p>
          <a:p>
            <a:pPr lvl="1"/>
            <a:r>
              <a:rPr lang="en-US" dirty="0" smtClean="0"/>
              <a:t>Security for wireless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Image processing pipeline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7838" y="914400"/>
            <a:ext cx="4167915" cy="649965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UcParenBoth"/>
            </a:pPr>
            <a:r>
              <a:rPr lang="en-US" sz="3200" dirty="0" smtClean="0"/>
              <a:t>A </a:t>
            </a:r>
            <a:r>
              <a:rPr lang="en-US" sz="3200" dirty="0"/>
              <a:t>maximum-intensity projection of a small region from the 3-D image </a:t>
            </a:r>
            <a:r>
              <a:rPr lang="en-US" sz="3200" dirty="0" smtClean="0"/>
              <a:t>montage; </a:t>
            </a:r>
          </a:p>
          <a:p>
            <a:pPr marL="514350" indent="-514350">
              <a:buAutoNum type="alphaUcParenBoth"/>
            </a:pPr>
            <a:r>
              <a:rPr lang="en-US" sz="3200" dirty="0" smtClean="0"/>
              <a:t>Middle </a:t>
            </a:r>
            <a:r>
              <a:rPr lang="en-US" sz="3200" dirty="0"/>
              <a:t>2-D optical slice from the 3-D microglial soma segmentation results (in orange); </a:t>
            </a:r>
            <a:endParaRPr lang="en-US" sz="3200" dirty="0" smtClean="0"/>
          </a:p>
          <a:p>
            <a:pPr marL="514350" indent="-514350">
              <a:buAutoNum type="alphaUcParenBoth"/>
            </a:pPr>
            <a:r>
              <a:rPr lang="en-US" sz="3200" dirty="0" smtClean="0"/>
              <a:t>3-D </a:t>
            </a:r>
            <a:r>
              <a:rPr lang="en-US" sz="3200" dirty="0"/>
              <a:t>volume rendering of automated microglia reconstruction results (in white) overlaid on the Iba-1 channel (green), and the soma segmentations in orange. </a:t>
            </a:r>
            <a:endParaRPr lang="en-US" sz="3200" dirty="0" smtClean="0"/>
          </a:p>
          <a:p>
            <a:pPr marL="514350" indent="-514350">
              <a:buAutoNum type="alphaUcParenBoth"/>
            </a:pPr>
            <a:r>
              <a:rPr lang="en-US" sz="3200" dirty="0" smtClean="0"/>
              <a:t>Illustrating </a:t>
            </a:r>
            <a:r>
              <a:rPr lang="en-US" sz="3200" dirty="0"/>
              <a:t>the L-measure feature computation at multiple levels of granularity, at the compartment, segment, branch and cell levels.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61" y="1133732"/>
            <a:ext cx="71151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Image processing pipeline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5209961" cy="5333999"/>
          </a:xfrm>
        </p:spPr>
        <p:txBody>
          <a:bodyPr>
            <a:normAutofit/>
          </a:bodyPr>
          <a:lstStyle/>
          <a:p>
            <a:r>
              <a:rPr lang="en-US" sz="3200" dirty="0"/>
              <a:t>(E) </a:t>
            </a:r>
            <a:r>
              <a:rPr lang="en-US" sz="3200" dirty="0" err="1"/>
              <a:t>Heatmap</a:t>
            </a:r>
            <a:r>
              <a:rPr lang="en-US" sz="3200" dirty="0"/>
              <a:t> summary display of the combined L-measure feature table for the datasets in Figs. 1(a) and 1(c), with each row corresponding to a cell and each column corresponding to an L-measure feature.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94" y="952499"/>
            <a:ext cx="49720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Comparison of IGMM </a:t>
            </a:r>
            <a:r>
              <a:rPr lang="en-US" dirty="0" smtClean="0"/>
              <a:t>with other Techniques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051" y="1003299"/>
            <a:ext cx="6787521" cy="55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Comparisons of the correlation matrices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88" y="1134682"/>
            <a:ext cx="9775096" cy="51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Bayesian Nonparametric </a:t>
            </a:r>
            <a:r>
              <a:rPr lang="en-US" dirty="0" smtClean="0"/>
              <a:t>Classification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943600"/>
          </a:xfrm>
        </p:spPr>
        <p:txBody>
          <a:bodyPr>
            <a:normAutofit/>
          </a:bodyPr>
          <a:lstStyle/>
          <a:p>
            <a:r>
              <a:rPr lang="en-US" sz="3200" dirty="0"/>
              <a:t>Question: How to cluster smart meter big </a:t>
            </a:r>
            <a:r>
              <a:rPr lang="en-US" sz="3200" dirty="0" smtClean="0"/>
              <a:t>data</a:t>
            </a:r>
          </a:p>
          <a:p>
            <a:r>
              <a:rPr lang="en-US" sz="2000" dirty="0"/>
              <a:t>For multi-dimension data</a:t>
            </a:r>
          </a:p>
          <a:p>
            <a:pPr lvl="1"/>
            <a:r>
              <a:rPr lang="en-US" sz="1800" dirty="0"/>
              <a:t>Model selection: How many clusters are there?	</a:t>
            </a:r>
          </a:p>
          <a:p>
            <a:pPr lvl="1"/>
            <a:r>
              <a:rPr lang="en-US" sz="1800" dirty="0"/>
              <a:t>What’s the hidden process created the observations?</a:t>
            </a:r>
          </a:p>
          <a:p>
            <a:pPr lvl="1"/>
            <a:r>
              <a:rPr lang="en-US" sz="1800" dirty="0"/>
              <a:t>What are the latent  parameters of the process?</a:t>
            </a:r>
          </a:p>
          <a:p>
            <a:r>
              <a:rPr lang="en-US" sz="2000" dirty="0"/>
              <a:t>Classic parametric methods (e.g. K-Means)</a:t>
            </a:r>
          </a:p>
          <a:p>
            <a:pPr lvl="1"/>
            <a:r>
              <a:rPr lang="en-US" sz="1800" dirty="0"/>
              <a:t>Need to estimation the number of clusters</a:t>
            </a:r>
          </a:p>
          <a:p>
            <a:pPr lvl="1"/>
            <a:r>
              <a:rPr lang="en-US" sz="1800" dirty="0"/>
              <a:t>Can have huge performance loss with poor model</a:t>
            </a:r>
          </a:p>
          <a:p>
            <a:pPr lvl="1"/>
            <a:r>
              <a:rPr lang="en-US" sz="1800" dirty="0"/>
              <a:t>Cannot scale well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FFFF00"/>
                </a:solidFill>
              </a:rPr>
              <a:t>The questions can be solved by using Nonparametric Bayesian Learning!</a:t>
            </a:r>
          </a:p>
          <a:p>
            <a:pPr>
              <a:buNone/>
            </a:pPr>
            <a:r>
              <a:rPr lang="en-US" sz="2000" b="1" dirty="0"/>
              <a:t>Nonparametric:</a:t>
            </a:r>
            <a:r>
              <a:rPr lang="en-US" sz="2000" dirty="0"/>
              <a:t> Number of clusters (or classes) can grow as more data are observed and need not to be known as a priori.</a:t>
            </a:r>
          </a:p>
          <a:p>
            <a:pPr>
              <a:buNone/>
            </a:pPr>
            <a:r>
              <a:rPr lang="en-US" sz="2000" b="1" dirty="0"/>
              <a:t>Bayesian Inference:</a:t>
            </a:r>
            <a:r>
              <a:rPr lang="en-US" sz="2000" dirty="0"/>
              <a:t> Use Bayesian rule to infer about the latent variables.</a:t>
            </a:r>
          </a:p>
          <a:p>
            <a:endParaRPr lang="en-US" sz="1600" dirty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065" y="1878227"/>
            <a:ext cx="2667000" cy="252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1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Nonparametric classification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Smart grid</a:t>
            </a:r>
          </a:p>
          <a:p>
            <a:pPr lvl="1"/>
            <a:r>
              <a:rPr lang="en-US" dirty="0"/>
              <a:t>Bio imaging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Security for wireless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Introduction: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Security Enhancement for Wireless Network</a:t>
            </a:r>
            <a:endParaRPr lang="en-US" sz="3200" dirty="0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534295" y="1940013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b="1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Use device dependent radio-metrics as fingerprints. </a:t>
            </a:r>
          </a:p>
          <a:p>
            <a:pPr algn="just"/>
            <a:r>
              <a:rPr lang="en-US" sz="2000" dirty="0" smtClean="0"/>
              <a:t>Contributions:</a:t>
            </a:r>
          </a:p>
          <a:p>
            <a:pPr lvl="1" algn="just"/>
            <a:r>
              <a:rPr lang="en-US" sz="1800" dirty="0"/>
              <a:t>Unique and </a:t>
            </a:r>
            <a:r>
              <a:rPr lang="en-US" sz="1800" dirty="0" smtClean="0"/>
              <a:t>hard-to-spoof </a:t>
            </a:r>
            <a:r>
              <a:rPr lang="en-US" sz="1800" dirty="0"/>
              <a:t>device fingerprint</a:t>
            </a:r>
          </a:p>
          <a:p>
            <a:pPr lvl="1" algn="just"/>
            <a:r>
              <a:rPr lang="en-US" sz="1800" dirty="0" smtClean="0"/>
              <a:t>An </a:t>
            </a:r>
            <a:r>
              <a:rPr lang="en-US" sz="1800" dirty="0"/>
              <a:t>unsupervised </a:t>
            </a:r>
            <a:r>
              <a:rPr lang="en-US" sz="1800" dirty="0" smtClean="0"/>
              <a:t>and passive </a:t>
            </a:r>
            <a:r>
              <a:rPr lang="en-US" sz="1800" dirty="0"/>
              <a:t>attack detection </a:t>
            </a:r>
            <a:r>
              <a:rPr lang="en-US" sz="1800" dirty="0" smtClean="0"/>
              <a:t>method.</a:t>
            </a:r>
          </a:p>
          <a:p>
            <a:pPr lvl="1" algn="just"/>
            <a:r>
              <a:rPr lang="en-US" sz="1800" dirty="0" smtClean="0"/>
              <a:t>Upper </a:t>
            </a:r>
            <a:r>
              <a:rPr lang="en-US" sz="1800" dirty="0"/>
              <a:t>bound and lower bound of classification performance</a:t>
            </a:r>
            <a:r>
              <a:rPr lang="en-US" sz="1800" dirty="0" smtClean="0"/>
              <a:t>.</a:t>
            </a:r>
          </a:p>
          <a:p>
            <a:pPr algn="just"/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86696" y="1920034"/>
            <a:ext cx="3810000" cy="2344001"/>
            <a:chOff x="609600" y="2024480"/>
            <a:chExt cx="4416425" cy="2159008"/>
          </a:xfrm>
        </p:grpSpPr>
        <p:sp>
          <p:nvSpPr>
            <p:cNvPr id="11" name="TextBox 9"/>
            <p:cNvSpPr txBox="1"/>
            <p:nvPr/>
          </p:nvSpPr>
          <p:spPr>
            <a:xfrm>
              <a:off x="798512" y="202448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Masquerade attack</a:t>
              </a:r>
              <a:endParaRPr lang="en-US" dirty="0"/>
            </a:p>
          </p:txBody>
        </p:sp>
        <p:pic>
          <p:nvPicPr>
            <p:cNvPr id="12" name="Picture 11" descr="http://i.crackedcdn.com/phpimages/article/3/0/3/144303.jpg?v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426734"/>
              <a:ext cx="4416425" cy="17567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877695" y="1863813"/>
            <a:ext cx="4038600" cy="2400225"/>
            <a:chOff x="4800600" y="1828800"/>
            <a:chExt cx="4038600" cy="2400225"/>
          </a:xfrm>
        </p:grpSpPr>
        <p:sp>
          <p:nvSpPr>
            <p:cNvPr id="9" name="TextBox 16"/>
            <p:cNvSpPr txBox="1"/>
            <p:nvPr/>
          </p:nvSpPr>
          <p:spPr>
            <a:xfrm>
              <a:off x="4800600" y="18288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Sybil attack</a:t>
              </a:r>
              <a:endParaRPr lang="en-US" dirty="0"/>
            </a:p>
          </p:txBody>
        </p:sp>
        <p:pic>
          <p:nvPicPr>
            <p:cNvPr id="10" name="Picture 9" descr="sybil.jpg picture by cap_frankl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1" y="2290097"/>
              <a:ext cx="3276600" cy="19389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6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Wireless device security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2167" y="14327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Mechanism: </a:t>
            </a:r>
          </a:p>
          <a:p>
            <a:pPr lvl="1"/>
            <a:r>
              <a:rPr lang="en-US" smtClean="0"/>
              <a:t>If the number of devices can be found, compare that number to the number of associated devices to detect an attack.</a:t>
            </a:r>
          </a:p>
          <a:p>
            <a:pPr lvl="1"/>
            <a:r>
              <a:rPr lang="en-US" smtClean="0"/>
              <a:t>Based on the label of the observations generated from the devices to mark the malicious nodes.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3567" y="1219882"/>
            <a:ext cx="4038600" cy="2115312"/>
            <a:chOff x="533400" y="914400"/>
            <a:chExt cx="4038600" cy="2115312"/>
          </a:xfrm>
        </p:grpSpPr>
        <p:grpSp>
          <p:nvGrpSpPr>
            <p:cNvPr id="7" name="Group 8"/>
            <p:cNvGrpSpPr/>
            <p:nvPr/>
          </p:nvGrpSpPr>
          <p:grpSpPr>
            <a:xfrm>
              <a:off x="762000" y="1447800"/>
              <a:ext cx="3505200" cy="1406843"/>
              <a:chOff x="1143000" y="1447800"/>
              <a:chExt cx="3505200" cy="140684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143000" y="1447800"/>
                <a:ext cx="1600200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Device1</a:t>
                </a:r>
              </a:p>
              <a:p>
                <a:r>
                  <a:rPr lang="en-US" sz="1200" dirty="0" smtClean="0"/>
                  <a:t>00-B0-D0-86-BB-F7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48000" y="1447800"/>
                <a:ext cx="1600200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Device2</a:t>
                </a:r>
              </a:p>
              <a:p>
                <a:r>
                  <a:rPr lang="en-US" sz="1200" dirty="0" smtClean="0"/>
                  <a:t>00-0C-F1-56-98-AD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09800" y="2362200"/>
                <a:ext cx="1600200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Device3</a:t>
                </a:r>
              </a:p>
              <a:p>
                <a:r>
                  <a:rPr lang="en-US" sz="1200" dirty="0" smtClean="0"/>
                  <a:t>00-0C-F1-56-98-AD</a:t>
                </a:r>
                <a:endParaRPr lang="en-US" sz="1200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590800" y="1676400"/>
              <a:ext cx="17526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52600" y="2572512"/>
              <a:ext cx="17526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9144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Masquerade attack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75567" y="1204118"/>
            <a:ext cx="4038600" cy="1283732"/>
            <a:chOff x="4800600" y="849868"/>
            <a:chExt cx="4038600" cy="1283732"/>
          </a:xfrm>
        </p:grpSpPr>
        <p:grpSp>
          <p:nvGrpSpPr>
            <p:cNvPr id="16" name="Group 9"/>
            <p:cNvGrpSpPr/>
            <p:nvPr/>
          </p:nvGrpSpPr>
          <p:grpSpPr>
            <a:xfrm>
              <a:off x="5181600" y="1394936"/>
              <a:ext cx="3458630" cy="677108"/>
              <a:chOff x="5562600" y="1447800"/>
              <a:chExt cx="3458630" cy="67710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562600" y="1447800"/>
                <a:ext cx="1600200" cy="6771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Device1</a:t>
                </a:r>
              </a:p>
              <a:p>
                <a:r>
                  <a:rPr lang="en-US" sz="1200" dirty="0" smtClean="0"/>
                  <a:t>00-B0-D0-86-BB-F7</a:t>
                </a:r>
              </a:p>
              <a:p>
                <a:r>
                  <a:rPr lang="en-US" sz="1200" dirty="0" smtClean="0"/>
                  <a:t>00-0C-F1-56-98-AD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457982" y="1447800"/>
                <a:ext cx="1563248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Device2</a:t>
                </a:r>
              </a:p>
              <a:p>
                <a:r>
                  <a:rPr lang="en-US" sz="1400" dirty="0" smtClean="0"/>
                  <a:t>00-A0-C9-14-C8-29</a:t>
                </a:r>
                <a:endParaRPr lang="en-US" sz="1400" dirty="0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5029200" y="1600200"/>
              <a:ext cx="1905000" cy="533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849868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Sybil attack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0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Security – Features selection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26508" y="1432718"/>
            <a:ext cx="510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Carrier Frequency Difference (CFD)</a:t>
            </a:r>
          </a:p>
          <a:p>
            <a:pPr lvl="1"/>
            <a:r>
              <a:rPr lang="en-US" smtClean="0"/>
              <a:t>Defined as the difference between the carrier frequency of the ideal signal and that of the transmitted signal.</a:t>
            </a:r>
          </a:p>
          <a:p>
            <a:pPr lvl="1"/>
            <a:r>
              <a:rPr lang="en-US" smtClean="0"/>
              <a:t>Depends on the oscillator within each device.</a:t>
            </a:r>
          </a:p>
          <a:p>
            <a:r>
              <a:rPr lang="en-US" smtClean="0"/>
              <a:t>The Phase Shift Difference (PSD)</a:t>
            </a:r>
          </a:p>
          <a:p>
            <a:pPr lvl="1"/>
            <a:r>
              <a:rPr lang="en-US" sz="1800" smtClean="0"/>
              <a:t>Using QPSK modulation technique.</a:t>
            </a:r>
          </a:p>
          <a:p>
            <a:pPr lvl="1"/>
            <a:r>
              <a:rPr lang="en-US" sz="1800" smtClean="0"/>
              <a:t>Transmitter amplifiers for I-phase and Q-phase might be different. Consequently, the degree shift can have some variances.</a:t>
            </a:r>
          </a:p>
          <a:p>
            <a:endParaRPr lang="en-US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08" y="1204118"/>
            <a:ext cx="1981200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76" y="3642518"/>
            <a:ext cx="3548063" cy="18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5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Security – Features selection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636817" y="2825170"/>
            <a:ext cx="2496518" cy="347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Second-Order Cyclostationary Feature (SOCF)</a:t>
            </a:r>
          </a:p>
          <a:p>
            <a:r>
              <a:rPr lang="en-US" smtClean="0"/>
              <a:t>The Received Signal Amplitude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04436" y="843970"/>
            <a:ext cx="4800600" cy="1114425"/>
            <a:chOff x="1447800" y="3733800"/>
            <a:chExt cx="4800600" cy="1114425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4191000"/>
              <a:ext cx="480060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3733800" y="4295775"/>
              <a:ext cx="1828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3543300" y="3733800"/>
              <a:ext cx="22098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Autocorrelation</a:t>
              </a:r>
              <a:endParaRPr lang="en-US" dirty="0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536" y="1213995"/>
            <a:ext cx="2681287" cy="7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4133336" y="2010217"/>
            <a:ext cx="5546810" cy="4167753"/>
            <a:chOff x="2971800" y="2156847"/>
            <a:chExt cx="5546810" cy="4167753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6312" y="2343562"/>
              <a:ext cx="5308051" cy="39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4590667" y="2156847"/>
              <a:ext cx="2572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BPSK Spectral coherence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2106322" y="3989678"/>
              <a:ext cx="20387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Spectral coherence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24406" y="5755036"/>
              <a:ext cx="13622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Cycle frequency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56343" y="5620715"/>
              <a:ext cx="13622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Frequency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26703" y="6010561"/>
              <a:ext cx="28122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26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Security – Inference Algorithm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564442" y="971061"/>
            <a:ext cx="4800599" cy="5334000"/>
            <a:chOff x="762000" y="228600"/>
            <a:chExt cx="7848600" cy="6118412"/>
          </a:xfrm>
        </p:grpSpPr>
        <p:sp>
          <p:nvSpPr>
            <p:cNvPr id="6" name="Oval 5"/>
            <p:cNvSpPr/>
            <p:nvPr/>
          </p:nvSpPr>
          <p:spPr>
            <a:xfrm>
              <a:off x="3657600" y="228600"/>
              <a:ext cx="1981200" cy="609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Collect data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799" y="1102659"/>
              <a:ext cx="3352800" cy="57374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Unsupervised clustering </a:t>
              </a:r>
              <a:r>
                <a:rPr lang="en-US" sz="1400" dirty="0">
                  <a:solidFill>
                    <a:schemeClr val="tx1"/>
                  </a:solidFill>
                </a:rPr>
                <a:t>m</a:t>
              </a:r>
              <a:r>
                <a:rPr lang="en-US" sz="1400" dirty="0" smtClean="0">
                  <a:solidFill>
                    <a:schemeClr val="tx1"/>
                  </a:solidFill>
                </a:rPr>
                <a:t>ethod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1371600" y="2514600"/>
              <a:ext cx="3200400" cy="1676400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Two clusters with the same MAC  addresses?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4876800" y="2514600"/>
              <a:ext cx="3048000" cy="1676400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Two MAC address with the same cluster?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0" y="4572000"/>
              <a:ext cx="2438399" cy="4639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Masquerade attack.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4572000"/>
              <a:ext cx="2438399" cy="4639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Sybil attack.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1" y="5385547"/>
              <a:ext cx="5029200" cy="9614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Determine the number of attackers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Update the “black” list with the Mac address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6" idx="4"/>
              <a:endCxn id="7" idx="0"/>
            </p:cNvCxnSpPr>
            <p:nvPr/>
          </p:nvCxnSpPr>
          <p:spPr>
            <a:xfrm>
              <a:off x="4648200" y="838200"/>
              <a:ext cx="0" cy="26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</p:cNvCxnSpPr>
            <p:nvPr/>
          </p:nvCxnSpPr>
          <p:spPr>
            <a:xfrm>
              <a:off x="4648200" y="1676400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971800" y="2133600"/>
              <a:ext cx="3429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0" idx="0"/>
            </p:cNvCxnSpPr>
            <p:nvPr/>
          </p:nvCxnSpPr>
          <p:spPr>
            <a:xfrm>
              <a:off x="6400800" y="21336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0"/>
            </p:cNvCxnSpPr>
            <p:nvPr/>
          </p:nvCxnSpPr>
          <p:spPr>
            <a:xfrm>
              <a:off x="2971800" y="21336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  <a:endCxn id="11" idx="0"/>
            </p:cNvCxnSpPr>
            <p:nvPr/>
          </p:nvCxnSpPr>
          <p:spPr>
            <a:xfrm>
              <a:off x="2971801" y="41910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  <a:endCxn id="12" idx="0"/>
            </p:cNvCxnSpPr>
            <p:nvPr/>
          </p:nvCxnSpPr>
          <p:spPr>
            <a:xfrm>
              <a:off x="6400801" y="41910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2"/>
            </p:cNvCxnSpPr>
            <p:nvPr/>
          </p:nvCxnSpPr>
          <p:spPr>
            <a:xfrm>
              <a:off x="2971801" y="5035924"/>
              <a:ext cx="0" cy="349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2"/>
            </p:cNvCxnSpPr>
            <p:nvPr/>
          </p:nvCxnSpPr>
          <p:spPr>
            <a:xfrm>
              <a:off x="6400801" y="5035924"/>
              <a:ext cx="0" cy="349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3"/>
            </p:cNvCxnSpPr>
            <p:nvPr/>
          </p:nvCxnSpPr>
          <p:spPr>
            <a:xfrm>
              <a:off x="7239001" y="5866280"/>
              <a:ext cx="1371599" cy="11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447732" y="4114800"/>
              <a:ext cx="800668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Yes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8200" y="2895600"/>
              <a:ext cx="647699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72400" y="2819400"/>
              <a:ext cx="721059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7998" y="4114800"/>
              <a:ext cx="759727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Yes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8610600" y="533400"/>
              <a:ext cx="0" cy="533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3"/>
            </p:cNvCxnSpPr>
            <p:nvPr/>
          </p:nvCxnSpPr>
          <p:spPr>
            <a:xfrm>
              <a:off x="7924800" y="3352800"/>
              <a:ext cx="685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6" idx="6"/>
            </p:cNvCxnSpPr>
            <p:nvPr/>
          </p:nvCxnSpPr>
          <p:spPr>
            <a:xfrm flipH="1">
              <a:off x="5638800" y="533400"/>
              <a:ext cx="2971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9" idx="1"/>
            </p:cNvCxnSpPr>
            <p:nvPr/>
          </p:nvCxnSpPr>
          <p:spPr>
            <a:xfrm flipH="1">
              <a:off x="762000" y="33528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3" idx="1"/>
            </p:cNvCxnSpPr>
            <p:nvPr/>
          </p:nvCxnSpPr>
          <p:spPr>
            <a:xfrm flipH="1">
              <a:off x="762002" y="5866280"/>
              <a:ext cx="1447799" cy="11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" y="533400"/>
              <a:ext cx="0" cy="533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6" idx="2"/>
            </p:cNvCxnSpPr>
            <p:nvPr/>
          </p:nvCxnSpPr>
          <p:spPr>
            <a:xfrm>
              <a:off x="762000" y="533400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30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/>
              <a:t>Masquerade and Sybil attack detection: Preliminary USRP2 experiment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We collected the fingerprints from some </a:t>
            </a:r>
            <a:r>
              <a:rPr lang="en-US" sz="3200" dirty="0" err="1"/>
              <a:t>WiFi</a:t>
            </a:r>
            <a:r>
              <a:rPr lang="en-US" sz="3200" dirty="0"/>
              <a:t> devices by the USRP2 and tried the algorithm, below is the result:</a:t>
            </a:r>
          </a:p>
          <a:p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854" y="2634049"/>
            <a:ext cx="494469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6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Applications: </a:t>
            </a:r>
            <a:r>
              <a:rPr lang="en-US" dirty="0" smtClean="0"/>
              <a:t>Prime User emulation </a:t>
            </a:r>
            <a:r>
              <a:rPr lang="en-US" smtClean="0"/>
              <a:t>(PEU) attack </a:t>
            </a:r>
            <a:r>
              <a:rPr lang="en-US" dirty="0"/>
              <a:t>detection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In Cognitive radio, a malicious node can pretend to be a Primary User (PU) to keep the network resources (bandwidth) for his own use.</a:t>
            </a:r>
          </a:p>
          <a:p>
            <a:r>
              <a:rPr lang="en-US" sz="3200" dirty="0"/>
              <a:t>How to detect that? We use the same approach, collect device dependent fingerprints and classify the fingerprints.</a:t>
            </a:r>
          </a:p>
          <a:p>
            <a:r>
              <a:rPr lang="en-US" sz="3200" dirty="0"/>
              <a:t>We limit our study to OFDM system using QPSK modulation technique.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19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PUE attack detection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DECLOAK algorithm</a:t>
            </a:r>
          </a:p>
          <a:p>
            <a:r>
              <a:rPr lang="en-US" sz="3200" dirty="0"/>
              <a:t>ROC curve</a:t>
            </a:r>
          </a:p>
          <a:p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237" y="914400"/>
            <a:ext cx="432816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637" y="2944905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4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9087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Main </a:t>
            </a:r>
            <a:r>
              <a:rPr lang="en-US" dirty="0" smtClean="0"/>
              <a:t>Objective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Key Idea</a:t>
            </a: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7337" y="1692274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Bayesian rule</a:t>
            </a:r>
          </a:p>
          <a:p>
            <a:pPr marL="342900" lvl="2" indent="-342900">
              <a:buFont typeface="Arial" panose="020B0604020202020204" pitchFamily="34" charset="0"/>
              <a:buNone/>
            </a:pPr>
            <a:r>
              <a:rPr lang="en-US" sz="2800" dirty="0" smtClean="0"/>
              <a:t>		</a:t>
            </a:r>
            <a:r>
              <a:rPr lang="en-US" sz="2000" dirty="0" smtClean="0"/>
              <a:t>Posterior          Likelihood       Prior</a:t>
            </a:r>
            <a:endParaRPr lang="en-US" sz="2800" dirty="0" smtClean="0"/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  <a:p>
            <a:pPr lvl="1"/>
            <a:endParaRPr lang="en-US" i="1" dirty="0" smtClean="0"/>
          </a:p>
          <a:p>
            <a:pPr lvl="1"/>
            <a:r>
              <a:rPr lang="el-GR" i="1" dirty="0" smtClean="0"/>
              <a:t>μ</a:t>
            </a:r>
            <a:r>
              <a:rPr lang="en-US" sz="2200" dirty="0" smtClean="0"/>
              <a:t> </a:t>
            </a:r>
            <a:r>
              <a:rPr lang="en-US" dirty="0" smtClean="0"/>
              <a:t>contains information such as how many clusters, and which sample belongs to which cluster</a:t>
            </a:r>
          </a:p>
          <a:p>
            <a:pPr lvl="1"/>
            <a:r>
              <a:rPr lang="el-GR" i="1" dirty="0" smtClean="0"/>
              <a:t>μ</a:t>
            </a:r>
            <a:r>
              <a:rPr lang="en-US" dirty="0" smtClean="0"/>
              <a:t> should be nonparametric</a:t>
            </a:r>
            <a:r>
              <a:rPr lang="en-US" sz="2200" dirty="0" smtClean="0"/>
              <a:t> and can be any value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Sample the posterior distribution </a:t>
            </a:r>
            <a:r>
              <a:rPr lang="en-US" i="1" dirty="0" smtClean="0">
                <a:solidFill>
                  <a:srgbClr val="FFFF00"/>
                </a:solidFill>
              </a:rPr>
              <a:t>P(</a:t>
            </a:r>
            <a:r>
              <a:rPr lang="el-GR" i="1" dirty="0" smtClean="0">
                <a:solidFill>
                  <a:srgbClr val="FFFF00"/>
                </a:solidFill>
              </a:rPr>
              <a:t>μ</a:t>
            </a:r>
            <a:r>
              <a:rPr lang="en-US" i="1" dirty="0" smtClean="0">
                <a:solidFill>
                  <a:srgbClr val="FFFF00"/>
                </a:solidFill>
              </a:rPr>
              <a:t>|Observations)</a:t>
            </a:r>
            <a:r>
              <a:rPr lang="en-US" dirty="0" smtClean="0">
                <a:solidFill>
                  <a:srgbClr val="FFFF00"/>
                </a:solidFill>
              </a:rPr>
              <a:t>, and get values of the parameter </a:t>
            </a:r>
            <a:r>
              <a:rPr lang="el-GR" i="1" dirty="0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773137" y="2606674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249931" y="2606674"/>
            <a:ext cx="227806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72737" y="2606674"/>
            <a:ext cx="0" cy="543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3018" y="3063874"/>
            <a:ext cx="604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(</a:t>
            </a:r>
            <a:r>
              <a:rPr lang="el-GR" sz="2000" i="1" dirty="0" smtClean="0"/>
              <a:t>μ</a:t>
            </a:r>
            <a:r>
              <a:rPr lang="en-US" sz="2000" dirty="0" smtClean="0"/>
              <a:t>|Observation)=</a:t>
            </a:r>
            <a:r>
              <a:rPr lang="en-US" sz="2000" dirty="0"/>
              <a:t>p</a:t>
            </a:r>
            <a:r>
              <a:rPr lang="en-US" sz="2000" dirty="0" smtClean="0"/>
              <a:t>(Observation|</a:t>
            </a:r>
            <a:r>
              <a:rPr lang="el-GR" sz="2000" i="1" dirty="0" smtClean="0"/>
              <a:t>μ</a:t>
            </a:r>
            <a:r>
              <a:rPr lang="en-US" sz="2000" dirty="0" smtClean="0"/>
              <a:t>)p(</a:t>
            </a:r>
            <a:r>
              <a:rPr lang="el-GR" sz="2000" i="1" dirty="0" smtClean="0"/>
              <a:t>μ</a:t>
            </a:r>
            <a:r>
              <a:rPr lang="en-US" sz="2000" dirty="0" smtClean="0"/>
              <a:t>)/p(Observation)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5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Bayesian inference used for parameter update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82579" y="1384148"/>
            <a:ext cx="7572375" cy="1628775"/>
            <a:chOff x="533400" y="1724025"/>
            <a:chExt cx="7572375" cy="162877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209800"/>
              <a:ext cx="3171825" cy="48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533400" y="1724025"/>
              <a:ext cx="7572375" cy="1628775"/>
              <a:chOff x="533400" y="1724025"/>
              <a:chExt cx="7572375" cy="16287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33400" y="1828800"/>
                <a:ext cx="55490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endParaRPr lang="en-US" dirty="0" smtClean="0"/>
              </a:p>
              <a:p>
                <a:pPr lvl="1">
                  <a:buFont typeface="Wingdings" pitchFamily="2" charset="2"/>
                  <a:buChar char="ü"/>
                </a:pP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1783140"/>
                <a:ext cx="55558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A Beta distribution is chosen to be prior:</a:t>
                </a:r>
              </a:p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600" dirty="0" smtClean="0"/>
              </a:p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600" dirty="0" smtClean="0"/>
              </a:p>
              <a:p>
                <a:pPr marL="742950" lvl="1" indent="-285750">
                  <a:spcBef>
                    <a:spcPct val="20000"/>
                  </a:spcBef>
                  <a:buFont typeface="Arial" pitchFamily="34" charset="0"/>
                  <a:buChar char="–"/>
                  <a:defRPr/>
                </a:pPr>
                <a:r>
                  <a:rPr lang="en-US" dirty="0" smtClean="0"/>
                  <a:t>Example: a=2, b=2 (head and tail prob. are equal)</a:t>
                </a:r>
              </a:p>
              <a:p>
                <a:endParaRPr lang="en-US" dirty="0"/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8400" y="1724025"/>
                <a:ext cx="185737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696519" y="2774798"/>
            <a:ext cx="7577485" cy="1381125"/>
            <a:chOff x="547340" y="3114675"/>
            <a:chExt cx="7577485" cy="138112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3114675"/>
              <a:ext cx="18764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47340" y="3126938"/>
              <a:ext cx="547246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dirty="0" smtClean="0"/>
                <a:t>A Binomial distribution is the conjugate likelihood:</a:t>
              </a:r>
            </a:p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1600" dirty="0" smtClean="0"/>
            </a:p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1600" dirty="0" smtClean="0"/>
            </a:p>
            <a:p>
              <a:pPr marL="742950" lvl="1" indent="-285750">
                <a:spcBef>
                  <a:spcPct val="20000"/>
                </a:spcBef>
                <a:buFont typeface="Arial" pitchFamily="34" charset="0"/>
                <a:buChar char="–"/>
                <a:defRPr/>
              </a:pPr>
              <a:r>
                <a:rPr lang="en-US" dirty="0" smtClean="0"/>
                <a:t>One trial (N=1) and the result is one head (m=1)</a:t>
              </a:r>
              <a:endParaRPr lang="en-US" dirty="0"/>
            </a:p>
          </p:txBody>
        </p:sp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3505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7579" y="4384523"/>
            <a:ext cx="18764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58779" y="4079723"/>
            <a:ext cx="5388428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Lead to the Posterior: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4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Update of parameters given the observations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The probability of head happening is higher</a:t>
            </a:r>
            <a:endParaRPr lang="en-US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3179" y="4431623"/>
            <a:ext cx="401536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4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5751" y="4299687"/>
            <a:ext cx="2090152" cy="7276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 distribution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46721" y="1303337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extension of the Beta distribution to multiple dimensions.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K: number of clusters</a:t>
            </a:r>
          </a:p>
          <a:p>
            <a:pPr lvl="1"/>
            <a:r>
              <a:rPr lang="el-GR" sz="2400" dirty="0" smtClean="0"/>
              <a:t>π</a:t>
            </a:r>
            <a:r>
              <a:rPr lang="en-US" sz="1600" dirty="0" err="1" smtClean="0"/>
              <a:t>i</a:t>
            </a:r>
            <a:r>
              <a:rPr lang="en-US" dirty="0" smtClean="0"/>
              <a:t>: weight with marginal distribution </a:t>
            </a:r>
          </a:p>
          <a:p>
            <a:pPr lvl="1"/>
            <a:r>
              <a:rPr lang="en-US" dirty="0" smtClean="0"/>
              <a:t>α</a:t>
            </a:r>
            <a:r>
              <a:rPr lang="en-US" sz="1600" dirty="0" err="1" smtClean="0"/>
              <a:t>i</a:t>
            </a:r>
            <a:r>
              <a:rPr lang="en-US" dirty="0" smtClean="0"/>
              <a:t>: prior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521" y="2827337"/>
            <a:ext cx="2019299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722" y="1836737"/>
            <a:ext cx="3581400" cy="8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75920" y="4403887"/>
          <a:ext cx="1618963" cy="59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5" imgW="965160" imgH="355320" progId="Equation.3">
                  <p:embed/>
                </p:oleObj>
              </mc:Choice>
              <mc:Fallback>
                <p:oleObj name="Equation" r:id="rId5" imgW="965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920" y="4403887"/>
                        <a:ext cx="1618963" cy="596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4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4101" y="2937018"/>
            <a:ext cx="6204311" cy="64826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92876" y="1163595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random distribution </a:t>
            </a:r>
            <a:r>
              <a:rPr lang="en-US" i="1" dirty="0" smtClean="0"/>
              <a:t>G </a:t>
            </a:r>
            <a:r>
              <a:rPr lang="en-US" dirty="0" smtClean="0"/>
              <a:t>on</a:t>
            </a:r>
            <a:r>
              <a:rPr lang="en-US" i="1" dirty="0" smtClean="0"/>
              <a:t> 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is</a:t>
            </a:r>
            <a:r>
              <a:rPr lang="en-US" i="1" dirty="0" smtClean="0"/>
              <a:t> </a:t>
            </a:r>
            <a:r>
              <a:rPr lang="en-US" i="1" dirty="0" err="1" smtClean="0"/>
              <a:t>Dirichlet</a:t>
            </a:r>
            <a:r>
              <a:rPr lang="en-US" i="1" dirty="0" smtClean="0"/>
              <a:t> </a:t>
            </a:r>
            <a:r>
              <a:rPr lang="en-US" dirty="0" smtClean="0"/>
              <a:t>process distributed with base distribution </a:t>
            </a:r>
            <a:r>
              <a:rPr lang="en-US" i="1" dirty="0" smtClean="0"/>
              <a:t>H and concentration </a:t>
            </a:r>
            <a:r>
              <a:rPr lang="en-US" dirty="0" smtClean="0"/>
              <a:t>parameter </a:t>
            </a:r>
            <a:r>
              <a:rPr lang="en-US" i="1" dirty="0" smtClean="0"/>
              <a:t>α, </a:t>
            </a:r>
            <a:r>
              <a:rPr lang="en-US" dirty="0" smtClean="0"/>
              <a:t>written as </a:t>
            </a:r>
            <a:r>
              <a:rPr lang="en-US" i="1" dirty="0" smtClean="0"/>
              <a:t>G ∼ DP(α,H), </a:t>
            </a:r>
            <a:r>
              <a:rPr lang="en-US" dirty="0" smtClean="0"/>
              <a:t>if for every finite measurable partition </a:t>
            </a:r>
            <a:r>
              <a:rPr lang="en-US" i="1" dirty="0" smtClean="0"/>
              <a:t>A</a:t>
            </a:r>
            <a:r>
              <a:rPr lang="en-US" sz="1600" i="1" dirty="0" smtClean="0"/>
              <a:t>1</a:t>
            </a:r>
            <a:r>
              <a:rPr lang="en-US" i="1" dirty="0" smtClean="0"/>
              <a:t>, . . .,A</a:t>
            </a:r>
            <a:r>
              <a:rPr lang="en-US" sz="1600" i="1" dirty="0" smtClean="0"/>
              <a:t>K</a:t>
            </a:r>
            <a:r>
              <a:rPr lang="en-US" i="1" dirty="0" smtClean="0"/>
              <a:t> of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H(·), </a:t>
            </a:r>
            <a:r>
              <a:rPr lang="en-US" dirty="0" smtClean="0"/>
              <a:t>the mean of the DP,</a:t>
            </a:r>
          </a:p>
          <a:p>
            <a:pPr lvl="1"/>
            <a:r>
              <a:rPr lang="en-US" i="1" dirty="0" smtClean="0"/>
              <a:t>α, </a:t>
            </a:r>
            <a:r>
              <a:rPr lang="en-US" dirty="0" smtClean="0"/>
              <a:t>strength of the prior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146" y="3602980"/>
            <a:ext cx="194881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75137"/>
              </p:ext>
            </p:extLst>
          </p:nvPr>
        </p:nvGraphicFramePr>
        <p:xfrm>
          <a:off x="2630560" y="3025212"/>
          <a:ext cx="5791201" cy="44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4" imgW="2793960" imgH="215640" progId="Equation.3">
                  <p:embed/>
                </p:oleObj>
              </mc:Choice>
              <mc:Fallback>
                <p:oleObj name="Equation" r:id="rId4" imgW="2793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560" y="3025212"/>
                        <a:ext cx="5791201" cy="449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5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893702" y="1283368"/>
            <a:ext cx="2007035" cy="509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19305" y="3360371"/>
            <a:ext cx="5622242" cy="71440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7771" y="2182918"/>
            <a:ext cx="8029886" cy="7144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Bayesian nonparametric update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96313" y="1303337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Have </a:t>
            </a:r>
            <a:r>
              <a:rPr lang="en-US" i="1" smtClean="0"/>
              <a:t>t</a:t>
            </a:r>
            <a:r>
              <a:rPr lang="en-US" smtClean="0"/>
              <a:t> observation x</a:t>
            </a:r>
            <a:r>
              <a:rPr lang="en-US" sz="1600" smtClean="0"/>
              <a:t>1</a:t>
            </a:r>
            <a:r>
              <a:rPr lang="en-US" smtClean="0"/>
              <a:t>,…,x</a:t>
            </a:r>
            <a:r>
              <a:rPr lang="en-US" sz="1600" smtClean="0"/>
              <a:t>t</a:t>
            </a:r>
            <a:r>
              <a:rPr lang="en-US" smtClean="0"/>
              <a:t>. Define</a:t>
            </a:r>
          </a:p>
          <a:p>
            <a:r>
              <a:rPr lang="en-US" smtClean="0"/>
              <a:t>The posterior distribution on </a:t>
            </a:r>
            <a:r>
              <a:rPr lang="el-GR" smtClean="0"/>
              <a:t>Θ</a:t>
            </a:r>
            <a:endParaRPr lang="en-US" smtClean="0"/>
          </a:p>
          <a:p>
            <a:endParaRPr lang="en-US" smtClean="0"/>
          </a:p>
          <a:p>
            <a:endParaRPr lang="en-US" sz="1050" smtClean="0"/>
          </a:p>
          <a:p>
            <a:r>
              <a:rPr lang="en-US" smtClean="0"/>
              <a:t>The posterior Dirichlet process </a:t>
            </a:r>
          </a:p>
          <a:p>
            <a:endParaRPr lang="en-US" sz="3600" smtClean="0"/>
          </a:p>
          <a:p>
            <a:pPr lvl="1"/>
            <a:r>
              <a:rPr lang="en-US" smtClean="0"/>
              <a:t>Small number of observation t, the prior dominates</a:t>
            </a:r>
          </a:p>
          <a:p>
            <a:pPr lvl="1"/>
            <a:r>
              <a:rPr lang="en-US" smtClean="0"/>
              <a:t>When t increases, the prior has less and less impact</a:t>
            </a:r>
          </a:p>
          <a:p>
            <a:pPr lvl="1"/>
            <a:r>
              <a:rPr lang="en-US" smtClean="0">
                <a:sym typeface="Symbol"/>
              </a:rPr>
              <a:t> controls the balance between the impact of prior and trials</a:t>
            </a:r>
          </a:p>
          <a:p>
            <a:pPr lvl="1"/>
            <a:r>
              <a:rPr lang="en-US" smtClean="0">
                <a:sym typeface="Symbol"/>
              </a:rPr>
              <a:t>Can be used to learn and combine any distributions</a:t>
            </a:r>
            <a:endParaRPr lang="en-US" smtClean="0"/>
          </a:p>
          <a:p>
            <a:pPr lvl="1"/>
            <a:endParaRPr lang="en-US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055023" y="1369027"/>
          <a:ext cx="171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023" y="1369027"/>
                        <a:ext cx="171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48713" y="2293937"/>
          <a:ext cx="7975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5" imgW="3848040" imgH="228600" progId="Equation.3">
                  <p:embed/>
                </p:oleObj>
              </mc:Choice>
              <mc:Fallback>
                <p:oleObj name="Equation" r:id="rId5" imgW="3848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713" y="2293937"/>
                        <a:ext cx="7975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00811"/>
              </p:ext>
            </p:extLst>
          </p:nvPr>
        </p:nvGraphicFramePr>
        <p:xfrm>
          <a:off x="2754684" y="3258617"/>
          <a:ext cx="51863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7" imgW="2501640" imgH="393480" progId="Equation.3">
                  <p:embed/>
                </p:oleObj>
              </mc:Choice>
              <mc:Fallback>
                <p:oleObj name="Equation" r:id="rId7" imgW="250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684" y="3258617"/>
                        <a:ext cx="5186362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/>
              <a:t>Applications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dirty="0"/>
              <a:t>Distribution estimation</a:t>
            </a:r>
          </a:p>
          <a:p>
            <a:pPr lvl="1"/>
            <a:r>
              <a:rPr lang="en-US" dirty="0"/>
              <a:t>Cognitive radio spectrum bidding</a:t>
            </a:r>
          </a:p>
          <a:p>
            <a:pPr lvl="1"/>
            <a:r>
              <a:rPr lang="en-US" dirty="0"/>
              <a:t>Estimate the aggregated effects from all other CR users</a:t>
            </a:r>
          </a:p>
          <a:p>
            <a:r>
              <a:rPr lang="en-US" dirty="0"/>
              <a:t>Primary user spectrum map</a:t>
            </a:r>
          </a:p>
          <a:p>
            <a:pPr lvl="1"/>
            <a:r>
              <a:rPr lang="en-US" dirty="0"/>
              <a:t>Different CR users see the spectrum differently</a:t>
            </a:r>
          </a:p>
          <a:p>
            <a:pPr lvl="1"/>
            <a:r>
              <a:rPr lang="en-US" dirty="0"/>
              <a:t>How to combine the others’ sensing (as a prior) with own sensing.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Classification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Infinite Gaussian mixture model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176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2611</TotalTime>
  <Words>1674</Words>
  <Application>Microsoft Macintosh PowerPoint</Application>
  <PresentationFormat>Widescreen</PresentationFormat>
  <Paragraphs>424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Comic Sans MS</vt:lpstr>
      <vt:lpstr>Symbol</vt:lpstr>
      <vt:lpstr>Trebuchet MS</vt:lpstr>
      <vt:lpstr>Tw Cen MT</vt:lpstr>
      <vt:lpstr>Wingdings</vt:lpstr>
      <vt:lpstr>Arial</vt:lpstr>
      <vt:lpstr>Circuit</vt:lpstr>
      <vt:lpstr>Equation</vt:lpstr>
      <vt:lpstr>Signal processing and Networking for Big Data Applications  Lecture 20: Bayesian Nonparametric learning</vt:lpstr>
      <vt:lpstr>outline</vt:lpstr>
      <vt:lpstr>Bayesian Nonparametric Classification</vt:lpstr>
      <vt:lpstr>Main Objective</vt:lpstr>
      <vt:lpstr>Examples of Bayesian inference used for parameter update</vt:lpstr>
      <vt:lpstr>Dirichlet distribution</vt:lpstr>
      <vt:lpstr>Dirichlet process</vt:lpstr>
      <vt:lpstr>Bayesian nonparametric update</vt:lpstr>
      <vt:lpstr>Applications</vt:lpstr>
      <vt:lpstr>Bayesian Nonparametric Classification</vt:lpstr>
      <vt:lpstr>A Dice with Infinite Number of Faces</vt:lpstr>
      <vt:lpstr>Model for Infinite Number of Faces</vt:lpstr>
      <vt:lpstr>Infinite Gaussian Mixture Model</vt:lpstr>
      <vt:lpstr>Inference Model</vt:lpstr>
      <vt:lpstr>Chinese Restaurant Process</vt:lpstr>
      <vt:lpstr>Student t Distribution</vt:lpstr>
      <vt:lpstr>Gibbs Sampler</vt:lpstr>
      <vt:lpstr>Amazing Clustering Results</vt:lpstr>
      <vt:lpstr>Indian Buffet Process (IBP) </vt:lpstr>
      <vt:lpstr>Nonparametric classification: Mean shift</vt:lpstr>
      <vt:lpstr>outline</vt:lpstr>
      <vt:lpstr>Smart Pricing for Maximizing Profit </vt:lpstr>
      <vt:lpstr>Load Profiling</vt:lpstr>
      <vt:lpstr>Load Profiling Results</vt:lpstr>
      <vt:lpstr>outline</vt:lpstr>
      <vt:lpstr>Image processing pipeline</vt:lpstr>
      <vt:lpstr>Image processing pipeline</vt:lpstr>
      <vt:lpstr>Comparison of IGMM with other Techniques</vt:lpstr>
      <vt:lpstr>Comparisons of the correlation matrices</vt:lpstr>
      <vt:lpstr>outline</vt:lpstr>
      <vt:lpstr>Introduction: Security</vt:lpstr>
      <vt:lpstr>Wireless device security</vt:lpstr>
      <vt:lpstr>Security – Features selection</vt:lpstr>
      <vt:lpstr>Security – Features selection</vt:lpstr>
      <vt:lpstr>Security – Inference Algorithm</vt:lpstr>
      <vt:lpstr>Masquerade and Sybil attack detection: Preliminary USRP2 experiment </vt:lpstr>
      <vt:lpstr>Applications: Prime User emulation (PEU) attack detection</vt:lpstr>
      <vt:lpstr>PUE attack detection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 part 1</dc:title>
  <dc:creator>lab</dc:creator>
  <cp:lastModifiedBy>Microsoft Office User</cp:lastModifiedBy>
  <cp:revision>127</cp:revision>
  <dcterms:created xsi:type="dcterms:W3CDTF">2017-06-14T19:14:37Z</dcterms:created>
  <dcterms:modified xsi:type="dcterms:W3CDTF">2019-03-09T04:49:15Z</dcterms:modified>
</cp:coreProperties>
</file>