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81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02" autoAdjust="0"/>
    <p:restoredTop sz="93564" autoAdjust="0"/>
  </p:normalViewPr>
  <p:slideViewPr>
    <p:cSldViewPr snapToGrid="0">
      <p:cViewPr varScale="1">
        <p:scale>
          <a:sx n="102" d="100"/>
          <a:sy n="102" d="100"/>
        </p:scale>
        <p:origin x="216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2BC7E-A86B-4A67-AF5F-D0327928779B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2E88-61F0-49F7-B074-94EBD3E10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5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59DB-1E6F-43D5-A263-5FED63B175BD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B035-A797-4529-AC06-196B71A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0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what is mean</a:t>
            </a:r>
            <a:r>
              <a:rPr lang="en-US" baseline="0" dirty="0" smtClean="0"/>
              <a:t> value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Slater’s condition, what is</a:t>
            </a:r>
            <a:r>
              <a:rPr lang="en-US" baseline="0" dirty="0" smtClean="0"/>
              <a:t> h and what is 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6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board</a:t>
            </a:r>
            <a:r>
              <a:rPr lang="en-US" baseline="0" dirty="0" smtClean="0"/>
              <a:t> to 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ED76EC3-4E90-4622-A4ED-933992F82F92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4F98-5BA6-492D-B079-9548F17195F2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BC24-0D9F-4D1D-93AF-D00971583D58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F9E-1A62-422D-9A11-A05C46238B0C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ADC-A6DC-4976-8286-C8131C521929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741C-AE45-4C11-81E5-71B1495B532B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652-4EFF-4EE6-A810-01E594A03039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BB71-7F8A-4B4F-821B-FBEB8C395F1D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58DD-C288-41BB-B866-1E6B1C9A3833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0EB2-98C9-4B1F-9DF0-B35DCB3F29CE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59F2-0593-4BF8-911E-D6F335BA0403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A30-F1B6-4F51-A928-EE623B90D0C7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235-29C2-47BC-9D26-48C2A1FB6EA9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99A-58F3-466D-AE25-71A243521936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909F-BD8B-4614-8FE0-99CC871C786C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7D73-6192-417F-8D3B-AD94BA1BBF27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E391-58D8-42A4-8AEB-52AE2E0345C1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6F360-B21D-4783-8659-97D56E962781}" type="datetime1">
              <a:rPr lang="en-US" smtClean="0"/>
              <a:t>3/11/19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0691" y="2547325"/>
            <a:ext cx="8257308" cy="185174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Signal processing and Networking for Big Data </a:t>
            </a:r>
            <a:r>
              <a:rPr lang="en-US" sz="4400" dirty="0">
                <a:latin typeface="Comic Sans MS" panose="030F0702030302020204" pitchFamily="66" charset="0"/>
              </a:rPr>
              <a:t>Applications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/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2800">
                <a:latin typeface="Comic Sans MS" panose="030F0702030302020204" pitchFamily="66" charset="0"/>
              </a:rPr>
              <a:t>Lecture </a:t>
            </a:r>
            <a:r>
              <a:rPr lang="en-US" sz="2800" smtClean="0">
                <a:latin typeface="Comic Sans MS" panose="030F0702030302020204" pitchFamily="66" charset="0"/>
              </a:rPr>
              <a:t>2: </a:t>
            </a:r>
            <a:r>
              <a:rPr lang="en-US" sz="2800" dirty="0" smtClean="0">
                <a:latin typeface="Comic Sans MS" panose="030F0702030302020204" pitchFamily="66" charset="0"/>
              </a:rPr>
              <a:t>Preliminary Review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8402" y="4764880"/>
            <a:ext cx="8791575" cy="1655762"/>
          </a:xfrm>
        </p:spPr>
        <p:txBody>
          <a:bodyPr/>
          <a:lstStyle/>
          <a:p>
            <a:r>
              <a:rPr lang="en-US" dirty="0" smtClean="0"/>
              <a:t>Zhu Han</a:t>
            </a:r>
          </a:p>
          <a:p>
            <a:r>
              <a:rPr lang="en-US" dirty="0" smtClean="0"/>
              <a:t>University of Houston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2" descr="ttp://www2.egr.uh.edu/~zhan2/index_files/image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84" y="4427827"/>
            <a:ext cx="1706550" cy="22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1764" y="5994871"/>
            <a:ext cx="501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http://www2.egr.uh.edu/~zhan2/</a:t>
            </a:r>
            <a:r>
              <a:rPr lang="en-US" dirty="0" err="1"/>
              <a:t>big_data_course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068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Iterative Descent Method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7" y="914400"/>
            <a:ext cx="9544050" cy="5743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5373" y="2150076"/>
            <a:ext cx="337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Step size needs to be adaptive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Shortcoming of Gradient Method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01035" y="6269076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35000" y="1017543"/>
            <a:ext cx="984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mbusSanL-Regu"/>
              </a:rPr>
              <a:t>However, in practice steepest descent may have slow convergence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2" y="1507544"/>
            <a:ext cx="5165491" cy="5088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97" y="1502588"/>
            <a:ext cx="65151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wton's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9" y="3160708"/>
            <a:ext cx="48387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Newton’s Method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337" y="830029"/>
            <a:ext cx="9829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Lagrangian</a:t>
            </a:r>
            <a:r>
              <a:rPr lang="en-US" dirty="0" smtClean="0">
                <a:latin typeface="Comic Sans MS" panose="030F0702030302020204" pitchFamily="66" charset="0"/>
              </a:rPr>
              <a:t> Multiplier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01" y="914400"/>
            <a:ext cx="7496175" cy="3724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70" y="4638675"/>
            <a:ext cx="94107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Duality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70" y="914400"/>
            <a:ext cx="9153525" cy="36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70" y="4524375"/>
            <a:ext cx="8582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Duality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337" y="1144029"/>
            <a:ext cx="93630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KKT Condition: When to Stop?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5" y="784139"/>
            <a:ext cx="10391775" cy="598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2126" y="3051069"/>
            <a:ext cx="359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Draw a figure on the board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Barrier Function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94" y="804091"/>
            <a:ext cx="85344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Interior Point Method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03" y="1370828"/>
            <a:ext cx="8153400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73" y="3637905"/>
            <a:ext cx="40386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09241"/>
          </a:xfrm>
        </p:spPr>
        <p:txBody>
          <a:bodyPr/>
          <a:lstStyle/>
          <a:p>
            <a:r>
              <a:rPr lang="en-US" smtClean="0"/>
              <a:t>Outline for this year course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27551"/>
            <a:ext cx="9905999" cy="3541714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This visit</a:t>
            </a:r>
          </a:p>
          <a:p>
            <a:pPr lvl="1"/>
            <a:r>
              <a:rPr lang="en-US" sz="7600" dirty="0" smtClean="0">
                <a:solidFill>
                  <a:srgbClr val="FF0000"/>
                </a:solidFill>
              </a:rPr>
              <a:t>Today Computation</a:t>
            </a:r>
            <a:r>
              <a:rPr lang="en-US" sz="7600" dirty="0" smtClean="0"/>
              <a:t>, </a:t>
            </a:r>
            <a:r>
              <a:rPr lang="en-US" sz="7600" dirty="0" smtClean="0"/>
              <a:t>Thursday Game </a:t>
            </a:r>
            <a:r>
              <a:rPr lang="en-US" sz="7600" dirty="0" smtClean="0"/>
              <a:t>Theory and </a:t>
            </a:r>
            <a:r>
              <a:rPr lang="en-US" sz="7600" dirty="0" smtClean="0"/>
              <a:t>Friday Machine Learning</a:t>
            </a:r>
          </a:p>
          <a:p>
            <a:pPr lvl="2"/>
            <a:r>
              <a:rPr lang="en-US" sz="7400" dirty="0" smtClean="0"/>
              <a:t>Preliminary of Convex Optimization</a:t>
            </a:r>
          </a:p>
          <a:p>
            <a:pPr lvl="2"/>
            <a:r>
              <a:rPr lang="en-US" sz="7400" dirty="0" smtClean="0"/>
              <a:t>Parallel Computing;  Mixed Integer Programming; Sparse Optimization</a:t>
            </a:r>
            <a:endParaRPr lang="en-US" sz="7400" dirty="0" smtClean="0"/>
          </a:p>
          <a:p>
            <a:r>
              <a:rPr lang="en-US" sz="8000" dirty="0" smtClean="0"/>
              <a:t>May 27-31</a:t>
            </a:r>
            <a:endParaRPr lang="en-US" sz="8000" dirty="0"/>
          </a:p>
          <a:p>
            <a:pPr lvl="1"/>
            <a:r>
              <a:rPr lang="en-US" sz="7600" dirty="0"/>
              <a:t>Course 1: 5G: D2D, Full Duplex, and LTE-U</a:t>
            </a:r>
          </a:p>
          <a:p>
            <a:pPr lvl="1"/>
            <a:r>
              <a:rPr lang="en-US" sz="7600" dirty="0"/>
              <a:t>Course 2: UAV</a:t>
            </a:r>
          </a:p>
          <a:p>
            <a:pPr lvl="1"/>
            <a:r>
              <a:rPr lang="en-US" sz="7600" dirty="0"/>
              <a:t>Course 3: Smart </a:t>
            </a:r>
            <a:r>
              <a:rPr lang="en-US" sz="7600" dirty="0" smtClean="0"/>
              <a:t>Grid</a:t>
            </a:r>
            <a:endParaRPr lang="en-US" sz="8000" dirty="0"/>
          </a:p>
          <a:p>
            <a:r>
              <a:rPr lang="en-US" sz="8000" dirty="0" smtClean="0"/>
              <a:t>December around Xmas</a:t>
            </a:r>
            <a:endParaRPr lang="en-US" sz="8000" dirty="0"/>
          </a:p>
          <a:p>
            <a:pPr lvl="1"/>
            <a:r>
              <a:rPr lang="en-US" sz="7600" dirty="0"/>
              <a:t>Course 1: Other Machine Learning: </a:t>
            </a:r>
            <a:r>
              <a:rPr lang="en-US" sz="7600" dirty="0" err="1"/>
              <a:t>Multiarm</a:t>
            </a:r>
            <a:r>
              <a:rPr lang="en-US" sz="7600" dirty="0"/>
              <a:t> Bandit, Bayesian Nonparametric, </a:t>
            </a:r>
          </a:p>
          <a:p>
            <a:pPr lvl="1"/>
            <a:r>
              <a:rPr lang="en-US" sz="7600" dirty="0"/>
              <a:t>Course 2: Other Big Data and game theory</a:t>
            </a:r>
          </a:p>
          <a:p>
            <a:pPr lvl="1"/>
            <a:r>
              <a:rPr lang="en-US" sz="7600" dirty="0"/>
              <a:t>Course 3: Security and Privacy, </a:t>
            </a:r>
            <a:r>
              <a:rPr lang="en-US" sz="7600" dirty="0" err="1"/>
              <a:t>Blockchain</a:t>
            </a:r>
            <a:endParaRPr lang="en-US" sz="7600" dirty="0"/>
          </a:p>
          <a:p>
            <a:pPr lvl="1"/>
            <a:r>
              <a:rPr lang="en-US" sz="7600" dirty="0"/>
              <a:t>Course 4: Other 5G: </a:t>
            </a:r>
            <a:r>
              <a:rPr lang="en-US" sz="7600" dirty="0" err="1"/>
              <a:t>Femtocell</a:t>
            </a:r>
            <a:r>
              <a:rPr lang="en-US" sz="7600" dirty="0"/>
              <a:t>, </a:t>
            </a:r>
            <a:r>
              <a:rPr lang="en-US" sz="7600" dirty="0" smtClean="0"/>
              <a:t>NOMA, </a:t>
            </a:r>
            <a:r>
              <a:rPr lang="en-US" sz="7600" dirty="0"/>
              <a:t>RF energy harvesting</a:t>
            </a:r>
          </a:p>
          <a:p>
            <a:pPr lvl="1"/>
            <a:r>
              <a:rPr lang="en-US" sz="7600" dirty="0"/>
              <a:t>Course 5: Martingale, Stochastic Network calculus,  Satellite communication</a:t>
            </a:r>
          </a:p>
          <a:p>
            <a:pPr lvl="1"/>
            <a:r>
              <a:rPr lang="en-US" sz="7600" dirty="0"/>
              <a:t>Course 6: Quickest detection, belief propagation, </a:t>
            </a:r>
            <a:r>
              <a:rPr lang="en-US" sz="7600" dirty="0" err="1"/>
              <a:t>Hypergraph</a:t>
            </a:r>
            <a:endParaRPr lang="en-US" sz="7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4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963950"/>
            <a:ext cx="9905999" cy="4101886"/>
          </a:xfrm>
        </p:spPr>
        <p:txBody>
          <a:bodyPr>
            <a:normAutofit/>
          </a:bodyPr>
          <a:lstStyle/>
          <a:p>
            <a:r>
              <a:rPr lang="en-US" dirty="0"/>
              <a:t>Convex </a:t>
            </a:r>
            <a:r>
              <a:rPr lang="en-US" dirty="0" smtClean="0"/>
              <a:t>optimization (thanks for Dr. </a:t>
            </a:r>
            <a:r>
              <a:rPr lang="en-US" dirty="0" err="1" smtClean="0"/>
              <a:t>Mingyi</a:t>
            </a:r>
            <a:r>
              <a:rPr lang="en-US" dirty="0" smtClean="0"/>
              <a:t> Hong’s slides)</a:t>
            </a:r>
            <a:endParaRPr lang="en-US" dirty="0"/>
          </a:p>
          <a:p>
            <a:pPr lvl="1"/>
            <a:r>
              <a:rPr lang="en-US" dirty="0"/>
              <a:t>Convex Optimization</a:t>
            </a:r>
          </a:p>
          <a:p>
            <a:pPr lvl="1"/>
            <a:r>
              <a:rPr lang="en-US" dirty="0"/>
              <a:t>Gradient descent and Newton methods</a:t>
            </a:r>
          </a:p>
          <a:p>
            <a:pPr lvl="1"/>
            <a:r>
              <a:rPr lang="en-US" dirty="0" smtClean="0"/>
              <a:t>Duality </a:t>
            </a:r>
            <a:r>
              <a:rPr lang="en-US" dirty="0"/>
              <a:t>and KKT conditions</a:t>
            </a:r>
          </a:p>
          <a:p>
            <a:pPr lvl="1"/>
            <a:r>
              <a:rPr lang="en-US" dirty="0" smtClean="0"/>
              <a:t>Interior </a:t>
            </a:r>
            <a:r>
              <a:rPr lang="en-US" dirty="0"/>
              <a:t>Point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Steven Boyd’s book and slides</a:t>
            </a:r>
          </a:p>
          <a:p>
            <a:pPr marL="457200" lvl="1" indent="0">
              <a:buNone/>
            </a:pPr>
            <a:r>
              <a:rPr lang="en-US" dirty="0"/>
              <a:t>http://</a:t>
            </a:r>
            <a:r>
              <a:rPr lang="en-US" dirty="0" err="1"/>
              <a:t>wireless.egr.uh.edu</a:t>
            </a:r>
            <a:r>
              <a:rPr lang="en-US" dirty="0"/>
              <a:t>/Optimization/</a:t>
            </a:r>
            <a:r>
              <a:rPr lang="en-US" dirty="0" err="1"/>
              <a:t>sourse</a:t>
            </a:r>
            <a:r>
              <a:rPr lang="en-US" dirty="0"/>
              <a:t>/</a:t>
            </a:r>
            <a:r>
              <a:rPr lang="en-US" dirty="0" err="1"/>
              <a:t>bv_cvxslides.pdf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Convex Set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90" y="914400"/>
            <a:ext cx="91725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Convex Function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7" y="827903"/>
            <a:ext cx="937726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Concave Function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98" y="914400"/>
            <a:ext cx="8802123" cy="58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Convex Optimization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96" y="1250478"/>
            <a:ext cx="8620125" cy="3590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4548" y="5177481"/>
            <a:ext cx="6961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Convex means local minimum = global minimum</a:t>
            </a:r>
          </a:p>
        </p:txBody>
      </p:sp>
    </p:spTree>
    <p:extLst>
      <p:ext uri="{BB962C8B-B14F-4D97-AF65-F5344CB8AC3E}">
        <p14:creationId xmlns:p14="http://schemas.microsoft.com/office/powerpoint/2010/main" val="12213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Algorithms to Find Optimum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23" y="914400"/>
            <a:ext cx="7807926" cy="57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Gradient Descent Method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337" y="1390649"/>
            <a:ext cx="97726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3890</TotalTime>
  <Words>235</Words>
  <Application>Microsoft Macintosh PowerPoint</Application>
  <PresentationFormat>Widescreen</PresentationFormat>
  <Paragraphs>73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Comic Sans MS</vt:lpstr>
      <vt:lpstr>NimbusSanL-Regu</vt:lpstr>
      <vt:lpstr>Trebuchet MS</vt:lpstr>
      <vt:lpstr>Tw Cen MT</vt:lpstr>
      <vt:lpstr>Arial</vt:lpstr>
      <vt:lpstr>Circuit</vt:lpstr>
      <vt:lpstr>Signal processing and Networking for Big Data Applications  Lecture 2: Preliminary Review</vt:lpstr>
      <vt:lpstr>Outline for this year course plan</vt:lpstr>
      <vt:lpstr>outline</vt:lpstr>
      <vt:lpstr>Convex Set</vt:lpstr>
      <vt:lpstr>Convex Function</vt:lpstr>
      <vt:lpstr>Concave Function</vt:lpstr>
      <vt:lpstr>Convex Optimization</vt:lpstr>
      <vt:lpstr>Algorithms to Find Optimum</vt:lpstr>
      <vt:lpstr>Gradient Descent Method</vt:lpstr>
      <vt:lpstr>Iterative Descent Method</vt:lpstr>
      <vt:lpstr>Shortcoming of Gradient Method</vt:lpstr>
      <vt:lpstr>Newton’s Method</vt:lpstr>
      <vt:lpstr>Lagrangian Multiplier</vt:lpstr>
      <vt:lpstr>Duality</vt:lpstr>
      <vt:lpstr>Duality</vt:lpstr>
      <vt:lpstr>KKT Condition: When to Stop?</vt:lpstr>
      <vt:lpstr>Barrier Function</vt:lpstr>
      <vt:lpstr>Interior Point Method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feedforward networks part 1</dc:title>
  <dc:creator>lab</dc:creator>
  <cp:lastModifiedBy>Microsoft Office User</cp:lastModifiedBy>
  <cp:revision>147</cp:revision>
  <dcterms:created xsi:type="dcterms:W3CDTF">2017-06-14T19:14:37Z</dcterms:created>
  <dcterms:modified xsi:type="dcterms:W3CDTF">2019-03-12T02:44:49Z</dcterms:modified>
</cp:coreProperties>
</file>