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4" r:id="rId3"/>
    <p:sldId id="258" r:id="rId4"/>
    <p:sldId id="259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333" r:id="rId13"/>
    <p:sldId id="332" r:id="rId14"/>
    <p:sldId id="306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7" r:id="rId30"/>
    <p:sldId id="308" r:id="rId31"/>
    <p:sldId id="309" r:id="rId32"/>
    <p:sldId id="310" r:id="rId33"/>
    <p:sldId id="330" r:id="rId34"/>
    <p:sldId id="311" r:id="rId35"/>
    <p:sldId id="312" r:id="rId36"/>
    <p:sldId id="313" r:id="rId37"/>
    <p:sldId id="314" r:id="rId38"/>
    <p:sldId id="316" r:id="rId39"/>
    <p:sldId id="315" r:id="rId40"/>
    <p:sldId id="317" r:id="rId41"/>
    <p:sldId id="318" r:id="rId42"/>
    <p:sldId id="331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3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2" autoAdjust="0"/>
    <p:restoredTop sz="86465" autoAdjust="0"/>
  </p:normalViewPr>
  <p:slideViewPr>
    <p:cSldViewPr snapToGrid="0">
      <p:cViewPr varScale="1">
        <p:scale>
          <a:sx n="102" d="100"/>
          <a:sy n="102" d="100"/>
        </p:scale>
        <p:origin x="21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2BC7E-A86B-4A67-AF5F-D0327928779B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2E88-61F0-49F7-B074-94EBD3E1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59DB-1E6F-43D5-A263-5FED63B175BD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fffff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3B035-A797-4529-AC06-196B71A9B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0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study this slide</a:t>
            </a:r>
            <a:r>
              <a:rPr lang="en-US" baseline="0" dirty="0" smtClean="0"/>
              <a:t>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3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CCCP? This slide</a:t>
            </a:r>
            <a:r>
              <a:rPr lang="en-US" baseline="0" dirty="0" smtClean="0"/>
              <a:t> needs to 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em</a:t>
            </a:r>
            <a:r>
              <a:rPr lang="en-US" dirty="0" smtClean="0"/>
              <a:t> algorithm for z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ask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Mingyi</a:t>
            </a:r>
            <a:r>
              <a:rPr lang="en-US" baseline="0" dirty="0" smtClean="0"/>
              <a:t>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2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 not understand</a:t>
            </a:r>
            <a:r>
              <a:rPr lang="en-US" baseline="0" dirty="0" smtClean="0"/>
              <a:t> the backward and forward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Third line type for </a:t>
            </a:r>
            <a:r>
              <a:rPr lang="en-US" dirty="0" err="1" smtClean="0"/>
              <a:t>episolon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3B035-A797-4529-AC06-196B71A9BB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ED76EC3-4E90-4622-A4ED-933992F82F92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4F98-5BA6-492D-B079-9548F17195F2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BC24-0D9F-4D1D-93AF-D00971583D58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F9E-1A62-422D-9A11-A05C46238B0C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ADC-A6DC-4976-8286-C8131C521929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741C-AE45-4C11-81E5-71B1495B532B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0652-4EFF-4EE6-A810-01E594A03039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BB71-7F8A-4B4F-821B-FBEB8C395F1D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58DD-C288-41BB-B866-1E6B1C9A3833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0EB2-98C9-4B1F-9DF0-B35DCB3F29CE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59F2-0593-4BF8-911E-D6F335BA0403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A30-F1B6-4F51-A928-EE623B90D0C7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F235-29C2-47BC-9D26-48C2A1FB6EA9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999A-58F3-466D-AE25-71A243521936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909F-BD8B-4614-8FE0-99CC871C786C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7D73-6192-417F-8D3B-AD94BA1BBF27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E391-58D8-42A4-8AEB-52AE2E0345C1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F360-B21D-4783-8659-97D56E962781}" type="datetime1">
              <a:rPr lang="en-US" smtClean="0"/>
              <a:t>3/8/19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632" y="2460828"/>
            <a:ext cx="9105806" cy="185174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Signal processing and Networking for Big Data </a:t>
            </a:r>
            <a:r>
              <a:rPr lang="en-US" sz="4400" dirty="0">
                <a:latin typeface="Comic Sans MS" panose="030F0702030302020204" pitchFamily="66" charset="0"/>
              </a:rPr>
              <a:t>Applications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/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Lecture </a:t>
            </a:r>
            <a:r>
              <a:rPr lang="en-US" sz="2800" dirty="0" smtClean="0">
                <a:latin typeface="Comic Sans MS" panose="030F0702030302020204" pitchFamily="66" charset="0"/>
              </a:rPr>
              <a:t>3: Block Structured Optimization for Big Data Optimization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8402" y="4764880"/>
            <a:ext cx="8791575" cy="1655762"/>
          </a:xfrm>
        </p:spPr>
        <p:txBody>
          <a:bodyPr/>
          <a:lstStyle/>
          <a:p>
            <a:r>
              <a:rPr lang="en-US" dirty="0" smtClean="0"/>
              <a:t>Zhu Han</a:t>
            </a:r>
          </a:p>
          <a:p>
            <a:r>
              <a:rPr lang="en-US" dirty="0" smtClean="0"/>
              <a:t>University of Houston</a:t>
            </a:r>
          </a:p>
          <a:p>
            <a:r>
              <a:rPr lang="en-US" dirty="0" smtClean="0"/>
              <a:t>Thanks for Dr. </a:t>
            </a:r>
            <a:r>
              <a:rPr lang="en-US" dirty="0" err="1" smtClean="0"/>
              <a:t>Mingyi</a:t>
            </a:r>
            <a:r>
              <a:rPr lang="en-US" dirty="0" smtClean="0"/>
              <a:t> Hong’s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82463" y="4354061"/>
            <a:ext cx="501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http://www2.egr.uh.edu/~zhan2/</a:t>
            </a:r>
            <a:r>
              <a:rPr lang="en-US" dirty="0" err="1"/>
              <a:t>big_data_course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068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Limit of BCD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BCD becomes quite limited for solving large-scale problems</a:t>
            </a:r>
          </a:p>
          <a:p>
            <a:r>
              <a:rPr lang="en-US" sz="3200" dirty="0"/>
              <a:t>What if the optimizer is </a:t>
            </a:r>
            <a:r>
              <a:rPr lang="en-US" sz="3200" dirty="0">
                <a:solidFill>
                  <a:srgbClr val="FFFF00"/>
                </a:solidFill>
              </a:rPr>
              <a:t>not unique </a:t>
            </a:r>
            <a:r>
              <a:rPr lang="en-US" sz="3200" dirty="0"/>
              <a:t>(the tensor </a:t>
            </a:r>
            <a:r>
              <a:rPr lang="en-US" sz="3200" dirty="0" smtClean="0"/>
              <a:t>decomposition problem</a:t>
            </a:r>
            <a:r>
              <a:rPr lang="en-US" sz="3200" dirty="0"/>
              <a:t>)?</a:t>
            </a:r>
          </a:p>
          <a:p>
            <a:r>
              <a:rPr lang="en-US" sz="3200" dirty="0"/>
              <a:t>What if the sub-problem is </a:t>
            </a:r>
            <a:r>
              <a:rPr lang="en-US" sz="3200" dirty="0">
                <a:solidFill>
                  <a:srgbClr val="FFFF00"/>
                </a:solidFill>
              </a:rPr>
              <a:t>not easy </a:t>
            </a:r>
            <a:r>
              <a:rPr lang="en-US" sz="3200" dirty="0"/>
              <a:t>e.g. non-convex, or convex </a:t>
            </a:r>
            <a:r>
              <a:rPr lang="en-US" sz="3200" dirty="0" smtClean="0"/>
              <a:t>but not </a:t>
            </a:r>
            <a:r>
              <a:rPr lang="en-US" sz="3200" dirty="0"/>
              <a:t>closed form, or is very expensive to obtain an exact global </a:t>
            </a:r>
            <a:r>
              <a:rPr lang="en-US" sz="3200" dirty="0" smtClean="0"/>
              <a:t>min (the </a:t>
            </a:r>
            <a:r>
              <a:rPr lang="en-US" sz="3200" dirty="0" err="1"/>
              <a:t>precoder</a:t>
            </a:r>
            <a:r>
              <a:rPr lang="en-US" sz="3200" dirty="0"/>
              <a:t> design problem)?</a:t>
            </a:r>
          </a:p>
          <a:p>
            <a:r>
              <a:rPr lang="en-US" sz="3200" dirty="0"/>
              <a:t>Coupling constraints (the multi-commodity TE problem)?</a:t>
            </a:r>
          </a:p>
          <a:p>
            <a:r>
              <a:rPr lang="en-US" sz="3200" dirty="0"/>
              <a:t>How to enable </a:t>
            </a:r>
            <a:r>
              <a:rPr lang="en-US" sz="3200" dirty="0" smtClean="0"/>
              <a:t>parallelization?</a:t>
            </a:r>
            <a:endParaRPr lang="en-US" sz="3200" dirty="0"/>
          </a:p>
          <a:p>
            <a:r>
              <a:rPr lang="en-US" sz="3200" dirty="0"/>
              <a:t>Any theoretical guarantees</a:t>
            </a:r>
            <a:r>
              <a:rPr lang="en-US" sz="3200" dirty="0" smtClean="0"/>
              <a:t>?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Possible cycling solutions between blocks</a:t>
            </a:r>
          </a:p>
        </p:txBody>
      </p:sp>
    </p:spTree>
    <p:extLst>
      <p:ext uri="{BB962C8B-B14F-4D97-AF65-F5344CB8AC3E}">
        <p14:creationId xmlns:p14="http://schemas.microsoft.com/office/powerpoint/2010/main" val="39507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Practical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309687"/>
            <a:ext cx="104203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block coordinate proximal gradient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04" y="914400"/>
            <a:ext cx="8426793" cy="55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Iteration Complexity of BCD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8" y="1314449"/>
            <a:ext cx="104108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54" y="1681074"/>
            <a:ext cx="10053811" cy="4905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Introduction: 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BSUM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Properties </a:t>
            </a:r>
            <a:r>
              <a:rPr lang="en-US" dirty="0">
                <a:solidFill>
                  <a:srgbClr val="FFFF00"/>
                </a:solidFill>
              </a:rPr>
              <a:t>of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Algorithms </a:t>
            </a:r>
            <a:r>
              <a:rPr lang="en-US" dirty="0"/>
              <a:t>Covered By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Applications </a:t>
            </a:r>
            <a:r>
              <a:rPr lang="en-US" dirty="0"/>
              <a:t>of BSUM in SP, ML, COM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Extension</a:t>
            </a: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Conclusion</a:t>
            </a:r>
            <a:endParaRPr lang="en-US" dirty="0"/>
          </a:p>
          <a:p>
            <a:pPr marL="0" indent="0">
              <a:buNone/>
            </a:pPr>
            <a:r>
              <a:rPr lang="en-US" sz="1900" dirty="0"/>
              <a:t>M. Hong, M. </a:t>
            </a:r>
            <a:r>
              <a:rPr lang="en-US" sz="1900" dirty="0" err="1"/>
              <a:t>Razaviyayn</a:t>
            </a:r>
            <a:r>
              <a:rPr lang="en-US" sz="1900" dirty="0"/>
              <a:t>, Z.-Q. Luo, and J.-S. Pang, </a:t>
            </a:r>
            <a:r>
              <a:rPr lang="en-US" sz="1900" dirty="0" smtClean="0"/>
              <a:t>“A unified algorithmic </a:t>
            </a:r>
            <a:r>
              <a:rPr lang="en-US" sz="1900" dirty="0"/>
              <a:t>framework for block structured optimization involving </a:t>
            </a:r>
            <a:r>
              <a:rPr lang="en-US" sz="1900" dirty="0" smtClean="0"/>
              <a:t>big </a:t>
            </a:r>
            <a:r>
              <a:rPr lang="it-IT" sz="1900" dirty="0" smtClean="0"/>
              <a:t>data</a:t>
            </a:r>
            <a:r>
              <a:rPr lang="it-IT" sz="1900" dirty="0"/>
              <a:t>," IEEE Signal Processing </a:t>
            </a:r>
            <a:r>
              <a:rPr lang="it-IT" sz="1900" dirty="0" smtClean="0"/>
              <a:t>Magazine</a:t>
            </a:r>
            <a:r>
              <a:rPr lang="it-IT" sz="1900" dirty="0"/>
              <a:t>, vol. 33, no. 1, pp. 57 - </a:t>
            </a:r>
            <a:r>
              <a:rPr lang="it-IT" sz="1900" dirty="0" smtClean="0"/>
              <a:t>77, </a:t>
            </a:r>
            <a:r>
              <a:rPr lang="en-US" sz="1900" dirty="0" smtClean="0"/>
              <a:t>2016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r>
              <a:rPr lang="en-US" sz="1900" dirty="0"/>
              <a:t>M. </a:t>
            </a:r>
            <a:r>
              <a:rPr lang="en-US" sz="1900" dirty="0" err="1"/>
              <a:t>Razaviyayn</a:t>
            </a:r>
            <a:r>
              <a:rPr lang="en-US" sz="1900" dirty="0"/>
              <a:t>, M. Hong, and Z.-Q. Luo, </a:t>
            </a:r>
            <a:r>
              <a:rPr lang="en-US" sz="1900" dirty="0" smtClean="0"/>
              <a:t>“A unified convergence analysis </a:t>
            </a:r>
            <a:r>
              <a:rPr lang="en-US" sz="1900" dirty="0"/>
              <a:t>of block successive minimization methods for </a:t>
            </a:r>
            <a:r>
              <a:rPr lang="en-US" sz="1900" dirty="0" err="1" smtClean="0"/>
              <a:t>nonsmooth</a:t>
            </a:r>
            <a:r>
              <a:rPr lang="en-US" sz="1900" dirty="0" smtClean="0"/>
              <a:t> optimization</a:t>
            </a:r>
            <a:r>
              <a:rPr lang="en-US" sz="1900" dirty="0"/>
              <a:t>," SIAM Journal on Optimization, vol. 23, no. 2, </a:t>
            </a:r>
            <a:r>
              <a:rPr lang="en-US" sz="1900" dirty="0" smtClean="0"/>
              <a:t>pp. 1126 </a:t>
            </a:r>
            <a:r>
              <a:rPr lang="en-US" sz="1900" dirty="0"/>
              <a:t>- 1153, 2013.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BSUM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10424512" cy="533399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Introduce a unifying framework </a:t>
            </a:r>
            <a:r>
              <a:rPr lang="en-US" sz="3200" dirty="0" smtClean="0"/>
              <a:t>-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FFFF00"/>
                </a:solidFill>
              </a:rPr>
              <a:t>Block Successive Upper </a:t>
            </a:r>
            <a:r>
              <a:rPr lang="en-US" sz="3200" dirty="0" smtClean="0">
                <a:solidFill>
                  <a:srgbClr val="FFFF00"/>
                </a:solidFill>
              </a:rPr>
              <a:t>Bound Minimization</a:t>
            </a:r>
            <a:r>
              <a:rPr lang="en-US" sz="3200" dirty="0" smtClean="0"/>
              <a:t> </a:t>
            </a:r>
            <a:r>
              <a:rPr lang="en-US" sz="3200" dirty="0"/>
              <a:t>(BSUM) [</a:t>
            </a:r>
            <a:r>
              <a:rPr lang="en-US" sz="3200" dirty="0" err="1"/>
              <a:t>Razaviyayn</a:t>
            </a:r>
            <a:r>
              <a:rPr lang="en-US" sz="3200" dirty="0"/>
              <a:t>-H.-Luo 13]</a:t>
            </a:r>
          </a:p>
          <a:p>
            <a:r>
              <a:rPr lang="de-DE" sz="3200" dirty="0"/>
              <a:t>Generalizes all BCD type algorithms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Main Idea</a:t>
            </a:r>
            <a:r>
              <a:rPr lang="en-US" sz="3200" dirty="0"/>
              <a:t>: Successively optimize certain upper-bounds of </a:t>
            </a:r>
            <a:r>
              <a:rPr lang="en-US" sz="3200" dirty="0" smtClean="0"/>
              <a:t>the original </a:t>
            </a:r>
            <a:r>
              <a:rPr lang="en-US" sz="3200" dirty="0"/>
              <a:t>objective, in a block-by-block manner</a:t>
            </a:r>
          </a:p>
          <a:p>
            <a:r>
              <a:rPr lang="en-US" sz="3200" dirty="0" smtClean="0"/>
              <a:t>Significantly </a:t>
            </a:r>
            <a:r>
              <a:rPr lang="en-US" sz="3200" dirty="0"/>
              <a:t>expands the application domain of </a:t>
            </a:r>
            <a:r>
              <a:rPr lang="en-US" sz="3200" dirty="0" smtClean="0"/>
              <a:t>BCD </a:t>
            </a:r>
          </a:p>
          <a:p>
            <a:r>
              <a:rPr lang="en-US" sz="3200" dirty="0" smtClean="0"/>
              <a:t>Covers </a:t>
            </a:r>
            <a:r>
              <a:rPr lang="en-US" sz="3200" dirty="0"/>
              <a:t>many classical algorithms</a:t>
            </a:r>
          </a:p>
          <a:p>
            <a:pPr lvl="1"/>
            <a:r>
              <a:rPr lang="fr-FR" sz="2800" dirty="0"/>
              <a:t>Expectation </a:t>
            </a:r>
            <a:r>
              <a:rPr lang="fr-FR" sz="2800" dirty="0" err="1"/>
              <a:t>Maximization</a:t>
            </a:r>
            <a:r>
              <a:rPr lang="fr-FR" sz="2800" dirty="0"/>
              <a:t> (EM) [Dempster et al 77]</a:t>
            </a:r>
          </a:p>
          <a:p>
            <a:pPr lvl="1"/>
            <a:r>
              <a:rPr lang="it-IT" sz="2800" dirty="0"/>
              <a:t>Concave-Convex Procedure (CCCP) [Yuille 03]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ultiplicative </a:t>
            </a:r>
            <a:r>
              <a:rPr lang="en-US" sz="2800" dirty="0"/>
              <a:t>Nonnegative Matrix Factorization (NMF) [Lee and </a:t>
            </a:r>
            <a:r>
              <a:rPr lang="en-US" sz="2800" dirty="0" err="1"/>
              <a:t>Seung</a:t>
            </a:r>
            <a:r>
              <a:rPr lang="en-US" sz="2800" dirty="0"/>
              <a:t> 99]</a:t>
            </a:r>
          </a:p>
        </p:txBody>
      </p:sp>
    </p:spTree>
    <p:extLst>
      <p:ext uri="{BB962C8B-B14F-4D97-AF65-F5344CB8AC3E}">
        <p14:creationId xmlns:p14="http://schemas.microsoft.com/office/powerpoint/2010/main" val="16596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BSUM Algorithm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914400"/>
            <a:ext cx="9525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BSUM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236" y="816208"/>
            <a:ext cx="7446534" cy="172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14" y="2491517"/>
            <a:ext cx="9546673" cy="43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What is an </a:t>
            </a:r>
            <a:r>
              <a:rPr lang="en-US" sz="2800" dirty="0" smtClean="0">
                <a:latin typeface="Comic Sans MS" panose="030F0702030302020204" pitchFamily="66" charset="0"/>
              </a:rPr>
              <a:t>“appropriate</a:t>
            </a:r>
            <a:r>
              <a:rPr lang="en-US" sz="2800" dirty="0">
                <a:latin typeface="Comic Sans MS" panose="030F0702030302020204" pitchFamily="66" charset="0"/>
              </a:rPr>
              <a:t>" approximation?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61" y="914400"/>
            <a:ext cx="94869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Assumption A </a:t>
            </a:r>
            <a:r>
              <a:rPr lang="en-US" dirty="0">
                <a:latin typeface="Comic Sans MS" panose="030F0702030302020204" pitchFamily="66" charset="0"/>
              </a:rPr>
              <a:t>for BSUM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382541"/>
            <a:ext cx="97345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 (Chapter 3.3-3.4)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54" y="1681074"/>
            <a:ext cx="10053811" cy="4905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Introduction: 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The </a:t>
            </a:r>
            <a:r>
              <a:rPr lang="en-US" dirty="0"/>
              <a:t>BSUM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Properties </a:t>
            </a:r>
            <a:r>
              <a:rPr lang="en-US" dirty="0"/>
              <a:t>of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Algorithms </a:t>
            </a:r>
            <a:r>
              <a:rPr lang="en-US" dirty="0"/>
              <a:t>Covered By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Applications </a:t>
            </a:r>
            <a:r>
              <a:rPr lang="en-US" dirty="0"/>
              <a:t>of BSUM in SP, ML, COM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Extension</a:t>
            </a: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Conclusion</a:t>
            </a:r>
            <a:endParaRPr lang="en-US" dirty="0"/>
          </a:p>
          <a:p>
            <a:pPr marL="0" indent="0">
              <a:buNone/>
            </a:pPr>
            <a:r>
              <a:rPr lang="en-US" sz="1900" dirty="0"/>
              <a:t>M. Hong, M. </a:t>
            </a:r>
            <a:r>
              <a:rPr lang="en-US" sz="1900" dirty="0" err="1"/>
              <a:t>Razaviyayn</a:t>
            </a:r>
            <a:r>
              <a:rPr lang="en-US" sz="1900" dirty="0"/>
              <a:t>, Z.-Q. Luo, and J.-S. Pang, </a:t>
            </a:r>
            <a:r>
              <a:rPr lang="en-US" sz="1900" dirty="0" smtClean="0"/>
              <a:t>“A unified algorithmic </a:t>
            </a:r>
            <a:r>
              <a:rPr lang="en-US" sz="1900" dirty="0"/>
              <a:t>framework for block structured optimization involving </a:t>
            </a:r>
            <a:r>
              <a:rPr lang="en-US" sz="1900" dirty="0" smtClean="0"/>
              <a:t>big </a:t>
            </a:r>
            <a:r>
              <a:rPr lang="it-IT" sz="1900" dirty="0" smtClean="0"/>
              <a:t>data</a:t>
            </a:r>
            <a:r>
              <a:rPr lang="it-IT" sz="1900" dirty="0"/>
              <a:t>," IEEE Signal Processing </a:t>
            </a:r>
            <a:r>
              <a:rPr lang="it-IT" sz="1900" dirty="0" smtClean="0"/>
              <a:t>Magazine</a:t>
            </a:r>
            <a:r>
              <a:rPr lang="it-IT" sz="1900" dirty="0"/>
              <a:t>, vol. 33, no. 1, pp. 57 - </a:t>
            </a:r>
            <a:r>
              <a:rPr lang="it-IT" sz="1900" dirty="0" smtClean="0"/>
              <a:t>77, </a:t>
            </a:r>
            <a:r>
              <a:rPr lang="en-US" sz="1900" dirty="0" smtClean="0"/>
              <a:t>2016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r>
              <a:rPr lang="en-US" sz="1900" dirty="0"/>
              <a:t>M. </a:t>
            </a:r>
            <a:r>
              <a:rPr lang="en-US" sz="1900" dirty="0" err="1"/>
              <a:t>Razaviyayn</a:t>
            </a:r>
            <a:r>
              <a:rPr lang="en-US" sz="1900" dirty="0"/>
              <a:t>, M. Hong, and Z.-Q. Luo, </a:t>
            </a:r>
            <a:r>
              <a:rPr lang="en-US" sz="1900" dirty="0" smtClean="0"/>
              <a:t>“A unified convergence analysis </a:t>
            </a:r>
            <a:r>
              <a:rPr lang="en-US" sz="1900" dirty="0"/>
              <a:t>of block successive minimization methods for </a:t>
            </a:r>
            <a:r>
              <a:rPr lang="en-US" sz="1900" dirty="0" err="1" smtClean="0"/>
              <a:t>nonsmooth</a:t>
            </a:r>
            <a:r>
              <a:rPr lang="en-US" sz="1900" dirty="0" smtClean="0"/>
              <a:t> optimization</a:t>
            </a:r>
            <a:r>
              <a:rPr lang="en-US" sz="1900" dirty="0"/>
              <a:t>," SIAM Journal on Optimization, vol. 23, no. 2, </a:t>
            </a:r>
            <a:r>
              <a:rPr lang="en-US" sz="1900" dirty="0" smtClean="0"/>
              <a:t>pp. 1126 </a:t>
            </a:r>
            <a:r>
              <a:rPr lang="en-US" sz="1900" dirty="0"/>
              <a:t>- 1153, 2013.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Idea of BSUM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43" y="914400"/>
            <a:ext cx="7672388" cy="58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Popular Upper-Bounds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76" y="914400"/>
            <a:ext cx="9419070" cy="58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Popular </a:t>
            </a:r>
            <a:r>
              <a:rPr lang="en-US" dirty="0" smtClean="0">
                <a:latin typeface="Comic Sans MS" panose="030F0702030302020204" pitchFamily="66" charset="0"/>
              </a:rPr>
              <a:t>Upper-Bounds (Cont.)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8" y="838200"/>
            <a:ext cx="103346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Optimality Condition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8" y="914400"/>
            <a:ext cx="10334625" cy="468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98" y="5600700"/>
            <a:ext cx="4953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Separable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88" y="914400"/>
            <a:ext cx="9984046" cy="58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Regularity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3" y="800100"/>
            <a:ext cx="101631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Illustration: The Regularity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883283"/>
            <a:ext cx="9249810" cy="59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Regularity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1" y="1090612"/>
            <a:ext cx="102108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Main convergence analysis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70" y="821219"/>
            <a:ext cx="10144640" cy="59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Main convergence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Works for a large family of approximation functions</a:t>
            </a:r>
          </a:p>
          <a:p>
            <a:r>
              <a:rPr lang="en-US" sz="3200" dirty="0"/>
              <a:t>Uniqueness of </a:t>
            </a:r>
            <a:r>
              <a:rPr lang="en-US" sz="3200" dirty="0" err="1"/>
              <a:t>subproblems</a:t>
            </a:r>
            <a:r>
              <a:rPr lang="en-US" sz="3200" dirty="0"/>
              <a:t> easy to achieve </a:t>
            </a:r>
            <a:r>
              <a:rPr lang="en-US" sz="3200" dirty="0" smtClean="0"/>
              <a:t>- </a:t>
            </a:r>
            <a:r>
              <a:rPr lang="en-US" sz="3200" dirty="0"/>
              <a:t>choose an </a:t>
            </a:r>
            <a:r>
              <a:rPr lang="en-US" sz="3200" dirty="0" smtClean="0"/>
              <a:t>appropriate upper </a:t>
            </a:r>
            <a:r>
              <a:rPr lang="en-US" sz="3200" dirty="0"/>
              <a:t>bound</a:t>
            </a:r>
          </a:p>
          <a:p>
            <a:r>
              <a:rPr lang="en-US" sz="3200" dirty="0"/>
              <a:t>Regularity has to be </a:t>
            </a:r>
            <a:r>
              <a:rPr lang="en-US" sz="3200" dirty="0" smtClean="0"/>
              <a:t>verified </a:t>
            </a:r>
            <a:r>
              <a:rPr lang="en-US" sz="3200" dirty="0"/>
              <a:t>beforehand</a:t>
            </a:r>
          </a:p>
          <a:p>
            <a:r>
              <a:rPr lang="en-US" sz="3200" dirty="0"/>
              <a:t>Convergence to </a:t>
            </a:r>
            <a:r>
              <a:rPr lang="en-US" sz="3200" dirty="0">
                <a:solidFill>
                  <a:srgbClr val="FFFF00"/>
                </a:solidFill>
              </a:rPr>
              <a:t>stationary point </a:t>
            </a:r>
            <a:r>
              <a:rPr lang="en-US" sz="3200" dirty="0" smtClean="0"/>
              <a:t>- </a:t>
            </a:r>
            <a:r>
              <a:rPr lang="en-US" sz="3200" dirty="0"/>
              <a:t>almost the best one can hope </a:t>
            </a:r>
            <a:r>
              <a:rPr lang="en-US" sz="3200" dirty="0" smtClean="0"/>
              <a:t>for considering </a:t>
            </a:r>
            <a:r>
              <a:rPr lang="en-US" sz="3200" dirty="0"/>
              <a:t>the </a:t>
            </a:r>
            <a:r>
              <a:rPr lang="en-US" sz="3200" dirty="0" err="1"/>
              <a:t>nonconvexity</a:t>
            </a:r>
            <a:r>
              <a:rPr lang="en-US" sz="3200" dirty="0"/>
              <a:t> involved</a:t>
            </a:r>
          </a:p>
          <a:p>
            <a:r>
              <a:rPr lang="en-US" sz="3200" dirty="0"/>
              <a:t>Result can be </a:t>
            </a:r>
            <a:r>
              <a:rPr lang="en-US" sz="3200" dirty="0" smtClean="0"/>
              <a:t>significantly </a:t>
            </a:r>
            <a:r>
              <a:rPr lang="en-US" sz="3200" dirty="0"/>
              <a:t>improved for </a:t>
            </a:r>
            <a:r>
              <a:rPr lang="en-US" sz="3200" dirty="0">
                <a:solidFill>
                  <a:srgbClr val="FFFF00"/>
                </a:solidFill>
              </a:rPr>
              <a:t>convex problems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Large-Scale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Generally, optimization algorithms for solving problems of such </a:t>
            </a:r>
            <a:r>
              <a:rPr lang="en-US" sz="3200" dirty="0" smtClean="0"/>
              <a:t>huge sizes </a:t>
            </a:r>
            <a:r>
              <a:rPr lang="en-US" sz="3200" dirty="0"/>
              <a:t>should satisfy</a:t>
            </a:r>
          </a:p>
          <a:p>
            <a:pPr lvl="1"/>
            <a:r>
              <a:rPr lang="en-US" sz="2800" b="1" dirty="0">
                <a:solidFill>
                  <a:srgbClr val="FFFF00"/>
                </a:solidFill>
              </a:rPr>
              <a:t>Simple </a:t>
            </a:r>
            <a:r>
              <a:rPr lang="en-US" sz="2800" b="1" dirty="0" err="1">
                <a:solidFill>
                  <a:srgbClr val="FFFF00"/>
                </a:solidFill>
              </a:rPr>
              <a:t>Subproblem</a:t>
            </a:r>
            <a:r>
              <a:rPr lang="en-US" sz="2800" dirty="0"/>
              <a:t>: Each of their computational steps must </a:t>
            </a:r>
            <a:r>
              <a:rPr lang="en-US" sz="2800" dirty="0" smtClean="0"/>
              <a:t>be simple </a:t>
            </a:r>
            <a:r>
              <a:rPr lang="en-US" sz="2800" dirty="0"/>
              <a:t>and easy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Parallel Implementable</a:t>
            </a:r>
            <a:r>
              <a:rPr lang="en-US" sz="2800" dirty="0"/>
              <a:t>: Algorithm is implementable in </a:t>
            </a:r>
            <a:r>
              <a:rPr lang="en-US" sz="2800" dirty="0" smtClean="0"/>
              <a:t>distributed and/or </a:t>
            </a:r>
            <a:r>
              <a:rPr lang="en-US" sz="2800" dirty="0"/>
              <a:t>parallel manner (e.g., in HPC clusters)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Fast Convergence</a:t>
            </a:r>
            <a:r>
              <a:rPr lang="en-US" sz="2800" dirty="0"/>
              <a:t>: A high-quality solution can be found using a </a:t>
            </a:r>
            <a:r>
              <a:rPr lang="en-US" sz="2800" dirty="0" smtClean="0"/>
              <a:t>small number </a:t>
            </a:r>
            <a:r>
              <a:rPr lang="en-US" sz="2800" dirty="0"/>
              <a:t>of iterations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Key</a:t>
            </a:r>
            <a:r>
              <a:rPr lang="en-US" sz="3200" dirty="0"/>
              <a:t>: Explore intrinsic decomposability of the problem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968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How Fast Does BSUM Converge?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10288588" cy="5333999"/>
          </a:xfrm>
        </p:spPr>
        <p:txBody>
          <a:bodyPr>
            <a:normAutofit/>
          </a:bodyPr>
          <a:lstStyle/>
          <a:p>
            <a:r>
              <a:rPr lang="en-US" sz="3200" dirty="0"/>
              <a:t>Important issue, especially for big data problems</a:t>
            </a:r>
          </a:p>
          <a:p>
            <a:pPr lvl="1"/>
            <a:r>
              <a:rPr lang="en-US" sz="2800" dirty="0"/>
              <a:t>Extensive work on analyzing special cases of BSUM [</a:t>
            </a:r>
            <a:r>
              <a:rPr lang="en-US" sz="2800" dirty="0" err="1"/>
              <a:t>Nesterov</a:t>
            </a:r>
            <a:r>
              <a:rPr lang="en-US" sz="2800" dirty="0"/>
              <a:t> 12</a:t>
            </a:r>
            <a:r>
              <a:rPr lang="en-US" sz="2800" dirty="0" smtClean="0"/>
              <a:t>] [</a:t>
            </a:r>
            <a:r>
              <a:rPr lang="en-US" sz="2800" dirty="0" err="1"/>
              <a:t>Richtarik</a:t>
            </a:r>
            <a:r>
              <a:rPr lang="en-US" sz="2800" dirty="0"/>
              <a:t> et al 14] [Lu and Xiao 13] [Beck and </a:t>
            </a:r>
            <a:r>
              <a:rPr lang="en-US" sz="2800" dirty="0" err="1"/>
              <a:t>Tetruashvili</a:t>
            </a:r>
            <a:r>
              <a:rPr lang="en-US" sz="2800" dirty="0"/>
              <a:t> 13</a:t>
            </a:r>
            <a:r>
              <a:rPr lang="en-US" sz="2800" dirty="0" smtClean="0"/>
              <a:t>]</a:t>
            </a:r>
          </a:p>
          <a:p>
            <a:r>
              <a:rPr lang="en-US" sz="3200" dirty="0"/>
              <a:t>Convergence Rate Analysis (Convex Case)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10" y="3339928"/>
            <a:ext cx="101441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Convergence Rate Analysis: Main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“Iteration </a:t>
            </a:r>
            <a:r>
              <a:rPr lang="en-US" sz="2800" dirty="0"/>
              <a:t>Complexity Analysis for Block Coordinate Descent Type Methods", </a:t>
            </a:r>
            <a:r>
              <a:rPr lang="en-US" sz="2800" dirty="0" smtClean="0"/>
              <a:t>Math Programming</a:t>
            </a:r>
            <a:r>
              <a:rPr lang="en-US" sz="2800" dirty="0"/>
              <a:t>, minor revision, 2015.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1" y="2537250"/>
            <a:ext cx="103632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Implications and Generalizations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10276231" cy="53339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“Parallel </a:t>
            </a:r>
            <a:r>
              <a:rPr lang="en-US" sz="2000" dirty="0"/>
              <a:t>successive convex approximation for </a:t>
            </a:r>
            <a:r>
              <a:rPr lang="en-US" sz="2000" dirty="0" err="1"/>
              <a:t>nonsmooth</a:t>
            </a:r>
            <a:r>
              <a:rPr lang="en-US" sz="2000" dirty="0"/>
              <a:t> nonconvex optimization", </a:t>
            </a:r>
            <a:r>
              <a:rPr lang="en-US" sz="2000" dirty="0" smtClean="0"/>
              <a:t>NIPS, 2014.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1704974"/>
            <a:ext cx="102489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54" y="1681074"/>
            <a:ext cx="10053811" cy="4905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Introduction: 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The </a:t>
            </a:r>
            <a:r>
              <a:rPr lang="en-US" dirty="0"/>
              <a:t>BSUM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Properties </a:t>
            </a:r>
            <a:r>
              <a:rPr lang="en-US" dirty="0"/>
              <a:t>of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Algorithms </a:t>
            </a:r>
            <a:r>
              <a:rPr lang="en-US" dirty="0">
                <a:solidFill>
                  <a:srgbClr val="FFFF00"/>
                </a:solidFill>
              </a:rPr>
              <a:t>Covered By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Applications </a:t>
            </a:r>
            <a:r>
              <a:rPr lang="en-US" dirty="0"/>
              <a:t>of BSUM in SP, ML, COM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Extension</a:t>
            </a: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Conclusion</a:t>
            </a:r>
            <a:endParaRPr lang="en-US" dirty="0"/>
          </a:p>
          <a:p>
            <a:pPr marL="0" indent="0">
              <a:buNone/>
            </a:pPr>
            <a:r>
              <a:rPr lang="en-US" sz="1900" dirty="0"/>
              <a:t>M. Hong, M. </a:t>
            </a:r>
            <a:r>
              <a:rPr lang="en-US" sz="1900" dirty="0" err="1"/>
              <a:t>Razaviyayn</a:t>
            </a:r>
            <a:r>
              <a:rPr lang="en-US" sz="1900" dirty="0"/>
              <a:t>, Z.-Q. Luo, and J.-S. Pang, </a:t>
            </a:r>
            <a:r>
              <a:rPr lang="en-US" sz="1900" dirty="0" smtClean="0"/>
              <a:t>“A unified algorithmic </a:t>
            </a:r>
            <a:r>
              <a:rPr lang="en-US" sz="1900" dirty="0"/>
              <a:t>framework for block structured optimization involving </a:t>
            </a:r>
            <a:r>
              <a:rPr lang="en-US" sz="1900" dirty="0" smtClean="0"/>
              <a:t>big </a:t>
            </a:r>
            <a:r>
              <a:rPr lang="it-IT" sz="1900" dirty="0" smtClean="0"/>
              <a:t>data</a:t>
            </a:r>
            <a:r>
              <a:rPr lang="it-IT" sz="1900" dirty="0"/>
              <a:t>," IEEE Signal Processing </a:t>
            </a:r>
            <a:r>
              <a:rPr lang="it-IT" sz="1900" dirty="0" smtClean="0"/>
              <a:t>Magazine</a:t>
            </a:r>
            <a:r>
              <a:rPr lang="it-IT" sz="1900" dirty="0"/>
              <a:t>, vol. 33, no. 1, pp. 57 - </a:t>
            </a:r>
            <a:r>
              <a:rPr lang="it-IT" sz="1900" dirty="0" smtClean="0"/>
              <a:t>77, </a:t>
            </a:r>
            <a:r>
              <a:rPr lang="en-US" sz="1900" dirty="0" smtClean="0"/>
              <a:t>2016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r>
              <a:rPr lang="en-US" sz="1900" dirty="0"/>
              <a:t>M. </a:t>
            </a:r>
            <a:r>
              <a:rPr lang="en-US" sz="1900" dirty="0" err="1"/>
              <a:t>Razaviyayn</a:t>
            </a:r>
            <a:r>
              <a:rPr lang="en-US" sz="1900" dirty="0"/>
              <a:t>, M. Hong, and Z.-Q. Luo, </a:t>
            </a:r>
            <a:r>
              <a:rPr lang="en-US" sz="1900" dirty="0" smtClean="0"/>
              <a:t>“A unified convergence analysis </a:t>
            </a:r>
            <a:r>
              <a:rPr lang="en-US" sz="1900" dirty="0"/>
              <a:t>of block successive minimization methods for </a:t>
            </a:r>
            <a:r>
              <a:rPr lang="en-US" sz="1900" dirty="0" err="1" smtClean="0"/>
              <a:t>nonsmooth</a:t>
            </a:r>
            <a:r>
              <a:rPr lang="en-US" sz="1900" dirty="0" smtClean="0"/>
              <a:t> optimization</a:t>
            </a:r>
            <a:r>
              <a:rPr lang="en-US" sz="1900" dirty="0"/>
              <a:t>," SIAM Journal on Optimization, vol. 23, no. 2, </a:t>
            </a:r>
            <a:r>
              <a:rPr lang="en-US" sz="1900" dirty="0" smtClean="0"/>
              <a:t>pp. 1126 </a:t>
            </a:r>
            <a:r>
              <a:rPr lang="en-US" sz="1900" dirty="0"/>
              <a:t>- 1153, 2013.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32" y="2974368"/>
            <a:ext cx="5058033" cy="13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Algorithm 1: </a:t>
            </a:r>
            <a:r>
              <a:rPr lang="en-US" sz="2800" dirty="0" smtClean="0">
                <a:latin typeface="Comic Sans MS" panose="030F0702030302020204" pitchFamily="66" charset="0"/>
              </a:rPr>
              <a:t>Concave Convex Procedure (CCCP)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523" y="914400"/>
            <a:ext cx="88677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Algorithm 2: </a:t>
            </a:r>
            <a:r>
              <a:rPr lang="en-US" dirty="0" err="1">
                <a:latin typeface="Comic Sans MS" panose="030F0702030302020204" pitchFamily="66" charset="0"/>
              </a:rPr>
              <a:t>Majorization-Minimizatoin</a:t>
            </a:r>
            <a:r>
              <a:rPr lang="en-US" dirty="0">
                <a:latin typeface="Comic Sans MS" panose="030F0702030302020204" pitchFamily="66" charset="0"/>
              </a:rPr>
              <a:t> (MM)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36" y="1209674"/>
            <a:ext cx="104394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Special Case: the EM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515" y="1224864"/>
            <a:ext cx="92773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Special Case: the EM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384" y="914400"/>
            <a:ext cx="8450091" cy="592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Algorithm 3: The Forward-Backward Splitting (FBS)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14412"/>
            <a:ext cx="103251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Algorithm 3: The Forward-Backward Splitting (FBS)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85" y="1041185"/>
            <a:ext cx="98012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BCD Algorithm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616669"/>
          </a:xfrm>
        </p:spPr>
        <p:txBody>
          <a:bodyPr>
            <a:normAutofit/>
          </a:bodyPr>
          <a:lstStyle/>
          <a:p>
            <a:r>
              <a:rPr lang="en-US" sz="3200" dirty="0"/>
              <a:t>A popular family of optimization algorithms: </a:t>
            </a:r>
            <a:r>
              <a:rPr lang="en-US" sz="3200" dirty="0">
                <a:solidFill>
                  <a:srgbClr val="FFFF00"/>
                </a:solidFill>
              </a:rPr>
              <a:t>block coordinate </a:t>
            </a:r>
            <a:r>
              <a:rPr lang="en-US" sz="3200" dirty="0" smtClean="0">
                <a:solidFill>
                  <a:srgbClr val="FFFF00"/>
                </a:solidFill>
              </a:rPr>
              <a:t>descent</a:t>
            </a:r>
            <a:r>
              <a:rPr lang="en-US" sz="3200" dirty="0" smtClean="0"/>
              <a:t> (BCD</a:t>
            </a:r>
            <a:r>
              <a:rPr lang="en-US" sz="3200" dirty="0"/>
              <a:t>) method (a.k.a. the alternating minimization)</a:t>
            </a:r>
          </a:p>
          <a:p>
            <a:r>
              <a:rPr lang="en-US" sz="3200" dirty="0"/>
              <a:t>The basic steps: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Partition</a:t>
            </a:r>
            <a:r>
              <a:rPr lang="en-US" sz="2800" dirty="0"/>
              <a:t> the entire optimization variables into small blocks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Optimize</a:t>
            </a:r>
            <a:r>
              <a:rPr lang="en-US" sz="2800" dirty="0"/>
              <a:t> one block variable (or few blocks of variables) at </a:t>
            </a:r>
            <a:r>
              <a:rPr lang="en-US" sz="2800" dirty="0" smtClean="0"/>
              <a:t>each </a:t>
            </a:r>
            <a:r>
              <a:rPr lang="en-US" sz="3200" dirty="0" smtClean="0"/>
              <a:t>iteration</a:t>
            </a:r>
            <a:r>
              <a:rPr lang="en-US" sz="3200" dirty="0"/>
              <a:t>, while holding the remaining variables </a:t>
            </a:r>
            <a:r>
              <a:rPr lang="en-US" sz="3200" dirty="0" smtClean="0"/>
              <a:t>fixed.</a:t>
            </a:r>
          </a:p>
          <a:p>
            <a:r>
              <a:rPr lang="en-US" sz="3200" dirty="0" smtClean="0"/>
              <a:t>Example of writing a paper</a:t>
            </a:r>
          </a:p>
        </p:txBody>
      </p:sp>
    </p:spTree>
    <p:extLst>
      <p:ext uri="{BB962C8B-B14F-4D97-AF65-F5344CB8AC3E}">
        <p14:creationId xmlns:p14="http://schemas.microsoft.com/office/powerpoint/2010/main" val="1631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Algorithm 4: Multiplicative NMF (M-NMF)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32" y="914400"/>
            <a:ext cx="9052741" cy="57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Algorithm 4: Multiplicative </a:t>
            </a:r>
            <a:r>
              <a:rPr lang="en-US" sz="2400" dirty="0" smtClean="0">
                <a:latin typeface="Comic Sans MS" panose="030F0702030302020204" pitchFamily="66" charset="0"/>
              </a:rPr>
              <a:t>Non-negative Matrix Factorization </a:t>
            </a:r>
            <a:r>
              <a:rPr lang="en-US" sz="2400" dirty="0">
                <a:latin typeface="Comic Sans MS" panose="030F0702030302020204" pitchFamily="66" charset="0"/>
              </a:rPr>
              <a:t>(M-NMF)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04" y="914400"/>
            <a:ext cx="8815516" cy="58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2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outline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054" y="1681074"/>
            <a:ext cx="10053811" cy="4905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Introduction: Block Structured Problems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The </a:t>
            </a:r>
            <a:r>
              <a:rPr lang="en-US" dirty="0"/>
              <a:t>BSUM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Properties </a:t>
            </a:r>
            <a:r>
              <a:rPr lang="en-US" dirty="0"/>
              <a:t>of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Algorithms </a:t>
            </a:r>
            <a:r>
              <a:rPr lang="en-US" dirty="0"/>
              <a:t>Covered By BSUM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Applications </a:t>
            </a:r>
            <a:r>
              <a:rPr lang="en-US" dirty="0">
                <a:solidFill>
                  <a:srgbClr val="FFFF00"/>
                </a:solidFill>
              </a:rPr>
              <a:t>of BSUM in SP, ML, COM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Extension</a:t>
            </a:r>
            <a:endParaRPr lang="en-US" dirty="0">
              <a:solidFill>
                <a:srgbClr val="FFFF00"/>
              </a:solidFill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900" dirty="0"/>
              <a:t>M. Hong, M. </a:t>
            </a:r>
            <a:r>
              <a:rPr lang="en-US" sz="1900" dirty="0" err="1"/>
              <a:t>Razaviyayn</a:t>
            </a:r>
            <a:r>
              <a:rPr lang="en-US" sz="1900" dirty="0"/>
              <a:t>, Z.-Q. Luo, and J.-S. Pang, </a:t>
            </a:r>
            <a:r>
              <a:rPr lang="en-US" sz="1900" dirty="0" smtClean="0"/>
              <a:t>“A unified algorithmic </a:t>
            </a:r>
            <a:r>
              <a:rPr lang="en-US" sz="1900" dirty="0"/>
              <a:t>framework for block structured optimization involving </a:t>
            </a:r>
            <a:r>
              <a:rPr lang="en-US" sz="1900" dirty="0" smtClean="0"/>
              <a:t>big </a:t>
            </a:r>
            <a:r>
              <a:rPr lang="it-IT" sz="1900" dirty="0" smtClean="0"/>
              <a:t>data</a:t>
            </a:r>
            <a:r>
              <a:rPr lang="it-IT" sz="1900" dirty="0"/>
              <a:t>," IEEE Signal Processing </a:t>
            </a:r>
            <a:r>
              <a:rPr lang="it-IT" sz="1900" dirty="0" smtClean="0"/>
              <a:t>Magazine</a:t>
            </a:r>
            <a:r>
              <a:rPr lang="it-IT" sz="1900" dirty="0"/>
              <a:t>, vol. 33, no. 1, pp. 57 - </a:t>
            </a:r>
            <a:r>
              <a:rPr lang="it-IT" sz="1900" dirty="0" smtClean="0"/>
              <a:t>77, </a:t>
            </a:r>
            <a:r>
              <a:rPr lang="en-US" sz="1900" dirty="0" smtClean="0"/>
              <a:t>2016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r>
              <a:rPr lang="en-US" sz="1900" dirty="0"/>
              <a:t>M. </a:t>
            </a:r>
            <a:r>
              <a:rPr lang="en-US" sz="1900" dirty="0" err="1"/>
              <a:t>Razaviyayn</a:t>
            </a:r>
            <a:r>
              <a:rPr lang="en-US" sz="1900" dirty="0"/>
              <a:t>, M. Hong, and Z.-Q. Luo, </a:t>
            </a:r>
            <a:r>
              <a:rPr lang="en-US" sz="1900" dirty="0" smtClean="0"/>
              <a:t>“A unified convergence analysis </a:t>
            </a:r>
            <a:r>
              <a:rPr lang="en-US" sz="1900" dirty="0"/>
              <a:t>of block successive minimization methods for </a:t>
            </a:r>
            <a:r>
              <a:rPr lang="en-US" sz="1900" dirty="0" err="1" smtClean="0"/>
              <a:t>nonsmooth</a:t>
            </a:r>
            <a:r>
              <a:rPr lang="en-US" sz="1900" dirty="0" smtClean="0"/>
              <a:t> optimization</a:t>
            </a:r>
            <a:r>
              <a:rPr lang="en-US" sz="1900" dirty="0"/>
              <a:t>," SIAM Journal on Optimization, vol. 23, no. 2, </a:t>
            </a:r>
            <a:r>
              <a:rPr lang="en-US" sz="1900" dirty="0" smtClean="0"/>
              <a:t>pp. 1126 </a:t>
            </a:r>
            <a:r>
              <a:rPr lang="en-US" sz="1900" dirty="0"/>
              <a:t>- 1153, 2013.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in Transceiver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85" y="914400"/>
            <a:ext cx="100774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in Transceiver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01" y="914400"/>
            <a:ext cx="9501619" cy="58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in Transceiver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433512"/>
            <a:ext cx="90678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Application in Transceiver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88" y="831366"/>
            <a:ext cx="9866613" cy="60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Stochastic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90650"/>
            <a:ext cx="10058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Linearly Coupling </a:t>
            </a:r>
            <a:r>
              <a:rPr lang="en-US" dirty="0" smtClean="0">
                <a:latin typeface="Comic Sans MS" panose="030F0702030302020204" pitchFamily="66" charset="0"/>
              </a:rPr>
              <a:t>Constraints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3225114"/>
            <a:ext cx="9905999" cy="30232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Convex case: </a:t>
            </a:r>
            <a:r>
              <a:rPr lang="en-US" sz="3200" dirty="0"/>
              <a:t>Alternating </a:t>
            </a:r>
            <a:r>
              <a:rPr lang="en-US" sz="3200" dirty="0" smtClean="0"/>
              <a:t>Direction Method </a:t>
            </a:r>
            <a:r>
              <a:rPr lang="en-US" sz="3200" dirty="0"/>
              <a:t>of </a:t>
            </a:r>
            <a:r>
              <a:rPr lang="en-US" sz="3200" dirty="0" smtClean="0"/>
              <a:t>Multipliers</a:t>
            </a:r>
          </a:p>
          <a:p>
            <a:r>
              <a:rPr lang="en-US" sz="3200" dirty="0" smtClean="0"/>
              <a:t>Nonconvex case: </a:t>
            </a:r>
            <a:r>
              <a:rPr lang="en-US" sz="3200" dirty="0"/>
              <a:t>primal- dual method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273" y="1069632"/>
            <a:ext cx="52482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1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25" y="2931405"/>
            <a:ext cx="8026016" cy="4136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Parallelization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725" y="823049"/>
            <a:ext cx="8002020" cy="23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Graphically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914400"/>
            <a:ext cx="9134909" cy="5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r>
              <a:rPr lang="en-US" sz="3200" dirty="0"/>
              <a:t>We have introduced a framework for optimizing </a:t>
            </a:r>
            <a:r>
              <a:rPr lang="en-US" sz="3200" dirty="0" smtClean="0"/>
              <a:t>block-structured optimization </a:t>
            </a:r>
            <a:r>
              <a:rPr lang="en-US" sz="3200" dirty="0"/>
              <a:t>problems</a:t>
            </a:r>
          </a:p>
          <a:p>
            <a:r>
              <a:rPr lang="en-US" sz="3200" dirty="0"/>
              <a:t>Generic convergence/rate of convergence analysis</a:t>
            </a:r>
          </a:p>
          <a:p>
            <a:r>
              <a:rPr lang="en-US" sz="3200" dirty="0"/>
              <a:t>Covers lots of known algorithms as special cases (with </a:t>
            </a:r>
            <a:r>
              <a:rPr lang="en-US" sz="3200" dirty="0" smtClean="0"/>
              <a:t>possible generalizations</a:t>
            </a:r>
            <a:r>
              <a:rPr lang="en-US" sz="3200" dirty="0"/>
              <a:t>)</a:t>
            </a:r>
          </a:p>
          <a:p>
            <a:r>
              <a:rPr lang="en-US" sz="3200" dirty="0"/>
              <a:t>Many applications in SP, ML, COM</a:t>
            </a:r>
          </a:p>
          <a:p>
            <a:r>
              <a:rPr lang="en-US" sz="3200" dirty="0"/>
              <a:t>Active research areas, many open problems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954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Reference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1" y="756552"/>
            <a:ext cx="9905999" cy="5333999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Richtarik-Takac</a:t>
            </a:r>
            <a:r>
              <a:rPr lang="en-US" sz="1300" dirty="0"/>
              <a:t> 12] P. </a:t>
            </a:r>
            <a:r>
              <a:rPr lang="en-US" sz="1300" dirty="0" err="1"/>
              <a:t>Richtarik</a:t>
            </a:r>
            <a:r>
              <a:rPr lang="en-US" sz="1300" dirty="0"/>
              <a:t> and M. </a:t>
            </a:r>
            <a:r>
              <a:rPr lang="en-US" sz="1300" dirty="0" err="1"/>
              <a:t>Takac</a:t>
            </a:r>
            <a:r>
              <a:rPr lang="en-US" sz="1300" dirty="0"/>
              <a:t>, </a:t>
            </a:r>
            <a:r>
              <a:rPr lang="en-US" sz="1300" dirty="0" smtClean="0"/>
              <a:t>“Iteration </a:t>
            </a:r>
            <a:r>
              <a:rPr lang="en-US" sz="1300" dirty="0"/>
              <a:t>complexity of randomized block-coordinate descent methods for minimizing a composite function," Mathematical Programming, 2012.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Nestrov</a:t>
            </a:r>
            <a:r>
              <a:rPr lang="en-US" sz="1300" dirty="0"/>
              <a:t> 12] Y. </a:t>
            </a:r>
            <a:r>
              <a:rPr lang="en-US" sz="1300" dirty="0" err="1"/>
              <a:t>Nestrov</a:t>
            </a:r>
            <a:r>
              <a:rPr lang="en-US" sz="1300" dirty="0"/>
              <a:t>, </a:t>
            </a:r>
            <a:r>
              <a:rPr lang="en-US" sz="1300" dirty="0" smtClean="0"/>
              <a:t>“</a:t>
            </a:r>
            <a:r>
              <a:rPr lang="en-US" sz="1300" dirty="0" err="1" smtClean="0"/>
              <a:t>Eciency</a:t>
            </a:r>
            <a:r>
              <a:rPr lang="en-US" sz="1300" dirty="0" smtClean="0"/>
              <a:t> </a:t>
            </a:r>
            <a:r>
              <a:rPr lang="en-US" sz="1300" dirty="0"/>
              <a:t>of coordinate descent methods on huge-scale optimization problems," SIAM Journal on Optimization, 2012.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Shalev-Shwartz-Tewari</a:t>
            </a:r>
            <a:r>
              <a:rPr lang="en-US" sz="1300" dirty="0"/>
              <a:t>] S. </a:t>
            </a:r>
            <a:r>
              <a:rPr lang="en-US" sz="1300" dirty="0" err="1"/>
              <a:t>Shalev-Shwartz</a:t>
            </a:r>
            <a:r>
              <a:rPr lang="en-US" sz="1300" dirty="0"/>
              <a:t> and A. </a:t>
            </a:r>
            <a:r>
              <a:rPr lang="en-US" sz="1300" dirty="0" err="1"/>
              <a:t>Tewari</a:t>
            </a:r>
            <a:r>
              <a:rPr lang="en-US" sz="1300" dirty="0"/>
              <a:t>, </a:t>
            </a:r>
            <a:r>
              <a:rPr lang="en-US" sz="1300" dirty="0" smtClean="0"/>
              <a:t>“Stochastic </a:t>
            </a:r>
            <a:r>
              <a:rPr lang="en-US" sz="1300" dirty="0"/>
              <a:t>methods for L1 regularized loss minimization," Journal of Machine Learning Research, 2011.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[Beck-</a:t>
            </a:r>
            <a:r>
              <a:rPr lang="en-US" sz="1300" dirty="0" err="1"/>
              <a:t>Tetruashvili</a:t>
            </a:r>
            <a:r>
              <a:rPr lang="en-US" sz="1300" dirty="0"/>
              <a:t> 13] A. Beck and L. </a:t>
            </a:r>
            <a:r>
              <a:rPr lang="en-US" sz="1300" dirty="0" err="1"/>
              <a:t>Tetruashvili</a:t>
            </a:r>
            <a:r>
              <a:rPr lang="en-US" sz="1300" dirty="0"/>
              <a:t> </a:t>
            </a:r>
            <a:r>
              <a:rPr lang="en-US" sz="1300" dirty="0" smtClean="0"/>
              <a:t>“On </a:t>
            </a:r>
            <a:r>
              <a:rPr lang="en-US" sz="1300" dirty="0"/>
              <a:t>the convergence of block coordinate descent type methods," SIAM Journal on Optimization, 2013.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[Lu-Lin 13] Z. Lu and X. Lin, </a:t>
            </a:r>
            <a:r>
              <a:rPr lang="en-US" sz="1300" dirty="0" smtClean="0"/>
              <a:t>“On </a:t>
            </a:r>
            <a:r>
              <a:rPr lang="en-US" sz="1300" dirty="0"/>
              <a:t>the complexity analysis of randomized block-coordinate descent methods", Preprint, 2013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Saha-Tewari</a:t>
            </a:r>
            <a:r>
              <a:rPr lang="en-US" sz="1300" dirty="0"/>
              <a:t> 13] A. </a:t>
            </a:r>
            <a:r>
              <a:rPr lang="en-US" sz="1300" dirty="0" err="1"/>
              <a:t>Saha</a:t>
            </a:r>
            <a:r>
              <a:rPr lang="en-US" sz="1300" dirty="0"/>
              <a:t> and A. </a:t>
            </a:r>
            <a:r>
              <a:rPr lang="en-US" sz="1300" dirty="0" err="1"/>
              <a:t>Tewari</a:t>
            </a:r>
            <a:r>
              <a:rPr lang="en-US" sz="1300" dirty="0"/>
              <a:t>, </a:t>
            </a:r>
            <a:r>
              <a:rPr lang="en-US" sz="1300" dirty="0" smtClean="0"/>
              <a:t>“On </a:t>
            </a:r>
            <a:r>
              <a:rPr lang="en-US" sz="1300" dirty="0"/>
              <a:t>the </a:t>
            </a:r>
            <a:r>
              <a:rPr lang="en-US" sz="1300" dirty="0" err="1"/>
              <a:t>nonaymptotic</a:t>
            </a:r>
            <a:r>
              <a:rPr lang="en-US" sz="1300" dirty="0"/>
              <a:t> convergence of cyclic coordinate descent method," SIAM Journal on Optimization, 2013.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[Luo-Tseng 92] Z.-Q. Luo and P. Tseng, </a:t>
            </a:r>
            <a:r>
              <a:rPr lang="en-US" sz="1300" dirty="0" smtClean="0"/>
              <a:t>“On </a:t>
            </a:r>
            <a:r>
              <a:rPr lang="en-US" sz="1300" dirty="0"/>
              <a:t>the convergence of the coordinate descent method for convex </a:t>
            </a:r>
            <a:r>
              <a:rPr lang="en-US" sz="1300" dirty="0" err="1"/>
              <a:t>dierentiable</a:t>
            </a:r>
            <a:r>
              <a:rPr lang="en-US" sz="1300" dirty="0"/>
              <a:t> minimization," Journal of Optimization Theory and Application, 1992.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[Hong et al 14] M. Hong, T.-H. Chang, X. Wang, M. </a:t>
            </a:r>
            <a:r>
              <a:rPr lang="en-US" sz="1300" dirty="0" err="1"/>
              <a:t>Razaviyayn</a:t>
            </a:r>
            <a:r>
              <a:rPr lang="en-US" sz="1300" dirty="0"/>
              <a:t>, S. Ma and Z.-Q. Luo, </a:t>
            </a:r>
            <a:r>
              <a:rPr lang="en-US" sz="1300" dirty="0" smtClean="0"/>
              <a:t>“A </a:t>
            </a:r>
            <a:r>
              <a:rPr lang="en-US" sz="1300" dirty="0"/>
              <a:t>Block Successive Minimization Method of Multipliers", Preprint, 2014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[Hong-Luo 12] M. Hong and Z.-Q. Luo, </a:t>
            </a:r>
            <a:r>
              <a:rPr lang="en-US" sz="1300" dirty="0" smtClean="0"/>
              <a:t>“On </a:t>
            </a:r>
            <a:r>
              <a:rPr lang="en-US" sz="1300" dirty="0"/>
              <a:t>the convergence of ADMM", Preprint, 2012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[Hong-SUN 15] M. Hong and R. Sun, </a:t>
            </a:r>
            <a:r>
              <a:rPr lang="en-US" sz="1300" dirty="0" smtClean="0"/>
              <a:t>“Improved </a:t>
            </a:r>
            <a:r>
              <a:rPr lang="en-US" sz="1300" dirty="0"/>
              <a:t>Iteration Complexity Bounds of Cyclic Block Coordinate Descent for Convex Problems", Preprint, 2015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Necoara-Clipici</a:t>
            </a:r>
            <a:r>
              <a:rPr lang="en-US" sz="1300" dirty="0"/>
              <a:t> 13] I. </a:t>
            </a:r>
            <a:r>
              <a:rPr lang="en-US" sz="1300" dirty="0" err="1"/>
              <a:t>Necoara</a:t>
            </a:r>
            <a:r>
              <a:rPr lang="en-US" sz="1300" dirty="0"/>
              <a:t> and D. </a:t>
            </a:r>
            <a:r>
              <a:rPr lang="en-US" sz="1300" dirty="0" err="1"/>
              <a:t>Clipici</a:t>
            </a:r>
            <a:r>
              <a:rPr lang="en-US" sz="1300" dirty="0"/>
              <a:t>, </a:t>
            </a:r>
            <a:r>
              <a:rPr lang="en-US" sz="1300" dirty="0" smtClean="0"/>
              <a:t>“Distributed </a:t>
            </a:r>
            <a:r>
              <a:rPr lang="en-US" sz="1300" dirty="0"/>
              <a:t>Coordinate Descent Methods for Composite Minimization", Preprint, 2013.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Kadkhodaei</a:t>
            </a:r>
            <a:r>
              <a:rPr lang="en-US" sz="1300" dirty="0"/>
              <a:t> et al 14] M. </a:t>
            </a:r>
            <a:r>
              <a:rPr lang="en-US" sz="1300" dirty="0" err="1"/>
              <a:t>Kadkhodaei</a:t>
            </a:r>
            <a:r>
              <a:rPr lang="en-US" sz="1300" dirty="0"/>
              <a:t>, M. </a:t>
            </a:r>
            <a:r>
              <a:rPr lang="en-US" sz="1300" dirty="0" err="1"/>
              <a:t>Sanjabi</a:t>
            </a:r>
            <a:r>
              <a:rPr lang="en-US" sz="1300" dirty="0"/>
              <a:t> and Z.-Q. Luo </a:t>
            </a:r>
            <a:r>
              <a:rPr lang="en-US" sz="1300" dirty="0" smtClean="0"/>
              <a:t>“On </a:t>
            </a:r>
            <a:r>
              <a:rPr lang="en-US" sz="1300" dirty="0"/>
              <a:t>the Linear Convergence of the Approximate Proximal Splitting Method for Non-Smooth Convex Optimization", preprint 2014.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Razaviyayn</a:t>
            </a:r>
            <a:r>
              <a:rPr lang="en-US" sz="1300" dirty="0"/>
              <a:t>-Hong-Luo 13] M. </a:t>
            </a:r>
            <a:r>
              <a:rPr lang="en-US" sz="1300" dirty="0" err="1"/>
              <a:t>Razaviyayn</a:t>
            </a:r>
            <a:r>
              <a:rPr lang="en-US" sz="1300" dirty="0"/>
              <a:t>, M. Hong, and Z.-Q. Luo, </a:t>
            </a:r>
            <a:r>
              <a:rPr lang="en-US" sz="1300" dirty="0" smtClean="0"/>
              <a:t>“A </a:t>
            </a:r>
            <a:r>
              <a:rPr lang="en-US" sz="1300" dirty="0" err="1"/>
              <a:t>unied</a:t>
            </a:r>
            <a:r>
              <a:rPr lang="en-US" sz="1300" dirty="0"/>
              <a:t> convergence analysis of block successive minimization methods for </a:t>
            </a:r>
            <a:r>
              <a:rPr lang="en-US" sz="1300" dirty="0" err="1"/>
              <a:t>nonsmooth</a:t>
            </a:r>
            <a:r>
              <a:rPr lang="en-US" sz="1300" dirty="0"/>
              <a:t> optimization," 2013.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</a:t>
            </a:r>
            <a:r>
              <a:rPr lang="en-US" sz="1300" dirty="0" err="1"/>
              <a:t>Marial</a:t>
            </a:r>
            <a:r>
              <a:rPr lang="en-US" sz="1300" dirty="0"/>
              <a:t> 13] J. </a:t>
            </a:r>
            <a:r>
              <a:rPr lang="en-US" sz="1300" dirty="0" err="1"/>
              <a:t>Marial</a:t>
            </a:r>
            <a:r>
              <a:rPr lang="en-US" sz="1300" dirty="0"/>
              <a:t>, </a:t>
            </a:r>
            <a:r>
              <a:rPr lang="en-US" sz="1300" dirty="0" smtClean="0"/>
              <a:t>“Optimization </a:t>
            </a:r>
            <a:r>
              <a:rPr lang="en-US" sz="1300" dirty="0"/>
              <a:t>with First-Order Surrogate Functions", Journal of Machine Learning Research, 2013.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300" dirty="0"/>
              <a:t>[Sun 14] R. Sun, </a:t>
            </a:r>
            <a:r>
              <a:rPr lang="en-US" sz="1300" dirty="0" smtClean="0"/>
              <a:t>“Improved </a:t>
            </a:r>
            <a:r>
              <a:rPr lang="en-US" sz="1300" dirty="0"/>
              <a:t>Iteration Complexity Analysis for Cyclic Block Coordinate Descent Method", Technical Note, 2014.</a:t>
            </a:r>
          </a:p>
        </p:txBody>
      </p:sp>
    </p:spTree>
    <p:extLst>
      <p:ext uri="{BB962C8B-B14F-4D97-AF65-F5344CB8AC3E}">
        <p14:creationId xmlns:p14="http://schemas.microsoft.com/office/powerpoint/2010/main" val="34121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Introduction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6" y="951343"/>
            <a:ext cx="8998985" cy="572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Example: Dictionary Learning for Sparse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894" y="1162050"/>
            <a:ext cx="8877037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Example: Multi-Commodity Routing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7" y="799716"/>
            <a:ext cx="9449235" cy="6049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2190" y="3945854"/>
            <a:ext cx="1588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Microgrid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7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337" y="223102"/>
            <a:ext cx="9905998" cy="691298"/>
          </a:xfrm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Convergence of BCD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1412" y="914400"/>
            <a:ext cx="9905999" cy="5333999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23" y="843982"/>
            <a:ext cx="8916435" cy="60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2776</TotalTime>
  <Words>1781</Words>
  <Application>Microsoft Macintosh PowerPoint</Application>
  <PresentationFormat>Widescreen</PresentationFormat>
  <Paragraphs>217</Paragraphs>
  <Slides>51</Slides>
  <Notes>7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Comic Sans MS</vt:lpstr>
      <vt:lpstr>Trebuchet MS</vt:lpstr>
      <vt:lpstr>Tw Cen MT</vt:lpstr>
      <vt:lpstr>Arial</vt:lpstr>
      <vt:lpstr>Circuit</vt:lpstr>
      <vt:lpstr>Signal processing and Networking for Big Data Applications  Lecture 3: Block Structured Optimization for Big Data Optimization</vt:lpstr>
      <vt:lpstr>Outline (Chapter 3.3-3.4)</vt:lpstr>
      <vt:lpstr>Large-Scale Optimization</vt:lpstr>
      <vt:lpstr>BCD Algorithm</vt:lpstr>
      <vt:lpstr>Graphically</vt:lpstr>
      <vt:lpstr>Introduction</vt:lpstr>
      <vt:lpstr>Example: Dictionary Learning for Sparse Representation</vt:lpstr>
      <vt:lpstr>Example: Multi-Commodity Routing Problem</vt:lpstr>
      <vt:lpstr>Convergence of BCD</vt:lpstr>
      <vt:lpstr>Limit of BCD</vt:lpstr>
      <vt:lpstr>Practical solution</vt:lpstr>
      <vt:lpstr>block coordinate proximal gradient</vt:lpstr>
      <vt:lpstr>Iteration Complexity of BCD</vt:lpstr>
      <vt:lpstr>outline</vt:lpstr>
      <vt:lpstr>BSUM Method</vt:lpstr>
      <vt:lpstr>BSUM Algorithm</vt:lpstr>
      <vt:lpstr>BSUM Algorithm</vt:lpstr>
      <vt:lpstr>What is an “appropriate" approximation?</vt:lpstr>
      <vt:lpstr>Assumption A for BSUM</vt:lpstr>
      <vt:lpstr>Idea of BSUM</vt:lpstr>
      <vt:lpstr>Popular Upper-Bounds</vt:lpstr>
      <vt:lpstr>Popular Upper-Bounds (Cont.)</vt:lpstr>
      <vt:lpstr>Optimality Condition</vt:lpstr>
      <vt:lpstr>Separable Constraints</vt:lpstr>
      <vt:lpstr>Regularity</vt:lpstr>
      <vt:lpstr>Illustration: The Regularity Condition</vt:lpstr>
      <vt:lpstr>Regularity Condition</vt:lpstr>
      <vt:lpstr>Main convergence analysis</vt:lpstr>
      <vt:lpstr>Main convergence analysis</vt:lpstr>
      <vt:lpstr>How Fast Does BSUM Converge?</vt:lpstr>
      <vt:lpstr>Convergence Rate Analysis: Main Result</vt:lpstr>
      <vt:lpstr>Implications and Generalizations</vt:lpstr>
      <vt:lpstr>outline</vt:lpstr>
      <vt:lpstr>Algorithm 1: Concave Convex Procedure (CCCP)</vt:lpstr>
      <vt:lpstr>Algorithm 2: Majorization-Minimizatoin (MM) Algorithm</vt:lpstr>
      <vt:lpstr>Special Case: the EM algorithm</vt:lpstr>
      <vt:lpstr>Special Case: the EM algorithm</vt:lpstr>
      <vt:lpstr>Algorithm 3: The Forward-Backward Splitting (FBS)</vt:lpstr>
      <vt:lpstr>Algorithm 3: The Forward-Backward Splitting (FBS)</vt:lpstr>
      <vt:lpstr>Algorithm 4: Multiplicative NMF (M-NMF)</vt:lpstr>
      <vt:lpstr>Algorithm 4: Multiplicative Non-negative Matrix Factorization (M-NMF)</vt:lpstr>
      <vt:lpstr>outline</vt:lpstr>
      <vt:lpstr>Application in Transceiver Design</vt:lpstr>
      <vt:lpstr>Application in Transceiver Design</vt:lpstr>
      <vt:lpstr>Application in Transceiver Design</vt:lpstr>
      <vt:lpstr>Application in Transceiver Design</vt:lpstr>
      <vt:lpstr>Stochastic Optimization</vt:lpstr>
      <vt:lpstr>Linearly Coupling Constraints</vt:lpstr>
      <vt:lpstr>Parallelization</vt:lpstr>
      <vt:lpstr>Conclusion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 part 1</dc:title>
  <dc:creator>lab</dc:creator>
  <cp:lastModifiedBy>Microsoft Office User</cp:lastModifiedBy>
  <cp:revision>164</cp:revision>
  <dcterms:created xsi:type="dcterms:W3CDTF">2017-06-14T19:14:37Z</dcterms:created>
  <dcterms:modified xsi:type="dcterms:W3CDTF">2019-03-09T03:53:23Z</dcterms:modified>
</cp:coreProperties>
</file>