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257" r:id="rId3"/>
    <p:sldId id="258" r:id="rId4"/>
    <p:sldId id="287" r:id="rId5"/>
    <p:sldId id="288" r:id="rId6"/>
    <p:sldId id="289" r:id="rId7"/>
    <p:sldId id="290" r:id="rId8"/>
    <p:sldId id="292" r:id="rId9"/>
    <p:sldId id="291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286" r:id="rId18"/>
    <p:sldId id="259" r:id="rId19"/>
    <p:sldId id="302" r:id="rId20"/>
    <p:sldId id="303" r:id="rId21"/>
    <p:sldId id="304" r:id="rId22"/>
    <p:sldId id="260" r:id="rId23"/>
    <p:sldId id="261" r:id="rId24"/>
    <p:sldId id="305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306" r:id="rId34"/>
    <p:sldId id="300" r:id="rId35"/>
    <p:sldId id="301" r:id="rId36"/>
    <p:sldId id="285" r:id="rId37"/>
    <p:sldId id="307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322" r:id="rId50"/>
    <p:sldId id="323" r:id="rId51"/>
    <p:sldId id="324" r:id="rId52"/>
    <p:sldId id="325" r:id="rId53"/>
    <p:sldId id="326" r:id="rId54"/>
    <p:sldId id="327" r:id="rId55"/>
    <p:sldId id="309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502" autoAdjust="0"/>
    <p:restoredTop sz="89363" autoAdjust="0"/>
  </p:normalViewPr>
  <p:slideViewPr>
    <p:cSldViewPr snapToGrid="0">
      <p:cViewPr varScale="1">
        <p:scale>
          <a:sx n="102" d="100"/>
          <a:sy n="102" d="100"/>
        </p:scale>
        <p:origin x="216" y="4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2BC7E-A86B-4A67-AF5F-D0327928779B}" type="datetimeFigureOut">
              <a:rPr lang="en-US" smtClean="0"/>
              <a:t>3/9/19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fffff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62E88-61F0-49F7-B074-94EBD3E10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582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C59DB-1E6F-43D5-A263-5FED63B175BD}" type="datetimeFigureOut">
              <a:rPr lang="en-US" smtClean="0"/>
              <a:t>3/9/19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fffff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3B035-A797-4529-AC06-196B71A9B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403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3B035-A797-4529-AC06-196B71A9BB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8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Non</a:t>
            </a:r>
            <a:r>
              <a:rPr lang="en-US" baseline="0" dirty="0" smtClean="0"/>
              <a:t> convex </a:t>
            </a:r>
            <a:r>
              <a:rPr lang="en-US" baseline="0" smtClean="0"/>
              <a:t>ADMM is not done yet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3B035-A797-4529-AC06-196B71A9BB6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74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ED76EC3-4E90-4622-A4ED-933992F82F92}" type="datetime1">
              <a:rPr lang="en-US" smtClean="0"/>
              <a:t>3/9/19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54F98-5BA6-492D-B079-9548F17195F2}" type="datetime1">
              <a:rPr lang="en-US" smtClean="0"/>
              <a:t>3/9/19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BC24-0D9F-4D1D-93AF-D00971583D58}" type="datetime1">
              <a:rPr lang="en-US" smtClean="0"/>
              <a:t>3/9/19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FF9E-1A62-422D-9A11-A05C46238B0C}" type="datetime1">
              <a:rPr lang="en-US" smtClean="0"/>
              <a:t>3/9/19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0ADC-A6DC-4976-8286-C8131C521929}" type="datetime1">
              <a:rPr lang="en-US" smtClean="0"/>
              <a:t>3/9/19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741C-AE45-4C11-81E5-71B1495B532B}" type="datetime1">
              <a:rPr lang="en-US" smtClean="0"/>
              <a:t>3/9/19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0652-4EFF-4EE6-A810-01E594A03039}" type="datetime1">
              <a:rPr lang="en-US" smtClean="0"/>
              <a:t>3/9/19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BB71-7F8A-4B4F-821B-FBEB8C395F1D}" type="datetime1">
              <a:rPr lang="en-US" smtClean="0"/>
              <a:t>3/9/19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58DD-C288-41BB-B866-1E6B1C9A3833}" type="datetime1">
              <a:rPr lang="en-US" smtClean="0"/>
              <a:t>3/9/19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0EB2-98C9-4B1F-9DF0-B35DCB3F29CE}" type="datetime1">
              <a:rPr lang="en-US" smtClean="0"/>
              <a:t>3/9/19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59F2-0593-4BF8-911E-D6F335BA0403}" type="datetime1">
              <a:rPr lang="en-US" smtClean="0"/>
              <a:t>3/9/19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BA30-F1B6-4F51-A928-EE623B90D0C7}" type="datetime1">
              <a:rPr lang="en-US" smtClean="0"/>
              <a:t>3/9/19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F235-29C2-47BC-9D26-48C2A1FB6EA9}" type="datetime1">
              <a:rPr lang="en-US" smtClean="0"/>
              <a:t>3/9/19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999A-58F3-466D-AE25-71A243521936}" type="datetime1">
              <a:rPr lang="en-US" smtClean="0"/>
              <a:t>3/9/19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909F-BD8B-4614-8FE0-99CC871C786C}" type="datetime1">
              <a:rPr lang="en-US" smtClean="0"/>
              <a:t>3/9/19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7D73-6192-417F-8D3B-AD94BA1BBF27}" type="datetime1">
              <a:rPr lang="en-US" smtClean="0"/>
              <a:t>3/9/19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CE391-58D8-42A4-8AEB-52AE2E0345C1}" type="datetime1">
              <a:rPr lang="en-US" smtClean="0"/>
              <a:t>3/9/19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6F360-B21D-4783-8659-97D56E962781}" type="datetime1">
              <a:rPr lang="en-US" smtClean="0"/>
              <a:t>3/9/19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0691" y="2547325"/>
            <a:ext cx="8257308" cy="1851746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Comic Sans MS" panose="030F0702030302020204" pitchFamily="66" charset="0"/>
              </a:rPr>
              <a:t>Signal processing and Networking for Big Data </a:t>
            </a:r>
            <a:r>
              <a:rPr lang="en-US" sz="4400" dirty="0">
                <a:latin typeface="Comic Sans MS" panose="030F0702030302020204" pitchFamily="66" charset="0"/>
              </a:rPr>
              <a:t>Applications</a:t>
            </a:r>
            <a:br>
              <a:rPr lang="en-US" sz="4400" dirty="0">
                <a:latin typeface="Comic Sans MS" panose="030F0702030302020204" pitchFamily="66" charset="0"/>
              </a:rPr>
            </a:br>
            <a:r>
              <a:rPr lang="en-US" sz="4400" dirty="0">
                <a:latin typeface="Comic Sans MS" panose="030F0702030302020204" pitchFamily="66" charset="0"/>
              </a:rPr>
              <a:t/>
            </a:r>
            <a:br>
              <a:rPr lang="en-US" sz="4400" dirty="0">
                <a:latin typeface="Comic Sans MS" panose="030F0702030302020204" pitchFamily="66" charset="0"/>
              </a:rPr>
            </a:br>
            <a:r>
              <a:rPr lang="en-US" sz="2800" dirty="0">
                <a:latin typeface="Comic Sans MS" panose="030F0702030302020204" pitchFamily="66" charset="0"/>
              </a:rPr>
              <a:t>Lecture </a:t>
            </a:r>
            <a:r>
              <a:rPr lang="en-US" sz="2800" dirty="0" smtClean="0">
                <a:latin typeface="Comic Sans MS" panose="030F0702030302020204" pitchFamily="66" charset="0"/>
              </a:rPr>
              <a:t>4: </a:t>
            </a:r>
            <a:r>
              <a:rPr lang="en-US" sz="2800" dirty="0">
                <a:latin typeface="Comic Sans MS" panose="030F0702030302020204" pitchFamily="66" charset="0"/>
              </a:rPr>
              <a:t>Alternating Direction Method </a:t>
            </a:r>
            <a:r>
              <a:rPr lang="en-US" sz="2800" dirty="0" smtClean="0">
                <a:latin typeface="Comic Sans MS" panose="030F0702030302020204" pitchFamily="66" charset="0"/>
              </a:rPr>
              <a:t>of Multipliers (ADMM)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8402" y="4764880"/>
            <a:ext cx="8791575" cy="1655762"/>
          </a:xfrm>
        </p:spPr>
        <p:txBody>
          <a:bodyPr/>
          <a:lstStyle/>
          <a:p>
            <a:r>
              <a:rPr lang="en-US" dirty="0" smtClean="0"/>
              <a:t>Zhu Han</a:t>
            </a:r>
          </a:p>
          <a:p>
            <a:r>
              <a:rPr lang="en-US" dirty="0" smtClean="0"/>
              <a:t>University of Houston</a:t>
            </a:r>
          </a:p>
          <a:p>
            <a:r>
              <a:rPr lang="en-US" dirty="0"/>
              <a:t>Thanks for Dr. </a:t>
            </a:r>
            <a:r>
              <a:rPr lang="en-US" dirty="0" err="1"/>
              <a:t>Mingyi</a:t>
            </a:r>
            <a:r>
              <a:rPr lang="en-US" dirty="0"/>
              <a:t> Hong’s </a:t>
            </a:r>
            <a:r>
              <a:rPr lang="en-US" dirty="0" smtClean="0"/>
              <a:t>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94893" y="4395548"/>
            <a:ext cx="5014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http://www2.egr.uh.edu/~zhan2/</a:t>
            </a:r>
            <a:r>
              <a:rPr lang="en-US" dirty="0" err="1"/>
              <a:t>big_data_course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60689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Method of Multipliers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Good</a:t>
            </a:r>
          </a:p>
          <a:p>
            <a:pPr lvl="1"/>
            <a:r>
              <a:rPr lang="en-US" sz="2800" dirty="0" smtClean="0"/>
              <a:t>Weak </a:t>
            </a:r>
            <a:r>
              <a:rPr lang="en-US" sz="2800" dirty="0"/>
              <a:t>Assumptions: f only needs to be convex</a:t>
            </a:r>
          </a:p>
          <a:p>
            <a:pPr lvl="1"/>
            <a:r>
              <a:rPr lang="en-US" sz="2800" dirty="0" smtClean="0"/>
              <a:t>Dual </a:t>
            </a:r>
            <a:r>
              <a:rPr lang="en-US" sz="2800" dirty="0"/>
              <a:t>function has Lipschitz continuous gradient</a:t>
            </a:r>
          </a:p>
          <a:p>
            <a:r>
              <a:rPr lang="en-US" sz="3200" b="1" dirty="0"/>
              <a:t>Bad</a:t>
            </a:r>
          </a:p>
          <a:p>
            <a:pPr lvl="1"/>
            <a:r>
              <a:rPr lang="en-US" sz="2800" dirty="0" smtClean="0"/>
              <a:t>Objective </a:t>
            </a:r>
            <a:r>
              <a:rPr lang="en-US" sz="2800" dirty="0">
                <a:solidFill>
                  <a:srgbClr val="FFFF00"/>
                </a:solidFill>
              </a:rPr>
              <a:t>not separable </a:t>
            </a:r>
            <a:r>
              <a:rPr lang="en-US" sz="2800" dirty="0"/>
              <a:t>anymore</a:t>
            </a:r>
          </a:p>
          <a:p>
            <a:pPr lvl="1"/>
            <a:r>
              <a:rPr lang="en-US" sz="2800" dirty="0" smtClean="0"/>
              <a:t>Dual </a:t>
            </a:r>
            <a:r>
              <a:rPr lang="en-US" sz="2800" dirty="0"/>
              <a:t>decomposition no longer works</a:t>
            </a:r>
          </a:p>
          <a:p>
            <a:r>
              <a:rPr lang="en-US" sz="3200" dirty="0"/>
              <a:t>ADMM combines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Method </a:t>
            </a:r>
            <a:r>
              <a:rPr lang="en-US" sz="2800" dirty="0">
                <a:solidFill>
                  <a:srgbClr val="FF0000"/>
                </a:solidFill>
              </a:rPr>
              <a:t>of multiplies</a:t>
            </a:r>
            <a:r>
              <a:rPr lang="en-US" sz="2800" dirty="0"/>
              <a:t>: Use </a:t>
            </a:r>
            <a:r>
              <a:rPr lang="en-US" sz="2800" dirty="0">
                <a:solidFill>
                  <a:srgbClr val="FFFF00"/>
                </a:solidFill>
              </a:rPr>
              <a:t>augmented </a:t>
            </a:r>
            <a:r>
              <a:rPr lang="en-US" sz="2800" dirty="0" err="1">
                <a:solidFill>
                  <a:srgbClr val="FFFF00"/>
                </a:solidFill>
              </a:rPr>
              <a:t>Lagrangian</a:t>
            </a:r>
            <a:endParaRPr lang="en-US" sz="2800" dirty="0">
              <a:solidFill>
                <a:srgbClr val="FFFF00"/>
              </a:solidFill>
            </a:endParaRPr>
          </a:p>
          <a:p>
            <a:pPr lvl="1"/>
            <a:r>
              <a:rPr lang="en-US" sz="2800" dirty="0" smtClean="0"/>
              <a:t>Dual </a:t>
            </a:r>
            <a:r>
              <a:rPr lang="en-US" sz="2800" dirty="0"/>
              <a:t>decomposition: Can do variable splitting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23026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The ADMM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912" y="1114425"/>
            <a:ext cx="978217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7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The ADMM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61" y="1084176"/>
            <a:ext cx="10782300" cy="538162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8132761" y="1961367"/>
            <a:ext cx="3352800" cy="381000"/>
          </a:xfrm>
          <a:prstGeom prst="wedgeRoundRectCallout">
            <a:avLst>
              <a:gd name="adj1" fmla="val -64840"/>
              <a:gd name="adj2" fmla="val 986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California Government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8200723" y="2676916"/>
            <a:ext cx="3352800" cy="381000"/>
          </a:xfrm>
          <a:prstGeom prst="wedgeRoundRectCallout">
            <a:avLst>
              <a:gd name="adj1" fmla="val -61650"/>
              <a:gd name="adj2" fmla="val 635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Texas Government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9081142" y="3366108"/>
            <a:ext cx="2438400" cy="381000"/>
          </a:xfrm>
          <a:prstGeom prst="wedgeRoundRectCallout">
            <a:avLst>
              <a:gd name="adj1" fmla="val -64840"/>
              <a:gd name="adj2" fmla="val 986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 Congress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0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The ADMM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071" y="1017116"/>
            <a:ext cx="885825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8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Optimality Conditions (READ)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449" y="914400"/>
            <a:ext cx="8665948" cy="572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Convergence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971550"/>
            <a:ext cx="102870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2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Convergence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395" y="1028699"/>
            <a:ext cx="8924925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outline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29355"/>
            <a:ext cx="9905999" cy="460851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Review</a:t>
            </a:r>
            <a:r>
              <a:rPr lang="en-US" sz="3200" dirty="0"/>
              <a:t> </a:t>
            </a:r>
            <a:r>
              <a:rPr lang="en-US" sz="3200" dirty="0" smtClean="0"/>
              <a:t>and Overview</a:t>
            </a:r>
          </a:p>
          <a:p>
            <a:r>
              <a:rPr lang="en-US" sz="3200" dirty="0" smtClean="0"/>
              <a:t>Algorithm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Applications</a:t>
            </a:r>
          </a:p>
          <a:p>
            <a:r>
              <a:rPr lang="en-US" sz="3200" dirty="0" smtClean="0"/>
              <a:t>Non-convex ADMM</a:t>
            </a:r>
            <a:endParaRPr lang="en-US" sz="3200" dirty="0"/>
          </a:p>
          <a:p>
            <a:r>
              <a:rPr lang="en-US" sz="3200" dirty="0" err="1" smtClean="0"/>
              <a:t>Multiblock</a:t>
            </a:r>
            <a:r>
              <a:rPr lang="en-US" sz="3200" dirty="0" smtClean="0"/>
              <a:t> </a:t>
            </a:r>
            <a:r>
              <a:rPr lang="en-US" sz="3200" dirty="0"/>
              <a:t>ADMM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10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Application 1: Constrained </a:t>
            </a:r>
            <a:r>
              <a:rPr lang="en-US" dirty="0" smtClean="0">
                <a:latin typeface="Comic Sans MS" panose="030F0702030302020204" pitchFamily="66" charset="0"/>
              </a:rPr>
              <a:t>l1 </a:t>
            </a:r>
            <a:r>
              <a:rPr lang="en-US" dirty="0">
                <a:latin typeface="Comic Sans MS" panose="030F0702030302020204" pitchFamily="66" charset="0"/>
              </a:rPr>
              <a:t>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7" y="1004887"/>
            <a:ext cx="1052512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5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Application 1: Constrained </a:t>
            </a:r>
            <a:r>
              <a:rPr lang="en-US" dirty="0" smtClean="0">
                <a:latin typeface="Comic Sans MS" panose="030F0702030302020204" pitchFamily="66" charset="0"/>
              </a:rPr>
              <a:t>l1 </a:t>
            </a:r>
            <a:r>
              <a:rPr lang="en-US" dirty="0">
                <a:latin typeface="Comic Sans MS" panose="030F0702030302020204" pitchFamily="66" charset="0"/>
              </a:rPr>
              <a:t>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712" y="808216"/>
            <a:ext cx="9414309" cy="590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Outline </a:t>
            </a:r>
            <a:r>
              <a:rPr lang="en-US" smtClean="0">
                <a:latin typeface="Comic Sans MS" panose="030F0702030302020204" pitchFamily="66" charset="0"/>
              </a:rPr>
              <a:t>(Chapter 3.5-3.6)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29355"/>
            <a:ext cx="9905999" cy="460851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Review</a:t>
            </a:r>
            <a:r>
              <a:rPr lang="en-US" dirty="0"/>
              <a:t> </a:t>
            </a:r>
            <a:r>
              <a:rPr lang="en-US" dirty="0" smtClean="0"/>
              <a:t>and Overview</a:t>
            </a:r>
          </a:p>
          <a:p>
            <a:r>
              <a:rPr lang="en-US" dirty="0" smtClean="0"/>
              <a:t>Algorithm</a:t>
            </a:r>
          </a:p>
          <a:p>
            <a:r>
              <a:rPr lang="en-US" dirty="0" smtClean="0"/>
              <a:t>Applications</a:t>
            </a:r>
          </a:p>
          <a:p>
            <a:r>
              <a:rPr lang="en-US" dirty="0" smtClean="0"/>
              <a:t>Non-convex ADMM</a:t>
            </a:r>
          </a:p>
          <a:p>
            <a:r>
              <a:rPr lang="en-US" dirty="0" err="1" smtClean="0"/>
              <a:t>Multiblock</a:t>
            </a:r>
            <a:r>
              <a:rPr lang="en-US" dirty="0" smtClean="0"/>
              <a:t> ADMM</a:t>
            </a:r>
            <a:endParaRPr lang="en-US" dirty="0"/>
          </a:p>
          <a:p>
            <a:pPr marL="0" indent="0">
              <a:buNone/>
            </a:pPr>
            <a:r>
              <a:rPr lang="en-US" sz="2100" dirty="0"/>
              <a:t>“Distributed Optimization and Statistical Learning via </a:t>
            </a:r>
            <a:r>
              <a:rPr lang="en-US" sz="2100" dirty="0" smtClean="0"/>
              <a:t>the Alternating </a:t>
            </a:r>
            <a:r>
              <a:rPr lang="en-US" sz="2100" dirty="0"/>
              <a:t>Direction Method of Multipliers”, S. Boyd, N. Parikh, E. </a:t>
            </a:r>
            <a:r>
              <a:rPr lang="en-US" sz="2100" dirty="0" smtClean="0"/>
              <a:t>Chu, B</a:t>
            </a:r>
            <a:r>
              <a:rPr lang="en-US" sz="2100" dirty="0"/>
              <a:t>. </a:t>
            </a:r>
            <a:r>
              <a:rPr lang="en-US" sz="2100" dirty="0" err="1"/>
              <a:t>Peleato</a:t>
            </a:r>
            <a:r>
              <a:rPr lang="en-US" sz="2100" dirty="0"/>
              <a:t>, J Eckstein, Foundation and Trends in Machine Learning, </a:t>
            </a:r>
            <a:r>
              <a:rPr lang="en-US" sz="2100" dirty="0" smtClean="0"/>
              <a:t>2011</a:t>
            </a:r>
          </a:p>
          <a:p>
            <a:pPr marL="0" indent="0">
              <a:buNone/>
            </a:pPr>
            <a:r>
              <a:rPr lang="en-US" sz="2100" dirty="0"/>
              <a:t>M. Hong, Z.-Q. Luo, and M. </a:t>
            </a:r>
            <a:r>
              <a:rPr lang="en-US" sz="2100" dirty="0" err="1"/>
              <a:t>Razaviyayn</a:t>
            </a:r>
            <a:r>
              <a:rPr lang="en-US" sz="2100" dirty="0"/>
              <a:t>, </a:t>
            </a:r>
            <a:r>
              <a:rPr lang="en-US" sz="2100" dirty="0" smtClean="0"/>
              <a:t>“Convergence </a:t>
            </a:r>
            <a:r>
              <a:rPr lang="en-US" sz="2100" dirty="0"/>
              <a:t>analysis </a:t>
            </a:r>
            <a:r>
              <a:rPr lang="en-US" sz="2100" dirty="0" smtClean="0"/>
              <a:t>of alternating </a:t>
            </a:r>
            <a:r>
              <a:rPr lang="en-US" sz="2100" dirty="0"/>
              <a:t>direction method of multipliers for a family of </a:t>
            </a:r>
            <a:r>
              <a:rPr lang="en-US" sz="2100" dirty="0" smtClean="0"/>
              <a:t>nonconvex problems</a:t>
            </a:r>
            <a:r>
              <a:rPr lang="en-US" sz="2100" dirty="0"/>
              <a:t>," SIAM Journal On Optimization, vol. 26, no. 1, </a:t>
            </a:r>
            <a:r>
              <a:rPr lang="en-US" sz="2100" dirty="0" smtClean="0"/>
              <a:t>pp. 337-364</a:t>
            </a:r>
            <a:r>
              <a:rPr lang="en-US" sz="2100" dirty="0"/>
              <a:t>, </a:t>
            </a:r>
            <a:r>
              <a:rPr lang="en-US" sz="2100" dirty="0" smtClean="0"/>
              <a:t>2016</a:t>
            </a:r>
          </a:p>
          <a:p>
            <a:pPr marL="0" indent="0">
              <a:buNone/>
            </a:pPr>
            <a:r>
              <a:rPr lang="en-US" sz="2100" dirty="0" err="1" smtClean="0"/>
              <a:t>Lanchao</a:t>
            </a:r>
            <a:r>
              <a:rPr lang="en-US" sz="2100" dirty="0" smtClean="0"/>
              <a:t> Liu and Zhu Han, “</a:t>
            </a:r>
            <a:r>
              <a:rPr lang="en-US" sz="2100" dirty="0"/>
              <a:t>Multi-Block ADMM for Big Data Optimization in Smart </a:t>
            </a:r>
            <a:r>
              <a:rPr lang="en-US" sz="2100" dirty="0" smtClean="0"/>
              <a:t>Grid,” ICNC 2015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95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How </a:t>
            </a:r>
            <a:r>
              <a:rPr lang="en-US" sz="2400" dirty="0">
                <a:latin typeface="Comic Sans MS" panose="030F0702030302020204" pitchFamily="66" charset="0"/>
              </a:rPr>
              <a:t>to solve x problem? The Soft-Thresholding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766507"/>
            <a:ext cx="9495270" cy="587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1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Application 1: Constrained </a:t>
            </a:r>
            <a:r>
              <a:rPr lang="en-US" dirty="0" smtClean="0">
                <a:latin typeface="Comic Sans MS" panose="030F0702030302020204" pitchFamily="66" charset="0"/>
              </a:rPr>
              <a:t>l1 </a:t>
            </a:r>
            <a:r>
              <a:rPr lang="en-US" dirty="0">
                <a:latin typeface="Comic Sans MS" panose="030F0702030302020204" pitchFamily="66" charset="0"/>
              </a:rPr>
              <a:t>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Summary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407" y="1777999"/>
            <a:ext cx="878205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8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Application 2: Multiple Regularizations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1152525"/>
            <a:ext cx="10467975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1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Application 2: Multiple Regularizations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04912"/>
            <a:ext cx="944880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4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ADMM for Multiple Regularizations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0" y="914400"/>
            <a:ext cx="10134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1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Application 3: Intersection of Two 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337" y="804753"/>
            <a:ext cx="9101573" cy="592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92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Application </a:t>
            </a:r>
            <a:r>
              <a:rPr lang="en-US" dirty="0" smtClean="0">
                <a:latin typeface="Comic Sans MS" panose="030F0702030302020204" pitchFamily="66" charset="0"/>
              </a:rPr>
              <a:t>3: </a:t>
            </a:r>
            <a:r>
              <a:rPr lang="en-US" dirty="0">
                <a:latin typeface="Comic Sans MS" panose="030F0702030302020204" pitchFamily="66" charset="0"/>
              </a:rPr>
              <a:t>Consensus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893" y="889006"/>
            <a:ext cx="9406972" cy="583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0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Application </a:t>
            </a:r>
            <a:r>
              <a:rPr lang="en-US" dirty="0" smtClean="0">
                <a:latin typeface="Comic Sans MS" panose="030F0702030302020204" pitchFamily="66" charset="0"/>
              </a:rPr>
              <a:t>3: </a:t>
            </a:r>
            <a:r>
              <a:rPr lang="en-US" dirty="0">
                <a:latin typeface="Comic Sans MS" panose="030F0702030302020204" pitchFamily="66" charset="0"/>
              </a:rPr>
              <a:t>Consensus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1" y="914400"/>
            <a:ext cx="9753600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62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Application </a:t>
            </a:r>
            <a:r>
              <a:rPr lang="en-US" dirty="0" smtClean="0">
                <a:latin typeface="Comic Sans MS" panose="030F0702030302020204" pitchFamily="66" charset="0"/>
              </a:rPr>
              <a:t>3: </a:t>
            </a:r>
            <a:r>
              <a:rPr lang="en-US" dirty="0">
                <a:latin typeface="Comic Sans MS" panose="030F0702030302020204" pitchFamily="66" charset="0"/>
              </a:rPr>
              <a:t>Consensus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337" y="914400"/>
            <a:ext cx="9248775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Consensus SVM (from Boyd)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561" y="820838"/>
            <a:ext cx="7172370" cy="2434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561" y="3255495"/>
            <a:ext cx="7172370" cy="378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The Problem to be Solved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337" y="914400"/>
            <a:ext cx="9246635" cy="588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7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Consensus SVM (from Boyd)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30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Iterations 1, 5,  and 40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54" y="2605216"/>
            <a:ext cx="3614545" cy="2782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275" y="2605216"/>
            <a:ext cx="3682314" cy="2782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1161" y="2592428"/>
            <a:ext cx="3650650" cy="279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4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Application 5: Sharing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31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" y="1243012"/>
            <a:ext cx="1056322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1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Application 5: Sharing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32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447" y="1195387"/>
            <a:ext cx="8362950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67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outline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29355"/>
            <a:ext cx="9905999" cy="460851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Review</a:t>
            </a:r>
            <a:r>
              <a:rPr lang="en-US" sz="3600" dirty="0"/>
              <a:t> </a:t>
            </a:r>
            <a:r>
              <a:rPr lang="en-US" sz="3600" dirty="0" smtClean="0"/>
              <a:t>and Overview</a:t>
            </a:r>
          </a:p>
          <a:p>
            <a:r>
              <a:rPr lang="en-US" sz="3600" dirty="0" smtClean="0"/>
              <a:t>Algorithm</a:t>
            </a:r>
          </a:p>
          <a:p>
            <a:r>
              <a:rPr lang="en-US" sz="3600" dirty="0" smtClean="0"/>
              <a:t>Applications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Non-convex ADMM</a:t>
            </a:r>
            <a:endParaRPr lang="en-US" sz="3600" dirty="0">
              <a:solidFill>
                <a:srgbClr val="FFFF00"/>
              </a:solidFill>
            </a:endParaRPr>
          </a:p>
          <a:p>
            <a:r>
              <a:rPr lang="en-US" sz="3600" dirty="0" err="1"/>
              <a:t>Multiblock</a:t>
            </a:r>
            <a:r>
              <a:rPr lang="en-US" sz="3600" dirty="0"/>
              <a:t> ADMM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908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Non-convex ADMM: Basic setup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34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1162882"/>
            <a:ext cx="9416683" cy="508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0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Non-convex ADMM: Basic setup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35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172" y="1605698"/>
            <a:ext cx="8973860" cy="302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79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Non-convex ADMM: Basic setup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36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488" y="914400"/>
            <a:ext cx="9428595" cy="551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49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Overview of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37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236" y="817930"/>
            <a:ext cx="8926084" cy="586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6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outline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29355"/>
            <a:ext cx="9905999" cy="460851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Review</a:t>
            </a:r>
            <a:r>
              <a:rPr lang="en-US" sz="3600" dirty="0"/>
              <a:t> </a:t>
            </a:r>
            <a:r>
              <a:rPr lang="en-US" sz="3600" dirty="0" smtClean="0"/>
              <a:t>and Overview</a:t>
            </a:r>
          </a:p>
          <a:p>
            <a:r>
              <a:rPr lang="en-US" sz="3600" dirty="0" smtClean="0"/>
              <a:t>Algorithm</a:t>
            </a:r>
          </a:p>
          <a:p>
            <a:r>
              <a:rPr lang="en-US" sz="3600" dirty="0" smtClean="0"/>
              <a:t>Applications</a:t>
            </a:r>
          </a:p>
          <a:p>
            <a:r>
              <a:rPr lang="en-US" sz="3600" dirty="0" smtClean="0"/>
              <a:t>Non-convex ADMM</a:t>
            </a:r>
            <a:endParaRPr lang="en-US" sz="3600" dirty="0"/>
          </a:p>
          <a:p>
            <a:r>
              <a:rPr lang="en-US" sz="3600" dirty="0" err="1">
                <a:solidFill>
                  <a:srgbClr val="FFFF00"/>
                </a:solidFill>
              </a:rPr>
              <a:t>Multiblock</a:t>
            </a:r>
            <a:r>
              <a:rPr lang="en-US" sz="3600" dirty="0">
                <a:solidFill>
                  <a:srgbClr val="FFFF00"/>
                </a:solidFill>
              </a:rPr>
              <a:t> ADMM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08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701" y="914399"/>
            <a:ext cx="11785600" cy="549467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Divide one problem into multiple </a:t>
            </a:r>
            <a:r>
              <a:rPr lang="en-US" sz="2800" dirty="0" err="1" smtClean="0"/>
              <a:t>subproblems</a:t>
            </a:r>
            <a:endParaRPr lang="en-US" sz="2800" dirty="0" smtClean="0"/>
          </a:p>
          <a:p>
            <a:pPr marL="0" indent="0">
              <a:buNone/>
            </a:pPr>
            <a:r>
              <a:rPr lang="en-US" sz="2000" dirty="0" smtClean="0"/>
              <a:t>	</a:t>
            </a:r>
            <a:endParaRPr lang="en-US" sz="3600" dirty="0" smtClean="0"/>
          </a:p>
          <a:p>
            <a:pPr lvl="1"/>
            <a:endParaRPr lang="en-US" sz="1400" dirty="0" smtClean="0"/>
          </a:p>
          <a:p>
            <a:r>
              <a:rPr lang="en-US" sz="2800" dirty="0" smtClean="0"/>
              <a:t>Augmented </a:t>
            </a:r>
            <a:r>
              <a:rPr lang="en-US" sz="2800" dirty="0" err="1"/>
              <a:t>L</a:t>
            </a:r>
            <a:r>
              <a:rPr lang="en-US" sz="2800" dirty="0" err="1" smtClean="0"/>
              <a:t>agrangian</a:t>
            </a:r>
            <a:r>
              <a:rPr lang="en-US" sz="2800" dirty="0" smtClean="0"/>
              <a:t> function with quadratic penalty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1600" dirty="0" smtClean="0"/>
          </a:p>
          <a:p>
            <a:r>
              <a:rPr lang="en-US" sz="2800" dirty="0" smtClean="0"/>
              <a:t>ADMM embeds a Gauss-Seidel decomposition:</a:t>
            </a:r>
          </a:p>
          <a:p>
            <a:pPr marL="0" indent="0">
              <a:buNone/>
            </a:pPr>
            <a:r>
              <a:rPr lang="en-US" sz="2800" dirty="0" smtClean="0"/>
              <a:t>	</a:t>
            </a:r>
            <a:endParaRPr lang="en-US" sz="2800" dirty="0"/>
          </a:p>
          <a:p>
            <a:pPr marL="0" indent="0">
              <a:buNone/>
            </a:pPr>
            <a:endParaRPr lang="en-US" sz="2400" dirty="0" smtClean="0"/>
          </a:p>
          <a:p>
            <a:pPr lvl="1"/>
            <a:endParaRPr lang="en-US" sz="1600" dirty="0"/>
          </a:p>
          <a:p>
            <a:pPr lvl="1"/>
            <a:r>
              <a:rPr lang="en-US" sz="2400" dirty="0" smtClean="0"/>
              <a:t>The third step is consensus  that needs to be exchanged.</a:t>
            </a:r>
          </a:p>
          <a:p>
            <a:pPr lvl="1"/>
            <a:r>
              <a:rPr lang="en-US" sz="2400" dirty="0" smtClean="0"/>
              <a:t>Each iteration is not feasible, converge </a:t>
            </a:r>
            <a:r>
              <a:rPr lang="en-US" sz="2400" dirty="0"/>
              <a:t>O(1/k</a:t>
            </a:r>
            <a:r>
              <a:rPr lang="en-US" sz="2400" dirty="0" smtClean="0"/>
              <a:t>) speed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17600" y="76201"/>
            <a:ext cx="11074400" cy="581025"/>
          </a:xfrm>
        </p:spPr>
        <p:txBody>
          <a:bodyPr>
            <a:no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Two Block ADMM Review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346072"/>
            <a:ext cx="8864600" cy="73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67001"/>
            <a:ext cx="9144000" cy="105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4267201"/>
            <a:ext cx="6807200" cy="118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3962400" y="3048000"/>
            <a:ext cx="4470400" cy="685800"/>
          </a:xfrm>
          <a:prstGeom prst="wedgeEllipseCallout">
            <a:avLst>
              <a:gd name="adj1" fmla="val 56918"/>
              <a:gd name="adj2" fmla="val -128533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Review: Dual Problem for Constrained Optimization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24" y="900922"/>
            <a:ext cx="10003226" cy="595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71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76201"/>
            <a:ext cx="11074400" cy="581025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Comic Sans MS"/>
                <a:cs typeface="Comic Sans MS"/>
              </a:rPr>
              <a:t>Guass</a:t>
            </a:r>
            <a:r>
              <a:rPr lang="en-US" dirty="0">
                <a:latin typeface="Comic Sans MS"/>
                <a:cs typeface="Comic Sans MS"/>
              </a:rPr>
              <a:t>-Seidel </a:t>
            </a:r>
            <a:r>
              <a:rPr lang="en-US" dirty="0" err="1">
                <a:latin typeface="Comic Sans MS"/>
                <a:cs typeface="Comic Sans MS"/>
              </a:rPr>
              <a:t>v.s</a:t>
            </a:r>
            <a:r>
              <a:rPr lang="en-US" dirty="0">
                <a:latin typeface="Comic Sans MS"/>
                <a:cs typeface="Comic Sans MS"/>
              </a:rPr>
              <a:t>. Jacobian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733" y="914400"/>
            <a:ext cx="11235267" cy="5181600"/>
          </a:xfrm>
        </p:spPr>
        <p:txBody>
          <a:bodyPr/>
          <a:lstStyle/>
          <a:p>
            <a:r>
              <a:rPr lang="en-US" dirty="0"/>
              <a:t>Solve the linear system Ax = </a:t>
            </a:r>
            <a:r>
              <a:rPr lang="en-US" dirty="0" smtClean="0"/>
              <a:t>b</a:t>
            </a:r>
            <a:endParaRPr lang="en-US" dirty="0"/>
          </a:p>
          <a:p>
            <a:r>
              <a:rPr lang="en-US" dirty="0" smtClean="0"/>
              <a:t>Extension to multi-block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40</a:t>
            </a:fld>
            <a:r>
              <a:rPr lang="en-US" dirty="0" smtClean="0">
                <a:solidFill>
                  <a:srgbClr val="FFFFFF"/>
                </a:solidFill>
              </a:rPr>
              <a:t>]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092668"/>
            <a:ext cx="10668000" cy="407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07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1"/>
            <a:ext cx="11074400" cy="581025"/>
          </a:xfrm>
        </p:spPr>
        <p:txBody>
          <a:bodyPr>
            <a:normAutofit fontScale="90000"/>
          </a:bodyPr>
          <a:lstStyle/>
          <a:p>
            <a:r>
              <a:rPr lang="en-US" dirty="0"/>
              <a:t>Gauss-Seidel type extension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41</a:t>
            </a:fld>
            <a:r>
              <a:rPr lang="en-US" dirty="0" smtClean="0">
                <a:solidFill>
                  <a:srgbClr val="FFFFFF"/>
                </a:solidFill>
              </a:rPr>
              <a:t>]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219200"/>
            <a:ext cx="954011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08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6635" y="145994"/>
            <a:ext cx="11074400" cy="5810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/>
                <a:cs typeface="Comic Sans MS"/>
              </a:rPr>
              <a:t>Gauss-Seidel Type Extension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1653" y="1008551"/>
            <a:ext cx="10302501" cy="3541714"/>
          </a:xfrm>
        </p:spPr>
        <p:txBody>
          <a:bodyPr>
            <a:noAutofit/>
          </a:bodyPr>
          <a:lstStyle/>
          <a:p>
            <a:r>
              <a:rPr lang="en-US" dirty="0"/>
              <a:t>Direct extension of Gauss-Seidel </a:t>
            </a:r>
            <a:r>
              <a:rPr lang="en-US" dirty="0" smtClean="0"/>
              <a:t>multi-block </a:t>
            </a:r>
            <a:r>
              <a:rPr lang="en-US" dirty="0"/>
              <a:t>ADMM is </a:t>
            </a:r>
            <a:r>
              <a:rPr lang="en-US" dirty="0" smtClean="0"/>
              <a:t>not necessarily </a:t>
            </a:r>
            <a:r>
              <a:rPr lang="en-US" dirty="0"/>
              <a:t>convergent.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Prof. Hong </a:t>
            </a:r>
            <a:r>
              <a:rPr lang="en-US" dirty="0">
                <a:solidFill>
                  <a:srgbClr val="FFFF00"/>
                </a:solidFill>
              </a:rPr>
              <a:t>proved the convergence of Algorithm 2 with </a:t>
            </a:r>
            <a:r>
              <a:rPr lang="en-US" dirty="0" smtClean="0">
                <a:solidFill>
                  <a:srgbClr val="FFFF00"/>
                </a:solidFill>
              </a:rPr>
              <a:t>sufficient small </a:t>
            </a:r>
            <a:r>
              <a:rPr lang="en-US" dirty="0">
                <a:solidFill>
                  <a:srgbClr val="FFFF00"/>
                </a:solidFill>
              </a:rPr>
              <a:t>step size for </a:t>
            </a:r>
            <a:r>
              <a:rPr lang="en-US" dirty="0" err="1">
                <a:solidFill>
                  <a:srgbClr val="FFFF00"/>
                </a:solidFill>
              </a:rPr>
              <a:t>Lagrangian</a:t>
            </a:r>
            <a:r>
              <a:rPr lang="en-US" dirty="0">
                <a:solidFill>
                  <a:srgbClr val="FFFF00"/>
                </a:solidFill>
              </a:rPr>
              <a:t> multiplier update and </a:t>
            </a:r>
            <a:r>
              <a:rPr lang="en-US" dirty="0" smtClean="0">
                <a:solidFill>
                  <a:srgbClr val="FFFF00"/>
                </a:solidFill>
              </a:rPr>
              <a:t>additional assumptions </a:t>
            </a:r>
            <a:r>
              <a:rPr lang="en-US" dirty="0">
                <a:solidFill>
                  <a:srgbClr val="FFFF00"/>
                </a:solidFill>
              </a:rPr>
              <a:t>on the problem.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Prof. Ye </a:t>
            </a:r>
            <a:r>
              <a:rPr lang="en-US" dirty="0">
                <a:solidFill>
                  <a:srgbClr val="FFFF00"/>
                </a:solidFill>
              </a:rPr>
              <a:t>conjugates that an independent uniform </a:t>
            </a:r>
            <a:r>
              <a:rPr lang="en-US" dirty="0" smtClean="0">
                <a:solidFill>
                  <a:srgbClr val="FFFF00"/>
                </a:solidFill>
              </a:rPr>
              <a:t>random permutation </a:t>
            </a:r>
            <a:r>
              <a:rPr lang="en-US" dirty="0">
                <a:solidFill>
                  <a:srgbClr val="FFFF00"/>
                </a:solidFill>
              </a:rPr>
              <a:t>of the update order for blocks in each </a:t>
            </a:r>
            <a:r>
              <a:rPr lang="en-US" dirty="0" smtClean="0">
                <a:solidFill>
                  <a:srgbClr val="FFFF00"/>
                </a:solidFill>
              </a:rPr>
              <a:t>iteration will </a:t>
            </a:r>
            <a:r>
              <a:rPr lang="en-US" dirty="0">
                <a:solidFill>
                  <a:srgbClr val="FFFF00"/>
                </a:solidFill>
              </a:rPr>
              <a:t>result in a convergent iteration scheme.</a:t>
            </a:r>
          </a:p>
          <a:p>
            <a:r>
              <a:rPr lang="en-US" dirty="0" smtClean="0"/>
              <a:t>Some </a:t>
            </a:r>
            <a:r>
              <a:rPr lang="en-US" dirty="0"/>
              <a:t>slightly </a:t>
            </a:r>
            <a:r>
              <a:rPr lang="en-US" dirty="0" smtClean="0"/>
              <a:t>modified </a:t>
            </a:r>
            <a:r>
              <a:rPr lang="en-US" dirty="0"/>
              <a:t>versions of Algorithm 2 with </a:t>
            </a:r>
            <a:r>
              <a:rPr lang="en-US" dirty="0" smtClean="0"/>
              <a:t>provable convergence </a:t>
            </a:r>
            <a:r>
              <a:rPr lang="en-US" dirty="0"/>
              <a:t>and competitive iteration simplicity </a:t>
            </a:r>
            <a:r>
              <a:rPr lang="en-US" dirty="0" smtClean="0"/>
              <a:t>and computing efficiently </a:t>
            </a:r>
            <a:r>
              <a:rPr lang="en-US" dirty="0"/>
              <a:t>have been proposed.</a:t>
            </a:r>
          </a:p>
        </p:txBody>
      </p:sp>
    </p:spTree>
    <p:extLst>
      <p:ext uri="{BB962C8B-B14F-4D97-AF65-F5344CB8AC3E}">
        <p14:creationId xmlns:p14="http://schemas.microsoft.com/office/powerpoint/2010/main" val="28774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822" y="130771"/>
            <a:ext cx="9652000" cy="5810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/>
                <a:cs typeface="Comic Sans MS"/>
              </a:rPr>
              <a:t>Jacobian Type Extension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43</a:t>
            </a:fld>
            <a:r>
              <a:rPr lang="en-US" dirty="0" smtClean="0">
                <a:solidFill>
                  <a:srgbClr val="FFFFFF"/>
                </a:solidFill>
              </a:rPr>
              <a:t>]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990600"/>
            <a:ext cx="10278301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80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1"/>
            <a:ext cx="9652000" cy="5810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/>
                <a:cs typeface="Comic Sans MS"/>
              </a:rPr>
              <a:t>Jacobian Type Extension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040" y="935555"/>
            <a:ext cx="9905999" cy="3541714"/>
          </a:xfrm>
        </p:spPr>
        <p:txBody>
          <a:bodyPr>
            <a:noAutofit/>
          </a:bodyPr>
          <a:lstStyle/>
          <a:p>
            <a:r>
              <a:rPr lang="en-US" sz="3200" dirty="0" smtClean="0"/>
              <a:t>More computational efficient in the sense of parallelization.</a:t>
            </a:r>
          </a:p>
          <a:p>
            <a:r>
              <a:rPr lang="en-US" sz="3200" dirty="0" smtClean="0"/>
              <a:t>Algorithm 3 is not necessarily convergent in the general case, even in the 2 blocks case.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Yin proves that if matrices </a:t>
            </a:r>
            <a:r>
              <a:rPr lang="en-US" sz="3200" b="1" dirty="0" smtClean="0">
                <a:solidFill>
                  <a:srgbClr val="FFFF00"/>
                </a:solidFill>
              </a:rPr>
              <a:t>A</a:t>
            </a:r>
            <a:r>
              <a:rPr lang="en-US" sz="3200" dirty="0" smtClean="0">
                <a:solidFill>
                  <a:srgbClr val="FFFF00"/>
                </a:solidFill>
              </a:rPr>
              <a:t>i are mutually near-orthogonal and have full column-rank, the Algorithm 3 converges globally.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Need schemes to improve convergence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92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174" y="408780"/>
            <a:ext cx="9652000" cy="5810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/>
                <a:cs typeface="Comic Sans MS"/>
              </a:rPr>
              <a:t>Variable Splitting ADMM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The optimization problem </a:t>
            </a:r>
            <a:r>
              <a:rPr lang="en-US" sz="2400" dirty="0" smtClean="0"/>
              <a:t>can </a:t>
            </a:r>
            <a:r>
              <a:rPr lang="en-US" sz="2400" dirty="0"/>
              <a:t>be reformulated by </a:t>
            </a:r>
            <a:r>
              <a:rPr lang="en-US" sz="2400" dirty="0" smtClean="0"/>
              <a:t>introducing auxiliary </a:t>
            </a:r>
            <a:r>
              <a:rPr lang="en-US" sz="2400" dirty="0"/>
              <a:t>variable </a:t>
            </a:r>
            <a:r>
              <a:rPr lang="en-US" sz="2400" b="1" dirty="0"/>
              <a:t>z</a:t>
            </a:r>
            <a:r>
              <a:rPr lang="en-US" sz="2400" dirty="0"/>
              <a:t> to deal with the multi-block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45</a:t>
            </a:fld>
            <a:r>
              <a:rPr lang="en-US" dirty="0" smtClean="0">
                <a:solidFill>
                  <a:srgbClr val="FFFFFF"/>
                </a:solidFill>
              </a:rPr>
              <a:t>]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9" y="1981200"/>
            <a:ext cx="10768711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54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28576"/>
            <a:ext cx="9652000" cy="5810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/>
                <a:cs typeface="Comic Sans MS"/>
              </a:rPr>
              <a:t>Variable Splitting ADMM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46</a:t>
            </a:fld>
            <a:r>
              <a:rPr lang="en-US" smtClean="0">
                <a:solidFill>
                  <a:srgbClr val="FFFFFF"/>
                </a:solidFill>
              </a:rPr>
              <a:t>]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99" y="1066800"/>
            <a:ext cx="10150956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50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76201"/>
            <a:ext cx="9652000" cy="5810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/>
                <a:cs typeface="Comic Sans MS"/>
              </a:rPr>
              <a:t>Variable Splitting ADMM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47</a:t>
            </a:fld>
            <a:r>
              <a:rPr lang="en-US" smtClean="0">
                <a:solidFill>
                  <a:srgbClr val="FFFFFF"/>
                </a:solidFill>
              </a:rPr>
              <a:t>]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987804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72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787" y="163796"/>
            <a:ext cx="9652000" cy="581025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Comic Sans MS"/>
                <a:cs typeface="Comic Sans MS"/>
              </a:rPr>
              <a:t>ADMM with Gaussian Back Substitution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143000"/>
            <a:ext cx="1080459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4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641" y="342191"/>
            <a:ext cx="9652000" cy="581025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Comic Sans MS"/>
                <a:cs typeface="Comic Sans MS"/>
              </a:rPr>
              <a:t>ADMM with Gaussian Back Substitution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295400"/>
            <a:ext cx="1113358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10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Dual Ascent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1338262"/>
            <a:ext cx="1047750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01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7981" y="137802"/>
            <a:ext cx="9652000" cy="581025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Comic Sans MS"/>
                <a:cs typeface="Comic Sans MS"/>
              </a:rPr>
              <a:t>ADMM with Gaussian Back Substitution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50</a:t>
            </a:fld>
            <a:r>
              <a:rPr lang="en-US" smtClean="0">
                <a:solidFill>
                  <a:srgbClr val="FFFFFF"/>
                </a:solidFill>
              </a:rPr>
              <a:t>]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992908"/>
            <a:ext cx="10368396" cy="517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79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76201"/>
            <a:ext cx="9652000" cy="5810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/>
                <a:cs typeface="Comic Sans MS"/>
              </a:rPr>
              <a:t>Proximal Jacobian ADMM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08" y="1219200"/>
            <a:ext cx="1086219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45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76201"/>
            <a:ext cx="9652000" cy="5810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/>
                <a:cs typeface="Comic Sans MS"/>
              </a:rPr>
              <a:t>Proximal Operator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990600"/>
            <a:ext cx="958258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8636000" y="4267200"/>
            <a:ext cx="1828800" cy="533400"/>
          </a:xfrm>
          <a:prstGeom prst="wedgeRoundRectCallout">
            <a:avLst>
              <a:gd name="adj1" fmla="val -167031"/>
              <a:gd name="adj2" fmla="val -8436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Penalty for Large </a:t>
            </a:r>
            <a:r>
              <a:rPr lang="en-US" dirty="0"/>
              <a:t>S</a:t>
            </a:r>
            <a:r>
              <a:rPr lang="en-US" dirty="0" smtClean="0"/>
              <a:t>tep 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1828800" y="4800600"/>
            <a:ext cx="1828800" cy="533400"/>
          </a:xfrm>
          <a:prstGeom prst="wedgeRoundRectCallout">
            <a:avLst>
              <a:gd name="adj1" fmla="val 76634"/>
              <a:gd name="adj2" fmla="val -10692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 Suffer in</a:t>
            </a:r>
            <a:r>
              <a:rPr lang="en-US" dirty="0"/>
              <a:t>f</a:t>
            </a:r>
            <a:r>
              <a:rPr lang="en-US" dirty="0" smtClean="0"/>
              <a:t>easibility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1422400" y="3581400"/>
            <a:ext cx="1828800" cy="533400"/>
          </a:xfrm>
          <a:prstGeom prst="wedgeRoundRectCallout">
            <a:avLst>
              <a:gd name="adj1" fmla="val 93203"/>
              <a:gd name="adj2" fmla="val 5849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Feasibility </a:t>
            </a:r>
          </a:p>
          <a:p>
            <a:pPr algn="ctr"/>
            <a:r>
              <a:rPr lang="en-US" dirty="0" smtClean="0"/>
              <a:t>Boundary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3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76201"/>
            <a:ext cx="9652000" cy="581025"/>
          </a:xfrm>
        </p:spPr>
        <p:txBody>
          <a:bodyPr>
            <a:normAutofit fontScale="90000"/>
          </a:bodyPr>
          <a:lstStyle/>
          <a:p>
            <a:r>
              <a:rPr lang="en-US" dirty="0"/>
              <a:t>Proximal Jacobian ADMM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53</a:t>
            </a:fld>
            <a:r>
              <a:rPr lang="en-US" dirty="0" smtClean="0">
                <a:solidFill>
                  <a:srgbClr val="FFFFFF"/>
                </a:solidFill>
              </a:rPr>
              <a:t>]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89" y="1143000"/>
            <a:ext cx="1086081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7221" y="76201"/>
            <a:ext cx="9652000" cy="581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Summary For Different Types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010900"/>
            <a:ext cx="9680987" cy="500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32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Summary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55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 fontScale="62500" lnSpcReduction="20000"/>
          </a:bodyPr>
          <a:lstStyle/>
          <a:p>
            <a:r>
              <a:rPr lang="en-US" sz="4500" dirty="0" smtClean="0"/>
              <a:t>ADMM</a:t>
            </a:r>
            <a:endParaRPr lang="en-US" sz="4500" dirty="0"/>
          </a:p>
          <a:p>
            <a:pPr lvl="1"/>
            <a:r>
              <a:rPr lang="en-US" sz="4500" dirty="0"/>
              <a:t>Algorithm</a:t>
            </a:r>
          </a:p>
          <a:p>
            <a:pPr lvl="1"/>
            <a:r>
              <a:rPr lang="en-US" sz="4500" dirty="0"/>
              <a:t>Applications</a:t>
            </a:r>
          </a:p>
          <a:p>
            <a:pPr lvl="1"/>
            <a:r>
              <a:rPr lang="en-US" sz="4500" dirty="0"/>
              <a:t>Non-convex ADMM</a:t>
            </a:r>
          </a:p>
          <a:p>
            <a:pPr lvl="1"/>
            <a:r>
              <a:rPr lang="en-US" sz="4500" dirty="0" err="1"/>
              <a:t>Multiblock</a:t>
            </a:r>
            <a:r>
              <a:rPr lang="en-US" sz="4500" dirty="0"/>
              <a:t> ADMM</a:t>
            </a:r>
          </a:p>
          <a:p>
            <a:pPr marL="0" indent="0">
              <a:buNone/>
            </a:pPr>
            <a:r>
              <a:rPr lang="en-US" sz="3200" dirty="0"/>
              <a:t>“Distributed Optimization and Statistical Learning via the Alternating Direction Method of Multipliers”, S. Boyd, N. Parikh, E. Chu, B. </a:t>
            </a:r>
            <a:r>
              <a:rPr lang="en-US" sz="3200" dirty="0" err="1"/>
              <a:t>Peleato</a:t>
            </a:r>
            <a:r>
              <a:rPr lang="en-US" sz="3200" dirty="0"/>
              <a:t>, J Eckstein, Foundation and Trends in Machine Learning, 2011</a:t>
            </a:r>
          </a:p>
          <a:p>
            <a:pPr marL="0" indent="0">
              <a:buNone/>
            </a:pPr>
            <a:r>
              <a:rPr lang="en-US" sz="3200" dirty="0"/>
              <a:t>M. Hong, Z.-Q. </a:t>
            </a:r>
            <a:r>
              <a:rPr lang="en-US" sz="3200" dirty="0" err="1"/>
              <a:t>Luo</a:t>
            </a:r>
            <a:r>
              <a:rPr lang="en-US" sz="3200" dirty="0"/>
              <a:t>, and M. </a:t>
            </a:r>
            <a:r>
              <a:rPr lang="en-US" sz="3200" dirty="0" err="1"/>
              <a:t>Razaviyayn</a:t>
            </a:r>
            <a:r>
              <a:rPr lang="en-US" sz="3200" dirty="0"/>
              <a:t>, “Convergence analysis of alternating direction method of multipliers for a family of </a:t>
            </a:r>
            <a:r>
              <a:rPr lang="en-US" sz="3200" dirty="0" err="1"/>
              <a:t>nonconvex</a:t>
            </a:r>
            <a:r>
              <a:rPr lang="en-US" sz="3200" dirty="0"/>
              <a:t> problems," SIAM Journal On Optimization, vol. 26, no. 1, pp. 337-364, 2016</a:t>
            </a:r>
          </a:p>
          <a:p>
            <a:pPr marL="0" indent="0">
              <a:buNone/>
            </a:pPr>
            <a:r>
              <a:rPr lang="en-US" sz="3200" dirty="0" err="1"/>
              <a:t>Lanchao</a:t>
            </a:r>
            <a:r>
              <a:rPr lang="en-US" sz="3200" dirty="0"/>
              <a:t> Liu and Zhu Han, “Multi-Block ADMM for Big Data Optimization in Smart Grid,” ICNC 2015</a:t>
            </a:r>
          </a:p>
          <a:p>
            <a:endParaRPr lang="en-US" sz="3200" dirty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33926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Dual </a:t>
            </a:r>
            <a:r>
              <a:rPr lang="en-US" dirty="0" smtClean="0">
                <a:latin typeface="Comic Sans MS" panose="030F0702030302020204" pitchFamily="66" charset="0"/>
              </a:rPr>
              <a:t>Ascent (Cont.)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1204912"/>
            <a:ext cx="948690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00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Dual Decomposition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488" y="840548"/>
            <a:ext cx="9528609" cy="595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099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Convergence of Dual Decomposition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523" y="1605698"/>
            <a:ext cx="102298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72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Method of Multipliers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85" y="830262"/>
            <a:ext cx="10763250" cy="4371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85" y="5173404"/>
            <a:ext cx="6911334" cy="175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84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2027</TotalTime>
  <Words>810</Words>
  <Application>Microsoft Macintosh PowerPoint</Application>
  <PresentationFormat>Widescreen</PresentationFormat>
  <Paragraphs>182</Paragraphs>
  <Slides>55</Slides>
  <Notes>2</Notes>
  <HiddenSlides>14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Calibri</vt:lpstr>
      <vt:lpstr>Comic Sans MS</vt:lpstr>
      <vt:lpstr>Trebuchet MS</vt:lpstr>
      <vt:lpstr>Tw Cen MT</vt:lpstr>
      <vt:lpstr>Arial</vt:lpstr>
      <vt:lpstr>Circuit</vt:lpstr>
      <vt:lpstr>Signal processing and Networking for Big Data Applications  Lecture 4: Alternating Direction Method of Multipliers (ADMM)</vt:lpstr>
      <vt:lpstr>Outline (Chapter 3.5-3.6)</vt:lpstr>
      <vt:lpstr>The Problem to be Solved</vt:lpstr>
      <vt:lpstr>Review: Dual Problem for Constrained Optimization</vt:lpstr>
      <vt:lpstr>Dual Ascent</vt:lpstr>
      <vt:lpstr>Dual Ascent (Cont.)</vt:lpstr>
      <vt:lpstr>Dual Decomposition</vt:lpstr>
      <vt:lpstr>Convergence of Dual Decomposition</vt:lpstr>
      <vt:lpstr>Method of Multipliers</vt:lpstr>
      <vt:lpstr>Method of Multipliers</vt:lpstr>
      <vt:lpstr>The ADMM Algorithm</vt:lpstr>
      <vt:lpstr>The ADMM Algorithm</vt:lpstr>
      <vt:lpstr>The ADMM Algorithm</vt:lpstr>
      <vt:lpstr>Optimality Conditions (READ)</vt:lpstr>
      <vt:lpstr>Convergence</vt:lpstr>
      <vt:lpstr>Convergence Rate</vt:lpstr>
      <vt:lpstr>outline</vt:lpstr>
      <vt:lpstr>Application 1: Constrained l1 problem</vt:lpstr>
      <vt:lpstr>Application 1: Constrained l1 problem</vt:lpstr>
      <vt:lpstr>How to solve x problem? The Soft-Thresholding</vt:lpstr>
      <vt:lpstr>Application 1: Constrained l1 problem</vt:lpstr>
      <vt:lpstr>Application 2: Multiple Regularizations</vt:lpstr>
      <vt:lpstr>Application 2: Multiple Regularizations</vt:lpstr>
      <vt:lpstr>ADMM for Multiple Regularizations</vt:lpstr>
      <vt:lpstr>Application 3: Intersection of Two Sets</vt:lpstr>
      <vt:lpstr>Application 3: Consensus Problem</vt:lpstr>
      <vt:lpstr>Application 3: Consensus Problem</vt:lpstr>
      <vt:lpstr>Application 3: Consensus Problem</vt:lpstr>
      <vt:lpstr>Consensus SVM (from Boyd)</vt:lpstr>
      <vt:lpstr>Consensus SVM (from Boyd)</vt:lpstr>
      <vt:lpstr>Application 5: Sharing Problem</vt:lpstr>
      <vt:lpstr>Application 5: Sharing Problem</vt:lpstr>
      <vt:lpstr>outline</vt:lpstr>
      <vt:lpstr>Non-convex ADMM: Basic setup</vt:lpstr>
      <vt:lpstr>Non-convex ADMM: Basic setup</vt:lpstr>
      <vt:lpstr>Non-convex ADMM: Basic setup</vt:lpstr>
      <vt:lpstr>Overview of Applications</vt:lpstr>
      <vt:lpstr>outline</vt:lpstr>
      <vt:lpstr>Two Block ADMM Review</vt:lpstr>
      <vt:lpstr>Guass-Seidel v.s. Jacobian</vt:lpstr>
      <vt:lpstr>Gauss-Seidel type extension</vt:lpstr>
      <vt:lpstr>Gauss-Seidel Type Extension</vt:lpstr>
      <vt:lpstr>Jacobian Type Extension</vt:lpstr>
      <vt:lpstr>Jacobian Type Extension</vt:lpstr>
      <vt:lpstr>Variable Splitting ADMM</vt:lpstr>
      <vt:lpstr>Variable Splitting ADMM</vt:lpstr>
      <vt:lpstr>Variable Splitting ADMM</vt:lpstr>
      <vt:lpstr>ADMM with Gaussian Back Substitution</vt:lpstr>
      <vt:lpstr>ADMM with Gaussian Back Substitution</vt:lpstr>
      <vt:lpstr>ADMM with Gaussian Back Substitution</vt:lpstr>
      <vt:lpstr>Proximal Jacobian ADMM</vt:lpstr>
      <vt:lpstr>Proximal Operator</vt:lpstr>
      <vt:lpstr>Proximal Jacobian ADMM</vt:lpstr>
      <vt:lpstr>Summary For Different Types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feedforward networks part 1</dc:title>
  <dc:creator>lab</dc:creator>
  <cp:lastModifiedBy>Microsoft Office User</cp:lastModifiedBy>
  <cp:revision>116</cp:revision>
  <dcterms:created xsi:type="dcterms:W3CDTF">2017-06-14T19:14:37Z</dcterms:created>
  <dcterms:modified xsi:type="dcterms:W3CDTF">2019-03-09T23:25:42Z</dcterms:modified>
</cp:coreProperties>
</file>