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handoutMasterIdLst>
    <p:handoutMasterId r:id="rId94"/>
  </p:handoutMasterIdLst>
  <p:sldIdLst>
    <p:sldId id="256" r:id="rId5"/>
    <p:sldId id="257" r:id="rId6"/>
    <p:sldId id="275" r:id="rId7"/>
    <p:sldId id="272" r:id="rId8"/>
    <p:sldId id="363" r:id="rId9"/>
    <p:sldId id="364" r:id="rId10"/>
    <p:sldId id="365" r:id="rId11"/>
    <p:sldId id="327" r:id="rId12"/>
    <p:sldId id="273" r:id="rId13"/>
    <p:sldId id="274" r:id="rId14"/>
    <p:sldId id="269" r:id="rId15"/>
    <p:sldId id="276" r:id="rId16"/>
    <p:sldId id="277" r:id="rId17"/>
    <p:sldId id="283" r:id="rId18"/>
    <p:sldId id="271" r:id="rId19"/>
    <p:sldId id="278" r:id="rId20"/>
    <p:sldId id="279" r:id="rId21"/>
    <p:sldId id="280" r:id="rId22"/>
    <p:sldId id="329" r:id="rId23"/>
    <p:sldId id="281" r:id="rId24"/>
    <p:sldId id="298" r:id="rId25"/>
    <p:sldId id="266" r:id="rId26"/>
    <p:sldId id="299" r:id="rId27"/>
    <p:sldId id="300" r:id="rId28"/>
    <p:sldId id="301" r:id="rId29"/>
    <p:sldId id="302" r:id="rId30"/>
    <p:sldId id="303" r:id="rId31"/>
    <p:sldId id="304" r:id="rId32"/>
    <p:sldId id="305" r:id="rId33"/>
    <p:sldId id="306" r:id="rId34"/>
    <p:sldId id="307" r:id="rId35"/>
    <p:sldId id="308" r:id="rId36"/>
    <p:sldId id="309" r:id="rId37"/>
    <p:sldId id="284" r:id="rId38"/>
    <p:sldId id="285" r:id="rId39"/>
    <p:sldId id="282"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326" r:id="rId53"/>
    <p:sldId id="319" r:id="rId54"/>
    <p:sldId id="321" r:id="rId55"/>
    <p:sldId id="322" r:id="rId56"/>
    <p:sldId id="323" r:id="rId57"/>
    <p:sldId id="324" r:id="rId58"/>
    <p:sldId id="325" r:id="rId59"/>
    <p:sldId id="311" r:id="rId60"/>
    <p:sldId id="312" r:id="rId61"/>
    <p:sldId id="313" r:id="rId62"/>
    <p:sldId id="328" r:id="rId63"/>
    <p:sldId id="315" r:id="rId64"/>
    <p:sldId id="316" r:id="rId65"/>
    <p:sldId id="317" r:id="rId66"/>
    <p:sldId id="318" r:id="rId67"/>
    <p:sldId id="330" r:id="rId68"/>
    <p:sldId id="333" r:id="rId69"/>
    <p:sldId id="334" r:id="rId70"/>
    <p:sldId id="331" r:id="rId71"/>
    <p:sldId id="332"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5" r:id="rId85"/>
    <p:sldId id="356" r:id="rId86"/>
    <p:sldId id="357" r:id="rId87"/>
    <p:sldId id="358" r:id="rId88"/>
    <p:sldId id="359" r:id="rId89"/>
    <p:sldId id="360" r:id="rId90"/>
    <p:sldId id="362" r:id="rId91"/>
    <p:sldId id="320"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82837" autoAdjust="0"/>
  </p:normalViewPr>
  <p:slideViewPr>
    <p:cSldViewPr snapToGrid="0" showGuides="1">
      <p:cViewPr varScale="1">
        <p:scale>
          <a:sx n="80" d="100"/>
          <a:sy n="80" d="100"/>
        </p:scale>
        <p:origin x="360" y="176"/>
      </p:cViewPr>
      <p:guideLst>
        <p:guide orient="horz" pos="2160"/>
        <p:guide pos="3840"/>
      </p:guideLst>
    </p:cSldViewPr>
  </p:slideViewPr>
  <p:notesTextViewPr>
    <p:cViewPr>
      <p:scale>
        <a:sx n="3" d="2"/>
        <a:sy n="3" d="2"/>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microsoft.com/office/2015/10/relationships/revisionInfo" Target="revisionInfo.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3/10/19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3/10/19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problem, which is denominated the subproblem, either it decomposes by blocks in subproblems or it attains such a structure such that</a:t>
            </a:r>
          </a:p>
          <a:p>
            <a:r>
              <a:rPr lang="en-US" dirty="0"/>
              <a:t>it is much easier to solve than the original problem.</a:t>
            </a:r>
          </a:p>
        </p:txBody>
      </p:sp>
      <p:sp>
        <p:nvSpPr>
          <p:cNvPr id="4" name="Slide Number Placeholder 3"/>
          <p:cNvSpPr>
            <a:spLocks noGrp="1"/>
          </p:cNvSpPr>
          <p:nvPr>
            <p:ph type="sldNum" sz="quarter" idx="10"/>
          </p:nvPr>
        </p:nvSpPr>
        <p:spPr/>
        <p:txBody>
          <a:bodyPr/>
          <a:lstStyle/>
          <a:p>
            <a:fld id="{0A3C37BE-C303-496D-B5CD-85F2937540FC}" type="slidenum">
              <a:rPr lang="en-US" smtClean="0"/>
              <a:t>16</a:t>
            </a:fld>
            <a:endParaRPr lang="en-US"/>
          </a:p>
        </p:txBody>
      </p:sp>
    </p:spTree>
    <p:extLst>
      <p:ext uri="{BB962C8B-B14F-4D97-AF65-F5344CB8AC3E}">
        <p14:creationId xmlns:p14="http://schemas.microsoft.com/office/powerpoint/2010/main" val="315513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Lower bound: because it </a:t>
            </a:r>
            <a:r>
              <a:rPr lang="en-US" sz="1200" b="0" i="0" u="none" strike="noStrike" kern="1200" baseline="0" dirty="0">
                <a:solidFill>
                  <a:schemeClr val="tx1"/>
                </a:solidFill>
                <a:latin typeface="+mn-lt"/>
                <a:ea typeface="+mn-ea"/>
                <a:cs typeface="+mn-cs"/>
              </a:rPr>
              <a:t>is a relaxed version of the original problem and its objective function approximates from below the</a:t>
            </a:r>
          </a:p>
          <a:p>
            <a:r>
              <a:rPr lang="en-US" sz="1200" b="0" i="0" u="none" strike="noStrike" kern="1200" baseline="0" dirty="0">
                <a:solidFill>
                  <a:schemeClr val="tx1"/>
                </a:solidFill>
                <a:latin typeface="+mn-lt"/>
                <a:ea typeface="+mn-ea"/>
                <a:cs typeface="+mn-cs"/>
              </a:rPr>
              <a:t>objective function of the original problem.</a:t>
            </a:r>
          </a:p>
          <a:p>
            <a:r>
              <a:rPr lang="en-US" sz="1200" b="0" i="0" u="none" strike="noStrike" kern="1200" baseline="0" dirty="0">
                <a:solidFill>
                  <a:schemeClr val="tx1"/>
                </a:solidFill>
                <a:latin typeface="+mn-lt"/>
                <a:ea typeface="+mn-ea"/>
                <a:cs typeface="+mn-cs"/>
              </a:rPr>
              <a:t>Upper bound: because subproblem, is a further restricted version of the original problem.</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17</a:t>
            </a:fld>
            <a:endParaRPr lang="en-US"/>
          </a:p>
        </p:txBody>
      </p:sp>
    </p:spTree>
    <p:extLst>
      <p:ext uri="{BB962C8B-B14F-4D97-AF65-F5344CB8AC3E}">
        <p14:creationId xmlns:p14="http://schemas.microsoft.com/office/powerpoint/2010/main" val="1677749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Shape 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zh-CN">
                <a:latin typeface="Calibri" charset="0"/>
                <a:ea typeface="宋体" charset="0"/>
                <a:sym typeface="Calibri" charset="0"/>
              </a:rPr>
              <a:t>Derived from the duality theory</a:t>
            </a:r>
          </a:p>
          <a:p>
            <a:pPr eaLnBrk="1" hangingPunct="1">
              <a:spcBef>
                <a:spcPct val="0"/>
              </a:spcBef>
            </a:pPr>
            <a:r>
              <a:rPr lang="en-US" altLang="zh-CN">
                <a:latin typeface="Calibri" charset="0"/>
                <a:ea typeface="宋体" charset="0"/>
                <a:sym typeface="Calibri" charset="0"/>
              </a:rPr>
              <a:t>Assume the objective function is convex</a:t>
            </a:r>
            <a:endParaRPr lang="zh-CN" altLang="zh-CN">
              <a:latin typeface="Calibri" charset="0"/>
              <a:ea typeface="宋体" charset="0"/>
              <a:sym typeface="Calibri" charset="0"/>
            </a:endParaRPr>
          </a:p>
        </p:txBody>
      </p:sp>
      <p:sp>
        <p:nvSpPr>
          <p:cNvPr id="31747" name="Shape 98"/>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86825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MR10"/>
              </a:rPr>
              <a:t>The point </a:t>
            </a:r>
            <a:r>
              <a:rPr lang="en-US" sz="1200" b="0" i="1" u="none" strike="noStrike" baseline="0" dirty="0">
                <a:latin typeface="CMMI10"/>
              </a:rPr>
              <a:t>M</a:t>
            </a:r>
            <a:r>
              <a:rPr lang="en-US" sz="800" b="0" i="0" u="none" strike="noStrike" baseline="0" dirty="0">
                <a:latin typeface="CMR7"/>
              </a:rPr>
              <a:t>(2) </a:t>
            </a:r>
            <a:r>
              <a:rPr lang="en-US" sz="1200" b="0" i="0" u="none" strike="noStrike" baseline="0" dirty="0">
                <a:latin typeface="CMR10"/>
              </a:rPr>
              <a:t>in Fig a is the intersection of the Benders</a:t>
            </a:r>
          </a:p>
          <a:p>
            <a:pPr algn="l"/>
            <a:r>
              <a:rPr lang="en-US" sz="1200" b="0" i="0" u="none" strike="noStrike" baseline="0" dirty="0">
                <a:latin typeface="CMR10"/>
              </a:rPr>
              <a:t>cut obtained in the previous iteration (active constraint for subproblem</a:t>
            </a:r>
          </a:p>
          <a:p>
            <a:pPr algn="l"/>
            <a:r>
              <a:rPr lang="en-US" sz="1200" b="0" i="0" u="none" strike="noStrike" baseline="0" dirty="0">
                <a:latin typeface="CMR10"/>
              </a:rPr>
              <a:t>1) and the line </a:t>
            </a:r>
            <a:r>
              <a:rPr lang="en-US" sz="1200" b="0" i="1" u="none" strike="noStrike" baseline="0" dirty="0">
                <a:latin typeface="CMMI10"/>
              </a:rPr>
              <a:t>x </a:t>
            </a:r>
            <a:r>
              <a:rPr lang="en-US" sz="1200" b="0" i="0" u="none" strike="noStrike" baseline="0" dirty="0">
                <a:latin typeface="CMR10"/>
              </a:rPr>
              <a:t>= 0 (lower bound of the complicating variable </a:t>
            </a:r>
            <a:r>
              <a:rPr lang="en-US" sz="1200" b="0" i="1" u="none" strike="noStrike" baseline="0" dirty="0">
                <a:latin typeface="CMMI10"/>
              </a:rPr>
              <a:t>x</a:t>
            </a:r>
            <a:r>
              <a:rPr lang="en-US" sz="1200" b="0" i="0" u="none" strike="noStrike" baseline="0" dirty="0">
                <a:latin typeface="CMR10"/>
              </a:rPr>
              <a:t>). Similarly,</a:t>
            </a:r>
          </a:p>
          <a:p>
            <a:r>
              <a:rPr lang="en-US" sz="1200" b="0" i="0" u="none" strike="noStrike" baseline="0" dirty="0">
                <a:latin typeface="CMR10"/>
              </a:rPr>
              <a:t>the point </a:t>
            </a:r>
            <a:r>
              <a:rPr lang="en-US" sz="1200" b="0" i="1" u="none" strike="noStrike" baseline="0" dirty="0">
                <a:latin typeface="CMMI10"/>
              </a:rPr>
              <a:t>M</a:t>
            </a:r>
            <a:r>
              <a:rPr lang="en-US" sz="800" b="0" i="0" u="none" strike="noStrike" baseline="0" dirty="0">
                <a:latin typeface="CMR7"/>
              </a:rPr>
              <a:t>(2) </a:t>
            </a:r>
            <a:r>
              <a:rPr lang="en-US" sz="1200" b="0" i="0" u="none" strike="noStrike" baseline="0" dirty="0">
                <a:latin typeface="CMR10"/>
              </a:rPr>
              <a:t>in Fig. b is the intersection of the tangent hyperplane and  </a:t>
            </a: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α </a:t>
            </a:r>
            <a:r>
              <a:rPr lang="en-US" sz="1200" b="0" i="0" u="none" strike="noStrike" kern="1200" baseline="0" dirty="0">
                <a:solidFill>
                  <a:schemeClr val="tx1"/>
                </a:solidFill>
                <a:latin typeface="+mn-lt"/>
                <a:ea typeface="+mn-ea"/>
                <a:cs typeface="+mn-cs"/>
              </a:rPr>
              <a:t>function at the point </a:t>
            </a:r>
            <a:r>
              <a:rPr lang="en-US" sz="1200" b="0" i="1" u="none" strike="noStrike" kern="1200" baseline="0" dirty="0">
                <a:solidFill>
                  <a:schemeClr val="tx1"/>
                </a:solidFill>
                <a:latin typeface="+mn-lt"/>
                <a:ea typeface="+mn-ea"/>
                <a:cs typeface="+mn-cs"/>
              </a:rPr>
              <a:t>x</a:t>
            </a:r>
            <a:r>
              <a:rPr lang="en-US" sz="1200" b="0" i="0" u="none" strike="noStrike" kern="1200" baseline="0" dirty="0">
                <a:solidFill>
                  <a:schemeClr val="tx1"/>
                </a:solidFill>
                <a:latin typeface="+mn-lt"/>
                <a:ea typeface="+mn-ea"/>
                <a:cs typeface="+mn-cs"/>
              </a:rPr>
              <a:t>(1) = 16 (lower bound of the shadow region in</a:t>
            </a:r>
          </a:p>
          <a:p>
            <a:r>
              <a:rPr lang="en-US" sz="1200" b="0" i="0" u="none" strike="noStrike" kern="1200" baseline="0" dirty="0">
                <a:solidFill>
                  <a:schemeClr val="tx1"/>
                </a:solidFill>
                <a:latin typeface="+mn-lt"/>
                <a:ea typeface="+mn-ea"/>
                <a:cs typeface="+mn-cs"/>
              </a:rPr>
              <a:t>Fig. b) and the line </a:t>
            </a:r>
            <a:r>
              <a:rPr lang="en-US" sz="1200" b="0" i="1" u="none" strike="noStrike" kern="1200" baseline="0" dirty="0">
                <a:solidFill>
                  <a:schemeClr val="tx1"/>
                </a:solidFill>
                <a:latin typeface="+mn-lt"/>
                <a:ea typeface="+mn-ea"/>
                <a:cs typeface="+mn-cs"/>
              </a:rPr>
              <a:t>x </a:t>
            </a:r>
            <a:r>
              <a:rPr lang="en-US" sz="1200" b="0" i="0" u="none" strike="noStrike" kern="1200" baseline="0" dirty="0">
                <a:solidFill>
                  <a:schemeClr val="tx1"/>
                </a:solidFill>
                <a:latin typeface="+mn-lt"/>
                <a:ea typeface="+mn-ea"/>
                <a:cs typeface="+mn-cs"/>
              </a:rPr>
              <a:t>= 0.</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27</a:t>
            </a:fld>
            <a:endParaRPr lang="en-US"/>
          </a:p>
        </p:txBody>
      </p:sp>
    </p:spTree>
    <p:extLst>
      <p:ext uri="{BB962C8B-B14F-4D97-AF65-F5344CB8AC3E}">
        <p14:creationId xmlns:p14="http://schemas.microsoft.com/office/powerpoint/2010/main" val="200345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latin typeface="CMR10"/>
              </a:rPr>
              <a:t>Pruning:</a:t>
            </a:r>
            <a:r>
              <a:rPr lang="en-US" dirty="0">
                <a:latin typeface="CMR10"/>
              </a:rPr>
              <a:t>(for a minimization task)If the lower bound for a </a:t>
            </a:r>
            <a:r>
              <a:rPr lang="en-US" dirty="0" err="1">
                <a:latin typeface="CMR10"/>
              </a:rPr>
              <a:t>subregion</a:t>
            </a:r>
            <a:r>
              <a:rPr lang="en-US" dirty="0">
                <a:latin typeface="CMR10"/>
              </a:rPr>
              <a:t> A from the search tree is greater than the upper bound for any other (previously examined) </a:t>
            </a:r>
            <a:r>
              <a:rPr lang="en-US" dirty="0" err="1">
                <a:latin typeface="CMR10"/>
              </a:rPr>
              <a:t>subregion</a:t>
            </a:r>
            <a:r>
              <a:rPr lang="en-US" dirty="0">
                <a:latin typeface="CMR10"/>
              </a:rPr>
              <a:t> B, then A maybe safely discarded from the search.</a:t>
            </a:r>
          </a:p>
          <a:p>
            <a:endParaRPr lang="en-US" dirty="0">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MR10"/>
              </a:rPr>
              <a:t>It is usually implemented by maintaining a global variable m that records the minimum upper bound seen among all </a:t>
            </a:r>
            <a:r>
              <a:rPr lang="en-US" dirty="0" err="1">
                <a:latin typeface="CMR10"/>
              </a:rPr>
              <a:t>subregions</a:t>
            </a:r>
            <a:r>
              <a:rPr lang="en-US" dirty="0">
                <a:latin typeface="CMR10"/>
              </a:rPr>
              <a:t> examined so far; any node whose lower bound is greater than m can be discarded</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59</a:t>
            </a:fld>
            <a:endParaRPr lang="en-US"/>
          </a:p>
        </p:txBody>
      </p:sp>
    </p:spTree>
    <p:extLst>
      <p:ext uri="{BB962C8B-B14F-4D97-AF65-F5344CB8AC3E}">
        <p14:creationId xmlns:p14="http://schemas.microsoft.com/office/powerpoint/2010/main" val="185252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5222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zh-CN">
                <a:latin typeface="Calibri" charset="0"/>
                <a:ea typeface="宋体" charset="0"/>
                <a:sym typeface="Calibri" charset="0"/>
              </a:rPr>
              <a:t>p: profit value</a:t>
            </a:r>
          </a:p>
          <a:p>
            <a:pPr eaLnBrk="1" hangingPunct="1">
              <a:spcBef>
                <a:spcPct val="0"/>
              </a:spcBef>
            </a:pPr>
            <a:endParaRPr lang="en-US" altLang="zh-CN">
              <a:latin typeface="Calibri" charset="0"/>
              <a:ea typeface="宋体" charset="0"/>
              <a:sym typeface="Calibri" charset="0"/>
            </a:endParaRPr>
          </a:p>
          <a:p>
            <a:pPr eaLnBrk="1" hangingPunct="1">
              <a:spcBef>
                <a:spcPct val="0"/>
              </a:spcBef>
            </a:pPr>
            <a:r>
              <a:rPr lang="en-US" altLang="zh-CN">
                <a:latin typeface="Calibri" charset="0"/>
                <a:ea typeface="宋体" charset="0"/>
                <a:sym typeface="Calibri" charset="0"/>
              </a:rPr>
              <a:t>W: weight</a:t>
            </a:r>
          </a:p>
        </p:txBody>
      </p:sp>
    </p:spTree>
    <p:extLst>
      <p:ext uri="{BB962C8B-B14F-4D97-AF65-F5344CB8AC3E}">
        <p14:creationId xmlns:p14="http://schemas.microsoft.com/office/powerpoint/2010/main" val="1140466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5427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zh-CN">
                <a:latin typeface="Calibri" charset="0"/>
                <a:ea typeface="宋体" charset="0"/>
                <a:sym typeface="Calibri" charset="0"/>
              </a:rPr>
              <a:t>p: profit value</a:t>
            </a:r>
          </a:p>
          <a:p>
            <a:pPr eaLnBrk="1" hangingPunct="1">
              <a:spcBef>
                <a:spcPct val="0"/>
              </a:spcBef>
            </a:pPr>
            <a:endParaRPr lang="en-US" altLang="zh-CN">
              <a:latin typeface="Calibri" charset="0"/>
              <a:ea typeface="宋体" charset="0"/>
              <a:sym typeface="Calibri" charset="0"/>
            </a:endParaRPr>
          </a:p>
          <a:p>
            <a:pPr eaLnBrk="1" hangingPunct="1">
              <a:spcBef>
                <a:spcPct val="0"/>
              </a:spcBef>
            </a:pPr>
            <a:r>
              <a:rPr lang="en-US" altLang="zh-CN">
                <a:latin typeface="Calibri" charset="0"/>
                <a:ea typeface="宋体" charset="0"/>
                <a:sym typeface="Calibri" charset="0"/>
              </a:rPr>
              <a:t>W: weight</a:t>
            </a:r>
          </a:p>
        </p:txBody>
      </p:sp>
    </p:spTree>
    <p:extLst>
      <p:ext uri="{BB962C8B-B14F-4D97-AF65-F5344CB8AC3E}">
        <p14:creationId xmlns:p14="http://schemas.microsoft.com/office/powerpoint/2010/main" val="804603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Shape 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zh-CN">
                <a:latin typeface="Calibri" charset="0"/>
                <a:ea typeface="宋体" charset="0"/>
                <a:sym typeface="Calibri" charset="0"/>
              </a:rPr>
              <a:t>Assume linear case</a:t>
            </a:r>
            <a:endParaRPr lang="zh-CN" altLang="zh-CN">
              <a:latin typeface="Calibri" charset="0"/>
              <a:ea typeface="宋体" charset="0"/>
              <a:sym typeface="Calibri" charset="0"/>
            </a:endParaRPr>
          </a:p>
        </p:txBody>
      </p:sp>
      <p:sp>
        <p:nvSpPr>
          <p:cNvPr id="48131" name="Shape 98"/>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136454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9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endParaRPr lang="zh-CN" altLang="zh-CN">
              <a:latin typeface="Calibri" charset="0"/>
              <a:ea typeface="宋体" charset="0"/>
              <a:sym typeface="Calibri" charset="0"/>
            </a:endParaRPr>
          </a:p>
        </p:txBody>
      </p:sp>
      <p:sp>
        <p:nvSpPr>
          <p:cNvPr id="50179" name="Shape 98"/>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15435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6656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r>
              <a:rPr lang="en-US" sz="1200" b="0" i="0" kern="1200" dirty="0" smtClean="0">
                <a:solidFill>
                  <a:schemeClr val="tx1"/>
                </a:solidFill>
                <a:effectLst/>
                <a:latin typeface="+mn-lt"/>
                <a:ea typeface="+mn-ea"/>
                <a:cs typeface="+mn-cs"/>
              </a:rPr>
              <a:t>we might try to start by solving only a small </a:t>
            </a:r>
            <a:r>
              <a:rPr lang="en-US" sz="1200" b="0" i="0" kern="1200" dirty="0" err="1" smtClean="0">
                <a:solidFill>
                  <a:schemeClr val="tx1"/>
                </a:solidFill>
                <a:effectLst/>
                <a:latin typeface="+mn-lt"/>
                <a:ea typeface="+mn-ea"/>
                <a:cs typeface="+mn-cs"/>
              </a:rPr>
              <a:t>subproblem</a:t>
            </a:r>
            <a:r>
              <a:rPr lang="en-US" sz="1200" b="0" i="0" kern="1200" dirty="0" smtClean="0">
                <a:solidFill>
                  <a:schemeClr val="tx1"/>
                </a:solidFill>
                <a:effectLst/>
                <a:latin typeface="+mn-lt"/>
                <a:ea typeface="+mn-ea"/>
                <a:cs typeface="+mn-cs"/>
              </a:rPr>
              <a:t> of (KP) and then extend this solution iteratively until the complete problem is solved. In particular, it may be useful not to deal with all n items at once but to add items iteratively to the problem and its solution. This basic idea leads to the use of the concept of dynamic programming.</a:t>
            </a:r>
            <a:endParaRPr lang="en-US" altLang="zh-CN" dirty="0">
              <a:latin typeface="Calibri" charset="0"/>
              <a:ea typeface="宋体" charset="0"/>
              <a:sym typeface="Calibri" charset="0"/>
            </a:endParaRPr>
          </a:p>
        </p:txBody>
      </p:sp>
    </p:spTree>
    <p:extLst>
      <p:ext uri="{BB962C8B-B14F-4D97-AF65-F5344CB8AC3E}">
        <p14:creationId xmlns:p14="http://schemas.microsoft.com/office/powerpoint/2010/main" val="155494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Dance with handcuff</a:t>
            </a:r>
          </a:p>
        </p:txBody>
      </p:sp>
      <p:sp>
        <p:nvSpPr>
          <p:cNvPr id="4" name="Slide Number Placeholder 3"/>
          <p:cNvSpPr>
            <a:spLocks noGrp="1"/>
          </p:cNvSpPr>
          <p:nvPr>
            <p:ph type="sldNum" sz="quarter" idx="10"/>
          </p:nvPr>
        </p:nvSpPr>
        <p:spPr/>
        <p:txBody>
          <a:bodyPr/>
          <a:lstStyle/>
          <a:p>
            <a:fld id="{0A3C37BE-C303-496D-B5CD-85F2937540FC}" type="slidenum">
              <a:rPr lang="en-US" smtClean="0"/>
              <a:t>4</a:t>
            </a:fld>
            <a:endParaRPr lang="en-US"/>
          </a:p>
        </p:txBody>
      </p:sp>
    </p:spTree>
    <p:extLst>
      <p:ext uri="{BB962C8B-B14F-4D97-AF65-F5344CB8AC3E}">
        <p14:creationId xmlns:p14="http://schemas.microsoft.com/office/powerpoint/2010/main" val="342960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686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r>
              <a:rPr lang="en-US" sz="1200" b="0" i="0" kern="1200" dirty="0" smtClean="0">
                <a:solidFill>
                  <a:schemeClr val="tx1"/>
                </a:solidFill>
                <a:effectLst/>
                <a:latin typeface="+mn-lt"/>
                <a:ea typeface="+mn-ea"/>
                <a:cs typeface="+mn-cs"/>
              </a:rPr>
              <a:t>We show an example first then give the general algorithm. w and p are  the weight. c is the capacity. The values are given in the chart.</a:t>
            </a:r>
            <a:endParaRPr lang="en-US" altLang="zh-CN" dirty="0">
              <a:latin typeface="Calibri" charset="0"/>
              <a:ea typeface="宋体" charset="0"/>
              <a:sym typeface="Calibri" charset="0"/>
            </a:endParaRPr>
          </a:p>
        </p:txBody>
      </p:sp>
    </p:spTree>
    <p:extLst>
      <p:ext uri="{BB962C8B-B14F-4D97-AF65-F5344CB8AC3E}">
        <p14:creationId xmlns:p14="http://schemas.microsoft.com/office/powerpoint/2010/main" val="964464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7065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zh-CN" dirty="0">
                <a:latin typeface="Calibri" charset="0"/>
                <a:ea typeface="宋体" charset="0"/>
                <a:sym typeface="Calibri" charset="0"/>
              </a:rPr>
              <a:t>Inner: left to right</a:t>
            </a:r>
          </a:p>
          <a:p>
            <a:pPr eaLnBrk="1" hangingPunct="1">
              <a:spcBef>
                <a:spcPct val="0"/>
              </a:spcBef>
            </a:pPr>
            <a:r>
              <a:rPr lang="en-US" altLang="zh-CN" dirty="0" err="1">
                <a:latin typeface="Calibri" charset="0"/>
                <a:ea typeface="宋体" charset="0"/>
                <a:sym typeface="Calibri" charset="0"/>
              </a:rPr>
              <a:t>outter</a:t>
            </a:r>
            <a:r>
              <a:rPr lang="en-US" altLang="zh-CN" dirty="0">
                <a:latin typeface="Calibri" charset="0"/>
                <a:ea typeface="宋体" charset="0"/>
                <a:sym typeface="Calibri" charset="0"/>
              </a:rPr>
              <a:t>: top to </a:t>
            </a:r>
            <a:r>
              <a:rPr lang="en-US" altLang="zh-CN" dirty="0" smtClean="0">
                <a:latin typeface="Calibri" charset="0"/>
                <a:ea typeface="宋体" charset="0"/>
                <a:sym typeface="Calibri" charset="0"/>
              </a:rPr>
              <a:t>bottom</a:t>
            </a:r>
          </a:p>
          <a:p>
            <a:pPr eaLnBrk="1" hangingPunct="1">
              <a:spcBef>
                <a:spcPct val="0"/>
              </a:spcBef>
            </a:pPr>
            <a:endParaRPr lang="en-US" altLang="zh-CN" dirty="0" smtClean="0">
              <a:latin typeface="Calibri" charset="0"/>
              <a:ea typeface="宋体" charset="0"/>
              <a:sym typeface="Calibri" charset="0"/>
            </a:endParaRPr>
          </a:p>
          <a:p>
            <a:r>
              <a:rPr lang="en-US" sz="1200" b="0" i="0" kern="1200" dirty="0" smtClean="0">
                <a:solidFill>
                  <a:schemeClr val="tx1"/>
                </a:solidFill>
                <a:effectLst/>
                <a:latin typeface="+mn-lt"/>
                <a:ea typeface="+mn-ea"/>
                <a:cs typeface="+mn-cs"/>
              </a:rPr>
              <a:t>The values in boxes correspond to the profits of the optimal solution set. </a:t>
            </a:r>
          </a:p>
          <a:p>
            <a:r>
              <a:rPr lang="en-US" dirty="0" smtClean="0"/>
              <a:t/>
            </a:r>
            <a:br>
              <a:rPr lang="en-US" dirty="0" smtClean="0"/>
            </a:br>
            <a:endParaRPr lang="en-US" altLang="zh-CN" dirty="0">
              <a:latin typeface="Calibri" charset="0"/>
              <a:ea typeface="宋体" charset="0"/>
              <a:sym typeface="Calibri" charset="0"/>
            </a:endParaRPr>
          </a:p>
        </p:txBody>
      </p:sp>
    </p:spTree>
    <p:extLst>
      <p:ext uri="{BB962C8B-B14F-4D97-AF65-F5344CB8AC3E}">
        <p14:creationId xmlns:p14="http://schemas.microsoft.com/office/powerpoint/2010/main" val="2143320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7270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subproblem</a:t>
            </a:r>
            <a:r>
              <a:rPr lang="en-US" sz="1200" b="0" i="0" kern="1200" dirty="0" smtClean="0">
                <a:solidFill>
                  <a:schemeClr val="tx1"/>
                </a:solidFill>
                <a:effectLst/>
                <a:latin typeface="+mn-lt"/>
                <a:ea typeface="+mn-ea"/>
                <a:cs typeface="+mn-cs"/>
              </a:rPr>
              <a:t> j</a:t>
            </a:r>
          </a:p>
          <a:p>
            <a:r>
              <a:rPr lang="en-US" sz="1200" b="0" i="0" kern="1200" dirty="0" smtClean="0">
                <a:solidFill>
                  <a:schemeClr val="tx1"/>
                </a:solidFill>
                <a:effectLst/>
                <a:latin typeface="+mn-lt"/>
                <a:ea typeface="+mn-ea"/>
                <a:cs typeface="+mn-cs"/>
              </a:rPr>
              <a:t>(in the iteration)</a:t>
            </a:r>
          </a:p>
          <a:p>
            <a:pPr eaLnBrk="1" hangingPunct="1">
              <a:spcBef>
                <a:spcPct val="0"/>
              </a:spcBef>
            </a:pPr>
            <a:endParaRPr lang="en-US" altLang="zh-CN" dirty="0">
              <a:latin typeface="Calibri" charset="0"/>
              <a:ea typeface="宋体" charset="0"/>
              <a:sym typeface="Calibri" charset="0"/>
            </a:endParaRPr>
          </a:p>
        </p:txBody>
      </p:sp>
    </p:spTree>
    <p:extLst>
      <p:ext uri="{BB962C8B-B14F-4D97-AF65-F5344CB8AC3E}">
        <p14:creationId xmlns:p14="http://schemas.microsoft.com/office/powerpoint/2010/main" val="182363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7475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altLang="zh-CN" dirty="0">
                <a:latin typeface="Calibri" charset="0"/>
                <a:ea typeface="宋体" charset="0"/>
                <a:sym typeface="Calibri" charset="0"/>
              </a:rPr>
              <a:t>The case d &lt; </a:t>
            </a:r>
            <a:r>
              <a:rPr lang="en-US" altLang="zh-CN" dirty="0" err="1">
                <a:latin typeface="Calibri" charset="0"/>
                <a:ea typeface="宋体" charset="0"/>
                <a:sym typeface="Calibri" charset="0"/>
              </a:rPr>
              <a:t>Wj</a:t>
            </a:r>
            <a:r>
              <a:rPr lang="en-US" altLang="zh-CN" dirty="0">
                <a:latin typeface="Calibri" charset="0"/>
                <a:ea typeface="宋体" charset="0"/>
                <a:sym typeface="Calibri" charset="0"/>
              </a:rPr>
              <a:t> means that we consider a knapsack which is too small to contain item j at all. Hence, </a:t>
            </a:r>
          </a:p>
          <a:p>
            <a:pPr eaLnBrk="1" hangingPunct="1">
              <a:spcBef>
                <a:spcPct val="0"/>
              </a:spcBef>
            </a:pPr>
            <a:r>
              <a:rPr lang="en-US" altLang="zh-CN" dirty="0">
                <a:latin typeface="Calibri" charset="0"/>
                <a:ea typeface="宋体" charset="0"/>
                <a:sym typeface="Calibri" charset="0"/>
              </a:rPr>
              <a:t>item j does not change the optimal solution value Z j_1 (d)</a:t>
            </a:r>
          </a:p>
          <a:p>
            <a:pPr eaLnBrk="1" hangingPunct="1">
              <a:spcBef>
                <a:spcPct val="0"/>
              </a:spcBef>
            </a:pPr>
            <a:endParaRPr lang="en-US" altLang="zh-CN" dirty="0">
              <a:latin typeface="Calibri" charset="0"/>
              <a:ea typeface="宋体" charset="0"/>
              <a:sym typeface="Calibri" charset="0"/>
            </a:endParaRPr>
          </a:p>
          <a:p>
            <a:pPr eaLnBrk="1" hangingPunct="1">
              <a:spcBef>
                <a:spcPct val="0"/>
              </a:spcBef>
            </a:pPr>
            <a:r>
              <a:rPr lang="en-US" altLang="zh-CN" dirty="0">
                <a:latin typeface="Calibri" charset="0"/>
                <a:ea typeface="宋体" charset="0"/>
                <a:sym typeface="Calibri" charset="0"/>
              </a:rPr>
              <a:t>If item j does fit into the </a:t>
            </a:r>
          </a:p>
          <a:p>
            <a:pPr eaLnBrk="1" hangingPunct="1">
              <a:spcBef>
                <a:spcPct val="0"/>
              </a:spcBef>
            </a:pPr>
            <a:r>
              <a:rPr lang="en-US" altLang="zh-CN" dirty="0">
                <a:latin typeface="Calibri" charset="0"/>
                <a:ea typeface="宋体" charset="0"/>
                <a:sym typeface="Calibri" charset="0"/>
              </a:rPr>
              <a:t>knapsack, there are two possible choices: Either item j is not packed into the knapsack and the previous solution </a:t>
            </a:r>
            <a:r>
              <a:rPr lang="en-US" altLang="zh-CN" dirty="0" err="1">
                <a:latin typeface="Calibri" charset="0"/>
                <a:ea typeface="宋体" charset="0"/>
                <a:sym typeface="Calibri" charset="0"/>
              </a:rPr>
              <a:t>Zj</a:t>
            </a:r>
            <a:r>
              <a:rPr lang="en-US" altLang="zh-CN" dirty="0">
                <a:latin typeface="Calibri" charset="0"/>
                <a:ea typeface="宋体" charset="0"/>
                <a:sym typeface="Calibri" charset="0"/>
              </a:rPr>
              <a:t>-I (d) remains unchanged or item j is added into </a:t>
            </a:r>
          </a:p>
          <a:p>
            <a:pPr eaLnBrk="1" hangingPunct="1">
              <a:spcBef>
                <a:spcPct val="0"/>
              </a:spcBef>
            </a:pPr>
            <a:r>
              <a:rPr lang="en-US" altLang="zh-CN" dirty="0">
                <a:latin typeface="Calibri" charset="0"/>
                <a:ea typeface="宋体" charset="0"/>
                <a:sym typeface="Calibri" charset="0"/>
              </a:rPr>
              <a:t>the knapsack which contributes </a:t>
            </a:r>
            <a:r>
              <a:rPr lang="en-US" altLang="zh-CN" dirty="0" err="1">
                <a:latin typeface="Calibri" charset="0"/>
                <a:ea typeface="宋体" charset="0"/>
                <a:sym typeface="Calibri" charset="0"/>
              </a:rPr>
              <a:t>Pj</a:t>
            </a:r>
            <a:r>
              <a:rPr lang="en-US" altLang="zh-CN" dirty="0">
                <a:latin typeface="Calibri" charset="0"/>
                <a:ea typeface="宋体" charset="0"/>
                <a:sym typeface="Calibri" charset="0"/>
              </a:rPr>
              <a:t> to the solution value but decreases the capacity </a:t>
            </a:r>
          </a:p>
          <a:p>
            <a:pPr eaLnBrk="1" hangingPunct="1">
              <a:spcBef>
                <a:spcPct val="0"/>
              </a:spcBef>
            </a:pPr>
            <a:r>
              <a:rPr lang="en-US" altLang="zh-CN" dirty="0">
                <a:latin typeface="Calibri" charset="0"/>
                <a:ea typeface="宋体" charset="0"/>
                <a:sym typeface="Calibri" charset="0"/>
              </a:rPr>
              <a:t>remaining for items from {1, ... ,j - I} to d - </a:t>
            </a:r>
            <a:r>
              <a:rPr lang="en-US" altLang="zh-CN" dirty="0" err="1">
                <a:latin typeface="Calibri" charset="0"/>
                <a:ea typeface="宋体" charset="0"/>
                <a:sym typeface="Calibri" charset="0"/>
              </a:rPr>
              <a:t>Wj</a:t>
            </a:r>
            <a:r>
              <a:rPr lang="en-US" altLang="zh-CN" dirty="0">
                <a:latin typeface="Calibri" charset="0"/>
                <a:ea typeface="宋体" charset="0"/>
                <a:sym typeface="Calibri" charset="0"/>
              </a:rPr>
              <a:t>. </a:t>
            </a:r>
          </a:p>
        </p:txBody>
      </p:sp>
    </p:spTree>
    <p:extLst>
      <p:ext uri="{BB962C8B-B14F-4D97-AF65-F5344CB8AC3E}">
        <p14:creationId xmlns:p14="http://schemas.microsoft.com/office/powerpoint/2010/main" val="1575599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What is reweighted l1 minimization?</a:t>
            </a:r>
          </a:p>
          <a:p>
            <a:r>
              <a:rPr lang="en-US" sz="1200" b="0" i="0" kern="1200" dirty="0" smtClean="0">
                <a:solidFill>
                  <a:schemeClr val="tx1"/>
                </a:solidFill>
                <a:effectLst/>
                <a:latin typeface="+mn-lt"/>
                <a:ea typeface="+mn-ea"/>
                <a:cs typeface="+mn-cs"/>
              </a:rPr>
              <a:t>In this method, we approximate l0 norm by weighted l1 norm,</a:t>
            </a:r>
          </a:p>
          <a:p>
            <a:r>
              <a:rPr lang="en-US" sz="1200" b="0" i="0" kern="1200" dirty="0" smtClean="0">
                <a:solidFill>
                  <a:schemeClr val="tx1"/>
                </a:solidFill>
                <a:effectLst/>
                <a:latin typeface="+mn-lt"/>
                <a:ea typeface="+mn-ea"/>
                <a:cs typeface="+mn-cs"/>
              </a:rPr>
              <a:t>But different from conventional methods, the weight are changed iteratively.</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Why we need this?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can see here, in P_0, the problem is non-convex, so it is hard to solve it by convex optimization methods.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P_1, it is a convex problem,  which is easy to solve.</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But the result of P_1 can not approximate the result of P_0, we have to find some methods to link them together.</a:t>
            </a:r>
          </a:p>
          <a:p>
            <a:pPr eaLnBrk="1" hangingPunct="1">
              <a:spcBef>
                <a:spcPct val="0"/>
              </a:spcBef>
            </a:pPr>
            <a:endParaRPr lang="zh-CN" altLang="zh-CN" dirty="0">
              <a:latin typeface="Calibri" charset="0"/>
              <a:ea typeface="宋体" charset="0"/>
              <a:sym typeface="Calibri" charset="0"/>
            </a:endParaRPr>
          </a:p>
        </p:txBody>
      </p:sp>
      <p:sp>
        <p:nvSpPr>
          <p:cNvPr id="76803"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79358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Here, we can see a new problem, WP_1 is proposed to approximate P_0,</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It is a weighted version of P_1.</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Can this method work well?</a:t>
            </a:r>
          </a:p>
          <a:p>
            <a:r>
              <a:rPr lang="en-US" sz="1200" b="0" i="0" kern="1200" dirty="0" smtClean="0">
                <a:solidFill>
                  <a:schemeClr val="tx1"/>
                </a:solidFill>
                <a:effectLst/>
                <a:latin typeface="+mn-lt"/>
                <a:ea typeface="+mn-ea"/>
                <a:cs typeface="+mn-cs"/>
              </a:rPr>
              <a:t> </a:t>
            </a:r>
          </a:p>
          <a:p>
            <a:pPr eaLnBrk="1" hangingPunct="1">
              <a:spcBef>
                <a:spcPct val="0"/>
              </a:spcBef>
            </a:pPr>
            <a:endParaRPr lang="zh-CN" altLang="zh-CN" dirty="0">
              <a:latin typeface="Calibri" charset="0"/>
              <a:ea typeface="宋体" charset="0"/>
              <a:sym typeface="Calibri" charset="0"/>
            </a:endParaRPr>
          </a:p>
        </p:txBody>
      </p:sp>
      <p:sp>
        <p:nvSpPr>
          <p:cNvPr id="78851"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127391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r>
              <a:rPr lang="en-US" sz="1200" b="0" i="0" kern="1200" dirty="0" smtClean="0">
                <a:solidFill>
                  <a:schemeClr val="tx1"/>
                </a:solidFill>
                <a:effectLst/>
                <a:latin typeface="+mn-lt"/>
                <a:ea typeface="+mn-ea"/>
                <a:cs typeface="+mn-cs"/>
              </a:rPr>
              <a:t>If we choose the weight in WP_1 like this method (left-middle), we can prove that WP_1 and P_0 are </a:t>
            </a:r>
            <a:r>
              <a:rPr lang="en-US" altLang="zh-CN" sz="1200" b="0" i="0" kern="1200" dirty="0" smtClean="0">
                <a:solidFill>
                  <a:schemeClr val="tx1"/>
                </a:solidFill>
                <a:effectLst/>
                <a:latin typeface="+mn-lt"/>
                <a:ea typeface="+mn-ea"/>
                <a:cs typeface="+mn-cs"/>
              </a:rPr>
              <a:t>equivalent</a:t>
            </a:r>
            <a:r>
              <a:rPr lang="en-US" sz="1200" b="0" i="0" kern="1200" dirty="0" smtClean="0">
                <a:solidFill>
                  <a:schemeClr val="tx1"/>
                </a:solidFill>
                <a:effectLst/>
                <a:latin typeface="+mn-lt"/>
                <a:ea typeface="+mn-ea"/>
                <a:cs typeface="+mn-cs"/>
              </a:rPr>
              <a:t>. But a problem is we can know the optimal solution x^* in advance, and we also need to approximate </a:t>
            </a:r>
            <a:r>
              <a:rPr lang="en-US" altLang="zh-CN" sz="1200" b="0" i="0" kern="1200" dirty="0" smtClean="0">
                <a:solidFill>
                  <a:schemeClr val="tx1"/>
                </a:solidFill>
                <a:effectLst/>
                <a:latin typeface="+mn-lt"/>
                <a:ea typeface="+mn-ea"/>
                <a:cs typeface="+mn-cs"/>
              </a:rPr>
              <a:t>infinite</a:t>
            </a:r>
            <a:r>
              <a:rPr lang="en-US" sz="1200" b="0" i="0" kern="1200" dirty="0" smtClean="0">
                <a:solidFill>
                  <a:schemeClr val="tx1"/>
                </a:solidFill>
                <a:effectLst/>
                <a:latin typeface="+mn-lt"/>
                <a:ea typeface="+mn-ea"/>
                <a:cs typeface="+mn-cs"/>
              </a:rPr>
              <a:t> properly.</a:t>
            </a:r>
            <a:endParaRPr lang="zh-CN" altLang="zh-CN" dirty="0">
              <a:latin typeface="Calibri" charset="0"/>
              <a:ea typeface="宋体" charset="0"/>
              <a:sym typeface="Calibri" charset="0"/>
            </a:endParaRPr>
          </a:p>
        </p:txBody>
      </p:sp>
      <p:sp>
        <p:nvSpPr>
          <p:cNvPr id="80899"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679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Before we detail how to choose the weight, we compare different approximation methods, and then deduce the method to choose the weight.</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can see in this picture,  this line is l0 norm (black)</a:t>
            </a:r>
          </a:p>
          <a:p>
            <a:r>
              <a:rPr lang="en-US" sz="1200" b="0" i="0" kern="1200" dirty="0" smtClean="0">
                <a:solidFill>
                  <a:schemeClr val="tx1"/>
                </a:solidFill>
                <a:effectLst/>
                <a:latin typeface="+mn-lt"/>
                <a:ea typeface="+mn-ea"/>
                <a:cs typeface="+mn-cs"/>
              </a:rPr>
              <a:t>This line is l1 norm (red)</a:t>
            </a:r>
          </a:p>
          <a:p>
            <a:r>
              <a:rPr lang="en-US" sz="1200" b="0" i="0" kern="1200" dirty="0" smtClean="0">
                <a:solidFill>
                  <a:schemeClr val="tx1"/>
                </a:solidFill>
                <a:effectLst/>
                <a:latin typeface="+mn-lt"/>
                <a:ea typeface="+mn-ea"/>
                <a:cs typeface="+mn-cs"/>
              </a:rPr>
              <a:t>This line is log(xi)</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can see that the log(xi) function can approach l0 norm quite well.</a:t>
            </a:r>
          </a:p>
          <a:p>
            <a:r>
              <a:rPr lang="en-US" sz="1200" b="0" i="0" kern="1200" dirty="0" smtClean="0">
                <a:solidFill>
                  <a:schemeClr val="tx1"/>
                </a:solidFill>
                <a:effectLst/>
                <a:latin typeface="+mn-lt"/>
                <a:ea typeface="+mn-ea"/>
                <a:cs typeface="+mn-cs"/>
              </a:rPr>
              <a:t> </a:t>
            </a:r>
          </a:p>
          <a:p>
            <a:pPr eaLnBrk="1" hangingPunct="1">
              <a:spcBef>
                <a:spcPct val="0"/>
              </a:spcBef>
            </a:pPr>
            <a:endParaRPr lang="zh-CN" altLang="zh-CN" dirty="0">
              <a:latin typeface="Calibri" charset="0"/>
              <a:ea typeface="宋体" charset="0"/>
              <a:sym typeface="Calibri" charset="0"/>
            </a:endParaRPr>
          </a:p>
        </p:txBody>
      </p:sp>
      <p:sp>
        <p:nvSpPr>
          <p:cNvPr id="82947"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276887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Therefore, In P_0, the optimization goal is replaced by log(xi) function, as (middle-top) function shows.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It is </a:t>
            </a:r>
            <a:r>
              <a:rPr lang="en-US" altLang="zh-CN" sz="1200" b="0" i="0" kern="1200" dirty="0" smtClean="0">
                <a:solidFill>
                  <a:schemeClr val="tx1"/>
                </a:solidFill>
                <a:effectLst/>
                <a:latin typeface="+mn-lt"/>
                <a:ea typeface="+mn-ea"/>
                <a:cs typeface="+mn-cs"/>
              </a:rPr>
              <a:t>equivalent</a:t>
            </a:r>
            <a:r>
              <a:rPr lang="en-US" sz="1200" b="0" i="0" kern="1200" dirty="0" smtClean="0">
                <a:solidFill>
                  <a:schemeClr val="tx1"/>
                </a:solidFill>
                <a:effectLst/>
                <a:latin typeface="+mn-lt"/>
                <a:ea typeface="+mn-ea"/>
                <a:cs typeface="+mn-cs"/>
              </a:rPr>
              <a:t> to (middle-middle) function, with </a:t>
            </a:r>
            <a:r>
              <a:rPr lang="en-US" sz="1200" b="0" i="0" kern="1200" dirty="0" err="1" smtClean="0">
                <a:solidFill>
                  <a:schemeClr val="tx1"/>
                </a:solidFill>
                <a:effectLst/>
                <a:latin typeface="+mn-lt"/>
                <a:ea typeface="+mn-ea"/>
                <a:cs typeface="+mn-cs"/>
              </a:rPr>
              <a:t>u_i</a:t>
            </a:r>
            <a:r>
              <a:rPr lang="en-US" sz="1200" b="0" i="0" kern="1200" dirty="0" smtClean="0">
                <a:solidFill>
                  <a:schemeClr val="tx1"/>
                </a:solidFill>
                <a:effectLst/>
                <a:latin typeface="+mn-lt"/>
                <a:ea typeface="+mn-ea"/>
                <a:cs typeface="+mn-cs"/>
              </a:rPr>
              <a:t> introduced.</a:t>
            </a:r>
          </a:p>
          <a:p>
            <a:r>
              <a:rPr lang="en-US" sz="1200" b="0" i="0" kern="1200" dirty="0" smtClean="0">
                <a:solidFill>
                  <a:schemeClr val="tx1"/>
                </a:solidFill>
                <a:effectLst/>
                <a:latin typeface="+mn-lt"/>
                <a:ea typeface="+mn-ea"/>
                <a:cs typeface="+mn-cs"/>
              </a:rPr>
              <a:t>Then, use </a:t>
            </a:r>
            <a:r>
              <a:rPr lang="en-US" sz="1200" b="0" i="0" kern="1200" dirty="0" err="1" smtClean="0">
                <a:solidFill>
                  <a:schemeClr val="tx1"/>
                </a:solidFill>
                <a:effectLst/>
                <a:latin typeface="+mn-lt"/>
                <a:ea typeface="+mn-ea"/>
                <a:cs typeface="+mn-cs"/>
              </a:rPr>
              <a:t>taylor</a:t>
            </a:r>
            <a:r>
              <a:rPr lang="en-US" sz="1200" b="0" i="0" kern="1200" dirty="0" smtClean="0">
                <a:solidFill>
                  <a:schemeClr val="tx1"/>
                </a:solidFill>
                <a:effectLst/>
                <a:latin typeface="+mn-lt"/>
                <a:ea typeface="+mn-ea"/>
                <a:cs typeface="+mn-cs"/>
              </a:rPr>
              <a:t> extension here,  we can get this form (right-bottom)</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The optimization goal can be transformed to (left-bottom), with the constraint y= Phi*x be reserved. Hereby, we get the method to choose the weight. </a:t>
            </a:r>
            <a:r>
              <a:rPr lang="en-US" sz="1200" b="0" i="0" kern="1200" dirty="0" err="1" smtClean="0">
                <a:solidFill>
                  <a:schemeClr val="tx1"/>
                </a:solidFill>
                <a:effectLst/>
                <a:latin typeface="+mn-lt"/>
                <a:ea typeface="+mn-ea"/>
                <a:cs typeface="+mn-cs"/>
              </a:rPr>
              <a:t>x^l_i</a:t>
            </a:r>
            <a:r>
              <a:rPr lang="en-US" sz="1200" b="0" i="0" kern="1200" dirty="0" smtClean="0">
                <a:solidFill>
                  <a:schemeClr val="tx1"/>
                </a:solidFill>
                <a:effectLst/>
                <a:latin typeface="+mn-lt"/>
                <a:ea typeface="+mn-ea"/>
                <a:cs typeface="+mn-cs"/>
              </a:rPr>
              <a:t> is the x value in previous iteration.</a:t>
            </a:r>
          </a:p>
          <a:p>
            <a:pPr eaLnBrk="1" hangingPunct="1">
              <a:spcBef>
                <a:spcPct val="0"/>
              </a:spcBef>
            </a:pPr>
            <a:endParaRPr lang="zh-CN" altLang="zh-CN" dirty="0">
              <a:latin typeface="Calibri" charset="0"/>
              <a:ea typeface="宋体" charset="0"/>
              <a:sym typeface="Calibri" charset="0"/>
            </a:endParaRPr>
          </a:p>
        </p:txBody>
      </p:sp>
      <p:sp>
        <p:nvSpPr>
          <p:cNvPr id="84995"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938407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So, when we acquire the x value in each iteration, we update w value, and then we update x value again.</a:t>
            </a:r>
          </a:p>
          <a:p>
            <a:r>
              <a:rPr lang="en-US" sz="1200" b="0" i="0" kern="1200" dirty="0" smtClean="0">
                <a:solidFill>
                  <a:schemeClr val="tx1"/>
                </a:solidFill>
                <a:effectLst/>
                <a:latin typeface="+mn-lt"/>
                <a:ea typeface="+mn-ea"/>
                <a:cs typeface="+mn-cs"/>
              </a:rPr>
              <a:t>How to choose xi? ( as the PPT shows)</a:t>
            </a:r>
          </a:p>
          <a:p>
            <a:pPr eaLnBrk="1" hangingPunct="1">
              <a:spcBef>
                <a:spcPct val="0"/>
              </a:spcBef>
            </a:pPr>
            <a:endParaRPr lang="zh-CN" altLang="zh-CN" dirty="0">
              <a:latin typeface="Calibri" charset="0"/>
              <a:ea typeface="宋体" charset="0"/>
              <a:sym typeface="Calibri" charset="0"/>
            </a:endParaRPr>
          </a:p>
        </p:txBody>
      </p:sp>
      <p:sp>
        <p:nvSpPr>
          <p:cNvPr id="87043"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05513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endParaRPr lang="zh-CN" altLang="zh-CN">
              <a:latin typeface="Calibri" charset="0"/>
              <a:ea typeface="宋体" charset="0"/>
              <a:sym typeface="Calibri" charset="0"/>
            </a:endParaRPr>
          </a:p>
        </p:txBody>
      </p:sp>
      <p:sp>
        <p:nvSpPr>
          <p:cNvPr id="91139"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356188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endParaRPr lang="zh-CN" altLang="zh-CN">
              <a:latin typeface="Calibri" charset="0"/>
              <a:ea typeface="宋体" charset="0"/>
              <a:sym typeface="Calibri" charset="0"/>
            </a:endParaRPr>
          </a:p>
        </p:txBody>
      </p:sp>
      <p:sp>
        <p:nvSpPr>
          <p:cNvPr id="89091"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75378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We can also use BCD method to solve mixed-integer programming problem.</a:t>
            </a:r>
          </a:p>
          <a:p>
            <a:r>
              <a:rPr lang="en-US" sz="1200" b="0" i="0" kern="1200" dirty="0" smtClean="0">
                <a:solidFill>
                  <a:schemeClr val="tx1"/>
                </a:solidFill>
                <a:effectLst/>
                <a:latin typeface="+mn-lt"/>
                <a:ea typeface="+mn-ea"/>
                <a:cs typeface="+mn-cs"/>
              </a:rPr>
              <a:t>In this method, we try to divide integer variables and continuous variables in to two blocks. Then solve the problem in terms of those two blocks iteratively.</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Generally speaking, this method can only reach local optimum.</a:t>
            </a:r>
          </a:p>
          <a:p>
            <a:pPr eaLnBrk="1" hangingPunct="1">
              <a:spcBef>
                <a:spcPct val="0"/>
              </a:spcBef>
            </a:pPr>
            <a:endParaRPr lang="zh-CN" altLang="zh-CN" dirty="0">
              <a:latin typeface="Calibri" charset="0"/>
              <a:ea typeface="宋体" charset="0"/>
              <a:sym typeface="Calibri" charset="0"/>
            </a:endParaRPr>
          </a:p>
        </p:txBody>
      </p:sp>
      <p:sp>
        <p:nvSpPr>
          <p:cNvPr id="97283"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96110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When we optimize the original problem in terms of continuous variables, it is a continuous optimization problem, which can be solved by CVX, ADMM, OCD, and other methods.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If we optimize the original problem in terms of discrete variables, it is a discrete optimization method, we can solve it by some methods such as belief propagation. Which we will explain in the following PPT.</a:t>
            </a:r>
          </a:p>
          <a:p>
            <a:pPr eaLnBrk="1" hangingPunct="1">
              <a:spcBef>
                <a:spcPct val="0"/>
              </a:spcBef>
            </a:pPr>
            <a:endParaRPr lang="zh-CN" altLang="zh-CN" dirty="0">
              <a:latin typeface="Calibri" charset="0"/>
              <a:ea typeface="宋体" charset="0"/>
              <a:sym typeface="Calibri" charset="0"/>
            </a:endParaRPr>
          </a:p>
        </p:txBody>
      </p:sp>
      <p:sp>
        <p:nvSpPr>
          <p:cNvPr id="99331"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03779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050" b="0" i="0" kern="1200" dirty="0" smtClean="0">
                <a:solidFill>
                  <a:schemeClr val="tx1"/>
                </a:solidFill>
                <a:effectLst/>
                <a:latin typeface="+mn-lt"/>
                <a:ea typeface="+mn-ea"/>
                <a:cs typeface="+mn-cs"/>
              </a:rPr>
              <a:t>For example, let's consider </a:t>
            </a:r>
            <a:r>
              <a:rPr lang="en-US" sz="1200" b="0" i="0" kern="1200" dirty="0" smtClean="0">
                <a:solidFill>
                  <a:schemeClr val="tx1"/>
                </a:solidFill>
                <a:effectLst/>
                <a:latin typeface="+mn-lt"/>
                <a:ea typeface="+mn-ea"/>
                <a:cs typeface="+mn-cs"/>
              </a:rPr>
              <a:t>such</a:t>
            </a:r>
            <a:r>
              <a:rPr lang="en-US" sz="1050" b="0" i="0" kern="1200" dirty="0" smtClean="0">
                <a:solidFill>
                  <a:schemeClr val="tx1"/>
                </a:solidFill>
                <a:effectLst/>
                <a:latin typeface="+mn-lt"/>
                <a:ea typeface="+mn-ea"/>
                <a:cs typeface="+mn-cs"/>
              </a:rPr>
              <a:t> optimization problem. We want to find out the optimal solution of vector X, which can maximize the joint distribution p(X). And, we can see, the joint distribution can be decomposed into four functions, namely </a:t>
            </a:r>
            <a:r>
              <a:rPr lang="en-US" sz="1050" b="0" i="0" kern="1200" dirty="0" err="1" smtClean="0">
                <a:solidFill>
                  <a:schemeClr val="tx1"/>
                </a:solidFill>
                <a:effectLst/>
                <a:latin typeface="+mn-lt"/>
                <a:ea typeface="+mn-ea"/>
                <a:cs typeface="+mn-cs"/>
              </a:rPr>
              <a:t>f_a</a:t>
            </a:r>
            <a:r>
              <a:rPr lang="en-US" sz="1050" b="0" i="0" kern="1200" dirty="0" smtClean="0">
                <a:solidFill>
                  <a:schemeClr val="tx1"/>
                </a:solidFill>
                <a:effectLst/>
                <a:latin typeface="+mn-lt"/>
                <a:ea typeface="+mn-ea"/>
                <a:cs typeface="+mn-cs"/>
              </a:rPr>
              <a:t>, </a:t>
            </a:r>
            <a:r>
              <a:rPr lang="en-US" sz="1050" b="0" i="0" kern="1200" dirty="0" err="1" smtClean="0">
                <a:solidFill>
                  <a:schemeClr val="tx1"/>
                </a:solidFill>
                <a:effectLst/>
                <a:latin typeface="+mn-lt"/>
                <a:ea typeface="+mn-ea"/>
                <a:cs typeface="+mn-cs"/>
              </a:rPr>
              <a:t>f_b</a:t>
            </a:r>
            <a:r>
              <a:rPr lang="en-US" sz="1050" b="0" i="0" kern="1200" dirty="0" smtClean="0">
                <a:solidFill>
                  <a:schemeClr val="tx1"/>
                </a:solidFill>
                <a:effectLst/>
                <a:latin typeface="+mn-lt"/>
                <a:ea typeface="+mn-ea"/>
                <a:cs typeface="+mn-cs"/>
              </a:rPr>
              <a:t>, </a:t>
            </a:r>
            <a:r>
              <a:rPr lang="en-US" sz="1050" b="0" i="0" kern="1200" dirty="0" err="1" smtClean="0">
                <a:solidFill>
                  <a:schemeClr val="tx1"/>
                </a:solidFill>
                <a:effectLst/>
                <a:latin typeface="+mn-lt"/>
                <a:ea typeface="+mn-ea"/>
                <a:cs typeface="+mn-cs"/>
              </a:rPr>
              <a:t>f_c</a:t>
            </a:r>
            <a:r>
              <a:rPr lang="en-US" sz="1050" b="0" i="0" kern="1200" dirty="0" smtClean="0">
                <a:solidFill>
                  <a:schemeClr val="tx1"/>
                </a:solidFill>
                <a:effectLst/>
                <a:latin typeface="+mn-lt"/>
                <a:ea typeface="+mn-ea"/>
                <a:cs typeface="+mn-cs"/>
              </a:rPr>
              <a:t> and </a:t>
            </a:r>
            <a:r>
              <a:rPr lang="en-US" sz="1050" b="0" i="0" kern="1200" dirty="0" err="1" smtClean="0">
                <a:solidFill>
                  <a:schemeClr val="tx1"/>
                </a:solidFill>
                <a:effectLst/>
                <a:latin typeface="+mn-lt"/>
                <a:ea typeface="+mn-ea"/>
                <a:cs typeface="+mn-cs"/>
              </a:rPr>
              <a:t>f_d</a:t>
            </a:r>
            <a:r>
              <a:rPr lang="en-US" sz="1050" b="0" i="0" kern="1200" dirty="0" smtClean="0">
                <a:solidFill>
                  <a:schemeClr val="tx1"/>
                </a:solidFill>
                <a:effectLst/>
                <a:latin typeface="+mn-lt"/>
                <a:ea typeface="+mn-ea"/>
                <a:cs typeface="+mn-cs"/>
              </a:rPr>
              <a:t>. X may be continuous or integer variable. P(x) may be non-convex.</a:t>
            </a:r>
          </a:p>
          <a:p>
            <a:r>
              <a:rPr lang="en-US" sz="1050" b="0" i="0" kern="1200" dirty="0" smtClean="0">
                <a:solidFill>
                  <a:schemeClr val="tx1"/>
                </a:solidFill>
                <a:effectLst/>
                <a:latin typeface="+mn-lt"/>
                <a:ea typeface="+mn-ea"/>
                <a:cs typeface="+mn-cs"/>
              </a:rPr>
              <a:t> </a:t>
            </a:r>
          </a:p>
          <a:p>
            <a:r>
              <a:rPr lang="en-US" sz="1050" b="0" i="0" kern="1200" dirty="0" smtClean="0">
                <a:solidFill>
                  <a:schemeClr val="tx1"/>
                </a:solidFill>
                <a:effectLst/>
                <a:latin typeface="+mn-lt"/>
                <a:ea typeface="+mn-ea"/>
                <a:cs typeface="+mn-cs"/>
              </a:rPr>
              <a:t>This picture is called factor graph. Circles denote variables, and rectangles denote functions. If variable </a:t>
            </a:r>
            <a:r>
              <a:rPr lang="en-US" sz="1050" b="0" i="0" kern="1200" dirty="0" err="1" smtClean="0">
                <a:solidFill>
                  <a:schemeClr val="tx1"/>
                </a:solidFill>
                <a:effectLst/>
                <a:latin typeface="+mn-lt"/>
                <a:ea typeface="+mn-ea"/>
                <a:cs typeface="+mn-cs"/>
              </a:rPr>
              <a:t>x_i</a:t>
            </a:r>
            <a:r>
              <a:rPr lang="en-US" sz="1050" b="0" i="0" kern="1200" dirty="0" smtClean="0">
                <a:solidFill>
                  <a:schemeClr val="tx1"/>
                </a:solidFill>
                <a:effectLst/>
                <a:latin typeface="+mn-lt"/>
                <a:ea typeface="+mn-ea"/>
                <a:cs typeface="+mn-cs"/>
              </a:rPr>
              <a:t> is variable of a function, then we draw a line between them.</a:t>
            </a:r>
          </a:p>
          <a:p>
            <a:r>
              <a:rPr lang="en-US" sz="1050" b="0" i="0" kern="1200" dirty="0" smtClean="0">
                <a:solidFill>
                  <a:schemeClr val="tx1"/>
                </a:solidFill>
                <a:effectLst/>
                <a:latin typeface="+mn-lt"/>
                <a:ea typeface="+mn-ea"/>
                <a:cs typeface="+mn-cs"/>
              </a:rPr>
              <a:t> </a:t>
            </a:r>
          </a:p>
          <a:p>
            <a:r>
              <a:rPr lang="en-US" sz="1050" b="0" i="0" kern="1200" dirty="0" smtClean="0">
                <a:solidFill>
                  <a:schemeClr val="tx1"/>
                </a:solidFill>
                <a:effectLst/>
                <a:latin typeface="+mn-lt"/>
                <a:ea typeface="+mn-ea"/>
                <a:cs typeface="+mn-cs"/>
              </a:rPr>
              <a:t>If we consider this problem in log domain, then the </a:t>
            </a:r>
            <a:r>
              <a:rPr lang="en-US" altLang="zh-CN" sz="1050" b="0" i="0" kern="1200" dirty="0" smtClean="0">
                <a:solidFill>
                  <a:schemeClr val="tx1"/>
                </a:solidFill>
                <a:effectLst/>
                <a:latin typeface="+mn-lt"/>
                <a:ea typeface="+mn-ea"/>
                <a:cs typeface="+mn-cs"/>
              </a:rPr>
              <a:t>continued product</a:t>
            </a:r>
            <a:r>
              <a:rPr lang="en-US" sz="1050" b="0" i="0" kern="1200" dirty="0" smtClean="0">
                <a:solidFill>
                  <a:schemeClr val="tx1"/>
                </a:solidFill>
                <a:effectLst/>
                <a:latin typeface="+mn-lt"/>
                <a:ea typeface="+mn-ea"/>
                <a:cs typeface="+mn-cs"/>
              </a:rPr>
              <a:t> will become </a:t>
            </a:r>
            <a:r>
              <a:rPr lang="en-US" altLang="zh-CN" sz="1050" b="0" i="0" kern="1200" dirty="0" smtClean="0">
                <a:solidFill>
                  <a:schemeClr val="tx1"/>
                </a:solidFill>
                <a:effectLst/>
                <a:latin typeface="+mn-lt"/>
                <a:ea typeface="+mn-ea"/>
                <a:cs typeface="+mn-cs"/>
              </a:rPr>
              <a:t> summation</a:t>
            </a:r>
            <a:r>
              <a:rPr lang="en-US" sz="1050" b="0" i="0" kern="1200" dirty="0" smtClean="0">
                <a:solidFill>
                  <a:schemeClr val="tx1"/>
                </a:solidFill>
                <a:effectLst/>
                <a:latin typeface="+mn-lt"/>
                <a:ea typeface="+mn-ea"/>
                <a:cs typeface="+mn-cs"/>
              </a:rPr>
              <a:t> instead.</a:t>
            </a:r>
          </a:p>
          <a:p>
            <a:r>
              <a:rPr lang="en-US" sz="1050" b="0" i="0" kern="1200" dirty="0" smtClean="0">
                <a:solidFill>
                  <a:schemeClr val="tx1"/>
                </a:solidFill>
                <a:effectLst/>
                <a:latin typeface="+mn-lt"/>
                <a:ea typeface="+mn-ea"/>
                <a:cs typeface="+mn-cs"/>
              </a:rPr>
              <a:t> </a:t>
            </a:r>
          </a:p>
          <a:p>
            <a:pPr eaLnBrk="1" hangingPunct="1">
              <a:spcBef>
                <a:spcPct val="0"/>
              </a:spcBef>
            </a:pPr>
            <a:endParaRPr lang="zh-CN" altLang="zh-CN" sz="1050" dirty="0">
              <a:latin typeface="Calibri" charset="0"/>
              <a:ea typeface="宋体" charset="0"/>
              <a:sym typeface="Calibri" charset="0"/>
            </a:endParaRPr>
          </a:p>
        </p:txBody>
      </p:sp>
      <p:sp>
        <p:nvSpPr>
          <p:cNvPr id="101379"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483986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Now, as we have introduced the optimization problem, let's discuss how to solve it by belief propagation.</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Belief propagation is an iterative algorithm, in which messages are transferred between factor nodes and variable nodes, such as $\mu_{x to a }$ and $\mu{a to x}$. Those messages are "functions" of variables in corresponding variable nodes.</a:t>
            </a:r>
          </a:p>
          <a:p>
            <a:r>
              <a:rPr lang="en-US" sz="1200" b="0" i="0" kern="1200" dirty="0" smtClean="0">
                <a:solidFill>
                  <a:schemeClr val="tx1"/>
                </a:solidFill>
                <a:effectLst/>
                <a:latin typeface="+mn-lt"/>
                <a:ea typeface="+mn-ea"/>
                <a:cs typeface="+mn-cs"/>
              </a:rPr>
              <a:t>For instance, the message from variable node $x_1$ is a "function" of variable $x_1$. If </a:t>
            </a:r>
            <a:r>
              <a:rPr lang="en-US" sz="1200" b="0" i="0" kern="1200" dirty="0" err="1" smtClean="0">
                <a:solidFill>
                  <a:schemeClr val="tx1"/>
                </a:solidFill>
                <a:effectLst/>
                <a:latin typeface="+mn-lt"/>
                <a:ea typeface="+mn-ea"/>
                <a:cs typeface="+mn-cs"/>
              </a:rPr>
              <a:t>x_i</a:t>
            </a:r>
            <a:r>
              <a:rPr lang="en-US" sz="1200" b="0" i="0" kern="1200" dirty="0" smtClean="0">
                <a:solidFill>
                  <a:schemeClr val="tx1"/>
                </a:solidFill>
                <a:effectLst/>
                <a:latin typeface="+mn-lt"/>
                <a:ea typeface="+mn-ea"/>
                <a:cs typeface="+mn-cs"/>
              </a:rPr>
              <a:t> is binary integer variable, then  $\mu_{</a:t>
            </a:r>
            <a:r>
              <a:rPr lang="en-US" sz="1200" b="0" i="0" kern="1200" dirty="0" err="1" smtClean="0">
                <a:solidFill>
                  <a:schemeClr val="tx1"/>
                </a:solidFill>
                <a:effectLst/>
                <a:latin typeface="+mn-lt"/>
                <a:ea typeface="+mn-ea"/>
                <a:cs typeface="+mn-cs"/>
              </a:rPr>
              <a:t>x_i</a:t>
            </a:r>
            <a:r>
              <a:rPr lang="en-US" sz="1200" b="0" i="0" kern="1200" dirty="0" smtClean="0">
                <a:solidFill>
                  <a:schemeClr val="tx1"/>
                </a:solidFill>
                <a:effectLst/>
                <a:latin typeface="+mn-lt"/>
                <a:ea typeface="+mn-ea"/>
                <a:cs typeface="+mn-cs"/>
              </a:rPr>
              <a:t> to a }$ and $\mu{a to </a:t>
            </a:r>
            <a:r>
              <a:rPr lang="en-US" sz="1200" b="0" i="0" kern="1200" dirty="0" err="1" smtClean="0">
                <a:solidFill>
                  <a:schemeClr val="tx1"/>
                </a:solidFill>
                <a:effectLst/>
                <a:latin typeface="+mn-lt"/>
                <a:ea typeface="+mn-ea"/>
                <a:cs typeface="+mn-cs"/>
              </a:rPr>
              <a:t>x_i</a:t>
            </a:r>
            <a:r>
              <a:rPr lang="en-US" sz="1200" b="0" i="0" kern="1200" dirty="0" smtClean="0">
                <a:solidFill>
                  <a:schemeClr val="tx1"/>
                </a:solidFill>
                <a:effectLst/>
                <a:latin typeface="+mn-lt"/>
                <a:ea typeface="+mn-ea"/>
                <a:cs typeface="+mn-cs"/>
              </a:rPr>
              <a:t>}$ are also binary values.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we have explain the messages, we explain the calculation details of each node.</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can see the two equations here ( left-up). What is the meaning of those equations?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If we want to calculate the message from factor node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to $x_2$, firstly, we can see that beside $x_2$, $x_1$ also links to factor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we multiple the function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with the message from $x_1$ (if there are more than one variables link to function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besides x_2, then we simply multiple those messages together). Them, we maximize the product in terms of variables of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besides x_2.</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If we want to calculate the message from variable node $x_2$ to factor node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we simply multiple messages from the factor nodes (besides </a:t>
            </a:r>
            <a:r>
              <a:rPr lang="en-US" sz="1200" b="0" i="0" kern="1200" dirty="0" err="1" smtClean="0">
                <a:solidFill>
                  <a:schemeClr val="tx1"/>
                </a:solidFill>
                <a:effectLst/>
                <a:latin typeface="+mn-lt"/>
                <a:ea typeface="+mn-ea"/>
                <a:cs typeface="+mn-cs"/>
              </a:rPr>
              <a:t>f_a</a:t>
            </a:r>
            <a:r>
              <a:rPr lang="en-US" sz="1200" b="0" i="0" kern="1200" dirty="0" smtClean="0">
                <a:solidFill>
                  <a:schemeClr val="tx1"/>
                </a:solidFill>
                <a:effectLst/>
                <a:latin typeface="+mn-lt"/>
                <a:ea typeface="+mn-ea"/>
                <a:cs typeface="+mn-cs"/>
              </a:rPr>
              <a:t>), which link to variable $x_2$, to variable $x_2$ together.</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iteratively update those messages, until them do not change any more, then then algorithm trend to converge.</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So, at here, we demonstrate how to conduct the belief propagation.</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In the next PPT, we introduce how to conduct the BP algorithm in log domain, and how to decide final optimal value of X.</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p>
          <a:p>
            <a:pPr eaLnBrk="1" hangingPunct="1">
              <a:spcBef>
                <a:spcPct val="0"/>
              </a:spcBef>
            </a:pPr>
            <a:endParaRPr lang="zh-CN" altLang="zh-CN" dirty="0">
              <a:latin typeface="Calibri" charset="0"/>
              <a:ea typeface="宋体" charset="0"/>
              <a:sym typeface="Calibri" charset="0"/>
            </a:endParaRPr>
          </a:p>
        </p:txBody>
      </p:sp>
      <p:sp>
        <p:nvSpPr>
          <p:cNvPr id="103427"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863492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As aforementioned, the BP algorithm can be conducted in log domain. Simply modify the </a:t>
            </a:r>
            <a:r>
              <a:rPr lang="en-US" altLang="zh-CN" sz="1200" b="0" i="0" kern="1200" dirty="0" smtClean="0">
                <a:solidFill>
                  <a:schemeClr val="tx1"/>
                </a:solidFill>
                <a:effectLst/>
                <a:latin typeface="+mn-lt"/>
                <a:ea typeface="+mn-ea"/>
                <a:cs typeface="+mn-cs"/>
              </a:rPr>
              <a:t>continued product</a:t>
            </a:r>
            <a:r>
              <a:rPr lang="en-US" sz="1200" b="0" i="0" kern="1200" dirty="0" smtClean="0">
                <a:solidFill>
                  <a:schemeClr val="tx1"/>
                </a:solidFill>
                <a:effectLst/>
                <a:latin typeface="+mn-lt"/>
                <a:ea typeface="+mn-ea"/>
                <a:cs typeface="+mn-cs"/>
              </a:rPr>
              <a:t> to sigma, change f to log(f).</a:t>
            </a:r>
          </a:p>
          <a:p>
            <a:r>
              <a:rPr lang="en-US" sz="1200" b="0" i="0" kern="1200" dirty="0" smtClean="0">
                <a:solidFill>
                  <a:schemeClr val="tx1"/>
                </a:solidFill>
                <a:effectLst/>
                <a:latin typeface="+mn-lt"/>
                <a:ea typeface="+mn-ea"/>
                <a:cs typeface="+mn-cs"/>
              </a:rPr>
              <a:t>When the algorithm trends to converge,  the final value of X can be decided by the equation here(right - bottom).   </a:t>
            </a:r>
            <a:r>
              <a:rPr lang="en-US" sz="1200" b="0" i="0" kern="1200" dirty="0" err="1" smtClean="0">
                <a:solidFill>
                  <a:schemeClr val="tx1"/>
                </a:solidFill>
                <a:effectLst/>
                <a:latin typeface="+mn-lt"/>
                <a:ea typeface="+mn-ea"/>
                <a:cs typeface="+mn-cs"/>
              </a:rPr>
              <a:t>x_i</a:t>
            </a:r>
            <a:r>
              <a:rPr lang="en-US" sz="1200" b="0" i="0" kern="1200" dirty="0" smtClean="0">
                <a:solidFill>
                  <a:schemeClr val="tx1"/>
                </a:solidFill>
                <a:effectLst/>
                <a:latin typeface="+mn-lt"/>
                <a:ea typeface="+mn-ea"/>
                <a:cs typeface="+mn-cs"/>
              </a:rPr>
              <a:t> should  maximize the sum of all the messages from linked factor nodes.</a:t>
            </a:r>
          </a:p>
          <a:p>
            <a:r>
              <a:rPr lang="en-US" sz="1200" b="0" i="0" kern="1200" dirty="0" smtClean="0">
                <a:solidFill>
                  <a:schemeClr val="tx1"/>
                </a:solidFill>
                <a:effectLst/>
                <a:latin typeface="+mn-lt"/>
                <a:ea typeface="+mn-ea"/>
                <a:cs typeface="+mn-cs"/>
              </a:rPr>
              <a:t> </a:t>
            </a:r>
          </a:p>
          <a:p>
            <a:pPr eaLnBrk="1" hangingPunct="1">
              <a:spcBef>
                <a:spcPct val="0"/>
              </a:spcBef>
            </a:pPr>
            <a:endParaRPr lang="zh-CN" altLang="zh-CN" dirty="0">
              <a:latin typeface="Calibri" charset="0"/>
              <a:ea typeface="宋体" charset="0"/>
              <a:sym typeface="Calibri" charset="0"/>
            </a:endParaRPr>
          </a:p>
        </p:txBody>
      </p:sp>
      <p:sp>
        <p:nvSpPr>
          <p:cNvPr id="105475"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430978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2"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r>
              <a:rPr lang="en-US" sz="1200" b="0" i="0" kern="1200" dirty="0" smtClean="0">
                <a:solidFill>
                  <a:schemeClr val="tx1"/>
                </a:solidFill>
                <a:effectLst/>
                <a:latin typeface="+mn-lt"/>
                <a:ea typeface="+mn-ea"/>
                <a:cs typeface="+mn-cs"/>
              </a:rPr>
              <a:t>As aforementioned, the messages can be either a continuous function, or discrete values. As the calculation of messages can be decomposed by different variable nodes or factor nodes, it can naturally be conducted in a distributed way.</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have to note that, we only use BP algorithm when the factor graph is sparsely connected. Otherwise, the calculation complexity in factor nodes are very considerable.</a:t>
            </a:r>
          </a:p>
          <a:p>
            <a:pPr eaLnBrk="1" hangingPunct="1">
              <a:spcBef>
                <a:spcPct val="0"/>
              </a:spcBef>
            </a:pPr>
            <a:endParaRPr lang="zh-CN" altLang="zh-CN" dirty="0">
              <a:latin typeface="Calibri" charset="0"/>
              <a:ea typeface="宋体" charset="0"/>
              <a:sym typeface="Calibri" charset="0"/>
            </a:endParaRPr>
          </a:p>
        </p:txBody>
      </p:sp>
      <p:sp>
        <p:nvSpPr>
          <p:cNvPr id="107523"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41225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endParaRPr lang="zh-CN" altLang="zh-CN">
              <a:latin typeface="Calibri" charset="0"/>
              <a:ea typeface="宋体" charset="0"/>
              <a:sym typeface="Calibri" charset="0"/>
            </a:endParaRPr>
          </a:p>
        </p:txBody>
      </p:sp>
      <p:sp>
        <p:nvSpPr>
          <p:cNvPr id="93187"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94873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1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numCol="1" compatLnSpc="1">
            <a:prstTxWarp prst="textNoShape">
              <a:avLst/>
            </a:prstTxWarp>
          </a:bodyPr>
          <a:lstStyle/>
          <a:p>
            <a:pPr eaLnBrk="1" hangingPunct="1">
              <a:spcBef>
                <a:spcPct val="0"/>
              </a:spcBef>
            </a:pPr>
            <a:endParaRPr lang="zh-CN" altLang="zh-CN">
              <a:latin typeface="Calibri" charset="0"/>
              <a:ea typeface="宋体" charset="0"/>
              <a:sym typeface="Calibri" charset="0"/>
            </a:endParaRPr>
          </a:p>
        </p:txBody>
      </p:sp>
      <p:sp>
        <p:nvSpPr>
          <p:cNvPr id="95235" name="Shape 130"/>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89402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Complicating constraints and  Complicating variables/coupling variables make the problem hard to decompose</a:t>
            </a:r>
          </a:p>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t>9</a:t>
            </a:fld>
            <a:endParaRPr lang="en-US"/>
          </a:p>
        </p:txBody>
      </p:sp>
    </p:spTree>
    <p:extLst>
      <p:ext uri="{BB962C8B-B14F-4D97-AF65-F5344CB8AC3E}">
        <p14:creationId xmlns:p14="http://schemas.microsoft.com/office/powerpoint/2010/main" val="403343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transform to each other using dual problem</a:t>
            </a:r>
          </a:p>
        </p:txBody>
      </p:sp>
      <p:sp>
        <p:nvSpPr>
          <p:cNvPr id="4" name="Slide Number Placeholder 3"/>
          <p:cNvSpPr>
            <a:spLocks noGrp="1"/>
          </p:cNvSpPr>
          <p:nvPr>
            <p:ph type="sldNum" sz="quarter" idx="10"/>
          </p:nvPr>
        </p:nvSpPr>
        <p:spPr/>
        <p:txBody>
          <a:bodyPr/>
          <a:lstStyle/>
          <a:p>
            <a:fld id="{0A3C37BE-C303-496D-B5CD-85F2937540FC}" type="slidenum">
              <a:rPr lang="en-US" smtClean="0"/>
              <a:t>10</a:t>
            </a:fld>
            <a:endParaRPr lang="en-US"/>
          </a:p>
        </p:txBody>
      </p:sp>
    </p:spTree>
    <p:extLst>
      <p:ext uri="{BB962C8B-B14F-4D97-AF65-F5344CB8AC3E}">
        <p14:creationId xmlns:p14="http://schemas.microsoft.com/office/powerpoint/2010/main" val="393219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uk-UA" smtClean="0"/>
              <a:t>11</a:t>
            </a:fld>
            <a:endParaRPr lang="uk-UA"/>
          </a:p>
        </p:txBody>
      </p:sp>
    </p:spTree>
    <p:extLst>
      <p:ext uri="{BB962C8B-B14F-4D97-AF65-F5344CB8AC3E}">
        <p14:creationId xmlns:p14="http://schemas.microsoft.com/office/powerpoint/2010/main" val="477581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91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7A8B6116-B374-F94E-A175-8A7B1D9F7B4E}" type="datetime1">
              <a:rPr lang="en-US" smtClean="0"/>
              <a:t>3/10/19</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59AF025B-21F7-2E41-95C3-C5EDE39F4CD5}" type="datetime1">
              <a:rPr lang="en-US" smtClean="0"/>
              <a:t>3/10/19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82AB6A6-AB39-B64F-9464-C80E7EEEB61F}" type="datetime1">
              <a:rPr lang="en-US" smtClean="0"/>
              <a:t>3/10/19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967A8DF-DF92-DF45-9F82-F7E93BFD398A}" type="datetime1">
              <a:rPr lang="en-US" smtClean="0"/>
              <a:t>3/10/19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Shape 20"/>
        <p:cNvGrpSpPr/>
        <p:nvPr/>
      </p:nvGrpSpPr>
      <p:grpSpPr>
        <a:xfrm>
          <a:off x="0" y="0"/>
          <a:ext cx="0" cy="0"/>
          <a:chOff x="0" y="0"/>
          <a:chExt cx="0" cy="0"/>
        </a:xfrm>
      </p:grpSpPr>
      <p:pic>
        <p:nvPicPr>
          <p:cNvPr id="4" name="Shape 2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1" y="701676"/>
            <a:ext cx="7016751"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23"/>
          <p:cNvSpPr>
            <a:spLocks noChangeArrowheads="1"/>
          </p:cNvSpPr>
          <p:nvPr/>
        </p:nvSpPr>
        <p:spPr bwMode="auto">
          <a:xfrm>
            <a:off x="0" y="6324600"/>
            <a:ext cx="12192000" cy="533400"/>
          </a:xfrm>
          <a:prstGeom prst="rect">
            <a:avLst/>
          </a:prstGeom>
          <a:gradFill rotWithShape="0">
            <a:gsLst>
              <a:gs pos="0">
                <a:srgbClr val="000000"/>
              </a:gs>
              <a:gs pos="50000">
                <a:srgbClr val="000000"/>
              </a:gs>
              <a:gs pos="100000">
                <a:srgbClr val="CC0000"/>
              </a:gs>
            </a:gsLst>
            <a:lin ang="4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45677" tIns="45677" rIns="45677" bIns="45677"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Calibri" panose="020F0502020204030204" pitchFamily="34" charset="0"/>
              <a:buNone/>
              <a:defRPr/>
            </a:pPr>
            <a:endParaRPr lang="zh-CN" altLang="zh-CN" sz="1800" smtClean="0">
              <a:latin typeface="Calibri" panose="020F0502020204030204" pitchFamily="34" charset="0"/>
              <a:ea typeface="+mn-ea"/>
              <a:cs typeface="Calibri" panose="020F0502020204030204" pitchFamily="34" charset="0"/>
              <a:sym typeface="Calibri" panose="020F0502020204030204" pitchFamily="34" charset="0"/>
            </a:endParaRPr>
          </a:p>
        </p:txBody>
      </p:sp>
      <p:grpSp>
        <p:nvGrpSpPr>
          <p:cNvPr id="6" name="Shape 24"/>
          <p:cNvGrpSpPr>
            <a:grpSpLocks/>
          </p:cNvGrpSpPr>
          <p:nvPr/>
        </p:nvGrpSpPr>
        <p:grpSpPr bwMode="auto">
          <a:xfrm>
            <a:off x="0" y="1"/>
            <a:ext cx="12192000" cy="989013"/>
            <a:chOff x="0" y="0"/>
            <a:chExt cx="9144000" cy="988896"/>
          </a:xfrm>
        </p:grpSpPr>
        <p:sp>
          <p:nvSpPr>
            <p:cNvPr id="7" name="Shape 25"/>
            <p:cNvSpPr>
              <a:spLocks noChangeArrowheads="1"/>
            </p:cNvSpPr>
            <p:nvPr/>
          </p:nvSpPr>
          <p:spPr bwMode="auto">
            <a:xfrm>
              <a:off x="0" y="6349"/>
              <a:ext cx="9144000" cy="914292"/>
            </a:xfrm>
            <a:prstGeom prst="rect">
              <a:avLst/>
            </a:prstGeom>
            <a:solidFill>
              <a:srgbClr val="000000"/>
            </a:solidFill>
            <a:ln w="25400">
              <a:solidFill>
                <a:srgbClr val="000000"/>
              </a:solidFill>
              <a:round/>
              <a:headEnd/>
              <a:tailEnd/>
            </a:ln>
          </p:spPr>
          <p:txBody>
            <a:bodyPr lIns="45700" tIns="45700" rIns="45700"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Calibri" panose="020F0502020204030204" pitchFamily="34" charset="0"/>
                <a:buNone/>
                <a:defRPr/>
              </a:pPr>
              <a:endParaRPr lang="zh-CN" altLang="zh-CN" sz="1800" smtClean="0">
                <a:latin typeface="Calibri" panose="020F0502020204030204" pitchFamily="34" charset="0"/>
                <a:ea typeface="+mn-ea"/>
                <a:cs typeface="Calibri" panose="020F0502020204030204" pitchFamily="34" charset="0"/>
                <a:sym typeface="Calibri" panose="020F0502020204030204" pitchFamily="34" charset="0"/>
              </a:endParaRPr>
            </a:p>
          </p:txBody>
        </p:sp>
        <p:grpSp>
          <p:nvGrpSpPr>
            <p:cNvPr id="8" name="Shape 26"/>
            <p:cNvGrpSpPr>
              <a:grpSpLocks/>
            </p:cNvGrpSpPr>
            <p:nvPr/>
          </p:nvGrpSpPr>
          <p:grpSpPr bwMode="auto">
            <a:xfrm>
              <a:off x="124689" y="6929"/>
              <a:ext cx="1627913" cy="981967"/>
              <a:chOff x="0" y="0"/>
              <a:chExt cx="1627911" cy="981966"/>
            </a:xfrm>
          </p:grpSpPr>
          <p:pic>
            <p:nvPicPr>
              <p:cNvPr id="10" name="Shape 27" descr="a_w_b_200.gif"/>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27910" cy="89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Shape 28"/>
              <p:cNvGrpSpPr>
                <a:grpSpLocks/>
              </p:cNvGrpSpPr>
              <p:nvPr/>
            </p:nvGrpSpPr>
            <p:grpSpPr bwMode="auto">
              <a:xfrm>
                <a:off x="27707" y="636523"/>
                <a:ext cx="1600203" cy="345441"/>
                <a:chOff x="0" y="0"/>
                <a:chExt cx="1600203" cy="345438"/>
              </a:xfrm>
            </p:grpSpPr>
            <p:sp>
              <p:nvSpPr>
                <p:cNvPr id="12" name="Shape 29"/>
                <p:cNvSpPr>
                  <a:spLocks noChangeArrowheads="1"/>
                </p:cNvSpPr>
                <p:nvPr/>
              </p:nvSpPr>
              <p:spPr bwMode="auto">
                <a:xfrm>
                  <a:off x="4" y="58139"/>
                  <a:ext cx="1600198" cy="2285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00" tIns="45700" rIns="45700"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Calibri" panose="020F0502020204030204" pitchFamily="34" charset="0"/>
                    <a:buNone/>
                    <a:defRPr/>
                  </a:pPr>
                  <a:endParaRPr lang="zh-CN" altLang="zh-CN" sz="1800" smtClean="0">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3" name="Shape 30"/>
                <p:cNvSpPr>
                  <a:spLocks noChangeArrowheads="1"/>
                </p:cNvSpPr>
                <p:nvPr/>
              </p:nvSpPr>
              <p:spPr bwMode="auto">
                <a:xfrm>
                  <a:off x="4" y="-591"/>
                  <a:ext cx="1600198" cy="34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0" tIns="45700" rIns="45700"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ct val="25000"/>
                    <a:buFont typeface="Calibri" panose="020F0502020204030204" pitchFamily="34" charset="0"/>
                    <a:buNone/>
                    <a:defRPr/>
                  </a:pPr>
                  <a:r>
                    <a:rPr lang="en-US" altLang="zh-CN" sz="800" smtClean="0">
                      <a:solidFill>
                        <a:srgbClr val="FFFFFF"/>
                      </a:solidFill>
                      <a:latin typeface="Calibri" panose="020F0502020204030204" pitchFamily="34" charset="0"/>
                      <a:ea typeface="+mn-ea"/>
                      <a:cs typeface="Calibri" panose="020F0502020204030204" pitchFamily="34" charset="0"/>
                      <a:sym typeface="Calibri" panose="020F0502020204030204" pitchFamily="34" charset="0"/>
                    </a:rPr>
                    <a:t>Department of Electrical and Computer Engineering</a:t>
                  </a:r>
                </a:p>
              </p:txBody>
            </p:sp>
          </p:grpSp>
        </p:grpSp>
        <p:sp>
          <p:nvSpPr>
            <p:cNvPr id="9" name="Shape 31"/>
            <p:cNvSpPr>
              <a:spLocks noChangeArrowheads="1"/>
            </p:cNvSpPr>
            <p:nvPr/>
          </p:nvSpPr>
          <p:spPr bwMode="auto">
            <a:xfrm>
              <a:off x="1905000" y="0"/>
              <a:ext cx="7239000" cy="838101"/>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00" tIns="45700" rIns="45700"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Font typeface="Calibri" panose="020F0502020204030204" pitchFamily="34" charset="0"/>
                <a:buNone/>
                <a:defRPr/>
              </a:pPr>
              <a:endParaRPr lang="zh-CN" altLang="zh-CN" sz="1800" smtClean="0">
                <a:latin typeface="Calibri" panose="020F0502020204030204" pitchFamily="34" charset="0"/>
                <a:ea typeface="+mn-ea"/>
                <a:cs typeface="Calibri" panose="020F0502020204030204" pitchFamily="34" charset="0"/>
                <a:sym typeface="Calibri" panose="020F0502020204030204" pitchFamily="34" charset="0"/>
              </a:endParaRPr>
            </a:p>
          </p:txBody>
        </p:sp>
      </p:grpSp>
      <p:sp>
        <p:nvSpPr>
          <p:cNvPr id="22" name="Shape 22"/>
          <p:cNvSpPr txBox="1">
            <a:spLocks noGrp="1"/>
          </p:cNvSpPr>
          <p:nvPr>
            <p:ph type="body" idx="1"/>
          </p:nvPr>
        </p:nvSpPr>
        <p:spPr>
          <a:xfrm>
            <a:off x="406402" y="1143001"/>
            <a:ext cx="11379197" cy="5029199"/>
          </a:xfrm>
          <a:prstGeom prst="rect">
            <a:avLst/>
          </a:prstGeom>
          <a:noFill/>
          <a:ln>
            <a:noFill/>
          </a:ln>
        </p:spPr>
        <p:txBody>
          <a:bodyPr/>
          <a:lstStyle>
            <a:lvl1pPr marL="342720" marR="0" lvl="0" indent="-139629"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83361" marR="0" lvl="1" indent="-12330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2pPr>
            <a:lvl3pPr marL="1175041" marR="0" lvl="2" indent="-58027"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3pPr>
            <a:lvl4pPr marL="1631999" marR="0" lvl="3" indent="-70719"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4pPr>
            <a:lvl5pPr marL="2088961" marR="0" lvl="4" indent="-58025"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5pPr>
            <a:lvl6pPr marL="2650369" marR="0" lvl="5"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6pPr>
            <a:lvl7pPr marL="3107331" marR="0" lvl="6"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7pPr>
            <a:lvl8pPr marL="3564291" marR="0" lvl="7"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8pPr>
            <a:lvl9pPr marL="4021248" marR="0" lvl="8"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9pPr>
          </a:lstStyle>
          <a:p>
            <a:endParaRPr dirty="0"/>
          </a:p>
        </p:txBody>
      </p:sp>
      <p:sp>
        <p:nvSpPr>
          <p:cNvPr id="32" name="Shape 32"/>
          <p:cNvSpPr txBox="1">
            <a:spLocks noGrp="1"/>
          </p:cNvSpPr>
          <p:nvPr>
            <p:ph type="body" idx="2"/>
          </p:nvPr>
        </p:nvSpPr>
        <p:spPr>
          <a:xfrm>
            <a:off x="2946408" y="152401"/>
            <a:ext cx="8737600" cy="609600"/>
          </a:xfrm>
          <a:prstGeom prst="rect">
            <a:avLst/>
          </a:prstGeom>
          <a:noFill/>
          <a:ln>
            <a:noFill/>
          </a:ln>
        </p:spPr>
        <p:txBody>
          <a:bodyPr anchor="ctr"/>
          <a:lstStyle>
            <a:lvl1pPr marL="342720" marR="0" lvl="0" indent="-139629"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83361" marR="0" lvl="1" indent="-12330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2pPr>
            <a:lvl3pPr marL="1218563" marR="0" lvl="2" indent="-101547"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3pPr>
            <a:lvl4pPr marL="1736450" marR="0" lvl="3"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4pPr>
            <a:lvl5pPr marL="2193408" marR="0" lvl="4"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5pPr>
            <a:lvl6pPr marL="2650369" marR="0" lvl="5"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6pPr>
            <a:lvl7pPr marL="3107331" marR="0" lvl="6"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7pPr>
            <a:lvl8pPr marL="3564291" marR="0" lvl="7"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8pPr>
            <a:lvl9pPr marL="4021248" marR="0" lvl="8" indent="-162476"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14" name="Shape 33"/>
          <p:cNvSpPr txBox="1">
            <a:spLocks noGrp="1"/>
          </p:cNvSpPr>
          <p:nvPr>
            <p:ph type="sldNum" idx="10"/>
          </p:nvPr>
        </p:nvSpPr>
        <p:spPr>
          <a:xfrm>
            <a:off x="10972800" y="6324601"/>
            <a:ext cx="1092200" cy="396875"/>
          </a:xfrm>
        </p:spPr>
        <p:txBody>
          <a:bodyPr/>
          <a:lstStyle>
            <a:lvl1pPr>
              <a:buClr>
                <a:srgbClr val="FFFFFF"/>
              </a:buClr>
              <a:defRPr sz="2000" smtClean="0">
                <a:solidFill>
                  <a:srgbClr val="FFFFFF"/>
                </a:solidFill>
              </a:defRPr>
            </a:lvl1pPr>
          </a:lstStyle>
          <a:p>
            <a:pPr>
              <a:defRPr/>
            </a:pPr>
            <a:fld id="{CFEF7A4B-D60B-CF46-9BDC-DEFD7623C638}" type="slidenum">
              <a:rPr lang="en-US" altLang="zh-CN"/>
              <a:pPr>
                <a:defRPr/>
              </a:pPr>
              <a:t>‹#›</a:t>
            </a:fld>
            <a:endParaRPr lang="en-US" altLang="zh-CN"/>
          </a:p>
        </p:txBody>
      </p:sp>
    </p:spTree>
    <p:extLst>
      <p:ext uri="{BB962C8B-B14F-4D97-AF65-F5344CB8AC3E}">
        <p14:creationId xmlns:p14="http://schemas.microsoft.com/office/powerpoint/2010/main" val="175868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BB01F54-3E60-7E45-A048-255CB0083C3E}" type="datetime1">
              <a:rPr lang="en-US" smtClean="0"/>
              <a:t>3/10/19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558072-7A2F-0B4E-97D5-8318CB6BE86F}" type="datetime1">
              <a:rPr lang="en-US" smtClean="0"/>
              <a:t>3/10/19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3E964A2-AEE5-7748-81FD-DF526AA999C9}" type="datetime1">
              <a:rPr lang="en-US" smtClean="0"/>
              <a:t>3/10/19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D2B151A1-A98E-B544-AA61-05B1A7FECAEF}" type="datetime1">
              <a:rPr lang="en-US" smtClean="0"/>
              <a:t>3/10/19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ED4C938-0B7A-7840-B8FF-337D2EADAA8D}" type="datetime1">
              <a:rPr lang="en-US" smtClean="0"/>
              <a:t>3/10/19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FCC1F-2D95-D84E-A065-AEC382A765F3}" type="datetime1">
              <a:rPr lang="en-US" smtClean="0"/>
              <a:t>3/10/19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662ACEF7-D4D5-CB4C-BFA6-67F4E6E00171}" type="datetime1">
              <a:rPr lang="en-US" smtClean="0"/>
              <a:t>3/10/19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35F649D0-8A34-F04D-9F87-F4D79C8F7596}" type="datetime1">
              <a:rPr lang="en-US" smtClean="0"/>
              <a:t>3/10/19</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28.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30.png"/><Relationship Id="rId5" Type="http://schemas.microsoft.com/office/2007/relationships/hdphoto" Target="../media/hdphoto7.wdp"/><Relationship Id="rId6" Type="http://schemas.openxmlformats.org/officeDocument/2006/relationships/image" Target="../media/image31.png"/><Relationship Id="rId7"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9.wdp"/><Relationship Id="rId5" Type="http://schemas.openxmlformats.org/officeDocument/2006/relationships/image" Target="../media/image33.png"/><Relationship Id="rId6" Type="http://schemas.microsoft.com/office/2007/relationships/hdphoto" Target="../media/hdphoto10.wdp"/><Relationship Id="rId7" Type="http://schemas.openxmlformats.org/officeDocument/2006/relationships/image" Target="../media/image34.png"/><Relationship Id="rId8"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12.wdp"/><Relationship Id="rId5" Type="http://schemas.openxmlformats.org/officeDocument/2006/relationships/image" Target="../media/image36.png"/><Relationship Id="rId6" Type="http://schemas.microsoft.com/office/2007/relationships/hdphoto" Target="../media/hdphoto13.wdp"/><Relationship Id="rId7" Type="http://schemas.openxmlformats.org/officeDocument/2006/relationships/image" Target="../media/image37.png"/><Relationship Id="rId8"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microsoft.com/office/2007/relationships/hdphoto" Target="../media/hdphoto15.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40.png"/><Relationship Id="rId5" Type="http://schemas.microsoft.com/office/2007/relationships/hdphoto" Target="../media/hdphoto17.wdp"/><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4" Type="http://schemas.openxmlformats.org/officeDocument/2006/relationships/image" Target="../media/image42.png"/><Relationship Id="rId5" Type="http://schemas.microsoft.com/office/2007/relationships/hdphoto" Target="../media/hdphoto19.wdp"/><Relationship Id="rId6" Type="http://schemas.openxmlformats.org/officeDocument/2006/relationships/image" Target="../media/image43.png"/><Relationship Id="rId7" Type="http://schemas.microsoft.com/office/2007/relationships/hdphoto" Target="../media/hdphoto20.wdp"/><Relationship Id="rId8" Type="http://schemas.openxmlformats.org/officeDocument/2006/relationships/image" Target="../media/image44.png"/><Relationship Id="rId9" Type="http://schemas.microsoft.com/office/2007/relationships/hdphoto" Target="../media/hdphoto21.wdp"/><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microsoft.com/office/2007/relationships/hdphoto" Target="../media/hdphoto23.wdp"/><Relationship Id="rId4" Type="http://schemas.openxmlformats.org/officeDocument/2006/relationships/image" Target="../media/image47.png"/><Relationship Id="rId5" Type="http://schemas.microsoft.com/office/2007/relationships/hdphoto" Target="../media/hdphoto24.wdp"/><Relationship Id="rId6" Type="http://schemas.openxmlformats.org/officeDocument/2006/relationships/image" Target="../media/image48.png"/><Relationship Id="rId7" Type="http://schemas.microsoft.com/office/2007/relationships/hdphoto" Target="../media/hdphoto25.wdp"/><Relationship Id="rId8" Type="http://schemas.openxmlformats.org/officeDocument/2006/relationships/image" Target="../media/image49.png"/><Relationship Id="rId9"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microsoft.com/office/2007/relationships/hdphoto" Target="../media/hdphoto27.wdp"/><Relationship Id="rId4" Type="http://schemas.openxmlformats.org/officeDocument/2006/relationships/image" Target="../media/image51.png"/><Relationship Id="rId5" Type="http://schemas.microsoft.com/office/2007/relationships/hdphoto" Target="../media/hdphoto28.wdp"/><Relationship Id="rId6" Type="http://schemas.openxmlformats.org/officeDocument/2006/relationships/image" Target="../media/image52.png"/><Relationship Id="rId7" Type="http://schemas.microsoft.com/office/2007/relationships/hdphoto" Target="../media/hdphoto29.wdp"/><Relationship Id="rId8" Type="http://schemas.openxmlformats.org/officeDocument/2006/relationships/image" Target="../media/image53.png"/><Relationship Id="rId9" Type="http://schemas.microsoft.com/office/2007/relationships/hdphoto" Target="../media/hdphoto30.wdp"/><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microsoft.com/office/2007/relationships/hdphoto" Target="../media/hdphoto31.wdp"/><Relationship Id="rId4" Type="http://schemas.openxmlformats.org/officeDocument/2006/relationships/image" Target="../media/image55.png"/><Relationship Id="rId5" Type="http://schemas.microsoft.com/office/2007/relationships/hdphoto" Target="../media/hdphoto32.wdp"/><Relationship Id="rId6" Type="http://schemas.openxmlformats.org/officeDocument/2006/relationships/image" Target="../media/image56.png"/><Relationship Id="rId7" Type="http://schemas.microsoft.com/office/2007/relationships/hdphoto" Target="../media/hdphoto33.wdp"/><Relationship Id="rId8" Type="http://schemas.openxmlformats.org/officeDocument/2006/relationships/image" Target="../media/image52.png"/><Relationship Id="rId9" Type="http://schemas.microsoft.com/office/2007/relationships/hdphoto" Target="../media/hdphoto29.wdp"/><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1" Type="http://schemas.openxmlformats.org/officeDocument/2006/relationships/image" Target="../media/image61.png"/><Relationship Id="rId12" Type="http://schemas.microsoft.com/office/2007/relationships/hdphoto" Target="../media/hdphoto38.wdp"/><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7.png"/><Relationship Id="rId4" Type="http://schemas.microsoft.com/office/2007/relationships/hdphoto" Target="../media/hdphoto34.wdp"/><Relationship Id="rId5" Type="http://schemas.openxmlformats.org/officeDocument/2006/relationships/image" Target="../media/image58.png"/><Relationship Id="rId6" Type="http://schemas.microsoft.com/office/2007/relationships/hdphoto" Target="../media/hdphoto35.wdp"/><Relationship Id="rId7" Type="http://schemas.openxmlformats.org/officeDocument/2006/relationships/image" Target="../media/image59.png"/><Relationship Id="rId8" Type="http://schemas.microsoft.com/office/2007/relationships/hdphoto" Target="../media/hdphoto36.wdp"/><Relationship Id="rId9" Type="http://schemas.openxmlformats.org/officeDocument/2006/relationships/image" Target="../media/image60.png"/><Relationship Id="rId10" Type="http://schemas.microsoft.com/office/2007/relationships/hdphoto" Target="../media/hdphoto37.wdp"/></Relationships>
</file>

<file path=ppt/slides/_rels/slide28.xml.rels><?xml version="1.0" encoding="UTF-8" standalone="yes"?>
<Relationships xmlns="http://schemas.openxmlformats.org/package/2006/relationships"><Relationship Id="rId11" Type="http://schemas.microsoft.com/office/2007/relationships/hdphoto" Target="../media/hdphoto43.wdp"/><Relationship Id="rId12" Type="http://schemas.openxmlformats.org/officeDocument/2006/relationships/image" Target="../media/image67.png"/><Relationship Id="rId13" Type="http://schemas.microsoft.com/office/2007/relationships/hdphoto" Target="../media/hdphoto44.wdp"/><Relationship Id="rId1" Type="http://schemas.openxmlformats.org/officeDocument/2006/relationships/slideLayout" Target="../slideLayouts/slideLayout2.xml"/><Relationship Id="rId2" Type="http://schemas.openxmlformats.org/officeDocument/2006/relationships/image" Target="../media/image62.png"/><Relationship Id="rId3" Type="http://schemas.microsoft.com/office/2007/relationships/hdphoto" Target="../media/hdphoto39.wdp"/><Relationship Id="rId4" Type="http://schemas.openxmlformats.org/officeDocument/2006/relationships/image" Target="../media/image63.png"/><Relationship Id="rId5" Type="http://schemas.microsoft.com/office/2007/relationships/hdphoto" Target="../media/hdphoto40.wdp"/><Relationship Id="rId6" Type="http://schemas.openxmlformats.org/officeDocument/2006/relationships/image" Target="../media/image64.png"/><Relationship Id="rId7" Type="http://schemas.microsoft.com/office/2007/relationships/hdphoto" Target="../media/hdphoto41.wdp"/><Relationship Id="rId8" Type="http://schemas.openxmlformats.org/officeDocument/2006/relationships/image" Target="../media/image65.png"/><Relationship Id="rId9" Type="http://schemas.microsoft.com/office/2007/relationships/hdphoto" Target="../media/hdphoto42.wdp"/><Relationship Id="rId10"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microsoft.com/office/2007/relationships/hdphoto" Target="../media/hdphoto45.wdp"/><Relationship Id="rId4" Type="http://schemas.openxmlformats.org/officeDocument/2006/relationships/image" Target="../media/image69.png"/><Relationship Id="rId5" Type="http://schemas.microsoft.com/office/2007/relationships/hdphoto" Target="../media/hdphoto46.wdp"/><Relationship Id="rId6" Type="http://schemas.openxmlformats.org/officeDocument/2006/relationships/image" Target="../media/image70.png"/><Relationship Id="rId7" Type="http://schemas.microsoft.com/office/2007/relationships/hdphoto" Target="../media/hdphoto47.wdp"/><Relationship Id="rId8" Type="http://schemas.openxmlformats.org/officeDocument/2006/relationships/image" Target="../media/image71.png"/><Relationship Id="rId9" Type="http://schemas.microsoft.com/office/2007/relationships/hdphoto" Target="../media/hdphoto48.wdp"/><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9" Type="http://schemas.microsoft.com/office/2007/relationships/hdphoto" Target="../media/hdphoto52.wdp"/><Relationship Id="rId20" Type="http://schemas.openxmlformats.org/officeDocument/2006/relationships/image" Target="../media/image81.png"/><Relationship Id="rId21" Type="http://schemas.microsoft.com/office/2007/relationships/hdphoto" Target="../media/hdphoto58.wdp"/><Relationship Id="rId22" Type="http://schemas.openxmlformats.org/officeDocument/2006/relationships/image" Target="../media/image82.png"/><Relationship Id="rId23" Type="http://schemas.microsoft.com/office/2007/relationships/hdphoto" Target="../media/hdphoto59.wdp"/><Relationship Id="rId24" Type="http://schemas.openxmlformats.org/officeDocument/2006/relationships/image" Target="../media/image83.png"/><Relationship Id="rId25" Type="http://schemas.microsoft.com/office/2007/relationships/hdphoto" Target="../media/hdphoto60.wdp"/><Relationship Id="rId10" Type="http://schemas.openxmlformats.org/officeDocument/2006/relationships/image" Target="../media/image76.png"/><Relationship Id="rId11" Type="http://schemas.microsoft.com/office/2007/relationships/hdphoto" Target="../media/hdphoto53.wdp"/><Relationship Id="rId12" Type="http://schemas.openxmlformats.org/officeDocument/2006/relationships/image" Target="../media/image77.png"/><Relationship Id="rId13" Type="http://schemas.microsoft.com/office/2007/relationships/hdphoto" Target="../media/hdphoto54.wdp"/><Relationship Id="rId14" Type="http://schemas.openxmlformats.org/officeDocument/2006/relationships/image" Target="../media/image78.png"/><Relationship Id="rId15" Type="http://schemas.microsoft.com/office/2007/relationships/hdphoto" Target="../media/hdphoto55.wdp"/><Relationship Id="rId16" Type="http://schemas.openxmlformats.org/officeDocument/2006/relationships/image" Target="../media/image79.png"/><Relationship Id="rId17" Type="http://schemas.microsoft.com/office/2007/relationships/hdphoto" Target="../media/hdphoto56.wdp"/><Relationship Id="rId18" Type="http://schemas.openxmlformats.org/officeDocument/2006/relationships/image" Target="../media/image80.png"/><Relationship Id="rId19" Type="http://schemas.microsoft.com/office/2007/relationships/hdphoto" Target="../media/hdphoto57.wdp"/><Relationship Id="rId1" Type="http://schemas.openxmlformats.org/officeDocument/2006/relationships/slideLayout" Target="../slideLayouts/slideLayout2.xml"/><Relationship Id="rId2" Type="http://schemas.openxmlformats.org/officeDocument/2006/relationships/image" Target="../media/image72.png"/><Relationship Id="rId3" Type="http://schemas.microsoft.com/office/2007/relationships/hdphoto" Target="../media/hdphoto49.wdp"/><Relationship Id="rId4" Type="http://schemas.openxmlformats.org/officeDocument/2006/relationships/image" Target="../media/image73.png"/><Relationship Id="rId5" Type="http://schemas.microsoft.com/office/2007/relationships/hdphoto" Target="../media/hdphoto50.wdp"/><Relationship Id="rId6" Type="http://schemas.openxmlformats.org/officeDocument/2006/relationships/image" Target="../media/image74.png"/><Relationship Id="rId7" Type="http://schemas.microsoft.com/office/2007/relationships/hdphoto" Target="../media/hdphoto51.wdp"/><Relationship Id="rId8"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microsoft.com/office/2007/relationships/hdphoto" Target="../media/hdphoto61.wdp"/><Relationship Id="rId4" Type="http://schemas.openxmlformats.org/officeDocument/2006/relationships/image" Target="../media/image85.png"/><Relationship Id="rId5" Type="http://schemas.microsoft.com/office/2007/relationships/hdphoto" Target="../media/hdphoto62.wdp"/><Relationship Id="rId6" Type="http://schemas.openxmlformats.org/officeDocument/2006/relationships/image" Target="../media/image86.png"/><Relationship Id="rId7" Type="http://schemas.microsoft.com/office/2007/relationships/hdphoto" Target="../media/hdphoto63.wdp"/><Relationship Id="rId8" Type="http://schemas.openxmlformats.org/officeDocument/2006/relationships/image" Target="../media/image87.png"/><Relationship Id="rId9" Type="http://schemas.microsoft.com/office/2007/relationships/hdphoto" Target="../media/hdphoto64.wdp"/><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2.xml.rels><?xml version="1.0" encoding="UTF-8" standalone="yes"?>
<Relationships xmlns="http://schemas.openxmlformats.org/package/2006/relationships"><Relationship Id="rId11" Type="http://schemas.microsoft.com/office/2007/relationships/hdphoto" Target="../media/hdphoto69.wdp"/><Relationship Id="rId12" Type="http://schemas.openxmlformats.org/officeDocument/2006/relationships/image" Target="../media/image93.png"/><Relationship Id="rId13" Type="http://schemas.microsoft.com/office/2007/relationships/hdphoto" Target="../media/hdphoto70.wdp"/><Relationship Id="rId14" Type="http://schemas.openxmlformats.org/officeDocument/2006/relationships/image" Target="../media/image94.png"/><Relationship Id="rId15" Type="http://schemas.microsoft.com/office/2007/relationships/hdphoto" Target="../media/hdphoto71.wdp"/><Relationship Id="rId16" Type="http://schemas.openxmlformats.org/officeDocument/2006/relationships/image" Target="../media/image95.png"/><Relationship Id="rId17" Type="http://schemas.microsoft.com/office/2007/relationships/hdphoto" Target="../media/hdphoto72.wdp"/><Relationship Id="rId1" Type="http://schemas.openxmlformats.org/officeDocument/2006/relationships/slideLayout" Target="../slideLayouts/slideLayout2.xml"/><Relationship Id="rId2" Type="http://schemas.openxmlformats.org/officeDocument/2006/relationships/image" Target="../media/image88.png"/><Relationship Id="rId3" Type="http://schemas.microsoft.com/office/2007/relationships/hdphoto" Target="../media/hdphoto65.wdp"/><Relationship Id="rId4" Type="http://schemas.openxmlformats.org/officeDocument/2006/relationships/image" Target="../media/image89.png"/><Relationship Id="rId5" Type="http://schemas.microsoft.com/office/2007/relationships/hdphoto" Target="../media/hdphoto66.wdp"/><Relationship Id="rId6" Type="http://schemas.openxmlformats.org/officeDocument/2006/relationships/image" Target="../media/image90.png"/><Relationship Id="rId7" Type="http://schemas.microsoft.com/office/2007/relationships/hdphoto" Target="../media/hdphoto67.wdp"/><Relationship Id="rId8" Type="http://schemas.openxmlformats.org/officeDocument/2006/relationships/image" Target="../media/image91.png"/><Relationship Id="rId9" Type="http://schemas.microsoft.com/office/2007/relationships/hdphoto" Target="../media/hdphoto68.wdp"/><Relationship Id="rId10"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microsoft.com/office/2007/relationships/hdphoto" Target="../media/hdphoto73.wdp"/><Relationship Id="rId4" Type="http://schemas.openxmlformats.org/officeDocument/2006/relationships/image" Target="../media/image97.png"/><Relationship Id="rId5" Type="http://schemas.microsoft.com/office/2007/relationships/hdphoto" Target="../media/hdphoto74.wdp"/><Relationship Id="rId6" Type="http://schemas.openxmlformats.org/officeDocument/2006/relationships/image" Target="../media/image98.png"/><Relationship Id="rId7" Type="http://schemas.microsoft.com/office/2007/relationships/hdphoto" Target="../media/hdphoto75.wdp"/><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76.wdp"/><Relationship Id="rId4" Type="http://schemas.openxmlformats.org/officeDocument/2006/relationships/image" Target="../media/image100.png"/><Relationship Id="rId5" Type="http://schemas.microsoft.com/office/2007/relationships/hdphoto" Target="../media/hdphoto77.wdp"/><Relationship Id="rId6" Type="http://schemas.openxmlformats.org/officeDocument/2006/relationships/image" Target="../media/image101.png"/><Relationship Id="rId7" Type="http://schemas.microsoft.com/office/2007/relationships/hdphoto" Target="../media/hdphoto78.wdp"/><Relationship Id="rId8" Type="http://schemas.openxmlformats.org/officeDocument/2006/relationships/image" Target="../media/image102.png"/><Relationship Id="rId9" Type="http://schemas.microsoft.com/office/2007/relationships/hdphoto" Target="../media/hdphoto79.wdp"/><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microsoft.com/office/2007/relationships/hdphoto" Target="../media/hdphoto80.wdp"/><Relationship Id="rId4" Type="http://schemas.openxmlformats.org/officeDocument/2006/relationships/image" Target="../media/image104.png"/><Relationship Id="rId5" Type="http://schemas.microsoft.com/office/2007/relationships/hdphoto" Target="../media/hdphoto81.wdp"/><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microsoft.com/office/2007/relationships/hdphoto" Target="../media/hdphoto82.wdp"/><Relationship Id="rId4" Type="http://schemas.openxmlformats.org/officeDocument/2006/relationships/image" Target="../media/image106.png"/><Relationship Id="rId5" Type="http://schemas.microsoft.com/office/2007/relationships/hdphoto" Target="../media/hdphoto83.wdp"/><Relationship Id="rId6" Type="http://schemas.openxmlformats.org/officeDocument/2006/relationships/image" Target="../media/image107.png"/><Relationship Id="rId7" Type="http://schemas.microsoft.com/office/2007/relationships/hdphoto" Target="../media/hdphoto84.wdp"/><Relationship Id="rId8" Type="http://schemas.openxmlformats.org/officeDocument/2006/relationships/image" Target="../media/image108.png"/><Relationship Id="rId9" Type="http://schemas.microsoft.com/office/2007/relationships/hdphoto" Target="../media/hdphoto85.wdp"/><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microsoft.com/office/2007/relationships/hdphoto" Target="../media/hdphoto86.wdp"/></Relationships>
</file>

<file path=ppt/slides/_rels/slide41.xml.rels><?xml version="1.0" encoding="UTF-8" standalone="yes"?>
<Relationships xmlns="http://schemas.openxmlformats.org/package/2006/relationships"><Relationship Id="rId3" Type="http://schemas.microsoft.com/office/2007/relationships/hdphoto" Target="../media/hdphoto87.wdp"/><Relationship Id="rId4" Type="http://schemas.openxmlformats.org/officeDocument/2006/relationships/image" Target="../media/image112.png"/><Relationship Id="rId5" Type="http://schemas.microsoft.com/office/2007/relationships/hdphoto" Target="../media/hdphoto88.wdp"/><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microsoft.com/office/2007/relationships/hdphoto" Target="../media/hdphoto89.wdp"/><Relationship Id="rId4" Type="http://schemas.openxmlformats.org/officeDocument/2006/relationships/image" Target="../media/image114.png"/><Relationship Id="rId5" Type="http://schemas.microsoft.com/office/2007/relationships/hdphoto" Target="../media/hdphoto90.wdp"/><Relationship Id="rId6" Type="http://schemas.openxmlformats.org/officeDocument/2006/relationships/image" Target="../media/image37.png"/><Relationship Id="rId7"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microsoft.com/office/2007/relationships/hdphoto" Target="../media/hdphoto9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microsoft.com/office/2007/relationships/hdphoto" Target="../media/hdphoto92.wdp"/></Relationships>
</file>

<file path=ppt/slides/_rels/slide45.xml.rels><?xml version="1.0" encoding="UTF-8" standalone="yes"?>
<Relationships xmlns="http://schemas.openxmlformats.org/package/2006/relationships"><Relationship Id="rId3" Type="http://schemas.microsoft.com/office/2007/relationships/hdphoto" Target="../media/hdphoto93.wdp"/><Relationship Id="rId4" Type="http://schemas.openxmlformats.org/officeDocument/2006/relationships/image" Target="../media/image118.png"/><Relationship Id="rId5" Type="http://schemas.microsoft.com/office/2007/relationships/hdphoto" Target="../media/hdphoto94.wdp"/><Relationship Id="rId6" Type="http://schemas.openxmlformats.org/officeDocument/2006/relationships/image" Target="../media/image119.png"/><Relationship Id="rId7" Type="http://schemas.microsoft.com/office/2007/relationships/hdphoto" Target="../media/hdphoto95.wdp"/><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microsoft.com/office/2007/relationships/hdphoto" Target="../media/hdphoto96.wdp"/></Relationships>
</file>

<file path=ppt/slides/_rels/slide47.xml.rels><?xml version="1.0" encoding="UTF-8" standalone="yes"?>
<Relationships xmlns="http://schemas.openxmlformats.org/package/2006/relationships"><Relationship Id="rId3" Type="http://schemas.microsoft.com/office/2007/relationships/hdphoto" Target="../media/hdphoto97.wdp"/><Relationship Id="rId4" Type="http://schemas.openxmlformats.org/officeDocument/2006/relationships/image" Target="../media/image122.png"/><Relationship Id="rId5" Type="http://schemas.microsoft.com/office/2007/relationships/hdphoto" Target="../media/hdphoto98.wdp"/><Relationship Id="rId6" Type="http://schemas.openxmlformats.org/officeDocument/2006/relationships/image" Target="../media/image37.png"/><Relationship Id="rId7"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microsoft.com/office/2007/relationships/hdphoto" Target="../media/hdphoto99.wdp"/><Relationship Id="rId4" Type="http://schemas.openxmlformats.org/officeDocument/2006/relationships/image" Target="../media/image124.png"/><Relationship Id="rId5" Type="http://schemas.microsoft.com/office/2007/relationships/hdphoto" Target="../media/hdphoto100.wdp"/><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microsoft.com/office/2007/relationships/hdphoto" Target="../media/hdphoto101.wdp"/><Relationship Id="rId4" Type="http://schemas.openxmlformats.org/officeDocument/2006/relationships/image" Target="../media/image126.png"/><Relationship Id="rId5" Type="http://schemas.microsoft.com/office/2007/relationships/hdphoto" Target="../media/hdphoto102.wdp"/><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microsoft.com/office/2007/relationships/hdphoto" Target="../media/hdphoto103.wdp"/><Relationship Id="rId4" Type="http://schemas.openxmlformats.org/officeDocument/2006/relationships/image" Target="../media/image128.png"/><Relationship Id="rId5" Type="http://schemas.microsoft.com/office/2007/relationships/hdphoto" Target="../media/hdphoto104.wdp"/><Relationship Id="rId6" Type="http://schemas.openxmlformats.org/officeDocument/2006/relationships/image" Target="../media/image129.png"/><Relationship Id="rId7" Type="http://schemas.microsoft.com/office/2007/relationships/hdphoto" Target="../media/hdphoto105.wdp"/><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51.xml.rels><?xml version="1.0" encoding="UTF-8" standalone="yes"?>
<Relationships xmlns="http://schemas.openxmlformats.org/package/2006/relationships"><Relationship Id="rId3" Type="http://schemas.microsoft.com/office/2007/relationships/hdphoto" Target="../media/hdphoto106.wdp"/><Relationship Id="rId4" Type="http://schemas.openxmlformats.org/officeDocument/2006/relationships/image" Target="../media/image131.png"/><Relationship Id="rId5" Type="http://schemas.microsoft.com/office/2007/relationships/hdphoto" Target="../media/hdphoto107.wdp"/><Relationship Id="rId6" Type="http://schemas.openxmlformats.org/officeDocument/2006/relationships/image" Target="../media/image132.png"/><Relationship Id="rId7" Type="http://schemas.microsoft.com/office/2007/relationships/hdphoto" Target="../media/hdphoto108.wdp"/><Relationship Id="rId8" Type="http://schemas.openxmlformats.org/officeDocument/2006/relationships/image" Target="../media/image133.png"/><Relationship Id="rId9" Type="http://schemas.microsoft.com/office/2007/relationships/hdphoto" Target="../media/hdphoto109.wdp"/><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microsoft.com/office/2007/relationships/hdphoto" Target="../media/hdphoto110.wdp"/></Relationships>
</file>

<file path=ppt/slides/_rels/slide53.xml.rels><?xml version="1.0" encoding="UTF-8" standalone="yes"?>
<Relationships xmlns="http://schemas.openxmlformats.org/package/2006/relationships"><Relationship Id="rId3" Type="http://schemas.microsoft.com/office/2007/relationships/hdphoto" Target="../media/hdphoto111.wdp"/><Relationship Id="rId4" Type="http://schemas.openxmlformats.org/officeDocument/2006/relationships/image" Target="../media/image136.png"/><Relationship Id="rId5" Type="http://schemas.microsoft.com/office/2007/relationships/hdphoto" Target="../media/hdphoto112.wdp"/><Relationship Id="rId6" Type="http://schemas.openxmlformats.org/officeDocument/2006/relationships/image" Target="../media/image137.png"/><Relationship Id="rId7" Type="http://schemas.microsoft.com/office/2007/relationships/hdphoto" Target="../media/hdphoto113.wdp"/><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 Id="rId3" Type="http://schemas.microsoft.com/office/2007/relationships/hdphoto" Target="../media/hdphoto114.wdp"/></Relationships>
</file>

<file path=ppt/slides/_rels/slide55.xml.rels><?xml version="1.0" encoding="UTF-8" standalone="yes"?>
<Relationships xmlns="http://schemas.openxmlformats.org/package/2006/relationships"><Relationship Id="rId11" Type="http://schemas.microsoft.com/office/2007/relationships/hdphoto" Target="../media/hdphoto119.wdp"/><Relationship Id="rId12" Type="http://schemas.openxmlformats.org/officeDocument/2006/relationships/image" Target="../media/image144.png"/><Relationship Id="rId13" Type="http://schemas.microsoft.com/office/2007/relationships/hdphoto" Target="../media/hdphoto120.wdp"/><Relationship Id="rId1" Type="http://schemas.openxmlformats.org/officeDocument/2006/relationships/slideLayout" Target="../slideLayouts/slideLayout2.xml"/><Relationship Id="rId2" Type="http://schemas.openxmlformats.org/officeDocument/2006/relationships/image" Target="../media/image139.png"/><Relationship Id="rId3" Type="http://schemas.microsoft.com/office/2007/relationships/hdphoto" Target="../media/hdphoto115.wdp"/><Relationship Id="rId4" Type="http://schemas.openxmlformats.org/officeDocument/2006/relationships/image" Target="../media/image140.png"/><Relationship Id="rId5" Type="http://schemas.microsoft.com/office/2007/relationships/hdphoto" Target="../media/hdphoto116.wdp"/><Relationship Id="rId6" Type="http://schemas.openxmlformats.org/officeDocument/2006/relationships/image" Target="../media/image141.png"/><Relationship Id="rId7" Type="http://schemas.microsoft.com/office/2007/relationships/hdphoto" Target="../media/hdphoto117.wdp"/><Relationship Id="rId8" Type="http://schemas.openxmlformats.org/officeDocument/2006/relationships/image" Target="../media/image142.png"/><Relationship Id="rId9" Type="http://schemas.microsoft.com/office/2007/relationships/hdphoto" Target="../media/hdphoto118.wdp"/><Relationship Id="rId10" Type="http://schemas.openxmlformats.org/officeDocument/2006/relationships/image" Target="../media/image1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microsoft.com/office/2007/relationships/hdphoto" Target="../media/hdphoto121.wdp"/><Relationship Id="rId4" Type="http://schemas.openxmlformats.org/officeDocument/2006/relationships/image" Target="../media/image148.png"/><Relationship Id="rId5" Type="http://schemas.microsoft.com/office/2007/relationships/hdphoto" Target="../media/hdphoto122.wdp"/><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microsoft.com/office/2007/relationships/hdphoto" Target="../media/hdphoto123.wdp"/><Relationship Id="rId4" Type="http://schemas.openxmlformats.org/officeDocument/2006/relationships/image" Target="../media/image147.png"/><Relationship Id="rId5" Type="http://schemas.microsoft.com/office/2007/relationships/hdphoto" Target="../media/hdphoto121.wdp"/><Relationship Id="rId6" Type="http://schemas.openxmlformats.org/officeDocument/2006/relationships/image" Target="../media/image148.png"/><Relationship Id="rId7" Type="http://schemas.microsoft.com/office/2007/relationships/hdphoto" Target="../media/hdphoto122.wdp"/><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microsoft.com/office/2007/relationships/hdphoto" Target="../media/hdphoto124.wdp"/><Relationship Id="rId4" Type="http://schemas.openxmlformats.org/officeDocument/2006/relationships/image" Target="../media/image147.png"/><Relationship Id="rId5" Type="http://schemas.microsoft.com/office/2007/relationships/hdphoto" Target="../media/hdphoto121.wdp"/><Relationship Id="rId6" Type="http://schemas.openxmlformats.org/officeDocument/2006/relationships/image" Target="../media/image148.png"/><Relationship Id="rId7" Type="http://schemas.microsoft.com/office/2007/relationships/hdphoto" Target="../media/hdphoto122.wdp"/><Relationship Id="rId8" Type="http://schemas.openxmlformats.org/officeDocument/2006/relationships/image" Target="../media/image151.png"/><Relationship Id="rId9" Type="http://schemas.microsoft.com/office/2007/relationships/hdphoto" Target="../media/hdphoto125.wdp"/><Relationship Id="rId10" Type="http://schemas.openxmlformats.org/officeDocument/2006/relationships/image" Target="../media/image152.png"/><Relationship Id="rId11" Type="http://schemas.microsoft.com/office/2007/relationships/hdphoto" Target="../media/hdphoto126.wdp"/><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microsoft.com/office/2007/relationships/hdphoto" Target="../media/hdphoto127.wdp"/><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55.png"/><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56.png"/><Relationship Id="rId5" Type="http://schemas.openxmlformats.org/officeDocument/2006/relationships/image" Target="../media/image157.png"/><Relationship Id="rId1" Type="http://schemas.openxmlformats.org/officeDocument/2006/relationships/tags" Target="../tags/tag2.xml"/><Relationship Id="rId2"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64.png"/><Relationship Id="rId1" Type="http://schemas.openxmlformats.org/officeDocument/2006/relationships/tags" Target="../tags/tag3.xml"/><Relationship Id="rId2"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67.png"/></Relationships>
</file>

<file path=ppt/slides/_rels/slide72.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70.png"/><Relationship Id="rId6" Type="http://schemas.openxmlformats.org/officeDocument/2006/relationships/image" Target="../media/image171.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72.png"/></Relationships>
</file>

<file path=ppt/slides/_rels/slide74.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3.png"/><Relationship Id="rId6" Type="http://schemas.openxmlformats.org/officeDocument/2006/relationships/image" Target="../media/image177.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76.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6.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79.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2.wdp"/></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91.png"/></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94.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83.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8.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85.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195.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9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 Id="rId3" Type="http://schemas.openxmlformats.org/officeDocument/2006/relationships/image" Target="../media/image20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98450" y="1835722"/>
            <a:ext cx="6667767" cy="2219691"/>
          </a:xfrm>
        </p:spPr>
        <p:txBody>
          <a:bodyPr anchor="ctr">
            <a:noAutofit/>
          </a:bodyPr>
          <a:lstStyle/>
          <a:p>
            <a:r>
              <a:rPr lang="en-US" sz="3200" dirty="0">
                <a:latin typeface="Comic Sans MS" panose="030F0702030302020204" pitchFamily="66" charset="0"/>
              </a:rPr>
              <a:t>Signal processing and Networking for Big Data </a:t>
            </a:r>
            <a:r>
              <a:rPr lang="en-US" sz="3200" dirty="0" smtClean="0">
                <a:latin typeface="Comic Sans MS" panose="030F0702030302020204" pitchFamily="66" charset="0"/>
              </a:rPr>
              <a:t>Applications: </a:t>
            </a:r>
            <a:r>
              <a:rPr lang="en-US" sz="3200" dirty="0" smtClean="0"/>
              <a:t/>
            </a:r>
            <a:br>
              <a:rPr lang="en-US" sz="3200" dirty="0" smtClean="0"/>
            </a:br>
            <a:r>
              <a:rPr lang="en-US" sz="2600" smtClean="0"/>
              <a:t>Lecture </a:t>
            </a:r>
            <a:r>
              <a:rPr lang="en-US" sz="2600"/>
              <a:t>7</a:t>
            </a:r>
            <a:r>
              <a:rPr lang="en-US" sz="2600" smtClean="0"/>
              <a:t> </a:t>
            </a:r>
            <a:r>
              <a:rPr lang="en-US" sz="2600" dirty="0" smtClean="0"/>
              <a:t>Mix Integer Programming: Benders decomposition, Branch &amp; Bound, and Other algorithms</a:t>
            </a:r>
            <a:endParaRPr lang="en-US" sz="2600" dirty="0"/>
          </a:p>
        </p:txBody>
      </p:sp>
      <p:sp>
        <p:nvSpPr>
          <p:cNvPr id="7" name="Subtitle 6"/>
          <p:cNvSpPr>
            <a:spLocks noGrp="1"/>
          </p:cNvSpPr>
          <p:nvPr>
            <p:ph type="subTitle" idx="1"/>
          </p:nvPr>
        </p:nvSpPr>
        <p:spPr>
          <a:xfrm>
            <a:off x="198450" y="4563695"/>
            <a:ext cx="5734050" cy="955565"/>
          </a:xfrm>
        </p:spPr>
        <p:txBody>
          <a:bodyPr>
            <a:normAutofit fontScale="85000" lnSpcReduction="20000"/>
          </a:bodyPr>
          <a:lstStyle/>
          <a:p>
            <a:r>
              <a:rPr lang="en-US" dirty="0"/>
              <a:t>Zhu Han</a:t>
            </a:r>
          </a:p>
          <a:p>
            <a:endParaRPr lang="en-US" dirty="0"/>
          </a:p>
          <a:p>
            <a:r>
              <a:rPr lang="en-US" dirty="0"/>
              <a:t>University of </a:t>
            </a:r>
            <a:r>
              <a:rPr lang="en-US" dirty="0" smtClean="0"/>
              <a:t>Houston</a:t>
            </a:r>
          </a:p>
          <a:p>
            <a:endParaRPr lang="en-US" dirty="0" smtClean="0"/>
          </a:p>
          <a:p>
            <a:r>
              <a:rPr lang="en-US" dirty="0" smtClean="0"/>
              <a:t>Thanks for Ye Yu’s help on slide preparation</a:t>
            </a:r>
            <a:endParaRPr lang="en-US" dirty="0"/>
          </a:p>
          <a:p>
            <a:endParaRPr lang="en-US" dirty="0"/>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p:pic>
      <p:sp>
        <p:nvSpPr>
          <p:cNvPr id="2" name="Rectangle 1"/>
          <p:cNvSpPr/>
          <p:nvPr/>
        </p:nvSpPr>
        <p:spPr>
          <a:xfrm>
            <a:off x="1355805" y="4379029"/>
            <a:ext cx="5625258" cy="369332"/>
          </a:xfrm>
          <a:prstGeom prst="rect">
            <a:avLst/>
          </a:prstGeom>
        </p:spPr>
        <p:txBody>
          <a:bodyPr wrap="none">
            <a:spAutoFit/>
          </a:bodyPr>
          <a:lstStyle/>
          <a:p>
            <a:r>
              <a:rPr lang="en-US" dirty="0"/>
              <a:t>http://www2.egr.uh.edu/~zhan2/</a:t>
            </a:r>
            <a:r>
              <a:rPr lang="en-US" dirty="0" err="1"/>
              <a:t>big_data_course</a:t>
            </a:r>
            <a:r>
              <a:rPr lang="en-US" dirty="0"/>
              <a:t>/</a:t>
            </a:r>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060A27-FDEA-4335-A829-F4B9C9516665}"/>
              </a:ext>
            </a:extLst>
          </p:cNvPr>
          <p:cNvSpPr>
            <a:spLocks noGrp="1"/>
          </p:cNvSpPr>
          <p:nvPr>
            <p:ph type="title"/>
          </p:nvPr>
        </p:nvSpPr>
        <p:spPr/>
        <p:txBody>
          <a:bodyPr/>
          <a:lstStyle/>
          <a:p>
            <a:r>
              <a:rPr lang="en-US" altLang="zh-CN" dirty="0"/>
              <a:t>Algorithms</a:t>
            </a:r>
            <a:endParaRPr lang="en-US" dirty="0"/>
          </a:p>
        </p:txBody>
      </p:sp>
      <p:sp>
        <p:nvSpPr>
          <p:cNvPr id="3" name="Content Placeholder 2">
            <a:extLst>
              <a:ext uri="{FF2B5EF4-FFF2-40B4-BE49-F238E27FC236}">
                <a16:creationId xmlns="" xmlns:a16="http://schemas.microsoft.com/office/drawing/2014/main" id="{138D855B-6E53-4171-BAAB-4778345CC431}"/>
              </a:ext>
            </a:extLst>
          </p:cNvPr>
          <p:cNvSpPr>
            <a:spLocks noGrp="1"/>
          </p:cNvSpPr>
          <p:nvPr>
            <p:ph idx="1"/>
          </p:nvPr>
        </p:nvSpPr>
        <p:spPr/>
        <p:txBody>
          <a:bodyPr/>
          <a:lstStyle/>
          <a:p>
            <a:r>
              <a:rPr lang="en-US" dirty="0"/>
              <a:t>Complicating constraints:</a:t>
            </a:r>
          </a:p>
          <a:p>
            <a:pPr lvl="1"/>
            <a:r>
              <a:rPr lang="en-US" dirty="0"/>
              <a:t>The </a:t>
            </a:r>
            <a:r>
              <a:rPr lang="en-US" dirty="0" err="1"/>
              <a:t>Dantzig</a:t>
            </a:r>
            <a:r>
              <a:rPr lang="en-US" dirty="0"/>
              <a:t>-Wolfe decomposition algorithm</a:t>
            </a:r>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Complicating </a:t>
            </a:r>
            <a:r>
              <a:rPr lang="en-US" altLang="zh-CN" dirty="0"/>
              <a:t>variables</a:t>
            </a:r>
            <a:r>
              <a:rPr lang="en-US" dirty="0"/>
              <a:t>:</a:t>
            </a:r>
          </a:p>
          <a:p>
            <a:pPr lvl="1"/>
            <a:r>
              <a:rPr lang="en-US" dirty="0"/>
              <a:t>Benders decomposition</a:t>
            </a:r>
          </a:p>
          <a:p>
            <a:pPr lvl="1"/>
            <a:endParaRPr lang="en-US" dirty="0"/>
          </a:p>
          <a:p>
            <a:pPr lvl="1"/>
            <a:endParaRPr lang="en-US" dirty="0"/>
          </a:p>
          <a:p>
            <a:pPr lvl="1"/>
            <a:endParaRPr lang="en-US" dirty="0"/>
          </a:p>
          <a:p>
            <a:pPr lvl="1"/>
            <a:endParaRPr lang="en-US" dirty="0"/>
          </a:p>
        </p:txBody>
      </p:sp>
      <p:sp>
        <p:nvSpPr>
          <p:cNvPr id="15" name="Arrow: Curved Left 14">
            <a:extLst>
              <a:ext uri="{FF2B5EF4-FFF2-40B4-BE49-F238E27FC236}">
                <a16:creationId xmlns="" xmlns:a16="http://schemas.microsoft.com/office/drawing/2014/main" id="{C06D9D60-BC57-4ED5-B419-A1D0577351DE}"/>
              </a:ext>
            </a:extLst>
          </p:cNvPr>
          <p:cNvSpPr/>
          <p:nvPr/>
        </p:nvSpPr>
        <p:spPr>
          <a:xfrm flipV="1">
            <a:off x="7752572" y="2951991"/>
            <a:ext cx="1069125" cy="247353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a:extLst>
              <a:ext uri="{FF2B5EF4-FFF2-40B4-BE49-F238E27FC236}">
                <a16:creationId xmlns="" xmlns:a16="http://schemas.microsoft.com/office/drawing/2014/main" id="{B9883A16-4F54-431E-9E4E-9E759BCFCA65}"/>
              </a:ext>
            </a:extLst>
          </p:cNvPr>
          <p:cNvSpPr/>
          <p:nvPr/>
        </p:nvSpPr>
        <p:spPr>
          <a:xfrm>
            <a:off x="9030917" y="3957925"/>
            <a:ext cx="2054665" cy="461665"/>
          </a:xfrm>
          <a:prstGeom prst="rect">
            <a:avLst/>
          </a:prstGeom>
          <a:noFill/>
        </p:spPr>
        <p:txBody>
          <a:bodyPr wrap="none" lIns="91440" tIns="45720" rIns="91440" bIns="45720">
            <a:spAutoFit/>
          </a:bodyPr>
          <a:lstStyle/>
          <a:p>
            <a:pPr algn="ctr"/>
            <a:r>
              <a:rPr lang="en-US" altLang="zh-CN"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Dual problem</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17" name="Group 16">
            <a:extLst>
              <a:ext uri="{FF2B5EF4-FFF2-40B4-BE49-F238E27FC236}">
                <a16:creationId xmlns="" xmlns:a16="http://schemas.microsoft.com/office/drawing/2014/main" id="{99E8FBA2-EDBE-4E36-BE41-E005542E7A7B}"/>
              </a:ext>
            </a:extLst>
          </p:cNvPr>
          <p:cNvGrpSpPr/>
          <p:nvPr/>
        </p:nvGrpSpPr>
        <p:grpSpPr>
          <a:xfrm>
            <a:off x="4358283" y="4968250"/>
            <a:ext cx="2426770" cy="1759163"/>
            <a:chOff x="4860032" y="2531607"/>
            <a:chExt cx="3646384" cy="2035113"/>
          </a:xfrm>
        </p:grpSpPr>
        <p:sp>
          <p:nvSpPr>
            <p:cNvPr id="18" name="Rectangle 17">
              <a:extLst>
                <a:ext uri="{FF2B5EF4-FFF2-40B4-BE49-F238E27FC236}">
                  <a16:creationId xmlns="" xmlns:a16="http://schemas.microsoft.com/office/drawing/2014/main" id="{656BF798-990A-4503-BE35-CFF4667C9118}"/>
                </a:ext>
              </a:extLst>
            </p:cNvPr>
            <p:cNvSpPr/>
            <p:nvPr/>
          </p:nvSpPr>
          <p:spPr bwMode="auto">
            <a:xfrm>
              <a:off x="4860032" y="2531608"/>
              <a:ext cx="432048" cy="2035112"/>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 xmlns:a16="http://schemas.microsoft.com/office/drawing/2014/main" id="{BA8C18FD-4A79-46F7-A1DB-C39ECB776CB0}"/>
                </a:ext>
              </a:extLst>
            </p:cNvPr>
            <p:cNvSpPr/>
            <p:nvPr/>
          </p:nvSpPr>
          <p:spPr bwMode="auto">
            <a:xfrm>
              <a:off x="5292080" y="2531607"/>
              <a:ext cx="936104" cy="563499"/>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 xmlns:a16="http://schemas.microsoft.com/office/drawing/2014/main" id="{C6420C5B-860E-4295-95A4-E33C2F475F41}"/>
                </a:ext>
              </a:extLst>
            </p:cNvPr>
            <p:cNvSpPr/>
            <p:nvPr/>
          </p:nvSpPr>
          <p:spPr bwMode="auto">
            <a:xfrm>
              <a:off x="6228184" y="3086535"/>
              <a:ext cx="936103" cy="564880"/>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 xmlns:a16="http://schemas.microsoft.com/office/drawing/2014/main" id="{ABCCB5D8-EF89-46AF-B32C-6CF02A31640E}"/>
                </a:ext>
              </a:extLst>
            </p:cNvPr>
            <p:cNvSpPr/>
            <p:nvPr/>
          </p:nvSpPr>
          <p:spPr bwMode="auto">
            <a:xfrm>
              <a:off x="7571200" y="4003221"/>
              <a:ext cx="935216" cy="563499"/>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 xmlns:a16="http://schemas.microsoft.com/office/drawing/2014/main" id="{0BF371E2-38FE-4BB2-83CA-1BEED6662E75}"/>
                </a:ext>
              </a:extLst>
            </p:cNvPr>
            <p:cNvCxnSpPr>
              <a:cxnSpLocks noChangeShapeType="1"/>
            </p:cNvCxnSpPr>
            <p:nvPr/>
          </p:nvCxnSpPr>
          <p:spPr bwMode="auto">
            <a:xfrm>
              <a:off x="7308304" y="3769607"/>
              <a:ext cx="162306" cy="163449"/>
            </a:xfrm>
            <a:prstGeom prst="line">
              <a:avLst/>
            </a:prstGeom>
            <a:noFill/>
            <a:ln w="28575" algn="ctr">
              <a:solidFill>
                <a:schemeClr val="tx1"/>
              </a:solidFill>
              <a:prstDash val="sysDot"/>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3" name="Group 22">
            <a:extLst>
              <a:ext uri="{FF2B5EF4-FFF2-40B4-BE49-F238E27FC236}">
                <a16:creationId xmlns="" xmlns:a16="http://schemas.microsoft.com/office/drawing/2014/main" id="{3A8DCF5C-1F0E-41DD-A82D-57E66B3212F0}"/>
              </a:ext>
            </a:extLst>
          </p:cNvPr>
          <p:cNvGrpSpPr/>
          <p:nvPr/>
        </p:nvGrpSpPr>
        <p:grpSpPr>
          <a:xfrm>
            <a:off x="4354826" y="2368918"/>
            <a:ext cx="1925872" cy="1819839"/>
            <a:chOff x="755576" y="3213100"/>
            <a:chExt cx="5454650" cy="2838450"/>
          </a:xfrm>
        </p:grpSpPr>
        <p:sp>
          <p:nvSpPr>
            <p:cNvPr id="24" name="Rectangle 23">
              <a:extLst>
                <a:ext uri="{FF2B5EF4-FFF2-40B4-BE49-F238E27FC236}">
                  <a16:creationId xmlns="" xmlns:a16="http://schemas.microsoft.com/office/drawing/2014/main" id="{FBC63749-276B-428C-9653-377CCFA284AF}"/>
                </a:ext>
              </a:extLst>
            </p:cNvPr>
            <p:cNvSpPr/>
            <p:nvPr/>
          </p:nvSpPr>
          <p:spPr bwMode="auto">
            <a:xfrm>
              <a:off x="755576" y="3213100"/>
              <a:ext cx="5454650" cy="458788"/>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 xmlns:a16="http://schemas.microsoft.com/office/drawing/2014/main" id="{CC755568-D0C3-4FD3-AB23-6895B5D3B7C0}"/>
                </a:ext>
              </a:extLst>
            </p:cNvPr>
            <p:cNvSpPr/>
            <p:nvPr/>
          </p:nvSpPr>
          <p:spPr bwMode="auto">
            <a:xfrm>
              <a:off x="755576" y="3671888"/>
              <a:ext cx="1674812" cy="647700"/>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 xmlns:a16="http://schemas.microsoft.com/office/drawing/2014/main" id="{F720FFC5-1EF0-4BCC-AA1F-04BF1D40D5A1}"/>
                </a:ext>
              </a:extLst>
            </p:cNvPr>
            <p:cNvSpPr/>
            <p:nvPr/>
          </p:nvSpPr>
          <p:spPr bwMode="auto">
            <a:xfrm>
              <a:off x="2428801" y="4319588"/>
              <a:ext cx="1674812" cy="649287"/>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 xmlns:a16="http://schemas.microsoft.com/office/drawing/2014/main" id="{18A90225-D3AD-4105-86CB-74E026FA0F10}"/>
                </a:ext>
              </a:extLst>
            </p:cNvPr>
            <p:cNvSpPr/>
            <p:nvPr/>
          </p:nvSpPr>
          <p:spPr bwMode="auto">
            <a:xfrm>
              <a:off x="4537001" y="5403850"/>
              <a:ext cx="1673225" cy="647700"/>
            </a:xfrm>
            <a:prstGeom prst="rect">
              <a:avLst/>
            </a:prstGeom>
            <a:solidFill>
              <a:schemeClr val="accent5">
                <a:lumMod val="90000"/>
              </a:schemeClr>
            </a:solidFill>
            <a:ln>
              <a:solidFill>
                <a:srgbClr val="0070C0"/>
              </a:solidFill>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dirty="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 xmlns:a16="http://schemas.microsoft.com/office/drawing/2014/main" id="{CAF7B601-4102-4E85-80B0-5AEE52D64ABE}"/>
                </a:ext>
              </a:extLst>
            </p:cNvPr>
            <p:cNvCxnSpPr>
              <a:cxnSpLocks noChangeShapeType="1"/>
            </p:cNvCxnSpPr>
            <p:nvPr/>
          </p:nvCxnSpPr>
          <p:spPr bwMode="auto">
            <a:xfrm>
              <a:off x="4202038" y="5081588"/>
              <a:ext cx="225425" cy="227012"/>
            </a:xfrm>
            <a:prstGeom prst="line">
              <a:avLst/>
            </a:prstGeom>
            <a:noFill/>
            <a:ln w="28575" algn="ctr">
              <a:solidFill>
                <a:schemeClr val="tx1"/>
              </a:solidFill>
              <a:prstDash val="sysDot"/>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2"/>
          </p:nvPr>
        </p:nvSpPr>
        <p:spPr/>
        <p:txBody>
          <a:bodyPr/>
          <a:lstStyle/>
          <a:p>
            <a:fld id="{0FF54DE5-C571-48E8-A5BC-B369434E2F44}" type="slidenum">
              <a:rPr lang="en-US" smtClean="0"/>
              <a:t>10</a:t>
            </a:fld>
            <a:endParaRPr lang="en-US"/>
          </a:p>
        </p:txBody>
      </p:sp>
    </p:spTree>
    <p:extLst>
      <p:ext uri="{BB962C8B-B14F-4D97-AF65-F5344CB8AC3E}">
        <p14:creationId xmlns:p14="http://schemas.microsoft.com/office/powerpoint/2010/main" val="151765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82CC03-883B-4A93-9497-9C6BE63DEF37}"/>
              </a:ext>
            </a:extLst>
          </p:cNvPr>
          <p:cNvSpPr>
            <a:spLocks noGrp="1"/>
          </p:cNvSpPr>
          <p:nvPr>
            <p:ph type="title"/>
          </p:nvPr>
        </p:nvSpPr>
        <p:spPr/>
        <p:txBody>
          <a:bodyPr/>
          <a:lstStyle/>
          <a:p>
            <a:r>
              <a:rPr lang="en-US" dirty="0"/>
              <a:t>Benders decomposition in a nutshell</a:t>
            </a:r>
          </a:p>
        </p:txBody>
      </p:sp>
      <p:sp>
        <p:nvSpPr>
          <p:cNvPr id="3" name="Content Placeholder 2">
            <a:extLst>
              <a:ext uri="{FF2B5EF4-FFF2-40B4-BE49-F238E27FC236}">
                <a16:creationId xmlns="" xmlns:a16="http://schemas.microsoft.com/office/drawing/2014/main" id="{34F81091-DCD6-4D75-884F-D09E73422B1E}"/>
              </a:ext>
            </a:extLst>
          </p:cNvPr>
          <p:cNvSpPr>
            <a:spLocks noGrp="1"/>
          </p:cNvSpPr>
          <p:nvPr>
            <p:ph idx="1"/>
          </p:nvPr>
        </p:nvSpPr>
        <p:spPr>
          <a:xfrm>
            <a:off x="1104900" y="1600200"/>
            <a:ext cx="6111970" cy="4572000"/>
          </a:xfrm>
        </p:spPr>
        <p:txBody>
          <a:bodyPr/>
          <a:lstStyle/>
          <a:p>
            <a:r>
              <a:rPr lang="en-US" dirty="0"/>
              <a:t>Benders algorithm:</a:t>
            </a:r>
          </a:p>
          <a:p>
            <a:pPr lvl="1"/>
            <a:r>
              <a:rPr lang="en-US" dirty="0"/>
              <a:t>Was invented by J.F. Benders, </a:t>
            </a:r>
            <a:r>
              <a:rPr lang="en-US" dirty="0" smtClean="0"/>
              <a:t>1962</a:t>
            </a:r>
            <a:endParaRPr lang="en-US" dirty="0"/>
          </a:p>
          <a:p>
            <a:r>
              <a:rPr lang="en-US" dirty="0"/>
              <a:t>A decomposition algorithm for solution of optimization problems with complicating </a:t>
            </a:r>
            <a:r>
              <a:rPr lang="en-US" dirty="0" smtClean="0"/>
              <a:t>variables. Requires </a:t>
            </a:r>
            <a:r>
              <a:rPr lang="en-US" dirty="0"/>
              <a:t>iterative </a:t>
            </a:r>
            <a:r>
              <a:rPr lang="en-US" dirty="0" smtClean="0"/>
              <a:t>procedures</a:t>
            </a:r>
          </a:p>
          <a:p>
            <a:pPr marL="457200" indent="-457200">
              <a:spcBef>
                <a:spcPts val="600"/>
              </a:spcBef>
              <a:spcAft>
                <a:spcPct val="0"/>
              </a:spcAft>
              <a:buFontTx/>
              <a:buAutoNum type="arabicPeriod"/>
            </a:pPr>
            <a:r>
              <a:rPr lang="en-US" altLang="zh-CN" dirty="0">
                <a:latin typeface="Calibri" charset="0"/>
                <a:ea typeface="宋体" charset="0"/>
                <a:cs typeface="Calibri" charset="0"/>
                <a:sym typeface="Calibri" charset="0"/>
              </a:rPr>
              <a:t>Approximate objective function from below using </a:t>
            </a:r>
            <a:r>
              <a:rPr lang="en-US" altLang="zh-CN" dirty="0" err="1">
                <a:latin typeface="Calibri" charset="0"/>
                <a:ea typeface="宋体" charset="0"/>
                <a:cs typeface="Calibri" charset="0"/>
                <a:sym typeface="Calibri" charset="0"/>
              </a:rPr>
              <a:t>hyperplanes</a:t>
            </a:r>
            <a:r>
              <a:rPr lang="en-US" altLang="zh-CN" dirty="0" smtClean="0">
                <a:latin typeface="Calibri" charset="0"/>
                <a:ea typeface="宋体" charset="0"/>
                <a:cs typeface="Calibri" charset="0"/>
                <a:sym typeface="Calibri" charset="0"/>
              </a:rPr>
              <a:t>.</a:t>
            </a:r>
            <a:endParaRPr lang="en-US" altLang="zh-CN" dirty="0">
              <a:latin typeface="Calibri" charset="0"/>
              <a:ea typeface="宋体" charset="0"/>
              <a:cs typeface="Calibri" charset="0"/>
              <a:sym typeface="Calibri" charset="0"/>
            </a:endParaRPr>
          </a:p>
          <a:p>
            <a:pPr marL="457200" indent="-457200">
              <a:spcBef>
                <a:spcPts val="600"/>
              </a:spcBef>
              <a:spcAft>
                <a:spcPct val="0"/>
              </a:spcAft>
              <a:buFontTx/>
              <a:buAutoNum type="arabicPeriod"/>
            </a:pPr>
            <a:r>
              <a:rPr lang="en-US" altLang="zh-CN" dirty="0">
                <a:latin typeface="Calibri" charset="0"/>
                <a:ea typeface="宋体" charset="0"/>
                <a:cs typeface="Calibri" charset="0"/>
                <a:sym typeface="Calibri" charset="0"/>
              </a:rPr>
              <a:t>Solve master problem using the approximation of objective function</a:t>
            </a:r>
            <a:r>
              <a:rPr lang="en-US" altLang="zh-CN" dirty="0" smtClean="0">
                <a:latin typeface="Calibri" charset="0"/>
                <a:ea typeface="宋体" charset="0"/>
                <a:cs typeface="Calibri" charset="0"/>
                <a:sym typeface="Calibri" charset="0"/>
              </a:rPr>
              <a:t>.</a:t>
            </a:r>
            <a:endParaRPr lang="en-US" altLang="zh-CN" dirty="0">
              <a:latin typeface="Calibri" charset="0"/>
              <a:ea typeface="宋体" charset="0"/>
              <a:cs typeface="Calibri" charset="0"/>
              <a:sym typeface="Calibri" charset="0"/>
            </a:endParaRPr>
          </a:p>
          <a:p>
            <a:pPr marL="457200" indent="-457200">
              <a:spcBef>
                <a:spcPts val="600"/>
              </a:spcBef>
              <a:spcAft>
                <a:spcPct val="0"/>
              </a:spcAft>
              <a:buFontTx/>
              <a:buAutoNum type="arabicPeriod"/>
            </a:pPr>
            <a:r>
              <a:rPr lang="en-US" altLang="zh-CN" dirty="0">
                <a:latin typeface="Calibri" charset="0"/>
                <a:ea typeface="宋体" charset="0"/>
                <a:cs typeface="Calibri" charset="0"/>
                <a:sym typeface="Calibri" charset="0"/>
              </a:rPr>
              <a:t>Improve the approximation using additional </a:t>
            </a:r>
            <a:r>
              <a:rPr lang="en-US" altLang="zh-CN" dirty="0" err="1">
                <a:latin typeface="Calibri" charset="0"/>
                <a:ea typeface="宋体" charset="0"/>
                <a:cs typeface="Calibri" charset="0"/>
                <a:sym typeface="Calibri" charset="0"/>
              </a:rPr>
              <a:t>hyperplanes</a:t>
            </a:r>
            <a:r>
              <a:rPr lang="en-US" altLang="zh-CN" dirty="0">
                <a:latin typeface="Calibri" charset="0"/>
                <a:ea typeface="宋体" charset="0"/>
                <a:cs typeface="Calibri" charset="0"/>
                <a:sym typeface="Calibri" charset="0"/>
              </a:rPr>
              <a:t>. These additional </a:t>
            </a:r>
            <a:r>
              <a:rPr lang="en-US" altLang="zh-CN" dirty="0" err="1">
                <a:latin typeface="Calibri" charset="0"/>
                <a:ea typeface="宋体" charset="0"/>
                <a:cs typeface="Calibri" charset="0"/>
                <a:sym typeface="Calibri" charset="0"/>
              </a:rPr>
              <a:t>hyperplanes</a:t>
            </a:r>
            <a:r>
              <a:rPr lang="en-US" altLang="zh-CN" dirty="0">
                <a:latin typeface="Calibri" charset="0"/>
                <a:ea typeface="宋体" charset="0"/>
                <a:cs typeface="Calibri" charset="0"/>
                <a:sym typeface="Calibri" charset="0"/>
              </a:rPr>
              <a:t> are obtained solving the so-called </a:t>
            </a:r>
            <a:r>
              <a:rPr lang="en-US" altLang="zh-CN" dirty="0" err="1">
                <a:latin typeface="Calibri" charset="0"/>
                <a:ea typeface="宋体" charset="0"/>
                <a:cs typeface="Calibri" charset="0"/>
                <a:sym typeface="Calibri" charset="0"/>
              </a:rPr>
              <a:t>subproblems</a:t>
            </a:r>
            <a:r>
              <a:rPr lang="en-US" altLang="zh-CN" dirty="0" smtClean="0">
                <a:latin typeface="Calibri" charset="0"/>
                <a:ea typeface="宋体" charset="0"/>
                <a:cs typeface="Calibri" charset="0"/>
                <a:sym typeface="Calibri" charset="0"/>
              </a:rPr>
              <a:t>.</a:t>
            </a:r>
            <a:endParaRPr lang="en-US" altLang="zh-CN" dirty="0">
              <a:latin typeface="Calibri" charset="0"/>
              <a:ea typeface="宋体" charset="0"/>
              <a:cs typeface="Calibri" charset="0"/>
              <a:sym typeface="Calibri" charset="0"/>
            </a:endParaRPr>
          </a:p>
          <a:p>
            <a:pPr marL="457200" indent="-457200">
              <a:spcBef>
                <a:spcPts val="600"/>
              </a:spcBef>
              <a:spcAft>
                <a:spcPct val="0"/>
              </a:spcAft>
              <a:buFontTx/>
              <a:buAutoNum type="arabicPeriod"/>
            </a:pPr>
            <a:r>
              <a:rPr lang="en-US" altLang="zh-CN" dirty="0">
                <a:latin typeface="Calibri" charset="0"/>
                <a:ea typeface="宋体" charset="0"/>
                <a:cs typeface="Calibri" charset="0"/>
                <a:sym typeface="Calibri" charset="0"/>
              </a:rPr>
              <a:t>If the approximation of the objective function is good enough, stop; otherwise, continue with Step 2.</a:t>
            </a:r>
          </a:p>
          <a:p>
            <a:endParaRPr lang="en-US" dirty="0"/>
          </a:p>
        </p:txBody>
      </p:sp>
      <p:pic>
        <p:nvPicPr>
          <p:cNvPr id="4" name="Picture 3">
            <a:extLst>
              <a:ext uri="{FF2B5EF4-FFF2-40B4-BE49-F238E27FC236}">
                <a16:creationId xmlns="" xmlns:a16="http://schemas.microsoft.com/office/drawing/2014/main" id="{2BD08E6B-9914-403D-8D5A-497768542340}"/>
              </a:ext>
            </a:extLst>
          </p:cNvPr>
          <p:cNvPicPr>
            <a:picLocks noChangeAspect="1"/>
          </p:cNvPicPr>
          <p:nvPr/>
        </p:nvPicPr>
        <p:blipFill>
          <a:blip r:embed="rId3"/>
          <a:stretch>
            <a:fillRect/>
          </a:stretch>
        </p:blipFill>
        <p:spPr>
          <a:xfrm>
            <a:off x="7216870" y="3302984"/>
            <a:ext cx="3868712" cy="3379809"/>
          </a:xfrm>
          <a:prstGeom prst="rect">
            <a:avLst/>
          </a:prstGeom>
        </p:spPr>
      </p:pic>
      <p:sp>
        <p:nvSpPr>
          <p:cNvPr id="5" name="Rectangle 4">
            <a:extLst>
              <a:ext uri="{FF2B5EF4-FFF2-40B4-BE49-F238E27FC236}">
                <a16:creationId xmlns="" xmlns:a16="http://schemas.microsoft.com/office/drawing/2014/main" id="{F4E9FC89-A49F-4252-98FD-99AC303FC046}"/>
              </a:ext>
            </a:extLst>
          </p:cNvPr>
          <p:cNvSpPr/>
          <p:nvPr/>
        </p:nvSpPr>
        <p:spPr>
          <a:xfrm>
            <a:off x="7372355" y="4394717"/>
            <a:ext cx="3122925" cy="954107"/>
          </a:xfrm>
          <a:prstGeom prst="rect">
            <a:avLst/>
          </a:prstGeom>
          <a:noFill/>
        </p:spPr>
        <p:txBody>
          <a:bodyPr wrap="square" lIns="91440" tIns="45720" rIns="91440" bIns="45720">
            <a:spAutoFit/>
          </a:bodyPr>
          <a:lstStyle/>
          <a:p>
            <a:pPr algn="ctr"/>
            <a:r>
              <a:rPr lang="en-US" sz="2800" b="0" cap="none" spc="0" dirty="0">
                <a:ln w="0"/>
                <a:solidFill>
                  <a:schemeClr val="accent3">
                    <a:lumMod val="20000"/>
                    <a:lumOff val="80000"/>
                  </a:schemeClr>
                </a:solidFill>
                <a:effectLst>
                  <a:reflection blurRad="6350" stA="53000" endA="300" endPos="35500" dir="5400000" sy="-90000" algn="bl" rotWithShape="0"/>
                </a:effectLst>
              </a:rPr>
              <a:t>Benders decomposition</a:t>
            </a:r>
          </a:p>
        </p:txBody>
      </p:sp>
      <p:sp>
        <p:nvSpPr>
          <p:cNvPr id="6" name="Slide Number Placeholder 5"/>
          <p:cNvSpPr>
            <a:spLocks noGrp="1"/>
          </p:cNvSpPr>
          <p:nvPr>
            <p:ph type="sldNum" sz="quarter" idx="12"/>
          </p:nvPr>
        </p:nvSpPr>
        <p:spPr/>
        <p:txBody>
          <a:bodyPr/>
          <a:lstStyle/>
          <a:p>
            <a:fld id="{0FF54DE5-C571-48E8-A5BC-B369434E2F44}" type="slidenum">
              <a:rPr lang="en-US" smtClean="0"/>
              <a:t>11</a:t>
            </a:fld>
            <a:endParaRPr lang="en-US"/>
          </a:p>
        </p:txBody>
      </p:sp>
    </p:spTree>
    <p:extLst>
      <p:ext uri="{BB962C8B-B14F-4D97-AF65-F5344CB8AC3E}">
        <p14:creationId xmlns:p14="http://schemas.microsoft.com/office/powerpoint/2010/main" val="144299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linear programming problem</a:t>
            </a:r>
            <a:br>
              <a:rPr lang="en-US" dirty="0"/>
            </a:br>
            <a:endParaRPr lang="en-US" dirty="0"/>
          </a:p>
        </p:txBody>
      </p:sp>
      <p:sp>
        <p:nvSpPr>
          <p:cNvPr id="3" name="Subtitle 2"/>
          <p:cNvSpPr>
            <a:spLocks noGrp="1"/>
          </p:cNvSpPr>
          <p:nvPr>
            <p:ph type="subTitle" idx="1"/>
          </p:nvPr>
        </p:nvSpPr>
        <p:spPr/>
        <p:txBody>
          <a:bodyPr/>
          <a:lstStyle/>
          <a:p>
            <a:r>
              <a:rPr lang="en-US" dirty="0"/>
              <a:t>Benders decomposition</a:t>
            </a:r>
          </a:p>
        </p:txBody>
      </p:sp>
      <p:sp>
        <p:nvSpPr>
          <p:cNvPr id="4" name="Slide Number Placeholder 3"/>
          <p:cNvSpPr>
            <a:spLocks noGrp="1"/>
          </p:cNvSpPr>
          <p:nvPr>
            <p:ph type="sldNum" sz="quarter" idx="12"/>
          </p:nvPr>
        </p:nvSpPr>
        <p:spPr/>
        <p:txBody>
          <a:bodyPr/>
          <a:lstStyle/>
          <a:p>
            <a:fld id="{0FF54DE5-C571-48E8-A5BC-B369434E2F44}" type="slidenum">
              <a:rPr lang="en-US" smtClean="0"/>
              <a:pPr/>
              <a:t>12</a:t>
            </a:fld>
            <a:endParaRPr lang="en-US"/>
          </a:p>
        </p:txBody>
      </p:sp>
    </p:spTree>
    <p:extLst>
      <p:ext uri="{BB962C8B-B14F-4D97-AF65-F5344CB8AC3E}">
        <p14:creationId xmlns:p14="http://schemas.microsoft.com/office/powerpoint/2010/main" val="11688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B5401F-7896-4614-B961-072BD6ABEBFF}"/>
              </a:ext>
            </a:extLst>
          </p:cNvPr>
          <p:cNvSpPr>
            <a:spLocks noGrp="1"/>
          </p:cNvSpPr>
          <p:nvPr>
            <p:ph type="title"/>
          </p:nvPr>
        </p:nvSpPr>
        <p:spPr/>
        <p:txBody>
          <a:bodyPr/>
          <a:lstStyle/>
          <a:p>
            <a:r>
              <a:rPr lang="en-US" dirty="0"/>
              <a:t>Linear optimization problem with complicating variables</a:t>
            </a:r>
          </a:p>
        </p:txBody>
      </p:sp>
      <p:pic>
        <p:nvPicPr>
          <p:cNvPr id="5" name="Content Placeholder 4">
            <a:extLst>
              <a:ext uri="{FF2B5EF4-FFF2-40B4-BE49-F238E27FC236}">
                <a16:creationId xmlns="" xmlns:a16="http://schemas.microsoft.com/office/drawing/2014/main" id="{807E9839-E971-4323-9B45-9DE978C88B93}"/>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95764" y="1792186"/>
            <a:ext cx="7931803" cy="4153859"/>
          </a:xfrm>
        </p:spPr>
      </p:pic>
      <p:sp>
        <p:nvSpPr>
          <p:cNvPr id="3" name="Slide Number Placeholder 2"/>
          <p:cNvSpPr>
            <a:spLocks noGrp="1"/>
          </p:cNvSpPr>
          <p:nvPr>
            <p:ph type="sldNum" sz="quarter" idx="12"/>
          </p:nvPr>
        </p:nvSpPr>
        <p:spPr/>
        <p:txBody>
          <a:bodyPr/>
          <a:lstStyle/>
          <a:p>
            <a:fld id="{0FF54DE5-C571-48E8-A5BC-B369434E2F44}" type="slidenum">
              <a:rPr lang="en-US" smtClean="0"/>
              <a:t>13</a:t>
            </a:fld>
            <a:endParaRPr lang="en-US"/>
          </a:p>
        </p:txBody>
      </p:sp>
    </p:spTree>
    <p:extLst>
      <p:ext uri="{BB962C8B-B14F-4D97-AF65-F5344CB8AC3E}">
        <p14:creationId xmlns:p14="http://schemas.microsoft.com/office/powerpoint/2010/main" val="419811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05062D-BD84-465D-946D-6D185F29CDFA}"/>
              </a:ext>
            </a:extLst>
          </p:cNvPr>
          <p:cNvSpPr>
            <a:spLocks noGrp="1"/>
          </p:cNvSpPr>
          <p:nvPr>
            <p:ph type="title"/>
          </p:nvPr>
        </p:nvSpPr>
        <p:spPr/>
        <p:txBody>
          <a:bodyPr/>
          <a:lstStyle/>
          <a:p>
            <a:r>
              <a:rPr lang="en-US" dirty="0"/>
              <a:t>Initial idea</a:t>
            </a:r>
          </a:p>
        </p:txBody>
      </p:sp>
      <p:sp>
        <p:nvSpPr>
          <p:cNvPr id="3" name="Content Placeholder 2">
            <a:extLst>
              <a:ext uri="{FF2B5EF4-FFF2-40B4-BE49-F238E27FC236}">
                <a16:creationId xmlns="" xmlns:a16="http://schemas.microsoft.com/office/drawing/2014/main" id="{449D1AB2-DA47-4BA8-A2DD-16198DD7CB14}"/>
              </a:ext>
            </a:extLst>
          </p:cNvPr>
          <p:cNvSpPr>
            <a:spLocks noGrp="1"/>
          </p:cNvSpPr>
          <p:nvPr>
            <p:ph idx="1"/>
          </p:nvPr>
        </p:nvSpPr>
        <p:spPr>
          <a:xfrm>
            <a:off x="1104900" y="1628192"/>
            <a:ext cx="9982200" cy="4572000"/>
          </a:xfrm>
        </p:spPr>
        <p:txBody>
          <a:bodyPr/>
          <a:lstStyle/>
          <a:p>
            <a:r>
              <a:rPr lang="en-US" dirty="0"/>
              <a:t>Another form:</a:t>
            </a:r>
          </a:p>
          <a:p>
            <a:endParaRPr lang="en-US" dirty="0"/>
          </a:p>
        </p:txBody>
      </p:sp>
      <p:pic>
        <p:nvPicPr>
          <p:cNvPr id="4" name="Picture 3">
            <a:extLst>
              <a:ext uri="{FF2B5EF4-FFF2-40B4-BE49-F238E27FC236}">
                <a16:creationId xmlns="" xmlns:a16="http://schemas.microsoft.com/office/drawing/2014/main" id="{DE4419E6-0B55-4BB7-8987-28D706AE528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213216" y="2235892"/>
            <a:ext cx="6186195" cy="1751513"/>
          </a:xfrm>
          <a:prstGeom prst="rect">
            <a:avLst/>
          </a:prstGeom>
        </p:spPr>
      </p:pic>
      <p:pic>
        <p:nvPicPr>
          <p:cNvPr id="5" name="Picture 4">
            <a:extLst>
              <a:ext uri="{FF2B5EF4-FFF2-40B4-BE49-F238E27FC236}">
                <a16:creationId xmlns="" xmlns:a16="http://schemas.microsoft.com/office/drawing/2014/main" id="{647D8527-70A2-457C-9AFD-3AF87D5B452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287626" y="4214920"/>
            <a:ext cx="6037377" cy="2449869"/>
          </a:xfrm>
          <a:prstGeom prst="rect">
            <a:avLst/>
          </a:prstGeom>
        </p:spPr>
      </p:pic>
      <p:sp>
        <p:nvSpPr>
          <p:cNvPr id="6" name="Rectangle 5">
            <a:extLst>
              <a:ext uri="{FF2B5EF4-FFF2-40B4-BE49-F238E27FC236}">
                <a16:creationId xmlns="" xmlns:a16="http://schemas.microsoft.com/office/drawing/2014/main" id="{BBCF20A5-78D0-4436-9A23-096CB78E89A6}"/>
              </a:ext>
            </a:extLst>
          </p:cNvPr>
          <p:cNvSpPr/>
          <p:nvPr/>
        </p:nvSpPr>
        <p:spPr bwMode="auto">
          <a:xfrm>
            <a:off x="8771957" y="2507986"/>
            <a:ext cx="1614601" cy="1102519"/>
          </a:xfrm>
          <a:prstGeom prst="rect">
            <a:avLst/>
          </a:prstGeom>
          <a:noFill/>
          <a:ln>
            <a:solidFill>
              <a:srgbClr val="002060"/>
            </a:solidFill>
          </a:ln>
          <a:effectLst/>
        </p:spPr>
        <p:txBody>
          <a:bodyPr vert="horz" wrap="square" lIns="91440" tIns="45720" rIns="91440" bIns="45720" numCol="1" rtlCol="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Stage</a:t>
            </a:r>
            <a:r>
              <a:rPr kumimoji="0" lang="en-AU" sz="2400" b="1" i="0" u="none" strike="noStrike" cap="none" normalizeH="0" dirty="0">
                <a:ln>
                  <a:noFill/>
                </a:ln>
                <a:solidFill>
                  <a:srgbClr val="002060"/>
                </a:solidFill>
                <a:effectLst/>
                <a:latin typeface="Arial" panose="020B0604020202020204" pitchFamily="34" charset="0"/>
                <a:cs typeface="Arial" panose="020B0604020202020204" pitchFamily="34" charset="0"/>
              </a:rPr>
              <a:t> 1</a:t>
            </a:r>
            <a:endParaRPr kumimoji="0" 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0A842B50-CF1D-4BBA-99B7-684095A798A7}"/>
              </a:ext>
            </a:extLst>
          </p:cNvPr>
          <p:cNvSpPr/>
          <p:nvPr/>
        </p:nvSpPr>
        <p:spPr bwMode="auto">
          <a:xfrm>
            <a:off x="8771957" y="4993589"/>
            <a:ext cx="1636541" cy="1102519"/>
          </a:xfrm>
          <a:prstGeom prst="rect">
            <a:avLst/>
          </a:prstGeom>
          <a:noFill/>
          <a:ln>
            <a:solidFill>
              <a:srgbClr val="002060"/>
            </a:solidFill>
          </a:ln>
          <a:effectLst/>
        </p:spPr>
        <p:txBody>
          <a:bodyPr vert="horz" wrap="square" lIns="91440" tIns="45720" rIns="91440" bIns="45720" numCol="1" rtlCol="0" anchor="ctr" anchorCtr="1"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Stage 2</a:t>
            </a:r>
            <a:endParaRPr kumimoji="0" lang="en-US" sz="24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 xmlns:a16="http://schemas.microsoft.com/office/drawing/2014/main" id="{1B007D73-1268-4D9F-A80B-EBDF3E91DF40}"/>
              </a:ext>
            </a:extLst>
          </p:cNvPr>
          <p:cNvCxnSpPr>
            <a:cxnSpLocks/>
          </p:cNvCxnSpPr>
          <p:nvPr/>
        </p:nvCxnSpPr>
        <p:spPr bwMode="auto">
          <a:xfrm>
            <a:off x="10106336" y="3610505"/>
            <a:ext cx="0" cy="1383084"/>
          </a:xfrm>
          <a:prstGeom prst="straightConnector1">
            <a:avLst/>
          </a:prstGeom>
          <a:noFill/>
          <a:ln w="63500"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 xmlns:a16="http://schemas.microsoft.com/office/drawing/2014/main" id="{6FFB41C5-0878-4E73-A2B7-FEAF7E6A871E}"/>
              </a:ext>
            </a:extLst>
          </p:cNvPr>
          <p:cNvCxnSpPr>
            <a:cxnSpLocks/>
          </p:cNvCxnSpPr>
          <p:nvPr/>
        </p:nvCxnSpPr>
        <p:spPr bwMode="auto">
          <a:xfrm>
            <a:off x="9035176" y="3610505"/>
            <a:ext cx="0" cy="1383084"/>
          </a:xfrm>
          <a:prstGeom prst="straightConnector1">
            <a:avLst/>
          </a:prstGeom>
          <a:noFill/>
          <a:ln w="63500" cap="flat" cmpd="sng" algn="ctr">
            <a:solidFill>
              <a:srgbClr val="002060"/>
            </a:solidFill>
            <a:prstDash val="solid"/>
            <a:round/>
            <a:headEnd type="triangle" w="lg" len="med"/>
            <a:tailEnd type="non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12">
            <a:extLst>
              <a:ext uri="{FF2B5EF4-FFF2-40B4-BE49-F238E27FC236}">
                <a16:creationId xmlns="" xmlns:a16="http://schemas.microsoft.com/office/drawing/2014/main" id="{AD2FDF86-61BB-4042-A6BD-8671FE1E695D}"/>
              </a:ext>
            </a:extLst>
          </p:cNvPr>
          <p:cNvSpPr txBox="1"/>
          <p:nvPr/>
        </p:nvSpPr>
        <p:spPr>
          <a:xfrm>
            <a:off x="9753297" y="3935077"/>
            <a:ext cx="216024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b="1" dirty="0">
                <a:solidFill>
                  <a:srgbClr val="0070C0"/>
                </a:solidFill>
                <a:latin typeface="Arial" panose="020B0604020202020204" pitchFamily="34" charset="0"/>
                <a:cs typeface="Arial" panose="020B0604020202020204" pitchFamily="34" charset="0"/>
              </a:rPr>
              <a:t>Solution</a:t>
            </a:r>
            <a:br>
              <a:rPr lang="en-AU" b="1" dirty="0">
                <a:solidFill>
                  <a:srgbClr val="0070C0"/>
                </a:solidFill>
                <a:latin typeface="Arial" panose="020B0604020202020204" pitchFamily="34" charset="0"/>
                <a:cs typeface="Arial" panose="020B0604020202020204" pitchFamily="34" charset="0"/>
              </a:rPr>
            </a:br>
            <a:r>
              <a:rPr lang="en-AU" b="1" dirty="0">
                <a:solidFill>
                  <a:srgbClr val="0070C0"/>
                </a:solidFill>
                <a:latin typeface="Arial" panose="020B0604020202020204" pitchFamily="34" charset="0"/>
                <a:cs typeface="Arial" panose="020B0604020202020204" pitchFamily="34" charset="0"/>
              </a:rPr>
              <a:t>values</a:t>
            </a:r>
            <a:endParaRPr lang="en-US" b="1" i="1" dirty="0">
              <a:solidFill>
                <a:srgbClr val="0070C0"/>
              </a:solidFill>
              <a:latin typeface="Times New Roman" panose="02020603050405020304" pitchFamily="18" charset="0"/>
              <a:cs typeface="Times New Roman" panose="02020603050405020304" pitchFamily="18" charset="0"/>
            </a:endParaRPr>
          </a:p>
        </p:txBody>
      </p:sp>
      <p:sp>
        <p:nvSpPr>
          <p:cNvPr id="11" name="TextBox 13">
            <a:extLst>
              <a:ext uri="{FF2B5EF4-FFF2-40B4-BE49-F238E27FC236}">
                <a16:creationId xmlns="" xmlns:a16="http://schemas.microsoft.com/office/drawing/2014/main" id="{F43FC2CC-B33F-4482-B696-E3CD9A8AD914}"/>
              </a:ext>
            </a:extLst>
          </p:cNvPr>
          <p:cNvSpPr txBox="1"/>
          <p:nvPr/>
        </p:nvSpPr>
        <p:spPr>
          <a:xfrm>
            <a:off x="7236936" y="3989433"/>
            <a:ext cx="216024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b="1" dirty="0">
                <a:solidFill>
                  <a:srgbClr val="0070C0"/>
                </a:solidFill>
                <a:latin typeface="Arial" panose="020B0604020202020204" pitchFamily="34" charset="0"/>
                <a:cs typeface="Arial" panose="020B0604020202020204" pitchFamily="34" charset="0"/>
              </a:rPr>
              <a:t>Benders</a:t>
            </a:r>
            <a:br>
              <a:rPr lang="en-AU" b="1" dirty="0">
                <a:solidFill>
                  <a:srgbClr val="0070C0"/>
                </a:solidFill>
                <a:latin typeface="Arial" panose="020B0604020202020204" pitchFamily="34" charset="0"/>
                <a:cs typeface="Arial" panose="020B0604020202020204" pitchFamily="34" charset="0"/>
              </a:rPr>
            </a:br>
            <a:r>
              <a:rPr lang="en-AU" b="1" dirty="0">
                <a:solidFill>
                  <a:srgbClr val="0070C0"/>
                </a:solidFill>
                <a:latin typeface="Arial" panose="020B0604020202020204" pitchFamily="34" charset="0"/>
                <a:cs typeface="Arial" panose="020B0604020202020204" pitchFamily="34" charset="0"/>
              </a:rPr>
              <a:t>cuts</a:t>
            </a:r>
            <a:endParaRPr lang="en-US" b="1" i="1" dirty="0">
              <a:solidFill>
                <a:srgbClr val="0070C0"/>
              </a:solidFill>
              <a:latin typeface="Times New Roman" panose="02020603050405020304" pitchFamily="18" charset="0"/>
              <a:cs typeface="Times New Roman" panose="02020603050405020304" pitchFamily="18" charset="0"/>
            </a:endParaRPr>
          </a:p>
        </p:txBody>
      </p:sp>
      <p:sp>
        <p:nvSpPr>
          <p:cNvPr id="22" name="Right Brace 21">
            <a:extLst>
              <a:ext uri="{FF2B5EF4-FFF2-40B4-BE49-F238E27FC236}">
                <a16:creationId xmlns="" xmlns:a16="http://schemas.microsoft.com/office/drawing/2014/main" id="{AF70E4CF-34C3-401D-A9F0-882619B86FB2}"/>
              </a:ext>
            </a:extLst>
          </p:cNvPr>
          <p:cNvSpPr/>
          <p:nvPr/>
        </p:nvSpPr>
        <p:spPr>
          <a:xfrm>
            <a:off x="7548465" y="2507986"/>
            <a:ext cx="718457" cy="1400852"/>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 xmlns:a16="http://schemas.microsoft.com/office/drawing/2014/main" id="{2B9C3201-E15B-42AA-A44C-BA369158B9FE}"/>
              </a:ext>
            </a:extLst>
          </p:cNvPr>
          <p:cNvSpPr/>
          <p:nvPr/>
        </p:nvSpPr>
        <p:spPr>
          <a:xfrm>
            <a:off x="7548465" y="4637314"/>
            <a:ext cx="768591" cy="1903445"/>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0FF54DE5-C571-48E8-A5BC-B369434E2F44}" type="slidenum">
              <a:rPr lang="en-US" smtClean="0"/>
              <a:t>14</a:t>
            </a:fld>
            <a:endParaRPr lang="en-US"/>
          </a:p>
        </p:txBody>
      </p:sp>
    </p:spTree>
    <p:extLst>
      <p:ext uri="{BB962C8B-B14F-4D97-AF65-F5344CB8AC3E}">
        <p14:creationId xmlns:p14="http://schemas.microsoft.com/office/powerpoint/2010/main" val="43169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EA801E-B748-4254-9E68-42E414A81659}"/>
              </a:ext>
            </a:extLst>
          </p:cNvPr>
          <p:cNvSpPr>
            <a:spLocks noGrp="1"/>
          </p:cNvSpPr>
          <p:nvPr>
            <p:ph type="title"/>
          </p:nvPr>
        </p:nvSpPr>
        <p:spPr/>
        <p:txBody>
          <a:bodyPr/>
          <a:lstStyle/>
          <a:p>
            <a:r>
              <a:rPr lang="en-US" dirty="0"/>
              <a:t>Benders decomposition for linear programming problem</a:t>
            </a:r>
          </a:p>
        </p:txBody>
      </p:sp>
      <p:sp>
        <p:nvSpPr>
          <p:cNvPr id="3" name="Content Placeholder 2">
            <a:extLst>
              <a:ext uri="{FF2B5EF4-FFF2-40B4-BE49-F238E27FC236}">
                <a16:creationId xmlns="" xmlns:a16="http://schemas.microsoft.com/office/drawing/2014/main" id="{E4FF3807-351B-4DC7-B863-61CCFC153699}"/>
              </a:ext>
            </a:extLst>
          </p:cNvPr>
          <p:cNvSpPr>
            <a:spLocks noGrp="1"/>
          </p:cNvSpPr>
          <p:nvPr>
            <p:ph idx="1"/>
          </p:nvPr>
        </p:nvSpPr>
        <p:spPr>
          <a:xfrm>
            <a:off x="1103382" y="1590420"/>
            <a:ext cx="9982200" cy="4572000"/>
          </a:xfrm>
        </p:spPr>
        <p:txBody>
          <a:bodyPr/>
          <a:lstStyle/>
          <a:p>
            <a:pPr>
              <a:buFont typeface="Wingdings" panose="05000000000000000000" pitchFamily="2" charset="2"/>
              <a:buChar char="q"/>
            </a:pPr>
            <a:r>
              <a:rPr lang="en-US" dirty="0"/>
              <a:t>Initialization</a:t>
            </a:r>
          </a:p>
          <a:p>
            <a:pPr lvl="1"/>
            <a:r>
              <a:rPr lang="en-US" dirty="0"/>
              <a:t>Loop index </a:t>
            </a:r>
            <a:r>
              <a:rPr lang="el-GR" i="1" dirty="0">
                <a:latin typeface="CMMI10"/>
              </a:rPr>
              <a:t>ν</a:t>
            </a:r>
            <a:r>
              <a:rPr lang="en-US" i="1" dirty="0">
                <a:latin typeface="CMMI10"/>
              </a:rPr>
              <a:t> </a:t>
            </a:r>
            <a:r>
              <a:rPr lang="en-US" dirty="0"/>
              <a:t>= 1</a:t>
            </a:r>
          </a:p>
          <a:p>
            <a:pPr lvl="1"/>
            <a:r>
              <a:rPr lang="en-US" dirty="0"/>
              <a:t>Solve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This problem has the trivial solution: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endParaRPr lang="en-US" dirty="0"/>
          </a:p>
        </p:txBody>
      </p:sp>
      <p:pic>
        <p:nvPicPr>
          <p:cNvPr id="7" name="Picture 6">
            <a:extLst>
              <a:ext uri="{FF2B5EF4-FFF2-40B4-BE49-F238E27FC236}">
                <a16:creationId xmlns="" xmlns:a16="http://schemas.microsoft.com/office/drawing/2014/main" id="{59117096-40FD-40EE-A094-57434906D06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80778" y="2496550"/>
            <a:ext cx="6431198" cy="2206656"/>
          </a:xfrm>
          <a:prstGeom prst="rect">
            <a:avLst/>
          </a:prstGeom>
        </p:spPr>
      </p:pic>
      <p:pic>
        <p:nvPicPr>
          <p:cNvPr id="9" name="Picture 8">
            <a:extLst>
              <a:ext uri="{FF2B5EF4-FFF2-40B4-BE49-F238E27FC236}">
                <a16:creationId xmlns="" xmlns:a16="http://schemas.microsoft.com/office/drawing/2014/main" id="{4CA4FF8A-DEA3-4739-8A5C-3AED24D642F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89590" y="5487489"/>
            <a:ext cx="3238616" cy="330360"/>
          </a:xfrm>
          <a:prstGeom prst="rect">
            <a:avLst/>
          </a:prstGeom>
        </p:spPr>
      </p:pic>
      <p:pic>
        <p:nvPicPr>
          <p:cNvPr id="11" name="Picture 10">
            <a:extLst>
              <a:ext uri="{FF2B5EF4-FFF2-40B4-BE49-F238E27FC236}">
                <a16:creationId xmlns="" xmlns:a16="http://schemas.microsoft.com/office/drawing/2014/main" id="{2FB30158-2236-45FC-AEF8-D2BE6717C624}"/>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67326" y="5487489"/>
            <a:ext cx="2283554" cy="335149"/>
          </a:xfrm>
          <a:prstGeom prst="rect">
            <a:avLst/>
          </a:prstGeom>
        </p:spPr>
      </p:pic>
      <p:sp>
        <p:nvSpPr>
          <p:cNvPr id="4" name="Slide Number Placeholder 3"/>
          <p:cNvSpPr>
            <a:spLocks noGrp="1"/>
          </p:cNvSpPr>
          <p:nvPr>
            <p:ph type="sldNum" sz="quarter" idx="12"/>
          </p:nvPr>
        </p:nvSpPr>
        <p:spPr/>
        <p:txBody>
          <a:bodyPr/>
          <a:lstStyle/>
          <a:p>
            <a:fld id="{0FF54DE5-C571-48E8-A5BC-B369434E2F44}" type="slidenum">
              <a:rPr lang="en-US" smtClean="0"/>
              <a:t>15</a:t>
            </a:fld>
            <a:endParaRPr lang="en-US"/>
          </a:p>
        </p:txBody>
      </p:sp>
    </p:spTree>
    <p:extLst>
      <p:ext uri="{BB962C8B-B14F-4D97-AF65-F5344CB8AC3E}">
        <p14:creationId xmlns:p14="http://schemas.microsoft.com/office/powerpoint/2010/main" val="15732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804CE5-F0FF-4A2B-8518-639BB840EF26}"/>
              </a:ext>
            </a:extLst>
          </p:cNvPr>
          <p:cNvSpPr>
            <a:spLocks noGrp="1"/>
          </p:cNvSpPr>
          <p:nvPr>
            <p:ph type="title"/>
          </p:nvPr>
        </p:nvSpPr>
        <p:spPr/>
        <p:txBody>
          <a:bodyPr/>
          <a:lstStyle/>
          <a:p>
            <a:r>
              <a:rPr lang="en-US" dirty="0"/>
              <a:t>Benders decomposition for linear programming problem</a:t>
            </a:r>
          </a:p>
        </p:txBody>
      </p:sp>
      <p:sp>
        <p:nvSpPr>
          <p:cNvPr id="3" name="Content Placeholder 2">
            <a:extLst>
              <a:ext uri="{FF2B5EF4-FFF2-40B4-BE49-F238E27FC236}">
                <a16:creationId xmlns="" xmlns:a16="http://schemas.microsoft.com/office/drawing/2014/main" id="{02DE28E8-5673-4BF6-AAC1-5C85CF468B0F}"/>
              </a:ext>
            </a:extLst>
          </p:cNvPr>
          <p:cNvSpPr>
            <a:spLocks noGrp="1"/>
          </p:cNvSpPr>
          <p:nvPr>
            <p:ph idx="1"/>
          </p:nvPr>
        </p:nvSpPr>
        <p:spPr/>
        <p:txBody>
          <a:bodyPr/>
          <a:lstStyle/>
          <a:p>
            <a:pPr>
              <a:buFont typeface="Wingdings" panose="05000000000000000000" pitchFamily="2" charset="2"/>
              <a:buChar char="q"/>
            </a:pPr>
            <a:r>
              <a:rPr lang="en-US" dirty="0"/>
              <a:t>Subproblem</a:t>
            </a:r>
          </a:p>
          <a:p>
            <a:pPr lvl="1"/>
            <a:r>
              <a:rPr lang="en-US" dirty="0"/>
              <a:t>Solve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The solution of the subproblem is: </a:t>
            </a:r>
          </a:p>
          <a:p>
            <a:pPr lvl="1"/>
            <a:r>
              <a:rPr lang="en-US" dirty="0"/>
              <a:t>Dual variable values:         </a:t>
            </a:r>
          </a:p>
          <a:p>
            <a:pPr lvl="1"/>
            <a:endParaRPr lang="en-US" dirty="0"/>
          </a:p>
          <a:p>
            <a:pPr lvl="1"/>
            <a:endParaRPr lang="en-US" dirty="0"/>
          </a:p>
          <a:p>
            <a:pPr marL="457200" lvl="1" indent="0">
              <a:buNone/>
            </a:pPr>
            <a:endParaRPr lang="en-US" dirty="0"/>
          </a:p>
        </p:txBody>
      </p:sp>
      <p:pic>
        <p:nvPicPr>
          <p:cNvPr id="5" name="Picture 4">
            <a:extLst>
              <a:ext uri="{FF2B5EF4-FFF2-40B4-BE49-F238E27FC236}">
                <a16:creationId xmlns="" xmlns:a16="http://schemas.microsoft.com/office/drawing/2014/main" id="{AC9F9EBF-AE58-4AE5-BD70-313F18F37D9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83554" y="2278706"/>
            <a:ext cx="6460714" cy="2687514"/>
          </a:xfrm>
          <a:prstGeom prst="rect">
            <a:avLst/>
          </a:prstGeom>
        </p:spPr>
      </p:pic>
      <p:pic>
        <p:nvPicPr>
          <p:cNvPr id="8" name="Picture 7">
            <a:extLst>
              <a:ext uri="{FF2B5EF4-FFF2-40B4-BE49-F238E27FC236}">
                <a16:creationId xmlns="" xmlns:a16="http://schemas.microsoft.com/office/drawing/2014/main" id="{E145F94B-AC8B-4481-8B85-CF2CC9246F0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Lst>
          </a:blip>
          <a:stretch>
            <a:fillRect/>
          </a:stretch>
        </p:blipFill>
        <p:spPr>
          <a:xfrm>
            <a:off x="5039555" y="5192450"/>
            <a:ext cx="948711" cy="283264"/>
          </a:xfrm>
          <a:prstGeom prst="rect">
            <a:avLst/>
          </a:prstGeom>
        </p:spPr>
      </p:pic>
      <p:pic>
        <p:nvPicPr>
          <p:cNvPr id="9" name="Picture 8">
            <a:extLst>
              <a:ext uri="{FF2B5EF4-FFF2-40B4-BE49-F238E27FC236}">
                <a16:creationId xmlns="" xmlns:a16="http://schemas.microsoft.com/office/drawing/2014/main" id="{938A1879-1BD0-477F-9B38-A9F847B794F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Lst>
          </a:blip>
          <a:stretch>
            <a:fillRect/>
          </a:stretch>
        </p:blipFill>
        <p:spPr>
          <a:xfrm>
            <a:off x="3770065" y="5503606"/>
            <a:ext cx="922544" cy="282239"/>
          </a:xfrm>
          <a:prstGeom prst="rect">
            <a:avLst/>
          </a:prstGeom>
        </p:spPr>
      </p:pic>
      <p:sp>
        <p:nvSpPr>
          <p:cNvPr id="10" name="Arrow: Right 9">
            <a:extLst>
              <a:ext uri="{FF2B5EF4-FFF2-40B4-BE49-F238E27FC236}">
                <a16:creationId xmlns="" xmlns:a16="http://schemas.microsoft.com/office/drawing/2014/main" id="{9E08E597-9B33-401E-A5FD-859B70F21342}"/>
              </a:ext>
            </a:extLst>
          </p:cNvPr>
          <p:cNvSpPr/>
          <p:nvPr/>
        </p:nvSpPr>
        <p:spPr>
          <a:xfrm rot="20975632" flipV="1">
            <a:off x="6667480" y="4309741"/>
            <a:ext cx="2282963" cy="231785"/>
          </a:xfrm>
          <a:prstGeom prst="rightArrow">
            <a:avLst>
              <a:gd name="adj1" fmla="val 30139"/>
              <a:gd name="adj2" fmla="val 8250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TextBox 10">
            <a:extLst>
              <a:ext uri="{FF2B5EF4-FFF2-40B4-BE49-F238E27FC236}">
                <a16:creationId xmlns="" xmlns:a16="http://schemas.microsoft.com/office/drawing/2014/main" id="{C3EF0541-B836-48A0-8ABF-73EE14E1610F}"/>
              </a:ext>
            </a:extLst>
          </p:cNvPr>
          <p:cNvSpPr txBox="1"/>
          <p:nvPr/>
        </p:nvSpPr>
        <p:spPr>
          <a:xfrm>
            <a:off x="9096515" y="3740451"/>
            <a:ext cx="274375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a:t>Constraints of fixing integer variables</a:t>
            </a:r>
          </a:p>
        </p:txBody>
      </p:sp>
      <p:sp>
        <p:nvSpPr>
          <p:cNvPr id="4" name="Slide Number Placeholder 3"/>
          <p:cNvSpPr>
            <a:spLocks noGrp="1"/>
          </p:cNvSpPr>
          <p:nvPr>
            <p:ph type="sldNum" sz="quarter" idx="12"/>
          </p:nvPr>
        </p:nvSpPr>
        <p:spPr/>
        <p:txBody>
          <a:bodyPr/>
          <a:lstStyle/>
          <a:p>
            <a:fld id="{0FF54DE5-C571-48E8-A5BC-B369434E2F44}" type="slidenum">
              <a:rPr lang="en-US" smtClean="0"/>
              <a:t>16</a:t>
            </a:fld>
            <a:endParaRPr lang="en-US"/>
          </a:p>
        </p:txBody>
      </p:sp>
    </p:spTree>
    <p:extLst>
      <p:ext uri="{BB962C8B-B14F-4D97-AF65-F5344CB8AC3E}">
        <p14:creationId xmlns:p14="http://schemas.microsoft.com/office/powerpoint/2010/main" val="391116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344C7F-0287-4188-A273-89D0A9A9CE2F}"/>
              </a:ext>
            </a:extLst>
          </p:cNvPr>
          <p:cNvSpPr>
            <a:spLocks noGrp="1"/>
          </p:cNvSpPr>
          <p:nvPr>
            <p:ph type="title"/>
          </p:nvPr>
        </p:nvSpPr>
        <p:spPr/>
        <p:txBody>
          <a:bodyPr/>
          <a:lstStyle/>
          <a:p>
            <a:r>
              <a:rPr lang="en-US" dirty="0"/>
              <a:t>Benders decomposition for linear programming problem</a:t>
            </a:r>
          </a:p>
        </p:txBody>
      </p:sp>
      <p:sp>
        <p:nvSpPr>
          <p:cNvPr id="3" name="Content Placeholder 2">
            <a:extLst>
              <a:ext uri="{FF2B5EF4-FFF2-40B4-BE49-F238E27FC236}">
                <a16:creationId xmlns="" xmlns:a16="http://schemas.microsoft.com/office/drawing/2014/main" id="{20D93086-0AD6-4D78-957B-897CF8C3B20F}"/>
              </a:ext>
            </a:extLst>
          </p:cNvPr>
          <p:cNvSpPr>
            <a:spLocks noGrp="1"/>
          </p:cNvSpPr>
          <p:nvPr>
            <p:ph idx="1"/>
          </p:nvPr>
        </p:nvSpPr>
        <p:spPr/>
        <p:txBody>
          <a:bodyPr/>
          <a:lstStyle/>
          <a:p>
            <a:pPr>
              <a:buFont typeface="Wingdings" panose="05000000000000000000" pitchFamily="2" charset="2"/>
              <a:buChar char="q"/>
            </a:pPr>
            <a:r>
              <a:rPr lang="en-US" dirty="0"/>
              <a:t>Convergence checking</a:t>
            </a:r>
          </a:p>
          <a:p>
            <a:pPr lvl="1"/>
            <a:r>
              <a:rPr lang="en-US" dirty="0"/>
              <a:t>Upper bound</a:t>
            </a:r>
            <a:r>
              <a:rPr lang="en-US" dirty="0" smtClean="0"/>
              <a:t>: due to variable is in the middle and not the final one yet </a:t>
            </a:r>
            <a:endParaRPr lang="en-US" dirty="0"/>
          </a:p>
          <a:p>
            <a:pPr lvl="1"/>
            <a:endParaRPr lang="en-US" dirty="0"/>
          </a:p>
          <a:p>
            <a:pPr lvl="1"/>
            <a:endParaRPr lang="en-US" dirty="0"/>
          </a:p>
          <a:p>
            <a:pPr lvl="1"/>
            <a:endParaRPr lang="en-US" dirty="0"/>
          </a:p>
          <a:p>
            <a:pPr lvl="1"/>
            <a:endParaRPr lang="en-US" dirty="0"/>
          </a:p>
          <a:p>
            <a:pPr lvl="1"/>
            <a:r>
              <a:rPr lang="en-US" dirty="0"/>
              <a:t>Lower bound</a:t>
            </a:r>
            <a:r>
              <a:rPr lang="en-US" dirty="0" smtClean="0"/>
              <a:t>: due to objective function is lower bound and the constraints are relaxed</a:t>
            </a:r>
            <a:endParaRPr lang="en-US" dirty="0"/>
          </a:p>
          <a:p>
            <a:pPr lvl="1"/>
            <a:endParaRPr lang="en-US" dirty="0"/>
          </a:p>
          <a:p>
            <a:pPr lvl="1"/>
            <a:endParaRPr lang="en-US" dirty="0"/>
          </a:p>
          <a:p>
            <a:pPr lvl="1"/>
            <a:endParaRPr lang="en-US" dirty="0"/>
          </a:p>
          <a:p>
            <a:pPr lvl="1"/>
            <a:endParaRPr lang="en-US" dirty="0"/>
          </a:p>
          <a:p>
            <a:pPr lvl="1"/>
            <a:r>
              <a:rPr lang="en-US" dirty="0"/>
              <a:t>Stopping criterion: </a:t>
            </a:r>
          </a:p>
        </p:txBody>
      </p:sp>
      <p:pic>
        <p:nvPicPr>
          <p:cNvPr id="4" name="Picture 3">
            <a:extLst>
              <a:ext uri="{FF2B5EF4-FFF2-40B4-BE49-F238E27FC236}">
                <a16:creationId xmlns="" xmlns:a16="http://schemas.microsoft.com/office/drawing/2014/main" id="{402C3F22-FB92-4539-A82F-DE854A75D0F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Lst>
          </a:blip>
          <a:stretch>
            <a:fillRect/>
          </a:stretch>
        </p:blipFill>
        <p:spPr>
          <a:xfrm>
            <a:off x="4474204" y="2335814"/>
            <a:ext cx="3196218" cy="805154"/>
          </a:xfrm>
          <a:prstGeom prst="rect">
            <a:avLst/>
          </a:prstGeom>
        </p:spPr>
      </p:pic>
      <p:pic>
        <p:nvPicPr>
          <p:cNvPr id="5" name="Picture 4">
            <a:extLst>
              <a:ext uri="{FF2B5EF4-FFF2-40B4-BE49-F238E27FC236}">
                <a16:creationId xmlns="" xmlns:a16="http://schemas.microsoft.com/office/drawing/2014/main" id="{AB20F368-B53E-4476-AAC2-A66257E08D3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Lst>
          </a:blip>
          <a:stretch>
            <a:fillRect/>
          </a:stretch>
        </p:blipFill>
        <p:spPr>
          <a:xfrm>
            <a:off x="4474204" y="3876582"/>
            <a:ext cx="2866591" cy="777049"/>
          </a:xfrm>
          <a:prstGeom prst="rect">
            <a:avLst/>
          </a:prstGeom>
        </p:spPr>
      </p:pic>
      <p:pic>
        <p:nvPicPr>
          <p:cNvPr id="7" name="Picture 6">
            <a:extLst>
              <a:ext uri="{FF2B5EF4-FFF2-40B4-BE49-F238E27FC236}">
                <a16:creationId xmlns="" xmlns:a16="http://schemas.microsoft.com/office/drawing/2014/main" id="{854A88AA-0C30-498C-9B5D-FDE99383AA80}"/>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Lst>
          </a:blip>
          <a:stretch>
            <a:fillRect/>
          </a:stretch>
        </p:blipFill>
        <p:spPr>
          <a:xfrm>
            <a:off x="4901993" y="5389245"/>
            <a:ext cx="2031122" cy="385656"/>
          </a:xfrm>
          <a:prstGeom prst="rect">
            <a:avLst/>
          </a:prstGeom>
        </p:spPr>
      </p:pic>
      <p:sp>
        <p:nvSpPr>
          <p:cNvPr id="8" name="Arrow: Right 7">
            <a:extLst>
              <a:ext uri="{FF2B5EF4-FFF2-40B4-BE49-F238E27FC236}">
                <a16:creationId xmlns="" xmlns:a16="http://schemas.microsoft.com/office/drawing/2014/main" id="{7D355CEB-527F-4D74-89C3-4C42A35D07CB}"/>
              </a:ext>
            </a:extLst>
          </p:cNvPr>
          <p:cNvSpPr/>
          <p:nvPr/>
        </p:nvSpPr>
        <p:spPr>
          <a:xfrm>
            <a:off x="7670422" y="4208106"/>
            <a:ext cx="764451" cy="16795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34679CE9-1F37-41F5-AAD1-ED0E71DBFB86}"/>
              </a:ext>
            </a:extLst>
          </p:cNvPr>
          <p:cNvSpPr txBox="1"/>
          <p:nvPr/>
        </p:nvSpPr>
        <p:spPr>
          <a:xfrm>
            <a:off x="8575728" y="4080440"/>
            <a:ext cx="284099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Monotonously increasing</a:t>
            </a:r>
          </a:p>
        </p:txBody>
      </p:sp>
      <p:sp>
        <p:nvSpPr>
          <p:cNvPr id="6" name="Slide Number Placeholder 5"/>
          <p:cNvSpPr>
            <a:spLocks noGrp="1"/>
          </p:cNvSpPr>
          <p:nvPr>
            <p:ph type="sldNum" sz="quarter" idx="12"/>
          </p:nvPr>
        </p:nvSpPr>
        <p:spPr/>
        <p:txBody>
          <a:bodyPr/>
          <a:lstStyle/>
          <a:p>
            <a:fld id="{0FF54DE5-C571-48E8-A5BC-B369434E2F44}" type="slidenum">
              <a:rPr lang="en-US" smtClean="0"/>
              <a:t>17</a:t>
            </a:fld>
            <a:endParaRPr lang="en-US"/>
          </a:p>
        </p:txBody>
      </p:sp>
    </p:spTree>
    <p:extLst>
      <p:ext uri="{BB962C8B-B14F-4D97-AF65-F5344CB8AC3E}">
        <p14:creationId xmlns:p14="http://schemas.microsoft.com/office/powerpoint/2010/main" val="293387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44754A-5107-4807-903C-8D1503EE239E}"/>
              </a:ext>
            </a:extLst>
          </p:cNvPr>
          <p:cNvSpPr>
            <a:spLocks noGrp="1"/>
          </p:cNvSpPr>
          <p:nvPr>
            <p:ph type="title"/>
          </p:nvPr>
        </p:nvSpPr>
        <p:spPr/>
        <p:txBody>
          <a:bodyPr/>
          <a:lstStyle/>
          <a:p>
            <a:r>
              <a:rPr lang="en-US" dirty="0"/>
              <a:t>Benders decomposition for linear programming problem</a:t>
            </a:r>
          </a:p>
        </p:txBody>
      </p:sp>
      <p:sp>
        <p:nvSpPr>
          <p:cNvPr id="3" name="Content Placeholder 2">
            <a:extLst>
              <a:ext uri="{FF2B5EF4-FFF2-40B4-BE49-F238E27FC236}">
                <a16:creationId xmlns="" xmlns:a16="http://schemas.microsoft.com/office/drawing/2014/main" id="{3D619174-AD44-423B-ACB1-760A48F3B592}"/>
              </a:ext>
            </a:extLst>
          </p:cNvPr>
          <p:cNvSpPr>
            <a:spLocks noGrp="1"/>
          </p:cNvSpPr>
          <p:nvPr>
            <p:ph idx="1"/>
          </p:nvPr>
        </p:nvSpPr>
        <p:spPr/>
        <p:txBody>
          <a:bodyPr/>
          <a:lstStyle/>
          <a:p>
            <a:pPr>
              <a:buFont typeface="Wingdings" panose="05000000000000000000" pitchFamily="2" charset="2"/>
              <a:buChar char="q"/>
            </a:pPr>
            <a:r>
              <a:rPr lang="en-US" dirty="0"/>
              <a:t>Master problem</a:t>
            </a:r>
          </a:p>
          <a:p>
            <a:pPr lvl="1"/>
            <a:r>
              <a:rPr lang="en-US" dirty="0"/>
              <a:t>Update loop index </a:t>
            </a:r>
            <a:r>
              <a:rPr lang="el-GR" i="1" dirty="0">
                <a:latin typeface="CMMI10"/>
              </a:rPr>
              <a:t>ν</a:t>
            </a:r>
            <a:r>
              <a:rPr lang="en-US" i="1" dirty="0">
                <a:latin typeface="CMMI10"/>
              </a:rPr>
              <a:t> </a:t>
            </a:r>
            <a:r>
              <a:rPr lang="en-US" dirty="0"/>
              <a:t>= </a:t>
            </a:r>
            <a:r>
              <a:rPr lang="el-GR" i="1" dirty="0">
                <a:latin typeface="CMMI10"/>
              </a:rPr>
              <a:t>ν</a:t>
            </a:r>
            <a:r>
              <a:rPr lang="en-US" dirty="0"/>
              <a:t> +1</a:t>
            </a:r>
          </a:p>
          <a:p>
            <a:pPr lvl="1"/>
            <a:r>
              <a:rPr lang="en-US" dirty="0"/>
              <a:t>Solve: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Obtain the optimal solution and continue to solve subproblem</a:t>
            </a:r>
          </a:p>
        </p:txBody>
      </p:sp>
      <p:pic>
        <p:nvPicPr>
          <p:cNvPr id="4" name="Picture 3">
            <a:extLst>
              <a:ext uri="{FF2B5EF4-FFF2-40B4-BE49-F238E27FC236}">
                <a16:creationId xmlns="" xmlns:a16="http://schemas.microsoft.com/office/drawing/2014/main" id="{2FC48224-BE02-4076-BD04-B4B80A0572E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888576" y="2454473"/>
            <a:ext cx="6413330" cy="2324555"/>
          </a:xfrm>
          <a:prstGeom prst="rect">
            <a:avLst/>
          </a:prstGeom>
        </p:spPr>
      </p:pic>
      <p:sp>
        <p:nvSpPr>
          <p:cNvPr id="5" name="Arrow: Right 4">
            <a:extLst>
              <a:ext uri="{FF2B5EF4-FFF2-40B4-BE49-F238E27FC236}">
                <a16:creationId xmlns="" xmlns:a16="http://schemas.microsoft.com/office/drawing/2014/main" id="{C89A208F-ADC1-430A-8A80-79C625D2A007}"/>
              </a:ext>
            </a:extLst>
          </p:cNvPr>
          <p:cNvSpPr/>
          <p:nvPr/>
        </p:nvSpPr>
        <p:spPr>
          <a:xfrm rot="20012847">
            <a:off x="7162799" y="3098800"/>
            <a:ext cx="1935906" cy="19304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7BE2C73-373B-4D72-ADAB-8AD377C27C58}"/>
              </a:ext>
            </a:extLst>
          </p:cNvPr>
          <p:cNvSpPr txBox="1"/>
          <p:nvPr/>
        </p:nvSpPr>
        <p:spPr>
          <a:xfrm>
            <a:off x="9040361" y="2269807"/>
            <a:ext cx="167844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Benders cuts</a:t>
            </a:r>
          </a:p>
        </p:txBody>
      </p:sp>
      <p:sp>
        <p:nvSpPr>
          <p:cNvPr id="7" name="Slide Number Placeholder 6"/>
          <p:cNvSpPr>
            <a:spLocks noGrp="1"/>
          </p:cNvSpPr>
          <p:nvPr>
            <p:ph type="sldNum" sz="quarter" idx="12"/>
          </p:nvPr>
        </p:nvSpPr>
        <p:spPr/>
        <p:txBody>
          <a:bodyPr/>
          <a:lstStyle/>
          <a:p>
            <a:fld id="{0FF54DE5-C571-48E8-A5BC-B369434E2F44}" type="slidenum">
              <a:rPr lang="en-US" smtClean="0"/>
              <a:t>18</a:t>
            </a:fld>
            <a:endParaRPr lang="en-US"/>
          </a:p>
        </p:txBody>
      </p:sp>
    </p:spTree>
    <p:extLst>
      <p:ext uri="{BB962C8B-B14F-4D97-AF65-F5344CB8AC3E}">
        <p14:creationId xmlns:p14="http://schemas.microsoft.com/office/powerpoint/2010/main" val="13806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Wingdings" panose="05000000000000000000" pitchFamily="2" charset="2"/>
              <a:buChar char="q"/>
              <a:defRPr/>
            </a:pPr>
            <a:r>
              <a:rPr lang="en-US" altLang="zh-CN">
                <a:solidFill>
                  <a:srgbClr val="FFFFFF"/>
                </a:solidFill>
              </a:rPr>
              <a:t>Master problem</a:t>
            </a:r>
          </a:p>
          <a:p>
            <a:pPr marL="0" lvl="1">
              <a:defRPr/>
            </a:pPr>
            <a:r>
              <a:rPr lang="en-US" altLang="zh-CN">
                <a:solidFill>
                  <a:srgbClr val="FFFFFF"/>
                </a:solidFill>
              </a:rPr>
              <a:t>Update loop index </a:t>
            </a:r>
            <a:r>
              <a:rPr lang="el-GR" altLang="zh-CN" i="1">
                <a:solidFill>
                  <a:srgbClr val="FFFFFF"/>
                </a:solidFill>
                <a:latin typeface="CMMI10"/>
              </a:rPr>
              <a:t>ν</a:t>
            </a:r>
            <a:r>
              <a:rPr lang="en-US" altLang="zh-CN" i="1">
                <a:solidFill>
                  <a:srgbClr val="FFFFFF"/>
                </a:solidFill>
                <a:latin typeface="CMMI10"/>
              </a:rPr>
              <a:t> </a:t>
            </a:r>
            <a:r>
              <a:rPr lang="en-US" altLang="zh-CN">
                <a:solidFill>
                  <a:srgbClr val="FFFFFF"/>
                </a:solidFill>
              </a:rPr>
              <a:t>= </a:t>
            </a:r>
            <a:r>
              <a:rPr lang="el-GR" altLang="zh-CN" i="1">
                <a:solidFill>
                  <a:srgbClr val="FFFFFF"/>
                </a:solidFill>
                <a:latin typeface="CMMI10"/>
              </a:rPr>
              <a:t>ν</a:t>
            </a:r>
            <a:r>
              <a:rPr lang="en-US" altLang="zh-CN">
                <a:solidFill>
                  <a:srgbClr val="FFFFFF"/>
                </a:solidFill>
              </a:rPr>
              <a:t> +1</a:t>
            </a:r>
          </a:p>
          <a:p>
            <a:pPr marL="0" lvl="1">
              <a:defRPr/>
            </a:pPr>
            <a:r>
              <a:rPr lang="en-US" altLang="zh-CN">
                <a:solidFill>
                  <a:srgbClr val="FFFFFF"/>
                </a:solidFill>
              </a:rPr>
              <a:t>Solve:</a:t>
            </a: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endParaRPr lang="en-US" altLang="zh-CN">
              <a:solidFill>
                <a:srgbClr val="FFFFFF"/>
              </a:solidFill>
            </a:endParaRPr>
          </a:p>
          <a:p>
            <a:pPr marL="0" lvl="1">
              <a:defRPr/>
            </a:pPr>
            <a:r>
              <a:rPr lang="en-US" altLang="zh-CN">
                <a:solidFill>
                  <a:srgbClr val="FFFFFF"/>
                </a:solidFill>
              </a:rPr>
              <a:t>Obtain the optimal solution and continue to solve subproblem</a:t>
            </a:r>
          </a:p>
        </p:txBody>
      </p:sp>
      <p:sp>
        <p:nvSpPr>
          <p:cNvPr id="101" name="Shape 101"/>
          <p:cNvSpPr txBox="1">
            <a:spLocks noGrp="1"/>
          </p:cNvSpPr>
          <p:nvPr>
            <p:ph type="body" idx="1"/>
          </p:nvPr>
        </p:nvSpPr>
        <p:spPr>
          <a:xfrm>
            <a:off x="1828800" y="1143000"/>
            <a:ext cx="8534400" cy="5029200"/>
          </a:xfrm>
        </p:spPr>
        <p:txBody>
          <a:bodyPr vert="horz" lIns="45677" tIns="45677" rIns="45677" bIns="45677" rtlCol="0">
            <a:normAutofit/>
          </a:bodyPr>
          <a:lstStyle/>
          <a:p>
            <a:pPr marL="341313" indent="-138113">
              <a:spcAft>
                <a:spcPct val="0"/>
              </a:spcAft>
              <a:buSzTx/>
              <a:buFontTx/>
              <a:buChar char="•"/>
            </a:pPr>
            <a:r>
              <a:rPr lang="en-US" altLang="zh-CN" sz="2400">
                <a:latin typeface="Calibri" charset="0"/>
                <a:ea typeface="宋体" charset="0"/>
                <a:cs typeface="Calibri" charset="0"/>
                <a:sym typeface="Calibri" charset="0"/>
              </a:rPr>
              <a:t>The geometric interpretation</a:t>
            </a:r>
          </a:p>
          <a:p>
            <a:pPr marL="341313" indent="-138113">
              <a:lnSpc>
                <a:spcPct val="90000"/>
              </a:lnSpc>
              <a:spcBef>
                <a:spcPts val="600"/>
              </a:spcBef>
              <a:spcAft>
                <a:spcPct val="0"/>
              </a:spcAft>
              <a:buSzTx/>
              <a:buNone/>
            </a:pPr>
            <a:endParaRPr lang="en-US" altLang="zh-CN" sz="2800">
              <a:latin typeface="Calibri" charset="0"/>
              <a:ea typeface="宋体" charset="0"/>
              <a:cs typeface="Calibri" charset="0"/>
              <a:sym typeface="Calibri" charset="0"/>
            </a:endParaRPr>
          </a:p>
          <a:p>
            <a:pPr marL="341313" indent="-138113">
              <a:lnSpc>
                <a:spcPct val="90000"/>
              </a:lnSpc>
              <a:spcBef>
                <a:spcPts val="600"/>
              </a:spcBef>
              <a:spcAft>
                <a:spcPct val="0"/>
              </a:spcAft>
              <a:buSzTx/>
              <a:buNone/>
            </a:pPr>
            <a:endParaRPr lang="en-US" altLang="zh-CN" sz="2800">
              <a:latin typeface="Calibri" charset="0"/>
              <a:ea typeface="宋体" charset="0"/>
              <a:cs typeface="Calibri" charset="0"/>
              <a:sym typeface="Calibri" charset="0"/>
            </a:endParaRPr>
          </a:p>
        </p:txBody>
      </p:sp>
      <p:sp>
        <p:nvSpPr>
          <p:cNvPr id="30724" name="Shape 102"/>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Benders Decomposition</a:t>
            </a:r>
          </a:p>
        </p:txBody>
      </p:sp>
      <p:sp>
        <p:nvSpPr>
          <p:cNvPr id="30725" name="Slide Number Placeholder 7"/>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CD431039-E392-5540-8D83-8A7DED793E76}" type="slidenum">
              <a:rPr lang="en-US" altLang="zh-CN" sz="2000">
                <a:solidFill>
                  <a:srgbClr val="FFFFFF"/>
                </a:solidFill>
                <a:latin typeface="Calibri" charset="0"/>
                <a:sym typeface="Calibri" charset="0"/>
              </a:rPr>
              <a:pPr/>
              <a:t>19</a:t>
            </a:fld>
            <a:endParaRPr lang="en-US" altLang="zh-CN" sz="2000">
              <a:solidFill>
                <a:srgbClr val="FFFFFF"/>
              </a:solidFill>
              <a:latin typeface="Calibri" charset="0"/>
              <a:sym typeface="Calibri" charset="0"/>
            </a:endParaRPr>
          </a:p>
        </p:txBody>
      </p:sp>
      <p:sp>
        <p:nvSpPr>
          <p:cNvPr id="3" name="Freeform 2"/>
          <p:cNvSpPr/>
          <p:nvPr/>
        </p:nvSpPr>
        <p:spPr>
          <a:xfrm>
            <a:off x="4419600" y="1808163"/>
            <a:ext cx="3886200" cy="2379662"/>
          </a:xfrm>
          <a:custGeom>
            <a:avLst/>
            <a:gdLst>
              <a:gd name="connsiteX0" fmla="*/ 0 w 1738058"/>
              <a:gd name="connsiteY0" fmla="*/ 76781 h 2380337"/>
              <a:gd name="connsiteX1" fmla="*/ 914400 w 1738058"/>
              <a:gd name="connsiteY1" fmla="*/ 2380232 h 2380337"/>
              <a:gd name="connsiteX2" fmla="*/ 1738058 w 1738058"/>
              <a:gd name="connsiteY2" fmla="*/ 0 h 2380337"/>
            </a:gdLst>
            <a:ahLst/>
            <a:cxnLst>
              <a:cxn ang="0">
                <a:pos x="connsiteX0" y="connsiteY0"/>
              </a:cxn>
              <a:cxn ang="0">
                <a:pos x="connsiteX1" y="connsiteY1"/>
              </a:cxn>
              <a:cxn ang="0">
                <a:pos x="connsiteX2" y="connsiteY2"/>
              </a:cxn>
            </a:cxnLst>
            <a:rect l="l" t="t" r="r" b="b"/>
            <a:pathLst>
              <a:path w="1738058" h="2380337">
                <a:moveTo>
                  <a:pt x="0" y="76781"/>
                </a:moveTo>
                <a:cubicBezTo>
                  <a:pt x="312362" y="1234905"/>
                  <a:pt x="624724" y="2393029"/>
                  <a:pt x="914400" y="2380232"/>
                </a:cubicBezTo>
                <a:cubicBezTo>
                  <a:pt x="1204076" y="2367435"/>
                  <a:pt x="1594965" y="396705"/>
                  <a:pt x="1738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cxnSp>
        <p:nvCxnSpPr>
          <p:cNvPr id="9" name="Straight Connector 8"/>
          <p:cNvCxnSpPr>
            <a:cxnSpLocks noChangeShapeType="1"/>
          </p:cNvCxnSpPr>
          <p:nvPr/>
        </p:nvCxnSpPr>
        <p:spPr bwMode="auto">
          <a:xfrm>
            <a:off x="4267200" y="1828800"/>
            <a:ext cx="2514600" cy="3581400"/>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flipH="1" flipV="1">
            <a:off x="3429000" y="2552700"/>
            <a:ext cx="4648200" cy="2667000"/>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flipH="1">
            <a:off x="5829300" y="1841501"/>
            <a:ext cx="2895600" cy="3375025"/>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a:off x="4267200" y="1828801"/>
            <a:ext cx="1377950" cy="1966913"/>
          </a:xfrm>
          <a:prstGeom prst="line">
            <a:avLst/>
          </a:prstGeom>
          <a:noFill/>
          <a:ln w="25400">
            <a:solidFill>
              <a:srgbClr val="9BBB59"/>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p:cNvCxnSpPr>
          <p:nvPr/>
        </p:nvCxnSpPr>
        <p:spPr bwMode="auto">
          <a:xfrm>
            <a:off x="5645150" y="3803650"/>
            <a:ext cx="908050" cy="539750"/>
          </a:xfrm>
          <a:prstGeom prst="line">
            <a:avLst/>
          </a:prstGeom>
          <a:noFill/>
          <a:ln w="25400">
            <a:solidFill>
              <a:srgbClr val="9BBB59"/>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2" name="Straight Connector 41"/>
          <p:cNvCxnSpPr>
            <a:cxnSpLocks noChangeShapeType="1"/>
          </p:cNvCxnSpPr>
          <p:nvPr/>
        </p:nvCxnSpPr>
        <p:spPr bwMode="auto">
          <a:xfrm flipV="1">
            <a:off x="6553200" y="1835150"/>
            <a:ext cx="2171700" cy="2508250"/>
          </a:xfrm>
          <a:prstGeom prst="line">
            <a:avLst/>
          </a:prstGeom>
          <a:noFill/>
          <a:ln w="25400">
            <a:solidFill>
              <a:srgbClr val="8064A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Rectangle 3"/>
          <p:cNvSpPr/>
          <p:nvPr/>
        </p:nvSpPr>
        <p:spPr>
          <a:xfrm>
            <a:off x="3276601" y="5645666"/>
            <a:ext cx="6096541" cy="523220"/>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altLang="zh-CN" sz="2800" b="1" kern="0" dirty="0">
                <a:ln/>
                <a:solidFill>
                  <a:schemeClr val="accent3"/>
                </a:solidFill>
                <a:latin typeface="Arial"/>
                <a:ea typeface="Arial"/>
                <a:cs typeface="Arial"/>
                <a:sym typeface="Arial"/>
              </a:rPr>
              <a:t>Approximation using hyperplanes </a:t>
            </a:r>
          </a:p>
        </p:txBody>
      </p:sp>
      <p:sp>
        <p:nvSpPr>
          <p:cNvPr id="5" name="Right Arrow 4"/>
          <p:cNvSpPr/>
          <p:nvPr/>
        </p:nvSpPr>
        <p:spPr>
          <a:xfrm rot="11292148">
            <a:off x="7085014" y="3833813"/>
            <a:ext cx="854075" cy="220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
        <p:nvSpPr>
          <p:cNvPr id="6" name="Oval 5"/>
          <p:cNvSpPr/>
          <p:nvPr/>
        </p:nvSpPr>
        <p:spPr>
          <a:xfrm>
            <a:off x="6964364" y="3810000"/>
            <a:ext cx="46037"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
        <p:nvSpPr>
          <p:cNvPr id="7" name="TextBox 6"/>
          <p:cNvSpPr txBox="1">
            <a:spLocks noChangeArrowheads="1"/>
          </p:cNvSpPr>
          <p:nvPr/>
        </p:nvSpPr>
        <p:spPr bwMode="auto">
          <a:xfrm>
            <a:off x="8007350" y="3833814"/>
            <a:ext cx="2547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r>
              <a:rPr lang="en-US" altLang="zh-CN"/>
              <a:t>Benders cuts’ slope is generated from dual variables </a:t>
            </a:r>
            <a:endParaRPr lang="zh-CN" altLang="en-US"/>
          </a:p>
        </p:txBody>
      </p:sp>
      <p:cxnSp>
        <p:nvCxnSpPr>
          <p:cNvPr id="10" name="Straight Arrow Connector 9"/>
          <p:cNvCxnSpPr/>
          <p:nvPr/>
        </p:nvCxnSpPr>
        <p:spPr>
          <a:xfrm flipH="1">
            <a:off x="4114800" y="4357688"/>
            <a:ext cx="2362200"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2262189" y="4203701"/>
            <a:ext cx="1804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r>
              <a:rPr lang="en-US" altLang="zh-CN"/>
              <a:t>Current lower bound</a:t>
            </a:r>
            <a:endParaRPr lang="zh-CN" altLang="en-US"/>
          </a:p>
        </p:txBody>
      </p:sp>
      <p:sp>
        <p:nvSpPr>
          <p:cNvPr id="12" name="Oval 11"/>
          <p:cNvSpPr/>
          <p:nvPr/>
        </p:nvSpPr>
        <p:spPr>
          <a:xfrm>
            <a:off x="6553200" y="4343401"/>
            <a:ext cx="46038" cy="4921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sym typeface="Arial" panose="020B0604020202020204" pitchFamily="34" charset="0"/>
            </a:endParaRPr>
          </a:p>
        </p:txBody>
      </p:sp>
      <p:cxnSp>
        <p:nvCxnSpPr>
          <p:cNvPr id="21" name="Straight Arrow Connector 20"/>
          <p:cNvCxnSpPr/>
          <p:nvPr/>
        </p:nvCxnSpPr>
        <p:spPr>
          <a:xfrm flipH="1">
            <a:off x="4114800" y="4164013"/>
            <a:ext cx="2362200"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545264" y="4141789"/>
            <a:ext cx="46037" cy="460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cxnSp>
        <p:nvCxnSpPr>
          <p:cNvPr id="17" name="Straight Connector 16"/>
          <p:cNvCxnSpPr>
            <a:stCxn id="22" idx="4"/>
            <a:endCxn id="12" idx="0"/>
          </p:cNvCxnSpPr>
          <p:nvPr/>
        </p:nvCxnSpPr>
        <p:spPr>
          <a:xfrm>
            <a:off x="6567489" y="4187826"/>
            <a:ext cx="7937" cy="155575"/>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p:cNvSpPr txBox="1">
            <a:spLocks noChangeArrowheads="1"/>
          </p:cNvSpPr>
          <p:nvPr/>
        </p:nvSpPr>
        <p:spPr bwMode="auto">
          <a:xfrm>
            <a:off x="2259014" y="4011614"/>
            <a:ext cx="19954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r>
              <a:rPr lang="en-US" altLang="zh-CN"/>
              <a:t>Current upper bound</a:t>
            </a:r>
            <a:endParaRPr lang="zh-CN" altLang="en-US"/>
          </a:p>
        </p:txBody>
      </p:sp>
    </p:spTree>
    <p:extLst>
      <p:ext uri="{BB962C8B-B14F-4D97-AF65-F5344CB8AC3E}">
        <p14:creationId xmlns:p14="http://schemas.microsoft.com/office/powerpoint/2010/main" val="333156311"/>
      </p:ext>
    </p:extLst>
  </p:cSld>
  <p:clrMapOvr>
    <a:masterClrMapping/>
  </p:clrMapOvr>
  <p:transition spd="slow" advTm="1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500"/>
                                        <p:tgtEl>
                                          <p:spTgt spid="1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xit" presetSubtype="0" fill="hold"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anim calcmode="lin" valueType="num">
                                      <p:cBhvr additive="base">
                                        <p:cTn id="80" dur="500" fill="hold"/>
                                        <p:tgtEl>
                                          <p:spTgt spid="10"/>
                                        </p:tgtEl>
                                        <p:attrNameLst>
                                          <p:attrName>ppt_x</p:attrName>
                                        </p:attrNameLst>
                                      </p:cBhvr>
                                      <p:tavLst>
                                        <p:tav tm="0">
                                          <p:val>
                                            <p:strVal val="#ppt_x"/>
                                          </p:val>
                                        </p:tav>
                                        <p:tav tm="100000">
                                          <p:val>
                                            <p:strVal val="#ppt_x"/>
                                          </p:val>
                                        </p:tav>
                                      </p:tavLst>
                                    </p:anim>
                                    <p:anim calcmode="lin" valueType="num">
                                      <p:cBhvr additive="base">
                                        <p:cTn id="81" dur="500" fill="hold"/>
                                        <p:tgtEl>
                                          <p:spTgt spid="10"/>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additive="base">
                                        <p:cTn id="84" dur="500" fill="hold"/>
                                        <p:tgtEl>
                                          <p:spTgt spid="11"/>
                                        </p:tgtEl>
                                        <p:attrNameLst>
                                          <p:attrName>ppt_x</p:attrName>
                                        </p:attrNameLst>
                                      </p:cBhvr>
                                      <p:tavLst>
                                        <p:tav tm="0">
                                          <p:val>
                                            <p:strVal val="#ppt_x"/>
                                          </p:val>
                                        </p:tav>
                                        <p:tav tm="100000">
                                          <p:val>
                                            <p:strVal val="#ppt_x"/>
                                          </p:val>
                                        </p:tav>
                                      </p:tavLst>
                                    </p:anim>
                                    <p:anim calcmode="lin" valueType="num">
                                      <p:cBhvr additive="base">
                                        <p:cTn id="8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par>
                                <p:cTn id="90" presetID="2" presetClass="entr" presetSubtype="4" fill="hold"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ppt_x"/>
                                          </p:val>
                                        </p:tav>
                                        <p:tav tm="100000">
                                          <p:val>
                                            <p:strVal val="#ppt_x"/>
                                          </p:val>
                                        </p:tav>
                                      </p:tavLst>
                                    </p:anim>
                                    <p:anim calcmode="lin" valueType="num">
                                      <p:cBhvr additive="base">
                                        <p:cTn id="93" dur="500" fill="hold"/>
                                        <p:tgtEl>
                                          <p:spTgt spid="21"/>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additive="base">
                                        <p:cTn id="96" dur="500" fill="hold"/>
                                        <p:tgtEl>
                                          <p:spTgt spid="29"/>
                                        </p:tgtEl>
                                        <p:attrNameLst>
                                          <p:attrName>ppt_x</p:attrName>
                                        </p:attrNameLst>
                                      </p:cBhvr>
                                      <p:tavLst>
                                        <p:tav tm="0">
                                          <p:val>
                                            <p:strVal val="#ppt_x"/>
                                          </p:val>
                                        </p:tav>
                                        <p:tav tm="100000">
                                          <p:val>
                                            <p:strVal val="#ppt_x"/>
                                          </p:val>
                                        </p:tav>
                                      </p:tavLst>
                                    </p:anim>
                                    <p:anim calcmode="lin" valueType="num">
                                      <p:cBhvr additive="base">
                                        <p:cTn id="9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P spid="5" grpId="0" animBg="1"/>
      <p:bldP spid="6" grpId="0" animBg="1"/>
      <p:bldP spid="7" grpId="0"/>
      <p:bldP spid="11" grpId="0"/>
      <p:bldP spid="12" grpId="0" animBg="1"/>
      <p:bldP spid="22"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Outline</a:t>
            </a:r>
          </a:p>
        </p:txBody>
      </p:sp>
      <p:sp>
        <p:nvSpPr>
          <p:cNvPr id="14" name="Content Placeholder 13"/>
          <p:cNvSpPr>
            <a:spLocks noGrp="1"/>
          </p:cNvSpPr>
          <p:nvPr>
            <p:ph idx="1"/>
          </p:nvPr>
        </p:nvSpPr>
        <p:spPr>
          <a:xfrm>
            <a:off x="1104900" y="1510992"/>
            <a:ext cx="9982200" cy="5121276"/>
          </a:xfrm>
        </p:spPr>
        <p:txBody>
          <a:bodyPr>
            <a:normAutofit/>
          </a:bodyPr>
          <a:lstStyle/>
          <a:p>
            <a:r>
              <a:rPr lang="en-US" dirty="0" smtClean="0"/>
              <a:t>Introduction/</a:t>
            </a:r>
            <a:r>
              <a:rPr lang="en-US" dirty="0" err="1" smtClean="0"/>
              <a:t>Rlaxation</a:t>
            </a:r>
            <a:endParaRPr lang="en-US" dirty="0"/>
          </a:p>
          <a:p>
            <a:r>
              <a:rPr lang="en-US" dirty="0"/>
              <a:t>Benders decomposition</a:t>
            </a:r>
          </a:p>
          <a:p>
            <a:pPr lvl="1"/>
            <a:r>
              <a:rPr lang="en-US" dirty="0"/>
              <a:t>Linear programming problem</a:t>
            </a:r>
          </a:p>
          <a:p>
            <a:pPr lvl="1"/>
            <a:r>
              <a:rPr lang="en-US" dirty="0"/>
              <a:t>Nonlinear programming problem</a:t>
            </a:r>
          </a:p>
          <a:p>
            <a:pPr lvl="1"/>
            <a:r>
              <a:rPr lang="en-US" dirty="0"/>
              <a:t>Mixed-integer linear programming</a:t>
            </a:r>
          </a:p>
          <a:p>
            <a:pPr lvl="1"/>
            <a:r>
              <a:rPr lang="en-US" dirty="0"/>
              <a:t>Mixed-integer nonlinear </a:t>
            </a:r>
            <a:r>
              <a:rPr lang="en-US" dirty="0" smtClean="0"/>
              <a:t>programming</a:t>
            </a:r>
            <a:endParaRPr lang="en-US" dirty="0"/>
          </a:p>
          <a:p>
            <a:r>
              <a:rPr lang="en-US" dirty="0" smtClean="0"/>
              <a:t>Branch-and-Bound</a:t>
            </a:r>
          </a:p>
          <a:p>
            <a:r>
              <a:rPr lang="en-US" altLang="zh-CN" sz="2000" dirty="0" smtClean="0">
                <a:sym typeface="Calibri" charset="0"/>
              </a:rPr>
              <a:t>Other algorithms</a:t>
            </a:r>
          </a:p>
          <a:p>
            <a:pPr lvl="1"/>
            <a:r>
              <a:rPr lang="en-US" altLang="zh-CN" sz="1800" dirty="0" smtClean="0">
                <a:sym typeface="Calibri" charset="0"/>
              </a:rPr>
              <a:t>Knapsack </a:t>
            </a:r>
          </a:p>
          <a:p>
            <a:pPr lvl="1"/>
            <a:r>
              <a:rPr lang="en-US" altLang="zh-CN" sz="1800" dirty="0" smtClean="0">
                <a:sym typeface="Calibri" charset="0"/>
              </a:rPr>
              <a:t>Dynamic programming</a:t>
            </a:r>
          </a:p>
          <a:p>
            <a:pPr lvl="1"/>
            <a:r>
              <a:rPr lang="en-US" altLang="zh-CN" sz="1800" dirty="0" smtClean="0">
                <a:sym typeface="Calibri" charset="0"/>
              </a:rPr>
              <a:t>Reweighted</a:t>
            </a:r>
            <a:r>
              <a:rPr lang="zh-CN" altLang="en-US" sz="1800" dirty="0" smtClean="0">
                <a:sym typeface="Calibri" charset="0"/>
              </a:rPr>
              <a:t> </a:t>
            </a:r>
            <a:r>
              <a:rPr lang="en-US" altLang="zh-CN" sz="1800" dirty="0">
                <a:sym typeface="Calibri" charset="0"/>
              </a:rPr>
              <a:t>l1</a:t>
            </a:r>
            <a:r>
              <a:rPr lang="zh-CN" altLang="en-US" sz="1800" dirty="0">
                <a:sym typeface="Calibri" charset="0"/>
              </a:rPr>
              <a:t> </a:t>
            </a:r>
            <a:r>
              <a:rPr lang="en-US" altLang="zh-CN" sz="1800" dirty="0">
                <a:sym typeface="Calibri" charset="0"/>
              </a:rPr>
              <a:t>norm</a:t>
            </a:r>
            <a:r>
              <a:rPr lang="zh-CN" altLang="en-US" sz="1800" dirty="0">
                <a:sym typeface="Calibri" charset="0"/>
              </a:rPr>
              <a:t> </a:t>
            </a:r>
            <a:r>
              <a:rPr lang="en-US" altLang="zh-CN" sz="1800" dirty="0" smtClean="0">
                <a:sym typeface="Calibri" charset="0"/>
              </a:rPr>
              <a:t>minimization</a:t>
            </a:r>
            <a:endParaRPr lang="en-US" altLang="zh-CN" sz="1800" dirty="0">
              <a:sym typeface="Calibri" charset="0"/>
            </a:endParaRPr>
          </a:p>
          <a:p>
            <a:pPr lvl="1"/>
            <a:r>
              <a:rPr lang="en-US" altLang="zh-CN" sz="1800" dirty="0" smtClean="0">
                <a:sym typeface="Calibri" charset="0"/>
              </a:rPr>
              <a:t>Block</a:t>
            </a:r>
            <a:r>
              <a:rPr lang="zh-CN" altLang="en-US" sz="1800" dirty="0" smtClean="0">
                <a:sym typeface="Calibri" charset="0"/>
              </a:rPr>
              <a:t> </a:t>
            </a:r>
            <a:r>
              <a:rPr lang="en-US" altLang="zh-CN" sz="1800" dirty="0">
                <a:sym typeface="Calibri" charset="0"/>
              </a:rPr>
              <a:t>coordination</a:t>
            </a:r>
            <a:r>
              <a:rPr lang="zh-CN" altLang="en-US" sz="1800" dirty="0">
                <a:sym typeface="Calibri" charset="0"/>
              </a:rPr>
              <a:t> </a:t>
            </a:r>
            <a:r>
              <a:rPr lang="en-US" altLang="zh-CN" sz="1800" dirty="0">
                <a:sym typeface="Calibri" charset="0"/>
              </a:rPr>
              <a:t>descend</a:t>
            </a:r>
            <a:r>
              <a:rPr lang="zh-CN" altLang="en-US" sz="1800" dirty="0">
                <a:sym typeface="Calibri" charset="0"/>
              </a:rPr>
              <a:t> </a:t>
            </a:r>
            <a:r>
              <a:rPr lang="en-US" altLang="zh-CN" sz="1800" dirty="0">
                <a:sym typeface="Calibri" charset="0"/>
              </a:rPr>
              <a:t>(BCD)</a:t>
            </a:r>
            <a:r>
              <a:rPr lang="zh-CN" altLang="en-US" sz="1800" dirty="0">
                <a:sym typeface="Calibri" charset="0"/>
              </a:rPr>
              <a:t> </a:t>
            </a:r>
            <a:endParaRPr lang="en-US" altLang="zh-CN" sz="1800" dirty="0">
              <a:sym typeface="Calibri" charset="0"/>
            </a:endParaRPr>
          </a:p>
          <a:p>
            <a:pPr lvl="1"/>
            <a:r>
              <a:rPr lang="en-US" altLang="zh-CN" sz="1800" dirty="0" smtClean="0">
                <a:sym typeface="Calibri" charset="0"/>
              </a:rPr>
              <a:t>Belief</a:t>
            </a:r>
            <a:r>
              <a:rPr lang="zh-CN" altLang="en-US" sz="1800" dirty="0" smtClean="0">
                <a:sym typeface="Calibri" charset="0"/>
              </a:rPr>
              <a:t> </a:t>
            </a:r>
            <a:r>
              <a:rPr lang="en-US" altLang="zh-CN" sz="1800" dirty="0">
                <a:sym typeface="Calibri" charset="0"/>
              </a:rPr>
              <a:t>propagation</a:t>
            </a:r>
            <a:endParaRPr lang="zh-CN" altLang="en-US" sz="1800" dirty="0">
              <a:sym typeface="Calibri" charset="0"/>
            </a:endParaRPr>
          </a:p>
          <a:p>
            <a:endParaRPr lang="en-US" dirty="0"/>
          </a:p>
        </p:txBody>
      </p:sp>
      <p:sp>
        <p:nvSpPr>
          <p:cNvPr id="2" name="Slide Number Placeholder 1"/>
          <p:cNvSpPr>
            <a:spLocks noGrp="1"/>
          </p:cNvSpPr>
          <p:nvPr>
            <p:ph type="sldNum" sz="quarter" idx="12"/>
          </p:nvPr>
        </p:nvSpPr>
        <p:spPr/>
        <p:txBody>
          <a:bodyPr/>
          <a:lstStyle/>
          <a:p>
            <a:fld id="{0FF54DE5-C571-48E8-A5BC-B369434E2F44}" type="slidenum">
              <a:rPr lang="en-US" smtClean="0"/>
              <a:t>2</a:t>
            </a:fld>
            <a:endParaRPr lang="en-US"/>
          </a:p>
        </p:txBody>
      </p:sp>
      <p:pic>
        <p:nvPicPr>
          <p:cNvPr id="3" name="Picture 2" descr="mage result for åå¤« çµå½± æå åä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403" y="2449776"/>
            <a:ext cx="4683179" cy="263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xEl>
                                              <p:pRg st="7" end="7"/>
                                            </p:txEl>
                                          </p:spTgt>
                                        </p:tgtEl>
                                        <p:attrNameLst>
                                          <p:attrName>style.visibility</p:attrName>
                                        </p:attrNameLst>
                                      </p:cBhvr>
                                      <p:to>
                                        <p:strVal val="visible"/>
                                      </p:to>
                                    </p:set>
                                    <p:anim calcmode="lin" valueType="num">
                                      <p:cBhvr additive="base">
                                        <p:cTn id="49"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xEl>
                                              <p:pRg st="8" end="8"/>
                                            </p:txEl>
                                          </p:spTgt>
                                        </p:tgtEl>
                                        <p:attrNameLst>
                                          <p:attrName>style.visibility</p:attrName>
                                        </p:attrNameLst>
                                      </p:cBhvr>
                                      <p:to>
                                        <p:strVal val="visible"/>
                                      </p:to>
                                    </p:set>
                                    <p:anim calcmode="lin" valueType="num">
                                      <p:cBhvr additive="base">
                                        <p:cTn id="53"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4">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xEl>
                                              <p:pRg st="9" end="9"/>
                                            </p:txEl>
                                          </p:spTgt>
                                        </p:tgtEl>
                                        <p:attrNameLst>
                                          <p:attrName>style.visibility</p:attrName>
                                        </p:attrNameLst>
                                      </p:cBhvr>
                                      <p:to>
                                        <p:strVal val="visible"/>
                                      </p:to>
                                    </p:set>
                                    <p:anim calcmode="lin" valueType="num">
                                      <p:cBhvr additive="base">
                                        <p:cTn id="57" dur="500" fill="hold"/>
                                        <p:tgtEl>
                                          <p:spTgt spid="14">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xEl>
                                              <p:pRg st="10" end="10"/>
                                            </p:txEl>
                                          </p:spTgt>
                                        </p:tgtEl>
                                        <p:attrNameLst>
                                          <p:attrName>style.visibility</p:attrName>
                                        </p:attrNameLst>
                                      </p:cBhvr>
                                      <p:to>
                                        <p:strVal val="visible"/>
                                      </p:to>
                                    </p:set>
                                    <p:anim calcmode="lin" valueType="num">
                                      <p:cBhvr additive="base">
                                        <p:cTn id="61"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10" end="10"/>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xEl>
                                              <p:pRg st="11" end="11"/>
                                            </p:txEl>
                                          </p:spTgt>
                                        </p:tgtEl>
                                        <p:attrNameLst>
                                          <p:attrName>style.visibility</p:attrName>
                                        </p:attrNameLst>
                                      </p:cBhvr>
                                      <p:to>
                                        <p:strVal val="visible"/>
                                      </p:to>
                                    </p:set>
                                    <p:anim calcmode="lin" valueType="num">
                                      <p:cBhvr additive="base">
                                        <p:cTn id="65" dur="500" fill="hold"/>
                                        <p:tgtEl>
                                          <p:spTgt spid="14">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
                                            <p:txEl>
                                              <p:pRg st="11" end="11"/>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4">
                                            <p:txEl>
                                              <p:pRg st="12" end="12"/>
                                            </p:txEl>
                                          </p:spTgt>
                                        </p:tgtEl>
                                        <p:attrNameLst>
                                          <p:attrName>style.visibility</p:attrName>
                                        </p:attrNameLst>
                                      </p:cBhvr>
                                      <p:to>
                                        <p:strVal val="visible"/>
                                      </p:to>
                                    </p:set>
                                    <p:anim calcmode="lin" valueType="num">
                                      <p:cBhvr additive="base">
                                        <p:cTn id="69" dur="500" fill="hold"/>
                                        <p:tgtEl>
                                          <p:spTgt spid="14">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4BD18D-3037-4ACD-A5F0-B0A29132C34F}"/>
              </a:ext>
            </a:extLst>
          </p:cNvPr>
          <p:cNvSpPr>
            <a:spLocks noGrp="1"/>
          </p:cNvSpPr>
          <p:nvPr>
            <p:ph type="title"/>
          </p:nvPr>
        </p:nvSpPr>
        <p:spPr/>
        <p:txBody>
          <a:bodyPr/>
          <a:lstStyle/>
          <a:p>
            <a:r>
              <a:rPr lang="en-US" dirty="0"/>
              <a:t>Remarks</a:t>
            </a:r>
          </a:p>
        </p:txBody>
      </p:sp>
      <p:sp>
        <p:nvSpPr>
          <p:cNvPr id="3" name="Content Placeholder 2">
            <a:extLst>
              <a:ext uri="{FF2B5EF4-FFF2-40B4-BE49-F238E27FC236}">
                <a16:creationId xmlns="" xmlns:a16="http://schemas.microsoft.com/office/drawing/2014/main" id="{B693A121-2CA6-4C40-8045-A4799D90AB78}"/>
              </a:ext>
            </a:extLst>
          </p:cNvPr>
          <p:cNvSpPr>
            <a:spLocks noGrp="1"/>
          </p:cNvSpPr>
          <p:nvPr>
            <p:ph idx="1"/>
          </p:nvPr>
        </p:nvSpPr>
        <p:spPr>
          <a:xfrm>
            <a:off x="1104900" y="1600200"/>
            <a:ext cx="9982200" cy="4572000"/>
          </a:xfrm>
        </p:spPr>
        <p:txBody>
          <a:bodyPr/>
          <a:lstStyle/>
          <a:p>
            <a:r>
              <a:rPr lang="en-US" dirty="0"/>
              <a:t>  </a:t>
            </a:r>
            <a:r>
              <a:rPr lang="en-US" dirty="0" smtClean="0"/>
              <a:t>   is </a:t>
            </a:r>
            <a:r>
              <a:rPr lang="en-US" dirty="0"/>
              <a:t>a scalar and     </a:t>
            </a:r>
            <a:r>
              <a:rPr lang="en-US" dirty="0" smtClean="0"/>
              <a:t>      </a:t>
            </a:r>
            <a:r>
              <a:rPr lang="en-US" dirty="0"/>
              <a:t>is a bound that can be determined from physical or economical considerations pertaining to the problem under study</a:t>
            </a:r>
          </a:p>
          <a:p>
            <a:endParaRPr lang="en-US" dirty="0"/>
          </a:p>
          <a:p>
            <a:r>
              <a:rPr lang="en-US" dirty="0"/>
              <a:t>In each iteration, new Benders cuts are added to the master problem</a:t>
            </a:r>
          </a:p>
          <a:p>
            <a:endParaRPr lang="en-US" dirty="0"/>
          </a:p>
          <a:p>
            <a:r>
              <a:rPr lang="en-US" dirty="0"/>
              <a:t>Master problem and subproblem are solved iteratively</a:t>
            </a:r>
          </a:p>
          <a:p>
            <a:endParaRPr lang="en-US" dirty="0"/>
          </a:p>
        </p:txBody>
      </p:sp>
      <p:pic>
        <p:nvPicPr>
          <p:cNvPr id="4" name="Picture 3">
            <a:extLst>
              <a:ext uri="{FF2B5EF4-FFF2-40B4-BE49-F238E27FC236}">
                <a16:creationId xmlns="" xmlns:a16="http://schemas.microsoft.com/office/drawing/2014/main" id="{F370F08B-4B9B-4D1D-87B2-B0550028E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236662" y="1684972"/>
            <a:ext cx="371475" cy="257175"/>
          </a:xfrm>
          <a:prstGeom prst="rect">
            <a:avLst/>
          </a:prstGeom>
        </p:spPr>
      </p:pic>
      <p:pic>
        <p:nvPicPr>
          <p:cNvPr id="5" name="Picture 4">
            <a:extLst>
              <a:ext uri="{FF2B5EF4-FFF2-40B4-BE49-F238E27FC236}">
                <a16:creationId xmlns="" xmlns:a16="http://schemas.microsoft.com/office/drawing/2014/main" id="{62DD5BF3-F235-4791-B044-F1E3466D89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3357245" y="1600200"/>
            <a:ext cx="650875" cy="308749"/>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20</a:t>
            </a:fld>
            <a:endParaRPr lang="en-US"/>
          </a:p>
        </p:txBody>
      </p:sp>
    </p:spTree>
    <p:extLst>
      <p:ext uri="{BB962C8B-B14F-4D97-AF65-F5344CB8AC3E}">
        <p14:creationId xmlns:p14="http://schemas.microsoft.com/office/powerpoint/2010/main" val="333687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1AC5EC-F651-4B1E-B8DB-AC21AEE792F0}"/>
              </a:ext>
            </a:extLst>
          </p:cNvPr>
          <p:cNvSpPr>
            <a:spLocks noGrp="1"/>
          </p:cNvSpPr>
          <p:nvPr>
            <p:ph type="title"/>
          </p:nvPr>
        </p:nvSpPr>
        <p:spPr/>
        <p:txBody>
          <a:bodyPr/>
          <a:lstStyle/>
          <a:p>
            <a:r>
              <a:rPr lang="en-US" dirty="0"/>
              <a:t>Subproblem infeasibility</a:t>
            </a:r>
          </a:p>
        </p:txBody>
      </p:sp>
      <p:sp>
        <p:nvSpPr>
          <p:cNvPr id="5" name="Content Placeholder 4">
            <a:extLst>
              <a:ext uri="{FF2B5EF4-FFF2-40B4-BE49-F238E27FC236}">
                <a16:creationId xmlns="" xmlns:a16="http://schemas.microsoft.com/office/drawing/2014/main" id="{A9A46BE7-815B-410A-BED7-551BF1DC70A1}"/>
              </a:ext>
            </a:extLst>
          </p:cNvPr>
          <p:cNvSpPr>
            <a:spLocks noGrp="1"/>
          </p:cNvSpPr>
          <p:nvPr>
            <p:ph idx="1"/>
          </p:nvPr>
        </p:nvSpPr>
        <p:spPr>
          <a:xfrm>
            <a:off x="1103382" y="1584158"/>
            <a:ext cx="9982200" cy="5067467"/>
          </a:xfrm>
        </p:spPr>
        <p:txBody>
          <a:bodyPr>
            <a:normAutofit fontScale="85000" lnSpcReduction="20000"/>
          </a:bodyPr>
          <a:lstStyle/>
          <a:p>
            <a:r>
              <a:rPr lang="en-US" dirty="0"/>
              <a:t>It is possible that the subproblem is </a:t>
            </a:r>
            <a:r>
              <a:rPr lang="en-US" dirty="0" smtClean="0"/>
              <a:t>infeasible. Method of Big M</a:t>
            </a:r>
            <a:endParaRPr lang="en-US" dirty="0"/>
          </a:p>
          <a:p>
            <a:r>
              <a:rPr lang="en-US" dirty="0"/>
              <a:t>Always feasible problem form: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r>
              <a:rPr lang="en-US" dirty="0" smtClean="0"/>
              <a:t>     </a:t>
            </a:r>
            <a:r>
              <a:rPr lang="en-US" dirty="0">
                <a:solidFill>
                  <a:schemeClr val="accent1">
                    <a:lumMod val="75000"/>
                  </a:schemeClr>
                </a:solidFill>
              </a:rPr>
              <a:t>is a large enough positive constant, </a:t>
            </a:r>
            <a:r>
              <a:rPr lang="en-US" dirty="0" smtClean="0">
                <a:solidFill>
                  <a:schemeClr val="accent1">
                    <a:lumMod val="75000"/>
                  </a:schemeClr>
                </a:solidFill>
              </a:rPr>
              <a:t>                             and      </a:t>
            </a:r>
            <a:r>
              <a:rPr lang="en-US" dirty="0">
                <a:solidFill>
                  <a:schemeClr val="accent1">
                    <a:lumMod val="75000"/>
                  </a:schemeClr>
                </a:solidFill>
              </a:rPr>
              <a:t>are the artificial </a:t>
            </a:r>
            <a:r>
              <a:rPr lang="en-US" dirty="0" smtClean="0">
                <a:solidFill>
                  <a:schemeClr val="accent1">
                    <a:lumMod val="75000"/>
                  </a:schemeClr>
                </a:solidFill>
              </a:rPr>
              <a:t>variables</a:t>
            </a:r>
          </a:p>
          <a:p>
            <a:r>
              <a:rPr lang="en-US" dirty="0" smtClean="0">
                <a:solidFill>
                  <a:schemeClr val="accent1">
                    <a:lumMod val="75000"/>
                  </a:schemeClr>
                </a:solidFill>
              </a:rPr>
              <a:t>Constraint from inequality to </a:t>
            </a:r>
            <a:r>
              <a:rPr lang="en-US" dirty="0">
                <a:solidFill>
                  <a:schemeClr val="accent1">
                    <a:lumMod val="75000"/>
                  </a:schemeClr>
                </a:solidFill>
              </a:rPr>
              <a:t>e</a:t>
            </a:r>
            <a:r>
              <a:rPr lang="en-US" dirty="0" smtClean="0">
                <a:solidFill>
                  <a:schemeClr val="accent1">
                    <a:lumMod val="75000"/>
                  </a:schemeClr>
                </a:solidFill>
              </a:rPr>
              <a:t>quality,</a:t>
            </a:r>
            <a:r>
              <a:rPr lang="en-US" dirty="0">
                <a:solidFill>
                  <a:schemeClr val="accent1">
                    <a:lumMod val="75000"/>
                  </a:schemeClr>
                </a:solidFill>
              </a:rPr>
              <a:t> </a:t>
            </a:r>
            <a:r>
              <a:rPr lang="en-US" dirty="0" smtClean="0">
                <a:solidFill>
                  <a:schemeClr val="accent1">
                    <a:lumMod val="75000"/>
                  </a:schemeClr>
                </a:solidFill>
              </a:rPr>
              <a:t>and M is big so that artificial variables will be small.</a:t>
            </a:r>
            <a:endParaRPr lang="en-US" dirty="0">
              <a:solidFill>
                <a:schemeClr val="accent1">
                  <a:lumMod val="75000"/>
                </a:schemeClr>
              </a:solidFill>
            </a:endParaRPr>
          </a:p>
          <a:p>
            <a:pPr marL="0" indent="0">
              <a:buNone/>
            </a:pPr>
            <a:endParaRPr lang="en-US" dirty="0">
              <a:solidFill>
                <a:schemeClr val="accent1">
                  <a:lumMod val="75000"/>
                </a:schemeClr>
              </a:solidFill>
            </a:endParaRPr>
          </a:p>
          <a:p>
            <a:endParaRPr lang="en-US" dirty="0">
              <a:solidFill>
                <a:schemeClr val="accent1">
                  <a:lumMod val="75000"/>
                </a:schemeClr>
              </a:solidFill>
            </a:endParaRPr>
          </a:p>
        </p:txBody>
      </p:sp>
      <p:pic>
        <p:nvPicPr>
          <p:cNvPr id="6" name="Content Placeholder 3">
            <a:extLst>
              <a:ext uri="{FF2B5EF4-FFF2-40B4-BE49-F238E27FC236}">
                <a16:creationId xmlns="" xmlns:a16="http://schemas.microsoft.com/office/drawing/2014/main" id="{1FF80644-C7FE-4B74-B065-F4D3AFF2E00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3163277" y="2290010"/>
            <a:ext cx="5250473" cy="3133967"/>
          </a:xfrm>
          <a:prstGeom prst="rect">
            <a:avLst/>
          </a:prstGeom>
        </p:spPr>
      </p:pic>
      <p:pic>
        <p:nvPicPr>
          <p:cNvPr id="8" name="Picture 7">
            <a:extLst>
              <a:ext uri="{FF2B5EF4-FFF2-40B4-BE49-F238E27FC236}">
                <a16:creationId xmlns="" xmlns:a16="http://schemas.microsoft.com/office/drawing/2014/main" id="{C3D1D324-F9CB-4885-BE98-916C0E6A3A6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475686" y="5672483"/>
            <a:ext cx="213627" cy="208416"/>
          </a:xfrm>
          <a:prstGeom prst="rect">
            <a:avLst/>
          </a:prstGeom>
        </p:spPr>
      </p:pic>
      <p:pic>
        <p:nvPicPr>
          <p:cNvPr id="9" name="Picture 8">
            <a:extLst>
              <a:ext uri="{FF2B5EF4-FFF2-40B4-BE49-F238E27FC236}">
                <a16:creationId xmlns="" xmlns:a16="http://schemas.microsoft.com/office/drawing/2014/main" id="{4E0B45BE-D3B3-47E5-85B7-A0A35A9026F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5356515" y="5601347"/>
            <a:ext cx="1439243" cy="322180"/>
          </a:xfrm>
          <a:prstGeom prst="rect">
            <a:avLst/>
          </a:prstGeom>
        </p:spPr>
      </p:pic>
      <p:pic>
        <p:nvPicPr>
          <p:cNvPr id="10" name="Picture 9">
            <a:extLst>
              <a:ext uri="{FF2B5EF4-FFF2-40B4-BE49-F238E27FC236}">
                <a16:creationId xmlns="" xmlns:a16="http://schemas.microsoft.com/office/drawing/2014/main" id="{E967C212-D084-4992-A274-8BD0012A579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7344431" y="5756066"/>
            <a:ext cx="247597" cy="193038"/>
          </a:xfrm>
          <a:prstGeom prst="rect">
            <a:avLst/>
          </a:prstGeom>
        </p:spPr>
      </p:pic>
      <p:sp>
        <p:nvSpPr>
          <p:cNvPr id="3" name="Slide Number Placeholder 2"/>
          <p:cNvSpPr>
            <a:spLocks noGrp="1"/>
          </p:cNvSpPr>
          <p:nvPr>
            <p:ph type="sldNum" sz="quarter" idx="12"/>
          </p:nvPr>
        </p:nvSpPr>
        <p:spPr/>
        <p:txBody>
          <a:bodyPr/>
          <a:lstStyle/>
          <a:p>
            <a:fld id="{0FF54DE5-C571-48E8-A5BC-B369434E2F44}" type="slidenum">
              <a:rPr lang="en-US" smtClean="0"/>
              <a:t>21</a:t>
            </a:fld>
            <a:endParaRPr lang="en-US"/>
          </a:p>
        </p:txBody>
      </p:sp>
    </p:spTree>
    <p:extLst>
      <p:ext uri="{BB962C8B-B14F-4D97-AF65-F5344CB8AC3E}">
        <p14:creationId xmlns:p14="http://schemas.microsoft.com/office/powerpoint/2010/main" val="63897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chart</a:t>
            </a:r>
          </a:p>
        </p:txBody>
      </p:sp>
      <p:sp>
        <p:nvSpPr>
          <p:cNvPr id="4" name="Text Placeholder 3"/>
          <p:cNvSpPr>
            <a:spLocks noGrp="1"/>
          </p:cNvSpPr>
          <p:nvPr>
            <p:ph type="body" sz="half" idx="2"/>
          </p:nvPr>
        </p:nvSpPr>
        <p:spPr/>
        <p:txBody>
          <a:bodyPr>
            <a:normAutofit/>
          </a:bodyPr>
          <a:lstStyle/>
          <a:p>
            <a:pPr lvl="1">
              <a:buFont typeface="Wingdings" panose="05000000000000000000" pitchFamily="2" charset="2"/>
              <a:buChar char="§"/>
            </a:pPr>
            <a:r>
              <a:rPr lang="en-US" sz="1600" dirty="0"/>
              <a:t>Distinguish complicating variables from common variables</a:t>
            </a:r>
          </a:p>
          <a:p>
            <a:pPr lvl="1">
              <a:buFont typeface="Wingdings" panose="05000000000000000000" pitchFamily="2" charset="2"/>
              <a:buChar char="§"/>
            </a:pPr>
            <a:r>
              <a:rPr lang="en-US" sz="1600" dirty="0"/>
              <a:t>Search over complicating variables (</a:t>
            </a:r>
            <a:r>
              <a:rPr lang="en-US" sz="1600" b="1" dirty="0">
                <a:solidFill>
                  <a:srgbClr val="0070C0"/>
                </a:solidFill>
              </a:rPr>
              <a:t>master problem</a:t>
            </a:r>
            <a:r>
              <a:rPr lang="en-US" sz="1600" dirty="0"/>
              <a:t>)</a:t>
            </a:r>
          </a:p>
          <a:p>
            <a:pPr lvl="1">
              <a:buFont typeface="Wingdings" panose="05000000000000000000" pitchFamily="2" charset="2"/>
              <a:buChar char="§"/>
            </a:pPr>
            <a:r>
              <a:rPr lang="en-US" sz="1600" dirty="0"/>
              <a:t>For each trial value of complicating variables, solve problem over common variables (</a:t>
            </a:r>
            <a:r>
              <a:rPr lang="en-US" sz="1600" b="1" dirty="0">
                <a:solidFill>
                  <a:srgbClr val="0070C0"/>
                </a:solidFill>
              </a:rPr>
              <a:t>subproblem</a:t>
            </a:r>
            <a:r>
              <a:rPr lang="en-US" sz="1600" dirty="0"/>
              <a:t>)</a:t>
            </a:r>
          </a:p>
          <a:p>
            <a:pPr lvl="1">
              <a:buFont typeface="Wingdings" panose="05000000000000000000" pitchFamily="2" charset="2"/>
              <a:buChar char="§"/>
            </a:pPr>
            <a:r>
              <a:rPr lang="en-US" sz="1600" dirty="0"/>
              <a:t>If solution is suboptimal/infeasible, find out why and design a constraint that rules out not only this solution but a large class of solutions that are suboptimal/infeasible for the same reason (</a:t>
            </a:r>
            <a:r>
              <a:rPr lang="en-US" sz="1600" b="1" dirty="0">
                <a:solidFill>
                  <a:srgbClr val="0070C0"/>
                </a:solidFill>
              </a:rPr>
              <a:t>Benders cut</a:t>
            </a:r>
            <a:r>
              <a:rPr lang="en-US" sz="1600" dirty="0"/>
              <a:t>)</a:t>
            </a:r>
          </a:p>
          <a:p>
            <a:pPr lvl="1">
              <a:buFont typeface="Wingdings" panose="05000000000000000000" pitchFamily="2" charset="2"/>
              <a:buChar char="§"/>
            </a:pPr>
            <a:r>
              <a:rPr lang="en-US" sz="1600" dirty="0"/>
              <a:t>Add Benders cut to the master problem and resolve </a:t>
            </a:r>
          </a:p>
        </p:txBody>
      </p:sp>
      <p:sp>
        <p:nvSpPr>
          <p:cNvPr id="30" name="Flowchart: Process 29">
            <a:extLst>
              <a:ext uri="{FF2B5EF4-FFF2-40B4-BE49-F238E27FC236}">
                <a16:creationId xmlns="" xmlns:a16="http://schemas.microsoft.com/office/drawing/2014/main" id="{261F5091-BF98-4B7A-8111-F75C911AC1A0}"/>
              </a:ext>
            </a:extLst>
          </p:cNvPr>
          <p:cNvSpPr/>
          <p:nvPr/>
        </p:nvSpPr>
        <p:spPr bwMode="auto">
          <a:xfrm>
            <a:off x="5869335" y="2349103"/>
            <a:ext cx="1584176" cy="646331"/>
          </a:xfrm>
          <a:prstGeom prst="flowChartProcess">
            <a:avLst/>
          </a:prstGeom>
          <a:solidFill>
            <a:schemeClr val="accent5">
              <a:lumMod val="90000"/>
            </a:schemeClr>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Solve master problem</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2" name="Flowchart: Terminator 31">
            <a:extLst>
              <a:ext uri="{FF2B5EF4-FFF2-40B4-BE49-F238E27FC236}">
                <a16:creationId xmlns="" xmlns:a16="http://schemas.microsoft.com/office/drawing/2014/main" id="{D1C31A88-50A2-4EB6-9AB5-764582698071}"/>
              </a:ext>
            </a:extLst>
          </p:cNvPr>
          <p:cNvSpPr/>
          <p:nvPr/>
        </p:nvSpPr>
        <p:spPr bwMode="auto">
          <a:xfrm>
            <a:off x="5797327" y="1541720"/>
            <a:ext cx="1728192" cy="519351"/>
          </a:xfrm>
          <a:prstGeom prst="flowChartTerminator">
            <a:avLst/>
          </a:prstGeom>
          <a:solidFill>
            <a:schemeClr val="accent5">
              <a:lumMod val="90000"/>
            </a:schemeClr>
          </a:solidFill>
          <a:ln w="28575">
            <a:solidFill>
              <a:srgbClr val="002060"/>
            </a:solidFill>
          </a:ln>
          <a:effectLst/>
        </p:spPr>
        <p:txBody>
          <a:bodyPr vert="horz" wrap="square" lIns="91440" tIns="45720" rIns="91440" bIns="45720" numCol="1" rtlCol="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3" name="Flowchart: Process 32">
            <a:extLst>
              <a:ext uri="{FF2B5EF4-FFF2-40B4-BE49-F238E27FC236}">
                <a16:creationId xmlns="" xmlns:a16="http://schemas.microsoft.com/office/drawing/2014/main" id="{3A5E0A33-13CF-4A2D-8614-AC2C76D8C751}"/>
              </a:ext>
            </a:extLst>
          </p:cNvPr>
          <p:cNvSpPr/>
          <p:nvPr/>
        </p:nvSpPr>
        <p:spPr bwMode="auto">
          <a:xfrm>
            <a:off x="5869335" y="4279765"/>
            <a:ext cx="1584176" cy="646331"/>
          </a:xfrm>
          <a:prstGeom prst="flowChartProcess">
            <a:avLst/>
          </a:prstGeom>
          <a:solidFill>
            <a:schemeClr val="accent5">
              <a:lumMod val="90000"/>
            </a:schemeClr>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Solve sub problem</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4" name="Flowchart: Decision 33">
            <a:extLst>
              <a:ext uri="{FF2B5EF4-FFF2-40B4-BE49-F238E27FC236}">
                <a16:creationId xmlns="" xmlns:a16="http://schemas.microsoft.com/office/drawing/2014/main" id="{D7CE4999-A637-4892-A7F7-CC503D34E2E9}"/>
              </a:ext>
            </a:extLst>
          </p:cNvPr>
          <p:cNvSpPr/>
          <p:nvPr/>
        </p:nvSpPr>
        <p:spPr bwMode="auto">
          <a:xfrm>
            <a:off x="5291152" y="3256329"/>
            <a:ext cx="2736304" cy="733663"/>
          </a:xfrm>
          <a:prstGeom prst="flowChartDecision">
            <a:avLst/>
          </a:prstGeom>
          <a:solidFill>
            <a:schemeClr val="accent5">
              <a:lumMod val="90000"/>
            </a:schemeClr>
          </a:solidFill>
          <a:ln w="28575">
            <a:solidFill>
              <a:srgbClr val="002060"/>
            </a:solidFill>
          </a:ln>
          <a:effectLst/>
        </p:spPr>
        <p:txBody>
          <a:bodyPr vert="horz" wrap="square" lIns="91440" tIns="45720" rIns="91440" bIns="45720" numCol="1" rtlCol="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Terminate?</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5" name="Flowchart: Terminator 34">
            <a:extLst>
              <a:ext uri="{FF2B5EF4-FFF2-40B4-BE49-F238E27FC236}">
                <a16:creationId xmlns="" xmlns:a16="http://schemas.microsoft.com/office/drawing/2014/main" id="{244E0493-AE6A-4EB8-BD96-DDBA75A02BD8}"/>
              </a:ext>
            </a:extLst>
          </p:cNvPr>
          <p:cNvSpPr/>
          <p:nvPr/>
        </p:nvSpPr>
        <p:spPr bwMode="auto">
          <a:xfrm>
            <a:off x="5869335" y="5962564"/>
            <a:ext cx="1728192" cy="519351"/>
          </a:xfrm>
          <a:prstGeom prst="flowChartTerminator">
            <a:avLst/>
          </a:prstGeom>
          <a:solidFill>
            <a:schemeClr val="accent5">
              <a:lumMod val="90000"/>
            </a:schemeClr>
          </a:solidFill>
          <a:ln w="28575">
            <a:solidFill>
              <a:srgbClr val="002060"/>
            </a:solidFill>
          </a:ln>
          <a:effectLst/>
        </p:spPr>
        <p:txBody>
          <a:bodyPr vert="horz" wrap="square" lIns="91440" tIns="45720" rIns="91440" bIns="45720" numCol="1" rtlCol="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END</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 xmlns:a16="http://schemas.microsoft.com/office/drawing/2014/main" id="{968BA8F1-37AE-4E94-A970-69E14ED81115}"/>
              </a:ext>
            </a:extLst>
          </p:cNvPr>
          <p:cNvCxnSpPr>
            <a:stCxn id="32" idx="2"/>
            <a:endCxn id="30" idx="0"/>
          </p:cNvCxnSpPr>
          <p:nvPr/>
        </p:nvCxnSpPr>
        <p:spPr bwMode="auto">
          <a:xfrm>
            <a:off x="6661423" y="2061071"/>
            <a:ext cx="0" cy="288032"/>
          </a:xfrm>
          <a:prstGeom prst="straightConnector1">
            <a:avLst/>
          </a:prstGeom>
          <a:noFill/>
          <a:ln w="28575"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 xmlns:a16="http://schemas.microsoft.com/office/drawing/2014/main" id="{E4D53C94-95C3-4CF3-9F6A-195693A00F9B}"/>
              </a:ext>
            </a:extLst>
          </p:cNvPr>
          <p:cNvCxnSpPr>
            <a:stCxn id="30" idx="2"/>
            <a:endCxn id="34" idx="0"/>
          </p:cNvCxnSpPr>
          <p:nvPr/>
        </p:nvCxnSpPr>
        <p:spPr bwMode="auto">
          <a:xfrm flipH="1">
            <a:off x="6659304" y="2995434"/>
            <a:ext cx="2119" cy="260895"/>
          </a:xfrm>
          <a:prstGeom prst="straightConnector1">
            <a:avLst/>
          </a:prstGeom>
          <a:noFill/>
          <a:ln w="28575"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9" name="Flowchart: Process 38">
            <a:extLst>
              <a:ext uri="{FF2B5EF4-FFF2-40B4-BE49-F238E27FC236}">
                <a16:creationId xmlns="" xmlns:a16="http://schemas.microsoft.com/office/drawing/2014/main" id="{2C987228-C8C3-4F76-9DE4-F964989419DB}"/>
              </a:ext>
            </a:extLst>
          </p:cNvPr>
          <p:cNvSpPr/>
          <p:nvPr/>
        </p:nvSpPr>
        <p:spPr bwMode="auto">
          <a:xfrm>
            <a:off x="8389615" y="4279765"/>
            <a:ext cx="1584176" cy="646331"/>
          </a:xfrm>
          <a:prstGeom prst="flowChartProcess">
            <a:avLst/>
          </a:prstGeom>
          <a:solidFill>
            <a:schemeClr val="accent5">
              <a:lumMod val="90000"/>
            </a:schemeClr>
          </a:solid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pPr>
            <a:r>
              <a:rPr kumimoji="0" lang="en-AU"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Add Benders</a:t>
            </a:r>
            <a:r>
              <a:rPr kumimoji="0" lang="en-AU" sz="1800" b="0" i="0" u="none" strike="noStrike" cap="none" normalizeH="0" dirty="0">
                <a:ln>
                  <a:noFill/>
                </a:ln>
                <a:solidFill>
                  <a:schemeClr val="tx1"/>
                </a:solidFill>
                <a:effectLst/>
                <a:latin typeface="Arial" panose="020B0604020202020204" pitchFamily="34" charset="0"/>
                <a:cs typeface="Arial" panose="020B0604020202020204" pitchFamily="34" charset="0"/>
              </a:rPr>
              <a:t> cut</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41" name="Elbow Connector 36">
            <a:extLst>
              <a:ext uri="{FF2B5EF4-FFF2-40B4-BE49-F238E27FC236}">
                <a16:creationId xmlns="" xmlns:a16="http://schemas.microsoft.com/office/drawing/2014/main" id="{C4498950-878D-494E-AA59-3C51C6913AA4}"/>
              </a:ext>
            </a:extLst>
          </p:cNvPr>
          <p:cNvCxnSpPr>
            <a:cxnSpLocks/>
            <a:stCxn id="33" idx="2"/>
            <a:endCxn id="39" idx="2"/>
          </p:cNvCxnSpPr>
          <p:nvPr/>
        </p:nvCxnSpPr>
        <p:spPr bwMode="auto">
          <a:xfrm rot="16200000" flipH="1">
            <a:off x="7921563" y="3665956"/>
            <a:ext cx="12700" cy="2520280"/>
          </a:xfrm>
          <a:prstGeom prst="bentConnector3">
            <a:avLst>
              <a:gd name="adj1" fmla="val 6355094"/>
            </a:avLst>
          </a:prstGeom>
          <a:noFill/>
          <a:ln w="28575"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3" name="Elbow Connector 40">
            <a:extLst>
              <a:ext uri="{FF2B5EF4-FFF2-40B4-BE49-F238E27FC236}">
                <a16:creationId xmlns="" xmlns:a16="http://schemas.microsoft.com/office/drawing/2014/main" id="{ABDC9D1E-B3E3-4EE5-82B4-C67F2A17A139}"/>
              </a:ext>
            </a:extLst>
          </p:cNvPr>
          <p:cNvCxnSpPr>
            <a:stCxn id="39" idx="0"/>
            <a:endCxn id="30" idx="3"/>
          </p:cNvCxnSpPr>
          <p:nvPr/>
        </p:nvCxnSpPr>
        <p:spPr bwMode="auto">
          <a:xfrm rot="16200000" flipV="1">
            <a:off x="7513859" y="2611921"/>
            <a:ext cx="1607496" cy="1728192"/>
          </a:xfrm>
          <a:prstGeom prst="bentConnector2">
            <a:avLst/>
          </a:prstGeom>
          <a:noFill/>
          <a:ln w="28575"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7" name="Straight Arrow Connector 46">
            <a:extLst>
              <a:ext uri="{FF2B5EF4-FFF2-40B4-BE49-F238E27FC236}">
                <a16:creationId xmlns="" xmlns:a16="http://schemas.microsoft.com/office/drawing/2014/main" id="{9AF39469-767D-46D0-9D18-FEF4CECBE6E6}"/>
              </a:ext>
            </a:extLst>
          </p:cNvPr>
          <p:cNvCxnSpPr>
            <a:stCxn id="34" idx="2"/>
            <a:endCxn id="33" idx="0"/>
          </p:cNvCxnSpPr>
          <p:nvPr/>
        </p:nvCxnSpPr>
        <p:spPr bwMode="auto">
          <a:xfrm>
            <a:off x="6659304" y="3989992"/>
            <a:ext cx="2119" cy="289773"/>
          </a:xfrm>
          <a:prstGeom prst="straightConnector1">
            <a:avLst/>
          </a:prstGeom>
          <a:noFill/>
          <a:ln w="28575"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8" name="Elbow Connector 69">
            <a:extLst>
              <a:ext uri="{FF2B5EF4-FFF2-40B4-BE49-F238E27FC236}">
                <a16:creationId xmlns="" xmlns:a16="http://schemas.microsoft.com/office/drawing/2014/main" id="{A15CB6F1-9DF9-4C23-9600-3537BB81F924}"/>
              </a:ext>
            </a:extLst>
          </p:cNvPr>
          <p:cNvCxnSpPr>
            <a:cxnSpLocks/>
            <a:stCxn id="34" idx="1"/>
            <a:endCxn id="35" idx="1"/>
          </p:cNvCxnSpPr>
          <p:nvPr/>
        </p:nvCxnSpPr>
        <p:spPr bwMode="auto">
          <a:xfrm rot="10800000" flipH="1" flipV="1">
            <a:off x="5291151" y="3623160"/>
            <a:ext cx="578183" cy="2599079"/>
          </a:xfrm>
          <a:prstGeom prst="bentConnector3">
            <a:avLst>
              <a:gd name="adj1" fmla="val -39538"/>
            </a:avLst>
          </a:prstGeom>
          <a:noFill/>
          <a:ln w="28575" cap="flat" cmpd="sng" algn="ctr">
            <a:solidFill>
              <a:srgbClr val="002060"/>
            </a:solidFill>
            <a:prstDash val="solid"/>
            <a:round/>
            <a:headEnd type="none" w="med" len="med"/>
            <a:tailEnd type="triangle" w="lg"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9" name="TextBox 75">
            <a:extLst>
              <a:ext uri="{FF2B5EF4-FFF2-40B4-BE49-F238E27FC236}">
                <a16:creationId xmlns="" xmlns:a16="http://schemas.microsoft.com/office/drawing/2014/main" id="{1F0CE079-180F-4DB2-B576-9593DCE99D91}"/>
              </a:ext>
            </a:extLst>
          </p:cNvPr>
          <p:cNvSpPr txBox="1"/>
          <p:nvPr/>
        </p:nvSpPr>
        <p:spPr>
          <a:xfrm>
            <a:off x="4749532" y="3282524"/>
            <a:ext cx="54373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800" dirty="0">
                <a:latin typeface="Arial" panose="020B0604020202020204" pitchFamily="34" charset="0"/>
                <a:cs typeface="Arial" panose="020B0604020202020204" pitchFamily="34" charset="0"/>
              </a:rPr>
              <a:t>yes</a:t>
            </a:r>
            <a:endParaRPr lang="en-US" sz="1800" dirty="0">
              <a:latin typeface="Arial" panose="020B0604020202020204" pitchFamily="34" charset="0"/>
              <a:cs typeface="Arial" panose="020B0604020202020204" pitchFamily="34" charset="0"/>
            </a:endParaRPr>
          </a:p>
        </p:txBody>
      </p:sp>
      <p:sp>
        <p:nvSpPr>
          <p:cNvPr id="50" name="TextBox 76">
            <a:extLst>
              <a:ext uri="{FF2B5EF4-FFF2-40B4-BE49-F238E27FC236}">
                <a16:creationId xmlns="" xmlns:a16="http://schemas.microsoft.com/office/drawing/2014/main" id="{20C0A782-1502-450F-ACFA-66896BC9F55C}"/>
              </a:ext>
            </a:extLst>
          </p:cNvPr>
          <p:cNvSpPr txBox="1"/>
          <p:nvPr/>
        </p:nvSpPr>
        <p:spPr>
          <a:xfrm>
            <a:off x="6650207" y="3917984"/>
            <a:ext cx="44114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800" dirty="0">
                <a:latin typeface="Arial" panose="020B0604020202020204" pitchFamily="34" charset="0"/>
                <a:cs typeface="Arial" panose="020B0604020202020204" pitchFamily="34" charset="0"/>
              </a:rPr>
              <a:t>no</a:t>
            </a:r>
            <a:endParaRPr lang="en-US" sz="1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FF54DE5-C571-48E8-A5BC-B369434E2F44}" type="slidenum">
              <a:rPr lang="en-US" smtClean="0"/>
              <a:t>22</a:t>
            </a:fld>
            <a:endParaRPr lang="en-US"/>
          </a:p>
        </p:txBody>
      </p:sp>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1CE8C3-F96D-48FB-975B-883F1BDD0CD5}"/>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466ED724-FBA2-42F4-AD48-C97D338E5C32}"/>
              </a:ext>
            </a:extLst>
          </p:cNvPr>
          <p:cNvSpPr>
            <a:spLocks noGrp="1"/>
          </p:cNvSpPr>
          <p:nvPr>
            <p:ph idx="1"/>
          </p:nvPr>
        </p:nvSpPr>
        <p:spPr/>
        <p:txBody>
          <a:bodyPr/>
          <a:lstStyle/>
          <a:p>
            <a:r>
              <a:rPr lang="en-US" dirty="0"/>
              <a:t>Solve the linear programming problem</a:t>
            </a:r>
          </a:p>
        </p:txBody>
      </p:sp>
      <p:pic>
        <p:nvPicPr>
          <p:cNvPr id="4" name="Picture 3">
            <a:extLst>
              <a:ext uri="{FF2B5EF4-FFF2-40B4-BE49-F238E27FC236}">
                <a16:creationId xmlns="" xmlns:a16="http://schemas.microsoft.com/office/drawing/2014/main" id="{AA5AED00-C6BD-403B-85CC-8D373D1F539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691231" y="1999916"/>
            <a:ext cx="5189012" cy="3143667"/>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23</a:t>
            </a:fld>
            <a:endParaRPr lang="en-US"/>
          </a:p>
        </p:txBody>
      </p:sp>
    </p:spTree>
    <p:extLst>
      <p:ext uri="{BB962C8B-B14F-4D97-AF65-F5344CB8AC3E}">
        <p14:creationId xmlns:p14="http://schemas.microsoft.com/office/powerpoint/2010/main" val="887917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142F68-51EA-48E6-B027-5996351BD001}"/>
              </a:ext>
            </a:extLst>
          </p:cNvPr>
          <p:cNvSpPr>
            <a:spLocks noGrp="1"/>
          </p:cNvSpPr>
          <p:nvPr>
            <p:ph type="title"/>
          </p:nvPr>
        </p:nvSpPr>
        <p:spPr/>
        <p:txBody>
          <a:bodyPr/>
          <a:lstStyle/>
          <a:p>
            <a:r>
              <a:rPr lang="en-US" dirty="0"/>
              <a:t>Example</a:t>
            </a:r>
          </a:p>
        </p:txBody>
      </p:sp>
      <p:pic>
        <p:nvPicPr>
          <p:cNvPr id="5" name="Content Placeholder 4">
            <a:extLst>
              <a:ext uri="{FF2B5EF4-FFF2-40B4-BE49-F238E27FC236}">
                <a16:creationId xmlns="" xmlns:a16="http://schemas.microsoft.com/office/drawing/2014/main" id="{CA6F21FA-D55C-4917-A475-E4BCC540777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7786255" y="3202405"/>
            <a:ext cx="3245853" cy="3121526"/>
          </a:xfrm>
          <a:prstGeom prst="rect">
            <a:avLst/>
          </a:prstGeom>
        </p:spPr>
      </p:pic>
      <p:pic>
        <p:nvPicPr>
          <p:cNvPr id="4" name="Picture 3">
            <a:extLst>
              <a:ext uri="{FF2B5EF4-FFF2-40B4-BE49-F238E27FC236}">
                <a16:creationId xmlns="" xmlns:a16="http://schemas.microsoft.com/office/drawing/2014/main" id="{F63D3785-1734-4378-ADB6-ABCDDC695D5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104900" y="1675063"/>
            <a:ext cx="6782468" cy="2249905"/>
          </a:xfrm>
          <a:prstGeom prst="rect">
            <a:avLst/>
          </a:prstGeom>
        </p:spPr>
      </p:pic>
      <p:sp>
        <p:nvSpPr>
          <p:cNvPr id="7" name="Content Placeholder 2">
            <a:extLst>
              <a:ext uri="{FF2B5EF4-FFF2-40B4-BE49-F238E27FC236}">
                <a16:creationId xmlns="" xmlns:a16="http://schemas.microsoft.com/office/drawing/2014/main" id="{297CA25B-9CD7-434F-B33F-D4635B664DCD}"/>
              </a:ext>
            </a:extLst>
          </p:cNvPr>
          <p:cNvSpPr>
            <a:spLocks noGrp="1"/>
          </p:cNvSpPr>
          <p:nvPr/>
        </p:nvSpPr>
        <p:spPr>
          <a:xfrm>
            <a:off x="1104900" y="1143000"/>
            <a:ext cx="9982200" cy="4572000"/>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 xmlns:a16="http://schemas.microsoft.com/office/drawing/2014/main" id="{EBC4BCF6-DF4B-4539-9FA4-86B5D2391B3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200477" y="4763168"/>
            <a:ext cx="3879523" cy="271058"/>
          </a:xfrm>
          <a:prstGeom prst="rect">
            <a:avLst/>
          </a:prstGeom>
        </p:spPr>
      </p:pic>
      <p:pic>
        <p:nvPicPr>
          <p:cNvPr id="9" name="Picture 8">
            <a:extLst>
              <a:ext uri="{FF2B5EF4-FFF2-40B4-BE49-F238E27FC236}">
                <a16:creationId xmlns="" xmlns:a16="http://schemas.microsoft.com/office/drawing/2014/main" id="{B4BE7179-FCA7-4F35-90B3-F6449027B587}"/>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5080000" y="4763168"/>
            <a:ext cx="1201281" cy="271058"/>
          </a:xfrm>
          <a:prstGeom prst="rect">
            <a:avLst/>
          </a:prstGeom>
        </p:spPr>
      </p:pic>
      <p:sp>
        <p:nvSpPr>
          <p:cNvPr id="3" name="Slide Number Placeholder 2"/>
          <p:cNvSpPr>
            <a:spLocks noGrp="1"/>
          </p:cNvSpPr>
          <p:nvPr>
            <p:ph type="sldNum" sz="quarter" idx="12"/>
          </p:nvPr>
        </p:nvSpPr>
        <p:spPr/>
        <p:txBody>
          <a:bodyPr/>
          <a:lstStyle/>
          <a:p>
            <a:fld id="{0FF54DE5-C571-48E8-A5BC-B369434E2F44}" type="slidenum">
              <a:rPr lang="en-US" smtClean="0"/>
              <a:t>24</a:t>
            </a:fld>
            <a:endParaRPr lang="en-US"/>
          </a:p>
        </p:txBody>
      </p:sp>
    </p:spTree>
    <p:extLst>
      <p:ext uri="{BB962C8B-B14F-4D97-AF65-F5344CB8AC3E}">
        <p14:creationId xmlns:p14="http://schemas.microsoft.com/office/powerpoint/2010/main" val="2544399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DEF560-1621-4228-91BB-91179B77218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297CA25B-9CD7-434F-B33F-D4635B664DCD}"/>
              </a:ext>
            </a:extLst>
          </p:cNvPr>
          <p:cNvSpPr>
            <a:spLocks noGrp="1"/>
          </p:cNvSpPr>
          <p:nvPr>
            <p:ph idx="1"/>
          </p:nvPr>
        </p:nvSpPr>
        <p:spPr>
          <a:xfrm>
            <a:off x="1104900" y="1600200"/>
            <a:ext cx="9982200" cy="45720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pPr lvl="1"/>
            <a:r>
              <a:rPr lang="en-US" dirty="0"/>
              <a:t>                                                              </a:t>
            </a:r>
            <a:r>
              <a:rPr lang="en-US" dirty="0" smtClean="0"/>
              <a:t>                      </a:t>
            </a:r>
            <a:r>
              <a:rPr lang="en-US" dirty="0" smtClean="0">
                <a:latin typeface="Times New Roman" panose="02020603050405020304" pitchFamily="18" charset="0"/>
                <a:cs typeface="Times New Roman" panose="02020603050405020304" pitchFamily="18" charset="0"/>
              </a:rPr>
              <a:t>,</a:t>
            </a:r>
          </a:p>
          <a:p>
            <a:pPr marL="457200" lvl="1" indent="0">
              <a:buNone/>
            </a:pPr>
            <a:r>
              <a:rPr lang="en-US" dirty="0">
                <a:solidFill>
                  <a:schemeClr val="tx2">
                    <a:lumMod val="85000"/>
                    <a:lumOff val="15000"/>
                  </a:schemeClr>
                </a:solidFill>
                <a:latin typeface="Times New Roman" panose="02020603050405020304" pitchFamily="18" charset="0"/>
                <a:cs typeface="Times New Roman" panose="02020603050405020304" pitchFamily="18" charset="0"/>
              </a:rPr>
              <a:t>	</a:t>
            </a:r>
            <a:r>
              <a:rPr lang="en-US" dirty="0" smtClean="0">
                <a:solidFill>
                  <a:schemeClr val="tx2">
                    <a:lumMod val="85000"/>
                    <a:lumOff val="15000"/>
                  </a:schemeClr>
                </a:solidFill>
                <a:latin typeface="Times New Roman" panose="02020603050405020304" pitchFamily="18" charset="0"/>
                <a:cs typeface="Times New Roman" panose="02020603050405020304" pitchFamily="18" charset="0"/>
              </a:rPr>
              <a:t>which </a:t>
            </a:r>
            <a:r>
              <a:rPr lang="en-US" dirty="0">
                <a:solidFill>
                  <a:schemeClr val="tx2">
                    <a:lumMod val="85000"/>
                    <a:lumOff val="15000"/>
                  </a:schemeClr>
                </a:solidFill>
                <a:latin typeface="Times New Roman" panose="02020603050405020304" pitchFamily="18" charset="0"/>
                <a:cs typeface="Times New Roman" panose="02020603050405020304" pitchFamily="18" charset="0"/>
              </a:rPr>
              <a:t>is located </a:t>
            </a:r>
            <a:r>
              <a:rPr lang="en-US" dirty="0" smtClean="0">
                <a:solidFill>
                  <a:schemeClr val="tx2">
                    <a:lumMod val="85000"/>
                    <a:lumOff val="15000"/>
                  </a:schemeClr>
                </a:solidFill>
                <a:latin typeface="Times New Roman" panose="02020603050405020304" pitchFamily="18" charset="0"/>
                <a:cs typeface="Times New Roman" panose="02020603050405020304" pitchFamily="18" charset="0"/>
              </a:rPr>
              <a:t>inside </a:t>
            </a:r>
            <a:r>
              <a:rPr lang="en-US" dirty="0">
                <a:solidFill>
                  <a:schemeClr val="tx2">
                    <a:lumMod val="85000"/>
                    <a:lumOff val="15000"/>
                  </a:schemeClr>
                </a:solidFill>
                <a:latin typeface="Times New Roman" panose="02020603050405020304" pitchFamily="18" charset="0"/>
                <a:cs typeface="Times New Roman" panose="02020603050405020304" pitchFamily="18" charset="0"/>
              </a:rPr>
              <a:t>the initial feasible region</a:t>
            </a:r>
          </a:p>
          <a:p>
            <a:pPr lvl="1"/>
            <a:r>
              <a:rPr lang="en-US" dirty="0">
                <a:solidFill>
                  <a:schemeClr val="tx2">
                    <a:lumMod val="85000"/>
                    <a:lumOff val="15000"/>
                  </a:schemeClr>
                </a:solidFill>
                <a:latin typeface="Times New Roman" panose="02020603050405020304" pitchFamily="18" charset="0"/>
                <a:cs typeface="Times New Roman" panose="02020603050405020304" pitchFamily="18" charset="0"/>
              </a:rPr>
              <a:t>Note that the optimal value of the dual variable associated with the constraint</a:t>
            </a:r>
          </a:p>
        </p:txBody>
      </p:sp>
      <p:pic>
        <p:nvPicPr>
          <p:cNvPr id="4" name="Picture 3">
            <a:extLst>
              <a:ext uri="{FF2B5EF4-FFF2-40B4-BE49-F238E27FC236}">
                <a16:creationId xmlns="" xmlns:a16="http://schemas.microsoft.com/office/drawing/2014/main" id="{6FFD32A4-C45A-4448-97D8-D7D8D4BC4D5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104900" y="1699142"/>
            <a:ext cx="6056563" cy="3421047"/>
          </a:xfrm>
          <a:prstGeom prst="rect">
            <a:avLst/>
          </a:prstGeom>
        </p:spPr>
      </p:pic>
      <p:pic>
        <p:nvPicPr>
          <p:cNvPr id="5" name="Picture 4">
            <a:extLst>
              <a:ext uri="{FF2B5EF4-FFF2-40B4-BE49-F238E27FC236}">
                <a16:creationId xmlns="" xmlns:a16="http://schemas.microsoft.com/office/drawing/2014/main" id="{066092A8-7F40-4A4A-AA2A-83CE3C6B9A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852279" y="5266756"/>
            <a:ext cx="6531392" cy="328096"/>
          </a:xfrm>
          <a:prstGeom prst="rect">
            <a:avLst/>
          </a:prstGeom>
        </p:spPr>
      </p:pic>
      <p:pic>
        <p:nvPicPr>
          <p:cNvPr id="6" name="Picture 5">
            <a:extLst>
              <a:ext uri="{FF2B5EF4-FFF2-40B4-BE49-F238E27FC236}">
                <a16:creationId xmlns="" xmlns:a16="http://schemas.microsoft.com/office/drawing/2014/main" id="{DB128023-ED94-46B6-A75B-9630B48DED6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7161463" y="2261341"/>
            <a:ext cx="3976101" cy="2744271"/>
          </a:xfrm>
          <a:prstGeom prst="rect">
            <a:avLst/>
          </a:prstGeom>
        </p:spPr>
      </p:pic>
      <p:pic>
        <p:nvPicPr>
          <p:cNvPr id="7" name="Picture 6">
            <a:extLst>
              <a:ext uri="{FF2B5EF4-FFF2-40B4-BE49-F238E27FC236}">
                <a16:creationId xmlns="" xmlns:a16="http://schemas.microsoft.com/office/drawing/2014/main" id="{C9DF5D9C-6449-4DF2-BC15-632BE78E425E}"/>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8191835" y="5932987"/>
            <a:ext cx="1657604" cy="287804"/>
          </a:xfrm>
          <a:prstGeom prst="rect">
            <a:avLst/>
          </a:prstGeom>
        </p:spPr>
      </p:pic>
      <p:sp>
        <p:nvSpPr>
          <p:cNvPr id="8" name="Slide Number Placeholder 7"/>
          <p:cNvSpPr>
            <a:spLocks noGrp="1"/>
          </p:cNvSpPr>
          <p:nvPr>
            <p:ph type="sldNum" sz="quarter" idx="12"/>
          </p:nvPr>
        </p:nvSpPr>
        <p:spPr/>
        <p:txBody>
          <a:bodyPr/>
          <a:lstStyle/>
          <a:p>
            <a:fld id="{0FF54DE5-C571-48E8-A5BC-B369434E2F44}" type="slidenum">
              <a:rPr lang="en-US" smtClean="0"/>
              <a:t>25</a:t>
            </a:fld>
            <a:endParaRPr lang="en-US"/>
          </a:p>
        </p:txBody>
      </p:sp>
    </p:spTree>
    <p:extLst>
      <p:ext uri="{BB962C8B-B14F-4D97-AF65-F5344CB8AC3E}">
        <p14:creationId xmlns:p14="http://schemas.microsoft.com/office/powerpoint/2010/main" val="2044322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58B364-E95D-439F-A62D-F59094A13A32}"/>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59DEFEAB-284D-4CC6-9DA8-E28F5F6A9053}"/>
              </a:ext>
            </a:extLst>
          </p:cNvPr>
          <p:cNvSpPr>
            <a:spLocks noGrp="1"/>
          </p:cNvSpPr>
          <p:nvPr>
            <p:ph idx="1"/>
          </p:nvPr>
        </p:nvSpPr>
        <p:spPr/>
        <p:txBody>
          <a:bodyPr/>
          <a:lstStyle/>
          <a:p>
            <a:endParaRPr lang="en-US" dirty="0"/>
          </a:p>
        </p:txBody>
      </p:sp>
      <p:pic>
        <p:nvPicPr>
          <p:cNvPr id="6" name="Picture 5">
            <a:extLst>
              <a:ext uri="{FF2B5EF4-FFF2-40B4-BE49-F238E27FC236}">
                <a16:creationId xmlns="" xmlns:a16="http://schemas.microsoft.com/office/drawing/2014/main" id="{D8887DBF-94CB-4109-BD00-3ADDEB97F13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185111" y="3139043"/>
            <a:ext cx="4499142" cy="226615"/>
          </a:xfrm>
          <a:prstGeom prst="rect">
            <a:avLst/>
          </a:prstGeom>
        </p:spPr>
      </p:pic>
      <p:pic>
        <p:nvPicPr>
          <p:cNvPr id="7" name="Picture 6">
            <a:extLst>
              <a:ext uri="{FF2B5EF4-FFF2-40B4-BE49-F238E27FC236}">
                <a16:creationId xmlns="" xmlns:a16="http://schemas.microsoft.com/office/drawing/2014/main" id="{1FCED280-7D9B-4457-AB9A-C0776E57C8C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104900" y="1694834"/>
            <a:ext cx="6538328" cy="1464040"/>
          </a:xfrm>
          <a:prstGeom prst="rect">
            <a:avLst/>
          </a:prstGeom>
        </p:spPr>
      </p:pic>
      <p:pic>
        <p:nvPicPr>
          <p:cNvPr id="9" name="Picture 8">
            <a:extLst>
              <a:ext uri="{FF2B5EF4-FFF2-40B4-BE49-F238E27FC236}">
                <a16:creationId xmlns="" xmlns:a16="http://schemas.microsoft.com/office/drawing/2014/main" id="{8625A563-2404-479F-B538-EF9499ECC06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243931" y="3792697"/>
            <a:ext cx="5937917" cy="1293904"/>
          </a:xfrm>
          <a:prstGeom prst="rect">
            <a:avLst/>
          </a:prstGeom>
        </p:spPr>
      </p:pic>
      <p:pic>
        <p:nvPicPr>
          <p:cNvPr id="10" name="Picture 9">
            <a:extLst>
              <a:ext uri="{FF2B5EF4-FFF2-40B4-BE49-F238E27FC236}">
                <a16:creationId xmlns="" xmlns:a16="http://schemas.microsoft.com/office/drawing/2014/main" id="{9B6ABBD7-DC78-42A5-B189-90C65F5977B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7449216" y="3655188"/>
            <a:ext cx="3886530" cy="2682450"/>
          </a:xfrm>
          <a:prstGeom prst="rect">
            <a:avLst/>
          </a:prstGeom>
        </p:spPr>
      </p:pic>
      <p:sp>
        <p:nvSpPr>
          <p:cNvPr id="4" name="Slide Number Placeholder 3"/>
          <p:cNvSpPr>
            <a:spLocks noGrp="1"/>
          </p:cNvSpPr>
          <p:nvPr>
            <p:ph type="sldNum" sz="quarter" idx="12"/>
          </p:nvPr>
        </p:nvSpPr>
        <p:spPr/>
        <p:txBody>
          <a:bodyPr/>
          <a:lstStyle/>
          <a:p>
            <a:fld id="{0FF54DE5-C571-48E8-A5BC-B369434E2F44}" type="slidenum">
              <a:rPr lang="en-US" smtClean="0"/>
              <a:t>26</a:t>
            </a:fld>
            <a:endParaRPr lang="en-US"/>
          </a:p>
        </p:txBody>
      </p:sp>
    </p:spTree>
    <p:extLst>
      <p:ext uri="{BB962C8B-B14F-4D97-AF65-F5344CB8AC3E}">
        <p14:creationId xmlns:p14="http://schemas.microsoft.com/office/powerpoint/2010/main" val="259758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F41528-AACB-4ECF-B85E-01438D1D4B8D}"/>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90FA8906-CE52-46C4-A937-DBFFBCD26EC7}"/>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buNone/>
            </a:pPr>
            <a:r>
              <a:rPr lang="en-US" sz="1600" dirty="0">
                <a:solidFill>
                  <a:schemeClr val="tx2">
                    <a:lumMod val="85000"/>
                    <a:lumOff val="15000"/>
                  </a:schemeClr>
                </a:solidFill>
                <a:latin typeface="Times New Roman" panose="02020603050405020304" pitchFamily="18" charset="0"/>
                <a:cs typeface="Times New Roman" panose="02020603050405020304" pitchFamily="18" charset="0"/>
              </a:rPr>
              <a:t>where the first constraint is the Benders cut 1.</a:t>
            </a:r>
          </a:p>
          <a:p>
            <a:pPr marL="0" indent="0">
              <a:buNone/>
            </a:pPr>
            <a:endParaRPr lang="en-US" sz="1600"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pPr lvl="1"/>
            <a:endParaRPr lang="en-US" dirty="0"/>
          </a:p>
        </p:txBody>
      </p:sp>
      <p:pic>
        <p:nvPicPr>
          <p:cNvPr id="4" name="Picture 3">
            <a:extLst>
              <a:ext uri="{FF2B5EF4-FFF2-40B4-BE49-F238E27FC236}">
                <a16:creationId xmlns="" xmlns:a16="http://schemas.microsoft.com/office/drawing/2014/main" id="{30DF1F7F-4235-46DC-9767-FDA7AAC3F18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Lst>
          </a:blip>
          <a:stretch>
            <a:fillRect/>
          </a:stretch>
        </p:blipFill>
        <p:spPr>
          <a:xfrm>
            <a:off x="8250693" y="3101474"/>
            <a:ext cx="3823136" cy="3497763"/>
          </a:xfrm>
          <a:prstGeom prst="rect">
            <a:avLst/>
          </a:prstGeom>
        </p:spPr>
      </p:pic>
      <p:pic>
        <p:nvPicPr>
          <p:cNvPr id="5" name="Picture 4">
            <a:extLst>
              <a:ext uri="{FF2B5EF4-FFF2-40B4-BE49-F238E27FC236}">
                <a16:creationId xmlns="" xmlns:a16="http://schemas.microsoft.com/office/drawing/2014/main" id="{47A59432-826B-4976-8304-FE9F90E5B44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Lst>
          </a:blip>
          <a:stretch>
            <a:fillRect/>
          </a:stretch>
        </p:blipFill>
        <p:spPr>
          <a:xfrm>
            <a:off x="1104900" y="1701920"/>
            <a:ext cx="7392068" cy="1399554"/>
          </a:xfrm>
          <a:prstGeom prst="rect">
            <a:avLst/>
          </a:prstGeom>
        </p:spPr>
      </p:pic>
      <p:pic>
        <p:nvPicPr>
          <p:cNvPr id="6" name="Picture 5">
            <a:extLst>
              <a:ext uri="{FF2B5EF4-FFF2-40B4-BE49-F238E27FC236}">
                <a16:creationId xmlns="" xmlns:a16="http://schemas.microsoft.com/office/drawing/2014/main" id="{FBB5A587-AFF3-4D21-B608-ACA61EA6AAFD}"/>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Lst>
          </a:blip>
          <a:stretch>
            <a:fillRect/>
          </a:stretch>
        </p:blipFill>
        <p:spPr>
          <a:xfrm>
            <a:off x="2080126" y="3101474"/>
            <a:ext cx="5183838" cy="1252580"/>
          </a:xfrm>
          <a:prstGeom prst="rect">
            <a:avLst/>
          </a:prstGeom>
        </p:spPr>
      </p:pic>
      <p:pic>
        <p:nvPicPr>
          <p:cNvPr id="8" name="Picture 7">
            <a:extLst>
              <a:ext uri="{FF2B5EF4-FFF2-40B4-BE49-F238E27FC236}">
                <a16:creationId xmlns="" xmlns:a16="http://schemas.microsoft.com/office/drawing/2014/main" id="{AF575E20-1388-49C2-99FB-59F435266DA9}"/>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brightnessContrast contrast="-20000"/>
                    </a14:imgEffect>
                  </a14:imgLayer>
                </a14:imgProps>
              </a:ext>
            </a:extLst>
          </a:blip>
          <a:stretch>
            <a:fillRect/>
          </a:stretch>
        </p:blipFill>
        <p:spPr>
          <a:xfrm>
            <a:off x="1601120" y="4938125"/>
            <a:ext cx="3986880" cy="250137"/>
          </a:xfrm>
          <a:prstGeom prst="rect">
            <a:avLst/>
          </a:prstGeom>
        </p:spPr>
      </p:pic>
      <p:pic>
        <p:nvPicPr>
          <p:cNvPr id="9" name="Picture 8">
            <a:extLst>
              <a:ext uri="{FF2B5EF4-FFF2-40B4-BE49-F238E27FC236}">
                <a16:creationId xmlns="" xmlns:a16="http://schemas.microsoft.com/office/drawing/2014/main" id="{3FCB4CB0-26CE-4DD3-8D0C-2E2326642D1F}"/>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7200"/>
                    </a14:imgEffect>
                    <a14:imgEffect>
                      <a14:brightnessContrast contrast="-20000"/>
                    </a14:imgEffect>
                  </a14:imgLayer>
                </a14:imgProps>
              </a:ext>
            </a:extLst>
          </a:blip>
          <a:stretch>
            <a:fillRect/>
          </a:stretch>
        </p:blipFill>
        <p:spPr>
          <a:xfrm>
            <a:off x="5534526" y="4938125"/>
            <a:ext cx="1536784" cy="297785"/>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27</a:t>
            </a:fld>
            <a:endParaRPr lang="en-US"/>
          </a:p>
        </p:txBody>
      </p:sp>
    </p:spTree>
    <p:extLst>
      <p:ext uri="{BB962C8B-B14F-4D97-AF65-F5344CB8AC3E}">
        <p14:creationId xmlns:p14="http://schemas.microsoft.com/office/powerpoint/2010/main" val="4178819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887CFB-A031-4495-A4F4-48EFD9A0797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E6BBA350-B65D-43B4-87ED-6257CE35483E}"/>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D2E977D7-339A-454C-B2D2-1B96A22D4A4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104900" y="1700463"/>
            <a:ext cx="6127068" cy="3037305"/>
          </a:xfrm>
          <a:prstGeom prst="rect">
            <a:avLst/>
          </a:prstGeom>
        </p:spPr>
      </p:pic>
      <p:pic>
        <p:nvPicPr>
          <p:cNvPr id="5" name="Picture 4">
            <a:extLst>
              <a:ext uri="{FF2B5EF4-FFF2-40B4-BE49-F238E27FC236}">
                <a16:creationId xmlns="" xmlns:a16="http://schemas.microsoft.com/office/drawing/2014/main" id="{D7F2A55D-F9B0-4192-B4B7-2D8C484254B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6674093" y="2214143"/>
            <a:ext cx="4411489" cy="2880561"/>
          </a:xfrm>
          <a:prstGeom prst="rect">
            <a:avLst/>
          </a:prstGeom>
        </p:spPr>
      </p:pic>
      <p:pic>
        <p:nvPicPr>
          <p:cNvPr id="6" name="Picture 5">
            <a:extLst>
              <a:ext uri="{FF2B5EF4-FFF2-40B4-BE49-F238E27FC236}">
                <a16:creationId xmlns="" xmlns:a16="http://schemas.microsoft.com/office/drawing/2014/main" id="{1D0BC694-5F77-450A-87F9-BBBBC3BECFA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467017" y="4780546"/>
            <a:ext cx="4255111" cy="260517"/>
          </a:xfrm>
          <a:prstGeom prst="rect">
            <a:avLst/>
          </a:prstGeom>
        </p:spPr>
      </p:pic>
      <p:pic>
        <p:nvPicPr>
          <p:cNvPr id="7" name="Picture 6">
            <a:extLst>
              <a:ext uri="{FF2B5EF4-FFF2-40B4-BE49-F238E27FC236}">
                <a16:creationId xmlns="" xmlns:a16="http://schemas.microsoft.com/office/drawing/2014/main" id="{9DCD00EA-0E64-4DAE-903A-71C5BED81920}"/>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1467017" y="5164806"/>
            <a:ext cx="3185194" cy="213671"/>
          </a:xfrm>
          <a:prstGeom prst="rect">
            <a:avLst/>
          </a:prstGeom>
        </p:spPr>
      </p:pic>
      <p:pic>
        <p:nvPicPr>
          <p:cNvPr id="8" name="Picture 7">
            <a:extLst>
              <a:ext uri="{FF2B5EF4-FFF2-40B4-BE49-F238E27FC236}">
                <a16:creationId xmlns="" xmlns:a16="http://schemas.microsoft.com/office/drawing/2014/main" id="{9BABE127-2E1E-4F94-AC66-9C2461DD855F}"/>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brightnessContrast contrast="-20000"/>
                    </a14:imgEffect>
                  </a14:imgLayer>
                </a14:imgProps>
              </a:ext>
            </a:extLst>
          </a:blip>
          <a:stretch>
            <a:fillRect/>
          </a:stretch>
        </p:blipFill>
        <p:spPr>
          <a:xfrm>
            <a:off x="4610677" y="5157229"/>
            <a:ext cx="5909162" cy="221248"/>
          </a:xfrm>
          <a:prstGeom prst="rect">
            <a:avLst/>
          </a:prstGeom>
        </p:spPr>
      </p:pic>
      <p:pic>
        <p:nvPicPr>
          <p:cNvPr id="9" name="Picture 8">
            <a:extLst>
              <a:ext uri="{FF2B5EF4-FFF2-40B4-BE49-F238E27FC236}">
                <a16:creationId xmlns="" xmlns:a16="http://schemas.microsoft.com/office/drawing/2014/main" id="{31653DA8-7B68-4202-B9AC-D36984E0DC09}"/>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Effect>
                      <a14:brightnessContrast contrast="-20000"/>
                    </a14:imgEffect>
                  </a14:imgLayer>
                </a14:imgProps>
              </a:ext>
            </a:extLst>
          </a:blip>
          <a:stretch>
            <a:fillRect/>
          </a:stretch>
        </p:blipFill>
        <p:spPr>
          <a:xfrm>
            <a:off x="1104900" y="5468101"/>
            <a:ext cx="1274679" cy="239939"/>
          </a:xfrm>
          <a:prstGeom prst="rect">
            <a:avLst/>
          </a:prstGeom>
        </p:spPr>
      </p:pic>
      <p:sp>
        <p:nvSpPr>
          <p:cNvPr id="10" name="Slide Number Placeholder 9"/>
          <p:cNvSpPr>
            <a:spLocks noGrp="1"/>
          </p:cNvSpPr>
          <p:nvPr>
            <p:ph type="sldNum" sz="quarter" idx="12"/>
          </p:nvPr>
        </p:nvSpPr>
        <p:spPr/>
        <p:txBody>
          <a:bodyPr/>
          <a:lstStyle/>
          <a:p>
            <a:fld id="{0FF54DE5-C571-48E8-A5BC-B369434E2F44}" type="slidenum">
              <a:rPr lang="en-US" smtClean="0"/>
              <a:t>28</a:t>
            </a:fld>
            <a:endParaRPr lang="en-US"/>
          </a:p>
        </p:txBody>
      </p:sp>
    </p:spTree>
    <p:extLst>
      <p:ext uri="{BB962C8B-B14F-4D97-AF65-F5344CB8AC3E}">
        <p14:creationId xmlns:p14="http://schemas.microsoft.com/office/powerpoint/2010/main" val="3234157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CB79F3-CC57-4DCF-B0EB-DB330CD17093}"/>
              </a:ext>
            </a:extLst>
          </p:cNvPr>
          <p:cNvSpPr>
            <a:spLocks noGrp="1"/>
          </p:cNvSpPr>
          <p:nvPr>
            <p:ph type="title"/>
          </p:nvPr>
        </p:nvSpPr>
        <p:spPr/>
        <p:txBody>
          <a:bodyPr/>
          <a:lstStyle/>
          <a:p>
            <a:r>
              <a:rPr lang="en-US" dirty="0"/>
              <a:t>Example</a:t>
            </a:r>
          </a:p>
        </p:txBody>
      </p:sp>
      <p:pic>
        <p:nvPicPr>
          <p:cNvPr id="8" name="Content Placeholder 7">
            <a:extLst>
              <a:ext uri="{FF2B5EF4-FFF2-40B4-BE49-F238E27FC236}">
                <a16:creationId xmlns="" xmlns:a16="http://schemas.microsoft.com/office/drawing/2014/main" id="{7EDBCEC1-66C0-4AA1-9DA4-9A07C1372F7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53687" y="2094889"/>
            <a:ext cx="3842245" cy="3351464"/>
          </a:xfrm>
        </p:spPr>
      </p:pic>
      <p:pic>
        <p:nvPicPr>
          <p:cNvPr id="5" name="Picture 4">
            <a:extLst>
              <a:ext uri="{FF2B5EF4-FFF2-40B4-BE49-F238E27FC236}">
                <a16:creationId xmlns="" xmlns:a16="http://schemas.microsoft.com/office/drawing/2014/main" id="{F80A3ABF-1236-414B-BB1B-25E8E5DD9F2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104900" y="1624264"/>
            <a:ext cx="5919311" cy="2209799"/>
          </a:xfrm>
          <a:prstGeom prst="rect">
            <a:avLst/>
          </a:prstGeom>
        </p:spPr>
      </p:pic>
      <p:pic>
        <p:nvPicPr>
          <p:cNvPr id="6" name="Picture 5">
            <a:extLst>
              <a:ext uri="{FF2B5EF4-FFF2-40B4-BE49-F238E27FC236}">
                <a16:creationId xmlns="" xmlns:a16="http://schemas.microsoft.com/office/drawing/2014/main" id="{FAB117D1-BF6A-4CC4-8FC3-D667FDBAE1B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104899" y="3942465"/>
            <a:ext cx="5965711" cy="2479724"/>
          </a:xfrm>
          <a:prstGeom prst="rect">
            <a:avLst/>
          </a:prstGeom>
        </p:spPr>
      </p:pic>
      <p:pic>
        <p:nvPicPr>
          <p:cNvPr id="9" name="Picture 8">
            <a:extLst>
              <a:ext uri="{FF2B5EF4-FFF2-40B4-BE49-F238E27FC236}">
                <a16:creationId xmlns="" xmlns:a16="http://schemas.microsoft.com/office/drawing/2014/main" id="{8DA297EE-97D7-4D8A-A004-FA00C569703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7218946" y="5854254"/>
            <a:ext cx="4213727" cy="236239"/>
          </a:xfrm>
          <a:prstGeom prst="rect">
            <a:avLst/>
          </a:prstGeom>
        </p:spPr>
      </p:pic>
      <p:sp>
        <p:nvSpPr>
          <p:cNvPr id="3" name="Slide Number Placeholder 2"/>
          <p:cNvSpPr>
            <a:spLocks noGrp="1"/>
          </p:cNvSpPr>
          <p:nvPr>
            <p:ph type="sldNum" sz="quarter" idx="12"/>
          </p:nvPr>
        </p:nvSpPr>
        <p:spPr/>
        <p:txBody>
          <a:bodyPr/>
          <a:lstStyle/>
          <a:p>
            <a:fld id="{0FF54DE5-C571-48E8-A5BC-B369434E2F44}" type="slidenum">
              <a:rPr lang="en-US" smtClean="0"/>
              <a:t>29</a:t>
            </a:fld>
            <a:endParaRPr lang="en-US"/>
          </a:p>
        </p:txBody>
      </p:sp>
    </p:spTree>
    <p:extLst>
      <p:ext uri="{BB962C8B-B14F-4D97-AF65-F5344CB8AC3E}">
        <p14:creationId xmlns:p14="http://schemas.microsoft.com/office/powerpoint/2010/main" val="2577937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F54DE5-C571-48E8-A5BC-B369434E2F44}" type="slidenum">
              <a:rPr lang="en-US" smtClean="0"/>
              <a:pPr/>
              <a:t>3</a:t>
            </a:fld>
            <a:endParaRPr lang="en-US"/>
          </a:p>
        </p:txBody>
      </p:sp>
    </p:spTree>
    <p:extLst>
      <p:ext uri="{BB962C8B-B14F-4D97-AF65-F5344CB8AC3E}">
        <p14:creationId xmlns:p14="http://schemas.microsoft.com/office/powerpoint/2010/main" val="206794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B9C6CF-BB64-4812-8307-851AC7497B52}"/>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D6758279-3375-4549-8D33-41925B484947}"/>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1A5AFD25-CC53-4321-BBB6-7528065ED49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7075337" y="2376426"/>
            <a:ext cx="4010245" cy="2751555"/>
          </a:xfrm>
          <a:prstGeom prst="rect">
            <a:avLst/>
          </a:prstGeom>
        </p:spPr>
      </p:pic>
      <p:pic>
        <p:nvPicPr>
          <p:cNvPr id="5" name="Picture 4">
            <a:extLst>
              <a:ext uri="{FF2B5EF4-FFF2-40B4-BE49-F238E27FC236}">
                <a16:creationId xmlns="" xmlns:a16="http://schemas.microsoft.com/office/drawing/2014/main" id="{A247CA1E-0DC0-41B3-BDC2-A39DFB5A8AA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8568036" y="5157746"/>
            <a:ext cx="990082" cy="307084"/>
          </a:xfrm>
          <a:prstGeom prst="rect">
            <a:avLst/>
          </a:prstGeom>
        </p:spPr>
      </p:pic>
      <p:pic>
        <p:nvPicPr>
          <p:cNvPr id="7" name="Picture 6">
            <a:extLst>
              <a:ext uri="{FF2B5EF4-FFF2-40B4-BE49-F238E27FC236}">
                <a16:creationId xmlns="" xmlns:a16="http://schemas.microsoft.com/office/drawing/2014/main" id="{3CB3D567-697F-4BA8-A07A-1DE0E2AAC1B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4746997" y="1679627"/>
            <a:ext cx="2506611" cy="215453"/>
          </a:xfrm>
          <a:prstGeom prst="rect">
            <a:avLst/>
          </a:prstGeom>
        </p:spPr>
      </p:pic>
      <p:pic>
        <p:nvPicPr>
          <p:cNvPr id="8" name="Picture 7">
            <a:extLst>
              <a:ext uri="{FF2B5EF4-FFF2-40B4-BE49-F238E27FC236}">
                <a16:creationId xmlns="" xmlns:a16="http://schemas.microsoft.com/office/drawing/2014/main" id="{4D81AFAE-6660-4095-906C-ED31AA196A5A}"/>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1139763" y="1670963"/>
            <a:ext cx="3607234" cy="224118"/>
          </a:xfrm>
          <a:prstGeom prst="rect">
            <a:avLst/>
          </a:prstGeom>
        </p:spPr>
      </p:pic>
      <p:pic>
        <p:nvPicPr>
          <p:cNvPr id="6" name="Picture 5">
            <a:extLst>
              <a:ext uri="{FF2B5EF4-FFF2-40B4-BE49-F238E27FC236}">
                <a16:creationId xmlns="" xmlns:a16="http://schemas.microsoft.com/office/drawing/2014/main" id="{78ACF5EB-42B4-40BA-9283-FBA3537CC046}"/>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brightnessContrast contrast="-20000"/>
                    </a14:imgEffect>
                  </a14:imgLayer>
                </a14:imgProps>
              </a:ext>
            </a:extLst>
          </a:blip>
          <a:stretch>
            <a:fillRect/>
          </a:stretch>
        </p:blipFill>
        <p:spPr>
          <a:xfrm>
            <a:off x="7253608" y="1679627"/>
            <a:ext cx="2510479" cy="256695"/>
          </a:xfrm>
          <a:prstGeom prst="rect">
            <a:avLst/>
          </a:prstGeom>
        </p:spPr>
      </p:pic>
      <p:pic>
        <p:nvPicPr>
          <p:cNvPr id="9" name="Picture 8">
            <a:extLst>
              <a:ext uri="{FF2B5EF4-FFF2-40B4-BE49-F238E27FC236}">
                <a16:creationId xmlns="" xmlns:a16="http://schemas.microsoft.com/office/drawing/2014/main" id="{6544241E-BF81-4383-9FED-77CE808A3E03}"/>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Effect>
                      <a14:brightnessContrast contrast="-20000"/>
                    </a14:imgEffect>
                  </a14:imgLayer>
                </a14:imgProps>
              </a:ext>
            </a:extLst>
          </a:blip>
          <a:stretch>
            <a:fillRect/>
          </a:stretch>
        </p:blipFill>
        <p:spPr>
          <a:xfrm>
            <a:off x="1139763" y="2322118"/>
            <a:ext cx="5064565" cy="860976"/>
          </a:xfrm>
          <a:prstGeom prst="rect">
            <a:avLst/>
          </a:prstGeom>
        </p:spPr>
      </p:pic>
      <p:pic>
        <p:nvPicPr>
          <p:cNvPr id="10" name="Picture 9">
            <a:extLst>
              <a:ext uri="{FF2B5EF4-FFF2-40B4-BE49-F238E27FC236}">
                <a16:creationId xmlns="" xmlns:a16="http://schemas.microsoft.com/office/drawing/2014/main" id="{34E5C10A-F803-451F-A737-35DC597FB42A}"/>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7200"/>
                    </a14:imgEffect>
                    <a14:imgEffect>
                      <a14:brightnessContrast contrast="-20000"/>
                    </a14:imgEffect>
                  </a14:imgLayer>
                </a14:imgProps>
              </a:ext>
            </a:extLst>
          </a:blip>
          <a:stretch>
            <a:fillRect/>
          </a:stretch>
        </p:blipFill>
        <p:spPr>
          <a:xfrm>
            <a:off x="1739511" y="3165327"/>
            <a:ext cx="4128750" cy="2017564"/>
          </a:xfrm>
          <a:prstGeom prst="rect">
            <a:avLst/>
          </a:prstGeom>
        </p:spPr>
      </p:pic>
      <p:pic>
        <p:nvPicPr>
          <p:cNvPr id="11" name="Picture 10">
            <a:extLst>
              <a:ext uri="{FF2B5EF4-FFF2-40B4-BE49-F238E27FC236}">
                <a16:creationId xmlns="" xmlns:a16="http://schemas.microsoft.com/office/drawing/2014/main" id="{7313D3E8-7B68-4C43-982E-05545385E2FD}"/>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7200"/>
                    </a14:imgEffect>
                    <a14:imgEffect>
                      <a14:brightnessContrast contrast="-20000"/>
                    </a14:imgEffect>
                  </a14:imgLayer>
                </a14:imgProps>
              </a:ext>
            </a:extLst>
          </a:blip>
          <a:stretch>
            <a:fillRect/>
          </a:stretch>
        </p:blipFill>
        <p:spPr>
          <a:xfrm>
            <a:off x="1576214" y="5381789"/>
            <a:ext cx="4928559" cy="227538"/>
          </a:xfrm>
          <a:prstGeom prst="rect">
            <a:avLst/>
          </a:prstGeom>
        </p:spPr>
      </p:pic>
      <p:pic>
        <p:nvPicPr>
          <p:cNvPr id="12" name="Picture 11">
            <a:extLst>
              <a:ext uri="{FF2B5EF4-FFF2-40B4-BE49-F238E27FC236}">
                <a16:creationId xmlns="" xmlns:a16="http://schemas.microsoft.com/office/drawing/2014/main" id="{BF162DEB-4FBE-4B8E-93B8-59A715FEC09D}"/>
              </a:ext>
            </a:extLst>
          </p:cNvPr>
          <p:cNvPicPr>
            <a:picLocks noChangeAspect="1"/>
          </p:cNvPicPr>
          <p:nvPr/>
        </p:nvPicPr>
        <p:blipFill>
          <a:blip r:embed="rId18">
            <a:extLst>
              <a:ext uri="{BEBA8EAE-BF5A-486C-A8C5-ECC9F3942E4B}">
                <a14:imgProps xmlns:a14="http://schemas.microsoft.com/office/drawing/2010/main">
                  <a14:imgLayer r:embed="rId19">
                    <a14:imgEffect>
                      <a14:colorTemperature colorTemp="7200"/>
                    </a14:imgEffect>
                    <a14:imgEffect>
                      <a14:brightnessContrast contrast="-20000"/>
                    </a14:imgEffect>
                  </a14:imgLayer>
                </a14:imgProps>
              </a:ext>
            </a:extLst>
          </a:blip>
          <a:stretch>
            <a:fillRect/>
          </a:stretch>
        </p:blipFill>
        <p:spPr>
          <a:xfrm>
            <a:off x="1571476" y="5632865"/>
            <a:ext cx="3326429" cy="211202"/>
          </a:xfrm>
          <a:prstGeom prst="rect">
            <a:avLst/>
          </a:prstGeom>
        </p:spPr>
      </p:pic>
      <p:pic>
        <p:nvPicPr>
          <p:cNvPr id="13" name="Picture 12">
            <a:extLst>
              <a:ext uri="{FF2B5EF4-FFF2-40B4-BE49-F238E27FC236}">
                <a16:creationId xmlns="" xmlns:a16="http://schemas.microsoft.com/office/drawing/2014/main" id="{198547BF-8C2A-4030-8678-EE8280EA051B}"/>
              </a:ext>
            </a:extLst>
          </p:cNvPr>
          <p:cNvPicPr>
            <a:picLocks noChangeAspect="1"/>
          </p:cNvPicPr>
          <p:nvPr/>
        </p:nvPicPr>
        <p:blipFill>
          <a:blip r:embed="rId20">
            <a:extLst>
              <a:ext uri="{BEBA8EAE-BF5A-486C-A8C5-ECC9F3942E4B}">
                <a14:imgProps xmlns:a14="http://schemas.microsoft.com/office/drawing/2010/main">
                  <a14:imgLayer r:embed="rId21">
                    <a14:imgEffect>
                      <a14:colorTemperature colorTemp="7200"/>
                    </a14:imgEffect>
                    <a14:imgEffect>
                      <a14:brightnessContrast contrast="-20000"/>
                    </a14:imgEffect>
                  </a14:imgLayer>
                </a14:imgProps>
              </a:ext>
            </a:extLst>
          </a:blip>
          <a:stretch>
            <a:fillRect/>
          </a:stretch>
        </p:blipFill>
        <p:spPr>
          <a:xfrm>
            <a:off x="4897905" y="5627417"/>
            <a:ext cx="5448205" cy="222098"/>
          </a:xfrm>
          <a:prstGeom prst="rect">
            <a:avLst/>
          </a:prstGeom>
        </p:spPr>
      </p:pic>
      <p:pic>
        <p:nvPicPr>
          <p:cNvPr id="14" name="Picture 13">
            <a:extLst>
              <a:ext uri="{FF2B5EF4-FFF2-40B4-BE49-F238E27FC236}">
                <a16:creationId xmlns="" xmlns:a16="http://schemas.microsoft.com/office/drawing/2014/main" id="{64B18762-D5B0-4B2E-BEE9-30F197A08161}"/>
              </a:ext>
            </a:extLst>
          </p:cNvPr>
          <p:cNvPicPr>
            <a:picLocks noChangeAspect="1"/>
          </p:cNvPicPr>
          <p:nvPr/>
        </p:nvPicPr>
        <p:blipFill>
          <a:blip r:embed="rId22">
            <a:extLst>
              <a:ext uri="{BEBA8EAE-BF5A-486C-A8C5-ECC9F3942E4B}">
                <a14:imgProps xmlns:a14="http://schemas.microsoft.com/office/drawing/2010/main">
                  <a14:imgLayer r:embed="rId23">
                    <a14:imgEffect>
                      <a14:colorTemperature colorTemp="7200"/>
                    </a14:imgEffect>
                    <a14:imgEffect>
                      <a14:brightnessContrast contrast="-20000"/>
                    </a14:imgEffect>
                  </a14:imgLayer>
                </a14:imgProps>
              </a:ext>
            </a:extLst>
          </a:blip>
          <a:stretch>
            <a:fillRect/>
          </a:stretch>
        </p:blipFill>
        <p:spPr>
          <a:xfrm>
            <a:off x="10362617" y="5606545"/>
            <a:ext cx="707976" cy="263842"/>
          </a:xfrm>
          <a:prstGeom prst="rect">
            <a:avLst/>
          </a:prstGeom>
        </p:spPr>
      </p:pic>
      <p:pic>
        <p:nvPicPr>
          <p:cNvPr id="16" name="Picture 15">
            <a:extLst>
              <a:ext uri="{FF2B5EF4-FFF2-40B4-BE49-F238E27FC236}">
                <a16:creationId xmlns="" xmlns:a16="http://schemas.microsoft.com/office/drawing/2014/main" id="{A4A357FC-70EB-4BFE-8D72-7BD6A98DE641}"/>
              </a:ext>
            </a:extLst>
          </p:cNvPr>
          <p:cNvPicPr>
            <a:picLocks noChangeAspect="1"/>
          </p:cNvPicPr>
          <p:nvPr/>
        </p:nvPicPr>
        <p:blipFill>
          <a:blip r:embed="rId24">
            <a:extLst>
              <a:ext uri="{BEBA8EAE-BF5A-486C-A8C5-ECC9F3942E4B}">
                <a14:imgProps xmlns:a14="http://schemas.microsoft.com/office/drawing/2010/main">
                  <a14:imgLayer r:embed="rId25">
                    <a14:imgEffect>
                      <a14:colorTemperature colorTemp="7200"/>
                    </a14:imgEffect>
                    <a14:imgEffect>
                      <a14:brightnessContrast contrast="-20000"/>
                    </a14:imgEffect>
                  </a14:imgLayer>
                </a14:imgProps>
              </a:ext>
            </a:extLst>
          </a:blip>
          <a:stretch>
            <a:fillRect/>
          </a:stretch>
        </p:blipFill>
        <p:spPr>
          <a:xfrm>
            <a:off x="6504773" y="5381789"/>
            <a:ext cx="653373" cy="285062"/>
          </a:xfrm>
          <a:prstGeom prst="rect">
            <a:avLst/>
          </a:prstGeom>
        </p:spPr>
      </p:pic>
      <p:sp>
        <p:nvSpPr>
          <p:cNvPr id="15" name="Slide Number Placeholder 14"/>
          <p:cNvSpPr>
            <a:spLocks noGrp="1"/>
          </p:cNvSpPr>
          <p:nvPr>
            <p:ph type="sldNum" sz="quarter" idx="12"/>
          </p:nvPr>
        </p:nvSpPr>
        <p:spPr/>
        <p:txBody>
          <a:bodyPr/>
          <a:lstStyle/>
          <a:p>
            <a:fld id="{0FF54DE5-C571-48E8-A5BC-B369434E2F44}" type="slidenum">
              <a:rPr lang="en-US" smtClean="0"/>
              <a:t>30</a:t>
            </a:fld>
            <a:endParaRPr lang="en-US"/>
          </a:p>
        </p:txBody>
      </p:sp>
    </p:spTree>
    <p:extLst>
      <p:ext uri="{BB962C8B-B14F-4D97-AF65-F5344CB8AC3E}">
        <p14:creationId xmlns:p14="http://schemas.microsoft.com/office/powerpoint/2010/main" val="2024632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ACA469-E8B7-4F47-8E77-93B78723BE9A}"/>
              </a:ext>
            </a:extLst>
          </p:cNvPr>
          <p:cNvSpPr>
            <a:spLocks noGrp="1"/>
          </p:cNvSpPr>
          <p:nvPr>
            <p:ph type="title"/>
          </p:nvPr>
        </p:nvSpPr>
        <p:spPr/>
        <p:txBody>
          <a:bodyPr/>
          <a:lstStyle/>
          <a:p>
            <a:r>
              <a:rPr lang="en-US" altLang="zh-CN" dirty="0"/>
              <a:t>Example</a:t>
            </a:r>
            <a:endParaRPr lang="en-US" dirty="0"/>
          </a:p>
        </p:txBody>
      </p:sp>
      <p:sp>
        <p:nvSpPr>
          <p:cNvPr id="3" name="Content Placeholder 2">
            <a:extLst>
              <a:ext uri="{FF2B5EF4-FFF2-40B4-BE49-F238E27FC236}">
                <a16:creationId xmlns="" xmlns:a16="http://schemas.microsoft.com/office/drawing/2014/main" id="{F2CE9AA1-82E5-45A6-A0E1-0373A230191E}"/>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17BD31E5-052E-4A34-8614-E74B16C1D98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085167" y="1524000"/>
            <a:ext cx="6398259" cy="2177082"/>
          </a:xfrm>
          <a:prstGeom prst="rect">
            <a:avLst/>
          </a:prstGeom>
        </p:spPr>
      </p:pic>
      <p:pic>
        <p:nvPicPr>
          <p:cNvPr id="5" name="Picture 4">
            <a:extLst>
              <a:ext uri="{FF2B5EF4-FFF2-40B4-BE49-F238E27FC236}">
                <a16:creationId xmlns="" xmlns:a16="http://schemas.microsoft.com/office/drawing/2014/main" id="{D8DAFDFD-DF6F-447B-B393-796ED6520C8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085167" y="3726181"/>
            <a:ext cx="6207761" cy="2522219"/>
          </a:xfrm>
          <a:prstGeom prst="rect">
            <a:avLst/>
          </a:prstGeom>
        </p:spPr>
      </p:pic>
      <p:pic>
        <p:nvPicPr>
          <p:cNvPr id="6" name="Picture 5">
            <a:extLst>
              <a:ext uri="{FF2B5EF4-FFF2-40B4-BE49-F238E27FC236}">
                <a16:creationId xmlns="" xmlns:a16="http://schemas.microsoft.com/office/drawing/2014/main" id="{5E1D5A95-6D11-4A42-ABB4-1D43712B5B85}"/>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7654193" y="3225800"/>
            <a:ext cx="3390261" cy="3022600"/>
          </a:xfrm>
          <a:prstGeom prst="rect">
            <a:avLst/>
          </a:prstGeom>
        </p:spPr>
      </p:pic>
      <p:pic>
        <p:nvPicPr>
          <p:cNvPr id="7" name="Picture 6">
            <a:extLst>
              <a:ext uri="{FF2B5EF4-FFF2-40B4-BE49-F238E27FC236}">
                <a16:creationId xmlns="" xmlns:a16="http://schemas.microsoft.com/office/drawing/2014/main" id="{80BC1B80-AC00-4BF0-B3D2-AF09DB7A1078}"/>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1085167" y="6197299"/>
            <a:ext cx="4350433" cy="223737"/>
          </a:xfrm>
          <a:prstGeom prst="rect">
            <a:avLst/>
          </a:prstGeom>
        </p:spPr>
      </p:pic>
      <p:sp>
        <p:nvSpPr>
          <p:cNvPr id="8" name="Slide Number Placeholder 7"/>
          <p:cNvSpPr>
            <a:spLocks noGrp="1"/>
          </p:cNvSpPr>
          <p:nvPr>
            <p:ph type="sldNum" sz="quarter" idx="12"/>
          </p:nvPr>
        </p:nvSpPr>
        <p:spPr/>
        <p:txBody>
          <a:bodyPr/>
          <a:lstStyle/>
          <a:p>
            <a:fld id="{0FF54DE5-C571-48E8-A5BC-B369434E2F44}" type="slidenum">
              <a:rPr lang="en-US" smtClean="0"/>
              <a:t>31</a:t>
            </a:fld>
            <a:endParaRPr lang="en-US"/>
          </a:p>
        </p:txBody>
      </p:sp>
    </p:spTree>
    <p:extLst>
      <p:ext uri="{BB962C8B-B14F-4D97-AF65-F5344CB8AC3E}">
        <p14:creationId xmlns:p14="http://schemas.microsoft.com/office/powerpoint/2010/main" val="2772692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D7D696-5832-44E5-B9BF-9165B17D2FDF}"/>
              </a:ext>
            </a:extLst>
          </p:cNvPr>
          <p:cNvSpPr>
            <a:spLocks noGrp="1"/>
          </p:cNvSpPr>
          <p:nvPr>
            <p:ph type="title"/>
          </p:nvPr>
        </p:nvSpPr>
        <p:spPr/>
        <p:txBody>
          <a:bodyPr/>
          <a:lstStyle/>
          <a:p>
            <a:r>
              <a:rPr lang="en-US" altLang="zh-CN" dirty="0"/>
              <a:t>Example</a:t>
            </a:r>
            <a:endParaRPr lang="en-US" dirty="0"/>
          </a:p>
        </p:txBody>
      </p:sp>
      <p:sp>
        <p:nvSpPr>
          <p:cNvPr id="3" name="Content Placeholder 2">
            <a:extLst>
              <a:ext uri="{FF2B5EF4-FFF2-40B4-BE49-F238E27FC236}">
                <a16:creationId xmlns="" xmlns:a16="http://schemas.microsoft.com/office/drawing/2014/main" id="{E85B2CDB-BCBD-4C1C-9E34-EC31F41468EF}"/>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16A722D7-6194-44A1-97B1-A762F9A981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6282481" y="2479495"/>
            <a:ext cx="4803101" cy="3017202"/>
          </a:xfrm>
          <a:prstGeom prst="rect">
            <a:avLst/>
          </a:prstGeom>
        </p:spPr>
      </p:pic>
      <p:pic>
        <p:nvPicPr>
          <p:cNvPr id="5" name="Picture 4">
            <a:extLst>
              <a:ext uri="{FF2B5EF4-FFF2-40B4-BE49-F238E27FC236}">
                <a16:creationId xmlns="" xmlns:a16="http://schemas.microsoft.com/office/drawing/2014/main" id="{11401845-09AF-4F15-874A-37258441765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7830397" y="1784524"/>
            <a:ext cx="966788" cy="258499"/>
          </a:xfrm>
          <a:prstGeom prst="rect">
            <a:avLst/>
          </a:prstGeom>
        </p:spPr>
      </p:pic>
      <p:pic>
        <p:nvPicPr>
          <p:cNvPr id="7" name="Picture 6">
            <a:extLst>
              <a:ext uri="{FF2B5EF4-FFF2-40B4-BE49-F238E27FC236}">
                <a16:creationId xmlns="" xmlns:a16="http://schemas.microsoft.com/office/drawing/2014/main" id="{E1847B56-DB50-4502-BB0C-B8F6702F311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238885" y="1808480"/>
            <a:ext cx="3691467" cy="254000"/>
          </a:xfrm>
          <a:prstGeom prst="rect">
            <a:avLst/>
          </a:prstGeom>
        </p:spPr>
      </p:pic>
      <p:pic>
        <p:nvPicPr>
          <p:cNvPr id="9" name="Picture 8">
            <a:extLst>
              <a:ext uri="{FF2B5EF4-FFF2-40B4-BE49-F238E27FC236}">
                <a16:creationId xmlns="" xmlns:a16="http://schemas.microsoft.com/office/drawing/2014/main" id="{E27F27E2-BBB0-41F0-87BF-DE4E3F136C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4970992" y="1827936"/>
            <a:ext cx="2818765" cy="215087"/>
          </a:xfrm>
          <a:prstGeom prst="rect">
            <a:avLst/>
          </a:prstGeom>
        </p:spPr>
      </p:pic>
      <p:pic>
        <p:nvPicPr>
          <p:cNvPr id="10" name="Picture 9">
            <a:extLst>
              <a:ext uri="{FF2B5EF4-FFF2-40B4-BE49-F238E27FC236}">
                <a16:creationId xmlns="" xmlns:a16="http://schemas.microsoft.com/office/drawing/2014/main" id="{AEA44641-9FE3-40C1-A371-DD29D617A81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brightnessContrast contrast="-20000"/>
                    </a14:imgEffect>
                  </a14:imgLayer>
                </a14:imgProps>
              </a:ext>
            </a:extLst>
          </a:blip>
          <a:stretch>
            <a:fillRect/>
          </a:stretch>
        </p:blipFill>
        <p:spPr>
          <a:xfrm>
            <a:off x="1174432" y="2423045"/>
            <a:ext cx="5151811" cy="814705"/>
          </a:xfrm>
          <a:prstGeom prst="rect">
            <a:avLst/>
          </a:prstGeom>
        </p:spPr>
      </p:pic>
      <p:pic>
        <p:nvPicPr>
          <p:cNvPr id="11" name="Picture 10">
            <a:extLst>
              <a:ext uri="{FF2B5EF4-FFF2-40B4-BE49-F238E27FC236}">
                <a16:creationId xmlns="" xmlns:a16="http://schemas.microsoft.com/office/drawing/2014/main" id="{95F46675-856E-4EF3-81CC-8C2246959EB4}"/>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Effect>
                      <a14:brightnessContrast contrast="-20000"/>
                    </a14:imgEffect>
                  </a14:imgLayer>
                </a14:imgProps>
              </a:ext>
            </a:extLst>
          </a:blip>
          <a:stretch>
            <a:fillRect/>
          </a:stretch>
        </p:blipFill>
        <p:spPr>
          <a:xfrm>
            <a:off x="2089277" y="3237750"/>
            <a:ext cx="3929764" cy="1811409"/>
          </a:xfrm>
          <a:prstGeom prst="rect">
            <a:avLst/>
          </a:prstGeom>
        </p:spPr>
      </p:pic>
      <p:pic>
        <p:nvPicPr>
          <p:cNvPr id="12" name="Picture 11">
            <a:extLst>
              <a:ext uri="{FF2B5EF4-FFF2-40B4-BE49-F238E27FC236}">
                <a16:creationId xmlns="" xmlns:a16="http://schemas.microsoft.com/office/drawing/2014/main" id="{1F960A67-FF60-4B01-92B8-85CC9B4AFF62}"/>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7200"/>
                    </a14:imgEffect>
                    <a14:imgEffect>
                      <a14:brightnessContrast contrast="-20000"/>
                    </a14:imgEffect>
                  </a14:imgLayer>
                </a14:imgProps>
              </a:ext>
            </a:extLst>
          </a:blip>
          <a:stretch>
            <a:fillRect/>
          </a:stretch>
        </p:blipFill>
        <p:spPr>
          <a:xfrm>
            <a:off x="1238885" y="5553147"/>
            <a:ext cx="5895470" cy="246904"/>
          </a:xfrm>
          <a:prstGeom prst="rect">
            <a:avLst/>
          </a:prstGeom>
        </p:spPr>
      </p:pic>
      <p:pic>
        <p:nvPicPr>
          <p:cNvPr id="13" name="Picture 12">
            <a:extLst>
              <a:ext uri="{FF2B5EF4-FFF2-40B4-BE49-F238E27FC236}">
                <a16:creationId xmlns="" xmlns:a16="http://schemas.microsoft.com/office/drawing/2014/main" id="{AE8A6E38-AE61-40E3-B2EA-6CF8E05F32F8}"/>
              </a:ext>
            </a:extLst>
          </p:cNvPr>
          <p:cNvPicPr>
            <a:picLocks noChangeAspect="1"/>
          </p:cNvPicPr>
          <p:nvPr/>
        </p:nvPicPr>
        <p:blipFill>
          <a:blip r:embed="rId16">
            <a:extLst>
              <a:ext uri="{BEBA8EAE-BF5A-486C-A8C5-ECC9F3942E4B}">
                <a14:imgProps xmlns:a14="http://schemas.microsoft.com/office/drawing/2010/main">
                  <a14:imgLayer r:embed="rId17">
                    <a14:imgEffect>
                      <a14:colorTemperature colorTemp="7200"/>
                    </a14:imgEffect>
                    <a14:imgEffect>
                      <a14:brightnessContrast contrast="-20000"/>
                    </a14:imgEffect>
                  </a14:imgLayer>
                </a14:imgProps>
              </a:ext>
            </a:extLst>
          </a:blip>
          <a:stretch>
            <a:fillRect/>
          </a:stretch>
        </p:blipFill>
        <p:spPr>
          <a:xfrm>
            <a:off x="7030403" y="5554754"/>
            <a:ext cx="645060" cy="259040"/>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32</a:t>
            </a:fld>
            <a:endParaRPr lang="en-US"/>
          </a:p>
        </p:txBody>
      </p:sp>
    </p:spTree>
    <p:extLst>
      <p:ext uri="{BB962C8B-B14F-4D97-AF65-F5344CB8AC3E}">
        <p14:creationId xmlns:p14="http://schemas.microsoft.com/office/powerpoint/2010/main" val="556412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141434-9E2B-49E3-ACB1-AA302B89077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0F8C0BE5-A33C-4042-9D1E-8CAFACB72040}"/>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E2085C0D-7168-42D5-8020-851CB1E5FD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104900" y="1666240"/>
            <a:ext cx="5932706" cy="2768917"/>
          </a:xfrm>
          <a:prstGeom prst="rect">
            <a:avLst/>
          </a:prstGeom>
        </p:spPr>
      </p:pic>
      <p:pic>
        <p:nvPicPr>
          <p:cNvPr id="5" name="Picture 4">
            <a:extLst>
              <a:ext uri="{FF2B5EF4-FFF2-40B4-BE49-F238E27FC236}">
                <a16:creationId xmlns="" xmlns:a16="http://schemas.microsoft.com/office/drawing/2014/main" id="{867105DB-0E69-4B72-A4D8-F1731BB9B9C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7243548" y="3065790"/>
            <a:ext cx="3637610" cy="2347595"/>
          </a:xfrm>
          <a:prstGeom prst="rect">
            <a:avLst/>
          </a:prstGeom>
        </p:spPr>
      </p:pic>
      <p:pic>
        <p:nvPicPr>
          <p:cNvPr id="6" name="Picture 5">
            <a:extLst>
              <a:ext uri="{FF2B5EF4-FFF2-40B4-BE49-F238E27FC236}">
                <a16:creationId xmlns="" xmlns:a16="http://schemas.microsoft.com/office/drawing/2014/main" id="{65329E2F-4758-45F4-A5E9-ADD1337E538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6825807" y="5626904"/>
            <a:ext cx="4259775" cy="222398"/>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33</a:t>
            </a:fld>
            <a:endParaRPr lang="en-US"/>
          </a:p>
        </p:txBody>
      </p:sp>
    </p:spTree>
    <p:extLst>
      <p:ext uri="{BB962C8B-B14F-4D97-AF65-F5344CB8AC3E}">
        <p14:creationId xmlns:p14="http://schemas.microsoft.com/office/powerpoint/2010/main" val="1625982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Nonlinear programming problem</a:t>
            </a:r>
            <a:br>
              <a:rPr lang="en-US" dirty="0"/>
            </a:br>
            <a:endParaRPr lang="en-US" dirty="0"/>
          </a:p>
        </p:txBody>
      </p:sp>
      <p:sp>
        <p:nvSpPr>
          <p:cNvPr id="3" name="Subtitle 2"/>
          <p:cNvSpPr>
            <a:spLocks noGrp="1"/>
          </p:cNvSpPr>
          <p:nvPr>
            <p:ph type="subTitle" idx="1"/>
          </p:nvPr>
        </p:nvSpPr>
        <p:spPr/>
        <p:txBody>
          <a:bodyPr/>
          <a:lstStyle/>
          <a:p>
            <a:r>
              <a:rPr lang="en-US" dirty="0"/>
              <a:t>Benders decomposition</a:t>
            </a:r>
          </a:p>
        </p:txBody>
      </p:sp>
      <p:sp>
        <p:nvSpPr>
          <p:cNvPr id="4" name="Slide Number Placeholder 3"/>
          <p:cNvSpPr>
            <a:spLocks noGrp="1"/>
          </p:cNvSpPr>
          <p:nvPr>
            <p:ph type="sldNum" sz="quarter" idx="12"/>
          </p:nvPr>
        </p:nvSpPr>
        <p:spPr/>
        <p:txBody>
          <a:bodyPr/>
          <a:lstStyle/>
          <a:p>
            <a:fld id="{0FF54DE5-C571-48E8-A5BC-B369434E2F44}" type="slidenum">
              <a:rPr lang="en-US" smtClean="0"/>
              <a:pPr/>
              <a:t>34</a:t>
            </a:fld>
            <a:endParaRPr lang="en-US"/>
          </a:p>
        </p:txBody>
      </p:sp>
    </p:spTree>
    <p:extLst>
      <p:ext uri="{BB962C8B-B14F-4D97-AF65-F5344CB8AC3E}">
        <p14:creationId xmlns:p14="http://schemas.microsoft.com/office/powerpoint/2010/main" val="187580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A1D53F-4558-4923-8084-0DF275ED88D6}"/>
              </a:ext>
            </a:extLst>
          </p:cNvPr>
          <p:cNvSpPr>
            <a:spLocks noGrp="1"/>
          </p:cNvSpPr>
          <p:nvPr>
            <p:ph type="title"/>
          </p:nvPr>
        </p:nvSpPr>
        <p:spPr/>
        <p:txBody>
          <a:bodyPr/>
          <a:lstStyle/>
          <a:p>
            <a:r>
              <a:rPr lang="en-US" dirty="0"/>
              <a:t>Benders decomposition for nonlinear programming problem</a:t>
            </a:r>
          </a:p>
        </p:txBody>
      </p:sp>
      <p:sp>
        <p:nvSpPr>
          <p:cNvPr id="3" name="Content Placeholder 2">
            <a:extLst>
              <a:ext uri="{FF2B5EF4-FFF2-40B4-BE49-F238E27FC236}">
                <a16:creationId xmlns="" xmlns:a16="http://schemas.microsoft.com/office/drawing/2014/main" id="{74C6FE9B-E8C9-49E8-A9DE-73CE3F71656D}"/>
              </a:ext>
            </a:extLst>
          </p:cNvPr>
          <p:cNvSpPr>
            <a:spLocks noGrp="1"/>
          </p:cNvSpPr>
          <p:nvPr>
            <p:ph idx="1"/>
          </p:nvPr>
        </p:nvSpPr>
        <p:spPr/>
        <p:txBody>
          <a:bodyPr/>
          <a:lstStyle/>
          <a:p>
            <a:r>
              <a:rPr lang="en-US" dirty="0"/>
              <a:t>Problem structure:</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r>
              <a:rPr lang="en-US" dirty="0" smtClean="0"/>
              <a:t>     </a:t>
            </a:r>
            <a:r>
              <a:rPr lang="en-US" dirty="0"/>
              <a:t>are complicating variables</a:t>
            </a:r>
          </a:p>
        </p:txBody>
      </p:sp>
      <p:pic>
        <p:nvPicPr>
          <p:cNvPr id="4" name="Picture 3">
            <a:extLst>
              <a:ext uri="{FF2B5EF4-FFF2-40B4-BE49-F238E27FC236}">
                <a16:creationId xmlns="" xmlns:a16="http://schemas.microsoft.com/office/drawing/2014/main" id="{3A0C1B7C-667A-4BEA-BBE6-2BA067AFA01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640562" y="2036607"/>
            <a:ext cx="5487677" cy="2272137"/>
          </a:xfrm>
          <a:prstGeom prst="rect">
            <a:avLst/>
          </a:prstGeom>
        </p:spPr>
      </p:pic>
      <p:pic>
        <p:nvPicPr>
          <p:cNvPr id="5" name="Picture 4">
            <a:extLst>
              <a:ext uri="{FF2B5EF4-FFF2-40B4-BE49-F238E27FC236}">
                <a16:creationId xmlns="" xmlns:a16="http://schemas.microsoft.com/office/drawing/2014/main" id="{1D8976A5-9C40-4CBF-BE3E-536AEC9EAF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355951" y="4438350"/>
            <a:ext cx="8366547" cy="306801"/>
          </a:xfrm>
          <a:prstGeom prst="rect">
            <a:avLst/>
          </a:prstGeom>
        </p:spPr>
      </p:pic>
      <p:pic>
        <p:nvPicPr>
          <p:cNvPr id="6" name="Picture 5">
            <a:extLst>
              <a:ext uri="{FF2B5EF4-FFF2-40B4-BE49-F238E27FC236}">
                <a16:creationId xmlns="" xmlns:a16="http://schemas.microsoft.com/office/drawing/2014/main" id="{5F680215-2684-4329-A288-4BBA3EBE465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355951" y="4901942"/>
            <a:ext cx="2833494" cy="270247"/>
          </a:xfrm>
          <a:prstGeom prst="rect">
            <a:avLst/>
          </a:prstGeom>
        </p:spPr>
      </p:pic>
      <p:pic>
        <p:nvPicPr>
          <p:cNvPr id="7" name="Picture 6">
            <a:extLst>
              <a:ext uri="{FF2B5EF4-FFF2-40B4-BE49-F238E27FC236}">
                <a16:creationId xmlns="" xmlns:a16="http://schemas.microsoft.com/office/drawing/2014/main" id="{08A94F39-6CD1-46B9-BB57-8BC7CF7C4A8D}"/>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1341588" y="5673011"/>
            <a:ext cx="247928" cy="289249"/>
          </a:xfrm>
          <a:prstGeom prst="rect">
            <a:avLst/>
          </a:prstGeom>
        </p:spPr>
      </p:pic>
      <p:sp>
        <p:nvSpPr>
          <p:cNvPr id="8" name="Slide Number Placeholder 7"/>
          <p:cNvSpPr>
            <a:spLocks noGrp="1"/>
          </p:cNvSpPr>
          <p:nvPr>
            <p:ph type="sldNum" sz="quarter" idx="12"/>
          </p:nvPr>
        </p:nvSpPr>
        <p:spPr/>
        <p:txBody>
          <a:bodyPr/>
          <a:lstStyle/>
          <a:p>
            <a:fld id="{0FF54DE5-C571-48E8-A5BC-B369434E2F44}" type="slidenum">
              <a:rPr lang="en-US" smtClean="0"/>
              <a:t>35</a:t>
            </a:fld>
            <a:endParaRPr lang="en-US"/>
          </a:p>
        </p:txBody>
      </p:sp>
    </p:spTree>
    <p:extLst>
      <p:ext uri="{BB962C8B-B14F-4D97-AF65-F5344CB8AC3E}">
        <p14:creationId xmlns:p14="http://schemas.microsoft.com/office/powerpoint/2010/main" val="491521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CE9F5-A853-465D-A600-4881A772A1A3}"/>
              </a:ext>
            </a:extLst>
          </p:cNvPr>
          <p:cNvSpPr>
            <a:spLocks noGrp="1"/>
          </p:cNvSpPr>
          <p:nvPr>
            <p:ph type="title"/>
          </p:nvPr>
        </p:nvSpPr>
        <p:spPr/>
        <p:txBody>
          <a:bodyPr/>
          <a:lstStyle/>
          <a:p>
            <a:r>
              <a:rPr lang="en-US" dirty="0"/>
              <a:t>Benders decomposition for nonlinear programming problem</a:t>
            </a:r>
          </a:p>
        </p:txBody>
      </p:sp>
      <p:sp>
        <p:nvSpPr>
          <p:cNvPr id="3" name="Content Placeholder 2">
            <a:extLst>
              <a:ext uri="{FF2B5EF4-FFF2-40B4-BE49-F238E27FC236}">
                <a16:creationId xmlns="" xmlns:a16="http://schemas.microsoft.com/office/drawing/2014/main" id="{EF9C1731-CC19-456C-92EE-E3DAD454E7D3}"/>
              </a:ext>
            </a:extLst>
          </p:cNvPr>
          <p:cNvSpPr>
            <a:spLocks noGrp="1"/>
          </p:cNvSpPr>
          <p:nvPr>
            <p:ph idx="1"/>
          </p:nvPr>
        </p:nvSpPr>
        <p:spPr>
          <a:xfrm>
            <a:off x="1104900" y="1600200"/>
            <a:ext cx="9982200" cy="4572000"/>
          </a:xfrm>
        </p:spPr>
        <p:txBody>
          <a:bodyPr/>
          <a:lstStyle/>
          <a:p>
            <a:pPr>
              <a:buFont typeface="Wingdings" panose="05000000000000000000" pitchFamily="2" charset="2"/>
              <a:buChar char="q"/>
            </a:pPr>
            <a:r>
              <a:rPr lang="en-US" dirty="0"/>
              <a:t>Initialization</a:t>
            </a:r>
          </a:p>
          <a:p>
            <a:pPr lvl="1"/>
            <a:r>
              <a:rPr lang="en-US" dirty="0"/>
              <a:t>Set</a:t>
            </a:r>
          </a:p>
          <a:p>
            <a:pPr lvl="1"/>
            <a:endParaRPr lang="en-US" dirty="0"/>
          </a:p>
          <a:p>
            <a:pPr lvl="1"/>
            <a:endParaRPr lang="en-US" dirty="0"/>
          </a:p>
          <a:p>
            <a:pPr>
              <a:buFont typeface="Wingdings" panose="05000000000000000000" pitchFamily="2" charset="2"/>
              <a:buChar char="q"/>
            </a:pPr>
            <a:r>
              <a:rPr lang="en-US" dirty="0"/>
              <a:t>Subproblem</a:t>
            </a:r>
          </a:p>
          <a:p>
            <a:pPr lvl="1"/>
            <a:r>
              <a:rPr lang="en-US" dirty="0"/>
              <a:t>Solve	</a:t>
            </a:r>
          </a:p>
        </p:txBody>
      </p:sp>
      <p:pic>
        <p:nvPicPr>
          <p:cNvPr id="4" name="Picture 3">
            <a:extLst>
              <a:ext uri="{FF2B5EF4-FFF2-40B4-BE49-F238E27FC236}">
                <a16:creationId xmlns="" xmlns:a16="http://schemas.microsoft.com/office/drawing/2014/main" id="{930DD9B3-6519-4211-89A5-35B87111DA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223606" y="1898682"/>
            <a:ext cx="3314111" cy="405979"/>
          </a:xfrm>
          <a:prstGeom prst="rect">
            <a:avLst/>
          </a:prstGeom>
        </p:spPr>
      </p:pic>
      <p:pic>
        <p:nvPicPr>
          <p:cNvPr id="5" name="Picture 4">
            <a:extLst>
              <a:ext uri="{FF2B5EF4-FFF2-40B4-BE49-F238E27FC236}">
                <a16:creationId xmlns="" xmlns:a16="http://schemas.microsoft.com/office/drawing/2014/main" id="{91A1DEA0-522B-4FC5-BAAD-FB159575F1C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3295649" y="3727868"/>
            <a:ext cx="5156292" cy="1917152"/>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36</a:t>
            </a:fld>
            <a:endParaRPr lang="en-US"/>
          </a:p>
        </p:txBody>
      </p:sp>
    </p:spTree>
    <p:extLst>
      <p:ext uri="{BB962C8B-B14F-4D97-AF65-F5344CB8AC3E}">
        <p14:creationId xmlns:p14="http://schemas.microsoft.com/office/powerpoint/2010/main" val="2936618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506B5D-C21E-4505-A060-0AF13281DC6C}"/>
              </a:ext>
            </a:extLst>
          </p:cNvPr>
          <p:cNvSpPr>
            <a:spLocks noGrp="1"/>
          </p:cNvSpPr>
          <p:nvPr>
            <p:ph type="title"/>
          </p:nvPr>
        </p:nvSpPr>
        <p:spPr/>
        <p:txBody>
          <a:bodyPr/>
          <a:lstStyle/>
          <a:p>
            <a:r>
              <a:rPr lang="en-US" dirty="0"/>
              <a:t>Benders decomposition for nonlinear programming problem</a:t>
            </a:r>
          </a:p>
        </p:txBody>
      </p:sp>
      <p:sp>
        <p:nvSpPr>
          <p:cNvPr id="3" name="Content Placeholder 2">
            <a:extLst>
              <a:ext uri="{FF2B5EF4-FFF2-40B4-BE49-F238E27FC236}">
                <a16:creationId xmlns="" xmlns:a16="http://schemas.microsoft.com/office/drawing/2014/main" id="{320D6268-E0C3-4D21-9FE0-70FFEC0AF7E2}"/>
              </a:ext>
            </a:extLst>
          </p:cNvPr>
          <p:cNvSpPr>
            <a:spLocks noGrp="1"/>
          </p:cNvSpPr>
          <p:nvPr>
            <p:ph idx="1"/>
          </p:nvPr>
        </p:nvSpPr>
        <p:spPr/>
        <p:txBody>
          <a:bodyPr/>
          <a:lstStyle/>
          <a:p>
            <a:pPr>
              <a:buFont typeface="Wingdings" panose="05000000000000000000" pitchFamily="2" charset="2"/>
              <a:buChar char="q"/>
            </a:pPr>
            <a:r>
              <a:rPr lang="en-US" dirty="0"/>
              <a:t>Convergence check</a:t>
            </a:r>
          </a:p>
          <a:p>
            <a:pPr>
              <a:buFont typeface="Wingdings" panose="05000000000000000000" pitchFamily="2" charset="2"/>
              <a:buChar char="q"/>
            </a:pPr>
            <a:endParaRPr lang="en-US" dirty="0"/>
          </a:p>
          <a:p>
            <a:pPr lvl="1"/>
            <a:r>
              <a:rPr lang="en-US" dirty="0"/>
              <a:t> Upper bound:                                 		Lower bound:</a:t>
            </a:r>
          </a:p>
          <a:p>
            <a:pPr lvl="1"/>
            <a:endParaRPr lang="en-US" dirty="0"/>
          </a:p>
          <a:p>
            <a:pPr lvl="1"/>
            <a:endParaRPr lang="en-US" dirty="0"/>
          </a:p>
          <a:p>
            <a:pPr marL="228600" lvl="1">
              <a:spcBef>
                <a:spcPts val="1800"/>
              </a:spcBef>
              <a:buFont typeface="Wingdings" panose="05000000000000000000" pitchFamily="2" charset="2"/>
              <a:buChar char="q"/>
            </a:pPr>
            <a:r>
              <a:rPr lang="en-US" dirty="0"/>
              <a:t>Master problem: This is different from linear which is only a function of </a:t>
            </a:r>
            <a:r>
              <a:rPr lang="en-US" dirty="0" smtClean="0"/>
              <a:t>x </a:t>
            </a:r>
            <a:endParaRPr lang="en-US" dirty="0"/>
          </a:p>
          <a:p>
            <a:pPr lvl="1"/>
            <a:r>
              <a:rPr lang="en-US" dirty="0"/>
              <a:t>Solve</a:t>
            </a:r>
          </a:p>
          <a:p>
            <a:pPr>
              <a:buFont typeface="Wingdings" panose="05000000000000000000" pitchFamily="2" charset="2"/>
              <a:buChar char="q"/>
            </a:pPr>
            <a:endParaRPr lang="en-US" dirty="0"/>
          </a:p>
        </p:txBody>
      </p:sp>
      <p:pic>
        <p:nvPicPr>
          <p:cNvPr id="5" name="Picture 4">
            <a:extLst>
              <a:ext uri="{FF2B5EF4-FFF2-40B4-BE49-F238E27FC236}">
                <a16:creationId xmlns="" xmlns:a16="http://schemas.microsoft.com/office/drawing/2014/main" id="{2C6D501B-E911-453B-9FE4-061FDE48229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4622900" y="1893007"/>
            <a:ext cx="2585620" cy="438917"/>
          </a:xfrm>
          <a:prstGeom prst="rect">
            <a:avLst/>
          </a:prstGeom>
        </p:spPr>
      </p:pic>
      <p:pic>
        <p:nvPicPr>
          <p:cNvPr id="6" name="Picture 5">
            <a:extLst>
              <a:ext uri="{FF2B5EF4-FFF2-40B4-BE49-F238E27FC236}">
                <a16:creationId xmlns="" xmlns:a16="http://schemas.microsoft.com/office/drawing/2014/main" id="{EFA5591A-0005-4646-8E7E-98EEDAFA4A3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3045603" y="2874358"/>
            <a:ext cx="2217740" cy="406438"/>
          </a:xfrm>
          <a:prstGeom prst="rect">
            <a:avLst/>
          </a:prstGeom>
        </p:spPr>
      </p:pic>
      <p:pic>
        <p:nvPicPr>
          <p:cNvPr id="7" name="Picture 6">
            <a:extLst>
              <a:ext uri="{FF2B5EF4-FFF2-40B4-BE49-F238E27FC236}">
                <a16:creationId xmlns="" xmlns:a16="http://schemas.microsoft.com/office/drawing/2014/main" id="{AEBC5831-78A8-41A3-B13C-9A428FA22902}"/>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3359018" y="3823230"/>
            <a:ext cx="6699381" cy="2211176"/>
          </a:xfrm>
          <a:prstGeom prst="rect">
            <a:avLst/>
          </a:prstGeom>
        </p:spPr>
      </p:pic>
      <p:pic>
        <p:nvPicPr>
          <p:cNvPr id="8" name="Picture 7">
            <a:extLst>
              <a:ext uri="{FF2B5EF4-FFF2-40B4-BE49-F238E27FC236}">
                <a16:creationId xmlns="" xmlns:a16="http://schemas.microsoft.com/office/drawing/2014/main" id="{B217C090-77A7-4C8A-A787-8F93A89FF73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8780106" y="2824664"/>
            <a:ext cx="1394216" cy="456132"/>
          </a:xfrm>
          <a:prstGeom prst="rect">
            <a:avLst/>
          </a:prstGeom>
        </p:spPr>
      </p:pic>
      <p:sp>
        <p:nvSpPr>
          <p:cNvPr id="4" name="Slide Number Placeholder 3"/>
          <p:cNvSpPr>
            <a:spLocks noGrp="1"/>
          </p:cNvSpPr>
          <p:nvPr>
            <p:ph type="sldNum" sz="quarter" idx="12"/>
          </p:nvPr>
        </p:nvSpPr>
        <p:spPr/>
        <p:txBody>
          <a:bodyPr/>
          <a:lstStyle/>
          <a:p>
            <a:fld id="{0FF54DE5-C571-48E8-A5BC-B369434E2F44}" type="slidenum">
              <a:rPr lang="en-US" smtClean="0"/>
              <a:t>37</a:t>
            </a:fld>
            <a:endParaRPr lang="en-US"/>
          </a:p>
        </p:txBody>
      </p:sp>
    </p:spTree>
    <p:extLst>
      <p:ext uri="{BB962C8B-B14F-4D97-AF65-F5344CB8AC3E}">
        <p14:creationId xmlns:p14="http://schemas.microsoft.com/office/powerpoint/2010/main" val="2791252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a:t>MIXED-INTEGER PROGRAMMING PROBLEM</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a:t>Benders decomposition</a:t>
            </a:r>
          </a:p>
        </p:txBody>
      </p:sp>
      <p:sp>
        <p:nvSpPr>
          <p:cNvPr id="4" name="Slide Number Placeholder 3"/>
          <p:cNvSpPr>
            <a:spLocks noGrp="1"/>
          </p:cNvSpPr>
          <p:nvPr>
            <p:ph type="sldNum" sz="quarter" idx="12"/>
          </p:nvPr>
        </p:nvSpPr>
        <p:spPr/>
        <p:txBody>
          <a:bodyPr/>
          <a:lstStyle/>
          <a:p>
            <a:fld id="{0FF54DE5-C571-48E8-A5BC-B369434E2F44}" type="slidenum">
              <a:rPr lang="en-US" smtClean="0"/>
              <a:pPr/>
              <a:t>38</a:t>
            </a:fld>
            <a:endParaRPr lang="en-US"/>
          </a:p>
        </p:txBody>
      </p:sp>
    </p:spTree>
    <p:extLst>
      <p:ext uri="{BB962C8B-B14F-4D97-AF65-F5344CB8AC3E}">
        <p14:creationId xmlns:p14="http://schemas.microsoft.com/office/powerpoint/2010/main" val="3698059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1B9A4D-A566-4E4C-8E82-97C0F04E1AB6}"/>
              </a:ext>
            </a:extLst>
          </p:cNvPr>
          <p:cNvSpPr>
            <a:spLocks noGrp="1"/>
          </p:cNvSpPr>
          <p:nvPr>
            <p:ph type="title"/>
          </p:nvPr>
        </p:nvSpPr>
        <p:spPr/>
        <p:txBody>
          <a:bodyPr/>
          <a:lstStyle/>
          <a:p>
            <a:r>
              <a:rPr lang="en-US" dirty="0"/>
              <a:t>Benders decomposition for mixed-integer programming</a:t>
            </a:r>
          </a:p>
        </p:txBody>
      </p:sp>
      <p:sp>
        <p:nvSpPr>
          <p:cNvPr id="3" name="Content Placeholder 2">
            <a:extLst>
              <a:ext uri="{FF2B5EF4-FFF2-40B4-BE49-F238E27FC236}">
                <a16:creationId xmlns="" xmlns:a16="http://schemas.microsoft.com/office/drawing/2014/main" id="{25F3AD0C-741E-45B9-9C73-57B2FEA88DB0}"/>
              </a:ext>
            </a:extLst>
          </p:cNvPr>
          <p:cNvSpPr>
            <a:spLocks noGrp="1"/>
          </p:cNvSpPr>
          <p:nvPr>
            <p:ph idx="1"/>
          </p:nvPr>
        </p:nvSpPr>
        <p:spPr/>
        <p:txBody>
          <a:bodyPr/>
          <a:lstStyle/>
          <a:p>
            <a:r>
              <a:rPr lang="en-US" dirty="0"/>
              <a:t>Consider integer variables as complicating variables</a:t>
            </a:r>
          </a:p>
          <a:p>
            <a:endParaRPr lang="en-US" dirty="0"/>
          </a:p>
          <a:p>
            <a:endParaRPr lang="en-US" dirty="0"/>
          </a:p>
          <a:p>
            <a:r>
              <a:rPr lang="en-US" dirty="0"/>
              <a:t>Assumption: The continuous programming problem resulting from fixing integer variables to given is convex (Obvious for mixed-integer linear programming)</a:t>
            </a:r>
          </a:p>
        </p:txBody>
      </p:sp>
      <p:pic>
        <p:nvPicPr>
          <p:cNvPr id="1026" name="Picture 2" descr="“integer”的图片搜索结果">
            <a:extLst>
              <a:ext uri="{FF2B5EF4-FFF2-40B4-BE49-F238E27FC236}">
                <a16:creationId xmlns="" xmlns:a16="http://schemas.microsoft.com/office/drawing/2014/main" id="{A5E10A2A-F46A-4D2B-B19C-0A0DE6B74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7582" y="4162425"/>
            <a:ext cx="3048000" cy="20097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FF54DE5-C571-48E8-A5BC-B369434E2F44}" type="slidenum">
              <a:rPr lang="en-US" smtClean="0"/>
              <a:t>39</a:t>
            </a:fld>
            <a:endParaRPr lang="en-US"/>
          </a:p>
        </p:txBody>
      </p:sp>
    </p:spTree>
    <p:extLst>
      <p:ext uri="{BB962C8B-B14F-4D97-AF65-F5344CB8AC3E}">
        <p14:creationId xmlns:p14="http://schemas.microsoft.com/office/powerpoint/2010/main" val="479388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110769-7459-4BA5-AC73-E137C6C82B2D}"/>
              </a:ext>
            </a:extLst>
          </p:cNvPr>
          <p:cNvSpPr>
            <a:spLocks noGrp="1"/>
          </p:cNvSpPr>
          <p:nvPr>
            <p:ph type="title"/>
          </p:nvPr>
        </p:nvSpPr>
        <p:spPr/>
        <p:txBody>
          <a:bodyPr/>
          <a:lstStyle/>
          <a:p>
            <a:r>
              <a:rPr lang="en-US" dirty="0"/>
              <a:t>Optimization problems</a:t>
            </a:r>
          </a:p>
        </p:txBody>
      </p:sp>
      <p:sp>
        <p:nvSpPr>
          <p:cNvPr id="3" name="Content Placeholder 2">
            <a:extLst>
              <a:ext uri="{FF2B5EF4-FFF2-40B4-BE49-F238E27FC236}">
                <a16:creationId xmlns="" xmlns:a16="http://schemas.microsoft.com/office/drawing/2014/main" id="{117CE11C-49D5-4B8B-A121-47403B3659B7}"/>
              </a:ext>
            </a:extLst>
          </p:cNvPr>
          <p:cNvSpPr>
            <a:spLocks noGrp="1"/>
          </p:cNvSpPr>
          <p:nvPr>
            <p:ph idx="1"/>
          </p:nvPr>
        </p:nvSpPr>
        <p:spPr>
          <a:xfrm>
            <a:off x="970429" y="1510809"/>
            <a:ext cx="9982200" cy="4572000"/>
          </a:xfrm>
        </p:spPr>
        <p:txBody>
          <a:bodyPr/>
          <a:lstStyle/>
          <a:p>
            <a:pPr marL="0" indent="0">
              <a:buNone/>
            </a:pPr>
            <a:r>
              <a:rPr lang="en-US" dirty="0"/>
              <a:t>General form of the optimization problem</a:t>
            </a:r>
            <a:r>
              <a:rPr lang="en-US" dirty="0" smtClean="0"/>
              <a:t>:</a:t>
            </a:r>
            <a:endParaRPr lang="en-US" dirty="0"/>
          </a:p>
        </p:txBody>
      </p:sp>
      <p:pic>
        <p:nvPicPr>
          <p:cNvPr id="1026" name="Picture 2" descr="“optimization”的图片搜索结果">
            <a:extLst>
              <a:ext uri="{FF2B5EF4-FFF2-40B4-BE49-F238E27FC236}">
                <a16:creationId xmlns="" xmlns:a16="http://schemas.microsoft.com/office/drawing/2014/main" id="{D234B9D0-C1EF-488F-90AD-880737D5AD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6271" y="4789115"/>
            <a:ext cx="2149311" cy="1677673"/>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相关图片">
            <a:extLst>
              <a:ext uri="{FF2B5EF4-FFF2-40B4-BE49-F238E27FC236}">
                <a16:creationId xmlns="" xmlns:a16="http://schemas.microsoft.com/office/drawing/2014/main" id="{C2AEF902-83E0-4EFB-95C1-17CEB310A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4789115"/>
            <a:ext cx="2461987" cy="167797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0FF54DE5-C571-48E8-A5BC-B369434E2F44}" type="slidenum">
              <a:rPr lang="en-US" smtClean="0"/>
              <a:t>4</a:t>
            </a:fld>
            <a:endParaRPr lang="en-US"/>
          </a:p>
        </p:txBody>
      </p:sp>
      <p:pic>
        <p:nvPicPr>
          <p:cNvPr id="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7742" y="1975967"/>
            <a:ext cx="27559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30705" y="4175896"/>
            <a:ext cx="6489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03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24F959-504F-45A5-9383-AFC4B16758C6}"/>
              </a:ext>
            </a:extLst>
          </p:cNvPr>
          <p:cNvSpPr>
            <a:spLocks noGrp="1"/>
          </p:cNvSpPr>
          <p:nvPr>
            <p:ph type="title"/>
          </p:nvPr>
        </p:nvSpPr>
        <p:spPr/>
        <p:txBody>
          <a:bodyPr/>
          <a:lstStyle/>
          <a:p>
            <a:r>
              <a:rPr lang="en-US" dirty="0"/>
              <a:t>General form of mixed-integer linear programming</a:t>
            </a:r>
          </a:p>
        </p:txBody>
      </p:sp>
      <p:sp>
        <p:nvSpPr>
          <p:cNvPr id="3" name="Content Placeholder 2">
            <a:extLst>
              <a:ext uri="{FF2B5EF4-FFF2-40B4-BE49-F238E27FC236}">
                <a16:creationId xmlns="" xmlns:a16="http://schemas.microsoft.com/office/drawing/2014/main" id="{E5388303-537B-48C5-B8F5-516477FCD7F8}"/>
              </a:ext>
            </a:extLst>
          </p:cNvPr>
          <p:cNvSpPr>
            <a:spLocks noGrp="1"/>
          </p:cNvSpPr>
          <p:nvPr>
            <p:ph idx="1"/>
          </p:nvPr>
        </p:nvSpPr>
        <p:spPr/>
        <p:txBody>
          <a:bodyPr/>
          <a:lstStyle/>
          <a:p>
            <a:r>
              <a:rPr lang="en-US" dirty="0"/>
              <a:t>MILP</a:t>
            </a:r>
          </a:p>
        </p:txBody>
      </p:sp>
      <p:pic>
        <p:nvPicPr>
          <p:cNvPr id="4" name="Picture 3">
            <a:extLst>
              <a:ext uri="{FF2B5EF4-FFF2-40B4-BE49-F238E27FC236}">
                <a16:creationId xmlns="" xmlns:a16="http://schemas.microsoft.com/office/drawing/2014/main" id="{5052954C-5F51-47B3-8451-D0B927D0057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337725" y="2057841"/>
            <a:ext cx="7160468" cy="3264832"/>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40</a:t>
            </a:fld>
            <a:endParaRPr lang="en-US"/>
          </a:p>
        </p:txBody>
      </p:sp>
    </p:spTree>
    <p:extLst>
      <p:ext uri="{BB962C8B-B14F-4D97-AF65-F5344CB8AC3E}">
        <p14:creationId xmlns:p14="http://schemas.microsoft.com/office/powerpoint/2010/main" val="865066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4842E2-4E8D-4397-85F4-B6D4367CBB8A}"/>
              </a:ext>
            </a:extLst>
          </p:cNvPr>
          <p:cNvSpPr>
            <a:spLocks noGrp="1"/>
          </p:cNvSpPr>
          <p:nvPr>
            <p:ph type="title"/>
          </p:nvPr>
        </p:nvSpPr>
        <p:spPr/>
        <p:txBody>
          <a:bodyPr/>
          <a:lstStyle/>
          <a:p>
            <a:r>
              <a:rPr lang="en-US" dirty="0"/>
              <a:t>Benders </a:t>
            </a:r>
            <a:r>
              <a:rPr lang="en-US" altLang="zh-CN" dirty="0"/>
              <a:t>d</a:t>
            </a:r>
            <a:r>
              <a:rPr lang="en-US" dirty="0"/>
              <a:t>ecomposition for MILP problems</a:t>
            </a:r>
          </a:p>
        </p:txBody>
      </p:sp>
      <p:sp>
        <p:nvSpPr>
          <p:cNvPr id="3" name="Content Placeholder 2">
            <a:extLst>
              <a:ext uri="{FF2B5EF4-FFF2-40B4-BE49-F238E27FC236}">
                <a16:creationId xmlns="" xmlns:a16="http://schemas.microsoft.com/office/drawing/2014/main" id="{0FA5CD40-0802-4576-AEB9-452819450634}"/>
              </a:ext>
            </a:extLst>
          </p:cNvPr>
          <p:cNvSpPr>
            <a:spLocks noGrp="1"/>
          </p:cNvSpPr>
          <p:nvPr>
            <p:ph idx="1"/>
          </p:nvPr>
        </p:nvSpPr>
        <p:spPr/>
        <p:txBody>
          <a:bodyPr/>
          <a:lstStyle/>
          <a:p>
            <a:pPr>
              <a:buFont typeface="Wingdings" panose="05000000000000000000" pitchFamily="2" charset="2"/>
              <a:buChar char="q"/>
            </a:pPr>
            <a:r>
              <a:rPr lang="en-US" dirty="0"/>
              <a:t>Initialization</a:t>
            </a:r>
          </a:p>
          <a:p>
            <a:pPr lvl="1"/>
            <a:r>
              <a:rPr lang="en-US" dirty="0"/>
              <a:t>Loop index </a:t>
            </a:r>
            <a:r>
              <a:rPr lang="el-GR" i="1" dirty="0">
                <a:latin typeface="CMMI10"/>
              </a:rPr>
              <a:t>ν</a:t>
            </a:r>
            <a:r>
              <a:rPr lang="en-US" i="1" dirty="0">
                <a:latin typeface="CMMI10"/>
              </a:rPr>
              <a:t> </a:t>
            </a:r>
            <a:r>
              <a:rPr lang="en-US" dirty="0"/>
              <a:t>= 1</a:t>
            </a:r>
          </a:p>
          <a:p>
            <a:pPr lvl="1"/>
            <a:r>
              <a:rPr lang="en-US" dirty="0"/>
              <a:t>Set</a:t>
            </a:r>
          </a:p>
          <a:p>
            <a:pPr lvl="1"/>
            <a:endParaRPr lang="en-US" dirty="0"/>
          </a:p>
          <a:p>
            <a:pPr lvl="1"/>
            <a:endParaRPr lang="en-US" dirty="0"/>
          </a:p>
          <a:p>
            <a:pPr>
              <a:buFont typeface="Wingdings" panose="05000000000000000000" pitchFamily="2" charset="2"/>
              <a:buChar char="q"/>
            </a:pPr>
            <a:r>
              <a:rPr lang="en-US" dirty="0"/>
              <a:t>Subproblem</a:t>
            </a:r>
          </a:p>
          <a:p>
            <a:pPr lvl="1"/>
            <a:r>
              <a:rPr lang="en-US" dirty="0"/>
              <a:t>Solve linear programming</a:t>
            </a:r>
          </a:p>
          <a:p>
            <a:pPr lvl="1"/>
            <a:endParaRPr lang="en-US" dirty="0"/>
          </a:p>
        </p:txBody>
      </p:sp>
      <p:pic>
        <p:nvPicPr>
          <p:cNvPr id="4" name="Picture 3">
            <a:extLst>
              <a:ext uri="{FF2B5EF4-FFF2-40B4-BE49-F238E27FC236}">
                <a16:creationId xmlns="" xmlns:a16="http://schemas.microsoft.com/office/drawing/2014/main" id="{08CAF40E-ABD0-4F39-930D-AB155733A49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4814595" y="2241517"/>
            <a:ext cx="2629883" cy="1336736"/>
          </a:xfrm>
          <a:prstGeom prst="rect">
            <a:avLst/>
          </a:prstGeom>
        </p:spPr>
      </p:pic>
      <p:pic>
        <p:nvPicPr>
          <p:cNvPr id="5" name="Picture 4">
            <a:extLst>
              <a:ext uri="{FF2B5EF4-FFF2-40B4-BE49-F238E27FC236}">
                <a16:creationId xmlns="" xmlns:a16="http://schemas.microsoft.com/office/drawing/2014/main" id="{04D8AF04-13B6-4A2F-B942-F5208CEC428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3014050" y="4040155"/>
            <a:ext cx="5370750" cy="2559083"/>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41</a:t>
            </a:fld>
            <a:endParaRPr lang="en-US"/>
          </a:p>
        </p:txBody>
      </p:sp>
    </p:spTree>
    <p:extLst>
      <p:ext uri="{BB962C8B-B14F-4D97-AF65-F5344CB8AC3E}">
        <p14:creationId xmlns:p14="http://schemas.microsoft.com/office/powerpoint/2010/main" val="4003392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4B377B-C996-4E65-9EB0-5EAD05BF6384}"/>
              </a:ext>
            </a:extLst>
          </p:cNvPr>
          <p:cNvSpPr>
            <a:spLocks noGrp="1"/>
          </p:cNvSpPr>
          <p:nvPr>
            <p:ph type="title"/>
          </p:nvPr>
        </p:nvSpPr>
        <p:spPr/>
        <p:txBody>
          <a:bodyPr/>
          <a:lstStyle/>
          <a:p>
            <a:r>
              <a:rPr lang="en-US" dirty="0"/>
              <a:t>Benders </a:t>
            </a:r>
            <a:r>
              <a:rPr lang="en-US" altLang="zh-CN" dirty="0"/>
              <a:t>d</a:t>
            </a:r>
            <a:r>
              <a:rPr lang="en-US" dirty="0"/>
              <a:t>ecomposition for MILP problems</a:t>
            </a:r>
          </a:p>
        </p:txBody>
      </p:sp>
      <p:sp>
        <p:nvSpPr>
          <p:cNvPr id="3" name="Content Placeholder 2">
            <a:extLst>
              <a:ext uri="{FF2B5EF4-FFF2-40B4-BE49-F238E27FC236}">
                <a16:creationId xmlns="" xmlns:a16="http://schemas.microsoft.com/office/drawing/2014/main" id="{D470175D-F653-4EB5-8AD6-D1ECA8FF0B4E}"/>
              </a:ext>
            </a:extLst>
          </p:cNvPr>
          <p:cNvSpPr>
            <a:spLocks noGrp="1"/>
          </p:cNvSpPr>
          <p:nvPr>
            <p:ph idx="1"/>
          </p:nvPr>
        </p:nvSpPr>
        <p:spPr/>
        <p:txBody>
          <a:bodyPr/>
          <a:lstStyle/>
          <a:p>
            <a:pPr>
              <a:buFont typeface="Wingdings" panose="05000000000000000000" pitchFamily="2" charset="2"/>
              <a:buChar char="q"/>
            </a:pPr>
            <a:r>
              <a:rPr lang="en-US" dirty="0"/>
              <a:t>Convergence checking</a:t>
            </a:r>
          </a:p>
          <a:p>
            <a:pPr lvl="1"/>
            <a:r>
              <a:rPr lang="en-US" dirty="0"/>
              <a:t>Upper bound</a:t>
            </a:r>
          </a:p>
          <a:p>
            <a:pPr lvl="1"/>
            <a:endParaRPr lang="en-US" dirty="0"/>
          </a:p>
          <a:p>
            <a:pPr lvl="1"/>
            <a:endParaRPr lang="en-US" dirty="0"/>
          </a:p>
          <a:p>
            <a:pPr lvl="1"/>
            <a:endParaRPr lang="en-US" dirty="0"/>
          </a:p>
          <a:p>
            <a:pPr lvl="1"/>
            <a:endParaRPr lang="en-US" dirty="0"/>
          </a:p>
          <a:p>
            <a:pPr lvl="1"/>
            <a:r>
              <a:rPr lang="en-US" dirty="0"/>
              <a:t>Lower bound</a:t>
            </a:r>
          </a:p>
          <a:p>
            <a:pPr lvl="1"/>
            <a:endParaRPr lang="en-US" dirty="0"/>
          </a:p>
          <a:p>
            <a:pPr lvl="1"/>
            <a:endParaRPr lang="en-US" dirty="0"/>
          </a:p>
          <a:p>
            <a:pPr lvl="1"/>
            <a:endParaRPr lang="en-US" dirty="0"/>
          </a:p>
          <a:p>
            <a:pPr lvl="1"/>
            <a:endParaRPr lang="en-US" dirty="0"/>
          </a:p>
          <a:p>
            <a:pPr lvl="1"/>
            <a:r>
              <a:rPr lang="en-US" dirty="0"/>
              <a:t>Stopping criterion</a:t>
            </a:r>
          </a:p>
          <a:p>
            <a:pPr lvl="1"/>
            <a:endParaRPr lang="en-US" dirty="0"/>
          </a:p>
        </p:txBody>
      </p:sp>
      <p:pic>
        <p:nvPicPr>
          <p:cNvPr id="4" name="Picture 3">
            <a:extLst>
              <a:ext uri="{FF2B5EF4-FFF2-40B4-BE49-F238E27FC236}">
                <a16:creationId xmlns="" xmlns:a16="http://schemas.microsoft.com/office/drawing/2014/main" id="{01D735B2-5370-4F92-830A-5FB2FA6F384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4105470" y="2351023"/>
            <a:ext cx="3075214" cy="746192"/>
          </a:xfrm>
          <a:prstGeom prst="rect">
            <a:avLst/>
          </a:prstGeom>
        </p:spPr>
      </p:pic>
      <p:pic>
        <p:nvPicPr>
          <p:cNvPr id="5" name="Picture 4">
            <a:extLst>
              <a:ext uri="{FF2B5EF4-FFF2-40B4-BE49-F238E27FC236}">
                <a16:creationId xmlns="" xmlns:a16="http://schemas.microsoft.com/office/drawing/2014/main" id="{3958BD73-2840-4F58-8BB7-B4D705A15170}"/>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4105470" y="3727843"/>
            <a:ext cx="2836409" cy="958786"/>
          </a:xfrm>
          <a:prstGeom prst="rect">
            <a:avLst/>
          </a:prstGeom>
        </p:spPr>
      </p:pic>
      <p:pic>
        <p:nvPicPr>
          <p:cNvPr id="6" name="Picture 5">
            <a:extLst>
              <a:ext uri="{FF2B5EF4-FFF2-40B4-BE49-F238E27FC236}">
                <a16:creationId xmlns="" xmlns:a16="http://schemas.microsoft.com/office/drawing/2014/main" id="{01D7C714-514B-4B34-86C5-EEB785F1DAE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4508113" y="5482551"/>
            <a:ext cx="2031122" cy="385656"/>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42</a:t>
            </a:fld>
            <a:endParaRPr lang="en-US"/>
          </a:p>
        </p:txBody>
      </p:sp>
    </p:spTree>
    <p:extLst>
      <p:ext uri="{BB962C8B-B14F-4D97-AF65-F5344CB8AC3E}">
        <p14:creationId xmlns:p14="http://schemas.microsoft.com/office/powerpoint/2010/main" val="3301246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05E8AB-0436-437A-B468-1B2C73EA1959}"/>
              </a:ext>
            </a:extLst>
          </p:cNvPr>
          <p:cNvSpPr>
            <a:spLocks noGrp="1"/>
          </p:cNvSpPr>
          <p:nvPr>
            <p:ph type="title"/>
          </p:nvPr>
        </p:nvSpPr>
        <p:spPr/>
        <p:txBody>
          <a:bodyPr/>
          <a:lstStyle/>
          <a:p>
            <a:r>
              <a:rPr lang="en-US" dirty="0"/>
              <a:t>Benders </a:t>
            </a:r>
            <a:r>
              <a:rPr lang="en-US" altLang="zh-CN" dirty="0"/>
              <a:t>d</a:t>
            </a:r>
            <a:r>
              <a:rPr lang="en-US" dirty="0"/>
              <a:t>ecomposition for MILP problems</a:t>
            </a:r>
          </a:p>
        </p:txBody>
      </p:sp>
      <p:sp>
        <p:nvSpPr>
          <p:cNvPr id="3" name="Content Placeholder 2">
            <a:extLst>
              <a:ext uri="{FF2B5EF4-FFF2-40B4-BE49-F238E27FC236}">
                <a16:creationId xmlns="" xmlns:a16="http://schemas.microsoft.com/office/drawing/2014/main" id="{36DF0B73-FB5A-4E0E-9322-AA8D9FAC1E97}"/>
              </a:ext>
            </a:extLst>
          </p:cNvPr>
          <p:cNvSpPr>
            <a:spLocks noGrp="1"/>
          </p:cNvSpPr>
          <p:nvPr>
            <p:ph idx="1"/>
          </p:nvPr>
        </p:nvSpPr>
        <p:spPr>
          <a:xfrm>
            <a:off x="1198206" y="1646853"/>
            <a:ext cx="9982200" cy="4572000"/>
          </a:xfrm>
        </p:spPr>
        <p:txBody>
          <a:bodyPr/>
          <a:lstStyle/>
          <a:p>
            <a:pPr>
              <a:buFont typeface="Wingdings" panose="05000000000000000000" pitchFamily="2" charset="2"/>
              <a:buChar char="q"/>
            </a:pPr>
            <a:r>
              <a:rPr lang="en-US" dirty="0"/>
              <a:t>Master </a:t>
            </a:r>
            <a:r>
              <a:rPr lang="en-US" dirty="0" smtClean="0"/>
              <a:t>problem</a:t>
            </a:r>
            <a:endParaRPr lang="en-US" dirty="0"/>
          </a:p>
          <a:p>
            <a:pPr lvl="1"/>
            <a:r>
              <a:rPr lang="en-US" dirty="0"/>
              <a:t>Solve</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lvl="1"/>
            <a:r>
              <a:rPr lang="en-US" dirty="0"/>
              <a:t>Obtain the optimal solution and continue to solve </a:t>
            </a:r>
            <a:r>
              <a:rPr lang="en-US" dirty="0" err="1" smtClean="0"/>
              <a:t>subproblem</a:t>
            </a:r>
            <a:endParaRPr lang="en-US" dirty="0" smtClean="0"/>
          </a:p>
          <a:p>
            <a:pPr lvl="1"/>
            <a:r>
              <a:rPr lang="en-US" dirty="0" smtClean="0"/>
              <a:t>Pure integer programming and can be solved by simplex</a:t>
            </a:r>
            <a:endParaRPr lang="en-US" dirty="0"/>
          </a:p>
          <a:p>
            <a:pPr marL="0" indent="0">
              <a:buNone/>
            </a:pPr>
            <a:endParaRPr lang="en-US" dirty="0"/>
          </a:p>
          <a:p>
            <a:pPr>
              <a:buFont typeface="Wingdings" panose="05000000000000000000" pitchFamily="2" charset="2"/>
              <a:buChar char="q"/>
            </a:pPr>
            <a:endParaRPr lang="en-US" dirty="0"/>
          </a:p>
        </p:txBody>
      </p:sp>
      <p:pic>
        <p:nvPicPr>
          <p:cNvPr id="4" name="Picture 3">
            <a:extLst>
              <a:ext uri="{FF2B5EF4-FFF2-40B4-BE49-F238E27FC236}">
                <a16:creationId xmlns="" xmlns:a16="http://schemas.microsoft.com/office/drawing/2014/main" id="{C9A930F2-2978-46F1-81F0-D0521022833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733869" y="2075961"/>
            <a:ext cx="6450475" cy="3055876"/>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43</a:t>
            </a:fld>
            <a:endParaRPr lang="en-US"/>
          </a:p>
        </p:txBody>
      </p:sp>
    </p:spTree>
    <p:extLst>
      <p:ext uri="{BB962C8B-B14F-4D97-AF65-F5344CB8AC3E}">
        <p14:creationId xmlns:p14="http://schemas.microsoft.com/office/powerpoint/2010/main" val="1301545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71E74F-C815-4364-98E2-17AE35919FA6}"/>
              </a:ext>
            </a:extLst>
          </p:cNvPr>
          <p:cNvSpPr>
            <a:spLocks noGrp="1"/>
          </p:cNvSpPr>
          <p:nvPr>
            <p:ph type="title"/>
          </p:nvPr>
        </p:nvSpPr>
        <p:spPr/>
        <p:txBody>
          <a:bodyPr/>
          <a:lstStyle/>
          <a:p>
            <a:r>
              <a:rPr lang="en-US" dirty="0"/>
              <a:t>General form of mixed-integer nonlinear programming</a:t>
            </a:r>
          </a:p>
        </p:txBody>
      </p:sp>
      <p:sp>
        <p:nvSpPr>
          <p:cNvPr id="3" name="Content Placeholder 2">
            <a:extLst>
              <a:ext uri="{FF2B5EF4-FFF2-40B4-BE49-F238E27FC236}">
                <a16:creationId xmlns="" xmlns:a16="http://schemas.microsoft.com/office/drawing/2014/main" id="{EC313AB3-AAF9-4115-8F26-02FBF213B1B6}"/>
              </a:ext>
            </a:extLst>
          </p:cNvPr>
          <p:cNvSpPr>
            <a:spLocks noGrp="1"/>
          </p:cNvSpPr>
          <p:nvPr>
            <p:ph idx="1"/>
          </p:nvPr>
        </p:nvSpPr>
        <p:spPr/>
        <p:txBody>
          <a:bodyPr/>
          <a:lstStyle/>
          <a:p>
            <a:r>
              <a:rPr lang="en-US" dirty="0"/>
              <a:t>MINLP</a:t>
            </a:r>
          </a:p>
        </p:txBody>
      </p:sp>
      <p:pic>
        <p:nvPicPr>
          <p:cNvPr id="4" name="Picture 3">
            <a:extLst>
              <a:ext uri="{FF2B5EF4-FFF2-40B4-BE49-F238E27FC236}">
                <a16:creationId xmlns="" xmlns:a16="http://schemas.microsoft.com/office/drawing/2014/main" id="{AAEB2B50-E0FF-4357-A2CF-1435DB13CD7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143223" y="2239346"/>
            <a:ext cx="8184444" cy="3191653"/>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44</a:t>
            </a:fld>
            <a:endParaRPr lang="en-US"/>
          </a:p>
        </p:txBody>
      </p:sp>
    </p:spTree>
    <p:extLst>
      <p:ext uri="{BB962C8B-B14F-4D97-AF65-F5344CB8AC3E}">
        <p14:creationId xmlns:p14="http://schemas.microsoft.com/office/powerpoint/2010/main" val="908561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54CB16-D105-4361-BA79-2C38164ADEC4}"/>
              </a:ext>
            </a:extLst>
          </p:cNvPr>
          <p:cNvSpPr>
            <a:spLocks noGrp="1"/>
          </p:cNvSpPr>
          <p:nvPr>
            <p:ph type="title"/>
          </p:nvPr>
        </p:nvSpPr>
        <p:spPr>
          <a:xfrm>
            <a:off x="1104899" y="76200"/>
            <a:ext cx="10549036" cy="1096962"/>
          </a:xfrm>
        </p:spPr>
        <p:txBody>
          <a:bodyPr/>
          <a:lstStyle/>
          <a:p>
            <a:r>
              <a:rPr lang="en-US" dirty="0"/>
              <a:t>Benders decomposition for mixed-integer nonlinear programming</a:t>
            </a:r>
          </a:p>
        </p:txBody>
      </p:sp>
      <p:sp>
        <p:nvSpPr>
          <p:cNvPr id="3" name="Content Placeholder 2">
            <a:extLst>
              <a:ext uri="{FF2B5EF4-FFF2-40B4-BE49-F238E27FC236}">
                <a16:creationId xmlns="" xmlns:a16="http://schemas.microsoft.com/office/drawing/2014/main" id="{A8B171C8-6648-4A74-832C-249FA4CE87C0}"/>
              </a:ext>
            </a:extLst>
          </p:cNvPr>
          <p:cNvSpPr>
            <a:spLocks noGrp="1"/>
          </p:cNvSpPr>
          <p:nvPr>
            <p:ph idx="1"/>
          </p:nvPr>
        </p:nvSpPr>
        <p:spPr>
          <a:xfrm>
            <a:off x="1104899" y="1600200"/>
            <a:ext cx="9982200" cy="4572000"/>
          </a:xfrm>
        </p:spPr>
        <p:txBody>
          <a:bodyPr/>
          <a:lstStyle/>
          <a:p>
            <a:pPr>
              <a:buFont typeface="Wingdings" panose="05000000000000000000" pitchFamily="2" charset="2"/>
              <a:buChar char="q"/>
            </a:pPr>
            <a:r>
              <a:rPr lang="en-US" dirty="0"/>
              <a:t>Initialization</a:t>
            </a:r>
          </a:p>
          <a:p>
            <a:pPr lvl="1">
              <a:buFont typeface="Wingdings" panose="05000000000000000000" pitchFamily="2" charset="2"/>
              <a:buChar char="q"/>
            </a:pPr>
            <a:r>
              <a:rPr lang="en-US" dirty="0"/>
              <a:t>Loop index :</a:t>
            </a:r>
          </a:p>
          <a:p>
            <a:pPr lvl="1"/>
            <a:r>
              <a:rPr lang="en-US" dirty="0"/>
              <a:t>Solve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Obtain trivial solution: </a:t>
            </a:r>
          </a:p>
        </p:txBody>
      </p:sp>
      <p:pic>
        <p:nvPicPr>
          <p:cNvPr id="4" name="Picture 3">
            <a:extLst>
              <a:ext uri="{FF2B5EF4-FFF2-40B4-BE49-F238E27FC236}">
                <a16:creationId xmlns="" xmlns:a16="http://schemas.microsoft.com/office/drawing/2014/main" id="{2DD414D6-B802-40CB-B275-6EB862AF823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438010" y="2591870"/>
            <a:ext cx="6175843" cy="1810962"/>
          </a:xfrm>
          <a:prstGeom prst="rect">
            <a:avLst/>
          </a:prstGeom>
        </p:spPr>
      </p:pic>
      <p:pic>
        <p:nvPicPr>
          <p:cNvPr id="5" name="Picture 4">
            <a:extLst>
              <a:ext uri="{FF2B5EF4-FFF2-40B4-BE49-F238E27FC236}">
                <a16:creationId xmlns="" xmlns:a16="http://schemas.microsoft.com/office/drawing/2014/main" id="{5B53A9E5-E235-4846-8DDF-79A22E1C933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4004970" y="4829870"/>
            <a:ext cx="2731732" cy="360650"/>
          </a:xfrm>
          <a:prstGeom prst="rect">
            <a:avLst/>
          </a:prstGeom>
        </p:spPr>
      </p:pic>
      <p:pic>
        <p:nvPicPr>
          <p:cNvPr id="6" name="Picture 5">
            <a:extLst>
              <a:ext uri="{FF2B5EF4-FFF2-40B4-BE49-F238E27FC236}">
                <a16:creationId xmlns="" xmlns:a16="http://schemas.microsoft.com/office/drawing/2014/main" id="{94F1DF86-1585-48A2-A60F-5788A5E714B4}"/>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2976465" y="1987865"/>
            <a:ext cx="635454" cy="257616"/>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45</a:t>
            </a:fld>
            <a:endParaRPr lang="en-US"/>
          </a:p>
        </p:txBody>
      </p:sp>
    </p:spTree>
    <p:extLst>
      <p:ext uri="{BB962C8B-B14F-4D97-AF65-F5344CB8AC3E}">
        <p14:creationId xmlns:p14="http://schemas.microsoft.com/office/powerpoint/2010/main" val="1252457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73D82C-DEEB-4232-98F7-EA25A529F88E}"/>
              </a:ext>
            </a:extLst>
          </p:cNvPr>
          <p:cNvSpPr>
            <a:spLocks noGrp="1"/>
          </p:cNvSpPr>
          <p:nvPr>
            <p:ph type="title"/>
          </p:nvPr>
        </p:nvSpPr>
        <p:spPr>
          <a:xfrm>
            <a:off x="1104899" y="76200"/>
            <a:ext cx="10521043" cy="1096962"/>
          </a:xfrm>
        </p:spPr>
        <p:txBody>
          <a:bodyPr/>
          <a:lstStyle/>
          <a:p>
            <a:r>
              <a:rPr lang="en-US" dirty="0"/>
              <a:t>Benders decomposition for mixed-integer nonlinear programming</a:t>
            </a:r>
          </a:p>
        </p:txBody>
      </p:sp>
      <p:sp>
        <p:nvSpPr>
          <p:cNvPr id="3" name="Content Placeholder 2">
            <a:extLst>
              <a:ext uri="{FF2B5EF4-FFF2-40B4-BE49-F238E27FC236}">
                <a16:creationId xmlns="" xmlns:a16="http://schemas.microsoft.com/office/drawing/2014/main" id="{BD71D681-E3E3-4694-88A6-2D2C03E12C82}"/>
              </a:ext>
            </a:extLst>
          </p:cNvPr>
          <p:cNvSpPr>
            <a:spLocks noGrp="1"/>
          </p:cNvSpPr>
          <p:nvPr>
            <p:ph idx="1"/>
          </p:nvPr>
        </p:nvSpPr>
        <p:spPr/>
        <p:txBody>
          <a:bodyPr/>
          <a:lstStyle/>
          <a:p>
            <a:pPr>
              <a:buFont typeface="Wingdings" panose="05000000000000000000" pitchFamily="2" charset="2"/>
              <a:buChar char="q"/>
            </a:pPr>
            <a:r>
              <a:rPr lang="en-US" dirty="0"/>
              <a:t>Subproblem</a:t>
            </a:r>
          </a:p>
          <a:p>
            <a:pPr lvl="1"/>
            <a:r>
              <a:rPr lang="en-US" dirty="0"/>
              <a:t>Solve NLP</a:t>
            </a:r>
          </a:p>
        </p:txBody>
      </p:sp>
      <p:pic>
        <p:nvPicPr>
          <p:cNvPr id="4" name="Picture 3">
            <a:extLst>
              <a:ext uri="{FF2B5EF4-FFF2-40B4-BE49-F238E27FC236}">
                <a16:creationId xmlns="" xmlns:a16="http://schemas.microsoft.com/office/drawing/2014/main" id="{CA7C7358-EC9C-428E-BBD0-C0B0A66A7C9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565918" y="2437234"/>
            <a:ext cx="7388484" cy="3161332"/>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46</a:t>
            </a:fld>
            <a:endParaRPr lang="en-US"/>
          </a:p>
        </p:txBody>
      </p:sp>
    </p:spTree>
    <p:extLst>
      <p:ext uri="{BB962C8B-B14F-4D97-AF65-F5344CB8AC3E}">
        <p14:creationId xmlns:p14="http://schemas.microsoft.com/office/powerpoint/2010/main" val="399712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D19B98-20C2-41C3-A7C0-440EEEE3E40F}"/>
              </a:ext>
            </a:extLst>
          </p:cNvPr>
          <p:cNvSpPr>
            <a:spLocks noGrp="1"/>
          </p:cNvSpPr>
          <p:nvPr>
            <p:ph type="title"/>
          </p:nvPr>
        </p:nvSpPr>
        <p:spPr>
          <a:xfrm>
            <a:off x="1104900" y="76200"/>
            <a:ext cx="10716986" cy="1096962"/>
          </a:xfrm>
        </p:spPr>
        <p:txBody>
          <a:bodyPr/>
          <a:lstStyle/>
          <a:p>
            <a:r>
              <a:rPr lang="en-US" dirty="0"/>
              <a:t>Benders decomposition for mixed-integer nonlinear programming</a:t>
            </a:r>
          </a:p>
        </p:txBody>
      </p:sp>
      <p:sp>
        <p:nvSpPr>
          <p:cNvPr id="3" name="Content Placeholder 2">
            <a:extLst>
              <a:ext uri="{FF2B5EF4-FFF2-40B4-BE49-F238E27FC236}">
                <a16:creationId xmlns="" xmlns:a16="http://schemas.microsoft.com/office/drawing/2014/main" id="{8E0770E0-0A42-4661-B8EC-8A1E9962B9DD}"/>
              </a:ext>
            </a:extLst>
          </p:cNvPr>
          <p:cNvSpPr>
            <a:spLocks noGrp="1"/>
          </p:cNvSpPr>
          <p:nvPr>
            <p:ph idx="1"/>
          </p:nvPr>
        </p:nvSpPr>
        <p:spPr/>
        <p:txBody>
          <a:bodyPr/>
          <a:lstStyle/>
          <a:p>
            <a:pPr>
              <a:buFont typeface="Wingdings" panose="05000000000000000000" pitchFamily="2" charset="2"/>
              <a:buChar char="q"/>
            </a:pPr>
            <a:r>
              <a:rPr lang="en-US" dirty="0"/>
              <a:t>Convergence checking</a:t>
            </a:r>
          </a:p>
          <a:p>
            <a:pPr lvl="1"/>
            <a:r>
              <a:rPr lang="en-US" dirty="0"/>
              <a:t>Upper bound</a:t>
            </a:r>
          </a:p>
          <a:p>
            <a:pPr lvl="1"/>
            <a:endParaRPr lang="en-US" dirty="0"/>
          </a:p>
          <a:p>
            <a:pPr lvl="1"/>
            <a:endParaRPr lang="en-US" dirty="0"/>
          </a:p>
          <a:p>
            <a:pPr lvl="1"/>
            <a:endParaRPr lang="en-US" dirty="0"/>
          </a:p>
          <a:p>
            <a:pPr lvl="1"/>
            <a:endParaRPr lang="en-US" dirty="0"/>
          </a:p>
          <a:p>
            <a:pPr lvl="1"/>
            <a:r>
              <a:rPr lang="en-US" dirty="0"/>
              <a:t>Lower bound</a:t>
            </a:r>
          </a:p>
          <a:p>
            <a:pPr lvl="1"/>
            <a:endParaRPr lang="en-US" dirty="0"/>
          </a:p>
          <a:p>
            <a:pPr lvl="1"/>
            <a:endParaRPr lang="en-US" dirty="0"/>
          </a:p>
          <a:p>
            <a:pPr lvl="1"/>
            <a:endParaRPr lang="en-US" dirty="0"/>
          </a:p>
          <a:p>
            <a:pPr lvl="1"/>
            <a:endParaRPr lang="en-US" dirty="0"/>
          </a:p>
          <a:p>
            <a:pPr lvl="1"/>
            <a:r>
              <a:rPr lang="en-US" dirty="0"/>
              <a:t>Stopping criterion</a:t>
            </a:r>
          </a:p>
          <a:p>
            <a:pPr lvl="1"/>
            <a:endParaRPr lang="en-US" dirty="0"/>
          </a:p>
        </p:txBody>
      </p:sp>
      <p:pic>
        <p:nvPicPr>
          <p:cNvPr id="4" name="Picture 3">
            <a:extLst>
              <a:ext uri="{FF2B5EF4-FFF2-40B4-BE49-F238E27FC236}">
                <a16:creationId xmlns="" xmlns:a16="http://schemas.microsoft.com/office/drawing/2014/main" id="{36AADF47-BF20-4465-9818-B600229396A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3974841" y="2418862"/>
            <a:ext cx="4227253" cy="615947"/>
          </a:xfrm>
          <a:prstGeom prst="rect">
            <a:avLst/>
          </a:prstGeom>
        </p:spPr>
      </p:pic>
      <p:pic>
        <p:nvPicPr>
          <p:cNvPr id="5" name="Picture 4">
            <a:extLst>
              <a:ext uri="{FF2B5EF4-FFF2-40B4-BE49-F238E27FC236}">
                <a16:creationId xmlns="" xmlns:a16="http://schemas.microsoft.com/office/drawing/2014/main" id="{2019ACB5-CF17-49C3-8BF4-E002F33D000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5271888" y="4005178"/>
            <a:ext cx="1627370" cy="482846"/>
          </a:xfrm>
          <a:prstGeom prst="rect">
            <a:avLst/>
          </a:prstGeom>
        </p:spPr>
      </p:pic>
      <p:pic>
        <p:nvPicPr>
          <p:cNvPr id="6" name="Picture 5">
            <a:extLst>
              <a:ext uri="{FF2B5EF4-FFF2-40B4-BE49-F238E27FC236}">
                <a16:creationId xmlns="" xmlns:a16="http://schemas.microsoft.com/office/drawing/2014/main" id="{94D6BD51-0C40-4E86-8443-09FA3A11553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5080439" y="5458393"/>
            <a:ext cx="2031122" cy="385656"/>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47</a:t>
            </a:fld>
            <a:endParaRPr lang="en-US"/>
          </a:p>
        </p:txBody>
      </p:sp>
    </p:spTree>
    <p:extLst>
      <p:ext uri="{BB962C8B-B14F-4D97-AF65-F5344CB8AC3E}">
        <p14:creationId xmlns:p14="http://schemas.microsoft.com/office/powerpoint/2010/main" val="105887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C5ACDF-07D9-4FC4-BE1E-42BB3493FBFA}"/>
              </a:ext>
            </a:extLst>
          </p:cNvPr>
          <p:cNvSpPr>
            <a:spLocks noGrp="1"/>
          </p:cNvSpPr>
          <p:nvPr>
            <p:ph type="title"/>
          </p:nvPr>
        </p:nvSpPr>
        <p:spPr>
          <a:xfrm>
            <a:off x="1104899" y="76200"/>
            <a:ext cx="10530373" cy="1096962"/>
          </a:xfrm>
        </p:spPr>
        <p:txBody>
          <a:bodyPr/>
          <a:lstStyle/>
          <a:p>
            <a:r>
              <a:rPr lang="en-US" dirty="0"/>
              <a:t>Benders decomposition for mixed-integer nonlinear programming</a:t>
            </a:r>
          </a:p>
        </p:txBody>
      </p:sp>
      <p:sp>
        <p:nvSpPr>
          <p:cNvPr id="3" name="Content Placeholder 2">
            <a:extLst>
              <a:ext uri="{FF2B5EF4-FFF2-40B4-BE49-F238E27FC236}">
                <a16:creationId xmlns="" xmlns:a16="http://schemas.microsoft.com/office/drawing/2014/main" id="{D03E306B-D802-41A3-8A2F-507D3C894544}"/>
              </a:ext>
            </a:extLst>
          </p:cNvPr>
          <p:cNvSpPr>
            <a:spLocks noGrp="1"/>
          </p:cNvSpPr>
          <p:nvPr>
            <p:ph idx="1"/>
          </p:nvPr>
        </p:nvSpPr>
        <p:spPr/>
        <p:txBody>
          <a:bodyPr/>
          <a:lstStyle/>
          <a:p>
            <a:pPr>
              <a:buFont typeface="Wingdings" panose="05000000000000000000" pitchFamily="2" charset="2"/>
              <a:buChar char="q"/>
            </a:pPr>
            <a:r>
              <a:rPr lang="en-US" dirty="0"/>
              <a:t>Master </a:t>
            </a:r>
            <a:r>
              <a:rPr lang="en-US" dirty="0" smtClean="0"/>
              <a:t>problem</a:t>
            </a:r>
          </a:p>
          <a:p>
            <a:pPr>
              <a:buFont typeface="Wingdings" panose="05000000000000000000" pitchFamily="2" charset="2"/>
              <a:buChar char="q"/>
            </a:pPr>
            <a:endParaRPr lang="en-US" dirty="0"/>
          </a:p>
        </p:txBody>
      </p:sp>
      <p:pic>
        <p:nvPicPr>
          <p:cNvPr id="4" name="Picture 3">
            <a:extLst>
              <a:ext uri="{FF2B5EF4-FFF2-40B4-BE49-F238E27FC236}">
                <a16:creationId xmlns="" xmlns:a16="http://schemas.microsoft.com/office/drawing/2014/main" id="{FB6A379B-DB69-4DE8-9CB7-AA384D8BDEF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473014" y="2435291"/>
            <a:ext cx="8261662" cy="1269740"/>
          </a:xfrm>
          <a:prstGeom prst="rect">
            <a:avLst/>
          </a:prstGeom>
        </p:spPr>
      </p:pic>
      <p:pic>
        <p:nvPicPr>
          <p:cNvPr id="5" name="Picture 4">
            <a:extLst>
              <a:ext uri="{FF2B5EF4-FFF2-40B4-BE49-F238E27FC236}">
                <a16:creationId xmlns="" xmlns:a16="http://schemas.microsoft.com/office/drawing/2014/main" id="{2CAAD654-7DB0-4D37-BA4C-6808F1AF5F1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2473014" y="3640361"/>
            <a:ext cx="8261662" cy="1799521"/>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48</a:t>
            </a:fld>
            <a:endParaRPr lang="en-US"/>
          </a:p>
        </p:txBody>
      </p:sp>
    </p:spTree>
    <p:extLst>
      <p:ext uri="{BB962C8B-B14F-4D97-AF65-F5344CB8AC3E}">
        <p14:creationId xmlns:p14="http://schemas.microsoft.com/office/powerpoint/2010/main" val="2306731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95FE38-EF1D-473F-8795-909A8A39B962}"/>
              </a:ext>
            </a:extLst>
          </p:cNvPr>
          <p:cNvSpPr>
            <a:spLocks noGrp="1"/>
          </p:cNvSpPr>
          <p:nvPr>
            <p:ph type="title"/>
          </p:nvPr>
        </p:nvSpPr>
        <p:spPr/>
        <p:txBody>
          <a:bodyPr/>
          <a:lstStyle/>
          <a:p>
            <a:r>
              <a:rPr lang="en-US" dirty="0"/>
              <a:t>Convergence</a:t>
            </a:r>
          </a:p>
        </p:txBody>
      </p:sp>
      <p:sp>
        <p:nvSpPr>
          <p:cNvPr id="3" name="Content Placeholder 2">
            <a:extLst>
              <a:ext uri="{FF2B5EF4-FFF2-40B4-BE49-F238E27FC236}">
                <a16:creationId xmlns="" xmlns:a16="http://schemas.microsoft.com/office/drawing/2014/main" id="{85FAABDD-1FA6-4F54-AE8A-83876B8F3B68}"/>
              </a:ext>
            </a:extLst>
          </p:cNvPr>
          <p:cNvSpPr>
            <a:spLocks noGrp="1"/>
          </p:cNvSpPr>
          <p:nvPr>
            <p:ph idx="1"/>
          </p:nvPr>
        </p:nvSpPr>
        <p:spPr/>
        <p:txBody>
          <a:bodyPr>
            <a:normAutofit lnSpcReduction="10000"/>
          </a:bodyPr>
          <a:lstStyle/>
          <a:p>
            <a:r>
              <a:rPr lang="en-US" dirty="0"/>
              <a:t>The convergence of the Benders decomposition algorithm for MINLP problems is guaranteed as long as the envelope of function 		is convex</a:t>
            </a:r>
          </a:p>
          <a:p>
            <a:endParaRPr lang="en-US" dirty="0"/>
          </a:p>
          <a:p>
            <a:endParaRPr lang="en-US" dirty="0"/>
          </a:p>
          <a:p>
            <a:endParaRPr lang="en-US" dirty="0"/>
          </a:p>
          <a:p>
            <a:endParaRPr lang="en-US" dirty="0"/>
          </a:p>
          <a:p>
            <a:endParaRPr lang="en-US" dirty="0"/>
          </a:p>
          <a:p>
            <a:endParaRPr lang="en-US" dirty="0"/>
          </a:p>
          <a:p>
            <a:r>
              <a:rPr lang="en-US" dirty="0"/>
              <a:t>In practice, local convexity (vs. global convexity) normally suffices because in engineering or science applications variable limits usually tightly bound the feasibility region</a:t>
            </a:r>
          </a:p>
        </p:txBody>
      </p:sp>
      <p:pic>
        <p:nvPicPr>
          <p:cNvPr id="4" name="Picture 3">
            <a:extLst>
              <a:ext uri="{FF2B5EF4-FFF2-40B4-BE49-F238E27FC236}">
                <a16:creationId xmlns="" xmlns:a16="http://schemas.microsoft.com/office/drawing/2014/main" id="{A7108852-7C20-4AB2-BA98-EFE8A20B3F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6850380" y="1941347"/>
            <a:ext cx="1521460" cy="275437"/>
          </a:xfrm>
          <a:prstGeom prst="rect">
            <a:avLst/>
          </a:prstGeom>
        </p:spPr>
      </p:pic>
      <p:pic>
        <p:nvPicPr>
          <p:cNvPr id="5" name="Picture 4">
            <a:extLst>
              <a:ext uri="{FF2B5EF4-FFF2-40B4-BE49-F238E27FC236}">
                <a16:creationId xmlns="" xmlns:a16="http://schemas.microsoft.com/office/drawing/2014/main" id="{FB9CC717-7DDF-4B12-84C4-6A3F984BC76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2468879" y="2507130"/>
            <a:ext cx="6673567" cy="2191869"/>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49</a:t>
            </a:fld>
            <a:endParaRPr lang="en-US"/>
          </a:p>
        </p:txBody>
      </p:sp>
    </p:spTree>
    <p:extLst>
      <p:ext uri="{BB962C8B-B14F-4D97-AF65-F5344CB8AC3E}">
        <p14:creationId xmlns:p14="http://schemas.microsoft.com/office/powerpoint/2010/main" val="60195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Relaxation</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relaxation</a:t>
            </a:r>
            <a:endParaRPr lang="en-US" sz="2800" dirty="0"/>
          </a:p>
          <a:p>
            <a:pPr marL="203094" indent="0">
              <a:buNone/>
              <a:defRPr/>
            </a:pPr>
            <a:r>
              <a:rPr lang="en-US" dirty="0"/>
              <a:t>     </a:t>
            </a:r>
          </a:p>
        </p:txBody>
      </p:sp>
      <p:sp>
        <p:nvSpPr>
          <p:cNvPr id="90117" name="TextBox 1"/>
          <p:cNvSpPr txBox="1">
            <a:spLocks noChangeArrowheads="1"/>
          </p:cNvSpPr>
          <p:nvPr/>
        </p:nvSpPr>
        <p:spPr bwMode="auto">
          <a:xfrm>
            <a:off x="1863726" y="1595439"/>
            <a:ext cx="83724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marL="660400" indent="-457200">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spcBef>
                <a:spcPts val="700"/>
              </a:spcBef>
              <a:buClr>
                <a:srgbClr val="000000"/>
              </a:buClr>
              <a:buSzPct val="100000"/>
              <a:buFont typeface="Wingdings" charset="2"/>
              <a:buChar char="Ø"/>
            </a:pPr>
            <a:r>
              <a:rPr lang="en-US" altLang="zh-CN" sz="2400">
                <a:latin typeface="Calibri" charset="0"/>
              </a:rPr>
              <a:t>Scale</a:t>
            </a:r>
            <a:r>
              <a:rPr lang="zh-CN" altLang="en-US" sz="2400">
                <a:latin typeface="Calibri" charset="0"/>
              </a:rPr>
              <a:t> </a:t>
            </a:r>
            <a:r>
              <a:rPr lang="en-US" altLang="zh-CN" sz="2400">
                <a:latin typeface="Calibri" charset="0"/>
              </a:rPr>
              <a:t>discrete</a:t>
            </a:r>
            <a:r>
              <a:rPr lang="zh-CN" altLang="en-US" sz="2400">
                <a:latin typeface="Calibri" charset="0"/>
              </a:rPr>
              <a:t> </a:t>
            </a:r>
            <a:r>
              <a:rPr lang="en-US" altLang="zh-CN" sz="2400">
                <a:latin typeface="Calibri" charset="0"/>
              </a:rPr>
              <a:t>variables</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continuous</a:t>
            </a:r>
            <a:r>
              <a:rPr lang="zh-CN" altLang="en-US" sz="2400">
                <a:latin typeface="Calibri" charset="0"/>
              </a:rPr>
              <a:t> </a:t>
            </a:r>
            <a:r>
              <a:rPr lang="en-US" altLang="zh-CN" sz="2400">
                <a:latin typeface="Calibri" charset="0"/>
              </a:rPr>
              <a:t>variables;</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Optimize</a:t>
            </a:r>
            <a:r>
              <a:rPr lang="zh-CN" altLang="en-US" sz="2400">
                <a:latin typeface="Calibri" charset="0"/>
              </a:rPr>
              <a:t> </a:t>
            </a:r>
            <a:r>
              <a:rPr lang="en-US" altLang="zh-CN" sz="2400">
                <a:latin typeface="Calibri" charset="0"/>
              </a:rPr>
              <a:t>via</a:t>
            </a:r>
            <a:r>
              <a:rPr lang="zh-CN" altLang="en-US" sz="2400">
                <a:latin typeface="Calibri" charset="0"/>
              </a:rPr>
              <a:t> </a:t>
            </a:r>
            <a:r>
              <a:rPr lang="en-US" altLang="zh-CN" sz="2400">
                <a:latin typeface="Calibri" charset="0"/>
              </a:rPr>
              <a:t>continuous</a:t>
            </a:r>
            <a:r>
              <a:rPr lang="zh-CN" altLang="en-US" sz="2400">
                <a:latin typeface="Calibri" charset="0"/>
              </a:rPr>
              <a:t> </a:t>
            </a:r>
            <a:r>
              <a:rPr lang="en-US" altLang="zh-CN" sz="2400">
                <a:latin typeface="Calibri" charset="0"/>
              </a:rPr>
              <a:t>optimization</a:t>
            </a:r>
            <a:r>
              <a:rPr lang="zh-CN" altLang="en-US" sz="2400">
                <a:latin typeface="Calibri" charset="0"/>
              </a:rPr>
              <a:t> </a:t>
            </a:r>
            <a:r>
              <a:rPr lang="en-US" altLang="zh-CN" sz="2400">
                <a:latin typeface="Calibri" charset="0"/>
              </a:rPr>
              <a:t>method;</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Mapping</a:t>
            </a:r>
            <a:r>
              <a:rPr lang="zh-CN" altLang="en-US" sz="2400">
                <a:latin typeface="Calibri" charset="0"/>
              </a:rPr>
              <a:t> </a:t>
            </a:r>
            <a:r>
              <a:rPr lang="en-US" altLang="zh-CN" sz="2400">
                <a:latin typeface="Calibri" charset="0"/>
              </a:rPr>
              <a:t>from</a:t>
            </a:r>
            <a:r>
              <a:rPr lang="zh-CN" altLang="en-US" sz="2400">
                <a:latin typeface="Calibri" charset="0"/>
              </a:rPr>
              <a:t> </a:t>
            </a:r>
            <a:r>
              <a:rPr lang="en-US" altLang="zh-CN" sz="2400">
                <a:latin typeface="Calibri" charset="0"/>
              </a:rPr>
              <a:t>continuous</a:t>
            </a:r>
            <a:r>
              <a:rPr lang="zh-CN" altLang="en-US" sz="2400">
                <a:latin typeface="Calibri" charset="0"/>
              </a:rPr>
              <a:t> </a:t>
            </a:r>
            <a:r>
              <a:rPr lang="en-US" altLang="zh-CN" sz="2400">
                <a:latin typeface="Calibri" charset="0"/>
              </a:rPr>
              <a:t>variables</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discrete</a:t>
            </a:r>
            <a:r>
              <a:rPr lang="zh-CN" altLang="en-US" sz="2400">
                <a:latin typeface="Calibri" charset="0"/>
              </a:rPr>
              <a:t> </a:t>
            </a:r>
            <a:r>
              <a:rPr lang="en-US" altLang="zh-CN" sz="2400">
                <a:latin typeface="Calibri" charset="0"/>
              </a:rPr>
              <a:t>variables;</a:t>
            </a:r>
            <a:r>
              <a:rPr lang="zh-CN" altLang="en-US" sz="2400">
                <a:latin typeface="Calibri" charset="0"/>
              </a:rPr>
              <a:t> </a:t>
            </a:r>
          </a:p>
        </p:txBody>
      </p:sp>
      <p:sp>
        <p:nvSpPr>
          <p:cNvPr id="13" name="文本框 12"/>
          <p:cNvSpPr txBox="1">
            <a:spLocks noRot="1" noChangeAspect="1" noMove="1" noResize="1" noEditPoints="1" noAdjustHandles="1" noChangeArrowheads="1" noChangeShapeType="1" noTextEdit="1"/>
          </p:cNvSpPr>
          <p:nvPr/>
        </p:nvSpPr>
        <p:spPr>
          <a:xfrm>
            <a:off x="1676400" y="3943405"/>
            <a:ext cx="1253998" cy="369332"/>
          </a:xfrm>
          <a:prstGeom prst="rect">
            <a:avLst/>
          </a:prstGeom>
          <a:blipFill>
            <a:blip r:embed="rId3"/>
            <a:stretch>
              <a:fillRect l="-4854" r="-7767" b="-38333"/>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14" name="右箭头 13"/>
          <p:cNvSpPr/>
          <p:nvPr/>
        </p:nvSpPr>
        <p:spPr>
          <a:xfrm>
            <a:off x="3124200" y="3965575"/>
            <a:ext cx="381000"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90120" name="内容占位符 2"/>
          <p:cNvSpPr txBox="1">
            <a:spLocks/>
          </p:cNvSpPr>
          <p:nvPr/>
        </p:nvSpPr>
        <p:spPr bwMode="auto">
          <a:xfrm>
            <a:off x="2743200" y="4629150"/>
            <a:ext cx="1524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Dot"/>
                <a:miter lim="800000"/>
                <a:headEnd/>
                <a:tailEnd/>
              </a14:hiddenLine>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r>
              <a:rPr lang="en-US" altLang="zh-CN" sz="1800" b="1">
                <a:latin typeface="Microsoft YaHei" charset="0"/>
                <a:ea typeface="Microsoft YaHei" charset="0"/>
              </a:rPr>
              <a:t>Relaxation</a:t>
            </a:r>
            <a:endParaRPr lang="zh-CN" altLang="en-US" sz="1800" b="1">
              <a:latin typeface="Microsoft YaHei" charset="0"/>
              <a:ea typeface="Microsoft YaHei" charset="0"/>
            </a:endParaRPr>
          </a:p>
        </p:txBody>
      </p:sp>
      <p:sp>
        <p:nvSpPr>
          <p:cNvPr id="22" name="文本框 21"/>
          <p:cNvSpPr txBox="1">
            <a:spLocks noRot="1" noChangeAspect="1" noMove="1" noResize="1" noEditPoints="1" noAdjustHandles="1" noChangeArrowheads="1" noChangeShapeType="1" noTextEdit="1"/>
          </p:cNvSpPr>
          <p:nvPr/>
        </p:nvSpPr>
        <p:spPr>
          <a:xfrm>
            <a:off x="3886200" y="3680936"/>
            <a:ext cx="1570562" cy="369332"/>
          </a:xfrm>
          <a:prstGeom prst="rect">
            <a:avLst/>
          </a:prstGeom>
          <a:blipFill>
            <a:blip r:embed="rId4"/>
            <a:stretch>
              <a:fillRect r="-389" b="-38333"/>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23" name="右箭头 22"/>
          <p:cNvSpPr/>
          <p:nvPr/>
        </p:nvSpPr>
        <p:spPr>
          <a:xfrm>
            <a:off x="5943600" y="3951288"/>
            <a:ext cx="3810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24" name="内容占位符 2"/>
          <p:cNvSpPr txBox="1">
            <a:spLocks noRot="1" noChangeAspect="1" noMove="1" noResize="1" noEditPoints="1" noAdjustHandles="1" noChangeArrowheads="1" noChangeShapeType="1" noTextEdit="1"/>
          </p:cNvSpPr>
          <p:nvPr/>
        </p:nvSpPr>
        <p:spPr>
          <a:xfrm>
            <a:off x="4629158" y="4540891"/>
            <a:ext cx="2914642" cy="495300"/>
          </a:xfrm>
          <a:prstGeom prst="rect">
            <a:avLst/>
          </a:prstGeom>
          <a:blipFill>
            <a:blip r:embed="rId5"/>
            <a:stretch>
              <a:fillRect b="-33333"/>
            </a:stretch>
          </a:blipFill>
          <a:ln w="28575">
            <a:noFill/>
            <a:prstDash val="dashDot"/>
          </a:ln>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25" name="文本框 24"/>
          <p:cNvSpPr txBox="1">
            <a:spLocks noRot="1" noChangeAspect="1" noMove="1" noResize="1" noEditPoints="1" noAdjustHandles="1" noChangeArrowheads="1" noChangeShapeType="1" noTextEdit="1"/>
          </p:cNvSpPr>
          <p:nvPr/>
        </p:nvSpPr>
        <p:spPr>
          <a:xfrm>
            <a:off x="6648459" y="3924300"/>
            <a:ext cx="1570562" cy="369332"/>
          </a:xfrm>
          <a:prstGeom prst="rect">
            <a:avLst/>
          </a:prstGeom>
          <a:blipFill>
            <a:blip r:embed="rId6"/>
            <a:stretch>
              <a:fillRect r="-1167" b="-38333"/>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26" name="右箭头 25"/>
          <p:cNvSpPr/>
          <p:nvPr/>
        </p:nvSpPr>
        <p:spPr>
          <a:xfrm>
            <a:off x="8610600" y="3954464"/>
            <a:ext cx="381000" cy="369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90126" name="内容占位符 2"/>
          <p:cNvSpPr txBox="1">
            <a:spLocks/>
          </p:cNvSpPr>
          <p:nvPr/>
        </p:nvSpPr>
        <p:spPr bwMode="auto">
          <a:xfrm>
            <a:off x="8218488" y="4629150"/>
            <a:ext cx="1230312" cy="495300"/>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r>
              <a:rPr lang="en-US" altLang="zh-CN" sz="1800" b="1">
                <a:latin typeface="Microsoft YaHei" charset="0"/>
                <a:ea typeface="Microsoft YaHei" charset="0"/>
              </a:rPr>
              <a:t>Mapping</a:t>
            </a:r>
            <a:endParaRPr lang="zh-CN" altLang="en-US" sz="1800" b="1">
              <a:latin typeface="Microsoft YaHei" charset="0"/>
              <a:ea typeface="Microsoft YaHei" charset="0"/>
            </a:endParaRPr>
          </a:p>
        </p:txBody>
      </p:sp>
      <p:sp>
        <p:nvSpPr>
          <p:cNvPr id="28" name="文本框 27"/>
          <p:cNvSpPr txBox="1">
            <a:spLocks noRot="1" noChangeAspect="1" noMove="1" noResize="1" noEditPoints="1" noAdjustHandles="1" noChangeArrowheads="1" noChangeShapeType="1" noTextEdit="1"/>
          </p:cNvSpPr>
          <p:nvPr/>
        </p:nvSpPr>
        <p:spPr>
          <a:xfrm>
            <a:off x="9061579" y="3924300"/>
            <a:ext cx="1570562" cy="369332"/>
          </a:xfrm>
          <a:prstGeom prst="rect">
            <a:avLst/>
          </a:prstGeom>
          <a:blipFill>
            <a:blip r:embed="rId7"/>
            <a:stretch>
              <a:fillRect r="-1550" b="-38333"/>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16" name="文本框 15"/>
          <p:cNvSpPr txBox="1">
            <a:spLocks noRot="1" noChangeAspect="1" noMove="1" noResize="1" noEditPoints="1" noAdjustHandles="1" noChangeArrowheads="1" noChangeShapeType="1" noTextEdit="1"/>
          </p:cNvSpPr>
          <p:nvPr/>
        </p:nvSpPr>
        <p:spPr>
          <a:xfrm>
            <a:off x="4196736" y="3057424"/>
            <a:ext cx="4114800" cy="369332"/>
          </a:xfrm>
          <a:prstGeom prst="rect">
            <a:avLst/>
          </a:prstGeom>
          <a:blipFill>
            <a:blip r:embed="rId8"/>
            <a:stretch>
              <a:fillRect l="-4444" t="-25000" b="-51667"/>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17" name="右箭头 16"/>
          <p:cNvSpPr/>
          <p:nvPr/>
        </p:nvSpPr>
        <p:spPr>
          <a:xfrm>
            <a:off x="4913313" y="5386389"/>
            <a:ext cx="381000" cy="369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8" name="内容占位符 2"/>
          <p:cNvSpPr txBox="1">
            <a:spLocks noRot="1" noChangeAspect="1" noMove="1" noResize="1" noEditPoints="1" noAdjustHandles="1" noChangeArrowheads="1" noChangeShapeType="1" noTextEdit="1"/>
          </p:cNvSpPr>
          <p:nvPr/>
        </p:nvSpPr>
        <p:spPr>
          <a:xfrm>
            <a:off x="4267200" y="5829300"/>
            <a:ext cx="2717920" cy="495300"/>
          </a:xfrm>
          <a:prstGeom prst="rect">
            <a:avLst/>
          </a:prstGeom>
          <a:blipFill>
            <a:blip r:embed="rId9"/>
            <a:stretch>
              <a:fillRect l="-1794" b="-30488"/>
            </a:stretch>
          </a:blipFill>
          <a:ln w="28575">
            <a:noFill/>
            <a:prstDash val="dashDot"/>
          </a:ln>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19" name="文本框 18"/>
          <p:cNvSpPr txBox="1">
            <a:spLocks noRot="1" noChangeAspect="1" noMove="1" noResize="1" noEditPoints="1" noAdjustHandles="1" noChangeArrowheads="1" noChangeShapeType="1" noTextEdit="1"/>
          </p:cNvSpPr>
          <p:nvPr/>
        </p:nvSpPr>
        <p:spPr>
          <a:xfrm>
            <a:off x="5363638" y="5355419"/>
            <a:ext cx="2180162" cy="369332"/>
          </a:xfrm>
          <a:prstGeom prst="rect">
            <a:avLst/>
          </a:prstGeom>
          <a:blipFill>
            <a:blip r:embed="rId10"/>
            <a:stretch>
              <a:fillRect b="-10000"/>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21" name="文本框 20"/>
          <p:cNvSpPr txBox="1">
            <a:spLocks noRot="1" noChangeAspect="1" noMove="1" noResize="1" noEditPoints="1" noAdjustHandles="1" noChangeArrowheads="1" noChangeShapeType="1" noTextEdit="1"/>
          </p:cNvSpPr>
          <p:nvPr/>
        </p:nvSpPr>
        <p:spPr>
          <a:xfrm>
            <a:off x="3657601" y="4202668"/>
            <a:ext cx="1981200" cy="369332"/>
          </a:xfrm>
          <a:prstGeom prst="rect">
            <a:avLst/>
          </a:prstGeom>
          <a:blipFill>
            <a:blip r:embed="rId11"/>
            <a:stretch>
              <a:fillRect l="-4923" r="-4923" b="-14754"/>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90133" name="内容占位符 2"/>
          <p:cNvSpPr txBox="1">
            <a:spLocks/>
          </p:cNvSpPr>
          <p:nvPr/>
        </p:nvSpPr>
        <p:spPr bwMode="auto">
          <a:xfrm>
            <a:off x="3579814" y="3640138"/>
            <a:ext cx="2211387" cy="989012"/>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endParaRPr lang="zh-CN" altLang="en-US" sz="1800" b="1">
              <a:latin typeface="Microsoft YaHei" charset="0"/>
              <a:ea typeface="Microsoft YaHei" charset="0"/>
            </a:endParaRPr>
          </a:p>
        </p:txBody>
      </p:sp>
      <p:sp>
        <p:nvSpPr>
          <p:cNvPr id="4" name="爆炸形 1 3"/>
          <p:cNvSpPr/>
          <p:nvPr/>
        </p:nvSpPr>
        <p:spPr>
          <a:xfrm>
            <a:off x="7772400" y="5208588"/>
            <a:ext cx="2743200" cy="1066800"/>
          </a:xfrm>
          <a:prstGeom prst="irregularSeal1">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kumimoji="1" lang="en-US" altLang="zh-CN" sz="2400" kern="0" dirty="0">
                <a:sym typeface="Arial"/>
              </a:rPr>
              <a:t>Empirical</a:t>
            </a:r>
            <a:endParaRPr kumimoji="1" lang="zh-CN" altLang="en-US" sz="2400" kern="0" dirty="0">
              <a:sym typeface="Arial"/>
            </a:endParaRPr>
          </a:p>
        </p:txBody>
      </p:sp>
      <p:sp>
        <p:nvSpPr>
          <p:cNvPr id="3" name="等于 2"/>
          <p:cNvSpPr/>
          <p:nvPr/>
        </p:nvSpPr>
        <p:spPr>
          <a:xfrm rot="5400000">
            <a:off x="4391025" y="4032250"/>
            <a:ext cx="304800" cy="23495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90136" name="Slide Number Placeholder 5"/>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D1402916-702A-3946-878F-ED2B03EFEF66}" type="slidenum">
              <a:rPr lang="en-US" altLang="zh-CN" sz="2000">
                <a:solidFill>
                  <a:srgbClr val="FFFFFF"/>
                </a:solidFill>
                <a:latin typeface="Calibri" charset="0"/>
                <a:sym typeface="Calibri" charset="0"/>
              </a:rPr>
              <a:pPr/>
              <a:t>5</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71296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F4FCC8-EA38-4FC8-9E7E-8E5E5AFF5425}"/>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9989D015-765E-46B2-AE47-D12EDC15DA9D}"/>
              </a:ext>
            </a:extLst>
          </p:cNvPr>
          <p:cNvSpPr>
            <a:spLocks noGrp="1"/>
          </p:cNvSpPr>
          <p:nvPr>
            <p:ph idx="1"/>
          </p:nvPr>
        </p:nvSpPr>
        <p:spPr/>
        <p:txBody>
          <a:bodyPr/>
          <a:lstStyle/>
          <a:p>
            <a:r>
              <a:rPr lang="en-US" dirty="0"/>
              <a:t>Solve MINLP problem</a:t>
            </a:r>
          </a:p>
          <a:p>
            <a:endParaRPr lang="en-US" dirty="0"/>
          </a:p>
        </p:txBody>
      </p:sp>
      <p:pic>
        <p:nvPicPr>
          <p:cNvPr id="5" name="Picture 4">
            <a:extLst>
              <a:ext uri="{FF2B5EF4-FFF2-40B4-BE49-F238E27FC236}">
                <a16:creationId xmlns="" xmlns:a16="http://schemas.microsoft.com/office/drawing/2014/main" id="{C4550874-D57A-4FBB-88BA-92F5A7FC5A7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654053" y="2158334"/>
            <a:ext cx="4717027" cy="1834008"/>
          </a:xfrm>
          <a:prstGeom prst="rect">
            <a:avLst/>
          </a:prstGeom>
        </p:spPr>
      </p:pic>
      <p:pic>
        <p:nvPicPr>
          <p:cNvPr id="7" name="Picture 6">
            <a:extLst>
              <a:ext uri="{FF2B5EF4-FFF2-40B4-BE49-F238E27FC236}">
                <a16:creationId xmlns="" xmlns:a16="http://schemas.microsoft.com/office/drawing/2014/main" id="{ED026CE5-DCF1-40C7-8E0E-C1C87F7FFF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2877573" y="4252500"/>
            <a:ext cx="5462637" cy="1493766"/>
          </a:xfrm>
          <a:prstGeom prst="rect">
            <a:avLst/>
          </a:prstGeom>
        </p:spPr>
      </p:pic>
      <p:pic>
        <p:nvPicPr>
          <p:cNvPr id="8" name="Picture 7">
            <a:extLst>
              <a:ext uri="{FF2B5EF4-FFF2-40B4-BE49-F238E27FC236}">
                <a16:creationId xmlns="" xmlns:a16="http://schemas.microsoft.com/office/drawing/2014/main" id="{6C51D8F7-CCC6-4A71-A6D0-9220EA08EF2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2877573" y="5708650"/>
            <a:ext cx="5201106" cy="1089660"/>
          </a:xfrm>
          <a:prstGeom prst="rect">
            <a:avLst/>
          </a:prstGeom>
        </p:spPr>
      </p:pic>
      <p:sp>
        <p:nvSpPr>
          <p:cNvPr id="4" name="Slide Number Placeholder 3"/>
          <p:cNvSpPr>
            <a:spLocks noGrp="1"/>
          </p:cNvSpPr>
          <p:nvPr>
            <p:ph type="sldNum" sz="quarter" idx="12"/>
          </p:nvPr>
        </p:nvSpPr>
        <p:spPr/>
        <p:txBody>
          <a:bodyPr/>
          <a:lstStyle/>
          <a:p>
            <a:fld id="{0FF54DE5-C571-48E8-A5BC-B369434E2F44}" type="slidenum">
              <a:rPr lang="en-US" smtClean="0"/>
              <a:t>50</a:t>
            </a:fld>
            <a:endParaRPr lang="en-US"/>
          </a:p>
        </p:txBody>
      </p:sp>
    </p:spTree>
    <p:extLst>
      <p:ext uri="{BB962C8B-B14F-4D97-AF65-F5344CB8AC3E}">
        <p14:creationId xmlns:p14="http://schemas.microsoft.com/office/powerpoint/2010/main" val="2692611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E3AF48-7557-4252-9BD9-55D387DB4B5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1B17C294-7A6D-4B94-8740-0D8AC6038B25}"/>
              </a:ext>
            </a:extLst>
          </p:cNvPr>
          <p:cNvSpPr>
            <a:spLocks noGrp="1"/>
          </p:cNvSpPr>
          <p:nvPr>
            <p:ph idx="1"/>
          </p:nvPr>
        </p:nvSpPr>
        <p:spPr/>
        <p:txBody>
          <a:bodyPr/>
          <a:lstStyle/>
          <a:p>
            <a:endParaRPr lang="en-US" dirty="0"/>
          </a:p>
        </p:txBody>
      </p:sp>
      <p:pic>
        <p:nvPicPr>
          <p:cNvPr id="5" name="Picture 4">
            <a:extLst>
              <a:ext uri="{FF2B5EF4-FFF2-40B4-BE49-F238E27FC236}">
                <a16:creationId xmlns="" xmlns:a16="http://schemas.microsoft.com/office/drawing/2014/main" id="{91755626-313D-4323-AE5B-AB3DE1A97B3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716597" y="1626233"/>
            <a:ext cx="6177279" cy="2485167"/>
          </a:xfrm>
          <a:prstGeom prst="rect">
            <a:avLst/>
          </a:prstGeom>
        </p:spPr>
      </p:pic>
      <p:pic>
        <p:nvPicPr>
          <p:cNvPr id="6" name="Picture 5">
            <a:extLst>
              <a:ext uri="{FF2B5EF4-FFF2-40B4-BE49-F238E27FC236}">
                <a16:creationId xmlns="" xmlns:a16="http://schemas.microsoft.com/office/drawing/2014/main" id="{D37188AA-25E7-4123-A7CA-90882ACFEFA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767080" y="4065680"/>
            <a:ext cx="2418080" cy="261415"/>
          </a:xfrm>
          <a:prstGeom prst="rect">
            <a:avLst/>
          </a:prstGeom>
        </p:spPr>
      </p:pic>
      <p:pic>
        <p:nvPicPr>
          <p:cNvPr id="7" name="Picture 6">
            <a:extLst>
              <a:ext uri="{FF2B5EF4-FFF2-40B4-BE49-F238E27FC236}">
                <a16:creationId xmlns="" xmlns:a16="http://schemas.microsoft.com/office/drawing/2014/main" id="{45F999FA-FFB3-44A5-AD4D-061946155ADB}"/>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7175816" y="4065680"/>
            <a:ext cx="4606261" cy="2424112"/>
          </a:xfrm>
          <a:prstGeom prst="rect">
            <a:avLst/>
          </a:prstGeom>
        </p:spPr>
      </p:pic>
      <p:pic>
        <p:nvPicPr>
          <p:cNvPr id="8" name="Picture 7">
            <a:extLst>
              <a:ext uri="{FF2B5EF4-FFF2-40B4-BE49-F238E27FC236}">
                <a16:creationId xmlns="" xmlns:a16="http://schemas.microsoft.com/office/drawing/2014/main" id="{5F4E396C-3A1C-4B1E-AEDE-646FD8ABB824}"/>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716597" y="4479495"/>
            <a:ext cx="5995056" cy="1892449"/>
          </a:xfrm>
          <a:prstGeom prst="rect">
            <a:avLst/>
          </a:prstGeom>
        </p:spPr>
      </p:pic>
      <p:sp>
        <p:nvSpPr>
          <p:cNvPr id="4" name="Slide Number Placeholder 3"/>
          <p:cNvSpPr>
            <a:spLocks noGrp="1"/>
          </p:cNvSpPr>
          <p:nvPr>
            <p:ph type="sldNum" sz="quarter" idx="12"/>
          </p:nvPr>
        </p:nvSpPr>
        <p:spPr/>
        <p:txBody>
          <a:bodyPr/>
          <a:lstStyle/>
          <a:p>
            <a:fld id="{0FF54DE5-C571-48E8-A5BC-B369434E2F44}" type="slidenum">
              <a:rPr lang="en-US" smtClean="0"/>
              <a:t>51</a:t>
            </a:fld>
            <a:endParaRPr lang="en-US"/>
          </a:p>
        </p:txBody>
      </p:sp>
    </p:spTree>
    <p:extLst>
      <p:ext uri="{BB962C8B-B14F-4D97-AF65-F5344CB8AC3E}">
        <p14:creationId xmlns:p14="http://schemas.microsoft.com/office/powerpoint/2010/main" val="892035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37A5C4-4F10-4CCB-81D6-CF4528C38CD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50D12886-C7D2-40D6-95CB-6B653F6931F8}"/>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FD7C6E8F-382C-467B-B9FF-7450E5DA98B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580640" y="2072640"/>
            <a:ext cx="7053336" cy="3627120"/>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52</a:t>
            </a:fld>
            <a:endParaRPr lang="en-US"/>
          </a:p>
        </p:txBody>
      </p:sp>
    </p:spTree>
    <p:extLst>
      <p:ext uri="{BB962C8B-B14F-4D97-AF65-F5344CB8AC3E}">
        <p14:creationId xmlns:p14="http://schemas.microsoft.com/office/powerpoint/2010/main" val="2035015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CED8C6-FDBD-4AC9-B672-917659ADA29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DC70DE80-DBE5-484F-86F2-B201DB3D4C53}"/>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6B7D98AA-6303-4F8A-885C-1A28B8FA920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3395980" y="1669897"/>
            <a:ext cx="5703206" cy="2286559"/>
          </a:xfrm>
          <a:prstGeom prst="rect">
            <a:avLst/>
          </a:prstGeom>
        </p:spPr>
      </p:pic>
      <p:pic>
        <p:nvPicPr>
          <p:cNvPr id="5" name="Picture 4">
            <a:extLst>
              <a:ext uri="{FF2B5EF4-FFF2-40B4-BE49-F238E27FC236}">
                <a16:creationId xmlns="" xmlns:a16="http://schemas.microsoft.com/office/drawing/2014/main" id="{A3A5FEEB-A6CA-4598-95CB-6259476E69D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3395980" y="3954787"/>
            <a:ext cx="5875020" cy="496735"/>
          </a:xfrm>
          <a:prstGeom prst="rect">
            <a:avLst/>
          </a:prstGeom>
        </p:spPr>
      </p:pic>
      <p:pic>
        <p:nvPicPr>
          <p:cNvPr id="6" name="Picture 5">
            <a:extLst>
              <a:ext uri="{FF2B5EF4-FFF2-40B4-BE49-F238E27FC236}">
                <a16:creationId xmlns="" xmlns:a16="http://schemas.microsoft.com/office/drawing/2014/main" id="{8BA3148F-6055-4798-84C3-520612D302DC}"/>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3395980" y="4451522"/>
            <a:ext cx="6052820" cy="1426132"/>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53</a:t>
            </a:fld>
            <a:endParaRPr lang="en-US"/>
          </a:p>
        </p:txBody>
      </p:sp>
    </p:spTree>
    <p:extLst>
      <p:ext uri="{BB962C8B-B14F-4D97-AF65-F5344CB8AC3E}">
        <p14:creationId xmlns:p14="http://schemas.microsoft.com/office/powerpoint/2010/main" val="3884354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8EC18C-E1CE-4164-9617-3793CF10ACDA}"/>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8CB86B44-EE69-4631-A479-1835C85D9921}"/>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5C2CF383-F774-40B8-9E43-14ACFF85F84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2216661" y="1921596"/>
            <a:ext cx="7757160" cy="3646888"/>
          </a:xfrm>
          <a:prstGeom prst="rect">
            <a:avLst/>
          </a:prstGeom>
        </p:spPr>
      </p:pic>
      <p:sp>
        <p:nvSpPr>
          <p:cNvPr id="5" name="Slide Number Placeholder 4"/>
          <p:cNvSpPr>
            <a:spLocks noGrp="1"/>
          </p:cNvSpPr>
          <p:nvPr>
            <p:ph type="sldNum" sz="quarter" idx="12"/>
          </p:nvPr>
        </p:nvSpPr>
        <p:spPr/>
        <p:txBody>
          <a:bodyPr/>
          <a:lstStyle/>
          <a:p>
            <a:fld id="{0FF54DE5-C571-48E8-A5BC-B369434E2F44}" type="slidenum">
              <a:rPr lang="en-US" smtClean="0"/>
              <a:t>54</a:t>
            </a:fld>
            <a:endParaRPr lang="en-US"/>
          </a:p>
        </p:txBody>
      </p:sp>
    </p:spTree>
    <p:extLst>
      <p:ext uri="{BB962C8B-B14F-4D97-AF65-F5344CB8AC3E}">
        <p14:creationId xmlns:p14="http://schemas.microsoft.com/office/powerpoint/2010/main" val="1892465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8031B1-D1BB-4D28-989C-AFD41D84347D}"/>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778B89C4-E681-452A-9779-A8244538F93A}"/>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C7BB6FFD-854A-4E91-B40E-E140F725512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044160" y="1600200"/>
            <a:ext cx="5913440" cy="2303702"/>
          </a:xfrm>
          <a:prstGeom prst="rect">
            <a:avLst/>
          </a:prstGeom>
        </p:spPr>
      </p:pic>
      <p:pic>
        <p:nvPicPr>
          <p:cNvPr id="5" name="Picture 4">
            <a:extLst>
              <a:ext uri="{FF2B5EF4-FFF2-40B4-BE49-F238E27FC236}">
                <a16:creationId xmlns="" xmlns:a16="http://schemas.microsoft.com/office/drawing/2014/main" id="{F6F6C202-F2E2-4671-BC9E-F22644B7FBB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1044160" y="3903902"/>
            <a:ext cx="6042754" cy="1887782"/>
          </a:xfrm>
          <a:prstGeom prst="rect">
            <a:avLst/>
          </a:prstGeom>
        </p:spPr>
      </p:pic>
      <p:pic>
        <p:nvPicPr>
          <p:cNvPr id="6" name="Picture 5">
            <a:extLst>
              <a:ext uri="{FF2B5EF4-FFF2-40B4-BE49-F238E27FC236}">
                <a16:creationId xmlns="" xmlns:a16="http://schemas.microsoft.com/office/drawing/2014/main" id="{4BEDD18E-8F22-43AC-894C-E0B14EE62AD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1044160" y="5791684"/>
            <a:ext cx="2506980" cy="203519"/>
          </a:xfrm>
          <a:prstGeom prst="rect">
            <a:avLst/>
          </a:prstGeom>
        </p:spPr>
      </p:pic>
      <p:pic>
        <p:nvPicPr>
          <p:cNvPr id="7" name="Picture 6">
            <a:extLst>
              <a:ext uri="{FF2B5EF4-FFF2-40B4-BE49-F238E27FC236}">
                <a16:creationId xmlns="" xmlns:a16="http://schemas.microsoft.com/office/drawing/2014/main" id="{820F92B7-B667-453E-ADC0-29CEA96C44AC}"/>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Lst>
          </a:blip>
          <a:stretch>
            <a:fillRect/>
          </a:stretch>
        </p:blipFill>
        <p:spPr>
          <a:xfrm>
            <a:off x="7824565" y="6135568"/>
            <a:ext cx="2926715" cy="215604"/>
          </a:xfrm>
          <a:prstGeom prst="rect">
            <a:avLst/>
          </a:prstGeom>
        </p:spPr>
      </p:pic>
      <p:pic>
        <p:nvPicPr>
          <p:cNvPr id="8" name="Picture 7">
            <a:extLst>
              <a:ext uri="{FF2B5EF4-FFF2-40B4-BE49-F238E27FC236}">
                <a16:creationId xmlns="" xmlns:a16="http://schemas.microsoft.com/office/drawing/2014/main" id="{A16C38CE-80C0-4BCE-B0C8-54ABA2B2CB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brightnessContrast contrast="-20000"/>
                    </a14:imgEffect>
                  </a14:imgLayer>
                </a14:imgProps>
              </a:ext>
            </a:extLst>
          </a:blip>
          <a:stretch>
            <a:fillRect/>
          </a:stretch>
        </p:blipFill>
        <p:spPr>
          <a:xfrm>
            <a:off x="7616997" y="3995642"/>
            <a:ext cx="3341852" cy="2145347"/>
          </a:xfrm>
          <a:prstGeom prst="rect">
            <a:avLst/>
          </a:prstGeom>
        </p:spPr>
      </p:pic>
      <p:pic>
        <p:nvPicPr>
          <p:cNvPr id="9" name="Picture 8">
            <a:extLst>
              <a:ext uri="{FF2B5EF4-FFF2-40B4-BE49-F238E27FC236}">
                <a16:creationId xmlns="" xmlns:a16="http://schemas.microsoft.com/office/drawing/2014/main" id="{CF96F6E0-CB02-4BA5-8F35-41666E34823B}"/>
              </a:ext>
            </a:extLst>
          </p:cNvPr>
          <p:cNvPicPr>
            <a:picLocks noChangeAspect="1"/>
          </p:cNvPicPr>
          <p:nvPr/>
        </p:nvPicPr>
        <p:blipFill>
          <a:blip r:embed="rId12">
            <a:extLst>
              <a:ext uri="{BEBA8EAE-BF5A-486C-A8C5-ECC9F3942E4B}">
                <a14:imgProps xmlns:a14="http://schemas.microsoft.com/office/drawing/2010/main">
                  <a14:imgLayer r:embed="rId13">
                    <a14:imgEffect>
                      <a14:colorTemperature colorTemp="7200"/>
                    </a14:imgEffect>
                    <a14:imgEffect>
                      <a14:brightnessContrast contrast="-20000"/>
                    </a14:imgEffect>
                  </a14:imgLayer>
                </a14:imgProps>
              </a:ext>
            </a:extLst>
          </a:blip>
          <a:stretch>
            <a:fillRect/>
          </a:stretch>
        </p:blipFill>
        <p:spPr>
          <a:xfrm>
            <a:off x="7502505" y="1614562"/>
            <a:ext cx="3456344" cy="2265900"/>
          </a:xfrm>
          <a:prstGeom prst="rect">
            <a:avLst/>
          </a:prstGeom>
        </p:spPr>
      </p:pic>
      <p:sp>
        <p:nvSpPr>
          <p:cNvPr id="10" name="Slide Number Placeholder 9"/>
          <p:cNvSpPr>
            <a:spLocks noGrp="1"/>
          </p:cNvSpPr>
          <p:nvPr>
            <p:ph type="sldNum" sz="quarter" idx="12"/>
          </p:nvPr>
        </p:nvSpPr>
        <p:spPr/>
        <p:txBody>
          <a:bodyPr/>
          <a:lstStyle/>
          <a:p>
            <a:fld id="{0FF54DE5-C571-48E8-A5BC-B369434E2F44}" type="slidenum">
              <a:rPr lang="en-US" smtClean="0"/>
              <a:t>55</a:t>
            </a:fld>
            <a:endParaRPr lang="en-US"/>
          </a:p>
        </p:txBody>
      </p:sp>
    </p:spTree>
    <p:extLst>
      <p:ext uri="{BB962C8B-B14F-4D97-AF65-F5344CB8AC3E}">
        <p14:creationId xmlns:p14="http://schemas.microsoft.com/office/powerpoint/2010/main" val="2519527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a:t>BRANCH-AND-BOUND</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F54DE5-C571-48E8-A5BC-B369434E2F44}" type="slidenum">
              <a:rPr lang="en-US" smtClean="0"/>
              <a:pPr/>
              <a:t>56</a:t>
            </a:fld>
            <a:endParaRPr lang="en-US"/>
          </a:p>
        </p:txBody>
      </p:sp>
    </p:spTree>
    <p:extLst>
      <p:ext uri="{BB962C8B-B14F-4D97-AF65-F5344CB8AC3E}">
        <p14:creationId xmlns:p14="http://schemas.microsoft.com/office/powerpoint/2010/main" val="253869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BD3FCC-3707-4B64-AF54-6E470C155F7B}"/>
              </a:ext>
            </a:extLst>
          </p:cNvPr>
          <p:cNvSpPr>
            <a:spLocks noGrp="1"/>
          </p:cNvSpPr>
          <p:nvPr>
            <p:ph type="title"/>
          </p:nvPr>
        </p:nvSpPr>
        <p:spPr/>
        <p:txBody>
          <a:bodyPr/>
          <a:lstStyle/>
          <a:p>
            <a:r>
              <a:rPr lang="en-US" dirty="0"/>
              <a:t>Branch-and-Bound</a:t>
            </a:r>
          </a:p>
        </p:txBody>
      </p:sp>
      <p:sp>
        <p:nvSpPr>
          <p:cNvPr id="3" name="Content Placeholder 2">
            <a:extLst>
              <a:ext uri="{FF2B5EF4-FFF2-40B4-BE49-F238E27FC236}">
                <a16:creationId xmlns="" xmlns:a16="http://schemas.microsoft.com/office/drawing/2014/main" id="{856F5AC4-0C70-4417-9C51-EE4CCFD031B7}"/>
              </a:ext>
            </a:extLst>
          </p:cNvPr>
          <p:cNvSpPr>
            <a:spLocks noGrp="1"/>
          </p:cNvSpPr>
          <p:nvPr>
            <p:ph idx="1"/>
          </p:nvPr>
        </p:nvSpPr>
        <p:spPr/>
        <p:txBody>
          <a:bodyPr/>
          <a:lstStyle/>
          <a:p>
            <a:r>
              <a:rPr lang="en-US" sz="2400" dirty="0" smtClean="0">
                <a:latin typeface="CMR10"/>
              </a:rPr>
              <a:t>In Benders decomposition</a:t>
            </a:r>
          </a:p>
          <a:p>
            <a:pPr lvl="1"/>
            <a:r>
              <a:rPr lang="en-US" sz="2000" dirty="0" smtClean="0">
                <a:latin typeface="CMR10"/>
              </a:rPr>
              <a:t>An </a:t>
            </a:r>
            <a:r>
              <a:rPr lang="en-US" sz="2000" dirty="0">
                <a:latin typeface="CMR10"/>
              </a:rPr>
              <a:t>alternative to cutting plane in the master problem of Benders </a:t>
            </a:r>
            <a:r>
              <a:rPr lang="en-US" sz="2000" dirty="0" smtClean="0">
                <a:latin typeface="CMR10"/>
              </a:rPr>
              <a:t>decomposition</a:t>
            </a:r>
            <a:endParaRPr lang="en-US" sz="2000" dirty="0"/>
          </a:p>
          <a:p>
            <a:r>
              <a:rPr lang="en-US" sz="2400" dirty="0">
                <a:latin typeface="CMR10"/>
              </a:rPr>
              <a:t>An enumerative approach for solving </a:t>
            </a:r>
            <a:r>
              <a:rPr lang="en-US" sz="2400" dirty="0" smtClean="0">
                <a:latin typeface="CMR10"/>
              </a:rPr>
              <a:t>an integer </a:t>
            </a:r>
            <a:r>
              <a:rPr lang="en-US" sz="2400" dirty="0">
                <a:latin typeface="CMR10"/>
              </a:rPr>
              <a:t>programming </a:t>
            </a:r>
            <a:r>
              <a:rPr lang="en-US" sz="2400" dirty="0" smtClean="0">
                <a:latin typeface="CMR10"/>
              </a:rPr>
              <a:t>problem</a:t>
            </a:r>
            <a:endParaRPr lang="en-US" sz="2400" dirty="0"/>
          </a:p>
          <a:p>
            <a:r>
              <a:rPr lang="en-US" sz="2400" dirty="0" smtClean="0">
                <a:latin typeface="CMR10"/>
              </a:rPr>
              <a:t>In Branch and bound, two </a:t>
            </a:r>
            <a:r>
              <a:rPr lang="en-US" sz="2400" dirty="0">
                <a:latin typeface="CMR10"/>
              </a:rPr>
              <a:t>operations:</a:t>
            </a:r>
          </a:p>
          <a:p>
            <a:pPr lvl="1"/>
            <a:r>
              <a:rPr lang="en-US" sz="2000" dirty="0">
                <a:latin typeface="CMR10"/>
              </a:rPr>
              <a:t>Branching: Refers to the enumeration part of the solution technique</a:t>
            </a:r>
          </a:p>
          <a:p>
            <a:pPr lvl="1"/>
            <a:r>
              <a:rPr lang="en-US" sz="2000" dirty="0">
                <a:latin typeface="CMR10"/>
              </a:rPr>
              <a:t>Bounding: Refers to the fathoming of possible solutions by comparison to a known upper or lower bound on the solution value.</a:t>
            </a:r>
          </a:p>
        </p:txBody>
      </p:sp>
      <p:sp>
        <p:nvSpPr>
          <p:cNvPr id="4" name="Slide Number Placeholder 3"/>
          <p:cNvSpPr>
            <a:spLocks noGrp="1"/>
          </p:cNvSpPr>
          <p:nvPr>
            <p:ph type="sldNum" sz="quarter" idx="12"/>
          </p:nvPr>
        </p:nvSpPr>
        <p:spPr/>
        <p:txBody>
          <a:bodyPr/>
          <a:lstStyle/>
          <a:p>
            <a:fld id="{0FF54DE5-C571-48E8-A5BC-B369434E2F44}" type="slidenum">
              <a:rPr lang="en-US" smtClean="0"/>
              <a:t>57</a:t>
            </a:fld>
            <a:endParaRPr lang="en-US"/>
          </a:p>
        </p:txBody>
      </p:sp>
    </p:spTree>
    <p:extLst>
      <p:ext uri="{BB962C8B-B14F-4D97-AF65-F5344CB8AC3E}">
        <p14:creationId xmlns:p14="http://schemas.microsoft.com/office/powerpoint/2010/main" val="377357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94557B-3FEA-4740-8120-D66392A3B9BF}"/>
              </a:ext>
            </a:extLst>
          </p:cNvPr>
          <p:cNvSpPr>
            <a:spLocks noGrp="1"/>
          </p:cNvSpPr>
          <p:nvPr>
            <p:ph type="title"/>
          </p:nvPr>
        </p:nvSpPr>
        <p:spPr/>
        <p:txBody>
          <a:bodyPr/>
          <a:lstStyle/>
          <a:p>
            <a:r>
              <a:rPr lang="en-US" dirty="0"/>
              <a:t>General idea</a:t>
            </a:r>
          </a:p>
        </p:txBody>
      </p:sp>
      <p:sp>
        <p:nvSpPr>
          <p:cNvPr id="3" name="Content Placeholder 2">
            <a:extLst>
              <a:ext uri="{FF2B5EF4-FFF2-40B4-BE49-F238E27FC236}">
                <a16:creationId xmlns="" xmlns:a16="http://schemas.microsoft.com/office/drawing/2014/main" id="{E757E419-FC9C-4829-985C-0D34B99BFD70}"/>
              </a:ext>
            </a:extLst>
          </p:cNvPr>
          <p:cNvSpPr>
            <a:spLocks noGrp="1"/>
          </p:cNvSpPr>
          <p:nvPr>
            <p:ph idx="1"/>
          </p:nvPr>
        </p:nvSpPr>
        <p:spPr/>
        <p:txBody>
          <a:bodyPr/>
          <a:lstStyle/>
          <a:p>
            <a:r>
              <a:rPr lang="en-US" dirty="0">
                <a:latin typeface="CMR10"/>
              </a:rPr>
              <a:t>The general idea may be described in terms of finding the minimal value of a function </a:t>
            </a:r>
            <a:r>
              <a:rPr lang="en-US" i="1" dirty="0">
                <a:latin typeface="CMMI10"/>
              </a:rPr>
              <a:t>f</a:t>
            </a:r>
            <a:r>
              <a:rPr lang="en-US" dirty="0">
                <a:latin typeface="CMR10"/>
              </a:rPr>
              <a:t>(</a:t>
            </a:r>
            <a:r>
              <a:rPr lang="en-US" i="1" dirty="0">
                <a:latin typeface="CMMI10"/>
              </a:rPr>
              <a:t>x</a:t>
            </a:r>
            <a:r>
              <a:rPr lang="en-US" dirty="0">
                <a:latin typeface="CMR10"/>
              </a:rPr>
              <a:t>) over a set of admissible values of the argument </a:t>
            </a:r>
            <a:r>
              <a:rPr lang="en-US" i="1" dirty="0">
                <a:latin typeface="CMMI10"/>
              </a:rPr>
              <a:t>x </a:t>
            </a:r>
            <a:r>
              <a:rPr lang="en-US" dirty="0">
                <a:latin typeface="CMR10"/>
              </a:rPr>
              <a:t>called feasible region. Both </a:t>
            </a:r>
            <a:r>
              <a:rPr lang="en-US" i="1" dirty="0">
                <a:latin typeface="CMMI10"/>
              </a:rPr>
              <a:t>f </a:t>
            </a:r>
            <a:r>
              <a:rPr lang="en-US" dirty="0">
                <a:latin typeface="CMR10"/>
              </a:rPr>
              <a:t>and </a:t>
            </a:r>
            <a:r>
              <a:rPr lang="en-US" i="1" dirty="0">
                <a:latin typeface="CMMI10"/>
              </a:rPr>
              <a:t>x </a:t>
            </a:r>
            <a:r>
              <a:rPr lang="en-US" dirty="0">
                <a:latin typeface="CMR10"/>
              </a:rPr>
              <a:t>may be of arbitrary nature</a:t>
            </a:r>
          </a:p>
          <a:p>
            <a:endParaRPr lang="en-US" dirty="0">
              <a:latin typeface="CMR10"/>
            </a:endParaRPr>
          </a:p>
          <a:p>
            <a:r>
              <a:rPr lang="en-US" dirty="0">
                <a:latin typeface="CMR10"/>
              </a:rPr>
              <a:t>Branching: Covering the feasible region by several smaller feasible </a:t>
            </a:r>
            <a:r>
              <a:rPr lang="en-US" dirty="0" err="1">
                <a:latin typeface="CMR10"/>
              </a:rPr>
              <a:t>subregions</a:t>
            </a:r>
            <a:r>
              <a:rPr lang="en-US" dirty="0">
                <a:latin typeface="CMR10"/>
              </a:rPr>
              <a:t> (ideally, splitting into </a:t>
            </a:r>
            <a:r>
              <a:rPr lang="en-US" dirty="0" err="1">
                <a:latin typeface="CMR10"/>
              </a:rPr>
              <a:t>subregions</a:t>
            </a:r>
            <a:r>
              <a:rPr lang="en-US" dirty="0">
                <a:latin typeface="CMR10"/>
              </a:rPr>
              <a:t>)</a:t>
            </a:r>
          </a:p>
          <a:p>
            <a:endParaRPr lang="en-US" dirty="0">
              <a:latin typeface="CMR10"/>
            </a:endParaRPr>
          </a:p>
          <a:p>
            <a:r>
              <a:rPr lang="en-US" dirty="0">
                <a:latin typeface="CMR10"/>
              </a:rPr>
              <a:t>Bounding: Finding upper and lower bounds for the optimal solution within a feasible </a:t>
            </a:r>
            <a:r>
              <a:rPr lang="en-US" dirty="0" err="1">
                <a:latin typeface="CMR10"/>
              </a:rPr>
              <a:t>subregion</a:t>
            </a:r>
            <a:endParaRPr lang="en-US" dirty="0">
              <a:latin typeface="CMR10"/>
            </a:endParaRPr>
          </a:p>
          <a:p>
            <a:endParaRPr lang="en-US" dirty="0">
              <a:latin typeface="CMR10"/>
            </a:endParaRPr>
          </a:p>
          <a:p>
            <a:r>
              <a:rPr lang="en-US" dirty="0">
                <a:latin typeface="CMR10"/>
              </a:rPr>
              <a:t>Search tree or branch-and-bound-tree</a:t>
            </a:r>
          </a:p>
        </p:txBody>
      </p:sp>
      <p:pic>
        <p:nvPicPr>
          <p:cNvPr id="4" name="Picture 2" descr="“branch and bound”的图片搜索结果">
            <a:extLst>
              <a:ext uri="{FF2B5EF4-FFF2-40B4-BE49-F238E27FC236}">
                <a16:creationId xmlns="" xmlns:a16="http://schemas.microsoft.com/office/drawing/2014/main" id="{204743B7-6618-4BA0-8D77-794C0A571E8E}"/>
              </a:ext>
            </a:extLst>
          </p:cNvPr>
          <p:cNvPicPr>
            <a:picLocks noChangeAspect="1" noChangeArrowheads="1"/>
          </p:cNvPicPr>
          <p:nvPr/>
        </p:nvPicPr>
        <p:blipFill rotWithShape="1">
          <a:blip r:embed="rId2">
            <a:duotone>
              <a:prstClr val="black"/>
              <a:srgbClr val="FF0000">
                <a:tint val="45000"/>
                <a:satMod val="400000"/>
              </a:srgbClr>
            </a:duotone>
            <a:extLst>
              <a:ext uri="{28A0092B-C50C-407E-A947-70E740481C1C}">
                <a14:useLocalDpi xmlns:a14="http://schemas.microsoft.com/office/drawing/2010/main" val="0"/>
              </a:ext>
            </a:extLst>
          </a:blip>
          <a:srcRect b="10896"/>
          <a:stretch/>
        </p:blipFill>
        <p:spPr bwMode="auto">
          <a:xfrm>
            <a:off x="7584440" y="4870244"/>
            <a:ext cx="3818890" cy="191663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0FF54DE5-C571-48E8-A5BC-B369434E2F44}" type="slidenum">
              <a:rPr lang="en-US" smtClean="0"/>
              <a:t>58</a:t>
            </a:fld>
            <a:endParaRPr lang="en-US"/>
          </a:p>
        </p:txBody>
      </p:sp>
    </p:spTree>
    <p:extLst>
      <p:ext uri="{BB962C8B-B14F-4D97-AF65-F5344CB8AC3E}">
        <p14:creationId xmlns:p14="http://schemas.microsoft.com/office/powerpoint/2010/main" val="15184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7C3845-3615-432E-B0D5-2E4303B9F15B}"/>
              </a:ext>
            </a:extLst>
          </p:cNvPr>
          <p:cNvSpPr>
            <a:spLocks noGrp="1"/>
          </p:cNvSpPr>
          <p:nvPr>
            <p:ph type="title"/>
          </p:nvPr>
        </p:nvSpPr>
        <p:spPr/>
        <p:txBody>
          <a:bodyPr/>
          <a:lstStyle/>
          <a:p>
            <a:r>
              <a:rPr lang="en-US" dirty="0"/>
              <a:t>General idea</a:t>
            </a:r>
          </a:p>
        </p:txBody>
      </p:sp>
      <p:sp>
        <p:nvSpPr>
          <p:cNvPr id="3" name="Content Placeholder 2">
            <a:extLst>
              <a:ext uri="{FF2B5EF4-FFF2-40B4-BE49-F238E27FC236}">
                <a16:creationId xmlns="" xmlns:a16="http://schemas.microsoft.com/office/drawing/2014/main" id="{ABE8FADC-1333-4823-B1C4-0DEA9C639923}"/>
              </a:ext>
            </a:extLst>
          </p:cNvPr>
          <p:cNvSpPr>
            <a:spLocks noGrp="1"/>
          </p:cNvSpPr>
          <p:nvPr>
            <p:ph idx="1"/>
          </p:nvPr>
        </p:nvSpPr>
        <p:spPr/>
        <p:txBody>
          <a:bodyPr>
            <a:normAutofit/>
          </a:bodyPr>
          <a:lstStyle/>
          <a:p>
            <a:r>
              <a:rPr lang="en-US" sz="3600" dirty="0">
                <a:latin typeface="CMR10"/>
              </a:rPr>
              <a:t>The core of the approach: </a:t>
            </a:r>
            <a:r>
              <a:rPr lang="en-US" altLang="zh-CN" sz="3600" dirty="0">
                <a:latin typeface="CMR10"/>
              </a:rPr>
              <a:t>P</a:t>
            </a:r>
            <a:r>
              <a:rPr lang="en-US" sz="3600" dirty="0">
                <a:latin typeface="CMR10"/>
              </a:rPr>
              <a:t>runing</a:t>
            </a:r>
          </a:p>
          <a:p>
            <a:pPr lvl="1"/>
            <a:r>
              <a:rPr lang="en-US" sz="2800" dirty="0">
                <a:latin typeface="CMR10"/>
              </a:rPr>
              <a:t>Worse than the other branch</a:t>
            </a:r>
          </a:p>
          <a:p>
            <a:pPr lvl="1"/>
            <a:r>
              <a:rPr lang="en-US" sz="2800" dirty="0">
                <a:latin typeface="CMR10"/>
              </a:rPr>
              <a:t>Infeasible </a:t>
            </a:r>
            <a:r>
              <a:rPr lang="en-US" sz="2800" dirty="0" smtClean="0">
                <a:latin typeface="CMR10"/>
              </a:rPr>
              <a:t>solution</a:t>
            </a:r>
            <a:endParaRPr lang="en-US" sz="2800" dirty="0"/>
          </a:p>
          <a:p>
            <a:r>
              <a:rPr lang="en-US" sz="3600" dirty="0">
                <a:latin typeface="CMR10"/>
              </a:rPr>
              <a:t>Ideal: The procedure stops when all nodes of the search tree are either pruned or solved </a:t>
            </a:r>
          </a:p>
          <a:p>
            <a:r>
              <a:rPr lang="en-US" sz="3600" dirty="0">
                <a:latin typeface="CMR10"/>
              </a:rPr>
              <a:t>In practice :The procedure is often terminated after a given time</a:t>
            </a:r>
          </a:p>
        </p:txBody>
      </p:sp>
      <p:pic>
        <p:nvPicPr>
          <p:cNvPr id="1026" name="Picture 2" descr="“pruning”的图片搜索结果">
            <a:extLst>
              <a:ext uri="{FF2B5EF4-FFF2-40B4-BE49-F238E27FC236}">
                <a16:creationId xmlns="" xmlns:a16="http://schemas.microsoft.com/office/drawing/2014/main" id="{02B457F0-F661-41EE-9643-E82A58CAE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0726" y="1339726"/>
            <a:ext cx="2292568" cy="18257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sp>
        <p:nvSpPr>
          <p:cNvPr id="5" name="Slide Number Placeholder 4">
            <a:extLst>
              <a:ext uri="{FF2B5EF4-FFF2-40B4-BE49-F238E27FC236}">
                <a16:creationId xmlns="" xmlns:a16="http://schemas.microsoft.com/office/drawing/2014/main" id="{1B8FB246-6695-4001-A584-9C883F3019BD}"/>
              </a:ext>
            </a:extLst>
          </p:cNvPr>
          <p:cNvSpPr>
            <a:spLocks noGrp="1"/>
          </p:cNvSpPr>
          <p:nvPr>
            <p:ph type="sldNum" sz="quarter" idx="12"/>
          </p:nvPr>
        </p:nvSpPr>
        <p:spPr/>
        <p:txBody>
          <a:bodyPr/>
          <a:lstStyle/>
          <a:p>
            <a:fld id="{0FF54DE5-C571-48E8-A5BC-B369434E2F44}" type="slidenum">
              <a:rPr lang="en-US" smtClean="0"/>
              <a:t>59</a:t>
            </a:fld>
            <a:endParaRPr lang="en-US"/>
          </a:p>
        </p:txBody>
      </p:sp>
    </p:spTree>
    <p:extLst>
      <p:ext uri="{BB962C8B-B14F-4D97-AF65-F5344CB8AC3E}">
        <p14:creationId xmlns:p14="http://schemas.microsoft.com/office/powerpoint/2010/main" val="118430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Relaxation</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relaxation</a:t>
            </a:r>
            <a:endParaRPr lang="en-US" sz="2800" dirty="0"/>
          </a:p>
          <a:p>
            <a:pPr marL="203094" indent="0">
              <a:buNone/>
              <a:defRPr/>
            </a:pPr>
            <a:r>
              <a:rPr lang="en-US" dirty="0"/>
              <a:t>     </a:t>
            </a:r>
          </a:p>
        </p:txBody>
      </p:sp>
      <p:sp>
        <p:nvSpPr>
          <p:cNvPr id="92165" name="TextBox 1"/>
          <p:cNvSpPr txBox="1">
            <a:spLocks noChangeArrowheads="1"/>
          </p:cNvSpPr>
          <p:nvPr/>
        </p:nvSpPr>
        <p:spPr bwMode="auto">
          <a:xfrm>
            <a:off x="1863726" y="1595439"/>
            <a:ext cx="83724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marL="660400" indent="-457200">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spcBef>
                <a:spcPts val="700"/>
              </a:spcBef>
              <a:buClr>
                <a:srgbClr val="000000"/>
              </a:buClr>
              <a:buSzPct val="100000"/>
              <a:buFont typeface="Wingdings" charset="2"/>
              <a:buChar char="Ø"/>
            </a:pPr>
            <a:r>
              <a:rPr lang="en-US" altLang="zh-CN" sz="2400">
                <a:latin typeface="Calibri" charset="0"/>
              </a:rPr>
              <a:t>Relaxation</a:t>
            </a:r>
            <a:r>
              <a:rPr lang="zh-CN" altLang="en-US" sz="2400">
                <a:latin typeface="Calibri" charset="0"/>
              </a:rPr>
              <a:t> </a:t>
            </a:r>
            <a:r>
              <a:rPr lang="en-US" altLang="zh-CN" sz="2400">
                <a:latin typeface="Calibri" charset="0"/>
              </a:rPr>
              <a:t>discrete</a:t>
            </a:r>
            <a:r>
              <a:rPr lang="zh-CN" altLang="en-US" sz="2400">
                <a:latin typeface="Calibri" charset="0"/>
              </a:rPr>
              <a:t> </a:t>
            </a:r>
            <a:r>
              <a:rPr lang="en-US" altLang="zh-CN" sz="2400">
                <a:latin typeface="Calibri" charset="0"/>
              </a:rPr>
              <a:t>variables</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continuous</a:t>
            </a:r>
            <a:r>
              <a:rPr lang="zh-CN" altLang="en-US" sz="2400">
                <a:latin typeface="Calibri" charset="0"/>
              </a:rPr>
              <a:t> </a:t>
            </a:r>
            <a:r>
              <a:rPr lang="en-US" altLang="zh-CN" sz="2400">
                <a:latin typeface="Calibri" charset="0"/>
              </a:rPr>
              <a:t>variables;</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Optimization</a:t>
            </a:r>
            <a:r>
              <a:rPr lang="zh-CN" altLang="en-US" sz="2400">
                <a:latin typeface="Calibri" charset="0"/>
              </a:rPr>
              <a:t> </a:t>
            </a:r>
            <a:r>
              <a:rPr lang="en-US" altLang="zh-CN" sz="2400">
                <a:latin typeface="Calibri" charset="0"/>
              </a:rPr>
              <a:t>via</a:t>
            </a:r>
            <a:r>
              <a:rPr lang="zh-CN" altLang="en-US" sz="2400">
                <a:latin typeface="Calibri" charset="0"/>
              </a:rPr>
              <a:t> </a:t>
            </a:r>
            <a:r>
              <a:rPr lang="en-US" altLang="zh-CN" sz="2400">
                <a:latin typeface="Calibri" charset="0"/>
              </a:rPr>
              <a:t>continuous</a:t>
            </a:r>
            <a:r>
              <a:rPr lang="zh-CN" altLang="en-US" sz="2400">
                <a:latin typeface="Calibri" charset="0"/>
              </a:rPr>
              <a:t> </a:t>
            </a:r>
            <a:r>
              <a:rPr lang="en-US" altLang="zh-CN" sz="2400">
                <a:latin typeface="Calibri" charset="0"/>
              </a:rPr>
              <a:t>optimization</a:t>
            </a:r>
            <a:r>
              <a:rPr lang="zh-CN" altLang="en-US" sz="2400">
                <a:latin typeface="Calibri" charset="0"/>
              </a:rPr>
              <a:t> </a:t>
            </a:r>
            <a:r>
              <a:rPr lang="en-US" altLang="zh-CN" sz="2400">
                <a:latin typeface="Calibri" charset="0"/>
              </a:rPr>
              <a:t>method;</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Punish</a:t>
            </a:r>
            <a:r>
              <a:rPr lang="zh-CN" altLang="en-US" sz="2400">
                <a:latin typeface="Calibri" charset="0"/>
              </a:rPr>
              <a:t> </a:t>
            </a:r>
            <a:r>
              <a:rPr lang="en-US" altLang="zh-CN" sz="2400">
                <a:latin typeface="Calibri" charset="0"/>
              </a:rPr>
              <a:t>the</a:t>
            </a:r>
            <a:r>
              <a:rPr lang="zh-CN" altLang="en-US" sz="2400">
                <a:latin typeface="Calibri" charset="0"/>
              </a:rPr>
              <a:t> </a:t>
            </a:r>
            <a:r>
              <a:rPr lang="en-US" altLang="zh-CN" sz="2400">
                <a:latin typeface="Calibri" charset="0"/>
              </a:rPr>
              <a:t>deviation</a:t>
            </a:r>
            <a:r>
              <a:rPr lang="zh-CN" altLang="en-US" sz="2400">
                <a:latin typeface="Calibri" charset="0"/>
              </a:rPr>
              <a:t> </a:t>
            </a:r>
            <a:r>
              <a:rPr lang="en-US" altLang="zh-CN" sz="2400">
                <a:latin typeface="Calibri" charset="0"/>
              </a:rPr>
              <a:t>of</a:t>
            </a:r>
            <a:r>
              <a:rPr lang="zh-CN" altLang="en-US" sz="2400">
                <a:latin typeface="Calibri" charset="0"/>
              </a:rPr>
              <a:t> </a:t>
            </a:r>
            <a:r>
              <a:rPr lang="en-US" altLang="zh-CN" sz="2400">
                <a:latin typeface="Calibri" charset="0"/>
              </a:rPr>
              <a:t>discrete</a:t>
            </a:r>
            <a:r>
              <a:rPr lang="zh-CN" altLang="en-US" sz="2400">
                <a:latin typeface="Calibri" charset="0"/>
              </a:rPr>
              <a:t> </a:t>
            </a:r>
            <a:r>
              <a:rPr lang="en-US" altLang="zh-CN" sz="2400">
                <a:latin typeface="Calibri" charset="0"/>
              </a:rPr>
              <a:t>variables</a:t>
            </a:r>
            <a:endParaRPr lang="zh-CN" altLang="en-US" sz="2400">
              <a:latin typeface="Calibri" charset="0"/>
            </a:endParaRPr>
          </a:p>
        </p:txBody>
      </p:sp>
      <p:sp>
        <p:nvSpPr>
          <p:cNvPr id="13" name="文本框 12"/>
          <p:cNvSpPr txBox="1">
            <a:spLocks noRot="1" noChangeAspect="1" noMove="1" noResize="1" noEditPoints="1" noAdjustHandles="1" noChangeArrowheads="1" noChangeShapeType="1" noTextEdit="1"/>
          </p:cNvSpPr>
          <p:nvPr/>
        </p:nvSpPr>
        <p:spPr>
          <a:xfrm>
            <a:off x="2177175" y="3352800"/>
            <a:ext cx="1253998" cy="369332"/>
          </a:xfrm>
          <a:prstGeom prst="rect">
            <a:avLst/>
          </a:prstGeom>
          <a:blipFill>
            <a:blip r:embed="rId3"/>
            <a:stretch>
              <a:fillRect l="-4854" r="-8252" b="-36066"/>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14" name="右箭头 13"/>
          <p:cNvSpPr/>
          <p:nvPr/>
        </p:nvSpPr>
        <p:spPr>
          <a:xfrm rot="5400000">
            <a:off x="2543175" y="3973513"/>
            <a:ext cx="3810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kumimoji="1" lang="zh-CN" altLang="en-US" kern="0">
              <a:sym typeface="Arial"/>
            </a:endParaRPr>
          </a:p>
        </p:txBody>
      </p:sp>
      <p:sp>
        <p:nvSpPr>
          <p:cNvPr id="92168" name="内容占位符 2"/>
          <p:cNvSpPr txBox="1">
            <a:spLocks/>
          </p:cNvSpPr>
          <p:nvPr/>
        </p:nvSpPr>
        <p:spPr bwMode="auto">
          <a:xfrm>
            <a:off x="2990851" y="3852863"/>
            <a:ext cx="15351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Dot"/>
                <a:miter lim="800000"/>
                <a:headEnd/>
                <a:tailEnd/>
              </a14:hiddenLine>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r>
              <a:rPr lang="en-US" altLang="zh-CN" sz="1800" b="1">
                <a:latin typeface="Microsoft YaHei" charset="0"/>
                <a:ea typeface="Microsoft YaHei" charset="0"/>
              </a:rPr>
              <a:t>Relaxation</a:t>
            </a:r>
            <a:endParaRPr lang="zh-CN" altLang="en-US" sz="1800" b="1">
              <a:latin typeface="Microsoft YaHei" charset="0"/>
              <a:ea typeface="Microsoft YaHei" charset="0"/>
            </a:endParaRPr>
          </a:p>
        </p:txBody>
      </p:sp>
      <p:sp>
        <p:nvSpPr>
          <p:cNvPr id="21" name="文本框 20"/>
          <p:cNvSpPr txBox="1">
            <a:spLocks noRot="1" noChangeAspect="1" noMove="1" noResize="1" noEditPoints="1" noAdjustHandles="1" noChangeArrowheads="1" noChangeShapeType="1" noTextEdit="1"/>
          </p:cNvSpPr>
          <p:nvPr/>
        </p:nvSpPr>
        <p:spPr>
          <a:xfrm>
            <a:off x="4196736" y="3057424"/>
            <a:ext cx="4114800" cy="369332"/>
          </a:xfrm>
          <a:prstGeom prst="rect">
            <a:avLst/>
          </a:prstGeom>
          <a:blipFill>
            <a:blip r:embed="rId4"/>
            <a:stretch>
              <a:fillRect l="-4444" t="-25000" b="-51667"/>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30" name="内容占位符 2"/>
          <p:cNvSpPr txBox="1">
            <a:spLocks noRot="1" noChangeAspect="1" noMove="1" noResize="1" noEditPoints="1" noAdjustHandles="1" noChangeArrowheads="1" noChangeShapeType="1" noTextEdit="1"/>
          </p:cNvSpPr>
          <p:nvPr/>
        </p:nvSpPr>
        <p:spPr>
          <a:xfrm>
            <a:off x="5573528" y="3941768"/>
            <a:ext cx="4824471" cy="1317269"/>
          </a:xfrm>
          <a:prstGeom prst="rect">
            <a:avLst/>
          </a:prstGeom>
          <a:blipFill>
            <a:blip r:embed="rId5"/>
            <a:stretch>
              <a:fillRect/>
            </a:stretch>
          </a:blipFill>
          <a:ln w="28575">
            <a:noFill/>
            <a:prstDash val="dashDot"/>
          </a:ln>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31" name="文本框 30"/>
          <p:cNvSpPr txBox="1">
            <a:spLocks noRot="1" noChangeAspect="1" noMove="1" noResize="1" noEditPoints="1" noAdjustHandles="1" noChangeArrowheads="1" noChangeShapeType="1" noTextEdit="1"/>
          </p:cNvSpPr>
          <p:nvPr/>
        </p:nvSpPr>
        <p:spPr>
          <a:xfrm>
            <a:off x="2051004" y="4638719"/>
            <a:ext cx="1570562" cy="369332"/>
          </a:xfrm>
          <a:prstGeom prst="rect">
            <a:avLst/>
          </a:prstGeom>
          <a:blipFill>
            <a:blip r:embed="rId6"/>
            <a:stretch>
              <a:fillRect r="-388" b="-36066"/>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32" name="文本框 31"/>
          <p:cNvSpPr txBox="1">
            <a:spLocks noRot="1" noChangeAspect="1" noMove="1" noResize="1" noEditPoints="1" noAdjustHandles="1" noChangeArrowheads="1" noChangeShapeType="1" noTextEdit="1"/>
          </p:cNvSpPr>
          <p:nvPr/>
        </p:nvSpPr>
        <p:spPr>
          <a:xfrm>
            <a:off x="1822405" y="5817254"/>
            <a:ext cx="1981200" cy="369332"/>
          </a:xfrm>
          <a:prstGeom prst="rect">
            <a:avLst/>
          </a:prstGeom>
          <a:blipFill>
            <a:blip r:embed="rId7"/>
            <a:stretch>
              <a:fillRect l="-5231" r="-4923" b="-14754"/>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92173" name="内容占位符 2"/>
          <p:cNvSpPr txBox="1">
            <a:spLocks/>
          </p:cNvSpPr>
          <p:nvPr/>
        </p:nvSpPr>
        <p:spPr bwMode="auto">
          <a:xfrm>
            <a:off x="1676400" y="4614864"/>
            <a:ext cx="2211388" cy="498475"/>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endParaRPr lang="zh-CN" altLang="en-US" sz="1800" b="1">
              <a:latin typeface="Microsoft YaHei" charset="0"/>
              <a:ea typeface="Microsoft YaHei" charset="0"/>
            </a:endParaRPr>
          </a:p>
        </p:txBody>
      </p:sp>
      <p:sp>
        <p:nvSpPr>
          <p:cNvPr id="3" name="上箭头 2"/>
          <p:cNvSpPr/>
          <p:nvPr/>
        </p:nvSpPr>
        <p:spPr>
          <a:xfrm rot="3329184">
            <a:off x="4724400" y="4438650"/>
            <a:ext cx="457200"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92175" name="内容占位符 2"/>
          <p:cNvSpPr txBox="1">
            <a:spLocks/>
          </p:cNvSpPr>
          <p:nvPr/>
        </p:nvSpPr>
        <p:spPr bwMode="auto">
          <a:xfrm>
            <a:off x="1676400" y="5826126"/>
            <a:ext cx="2211388" cy="498475"/>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endParaRPr lang="zh-CN" altLang="en-US" sz="1800" b="1">
              <a:latin typeface="Microsoft YaHei" charset="0"/>
              <a:ea typeface="Microsoft YaHei" charset="0"/>
            </a:endParaRPr>
          </a:p>
        </p:txBody>
      </p:sp>
      <p:sp>
        <p:nvSpPr>
          <p:cNvPr id="6" name="上下箭头 5"/>
          <p:cNvSpPr/>
          <p:nvPr/>
        </p:nvSpPr>
        <p:spPr>
          <a:xfrm>
            <a:off x="2638426" y="5259388"/>
            <a:ext cx="257175" cy="37941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92177" name="Slide Number Placeholder 4"/>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5A04B91F-F831-9C46-B0AB-0B2B2A74BEDE}" type="slidenum">
              <a:rPr lang="en-US" altLang="zh-CN" sz="2000">
                <a:solidFill>
                  <a:srgbClr val="FFFFFF"/>
                </a:solidFill>
                <a:latin typeface="Calibri" charset="0"/>
                <a:sym typeface="Calibri" charset="0"/>
              </a:rPr>
              <a:pPr/>
              <a:t>6</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701356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980BFE-47C0-4A76-95BA-1BBB42495E4A}"/>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327009B9-10C4-41BA-BC49-5E4F60FE00A5}"/>
              </a:ext>
            </a:extLst>
          </p:cNvPr>
          <p:cNvSpPr>
            <a:spLocks noGrp="1"/>
          </p:cNvSpPr>
          <p:nvPr>
            <p:ph idx="1"/>
          </p:nvPr>
        </p:nvSpPr>
        <p:spPr>
          <a:xfrm>
            <a:off x="1104900" y="1600200"/>
            <a:ext cx="9982200" cy="4572000"/>
          </a:xfrm>
        </p:spPr>
        <p:txBody>
          <a:bodyPr/>
          <a:lstStyle/>
          <a:p>
            <a:r>
              <a:rPr lang="en-US" dirty="0"/>
              <a:t>Maximize the constrained integer optimization:</a:t>
            </a:r>
          </a:p>
        </p:txBody>
      </p:sp>
      <p:pic>
        <p:nvPicPr>
          <p:cNvPr id="4" name="Picture 3">
            <a:extLst>
              <a:ext uri="{FF2B5EF4-FFF2-40B4-BE49-F238E27FC236}">
                <a16:creationId xmlns="" xmlns:a16="http://schemas.microsoft.com/office/drawing/2014/main" id="{6D888086-FD08-4D54-99B7-7A2B545A3EC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4130653" y="2223837"/>
            <a:ext cx="2478427" cy="409190"/>
          </a:xfrm>
          <a:prstGeom prst="rect">
            <a:avLst/>
          </a:prstGeom>
        </p:spPr>
      </p:pic>
      <p:pic>
        <p:nvPicPr>
          <p:cNvPr id="5" name="Picture 4">
            <a:extLst>
              <a:ext uri="{FF2B5EF4-FFF2-40B4-BE49-F238E27FC236}">
                <a16:creationId xmlns="" xmlns:a16="http://schemas.microsoft.com/office/drawing/2014/main" id="{CF51417A-11AE-4E3C-9C41-17DBD00F22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3459480" y="2559435"/>
            <a:ext cx="3923347" cy="1470750"/>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60</a:t>
            </a:fld>
            <a:endParaRPr lang="en-US"/>
          </a:p>
        </p:txBody>
      </p:sp>
      <p:sp>
        <p:nvSpPr>
          <p:cNvPr id="7" name="TextBox 6"/>
          <p:cNvSpPr txBox="1"/>
          <p:nvPr/>
        </p:nvSpPr>
        <p:spPr>
          <a:xfrm>
            <a:off x="8207375" y="2222500"/>
            <a:ext cx="787671" cy="369332"/>
          </a:xfrm>
          <a:prstGeom prst="rect">
            <a:avLst/>
          </a:prstGeom>
          <a:noFill/>
        </p:spPr>
        <p:txBody>
          <a:bodyPr wrap="none" rtlCol="0">
            <a:spAutoFit/>
          </a:bodyPr>
          <a:lstStyle/>
          <a:p>
            <a:r>
              <a:rPr lang="en-US" dirty="0" smtClean="0"/>
              <a:t>(8.15)</a:t>
            </a:r>
            <a:endParaRPr lang="en-US" dirty="0"/>
          </a:p>
        </p:txBody>
      </p:sp>
    </p:spTree>
    <p:extLst>
      <p:ext uri="{BB962C8B-B14F-4D97-AF65-F5344CB8AC3E}">
        <p14:creationId xmlns:p14="http://schemas.microsoft.com/office/powerpoint/2010/main" val="19321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8C04A-D9DA-4B69-9AC1-4F55B77D0F58}"/>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81A0CC7C-FB9A-40EB-9EEB-B14B2C705323}"/>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AF20C0B1-1394-4436-8F2C-166FA8CE97C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150620" y="1827082"/>
            <a:ext cx="7419340" cy="3415478"/>
          </a:xfrm>
          <a:prstGeom prst="rect">
            <a:avLst/>
          </a:prstGeom>
        </p:spPr>
      </p:pic>
      <p:pic>
        <p:nvPicPr>
          <p:cNvPr id="5" name="Picture 4">
            <a:extLst>
              <a:ext uri="{FF2B5EF4-FFF2-40B4-BE49-F238E27FC236}">
                <a16:creationId xmlns="" xmlns:a16="http://schemas.microsoft.com/office/drawing/2014/main" id="{DCFF83A8-443F-4159-98B1-AF6C1358A8A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9336858" y="4557672"/>
            <a:ext cx="2128520" cy="351420"/>
          </a:xfrm>
          <a:prstGeom prst="rect">
            <a:avLst/>
          </a:prstGeom>
        </p:spPr>
      </p:pic>
      <p:pic>
        <p:nvPicPr>
          <p:cNvPr id="6" name="Picture 5">
            <a:extLst>
              <a:ext uri="{FF2B5EF4-FFF2-40B4-BE49-F238E27FC236}">
                <a16:creationId xmlns="" xmlns:a16="http://schemas.microsoft.com/office/drawing/2014/main" id="{A2A8C2EB-BC23-4587-AEBD-2388DB4EAF0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8569960" y="4909092"/>
            <a:ext cx="3369445" cy="1263108"/>
          </a:xfrm>
          <a:prstGeom prst="rect">
            <a:avLst/>
          </a:prstGeom>
        </p:spPr>
      </p:pic>
      <p:sp>
        <p:nvSpPr>
          <p:cNvPr id="7" name="Slide Number Placeholder 6"/>
          <p:cNvSpPr>
            <a:spLocks noGrp="1"/>
          </p:cNvSpPr>
          <p:nvPr>
            <p:ph type="sldNum" sz="quarter" idx="12"/>
          </p:nvPr>
        </p:nvSpPr>
        <p:spPr/>
        <p:txBody>
          <a:bodyPr/>
          <a:lstStyle/>
          <a:p>
            <a:fld id="{0FF54DE5-C571-48E8-A5BC-B369434E2F44}" type="slidenum">
              <a:rPr lang="en-US" smtClean="0"/>
              <a:t>61</a:t>
            </a:fld>
            <a:endParaRPr lang="en-US"/>
          </a:p>
        </p:txBody>
      </p:sp>
    </p:spTree>
    <p:extLst>
      <p:ext uri="{BB962C8B-B14F-4D97-AF65-F5344CB8AC3E}">
        <p14:creationId xmlns:p14="http://schemas.microsoft.com/office/powerpoint/2010/main" val="12400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12739-B080-4021-92B2-22A91D3D69AE}"/>
              </a:ext>
            </a:extLst>
          </p:cNvPr>
          <p:cNvSpPr>
            <a:spLocks noGrp="1"/>
          </p:cNvSpPr>
          <p:nvPr>
            <p:ph type="title"/>
          </p:nvPr>
        </p:nvSpPr>
        <p:spPr/>
        <p:txBody>
          <a:bodyPr/>
          <a:lstStyle/>
          <a:p>
            <a:r>
              <a:rPr lang="en-US" dirty="0"/>
              <a:t>Example</a:t>
            </a:r>
          </a:p>
        </p:txBody>
      </p:sp>
      <p:pic>
        <p:nvPicPr>
          <p:cNvPr id="4" name="Picture 3">
            <a:extLst>
              <a:ext uri="{FF2B5EF4-FFF2-40B4-BE49-F238E27FC236}">
                <a16:creationId xmlns="" xmlns:a16="http://schemas.microsoft.com/office/drawing/2014/main" id="{552CDBFA-1556-493E-9B54-E5995599B44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1168400" y="1558487"/>
            <a:ext cx="7574280" cy="4007836"/>
          </a:xfrm>
          <a:prstGeom prst="rect">
            <a:avLst/>
          </a:prstGeom>
        </p:spPr>
      </p:pic>
      <p:pic>
        <p:nvPicPr>
          <p:cNvPr id="5" name="Picture 4">
            <a:extLst>
              <a:ext uri="{FF2B5EF4-FFF2-40B4-BE49-F238E27FC236}">
                <a16:creationId xmlns="" xmlns:a16="http://schemas.microsoft.com/office/drawing/2014/main" id="{DCFF83A8-443F-4159-98B1-AF6C1358A8A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20000"/>
                    </a14:imgEffect>
                  </a14:imgLayer>
                </a14:imgProps>
              </a:ext>
            </a:extLst>
          </a:blip>
          <a:stretch>
            <a:fillRect/>
          </a:stretch>
        </p:blipFill>
        <p:spPr>
          <a:xfrm>
            <a:off x="9509578" y="4425721"/>
            <a:ext cx="2128520" cy="351420"/>
          </a:xfrm>
          <a:prstGeom prst="rect">
            <a:avLst/>
          </a:prstGeom>
        </p:spPr>
      </p:pic>
      <p:pic>
        <p:nvPicPr>
          <p:cNvPr id="6" name="Picture 5">
            <a:extLst>
              <a:ext uri="{FF2B5EF4-FFF2-40B4-BE49-F238E27FC236}">
                <a16:creationId xmlns="" xmlns:a16="http://schemas.microsoft.com/office/drawing/2014/main" id="{A2A8C2EB-BC23-4587-AEBD-2388DB4EAF06}"/>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Lst>
          </a:blip>
          <a:stretch>
            <a:fillRect/>
          </a:stretch>
        </p:blipFill>
        <p:spPr>
          <a:xfrm>
            <a:off x="8742680" y="4756989"/>
            <a:ext cx="3369445" cy="1263108"/>
          </a:xfrm>
          <a:prstGeom prst="rect">
            <a:avLst/>
          </a:prstGeom>
        </p:spPr>
      </p:pic>
      <p:pic>
        <p:nvPicPr>
          <p:cNvPr id="9" name="Content Placeholder 8">
            <a:extLst>
              <a:ext uri="{FF2B5EF4-FFF2-40B4-BE49-F238E27FC236}">
                <a16:creationId xmlns="" xmlns:a16="http://schemas.microsoft.com/office/drawing/2014/main" id="{BC7E09FA-96E4-4267-B701-55CACC4A73F6}"/>
              </a:ext>
            </a:extLst>
          </p:cNvPr>
          <p:cNvPicPr>
            <a:picLocks noGrp="1" noChangeAspect="1"/>
          </p:cNvPicPr>
          <p:nvPr>
            <p:ph idx="1"/>
          </p:nvPr>
        </p:nvPicPr>
        <p:blipFill>
          <a:blip r:embed="rId8" cstate="print">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880259" y="6029771"/>
            <a:ext cx="5527040" cy="259659"/>
          </a:xfrm>
        </p:spPr>
      </p:pic>
      <p:pic>
        <p:nvPicPr>
          <p:cNvPr id="7" name="Picture 6">
            <a:extLst>
              <a:ext uri="{FF2B5EF4-FFF2-40B4-BE49-F238E27FC236}">
                <a16:creationId xmlns="" xmlns:a16="http://schemas.microsoft.com/office/drawing/2014/main" id="{B6EBDC56-11C9-482A-A9DD-166CD975103D}"/>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brightnessContrast contrast="-20000"/>
                    </a14:imgEffect>
                  </a14:imgLayer>
                </a14:imgProps>
              </a:ext>
            </a:extLst>
          </a:blip>
          <a:stretch>
            <a:fillRect/>
          </a:stretch>
        </p:blipFill>
        <p:spPr>
          <a:xfrm>
            <a:off x="973739" y="6020097"/>
            <a:ext cx="3906520" cy="267411"/>
          </a:xfrm>
          <a:prstGeom prst="rect">
            <a:avLst/>
          </a:prstGeom>
        </p:spPr>
      </p:pic>
      <p:sp>
        <p:nvSpPr>
          <p:cNvPr id="3" name="Slide Number Placeholder 2"/>
          <p:cNvSpPr>
            <a:spLocks noGrp="1"/>
          </p:cNvSpPr>
          <p:nvPr>
            <p:ph type="sldNum" sz="quarter" idx="12"/>
          </p:nvPr>
        </p:nvSpPr>
        <p:spPr/>
        <p:txBody>
          <a:bodyPr/>
          <a:lstStyle/>
          <a:p>
            <a:fld id="{0FF54DE5-C571-48E8-A5BC-B369434E2F44}" type="slidenum">
              <a:rPr lang="en-US" smtClean="0"/>
              <a:t>62</a:t>
            </a:fld>
            <a:endParaRPr lang="en-US"/>
          </a:p>
        </p:txBody>
      </p:sp>
    </p:spTree>
    <p:extLst>
      <p:ext uri="{BB962C8B-B14F-4D97-AF65-F5344CB8AC3E}">
        <p14:creationId xmlns:p14="http://schemas.microsoft.com/office/powerpoint/2010/main" val="72386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D9169D-0CC3-4B1B-8A82-ED59B7984492}"/>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 xmlns:a16="http://schemas.microsoft.com/office/drawing/2014/main" id="{3F1969CB-D510-44A1-9F1D-0F82478C79A4}"/>
              </a:ext>
            </a:extLst>
          </p:cNvPr>
          <p:cNvSpPr>
            <a:spLocks noGrp="1"/>
          </p:cNvSpPr>
          <p:nvPr>
            <p:ph idx="1"/>
          </p:nvPr>
        </p:nvSpPr>
        <p:spPr/>
        <p:txBody>
          <a:bodyPr/>
          <a:lstStyle/>
          <a:p>
            <a:r>
              <a:rPr lang="en-US" dirty="0"/>
              <a:t>Branch-and-Bound tree</a:t>
            </a:r>
          </a:p>
        </p:txBody>
      </p:sp>
      <p:pic>
        <p:nvPicPr>
          <p:cNvPr id="4" name="Picture 3">
            <a:extLst>
              <a:ext uri="{FF2B5EF4-FFF2-40B4-BE49-F238E27FC236}">
                <a16:creationId xmlns="" xmlns:a16="http://schemas.microsoft.com/office/drawing/2014/main" id="{7C830458-0DA4-4C42-A29F-6021BA24AAF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Lst>
          </a:blip>
          <a:stretch>
            <a:fillRect/>
          </a:stretch>
        </p:blipFill>
        <p:spPr>
          <a:xfrm>
            <a:off x="4393762" y="1978660"/>
            <a:ext cx="3402957" cy="4262120"/>
          </a:xfrm>
          <a:prstGeom prst="rect">
            <a:avLst/>
          </a:prstGeom>
        </p:spPr>
      </p:pic>
      <p:pic>
        <p:nvPicPr>
          <p:cNvPr id="5" name="Picture 4">
            <a:extLst>
              <a:ext uri="{FF2B5EF4-FFF2-40B4-BE49-F238E27FC236}">
                <a16:creationId xmlns="" xmlns:a16="http://schemas.microsoft.com/office/drawing/2014/main" id="{FF0C0BEE-3ABF-4F30-830C-564CE4D359EB}"/>
              </a:ext>
            </a:extLst>
          </p:cNvPr>
          <p:cNvPicPr>
            <a:picLocks noChangeAspect="1"/>
          </p:cNvPicPr>
          <p:nvPr/>
        </p:nvPicPr>
        <p:blipFill>
          <a:blip r:embed="rId4"/>
          <a:stretch>
            <a:fillRect/>
          </a:stretch>
        </p:blipFill>
        <p:spPr>
          <a:xfrm>
            <a:off x="1103381" y="3740743"/>
            <a:ext cx="3225064" cy="2304488"/>
          </a:xfrm>
          <a:prstGeom prst="rect">
            <a:avLst/>
          </a:prstGeom>
        </p:spPr>
      </p:pic>
      <p:sp>
        <p:nvSpPr>
          <p:cNvPr id="6" name="Slide Number Placeholder 5"/>
          <p:cNvSpPr>
            <a:spLocks noGrp="1"/>
          </p:cNvSpPr>
          <p:nvPr>
            <p:ph type="sldNum" sz="quarter" idx="12"/>
          </p:nvPr>
        </p:nvSpPr>
        <p:spPr/>
        <p:txBody>
          <a:bodyPr/>
          <a:lstStyle/>
          <a:p>
            <a:fld id="{0FF54DE5-C571-48E8-A5BC-B369434E2F44}" type="slidenum">
              <a:rPr lang="en-US" smtClean="0"/>
              <a:t>63</a:t>
            </a:fld>
            <a:endParaRPr lang="en-US"/>
          </a:p>
        </p:txBody>
      </p:sp>
    </p:spTree>
    <p:extLst>
      <p:ext uri="{BB962C8B-B14F-4D97-AF65-F5344CB8AC3E}">
        <p14:creationId xmlns:p14="http://schemas.microsoft.com/office/powerpoint/2010/main" val="128726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p:cNvSpPr txBox="1">
            <a:spLocks noGrp="1"/>
          </p:cNvSpPr>
          <p:nvPr>
            <p:ph type="body" idx="1"/>
          </p:nvPr>
        </p:nvSpPr>
        <p:spPr>
          <a:xfrm>
            <a:off x="1828800" y="2351796"/>
            <a:ext cx="8534400" cy="3820403"/>
          </a:xfrm>
        </p:spPr>
        <p:txBody>
          <a:bodyPr/>
          <a:lstStyle/>
          <a:p>
            <a:pPr marL="341313" indent="-138113">
              <a:spcAft>
                <a:spcPct val="0"/>
              </a:spcAft>
              <a:buSzTx/>
              <a:buFontTx/>
              <a:buChar char="•"/>
            </a:pPr>
            <a:r>
              <a:rPr lang="en-US" altLang="zh-CN" dirty="0" smtClean="0">
                <a:latin typeface="Calibri" charset="0"/>
                <a:ea typeface="宋体" charset="0"/>
                <a:cs typeface="Calibri" charset="0"/>
                <a:sym typeface="Calibri" charset="0"/>
              </a:rPr>
              <a:t> Knapsack</a:t>
            </a:r>
          </a:p>
          <a:p>
            <a:pPr marL="341313" indent="-138113">
              <a:spcAft>
                <a:spcPct val="0"/>
              </a:spcAft>
              <a:buSzTx/>
              <a:buFontTx/>
              <a:buChar char="•"/>
            </a:pPr>
            <a:r>
              <a:rPr lang="en-US" altLang="zh-CN" dirty="0">
                <a:latin typeface="Calibri" charset="0"/>
                <a:ea typeface="宋体" charset="0"/>
                <a:cs typeface="Calibri" charset="0"/>
                <a:sym typeface="Calibri" charset="0"/>
              </a:rPr>
              <a:t> </a:t>
            </a:r>
            <a:r>
              <a:rPr lang="en-US" altLang="zh-CN" dirty="0" smtClean="0">
                <a:latin typeface="Calibri" charset="0"/>
                <a:ea typeface="宋体" charset="0"/>
                <a:cs typeface="Calibri" charset="0"/>
                <a:sym typeface="Calibri" charset="0"/>
              </a:rPr>
              <a:t>Dynamic Programming</a:t>
            </a:r>
          </a:p>
          <a:p>
            <a:pPr marL="341313" indent="-138113">
              <a:spcAft>
                <a:spcPct val="0"/>
              </a:spcAft>
              <a:buSzTx/>
              <a:buFontTx/>
              <a:buChar char="•"/>
            </a:pPr>
            <a:r>
              <a:rPr lang="en-US" altLang="zh-CN" dirty="0">
                <a:latin typeface="Calibri" charset="0"/>
                <a:ea typeface="宋体" charset="0"/>
                <a:cs typeface="Calibri" charset="0"/>
                <a:sym typeface="Calibri" charset="0"/>
              </a:rPr>
              <a:t> </a:t>
            </a:r>
            <a:r>
              <a:rPr lang="en-US" altLang="zh-CN" dirty="0" smtClean="0">
                <a:latin typeface="Calibri" charset="0"/>
                <a:ea typeface="宋体" charset="0"/>
                <a:cs typeface="Calibri" charset="0"/>
                <a:sym typeface="Calibri" charset="0"/>
              </a:rPr>
              <a:t>Reweighted L1 minimization</a:t>
            </a:r>
          </a:p>
          <a:p>
            <a:pPr marL="341313" indent="-138113">
              <a:spcAft>
                <a:spcPct val="0"/>
              </a:spcAft>
              <a:buSzTx/>
              <a:buFontTx/>
              <a:buChar char="•"/>
            </a:pPr>
            <a:r>
              <a:rPr lang="en-US" altLang="zh-CN" dirty="0">
                <a:latin typeface="Calibri" charset="0"/>
                <a:ea typeface="宋体" charset="0"/>
                <a:cs typeface="Calibri" charset="0"/>
                <a:sym typeface="Calibri" charset="0"/>
              </a:rPr>
              <a:t> </a:t>
            </a:r>
            <a:r>
              <a:rPr lang="en-US" altLang="zh-CN" dirty="0" smtClean="0">
                <a:latin typeface="Calibri" charset="0"/>
                <a:ea typeface="宋体" charset="0"/>
                <a:cs typeface="Calibri" charset="0"/>
                <a:sym typeface="Calibri" charset="0"/>
              </a:rPr>
              <a:t>Relaxation</a:t>
            </a:r>
          </a:p>
          <a:p>
            <a:pPr marL="341313" indent="-138113">
              <a:spcAft>
                <a:spcPct val="0"/>
              </a:spcAft>
              <a:buSzTx/>
              <a:buFontTx/>
              <a:buChar char="•"/>
            </a:pPr>
            <a:r>
              <a:rPr lang="en-US" altLang="zh-CN" dirty="0">
                <a:latin typeface="Calibri" charset="0"/>
                <a:ea typeface="宋体" charset="0"/>
                <a:cs typeface="Calibri" charset="0"/>
                <a:sym typeface="Calibri" charset="0"/>
              </a:rPr>
              <a:t> </a:t>
            </a:r>
            <a:r>
              <a:rPr lang="en-US" altLang="zh-CN" dirty="0" smtClean="0">
                <a:latin typeface="Calibri" charset="0"/>
                <a:ea typeface="宋体" charset="0"/>
                <a:cs typeface="Calibri" charset="0"/>
                <a:sym typeface="Calibri" charset="0"/>
              </a:rPr>
              <a:t>BCD</a:t>
            </a:r>
          </a:p>
          <a:p>
            <a:pPr marL="341313" indent="-138113">
              <a:spcAft>
                <a:spcPct val="0"/>
              </a:spcAft>
              <a:buSzTx/>
              <a:buFontTx/>
              <a:buChar char="•"/>
            </a:pPr>
            <a:r>
              <a:rPr lang="en-US" altLang="zh-CN" dirty="0">
                <a:latin typeface="Calibri" charset="0"/>
                <a:ea typeface="宋体" charset="0"/>
                <a:cs typeface="Calibri" charset="0"/>
                <a:sym typeface="Calibri" charset="0"/>
              </a:rPr>
              <a:t> </a:t>
            </a:r>
            <a:r>
              <a:rPr lang="en-US" altLang="zh-CN" dirty="0" smtClean="0">
                <a:latin typeface="Calibri" charset="0"/>
                <a:ea typeface="宋体" charset="0"/>
                <a:cs typeface="Calibri" charset="0"/>
                <a:sym typeface="Calibri" charset="0"/>
              </a:rPr>
              <a:t>Belief propagation</a:t>
            </a:r>
            <a:endParaRPr lang="zh-CN" altLang="en-US" dirty="0">
              <a:latin typeface="Calibri" charset="0"/>
              <a:ea typeface="宋体" charset="0"/>
              <a:cs typeface="Calibri" charset="0"/>
              <a:sym typeface="Calibri" charset="0"/>
            </a:endParaRPr>
          </a:p>
        </p:txBody>
      </p:sp>
      <p:sp>
        <p:nvSpPr>
          <p:cNvPr id="5" name="Rectangle 4"/>
          <p:cNvSpPr/>
          <p:nvPr/>
        </p:nvSpPr>
        <p:spPr>
          <a:xfrm>
            <a:off x="3156734" y="1428467"/>
            <a:ext cx="5878533" cy="923330"/>
          </a:xfrm>
          <a:prstGeom prst="rect">
            <a:avLst/>
          </a:prstGeom>
          <a:noFill/>
        </p:spPr>
        <p:txBody>
          <a:bodyPr wrap="none">
            <a:spAutoFit/>
          </a:bodyPr>
          <a:lstStyle/>
          <a:p>
            <a:pPr algn="ctr">
              <a:defRPr/>
            </a:pPr>
            <a:r>
              <a:rPr lang="en-US" altLang="zh-CN" sz="5400" b="1" kern="0" dirty="0" smtClean="0">
                <a:ln w="9525">
                  <a:solidFill>
                    <a:schemeClr val="bg1"/>
                  </a:solidFill>
                  <a:prstDash val="solid"/>
                </a:ln>
                <a:effectLst>
                  <a:outerShdw blurRad="12700" dist="38100" dir="2700000" algn="tl" rotWithShape="0">
                    <a:schemeClr val="bg1">
                      <a:lumMod val="50000"/>
                    </a:schemeClr>
                  </a:outerShdw>
                </a:effectLst>
                <a:latin typeface="Arial"/>
                <a:ea typeface="Arial"/>
                <a:cs typeface="Arial"/>
                <a:sym typeface="Arial"/>
              </a:rPr>
              <a:t>Other Algorithms</a:t>
            </a:r>
          </a:p>
        </p:txBody>
      </p:sp>
      <p:sp>
        <p:nvSpPr>
          <p:cNvPr id="46084" name="Slide Number Placeholder 5"/>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C2AD11DC-4727-1441-BD90-6A999D60EB84}" type="slidenum">
              <a:rPr lang="en-US" altLang="zh-CN" sz="2000">
                <a:solidFill>
                  <a:srgbClr val="FFFFFF"/>
                </a:solidFill>
                <a:latin typeface="Calibri" charset="0"/>
                <a:sym typeface="Calibri" charset="0"/>
              </a:rPr>
              <a:pPr/>
              <a:t>64</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376998277"/>
      </p:ext>
    </p:extLst>
  </p:cSld>
  <p:clrMapOvr>
    <a:masterClrMapping/>
  </p:clrMapOvr>
  <p:transition spd="slow" advTm="162"/>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a:extLst>
              <a:ext uri="{FF2B5EF4-FFF2-40B4-BE49-F238E27FC236}">
                <a16:creationId xmlns="" xmlns:a16="http://schemas.microsoft.com/office/drawing/2014/main" id="{BFA1D117-0067-46C1-A4E1-A85A30034C0C}"/>
              </a:ext>
            </a:extLst>
          </p:cNvPr>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2" name="Text Placeholder 1">
            <a:extLst>
              <a:ext uri="{FF2B5EF4-FFF2-40B4-BE49-F238E27FC236}">
                <a16:creationId xmlns="" xmlns:a16="http://schemas.microsoft.com/office/drawing/2014/main" id="{7018073C-4CEB-4B39-B54A-7D77DB8CBA63}"/>
              </a:ext>
            </a:extLst>
          </p:cNvPr>
          <p:cNvSpPr>
            <a:spLocks noGrp="1" noRot="1" noChangeAspect="1" noMove="1" noResize="1" noEditPoints="1" noAdjustHandles="1" noChangeArrowheads="1" noChangeShapeType="1" noTextEdit="1"/>
          </p:cNvSpPr>
          <p:nvPr>
            <p:ph type="body" idx="1"/>
          </p:nvPr>
        </p:nvSpPr>
        <p:spPr>
          <a:blipFill>
            <a:blip r:embed="rId4"/>
            <a:stretch>
              <a:fillRect t="-121" r="-1500"/>
            </a:stretch>
          </a:blipFill>
          <a:extLst/>
        </p:spPr>
        <p:txBody>
          <a:bodyPr/>
          <a:lstStyle/>
          <a:p>
            <a:pPr>
              <a:defRPr/>
            </a:pPr>
            <a:r>
              <a:rPr lang="zh-CN" altLang="en-US">
                <a:noFill/>
              </a:rPr>
              <a:t> </a:t>
            </a:r>
          </a:p>
        </p:txBody>
      </p:sp>
      <p:sp>
        <p:nvSpPr>
          <p:cNvPr id="51204"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dirty="0">
                <a:solidFill>
                  <a:srgbClr val="F2F2F2"/>
                </a:solidFill>
                <a:latin typeface="Calibri" charset="0"/>
                <a:ea typeface="宋体" charset="0"/>
                <a:cs typeface="Calibri" charset="0"/>
                <a:sym typeface="Calibri" charset="0"/>
              </a:rPr>
              <a:t>Knapsack Problem</a:t>
            </a:r>
          </a:p>
        </p:txBody>
      </p:sp>
      <p:sp>
        <p:nvSpPr>
          <p:cNvPr id="51205"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8D444979-A31A-C743-BA2F-223A14FD444E}" type="slidenum">
              <a:rPr lang="en-US" altLang="zh-CN" sz="2000">
                <a:solidFill>
                  <a:srgbClr val="FFFFFF"/>
                </a:solidFill>
                <a:latin typeface="Calibri" charset="0"/>
                <a:sym typeface="Calibri" charset="0"/>
              </a:rPr>
              <a:pPr/>
              <a:t>65</a:t>
            </a:fld>
            <a:endParaRPr lang="en-US" altLang="zh-CN" sz="2000">
              <a:solidFill>
                <a:srgbClr val="FFFFFF"/>
              </a:solidFill>
              <a:latin typeface="Calibri" charset="0"/>
              <a:sym typeface="Calibri" charset="0"/>
            </a:endParaRPr>
          </a:p>
        </p:txBody>
      </p:sp>
    </p:spTree>
    <p:custDataLst>
      <p:tags r:id="rId1"/>
    </p:custDataLst>
    <p:extLst>
      <p:ext uri="{BB962C8B-B14F-4D97-AF65-F5344CB8AC3E}">
        <p14:creationId xmlns:p14="http://schemas.microsoft.com/office/powerpoint/2010/main" val="804527727"/>
      </p:ext>
    </p:extLst>
  </p:cSld>
  <p:clrMapOvr>
    <a:masterClrMapping/>
  </p:clrMapOvr>
  <p:transition spd="slow" advTm="6056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charRg st="2" end="2"/>
                                            </p:txEl>
                                          </p:spTgt>
                                        </p:tgtEl>
                                        <p:attrNameLst>
                                          <p:attrName>style.visibility</p:attrName>
                                        </p:attrNameLst>
                                      </p:cBhvr>
                                      <p:to>
                                        <p:strVal val="visible"/>
                                      </p:to>
                                    </p:set>
                                    <p:animEffect transition="in" filter="fade">
                                      <p:cBhvr>
                                        <p:cTn id="12" dur="500"/>
                                        <p:tgtEl>
                                          <p:spTgt spid="2">
                                            <p:txEl>
                                              <p:char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charRg st="2" end="2"/>
                                            </p:txEl>
                                          </p:spTgt>
                                        </p:tgtEl>
                                        <p:attrNameLst>
                                          <p:attrName>style.visibility</p:attrName>
                                        </p:attrNameLst>
                                      </p:cBhvr>
                                      <p:to>
                                        <p:strVal val="visible"/>
                                      </p:to>
                                    </p:set>
                                    <p:animEffect transition="in" filter="fade">
                                      <p:cBhvr>
                                        <p:cTn id="17" dur="500"/>
                                        <p:tgtEl>
                                          <p:spTgt spid="2">
                                            <p:txEl>
                                              <p:char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a:extLst>
              <a:ext uri="{FF2B5EF4-FFF2-40B4-BE49-F238E27FC236}">
                <a16:creationId xmlns="" xmlns:a16="http://schemas.microsoft.com/office/drawing/2014/main" id="{BFA1D117-0067-46C1-A4E1-A85A30034C0C}"/>
              </a:ext>
            </a:extLst>
          </p:cNvPr>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2" name="Text Placeholder 1"/>
          <p:cNvSpPr txBox="1">
            <a:spLocks noGrp="1"/>
          </p:cNvSpPr>
          <p:nvPr>
            <p:ph type="body" idx="1"/>
          </p:nvPr>
        </p:nvSpPr>
        <p:spPr>
          <a:xfrm>
            <a:off x="1828800" y="1143000"/>
            <a:ext cx="8534400" cy="5029200"/>
          </a:xfrm>
        </p:spPr>
        <p:txBody>
          <a:bodyPr>
            <a:normAutofit lnSpcReduction="10000"/>
          </a:bodyPr>
          <a:lstStyle/>
          <a:p>
            <a:pPr marL="341313" indent="-138113">
              <a:spcAft>
                <a:spcPct val="0"/>
              </a:spcAft>
              <a:buSzTx/>
              <a:buFontTx/>
              <a:buChar char="•"/>
            </a:pPr>
            <a:r>
              <a:rPr lang="en-US" altLang="zh-CN" sz="2400" dirty="0">
                <a:latin typeface="Calibri" charset="0"/>
                <a:ea typeface="宋体" charset="0"/>
                <a:cs typeface="Calibri" charset="0"/>
                <a:sym typeface="Calibri" charset="0"/>
              </a:rPr>
              <a:t>General form:</a:t>
            </a:r>
          </a:p>
          <a:p>
            <a:pPr marL="341313" indent="-138113">
              <a:spcAft>
                <a:spcPct val="0"/>
              </a:spcAft>
              <a:buSzTx/>
              <a:buFontTx/>
              <a:buChar char="•"/>
            </a:pPr>
            <a:endParaRPr lang="en-US" altLang="zh-CN" dirty="0">
              <a:latin typeface="Calibri" charset="0"/>
              <a:ea typeface="宋体" charset="0"/>
              <a:cs typeface="Calibri" charset="0"/>
              <a:sym typeface="Calibri" charset="0"/>
            </a:endParaRPr>
          </a:p>
          <a:p>
            <a:pPr marL="341313" indent="-138113">
              <a:spcAft>
                <a:spcPct val="0"/>
              </a:spcAft>
              <a:buSzTx/>
              <a:buFontTx/>
              <a:buChar char="•"/>
            </a:pPr>
            <a:endParaRPr lang="en-US" altLang="zh-CN" dirty="0">
              <a:latin typeface="Calibri" charset="0"/>
              <a:ea typeface="宋体" charset="0"/>
              <a:cs typeface="Calibri" charset="0"/>
              <a:sym typeface="Calibri" charset="0"/>
            </a:endParaRPr>
          </a:p>
          <a:p>
            <a:pPr marL="341313" indent="-138113">
              <a:spcAft>
                <a:spcPct val="0"/>
              </a:spcAft>
              <a:buSzTx/>
              <a:buFontTx/>
              <a:buChar char="•"/>
            </a:pPr>
            <a:endParaRPr lang="en-US" altLang="zh-CN" dirty="0">
              <a:latin typeface="Calibri" charset="0"/>
              <a:ea typeface="宋体" charset="0"/>
              <a:cs typeface="Calibri" charset="0"/>
              <a:sym typeface="Calibri" charset="0"/>
            </a:endParaRPr>
          </a:p>
          <a:p>
            <a:pPr marL="341313" indent="-138113">
              <a:spcAft>
                <a:spcPct val="0"/>
              </a:spcAft>
              <a:buSzTx/>
              <a:buFontTx/>
              <a:buChar char="•"/>
            </a:pPr>
            <a:endParaRPr lang="en-US" altLang="zh-CN" dirty="0">
              <a:latin typeface="Calibri" charset="0"/>
              <a:ea typeface="宋体" charset="0"/>
              <a:cs typeface="Calibri" charset="0"/>
              <a:sym typeface="Calibri" charset="0"/>
            </a:endParaRPr>
          </a:p>
          <a:p>
            <a:pPr marL="341313" indent="-138113">
              <a:spcAft>
                <a:spcPct val="0"/>
              </a:spcAft>
              <a:buSzTx/>
              <a:buNone/>
            </a:pPr>
            <a:endParaRPr lang="en-US" altLang="zh-CN" dirty="0">
              <a:latin typeface="Calibri" charset="0"/>
              <a:ea typeface="宋体" charset="0"/>
              <a:cs typeface="Calibri" charset="0"/>
              <a:sym typeface="Calibri" charset="0"/>
            </a:endParaRPr>
          </a:p>
          <a:p>
            <a:pPr marL="341313" indent="-138113">
              <a:spcAft>
                <a:spcPct val="0"/>
              </a:spcAft>
              <a:buSzTx/>
              <a:buFontTx/>
              <a:buChar char="•"/>
            </a:pPr>
            <a:r>
              <a:rPr lang="en-US" altLang="zh-CN" sz="2400" dirty="0">
                <a:latin typeface="Calibri" charset="0"/>
                <a:ea typeface="宋体" charset="0"/>
                <a:cs typeface="Calibri" charset="0"/>
                <a:sym typeface="Calibri" charset="0"/>
              </a:rPr>
              <a:t>Two methods to solve Knapsack problem:</a:t>
            </a:r>
          </a:p>
          <a:p>
            <a:pPr marL="782638" lvl="1" indent="-122238">
              <a:spcAft>
                <a:spcPct val="0"/>
              </a:spcAft>
              <a:buSzTx/>
              <a:buFontTx/>
              <a:buChar char="–"/>
            </a:pPr>
            <a:r>
              <a:rPr lang="en-US" altLang="zh-CN" sz="2400" dirty="0" smtClean="0">
                <a:latin typeface="Calibri" charset="0"/>
                <a:ea typeface="宋体" charset="0"/>
                <a:cs typeface="Calibri" charset="0"/>
                <a:sym typeface="Calibri" charset="0"/>
              </a:rPr>
              <a:t>Greedy</a:t>
            </a:r>
          </a:p>
          <a:p>
            <a:pPr marL="782638" lvl="1" indent="-122238">
              <a:spcAft>
                <a:spcPct val="0"/>
              </a:spcAft>
              <a:buSzTx/>
              <a:buFontTx/>
              <a:buChar char="–"/>
            </a:pPr>
            <a:r>
              <a:rPr lang="en-US" altLang="zh-CN" sz="2400" dirty="0" smtClean="0">
                <a:latin typeface="Calibri" charset="0"/>
                <a:ea typeface="宋体" charset="0"/>
                <a:cs typeface="Calibri" charset="0"/>
                <a:sym typeface="Calibri" charset="0"/>
              </a:rPr>
              <a:t>Branch-and-bound</a:t>
            </a:r>
            <a:endParaRPr lang="en-US" altLang="zh-CN" sz="2400" dirty="0">
              <a:latin typeface="Calibri" charset="0"/>
              <a:ea typeface="宋体" charset="0"/>
              <a:cs typeface="Calibri" charset="0"/>
              <a:sym typeface="Calibri" charset="0"/>
            </a:endParaRPr>
          </a:p>
          <a:p>
            <a:pPr marL="782638" lvl="1" indent="-122238">
              <a:spcAft>
                <a:spcPct val="0"/>
              </a:spcAft>
              <a:buSzTx/>
              <a:buFontTx/>
              <a:buChar char="–"/>
            </a:pPr>
            <a:r>
              <a:rPr lang="en-US" altLang="zh-CN" sz="2400" dirty="0">
                <a:latin typeface="Calibri" charset="0"/>
                <a:ea typeface="宋体" charset="0"/>
                <a:cs typeface="Calibri" charset="0"/>
                <a:sym typeface="Calibri" charset="0"/>
              </a:rPr>
              <a:t>Dynamic programming</a:t>
            </a:r>
          </a:p>
          <a:p>
            <a:pPr marL="341313" indent="-138113">
              <a:spcAft>
                <a:spcPct val="0"/>
              </a:spcAft>
              <a:buSzTx/>
              <a:buFontTx/>
              <a:buChar char="•"/>
            </a:pPr>
            <a:endParaRPr lang="en-US" altLang="zh-CN" dirty="0">
              <a:latin typeface="Calibri" charset="0"/>
              <a:ea typeface="宋体" charset="0"/>
              <a:cs typeface="Calibri" charset="0"/>
              <a:sym typeface="Calibri" charset="0"/>
            </a:endParaRPr>
          </a:p>
          <a:p>
            <a:pPr marL="341313" indent="-138113">
              <a:spcAft>
                <a:spcPct val="0"/>
              </a:spcAft>
              <a:buSzTx/>
              <a:buFontTx/>
              <a:buChar char="•"/>
            </a:pPr>
            <a:endParaRPr lang="en-US" altLang="zh-CN" dirty="0">
              <a:latin typeface="Calibri" charset="0"/>
              <a:ea typeface="宋体" charset="0"/>
              <a:cs typeface="Calibri" charset="0"/>
              <a:sym typeface="Calibri" charset="0"/>
            </a:endParaRPr>
          </a:p>
        </p:txBody>
      </p:sp>
      <p:sp>
        <p:nvSpPr>
          <p:cNvPr id="53252"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a:solidFill>
                  <a:srgbClr val="F2F2F2"/>
                </a:solidFill>
                <a:latin typeface="Calibri" charset="0"/>
                <a:ea typeface="宋体" charset="0"/>
                <a:cs typeface="Calibri" charset="0"/>
                <a:sym typeface="Calibri" charset="0"/>
              </a:rPr>
              <a:t>Knapsack Problem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1538" y="1892300"/>
            <a:ext cx="420846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4476" y="1730375"/>
            <a:ext cx="37623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9573A419-C80A-BF48-B588-1AE84E3DB907}" type="slidenum">
              <a:rPr lang="en-US" altLang="zh-CN" sz="2000">
                <a:solidFill>
                  <a:srgbClr val="FFFFFF"/>
                </a:solidFill>
                <a:latin typeface="Calibri" charset="0"/>
                <a:sym typeface="Calibri" charset="0"/>
              </a:rPr>
              <a:pPr/>
              <a:t>66</a:t>
            </a:fld>
            <a:endParaRPr lang="en-US" altLang="zh-CN" sz="2000">
              <a:solidFill>
                <a:srgbClr val="FFFFFF"/>
              </a:solidFill>
              <a:latin typeface="Calibri" charset="0"/>
              <a:sym typeface="Calibri" charset="0"/>
            </a:endParaRPr>
          </a:p>
        </p:txBody>
      </p:sp>
    </p:spTree>
    <p:custDataLst>
      <p:tags r:id="rId1"/>
    </p:custDataLst>
    <p:extLst>
      <p:ext uri="{BB962C8B-B14F-4D97-AF65-F5344CB8AC3E}">
        <p14:creationId xmlns:p14="http://schemas.microsoft.com/office/powerpoint/2010/main" val="1523487364"/>
      </p:ext>
    </p:extLst>
  </p:cSld>
  <p:clrMapOvr>
    <a:masterClrMapping/>
  </p:clrMapOvr>
  <p:transition spd="slow" advTm="605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1000"/>
                                        <p:tgtEl>
                                          <p:spTgt spid="2">
                                            <p:txEl>
                                              <p:pRg st="7" end="7"/>
                                            </p:txEl>
                                          </p:spTgt>
                                        </p:tgtEl>
                                      </p:cBhvr>
                                    </p:animEffect>
                                    <p:anim calcmode="lin" valueType="num">
                                      <p:cBhvr>
                                        <p:cTn id="2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1000"/>
                                        <p:tgtEl>
                                          <p:spTgt spid="2">
                                            <p:txEl>
                                              <p:pRg st="8" end="8"/>
                                            </p:txEl>
                                          </p:spTgt>
                                        </p:tgtEl>
                                      </p:cBhvr>
                                    </p:animEffect>
                                    <p:anim calcmode="lin" valueType="num">
                                      <p:cBhvr>
                                        <p:cTn id="2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fade">
                                      <p:cBhvr>
                                        <p:cTn id="29" dur="1000"/>
                                        <p:tgtEl>
                                          <p:spTgt spid="2">
                                            <p:txEl>
                                              <p:pRg st="9" end="9"/>
                                            </p:txEl>
                                          </p:spTgt>
                                        </p:tgtEl>
                                      </p:cBhvr>
                                    </p:animEffect>
                                    <p:anim calcmode="lin" valueType="num">
                                      <p:cBhvr>
                                        <p:cTn id="3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47107" name="Shape 101"/>
          <p:cNvSpPr txBox="1">
            <a:spLocks noGrp="1"/>
          </p:cNvSpPr>
          <p:nvPr>
            <p:ph type="body" idx="1"/>
          </p:nvPr>
        </p:nvSpPr>
        <p:spPr>
          <a:xfrm>
            <a:off x="1828800" y="1143000"/>
            <a:ext cx="8534400" cy="5029200"/>
          </a:xfrm>
        </p:spPr>
        <p:txBody>
          <a:bodyPr vert="horz" lIns="45677" tIns="45677" rIns="45677" bIns="45677" rtlCol="0">
            <a:normAutofit/>
          </a:bodyPr>
          <a:lstStyle/>
          <a:p>
            <a:pPr marL="457200" indent="-457200">
              <a:lnSpc>
                <a:spcPct val="90000"/>
              </a:lnSpc>
              <a:spcBef>
                <a:spcPts val="600"/>
              </a:spcBef>
              <a:spcAft>
                <a:spcPct val="0"/>
              </a:spcAft>
              <a:buSzTx/>
              <a:buFontTx/>
              <a:buChar char="•"/>
            </a:pPr>
            <a:r>
              <a:rPr lang="en-US" altLang="zh-CN" sz="2800">
                <a:latin typeface="Calibri" charset="0"/>
                <a:ea typeface="宋体" charset="0"/>
                <a:cs typeface="Calibri" charset="0"/>
                <a:sym typeface="Calibri" charset="0"/>
              </a:rPr>
              <a:t>In order to solve master problem, we can transform the master problem first:</a:t>
            </a:r>
          </a:p>
          <a:p>
            <a:pPr marL="457200" indent="-457200">
              <a:lnSpc>
                <a:spcPct val="90000"/>
              </a:lnSpc>
              <a:spcBef>
                <a:spcPts val="600"/>
              </a:spcBef>
              <a:spcAft>
                <a:spcPct val="0"/>
              </a:spcAft>
              <a:buSzTx/>
              <a:buNone/>
            </a:pPr>
            <a:endParaRPr lang="en-US" altLang="zh-CN" sz="28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endParaRPr lang="en-US" altLang="zh-CN" sz="28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r>
              <a:rPr lang="en-US" altLang="zh-CN" sz="2000">
                <a:latin typeface="Calibri" charset="0"/>
                <a:ea typeface="宋体" charset="0"/>
                <a:cs typeface="Calibri" charset="0"/>
                <a:sym typeface="Calibri" charset="0"/>
              </a:rPr>
              <a:t>Original problem:</a:t>
            </a:r>
          </a:p>
          <a:p>
            <a:pPr marL="457200" indent="-457200">
              <a:lnSpc>
                <a:spcPct val="90000"/>
              </a:lnSpc>
              <a:spcBef>
                <a:spcPts val="600"/>
              </a:spcBef>
              <a:spcAft>
                <a:spcPct val="0"/>
              </a:spcAft>
              <a:buSzTx/>
              <a:buNone/>
            </a:pPr>
            <a:endParaRPr lang="en-US" altLang="zh-CN" sz="20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endParaRPr lang="en-US" altLang="zh-CN" sz="20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endParaRPr lang="en-US" altLang="zh-CN" sz="20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endParaRPr lang="en-US" altLang="zh-CN" sz="20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endParaRPr lang="en-US" altLang="zh-CN" sz="20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endParaRPr lang="en-US" altLang="zh-CN" sz="2000">
              <a:latin typeface="Calibri" charset="0"/>
              <a:ea typeface="宋体" charset="0"/>
              <a:cs typeface="Calibri" charset="0"/>
              <a:sym typeface="Calibri" charset="0"/>
            </a:endParaRPr>
          </a:p>
          <a:p>
            <a:pPr marL="457200" indent="-457200">
              <a:lnSpc>
                <a:spcPct val="90000"/>
              </a:lnSpc>
              <a:spcBef>
                <a:spcPts val="600"/>
              </a:spcBef>
              <a:spcAft>
                <a:spcPct val="0"/>
              </a:spcAft>
              <a:buSzTx/>
              <a:buNone/>
            </a:pPr>
            <a:r>
              <a:rPr lang="en-US" altLang="zh-CN" sz="2000">
                <a:latin typeface="Calibri" charset="0"/>
                <a:ea typeface="宋体" charset="0"/>
                <a:cs typeface="Calibri" charset="0"/>
                <a:sym typeface="Calibri" charset="0"/>
              </a:rPr>
              <a:t>Master problem: </a:t>
            </a:r>
          </a:p>
        </p:txBody>
      </p:sp>
      <p:sp>
        <p:nvSpPr>
          <p:cNvPr id="47108" name="Shape 102"/>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dirty="0">
                <a:solidFill>
                  <a:srgbClr val="F2F2F2"/>
                </a:solidFill>
                <a:latin typeface="Calibri" charset="0"/>
                <a:ea typeface="宋体" charset="0"/>
                <a:cs typeface="Calibri" charset="0"/>
                <a:sym typeface="Calibri" charset="0"/>
              </a:rPr>
              <a:t>Knapsack Problem</a:t>
            </a:r>
          </a:p>
        </p:txBody>
      </p:sp>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101" y="2311401"/>
            <a:ext cx="50196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1451" y="3489326"/>
            <a:ext cx="48863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9388" y="4724400"/>
            <a:ext cx="57642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E2EF70D1-DA01-4749-9B2A-DCB6711D3486}" type="slidenum">
              <a:rPr lang="en-US" altLang="zh-CN" sz="2000">
                <a:solidFill>
                  <a:srgbClr val="FFFFFF"/>
                </a:solidFill>
                <a:latin typeface="Calibri" charset="0"/>
                <a:sym typeface="Calibri" charset="0"/>
              </a:rPr>
              <a:pPr/>
              <a:t>67</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815643754"/>
      </p:ext>
    </p:extLst>
  </p:cSld>
  <p:clrMapOvr>
    <a:masterClrMapping/>
  </p:clrMapOvr>
  <p:transition spd="slow" advTm="202"/>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49155" name="Shape 101"/>
          <p:cNvSpPr txBox="1">
            <a:spLocks noGrp="1"/>
          </p:cNvSpPr>
          <p:nvPr>
            <p:ph type="body" idx="1"/>
          </p:nvPr>
        </p:nvSpPr>
        <p:spPr>
          <a:xfrm>
            <a:off x="1828800" y="1143000"/>
            <a:ext cx="8534400" cy="5029200"/>
          </a:xfrm>
        </p:spPr>
        <p:txBody>
          <a:bodyPr vert="horz" lIns="45677" tIns="45677" rIns="45677" bIns="45677" rtlCol="0">
            <a:normAutofit/>
          </a:bodyPr>
          <a:lstStyle/>
          <a:p>
            <a:pPr marL="0" indent="0">
              <a:lnSpc>
                <a:spcPct val="90000"/>
              </a:lnSpc>
              <a:spcBef>
                <a:spcPts val="600"/>
              </a:spcBef>
              <a:spcAft>
                <a:spcPct val="0"/>
              </a:spcAft>
              <a:buSzTx/>
              <a:buNone/>
            </a:pPr>
            <a:endParaRPr lang="en-US" altLang="zh-CN" sz="2400">
              <a:latin typeface="Calibri" charset="0"/>
              <a:ea typeface="宋体" charset="0"/>
              <a:cs typeface="Calibri" charset="0"/>
              <a:sym typeface="Calibri" charset="0"/>
            </a:endParaRPr>
          </a:p>
          <a:p>
            <a:pPr marL="0" indent="0">
              <a:lnSpc>
                <a:spcPct val="90000"/>
              </a:lnSpc>
              <a:spcBef>
                <a:spcPts val="600"/>
              </a:spcBef>
              <a:spcAft>
                <a:spcPct val="0"/>
              </a:spcAft>
              <a:buSzTx/>
              <a:buNone/>
            </a:pPr>
            <a:r>
              <a:rPr lang="en-US" altLang="zh-CN" sz="2400">
                <a:latin typeface="Calibri" charset="0"/>
                <a:ea typeface="宋体" charset="0"/>
                <a:cs typeface="Calibri" charset="0"/>
                <a:sym typeface="Calibri" charset="0"/>
              </a:rPr>
              <a:t>In iteration K:</a:t>
            </a:r>
          </a:p>
          <a:p>
            <a:pPr marL="0" indent="0">
              <a:lnSpc>
                <a:spcPct val="90000"/>
              </a:lnSpc>
              <a:spcBef>
                <a:spcPts val="600"/>
              </a:spcBef>
              <a:spcAft>
                <a:spcPct val="0"/>
              </a:spcAft>
              <a:buSzTx/>
              <a:buNone/>
            </a:pPr>
            <a:endParaRPr lang="en-US" altLang="zh-CN" sz="2400">
              <a:latin typeface="Calibri" charset="0"/>
              <a:ea typeface="宋体" charset="0"/>
              <a:cs typeface="Calibri" charset="0"/>
              <a:sym typeface="Calibri" charset="0"/>
            </a:endParaRPr>
          </a:p>
          <a:p>
            <a:pPr marL="0" indent="0">
              <a:lnSpc>
                <a:spcPct val="90000"/>
              </a:lnSpc>
              <a:spcBef>
                <a:spcPts val="600"/>
              </a:spcBef>
              <a:spcAft>
                <a:spcPct val="0"/>
              </a:spcAft>
              <a:buSzTx/>
              <a:buNone/>
            </a:pPr>
            <a:endParaRPr lang="en-US" altLang="zh-CN" sz="2400">
              <a:latin typeface="Calibri" charset="0"/>
              <a:ea typeface="宋体" charset="0"/>
              <a:cs typeface="Calibri" charset="0"/>
              <a:sym typeface="Calibri" charset="0"/>
            </a:endParaRPr>
          </a:p>
          <a:p>
            <a:pPr marL="0" indent="0">
              <a:lnSpc>
                <a:spcPct val="90000"/>
              </a:lnSpc>
              <a:spcBef>
                <a:spcPts val="600"/>
              </a:spcBef>
              <a:spcAft>
                <a:spcPct val="0"/>
              </a:spcAft>
              <a:buSzTx/>
              <a:buNone/>
            </a:pPr>
            <a:endParaRPr lang="en-US" altLang="zh-CN" sz="2400">
              <a:latin typeface="Calibri" charset="0"/>
              <a:ea typeface="宋体" charset="0"/>
              <a:cs typeface="Calibri" charset="0"/>
              <a:sym typeface="Calibri" charset="0"/>
            </a:endParaRPr>
          </a:p>
          <a:p>
            <a:pPr marL="0" indent="0">
              <a:lnSpc>
                <a:spcPct val="90000"/>
              </a:lnSpc>
              <a:spcBef>
                <a:spcPts val="600"/>
              </a:spcBef>
              <a:spcAft>
                <a:spcPct val="0"/>
              </a:spcAft>
              <a:buSzTx/>
              <a:buNone/>
            </a:pPr>
            <a:endParaRPr lang="en-US" altLang="zh-CN" sz="2400">
              <a:latin typeface="Calibri" charset="0"/>
              <a:ea typeface="宋体" charset="0"/>
              <a:cs typeface="Calibri" charset="0"/>
              <a:sym typeface="Calibri" charset="0"/>
            </a:endParaRPr>
          </a:p>
          <a:p>
            <a:pPr marL="0" indent="0">
              <a:lnSpc>
                <a:spcPct val="90000"/>
              </a:lnSpc>
              <a:spcBef>
                <a:spcPts val="600"/>
              </a:spcBef>
              <a:spcAft>
                <a:spcPct val="0"/>
              </a:spcAft>
              <a:buSzTx/>
              <a:buNone/>
            </a:pPr>
            <a:r>
              <a:rPr lang="en-US" altLang="zh-CN" sz="2400">
                <a:latin typeface="Calibri" charset="0"/>
                <a:ea typeface="宋体" charset="0"/>
                <a:cs typeface="Calibri" charset="0"/>
                <a:sym typeface="Calibri" charset="0"/>
              </a:rPr>
              <a:t>Update in iterations:</a:t>
            </a:r>
          </a:p>
          <a:p>
            <a:pPr marL="0" indent="0">
              <a:lnSpc>
                <a:spcPct val="90000"/>
              </a:lnSpc>
              <a:spcBef>
                <a:spcPts val="600"/>
              </a:spcBef>
              <a:spcAft>
                <a:spcPct val="0"/>
              </a:spcAft>
              <a:buSzTx/>
              <a:buNone/>
            </a:pPr>
            <a:endParaRPr lang="en-US" altLang="zh-CN" sz="2400">
              <a:latin typeface="Calibri" charset="0"/>
              <a:ea typeface="宋体" charset="0"/>
              <a:cs typeface="Calibri" charset="0"/>
              <a:sym typeface="Calibri" charset="0"/>
            </a:endParaRPr>
          </a:p>
          <a:p>
            <a:pPr marL="0" indent="0">
              <a:lnSpc>
                <a:spcPct val="90000"/>
              </a:lnSpc>
              <a:spcBef>
                <a:spcPts val="600"/>
              </a:spcBef>
              <a:spcAft>
                <a:spcPct val="0"/>
              </a:spcAft>
              <a:buSzTx/>
              <a:buNone/>
            </a:pPr>
            <a:endParaRPr lang="en-US" altLang="zh-CN" sz="2800">
              <a:latin typeface="Calibri" charset="0"/>
              <a:ea typeface="宋体" charset="0"/>
              <a:cs typeface="Calibri" charset="0"/>
              <a:sym typeface="Calibri" charset="0"/>
            </a:endParaRPr>
          </a:p>
          <a:p>
            <a:pPr marL="0" indent="0">
              <a:lnSpc>
                <a:spcPct val="90000"/>
              </a:lnSpc>
              <a:spcBef>
                <a:spcPts val="600"/>
              </a:spcBef>
              <a:spcAft>
                <a:spcPct val="0"/>
              </a:spcAft>
              <a:buSzTx/>
              <a:buNone/>
            </a:pPr>
            <a:endParaRPr lang="en-US" altLang="zh-CN" sz="2800">
              <a:latin typeface="Calibri" charset="0"/>
              <a:ea typeface="宋体" charset="0"/>
              <a:cs typeface="Calibri" charset="0"/>
              <a:sym typeface="Calibri" charset="0"/>
            </a:endParaRPr>
          </a:p>
        </p:txBody>
      </p:sp>
      <p:sp>
        <p:nvSpPr>
          <p:cNvPr id="49156" name="Shape 102"/>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Equivalent Master Problem</a:t>
            </a:r>
          </a:p>
        </p:txBody>
      </p:sp>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524000"/>
            <a:ext cx="52292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4165600"/>
            <a:ext cx="59912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1" y="5091114"/>
            <a:ext cx="28479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784448" y="2854698"/>
            <a:ext cx="2823822" cy="400110"/>
          </a:xfrm>
          <a:prstGeom prst="rect">
            <a:avLst/>
          </a:prstGeom>
          <a:noFill/>
        </p:spPr>
        <p:txBody>
          <a:bodyPr>
            <a:spAutoFit/>
          </a:bodyPr>
          <a:lstStyle/>
          <a:p>
            <a:pPr algn="ctr">
              <a:defRPr/>
            </a:pPr>
            <a:r>
              <a:rPr lang="en-US" altLang="zh-CN" sz="2000" b="1" kern="0" dirty="0">
                <a:ln w="22225">
                  <a:solidFill>
                    <a:schemeClr val="accent2"/>
                  </a:solidFill>
                  <a:prstDash val="solid"/>
                </a:ln>
                <a:solidFill>
                  <a:schemeClr val="accent2">
                    <a:lumMod val="40000"/>
                    <a:lumOff val="60000"/>
                  </a:schemeClr>
                </a:solidFill>
                <a:latin typeface="Arial"/>
                <a:ea typeface="Arial"/>
                <a:cs typeface="Arial"/>
                <a:sym typeface="Arial"/>
              </a:rPr>
              <a:t>Knapsack problem</a:t>
            </a:r>
          </a:p>
        </p:txBody>
      </p:sp>
      <p:sp>
        <p:nvSpPr>
          <p:cNvPr id="49161" name="Slide Number Placeholder 7"/>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FB646A84-B0A0-C847-A59F-8718C1831665}" type="slidenum">
              <a:rPr lang="en-US" altLang="zh-CN" sz="2000">
                <a:solidFill>
                  <a:srgbClr val="FFFFFF"/>
                </a:solidFill>
                <a:latin typeface="Calibri" charset="0"/>
                <a:sym typeface="Calibri" charset="0"/>
              </a:rPr>
              <a:pPr/>
              <a:t>68</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674199921"/>
      </p:ext>
    </p:extLst>
  </p:cSld>
  <p:clrMapOvr>
    <a:masterClrMapping/>
  </p:clrMapOvr>
  <p:transition spd="slow" advTm="179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1">
            <a:extLst>
              <a:ext uri="{FF2B5EF4-FFF2-40B4-BE49-F238E27FC236}">
                <a16:creationId xmlns="" xmlns:a16="http://schemas.microsoft.com/office/drawing/2014/main" id="{BFA1D117-0067-46C1-A4E1-A85A30034C0C}"/>
              </a:ext>
            </a:extLst>
          </p:cNvPr>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2" name="Text Placeholder 1">
            <a:extLst>
              <a:ext uri="{FF2B5EF4-FFF2-40B4-BE49-F238E27FC236}">
                <a16:creationId xmlns="" xmlns:a16="http://schemas.microsoft.com/office/drawing/2014/main" id="{7018073C-4CEB-4B39-B54A-7D77DB8CBA63}"/>
              </a:ext>
            </a:extLst>
          </p:cNvPr>
          <p:cNvSpPr>
            <a:spLocks noGrp="1" noRot="1" noChangeAspect="1" noMove="1" noResize="1" noEditPoints="1" noAdjustHandles="1" noChangeArrowheads="1" noChangeShapeType="1" noTextEdit="1"/>
          </p:cNvSpPr>
          <p:nvPr>
            <p:ph type="body" idx="1"/>
          </p:nvPr>
        </p:nvSpPr>
        <p:spPr>
          <a:blipFill>
            <a:blip r:embed="rId4"/>
            <a:stretch>
              <a:fillRect t="-121"/>
            </a:stretch>
          </a:blipFill>
          <a:extLst/>
        </p:spPr>
        <p:txBody>
          <a:bodyPr/>
          <a:lstStyle/>
          <a:p>
            <a:pPr>
              <a:defRPr/>
            </a:pPr>
            <a:r>
              <a:rPr lang="zh-CN" altLang="en-US">
                <a:noFill/>
              </a:rPr>
              <a:t> </a:t>
            </a:r>
          </a:p>
        </p:txBody>
      </p:sp>
      <p:sp>
        <p:nvSpPr>
          <p:cNvPr id="65540"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a:solidFill>
                  <a:srgbClr val="F2F2F2"/>
                </a:solidFill>
                <a:latin typeface="Calibri" charset="0"/>
                <a:ea typeface="宋体" charset="0"/>
                <a:cs typeface="Calibri" charset="0"/>
                <a:sym typeface="Calibri" charset="0"/>
              </a:rPr>
              <a:t>Dynamic Programming </a:t>
            </a:r>
          </a:p>
        </p:txBody>
      </p:sp>
      <p:sp>
        <p:nvSpPr>
          <p:cNvPr id="65541"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7B716360-FDD0-994F-9E37-3675E3B331EE}" type="slidenum">
              <a:rPr lang="en-US" altLang="zh-CN" sz="2000">
                <a:solidFill>
                  <a:srgbClr val="FFFFFF"/>
                </a:solidFill>
                <a:latin typeface="Calibri" charset="0"/>
                <a:sym typeface="Calibri" charset="0"/>
              </a:rPr>
              <a:pPr/>
              <a:t>69</a:t>
            </a:fld>
            <a:endParaRPr lang="en-US" altLang="zh-CN" sz="2000">
              <a:solidFill>
                <a:srgbClr val="FFFFFF"/>
              </a:solidFill>
              <a:latin typeface="Calibri" charset="0"/>
              <a:sym typeface="Calibri" charset="0"/>
            </a:endParaRPr>
          </a:p>
        </p:txBody>
      </p:sp>
    </p:spTree>
    <p:custDataLst>
      <p:tags r:id="rId1"/>
    </p:custDataLst>
    <p:extLst>
      <p:ext uri="{BB962C8B-B14F-4D97-AF65-F5344CB8AC3E}">
        <p14:creationId xmlns:p14="http://schemas.microsoft.com/office/powerpoint/2010/main" val="1074281547"/>
      </p:ext>
    </p:extLst>
  </p:cSld>
  <p:clrMapOvr>
    <a:masterClrMapping/>
  </p:clrMapOvr>
  <p:transition spd="slow" advTm="15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charRg st="2" end="2"/>
                                            </p:txEl>
                                          </p:spTgt>
                                        </p:tgtEl>
                                        <p:attrNameLst>
                                          <p:attrName>style.visibility</p:attrName>
                                        </p:attrNameLst>
                                      </p:cBhvr>
                                      <p:to>
                                        <p:strVal val="visible"/>
                                      </p:to>
                                    </p:set>
                                    <p:animEffect transition="in" filter="fade">
                                      <p:cBhvr>
                                        <p:cTn id="14" dur="1000"/>
                                        <p:tgtEl>
                                          <p:spTgt spid="2">
                                            <p:txEl>
                                              <p:charRg st="2" end="2"/>
                                            </p:txEl>
                                          </p:spTgt>
                                        </p:tgtEl>
                                      </p:cBhvr>
                                    </p:animEffect>
                                    <p:anim calcmode="lin" valueType="num">
                                      <p:cBhvr>
                                        <p:cTn id="15" dur="1000" fill="hold"/>
                                        <p:tgtEl>
                                          <p:spTgt spid="2">
                                            <p:txEl>
                                              <p:char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char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charRg st="2" end="2"/>
                                            </p:txEl>
                                          </p:spTgt>
                                        </p:tgtEl>
                                        <p:attrNameLst>
                                          <p:attrName>style.visibility</p:attrName>
                                        </p:attrNameLst>
                                      </p:cBhvr>
                                      <p:to>
                                        <p:strVal val="visible"/>
                                      </p:to>
                                    </p:set>
                                    <p:animEffect transition="in" filter="fade">
                                      <p:cBhvr>
                                        <p:cTn id="21" dur="1000"/>
                                        <p:tgtEl>
                                          <p:spTgt spid="2">
                                            <p:txEl>
                                              <p:charRg st="2" end="2"/>
                                            </p:txEl>
                                          </p:spTgt>
                                        </p:tgtEl>
                                      </p:cBhvr>
                                    </p:animEffect>
                                    <p:anim calcmode="lin" valueType="num">
                                      <p:cBhvr>
                                        <p:cTn id="22" dur="1000" fill="hold"/>
                                        <p:tgtEl>
                                          <p:spTgt spid="2">
                                            <p:txEl>
                                              <p:char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char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Advantages:</a:t>
            </a:r>
            <a:endParaRPr lang="en-US" sz="2800" dirty="0"/>
          </a:p>
          <a:p>
            <a:pPr marL="203094" indent="0">
              <a:buNone/>
              <a:defRPr/>
            </a:pPr>
            <a:r>
              <a:rPr lang="en-US" dirty="0" smtClean="0"/>
              <a:t>     </a:t>
            </a:r>
            <a:endParaRPr lang="en-US" dirty="0"/>
          </a:p>
        </p:txBody>
      </p:sp>
      <p:sp>
        <p:nvSpPr>
          <p:cNvPr id="94212" name="TextBox 1"/>
          <p:cNvSpPr txBox="1">
            <a:spLocks noChangeArrowheads="1"/>
          </p:cNvSpPr>
          <p:nvPr/>
        </p:nvSpPr>
        <p:spPr bwMode="auto">
          <a:xfrm>
            <a:off x="2036763" y="1524001"/>
            <a:ext cx="8374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buFont typeface="Wingdings" charset="2"/>
              <a:buChar char="Ø"/>
            </a:pPr>
            <a:r>
              <a:rPr lang="en-US" altLang="zh-CN" sz="2400">
                <a:latin typeface="Calibri" charset="0"/>
              </a:rPr>
              <a:t>Easy</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conduct;</a:t>
            </a:r>
            <a:r>
              <a:rPr lang="zh-CN" altLang="en-US" sz="2400">
                <a:latin typeface="Calibri" charset="0"/>
              </a:rPr>
              <a:t> </a:t>
            </a:r>
          </a:p>
        </p:txBody>
      </p:sp>
      <p:sp>
        <p:nvSpPr>
          <p:cNvPr id="94213" name="Text Placeholder 1"/>
          <p:cNvSpPr txBox="1">
            <a:spLocks/>
          </p:cNvSpPr>
          <p:nvPr/>
        </p:nvSpPr>
        <p:spPr bwMode="auto">
          <a:xfrm>
            <a:off x="1654175" y="286385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91378" rIns="91378" bIns="91378"/>
          <a:lstStyle>
            <a:lvl1pPr marL="341313" indent="-138113">
              <a:defRPr sz="1400">
                <a:solidFill>
                  <a:srgbClr val="000000"/>
                </a:solidFill>
                <a:latin typeface="Arial" charset="0"/>
                <a:ea typeface="宋体" charset="0"/>
                <a:sym typeface="Arial" charset="0"/>
              </a:defRPr>
            </a:lvl1pPr>
            <a:lvl2pPr marL="782638" indent="-122238">
              <a:defRPr sz="1400">
                <a:solidFill>
                  <a:srgbClr val="000000"/>
                </a:solidFill>
                <a:latin typeface="Arial" charset="0"/>
                <a:ea typeface="宋体" charset="0"/>
                <a:sym typeface="Arial" charset="0"/>
              </a:defRPr>
            </a:lvl2pPr>
            <a:lvl3pPr marL="1174750" indent="-57150">
              <a:defRPr sz="1400">
                <a:solidFill>
                  <a:srgbClr val="000000"/>
                </a:solidFill>
                <a:latin typeface="Arial" charset="0"/>
                <a:ea typeface="宋体" charset="0"/>
                <a:sym typeface="Arial" charset="0"/>
              </a:defRPr>
            </a:lvl3pPr>
            <a:lvl4pPr marL="1631950" indent="-69850">
              <a:defRPr sz="1400">
                <a:solidFill>
                  <a:srgbClr val="000000"/>
                </a:solidFill>
                <a:latin typeface="Arial" charset="0"/>
                <a:ea typeface="宋体" charset="0"/>
                <a:sym typeface="Arial" charset="0"/>
              </a:defRPr>
            </a:lvl4pPr>
            <a:lvl5pPr marL="2087563" indent="-57150">
              <a:defRPr sz="1400">
                <a:solidFill>
                  <a:srgbClr val="000000"/>
                </a:solidFill>
                <a:latin typeface="Arial" charset="0"/>
                <a:ea typeface="宋体" charset="0"/>
                <a:sym typeface="Arial" charset="0"/>
              </a:defRPr>
            </a:lvl5pPr>
            <a:lvl6pPr marL="2544763" indent="-57150" eaLnBrk="0" fontAlgn="base" hangingPunct="0">
              <a:spcBef>
                <a:spcPct val="0"/>
              </a:spcBef>
              <a:spcAft>
                <a:spcPct val="0"/>
              </a:spcAft>
              <a:defRPr sz="1400">
                <a:solidFill>
                  <a:srgbClr val="000000"/>
                </a:solidFill>
                <a:latin typeface="Arial" charset="0"/>
                <a:ea typeface="宋体" charset="0"/>
                <a:sym typeface="Arial" charset="0"/>
              </a:defRPr>
            </a:lvl6pPr>
            <a:lvl7pPr marL="3001963" indent="-57150" eaLnBrk="0" fontAlgn="base" hangingPunct="0">
              <a:spcBef>
                <a:spcPct val="0"/>
              </a:spcBef>
              <a:spcAft>
                <a:spcPct val="0"/>
              </a:spcAft>
              <a:defRPr sz="1400">
                <a:solidFill>
                  <a:srgbClr val="000000"/>
                </a:solidFill>
                <a:latin typeface="Arial" charset="0"/>
                <a:ea typeface="宋体" charset="0"/>
                <a:sym typeface="Arial" charset="0"/>
              </a:defRPr>
            </a:lvl7pPr>
            <a:lvl8pPr marL="3459163" indent="-57150" eaLnBrk="0" fontAlgn="base" hangingPunct="0">
              <a:spcBef>
                <a:spcPct val="0"/>
              </a:spcBef>
              <a:spcAft>
                <a:spcPct val="0"/>
              </a:spcAft>
              <a:defRPr sz="1400">
                <a:solidFill>
                  <a:srgbClr val="000000"/>
                </a:solidFill>
                <a:latin typeface="Arial" charset="0"/>
                <a:ea typeface="宋体" charset="0"/>
                <a:sym typeface="Arial" charset="0"/>
              </a:defRPr>
            </a:lvl8pPr>
            <a:lvl9pPr marL="3916363" indent="-57150" eaLnBrk="0" fontAlgn="base" hangingPunct="0">
              <a:spcBef>
                <a:spcPct val="0"/>
              </a:spcBef>
              <a:spcAft>
                <a:spcPct val="0"/>
              </a:spcAft>
              <a:defRPr sz="1400">
                <a:solidFill>
                  <a:srgbClr val="000000"/>
                </a:solidFill>
                <a:latin typeface="Arial" charset="0"/>
                <a:ea typeface="宋体" charset="0"/>
                <a:sym typeface="Arial" charset="0"/>
              </a:defRPr>
            </a:lvl9pPr>
          </a:lstStyle>
          <a:p>
            <a:pPr>
              <a:spcBef>
                <a:spcPts val="700"/>
              </a:spcBef>
              <a:buClr>
                <a:srgbClr val="000000"/>
              </a:buClr>
              <a:buFontTx/>
              <a:buChar char="•"/>
            </a:pPr>
            <a:r>
              <a:rPr lang="en-US" altLang="zh-CN" sz="2800">
                <a:latin typeface="Calibri" charset="0"/>
                <a:sym typeface="Calibri" charset="0"/>
              </a:rPr>
              <a:t>Disadvantages:</a:t>
            </a:r>
          </a:p>
          <a:p>
            <a:pPr>
              <a:spcBef>
                <a:spcPts val="700"/>
              </a:spcBef>
              <a:buClr>
                <a:srgbClr val="000000"/>
              </a:buClr>
            </a:pPr>
            <a:r>
              <a:rPr lang="en-US" altLang="zh-CN" sz="3200">
                <a:latin typeface="Calibri" charset="0"/>
                <a:sym typeface="Calibri" charset="0"/>
              </a:rPr>
              <a:t>     </a:t>
            </a:r>
          </a:p>
        </p:txBody>
      </p:sp>
      <p:sp>
        <p:nvSpPr>
          <p:cNvPr id="94214" name="TextBox 1"/>
          <p:cNvSpPr txBox="1">
            <a:spLocks noChangeArrowheads="1"/>
          </p:cNvSpPr>
          <p:nvPr/>
        </p:nvSpPr>
        <p:spPr bwMode="auto">
          <a:xfrm>
            <a:off x="2036763" y="3438526"/>
            <a:ext cx="8374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buFont typeface="Wingdings" charset="2"/>
              <a:buChar char="Ø"/>
            </a:pPr>
            <a:r>
              <a:rPr lang="en-US" altLang="zh-CN" sz="2400"/>
              <a:t>Empirically</a:t>
            </a:r>
            <a:r>
              <a:rPr lang="zh-CN" altLang="en-US" sz="2400"/>
              <a:t> </a:t>
            </a:r>
            <a:r>
              <a:rPr lang="en-US" altLang="zh-CN" sz="2400">
                <a:latin typeface="Calibri" charset="0"/>
              </a:rPr>
              <a:t>Mapping</a:t>
            </a:r>
            <a:r>
              <a:rPr lang="zh-CN" altLang="en-US" sz="2400">
                <a:latin typeface="Calibri" charset="0"/>
              </a:rPr>
              <a:t> </a:t>
            </a:r>
            <a:r>
              <a:rPr lang="en-US" altLang="zh-CN" sz="2400">
                <a:latin typeface="Calibri" charset="0"/>
              </a:rPr>
              <a:t>between</a:t>
            </a:r>
            <a:r>
              <a:rPr lang="zh-CN" altLang="en-US" sz="2400">
                <a:latin typeface="Calibri" charset="0"/>
              </a:rPr>
              <a:t> </a:t>
            </a:r>
            <a:r>
              <a:rPr lang="en-US" altLang="zh-CN" sz="2400">
                <a:latin typeface="Calibri" charset="0"/>
              </a:rPr>
              <a:t>discrete/continuous</a:t>
            </a:r>
            <a:r>
              <a:rPr lang="zh-CN" altLang="en-US" sz="2400">
                <a:latin typeface="Calibri" charset="0"/>
              </a:rPr>
              <a:t> </a:t>
            </a:r>
          </a:p>
          <a:p>
            <a:pPr eaLnBrk="1" hangingPunct="1">
              <a:buFont typeface="Wingdings" charset="2"/>
              <a:buChar char="Ø"/>
            </a:pPr>
            <a:r>
              <a:rPr lang="en-US" altLang="zh-CN" sz="2400">
                <a:latin typeface="Calibri" charset="0"/>
              </a:rPr>
              <a:t>Local</a:t>
            </a:r>
            <a:r>
              <a:rPr lang="zh-CN" altLang="en-US" sz="2400">
                <a:latin typeface="Calibri" charset="0"/>
              </a:rPr>
              <a:t> </a:t>
            </a:r>
            <a:r>
              <a:rPr lang="en-US" altLang="zh-CN" sz="2400">
                <a:latin typeface="Calibri" charset="0"/>
              </a:rPr>
              <a:t>optimum</a:t>
            </a:r>
            <a:endParaRPr lang="zh-CN" altLang="en-US" sz="2400">
              <a:latin typeface="Calibri" charset="0"/>
            </a:endParaRPr>
          </a:p>
        </p:txBody>
      </p:sp>
      <p:sp>
        <p:nvSpPr>
          <p:cNvPr id="94215"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Relaxation</a:t>
            </a:r>
          </a:p>
        </p:txBody>
      </p:sp>
      <p:sp>
        <p:nvSpPr>
          <p:cNvPr id="94216" name="Slide Number Placeholder 2"/>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B8C49381-B742-D041-9C69-24781F45996B}" type="slidenum">
              <a:rPr lang="en-US" altLang="zh-CN" sz="2000">
                <a:solidFill>
                  <a:srgbClr val="FFFFFF"/>
                </a:solidFill>
                <a:latin typeface="Calibri" charset="0"/>
                <a:sym typeface="Calibri" charset="0"/>
              </a:rPr>
              <a:pPr/>
              <a:t>7</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0345642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1">
            <a:extLst>
              <a:ext uri="{FF2B5EF4-FFF2-40B4-BE49-F238E27FC236}">
                <a16:creationId xmlns="" xmlns:a16="http://schemas.microsoft.com/office/drawing/2014/main" id="{BFA1D117-0067-46C1-A4E1-A85A30034C0C}"/>
              </a:ext>
            </a:extLst>
          </p:cNvPr>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pic>
        <p:nvPicPr>
          <p:cNvPr id="6758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398964"/>
            <a:ext cx="33226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a:solidFill>
                  <a:srgbClr val="F2F2F2"/>
                </a:solidFill>
                <a:latin typeface="Calibri" charset="0"/>
                <a:ea typeface="宋体" charset="0"/>
                <a:cs typeface="Calibri" charset="0"/>
                <a:sym typeface="Calibri" charset="0"/>
              </a:rPr>
              <a:t>Dynamic Programming Example</a:t>
            </a:r>
          </a:p>
        </p:txBody>
      </p:sp>
      <p:pic>
        <p:nvPicPr>
          <p:cNvPr id="6758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782764"/>
            <a:ext cx="7570788"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Slide Number Placeholder 7"/>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6DF92A4F-6EA9-8649-B86F-8E8BEF8CCC1B}" type="slidenum">
              <a:rPr lang="en-US" altLang="zh-CN" sz="2000">
                <a:solidFill>
                  <a:srgbClr val="FFFFFF"/>
                </a:solidFill>
                <a:latin typeface="Calibri" charset="0"/>
                <a:sym typeface="Calibri" charset="0"/>
              </a:rPr>
              <a:pPr/>
              <a:t>70</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149760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a:solidFill>
                  <a:srgbClr val="F2F2F2"/>
                </a:solidFill>
                <a:latin typeface="Calibri" charset="0"/>
                <a:ea typeface="宋体" charset="0"/>
                <a:cs typeface="Calibri" charset="0"/>
                <a:sym typeface="Calibri" charset="0"/>
              </a:rPr>
              <a:t>Dynamic Programming Example</a:t>
            </a:r>
          </a:p>
        </p:txBody>
      </p:sp>
      <p:sp>
        <p:nvSpPr>
          <p:cNvPr id="5" name="矩形 1">
            <a:extLst>
              <a:ext uri="{FF2B5EF4-FFF2-40B4-BE49-F238E27FC236}">
                <a16:creationId xmlns="" xmlns:a16="http://schemas.microsoft.com/office/drawing/2014/main" id="{C2751AFC-4EC2-4CA5-A0A2-892B5DAAB92E}"/>
              </a:ext>
            </a:extLst>
          </p:cNvPr>
          <p:cNvSpPr/>
          <p:nvPr/>
        </p:nvSpPr>
        <p:spPr>
          <a:xfrm>
            <a:off x="1619250" y="1143000"/>
            <a:ext cx="9048750"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pic>
        <p:nvPicPr>
          <p:cNvPr id="696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1143000"/>
            <a:ext cx="5594350"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Placeholder 1"/>
          <p:cNvSpPr txBox="1">
            <a:spLocks noGrp="1"/>
          </p:cNvSpPr>
          <p:nvPr>
            <p:ph type="body" idx="1"/>
          </p:nvPr>
        </p:nvSpPr>
        <p:spPr>
          <a:xfrm>
            <a:off x="1828800" y="1143000"/>
            <a:ext cx="8534400" cy="5029200"/>
          </a:xfrm>
        </p:spPr>
        <p:txBody>
          <a:bodyPr/>
          <a:lstStyle/>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endParaRPr lang="en-US" altLang="zh-CN" sz="2400">
              <a:latin typeface="Calibri" charset="0"/>
              <a:ea typeface="宋体" charset="0"/>
              <a:cs typeface="Calibri" charset="0"/>
              <a:sym typeface="Calibri" charset="0"/>
            </a:endParaRPr>
          </a:p>
          <a:p>
            <a:pPr marL="341313" indent="-138113">
              <a:spcAft>
                <a:spcPct val="0"/>
              </a:spcAft>
              <a:buSzTx/>
              <a:buFontTx/>
              <a:buChar char="•"/>
            </a:pPr>
            <a:r>
              <a:rPr lang="en-US" altLang="zh-CN" sz="2400">
                <a:latin typeface="Calibri" charset="0"/>
                <a:ea typeface="宋体" charset="0"/>
                <a:cs typeface="Calibri" charset="0"/>
                <a:sym typeface="Calibri" charset="0"/>
              </a:rPr>
              <a:t>The computation is done column wise from left to right and inside a column from top to bottom.</a:t>
            </a:r>
          </a:p>
          <a:p>
            <a:pPr marL="341313" indent="-138113">
              <a:spcAft>
                <a:spcPct val="0"/>
              </a:spcAft>
              <a:buSzTx/>
              <a:buFontTx/>
              <a:buChar char="•"/>
            </a:pPr>
            <a:r>
              <a:rPr lang="en-US" altLang="zh-CN" sz="2400">
                <a:latin typeface="Calibri" charset="0"/>
                <a:ea typeface="宋体" charset="0"/>
                <a:cs typeface="Calibri" charset="0"/>
                <a:sym typeface="Calibri" charset="0"/>
              </a:rPr>
              <a:t>Row 0 and column 0 are initialized with entries equal to 0.</a:t>
            </a:r>
          </a:p>
        </p:txBody>
      </p:sp>
      <p:sp>
        <p:nvSpPr>
          <p:cNvPr id="69638" name="Slide Number Placeholder 8"/>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287C9D9C-C6C1-0549-935E-C4F485F6749C}" type="slidenum">
              <a:rPr lang="en-US" altLang="zh-CN" sz="2000">
                <a:solidFill>
                  <a:srgbClr val="FFFFFF"/>
                </a:solidFill>
                <a:latin typeface="Calibri" charset="0"/>
                <a:sym typeface="Calibri" charset="0"/>
              </a:rPr>
              <a:pPr/>
              <a:t>71</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546485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1">
            <a:extLst>
              <a:ext uri="{FF2B5EF4-FFF2-40B4-BE49-F238E27FC236}">
                <a16:creationId xmlns="" xmlns:a16="http://schemas.microsoft.com/office/drawing/2014/main" id="{BFA1D117-0067-46C1-A4E1-A85A30034C0C}"/>
              </a:ext>
            </a:extLst>
          </p:cNvPr>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2" name="Text Placeholder 1">
            <a:extLst>
              <a:ext uri="{FF2B5EF4-FFF2-40B4-BE49-F238E27FC236}">
                <a16:creationId xmlns="" xmlns:a16="http://schemas.microsoft.com/office/drawing/2014/main" id="{7018073C-4CEB-4B39-B54A-7D77DB8CBA6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a:extLst/>
        </p:spPr>
        <p:txBody>
          <a:bodyPr/>
          <a:lstStyle/>
          <a:p>
            <a:pPr>
              <a:defRPr/>
            </a:pPr>
            <a:r>
              <a:rPr lang="zh-CN" altLang="en-US">
                <a:noFill/>
              </a:rPr>
              <a:t> </a:t>
            </a:r>
          </a:p>
        </p:txBody>
      </p:sp>
      <p:sp>
        <p:nvSpPr>
          <p:cNvPr id="71684"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a:solidFill>
                  <a:srgbClr val="F2F2F2"/>
                </a:solidFill>
                <a:latin typeface="Calibri" charset="0"/>
                <a:ea typeface="宋体" charset="0"/>
                <a:cs typeface="Calibri" charset="0"/>
                <a:sym typeface="Calibri" charset="0"/>
              </a:rPr>
              <a:t>Dynamic Programming </a:t>
            </a:r>
          </a:p>
        </p:txBody>
      </p:sp>
      <p:pic>
        <p:nvPicPr>
          <p:cNvPr id="6" name="Picture 5"/>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733800" y="1636714"/>
            <a:ext cx="29337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CECE6F17-F9B6-4FAF-94EA-EADDF721C4E2}"/>
              </a:ext>
            </a:extLst>
          </p:cNvPr>
          <p:cNvSpPr txBox="1">
            <a:spLocks noRot="1" noChangeAspect="1" noMove="1" noResize="1" noEditPoints="1" noAdjustHandles="1" noChangeArrowheads="1" noChangeShapeType="1" noTextEdit="1"/>
          </p:cNvSpPr>
          <p:nvPr/>
        </p:nvSpPr>
        <p:spPr>
          <a:xfrm>
            <a:off x="3886202" y="3669266"/>
            <a:ext cx="2209799" cy="400110"/>
          </a:xfrm>
          <a:prstGeom prst="rect">
            <a:avLst/>
          </a:prstGeom>
          <a:blipFill>
            <a:blip r:embed="rId5"/>
            <a:stretch>
              <a:fillRect l="-3039" t="-9091" b="-25758"/>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2914651"/>
            <a:ext cx="27813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Slide Number Placeholder 9"/>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DBCC9C97-51CC-8845-8AB8-9D75765609E4}" type="slidenum">
              <a:rPr lang="en-US" altLang="zh-CN" sz="2000">
                <a:solidFill>
                  <a:srgbClr val="FFFFFF"/>
                </a:solidFill>
                <a:latin typeface="Calibri" charset="0"/>
                <a:sym typeface="Calibri" charset="0"/>
              </a:rPr>
              <a:pPr/>
              <a:t>72</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898511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矩形 1">
            <a:extLst>
              <a:ext uri="{FF2B5EF4-FFF2-40B4-BE49-F238E27FC236}">
                <a16:creationId xmlns="" xmlns:a16="http://schemas.microsoft.com/office/drawing/2014/main" id="{BFA1D117-0067-46C1-A4E1-A85A30034C0C}"/>
              </a:ext>
            </a:extLst>
          </p:cNvPr>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pic>
        <p:nvPicPr>
          <p:cNvPr id="73731" name="Picture 5"/>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667000" y="1676401"/>
            <a:ext cx="7219950"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Placeholder 2"/>
          <p:cNvSpPr txBox="1">
            <a:spLocks noGrp="1"/>
          </p:cNvSpPr>
          <p:nvPr>
            <p:ph type="body" idx="2"/>
          </p:nvPr>
        </p:nvSpPr>
        <p:spPr>
          <a:xfrm>
            <a:off x="3733800" y="152400"/>
            <a:ext cx="6553200" cy="609600"/>
          </a:xfrm>
        </p:spPr>
        <p:txBody>
          <a:bodyPr/>
          <a:lstStyle/>
          <a:p>
            <a:pPr marL="201613" indent="0">
              <a:spcAft>
                <a:spcPct val="0"/>
              </a:spcAft>
              <a:buSzTx/>
              <a:buNone/>
            </a:pPr>
            <a:r>
              <a:rPr lang="en-US" altLang="zh-CN" sz="3400" b="1">
                <a:solidFill>
                  <a:srgbClr val="F2F2F2"/>
                </a:solidFill>
                <a:latin typeface="Calibri" charset="0"/>
                <a:ea typeface="宋体" charset="0"/>
                <a:cs typeface="Calibri" charset="0"/>
                <a:sym typeface="Calibri" charset="0"/>
              </a:rPr>
              <a:t>Dynamic Programming </a:t>
            </a:r>
          </a:p>
        </p:txBody>
      </p:sp>
      <p:sp>
        <p:nvSpPr>
          <p:cNvPr id="73733"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71502C08-8056-1E43-8BB8-CEAE97E1D89D}" type="slidenum">
              <a:rPr lang="en-US" altLang="zh-CN" sz="2000">
                <a:solidFill>
                  <a:srgbClr val="FFFFFF"/>
                </a:solidFill>
                <a:latin typeface="Calibri" charset="0"/>
                <a:sym typeface="Calibri" charset="0"/>
              </a:rPr>
              <a:pPr/>
              <a:t>73</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517575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norm</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75780" name="Text Placeholder 1"/>
          <p:cNvSpPr txBox="1">
            <a:spLocks noGrp="1"/>
          </p:cNvSpPr>
          <p:nvPr>
            <p:ph type="body" idx="1"/>
          </p:nvPr>
        </p:nvSpPr>
        <p:spPr>
          <a:xfrm>
            <a:off x="1654175" y="949325"/>
            <a:ext cx="8534400" cy="762000"/>
          </a:xfrm>
        </p:spPr>
        <p:txBody>
          <a:bodyPr>
            <a:normAutofit fontScale="77500" lnSpcReduction="20000"/>
          </a:bodyPr>
          <a:lstStyle/>
          <a:p>
            <a:pPr marL="341313" indent="-138113">
              <a:spcAft>
                <a:spcPct val="0"/>
              </a:spcAft>
              <a:buSzTx/>
              <a:buFontTx/>
              <a:buChar char="•"/>
            </a:pPr>
            <a:r>
              <a:rPr lang="en-US" altLang="zh-CN" sz="2800">
                <a:latin typeface="Calibri" charset="0"/>
                <a:ea typeface="宋体" charset="0"/>
                <a:cs typeface="Calibri" charset="0"/>
                <a:sym typeface="Calibri" charset="0"/>
              </a:rPr>
              <a:t>What’s</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reweighted</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l1</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nornm</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minimization</a:t>
            </a:r>
            <a:r>
              <a:rPr lang="zh-CN" altLang="en-US" sz="2800">
                <a:latin typeface="Calibri" charset="0"/>
                <a:ea typeface="宋体" charset="0"/>
                <a:cs typeface="Calibri" charset="0"/>
                <a:sym typeface="Calibri" charset="0"/>
              </a:rPr>
              <a:t> </a:t>
            </a:r>
            <a:endParaRPr lang="en-US" altLang="zh-CN" sz="2800">
              <a:latin typeface="Calibri" charset="0"/>
              <a:ea typeface="宋体" charset="0"/>
              <a:cs typeface="Calibri" charset="0"/>
              <a:sym typeface="Calibri" charset="0"/>
            </a:endParaRPr>
          </a:p>
          <a:p>
            <a:pPr marL="341313" indent="-138113">
              <a:spcAft>
                <a:spcPct val="0"/>
              </a:spcAft>
              <a:buSzTx/>
              <a:buNone/>
            </a:pPr>
            <a:r>
              <a:rPr lang="en-US" altLang="zh-CN">
                <a:latin typeface="Calibri" charset="0"/>
                <a:ea typeface="宋体" charset="0"/>
                <a:cs typeface="Calibri" charset="0"/>
                <a:sym typeface="Calibri" charset="0"/>
              </a:rPr>
              <a:t>     </a:t>
            </a:r>
          </a:p>
        </p:txBody>
      </p:sp>
      <p:sp>
        <p:nvSpPr>
          <p:cNvPr id="75781" name="TextBox 1"/>
          <p:cNvSpPr txBox="1">
            <a:spLocks noChangeArrowheads="1"/>
          </p:cNvSpPr>
          <p:nvPr/>
        </p:nvSpPr>
        <p:spPr bwMode="auto">
          <a:xfrm>
            <a:off x="1863726" y="1595439"/>
            <a:ext cx="83724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marL="660400" indent="-457200">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spcBef>
                <a:spcPts val="700"/>
              </a:spcBef>
              <a:buClr>
                <a:srgbClr val="000000"/>
              </a:buClr>
              <a:buSzPct val="100000"/>
              <a:buFont typeface="Wingdings" charset="2"/>
              <a:buChar char="Ø"/>
            </a:pPr>
            <a:r>
              <a:rPr lang="en-US" altLang="zh-CN" sz="2400">
                <a:latin typeface="Calibri" charset="0"/>
              </a:rPr>
              <a:t>l0</a:t>
            </a:r>
            <a:r>
              <a:rPr lang="zh-CN" altLang="en-US" sz="2400">
                <a:latin typeface="Calibri" charset="0"/>
              </a:rPr>
              <a:t> </a:t>
            </a:r>
            <a:r>
              <a:rPr lang="en-US" altLang="zh-CN" sz="2400">
                <a:latin typeface="Calibri" charset="0"/>
              </a:rPr>
              <a:t>norm</a:t>
            </a:r>
            <a:r>
              <a:rPr lang="zh-CN" altLang="en-US" sz="2400">
                <a:latin typeface="Calibri" charset="0"/>
              </a:rPr>
              <a:t> </a:t>
            </a:r>
            <a:r>
              <a:rPr lang="en-US" altLang="zh-CN" sz="2400">
                <a:latin typeface="Calibri" charset="0"/>
              </a:rPr>
              <a:t>problem;</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Approximate</a:t>
            </a:r>
            <a:r>
              <a:rPr lang="zh-CN" altLang="en-US" sz="2400">
                <a:latin typeface="Calibri" charset="0"/>
              </a:rPr>
              <a:t> </a:t>
            </a:r>
            <a:r>
              <a:rPr lang="en-US" altLang="zh-CN" sz="2400">
                <a:latin typeface="Calibri" charset="0"/>
              </a:rPr>
              <a:t>l0</a:t>
            </a:r>
            <a:r>
              <a:rPr lang="zh-CN" altLang="en-US" sz="2400">
                <a:latin typeface="Calibri" charset="0"/>
              </a:rPr>
              <a:t> </a:t>
            </a:r>
            <a:r>
              <a:rPr lang="en-US" altLang="zh-CN" sz="2400">
                <a:latin typeface="Calibri" charset="0"/>
              </a:rPr>
              <a:t>norm</a:t>
            </a:r>
            <a:r>
              <a:rPr lang="zh-CN" altLang="en-US" sz="2400">
                <a:latin typeface="Calibri" charset="0"/>
              </a:rPr>
              <a:t> </a:t>
            </a:r>
            <a:r>
              <a:rPr lang="en-US" altLang="zh-CN" sz="2400">
                <a:latin typeface="Calibri" charset="0"/>
              </a:rPr>
              <a:t>by</a:t>
            </a:r>
            <a:r>
              <a:rPr lang="zh-CN" altLang="en-US" sz="2400">
                <a:latin typeface="Calibri" charset="0"/>
              </a:rPr>
              <a:t> </a:t>
            </a:r>
            <a:r>
              <a:rPr lang="en-US" altLang="zh-CN" sz="2400">
                <a:latin typeface="Calibri" charset="0"/>
              </a:rPr>
              <a:t>weighted</a:t>
            </a:r>
            <a:r>
              <a:rPr lang="zh-CN" altLang="en-US" sz="2400">
                <a:latin typeface="Calibri" charset="0"/>
              </a:rPr>
              <a:t> </a:t>
            </a:r>
            <a:r>
              <a:rPr lang="en-US" altLang="zh-CN" sz="2400">
                <a:latin typeface="Calibri" charset="0"/>
              </a:rPr>
              <a:t>l1</a:t>
            </a:r>
            <a:r>
              <a:rPr lang="zh-CN" altLang="en-US" sz="2400">
                <a:latin typeface="Calibri" charset="0"/>
              </a:rPr>
              <a:t> </a:t>
            </a:r>
            <a:r>
              <a:rPr lang="en-US" altLang="zh-CN" sz="2400">
                <a:latin typeface="Calibri" charset="0"/>
              </a:rPr>
              <a:t>norm</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Change</a:t>
            </a:r>
            <a:r>
              <a:rPr lang="zh-CN" altLang="en-US" sz="2400">
                <a:latin typeface="Calibri" charset="0"/>
              </a:rPr>
              <a:t> </a:t>
            </a:r>
            <a:r>
              <a:rPr lang="en-US" altLang="zh-CN" sz="2400">
                <a:latin typeface="Calibri" charset="0"/>
              </a:rPr>
              <a:t>the</a:t>
            </a:r>
            <a:r>
              <a:rPr lang="zh-CN" altLang="en-US" sz="2400">
                <a:latin typeface="Calibri" charset="0"/>
              </a:rPr>
              <a:t> </a:t>
            </a:r>
            <a:r>
              <a:rPr lang="en-US" altLang="zh-CN" sz="2400">
                <a:latin typeface="Calibri" charset="0"/>
              </a:rPr>
              <a:t>weight</a:t>
            </a:r>
            <a:r>
              <a:rPr lang="zh-CN" altLang="en-US" sz="2400">
                <a:latin typeface="Calibri" charset="0"/>
              </a:rPr>
              <a:t> </a:t>
            </a:r>
            <a:r>
              <a:rPr lang="en-US" altLang="zh-CN" sz="2400">
                <a:latin typeface="Calibri" charset="0"/>
              </a:rPr>
              <a:t>iteratively</a:t>
            </a:r>
            <a:endParaRPr lang="zh-CN" altLang="en-US" sz="2400">
              <a:latin typeface="Calibri" charset="0"/>
            </a:endParaRPr>
          </a:p>
        </p:txBody>
      </p:sp>
      <p:sp>
        <p:nvSpPr>
          <p:cNvPr id="75782" name="文本框 3"/>
          <p:cNvSpPr txBox="1">
            <a:spLocks noChangeArrowheads="1"/>
          </p:cNvSpPr>
          <p:nvPr/>
        </p:nvSpPr>
        <p:spPr bwMode="auto">
          <a:xfrm>
            <a:off x="1550988" y="57912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r>
              <a:rPr lang="en-US" altLang="zh-CN" b="1"/>
              <a:t>Reference:</a:t>
            </a:r>
            <a:r>
              <a:rPr lang="zh-CN" altLang="en-US" b="1"/>
              <a:t> </a:t>
            </a:r>
            <a:r>
              <a:rPr lang="en-US" altLang="zh-CN"/>
              <a:t>E. J. Candes, M. B. Wakin, and S. P. Boyd, “Enhancing sparsity by reweighted l1 minimization,” </a:t>
            </a:r>
            <a:r>
              <a:rPr lang="en-US" altLang="zh-CN" i="1"/>
              <a:t>Journal of Fourier Analysis &amp; Applications</a:t>
            </a:r>
            <a:r>
              <a:rPr lang="en-US" altLang="zh-CN"/>
              <a:t>, vol. 14, no. 5 , pp. 877-905, 2007. </a:t>
            </a:r>
          </a:p>
        </p:txBody>
      </p:sp>
      <p:pic>
        <p:nvPicPr>
          <p:cNvPr id="7578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013075"/>
            <a:ext cx="49990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5325" y="502285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421188"/>
            <a:ext cx="5638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内容占位符 2"/>
          <p:cNvSpPr txBox="1">
            <a:spLocks/>
          </p:cNvSpPr>
          <p:nvPr/>
        </p:nvSpPr>
        <p:spPr bwMode="auto">
          <a:xfrm>
            <a:off x="2895600" y="2974976"/>
            <a:ext cx="5595938" cy="722313"/>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endParaRPr lang="zh-CN" altLang="en-US" sz="1600" b="1">
              <a:latin typeface="Microsoft YaHei" charset="0"/>
              <a:ea typeface="Microsoft YaHei" charset="0"/>
            </a:endParaRPr>
          </a:p>
        </p:txBody>
      </p:sp>
      <p:sp>
        <p:nvSpPr>
          <p:cNvPr id="10" name="线形标注 2 9"/>
          <p:cNvSpPr/>
          <p:nvPr/>
        </p:nvSpPr>
        <p:spPr>
          <a:xfrm>
            <a:off x="8839200" y="2484438"/>
            <a:ext cx="1600200" cy="411162"/>
          </a:xfrm>
          <a:prstGeom prst="borderCallout2">
            <a:avLst>
              <a:gd name="adj1" fmla="val 18750"/>
              <a:gd name="adj2" fmla="val -8333"/>
              <a:gd name="adj3" fmla="val 18750"/>
              <a:gd name="adj4" fmla="val -16667"/>
              <a:gd name="adj5" fmla="val 109224"/>
              <a:gd name="adj6" fmla="val -47280"/>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000" kern="0" dirty="0">
                <a:solidFill>
                  <a:schemeClr val="tx1"/>
                </a:solidFill>
                <a:sym typeface="Arial"/>
              </a:rPr>
              <a:t>Non-convex</a:t>
            </a:r>
            <a:endParaRPr kumimoji="1" lang="zh-CN" altLang="en-US" sz="2000" kern="0" dirty="0">
              <a:solidFill>
                <a:schemeClr val="tx1"/>
              </a:solidFill>
              <a:sym typeface="Arial"/>
            </a:endParaRPr>
          </a:p>
        </p:txBody>
      </p:sp>
      <p:sp>
        <p:nvSpPr>
          <p:cNvPr id="75788" name="内容占位符 2"/>
          <p:cNvSpPr txBox="1">
            <a:spLocks/>
          </p:cNvSpPr>
          <p:nvPr/>
        </p:nvSpPr>
        <p:spPr bwMode="auto">
          <a:xfrm>
            <a:off x="2895600" y="4365626"/>
            <a:ext cx="5595938" cy="1114425"/>
          </a:xfrm>
          <a:prstGeom prst="rect">
            <a:avLst/>
          </a:prstGeom>
          <a:noFill/>
          <a:ln w="28575">
            <a:solidFill>
              <a:srgbClr val="00B05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endParaRPr lang="zh-CN" altLang="en-US" sz="1600" b="1">
              <a:latin typeface="Microsoft YaHei" charset="0"/>
              <a:ea typeface="Microsoft YaHei" charset="0"/>
            </a:endParaRPr>
          </a:p>
        </p:txBody>
      </p:sp>
      <p:sp>
        <p:nvSpPr>
          <p:cNvPr id="37" name="线形标注 2 36"/>
          <p:cNvSpPr/>
          <p:nvPr/>
        </p:nvSpPr>
        <p:spPr>
          <a:xfrm>
            <a:off x="8797926" y="3876675"/>
            <a:ext cx="1641475" cy="439738"/>
          </a:xfrm>
          <a:prstGeom prst="borderCallout2">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000" kern="0" dirty="0">
                <a:solidFill>
                  <a:schemeClr val="tx1"/>
                </a:solidFill>
                <a:sym typeface="Arial"/>
              </a:rPr>
              <a:t>Convex</a:t>
            </a:r>
            <a:endParaRPr kumimoji="1" lang="zh-CN" altLang="en-US" sz="2000" kern="0" dirty="0">
              <a:solidFill>
                <a:schemeClr val="tx1"/>
              </a:solidFill>
              <a:sym typeface="Arial"/>
            </a:endParaRPr>
          </a:p>
        </p:txBody>
      </p:sp>
      <p:sp>
        <p:nvSpPr>
          <p:cNvPr id="75790" name="Slide Number Placeholder 7"/>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AF6200D2-2326-904C-A8EC-14163D5AA8EB}" type="slidenum">
              <a:rPr lang="en-US" altLang="zh-CN" sz="2000">
                <a:solidFill>
                  <a:srgbClr val="FFFFFF"/>
                </a:solidFill>
                <a:latin typeface="Calibri" charset="0"/>
                <a:sym typeface="Calibri" charset="0"/>
              </a:rPr>
              <a:pPr/>
              <a:t>74</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4750713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77827" name="Text Placeholder 1"/>
          <p:cNvSpPr txBox="1">
            <a:spLocks noGrp="1"/>
          </p:cNvSpPr>
          <p:nvPr>
            <p:ph type="body" idx="1"/>
          </p:nvPr>
        </p:nvSpPr>
        <p:spPr>
          <a:xfrm>
            <a:off x="1654175" y="949325"/>
            <a:ext cx="8534400" cy="762000"/>
          </a:xfrm>
        </p:spPr>
        <p:txBody>
          <a:bodyPr>
            <a:normAutofit fontScale="77500" lnSpcReduction="20000"/>
          </a:bodyPr>
          <a:lstStyle/>
          <a:p>
            <a:pPr marL="341313" indent="-138113">
              <a:spcAft>
                <a:spcPct val="0"/>
              </a:spcAft>
              <a:buSzTx/>
              <a:buFontTx/>
              <a:buChar char="•"/>
            </a:pPr>
            <a:r>
              <a:rPr lang="en-US" altLang="zh-CN" sz="2800">
                <a:latin typeface="Calibri" charset="0"/>
                <a:ea typeface="宋体" charset="0"/>
                <a:cs typeface="Calibri" charset="0"/>
                <a:sym typeface="Calibri" charset="0"/>
              </a:rPr>
              <a:t>What’s</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reweighted</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l1</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minimization</a:t>
            </a:r>
            <a:r>
              <a:rPr lang="zh-CN" altLang="en-US" sz="2800">
                <a:latin typeface="Calibri" charset="0"/>
                <a:ea typeface="宋体" charset="0"/>
                <a:cs typeface="Calibri" charset="0"/>
                <a:sym typeface="Calibri" charset="0"/>
              </a:rPr>
              <a:t> </a:t>
            </a:r>
            <a:endParaRPr lang="en-US" altLang="zh-CN" sz="2800">
              <a:latin typeface="Calibri" charset="0"/>
              <a:ea typeface="宋体" charset="0"/>
              <a:cs typeface="Calibri" charset="0"/>
              <a:sym typeface="Calibri" charset="0"/>
            </a:endParaRPr>
          </a:p>
          <a:p>
            <a:pPr marL="341313" indent="-138113">
              <a:spcAft>
                <a:spcPct val="0"/>
              </a:spcAft>
              <a:buSzTx/>
              <a:buNone/>
            </a:pPr>
            <a:r>
              <a:rPr lang="en-US" altLang="zh-CN">
                <a:latin typeface="Calibri" charset="0"/>
                <a:ea typeface="宋体" charset="0"/>
                <a:cs typeface="Calibri" charset="0"/>
                <a:sym typeface="Calibri" charset="0"/>
              </a:rPr>
              <a:t>     </a:t>
            </a:r>
          </a:p>
        </p:txBody>
      </p:sp>
      <p:pic>
        <p:nvPicPr>
          <p:cNvPr id="7782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36700"/>
            <a:ext cx="5638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50" y="2895600"/>
            <a:ext cx="6445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下箭头 10"/>
          <p:cNvSpPr/>
          <p:nvPr/>
        </p:nvSpPr>
        <p:spPr>
          <a:xfrm>
            <a:off x="5638800" y="2184400"/>
            <a:ext cx="469900"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77831" name="内容占位符 2"/>
          <p:cNvSpPr txBox="1">
            <a:spLocks/>
          </p:cNvSpPr>
          <p:nvPr/>
        </p:nvSpPr>
        <p:spPr bwMode="auto">
          <a:xfrm>
            <a:off x="8229600" y="3716338"/>
            <a:ext cx="2209800" cy="512762"/>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800" b="1">
                <a:latin typeface="Microsoft YaHei" charset="0"/>
                <a:ea typeface="Microsoft YaHei" charset="0"/>
              </a:rPr>
              <a:t>Why</a:t>
            </a:r>
            <a:r>
              <a:rPr lang="zh-CN" altLang="en-US" sz="1800" b="1">
                <a:latin typeface="Microsoft YaHei" charset="0"/>
                <a:ea typeface="Microsoft YaHei" charset="0"/>
              </a:rPr>
              <a:t> </a:t>
            </a:r>
            <a:r>
              <a:rPr lang="en-US" altLang="zh-CN" sz="1800" b="1">
                <a:latin typeface="Microsoft YaHei" charset="0"/>
                <a:ea typeface="Microsoft YaHei" charset="0"/>
              </a:rPr>
              <a:t>add</a:t>
            </a:r>
            <a:r>
              <a:rPr lang="zh-CN" altLang="en-US" sz="1800" b="1">
                <a:latin typeface="Microsoft YaHei" charset="0"/>
                <a:ea typeface="Microsoft YaHei" charset="0"/>
              </a:rPr>
              <a:t> </a:t>
            </a:r>
            <a:r>
              <a:rPr lang="en-US" altLang="zh-CN" sz="1800" b="1">
                <a:latin typeface="Microsoft YaHei" charset="0"/>
                <a:ea typeface="Microsoft YaHei" charset="0"/>
              </a:rPr>
              <a:t>weight</a:t>
            </a:r>
            <a:r>
              <a:rPr lang="zh-CN" altLang="en-US" sz="1800" b="1">
                <a:latin typeface="Microsoft YaHei" charset="0"/>
                <a:ea typeface="Microsoft YaHei" charset="0"/>
              </a:rPr>
              <a:t>？</a:t>
            </a:r>
          </a:p>
        </p:txBody>
      </p:sp>
      <p:sp>
        <p:nvSpPr>
          <p:cNvPr id="77832"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norm</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pic>
        <p:nvPicPr>
          <p:cNvPr id="77833"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4648200"/>
            <a:ext cx="499745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AutoShape 2" descr="mage result for 问号"/>
          <p:cNvSpPr>
            <a:spLocks noChangeAspect="1" noChangeArrowheads="1"/>
          </p:cNvSpPr>
          <p:nvPr/>
        </p:nvSpPr>
        <p:spPr bwMode="auto">
          <a:xfrm>
            <a:off x="1524000" y="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endParaRPr lang="zh-CN" altLang="en-US"/>
          </a:p>
        </p:txBody>
      </p:sp>
      <p:pic>
        <p:nvPicPr>
          <p:cNvPr id="77835"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8139" y="3509964"/>
            <a:ext cx="909637"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6" name="Slide Number Placeholder 9"/>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3FBDC326-323B-664A-B262-9B92E21F67AD}" type="slidenum">
              <a:rPr lang="en-US" altLang="zh-CN" sz="2000">
                <a:solidFill>
                  <a:srgbClr val="FFFFFF"/>
                </a:solidFill>
                <a:latin typeface="Calibri" charset="0"/>
                <a:sym typeface="Calibri" charset="0"/>
              </a:rPr>
              <a:pPr/>
              <a:t>75</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5511055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79875" name="Text Placeholder 1"/>
          <p:cNvSpPr txBox="1">
            <a:spLocks noGrp="1"/>
          </p:cNvSpPr>
          <p:nvPr>
            <p:ph type="body" idx="1"/>
          </p:nvPr>
        </p:nvSpPr>
        <p:spPr>
          <a:xfrm>
            <a:off x="1654175" y="949325"/>
            <a:ext cx="8534400" cy="762000"/>
          </a:xfrm>
        </p:spPr>
        <p:txBody>
          <a:bodyPr>
            <a:normAutofit fontScale="77500" lnSpcReduction="20000"/>
          </a:bodyPr>
          <a:lstStyle/>
          <a:p>
            <a:pPr marL="341313" indent="-138113">
              <a:spcAft>
                <a:spcPct val="0"/>
              </a:spcAft>
              <a:buSzTx/>
              <a:buFontTx/>
              <a:buChar char="•"/>
            </a:pPr>
            <a:r>
              <a:rPr lang="en-US" altLang="zh-CN" sz="2800">
                <a:latin typeface="Calibri" charset="0"/>
                <a:ea typeface="宋体" charset="0"/>
                <a:cs typeface="Calibri" charset="0"/>
                <a:sym typeface="Calibri" charset="0"/>
              </a:rPr>
              <a:t>What’s</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reweighted</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l1</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minimization</a:t>
            </a:r>
            <a:r>
              <a:rPr lang="zh-CN" altLang="en-US" sz="2800">
                <a:latin typeface="Calibri" charset="0"/>
                <a:ea typeface="宋体" charset="0"/>
                <a:cs typeface="Calibri" charset="0"/>
                <a:sym typeface="Calibri" charset="0"/>
              </a:rPr>
              <a:t> </a:t>
            </a:r>
            <a:endParaRPr lang="en-US" altLang="zh-CN" sz="2800">
              <a:latin typeface="Calibri" charset="0"/>
              <a:ea typeface="宋体" charset="0"/>
              <a:cs typeface="Calibri" charset="0"/>
              <a:sym typeface="Calibri" charset="0"/>
            </a:endParaRPr>
          </a:p>
          <a:p>
            <a:pPr marL="341313" indent="-138113">
              <a:spcAft>
                <a:spcPct val="0"/>
              </a:spcAft>
              <a:buSzTx/>
              <a:buNone/>
            </a:pPr>
            <a:r>
              <a:rPr lang="en-US" altLang="zh-CN">
                <a:latin typeface="Calibri" charset="0"/>
                <a:ea typeface="宋体" charset="0"/>
                <a:cs typeface="Calibri" charset="0"/>
                <a:sym typeface="Calibri" charset="0"/>
              </a:rPr>
              <a:t>     </a:t>
            </a:r>
          </a:p>
        </p:txBody>
      </p:sp>
      <p:pic>
        <p:nvPicPr>
          <p:cNvPr id="79876"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1064" y="4114800"/>
            <a:ext cx="499903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上下箭头 14"/>
          <p:cNvSpPr/>
          <p:nvPr/>
        </p:nvSpPr>
        <p:spPr>
          <a:xfrm>
            <a:off x="5813425" y="2570164"/>
            <a:ext cx="381000" cy="131603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79878" name="内容占位符 2"/>
          <p:cNvSpPr txBox="1">
            <a:spLocks/>
          </p:cNvSpPr>
          <p:nvPr/>
        </p:nvSpPr>
        <p:spPr bwMode="auto">
          <a:xfrm>
            <a:off x="7239000" y="2568576"/>
            <a:ext cx="2667000" cy="917575"/>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r>
              <a:rPr lang="zh-CN" altLang="en-US" sz="1800" b="1">
                <a:latin typeface="Microsoft YaHei" charset="0"/>
                <a:ea typeface="Microsoft YaHei" charset="0"/>
              </a:rPr>
              <a:t> </a:t>
            </a:r>
            <a:r>
              <a:rPr lang="en-US" altLang="zh-CN" sz="1800" b="1">
                <a:latin typeface="Microsoft YaHei" charset="0"/>
                <a:ea typeface="Microsoft YaHei" charset="0"/>
              </a:rPr>
              <a:t>Solution</a:t>
            </a:r>
            <a:r>
              <a:rPr lang="zh-CN" altLang="en-US" sz="1800" b="1">
                <a:latin typeface="Microsoft YaHei" charset="0"/>
                <a:ea typeface="Microsoft YaHei" charset="0"/>
              </a:rPr>
              <a:t> </a:t>
            </a:r>
            <a:r>
              <a:rPr lang="en-US" altLang="zh-CN" sz="1800" b="1">
                <a:latin typeface="Microsoft YaHei" charset="0"/>
                <a:ea typeface="Microsoft YaHei" charset="0"/>
              </a:rPr>
              <a:t>is</a:t>
            </a:r>
            <a:r>
              <a:rPr lang="zh-CN" altLang="en-US" sz="1800" b="1">
                <a:latin typeface="Microsoft YaHei" charset="0"/>
                <a:ea typeface="Microsoft YaHei" charset="0"/>
              </a:rPr>
              <a:t> </a:t>
            </a:r>
            <a:r>
              <a:rPr lang="en-US" altLang="zh-CN" sz="1800" b="1">
                <a:latin typeface="Microsoft YaHei" charset="0"/>
                <a:ea typeface="Microsoft YaHei" charset="0"/>
              </a:rPr>
              <a:t>equal</a:t>
            </a:r>
            <a:r>
              <a:rPr lang="zh-CN" altLang="en-US" sz="1800" b="1">
                <a:latin typeface="Microsoft YaHei" charset="0"/>
                <a:ea typeface="Microsoft YaHei" charset="0"/>
              </a:rPr>
              <a:t> </a:t>
            </a:r>
            <a:r>
              <a:rPr lang="en-US" altLang="zh-CN" sz="1800" b="1">
                <a:latin typeface="Microsoft YaHei" charset="0"/>
                <a:ea typeface="Microsoft YaHei" charset="0"/>
              </a:rPr>
              <a:t>of</a:t>
            </a:r>
            <a:r>
              <a:rPr lang="zh-CN" altLang="en-US" sz="1800" b="1">
                <a:latin typeface="Microsoft YaHei" charset="0"/>
                <a:ea typeface="Microsoft YaHei" charset="0"/>
              </a:rPr>
              <a:t> </a:t>
            </a:r>
            <a:r>
              <a:rPr lang="en-US" altLang="zh-CN" sz="1800" b="1">
                <a:latin typeface="Microsoft YaHei" charset="0"/>
                <a:ea typeface="Microsoft YaHei" charset="0"/>
              </a:rPr>
              <a:t>WP1</a:t>
            </a:r>
            <a:r>
              <a:rPr lang="zh-CN" altLang="en-US" sz="1800" b="1">
                <a:latin typeface="Microsoft YaHei" charset="0"/>
                <a:ea typeface="Microsoft YaHei" charset="0"/>
              </a:rPr>
              <a:t> </a:t>
            </a:r>
            <a:r>
              <a:rPr lang="en-US" altLang="zh-CN" sz="1800" b="1">
                <a:latin typeface="Microsoft YaHei" charset="0"/>
                <a:ea typeface="Microsoft YaHei" charset="0"/>
              </a:rPr>
              <a:t>and</a:t>
            </a:r>
            <a:r>
              <a:rPr lang="zh-CN" altLang="en-US" sz="1800" b="1">
                <a:latin typeface="Microsoft YaHei" charset="0"/>
                <a:ea typeface="Microsoft YaHei" charset="0"/>
              </a:rPr>
              <a:t> </a:t>
            </a:r>
            <a:r>
              <a:rPr lang="en-US" altLang="zh-CN" sz="1800" b="1">
                <a:latin typeface="Microsoft YaHei" charset="0"/>
                <a:ea typeface="Microsoft YaHei" charset="0"/>
              </a:rPr>
              <a:t>P0</a:t>
            </a:r>
            <a:endParaRPr lang="zh-CN" altLang="en-US" sz="1800" b="1">
              <a:latin typeface="Microsoft YaHei" charset="0"/>
              <a:ea typeface="Microsoft YaHei" charset="0"/>
            </a:endParaRPr>
          </a:p>
        </p:txBody>
      </p:sp>
      <p:pic>
        <p:nvPicPr>
          <p:cNvPr id="79879"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75" y="1498600"/>
            <a:ext cx="64452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norm</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sp>
        <p:nvSpPr>
          <p:cNvPr id="20" name="内容占位符 2"/>
          <p:cNvSpPr txBox="1">
            <a:spLocks noRot="1" noChangeAspect="1" noMove="1" noResize="1" noEditPoints="1" noAdjustHandles="1" noChangeArrowheads="1" noChangeShapeType="1" noTextEdit="1"/>
          </p:cNvSpPr>
          <p:nvPr/>
        </p:nvSpPr>
        <p:spPr>
          <a:xfrm>
            <a:off x="4191000" y="4953001"/>
            <a:ext cx="3657600" cy="989509"/>
          </a:xfrm>
          <a:prstGeom prst="rect">
            <a:avLst/>
          </a:prstGeom>
          <a:blipFill>
            <a:blip r:embed="rId5"/>
            <a:stretch>
              <a:fillRect b="-599"/>
            </a:stretch>
          </a:blipFill>
          <a:ln w="28575">
            <a:solidFill>
              <a:srgbClr val="FF0000"/>
            </a:solidFill>
            <a:prstDash val="dashDot"/>
          </a:ln>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pic>
        <p:nvPicPr>
          <p:cNvPr id="79882"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7850" y="2744788"/>
            <a:ext cx="34671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3" name="Slide Number Placeholder 2"/>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EE2BD79F-5B72-7147-9729-B0DE6819E4E4}" type="slidenum">
              <a:rPr lang="en-US" altLang="zh-CN" sz="2000">
                <a:solidFill>
                  <a:srgbClr val="FFFFFF"/>
                </a:solidFill>
                <a:latin typeface="Calibri" charset="0"/>
                <a:sym typeface="Calibri" charset="0"/>
              </a:rPr>
              <a:pPr/>
              <a:t>76</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8171095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81923" name="Text Placeholder 1"/>
          <p:cNvSpPr txBox="1">
            <a:spLocks noGrp="1"/>
          </p:cNvSpPr>
          <p:nvPr>
            <p:ph type="body" idx="1"/>
          </p:nvPr>
        </p:nvSpPr>
        <p:spPr>
          <a:xfrm>
            <a:off x="1654175" y="949325"/>
            <a:ext cx="8534400" cy="762000"/>
          </a:xfrm>
        </p:spPr>
        <p:txBody>
          <a:bodyPr>
            <a:normAutofit fontScale="77500" lnSpcReduction="20000"/>
          </a:bodyPr>
          <a:lstStyle/>
          <a:p>
            <a:pPr marL="341313" indent="-138113">
              <a:spcAft>
                <a:spcPct val="0"/>
              </a:spcAft>
              <a:buSzTx/>
              <a:buFontTx/>
              <a:buChar char="•"/>
            </a:pPr>
            <a:r>
              <a:rPr lang="en-US" altLang="zh-CN" sz="2800">
                <a:latin typeface="Calibri" charset="0"/>
                <a:ea typeface="宋体" charset="0"/>
                <a:cs typeface="Calibri" charset="0"/>
                <a:sym typeface="Calibri" charset="0"/>
              </a:rPr>
              <a:t>Compare</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some</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approximation</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methods</a:t>
            </a:r>
            <a:r>
              <a:rPr lang="zh-CN" altLang="en-US" sz="2800">
                <a:latin typeface="Calibri" charset="0"/>
                <a:ea typeface="宋体" charset="0"/>
                <a:cs typeface="Calibri" charset="0"/>
                <a:sym typeface="Calibri" charset="0"/>
              </a:rPr>
              <a:t> </a:t>
            </a:r>
            <a:endParaRPr lang="en-US" altLang="zh-CN" sz="2800">
              <a:latin typeface="Calibri" charset="0"/>
              <a:ea typeface="宋体" charset="0"/>
              <a:cs typeface="Calibri" charset="0"/>
              <a:sym typeface="Calibri" charset="0"/>
            </a:endParaRPr>
          </a:p>
          <a:p>
            <a:pPr marL="341313" indent="-138113">
              <a:spcAft>
                <a:spcPct val="0"/>
              </a:spcAft>
              <a:buSzTx/>
              <a:buNone/>
            </a:pPr>
            <a:r>
              <a:rPr lang="en-US" altLang="zh-CN">
                <a:latin typeface="Calibri" charset="0"/>
                <a:ea typeface="宋体" charset="0"/>
                <a:cs typeface="Calibri" charset="0"/>
                <a:sym typeface="Calibri" charset="0"/>
              </a:rPr>
              <a:t>     </a:t>
            </a:r>
          </a:p>
        </p:txBody>
      </p:sp>
      <p:sp>
        <p:nvSpPr>
          <p:cNvPr id="81924"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norm</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pic>
        <p:nvPicPr>
          <p:cNvPr id="8192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81151"/>
            <a:ext cx="5295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3889375"/>
            <a:ext cx="807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等于 3"/>
          <p:cNvSpPr/>
          <p:nvPr/>
        </p:nvSpPr>
        <p:spPr>
          <a:xfrm rot="5400000">
            <a:off x="8362950" y="4478338"/>
            <a:ext cx="4953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14" name="文本框 13"/>
          <p:cNvSpPr txBox="1">
            <a:spLocks noRot="1" noChangeAspect="1" noMove="1" noResize="1" noEditPoints="1" noAdjustHandles="1" noChangeArrowheads="1" noChangeShapeType="1" noTextEdit="1"/>
          </p:cNvSpPr>
          <p:nvPr/>
        </p:nvSpPr>
        <p:spPr>
          <a:xfrm>
            <a:off x="6781800" y="5109344"/>
            <a:ext cx="3530600" cy="369332"/>
          </a:xfrm>
          <a:prstGeom prst="rect">
            <a:avLst/>
          </a:prstGeom>
          <a:blipFill>
            <a:blip r:embed="rId5"/>
            <a:stretch>
              <a:fillRect b="-37705"/>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81929" name="Slide Number Placeholder 5"/>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4EDE1067-453B-3B40-97B8-FE2D3CDF7936}" type="slidenum">
              <a:rPr lang="en-US" altLang="zh-CN" sz="2000">
                <a:solidFill>
                  <a:srgbClr val="FFFFFF"/>
                </a:solidFill>
                <a:latin typeface="Calibri" charset="0"/>
                <a:sym typeface="Calibri" charset="0"/>
              </a:rPr>
              <a:pPr/>
              <a:t>77</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3055816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83971" name="Text Placeholder 1"/>
          <p:cNvSpPr txBox="1">
            <a:spLocks noGrp="1"/>
          </p:cNvSpPr>
          <p:nvPr>
            <p:ph type="body" idx="1"/>
          </p:nvPr>
        </p:nvSpPr>
        <p:spPr>
          <a:xfrm>
            <a:off x="1654175" y="949325"/>
            <a:ext cx="8534400" cy="762000"/>
          </a:xfrm>
        </p:spPr>
        <p:txBody>
          <a:bodyPr>
            <a:normAutofit fontScale="77500" lnSpcReduction="20000"/>
          </a:bodyPr>
          <a:lstStyle/>
          <a:p>
            <a:pPr marL="341313" indent="-138113">
              <a:spcAft>
                <a:spcPct val="0"/>
              </a:spcAft>
              <a:buSzTx/>
              <a:buFontTx/>
              <a:buChar char="•"/>
            </a:pPr>
            <a:r>
              <a:rPr lang="en-US" altLang="zh-CN" sz="2800">
                <a:latin typeface="Calibri" charset="0"/>
                <a:ea typeface="宋体" charset="0"/>
                <a:cs typeface="Calibri" charset="0"/>
                <a:sym typeface="Calibri" charset="0"/>
              </a:rPr>
              <a:t>Compare</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some</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approximation</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methods</a:t>
            </a:r>
            <a:r>
              <a:rPr lang="zh-CN" altLang="en-US" sz="2800">
                <a:latin typeface="Calibri" charset="0"/>
                <a:ea typeface="宋体" charset="0"/>
                <a:cs typeface="Calibri" charset="0"/>
                <a:sym typeface="Calibri" charset="0"/>
              </a:rPr>
              <a:t> </a:t>
            </a:r>
            <a:endParaRPr lang="en-US" altLang="zh-CN" sz="2800">
              <a:latin typeface="Calibri" charset="0"/>
              <a:ea typeface="宋体" charset="0"/>
              <a:cs typeface="Calibri" charset="0"/>
              <a:sym typeface="Calibri" charset="0"/>
            </a:endParaRPr>
          </a:p>
          <a:p>
            <a:pPr marL="341313" indent="-138113">
              <a:spcAft>
                <a:spcPct val="0"/>
              </a:spcAft>
              <a:buSzTx/>
              <a:buNone/>
            </a:pPr>
            <a:r>
              <a:rPr lang="en-US" altLang="zh-CN">
                <a:latin typeface="Calibri" charset="0"/>
                <a:ea typeface="宋体" charset="0"/>
                <a:cs typeface="Calibri" charset="0"/>
                <a:sym typeface="Calibri" charset="0"/>
              </a:rPr>
              <a:t>     </a:t>
            </a:r>
          </a:p>
        </p:txBody>
      </p:sp>
      <p:sp>
        <p:nvSpPr>
          <p:cNvPr id="83972"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pic>
        <p:nvPicPr>
          <p:cNvPr id="8397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6" y="1447801"/>
            <a:ext cx="52292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2703513"/>
            <a:ext cx="7620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956050"/>
            <a:ext cx="7315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等于 12"/>
          <p:cNvSpPr/>
          <p:nvPr/>
        </p:nvSpPr>
        <p:spPr>
          <a:xfrm rot="5400000">
            <a:off x="6129338" y="2309813"/>
            <a:ext cx="4953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9" name="圆角右箭头 8"/>
          <p:cNvSpPr/>
          <p:nvPr/>
        </p:nvSpPr>
        <p:spPr>
          <a:xfrm>
            <a:off x="1905000" y="3116263"/>
            <a:ext cx="533400" cy="9144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pic>
        <p:nvPicPr>
          <p:cNvPr id="83978"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968876"/>
            <a:ext cx="48768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内容占位符 2"/>
          <p:cNvSpPr txBox="1">
            <a:spLocks/>
          </p:cNvSpPr>
          <p:nvPr/>
        </p:nvSpPr>
        <p:spPr bwMode="auto">
          <a:xfrm>
            <a:off x="5702300" y="4968876"/>
            <a:ext cx="4889500" cy="1287463"/>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endParaRPr lang="zh-CN" altLang="en-US" sz="1800" b="1">
              <a:latin typeface="Microsoft YaHei" charset="0"/>
              <a:ea typeface="Microsoft YaHei" charset="0"/>
            </a:endParaRPr>
          </a:p>
        </p:txBody>
      </p:sp>
      <p:sp>
        <p:nvSpPr>
          <p:cNvPr id="15" name="下箭头 14"/>
          <p:cNvSpPr/>
          <p:nvPr/>
        </p:nvSpPr>
        <p:spPr>
          <a:xfrm>
            <a:off x="9448800" y="3352800"/>
            <a:ext cx="2286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83981" name="内容占位符 2"/>
          <p:cNvSpPr txBox="1">
            <a:spLocks/>
          </p:cNvSpPr>
          <p:nvPr/>
        </p:nvSpPr>
        <p:spPr bwMode="auto">
          <a:xfrm>
            <a:off x="1584326" y="4968875"/>
            <a:ext cx="3978275" cy="1322388"/>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endParaRPr lang="zh-CN" altLang="en-US" sz="1800" b="1">
              <a:latin typeface="Microsoft YaHei" charset="0"/>
              <a:ea typeface="Microsoft YaHei" charset="0"/>
            </a:endParaRPr>
          </a:p>
        </p:txBody>
      </p:sp>
      <p:pic>
        <p:nvPicPr>
          <p:cNvPr id="83982" name="图片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5029201"/>
            <a:ext cx="3835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上弧形箭头 24"/>
          <p:cNvSpPr/>
          <p:nvPr/>
        </p:nvSpPr>
        <p:spPr>
          <a:xfrm rot="10800000">
            <a:off x="5283200" y="4572001"/>
            <a:ext cx="584200" cy="3222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83984" name="Slide Number Placeholder 2"/>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38581355-2F7C-E14D-81E0-FCE7A3D40B34}" type="slidenum">
              <a:rPr lang="en-US" altLang="zh-CN" sz="2000">
                <a:solidFill>
                  <a:srgbClr val="FFFFFF"/>
                </a:solidFill>
                <a:latin typeface="Calibri" charset="0"/>
                <a:sym typeface="Calibri" charset="0"/>
              </a:rPr>
              <a:pPr/>
              <a:t>78</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8418254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86019" name="Text Placeholder 1"/>
          <p:cNvSpPr txBox="1">
            <a:spLocks noGrp="1"/>
          </p:cNvSpPr>
          <p:nvPr>
            <p:ph type="body" idx="1"/>
          </p:nvPr>
        </p:nvSpPr>
        <p:spPr>
          <a:xfrm>
            <a:off x="1654175" y="949325"/>
            <a:ext cx="8534400" cy="762000"/>
          </a:xfrm>
        </p:spPr>
        <p:txBody>
          <a:bodyPr>
            <a:normAutofit fontScale="77500" lnSpcReduction="20000"/>
          </a:bodyPr>
          <a:lstStyle/>
          <a:p>
            <a:pPr marL="341313" indent="-138113">
              <a:spcAft>
                <a:spcPct val="0"/>
              </a:spcAft>
              <a:buSzTx/>
              <a:buFontTx/>
              <a:buChar char="•"/>
            </a:pPr>
            <a:r>
              <a:rPr lang="en-US" altLang="zh-CN" sz="2800">
                <a:latin typeface="Calibri" charset="0"/>
                <a:ea typeface="宋体" charset="0"/>
                <a:cs typeface="Calibri" charset="0"/>
                <a:sym typeface="Calibri" charset="0"/>
              </a:rPr>
              <a:t>How</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to</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conduct</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reweighted</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l1</a:t>
            </a:r>
            <a:r>
              <a:rPr lang="zh-CN" altLang="en-US" sz="2800">
                <a:latin typeface="Calibri" charset="0"/>
                <a:ea typeface="宋体" charset="0"/>
                <a:cs typeface="Calibri" charset="0"/>
                <a:sym typeface="Calibri" charset="0"/>
              </a:rPr>
              <a:t> </a:t>
            </a:r>
            <a:r>
              <a:rPr lang="en-US" altLang="zh-CN" sz="2800">
                <a:latin typeface="Calibri" charset="0"/>
                <a:ea typeface="宋体" charset="0"/>
                <a:cs typeface="Calibri" charset="0"/>
                <a:sym typeface="Calibri" charset="0"/>
              </a:rPr>
              <a:t>minimization</a:t>
            </a:r>
            <a:r>
              <a:rPr lang="zh-CN" altLang="en-US" sz="2800">
                <a:latin typeface="Calibri" charset="0"/>
                <a:ea typeface="宋体" charset="0"/>
                <a:cs typeface="Calibri" charset="0"/>
                <a:sym typeface="Calibri" charset="0"/>
              </a:rPr>
              <a:t> </a:t>
            </a:r>
            <a:endParaRPr lang="en-US" altLang="zh-CN" sz="2800">
              <a:latin typeface="Calibri" charset="0"/>
              <a:ea typeface="宋体" charset="0"/>
              <a:cs typeface="Calibri" charset="0"/>
              <a:sym typeface="Calibri" charset="0"/>
            </a:endParaRPr>
          </a:p>
          <a:p>
            <a:pPr marL="341313" indent="-138113">
              <a:spcAft>
                <a:spcPct val="0"/>
              </a:spcAft>
              <a:buSzTx/>
              <a:buNone/>
            </a:pPr>
            <a:r>
              <a:rPr lang="en-US" altLang="zh-CN">
                <a:latin typeface="Calibri" charset="0"/>
                <a:ea typeface="宋体" charset="0"/>
                <a:cs typeface="Calibri" charset="0"/>
                <a:sym typeface="Calibri" charset="0"/>
              </a:rPr>
              <a:t>     </a:t>
            </a:r>
          </a:p>
        </p:txBody>
      </p:sp>
      <p:pic>
        <p:nvPicPr>
          <p:cNvPr id="86020"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11325"/>
            <a:ext cx="6604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667000"/>
            <a:ext cx="2692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右弧形箭头 4"/>
          <p:cNvSpPr/>
          <p:nvPr/>
        </p:nvSpPr>
        <p:spPr>
          <a:xfrm>
            <a:off x="1905000" y="2257425"/>
            <a:ext cx="381000" cy="12573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18" name="右弧形箭头 17"/>
          <p:cNvSpPr/>
          <p:nvPr/>
        </p:nvSpPr>
        <p:spPr>
          <a:xfrm rot="10640304">
            <a:off x="9440863" y="1993901"/>
            <a:ext cx="381000" cy="12557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kumimoji="1" lang="zh-CN" altLang="en-US" kern="0" dirty="0">
              <a:solidFill>
                <a:schemeClr val="tx1"/>
              </a:solidFill>
              <a:sym typeface="Arial"/>
            </a:endParaRPr>
          </a:p>
        </p:txBody>
      </p:sp>
      <p:sp>
        <p:nvSpPr>
          <p:cNvPr id="21" name="内容占位符 2"/>
          <p:cNvSpPr txBox="1">
            <a:spLocks noRot="1" noChangeAspect="1" noMove="1" noResize="1" noEditPoints="1" noAdjustHandles="1" noChangeArrowheads="1" noChangeShapeType="1" noTextEdit="1"/>
          </p:cNvSpPr>
          <p:nvPr/>
        </p:nvSpPr>
        <p:spPr>
          <a:xfrm>
            <a:off x="4774435" y="4343400"/>
            <a:ext cx="2249418" cy="558054"/>
          </a:xfrm>
          <a:prstGeom prst="rect">
            <a:avLst/>
          </a:prstGeom>
          <a:blipFill>
            <a:blip r:embed="rId5"/>
            <a:stretch>
              <a:fillRect l="-1604"/>
            </a:stretch>
          </a:blipFill>
          <a:ln w="28575">
            <a:solidFill>
              <a:srgbClr val="FF0000"/>
            </a:solidFill>
            <a:prstDash val="dashDot"/>
          </a:ln>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86025"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sp>
        <p:nvSpPr>
          <p:cNvPr id="86026" name="内容占位符 2"/>
          <p:cNvSpPr txBox="1">
            <a:spLocks/>
          </p:cNvSpPr>
          <p:nvPr/>
        </p:nvSpPr>
        <p:spPr bwMode="auto">
          <a:xfrm>
            <a:off x="1981200" y="5181600"/>
            <a:ext cx="8534400" cy="1081088"/>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chemeClr val="tx1"/>
              </a:buClr>
            </a:pPr>
            <a:r>
              <a:rPr lang="en-US" altLang="zh-CN" sz="1800" b="1">
                <a:latin typeface="Microsoft YaHei" charset="0"/>
                <a:ea typeface="Microsoft YaHei" charset="0"/>
              </a:rPr>
              <a:t>A:</a:t>
            </a:r>
            <a:r>
              <a:rPr lang="zh-CN" altLang="en-US" sz="1800" b="1">
                <a:latin typeface="Microsoft YaHei" charset="0"/>
                <a:ea typeface="Microsoft YaHei" charset="0"/>
              </a:rPr>
              <a:t> </a:t>
            </a:r>
            <a:r>
              <a:rPr lang="en-US" altLang="zh-CN" sz="1800" b="1">
                <a:latin typeface="Microsoft YaHei" charset="0"/>
                <a:ea typeface="Microsoft YaHei" charset="0"/>
              </a:rPr>
              <a:t>If</a:t>
            </a:r>
            <a:r>
              <a:rPr lang="zh-CN" altLang="en-US" sz="1800" b="1">
                <a:latin typeface="Microsoft YaHei" charset="0"/>
                <a:ea typeface="Microsoft YaHei" charset="0"/>
              </a:rPr>
              <a:t> </a:t>
            </a:r>
            <a:r>
              <a:rPr lang="en-US" altLang="zh-CN" sz="1800" b="1">
                <a:latin typeface="Microsoft YaHei" charset="0"/>
                <a:ea typeface="Microsoft YaHei" charset="0"/>
              </a:rPr>
              <a:t>too</a:t>
            </a:r>
            <a:r>
              <a:rPr lang="zh-CN" altLang="en-US" sz="1800" b="1">
                <a:latin typeface="Microsoft YaHei" charset="0"/>
                <a:ea typeface="Microsoft YaHei" charset="0"/>
              </a:rPr>
              <a:t> </a:t>
            </a:r>
            <a:r>
              <a:rPr lang="en-US" altLang="zh-CN" sz="1800" b="1">
                <a:latin typeface="Microsoft YaHei" charset="0"/>
                <a:ea typeface="Microsoft YaHei" charset="0"/>
              </a:rPr>
              <a:t>large,</a:t>
            </a:r>
            <a:r>
              <a:rPr lang="zh-CN" altLang="en-US" sz="1800" b="1">
                <a:latin typeface="Microsoft YaHei" charset="0"/>
                <a:ea typeface="Microsoft YaHei" charset="0"/>
              </a:rPr>
              <a:t> </a:t>
            </a:r>
            <a:r>
              <a:rPr lang="en-US" altLang="zh-CN" sz="1800" b="1">
                <a:latin typeface="Microsoft YaHei" charset="0"/>
                <a:ea typeface="Microsoft YaHei" charset="0"/>
              </a:rPr>
              <a:t>can</a:t>
            </a:r>
            <a:r>
              <a:rPr lang="zh-CN" altLang="en-US" sz="1800" b="1">
                <a:latin typeface="Microsoft YaHei" charset="0"/>
                <a:ea typeface="Microsoft YaHei" charset="0"/>
              </a:rPr>
              <a:t> </a:t>
            </a:r>
            <a:r>
              <a:rPr lang="en-US" altLang="zh-CN" sz="1800" b="1">
                <a:latin typeface="Microsoft YaHei" charset="0"/>
                <a:ea typeface="Microsoft YaHei" charset="0"/>
              </a:rPr>
              <a:t>not</a:t>
            </a:r>
            <a:r>
              <a:rPr lang="zh-CN" altLang="en-US" sz="1800" b="1">
                <a:latin typeface="Microsoft YaHei" charset="0"/>
                <a:ea typeface="Microsoft YaHei" charset="0"/>
              </a:rPr>
              <a:t> </a:t>
            </a:r>
            <a:r>
              <a:rPr lang="en-US" altLang="zh-CN" sz="1800" b="1">
                <a:latin typeface="Microsoft YaHei" charset="0"/>
                <a:ea typeface="Microsoft YaHei" charset="0"/>
              </a:rPr>
              <a:t>approximate</a:t>
            </a:r>
            <a:r>
              <a:rPr lang="zh-CN" altLang="en-US" sz="1800" b="1">
                <a:latin typeface="Microsoft YaHei" charset="0"/>
                <a:ea typeface="Microsoft YaHei" charset="0"/>
              </a:rPr>
              <a:t>；  </a:t>
            </a:r>
            <a:r>
              <a:rPr lang="en-US" altLang="zh-CN" sz="1800" b="1">
                <a:latin typeface="Microsoft YaHei" charset="0"/>
                <a:ea typeface="Microsoft YaHei" charset="0"/>
              </a:rPr>
              <a:t>If</a:t>
            </a:r>
            <a:r>
              <a:rPr lang="zh-CN" altLang="en-US" sz="1800" b="1">
                <a:latin typeface="Microsoft YaHei" charset="0"/>
                <a:ea typeface="Microsoft YaHei" charset="0"/>
              </a:rPr>
              <a:t> </a:t>
            </a:r>
            <a:r>
              <a:rPr lang="en-US" altLang="zh-CN" sz="1800" b="1">
                <a:latin typeface="Microsoft YaHei" charset="0"/>
                <a:ea typeface="Microsoft YaHei" charset="0"/>
              </a:rPr>
              <a:t>too</a:t>
            </a:r>
            <a:r>
              <a:rPr lang="zh-CN" altLang="en-US" sz="1800" b="1">
                <a:latin typeface="Microsoft YaHei" charset="0"/>
                <a:ea typeface="Microsoft YaHei" charset="0"/>
              </a:rPr>
              <a:t> </a:t>
            </a:r>
            <a:r>
              <a:rPr lang="en-US" altLang="zh-CN" sz="1800" b="1">
                <a:latin typeface="Microsoft YaHei" charset="0"/>
                <a:ea typeface="Microsoft YaHei" charset="0"/>
              </a:rPr>
              <a:t>small,</a:t>
            </a:r>
            <a:r>
              <a:rPr lang="zh-CN" altLang="en-US" sz="1800" b="1">
                <a:latin typeface="Microsoft YaHei" charset="0"/>
                <a:ea typeface="Microsoft YaHei" charset="0"/>
              </a:rPr>
              <a:t> </a:t>
            </a:r>
            <a:r>
              <a:rPr lang="en-US" altLang="zh-CN" sz="1800" b="1">
                <a:latin typeface="Microsoft YaHei" charset="0"/>
                <a:ea typeface="Microsoft YaHei" charset="0"/>
              </a:rPr>
              <a:t>local</a:t>
            </a:r>
            <a:r>
              <a:rPr lang="zh-CN" altLang="en-US" sz="1800" b="1">
                <a:latin typeface="Microsoft YaHei" charset="0"/>
                <a:ea typeface="Microsoft YaHei" charset="0"/>
              </a:rPr>
              <a:t> </a:t>
            </a:r>
            <a:r>
              <a:rPr lang="en-US" altLang="zh-CN" sz="1800" b="1">
                <a:latin typeface="Microsoft YaHei" charset="0"/>
                <a:ea typeface="Microsoft YaHei" charset="0"/>
              </a:rPr>
              <a:t>optimum.</a:t>
            </a:r>
            <a:r>
              <a:rPr lang="zh-CN" altLang="en-US" sz="1800" b="1">
                <a:latin typeface="Microsoft YaHei" charset="0"/>
                <a:ea typeface="Microsoft YaHei" charset="0"/>
              </a:rPr>
              <a:t>  </a:t>
            </a:r>
          </a:p>
          <a:p>
            <a:pPr eaLnBrk="1" hangingPunct="1">
              <a:lnSpc>
                <a:spcPct val="150000"/>
              </a:lnSpc>
              <a:buClr>
                <a:schemeClr val="tx1"/>
              </a:buClr>
            </a:pPr>
            <a:r>
              <a:rPr lang="en-US" altLang="zh-CN" sz="1800" b="1">
                <a:latin typeface="Microsoft YaHei" charset="0"/>
                <a:ea typeface="Microsoft YaHei" charset="0"/>
              </a:rPr>
              <a:t>slightly smaller than the expected nonzero magnitudes of x vector</a:t>
            </a:r>
          </a:p>
          <a:p>
            <a:pPr eaLnBrk="1" hangingPunct="1">
              <a:lnSpc>
                <a:spcPct val="150000"/>
              </a:lnSpc>
              <a:buClr>
                <a:schemeClr val="tx1"/>
              </a:buClr>
            </a:pPr>
            <a:endParaRPr lang="zh-CN" altLang="en-US" sz="1800" b="1">
              <a:latin typeface="Microsoft YaHei" charset="0"/>
              <a:ea typeface="Microsoft YaHei" charset="0"/>
            </a:endParaRPr>
          </a:p>
          <a:p>
            <a:pPr eaLnBrk="1" hangingPunct="1">
              <a:lnSpc>
                <a:spcPct val="150000"/>
              </a:lnSpc>
              <a:buClr>
                <a:schemeClr val="tx1"/>
              </a:buClr>
              <a:buFontTx/>
              <a:buAutoNum type="arabicParenR"/>
            </a:pPr>
            <a:endParaRPr lang="zh-CN" altLang="en-US" sz="1800" b="1">
              <a:latin typeface="Microsoft YaHei" charset="0"/>
              <a:ea typeface="Microsoft YaHei" charset="0"/>
            </a:endParaRPr>
          </a:p>
        </p:txBody>
      </p:sp>
      <p:sp>
        <p:nvSpPr>
          <p:cNvPr id="86027" name="Slide Number Placeholder 5"/>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737A9D57-DFA6-E643-BBD6-5A5349FFAEAE}" type="slidenum">
              <a:rPr lang="en-US" altLang="zh-CN" sz="2000">
                <a:solidFill>
                  <a:srgbClr val="FFFFFF"/>
                </a:solidFill>
                <a:latin typeface="Calibri" charset="0"/>
                <a:sym typeface="Calibri" charset="0"/>
              </a:rPr>
              <a:pPr/>
              <a:t>79</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700898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3A0165-A7BD-441D-8B54-003DB7DEEDB6}"/>
              </a:ext>
            </a:extLst>
          </p:cNvPr>
          <p:cNvSpPr>
            <a:spLocks noGrp="1"/>
          </p:cNvSpPr>
          <p:nvPr>
            <p:ph type="title"/>
          </p:nvPr>
        </p:nvSpPr>
        <p:spPr/>
        <p:txBody>
          <a:bodyPr/>
          <a:lstStyle/>
          <a:p>
            <a:r>
              <a:rPr lang="en-US" dirty="0"/>
              <a:t>Why decomposition?</a:t>
            </a:r>
          </a:p>
        </p:txBody>
      </p:sp>
      <p:sp>
        <p:nvSpPr>
          <p:cNvPr id="3" name="Content Placeholder 2">
            <a:extLst>
              <a:ext uri="{FF2B5EF4-FFF2-40B4-BE49-F238E27FC236}">
                <a16:creationId xmlns="" xmlns:a16="http://schemas.microsoft.com/office/drawing/2014/main" id="{A2A067D4-B918-40E3-833F-DBF0CEE2AFB5}"/>
              </a:ext>
            </a:extLst>
          </p:cNvPr>
          <p:cNvSpPr>
            <a:spLocks noGrp="1"/>
          </p:cNvSpPr>
          <p:nvPr>
            <p:ph idx="1"/>
          </p:nvPr>
        </p:nvSpPr>
        <p:spPr>
          <a:xfrm>
            <a:off x="1103382" y="1600200"/>
            <a:ext cx="9982200" cy="4572000"/>
          </a:xfrm>
        </p:spPr>
        <p:txBody>
          <a:bodyPr/>
          <a:lstStyle/>
          <a:p>
            <a:r>
              <a:rPr lang="en-US" dirty="0"/>
              <a:t>Split the large scale problems into smaller problems which are easier to handle</a:t>
            </a:r>
          </a:p>
          <a:p>
            <a:endParaRPr lang="en-US" dirty="0"/>
          </a:p>
          <a:p>
            <a:r>
              <a:rPr lang="en-US" dirty="0"/>
              <a:t>Apply distributed applications</a:t>
            </a:r>
          </a:p>
          <a:p>
            <a:endParaRPr lang="en-US" dirty="0"/>
          </a:p>
          <a:p>
            <a:r>
              <a:rPr lang="en-US" dirty="0"/>
              <a:t>Release the burden of computation</a:t>
            </a:r>
          </a:p>
          <a:p>
            <a:endParaRPr lang="en-US" dirty="0"/>
          </a:p>
          <a:p>
            <a:r>
              <a:rPr lang="en-US" dirty="0"/>
              <a:t>Privacy protection</a:t>
            </a:r>
          </a:p>
        </p:txBody>
      </p:sp>
      <p:pic>
        <p:nvPicPr>
          <p:cNvPr id="1026" name="Picture 2" descr="相关图片">
            <a:extLst>
              <a:ext uri="{FF2B5EF4-FFF2-40B4-BE49-F238E27FC236}">
                <a16:creationId xmlns="" xmlns:a16="http://schemas.microsoft.com/office/drawing/2014/main" id="{35F0EA82-BF19-4FCE-92BF-B0EAD564BB2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47504"/>
          <a:stretch/>
        </p:blipFill>
        <p:spPr bwMode="auto">
          <a:xfrm>
            <a:off x="8970383" y="3877686"/>
            <a:ext cx="2115199" cy="229451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FF54DE5-C571-48E8-A5BC-B369434E2F44}" type="slidenum">
              <a:rPr lang="en-US" smtClean="0"/>
              <a:t>8</a:t>
            </a:fld>
            <a:endParaRPr lang="en-US"/>
          </a:p>
        </p:txBody>
      </p:sp>
    </p:spTree>
    <p:extLst>
      <p:ext uri="{BB962C8B-B14F-4D97-AF65-F5344CB8AC3E}">
        <p14:creationId xmlns:p14="http://schemas.microsoft.com/office/powerpoint/2010/main" val="32353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dirty="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Advantages:</a:t>
            </a:r>
            <a:endParaRPr lang="en-US" sz="2800" dirty="0"/>
          </a:p>
          <a:p>
            <a:pPr marL="203094" indent="0">
              <a:buNone/>
              <a:defRPr/>
            </a:pPr>
            <a:r>
              <a:rPr lang="en-US" dirty="0" smtClean="0"/>
              <a:t>     </a:t>
            </a:r>
            <a:endParaRPr lang="en-US" dirty="0"/>
          </a:p>
        </p:txBody>
      </p:sp>
      <p:sp>
        <p:nvSpPr>
          <p:cNvPr id="88068" name="TextBox 1"/>
          <p:cNvSpPr txBox="1">
            <a:spLocks noChangeArrowheads="1"/>
          </p:cNvSpPr>
          <p:nvPr/>
        </p:nvSpPr>
        <p:spPr bwMode="auto">
          <a:xfrm>
            <a:off x="2036763" y="1524001"/>
            <a:ext cx="8374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buFont typeface="Wingdings" charset="2"/>
              <a:buChar char="Ø"/>
            </a:pPr>
            <a:r>
              <a:rPr lang="en-US" altLang="zh-CN" sz="2400">
                <a:latin typeface="Calibri" charset="0"/>
              </a:rPr>
              <a:t>Easy</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conduct;</a:t>
            </a:r>
            <a:r>
              <a:rPr lang="zh-CN" altLang="en-US" sz="2400">
                <a:latin typeface="Calibri" charset="0"/>
              </a:rPr>
              <a:t> </a:t>
            </a:r>
          </a:p>
          <a:p>
            <a:pPr eaLnBrk="1" hangingPunct="1">
              <a:buFont typeface="Wingdings" charset="2"/>
              <a:buChar char="Ø"/>
            </a:pPr>
            <a:r>
              <a:rPr lang="en-US" altLang="zh-CN" sz="2400">
                <a:latin typeface="Calibri" charset="0"/>
              </a:rPr>
              <a:t>Combine</a:t>
            </a:r>
            <a:r>
              <a:rPr lang="zh-CN" altLang="en-US" sz="2400">
                <a:latin typeface="Calibri" charset="0"/>
              </a:rPr>
              <a:t> </a:t>
            </a:r>
            <a:r>
              <a:rPr lang="en-US" altLang="zh-CN" sz="2400">
                <a:latin typeface="Calibri" charset="0"/>
              </a:rPr>
              <a:t>it</a:t>
            </a:r>
            <a:r>
              <a:rPr lang="zh-CN" altLang="en-US" sz="2400">
                <a:latin typeface="Calibri" charset="0"/>
              </a:rPr>
              <a:t> </a:t>
            </a:r>
            <a:r>
              <a:rPr lang="en-US" altLang="zh-CN" sz="2400">
                <a:latin typeface="Calibri" charset="0"/>
              </a:rPr>
              <a:t>with</a:t>
            </a:r>
            <a:r>
              <a:rPr lang="zh-CN" altLang="en-US" sz="2400">
                <a:latin typeface="Calibri" charset="0"/>
              </a:rPr>
              <a:t> </a:t>
            </a:r>
            <a:r>
              <a:rPr lang="en-US" altLang="zh-CN" sz="2400">
                <a:latin typeface="Calibri" charset="0"/>
              </a:rPr>
              <a:t>other</a:t>
            </a:r>
            <a:r>
              <a:rPr lang="zh-CN" altLang="en-US" sz="2400">
                <a:latin typeface="Calibri" charset="0"/>
              </a:rPr>
              <a:t> </a:t>
            </a:r>
            <a:r>
              <a:rPr lang="en-US" altLang="zh-CN" sz="2400">
                <a:latin typeface="Calibri" charset="0"/>
              </a:rPr>
              <a:t>convex</a:t>
            </a:r>
            <a:r>
              <a:rPr lang="zh-CN" altLang="en-US" sz="2400">
                <a:latin typeface="Calibri" charset="0"/>
              </a:rPr>
              <a:t> </a:t>
            </a:r>
            <a:r>
              <a:rPr lang="en-US" altLang="zh-CN" sz="2400">
                <a:latin typeface="Calibri" charset="0"/>
              </a:rPr>
              <a:t>optimization</a:t>
            </a:r>
            <a:r>
              <a:rPr lang="zh-CN" altLang="en-US" sz="2400">
                <a:latin typeface="Calibri" charset="0"/>
              </a:rPr>
              <a:t> </a:t>
            </a:r>
            <a:r>
              <a:rPr lang="en-US" altLang="zh-CN" sz="2400">
                <a:latin typeface="Calibri" charset="0"/>
              </a:rPr>
              <a:t>method</a:t>
            </a:r>
            <a:endParaRPr lang="zh-CN" altLang="en-US" sz="2400">
              <a:latin typeface="Calibri" charset="0"/>
            </a:endParaRPr>
          </a:p>
        </p:txBody>
      </p:sp>
      <p:sp>
        <p:nvSpPr>
          <p:cNvPr id="88069" name="Text Placeholder 1"/>
          <p:cNvSpPr txBox="1">
            <a:spLocks/>
          </p:cNvSpPr>
          <p:nvPr/>
        </p:nvSpPr>
        <p:spPr bwMode="auto">
          <a:xfrm>
            <a:off x="1654175" y="286385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91378" rIns="91378" bIns="91378"/>
          <a:lstStyle>
            <a:lvl1pPr marL="341313" indent="-138113">
              <a:defRPr sz="1400">
                <a:solidFill>
                  <a:srgbClr val="000000"/>
                </a:solidFill>
                <a:latin typeface="Arial" charset="0"/>
                <a:ea typeface="宋体" charset="0"/>
                <a:sym typeface="Arial" charset="0"/>
              </a:defRPr>
            </a:lvl1pPr>
            <a:lvl2pPr marL="782638" indent="-122238">
              <a:defRPr sz="1400">
                <a:solidFill>
                  <a:srgbClr val="000000"/>
                </a:solidFill>
                <a:latin typeface="Arial" charset="0"/>
                <a:ea typeface="宋体" charset="0"/>
                <a:sym typeface="Arial" charset="0"/>
              </a:defRPr>
            </a:lvl2pPr>
            <a:lvl3pPr marL="1174750" indent="-57150">
              <a:defRPr sz="1400">
                <a:solidFill>
                  <a:srgbClr val="000000"/>
                </a:solidFill>
                <a:latin typeface="Arial" charset="0"/>
                <a:ea typeface="宋体" charset="0"/>
                <a:sym typeface="Arial" charset="0"/>
              </a:defRPr>
            </a:lvl3pPr>
            <a:lvl4pPr marL="1631950" indent="-69850">
              <a:defRPr sz="1400">
                <a:solidFill>
                  <a:srgbClr val="000000"/>
                </a:solidFill>
                <a:latin typeface="Arial" charset="0"/>
                <a:ea typeface="宋体" charset="0"/>
                <a:sym typeface="Arial" charset="0"/>
              </a:defRPr>
            </a:lvl4pPr>
            <a:lvl5pPr marL="2087563" indent="-57150">
              <a:defRPr sz="1400">
                <a:solidFill>
                  <a:srgbClr val="000000"/>
                </a:solidFill>
                <a:latin typeface="Arial" charset="0"/>
                <a:ea typeface="宋体" charset="0"/>
                <a:sym typeface="Arial" charset="0"/>
              </a:defRPr>
            </a:lvl5pPr>
            <a:lvl6pPr marL="2544763" indent="-57150" eaLnBrk="0" fontAlgn="base" hangingPunct="0">
              <a:spcBef>
                <a:spcPct val="0"/>
              </a:spcBef>
              <a:spcAft>
                <a:spcPct val="0"/>
              </a:spcAft>
              <a:defRPr sz="1400">
                <a:solidFill>
                  <a:srgbClr val="000000"/>
                </a:solidFill>
                <a:latin typeface="Arial" charset="0"/>
                <a:ea typeface="宋体" charset="0"/>
                <a:sym typeface="Arial" charset="0"/>
              </a:defRPr>
            </a:lvl6pPr>
            <a:lvl7pPr marL="3001963" indent="-57150" eaLnBrk="0" fontAlgn="base" hangingPunct="0">
              <a:spcBef>
                <a:spcPct val="0"/>
              </a:spcBef>
              <a:spcAft>
                <a:spcPct val="0"/>
              </a:spcAft>
              <a:defRPr sz="1400">
                <a:solidFill>
                  <a:srgbClr val="000000"/>
                </a:solidFill>
                <a:latin typeface="Arial" charset="0"/>
                <a:ea typeface="宋体" charset="0"/>
                <a:sym typeface="Arial" charset="0"/>
              </a:defRPr>
            </a:lvl7pPr>
            <a:lvl8pPr marL="3459163" indent="-57150" eaLnBrk="0" fontAlgn="base" hangingPunct="0">
              <a:spcBef>
                <a:spcPct val="0"/>
              </a:spcBef>
              <a:spcAft>
                <a:spcPct val="0"/>
              </a:spcAft>
              <a:defRPr sz="1400">
                <a:solidFill>
                  <a:srgbClr val="000000"/>
                </a:solidFill>
                <a:latin typeface="Arial" charset="0"/>
                <a:ea typeface="宋体" charset="0"/>
                <a:sym typeface="Arial" charset="0"/>
              </a:defRPr>
            </a:lvl8pPr>
            <a:lvl9pPr marL="3916363" indent="-57150" eaLnBrk="0" fontAlgn="base" hangingPunct="0">
              <a:spcBef>
                <a:spcPct val="0"/>
              </a:spcBef>
              <a:spcAft>
                <a:spcPct val="0"/>
              </a:spcAft>
              <a:defRPr sz="1400">
                <a:solidFill>
                  <a:srgbClr val="000000"/>
                </a:solidFill>
                <a:latin typeface="Arial" charset="0"/>
                <a:ea typeface="宋体" charset="0"/>
                <a:sym typeface="Arial" charset="0"/>
              </a:defRPr>
            </a:lvl9pPr>
          </a:lstStyle>
          <a:p>
            <a:pPr>
              <a:spcBef>
                <a:spcPts val="700"/>
              </a:spcBef>
              <a:buClr>
                <a:srgbClr val="000000"/>
              </a:buClr>
              <a:buFontTx/>
              <a:buChar char="•"/>
            </a:pPr>
            <a:r>
              <a:rPr lang="en-US" altLang="zh-CN" sz="2800">
                <a:latin typeface="Calibri" charset="0"/>
                <a:sym typeface="Calibri" charset="0"/>
              </a:rPr>
              <a:t>Disadvantages:</a:t>
            </a:r>
          </a:p>
          <a:p>
            <a:pPr>
              <a:spcBef>
                <a:spcPts val="700"/>
              </a:spcBef>
              <a:buClr>
                <a:srgbClr val="000000"/>
              </a:buClr>
            </a:pPr>
            <a:r>
              <a:rPr lang="en-US" altLang="zh-CN" sz="3200">
                <a:latin typeface="Calibri" charset="0"/>
                <a:sym typeface="Calibri" charset="0"/>
              </a:rPr>
              <a:t>     </a:t>
            </a:r>
          </a:p>
        </p:txBody>
      </p:sp>
      <p:sp>
        <p:nvSpPr>
          <p:cNvPr id="13" name="TextBox 1"/>
          <p:cNvSpPr txBox="1">
            <a:spLocks noRot="1" noChangeAspect="1" noMove="1" noResize="1" noEditPoints="1" noAdjustHandles="1" noChangeArrowheads="1" noChangeShapeType="1" noTextEdit="1"/>
          </p:cNvSpPr>
          <p:nvPr/>
        </p:nvSpPr>
        <p:spPr>
          <a:xfrm>
            <a:off x="2037406" y="3438459"/>
            <a:ext cx="8372687" cy="1200282"/>
          </a:xfrm>
          <a:prstGeom prst="rect">
            <a:avLst/>
          </a:prstGeom>
          <a:blipFill>
            <a:blip r:embed="rId3"/>
            <a:stretch>
              <a:fillRect l="-946" t="-4061" b="-10660"/>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88071"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Reweighted</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l1</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minimization</a:t>
            </a:r>
          </a:p>
        </p:txBody>
      </p:sp>
      <p:sp>
        <p:nvSpPr>
          <p:cNvPr id="88072" name="Slide Number Placeholder 2"/>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7E4AC879-9904-8349-8D43-B0ADD4DABEC0}" type="slidenum">
              <a:rPr lang="en-US" altLang="zh-CN" sz="2000">
                <a:solidFill>
                  <a:srgbClr val="FFFFFF"/>
                </a:solidFill>
                <a:latin typeface="Calibri" charset="0"/>
                <a:sym typeface="Calibri" charset="0"/>
              </a:rPr>
              <a:pPr/>
              <a:t>80</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8726480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Block coordination descend</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BCD</a:t>
            </a:r>
            <a:r>
              <a:rPr lang="zh-CN" altLang="en-US" sz="2800" dirty="0"/>
              <a:t> </a:t>
            </a:r>
            <a:r>
              <a:rPr lang="en-US" altLang="zh-CN" sz="2800" dirty="0"/>
              <a:t>method</a:t>
            </a:r>
            <a:endParaRPr lang="en-US" sz="2800" dirty="0"/>
          </a:p>
          <a:p>
            <a:pPr marL="203094" indent="0">
              <a:buNone/>
              <a:defRPr/>
            </a:pPr>
            <a:r>
              <a:rPr lang="en-US" dirty="0"/>
              <a:t>     </a:t>
            </a:r>
          </a:p>
        </p:txBody>
      </p:sp>
      <p:sp>
        <p:nvSpPr>
          <p:cNvPr id="96261" name="TextBox 1"/>
          <p:cNvSpPr txBox="1">
            <a:spLocks noChangeArrowheads="1"/>
          </p:cNvSpPr>
          <p:nvPr/>
        </p:nvSpPr>
        <p:spPr bwMode="auto">
          <a:xfrm>
            <a:off x="1863726" y="1595439"/>
            <a:ext cx="83724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marL="660400" indent="-457200">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spcBef>
                <a:spcPts val="700"/>
              </a:spcBef>
              <a:buClr>
                <a:srgbClr val="000000"/>
              </a:buClr>
              <a:buSzPct val="100000"/>
              <a:buFont typeface="Wingdings" charset="2"/>
              <a:buChar char="Ø"/>
            </a:pPr>
            <a:r>
              <a:rPr lang="en-US" altLang="zh-CN" sz="2400">
                <a:latin typeface="Calibri" charset="0"/>
              </a:rPr>
              <a:t>Two</a:t>
            </a:r>
            <a:r>
              <a:rPr lang="zh-CN" altLang="en-US" sz="2400">
                <a:latin typeface="Calibri" charset="0"/>
              </a:rPr>
              <a:t> </a:t>
            </a:r>
            <a:r>
              <a:rPr lang="en-US" altLang="zh-CN" sz="2400">
                <a:latin typeface="Calibri" charset="0"/>
              </a:rPr>
              <a:t>blocks:</a:t>
            </a:r>
            <a:r>
              <a:rPr lang="zh-CN" altLang="en-US" sz="2400">
                <a:latin typeface="Calibri" charset="0"/>
              </a:rPr>
              <a:t> </a:t>
            </a:r>
            <a:r>
              <a:rPr lang="en-US" altLang="zh-CN" sz="2400">
                <a:latin typeface="Calibri" charset="0"/>
              </a:rPr>
              <a:t>continuous</a:t>
            </a:r>
            <a:r>
              <a:rPr lang="zh-CN" altLang="en-US" sz="2400">
                <a:latin typeface="Calibri" charset="0"/>
              </a:rPr>
              <a:t> </a:t>
            </a:r>
            <a:r>
              <a:rPr lang="en-US" altLang="zh-CN" sz="2400">
                <a:latin typeface="Calibri" charset="0"/>
              </a:rPr>
              <a:t>variables,</a:t>
            </a:r>
            <a:r>
              <a:rPr lang="zh-CN" altLang="en-US" sz="2400">
                <a:latin typeface="Calibri" charset="0"/>
              </a:rPr>
              <a:t> </a:t>
            </a:r>
            <a:r>
              <a:rPr lang="en-US" altLang="zh-CN" sz="2400">
                <a:latin typeface="Calibri" charset="0"/>
              </a:rPr>
              <a:t>discrete</a:t>
            </a:r>
            <a:r>
              <a:rPr lang="zh-CN" altLang="en-US" sz="2400">
                <a:latin typeface="Calibri" charset="0"/>
              </a:rPr>
              <a:t> </a:t>
            </a:r>
            <a:r>
              <a:rPr lang="en-US" altLang="zh-CN" sz="2400">
                <a:latin typeface="Calibri" charset="0"/>
              </a:rPr>
              <a:t>variables;</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Optimize</a:t>
            </a:r>
            <a:r>
              <a:rPr lang="zh-CN" altLang="en-US" sz="2400">
                <a:latin typeface="Calibri" charset="0"/>
              </a:rPr>
              <a:t> </a:t>
            </a:r>
            <a:r>
              <a:rPr lang="en-US" altLang="zh-CN" sz="2400">
                <a:latin typeface="Calibri" charset="0"/>
              </a:rPr>
              <a:t>two</a:t>
            </a:r>
            <a:r>
              <a:rPr lang="zh-CN" altLang="en-US" sz="2400">
                <a:latin typeface="Calibri" charset="0"/>
              </a:rPr>
              <a:t> </a:t>
            </a:r>
            <a:r>
              <a:rPr lang="en-US" altLang="zh-CN" sz="2400">
                <a:latin typeface="Calibri" charset="0"/>
              </a:rPr>
              <a:t>blocks</a:t>
            </a:r>
            <a:r>
              <a:rPr lang="zh-CN" altLang="en-US" sz="2400">
                <a:latin typeface="Calibri" charset="0"/>
              </a:rPr>
              <a:t> </a:t>
            </a:r>
            <a:r>
              <a:rPr lang="en-US" altLang="zh-CN" sz="2400">
                <a:latin typeface="Calibri" charset="0"/>
              </a:rPr>
              <a:t>variables</a:t>
            </a:r>
            <a:r>
              <a:rPr lang="zh-CN" altLang="en-US" sz="2400">
                <a:latin typeface="Calibri" charset="0"/>
              </a:rPr>
              <a:t> </a:t>
            </a:r>
            <a:r>
              <a:rPr lang="en-US" altLang="zh-CN" sz="2400">
                <a:latin typeface="Calibri" charset="0"/>
              </a:rPr>
              <a:t>in</a:t>
            </a:r>
            <a:r>
              <a:rPr lang="zh-CN" altLang="en-US" sz="2400">
                <a:latin typeface="Calibri" charset="0"/>
              </a:rPr>
              <a:t> </a:t>
            </a:r>
            <a:r>
              <a:rPr lang="en-US" altLang="zh-CN" sz="2400">
                <a:latin typeface="Calibri" charset="0"/>
              </a:rPr>
              <a:t>turn;</a:t>
            </a:r>
            <a:endParaRPr lang="zh-CN" altLang="en-US" sz="2400">
              <a:latin typeface="Calibri" charset="0"/>
            </a:endParaRPr>
          </a:p>
          <a:p>
            <a:pPr>
              <a:spcBef>
                <a:spcPts val="700"/>
              </a:spcBef>
              <a:buClr>
                <a:srgbClr val="000000"/>
              </a:buClr>
              <a:buSzPct val="100000"/>
              <a:buFont typeface="Wingdings" charset="2"/>
              <a:buChar char="Ø"/>
            </a:pPr>
            <a:r>
              <a:rPr lang="en-US" altLang="zh-CN" sz="2400">
                <a:latin typeface="Calibri" charset="0"/>
              </a:rPr>
              <a:t>Reach</a:t>
            </a:r>
            <a:r>
              <a:rPr lang="zh-CN" altLang="en-US" sz="2400">
                <a:latin typeface="Calibri" charset="0"/>
              </a:rPr>
              <a:t> </a:t>
            </a:r>
            <a:r>
              <a:rPr lang="en-US" altLang="zh-CN" sz="2400">
                <a:latin typeface="Calibri" charset="0"/>
              </a:rPr>
              <a:t>local</a:t>
            </a:r>
            <a:r>
              <a:rPr lang="zh-CN" altLang="en-US" sz="2400">
                <a:latin typeface="Calibri" charset="0"/>
              </a:rPr>
              <a:t> </a:t>
            </a:r>
            <a:r>
              <a:rPr lang="en-US" altLang="zh-CN" sz="2400">
                <a:latin typeface="Calibri" charset="0"/>
              </a:rPr>
              <a:t>optimum</a:t>
            </a:r>
            <a:endParaRPr lang="zh-CN" altLang="en-US" sz="2400">
              <a:latin typeface="Calibri" charset="0"/>
            </a:endParaRPr>
          </a:p>
        </p:txBody>
      </p:sp>
      <p:sp>
        <p:nvSpPr>
          <p:cNvPr id="16" name="文本框 15"/>
          <p:cNvSpPr txBox="1">
            <a:spLocks noRot="1" noChangeAspect="1" noMove="1" noResize="1" noEditPoints="1" noAdjustHandles="1" noChangeArrowheads="1" noChangeShapeType="1" noTextEdit="1"/>
          </p:cNvSpPr>
          <p:nvPr/>
        </p:nvSpPr>
        <p:spPr>
          <a:xfrm>
            <a:off x="4191000" y="3315486"/>
            <a:ext cx="4114800" cy="369332"/>
          </a:xfrm>
          <a:prstGeom prst="rect">
            <a:avLst/>
          </a:prstGeom>
          <a:blipFill>
            <a:blip r:embed="rId3"/>
            <a:stretch>
              <a:fillRect l="-4593" t="-25000" b="-51667"/>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34" name="文本框 33"/>
          <p:cNvSpPr txBox="1">
            <a:spLocks noRot="1" noChangeAspect="1" noMove="1" noResize="1" noEditPoints="1" noAdjustHandles="1" noChangeArrowheads="1" noChangeShapeType="1" noTextEdit="1"/>
          </p:cNvSpPr>
          <p:nvPr/>
        </p:nvSpPr>
        <p:spPr>
          <a:xfrm>
            <a:off x="4171335" y="4419642"/>
            <a:ext cx="4114800" cy="369332"/>
          </a:xfrm>
          <a:prstGeom prst="rect">
            <a:avLst/>
          </a:prstGeom>
          <a:blipFill>
            <a:blip r:embed="rId4"/>
            <a:stretch>
              <a:fillRect l="-4444" t="-22951" b="-50820"/>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35" name="右箭头 34"/>
          <p:cNvSpPr/>
          <p:nvPr/>
        </p:nvSpPr>
        <p:spPr>
          <a:xfrm rot="5400000">
            <a:off x="5842794" y="3906044"/>
            <a:ext cx="519112" cy="254000"/>
          </a:xfrm>
          <a:prstGeom prst="right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9pPr>
          </a:lstStyle>
          <a:p>
            <a:pPr algn="ctr" eaLnBrk="1" fontAlgn="auto" hangingPunct="1">
              <a:defRPr/>
            </a:pPr>
            <a:endParaRPr kumimoji="1" lang="zh-CN" altLang="en-US" kern="0">
              <a:ln>
                <a:solidFill>
                  <a:srgbClr val="FF0000"/>
                </a:solidFill>
              </a:ln>
            </a:endParaRPr>
          </a:p>
        </p:txBody>
      </p:sp>
      <p:sp>
        <p:nvSpPr>
          <p:cNvPr id="5" name="右弧形箭头 4"/>
          <p:cNvSpPr/>
          <p:nvPr/>
        </p:nvSpPr>
        <p:spPr>
          <a:xfrm>
            <a:off x="2895600" y="4751388"/>
            <a:ext cx="838200" cy="10842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36" name="右弧形箭头 35"/>
          <p:cNvSpPr/>
          <p:nvPr/>
        </p:nvSpPr>
        <p:spPr>
          <a:xfrm rot="10800000">
            <a:off x="8610600" y="4594226"/>
            <a:ext cx="838200" cy="10826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olidFill>
                <a:schemeClr val="tx1"/>
              </a:solidFill>
              <a:sym typeface="Arial"/>
            </a:endParaRPr>
          </a:p>
        </p:txBody>
      </p:sp>
      <p:sp>
        <p:nvSpPr>
          <p:cNvPr id="96267" name="内容占位符 2"/>
          <p:cNvSpPr txBox="1">
            <a:spLocks/>
          </p:cNvSpPr>
          <p:nvPr/>
        </p:nvSpPr>
        <p:spPr bwMode="auto">
          <a:xfrm>
            <a:off x="3886201" y="4292601"/>
            <a:ext cx="4600575" cy="600075"/>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endParaRPr lang="zh-CN" altLang="en-US" sz="1600" b="1">
              <a:latin typeface="Microsoft YaHei" charset="0"/>
              <a:ea typeface="Microsoft YaHei" charset="0"/>
            </a:endParaRPr>
          </a:p>
        </p:txBody>
      </p:sp>
      <p:sp>
        <p:nvSpPr>
          <p:cNvPr id="38" name="线形标注 2 37"/>
          <p:cNvSpPr/>
          <p:nvPr/>
        </p:nvSpPr>
        <p:spPr>
          <a:xfrm>
            <a:off x="8834438" y="3856038"/>
            <a:ext cx="1600200" cy="411162"/>
          </a:xfrm>
          <a:prstGeom prst="borderCallout2">
            <a:avLst>
              <a:gd name="adj1" fmla="val 18750"/>
              <a:gd name="adj2" fmla="val -8333"/>
              <a:gd name="adj3" fmla="val 18750"/>
              <a:gd name="adj4" fmla="val -16667"/>
              <a:gd name="adj5" fmla="val 109224"/>
              <a:gd name="adj6" fmla="val -47280"/>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eaLnBrk="1" fontAlgn="auto" hangingPunct="1">
              <a:defRPr/>
            </a:pPr>
            <a:r>
              <a:rPr kumimoji="1" lang="en-US" altLang="zh-CN" sz="2000" kern="0" dirty="0">
                <a:solidFill>
                  <a:schemeClr val="tx1"/>
                </a:solidFill>
              </a:rPr>
              <a:t>Continuous</a:t>
            </a:r>
            <a:endParaRPr kumimoji="1" lang="zh-CN" altLang="en-US" sz="2000" kern="0" dirty="0">
              <a:solidFill>
                <a:schemeClr val="tx1"/>
              </a:solidFill>
            </a:endParaRPr>
          </a:p>
        </p:txBody>
      </p:sp>
      <p:sp>
        <p:nvSpPr>
          <p:cNvPr id="96269" name="内容占位符 2"/>
          <p:cNvSpPr txBox="1">
            <a:spLocks/>
          </p:cNvSpPr>
          <p:nvPr/>
        </p:nvSpPr>
        <p:spPr bwMode="auto">
          <a:xfrm>
            <a:off x="3849689" y="5410201"/>
            <a:ext cx="4600575" cy="600075"/>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endParaRPr lang="zh-CN" altLang="en-US" sz="1600" b="1">
              <a:latin typeface="Microsoft YaHei" charset="0"/>
              <a:ea typeface="Microsoft YaHei" charset="0"/>
            </a:endParaRPr>
          </a:p>
        </p:txBody>
      </p:sp>
      <p:sp>
        <p:nvSpPr>
          <p:cNvPr id="40" name="线形标注 2 39"/>
          <p:cNvSpPr/>
          <p:nvPr/>
        </p:nvSpPr>
        <p:spPr>
          <a:xfrm>
            <a:off x="8834438" y="5780088"/>
            <a:ext cx="1600200" cy="411162"/>
          </a:xfrm>
          <a:prstGeom prst="borderCallout2">
            <a:avLst>
              <a:gd name="adj1" fmla="val 18750"/>
              <a:gd name="adj2" fmla="val -8333"/>
              <a:gd name="adj3" fmla="val 18750"/>
              <a:gd name="adj4" fmla="val -16667"/>
              <a:gd name="adj5" fmla="val -8712"/>
              <a:gd name="adj6" fmla="val -23751"/>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eaLnBrk="1" fontAlgn="auto" hangingPunct="1">
              <a:defRPr/>
            </a:pPr>
            <a:r>
              <a:rPr kumimoji="1" lang="en-US" altLang="zh-CN" sz="2000" kern="0" dirty="0">
                <a:solidFill>
                  <a:schemeClr val="tx1"/>
                </a:solidFill>
              </a:rPr>
              <a:t>Discrete</a:t>
            </a:r>
            <a:endParaRPr kumimoji="1" lang="zh-CN" altLang="en-US" sz="2000" kern="0" dirty="0">
              <a:solidFill>
                <a:schemeClr val="tx1"/>
              </a:solidFill>
            </a:endParaRPr>
          </a:p>
        </p:txBody>
      </p:sp>
      <p:sp>
        <p:nvSpPr>
          <p:cNvPr id="41" name="文本框 40"/>
          <p:cNvSpPr txBox="1">
            <a:spLocks noRot="1" noChangeAspect="1" noMove="1" noResize="1" noEditPoints="1" noAdjustHandles="1" noChangeArrowheads="1" noChangeShapeType="1" noTextEdit="1"/>
          </p:cNvSpPr>
          <p:nvPr/>
        </p:nvSpPr>
        <p:spPr>
          <a:xfrm>
            <a:off x="4191000" y="5500462"/>
            <a:ext cx="4114800" cy="369332"/>
          </a:xfrm>
          <a:prstGeom prst="rect">
            <a:avLst/>
          </a:prstGeom>
          <a:blipFill>
            <a:blip r:embed="rId5"/>
            <a:stretch>
              <a:fillRect l="-4593" t="-22951" b="-50820"/>
            </a:stretch>
          </a:blipFill>
        </p:spPr>
        <p:txBody>
          <a:bodyPr/>
          <a:lstStyle/>
          <a:p>
            <a:pPr>
              <a:defRPr/>
            </a:pPr>
            <a:r>
              <a:rPr lang="zh-CN" altLang="en-US">
                <a:noFill/>
                <a:latin typeface="Arial" panose="020B0604020202020204" pitchFamily="34" charset="0"/>
                <a:cs typeface="Arial" panose="020B0604020202020204" pitchFamily="34" charset="0"/>
                <a:sym typeface="Arial" panose="020B0604020202020204" pitchFamily="34" charset="0"/>
              </a:rPr>
              <a:t> </a:t>
            </a:r>
          </a:p>
        </p:txBody>
      </p:sp>
      <p:sp>
        <p:nvSpPr>
          <p:cNvPr id="96272" name="Slide Number Placeholder 3"/>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6D4D0772-85B0-AF43-B199-49EB717D2B65}" type="slidenum">
              <a:rPr lang="en-US" altLang="zh-CN" sz="2000">
                <a:solidFill>
                  <a:srgbClr val="FFFFFF"/>
                </a:solidFill>
                <a:latin typeface="Calibri" charset="0"/>
                <a:sym typeface="Calibri" charset="0"/>
              </a:rPr>
              <a:pPr/>
              <a:t>81</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1635081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Block coordination descend</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BCD</a:t>
            </a:r>
            <a:r>
              <a:rPr lang="zh-CN" altLang="en-US" sz="2800" dirty="0"/>
              <a:t> </a:t>
            </a:r>
            <a:r>
              <a:rPr lang="en-US" altLang="zh-CN" sz="2800" dirty="0"/>
              <a:t>method</a:t>
            </a:r>
            <a:endParaRPr lang="en-US" sz="2800" dirty="0"/>
          </a:p>
          <a:p>
            <a:pPr marL="203094" indent="0">
              <a:buNone/>
              <a:defRPr/>
            </a:pPr>
            <a:r>
              <a:rPr lang="en-US" dirty="0"/>
              <a:t>     </a:t>
            </a:r>
          </a:p>
        </p:txBody>
      </p:sp>
      <p:sp>
        <p:nvSpPr>
          <p:cNvPr id="35" name="右箭头 34"/>
          <p:cNvSpPr/>
          <p:nvPr/>
        </p:nvSpPr>
        <p:spPr>
          <a:xfrm rot="8021108">
            <a:off x="5192713" y="2484438"/>
            <a:ext cx="519112" cy="252412"/>
          </a:xfrm>
          <a:prstGeom prst="right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9pPr>
          </a:lstStyle>
          <a:p>
            <a:pPr algn="ctr" eaLnBrk="1" fontAlgn="auto" hangingPunct="1">
              <a:defRPr/>
            </a:pPr>
            <a:endParaRPr kumimoji="1" lang="zh-CN" altLang="en-US" kern="0">
              <a:ln>
                <a:solidFill>
                  <a:srgbClr val="FF0000"/>
                </a:solidFill>
              </a:ln>
            </a:endParaRPr>
          </a:p>
        </p:txBody>
      </p:sp>
      <p:sp>
        <p:nvSpPr>
          <p:cNvPr id="98310" name="内容占位符 2"/>
          <p:cNvSpPr txBox="1">
            <a:spLocks/>
          </p:cNvSpPr>
          <p:nvPr/>
        </p:nvSpPr>
        <p:spPr bwMode="auto">
          <a:xfrm>
            <a:off x="4511675" y="1711326"/>
            <a:ext cx="3181350" cy="468313"/>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600" b="1">
                <a:latin typeface="Microsoft YaHei" charset="0"/>
                <a:ea typeface="Microsoft YaHei" charset="0"/>
              </a:rPr>
              <a:t>Mixed</a:t>
            </a:r>
            <a:r>
              <a:rPr lang="zh-CN" altLang="en-US" sz="1600" b="1">
                <a:latin typeface="Microsoft YaHei" charset="0"/>
                <a:ea typeface="Microsoft YaHei" charset="0"/>
              </a:rPr>
              <a:t> </a:t>
            </a:r>
            <a:r>
              <a:rPr lang="en-US" altLang="zh-CN" sz="1600" b="1">
                <a:latin typeface="Microsoft YaHei" charset="0"/>
                <a:ea typeface="Microsoft YaHei" charset="0"/>
              </a:rPr>
              <a:t>integer</a:t>
            </a:r>
            <a:r>
              <a:rPr lang="zh-CN" altLang="en-US" sz="1600" b="1">
                <a:latin typeface="Microsoft YaHei" charset="0"/>
                <a:ea typeface="Microsoft YaHei" charset="0"/>
              </a:rPr>
              <a:t> </a:t>
            </a:r>
            <a:r>
              <a:rPr lang="en-US" altLang="zh-CN" sz="1600" b="1">
                <a:latin typeface="Microsoft YaHei" charset="0"/>
                <a:ea typeface="Microsoft YaHei" charset="0"/>
              </a:rPr>
              <a:t>programming</a:t>
            </a:r>
            <a:endParaRPr lang="zh-CN" altLang="en-US" sz="1600" b="1">
              <a:latin typeface="Microsoft YaHei" charset="0"/>
              <a:ea typeface="Microsoft YaHei" charset="0"/>
            </a:endParaRPr>
          </a:p>
        </p:txBody>
      </p:sp>
      <p:sp>
        <p:nvSpPr>
          <p:cNvPr id="98311" name="内容占位符 2"/>
          <p:cNvSpPr txBox="1">
            <a:spLocks/>
          </p:cNvSpPr>
          <p:nvPr/>
        </p:nvSpPr>
        <p:spPr bwMode="auto">
          <a:xfrm>
            <a:off x="2711450" y="3927475"/>
            <a:ext cx="2470150" cy="452438"/>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600" b="1">
                <a:latin typeface="Microsoft YaHei" charset="0"/>
                <a:ea typeface="Microsoft YaHei" charset="0"/>
              </a:rPr>
              <a:t>CVX,</a:t>
            </a:r>
            <a:r>
              <a:rPr lang="zh-CN" altLang="en-US" sz="1600" b="1">
                <a:latin typeface="Microsoft YaHei" charset="0"/>
                <a:ea typeface="Microsoft YaHei" charset="0"/>
              </a:rPr>
              <a:t> </a:t>
            </a:r>
            <a:r>
              <a:rPr lang="en-US" altLang="zh-CN" sz="1600" b="1">
                <a:latin typeface="Microsoft YaHei" charset="0"/>
                <a:ea typeface="Microsoft YaHei" charset="0"/>
              </a:rPr>
              <a:t>ADMM,</a:t>
            </a:r>
            <a:r>
              <a:rPr lang="zh-CN" altLang="en-US" sz="1600" b="1">
                <a:latin typeface="Microsoft YaHei" charset="0"/>
                <a:ea typeface="Microsoft YaHei" charset="0"/>
              </a:rPr>
              <a:t> </a:t>
            </a:r>
            <a:r>
              <a:rPr lang="en-US" altLang="zh-CN" sz="1600" b="1">
                <a:latin typeface="Microsoft YaHei" charset="0"/>
                <a:ea typeface="Microsoft YaHei" charset="0"/>
              </a:rPr>
              <a:t>OCD,</a:t>
            </a:r>
            <a:r>
              <a:rPr lang="zh-CN" altLang="en-US" sz="1600" b="1">
                <a:latin typeface="Microsoft YaHei" charset="0"/>
                <a:ea typeface="Microsoft YaHei" charset="0"/>
              </a:rPr>
              <a:t> </a:t>
            </a:r>
            <a:r>
              <a:rPr lang="en-US" altLang="zh-CN" sz="1600" b="1">
                <a:latin typeface="Microsoft YaHei" charset="0"/>
                <a:ea typeface="Microsoft YaHei" charset="0"/>
              </a:rPr>
              <a:t>etc</a:t>
            </a:r>
            <a:endParaRPr lang="zh-CN" altLang="en-US" sz="1600" b="1">
              <a:latin typeface="Microsoft YaHei" charset="0"/>
              <a:ea typeface="Microsoft YaHei" charset="0"/>
            </a:endParaRPr>
          </a:p>
        </p:txBody>
      </p:sp>
      <p:sp>
        <p:nvSpPr>
          <p:cNvPr id="98312" name="内容占位符 2"/>
          <p:cNvSpPr txBox="1">
            <a:spLocks/>
          </p:cNvSpPr>
          <p:nvPr/>
        </p:nvSpPr>
        <p:spPr bwMode="auto">
          <a:xfrm>
            <a:off x="2600326" y="2997201"/>
            <a:ext cx="2809875" cy="468313"/>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600" b="1">
                <a:latin typeface="Microsoft YaHei" charset="0"/>
                <a:ea typeface="Microsoft YaHei" charset="0"/>
              </a:rPr>
              <a:t>Continuous</a:t>
            </a:r>
            <a:r>
              <a:rPr lang="zh-CN" altLang="en-US" sz="1600" b="1">
                <a:latin typeface="Microsoft YaHei" charset="0"/>
                <a:ea typeface="Microsoft YaHei" charset="0"/>
              </a:rPr>
              <a:t> </a:t>
            </a:r>
            <a:r>
              <a:rPr lang="en-US" altLang="zh-CN" sz="1600" b="1">
                <a:latin typeface="Microsoft YaHei" charset="0"/>
                <a:ea typeface="Microsoft YaHei" charset="0"/>
              </a:rPr>
              <a:t>optimization</a:t>
            </a:r>
            <a:endParaRPr lang="zh-CN" altLang="en-US" sz="1600" b="1">
              <a:latin typeface="Microsoft YaHei" charset="0"/>
              <a:ea typeface="Microsoft YaHei" charset="0"/>
            </a:endParaRPr>
          </a:p>
        </p:txBody>
      </p:sp>
      <p:sp>
        <p:nvSpPr>
          <p:cNvPr id="18" name="右箭头 17"/>
          <p:cNvSpPr/>
          <p:nvPr/>
        </p:nvSpPr>
        <p:spPr>
          <a:xfrm rot="3052952">
            <a:off x="6475413" y="2484438"/>
            <a:ext cx="519112" cy="252412"/>
          </a:xfrm>
          <a:prstGeom prst="rightArrow">
            <a:avLst/>
          </a:prstGeom>
          <a:ln>
            <a:solidFill>
              <a:srgbClr val="00B050"/>
            </a:solidFill>
          </a:ln>
        </p:spPr>
        <p:style>
          <a:lnRef idx="2">
            <a:schemeClr val="accent6"/>
          </a:lnRef>
          <a:fillRef idx="1">
            <a:schemeClr val="lt1"/>
          </a:fillRef>
          <a:effectRef idx="0">
            <a:schemeClr val="accent6"/>
          </a:effectRef>
          <a:fontRef idx="minor">
            <a:schemeClr val="dk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dk1"/>
                </a:solidFill>
                <a:latin typeface="+mn-lt"/>
                <a:ea typeface="+mn-ea"/>
                <a:cs typeface="+mn-cs"/>
                <a:sym typeface="Arial"/>
              </a:defRPr>
            </a:lvl9pPr>
          </a:lstStyle>
          <a:p>
            <a:pPr algn="ctr" eaLnBrk="1" fontAlgn="auto" hangingPunct="1">
              <a:defRPr/>
            </a:pPr>
            <a:endParaRPr kumimoji="1" lang="zh-CN" altLang="en-US" kern="0">
              <a:ln>
                <a:solidFill>
                  <a:srgbClr val="FF0000"/>
                </a:solidFill>
              </a:ln>
            </a:endParaRPr>
          </a:p>
        </p:txBody>
      </p:sp>
      <p:sp>
        <p:nvSpPr>
          <p:cNvPr id="98314" name="内容占位符 2"/>
          <p:cNvSpPr txBox="1">
            <a:spLocks/>
          </p:cNvSpPr>
          <p:nvPr/>
        </p:nvSpPr>
        <p:spPr bwMode="auto">
          <a:xfrm>
            <a:off x="7024689" y="2968626"/>
            <a:ext cx="2428875" cy="468313"/>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600" b="1">
                <a:latin typeface="Microsoft YaHei" charset="0"/>
                <a:ea typeface="Microsoft YaHei" charset="0"/>
              </a:rPr>
              <a:t>Discrete</a:t>
            </a:r>
            <a:r>
              <a:rPr lang="zh-CN" altLang="en-US" sz="1600" b="1">
                <a:latin typeface="Microsoft YaHei" charset="0"/>
                <a:ea typeface="Microsoft YaHei" charset="0"/>
              </a:rPr>
              <a:t> </a:t>
            </a:r>
            <a:r>
              <a:rPr lang="en-US" altLang="zh-CN" sz="1600" b="1">
                <a:latin typeface="Microsoft YaHei" charset="0"/>
                <a:ea typeface="Microsoft YaHei" charset="0"/>
              </a:rPr>
              <a:t>optimization</a:t>
            </a:r>
            <a:endParaRPr lang="zh-CN" altLang="en-US" sz="1600" b="1">
              <a:latin typeface="Microsoft YaHei" charset="0"/>
              <a:ea typeface="Microsoft YaHei" charset="0"/>
            </a:endParaRPr>
          </a:p>
        </p:txBody>
      </p:sp>
      <p:sp>
        <p:nvSpPr>
          <p:cNvPr id="98315" name="内容占位符 2"/>
          <p:cNvSpPr txBox="1">
            <a:spLocks/>
          </p:cNvSpPr>
          <p:nvPr/>
        </p:nvSpPr>
        <p:spPr bwMode="auto">
          <a:xfrm>
            <a:off x="5813425" y="2376488"/>
            <a:ext cx="67468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600" b="1">
                <a:latin typeface="Microsoft YaHei" charset="0"/>
                <a:ea typeface="Microsoft YaHei" charset="0"/>
              </a:rPr>
              <a:t>BCD</a:t>
            </a:r>
            <a:endParaRPr lang="zh-CN" altLang="en-US" sz="1600" b="1">
              <a:latin typeface="Microsoft YaHei" charset="0"/>
              <a:ea typeface="Microsoft YaHei" charset="0"/>
            </a:endParaRPr>
          </a:p>
        </p:txBody>
      </p:sp>
      <p:sp>
        <p:nvSpPr>
          <p:cNvPr id="98316" name="内容占位符 2"/>
          <p:cNvSpPr txBox="1">
            <a:spLocks/>
          </p:cNvSpPr>
          <p:nvPr/>
        </p:nvSpPr>
        <p:spPr bwMode="auto">
          <a:xfrm>
            <a:off x="6913564" y="3927475"/>
            <a:ext cx="2651125" cy="452438"/>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r>
              <a:rPr lang="en-US" altLang="zh-CN" sz="1600" b="1">
                <a:latin typeface="Microsoft YaHei" charset="0"/>
                <a:ea typeface="Microsoft YaHei" charset="0"/>
              </a:rPr>
              <a:t>Belief propagation,</a:t>
            </a:r>
            <a:r>
              <a:rPr lang="zh-CN" altLang="en-US" sz="1600" b="1">
                <a:latin typeface="Microsoft YaHei" charset="0"/>
                <a:ea typeface="Microsoft YaHei" charset="0"/>
              </a:rPr>
              <a:t> </a:t>
            </a:r>
            <a:r>
              <a:rPr lang="en-US" altLang="zh-CN" sz="1600" b="1">
                <a:latin typeface="Microsoft YaHei" charset="0"/>
                <a:ea typeface="Microsoft YaHei" charset="0"/>
              </a:rPr>
              <a:t>etc</a:t>
            </a:r>
            <a:endParaRPr lang="zh-CN" altLang="en-US" sz="1600" b="1">
              <a:latin typeface="Microsoft YaHei" charset="0"/>
              <a:ea typeface="Microsoft YaHei" charset="0"/>
            </a:endParaRPr>
          </a:p>
        </p:txBody>
      </p:sp>
      <p:sp>
        <p:nvSpPr>
          <p:cNvPr id="98317" name="Slide Number Placeholder 2"/>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9E20B63F-0FD3-CB4F-ADF8-F9F645A00B8F}" type="slidenum">
              <a:rPr lang="en-US" altLang="zh-CN" sz="2000">
                <a:solidFill>
                  <a:srgbClr val="FFFFFF"/>
                </a:solidFill>
                <a:latin typeface="Calibri" charset="0"/>
                <a:sym typeface="Calibri" charset="0"/>
              </a:rPr>
              <a:pPr/>
              <a:t>82</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4159078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Belief</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Propagation</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belief</a:t>
            </a:r>
            <a:r>
              <a:rPr lang="zh-CN" altLang="en-US" sz="2800" dirty="0"/>
              <a:t> </a:t>
            </a:r>
            <a:r>
              <a:rPr lang="en-US" altLang="zh-CN" sz="2800" dirty="0"/>
              <a:t>propagation</a:t>
            </a:r>
            <a:endParaRPr lang="en-US" sz="2800" dirty="0"/>
          </a:p>
          <a:p>
            <a:pPr marL="203094" indent="0">
              <a:buNone/>
              <a:defRPr/>
            </a:pPr>
            <a:r>
              <a:rPr lang="en-US" dirty="0"/>
              <a:t>     </a:t>
            </a:r>
          </a:p>
        </p:txBody>
      </p:sp>
      <p:sp>
        <p:nvSpPr>
          <p:cNvPr id="100357" name="TextBox 1"/>
          <p:cNvSpPr txBox="1">
            <a:spLocks noChangeArrowheads="1"/>
          </p:cNvSpPr>
          <p:nvPr/>
        </p:nvSpPr>
        <p:spPr bwMode="auto">
          <a:xfrm>
            <a:off x="2143126" y="1447800"/>
            <a:ext cx="8372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buFont typeface="Wingdings" charset="2"/>
              <a:buChar char="Ø"/>
            </a:pPr>
            <a:r>
              <a:rPr lang="en-US" altLang="zh-CN" sz="2400">
                <a:latin typeface="Calibri" charset="0"/>
              </a:rPr>
              <a:t>X</a:t>
            </a:r>
            <a:r>
              <a:rPr lang="zh-CN" altLang="en-US" sz="2400">
                <a:latin typeface="Calibri" charset="0"/>
              </a:rPr>
              <a:t>* </a:t>
            </a:r>
            <a:r>
              <a:rPr lang="en-US" altLang="zh-CN" sz="2400">
                <a:latin typeface="Calibri" charset="0"/>
              </a:rPr>
              <a:t>which</a:t>
            </a:r>
            <a:r>
              <a:rPr lang="zh-CN" altLang="en-US" sz="2400">
                <a:latin typeface="Calibri" charset="0"/>
              </a:rPr>
              <a:t> </a:t>
            </a:r>
            <a:r>
              <a:rPr lang="en-US" altLang="zh-CN" sz="2400">
                <a:latin typeface="Calibri" charset="0"/>
              </a:rPr>
              <a:t>maximize</a:t>
            </a:r>
            <a:r>
              <a:rPr lang="zh-CN" altLang="en-US" sz="2400">
                <a:latin typeface="Calibri" charset="0"/>
              </a:rPr>
              <a:t> </a:t>
            </a:r>
            <a:r>
              <a:rPr lang="en-US" altLang="zh-CN" sz="2400"/>
              <a:t>joint probability distribution</a:t>
            </a:r>
            <a:r>
              <a:rPr lang="zh-CN" altLang="en-US" sz="2400"/>
              <a:t> </a:t>
            </a:r>
            <a:r>
              <a:rPr lang="en-US" altLang="zh-CN" sz="2400"/>
              <a:t>p(X); </a:t>
            </a:r>
            <a:endParaRPr lang="zh-CN" altLang="en-US" sz="2400">
              <a:latin typeface="Calibri" charset="0"/>
            </a:endParaRPr>
          </a:p>
          <a:p>
            <a:pPr eaLnBrk="1" hangingPunct="1">
              <a:buFont typeface="Wingdings" charset="2"/>
              <a:buChar char="Ø"/>
            </a:pPr>
            <a:r>
              <a:rPr lang="en-US" altLang="zh-CN" sz="2400">
                <a:latin typeface="Calibri" charset="0"/>
              </a:rPr>
              <a:t>P(X)</a:t>
            </a:r>
            <a:r>
              <a:rPr lang="zh-CN" altLang="en-US" sz="2400">
                <a:latin typeface="Calibri" charset="0"/>
              </a:rPr>
              <a:t> </a:t>
            </a:r>
            <a:r>
              <a:rPr lang="en-US" altLang="zh-CN" sz="2400">
                <a:latin typeface="Calibri" charset="0"/>
              </a:rPr>
              <a:t>can</a:t>
            </a:r>
            <a:r>
              <a:rPr lang="zh-CN" altLang="en-US" sz="2400">
                <a:latin typeface="Calibri" charset="0"/>
              </a:rPr>
              <a:t> </a:t>
            </a:r>
            <a:r>
              <a:rPr lang="en-US" altLang="zh-CN" sz="2400">
                <a:latin typeface="Calibri" charset="0"/>
              </a:rPr>
              <a:t>be</a:t>
            </a:r>
            <a:r>
              <a:rPr lang="zh-CN" altLang="en-US" sz="2400">
                <a:latin typeface="Calibri" charset="0"/>
              </a:rPr>
              <a:t> </a:t>
            </a:r>
            <a:r>
              <a:rPr lang="en-US" altLang="zh-CN" sz="2400">
                <a:latin typeface="Calibri" charset="0"/>
              </a:rPr>
              <a:t>decomposed</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factors;</a:t>
            </a:r>
            <a:r>
              <a:rPr lang="zh-CN" altLang="en-US" sz="2400">
                <a:latin typeface="Calibri" charset="0"/>
              </a:rPr>
              <a:t> </a:t>
            </a:r>
          </a:p>
          <a:p>
            <a:pPr eaLnBrk="1" hangingPunct="1">
              <a:buFont typeface="Wingdings" charset="2"/>
              <a:buChar char="Ø"/>
            </a:pPr>
            <a:r>
              <a:rPr lang="en-US" altLang="zh-CN" sz="2400">
                <a:latin typeface="Calibri" charset="0"/>
              </a:rPr>
              <a:t>Each</a:t>
            </a:r>
            <a:r>
              <a:rPr lang="zh-CN" altLang="en-US" sz="2400">
                <a:latin typeface="Calibri" charset="0"/>
              </a:rPr>
              <a:t> </a:t>
            </a:r>
            <a:r>
              <a:rPr lang="en-US" altLang="zh-CN" sz="2400">
                <a:latin typeface="Calibri" charset="0"/>
              </a:rPr>
              <a:t>factor</a:t>
            </a:r>
            <a:r>
              <a:rPr lang="zh-CN" altLang="en-US" sz="2400">
                <a:latin typeface="Calibri" charset="0"/>
              </a:rPr>
              <a:t> </a:t>
            </a:r>
            <a:r>
              <a:rPr lang="en-US" altLang="zh-CN" sz="2400">
                <a:latin typeface="Calibri" charset="0"/>
              </a:rPr>
              <a:t>links</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a</a:t>
            </a:r>
            <a:r>
              <a:rPr lang="zh-CN" altLang="en-US" sz="2400">
                <a:latin typeface="Calibri" charset="0"/>
              </a:rPr>
              <a:t> </a:t>
            </a:r>
            <a:r>
              <a:rPr lang="en-US" altLang="zh-CN" sz="2400">
                <a:latin typeface="Calibri" charset="0"/>
              </a:rPr>
              <a:t>subset</a:t>
            </a:r>
            <a:r>
              <a:rPr lang="zh-CN" altLang="en-US" sz="2400">
                <a:latin typeface="Calibri" charset="0"/>
              </a:rPr>
              <a:t> </a:t>
            </a:r>
            <a:r>
              <a:rPr lang="en-US" altLang="zh-CN" sz="2400">
                <a:latin typeface="Calibri" charset="0"/>
              </a:rPr>
              <a:t>of</a:t>
            </a:r>
            <a:r>
              <a:rPr lang="zh-CN" altLang="en-US" sz="2400">
                <a:latin typeface="Calibri" charset="0"/>
              </a:rPr>
              <a:t> </a:t>
            </a:r>
            <a:r>
              <a:rPr lang="en-US" altLang="zh-CN" sz="2400">
                <a:latin typeface="Calibri" charset="0"/>
              </a:rPr>
              <a:t>variables</a:t>
            </a:r>
            <a:r>
              <a:rPr lang="zh-CN" altLang="en-US" sz="2400">
                <a:latin typeface="Calibri" charset="0"/>
              </a:rPr>
              <a:t> </a:t>
            </a:r>
            <a:r>
              <a:rPr lang="en-US" altLang="zh-CN" sz="2400">
                <a:latin typeface="Calibri" charset="0"/>
              </a:rPr>
              <a:t>(sparse);</a:t>
            </a:r>
            <a:endParaRPr lang="zh-CN" altLang="en-US" sz="2400">
              <a:latin typeface="Calibri" charset="0"/>
            </a:endParaRPr>
          </a:p>
          <a:p>
            <a:pPr eaLnBrk="1" hangingPunct="1">
              <a:buFont typeface="Wingdings" charset="2"/>
              <a:buChar char="Ø"/>
            </a:pPr>
            <a:r>
              <a:rPr lang="en-US" altLang="zh-CN" sz="2400">
                <a:latin typeface="Calibri" charset="0"/>
              </a:rPr>
              <a:t>Can</a:t>
            </a:r>
            <a:r>
              <a:rPr lang="zh-CN" altLang="en-US" sz="2400">
                <a:latin typeface="Calibri" charset="0"/>
              </a:rPr>
              <a:t> </a:t>
            </a:r>
            <a:r>
              <a:rPr lang="en-US" altLang="zh-CN" sz="2400">
                <a:latin typeface="Calibri" charset="0"/>
              </a:rPr>
              <a:t>be</a:t>
            </a:r>
            <a:r>
              <a:rPr lang="zh-CN" altLang="en-US" sz="2400">
                <a:latin typeface="Calibri" charset="0"/>
              </a:rPr>
              <a:t> </a:t>
            </a:r>
            <a:r>
              <a:rPr lang="en-US" altLang="zh-CN" sz="2400">
                <a:latin typeface="Calibri" charset="0"/>
              </a:rPr>
              <a:t>conducted</a:t>
            </a:r>
            <a:r>
              <a:rPr lang="zh-CN" altLang="en-US" sz="2400">
                <a:latin typeface="Calibri" charset="0"/>
              </a:rPr>
              <a:t> </a:t>
            </a:r>
            <a:r>
              <a:rPr lang="en-US" altLang="zh-CN" sz="2400">
                <a:latin typeface="Calibri" charset="0"/>
              </a:rPr>
              <a:t>in</a:t>
            </a:r>
            <a:r>
              <a:rPr lang="zh-CN" altLang="en-US" sz="2400">
                <a:latin typeface="Calibri" charset="0"/>
              </a:rPr>
              <a:t> </a:t>
            </a:r>
            <a:r>
              <a:rPr lang="en-US" altLang="zh-CN" sz="2400">
                <a:latin typeface="Calibri" charset="0"/>
              </a:rPr>
              <a:t>a</a:t>
            </a:r>
            <a:r>
              <a:rPr lang="zh-CN" altLang="en-US" sz="2400">
                <a:latin typeface="Calibri" charset="0"/>
              </a:rPr>
              <a:t> </a:t>
            </a:r>
            <a:r>
              <a:rPr lang="en-US" altLang="zh-CN" sz="2400">
                <a:latin typeface="Calibri" charset="0"/>
              </a:rPr>
              <a:t>distribute</a:t>
            </a:r>
            <a:r>
              <a:rPr lang="zh-CN" altLang="en-US" sz="2400">
                <a:latin typeface="Calibri" charset="0"/>
              </a:rPr>
              <a:t> </a:t>
            </a:r>
            <a:r>
              <a:rPr lang="en-US" altLang="zh-CN" sz="2400">
                <a:latin typeface="Calibri" charset="0"/>
              </a:rPr>
              <a:t>way;</a:t>
            </a:r>
            <a:endParaRPr lang="zh-CN" altLang="en-US" sz="2400">
              <a:latin typeface="Calibri" charset="0"/>
            </a:endParaRPr>
          </a:p>
        </p:txBody>
      </p:sp>
      <p:pic>
        <p:nvPicPr>
          <p:cNvPr id="100358"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3951" y="4343401"/>
            <a:ext cx="28051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5800" y="4175125"/>
            <a:ext cx="19812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2650" y="3397250"/>
            <a:ext cx="582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内容占位符 2"/>
          <p:cNvSpPr txBox="1">
            <a:spLocks/>
          </p:cNvSpPr>
          <p:nvPr/>
        </p:nvSpPr>
        <p:spPr bwMode="auto">
          <a:xfrm>
            <a:off x="4692650" y="3276600"/>
            <a:ext cx="5746750" cy="2895600"/>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lnSpc>
                <a:spcPct val="150000"/>
              </a:lnSpc>
              <a:buClr>
                <a:srgbClr val="009241"/>
              </a:buClr>
            </a:pPr>
            <a:endParaRPr lang="zh-CN" altLang="en-US" sz="1600" b="1">
              <a:latin typeface="Microsoft YaHei" charset="0"/>
              <a:ea typeface="Microsoft YaHei" charset="0"/>
            </a:endParaRPr>
          </a:p>
        </p:txBody>
      </p:sp>
      <p:sp>
        <p:nvSpPr>
          <p:cNvPr id="23" name="线形标注 2 22"/>
          <p:cNvSpPr/>
          <p:nvPr/>
        </p:nvSpPr>
        <p:spPr>
          <a:xfrm>
            <a:off x="8839200" y="2533651"/>
            <a:ext cx="1600200" cy="409575"/>
          </a:xfrm>
          <a:prstGeom prst="borderCallout2">
            <a:avLst>
              <a:gd name="adj1" fmla="val 18750"/>
              <a:gd name="adj2" fmla="val -8333"/>
              <a:gd name="adj3" fmla="val 18750"/>
              <a:gd name="adj4" fmla="val -16667"/>
              <a:gd name="adj5" fmla="val 171468"/>
              <a:gd name="adj6" fmla="val -43078"/>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zh-CN" sz="2000" kern="0" dirty="0">
                <a:solidFill>
                  <a:schemeClr val="tx1"/>
                </a:solidFill>
                <a:sym typeface="Arial"/>
              </a:rPr>
              <a:t>Example</a:t>
            </a:r>
            <a:endParaRPr kumimoji="1" lang="zh-CN" altLang="en-US" sz="2000" kern="0" dirty="0">
              <a:solidFill>
                <a:schemeClr val="tx1"/>
              </a:solidFill>
              <a:sym typeface="Arial"/>
            </a:endParaRPr>
          </a:p>
        </p:txBody>
      </p:sp>
      <p:sp>
        <p:nvSpPr>
          <p:cNvPr id="5" name="右箭头 4"/>
          <p:cNvSpPr/>
          <p:nvPr/>
        </p:nvSpPr>
        <p:spPr>
          <a:xfrm>
            <a:off x="4114800" y="4267200"/>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00364"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8181C134-B0B3-4440-A4AD-F106D8DBAD25}" type="slidenum">
              <a:rPr lang="en-US" altLang="zh-CN" sz="2000">
                <a:solidFill>
                  <a:srgbClr val="FFFFFF"/>
                </a:solidFill>
                <a:latin typeface="Calibri" charset="0"/>
                <a:sym typeface="Calibri" charset="0"/>
              </a:rPr>
              <a:pPr/>
              <a:t>83</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4584106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Belief</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Propagation</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belief</a:t>
            </a:r>
            <a:r>
              <a:rPr lang="zh-CN" altLang="en-US" sz="2800" dirty="0"/>
              <a:t> </a:t>
            </a:r>
            <a:r>
              <a:rPr lang="en-US" altLang="zh-CN" sz="2800" dirty="0"/>
              <a:t>propagation</a:t>
            </a:r>
            <a:endParaRPr lang="en-US" sz="2800" dirty="0"/>
          </a:p>
          <a:p>
            <a:pPr marL="203094" indent="0">
              <a:buNone/>
              <a:defRPr/>
            </a:pPr>
            <a:r>
              <a:rPr lang="en-US" dirty="0"/>
              <a:t>     </a:t>
            </a:r>
          </a:p>
        </p:txBody>
      </p:sp>
      <p:pic>
        <p:nvPicPr>
          <p:cNvPr id="102405"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3911600"/>
            <a:ext cx="4191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4200" y="2241550"/>
            <a:ext cx="43116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左箭头 10"/>
          <p:cNvSpPr/>
          <p:nvPr/>
        </p:nvSpPr>
        <p:spPr>
          <a:xfrm rot="19317834">
            <a:off x="6527801" y="5257801"/>
            <a:ext cx="1579563" cy="936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8" name="左箭头 17"/>
          <p:cNvSpPr/>
          <p:nvPr/>
        </p:nvSpPr>
        <p:spPr>
          <a:xfrm rot="7246571" flipV="1">
            <a:off x="7519988" y="5164138"/>
            <a:ext cx="982663" cy="1222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b="1" kern="0" dirty="0">
              <a:sym typeface="Arial"/>
            </a:endParaRPr>
          </a:p>
        </p:txBody>
      </p:sp>
      <p:sp>
        <p:nvSpPr>
          <p:cNvPr id="19" name="左箭头 18"/>
          <p:cNvSpPr/>
          <p:nvPr/>
        </p:nvSpPr>
        <p:spPr>
          <a:xfrm rot="3911705">
            <a:off x="8325644" y="5009356"/>
            <a:ext cx="654050" cy="1095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4" name="右箭头 13"/>
          <p:cNvSpPr/>
          <p:nvPr/>
        </p:nvSpPr>
        <p:spPr>
          <a:xfrm rot="19373158" flipV="1">
            <a:off x="6535738" y="4943475"/>
            <a:ext cx="1244600"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24" name="右箭头 23"/>
          <p:cNvSpPr/>
          <p:nvPr/>
        </p:nvSpPr>
        <p:spPr>
          <a:xfrm rot="6889911">
            <a:off x="6119813" y="5129213"/>
            <a:ext cx="876300"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02412" name="TextBox 1"/>
          <p:cNvSpPr txBox="1">
            <a:spLocks noChangeArrowheads="1"/>
          </p:cNvSpPr>
          <p:nvPr/>
        </p:nvSpPr>
        <p:spPr bwMode="auto">
          <a:xfrm>
            <a:off x="2143125" y="1447801"/>
            <a:ext cx="8045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buFont typeface="Wingdings" charset="2"/>
              <a:buChar char="Ø"/>
            </a:pPr>
            <a:r>
              <a:rPr lang="en-US" altLang="zh-CN" sz="2400">
                <a:latin typeface="Calibri" charset="0"/>
              </a:rPr>
              <a:t>Messages</a:t>
            </a:r>
            <a:r>
              <a:rPr lang="zh-CN" altLang="en-US" sz="2400">
                <a:latin typeface="Calibri" charset="0"/>
              </a:rPr>
              <a:t> </a:t>
            </a:r>
            <a:r>
              <a:rPr lang="en-US" altLang="zh-CN" sz="2400">
                <a:latin typeface="Calibri" charset="0"/>
              </a:rPr>
              <a:t>from</a:t>
            </a:r>
            <a:r>
              <a:rPr lang="zh-CN" altLang="en-US" sz="2400">
                <a:latin typeface="Calibri" charset="0"/>
              </a:rPr>
              <a:t> </a:t>
            </a:r>
            <a:r>
              <a:rPr lang="en-US" altLang="zh-CN" sz="2400">
                <a:latin typeface="Calibri" charset="0"/>
              </a:rPr>
              <a:t>factor</a:t>
            </a:r>
            <a:r>
              <a:rPr lang="zh-CN" altLang="en-US" sz="2400">
                <a:latin typeface="Calibri" charset="0"/>
              </a:rPr>
              <a:t> </a:t>
            </a:r>
            <a:r>
              <a:rPr lang="en-US" altLang="zh-CN" sz="2400">
                <a:latin typeface="Calibri" charset="0"/>
              </a:rPr>
              <a:t>nodes</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variable</a:t>
            </a:r>
            <a:r>
              <a:rPr lang="zh-CN" altLang="en-US" sz="2400">
                <a:latin typeface="Calibri" charset="0"/>
              </a:rPr>
              <a:t> </a:t>
            </a:r>
            <a:r>
              <a:rPr lang="en-US" altLang="zh-CN" sz="2400">
                <a:latin typeface="Calibri" charset="0"/>
              </a:rPr>
              <a:t>nodes;</a:t>
            </a:r>
            <a:endParaRPr lang="zh-CN" altLang="en-US" sz="2400">
              <a:latin typeface="Calibri" charset="0"/>
            </a:endParaRPr>
          </a:p>
          <a:p>
            <a:pPr eaLnBrk="1" hangingPunct="1">
              <a:buFont typeface="Wingdings" charset="2"/>
              <a:buChar char="Ø"/>
            </a:pPr>
            <a:r>
              <a:rPr lang="en-US" altLang="zh-CN" sz="2400">
                <a:latin typeface="Calibri" charset="0"/>
              </a:rPr>
              <a:t>Messages</a:t>
            </a:r>
            <a:r>
              <a:rPr lang="zh-CN" altLang="en-US" sz="2400">
                <a:latin typeface="Calibri" charset="0"/>
              </a:rPr>
              <a:t> </a:t>
            </a:r>
            <a:r>
              <a:rPr lang="en-US" altLang="zh-CN" sz="2400">
                <a:latin typeface="Calibri" charset="0"/>
              </a:rPr>
              <a:t>from</a:t>
            </a:r>
            <a:r>
              <a:rPr lang="zh-CN" altLang="en-US" sz="2400">
                <a:latin typeface="Calibri" charset="0"/>
              </a:rPr>
              <a:t> </a:t>
            </a:r>
            <a:r>
              <a:rPr lang="en-US" altLang="zh-CN" sz="2400">
                <a:latin typeface="Calibri" charset="0"/>
              </a:rPr>
              <a:t>variable</a:t>
            </a:r>
            <a:r>
              <a:rPr lang="zh-CN" altLang="en-US" sz="2400">
                <a:latin typeface="Calibri" charset="0"/>
              </a:rPr>
              <a:t> </a:t>
            </a:r>
            <a:r>
              <a:rPr lang="en-US" altLang="zh-CN" sz="2400">
                <a:latin typeface="Calibri" charset="0"/>
              </a:rPr>
              <a:t>nodes</a:t>
            </a:r>
            <a:r>
              <a:rPr lang="zh-CN" altLang="en-US" sz="2400">
                <a:latin typeface="Calibri" charset="0"/>
              </a:rPr>
              <a:t> </a:t>
            </a:r>
            <a:r>
              <a:rPr lang="en-US" altLang="zh-CN" sz="2400">
                <a:latin typeface="Calibri" charset="0"/>
              </a:rPr>
              <a:t>to</a:t>
            </a:r>
            <a:r>
              <a:rPr lang="zh-CN" altLang="en-US" sz="2400">
                <a:latin typeface="Calibri" charset="0"/>
              </a:rPr>
              <a:t> </a:t>
            </a:r>
            <a:r>
              <a:rPr lang="en-US" altLang="zh-CN" sz="2400">
                <a:latin typeface="Calibri" charset="0"/>
              </a:rPr>
              <a:t>factor</a:t>
            </a:r>
            <a:r>
              <a:rPr lang="zh-CN" altLang="en-US" sz="2400">
                <a:latin typeface="Calibri" charset="0"/>
              </a:rPr>
              <a:t> </a:t>
            </a:r>
            <a:r>
              <a:rPr lang="en-US" altLang="zh-CN" sz="2400">
                <a:latin typeface="Calibri" charset="0"/>
              </a:rPr>
              <a:t>nodes</a:t>
            </a:r>
            <a:endParaRPr lang="zh-CN" altLang="en-US" sz="2400">
              <a:latin typeface="Calibri" charset="0"/>
            </a:endParaRPr>
          </a:p>
        </p:txBody>
      </p:sp>
      <p:sp>
        <p:nvSpPr>
          <p:cNvPr id="102413" name="内容占位符 2"/>
          <p:cNvSpPr txBox="1">
            <a:spLocks/>
          </p:cNvSpPr>
          <p:nvPr/>
        </p:nvSpPr>
        <p:spPr bwMode="auto">
          <a:xfrm>
            <a:off x="6435725" y="2471738"/>
            <a:ext cx="3748088" cy="887412"/>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r>
              <a:rPr lang="en-US" altLang="zh-CN" sz="1600" b="1">
                <a:latin typeface="Microsoft YaHei" charset="0"/>
                <a:ea typeface="Microsoft YaHei" charset="0"/>
              </a:rPr>
              <a:t>Variable</a:t>
            </a:r>
            <a:r>
              <a:rPr lang="zh-CN" altLang="en-US" sz="1600" b="1">
                <a:latin typeface="Microsoft YaHei" charset="0"/>
                <a:ea typeface="Microsoft YaHei" charset="0"/>
              </a:rPr>
              <a:t> </a:t>
            </a:r>
            <a:r>
              <a:rPr lang="en-US" altLang="zh-CN" sz="1600" b="1">
                <a:latin typeface="Microsoft YaHei" charset="0"/>
                <a:ea typeface="Microsoft YaHei" charset="0"/>
              </a:rPr>
              <a:t>to</a:t>
            </a:r>
            <a:r>
              <a:rPr lang="zh-CN" altLang="en-US" sz="1600" b="1">
                <a:latin typeface="Microsoft YaHei" charset="0"/>
                <a:ea typeface="Microsoft YaHei" charset="0"/>
              </a:rPr>
              <a:t> </a:t>
            </a:r>
            <a:r>
              <a:rPr lang="en-US" altLang="zh-CN" sz="1600" b="1">
                <a:latin typeface="Microsoft YaHei" charset="0"/>
                <a:ea typeface="Microsoft YaHei" charset="0"/>
              </a:rPr>
              <a:t>factor</a:t>
            </a:r>
            <a:r>
              <a:rPr lang="zh-CN" altLang="en-US" sz="1600" b="1">
                <a:latin typeface="Microsoft YaHei" charset="0"/>
                <a:ea typeface="Microsoft YaHei" charset="0"/>
              </a:rPr>
              <a:t> </a:t>
            </a:r>
            <a:r>
              <a:rPr lang="en-US" altLang="zh-CN" sz="1600" b="1">
                <a:latin typeface="Microsoft YaHei" charset="0"/>
                <a:ea typeface="Microsoft YaHei" charset="0"/>
              </a:rPr>
              <a:t>:</a:t>
            </a:r>
            <a:r>
              <a:rPr lang="zh-CN" altLang="en-US" sz="1600" b="1">
                <a:latin typeface="Microsoft YaHei" charset="0"/>
                <a:ea typeface="Microsoft YaHei" charset="0"/>
              </a:rPr>
              <a:t> </a:t>
            </a:r>
          </a:p>
          <a:p>
            <a:pPr algn="ctr" eaLnBrk="1" hangingPunct="1">
              <a:lnSpc>
                <a:spcPct val="150000"/>
              </a:lnSpc>
              <a:buClr>
                <a:srgbClr val="009241"/>
              </a:buClr>
            </a:pPr>
            <a:r>
              <a:rPr lang="en-US" altLang="zh-CN" sz="1600" b="1">
                <a:latin typeface="Microsoft YaHei" charset="0"/>
                <a:ea typeface="Microsoft YaHei" charset="0"/>
              </a:rPr>
              <a:t>Multiple</a:t>
            </a:r>
            <a:r>
              <a:rPr lang="zh-CN" altLang="en-US" sz="1600" b="1">
                <a:latin typeface="Microsoft YaHei" charset="0"/>
                <a:ea typeface="Microsoft YaHei" charset="0"/>
              </a:rPr>
              <a:t> </a:t>
            </a:r>
            <a:r>
              <a:rPr lang="en-US" altLang="zh-CN" sz="1600" b="1">
                <a:latin typeface="Microsoft YaHei" charset="0"/>
                <a:ea typeface="Microsoft YaHei" charset="0"/>
              </a:rPr>
              <a:t>other</a:t>
            </a:r>
            <a:r>
              <a:rPr lang="zh-CN" altLang="en-US" sz="1600" b="1">
                <a:latin typeface="Microsoft YaHei" charset="0"/>
                <a:ea typeface="Microsoft YaHei" charset="0"/>
              </a:rPr>
              <a:t> </a:t>
            </a:r>
            <a:r>
              <a:rPr lang="en-US" altLang="zh-CN" sz="1600" b="1">
                <a:latin typeface="Microsoft YaHei" charset="0"/>
                <a:ea typeface="Microsoft YaHei" charset="0"/>
              </a:rPr>
              <a:t>messages</a:t>
            </a:r>
            <a:r>
              <a:rPr lang="zh-CN" altLang="en-US" sz="1600" b="1">
                <a:latin typeface="Microsoft YaHei" charset="0"/>
                <a:ea typeface="Microsoft YaHei" charset="0"/>
              </a:rPr>
              <a:t> </a:t>
            </a:r>
            <a:r>
              <a:rPr lang="en-US" altLang="zh-CN" sz="1600" b="1">
                <a:latin typeface="Microsoft YaHei" charset="0"/>
                <a:ea typeface="Microsoft YaHei" charset="0"/>
              </a:rPr>
              <a:t>together</a:t>
            </a:r>
            <a:endParaRPr lang="zh-CN" altLang="en-US" sz="1600" b="1">
              <a:latin typeface="Microsoft YaHei" charset="0"/>
              <a:ea typeface="Microsoft YaHei" charset="0"/>
            </a:endParaRPr>
          </a:p>
        </p:txBody>
      </p:sp>
      <p:sp>
        <p:nvSpPr>
          <p:cNvPr id="102414" name="内容占位符 2"/>
          <p:cNvSpPr txBox="1">
            <a:spLocks/>
          </p:cNvSpPr>
          <p:nvPr/>
        </p:nvSpPr>
        <p:spPr bwMode="auto">
          <a:xfrm>
            <a:off x="1844675" y="4581526"/>
            <a:ext cx="3748088" cy="1209675"/>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r>
              <a:rPr lang="en-US" altLang="zh-CN" sz="1600" b="1">
                <a:latin typeface="Microsoft YaHei" charset="0"/>
                <a:ea typeface="Microsoft YaHei" charset="0"/>
              </a:rPr>
              <a:t>Factor</a:t>
            </a:r>
            <a:r>
              <a:rPr lang="zh-CN" altLang="en-US" sz="1600" b="1">
                <a:latin typeface="Microsoft YaHei" charset="0"/>
                <a:ea typeface="Microsoft YaHei" charset="0"/>
              </a:rPr>
              <a:t> </a:t>
            </a:r>
            <a:r>
              <a:rPr lang="en-US" altLang="zh-CN" sz="1600" b="1">
                <a:latin typeface="Microsoft YaHei" charset="0"/>
                <a:ea typeface="Microsoft YaHei" charset="0"/>
              </a:rPr>
              <a:t>to</a:t>
            </a:r>
            <a:r>
              <a:rPr lang="zh-CN" altLang="en-US" sz="1600" b="1">
                <a:latin typeface="Microsoft YaHei" charset="0"/>
                <a:ea typeface="Microsoft YaHei" charset="0"/>
              </a:rPr>
              <a:t> </a:t>
            </a:r>
            <a:r>
              <a:rPr lang="en-US" altLang="zh-CN" sz="1600" b="1">
                <a:latin typeface="Microsoft YaHei" charset="0"/>
                <a:ea typeface="Microsoft YaHei" charset="0"/>
              </a:rPr>
              <a:t>variable</a:t>
            </a:r>
            <a:r>
              <a:rPr lang="zh-CN" altLang="en-US" sz="1600" b="1">
                <a:latin typeface="Microsoft YaHei" charset="0"/>
                <a:ea typeface="Microsoft YaHei" charset="0"/>
              </a:rPr>
              <a:t> </a:t>
            </a:r>
            <a:r>
              <a:rPr lang="en-US" altLang="zh-CN" sz="1600" b="1">
                <a:latin typeface="Microsoft YaHei" charset="0"/>
                <a:ea typeface="Microsoft YaHei" charset="0"/>
              </a:rPr>
              <a:t>:</a:t>
            </a:r>
            <a:r>
              <a:rPr lang="zh-CN" altLang="en-US" sz="1600" b="1">
                <a:latin typeface="Microsoft YaHei" charset="0"/>
                <a:ea typeface="Microsoft YaHei" charset="0"/>
              </a:rPr>
              <a:t> </a:t>
            </a:r>
          </a:p>
          <a:p>
            <a:pPr algn="ctr" eaLnBrk="1" hangingPunct="1">
              <a:lnSpc>
                <a:spcPct val="150000"/>
              </a:lnSpc>
              <a:buClr>
                <a:srgbClr val="009241"/>
              </a:buClr>
            </a:pPr>
            <a:r>
              <a:rPr lang="en-US" altLang="zh-CN" sz="1600" b="1">
                <a:latin typeface="Microsoft YaHei" charset="0"/>
                <a:ea typeface="Microsoft YaHei" charset="0"/>
              </a:rPr>
              <a:t>Multiple</a:t>
            </a:r>
            <a:r>
              <a:rPr lang="zh-CN" altLang="en-US" sz="1600" b="1">
                <a:latin typeface="Microsoft YaHei" charset="0"/>
                <a:ea typeface="Microsoft YaHei" charset="0"/>
              </a:rPr>
              <a:t> </a:t>
            </a:r>
            <a:r>
              <a:rPr lang="en-US" altLang="zh-CN" sz="1600" b="1">
                <a:latin typeface="Microsoft YaHei" charset="0"/>
                <a:ea typeface="Microsoft YaHei" charset="0"/>
              </a:rPr>
              <a:t>other</a:t>
            </a:r>
            <a:r>
              <a:rPr lang="zh-CN" altLang="en-US" sz="1600" b="1">
                <a:latin typeface="Microsoft YaHei" charset="0"/>
                <a:ea typeface="Microsoft YaHei" charset="0"/>
              </a:rPr>
              <a:t> </a:t>
            </a:r>
            <a:r>
              <a:rPr lang="en-US" altLang="zh-CN" sz="1600" b="1">
                <a:latin typeface="Microsoft YaHei" charset="0"/>
                <a:ea typeface="Microsoft YaHei" charset="0"/>
              </a:rPr>
              <a:t>messages</a:t>
            </a:r>
            <a:r>
              <a:rPr lang="zh-CN" altLang="en-US" sz="1600" b="1">
                <a:latin typeface="Microsoft YaHei" charset="0"/>
                <a:ea typeface="Microsoft YaHei" charset="0"/>
              </a:rPr>
              <a:t> </a:t>
            </a:r>
            <a:r>
              <a:rPr lang="en-US" altLang="zh-CN" sz="1600" b="1">
                <a:latin typeface="Microsoft YaHei" charset="0"/>
                <a:ea typeface="Microsoft YaHei" charset="0"/>
              </a:rPr>
              <a:t>and</a:t>
            </a:r>
            <a:r>
              <a:rPr lang="zh-CN" altLang="en-US" sz="1600" b="1">
                <a:latin typeface="Microsoft YaHei" charset="0"/>
                <a:ea typeface="Microsoft YaHei" charset="0"/>
              </a:rPr>
              <a:t> </a:t>
            </a:r>
            <a:r>
              <a:rPr lang="en-US" altLang="zh-CN" sz="1600" b="1">
                <a:latin typeface="Microsoft YaHei" charset="0"/>
                <a:ea typeface="Microsoft YaHei" charset="0"/>
              </a:rPr>
              <a:t>factor</a:t>
            </a:r>
            <a:r>
              <a:rPr lang="zh-CN" altLang="en-US" sz="1600" b="1">
                <a:latin typeface="Microsoft YaHei" charset="0"/>
                <a:ea typeface="Microsoft YaHei" charset="0"/>
              </a:rPr>
              <a:t> </a:t>
            </a:r>
            <a:r>
              <a:rPr lang="en-US" altLang="zh-CN" sz="1600" b="1">
                <a:latin typeface="Microsoft YaHei" charset="0"/>
                <a:ea typeface="Microsoft YaHei" charset="0"/>
              </a:rPr>
              <a:t>function,</a:t>
            </a:r>
            <a:r>
              <a:rPr lang="zh-CN" altLang="en-US" sz="1600" b="1">
                <a:latin typeface="Microsoft YaHei" charset="0"/>
                <a:ea typeface="Microsoft YaHei" charset="0"/>
              </a:rPr>
              <a:t> </a:t>
            </a:r>
            <a:r>
              <a:rPr lang="en-US" altLang="zh-CN" sz="1600" b="1">
                <a:latin typeface="Microsoft YaHei" charset="0"/>
                <a:ea typeface="Microsoft YaHei" charset="0"/>
              </a:rPr>
              <a:t>maximize</a:t>
            </a:r>
            <a:r>
              <a:rPr lang="zh-CN" altLang="en-US" sz="1600" b="1">
                <a:latin typeface="Microsoft YaHei" charset="0"/>
                <a:ea typeface="Microsoft YaHei" charset="0"/>
              </a:rPr>
              <a:t> </a:t>
            </a:r>
            <a:r>
              <a:rPr lang="en-US" altLang="zh-CN" sz="1600" b="1">
                <a:latin typeface="Microsoft YaHei" charset="0"/>
                <a:ea typeface="Microsoft YaHei" charset="0"/>
              </a:rPr>
              <a:t>it</a:t>
            </a:r>
            <a:endParaRPr lang="zh-CN" altLang="en-US" sz="1600" b="1">
              <a:latin typeface="Microsoft YaHei" charset="0"/>
              <a:ea typeface="Microsoft YaHei" charset="0"/>
            </a:endParaRPr>
          </a:p>
        </p:txBody>
      </p:sp>
      <p:sp>
        <p:nvSpPr>
          <p:cNvPr id="102415" name="Slide Number Placeholder 3"/>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D9F7216D-6A5B-004A-9708-8CDCF28C966A}" type="slidenum">
              <a:rPr lang="en-US" altLang="zh-CN" sz="2000">
                <a:solidFill>
                  <a:srgbClr val="FFFFFF"/>
                </a:solidFill>
                <a:latin typeface="Calibri" charset="0"/>
                <a:sym typeface="Calibri" charset="0"/>
              </a:rPr>
              <a:pPr/>
              <a:t>84</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483928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19"/>
                                        </p:tgtEl>
                                        <p:attrNameLst>
                                          <p:attrName>ppt_x</p:attrName>
                                        </p:attrNameLst>
                                      </p:cBhvr>
                                      <p:tavLst>
                                        <p:tav tm="0">
                                          <p:val>
                                            <p:strVal val="ppt_x"/>
                                          </p:val>
                                        </p:tav>
                                        <p:tav tm="100000">
                                          <p:val>
                                            <p:strVal val="ppt_x"/>
                                          </p:val>
                                        </p:tav>
                                      </p:tavLst>
                                    </p:anim>
                                    <p:anim calcmode="lin" valueType="num">
                                      <p:cBhvr additive="base">
                                        <p:cTn id="33" dur="500"/>
                                        <p:tgtEl>
                                          <p:spTgt spid="19"/>
                                        </p:tgtEl>
                                        <p:attrNameLst>
                                          <p:attrName>ppt_y</p:attrName>
                                        </p:attrNameLst>
                                      </p:cBhvr>
                                      <p:tavLst>
                                        <p:tav tm="0">
                                          <p:val>
                                            <p:strVal val="ppt_y"/>
                                          </p:val>
                                        </p:tav>
                                        <p:tav tm="100000">
                                          <p:val>
                                            <p:strVal val="1+ppt_h/2"/>
                                          </p:val>
                                        </p:tav>
                                      </p:tavLst>
                                    </p:anim>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8" grpId="0" animBg="1"/>
      <p:bldP spid="18" grpId="1" animBg="1"/>
      <p:bldP spid="19" grpId="0" animBg="1"/>
      <p:bldP spid="19" grpId="1" animBg="1"/>
      <p:bldP spid="14" grpId="0" animBg="1"/>
      <p:bldP spid="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Belief</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Propagation</a:t>
            </a:r>
          </a:p>
        </p:txBody>
      </p:sp>
      <p:sp>
        <p:nvSpPr>
          <p:cNvPr id="29" name="矩形 28"/>
          <p:cNvSpPr/>
          <p:nvPr/>
        </p:nvSpPr>
        <p:spPr>
          <a:xfrm>
            <a:off x="1584326" y="1143000"/>
            <a:ext cx="9047163" cy="502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kern="0" dirty="0">
              <a:solidFill>
                <a:schemeClr val="tx1"/>
              </a:solidFill>
              <a:sym typeface="Arial"/>
            </a:endParaRPr>
          </a:p>
        </p:txBody>
      </p:sp>
      <p:sp>
        <p:nvSpPr>
          <p:cNvPr id="12" name="Text Placeholder 1"/>
          <p:cNvSpPr>
            <a:spLocks noGrp="1"/>
          </p:cNvSpPr>
          <p:nvPr>
            <p:ph type="body" idx="1"/>
          </p:nvPr>
        </p:nvSpPr>
        <p:spPr>
          <a:xfrm>
            <a:off x="1654175" y="949325"/>
            <a:ext cx="8534400" cy="762000"/>
          </a:xfrm>
        </p:spPr>
        <p:txBody>
          <a:bodyPr>
            <a:normAutofit fontScale="77500" lnSpcReduction="20000"/>
          </a:bodyPr>
          <a:lstStyle/>
          <a:p>
            <a:pPr eaLnBrk="1" fontAlgn="auto" hangingPunct="1">
              <a:defRPr/>
            </a:pPr>
            <a:r>
              <a:rPr lang="en-US" altLang="zh-CN" sz="2800" dirty="0"/>
              <a:t>What’s</a:t>
            </a:r>
            <a:r>
              <a:rPr lang="zh-CN" altLang="en-US" sz="2800" dirty="0"/>
              <a:t> </a:t>
            </a:r>
            <a:r>
              <a:rPr lang="en-US" altLang="zh-CN" sz="2800" dirty="0"/>
              <a:t>belief</a:t>
            </a:r>
            <a:r>
              <a:rPr lang="zh-CN" altLang="en-US" sz="2800" dirty="0"/>
              <a:t> </a:t>
            </a:r>
            <a:r>
              <a:rPr lang="en-US" altLang="zh-CN" sz="2800" dirty="0"/>
              <a:t>propagation</a:t>
            </a:r>
            <a:endParaRPr lang="en-US" sz="2800" dirty="0"/>
          </a:p>
          <a:p>
            <a:pPr marL="203094" indent="0">
              <a:buNone/>
              <a:defRPr/>
            </a:pPr>
            <a:r>
              <a:rPr lang="en-US" dirty="0"/>
              <a:t>     </a:t>
            </a:r>
          </a:p>
        </p:txBody>
      </p:sp>
      <p:pic>
        <p:nvPicPr>
          <p:cNvPr id="104453"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2241550"/>
            <a:ext cx="42941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Box 1"/>
          <p:cNvSpPr txBox="1">
            <a:spLocks noChangeArrowheads="1"/>
          </p:cNvSpPr>
          <p:nvPr/>
        </p:nvSpPr>
        <p:spPr bwMode="auto">
          <a:xfrm>
            <a:off x="2143125" y="1447801"/>
            <a:ext cx="8045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7" rIns="91392" bIns="45697">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buFont typeface="Wingdings" charset="2"/>
              <a:buChar char="Ø"/>
            </a:pPr>
            <a:r>
              <a:rPr lang="en-US" altLang="zh-CN" sz="2400">
                <a:latin typeface="Calibri" charset="0"/>
              </a:rPr>
              <a:t>If</a:t>
            </a:r>
            <a:r>
              <a:rPr lang="zh-CN" altLang="en-US" sz="2400">
                <a:latin typeface="Calibri" charset="0"/>
              </a:rPr>
              <a:t> </a:t>
            </a:r>
            <a:r>
              <a:rPr lang="en-US" altLang="zh-CN" sz="2400">
                <a:latin typeface="Calibri" charset="0"/>
              </a:rPr>
              <a:t>use</a:t>
            </a:r>
            <a:r>
              <a:rPr lang="zh-CN" altLang="en-US" sz="2400">
                <a:latin typeface="Calibri" charset="0"/>
              </a:rPr>
              <a:t> </a:t>
            </a:r>
            <a:r>
              <a:rPr lang="en-US" altLang="zh-CN" sz="2400">
                <a:latin typeface="Calibri" charset="0"/>
              </a:rPr>
              <a:t>log</a:t>
            </a:r>
            <a:r>
              <a:rPr lang="zh-CN" altLang="en-US" sz="2400">
                <a:latin typeface="Calibri" charset="0"/>
              </a:rPr>
              <a:t> </a:t>
            </a:r>
            <a:r>
              <a:rPr lang="en-US" altLang="zh-CN" sz="2400">
                <a:latin typeface="Calibri" charset="0"/>
              </a:rPr>
              <a:t>function</a:t>
            </a:r>
            <a:r>
              <a:rPr lang="zh-CN" altLang="en-US" sz="2400">
                <a:latin typeface="Calibri" charset="0"/>
              </a:rPr>
              <a:t> </a:t>
            </a:r>
            <a:r>
              <a:rPr lang="en-US" altLang="zh-CN" sz="2400">
                <a:latin typeface="Calibri" charset="0"/>
              </a:rPr>
              <a:t>in</a:t>
            </a:r>
            <a:r>
              <a:rPr lang="zh-CN" altLang="en-US" sz="2400">
                <a:latin typeface="Calibri" charset="0"/>
              </a:rPr>
              <a:t> </a:t>
            </a:r>
            <a:r>
              <a:rPr lang="en-US" altLang="zh-CN" sz="2400">
                <a:latin typeface="Calibri" charset="0"/>
              </a:rPr>
              <a:t>message</a:t>
            </a:r>
            <a:r>
              <a:rPr lang="zh-CN" altLang="en-US" sz="2400">
                <a:latin typeface="Calibri" charset="0"/>
              </a:rPr>
              <a:t> </a:t>
            </a:r>
            <a:r>
              <a:rPr lang="en-US" altLang="zh-CN" sz="2400">
                <a:latin typeface="Calibri" charset="0"/>
              </a:rPr>
              <a:t>update</a:t>
            </a:r>
            <a:endParaRPr lang="zh-CN" altLang="en-US" sz="2400">
              <a:latin typeface="Calibri" charset="0"/>
            </a:endParaRPr>
          </a:p>
        </p:txBody>
      </p:sp>
      <p:sp>
        <p:nvSpPr>
          <p:cNvPr id="3" name="右箭头 2"/>
          <p:cNvSpPr/>
          <p:nvPr/>
        </p:nvSpPr>
        <p:spPr>
          <a:xfrm rot="5400000">
            <a:off x="3714750" y="3949700"/>
            <a:ext cx="4191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04456" name="内容占位符 2"/>
          <p:cNvSpPr txBox="1">
            <a:spLocks/>
          </p:cNvSpPr>
          <p:nvPr/>
        </p:nvSpPr>
        <p:spPr bwMode="auto">
          <a:xfrm>
            <a:off x="4151313" y="3868739"/>
            <a:ext cx="7667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Dot"/>
                <a:miter lim="800000"/>
                <a:headEnd/>
                <a:tailEnd/>
              </a14:hiddenLine>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r>
              <a:rPr lang="en-US" altLang="zh-CN" sz="1600" b="1">
                <a:latin typeface="Microsoft YaHei" charset="0"/>
                <a:ea typeface="Microsoft YaHei" charset="0"/>
              </a:rPr>
              <a:t>log</a:t>
            </a:r>
            <a:endParaRPr lang="zh-CN" altLang="en-US" sz="1600" b="1">
              <a:latin typeface="Microsoft YaHei" charset="0"/>
              <a:ea typeface="Microsoft YaHei" charset="0"/>
            </a:endParaRPr>
          </a:p>
        </p:txBody>
      </p:sp>
      <p:pic>
        <p:nvPicPr>
          <p:cNvPr id="10445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75475" y="5343526"/>
            <a:ext cx="32131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6889" y="4603751"/>
            <a:ext cx="46958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内容占位符 2"/>
          <p:cNvSpPr txBox="1">
            <a:spLocks/>
          </p:cNvSpPr>
          <p:nvPr/>
        </p:nvSpPr>
        <p:spPr bwMode="auto">
          <a:xfrm>
            <a:off x="6681789" y="5257801"/>
            <a:ext cx="3748087" cy="887413"/>
          </a:xfrm>
          <a:prstGeom prst="rect">
            <a:avLst/>
          </a:prstGeom>
          <a:noFill/>
          <a:ln w="2857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algn="ctr" eaLnBrk="1" hangingPunct="1">
              <a:lnSpc>
                <a:spcPct val="150000"/>
              </a:lnSpc>
              <a:buClr>
                <a:srgbClr val="009241"/>
              </a:buClr>
            </a:pPr>
            <a:endParaRPr lang="zh-CN" altLang="en-US" sz="1600" b="1">
              <a:latin typeface="Microsoft YaHei" charset="0"/>
              <a:ea typeface="Microsoft YaHei" charset="0"/>
            </a:endParaRPr>
          </a:p>
        </p:txBody>
      </p:sp>
      <p:pic>
        <p:nvPicPr>
          <p:cNvPr id="104460" name="图片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265364"/>
            <a:ext cx="41910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上箭头 12"/>
          <p:cNvSpPr/>
          <p:nvPr/>
        </p:nvSpPr>
        <p:spPr>
          <a:xfrm rot="1698030">
            <a:off x="6859589" y="3162300"/>
            <a:ext cx="115887" cy="7048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36" name="上箭头 35"/>
          <p:cNvSpPr/>
          <p:nvPr/>
        </p:nvSpPr>
        <p:spPr>
          <a:xfrm rot="3237835">
            <a:off x="7630319" y="2653507"/>
            <a:ext cx="122238" cy="1419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37" name="上箭头 36"/>
          <p:cNvSpPr/>
          <p:nvPr/>
        </p:nvSpPr>
        <p:spPr>
          <a:xfrm rot="19988967">
            <a:off x="7772401" y="2994026"/>
            <a:ext cx="85725" cy="9937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38" name="上箭头 37"/>
          <p:cNvSpPr/>
          <p:nvPr/>
        </p:nvSpPr>
        <p:spPr>
          <a:xfrm rot="1597847">
            <a:off x="8312151" y="3092451"/>
            <a:ext cx="111125" cy="841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39" name="上箭头 38"/>
          <p:cNvSpPr/>
          <p:nvPr/>
        </p:nvSpPr>
        <p:spPr>
          <a:xfrm rot="20035379">
            <a:off x="8789988" y="3149600"/>
            <a:ext cx="107950" cy="8207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40" name="上箭头 39"/>
          <p:cNvSpPr/>
          <p:nvPr/>
        </p:nvSpPr>
        <p:spPr>
          <a:xfrm rot="1819443">
            <a:off x="9353551" y="3036889"/>
            <a:ext cx="106363" cy="8588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41" name="上箭头 40"/>
          <p:cNvSpPr/>
          <p:nvPr/>
        </p:nvSpPr>
        <p:spPr>
          <a:xfrm rot="20235840">
            <a:off x="10020301" y="3098800"/>
            <a:ext cx="98425" cy="8461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kern="0">
              <a:sym typeface="Arial"/>
            </a:endParaRPr>
          </a:p>
        </p:txBody>
      </p:sp>
      <p:sp>
        <p:nvSpPr>
          <p:cNvPr id="104468" name="Slide Number Placeholder 3"/>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21ABF4DA-B094-BA4C-8742-7FEAD53E86F0}" type="slidenum">
              <a:rPr lang="en-US" altLang="zh-CN" sz="2000">
                <a:solidFill>
                  <a:srgbClr val="FFFFFF"/>
                </a:solidFill>
                <a:latin typeface="Calibri" charset="0"/>
                <a:sym typeface="Calibri" charset="0"/>
              </a:rPr>
              <a:pPr/>
              <a:t>85</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320284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hape 134"/>
          <p:cNvSpPr txBox="1">
            <a:spLocks noGrp="1"/>
          </p:cNvSpPr>
          <p:nvPr>
            <p:ph type="body" idx="2"/>
          </p:nvPr>
        </p:nvSpPr>
        <p:spPr>
          <a:xfrm>
            <a:off x="3733800" y="152400"/>
            <a:ext cx="6553200" cy="609600"/>
          </a:xfrm>
        </p:spPr>
        <p:txBody>
          <a:bodyPr vert="horz" lIns="45677" tIns="45677" rIns="45677" bIns="45677" rtlCol="0" anchor="ctr">
            <a:normAutofit/>
          </a:bodyPr>
          <a:lstStyle/>
          <a:p>
            <a:pPr marL="320675" indent="-320675" algn="ctr">
              <a:spcBef>
                <a:spcPct val="0"/>
              </a:spcBef>
              <a:spcAft>
                <a:spcPct val="0"/>
              </a:spcAft>
              <a:buClr>
                <a:srgbClr val="F2F2F2"/>
              </a:buClr>
              <a:buSzPct val="25000"/>
              <a:buNone/>
            </a:pPr>
            <a:r>
              <a:rPr lang="en-US" altLang="zh-CN" sz="3400" b="1">
                <a:solidFill>
                  <a:srgbClr val="F2F2F2"/>
                </a:solidFill>
                <a:latin typeface="Calibri" charset="0"/>
                <a:ea typeface="宋体" charset="0"/>
                <a:cs typeface="Calibri" charset="0"/>
                <a:sym typeface="Calibri" charset="0"/>
              </a:rPr>
              <a:t>Belief</a:t>
            </a:r>
            <a:r>
              <a:rPr lang="zh-CN" altLang="en-US" sz="3400" b="1">
                <a:solidFill>
                  <a:srgbClr val="F2F2F2"/>
                </a:solidFill>
                <a:latin typeface="Calibri" charset="0"/>
                <a:ea typeface="宋体" charset="0"/>
                <a:cs typeface="Calibri" charset="0"/>
                <a:sym typeface="Calibri" charset="0"/>
              </a:rPr>
              <a:t> </a:t>
            </a:r>
            <a:r>
              <a:rPr lang="en-US" altLang="zh-CN" sz="3400" b="1">
                <a:solidFill>
                  <a:srgbClr val="F2F2F2"/>
                </a:solidFill>
                <a:latin typeface="Calibri" charset="0"/>
                <a:ea typeface="宋体" charset="0"/>
                <a:cs typeface="Calibri" charset="0"/>
                <a:sym typeface="Calibri" charset="0"/>
              </a:rPr>
              <a:t>Propagation</a:t>
            </a:r>
          </a:p>
        </p:txBody>
      </p:sp>
      <p:sp>
        <p:nvSpPr>
          <p:cNvPr id="12" name="Text Placeholder 1"/>
          <p:cNvSpPr>
            <a:spLocks noGrp="1"/>
          </p:cNvSpPr>
          <p:nvPr>
            <p:ph type="body" idx="1"/>
          </p:nvPr>
        </p:nvSpPr>
        <p:spPr>
          <a:xfrm>
            <a:off x="1253122" y="1470607"/>
            <a:ext cx="8534400" cy="4853994"/>
          </a:xfrm>
        </p:spPr>
        <p:txBody>
          <a:bodyPr>
            <a:normAutofit lnSpcReduction="10000"/>
          </a:bodyPr>
          <a:lstStyle/>
          <a:p>
            <a:pPr eaLnBrk="1" fontAlgn="auto" hangingPunct="1">
              <a:defRPr/>
            </a:pPr>
            <a:r>
              <a:rPr lang="en-US" altLang="zh-CN" sz="2800" dirty="0"/>
              <a:t>What’s</a:t>
            </a:r>
            <a:r>
              <a:rPr lang="zh-CN" altLang="en-US" sz="2800" dirty="0"/>
              <a:t> </a:t>
            </a:r>
            <a:r>
              <a:rPr lang="en-US" altLang="zh-CN" sz="2800" dirty="0"/>
              <a:t>belief</a:t>
            </a:r>
            <a:r>
              <a:rPr lang="zh-CN" altLang="en-US" sz="2800" dirty="0"/>
              <a:t> </a:t>
            </a:r>
            <a:r>
              <a:rPr lang="en-US" altLang="zh-CN" sz="2800" dirty="0" smtClean="0"/>
              <a:t>propagation</a:t>
            </a:r>
          </a:p>
          <a:p>
            <a:pPr lvl="1">
              <a:buFont typeface="Wingdings" charset="2"/>
              <a:buChar char="Ø"/>
            </a:pPr>
            <a:r>
              <a:rPr lang="en-US" altLang="zh-CN" sz="2000" dirty="0">
                <a:latin typeface="Calibri" charset="0"/>
              </a:rPr>
              <a:t>Continuous,</a:t>
            </a:r>
            <a:r>
              <a:rPr lang="zh-CN" altLang="en-US" sz="2000" dirty="0">
                <a:latin typeface="Calibri" charset="0"/>
              </a:rPr>
              <a:t> </a:t>
            </a:r>
            <a:r>
              <a:rPr lang="en-US" altLang="zh-CN" sz="2000" dirty="0">
                <a:latin typeface="Calibri" charset="0"/>
              </a:rPr>
              <a:t>the</a:t>
            </a:r>
            <a:r>
              <a:rPr lang="zh-CN" altLang="en-US" sz="2000" dirty="0">
                <a:latin typeface="Calibri" charset="0"/>
              </a:rPr>
              <a:t> </a:t>
            </a:r>
            <a:r>
              <a:rPr lang="en-US" altLang="zh-CN" sz="2000" dirty="0">
                <a:latin typeface="Calibri" charset="0"/>
              </a:rPr>
              <a:t>message</a:t>
            </a:r>
            <a:r>
              <a:rPr lang="zh-CN" altLang="en-US" sz="2000" dirty="0">
                <a:latin typeface="Calibri" charset="0"/>
              </a:rPr>
              <a:t> </a:t>
            </a:r>
            <a:r>
              <a:rPr lang="en-US" altLang="zh-CN" sz="2000" dirty="0">
                <a:latin typeface="Calibri" charset="0"/>
              </a:rPr>
              <a:t>is</a:t>
            </a:r>
            <a:r>
              <a:rPr lang="zh-CN" altLang="en-US" sz="2000" dirty="0">
                <a:latin typeface="Calibri" charset="0"/>
              </a:rPr>
              <a:t> </a:t>
            </a:r>
            <a:r>
              <a:rPr lang="en-US" altLang="zh-CN" sz="2000" dirty="0">
                <a:latin typeface="Calibri" charset="0"/>
              </a:rPr>
              <a:t>a</a:t>
            </a:r>
            <a:r>
              <a:rPr lang="zh-CN" altLang="en-US" sz="2000" dirty="0">
                <a:latin typeface="Calibri" charset="0"/>
              </a:rPr>
              <a:t> </a:t>
            </a:r>
            <a:r>
              <a:rPr lang="en-US" altLang="zh-CN" sz="2000" dirty="0">
                <a:latin typeface="Calibri" charset="0"/>
              </a:rPr>
              <a:t>function;</a:t>
            </a:r>
            <a:endParaRPr lang="zh-CN" altLang="en-US" sz="2000" dirty="0">
              <a:latin typeface="Calibri" charset="0"/>
            </a:endParaRPr>
          </a:p>
          <a:p>
            <a:pPr lvl="1">
              <a:buFont typeface="Wingdings" charset="2"/>
              <a:buChar char="Ø"/>
            </a:pPr>
            <a:r>
              <a:rPr lang="en-US" altLang="zh-CN" sz="2000" dirty="0">
                <a:latin typeface="Calibri" charset="0"/>
              </a:rPr>
              <a:t>Discrete,</a:t>
            </a:r>
            <a:r>
              <a:rPr lang="zh-CN" altLang="en-US" sz="2000" dirty="0">
                <a:latin typeface="Calibri" charset="0"/>
              </a:rPr>
              <a:t> </a:t>
            </a:r>
            <a:r>
              <a:rPr lang="en-US" altLang="zh-CN" sz="2000" dirty="0">
                <a:latin typeface="Calibri" charset="0"/>
              </a:rPr>
              <a:t>the</a:t>
            </a:r>
            <a:r>
              <a:rPr lang="zh-CN" altLang="en-US" sz="2000" dirty="0">
                <a:latin typeface="Calibri" charset="0"/>
              </a:rPr>
              <a:t> </a:t>
            </a:r>
            <a:r>
              <a:rPr lang="en-US" altLang="zh-CN" sz="2000" dirty="0">
                <a:latin typeface="Calibri" charset="0"/>
              </a:rPr>
              <a:t>message</a:t>
            </a:r>
            <a:r>
              <a:rPr lang="zh-CN" altLang="en-US" sz="2000" dirty="0">
                <a:latin typeface="Calibri" charset="0"/>
              </a:rPr>
              <a:t> </a:t>
            </a:r>
            <a:r>
              <a:rPr lang="en-US" altLang="zh-CN" sz="2000" dirty="0">
                <a:latin typeface="Calibri" charset="0"/>
              </a:rPr>
              <a:t>is</a:t>
            </a:r>
            <a:r>
              <a:rPr lang="zh-CN" altLang="en-US" sz="2000" dirty="0">
                <a:latin typeface="Calibri" charset="0"/>
              </a:rPr>
              <a:t> </a:t>
            </a:r>
            <a:r>
              <a:rPr lang="en-US" altLang="zh-CN" sz="2000" dirty="0">
                <a:latin typeface="Calibri" charset="0"/>
              </a:rPr>
              <a:t>discrete</a:t>
            </a:r>
            <a:r>
              <a:rPr lang="zh-CN" altLang="en-US" sz="2000" dirty="0">
                <a:latin typeface="Calibri" charset="0"/>
              </a:rPr>
              <a:t> </a:t>
            </a:r>
            <a:r>
              <a:rPr lang="en-US" altLang="zh-CN" sz="2000" dirty="0">
                <a:latin typeface="Calibri" charset="0"/>
              </a:rPr>
              <a:t>values;</a:t>
            </a:r>
            <a:endParaRPr lang="zh-CN" altLang="en-US" sz="2000" dirty="0">
              <a:latin typeface="Calibri" charset="0"/>
            </a:endParaRPr>
          </a:p>
          <a:p>
            <a:pPr lvl="1">
              <a:buFont typeface="Wingdings" charset="2"/>
              <a:buChar char="Ø"/>
            </a:pPr>
            <a:r>
              <a:rPr lang="en-US" altLang="zh-CN" sz="2000" dirty="0">
                <a:latin typeface="Calibri" charset="0"/>
              </a:rPr>
              <a:t>Sparse connected graph, low complexity</a:t>
            </a:r>
          </a:p>
          <a:p>
            <a:pPr lvl="1">
              <a:buFont typeface="Wingdings" charset="2"/>
              <a:buChar char="Ø"/>
            </a:pPr>
            <a:r>
              <a:rPr lang="en-US" altLang="zh-CN" sz="2000" dirty="0">
                <a:latin typeface="Calibri" charset="0"/>
              </a:rPr>
              <a:t>Why</a:t>
            </a:r>
            <a:r>
              <a:rPr lang="zh-CN" altLang="en-US" sz="2000" dirty="0">
                <a:latin typeface="Calibri" charset="0"/>
              </a:rPr>
              <a:t> </a:t>
            </a:r>
            <a:r>
              <a:rPr lang="en-US" altLang="zh-CN" sz="2000" dirty="0">
                <a:latin typeface="Calibri" charset="0"/>
              </a:rPr>
              <a:t>distributed?</a:t>
            </a:r>
            <a:endParaRPr lang="zh-CN" altLang="en-US" sz="2000" dirty="0">
              <a:latin typeface="Calibri" charset="0"/>
            </a:endParaRPr>
          </a:p>
          <a:p>
            <a:pPr eaLnBrk="1" fontAlgn="auto" hangingPunct="1">
              <a:defRPr/>
            </a:pPr>
            <a:r>
              <a:rPr lang="en-US" sz="2800" dirty="0" smtClean="0"/>
              <a:t> Pro</a:t>
            </a:r>
          </a:p>
          <a:p>
            <a:pPr lvl="1">
              <a:buFont typeface="Wingdings" charset="2"/>
              <a:buChar char="Ø"/>
            </a:pPr>
            <a:r>
              <a:rPr lang="en-US" altLang="zh-CN" sz="2000" dirty="0">
                <a:latin typeface="Calibri" charset="0"/>
              </a:rPr>
              <a:t>Easy</a:t>
            </a:r>
            <a:r>
              <a:rPr lang="zh-CN" altLang="en-US" sz="2000" dirty="0">
                <a:latin typeface="Calibri" charset="0"/>
              </a:rPr>
              <a:t> </a:t>
            </a:r>
            <a:r>
              <a:rPr lang="en-US" altLang="zh-CN" sz="2000" dirty="0">
                <a:latin typeface="Calibri" charset="0"/>
              </a:rPr>
              <a:t>to</a:t>
            </a:r>
            <a:r>
              <a:rPr lang="zh-CN" altLang="en-US" sz="2000" dirty="0">
                <a:latin typeface="Calibri" charset="0"/>
              </a:rPr>
              <a:t> </a:t>
            </a:r>
            <a:r>
              <a:rPr lang="en-US" altLang="zh-CN" sz="2000" dirty="0">
                <a:latin typeface="Calibri" charset="0"/>
              </a:rPr>
              <a:t>conduct</a:t>
            </a:r>
            <a:endParaRPr lang="zh-CN" altLang="en-US" sz="2000" dirty="0">
              <a:latin typeface="Calibri" charset="0"/>
            </a:endParaRPr>
          </a:p>
          <a:p>
            <a:pPr lvl="1">
              <a:buFont typeface="Wingdings" charset="2"/>
              <a:buChar char="Ø"/>
            </a:pPr>
            <a:r>
              <a:rPr lang="en-US" altLang="zh-CN" sz="2000" dirty="0">
                <a:latin typeface="Calibri" charset="0"/>
              </a:rPr>
              <a:t>Distributed</a:t>
            </a:r>
            <a:endParaRPr lang="zh-CN" altLang="en-US" sz="2000" dirty="0">
              <a:latin typeface="Calibri" charset="0"/>
            </a:endParaRPr>
          </a:p>
          <a:p>
            <a:pPr lvl="1">
              <a:buFont typeface="Wingdings" charset="2"/>
              <a:buChar char="Ø"/>
            </a:pPr>
            <a:r>
              <a:rPr lang="en-US" altLang="zh-CN" sz="2000" dirty="0">
                <a:latin typeface="Calibri" charset="0"/>
              </a:rPr>
              <a:t>Optimum</a:t>
            </a:r>
            <a:r>
              <a:rPr lang="zh-CN" altLang="en-US" sz="2000" dirty="0">
                <a:latin typeface="Calibri" charset="0"/>
              </a:rPr>
              <a:t> </a:t>
            </a:r>
            <a:r>
              <a:rPr lang="en-US" altLang="zh-CN" sz="2000" dirty="0">
                <a:latin typeface="Calibri" charset="0"/>
              </a:rPr>
              <a:t>if</a:t>
            </a:r>
            <a:r>
              <a:rPr lang="zh-CN" altLang="en-US" sz="2000" dirty="0">
                <a:latin typeface="Calibri" charset="0"/>
              </a:rPr>
              <a:t> </a:t>
            </a:r>
            <a:r>
              <a:rPr lang="en-US" altLang="zh-CN" sz="2000" dirty="0">
                <a:latin typeface="Calibri" charset="0"/>
              </a:rPr>
              <a:t>no</a:t>
            </a:r>
            <a:r>
              <a:rPr lang="zh-CN" altLang="en-US" sz="2000" dirty="0">
                <a:latin typeface="Calibri" charset="0"/>
              </a:rPr>
              <a:t> </a:t>
            </a:r>
            <a:r>
              <a:rPr lang="en-US" altLang="zh-CN" sz="2000" dirty="0">
                <a:latin typeface="Calibri" charset="0"/>
              </a:rPr>
              <a:t>loop</a:t>
            </a:r>
            <a:r>
              <a:rPr lang="zh-CN" altLang="en-US" sz="2000" dirty="0">
                <a:latin typeface="Calibri" charset="0"/>
              </a:rPr>
              <a:t> </a:t>
            </a:r>
            <a:r>
              <a:rPr lang="en-US" altLang="zh-CN" sz="2000" dirty="0">
                <a:latin typeface="Calibri" charset="0"/>
              </a:rPr>
              <a:t>in</a:t>
            </a:r>
            <a:r>
              <a:rPr lang="zh-CN" altLang="en-US" sz="2000" dirty="0">
                <a:latin typeface="Calibri" charset="0"/>
              </a:rPr>
              <a:t> </a:t>
            </a:r>
            <a:r>
              <a:rPr lang="en-US" altLang="zh-CN" sz="2000" dirty="0">
                <a:latin typeface="Calibri" charset="0"/>
              </a:rPr>
              <a:t>the</a:t>
            </a:r>
            <a:r>
              <a:rPr lang="zh-CN" altLang="en-US" sz="2000" dirty="0">
                <a:latin typeface="Calibri" charset="0"/>
              </a:rPr>
              <a:t> </a:t>
            </a:r>
            <a:r>
              <a:rPr lang="en-US" altLang="zh-CN" sz="2000" dirty="0">
                <a:latin typeface="Calibri" charset="0"/>
              </a:rPr>
              <a:t>factor</a:t>
            </a:r>
            <a:r>
              <a:rPr lang="zh-CN" altLang="en-US" sz="2000" dirty="0">
                <a:latin typeface="Calibri" charset="0"/>
              </a:rPr>
              <a:t> </a:t>
            </a:r>
            <a:r>
              <a:rPr lang="en-US" altLang="zh-CN" sz="2000" dirty="0">
                <a:latin typeface="Calibri" charset="0"/>
              </a:rPr>
              <a:t>graph</a:t>
            </a:r>
            <a:endParaRPr lang="zh-CN" altLang="en-US" sz="2000" dirty="0">
              <a:latin typeface="Calibri" charset="0"/>
            </a:endParaRPr>
          </a:p>
          <a:p>
            <a:pPr eaLnBrk="1" fontAlgn="auto" hangingPunct="1">
              <a:defRPr/>
            </a:pPr>
            <a:r>
              <a:rPr lang="en-US" sz="2800" dirty="0" smtClean="0"/>
              <a:t> Con</a:t>
            </a:r>
            <a:endParaRPr lang="en-US" sz="2800" dirty="0"/>
          </a:p>
          <a:p>
            <a:pPr lvl="1">
              <a:buFont typeface="Wingdings" charset="2"/>
              <a:buChar char="Ø"/>
            </a:pPr>
            <a:r>
              <a:rPr lang="en-US" sz="2400" dirty="0"/>
              <a:t> </a:t>
            </a:r>
            <a:r>
              <a:rPr lang="en-US" altLang="zh-CN" sz="2000" dirty="0" smtClean="0">
                <a:latin typeface="Calibri" charset="0"/>
              </a:rPr>
              <a:t>No</a:t>
            </a:r>
            <a:r>
              <a:rPr lang="zh-CN" altLang="en-US" sz="2000" dirty="0" smtClean="0">
                <a:latin typeface="Calibri" charset="0"/>
              </a:rPr>
              <a:t> </a:t>
            </a:r>
            <a:r>
              <a:rPr lang="en-US" altLang="zh-CN" sz="2000" dirty="0">
                <a:latin typeface="Calibri" charset="0"/>
              </a:rPr>
              <a:t>convergence</a:t>
            </a:r>
            <a:r>
              <a:rPr lang="zh-CN" altLang="en-US" sz="2000" dirty="0">
                <a:latin typeface="Calibri" charset="0"/>
              </a:rPr>
              <a:t> </a:t>
            </a:r>
            <a:r>
              <a:rPr lang="en-US" altLang="zh-CN" sz="2000" dirty="0">
                <a:latin typeface="Calibri" charset="0"/>
              </a:rPr>
              <a:t>proven</a:t>
            </a:r>
            <a:r>
              <a:rPr lang="zh-CN" altLang="en-US" sz="2000" dirty="0">
                <a:latin typeface="Calibri" charset="0"/>
              </a:rPr>
              <a:t> </a:t>
            </a:r>
            <a:r>
              <a:rPr lang="en-US" altLang="zh-CN" sz="2000" dirty="0">
                <a:latin typeface="Calibri" charset="0"/>
              </a:rPr>
              <a:t>in</a:t>
            </a:r>
            <a:r>
              <a:rPr lang="zh-CN" altLang="en-US" sz="2000" dirty="0">
                <a:latin typeface="Calibri" charset="0"/>
              </a:rPr>
              <a:t> </a:t>
            </a:r>
            <a:r>
              <a:rPr lang="en-US" altLang="zh-CN" sz="2000" dirty="0">
                <a:latin typeface="Calibri" charset="0"/>
              </a:rPr>
              <a:t>loopy</a:t>
            </a:r>
            <a:r>
              <a:rPr lang="zh-CN" altLang="en-US" sz="2000" dirty="0">
                <a:latin typeface="Calibri" charset="0"/>
              </a:rPr>
              <a:t> </a:t>
            </a:r>
            <a:r>
              <a:rPr lang="en-US" altLang="zh-CN" sz="2000" dirty="0">
                <a:latin typeface="Calibri" charset="0"/>
              </a:rPr>
              <a:t>BP</a:t>
            </a:r>
            <a:r>
              <a:rPr lang="zh-CN" altLang="en-US" sz="2000" dirty="0">
                <a:latin typeface="Calibri" charset="0"/>
              </a:rPr>
              <a:t> </a:t>
            </a:r>
            <a:r>
              <a:rPr lang="en-US" altLang="zh-CN" sz="2000" dirty="0">
                <a:latin typeface="Calibri" charset="0"/>
              </a:rPr>
              <a:t>yet;</a:t>
            </a:r>
            <a:r>
              <a:rPr lang="zh-CN" altLang="en-US" sz="2000" dirty="0">
                <a:latin typeface="Calibri" charset="0"/>
              </a:rPr>
              <a:t> </a:t>
            </a:r>
          </a:p>
          <a:p>
            <a:pPr lvl="1">
              <a:buFont typeface="Wingdings" charset="2"/>
              <a:buChar char="Ø"/>
            </a:pPr>
            <a:r>
              <a:rPr lang="en-US" altLang="zh-CN" sz="2000" dirty="0">
                <a:latin typeface="Calibri" charset="0"/>
              </a:rPr>
              <a:t>Dumping</a:t>
            </a:r>
            <a:r>
              <a:rPr lang="zh-CN" altLang="en-US" sz="2000" dirty="0">
                <a:latin typeface="Calibri" charset="0"/>
              </a:rPr>
              <a:t> </a:t>
            </a:r>
            <a:r>
              <a:rPr lang="en-US" altLang="zh-CN" sz="2000" dirty="0">
                <a:latin typeface="Calibri" charset="0"/>
              </a:rPr>
              <a:t>can</a:t>
            </a:r>
            <a:r>
              <a:rPr lang="zh-CN" altLang="en-US" sz="2000" dirty="0">
                <a:latin typeface="Calibri" charset="0"/>
              </a:rPr>
              <a:t> </a:t>
            </a:r>
            <a:r>
              <a:rPr lang="en-US" altLang="zh-CN" sz="2000" dirty="0">
                <a:latin typeface="Calibri" charset="0"/>
              </a:rPr>
              <a:t>guarantee</a:t>
            </a:r>
            <a:r>
              <a:rPr lang="zh-CN" altLang="en-US" sz="2000" dirty="0">
                <a:latin typeface="Calibri" charset="0"/>
              </a:rPr>
              <a:t> </a:t>
            </a:r>
            <a:r>
              <a:rPr lang="en-US" altLang="zh-CN" sz="2000" dirty="0">
                <a:latin typeface="Calibri" charset="0"/>
              </a:rPr>
              <a:t>converge,</a:t>
            </a:r>
            <a:r>
              <a:rPr lang="zh-CN" altLang="en-US" sz="2000" dirty="0">
                <a:latin typeface="Calibri" charset="0"/>
              </a:rPr>
              <a:t> </a:t>
            </a:r>
            <a:r>
              <a:rPr lang="en-US" altLang="zh-CN" sz="2000" dirty="0">
                <a:latin typeface="Calibri" charset="0"/>
              </a:rPr>
              <a:t>but</a:t>
            </a:r>
            <a:r>
              <a:rPr lang="zh-CN" altLang="en-US" sz="2000" dirty="0">
                <a:latin typeface="Calibri" charset="0"/>
              </a:rPr>
              <a:t> </a:t>
            </a:r>
            <a:r>
              <a:rPr lang="en-US" altLang="zh-CN" sz="2000" dirty="0">
                <a:latin typeface="Calibri" charset="0"/>
              </a:rPr>
              <a:t>sacrifice</a:t>
            </a:r>
            <a:r>
              <a:rPr lang="zh-CN" altLang="en-US" sz="2000" dirty="0">
                <a:latin typeface="Calibri" charset="0"/>
              </a:rPr>
              <a:t> </a:t>
            </a:r>
            <a:r>
              <a:rPr lang="en-US" altLang="zh-CN" sz="2000" dirty="0">
                <a:latin typeface="Calibri" charset="0"/>
              </a:rPr>
              <a:t>optimum;</a:t>
            </a:r>
            <a:endParaRPr lang="zh-CN" altLang="en-US" sz="2000" dirty="0">
              <a:latin typeface="Calibri" charset="0"/>
            </a:endParaRPr>
          </a:p>
          <a:p>
            <a:pPr marL="203094" indent="0">
              <a:buNone/>
              <a:defRPr/>
            </a:pPr>
            <a:endParaRPr lang="en-US" dirty="0"/>
          </a:p>
        </p:txBody>
      </p:sp>
      <p:pic>
        <p:nvPicPr>
          <p:cNvPr id="106502" name="图片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1785937"/>
            <a:ext cx="4191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Slide Number Placeholder 2"/>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D296A77E-5E4E-C24F-A7AF-87B8991D0A57}" type="slidenum">
              <a:rPr lang="en-US" altLang="zh-CN" sz="2000">
                <a:solidFill>
                  <a:srgbClr val="FFFFFF"/>
                </a:solidFill>
                <a:latin typeface="Calibri" charset="0"/>
                <a:sym typeface="Calibri" charset="0"/>
              </a:rPr>
              <a:pPr/>
              <a:t>86</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7860850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Placeholder 2"/>
          <p:cNvSpPr txBox="1">
            <a:spLocks noGrp="1"/>
          </p:cNvSpPr>
          <p:nvPr>
            <p:ph type="body" idx="2"/>
          </p:nvPr>
        </p:nvSpPr>
        <p:spPr>
          <a:xfrm>
            <a:off x="3733800" y="152400"/>
            <a:ext cx="6553200" cy="609600"/>
          </a:xfrm>
        </p:spPr>
        <p:txBody>
          <a:bodyPr/>
          <a:lstStyle/>
          <a:p>
            <a:pPr marL="201613" indent="0" algn="ctr">
              <a:spcAft>
                <a:spcPct val="0"/>
              </a:spcAft>
              <a:buSzTx/>
              <a:buNone/>
            </a:pPr>
            <a:r>
              <a:rPr lang="en-US" altLang="zh-CN" sz="3400" b="1">
                <a:solidFill>
                  <a:srgbClr val="F2F2F2"/>
                </a:solidFill>
                <a:latin typeface="Calibri" charset="0"/>
                <a:ea typeface="宋体" charset="0"/>
                <a:cs typeface="Calibri" charset="0"/>
                <a:sym typeface="Calibri" charset="0"/>
              </a:rPr>
              <a:t>Conclusion</a:t>
            </a:r>
            <a:endParaRPr lang="zh-CN" altLang="en-US" sz="3400" b="1">
              <a:solidFill>
                <a:srgbClr val="F2F2F2"/>
              </a:solidFill>
              <a:latin typeface="Calibri" charset="0"/>
              <a:ea typeface="宋体" charset="0"/>
              <a:cs typeface="Calibri" charset="0"/>
              <a:sym typeface="Calibri" charset="0"/>
            </a:endParaRPr>
          </a:p>
        </p:txBody>
      </p:sp>
      <p:pic>
        <p:nvPicPr>
          <p:cNvPr id="1105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39813"/>
            <a:ext cx="77104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Slide Number Placeholder 6"/>
          <p:cNvSpPr>
            <a:spLocks noGrp="1"/>
          </p:cNvSpPr>
          <p:nvPr>
            <p:ph type="sldNum" sz="quarter" idx="10"/>
          </p:nvPr>
        </p:nvSpPr>
        <p:spPr>
          <a:noFill/>
        </p:spPr>
        <p:txBody>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fld id="{EAAE9A5C-731E-4447-8AF1-877448805F32}" type="slidenum">
              <a:rPr lang="en-US" altLang="zh-CN" sz="2000">
                <a:solidFill>
                  <a:srgbClr val="FFFFFF"/>
                </a:solidFill>
                <a:latin typeface="Calibri" charset="0"/>
                <a:sym typeface="Calibri" charset="0"/>
              </a:rPr>
              <a:pPr/>
              <a:t>87</a:t>
            </a:fld>
            <a:endParaRPr lang="en-US" altLang="zh-CN" sz="2000">
              <a:solidFill>
                <a:srgbClr val="FFFFFF"/>
              </a:solidFill>
              <a:latin typeface="Calibri" charset="0"/>
              <a:sym typeface="Calibri" charset="0"/>
            </a:endParaRPr>
          </a:p>
        </p:txBody>
      </p:sp>
    </p:spTree>
    <p:extLst>
      <p:ext uri="{BB962C8B-B14F-4D97-AF65-F5344CB8AC3E}">
        <p14:creationId xmlns:p14="http://schemas.microsoft.com/office/powerpoint/2010/main" val="18210724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7CFB65-780D-435F-98D2-69217A87E896}"/>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 xmlns:a16="http://schemas.microsoft.com/office/drawing/2014/main" id="{00E73DC2-3D79-44B3-9F2F-5A5C08F50A21}"/>
              </a:ext>
            </a:extLst>
          </p:cNvPr>
          <p:cNvSpPr>
            <a:spLocks noGrp="1"/>
          </p:cNvSpPr>
          <p:nvPr>
            <p:ph idx="1"/>
          </p:nvPr>
        </p:nvSpPr>
        <p:spPr>
          <a:xfrm>
            <a:off x="1104900" y="1600200"/>
            <a:ext cx="9982200" cy="4572000"/>
          </a:xfrm>
        </p:spPr>
        <p:txBody>
          <a:bodyPr/>
          <a:lstStyle/>
          <a:p>
            <a:r>
              <a:rPr lang="en-AU" dirty="0"/>
              <a:t>Decomposition Techniques in Mathematical Programming</a:t>
            </a:r>
          </a:p>
          <a:p>
            <a:pPr lvl="1"/>
            <a:r>
              <a:rPr lang="en-US" dirty="0"/>
              <a:t>Antonio J. </a:t>
            </a:r>
            <a:r>
              <a:rPr lang="en-US" dirty="0" err="1"/>
              <a:t>Conejo</a:t>
            </a:r>
            <a:r>
              <a:rPr lang="en-US" dirty="0"/>
              <a:t>, Enrique Castillo, Roberto </a:t>
            </a:r>
            <a:r>
              <a:rPr lang="en-US" dirty="0" err="1"/>
              <a:t>Minguez</a:t>
            </a:r>
            <a:r>
              <a:rPr lang="en-US" dirty="0"/>
              <a:t> and Raquel Garcia-Bertrand</a:t>
            </a:r>
          </a:p>
          <a:p>
            <a:pPr lvl="1"/>
            <a:endParaRPr lang="en-US" dirty="0"/>
          </a:p>
          <a:p>
            <a:r>
              <a:rPr lang="en-US" dirty="0"/>
              <a:t>Resource Allocation for Wireless Networks: Basics, Techniques, and Applications</a:t>
            </a:r>
          </a:p>
          <a:p>
            <a:pPr lvl="1"/>
            <a:r>
              <a:rPr lang="en-US" dirty="0"/>
              <a:t>Zhu Han, K. J. Ray Liu</a:t>
            </a:r>
          </a:p>
        </p:txBody>
      </p:sp>
      <p:pic>
        <p:nvPicPr>
          <p:cNvPr id="2050" name="Picture 2" descr="图片搜索结果">
            <a:extLst>
              <a:ext uri="{FF2B5EF4-FFF2-40B4-BE49-F238E27FC236}">
                <a16:creationId xmlns="" xmlns:a16="http://schemas.microsoft.com/office/drawing/2014/main" id="{CBF67BF0-EA34-4A88-B997-AEC376A2C9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5360" y="4042575"/>
            <a:ext cx="1609726" cy="2403463"/>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decomposition techniques”的图片搜索结果">
            <a:extLst>
              <a:ext uri="{FF2B5EF4-FFF2-40B4-BE49-F238E27FC236}">
                <a16:creationId xmlns="" xmlns:a16="http://schemas.microsoft.com/office/drawing/2014/main" id="{6273B45E-233C-4BEE-89F7-1BA120F12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4043680"/>
            <a:ext cx="1660525" cy="240235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FF54DE5-C571-48E8-A5BC-B369434E2F44}" type="slidenum">
              <a:rPr lang="en-US" smtClean="0"/>
              <a:t>88</a:t>
            </a:fld>
            <a:endParaRPr lang="en-US"/>
          </a:p>
        </p:txBody>
      </p:sp>
    </p:spTree>
    <p:extLst>
      <p:ext uri="{BB962C8B-B14F-4D97-AF65-F5344CB8AC3E}">
        <p14:creationId xmlns:p14="http://schemas.microsoft.com/office/powerpoint/2010/main" val="167953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92C8A2-2700-451B-B6F1-13E6B21CAD54}"/>
              </a:ext>
            </a:extLst>
          </p:cNvPr>
          <p:cNvSpPr>
            <a:spLocks noGrp="1"/>
          </p:cNvSpPr>
          <p:nvPr>
            <p:ph type="title"/>
          </p:nvPr>
        </p:nvSpPr>
        <p:spPr/>
        <p:txBody>
          <a:bodyPr/>
          <a:lstStyle/>
          <a:p>
            <a:r>
              <a:rPr lang="en-US" dirty="0"/>
              <a:t>Two special forms </a:t>
            </a:r>
            <a:r>
              <a:rPr lang="en-US" altLang="zh-CN" dirty="0"/>
              <a:t>obstruct decomposition</a:t>
            </a:r>
            <a:endParaRPr lang="en-US" dirty="0"/>
          </a:p>
        </p:txBody>
      </p:sp>
      <p:pic>
        <p:nvPicPr>
          <p:cNvPr id="4" name="Picture 3">
            <a:extLst>
              <a:ext uri="{FF2B5EF4-FFF2-40B4-BE49-F238E27FC236}">
                <a16:creationId xmlns="" xmlns:a16="http://schemas.microsoft.com/office/drawing/2014/main" id="{67806C1C-25D1-4F9A-9D50-6F4E28D4D35A}"/>
              </a:ext>
            </a:extLst>
          </p:cNvPr>
          <p:cNvPicPr>
            <a:picLocks noChangeAspect="1"/>
          </p:cNvPicPr>
          <p:nvPr/>
        </p:nvPicPr>
        <p:blipFill>
          <a:blip r:embed="rId3"/>
          <a:stretch>
            <a:fillRect/>
          </a:stretch>
        </p:blipFill>
        <p:spPr>
          <a:xfrm>
            <a:off x="895547" y="1432874"/>
            <a:ext cx="6391373" cy="2268735"/>
          </a:xfrm>
          <a:prstGeom prst="rect">
            <a:avLst/>
          </a:prstGeom>
        </p:spPr>
      </p:pic>
      <p:pic>
        <p:nvPicPr>
          <p:cNvPr id="5" name="Picture 4">
            <a:extLst>
              <a:ext uri="{FF2B5EF4-FFF2-40B4-BE49-F238E27FC236}">
                <a16:creationId xmlns="" xmlns:a16="http://schemas.microsoft.com/office/drawing/2014/main" id="{696BAEFD-AEBE-440D-8E85-E5706D5FA66D}"/>
              </a:ext>
            </a:extLst>
          </p:cNvPr>
          <p:cNvPicPr>
            <a:picLocks noChangeAspect="1"/>
          </p:cNvPicPr>
          <p:nvPr/>
        </p:nvPicPr>
        <p:blipFill>
          <a:blip r:embed="rId3"/>
          <a:stretch>
            <a:fillRect/>
          </a:stretch>
        </p:blipFill>
        <p:spPr>
          <a:xfrm>
            <a:off x="3959258" y="4128646"/>
            <a:ext cx="7126324" cy="2188547"/>
          </a:xfrm>
          <a:prstGeom prst="rect">
            <a:avLst/>
          </a:prstGeom>
        </p:spPr>
      </p:pic>
      <p:sp>
        <p:nvSpPr>
          <p:cNvPr id="3" name="Content Placeholder 2">
            <a:extLst>
              <a:ext uri="{FF2B5EF4-FFF2-40B4-BE49-F238E27FC236}">
                <a16:creationId xmlns="" xmlns:a16="http://schemas.microsoft.com/office/drawing/2014/main" id="{5E7D8F7C-8246-4E56-84AB-974FC790B054}"/>
              </a:ext>
            </a:extLst>
          </p:cNvPr>
          <p:cNvSpPr>
            <a:spLocks noGrp="1"/>
          </p:cNvSpPr>
          <p:nvPr>
            <p:ph idx="1"/>
          </p:nvPr>
        </p:nvSpPr>
        <p:spPr>
          <a:xfrm>
            <a:off x="1104900" y="1600199"/>
            <a:ext cx="10299788" cy="4753467"/>
          </a:xfrm>
        </p:spPr>
        <p:txBody>
          <a:bodyPr>
            <a:normAutofit/>
          </a:bodyPr>
          <a:lstStyle/>
          <a:p>
            <a:pPr marL="0" indent="0">
              <a:buNone/>
            </a:pPr>
            <a:r>
              <a:rPr lang="en-US" b="1" i="1" dirty="0">
                <a:latin typeface="CMTI10"/>
              </a:rPr>
              <a:t>maximize </a:t>
            </a:r>
            <a:r>
              <a:rPr lang="en-US" sz="1800" b="1" i="1" dirty="0"/>
              <a:t> </a:t>
            </a:r>
            <a:r>
              <a:rPr lang="en-US" dirty="0">
                <a:latin typeface="CMR10"/>
              </a:rPr>
              <a:t>objective1        +     objective2</a:t>
            </a:r>
          </a:p>
          <a:p>
            <a:pPr marL="0" indent="0">
              <a:buNone/>
            </a:pPr>
            <a:r>
              <a:rPr lang="en-US" b="1" i="1" dirty="0">
                <a:latin typeface="CMTI10"/>
              </a:rPr>
              <a:t>subject to </a:t>
            </a:r>
            <a:r>
              <a:rPr lang="en-US" sz="1800" dirty="0"/>
              <a:t> </a:t>
            </a:r>
            <a:r>
              <a:rPr lang="en-US" dirty="0">
                <a:latin typeface="CMR10"/>
              </a:rPr>
              <a:t>constraints1</a:t>
            </a:r>
          </a:p>
          <a:p>
            <a:pPr marL="0" indent="0">
              <a:buNone/>
            </a:pPr>
            <a:r>
              <a:rPr lang="en-US" dirty="0">
                <a:latin typeface="CMR10"/>
              </a:rPr>
              <a:t>			        constraints2</a:t>
            </a:r>
          </a:p>
          <a:p>
            <a:pPr marL="0" indent="0">
              <a:buNone/>
            </a:pPr>
            <a:r>
              <a:rPr lang="en-US" dirty="0">
                <a:latin typeface="CMR10"/>
              </a:rPr>
              <a:t>complicating constraints 	        complicating constraints</a:t>
            </a:r>
          </a:p>
          <a:p>
            <a:pPr marL="0" indent="0">
              <a:buNone/>
            </a:pPr>
            <a:endParaRPr lang="en-US" dirty="0">
              <a:latin typeface="CMR10"/>
            </a:endParaRPr>
          </a:p>
          <a:p>
            <a:pPr marL="0" indent="0">
              <a:buNone/>
            </a:pPr>
            <a:r>
              <a:rPr lang="en-US" b="1" i="1" dirty="0">
                <a:latin typeface="CMTI10"/>
              </a:rPr>
              <a:t>			</a:t>
            </a:r>
          </a:p>
          <a:p>
            <a:pPr marL="0" indent="0">
              <a:buNone/>
            </a:pPr>
            <a:r>
              <a:rPr lang="en-US" b="1" i="1" dirty="0">
                <a:latin typeface="CMTI10"/>
              </a:rPr>
              <a:t>			     maximize  </a:t>
            </a:r>
            <a:r>
              <a:rPr lang="en-US" dirty="0">
                <a:latin typeface="CMR10"/>
              </a:rPr>
              <a:t>objective1   +   objective2</a:t>
            </a:r>
          </a:p>
          <a:p>
            <a:pPr marL="0" indent="0">
              <a:buNone/>
            </a:pPr>
            <a:r>
              <a:rPr lang="en-US" b="1" i="1" dirty="0">
                <a:latin typeface="CMTI10"/>
              </a:rPr>
              <a:t>			     subject to  </a:t>
            </a:r>
            <a:r>
              <a:rPr lang="en-US" dirty="0">
                <a:latin typeface="CMR10"/>
              </a:rPr>
              <a:t>constraints1                 &amp; constraints1(</a:t>
            </a:r>
            <a:r>
              <a:rPr lang="en-US" dirty="0" err="1">
                <a:latin typeface="CMR10"/>
              </a:rPr>
              <a:t>compl</a:t>
            </a:r>
            <a:r>
              <a:rPr lang="en-US" dirty="0">
                <a:latin typeface="CMR10"/>
              </a:rPr>
              <a:t>. variables)</a:t>
            </a:r>
          </a:p>
          <a:p>
            <a:pPr marL="0" indent="0">
              <a:buNone/>
            </a:pPr>
            <a:r>
              <a:rPr lang="en-US" dirty="0">
                <a:latin typeface="CMR10"/>
              </a:rPr>
              <a:t>				    	        constraints2  &amp; constraints2(</a:t>
            </a:r>
            <a:r>
              <a:rPr lang="en-US" dirty="0" err="1">
                <a:latin typeface="CMR10"/>
              </a:rPr>
              <a:t>compl</a:t>
            </a:r>
            <a:r>
              <a:rPr lang="en-US" dirty="0">
                <a:latin typeface="CMR10"/>
              </a:rPr>
              <a:t>. variables)</a:t>
            </a:r>
          </a:p>
        </p:txBody>
      </p:sp>
      <p:sp>
        <p:nvSpPr>
          <p:cNvPr id="9" name="Rectangle 8">
            <a:extLst>
              <a:ext uri="{FF2B5EF4-FFF2-40B4-BE49-F238E27FC236}">
                <a16:creationId xmlns="" xmlns:a16="http://schemas.microsoft.com/office/drawing/2014/main" id="{6E34CA7D-1857-4D50-8315-24D21B4C144F}"/>
              </a:ext>
            </a:extLst>
          </p:cNvPr>
          <p:cNvSpPr/>
          <p:nvPr/>
        </p:nvSpPr>
        <p:spPr>
          <a:xfrm>
            <a:off x="7413871" y="2336408"/>
            <a:ext cx="367171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Complicating constraints</a:t>
            </a:r>
          </a:p>
        </p:txBody>
      </p:sp>
      <p:sp>
        <p:nvSpPr>
          <p:cNvPr id="10" name="Rectangle 9">
            <a:extLst>
              <a:ext uri="{FF2B5EF4-FFF2-40B4-BE49-F238E27FC236}">
                <a16:creationId xmlns="" xmlns:a16="http://schemas.microsoft.com/office/drawing/2014/main" id="{8CBA3DE9-12B7-448D-8B7A-4BCFD3DF14BD}"/>
              </a:ext>
            </a:extLst>
          </p:cNvPr>
          <p:cNvSpPr/>
          <p:nvPr/>
        </p:nvSpPr>
        <p:spPr>
          <a:xfrm>
            <a:off x="339365" y="5046990"/>
            <a:ext cx="3374796"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Complicating variables</a:t>
            </a:r>
          </a:p>
        </p:txBody>
      </p:sp>
      <p:sp>
        <p:nvSpPr>
          <p:cNvPr id="6" name="Slide Number Placeholder 5"/>
          <p:cNvSpPr>
            <a:spLocks noGrp="1"/>
          </p:cNvSpPr>
          <p:nvPr>
            <p:ph type="sldNum" sz="quarter" idx="12"/>
          </p:nvPr>
        </p:nvSpPr>
        <p:spPr/>
        <p:txBody>
          <a:bodyPr/>
          <a:lstStyle/>
          <a:p>
            <a:fld id="{0FF54DE5-C571-48E8-A5BC-B369434E2F44}" type="slidenum">
              <a:rPr lang="en-US" smtClean="0"/>
              <a:t>9</a:t>
            </a:fld>
            <a:endParaRPr lang="en-US"/>
          </a:p>
        </p:txBody>
      </p:sp>
    </p:spTree>
    <p:extLst>
      <p:ext uri="{BB962C8B-B14F-4D97-AF65-F5344CB8AC3E}">
        <p14:creationId xmlns:p14="http://schemas.microsoft.com/office/powerpoint/2010/main" val="78599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1.8|7.3"/>
</p:tagLst>
</file>

<file path=ppt/tags/tag2.xml><?xml version="1.0" encoding="utf-8"?>
<p:tagLst xmlns:a="http://schemas.openxmlformats.org/drawingml/2006/main" xmlns:r="http://schemas.openxmlformats.org/officeDocument/2006/relationships" xmlns:p="http://schemas.openxmlformats.org/presentationml/2006/main">
  <p:tag name="TIMING" val="|3.3|1.8|7.3"/>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schemas.openxmlformats.org/package/2006/metadata/core-properties"/>
    <ds:schemaRef ds:uri="http://purl.org/dc/dcmitype/"/>
    <ds:schemaRef ds:uri="4873beb7-5857-4685-be1f-d57550cc96cc"/>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2282</TotalTime>
  <Words>2693</Words>
  <Application>Microsoft Macintosh PowerPoint</Application>
  <PresentationFormat>Widescreen</PresentationFormat>
  <Paragraphs>789</Paragraphs>
  <Slides>88</Slides>
  <Notes>36</Notes>
  <HiddenSlides>40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88</vt:i4>
      </vt:variant>
    </vt:vector>
  </HeadingPairs>
  <TitlesOfParts>
    <vt:vector size="102" baseType="lpstr">
      <vt:lpstr>Calibri</vt:lpstr>
      <vt:lpstr>CMMI10</vt:lpstr>
      <vt:lpstr>CMR10</vt:lpstr>
      <vt:lpstr>CMR7</vt:lpstr>
      <vt:lpstr>CMTI10</vt:lpstr>
      <vt:lpstr>Comic Sans MS</vt:lpstr>
      <vt:lpstr>Euphemia</vt:lpstr>
      <vt:lpstr>Microsoft YaHei</vt:lpstr>
      <vt:lpstr>Plantagenet Cherokee</vt:lpstr>
      <vt:lpstr>Times New Roman</vt:lpstr>
      <vt:lpstr>Wingdings</vt:lpstr>
      <vt:lpstr>宋体</vt:lpstr>
      <vt:lpstr>Arial</vt:lpstr>
      <vt:lpstr>Academic Literature 16x9</vt:lpstr>
      <vt:lpstr>Signal processing and Networking for Big Data Applications:  Lecture 7 Mix Integer Programming: Benders decomposition, Branch &amp; Bound, and Other algorithms</vt:lpstr>
      <vt:lpstr>Outline</vt:lpstr>
      <vt:lpstr>Introduction</vt:lpstr>
      <vt:lpstr>Optimization problems</vt:lpstr>
      <vt:lpstr>PowerPoint Presentation</vt:lpstr>
      <vt:lpstr>PowerPoint Presentation</vt:lpstr>
      <vt:lpstr>PowerPoint Presentation</vt:lpstr>
      <vt:lpstr>Why decomposition?</vt:lpstr>
      <vt:lpstr>Two special forms obstruct decomposition</vt:lpstr>
      <vt:lpstr>Algorithms</vt:lpstr>
      <vt:lpstr>Benders decomposition in a nutshell</vt:lpstr>
      <vt:lpstr>linear programming problem </vt:lpstr>
      <vt:lpstr>Linear optimization problem with complicating variables</vt:lpstr>
      <vt:lpstr>Initial idea</vt:lpstr>
      <vt:lpstr>Benders decomposition for linear programming problem</vt:lpstr>
      <vt:lpstr>Benders decomposition for linear programming problem</vt:lpstr>
      <vt:lpstr>Benders decomposition for linear programming problem</vt:lpstr>
      <vt:lpstr>Benders decomposition for linear programming problem</vt:lpstr>
      <vt:lpstr>PowerPoint Presentation</vt:lpstr>
      <vt:lpstr>Remarks</vt:lpstr>
      <vt:lpstr>Subproblem infeasibility</vt:lpstr>
      <vt:lpstr>Flow chart</vt:lpstr>
      <vt:lpstr>Example</vt:lpstr>
      <vt:lpstr>Example</vt:lpstr>
      <vt:lpstr>Example</vt:lpstr>
      <vt:lpstr>Example</vt:lpstr>
      <vt:lpstr>Example</vt:lpstr>
      <vt:lpstr>Example</vt:lpstr>
      <vt:lpstr>Example</vt:lpstr>
      <vt:lpstr>Example</vt:lpstr>
      <vt:lpstr>Example</vt:lpstr>
      <vt:lpstr>Example</vt:lpstr>
      <vt:lpstr>Example</vt:lpstr>
      <vt:lpstr>Nonlinear programming problem </vt:lpstr>
      <vt:lpstr>Benders decomposition for nonlinear programming problem</vt:lpstr>
      <vt:lpstr>Benders decomposition for nonlinear programming problem</vt:lpstr>
      <vt:lpstr>Benders decomposition for nonlinear programming problem</vt:lpstr>
      <vt:lpstr>MIXED-INTEGER PROGRAMMING PROBLEM </vt:lpstr>
      <vt:lpstr>Benders decomposition for mixed-integer programming</vt:lpstr>
      <vt:lpstr>General form of mixed-integer linear programming</vt:lpstr>
      <vt:lpstr>Benders decomposition for MILP problems</vt:lpstr>
      <vt:lpstr>Benders decomposition for MILP problems</vt:lpstr>
      <vt:lpstr>Benders decomposition for MILP problems</vt:lpstr>
      <vt:lpstr>General form of mixed-integer nonlinear programming</vt:lpstr>
      <vt:lpstr>Benders decomposition for mixed-integer nonlinear programming</vt:lpstr>
      <vt:lpstr>Benders decomposition for mixed-integer nonlinear programming</vt:lpstr>
      <vt:lpstr>Benders decomposition for mixed-integer nonlinear programming</vt:lpstr>
      <vt:lpstr>Benders decomposition for mixed-integer nonlinear programming</vt:lpstr>
      <vt:lpstr>Convergence</vt:lpstr>
      <vt:lpstr>Example</vt:lpstr>
      <vt:lpstr>Example</vt:lpstr>
      <vt:lpstr>Example</vt:lpstr>
      <vt:lpstr>Example</vt:lpstr>
      <vt:lpstr>Example</vt:lpstr>
      <vt:lpstr>Example</vt:lpstr>
      <vt:lpstr>BRANCH-AND-BOUND </vt:lpstr>
      <vt:lpstr>Branch-and-Bound</vt:lpstr>
      <vt:lpstr>General idea</vt:lpstr>
      <vt:lpstr>General idea</vt:lpstr>
      <vt:lpstr>Example</vt:lpstr>
      <vt:lpstr>Example</vt:lpstr>
      <vt:lpstr>Example</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reading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paul</dc:creator>
  <cp:lastModifiedBy>Microsoft Office User</cp:lastModifiedBy>
  <cp:revision>135</cp:revision>
  <dcterms:created xsi:type="dcterms:W3CDTF">2017-08-15T04:07:28Z</dcterms:created>
  <dcterms:modified xsi:type="dcterms:W3CDTF">2019-03-10T22:06:48Z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