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heme/themeOverride1.xml" ContentType="application/vnd.openxmlformats-officedocument.themeOverride+xml"/>
  <Override PartName="/ppt/notesSlides/notesSlide16.xml" ContentType="application/vnd.openxmlformats-officedocument.presentationml.notesSlide+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tags/tag52.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tags/tag41.xml" ContentType="application/vnd.openxmlformats-officedocument.presentationml.tags+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tags/tag87.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slides/slide138.xml" ContentType="application/vnd.openxmlformats-officedocument.presentationml.slide+xml"/>
  <Override PartName="/ppt/tags/tag43.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84.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80.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45.xml" ContentType="application/vnd.openxmlformats-officedocument.presentationml.notesSlide+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notesSlides/notesSlide23.xml" ContentType="application/vnd.openxmlformats-officedocument.presentationml.notesSlide+xml"/>
  <Override PartName="/ppt/slides/slide129.xml" ContentType="application/vnd.openxmlformats-officedocument.presentationml.slide+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86.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heme/themeOverride2.xml" ContentType="application/vnd.openxmlformats-officedocument.themeOverride+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slides/slide148.xml" ContentType="application/vnd.openxmlformats-officedocument.presentationml.slide+xml"/>
  <Override PartName="/ppt/tags/tag53.xml" ContentType="application/vnd.openxmlformats-officedocument.presentationml.tags+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handoutMasterIdLst>
    <p:handoutMasterId r:id="rId161"/>
  </p:handoutMasterIdLst>
  <p:sldIdLst>
    <p:sldId id="259" r:id="rId2"/>
    <p:sldId id="650" r:id="rId3"/>
    <p:sldId id="661" r:id="rId4"/>
    <p:sldId id="519" r:id="rId5"/>
    <p:sldId id="525" r:id="rId6"/>
    <p:sldId id="518" r:id="rId7"/>
    <p:sldId id="450" r:id="rId8"/>
    <p:sldId id="451" r:id="rId9"/>
    <p:sldId id="846" r:id="rId10"/>
    <p:sldId id="398" r:id="rId11"/>
    <p:sldId id="399" r:id="rId12"/>
    <p:sldId id="400" r:id="rId13"/>
    <p:sldId id="401" r:id="rId14"/>
    <p:sldId id="693" r:id="rId15"/>
    <p:sldId id="692" r:id="rId16"/>
    <p:sldId id="724" r:id="rId17"/>
    <p:sldId id="405" r:id="rId18"/>
    <p:sldId id="406" r:id="rId19"/>
    <p:sldId id="410" r:id="rId20"/>
    <p:sldId id="467" r:id="rId21"/>
    <p:sldId id="466" r:id="rId22"/>
    <p:sldId id="464" r:id="rId23"/>
    <p:sldId id="725" r:id="rId24"/>
    <p:sldId id="690" r:id="rId25"/>
    <p:sldId id="469" r:id="rId26"/>
    <p:sldId id="848" r:id="rId27"/>
    <p:sldId id="372" r:id="rId28"/>
    <p:sldId id="471" r:id="rId29"/>
    <p:sldId id="666" r:id="rId30"/>
    <p:sldId id="825" r:id="rId31"/>
    <p:sldId id="823" r:id="rId32"/>
    <p:sldId id="856" r:id="rId33"/>
    <p:sldId id="806" r:id="rId34"/>
    <p:sldId id="849" r:id="rId35"/>
    <p:sldId id="850" r:id="rId36"/>
    <p:sldId id="851" r:id="rId37"/>
    <p:sldId id="852" r:id="rId38"/>
    <p:sldId id="853" r:id="rId39"/>
    <p:sldId id="854" r:id="rId40"/>
    <p:sldId id="855" r:id="rId41"/>
    <p:sldId id="859" r:id="rId42"/>
    <p:sldId id="860" r:id="rId43"/>
    <p:sldId id="861" r:id="rId44"/>
    <p:sldId id="668" r:id="rId45"/>
    <p:sldId id="827" r:id="rId46"/>
    <p:sldId id="828" r:id="rId47"/>
    <p:sldId id="831" r:id="rId48"/>
    <p:sldId id="829" r:id="rId49"/>
    <p:sldId id="832" r:id="rId50"/>
    <p:sldId id="847" r:id="rId51"/>
    <p:sldId id="857" r:id="rId52"/>
    <p:sldId id="836" r:id="rId53"/>
    <p:sldId id="834" r:id="rId54"/>
    <p:sldId id="835" r:id="rId55"/>
    <p:sldId id="840" r:id="rId56"/>
    <p:sldId id="841" r:id="rId57"/>
    <p:sldId id="842" r:id="rId58"/>
    <p:sldId id="843" r:id="rId59"/>
    <p:sldId id="837" r:id="rId60"/>
    <p:sldId id="670" r:id="rId61"/>
    <p:sldId id="839" r:id="rId62"/>
    <p:sldId id="672" r:id="rId63"/>
    <p:sldId id="673" r:id="rId64"/>
    <p:sldId id="844" r:id="rId65"/>
    <p:sldId id="845" r:id="rId66"/>
    <p:sldId id="838" r:id="rId67"/>
    <p:sldId id="682" r:id="rId68"/>
    <p:sldId id="770" r:id="rId69"/>
    <p:sldId id="771" r:id="rId70"/>
    <p:sldId id="772" r:id="rId71"/>
    <p:sldId id="773" r:id="rId72"/>
    <p:sldId id="774" r:id="rId73"/>
    <p:sldId id="775" r:id="rId74"/>
    <p:sldId id="776" r:id="rId75"/>
    <p:sldId id="777" r:id="rId76"/>
    <p:sldId id="782" r:id="rId77"/>
    <p:sldId id="783" r:id="rId78"/>
    <p:sldId id="749" r:id="rId79"/>
    <p:sldId id="750" r:id="rId80"/>
    <p:sldId id="751" r:id="rId81"/>
    <p:sldId id="752" r:id="rId82"/>
    <p:sldId id="753" r:id="rId83"/>
    <p:sldId id="754" r:id="rId84"/>
    <p:sldId id="755" r:id="rId85"/>
    <p:sldId id="756" r:id="rId86"/>
    <p:sldId id="757" r:id="rId87"/>
    <p:sldId id="758" r:id="rId88"/>
    <p:sldId id="759" r:id="rId89"/>
    <p:sldId id="729" r:id="rId90"/>
    <p:sldId id="732" r:id="rId91"/>
    <p:sldId id="736" r:id="rId92"/>
    <p:sldId id="737" r:id="rId93"/>
    <p:sldId id="738" r:id="rId94"/>
    <p:sldId id="739" r:id="rId95"/>
    <p:sldId id="740" r:id="rId96"/>
    <p:sldId id="741" r:id="rId97"/>
    <p:sldId id="742" r:id="rId98"/>
    <p:sldId id="743" r:id="rId99"/>
    <p:sldId id="744" r:id="rId100"/>
    <p:sldId id="745" r:id="rId101"/>
    <p:sldId id="746" r:id="rId102"/>
    <p:sldId id="747" r:id="rId103"/>
    <p:sldId id="784" r:id="rId104"/>
    <p:sldId id="785" r:id="rId105"/>
    <p:sldId id="794" r:id="rId106"/>
    <p:sldId id="795" r:id="rId107"/>
    <p:sldId id="796" r:id="rId108"/>
    <p:sldId id="797" r:id="rId109"/>
    <p:sldId id="798" r:id="rId110"/>
    <p:sldId id="799" r:id="rId111"/>
    <p:sldId id="800" r:id="rId112"/>
    <p:sldId id="804" r:id="rId113"/>
    <p:sldId id="734" r:id="rId114"/>
    <p:sldId id="735" r:id="rId115"/>
    <p:sldId id="786" r:id="rId116"/>
    <p:sldId id="787" r:id="rId117"/>
    <p:sldId id="788" r:id="rId118"/>
    <p:sldId id="748" r:id="rId119"/>
    <p:sldId id="720" r:id="rId120"/>
    <p:sldId id="760" r:id="rId121"/>
    <p:sldId id="761" r:id="rId122"/>
    <p:sldId id="762" r:id="rId123"/>
    <p:sldId id="763" r:id="rId124"/>
    <p:sldId id="764" r:id="rId125"/>
    <p:sldId id="765" r:id="rId126"/>
    <p:sldId id="766" r:id="rId127"/>
    <p:sldId id="717" r:id="rId128"/>
    <p:sldId id="477" r:id="rId129"/>
    <p:sldId id="478" r:id="rId130"/>
    <p:sldId id="479" r:id="rId131"/>
    <p:sldId id="480" r:id="rId132"/>
    <p:sldId id="481" r:id="rId133"/>
    <p:sldId id="482" r:id="rId134"/>
    <p:sldId id="484" r:id="rId135"/>
    <p:sldId id="485" r:id="rId136"/>
    <p:sldId id="486" r:id="rId137"/>
    <p:sldId id="487" r:id="rId138"/>
    <p:sldId id="488" r:id="rId139"/>
    <p:sldId id="489" r:id="rId140"/>
    <p:sldId id="490" r:id="rId141"/>
    <p:sldId id="822" r:id="rId142"/>
    <p:sldId id="722" r:id="rId143"/>
    <p:sldId id="808" r:id="rId144"/>
    <p:sldId id="809" r:id="rId145"/>
    <p:sldId id="811" r:id="rId146"/>
    <p:sldId id="812" r:id="rId147"/>
    <p:sldId id="813" r:id="rId148"/>
    <p:sldId id="814" r:id="rId149"/>
    <p:sldId id="815" r:id="rId150"/>
    <p:sldId id="816" r:id="rId151"/>
    <p:sldId id="817" r:id="rId152"/>
    <p:sldId id="818" r:id="rId153"/>
    <p:sldId id="819" r:id="rId154"/>
    <p:sldId id="820" r:id="rId155"/>
    <p:sldId id="805" r:id="rId156"/>
    <p:sldId id="863" r:id="rId157"/>
    <p:sldId id="862" r:id="rId158"/>
    <p:sldId id="285" r:id="rId159"/>
  </p:sldIdLst>
  <p:sldSz cx="9144000" cy="6858000" type="screen4x3"/>
  <p:notesSz cx="6858000" cy="9144000"/>
  <p:custDataLst>
    <p:tags r:id="rId162"/>
  </p:custDataLst>
  <p:defaultTextStyle>
    <a:defPPr>
      <a:defRPr lang="en-US"/>
    </a:defPPr>
    <a:lvl1pPr algn="l" rtl="0" fontAlgn="base">
      <a:spcBef>
        <a:spcPct val="0"/>
      </a:spcBef>
      <a:spcAft>
        <a:spcPct val="0"/>
      </a:spcAft>
      <a:defRPr sz="2000" kern="1200">
        <a:solidFill>
          <a:srgbClr val="000000"/>
        </a:solidFill>
        <a:latin typeface="Arial" charset="0"/>
        <a:ea typeface="宋体" pitchFamily="2" charset="-122"/>
        <a:cs typeface="+mn-cs"/>
      </a:defRPr>
    </a:lvl1pPr>
    <a:lvl2pPr marL="457200" algn="l" rtl="0" fontAlgn="base">
      <a:spcBef>
        <a:spcPct val="0"/>
      </a:spcBef>
      <a:spcAft>
        <a:spcPct val="0"/>
      </a:spcAft>
      <a:defRPr sz="2000" kern="1200">
        <a:solidFill>
          <a:srgbClr val="000000"/>
        </a:solidFill>
        <a:latin typeface="Arial" charset="0"/>
        <a:ea typeface="宋体" pitchFamily="2" charset="-122"/>
        <a:cs typeface="+mn-cs"/>
      </a:defRPr>
    </a:lvl2pPr>
    <a:lvl3pPr marL="914400" algn="l" rtl="0" fontAlgn="base">
      <a:spcBef>
        <a:spcPct val="0"/>
      </a:spcBef>
      <a:spcAft>
        <a:spcPct val="0"/>
      </a:spcAft>
      <a:defRPr sz="2000" kern="1200">
        <a:solidFill>
          <a:srgbClr val="000000"/>
        </a:solidFill>
        <a:latin typeface="Arial" charset="0"/>
        <a:ea typeface="宋体" pitchFamily="2" charset="-122"/>
        <a:cs typeface="+mn-cs"/>
      </a:defRPr>
    </a:lvl3pPr>
    <a:lvl4pPr marL="1371600" algn="l" rtl="0" fontAlgn="base">
      <a:spcBef>
        <a:spcPct val="0"/>
      </a:spcBef>
      <a:spcAft>
        <a:spcPct val="0"/>
      </a:spcAft>
      <a:defRPr sz="2000" kern="1200">
        <a:solidFill>
          <a:srgbClr val="000000"/>
        </a:solidFill>
        <a:latin typeface="Arial" charset="0"/>
        <a:ea typeface="宋体" pitchFamily="2" charset="-122"/>
        <a:cs typeface="+mn-cs"/>
      </a:defRPr>
    </a:lvl4pPr>
    <a:lvl5pPr marL="1828800" algn="l" rtl="0" fontAlgn="base">
      <a:spcBef>
        <a:spcPct val="0"/>
      </a:spcBef>
      <a:spcAft>
        <a:spcPct val="0"/>
      </a:spcAft>
      <a:defRPr sz="2000" kern="1200">
        <a:solidFill>
          <a:srgbClr val="000000"/>
        </a:solidFill>
        <a:latin typeface="Arial" charset="0"/>
        <a:ea typeface="宋体" pitchFamily="2" charset="-122"/>
        <a:cs typeface="+mn-cs"/>
      </a:defRPr>
    </a:lvl5pPr>
    <a:lvl6pPr marL="2286000" algn="l" defTabSz="914400" rtl="0" eaLnBrk="1" latinLnBrk="0" hangingPunct="1">
      <a:defRPr sz="2000" kern="1200">
        <a:solidFill>
          <a:srgbClr val="000000"/>
        </a:solidFill>
        <a:latin typeface="Arial" charset="0"/>
        <a:ea typeface="宋体" pitchFamily="2" charset="-122"/>
        <a:cs typeface="+mn-cs"/>
      </a:defRPr>
    </a:lvl6pPr>
    <a:lvl7pPr marL="2743200" algn="l" defTabSz="914400" rtl="0" eaLnBrk="1" latinLnBrk="0" hangingPunct="1">
      <a:defRPr sz="2000" kern="1200">
        <a:solidFill>
          <a:srgbClr val="000000"/>
        </a:solidFill>
        <a:latin typeface="Arial" charset="0"/>
        <a:ea typeface="宋体" pitchFamily="2" charset="-122"/>
        <a:cs typeface="+mn-cs"/>
      </a:defRPr>
    </a:lvl7pPr>
    <a:lvl8pPr marL="3200400" algn="l" defTabSz="914400" rtl="0" eaLnBrk="1" latinLnBrk="0" hangingPunct="1">
      <a:defRPr sz="2000" kern="1200">
        <a:solidFill>
          <a:srgbClr val="000000"/>
        </a:solidFill>
        <a:latin typeface="Arial" charset="0"/>
        <a:ea typeface="宋体" pitchFamily="2" charset="-122"/>
        <a:cs typeface="+mn-cs"/>
      </a:defRPr>
    </a:lvl8pPr>
    <a:lvl9pPr marL="3657600" algn="l" defTabSz="914400" rtl="0" eaLnBrk="1" latinLnBrk="0" hangingPunct="1">
      <a:defRPr sz="2000" kern="1200">
        <a:solidFill>
          <a:srgbClr val="000000"/>
        </a:solidFill>
        <a:latin typeface="Arial" charset="0"/>
        <a:ea typeface="宋体"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158">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00"/>
    <a:srgbClr val="00FF00"/>
    <a:srgbClr val="0066FF"/>
    <a:srgbClr val="5DBA00"/>
    <a:srgbClr val="008080"/>
    <a:srgbClr val="DB8BD5"/>
    <a:srgbClr val="FF6600"/>
    <a:srgbClr val="B6DD6F"/>
    <a:srgbClr val="FED99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70" autoAdjust="0"/>
    <p:restoredTop sz="87647" autoAdjust="0"/>
  </p:normalViewPr>
  <p:slideViewPr>
    <p:cSldViewPr snapToObjects="1">
      <p:cViewPr varScale="1">
        <p:scale>
          <a:sx n="66" d="100"/>
          <a:sy n="66" d="100"/>
        </p:scale>
        <p:origin x="-732" y="-108"/>
      </p:cViewPr>
      <p:guideLst>
        <p:guide orient="horz" pos="2160"/>
        <p:guide pos="158"/>
      </p:guideLst>
    </p:cSldViewPr>
  </p:slideViewPr>
  <p:outlineViewPr>
    <p:cViewPr>
      <p:scale>
        <a:sx n="33" d="100"/>
        <a:sy n="33" d="100"/>
      </p:scale>
      <p:origin x="0" y="-238266"/>
    </p:cViewPr>
  </p:outlineViewPr>
  <p:notesTextViewPr>
    <p:cViewPr>
      <p:scale>
        <a:sx n="100" d="100"/>
        <a:sy n="100" d="100"/>
      </p:scale>
      <p:origin x="0" y="0"/>
    </p:cViewPr>
  </p:notesTextViewPr>
  <p:sorterViewPr>
    <p:cViewPr>
      <p:scale>
        <a:sx n="66" d="100"/>
        <a:sy n="66" d="100"/>
      </p:scale>
      <p:origin x="0" y="16350"/>
    </p:cViewPr>
  </p:sorterViewPr>
  <p:notesViewPr>
    <p:cSldViewPr snapToObjects="1">
      <p:cViewPr varScale="1">
        <p:scale>
          <a:sx n="65" d="100"/>
          <a:sy n="65" d="100"/>
        </p:scale>
        <p:origin x="-2844"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7.emf"/><Relationship Id="rId1" Type="http://schemas.openxmlformats.org/officeDocument/2006/relationships/image" Target="../media/image66.emf"/><Relationship Id="rId5" Type="http://schemas.openxmlformats.org/officeDocument/2006/relationships/image" Target="../media/image69.emf"/><Relationship Id="rId4" Type="http://schemas.openxmlformats.org/officeDocument/2006/relationships/image" Target="../media/image6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88.emf"/><Relationship Id="rId5" Type="http://schemas.openxmlformats.org/officeDocument/2006/relationships/image" Target="../media/image69.emf"/><Relationship Id="rId4" Type="http://schemas.openxmlformats.org/officeDocument/2006/relationships/image" Target="../media/image6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7.emf"/><Relationship Id="rId1" Type="http://schemas.openxmlformats.org/officeDocument/2006/relationships/image" Target="../media/image66.emf"/><Relationship Id="rId5" Type="http://schemas.openxmlformats.org/officeDocument/2006/relationships/image" Target="../media/image69.emf"/><Relationship Id="rId4" Type="http://schemas.openxmlformats.org/officeDocument/2006/relationships/image" Target="../media/image6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 Id="rId4" Type="http://schemas.openxmlformats.org/officeDocument/2006/relationships/image" Target="../media/image15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image" Target="../media/image245.wmf"/><Relationship Id="rId1" Type="http://schemas.openxmlformats.org/officeDocument/2006/relationships/image" Target="../media/image24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5.wmf"/><Relationship Id="rId1" Type="http://schemas.openxmlformats.org/officeDocument/2006/relationships/image" Target="../media/image244.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260.wmf"/><Relationship Id="rId13" Type="http://schemas.openxmlformats.org/officeDocument/2006/relationships/image" Target="../media/image265.wmf"/><Relationship Id="rId18" Type="http://schemas.openxmlformats.org/officeDocument/2006/relationships/image" Target="../media/image270.wmf"/><Relationship Id="rId26" Type="http://schemas.openxmlformats.org/officeDocument/2006/relationships/image" Target="../media/image278.wmf"/><Relationship Id="rId3" Type="http://schemas.openxmlformats.org/officeDocument/2006/relationships/image" Target="../media/image255.wmf"/><Relationship Id="rId21" Type="http://schemas.openxmlformats.org/officeDocument/2006/relationships/image" Target="../media/image273.wmf"/><Relationship Id="rId34" Type="http://schemas.openxmlformats.org/officeDocument/2006/relationships/image" Target="../media/image286.wmf"/><Relationship Id="rId7" Type="http://schemas.openxmlformats.org/officeDocument/2006/relationships/image" Target="../media/image259.wmf"/><Relationship Id="rId12" Type="http://schemas.openxmlformats.org/officeDocument/2006/relationships/image" Target="../media/image264.wmf"/><Relationship Id="rId17" Type="http://schemas.openxmlformats.org/officeDocument/2006/relationships/image" Target="../media/image269.wmf"/><Relationship Id="rId25" Type="http://schemas.openxmlformats.org/officeDocument/2006/relationships/image" Target="../media/image277.wmf"/><Relationship Id="rId33" Type="http://schemas.openxmlformats.org/officeDocument/2006/relationships/image" Target="../media/image285.wmf"/><Relationship Id="rId2" Type="http://schemas.openxmlformats.org/officeDocument/2006/relationships/image" Target="../media/image254.wmf"/><Relationship Id="rId16" Type="http://schemas.openxmlformats.org/officeDocument/2006/relationships/image" Target="../media/image268.wmf"/><Relationship Id="rId20" Type="http://schemas.openxmlformats.org/officeDocument/2006/relationships/image" Target="../media/image272.wmf"/><Relationship Id="rId29" Type="http://schemas.openxmlformats.org/officeDocument/2006/relationships/image" Target="../media/image281.wmf"/><Relationship Id="rId1" Type="http://schemas.openxmlformats.org/officeDocument/2006/relationships/image" Target="../media/image253.wmf"/><Relationship Id="rId6" Type="http://schemas.openxmlformats.org/officeDocument/2006/relationships/image" Target="../media/image258.wmf"/><Relationship Id="rId11" Type="http://schemas.openxmlformats.org/officeDocument/2006/relationships/image" Target="../media/image263.wmf"/><Relationship Id="rId24" Type="http://schemas.openxmlformats.org/officeDocument/2006/relationships/image" Target="../media/image276.wmf"/><Relationship Id="rId32" Type="http://schemas.openxmlformats.org/officeDocument/2006/relationships/image" Target="../media/image284.wmf"/><Relationship Id="rId37" Type="http://schemas.openxmlformats.org/officeDocument/2006/relationships/image" Target="../media/image289.wmf"/><Relationship Id="rId5" Type="http://schemas.openxmlformats.org/officeDocument/2006/relationships/image" Target="../media/image257.wmf"/><Relationship Id="rId15" Type="http://schemas.openxmlformats.org/officeDocument/2006/relationships/image" Target="../media/image267.wmf"/><Relationship Id="rId23" Type="http://schemas.openxmlformats.org/officeDocument/2006/relationships/image" Target="../media/image275.wmf"/><Relationship Id="rId28" Type="http://schemas.openxmlformats.org/officeDocument/2006/relationships/image" Target="../media/image280.wmf"/><Relationship Id="rId36" Type="http://schemas.openxmlformats.org/officeDocument/2006/relationships/image" Target="../media/image288.wmf"/><Relationship Id="rId10" Type="http://schemas.openxmlformats.org/officeDocument/2006/relationships/image" Target="../media/image262.wmf"/><Relationship Id="rId19" Type="http://schemas.openxmlformats.org/officeDocument/2006/relationships/image" Target="../media/image271.wmf"/><Relationship Id="rId31" Type="http://schemas.openxmlformats.org/officeDocument/2006/relationships/image" Target="../media/image283.wmf"/><Relationship Id="rId4" Type="http://schemas.openxmlformats.org/officeDocument/2006/relationships/image" Target="../media/image256.wmf"/><Relationship Id="rId9" Type="http://schemas.openxmlformats.org/officeDocument/2006/relationships/image" Target="../media/image261.wmf"/><Relationship Id="rId14" Type="http://schemas.openxmlformats.org/officeDocument/2006/relationships/image" Target="../media/image266.wmf"/><Relationship Id="rId22" Type="http://schemas.openxmlformats.org/officeDocument/2006/relationships/image" Target="../media/image274.wmf"/><Relationship Id="rId27" Type="http://schemas.openxmlformats.org/officeDocument/2006/relationships/image" Target="../media/image279.wmf"/><Relationship Id="rId30" Type="http://schemas.openxmlformats.org/officeDocument/2006/relationships/image" Target="../media/image282.wmf"/><Relationship Id="rId35" Type="http://schemas.openxmlformats.org/officeDocument/2006/relationships/image" Target="../media/image28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5" Type="http://schemas.openxmlformats.org/officeDocument/2006/relationships/image" Target="../media/image53.emf"/><Relationship Id="rId4" Type="http://schemas.openxmlformats.org/officeDocument/2006/relationships/image" Target="../media/image5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49.emf"/><Relationship Id="rId4" Type="http://schemas.openxmlformats.org/officeDocument/2006/relationships/image" Target="../media/image5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7.emf"/><Relationship Id="rId1" Type="http://schemas.openxmlformats.org/officeDocument/2006/relationships/image" Target="../media/image66.emf"/><Relationship Id="rId5" Type="http://schemas.openxmlformats.org/officeDocument/2006/relationships/image" Target="../media/image69.emf"/><Relationship Id="rId4"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A9E116A1-28C6-4717-AD97-D7CC9FEE760B}" type="datetime1">
              <a:rPr lang="zh-CN" altLang="en-US"/>
              <a:pPr>
                <a:defRPr/>
              </a:pPr>
              <a:t>2013-9-17</a:t>
            </a:fld>
            <a:endParaRPr lang="en-US" altLang="zh-CN"/>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EBF684F7-0FE0-443F-8FB7-2CA8472605B0}" type="slidenum">
              <a:rPr lang="zh-CN" altLang="en-US"/>
              <a:pPr>
                <a:defRPr/>
              </a:pPr>
              <a:t>‹#›</a:t>
            </a:fld>
            <a:endParaRPr lang="en-US" altLang="zh-CN"/>
          </a:p>
        </p:txBody>
      </p:sp>
    </p:spTree>
    <p:extLst>
      <p:ext uri="{BB962C8B-B14F-4D97-AF65-F5344CB8AC3E}">
        <p14:creationId xmlns="" xmlns:p14="http://schemas.microsoft.com/office/powerpoint/2010/main" val="41236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C5253F11-DE08-4D41-9BD1-BCFC45290B63}" type="datetime1">
              <a:rPr lang="zh-CN" altLang="en-US"/>
              <a:pPr>
                <a:defRPr/>
              </a:pPr>
              <a:t>2013-9-17</a:t>
            </a:fld>
            <a:endParaRPr lang="en-US" altLang="zh-CN"/>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Textmasterformate durch Klicken bearbeiten</a:t>
            </a:r>
          </a:p>
          <a:p>
            <a:pPr lvl="1"/>
            <a:r>
              <a:rPr lang="en-US" altLang="zh-CN" noProof="0" smtClean="0"/>
              <a:t>Zweite Ebene</a:t>
            </a:r>
          </a:p>
          <a:p>
            <a:pPr lvl="2"/>
            <a:r>
              <a:rPr lang="en-US" altLang="zh-CN" noProof="0" smtClean="0"/>
              <a:t>Dritte Ebene</a:t>
            </a:r>
          </a:p>
          <a:p>
            <a:pPr lvl="3"/>
            <a:r>
              <a:rPr lang="en-US" altLang="zh-CN" noProof="0" smtClean="0"/>
              <a:t>Vierte Ebene</a:t>
            </a:r>
          </a:p>
          <a:p>
            <a:pPr lvl="4"/>
            <a:r>
              <a:rPr lang="en-US" altLang="zh-CN" noProof="0"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B35E1F3D-ED9E-405E-AF1C-9F2937595A14}" type="slidenum">
              <a:rPr lang="zh-CN" altLang="en-US"/>
              <a:pPr>
                <a:defRPr/>
              </a:pPr>
              <a:t>‹#›</a:t>
            </a:fld>
            <a:endParaRPr lang="en-US" altLang="zh-CN"/>
          </a:p>
        </p:txBody>
      </p:sp>
    </p:spTree>
    <p:extLst>
      <p:ext uri="{BB962C8B-B14F-4D97-AF65-F5344CB8AC3E}">
        <p14:creationId xmlns="" xmlns:p14="http://schemas.microsoft.com/office/powerpoint/2010/main" val="420323721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zh-CN" altLang="en-US" dirty="0" smtClean="0">
              <a:cs typeface="Arial" charset="0"/>
            </a:endParaRPr>
          </a:p>
        </p:txBody>
      </p:sp>
    </p:spTree>
    <p:extLst>
      <p:ext uri="{BB962C8B-B14F-4D97-AF65-F5344CB8AC3E}">
        <p14:creationId xmlns="" xmlns:p14="http://schemas.microsoft.com/office/powerpoint/2010/main" val="230756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889B1265-04CB-436B-BA1C-A62AE2702618}" type="slidenum">
              <a:rPr lang="zh-CN" altLang="en-US" smtClean="0"/>
              <a:pPr>
                <a:defRPr/>
              </a:pPr>
              <a:t>31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889B1265-04CB-436B-BA1C-A62AE2702618}" type="slidenum">
              <a:rPr lang="zh-CN" altLang="en-US" smtClean="0"/>
              <a:pPr>
                <a:defRPr/>
              </a:pPr>
              <a:t>33</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Ø"/>
            </a:pPr>
            <a:r>
              <a:rPr lang="en-US" altLang="zh-CN" sz="1200" dirty="0" smtClean="0">
                <a:latin typeface="Times New Roman" pitchFamily="18" charset="0"/>
                <a:cs typeface="Times New Roman" pitchFamily="18" charset="0"/>
              </a:rPr>
              <a:t>As the maximum distance between users in a pair increases, the performance of direct communication  degrades. There exists a threshold value of L for deciding whether to use D2D communication.</a:t>
            </a:r>
          </a:p>
          <a:p>
            <a:pPr>
              <a:buFont typeface="Wingdings" pitchFamily="2" charset="2"/>
              <a:buChar char="Ø"/>
            </a:pPr>
            <a:r>
              <a:rPr lang="en-US" altLang="zh-CN" sz="1200" dirty="0" smtClean="0">
                <a:latin typeface="Times New Roman" pitchFamily="18" charset="0"/>
                <a:cs typeface="Times New Roman" pitchFamily="18" charset="0"/>
              </a:rPr>
              <a:t>PL mode is a method to solve the problem. Choose the better channel condition from cellular and D2D communication can obtain an optimal performance results.</a:t>
            </a:r>
          </a:p>
          <a:p>
            <a:endParaRPr lang="zh-CN" altLang="en-US" dirty="0"/>
          </a:p>
        </p:txBody>
      </p:sp>
      <p:sp>
        <p:nvSpPr>
          <p:cNvPr id="4" name="灯片编号占位符 3"/>
          <p:cNvSpPr>
            <a:spLocks noGrp="1"/>
          </p:cNvSpPr>
          <p:nvPr>
            <p:ph type="sldNum" sz="quarter" idx="10"/>
          </p:nvPr>
        </p:nvSpPr>
        <p:spPr/>
        <p:txBody>
          <a:bodyPr/>
          <a:lstStyle/>
          <a:p>
            <a:fld id="{FE5CAE5B-4719-4151-92C9-A79E943F4293}" type="slidenum">
              <a:rPr lang="zh-CN" altLang="en-US" smtClean="0"/>
              <a:pPr/>
              <a:t>48</a:t>
            </a:fld>
            <a:endParaRPr lang="zh-CN" altLang="en-US"/>
          </a:p>
        </p:txBody>
      </p:sp>
    </p:spTree>
    <p:extLst>
      <p:ext uri="{BB962C8B-B14F-4D97-AF65-F5344CB8AC3E}">
        <p14:creationId xmlns="" xmlns:p14="http://schemas.microsoft.com/office/powerpoint/2010/main" val="100200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A7091E3-EBEC-44E8-B1AA-4DCE8D0719FE}" type="slidenum">
              <a:rPr lang="en-US" altLang="zh-CN" smtClean="0"/>
              <a:pPr>
                <a:defRPr/>
              </a:pPr>
              <a:t>55</a:t>
            </a:fld>
            <a:endParaRPr lang="en-US" altLang="zh-CN"/>
          </a:p>
        </p:txBody>
      </p:sp>
    </p:spTree>
    <p:extLst>
      <p:ext uri="{BB962C8B-B14F-4D97-AF65-F5344CB8AC3E}">
        <p14:creationId xmlns="" xmlns:p14="http://schemas.microsoft.com/office/powerpoint/2010/main" val="3632565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A7091E3-EBEC-44E8-B1AA-4DCE8D0719FE}" type="slidenum">
              <a:rPr lang="en-US" altLang="zh-CN" smtClean="0"/>
              <a:pPr>
                <a:defRPr/>
              </a:pPr>
              <a:t>56</a:t>
            </a:fld>
            <a:endParaRPr lang="en-US" altLang="zh-CN"/>
          </a:p>
        </p:txBody>
      </p:sp>
    </p:spTree>
    <p:extLst>
      <p:ext uri="{BB962C8B-B14F-4D97-AF65-F5344CB8AC3E}">
        <p14:creationId xmlns="" xmlns:p14="http://schemas.microsoft.com/office/powerpoint/2010/main" val="190487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zh-CN" altLang="en-US">
              <a:latin typeface="Calibri" charset="0"/>
              <a:ea typeface="宋体" charset="0"/>
            </a:endParaRPr>
          </a:p>
        </p:txBody>
      </p:sp>
      <p:sp>
        <p:nvSpPr>
          <p:cNvPr id="4506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fld id="{265FC9CC-682A-3D47-8AB1-3C5469AAFBC8}" type="slidenum">
              <a:rPr lang="en-US" altLang="zh-CN">
                <a:latin typeface="Calibri" charset="0"/>
                <a:ea typeface="宋体" charset="0"/>
                <a:cs typeface="宋体" charset="0"/>
              </a:rPr>
              <a:pPr/>
              <a:t>57</a:t>
            </a:fld>
            <a:endParaRPr lang="en-US" altLang="zh-CN">
              <a:latin typeface="Calibri" charset="0"/>
              <a:ea typeface="宋体" charset="0"/>
              <a:cs typeface="宋体" charset="0"/>
            </a:endParaRPr>
          </a:p>
        </p:txBody>
      </p:sp>
    </p:spTree>
    <p:extLst>
      <p:ext uri="{BB962C8B-B14F-4D97-AF65-F5344CB8AC3E}">
        <p14:creationId xmlns="" xmlns:p14="http://schemas.microsoft.com/office/powerpoint/2010/main" val="216402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A7091E3-EBEC-44E8-B1AA-4DCE8D0719FE}" type="slidenum">
              <a:rPr lang="en-US" altLang="zh-CN" smtClean="0"/>
              <a:pPr>
                <a:defRPr/>
              </a:pPr>
              <a:t>58</a:t>
            </a:fld>
            <a:endParaRPr lang="en-US" altLang="zh-CN"/>
          </a:p>
        </p:txBody>
      </p:sp>
    </p:spTree>
    <p:extLst>
      <p:ext uri="{BB962C8B-B14F-4D97-AF65-F5344CB8AC3E}">
        <p14:creationId xmlns="" xmlns:p14="http://schemas.microsoft.com/office/powerpoint/2010/main" val="3989259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E5CAE5B-4719-4151-92C9-A79E943F4293}" type="slidenum">
              <a:rPr lang="zh-CN" altLang="en-US" smtClean="0"/>
              <a:pPr/>
              <a:t>60</a:t>
            </a:fld>
            <a:endParaRPr lang="zh-CN" altLang="en-US"/>
          </a:p>
        </p:txBody>
      </p:sp>
    </p:spTree>
    <p:extLst>
      <p:ext uri="{BB962C8B-B14F-4D97-AF65-F5344CB8AC3E}">
        <p14:creationId xmlns="" xmlns:p14="http://schemas.microsoft.com/office/powerpoint/2010/main" val="192045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82679-15FD-42A2-A3A2-D77F5563001C}" type="slidenum">
              <a:rPr lang="en-US" altLang="zh-CN"/>
              <a:pPr/>
              <a:t>6</a:t>
            </a:fld>
            <a:endParaRPr lang="en-US" altLang="zh-CN"/>
          </a:p>
        </p:txBody>
      </p:sp>
      <p:sp>
        <p:nvSpPr>
          <p:cNvPr id="38914" name="Rectangle 2"/>
          <p:cNvSpPr>
            <a:spLocks noGrp="1" noRot="1" noChangeAspect="1" noChangeArrowheads="1" noTextEdit="1"/>
          </p:cNvSpPr>
          <p:nvPr>
            <p:ph type="sldImg"/>
          </p:nvPr>
        </p:nvSpPr>
        <p:spPr>
          <a:xfrm>
            <a:off x="1144588" y="685800"/>
            <a:ext cx="4572000" cy="3429000"/>
          </a:xfrm>
          <a:ln/>
        </p:spPr>
      </p:sp>
      <p:sp>
        <p:nvSpPr>
          <p:cNvPr id="38915" name="Rectangle 3"/>
          <p:cNvSpPr>
            <a:spLocks noGrp="1" noChangeArrowheads="1"/>
          </p:cNvSpPr>
          <p:nvPr>
            <p:ph type="body" idx="1"/>
          </p:nvPr>
        </p:nvSpPr>
        <p:spPr>
          <a:xfrm>
            <a:off x="914400" y="4344988"/>
            <a:ext cx="5029200" cy="4113212"/>
          </a:xfrm>
        </p:spPr>
        <p:txBody>
          <a:bodyPr/>
          <a:lstStyle/>
          <a:p>
            <a:endParaRPr lang="zh-CN" altLang="zh-CN"/>
          </a:p>
        </p:txBody>
      </p:sp>
    </p:spTree>
    <p:extLst>
      <p:ext uri="{BB962C8B-B14F-4D97-AF65-F5344CB8AC3E}">
        <p14:creationId xmlns="" xmlns:p14="http://schemas.microsoft.com/office/powerpoint/2010/main" val="3140416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E5CAE5B-4719-4151-92C9-A79E943F4293}" type="slidenum">
              <a:rPr lang="zh-CN" altLang="en-US" smtClean="0"/>
              <a:pPr/>
              <a:t>62</a:t>
            </a:fld>
            <a:endParaRPr lang="zh-CN" altLang="en-US"/>
          </a:p>
        </p:txBody>
      </p:sp>
    </p:spTree>
    <p:extLst>
      <p:ext uri="{BB962C8B-B14F-4D97-AF65-F5344CB8AC3E}">
        <p14:creationId xmlns="" xmlns:p14="http://schemas.microsoft.com/office/powerpoint/2010/main" val="3116005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Ø"/>
            </a:pPr>
            <a:r>
              <a:rPr lang="en-US" altLang="zh-CN" dirty="0" smtClean="0">
                <a:solidFill>
                  <a:srgbClr val="0066FF"/>
                </a:solidFill>
                <a:latin typeface="Gill Sans MT" pitchFamily="34" charset="0"/>
              </a:rPr>
              <a:t>Downlink</a:t>
            </a:r>
          </a:p>
          <a:p>
            <a:pPr>
              <a:buFont typeface="Wingdings" pitchFamily="2" charset="2"/>
              <a:buChar char="Ø"/>
            </a:pPr>
            <a:r>
              <a:rPr lang="en-US" altLang="zh-CN" dirty="0" smtClean="0">
                <a:latin typeface="Gill Sans MT" pitchFamily="34" charset="0"/>
              </a:rPr>
              <a:t>D2D SINR is better when the pair is farther away from BS.</a:t>
            </a:r>
          </a:p>
          <a:p>
            <a:pPr>
              <a:buFont typeface="Wingdings" pitchFamily="2" charset="2"/>
              <a:buChar char="Ø"/>
            </a:pPr>
            <a:r>
              <a:rPr lang="en-US" altLang="zh-CN" dirty="0" smtClean="0">
                <a:latin typeface="Gill Sans MT" pitchFamily="34" charset="0"/>
              </a:rPr>
              <a:t>Cellular (UE1) SINR is less sensitive to the location of D2D users.</a:t>
            </a:r>
          </a:p>
          <a:p>
            <a:pPr>
              <a:buFont typeface="Wingdings" pitchFamily="2" charset="2"/>
              <a:buChar char="Ø"/>
            </a:pPr>
            <a:r>
              <a:rPr lang="en-US" altLang="zh-CN" dirty="0" smtClean="0">
                <a:latin typeface="Gill Sans MT" pitchFamily="34" charset="0"/>
              </a:rPr>
              <a:t>UE1 SINR is better than D2D SINR. </a:t>
            </a:r>
          </a:p>
          <a:p>
            <a:pPr>
              <a:buFont typeface="Wingdings" pitchFamily="2" charset="2"/>
              <a:buChar char="Ø"/>
            </a:pPr>
            <a:r>
              <a:rPr lang="en-US" altLang="zh-CN" dirty="0" smtClean="0">
                <a:latin typeface="Gill Sans MT" pitchFamily="34" charset="0"/>
              </a:rPr>
              <a:t>Uplink</a:t>
            </a:r>
          </a:p>
          <a:p>
            <a:pPr>
              <a:buFont typeface="Wingdings" pitchFamily="2" charset="2"/>
              <a:buChar char="Ø"/>
            </a:pPr>
            <a:r>
              <a:rPr lang="en-US" altLang="zh-CN" dirty="0" smtClean="0">
                <a:latin typeface="Gill Sans MT" pitchFamily="34" charset="0"/>
              </a:rPr>
              <a:t>D2D SINR is almost unchanged as the distance from BS to the pair changes.</a:t>
            </a:r>
          </a:p>
          <a:p>
            <a:pPr>
              <a:buFont typeface="Wingdings" pitchFamily="2" charset="2"/>
              <a:buChar char="Ø"/>
            </a:pPr>
            <a:r>
              <a:rPr lang="en-US" altLang="zh-CN" dirty="0" smtClean="0">
                <a:latin typeface="Gill Sans MT" pitchFamily="34" charset="0"/>
              </a:rPr>
              <a:t>BS SINR is better when D2D pair is farther away from BS.</a:t>
            </a:r>
          </a:p>
          <a:p>
            <a:pPr>
              <a:buFont typeface="Wingdings" pitchFamily="2" charset="2"/>
              <a:buChar char="Ø"/>
            </a:pPr>
            <a:r>
              <a:rPr lang="en-US" altLang="zh-CN" dirty="0" smtClean="0">
                <a:latin typeface="Gill Sans MT" pitchFamily="34" charset="0"/>
              </a:rPr>
              <a:t>D2D SINR is better than BS SINR. </a:t>
            </a:r>
          </a:p>
          <a:p>
            <a:pPr>
              <a:buFont typeface="Wingdings" pitchFamily="2" charset="2"/>
              <a:buChar char="Ø"/>
            </a:pPr>
            <a:endParaRPr lang="zh-CN" altLang="en-US" dirty="0" smtClean="0">
              <a:latin typeface="Gill Sans MT" pitchFamily="34" charset="0"/>
            </a:endParaRPr>
          </a:p>
          <a:p>
            <a:endParaRPr lang="zh-CN" altLang="en-US" dirty="0"/>
          </a:p>
        </p:txBody>
      </p:sp>
      <p:sp>
        <p:nvSpPr>
          <p:cNvPr id="4" name="灯片编号占位符 3"/>
          <p:cNvSpPr>
            <a:spLocks noGrp="1"/>
          </p:cNvSpPr>
          <p:nvPr>
            <p:ph type="sldNum" sz="quarter" idx="10"/>
          </p:nvPr>
        </p:nvSpPr>
        <p:spPr/>
        <p:txBody>
          <a:bodyPr/>
          <a:lstStyle/>
          <a:p>
            <a:fld id="{FE5CAE5B-4719-4151-92C9-A79E943F4293}" type="slidenum">
              <a:rPr lang="zh-CN" altLang="en-US" smtClean="0"/>
              <a:pPr/>
              <a:t>63</a:t>
            </a:fld>
            <a:endParaRPr lang="zh-CN" altLang="en-US"/>
          </a:p>
        </p:txBody>
      </p:sp>
    </p:spTree>
    <p:extLst>
      <p:ext uri="{BB962C8B-B14F-4D97-AF65-F5344CB8AC3E}">
        <p14:creationId xmlns="" xmlns:p14="http://schemas.microsoft.com/office/powerpoint/2010/main" val="3182275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98C2C0-73B6-43CB-B54D-749BDC085E27}" type="slidenum">
              <a:rPr lang="en-US" altLang="zh-CN" sz="1200" smtClean="0"/>
              <a:pPr eaLnBrk="1" hangingPunct="1"/>
              <a:t>70</a:t>
            </a:fld>
            <a:endParaRPr lang="en-US" altLang="zh-CN"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Times New Roman" pitchFamily="18" charset="0"/>
                <a:ea typeface="ＭＳ Ｐゴシック" pitchFamily="34" charset="-128"/>
              </a:rPr>
              <a:t>John Edwards</a:t>
            </a:r>
          </a:p>
        </p:txBody>
      </p:sp>
    </p:spTree>
    <p:extLst>
      <p:ext uri="{BB962C8B-B14F-4D97-AF65-F5344CB8AC3E}">
        <p14:creationId xmlns="" xmlns:p14="http://schemas.microsoft.com/office/powerpoint/2010/main" val="320045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9D8719C4-5ACC-4333-8FF5-19FCD9CD2E86}" type="slidenum">
              <a:rPr lang="en-US" altLang="ko-KR"/>
              <a:pPr/>
              <a:t>73</a:t>
            </a:fld>
            <a:endParaRPr lang="en-US" altLang="ko-KR"/>
          </a:p>
        </p:txBody>
      </p:sp>
      <p:sp>
        <p:nvSpPr>
          <p:cNvPr id="51202" name="Rectangle 2"/>
          <p:cNvSpPr>
            <a:spLocks noGrp="1" noRot="1" noChangeAspect="1" noChangeArrowheads="1" noTextEdit="1"/>
          </p:cNvSpPr>
          <p:nvPr>
            <p:ph type="sldImg"/>
          </p:nvPr>
        </p:nvSpPr>
        <p:spPr>
          <a:xfrm>
            <a:off x="1109663" y="654050"/>
            <a:ext cx="4640262" cy="3481388"/>
          </a:xfrm>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 xmlns:p14="http://schemas.microsoft.com/office/powerpoint/2010/main" val="3678750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r>
              <a:rPr lang="en-US" altLang="zh-CN" sz="1200" dirty="0" smtClean="0"/>
              <a:t>D2D communication can cause serious interference to the cellular networks</a:t>
            </a:r>
          </a:p>
          <a:p>
            <a:pPr>
              <a:buFont typeface="Arial" pitchFamily="34" charset="0"/>
              <a:buChar char="•"/>
            </a:pPr>
            <a:r>
              <a:rPr lang="en-US" altLang="zh-CN" sz="1200" dirty="0" smtClean="0"/>
              <a:t>Cellular and D2D communication needs elaborate coordination.</a:t>
            </a:r>
          </a:p>
          <a:p>
            <a:pPr>
              <a:buFont typeface="Arial" pitchFamily="34" charset="0"/>
              <a:buChar char="•"/>
            </a:pPr>
            <a:r>
              <a:rPr lang="en-US" altLang="zh-CN" sz="1200" dirty="0" smtClean="0"/>
              <a:t>UEs are typically handheld equipments with limited battery lifetime.</a:t>
            </a:r>
          </a:p>
          <a:p>
            <a:pPr>
              <a:buFont typeface="Arial" pitchFamily="34" charset="0"/>
              <a:buChar char="•"/>
            </a:pPr>
            <a:r>
              <a:rPr lang="en-US" altLang="zh-CN" sz="1200" dirty="0" smtClean="0"/>
              <a:t>We study joint power control and channel allocation for D2D communications</a:t>
            </a:r>
            <a:endParaRPr lang="zh-CN" altLang="en-US" sz="1200" dirty="0" smtClean="0"/>
          </a:p>
          <a:p>
            <a:endParaRPr lang="zh-CN" altLang="en-US" dirty="0"/>
          </a:p>
        </p:txBody>
      </p:sp>
    </p:spTree>
    <p:extLst>
      <p:ext uri="{BB962C8B-B14F-4D97-AF65-F5344CB8AC3E}">
        <p14:creationId xmlns="" xmlns:p14="http://schemas.microsoft.com/office/powerpoint/2010/main" val="154638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dirty="0" smtClean="0"/>
              <a:t>The battery lifetime is considered as our optimization objective.</a:t>
            </a:r>
          </a:p>
          <a:p>
            <a:r>
              <a:rPr lang="en-US" altLang="zh-CN" sz="1200" dirty="0" smtClean="0"/>
              <a:t>We focus on the scheduling of D2D communication while the power and channel for the cellular UEs are fixed.</a:t>
            </a:r>
          </a:p>
          <a:p>
            <a:r>
              <a:rPr lang="en-US" altLang="zh-CN" sz="1200" dirty="0" smtClean="0"/>
              <a:t>We want to extend the battery lifetime while achieving a reasonable target rate for every D2D pair.</a:t>
            </a:r>
            <a:endParaRPr lang="zh-CN" altLang="en-US" sz="1200" dirty="0" smtClean="0"/>
          </a:p>
          <a:p>
            <a:endParaRPr lang="zh-CN" altLang="en-US" dirty="0"/>
          </a:p>
        </p:txBody>
      </p:sp>
    </p:spTree>
    <p:extLst>
      <p:ext uri="{BB962C8B-B14F-4D97-AF65-F5344CB8AC3E}">
        <p14:creationId xmlns="" xmlns:p14="http://schemas.microsoft.com/office/powerpoint/2010/main" val="260921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r>
              <a:rPr lang="en-US" altLang="zh-CN" sz="1200" dirty="0" smtClean="0"/>
              <a:t>D2D communication can cause serious interference to the cellular networks</a:t>
            </a:r>
          </a:p>
          <a:p>
            <a:pPr>
              <a:buFont typeface="Arial" pitchFamily="34" charset="0"/>
              <a:buChar char="•"/>
            </a:pPr>
            <a:r>
              <a:rPr lang="en-US" altLang="zh-CN" sz="1200" dirty="0" smtClean="0"/>
              <a:t>Cellular and D2D communication needs elaborate coordination.</a:t>
            </a:r>
          </a:p>
          <a:p>
            <a:pPr>
              <a:buFont typeface="Arial" pitchFamily="34" charset="0"/>
              <a:buChar char="•"/>
            </a:pPr>
            <a:r>
              <a:rPr lang="en-US" altLang="zh-CN" sz="1200" dirty="0" smtClean="0"/>
              <a:t>We study joint scheduling, power control and channel allocation for D2D communications</a:t>
            </a:r>
            <a:endParaRPr lang="zh-CN" altLang="en-US" sz="1200" dirty="0" smtClean="0"/>
          </a:p>
          <a:p>
            <a:endParaRPr lang="zh-CN" altLang="en-US" dirty="0"/>
          </a:p>
        </p:txBody>
      </p:sp>
    </p:spTree>
    <p:extLst>
      <p:ext uri="{BB962C8B-B14F-4D97-AF65-F5344CB8AC3E}">
        <p14:creationId xmlns="" xmlns:p14="http://schemas.microsoft.com/office/powerpoint/2010/main" val="185719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Transmit power and channels of the cellular UEs assumed fixed</a:t>
            </a:r>
          </a:p>
          <a:p>
            <a:r>
              <a:rPr lang="en-US" altLang="zh-CN" dirty="0" smtClean="0"/>
              <a:t>Focused on scheduling and resource allocation for D2D UEs</a:t>
            </a:r>
          </a:p>
          <a:p>
            <a:r>
              <a:rPr lang="en-US" altLang="zh-CN" dirty="0" smtClean="0"/>
              <a:t>Three goals are considered</a:t>
            </a:r>
          </a:p>
          <a:p>
            <a:pPr lvl="1"/>
            <a:r>
              <a:rPr lang="en-US" altLang="zh-CN" dirty="0" smtClean="0"/>
              <a:t>Limiting the interference from D2D to the cellular</a:t>
            </a:r>
          </a:p>
          <a:p>
            <a:pPr lvl="1"/>
            <a:r>
              <a:rPr lang="en-US" altLang="zh-CN" dirty="0" smtClean="0"/>
              <a:t>Improving D2D throughput performance</a:t>
            </a:r>
          </a:p>
          <a:p>
            <a:pPr lvl="1"/>
            <a:r>
              <a:rPr lang="en-US" altLang="zh-CN" dirty="0" smtClean="0"/>
              <a:t>Guaranteeing fairness among D2D UEs</a:t>
            </a:r>
            <a:endParaRPr lang="zh-CN" altLang="en-US" dirty="0" smtClean="0"/>
          </a:p>
          <a:p>
            <a:endParaRPr lang="zh-CN" altLang="en-US" dirty="0"/>
          </a:p>
        </p:txBody>
      </p:sp>
    </p:spTree>
    <p:extLst>
      <p:ext uri="{BB962C8B-B14F-4D97-AF65-F5344CB8AC3E}">
        <p14:creationId xmlns="" xmlns:p14="http://schemas.microsoft.com/office/powerpoint/2010/main" val="3585423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105</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 xmlns:p14="http://schemas.microsoft.com/office/powerpoint/2010/main" val="2578046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106</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107</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108</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109</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110</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111</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6A2C1A3-D9EA-48DA-B40F-529DC4DC05C1}" type="slidenum">
              <a:rPr lang="en-US" smtClean="0"/>
              <a:pPr>
                <a:defRPr/>
              </a:pPr>
              <a:t>112</a:t>
            </a:fld>
            <a:endParaRPr lang="en-US" dirty="0"/>
          </a:p>
        </p:txBody>
      </p:sp>
    </p:spTree>
    <p:extLst>
      <p:ext uri="{BB962C8B-B14F-4D97-AF65-F5344CB8AC3E}">
        <p14:creationId xmlns="" xmlns:p14="http://schemas.microsoft.com/office/powerpoint/2010/main" val="1782834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128</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dirty="0" smtClean="0"/>
              <a:t>Vehicular communication is one of the emerging wireless technology whose sole aim is to provide safety and efficiency in the intelligence</a:t>
            </a:r>
            <a:r>
              <a:rPr lang="en-US" altLang="zh-CN" baseline="0" dirty="0" smtClean="0"/>
              <a:t> </a:t>
            </a:r>
            <a:r>
              <a:rPr lang="en-US" altLang="zh-CN" dirty="0" smtClean="0"/>
              <a:t>transportation systems.</a:t>
            </a:r>
            <a:r>
              <a:rPr lang="en-US" altLang="zh-CN" baseline="0" dirty="0" smtClean="0"/>
              <a:t> Now-a-days, VANETs can also provide content downloading services, which covers videos, audios and software.</a:t>
            </a:r>
          </a:p>
          <a:p>
            <a:endParaRPr lang="en-US" altLang="zh-CN" baseline="0" dirty="0" smtClean="0"/>
          </a:p>
          <a:p>
            <a:r>
              <a:rPr lang="en-US" altLang="zh-CN" dirty="0" smtClean="0"/>
              <a:t>Vehicular Communication system consists of two major units known as Road Side Unit which is usually fixed and On-board Unit which is usually mobile and is located in the vehicles. The communication between Road-side Unit and On-board Unit is known as Vehicle-to-Roadside communication (V2R) and the communication between On-Board Units is known as Vehicle-to-Vehicle communication (V2V) communication.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p:txBody>
      </p:sp>
    </p:spTree>
    <p:extLst>
      <p:ext uri="{BB962C8B-B14F-4D97-AF65-F5344CB8AC3E}">
        <p14:creationId xmlns="" xmlns:p14="http://schemas.microsoft.com/office/powerpoint/2010/main" val="515929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129</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sz="1200" kern="1200" baseline="0" dirty="0" smtClean="0">
                <a:solidFill>
                  <a:schemeClr val="tx1"/>
                </a:solidFill>
                <a:latin typeface="+mn-lt"/>
                <a:ea typeface="+mn-ea"/>
                <a:cs typeface="+mn-cs"/>
              </a:rPr>
              <a:t>One particular type of service, popular content distribution (PCD) has attracted lots of attentions recently, where multimedia contents are distributed from roadside units (RSUs) to on-board units (OBUs) driving through an area of interest.</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Examples of PCD may include: a local hotel periodically broadcasts multimedia advertisements to the vehicles entering the city on suburban highway; a local travel company advertising the current activities in scenic areas to the passing vehicles; and a traffic authority delivers real-time traffic information ahead, or disseminates an update version of local GPS map.</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There are several challenges for PCD in VANETs. The OBUs suffer from the fading V2R channels with severe Doppler affect, which may leads to large packet lost. Also, since it takes less than 1 minute for vehicles passing the coverage of a single RSU, the RSU may not have the chance for retransmissions, or even, can not accomplish the first transmission when the popular file is a large multimedia file.</a:t>
            </a:r>
          </a:p>
        </p:txBody>
      </p:sp>
    </p:spTree>
    <p:extLst>
      <p:ext uri="{BB962C8B-B14F-4D97-AF65-F5344CB8AC3E}">
        <p14:creationId xmlns="" xmlns:p14="http://schemas.microsoft.com/office/powerpoint/2010/main" val="2361997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130</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sz="1200" kern="1200" baseline="0" dirty="0" smtClean="0">
                <a:solidFill>
                  <a:schemeClr val="tx1"/>
                </a:solidFill>
                <a:latin typeface="+mn-lt"/>
                <a:ea typeface="+mn-ea"/>
                <a:cs typeface="+mn-cs"/>
              </a:rPr>
              <a:t>Facing the challenges, there are basically two solutions. </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First, we can still relay on V2R transmissions by setting multiple RSUs along the road, in which the RSUs cover different sections to increase the sum V2R communication time. However, this solution cost more money for infrastructure and may consume considerable power for large area broadcasting. Further, in some situations, it is impossible to set multiple RSUs due to geometry, policy or commercial reasons.</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Therefore, we consider to utilize V2V communications for PCD. In this solution, the OBUs experience two phases, V2R phase and V2V phase. In the V2R phase, the OBU are inside the coverage of the RSU and receive from the broadcasting channel. In the V2V phase, the OBUs are outside and can exchange information between each other. As long as every packet of the popular content has been downloaded by at least one vehicle in the V2R phase, the OBUs will have a chance to accomplish full content by exchanging packets in the V2V phase.</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The question is which OBUs should broadcast in the V2V phase, and which packets should by broadcasted. Considering the changing network topology and the random content distribution, this question is not easy to answer.</a:t>
            </a:r>
          </a:p>
          <a:p>
            <a:endParaRPr lang="en-US" altLang="zh-CN" sz="1200" kern="1200" baseline="0" dirty="0" smtClean="0">
              <a:solidFill>
                <a:schemeClr val="tx1"/>
              </a:solidFill>
              <a:latin typeface="+mn-lt"/>
              <a:ea typeface="+mn-ea"/>
              <a:cs typeface="+mn-cs"/>
            </a:endParaRPr>
          </a:p>
          <a:p>
            <a:endParaRPr lang="en-US" altLang="zh-CN" sz="1200" kern="1200" baseline="0" dirty="0" smtClean="0">
              <a:solidFill>
                <a:schemeClr val="tx1"/>
              </a:solidFill>
              <a:latin typeface="+mn-lt"/>
              <a:ea typeface="+mn-ea"/>
              <a:cs typeface="+mn-cs"/>
            </a:endParaRPr>
          </a:p>
        </p:txBody>
      </p:sp>
    </p:spTree>
    <p:extLst>
      <p:ext uri="{BB962C8B-B14F-4D97-AF65-F5344CB8AC3E}">
        <p14:creationId xmlns="" xmlns:p14="http://schemas.microsoft.com/office/powerpoint/2010/main" val="84833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 xmlns:p14="http://schemas.microsoft.com/office/powerpoint/2010/main" val="1055101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131</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sz="1200" b="0" i="0" kern="1200" baseline="0" dirty="0" smtClean="0">
                <a:solidFill>
                  <a:schemeClr val="tx1"/>
                </a:solidFill>
                <a:latin typeface="+mn-lt"/>
                <a:ea typeface="+mn-ea"/>
                <a:cs typeface="+mn-cs"/>
              </a:rPr>
              <a:t>Cognitive Radio, which can highly increase spectrum efficiency by utilizing spectrum holes, has been well studied in recent years. </a:t>
            </a:r>
          </a:p>
          <a:p>
            <a:endParaRPr lang="en-US" altLang="zh-CN" sz="1200" b="0" i="0" kern="1200" baseline="0" dirty="0" smtClean="0">
              <a:solidFill>
                <a:schemeClr val="tx1"/>
              </a:solidFill>
              <a:latin typeface="+mn-lt"/>
              <a:ea typeface="+mn-ea"/>
              <a:cs typeface="+mn-cs"/>
            </a:endParaRPr>
          </a:p>
          <a:p>
            <a:r>
              <a:rPr lang="en-US" altLang="zh-CN" sz="1200" i="0" kern="1200" baseline="0" dirty="0" smtClean="0">
                <a:solidFill>
                  <a:schemeClr val="tx1"/>
                </a:solidFill>
                <a:latin typeface="+mn-lt"/>
                <a:ea typeface="+mn-ea"/>
                <a:cs typeface="+mn-cs"/>
              </a:rPr>
              <a:t>The components of the CR network architecture can be classified as two groups: </a:t>
            </a:r>
            <a:r>
              <a:rPr lang="en-US" altLang="zh-CN" sz="1200" b="1" i="0" kern="1200" baseline="0" dirty="0" smtClean="0">
                <a:solidFill>
                  <a:schemeClr val="tx1"/>
                </a:solidFill>
                <a:latin typeface="+mn-lt"/>
                <a:ea typeface="+mn-ea"/>
                <a:cs typeface="+mn-cs"/>
              </a:rPr>
              <a:t>the primary network</a:t>
            </a:r>
            <a:r>
              <a:rPr lang="en-US" altLang="zh-CN" sz="1200" i="0" kern="1200" baseline="0" dirty="0" smtClean="0">
                <a:solidFill>
                  <a:schemeClr val="tx1"/>
                </a:solidFill>
                <a:latin typeface="+mn-lt"/>
                <a:ea typeface="+mn-ea"/>
                <a:cs typeface="+mn-cs"/>
              </a:rPr>
              <a:t> and </a:t>
            </a:r>
            <a:r>
              <a:rPr lang="en-US" altLang="zh-CN" sz="1200" b="1" i="0" kern="1200" baseline="0" dirty="0" smtClean="0">
                <a:solidFill>
                  <a:schemeClr val="tx1"/>
                </a:solidFill>
                <a:latin typeface="+mn-lt"/>
                <a:ea typeface="+mn-ea"/>
                <a:cs typeface="+mn-cs"/>
              </a:rPr>
              <a:t>the CR network</a:t>
            </a:r>
            <a:r>
              <a:rPr lang="en-US" altLang="zh-CN" sz="1200" i="0" kern="1200" baseline="0" dirty="0" smtClean="0">
                <a:solidFill>
                  <a:schemeClr val="tx1"/>
                </a:solidFill>
                <a:latin typeface="+mn-lt"/>
                <a:ea typeface="+mn-ea"/>
                <a:cs typeface="+mn-cs"/>
              </a:rPr>
              <a:t>.</a:t>
            </a:r>
            <a:endParaRPr lang="en-US" altLang="zh-CN" sz="1200" b="0" i="0" kern="1200" baseline="0" dirty="0" smtClean="0">
              <a:solidFill>
                <a:schemeClr val="tx1"/>
              </a:solidFill>
              <a:latin typeface="+mn-lt"/>
              <a:ea typeface="+mn-ea"/>
              <a:cs typeface="+mn-cs"/>
            </a:endParaRPr>
          </a:p>
          <a:p>
            <a:endParaRPr lang="en-US" altLang="zh-CN" b="0" i="0" dirty="0" smtClean="0"/>
          </a:p>
          <a:p>
            <a:r>
              <a:rPr lang="en-US" altLang="zh-CN" sz="1200" b="1" i="0" kern="1200" baseline="0" dirty="0" smtClean="0">
                <a:solidFill>
                  <a:schemeClr val="tx1"/>
                </a:solidFill>
                <a:latin typeface="+mn-lt"/>
                <a:ea typeface="+mn-ea"/>
                <a:cs typeface="+mn-cs"/>
              </a:rPr>
              <a:t>The primary network </a:t>
            </a:r>
            <a:r>
              <a:rPr lang="en-US" altLang="zh-CN" sz="1200" i="0" kern="1200" baseline="0" dirty="0" smtClean="0">
                <a:solidFill>
                  <a:schemeClr val="tx1"/>
                </a:solidFill>
                <a:latin typeface="+mn-lt"/>
                <a:ea typeface="+mn-ea"/>
                <a:cs typeface="+mn-cs"/>
              </a:rPr>
              <a:t>(or licensed network) is referred to as an existing network, where the primary users have a license to operate in a certain spectrum band.</a:t>
            </a:r>
          </a:p>
          <a:p>
            <a:endParaRPr lang="en-US" altLang="zh-CN" sz="1200" b="0" i="0" kern="1200" baseline="0" dirty="0" smtClean="0">
              <a:solidFill>
                <a:schemeClr val="tx1"/>
              </a:solidFill>
              <a:latin typeface="+mn-lt"/>
              <a:ea typeface="+mn-ea"/>
              <a:cs typeface="+mn-cs"/>
            </a:endParaRPr>
          </a:p>
          <a:p>
            <a:r>
              <a:rPr lang="en-US" altLang="zh-CN" sz="1200" b="1" i="0" kern="1200" baseline="0" dirty="0" smtClean="0">
                <a:solidFill>
                  <a:schemeClr val="tx1"/>
                </a:solidFill>
                <a:latin typeface="+mn-lt"/>
                <a:ea typeface="+mn-ea"/>
                <a:cs typeface="+mn-cs"/>
              </a:rPr>
              <a:t>The CR network </a:t>
            </a:r>
            <a:r>
              <a:rPr lang="en-US" altLang="zh-CN" sz="1200" i="0" kern="1200" baseline="0" dirty="0" smtClean="0">
                <a:solidFill>
                  <a:schemeClr val="tx1"/>
                </a:solidFill>
                <a:latin typeface="+mn-lt"/>
                <a:ea typeface="+mn-ea"/>
                <a:cs typeface="+mn-cs"/>
              </a:rPr>
              <a:t>(secondary network, or unlicensed network) does not have a license to operate in a desired band. Hence, additional functionality is required for CR users to share the licensed spectrum band.</a:t>
            </a:r>
          </a:p>
          <a:p>
            <a:endParaRPr lang="en-US" altLang="zh-CN" sz="1200" i="0" kern="1200" baseline="0" dirty="0" smtClean="0">
              <a:solidFill>
                <a:schemeClr val="tx1"/>
              </a:solidFill>
              <a:latin typeface="+mn-lt"/>
              <a:ea typeface="+mn-ea"/>
              <a:cs typeface="+mn-cs"/>
            </a:endParaRPr>
          </a:p>
          <a:p>
            <a:r>
              <a:rPr lang="en-US" altLang="zh-CN" sz="1200" b="0" i="0" kern="1200" baseline="0" dirty="0" smtClean="0">
                <a:solidFill>
                  <a:schemeClr val="tx1"/>
                </a:solidFill>
                <a:latin typeface="+mn-lt"/>
                <a:ea typeface="+mn-ea"/>
                <a:cs typeface="+mn-cs"/>
              </a:rPr>
              <a:t>Four main functions:</a:t>
            </a:r>
          </a:p>
          <a:p>
            <a:endParaRPr lang="en-US" altLang="zh-CN" sz="1200" b="0" i="0" kern="1200" baseline="0" dirty="0" smtClean="0">
              <a:solidFill>
                <a:schemeClr val="tx1"/>
              </a:solidFill>
              <a:latin typeface="+mn-lt"/>
              <a:ea typeface="+mn-ea"/>
              <a:cs typeface="+mn-cs"/>
            </a:endParaRPr>
          </a:p>
          <a:p>
            <a:r>
              <a:rPr lang="en-US" altLang="zh-CN" sz="1200" i="0" kern="1200" baseline="0" dirty="0" smtClean="0">
                <a:solidFill>
                  <a:schemeClr val="tx1"/>
                </a:solidFill>
                <a:latin typeface="+mn-lt"/>
                <a:ea typeface="+mn-ea"/>
                <a:cs typeface="+mn-cs"/>
              </a:rPr>
              <a:t>• </a:t>
            </a:r>
            <a:r>
              <a:rPr lang="en-US" altLang="zh-CN" sz="1200" b="1" i="0" kern="1200" baseline="0" dirty="0" smtClean="0">
                <a:solidFill>
                  <a:schemeClr val="tx1"/>
                </a:solidFill>
                <a:latin typeface="+mn-lt"/>
                <a:ea typeface="+mn-ea"/>
                <a:cs typeface="+mn-cs"/>
              </a:rPr>
              <a:t>Spectrum sensing</a:t>
            </a:r>
            <a:r>
              <a:rPr lang="en-US" altLang="zh-CN" sz="1200" i="0" kern="1200" baseline="0" dirty="0" smtClean="0">
                <a:solidFill>
                  <a:schemeClr val="tx1"/>
                </a:solidFill>
                <a:latin typeface="+mn-lt"/>
                <a:ea typeface="+mn-ea"/>
                <a:cs typeface="+mn-cs"/>
              </a:rPr>
              <a:t>: A CR user can allocate only an unused portion of the spectrum. Therefore, a CR user should monitor the available spectrum bands, capture their information, and then detect spectrum holes.</a:t>
            </a:r>
          </a:p>
          <a:p>
            <a:r>
              <a:rPr lang="en-US" altLang="zh-CN" sz="1200" i="0" kern="1200" baseline="0" dirty="0" smtClean="0">
                <a:solidFill>
                  <a:schemeClr val="tx1"/>
                </a:solidFill>
                <a:latin typeface="+mn-lt"/>
                <a:ea typeface="+mn-ea"/>
                <a:cs typeface="+mn-cs"/>
              </a:rPr>
              <a:t>(Matched filter detection, Energy detection, Feature detection, Cooperative/collaborative detection)</a:t>
            </a:r>
          </a:p>
          <a:p>
            <a:endParaRPr lang="en-US" altLang="zh-CN" sz="1200" i="0" kern="1200" baseline="0" dirty="0" smtClean="0">
              <a:solidFill>
                <a:schemeClr val="tx1"/>
              </a:solidFill>
              <a:latin typeface="+mn-lt"/>
              <a:ea typeface="+mn-ea"/>
              <a:cs typeface="+mn-cs"/>
            </a:endParaRPr>
          </a:p>
          <a:p>
            <a:r>
              <a:rPr lang="en-US" altLang="zh-CN" sz="1200" i="0" kern="1200" baseline="0" dirty="0" smtClean="0">
                <a:solidFill>
                  <a:schemeClr val="tx1"/>
                </a:solidFill>
                <a:latin typeface="+mn-lt"/>
                <a:ea typeface="+mn-ea"/>
                <a:cs typeface="+mn-cs"/>
              </a:rPr>
              <a:t>• </a:t>
            </a:r>
            <a:r>
              <a:rPr lang="en-US" altLang="zh-CN" sz="1200" b="1" i="0" kern="1200" baseline="0" dirty="0" smtClean="0">
                <a:solidFill>
                  <a:schemeClr val="tx1"/>
                </a:solidFill>
                <a:latin typeface="+mn-lt"/>
                <a:ea typeface="+mn-ea"/>
                <a:cs typeface="+mn-cs"/>
              </a:rPr>
              <a:t>Spectrum decision</a:t>
            </a:r>
            <a:r>
              <a:rPr lang="en-US" altLang="zh-CN" sz="1200" i="0" kern="1200" baseline="0" dirty="0" smtClean="0">
                <a:solidFill>
                  <a:schemeClr val="tx1"/>
                </a:solidFill>
                <a:latin typeface="+mn-lt"/>
                <a:ea typeface="+mn-ea"/>
                <a:cs typeface="+mn-cs"/>
              </a:rPr>
              <a:t>: Based on the spectrum availability, CR users can allocate a channel. This allocation not only depends on spectrum availability, but is also determined based on internal (and possibly external) policies.</a:t>
            </a:r>
          </a:p>
          <a:p>
            <a:r>
              <a:rPr lang="en-US" altLang="zh-CN" sz="1200" i="0" kern="1200" baseline="0" dirty="0" smtClean="0">
                <a:solidFill>
                  <a:schemeClr val="tx1"/>
                </a:solidFill>
                <a:latin typeface="+mn-lt"/>
                <a:ea typeface="+mn-ea"/>
                <a:cs typeface="+mn-cs"/>
              </a:rPr>
              <a:t>(</a:t>
            </a:r>
            <a:r>
              <a:rPr lang="en-US" altLang="zh-CN" sz="1200" b="0" i="0" kern="1200" baseline="0" dirty="0" smtClean="0">
                <a:solidFill>
                  <a:schemeClr val="tx1"/>
                </a:solidFill>
                <a:latin typeface="+mn-lt"/>
                <a:ea typeface="+mn-ea"/>
                <a:cs typeface="+mn-cs"/>
              </a:rPr>
              <a:t>first, each spectrum band is characterized, based on not only local observations of CR users but also statistical information of primary</a:t>
            </a:r>
          </a:p>
          <a:p>
            <a:r>
              <a:rPr lang="en-US" altLang="zh-CN" sz="1200" b="0" i="0" kern="1200" baseline="0" dirty="0" smtClean="0">
                <a:solidFill>
                  <a:schemeClr val="tx1"/>
                </a:solidFill>
                <a:latin typeface="+mn-lt"/>
                <a:ea typeface="+mn-ea"/>
                <a:cs typeface="+mn-cs"/>
              </a:rPr>
              <a:t>networks. Then, based on this characterization, the most appropriate spectrum band can be chosen.)</a:t>
            </a:r>
          </a:p>
          <a:p>
            <a:endParaRPr lang="en-US" altLang="zh-CN" sz="1200" b="0" i="0" kern="1200" baseline="0" dirty="0" smtClean="0">
              <a:solidFill>
                <a:schemeClr val="tx1"/>
              </a:solidFill>
              <a:latin typeface="+mn-lt"/>
              <a:ea typeface="+mn-ea"/>
              <a:cs typeface="+mn-cs"/>
            </a:endParaRPr>
          </a:p>
          <a:p>
            <a:r>
              <a:rPr lang="en-US" altLang="zh-CN" sz="1200" b="0" i="0" kern="1200" baseline="0" dirty="0" smtClean="0">
                <a:solidFill>
                  <a:schemeClr val="tx1"/>
                </a:solidFill>
                <a:latin typeface="+mn-lt"/>
                <a:ea typeface="+mn-ea"/>
                <a:cs typeface="+mn-cs"/>
              </a:rPr>
              <a:t>• </a:t>
            </a:r>
            <a:r>
              <a:rPr lang="en-US" altLang="zh-CN" sz="1200" b="1" i="0" kern="1200" baseline="0" dirty="0" smtClean="0">
                <a:solidFill>
                  <a:schemeClr val="tx1"/>
                </a:solidFill>
                <a:latin typeface="+mn-lt"/>
                <a:ea typeface="+mn-ea"/>
                <a:cs typeface="+mn-cs"/>
              </a:rPr>
              <a:t>Spectrum sharing/access</a:t>
            </a:r>
            <a:r>
              <a:rPr lang="en-US" altLang="zh-CN" sz="1200" b="0" i="0" kern="1200" baseline="0" dirty="0" smtClean="0">
                <a:solidFill>
                  <a:schemeClr val="tx1"/>
                </a:solidFill>
                <a:latin typeface="+mn-lt"/>
                <a:ea typeface="+mn-ea"/>
                <a:cs typeface="+mn-cs"/>
              </a:rPr>
              <a:t>: Because there may be multiple CR users trying to access the spectrum, CR network access should be coordinated</a:t>
            </a:r>
          </a:p>
          <a:p>
            <a:r>
              <a:rPr lang="en-US" altLang="zh-CN" sz="1200" b="0" i="0" kern="1200" baseline="0" dirty="0" smtClean="0">
                <a:solidFill>
                  <a:schemeClr val="tx1"/>
                </a:solidFill>
                <a:latin typeface="+mn-lt"/>
                <a:ea typeface="+mn-ea"/>
                <a:cs typeface="+mn-cs"/>
              </a:rPr>
              <a:t>to prevent multiple users colliding in overlapping portions of the spectrum.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smtClean="0">
                <a:solidFill>
                  <a:schemeClr val="tx1"/>
                </a:solidFill>
                <a:latin typeface="+mn-lt"/>
                <a:ea typeface="+mn-ea"/>
                <a:cs typeface="+mn-cs"/>
              </a:rPr>
              <a:t>(based on architecture: centralized and distributed)</a:t>
            </a:r>
          </a:p>
          <a:p>
            <a:r>
              <a:rPr lang="en-US" altLang="zh-CN" sz="1200" b="0" i="0" kern="1200" baseline="0" dirty="0" smtClean="0">
                <a:solidFill>
                  <a:schemeClr val="tx1"/>
                </a:solidFill>
                <a:latin typeface="+mn-lt"/>
                <a:ea typeface="+mn-ea"/>
                <a:cs typeface="+mn-cs"/>
              </a:rPr>
              <a:t>(based on allocation behavior: cooperative/collaborative and non-cooperative)</a:t>
            </a:r>
          </a:p>
          <a:p>
            <a:r>
              <a:rPr lang="en-US" altLang="zh-CN" sz="1200" b="0" i="0" kern="1200" baseline="0" dirty="0" smtClean="0">
                <a:solidFill>
                  <a:schemeClr val="tx1"/>
                </a:solidFill>
                <a:latin typeface="+mn-lt"/>
                <a:ea typeface="+mn-ea"/>
                <a:cs typeface="+mn-cs"/>
              </a:rPr>
              <a:t>(based on access technology: underlay, overlay and interweave)</a:t>
            </a:r>
          </a:p>
          <a:p>
            <a:r>
              <a:rPr lang="en-US" altLang="zh-CN" sz="1200" b="0" i="0" kern="1200" baseline="0" dirty="0" smtClean="0">
                <a:solidFill>
                  <a:schemeClr val="tx1"/>
                </a:solidFill>
                <a:latin typeface="+mn-lt"/>
                <a:ea typeface="+mn-ea"/>
                <a:cs typeface="+mn-cs"/>
              </a:rPr>
              <a:t>(based on types of solutions: </a:t>
            </a:r>
            <a:r>
              <a:rPr lang="en-US" altLang="zh-CN" sz="1200" b="0" i="0" kern="1200" baseline="0" dirty="0" err="1" smtClean="0">
                <a:solidFill>
                  <a:schemeClr val="tx1"/>
                </a:solidFill>
                <a:latin typeface="+mn-lt"/>
                <a:ea typeface="+mn-ea"/>
                <a:cs typeface="+mn-cs"/>
              </a:rPr>
              <a:t>Intranetwork</a:t>
            </a:r>
            <a:r>
              <a:rPr lang="en-US" altLang="zh-CN" sz="1200" b="0" i="0" kern="1200" baseline="0" dirty="0" smtClean="0">
                <a:solidFill>
                  <a:schemeClr val="tx1"/>
                </a:solidFill>
                <a:latin typeface="+mn-lt"/>
                <a:ea typeface="+mn-ea"/>
                <a:cs typeface="+mn-cs"/>
              </a:rPr>
              <a:t> spectrum sharing and Internetwork spectrum sharing:)</a:t>
            </a:r>
          </a:p>
          <a:p>
            <a:endParaRPr lang="en-US" altLang="zh-CN" sz="1200" b="0" i="0" kern="1200" baseline="0" dirty="0" smtClean="0">
              <a:solidFill>
                <a:schemeClr val="tx1"/>
              </a:solidFill>
              <a:latin typeface="+mn-lt"/>
              <a:ea typeface="+mn-ea"/>
              <a:cs typeface="+mn-cs"/>
            </a:endParaRPr>
          </a:p>
          <a:p>
            <a:r>
              <a:rPr lang="en-US" altLang="zh-CN" sz="1200" b="0" i="0" kern="1200" baseline="0" dirty="0" smtClean="0">
                <a:solidFill>
                  <a:schemeClr val="tx1"/>
                </a:solidFill>
                <a:latin typeface="+mn-lt"/>
                <a:ea typeface="+mn-ea"/>
                <a:cs typeface="+mn-cs"/>
              </a:rPr>
              <a:t>• </a:t>
            </a:r>
            <a:r>
              <a:rPr lang="en-US" altLang="zh-CN" sz="1200" b="1" i="0" kern="1200" baseline="0" dirty="0" smtClean="0">
                <a:solidFill>
                  <a:schemeClr val="tx1"/>
                </a:solidFill>
                <a:latin typeface="+mn-lt"/>
                <a:ea typeface="+mn-ea"/>
                <a:cs typeface="+mn-cs"/>
              </a:rPr>
              <a:t>Spectrum mobility</a:t>
            </a:r>
            <a:r>
              <a:rPr lang="en-US" altLang="zh-CN" sz="1200" b="0" i="0" kern="1200" baseline="0" dirty="0" smtClean="0">
                <a:solidFill>
                  <a:schemeClr val="tx1"/>
                </a:solidFill>
                <a:latin typeface="+mn-lt"/>
                <a:ea typeface="+mn-ea"/>
                <a:cs typeface="+mn-cs"/>
              </a:rPr>
              <a:t>: CR users are regarded as visitors to the spectrum. Hence, if the specific portion of the spectrum in use is</a:t>
            </a:r>
          </a:p>
          <a:p>
            <a:r>
              <a:rPr lang="en-US" altLang="zh-CN" sz="1200" b="0" i="0" kern="1200" baseline="0" dirty="0" smtClean="0">
                <a:solidFill>
                  <a:schemeClr val="tx1"/>
                </a:solidFill>
                <a:latin typeface="+mn-lt"/>
                <a:ea typeface="+mn-ea"/>
                <a:cs typeface="+mn-cs"/>
              </a:rPr>
              <a:t>required by a primary user, the communication must be continued in another vacant portion of the spectrum.</a:t>
            </a:r>
          </a:p>
          <a:p>
            <a:r>
              <a:rPr lang="en-US" altLang="zh-CN" sz="1200" b="0" i="0" kern="1200" baseline="0" dirty="0" smtClean="0">
                <a:solidFill>
                  <a:schemeClr val="tx1"/>
                </a:solidFill>
                <a:latin typeface="+mn-lt"/>
                <a:ea typeface="+mn-ea"/>
                <a:cs typeface="+mn-cs"/>
              </a:rPr>
              <a:t>(spectrum handoff)</a:t>
            </a:r>
            <a:endParaRPr lang="en-US" altLang="zh-CN" sz="1200" i="0" kern="1200" baseline="0" dirty="0" smtClean="0">
              <a:solidFill>
                <a:schemeClr val="tx1"/>
              </a:solidFill>
              <a:latin typeface="+mn-lt"/>
              <a:ea typeface="+mn-ea"/>
              <a:cs typeface="+mn-cs"/>
            </a:endParaRPr>
          </a:p>
          <a:p>
            <a:endParaRPr lang="en-US" altLang="zh-CN" sz="1200" b="0" i="0" kern="1200" baseline="0" dirty="0" smtClean="0">
              <a:solidFill>
                <a:schemeClr val="tx1"/>
              </a:solidFill>
              <a:latin typeface="+mn-lt"/>
              <a:ea typeface="+mn-ea"/>
              <a:cs typeface="+mn-cs"/>
            </a:endParaRPr>
          </a:p>
          <a:p>
            <a:r>
              <a:rPr lang="en-US" altLang="zh-CN" sz="1200" b="0" i="0" kern="1200" baseline="0" dirty="0" smtClean="0">
                <a:solidFill>
                  <a:schemeClr val="tx1"/>
                </a:solidFill>
                <a:latin typeface="+mn-lt"/>
                <a:ea typeface="+mn-ea"/>
                <a:cs typeface="+mn-cs"/>
              </a:rPr>
              <a:t>Our motivation for introducing CR are: the spectrum is quite clean; the OBUs have sufficient power and space for CR devices. In the V2V phase, the OBUs exchange packets as secondary users by spectrum sensing and access.</a:t>
            </a:r>
          </a:p>
          <a:p>
            <a:endParaRPr lang="en-US" altLang="zh-CN" sz="1200" b="0" i="0" kern="1200" baseline="0" dirty="0" smtClean="0">
              <a:solidFill>
                <a:schemeClr val="tx1"/>
              </a:solidFill>
              <a:latin typeface="+mn-lt"/>
              <a:ea typeface="+mn-ea"/>
              <a:cs typeface="+mn-cs"/>
            </a:endParaRPr>
          </a:p>
          <a:p>
            <a:endParaRPr lang="en-US" altLang="zh-CN" sz="1200" b="0" i="0" kern="1200" baseline="0" dirty="0" smtClean="0">
              <a:solidFill>
                <a:schemeClr val="tx1"/>
              </a:solidFill>
              <a:latin typeface="+mn-lt"/>
              <a:ea typeface="+mn-ea"/>
              <a:cs typeface="+mn-cs"/>
            </a:endParaRPr>
          </a:p>
          <a:p>
            <a:endParaRPr lang="en-US" altLang="zh-CN" sz="1200" b="0" i="0" kern="1200" baseline="0" dirty="0" smtClean="0">
              <a:solidFill>
                <a:schemeClr val="tx1"/>
              </a:solidFill>
              <a:latin typeface="+mn-lt"/>
              <a:ea typeface="+mn-ea"/>
              <a:cs typeface="+mn-cs"/>
            </a:endParaRPr>
          </a:p>
        </p:txBody>
      </p:sp>
    </p:spTree>
    <p:extLst>
      <p:ext uri="{BB962C8B-B14F-4D97-AF65-F5344CB8AC3E}">
        <p14:creationId xmlns="" xmlns:p14="http://schemas.microsoft.com/office/powerpoint/2010/main" val="2433588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132</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 game can be cooperative and non-cooperative. Non-cooperative games are such games where players do not cooperate with each other and do not communicate as well. Auction game is an example of Non-cooperative game. Cooperative games are such games where players cooperate with each other and they communicate as well. Coalition</a:t>
            </a:r>
            <a:r>
              <a:rPr lang="en-US" altLang="zh-CN" baseline="0" dirty="0" smtClean="0"/>
              <a:t> formation game</a:t>
            </a:r>
            <a:r>
              <a:rPr lang="en-US" altLang="zh-CN" dirty="0" smtClean="0"/>
              <a:t> is an example of cooperative games.</a:t>
            </a:r>
          </a:p>
          <a:p>
            <a:endParaRPr lang="en-US" altLang="zh-CN" sz="1200" b="0" i="0" kern="1200" baseline="0" dirty="0" smtClean="0">
              <a:solidFill>
                <a:schemeClr val="tx1"/>
              </a:solidFill>
              <a:latin typeface="+mn-lt"/>
              <a:ea typeface="+mn-ea"/>
              <a:cs typeface="+mn-cs"/>
            </a:endParaRPr>
          </a:p>
        </p:txBody>
      </p:sp>
    </p:spTree>
    <p:extLst>
      <p:ext uri="{BB962C8B-B14F-4D97-AF65-F5344CB8AC3E}">
        <p14:creationId xmlns="" xmlns:p14="http://schemas.microsoft.com/office/powerpoint/2010/main" val="103022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133</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pPr eaLnBrk="1" hangingPunct="1"/>
            <a:r>
              <a:rPr lang="en-US" altLang="ko-KR" sz="2800" dirty="0" smtClean="0">
                <a:ea typeface="굴림" pitchFamily="50" charset="-127"/>
                <a:cs typeface="Times New Roman" pitchFamily="18" charset="0"/>
              </a:rPr>
              <a:t>Merge and split decision can be implemented by individual</a:t>
            </a:r>
            <a:r>
              <a:rPr lang="en-US" altLang="ko-KR" sz="2800" baseline="0" dirty="0" smtClean="0">
                <a:ea typeface="굴림" pitchFamily="50" charset="-127"/>
                <a:cs typeface="Times New Roman" pitchFamily="18" charset="0"/>
              </a:rPr>
              <a:t> players in </a:t>
            </a:r>
            <a:r>
              <a:rPr lang="en-US" altLang="ko-KR" sz="2400" dirty="0" smtClean="0">
                <a:ea typeface="굴림" pitchFamily="50" charset="-127"/>
                <a:cs typeface="Times New Roman" pitchFamily="18" charset="0"/>
              </a:rPr>
              <a:t>a distributed manner with no reliance on any centralized entity.</a:t>
            </a:r>
          </a:p>
          <a:p>
            <a:endParaRPr lang="en-US" altLang="zh-CN" sz="1200" b="0" i="0" kern="1200" baseline="0" dirty="0" smtClean="0">
              <a:solidFill>
                <a:schemeClr val="tx1"/>
              </a:solidFill>
              <a:latin typeface="+mn-lt"/>
              <a:ea typeface="+mn-ea"/>
              <a:cs typeface="+mn-cs"/>
            </a:endParaRPr>
          </a:p>
        </p:txBody>
      </p:sp>
    </p:spTree>
    <p:extLst>
      <p:ext uri="{BB962C8B-B14F-4D97-AF65-F5344CB8AC3E}">
        <p14:creationId xmlns="" xmlns:p14="http://schemas.microsoft.com/office/powerpoint/2010/main" val="2117758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134</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We consider the V2V phase of the hybrid solution for PCD in CR-VANETs. There are N OBUs in the network and M packets for dissemination. Each OBU initially possesses only part of the entire content, and need to exchange packets with others. As secondary users, OBUs sense the only PU channel, cooperatively or non-cooperatively, and then access the spectrum when it is unoccupied. The PU data is modeled as a Poisson process with arriving rate lambda. The initial possessed packets of each OBU is randomly distributed among the M packets.</a:t>
            </a:r>
          </a:p>
          <a:p>
            <a:r>
              <a:rPr lang="en-US" altLang="zh-CN" baseline="0" dirty="0" smtClean="0"/>
              <a:t> </a:t>
            </a:r>
          </a:p>
        </p:txBody>
      </p:sp>
    </p:spTree>
    <p:extLst>
      <p:ext uri="{BB962C8B-B14F-4D97-AF65-F5344CB8AC3E}">
        <p14:creationId xmlns="" xmlns:p14="http://schemas.microsoft.com/office/powerpoint/2010/main" val="3134464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135</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We divide the V2V phase into slots, and in each slot the V2V channel is assumed to be static. We assume the broadcasted packets can only be received only when a line of sight exists between the transmitter and receiver. </a:t>
            </a:r>
            <a:r>
              <a:rPr lang="en-US" altLang="zh-CN" sz="1200" kern="1200" baseline="0" dirty="0" smtClean="0">
                <a:solidFill>
                  <a:schemeClr val="tx1"/>
                </a:solidFill>
                <a:latin typeface="+mn-lt"/>
                <a:ea typeface="+mn-ea"/>
                <a:cs typeface="+mn-cs"/>
              </a:rPr>
              <a:t>Here, we only consider the path-loss without any small-scale fading, and the V2V channel capacity is given by. In each slot, we assume each OBU broadcasts at most one packet, with the probability of success given by. The probability of success is assumed to be proportional to the channel capacity.</a:t>
            </a:r>
            <a:endParaRPr lang="en-US" altLang="zh-CN" baseline="0" dirty="0" smtClean="0"/>
          </a:p>
        </p:txBody>
      </p:sp>
    </p:spTree>
    <p:extLst>
      <p:ext uri="{BB962C8B-B14F-4D97-AF65-F5344CB8AC3E}">
        <p14:creationId xmlns="" xmlns:p14="http://schemas.microsoft.com/office/powerpoint/2010/main" val="2347747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136</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 We propose a scheme with no cooperation among OBUs, in which each OBU apply individual spectrum sensing, non-cooperative spectrum access, and random packet selection.</a:t>
            </a:r>
          </a:p>
        </p:txBody>
      </p:sp>
    </p:spTree>
    <p:extLst>
      <p:ext uri="{BB962C8B-B14F-4D97-AF65-F5344CB8AC3E}">
        <p14:creationId xmlns="" xmlns:p14="http://schemas.microsoft.com/office/powerpoint/2010/main" val="1631909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137</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For improving the total performance from the three aspects, we propose the cooperative scheme, in which cooperation among OBUs are introduced. In the cooperative, the broadcasting OBUs, the set of which is denoted by S, cooperatively sense the PU channel, and access the spectrum by broadcasting the most wanted packets of its neighbors. Note that it is easy to know which is most wanted by neighbors if communication between OBUs are allowed. The question is how to decide S?</a:t>
            </a:r>
          </a:p>
        </p:txBody>
      </p:sp>
    </p:spTree>
    <p:extLst>
      <p:ext uri="{BB962C8B-B14F-4D97-AF65-F5344CB8AC3E}">
        <p14:creationId xmlns="" xmlns:p14="http://schemas.microsoft.com/office/powerpoint/2010/main" val="1675003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138</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The utility of each OBU is not only decided by its own decision, but also the decisions of other vehicles. For example, if node A successfully broadcast packet x to 2 neighbors lacking x, the corresponding utility is 2. However, if one of A’s neighbor B also received signal from C in the same slot, the hidden terminal problem, then B can not achieve any useful data, which decrease A’s utility to 1. Thus, the utility should not be individually defined, but should be a function of the set of all broadcasting OBUs, or we say, the broadcasting coalition. Also, the cooperation among OBUs needs overhead information, which should be formulated as a cost function. We assume the cost is a linear with the coalition size.</a:t>
            </a:r>
          </a:p>
          <a:p>
            <a:endParaRPr lang="en-US" altLang="zh-CN" baseline="0" dirty="0" smtClean="0"/>
          </a:p>
          <a:p>
            <a:r>
              <a:rPr lang="en-US" altLang="zh-CN" baseline="0" dirty="0" smtClean="0"/>
              <a:t>Explain the meaning of each equation and variables.</a:t>
            </a:r>
          </a:p>
        </p:txBody>
      </p:sp>
    </p:spTree>
    <p:extLst>
      <p:ext uri="{BB962C8B-B14F-4D97-AF65-F5344CB8AC3E}">
        <p14:creationId xmlns="" xmlns:p14="http://schemas.microsoft.com/office/powerpoint/2010/main" val="1223099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139</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sz="1200" kern="1200" baseline="0" dirty="0" smtClean="0">
                <a:solidFill>
                  <a:schemeClr val="tx1"/>
                </a:solidFill>
                <a:latin typeface="+mn-lt"/>
                <a:ea typeface="+mn-ea"/>
                <a:cs typeface="+mn-cs"/>
              </a:rPr>
              <a:t>We say </a:t>
            </a:r>
            <a:r>
              <a:rPr lang="en-US" altLang="zh-CN" sz="1200" kern="1200" baseline="0" dirty="0" err="1" smtClean="0">
                <a:solidFill>
                  <a:schemeClr val="tx1"/>
                </a:solidFill>
                <a:latin typeface="+mn-lt"/>
                <a:ea typeface="+mn-ea"/>
                <a:cs typeface="+mn-cs"/>
              </a:rPr>
              <a:t>i</a:t>
            </a:r>
            <a:r>
              <a:rPr lang="en-US" altLang="zh-CN" sz="1200" kern="1200" baseline="0" dirty="0" smtClean="0">
                <a:solidFill>
                  <a:schemeClr val="tx1"/>
                </a:solidFill>
                <a:latin typeface="+mn-lt"/>
                <a:ea typeface="+mn-ea"/>
                <a:cs typeface="+mn-cs"/>
              </a:rPr>
              <a:t> prefers S1 rather than S2, if Vi(S1)&gt;Vi(S2) and S1 belongs to A(</a:t>
            </a:r>
            <a:r>
              <a:rPr lang="en-US" altLang="zh-CN" sz="1200" kern="1200" baseline="0" dirty="0" err="1" smtClean="0">
                <a:solidFill>
                  <a:schemeClr val="tx1"/>
                </a:solidFill>
                <a:latin typeface="+mn-lt"/>
                <a:ea typeface="+mn-ea"/>
                <a:cs typeface="+mn-cs"/>
              </a:rPr>
              <a:t>i</a:t>
            </a:r>
            <a:r>
              <a:rPr lang="en-US" altLang="zh-CN" sz="1200" kern="1200" baseline="0" dirty="0" smtClean="0">
                <a:solidFill>
                  <a:schemeClr val="tx1"/>
                </a:solidFill>
                <a:latin typeface="+mn-lt"/>
                <a:ea typeface="+mn-ea"/>
                <a:cs typeface="+mn-cs"/>
              </a:rPr>
              <a:t>), which is the set of those coalitions that welcomes </a:t>
            </a:r>
            <a:r>
              <a:rPr lang="en-US" altLang="zh-CN" sz="1200" kern="1200" baseline="0" dirty="0" err="1" smtClean="0">
                <a:solidFill>
                  <a:schemeClr val="tx1"/>
                </a:solidFill>
                <a:latin typeface="+mn-lt"/>
                <a:ea typeface="+mn-ea"/>
                <a:cs typeface="+mn-cs"/>
              </a:rPr>
              <a:t>i’s</a:t>
            </a:r>
            <a:r>
              <a:rPr lang="en-US" altLang="zh-CN" sz="1200" kern="1200" baseline="0" dirty="0" smtClean="0">
                <a:solidFill>
                  <a:schemeClr val="tx1"/>
                </a:solidFill>
                <a:latin typeface="+mn-lt"/>
                <a:ea typeface="+mn-ea"/>
                <a:cs typeface="+mn-cs"/>
              </a:rPr>
              <a:t> joining, or equally every other member’s value is increased or at least maintained by I’s joining.</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This definition implies that OBU </a:t>
            </a:r>
            <a:r>
              <a:rPr lang="en-US" altLang="zh-CN" sz="1200" kern="1200" baseline="0" dirty="0" err="1" smtClean="0">
                <a:solidFill>
                  <a:schemeClr val="tx1"/>
                </a:solidFill>
                <a:latin typeface="+mn-lt"/>
                <a:ea typeface="+mn-ea"/>
                <a:cs typeface="+mn-cs"/>
              </a:rPr>
              <a:t>i</a:t>
            </a:r>
            <a:r>
              <a:rPr lang="en-US" altLang="zh-CN" sz="1200" kern="1200" baseline="0" dirty="0" smtClean="0">
                <a:solidFill>
                  <a:schemeClr val="tx1"/>
                </a:solidFill>
                <a:latin typeface="+mn-lt"/>
                <a:ea typeface="+mn-ea"/>
                <a:cs typeface="+mn-cs"/>
              </a:rPr>
              <a:t> prefers being a member of S1 over S2 only when OBU </a:t>
            </a:r>
            <a:r>
              <a:rPr lang="en-US" altLang="zh-CN" sz="1200" kern="1200" baseline="0" dirty="0" err="1" smtClean="0">
                <a:solidFill>
                  <a:schemeClr val="tx1"/>
                </a:solidFill>
                <a:latin typeface="+mn-lt"/>
                <a:ea typeface="+mn-ea"/>
                <a:cs typeface="+mn-cs"/>
              </a:rPr>
              <a:t>i</a:t>
            </a:r>
            <a:r>
              <a:rPr lang="en-US" altLang="zh-CN" sz="1200" kern="1200" baseline="0" dirty="0" smtClean="0">
                <a:solidFill>
                  <a:schemeClr val="tx1"/>
                </a:solidFill>
                <a:latin typeface="+mn-lt"/>
                <a:ea typeface="+mn-ea"/>
                <a:cs typeface="+mn-cs"/>
              </a:rPr>
              <a:t> gains an increase in individual</a:t>
            </a:r>
          </a:p>
          <a:p>
            <a:r>
              <a:rPr lang="en-US" altLang="zh-CN" sz="1200" kern="1200" baseline="0" dirty="0" smtClean="0">
                <a:solidFill>
                  <a:schemeClr val="tx1"/>
                </a:solidFill>
                <a:latin typeface="+mn-lt"/>
                <a:ea typeface="+mn-ea"/>
                <a:cs typeface="+mn-cs"/>
              </a:rPr>
              <a:t>profit and meanwhile no other OBUs in S1 suffers a decrease because of OBU </a:t>
            </a:r>
            <a:r>
              <a:rPr lang="en-US" altLang="zh-CN" sz="1200" kern="1200" baseline="0" dirty="0" err="1" smtClean="0">
                <a:solidFill>
                  <a:schemeClr val="tx1"/>
                </a:solidFill>
                <a:latin typeface="+mn-lt"/>
                <a:ea typeface="+mn-ea"/>
                <a:cs typeface="+mn-cs"/>
              </a:rPr>
              <a:t>i’s</a:t>
            </a:r>
            <a:r>
              <a:rPr lang="en-US" altLang="zh-CN" sz="1200" kern="1200" baseline="0" dirty="0" smtClean="0">
                <a:solidFill>
                  <a:schemeClr val="tx1"/>
                </a:solidFill>
                <a:latin typeface="+mn-lt"/>
                <a:ea typeface="+mn-ea"/>
                <a:cs typeface="+mn-cs"/>
              </a:rPr>
              <a:t> joining.</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Except for the overhead information, the coalition formation algorithm is accomplished in distributed manner. The result is a final partition where no OBU has the willing to switch to another coalition, which is therefore Nash-stable.</a:t>
            </a: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Among all the coalition in the final partition, the one with the highest sum value, which implies the highest throughput, will access the </a:t>
            </a:r>
            <a:r>
              <a:rPr lang="en-US" altLang="zh-CN" sz="1200" kern="1200" baseline="0" dirty="0" err="1" smtClean="0">
                <a:solidFill>
                  <a:schemeClr val="tx1"/>
                </a:solidFill>
                <a:latin typeface="+mn-lt"/>
                <a:ea typeface="+mn-ea"/>
                <a:cs typeface="+mn-cs"/>
              </a:rPr>
              <a:t>sepctrum</a:t>
            </a:r>
            <a:r>
              <a:rPr lang="en-US" altLang="zh-CN" sz="1200" kern="1200" baseline="0" dirty="0" smtClean="0">
                <a:solidFill>
                  <a:schemeClr val="tx1"/>
                </a:solidFill>
                <a:latin typeface="+mn-lt"/>
                <a:ea typeface="+mn-ea"/>
                <a:cs typeface="+mn-cs"/>
              </a:rPr>
              <a:t> by broadcasting their most wanted segments.</a:t>
            </a:r>
          </a:p>
        </p:txBody>
      </p:sp>
    </p:spTree>
    <p:extLst>
      <p:ext uri="{BB962C8B-B14F-4D97-AF65-F5344CB8AC3E}">
        <p14:creationId xmlns="" xmlns:p14="http://schemas.microsoft.com/office/powerpoint/2010/main" val="4221657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2013-9-17</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140</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endParaRPr lang="en-US" altLang="zh-CN" sz="1200" kern="1200" baseline="0" dirty="0" smtClean="0">
              <a:solidFill>
                <a:schemeClr val="tx1"/>
              </a:solidFill>
              <a:latin typeface="+mn-lt"/>
              <a:ea typeface="+mn-ea"/>
              <a:cs typeface="+mn-cs"/>
            </a:endParaRPr>
          </a:p>
        </p:txBody>
      </p:sp>
    </p:spTree>
    <p:extLst>
      <p:ext uri="{BB962C8B-B14F-4D97-AF65-F5344CB8AC3E}">
        <p14:creationId xmlns="" xmlns:p14="http://schemas.microsoft.com/office/powerpoint/2010/main" val="88375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 xmlns:p14="http://schemas.microsoft.com/office/powerpoint/2010/main" val="1107237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F120D9C2-72D5-4D8A-BE78-7CD45A739984}" type="slidenum">
              <a:rPr lang="zh-CN" altLang="en-US" smtClean="0"/>
              <a:pPr/>
              <a:t>147</a:t>
            </a:fld>
            <a:endParaRPr lang="zh-CN" altLang="en-US"/>
          </a:p>
        </p:txBody>
      </p:sp>
    </p:spTree>
    <p:extLst>
      <p:ext uri="{BB962C8B-B14F-4D97-AF65-F5344CB8AC3E}">
        <p14:creationId xmlns="" xmlns:p14="http://schemas.microsoft.com/office/powerpoint/2010/main" val="1114805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F120D9C2-72D5-4D8A-BE78-7CD45A739984}" type="slidenum">
              <a:rPr lang="zh-CN" altLang="en-US" smtClean="0"/>
              <a:pPr/>
              <a:t>149</a:t>
            </a:fld>
            <a:endParaRPr lang="zh-CN" altLang="en-US"/>
          </a:p>
        </p:txBody>
      </p:sp>
    </p:spTree>
    <p:extLst>
      <p:ext uri="{BB962C8B-B14F-4D97-AF65-F5344CB8AC3E}">
        <p14:creationId xmlns="" xmlns:p14="http://schemas.microsoft.com/office/powerpoint/2010/main" val="3783416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F120D9C2-72D5-4D8A-BE78-7CD45A739984}" type="slidenum">
              <a:rPr lang="zh-CN" altLang="en-US" smtClean="0"/>
              <a:pPr/>
              <a:t>154</a:t>
            </a:fld>
            <a:endParaRPr lang="zh-CN" altLang="en-US"/>
          </a:p>
        </p:txBody>
      </p:sp>
    </p:spTree>
    <p:extLst>
      <p:ext uri="{BB962C8B-B14F-4D97-AF65-F5344CB8AC3E}">
        <p14:creationId xmlns="" xmlns:p14="http://schemas.microsoft.com/office/powerpoint/2010/main" val="11523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765A4-2B6B-48DF-B18B-FC73C2C5E809}" type="slidenum">
              <a:rPr lang="zh-CN" altLang="en-US"/>
              <a:pPr/>
              <a:t>17</a:t>
            </a:fld>
            <a:endParaRPr lang="en-US" altLang="zh-CN"/>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r>
              <a:rPr lang="en-US" altLang="zh-CN" sz="1200" b="0" dirty="0" smtClean="0"/>
              <a:t>C</a:t>
            </a:r>
            <a:r>
              <a:rPr lang="en-US" altLang="en-US" sz="1200" b="0" dirty="0" smtClean="0"/>
              <a:t>ooperative communication among mobiles</a:t>
            </a:r>
            <a:r>
              <a:rPr lang="en-US" altLang="zh-CN" sz="1200" b="0" dirty="0" smtClean="0"/>
              <a:t> is also used </a:t>
            </a:r>
            <a:r>
              <a:rPr lang="en-US" altLang="en-US" sz="1200" b="0" dirty="0" smtClean="0"/>
              <a:t>to enhance the capacity of the cell.</a:t>
            </a:r>
            <a:r>
              <a:rPr lang="en-US" altLang="zh-CN" sz="1200" b="0" dirty="0" smtClean="0"/>
              <a:t> Some mobile is chosen as a relay station to assist other mobile to communicate with network.</a:t>
            </a:r>
            <a:endParaRPr lang="zh-CN" altLang="en-US" dirty="0"/>
          </a:p>
        </p:txBody>
      </p:sp>
    </p:spTree>
    <p:extLst>
      <p:ext uri="{BB962C8B-B14F-4D97-AF65-F5344CB8AC3E}">
        <p14:creationId xmlns="" xmlns:p14="http://schemas.microsoft.com/office/powerpoint/2010/main" val="115506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97EC76-E1FE-44DA-894F-C365A527AFFD}" type="slidenum">
              <a:rPr lang="zh-CN" altLang="en-US"/>
              <a:pPr/>
              <a:t>19</a:t>
            </a:fld>
            <a:endParaRPr lang="en-US" altLang="zh-CN"/>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zh-CN" altLang="en-US"/>
          </a:p>
        </p:txBody>
      </p:sp>
    </p:spTree>
    <p:extLst>
      <p:ext uri="{BB962C8B-B14F-4D97-AF65-F5344CB8AC3E}">
        <p14:creationId xmlns="" xmlns:p14="http://schemas.microsoft.com/office/powerpoint/2010/main" val="170851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Wingdings" pitchFamily="2" charset="2"/>
              <a:buChar char="ü"/>
              <a:tabLst/>
              <a:defRPr/>
            </a:pPr>
            <a:r>
              <a:rPr lang="en-US" altLang="zh-CN" sz="1200" dirty="0" smtClean="0">
                <a:latin typeface="Times New Roman" pitchFamily="18" charset="0"/>
                <a:cs typeface="Times New Roman" pitchFamily="18" charset="0"/>
              </a:rPr>
              <a:t>D2D has been studied earlier in 3GPP as an ad-hoc multi-hop relaying protocol.</a:t>
            </a:r>
          </a:p>
          <a:p>
            <a:pPr marL="0" marR="0" indent="0" algn="l" defTabSz="914400" rtl="0" eaLnBrk="0" fontAlgn="base" latinLnBrk="0" hangingPunct="0">
              <a:lnSpc>
                <a:spcPct val="100000"/>
              </a:lnSpc>
              <a:spcBef>
                <a:spcPct val="30000"/>
              </a:spcBef>
              <a:spcAft>
                <a:spcPct val="0"/>
              </a:spcAft>
              <a:buClrTx/>
              <a:buSzTx/>
              <a:buFont typeface="Wingdings" pitchFamily="2" charset="2"/>
              <a:buChar char="ü"/>
              <a:tabLst/>
              <a:defRPr/>
            </a:pPr>
            <a:r>
              <a:rPr lang="en-US" altLang="zh-CN" sz="1200" dirty="0" smtClean="0">
                <a:latin typeface="Times New Roman" pitchFamily="18" charset="0"/>
                <a:cs typeface="Times New Roman" pitchFamily="18" charset="0"/>
              </a:rPr>
              <a:t>It requires the UEs to probe the neighborhood in regular intervals for potential relays.</a:t>
            </a:r>
          </a:p>
          <a:p>
            <a:pPr>
              <a:buFont typeface="Wingdings" pitchFamily="2" charset="2"/>
              <a:buChar char="ü"/>
            </a:pPr>
            <a:endParaRPr lang="zh-CN" altLang="en-US" dirty="0"/>
          </a:p>
        </p:txBody>
      </p:sp>
      <p:sp>
        <p:nvSpPr>
          <p:cNvPr id="4" name="灯片编号占位符 3"/>
          <p:cNvSpPr>
            <a:spLocks noGrp="1"/>
          </p:cNvSpPr>
          <p:nvPr>
            <p:ph type="sldNum" sz="quarter" idx="10"/>
          </p:nvPr>
        </p:nvSpPr>
        <p:spPr/>
        <p:txBody>
          <a:bodyPr/>
          <a:lstStyle/>
          <a:p>
            <a:fld id="{ABC6125F-70C6-47A3-9812-375959985D7C}" type="slidenum">
              <a:rPr lang="zh-CN" altLang="en-US" smtClean="0"/>
              <a:pPr/>
              <a:t>23</a:t>
            </a:fld>
            <a:endParaRPr lang="zh-CN" altLang="en-US"/>
          </a:p>
        </p:txBody>
      </p:sp>
    </p:spTree>
    <p:extLst>
      <p:ext uri="{BB962C8B-B14F-4D97-AF65-F5344CB8AC3E}">
        <p14:creationId xmlns="" xmlns:p14="http://schemas.microsoft.com/office/powerpoint/2010/main" val="1152545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 xmlns:p14="http://schemas.microsoft.com/office/powerpoint/2010/main" val="1604359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00100" y="3690938"/>
            <a:ext cx="7543800" cy="1866900"/>
          </a:xfrm>
        </p:spPr>
        <p:txBody>
          <a:bodyPr/>
          <a:lstStyle>
            <a:lvl1pPr>
              <a:defRPr sz="3400"/>
            </a:lvl1pPr>
          </a:lstStyle>
          <a:p>
            <a:r>
              <a:rPr lang="en-US" altLang="zh-CN"/>
              <a:t>Click to edit Master title style</a:t>
            </a:r>
          </a:p>
        </p:txBody>
      </p:sp>
      <p:sp>
        <p:nvSpPr>
          <p:cNvPr id="7182" name="Rectangle 14" hidden="1"/>
          <p:cNvSpPr>
            <a:spLocks noGrp="1" noChangeArrowheads="1"/>
          </p:cNvSpPr>
          <p:nvPr>
            <p:ph type="subTitle" sz="quarter" idx="1"/>
          </p:nvPr>
        </p:nvSpPr>
        <p:spPr>
          <a:xfrm>
            <a:off x="800100" y="4762500"/>
            <a:ext cx="7543800" cy="304800"/>
          </a:xfrm>
        </p:spPr>
        <p:txBody>
          <a:bodyPr/>
          <a:lstStyle>
            <a:lvl1pPr marL="0" indent="0">
              <a:spcBef>
                <a:spcPct val="0"/>
              </a:spcBef>
              <a:defRPr sz="1900" noProof="1">
                <a:solidFill>
                  <a:srgbClr val="FFFFFF"/>
                </a:solidFill>
              </a:defRPr>
            </a:lvl1pPr>
          </a:lstStyle>
          <a:p>
            <a:r>
              <a:rPr lang="en-US" noProof="1"/>
              <a:t>Formatvorlage des Untertitelmasters durch Klicken bearbeiten</a:t>
            </a:r>
          </a:p>
        </p:txBody>
      </p:sp>
      <p:sp>
        <p:nvSpPr>
          <p:cNvPr id="8" name="Rectangle 15" hidden="1"/>
          <p:cNvSpPr>
            <a:spLocks noGrp="1" noChangeArrowheads="1"/>
          </p:cNvSpPr>
          <p:nvPr>
            <p:ph type="ftr" sz="quarter" idx="10"/>
            <p:custDataLst>
              <p:tags r:id="rId1"/>
            </p:custDataLst>
          </p:nvPr>
        </p:nvSpPr>
        <p:spPr bwMode="auto">
          <a:xfrm>
            <a:off x="2032000" y="6578600"/>
            <a:ext cx="5080000" cy="152400"/>
          </a:xfrm>
          <a:prstGeom prst="rect">
            <a:avLst/>
          </a:prstGeom>
          <a:ln w="0">
            <a:miter lim="800000"/>
            <a:headEnd/>
            <a:tailEnd/>
          </a:ln>
        </p:spPr>
        <p:txBody>
          <a:bodyPr vert="horz" wrap="square" lIns="0" tIns="0" rIns="0" bIns="0" numCol="1" anchor="b" anchorCtr="0" compatLnSpc="1">
            <a:prstTxWarp prst="textNoShape">
              <a:avLst/>
            </a:prstTxWarp>
          </a:bodyPr>
          <a:lstStyle>
            <a:lvl1pPr algn="ctr">
              <a:defRPr sz="800" noProof="1">
                <a:solidFill>
                  <a:srgbClr val="FFFFFF"/>
                </a:solidFill>
                <a:latin typeface="Arial" pitchFamily="34" charset="0"/>
                <a:ea typeface="+mn-ea"/>
              </a:defRPr>
            </a:lvl1pPr>
          </a:lstStyle>
          <a:p>
            <a:pPr>
              <a:defRPr/>
            </a:pPr>
            <a:endParaRPr lang="zh-CN"/>
          </a:p>
        </p:txBody>
      </p:sp>
      <p:sp>
        <p:nvSpPr>
          <p:cNvPr id="9" name="Rectangle 16" hidden="1"/>
          <p:cNvSpPr>
            <a:spLocks noGrp="1" noChangeArrowheads="1"/>
          </p:cNvSpPr>
          <p:nvPr>
            <p:ph type="dt" sz="quarter" idx="11"/>
            <p:custDataLst>
              <p:tags r:id="rId2"/>
            </p:custDataLst>
          </p:nvPr>
        </p:nvSpPr>
        <p:spPr/>
        <p:txBody>
          <a:bodyPr/>
          <a:lstStyle>
            <a:lvl1pPr>
              <a:defRPr/>
            </a:lvl1pPr>
          </a:lstStyle>
          <a:p>
            <a:pPr>
              <a:defRPr/>
            </a:pPr>
            <a:fld id="{554D70DA-2AD1-4861-8225-20F4CF34B514}" type="datetime1">
              <a:rPr lang="zh-CN" altLang="en-US" smtClean="0"/>
              <a:pPr>
                <a:defRPr/>
              </a:pPr>
              <a:t>2013-9-17</a:t>
            </a:fld>
            <a:endParaRPr lang="de-DE"/>
          </a:p>
        </p:txBody>
      </p:sp>
      <p:sp>
        <p:nvSpPr>
          <p:cNvPr id="10" name="Rectangle 17" hidden="1"/>
          <p:cNvSpPr>
            <a:spLocks noGrp="1" noChangeArrowheads="1"/>
          </p:cNvSpPr>
          <p:nvPr>
            <p:ph type="sldNum" sz="quarter" idx="12"/>
            <p:custDataLst>
              <p:tags r:id="rId3"/>
            </p:custDataLst>
          </p:nvPr>
        </p:nvSpPr>
        <p:spPr bwMode="auto">
          <a:xfrm>
            <a:off x="8578850" y="6578600"/>
            <a:ext cx="317500" cy="152400"/>
          </a:xfrm>
          <a:prstGeom prst="rect">
            <a:avLst/>
          </a:prstGeom>
          <a:ln w="0">
            <a:miter lim="800000"/>
            <a:headEnd/>
            <a:tailEnd/>
          </a:ln>
        </p:spPr>
        <p:txBody>
          <a:bodyPr vert="horz" wrap="square" lIns="0" tIns="0" rIns="0" bIns="0" numCol="1" anchor="t" anchorCtr="0" compatLnSpc="1">
            <a:prstTxWarp prst="textNoShape">
              <a:avLst/>
            </a:prstTxWarp>
          </a:bodyPr>
          <a:lstStyle>
            <a:lvl1pPr algn="r">
              <a:defRPr sz="1000" noProof="1">
                <a:solidFill>
                  <a:srgbClr val="FFFFFF"/>
                </a:solidFill>
                <a:latin typeface="Arial" pitchFamily="34" charset="0"/>
                <a:ea typeface="+mn-ea"/>
              </a:defRPr>
            </a:lvl1pPr>
          </a:lstStyle>
          <a:p>
            <a:pPr>
              <a:defRPr/>
            </a:pPr>
            <a:fld id="{67609B62-706E-4D36-BD2B-F18BEE62B936}" type="slidenum">
              <a:rPr/>
              <a:pPr>
                <a:defRPr/>
              </a:pPr>
              <a:t>‹#›</a:t>
            </a:fld>
            <a:endParaRPr lang="zh-CN"/>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B98F08C7-40EA-4768-AC38-5A2A305DE1A4}"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565150"/>
            <a:ext cx="2089150" cy="5530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92113" y="565150"/>
            <a:ext cx="6118225" cy="5530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C75C0494-3B2F-4A9D-A343-175F0FA0AAA5}"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92113" y="565150"/>
            <a:ext cx="8359775" cy="9144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92113" y="1714500"/>
            <a:ext cx="8359775" cy="4381500"/>
          </a:xfrm>
        </p:spPr>
        <p:txBody>
          <a:bodyPr/>
          <a:lstStyle/>
          <a:p>
            <a:pPr lvl="0"/>
            <a:endParaRPr lang="zh-CN" altLang="en-US" noProof="0"/>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674A25A0-237D-41F1-A296-6C5FF5029BBC}"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0"/>
            <a:ext cx="2133600" cy="365125"/>
          </a:xfrm>
        </p:spPr>
        <p:txBody>
          <a:bodyPr/>
          <a:lstStyle>
            <a:lvl1pPr>
              <a:defRPr/>
            </a:lvl1pPr>
          </a:lstStyle>
          <a:p>
            <a:pPr>
              <a:defRPr/>
            </a:pPr>
            <a:fld id="{393A1271-DA6B-468E-9B04-87E41A3AFA24}" type="datetime1">
              <a:rPr lang="zh-CN" altLang="en-US" smtClean="0"/>
              <a:pPr>
                <a:defRPr/>
              </a:pPr>
              <a:t>2013-9-17</a:t>
            </a:fld>
            <a:endParaRPr lang="zh-CN" altLang="en-US"/>
          </a:p>
        </p:txBody>
      </p:sp>
      <p:sp>
        <p:nvSpPr>
          <p:cNvPr id="6" name="灯片编号占位符 5"/>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6FADBEA2-2184-4D76-B2E2-27C777C899C6}" type="slidenum">
              <a:rPr lang="zh-CN" altLang="en-US"/>
              <a:pPr>
                <a:defRPr/>
              </a:pPr>
              <a:t>‹#›</a:t>
            </a:fld>
            <a:endParaRPr lang="zh-CN" altLang="en-US" dirty="0"/>
          </a:p>
        </p:txBody>
      </p:sp>
      <p:sp>
        <p:nvSpPr>
          <p:cNvPr id="7" name="页脚占位符 6"/>
          <p:cNvSpPr>
            <a:spLocks noGrp="1"/>
          </p:cNvSpPr>
          <p:nvPr>
            <p:ph type="ftr" sz="quarter" idx="12"/>
          </p:nvPr>
        </p:nvSpPr>
        <p:spPr>
          <a:xfrm>
            <a:off x="3071813" y="6356350"/>
            <a:ext cx="3376612" cy="365125"/>
          </a:xfrm>
          <a:prstGeom prst="rect">
            <a:avLst/>
          </a:prstGeom>
        </p:spPr>
        <p:txBody>
          <a:bodyPr/>
          <a:lstStyle>
            <a:lvl1pPr>
              <a:defRPr smtClean="0"/>
            </a:lvl1pPr>
          </a:lstStyle>
          <a:p>
            <a:pPr>
              <a:defRPr/>
            </a:pPr>
            <a:endParaRPr lang="zh-CN" altLang="en-US" dirty="0"/>
          </a:p>
        </p:txBody>
      </p:sp>
    </p:spTree>
  </p:cSld>
  <p:clrMapOvr>
    <a:masterClrMapping/>
  </p:clrMapOvr>
  <p:transition>
    <p:pull/>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92113" y="565150"/>
            <a:ext cx="8359775" cy="9144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92113" y="1714500"/>
            <a:ext cx="4103687" cy="43815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714500"/>
            <a:ext cx="4103688" cy="21145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81450"/>
            <a:ext cx="4103688" cy="21145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a:xfrm>
            <a:off x="800100" y="5715000"/>
            <a:ext cx="7543800" cy="304800"/>
          </a:xfrm>
          <a:prstGeom prst="rect">
            <a:avLst/>
          </a:prstGeom>
        </p:spPr>
        <p:txBody>
          <a:bodyPr/>
          <a:lstStyle>
            <a:lvl1pPr>
              <a:defRPr/>
            </a:lvl1pPr>
          </a:lstStyle>
          <a:p>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B3AF0DA-64A3-4CB3-A126-1AFDC89F94DA}" type="datetime1">
              <a:rPr lang="en-US" altLang="zh-CN" smtClean="0"/>
              <a:pPr/>
              <a:t>9/17/2013</a:t>
            </a:fld>
            <a:endParaRPr lang="en-US" dirty="0"/>
          </a:p>
        </p:txBody>
      </p:sp>
      <p:sp>
        <p:nvSpPr>
          <p:cNvPr id="4" name="Footer Placeholder 4"/>
          <p:cNvSpPr>
            <a:spLocks noGrp="1"/>
          </p:cNvSpPr>
          <p:nvPr>
            <p:ph type="ftr" sz="quarter" idx="11"/>
          </p:nvPr>
        </p:nvSpPr>
        <p:spPr>
          <a:xfrm rot="5400000">
            <a:off x="6231206" y="3263398"/>
            <a:ext cx="3859795" cy="2286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pPr/>
              <a:t>‹#›</a:t>
            </a:fld>
            <a:endParaRPr lang="en-US" dirty="0"/>
          </a:p>
        </p:txBody>
      </p:sp>
    </p:spTree>
    <p:extLst>
      <p:ext uri="{BB962C8B-B14F-4D97-AF65-F5344CB8AC3E}">
        <p14:creationId xmlns="" xmlns:p14="http://schemas.microsoft.com/office/powerpoint/2010/main" val="31198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92113" y="228581"/>
            <a:ext cx="8359775" cy="557213"/>
          </a:xfrm>
        </p:spPr>
        <p:txBody>
          <a:bodyPr/>
          <a:lstStyle>
            <a:lvl1pPr>
              <a:defRPr>
                <a:solidFill>
                  <a:srgbClr val="0070C0"/>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6" hidden="1"/>
          <p:cNvSpPr>
            <a:spLocks noGrp="1" noChangeArrowheads="1"/>
          </p:cNvSpPr>
          <p:nvPr>
            <p:ph type="dt" sz="half" idx="10"/>
            <p:custDataLst>
              <p:tags r:id="rId1"/>
            </p:custDataLst>
          </p:nvPr>
        </p:nvSpPr>
        <p:spPr/>
        <p:txBody>
          <a:bodyPr/>
          <a:lstStyle>
            <a:lvl1pPr>
              <a:defRPr/>
            </a:lvl1pPr>
          </a:lstStyle>
          <a:p>
            <a:pPr>
              <a:defRPr/>
            </a:pPr>
            <a:fld id="{2CC7B366-5EA0-47EB-A5FD-6A2550CC76C2}"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AFAAFCDF-71B6-4DFB-92D6-27800A0D46EA}"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F0620F91-D121-4B39-8A99-CD1D077E62A1}"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6" hidden="1"/>
          <p:cNvSpPr>
            <a:spLocks noGrp="1" noChangeArrowheads="1"/>
          </p:cNvSpPr>
          <p:nvPr>
            <p:ph type="dt" sz="half" idx="10"/>
            <p:custDataLst>
              <p:tags r:id="rId1"/>
            </p:custDataLst>
          </p:nvPr>
        </p:nvSpPr>
        <p:spPr>
          <a:ln/>
        </p:spPr>
        <p:txBody>
          <a:bodyPr/>
          <a:lstStyle>
            <a:lvl1pPr>
              <a:defRPr/>
            </a:lvl1pPr>
          </a:lstStyle>
          <a:p>
            <a:pPr>
              <a:defRPr/>
            </a:pPr>
            <a:fld id="{5BA888CB-646A-430F-BBD4-11A92A362E35}"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6" hidden="1"/>
          <p:cNvSpPr>
            <a:spLocks noGrp="1" noChangeArrowheads="1"/>
          </p:cNvSpPr>
          <p:nvPr>
            <p:ph type="dt" sz="half" idx="10"/>
            <p:custDataLst>
              <p:tags r:id="rId1"/>
            </p:custDataLst>
          </p:nvPr>
        </p:nvSpPr>
        <p:spPr>
          <a:ln/>
        </p:spPr>
        <p:txBody>
          <a:bodyPr/>
          <a:lstStyle>
            <a:lvl1pPr>
              <a:defRPr/>
            </a:lvl1pPr>
          </a:lstStyle>
          <a:p>
            <a:pPr>
              <a:defRPr/>
            </a:pPr>
            <a:fld id="{CE4F4A96-0906-4B0D-93FF-75F9577630E2}"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6" hidden="1"/>
          <p:cNvSpPr>
            <a:spLocks noGrp="1" noChangeArrowheads="1"/>
          </p:cNvSpPr>
          <p:nvPr>
            <p:ph type="dt" sz="half" idx="10"/>
            <p:custDataLst>
              <p:tags r:id="rId1"/>
            </p:custDataLst>
          </p:nvPr>
        </p:nvSpPr>
        <p:spPr>
          <a:ln/>
        </p:spPr>
        <p:txBody>
          <a:bodyPr/>
          <a:lstStyle>
            <a:lvl1pPr>
              <a:defRPr/>
            </a:lvl1pPr>
          </a:lstStyle>
          <a:p>
            <a:pPr>
              <a:defRPr/>
            </a:pPr>
            <a:fld id="{19AA9564-3CCB-432F-B709-C552811D217D}"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5D2622FD-6E22-4BB2-B287-F40D19B9C312}" type="datetime1">
              <a:rPr lang="zh-CN" altLang="en-US" smtClean="0"/>
              <a:pPr>
                <a:defRPr/>
              </a:pPr>
              <a:t>2013-9-17</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6E890897-BDAD-4E54-822A-0630DD5C4D74}" type="datetime1">
              <a:rPr lang="zh-CN" altLang="en-US" smtClean="0"/>
              <a:pPr>
                <a:defRPr/>
              </a:pPr>
              <a:t>2013-9-17</a:t>
            </a:fld>
            <a:endParaRPr lang="de-DE"/>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5" descr="SHLBG2C_CO"/>
          <p:cNvPicPr>
            <a:picLocks noChangeArrowheads="1"/>
          </p:cNvPicPr>
          <p:nvPr>
            <p:custDataLst>
              <p:tags r:id="rId17"/>
            </p:custDataLst>
          </p:nvPr>
        </p:nvPicPr>
        <p:blipFill>
          <a:blip r:embed="rId21" cstate="print"/>
          <a:srcRect/>
          <a:stretch>
            <a:fillRect/>
          </a:stretch>
        </p:blipFill>
        <p:spPr bwMode="auto">
          <a:xfrm>
            <a:off x="0" y="0"/>
            <a:ext cx="9144000" cy="457200"/>
          </a:xfrm>
          <a:prstGeom prst="rect">
            <a:avLst/>
          </a:prstGeom>
          <a:noFill/>
          <a:ln w="0">
            <a:noFill/>
            <a:miter lim="800000"/>
            <a:headEnd/>
            <a:tailEnd/>
          </a:ln>
        </p:spPr>
      </p:pic>
      <p:sp>
        <p:nvSpPr>
          <p:cNvPr id="3075" name="Rectangle 2"/>
          <p:cNvSpPr>
            <a:spLocks noGrp="1" noChangeArrowheads="1"/>
          </p:cNvSpPr>
          <p:nvPr>
            <p:ph type="title"/>
            <p:custDataLst>
              <p:tags r:id="rId18"/>
            </p:custDataLst>
          </p:nvPr>
        </p:nvSpPr>
        <p:spPr bwMode="auto">
          <a:xfrm>
            <a:off x="392113" y="285728"/>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dirty="0" smtClean="0"/>
              <a:t>Click to edit Master title style</a:t>
            </a:r>
          </a:p>
        </p:txBody>
      </p:sp>
      <p:sp>
        <p:nvSpPr>
          <p:cNvPr id="3076" name="Rectangle 11"/>
          <p:cNvSpPr>
            <a:spLocks noGrp="1" noChangeArrowheads="1"/>
          </p:cNvSpPr>
          <p:nvPr>
            <p:ph type="body" idx="1"/>
            <p:custDataLst>
              <p:tags r:id="rId19"/>
            </p:custDataLst>
          </p:nvPr>
        </p:nvSpPr>
        <p:spPr bwMode="auto">
          <a:xfrm>
            <a:off x="392113" y="1214438"/>
            <a:ext cx="8359775" cy="4929187"/>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40" name="Rectangle 16" hidden="1"/>
          <p:cNvSpPr>
            <a:spLocks noGrp="1" noChangeArrowheads="1"/>
          </p:cNvSpPr>
          <p:nvPr>
            <p:ph type="dt" sz="half" idx="2"/>
            <p:custDataLst>
              <p:tags r:id="rId20"/>
            </p:custDataLst>
          </p:nvPr>
        </p:nvSpPr>
        <p:spPr bwMode="auto">
          <a:xfrm>
            <a:off x="800100" y="5715000"/>
            <a:ext cx="7543800" cy="3048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defRPr sz="1900" noProof="1">
                <a:solidFill>
                  <a:srgbClr val="FFFFFF"/>
                </a:solidFill>
                <a:latin typeface="Arial" pitchFamily="34" charset="0"/>
                <a:ea typeface="+mn-ea"/>
              </a:defRPr>
            </a:lvl1pPr>
          </a:lstStyle>
          <a:p>
            <a:pPr>
              <a:defRPr/>
            </a:pPr>
            <a:fld id="{4C519DE8-833F-4589-8F5E-5DB09EA830F6}" type="datetime1">
              <a:rPr lang="zh-CN" altLang="en-US" smtClean="0"/>
              <a:pPr>
                <a:defRPr/>
              </a:pPr>
              <a:t>2013-9-17</a:t>
            </a:fld>
            <a:endParaRPr lang="de-DE"/>
          </a:p>
        </p:txBody>
      </p:sp>
      <p:sp>
        <p:nvSpPr>
          <p:cNvPr id="22" name="Slide Number Placeholder 4"/>
          <p:cNvSpPr txBox="1">
            <a:spLocks noGrp="1"/>
          </p:cNvSpPr>
          <p:nvPr/>
        </p:nvSpPr>
        <p:spPr bwMode="auto">
          <a:xfrm>
            <a:off x="3887829" y="6381328"/>
            <a:ext cx="900195" cy="287358"/>
          </a:xfrm>
          <a:prstGeom prst="rect">
            <a:avLst/>
          </a:prstGeom>
          <a:noFill/>
          <a:ln w="9525">
            <a:noFill/>
            <a:miter lim="800000"/>
            <a:headEnd/>
            <a:tailEnd/>
          </a:ln>
        </p:spPr>
        <p:txBody>
          <a:bodyPr/>
          <a:lstStyle/>
          <a:p>
            <a:pPr algn="r" eaLnBrk="0" hangingPunct="0"/>
            <a:fld id="{FE353623-18A7-40A1-AC8E-23054036257D}" type="slidenum">
              <a:rPr lang="ja-JP" altLang="en-US" sz="1600" b="1" smtClean="0">
                <a:solidFill>
                  <a:srgbClr val="FF0000"/>
                </a:solidFill>
                <a:ea typeface="MS PGothic" pitchFamily="34" charset="-128"/>
              </a:rPr>
              <a:pPr algn="r" eaLnBrk="0" hangingPunct="0"/>
              <a:t>‹#›</a:t>
            </a:fld>
            <a:endParaRPr lang="en-US" altLang="ja-JP" sz="1600" b="1" dirty="0">
              <a:solidFill>
                <a:srgbClr val="3366FF"/>
              </a:solidFill>
              <a:ea typeface="MS PGothic" pitchFamily="34" charset="-128"/>
            </a:endParaRPr>
          </a:p>
        </p:txBody>
      </p:sp>
      <p:pic>
        <p:nvPicPr>
          <p:cNvPr id="12" name="Picture 12" descr="http://tbn0.google.com/images?q=tbn:HMEGXKmAqkMYXM:http://content.answers.com/main/content/wp/en/e/ec/University_of_Houston_Logo.jpg">
            <a:hlinkClick r:id="rId22"/>
          </p:cNvPr>
          <p:cNvPicPr>
            <a:picLocks noChangeAspect="1" noChangeArrowheads="1"/>
          </p:cNvPicPr>
          <p:nvPr userDrawn="1"/>
        </p:nvPicPr>
        <p:blipFill>
          <a:blip r:embed="rId23" cstate="print">
            <a:extLst>
              <a:ext uri="{28A0092B-C50C-407E-A947-70E740481C1C}">
                <a14:useLocalDpi xmlns=""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89" descr="bdxh"/>
          <p:cNvPicPr>
            <a:picLocks noChangeAspect="1" noChangeArrowheads="1"/>
          </p:cNvPicPr>
          <p:nvPr userDrawn="1"/>
        </p:nvPicPr>
        <p:blipFill>
          <a:blip r:embed="rId24" cstate="print">
            <a:extLst>
              <a:ext uri="{28A0092B-C50C-407E-A947-70E740481C1C}">
                <a14:useLocalDpi xmlns="" xmlns:a14="http://schemas.microsoft.com/office/drawing/2010/main" val="0"/>
              </a:ext>
            </a:extLst>
          </a:blip>
          <a:srcRect/>
          <a:stretch>
            <a:fillRect/>
          </a:stretch>
        </p:blipFill>
        <p:spPr bwMode="auto">
          <a:xfrm>
            <a:off x="-11899" y="6093296"/>
            <a:ext cx="811999" cy="760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2" r:id="rId13"/>
    <p:sldLayoutId id="2147483773" r:id="rId14"/>
    <p:sldLayoutId id="2147483774"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000000"/>
          </a:solidFill>
          <a:latin typeface="Arial" pitchFamily="34" charset="0"/>
        </a:defRPr>
      </a:lvl2pPr>
      <a:lvl3pPr algn="l" rtl="0" eaLnBrk="0" fontAlgn="base" hangingPunct="0">
        <a:spcBef>
          <a:spcPct val="0"/>
        </a:spcBef>
        <a:spcAft>
          <a:spcPct val="0"/>
        </a:spcAft>
        <a:defRPr sz="3000">
          <a:solidFill>
            <a:srgbClr val="000000"/>
          </a:solidFill>
          <a:latin typeface="Arial" pitchFamily="34" charset="0"/>
        </a:defRPr>
      </a:lvl3pPr>
      <a:lvl4pPr algn="l" rtl="0" eaLnBrk="0" fontAlgn="base" hangingPunct="0">
        <a:spcBef>
          <a:spcPct val="0"/>
        </a:spcBef>
        <a:spcAft>
          <a:spcPct val="0"/>
        </a:spcAft>
        <a:defRPr sz="3000">
          <a:solidFill>
            <a:srgbClr val="000000"/>
          </a:solidFill>
          <a:latin typeface="Arial" pitchFamily="34" charset="0"/>
        </a:defRPr>
      </a:lvl4pPr>
      <a:lvl5pPr algn="l" rtl="0" eaLnBrk="0" fontAlgn="base" hangingPunct="0">
        <a:spcBef>
          <a:spcPct val="0"/>
        </a:spcBef>
        <a:spcAft>
          <a:spcPct val="0"/>
        </a:spcAft>
        <a:defRPr sz="3000">
          <a:solidFill>
            <a:srgbClr val="000000"/>
          </a:solidFill>
          <a:latin typeface="Arial" pitchFamily="34" charset="0"/>
        </a:defRPr>
      </a:lvl5pPr>
      <a:lvl6pPr marL="457200" algn="l" rtl="0" fontAlgn="base">
        <a:spcBef>
          <a:spcPct val="0"/>
        </a:spcBef>
        <a:spcAft>
          <a:spcPct val="0"/>
        </a:spcAft>
        <a:defRPr sz="3000">
          <a:solidFill>
            <a:srgbClr val="000000"/>
          </a:solidFill>
          <a:latin typeface="Arial" pitchFamily="34" charset="0"/>
        </a:defRPr>
      </a:lvl6pPr>
      <a:lvl7pPr marL="914400" algn="l" rtl="0" fontAlgn="base">
        <a:spcBef>
          <a:spcPct val="0"/>
        </a:spcBef>
        <a:spcAft>
          <a:spcPct val="0"/>
        </a:spcAft>
        <a:defRPr sz="3000">
          <a:solidFill>
            <a:srgbClr val="000000"/>
          </a:solidFill>
          <a:latin typeface="Arial" pitchFamily="34" charset="0"/>
        </a:defRPr>
      </a:lvl7pPr>
      <a:lvl8pPr marL="1371600" algn="l" rtl="0" fontAlgn="base">
        <a:spcBef>
          <a:spcPct val="0"/>
        </a:spcBef>
        <a:spcAft>
          <a:spcPct val="0"/>
        </a:spcAft>
        <a:defRPr sz="3000">
          <a:solidFill>
            <a:srgbClr val="000000"/>
          </a:solidFill>
          <a:latin typeface="Arial" pitchFamily="34" charset="0"/>
        </a:defRPr>
      </a:lvl8pPr>
      <a:lvl9pPr marL="1828800" algn="l" rtl="0" fontAlgn="base">
        <a:spcBef>
          <a:spcPct val="0"/>
        </a:spcBef>
        <a:spcAft>
          <a:spcPct val="0"/>
        </a:spcAft>
        <a:defRPr sz="3000">
          <a:solidFill>
            <a:srgbClr val="000000"/>
          </a:solidFill>
          <a:latin typeface="Arial" pitchFamily="34" charset="0"/>
        </a:defRPr>
      </a:lvl9pPr>
    </p:titleStyle>
    <p:body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22.jpeg"/><Relationship Id="rId3" Type="http://schemas.openxmlformats.org/officeDocument/2006/relationships/image" Target="../media/image23.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21.png"/><Relationship Id="rId2" Type="http://schemas.openxmlformats.org/officeDocument/2006/relationships/image" Target="../media/image27.png"/><Relationship Id="rId16"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19.wmf"/><Relationship Id="rId10" Type="http://schemas.openxmlformats.org/officeDocument/2006/relationships/image" Target="../media/image34.png"/><Relationship Id="rId19"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18.png"/><Relationship Id="rId2" Type="http://schemas.openxmlformats.org/officeDocument/2006/relationships/vmlDrawing" Target="../drawings/vmlDrawing1.vml"/><Relationship Id="rId16" Type="http://schemas.openxmlformats.org/officeDocument/2006/relationships/oleObject" Target="../embeddings/oleObject1.bin"/><Relationship Id="rId1" Type="http://schemas.openxmlformats.org/officeDocument/2006/relationships/themeOverride" Target="../theme/themeOverride1.xml"/><Relationship Id="rId6" Type="http://schemas.openxmlformats.org/officeDocument/2006/relationships/image" Target="../media/image23.jpeg"/><Relationship Id="rId11" Type="http://schemas.openxmlformats.org/officeDocument/2006/relationships/image" Target="../media/image32.jpeg"/><Relationship Id="rId5" Type="http://schemas.openxmlformats.org/officeDocument/2006/relationships/image" Target="../media/image27.png"/><Relationship Id="rId15" Type="http://schemas.openxmlformats.org/officeDocument/2006/relationships/image" Target="../media/image40.jpeg"/><Relationship Id="rId10" Type="http://schemas.openxmlformats.org/officeDocument/2006/relationships/image" Target="../media/image31.jpeg"/><Relationship Id="rId4" Type="http://schemas.openxmlformats.org/officeDocument/2006/relationships/notesSlide" Target="../notesSlides/notesSlide5.xml"/><Relationship Id="rId9" Type="http://schemas.openxmlformats.org/officeDocument/2006/relationships/image" Target="../media/image30.png"/><Relationship Id="rId14" Type="http://schemas.openxmlformats.org/officeDocument/2006/relationships/image" Target="../media/image37.png"/></Relationships>
</file>

<file path=ppt/slides/_rels/slide1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89.jpe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3.png"/><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oleObject" Target="../embeddings/oleObject3.bin"/><Relationship Id="rId5" Type="http://schemas.openxmlformats.org/officeDocument/2006/relationships/image" Target="../media/image29.png"/><Relationship Id="rId10" Type="http://schemas.openxmlformats.org/officeDocument/2006/relationships/image" Target="../media/image40.jpeg"/><Relationship Id="rId4" Type="http://schemas.openxmlformats.org/officeDocument/2006/relationships/image" Target="../media/image23.jpeg"/><Relationship Id="rId9" Type="http://schemas.openxmlformats.org/officeDocument/2006/relationships/image" Target="../media/image37.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92.png"/><Relationship Id="rId4" Type="http://schemas.openxmlformats.org/officeDocument/2006/relationships/image" Target="../media/image191.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93.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95.png"/><Relationship Id="rId4" Type="http://schemas.openxmlformats.org/officeDocument/2006/relationships/image" Target="../media/image194.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197.png"/><Relationship Id="rId4" Type="http://schemas.openxmlformats.org/officeDocument/2006/relationships/image" Target="../media/image196.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199.png"/><Relationship Id="rId4" Type="http://schemas.openxmlformats.org/officeDocument/2006/relationships/image" Target="../media/image198.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203.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205.png"/><Relationship Id="rId4" Type="http://schemas.openxmlformats.org/officeDocument/2006/relationships/image" Target="../media/image20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207.png"/><Relationship Id="rId4" Type="http://schemas.openxmlformats.org/officeDocument/2006/relationships/image" Target="../media/image2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jpeg"/><Relationship Id="rId5" Type="http://schemas.openxmlformats.org/officeDocument/2006/relationships/image" Target="../media/image216.jpeg"/><Relationship Id="rId10" Type="http://schemas.openxmlformats.org/officeDocument/2006/relationships/image" Target="../media/image221.png"/><Relationship Id="rId4" Type="http://schemas.openxmlformats.org/officeDocument/2006/relationships/image" Target="../media/image215.jpeg"/><Relationship Id="rId9" Type="http://schemas.openxmlformats.org/officeDocument/2006/relationships/image" Target="../media/image220.png"/></Relationships>
</file>

<file path=ppt/slides/_rels/slide146.xml.rels><?xml version="1.0" encoding="UTF-8" standalone="yes"?>
<Relationships xmlns="http://schemas.openxmlformats.org/package/2006/relationships"><Relationship Id="rId8" Type="http://schemas.openxmlformats.org/officeDocument/2006/relationships/image" Target="../media/image228.jpeg"/><Relationship Id="rId13" Type="http://schemas.openxmlformats.org/officeDocument/2006/relationships/image" Target="../media/image233.jpeg"/><Relationship Id="rId18" Type="http://schemas.openxmlformats.org/officeDocument/2006/relationships/image" Target="../media/image238.jpeg"/><Relationship Id="rId3" Type="http://schemas.openxmlformats.org/officeDocument/2006/relationships/image" Target="../media/image223.jpeg"/><Relationship Id="rId21" Type="http://schemas.openxmlformats.org/officeDocument/2006/relationships/image" Target="../media/image241.jpeg"/><Relationship Id="rId7" Type="http://schemas.openxmlformats.org/officeDocument/2006/relationships/image" Target="../media/image227.png"/><Relationship Id="rId12" Type="http://schemas.openxmlformats.org/officeDocument/2006/relationships/image" Target="../media/image232.jpeg"/><Relationship Id="rId17" Type="http://schemas.openxmlformats.org/officeDocument/2006/relationships/image" Target="../media/image237.jpeg"/><Relationship Id="rId2" Type="http://schemas.openxmlformats.org/officeDocument/2006/relationships/image" Target="../media/image222.png"/><Relationship Id="rId16" Type="http://schemas.openxmlformats.org/officeDocument/2006/relationships/image" Target="../media/image236.jpeg"/><Relationship Id="rId20" Type="http://schemas.openxmlformats.org/officeDocument/2006/relationships/image" Target="../media/image240.jpeg"/><Relationship Id="rId1" Type="http://schemas.openxmlformats.org/officeDocument/2006/relationships/slideLayout" Target="../slideLayouts/slideLayout2.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5" Type="http://schemas.openxmlformats.org/officeDocument/2006/relationships/image" Target="../media/image235.jpeg"/><Relationship Id="rId23" Type="http://schemas.openxmlformats.org/officeDocument/2006/relationships/image" Target="../media/image243.png"/><Relationship Id="rId10" Type="http://schemas.openxmlformats.org/officeDocument/2006/relationships/image" Target="../media/image230.gif"/><Relationship Id="rId19" Type="http://schemas.openxmlformats.org/officeDocument/2006/relationships/image" Target="../media/image239.jpeg"/><Relationship Id="rId4" Type="http://schemas.openxmlformats.org/officeDocument/2006/relationships/image" Target="../media/image224.jpeg"/><Relationship Id="rId9" Type="http://schemas.openxmlformats.org/officeDocument/2006/relationships/image" Target="../media/image229.jpeg"/><Relationship Id="rId14" Type="http://schemas.openxmlformats.org/officeDocument/2006/relationships/image" Target="../media/image234.jpeg"/><Relationship Id="rId22" Type="http://schemas.openxmlformats.org/officeDocument/2006/relationships/image" Target="../media/image242.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110.bin"/><Relationship Id="rId5" Type="http://schemas.openxmlformats.org/officeDocument/2006/relationships/oleObject" Target="../embeddings/oleObject109.bin"/><Relationship Id="rId4" Type="http://schemas.openxmlformats.org/officeDocument/2006/relationships/oleObject" Target="../embeddings/oleObject108.bin"/></Relationships>
</file>

<file path=ppt/slides/_rels/slide148.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oleObject" Target="../embeddings/oleObject111.bin"/><Relationship Id="rId7" Type="http://schemas.openxmlformats.org/officeDocument/2006/relationships/image" Target="../media/image249.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48.png"/><Relationship Id="rId5" Type="http://schemas.openxmlformats.org/officeDocument/2006/relationships/oleObject" Target="../embeddings/oleObject113.bin"/><Relationship Id="rId10" Type="http://schemas.openxmlformats.org/officeDocument/2006/relationships/image" Target="../media/image252.png"/><Relationship Id="rId4" Type="http://schemas.openxmlformats.org/officeDocument/2006/relationships/oleObject" Target="../embeddings/oleObject112.bin"/><Relationship Id="rId9" Type="http://schemas.openxmlformats.org/officeDocument/2006/relationships/image" Target="../media/image251.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3" Type="http://schemas.openxmlformats.org/officeDocument/2006/relationships/oleObject" Target="../embeddings/oleObject124.bin"/><Relationship Id="rId18" Type="http://schemas.openxmlformats.org/officeDocument/2006/relationships/oleObject" Target="../embeddings/oleObject129.bin"/><Relationship Id="rId26" Type="http://schemas.openxmlformats.org/officeDocument/2006/relationships/oleObject" Target="../embeddings/oleObject137.bin"/><Relationship Id="rId39" Type="http://schemas.openxmlformats.org/officeDocument/2006/relationships/oleObject" Target="../embeddings/oleObject150.bin"/><Relationship Id="rId21" Type="http://schemas.openxmlformats.org/officeDocument/2006/relationships/oleObject" Target="../embeddings/oleObject132.bin"/><Relationship Id="rId34" Type="http://schemas.openxmlformats.org/officeDocument/2006/relationships/oleObject" Target="../embeddings/oleObject145.bin"/><Relationship Id="rId42" Type="http://schemas.openxmlformats.org/officeDocument/2006/relationships/oleObject" Target="../embeddings/oleObject153.bin"/><Relationship Id="rId47" Type="http://schemas.openxmlformats.org/officeDocument/2006/relationships/oleObject" Target="../embeddings/oleObject158.bin"/><Relationship Id="rId50" Type="http://schemas.openxmlformats.org/officeDocument/2006/relationships/oleObject" Target="../embeddings/oleObject161.bin"/><Relationship Id="rId55" Type="http://schemas.openxmlformats.org/officeDocument/2006/relationships/oleObject" Target="../embeddings/oleObject166.bin"/><Relationship Id="rId7" Type="http://schemas.openxmlformats.org/officeDocument/2006/relationships/oleObject" Target="../embeddings/oleObject118.bin"/><Relationship Id="rId2" Type="http://schemas.openxmlformats.org/officeDocument/2006/relationships/slideLayout" Target="../slideLayouts/slideLayout2.xml"/><Relationship Id="rId16" Type="http://schemas.openxmlformats.org/officeDocument/2006/relationships/oleObject" Target="../embeddings/oleObject127.bin"/><Relationship Id="rId20" Type="http://schemas.openxmlformats.org/officeDocument/2006/relationships/oleObject" Target="../embeddings/oleObject131.bin"/><Relationship Id="rId29" Type="http://schemas.openxmlformats.org/officeDocument/2006/relationships/oleObject" Target="../embeddings/oleObject140.bin"/><Relationship Id="rId41" Type="http://schemas.openxmlformats.org/officeDocument/2006/relationships/oleObject" Target="../embeddings/oleObject152.bin"/><Relationship Id="rId54" Type="http://schemas.openxmlformats.org/officeDocument/2006/relationships/oleObject" Target="../embeddings/oleObject165.bin"/><Relationship Id="rId62" Type="http://schemas.openxmlformats.org/officeDocument/2006/relationships/oleObject" Target="../embeddings/oleObject173.bin"/><Relationship Id="rId1" Type="http://schemas.openxmlformats.org/officeDocument/2006/relationships/vmlDrawing" Target="../drawings/vmlDrawing31.vml"/><Relationship Id="rId6" Type="http://schemas.openxmlformats.org/officeDocument/2006/relationships/oleObject" Target="../embeddings/oleObject117.bin"/><Relationship Id="rId11" Type="http://schemas.openxmlformats.org/officeDocument/2006/relationships/oleObject" Target="../embeddings/oleObject122.bin"/><Relationship Id="rId24" Type="http://schemas.openxmlformats.org/officeDocument/2006/relationships/oleObject" Target="../embeddings/oleObject135.bin"/><Relationship Id="rId32" Type="http://schemas.openxmlformats.org/officeDocument/2006/relationships/oleObject" Target="../embeddings/oleObject143.bin"/><Relationship Id="rId37" Type="http://schemas.openxmlformats.org/officeDocument/2006/relationships/oleObject" Target="../embeddings/oleObject148.bin"/><Relationship Id="rId40" Type="http://schemas.openxmlformats.org/officeDocument/2006/relationships/oleObject" Target="../embeddings/oleObject151.bin"/><Relationship Id="rId45" Type="http://schemas.openxmlformats.org/officeDocument/2006/relationships/oleObject" Target="../embeddings/oleObject156.bin"/><Relationship Id="rId53" Type="http://schemas.openxmlformats.org/officeDocument/2006/relationships/oleObject" Target="../embeddings/oleObject164.bin"/><Relationship Id="rId58" Type="http://schemas.openxmlformats.org/officeDocument/2006/relationships/oleObject" Target="../embeddings/oleObject169.bin"/><Relationship Id="rId5" Type="http://schemas.openxmlformats.org/officeDocument/2006/relationships/oleObject" Target="../embeddings/oleObject116.bin"/><Relationship Id="rId15" Type="http://schemas.openxmlformats.org/officeDocument/2006/relationships/oleObject" Target="../embeddings/oleObject126.bin"/><Relationship Id="rId23" Type="http://schemas.openxmlformats.org/officeDocument/2006/relationships/oleObject" Target="../embeddings/oleObject134.bin"/><Relationship Id="rId28" Type="http://schemas.openxmlformats.org/officeDocument/2006/relationships/oleObject" Target="../embeddings/oleObject139.bin"/><Relationship Id="rId36" Type="http://schemas.openxmlformats.org/officeDocument/2006/relationships/oleObject" Target="../embeddings/oleObject147.bin"/><Relationship Id="rId49" Type="http://schemas.openxmlformats.org/officeDocument/2006/relationships/oleObject" Target="../embeddings/oleObject160.bin"/><Relationship Id="rId57" Type="http://schemas.openxmlformats.org/officeDocument/2006/relationships/oleObject" Target="../embeddings/oleObject168.bin"/><Relationship Id="rId61" Type="http://schemas.openxmlformats.org/officeDocument/2006/relationships/oleObject" Target="../embeddings/oleObject172.bin"/><Relationship Id="rId10" Type="http://schemas.openxmlformats.org/officeDocument/2006/relationships/oleObject" Target="../embeddings/oleObject121.bin"/><Relationship Id="rId19" Type="http://schemas.openxmlformats.org/officeDocument/2006/relationships/oleObject" Target="../embeddings/oleObject130.bin"/><Relationship Id="rId31" Type="http://schemas.openxmlformats.org/officeDocument/2006/relationships/oleObject" Target="../embeddings/oleObject142.bin"/><Relationship Id="rId44" Type="http://schemas.openxmlformats.org/officeDocument/2006/relationships/oleObject" Target="../embeddings/oleObject155.bin"/><Relationship Id="rId52" Type="http://schemas.openxmlformats.org/officeDocument/2006/relationships/oleObject" Target="../embeddings/oleObject163.bin"/><Relationship Id="rId60" Type="http://schemas.openxmlformats.org/officeDocument/2006/relationships/oleObject" Target="../embeddings/oleObject171.bin"/><Relationship Id="rId4" Type="http://schemas.openxmlformats.org/officeDocument/2006/relationships/oleObject" Target="../embeddings/oleObject115.bin"/><Relationship Id="rId9" Type="http://schemas.openxmlformats.org/officeDocument/2006/relationships/oleObject" Target="../embeddings/oleObject120.bin"/><Relationship Id="rId14" Type="http://schemas.openxmlformats.org/officeDocument/2006/relationships/oleObject" Target="../embeddings/oleObject125.bin"/><Relationship Id="rId22" Type="http://schemas.openxmlformats.org/officeDocument/2006/relationships/oleObject" Target="../embeddings/oleObject133.bin"/><Relationship Id="rId27" Type="http://schemas.openxmlformats.org/officeDocument/2006/relationships/oleObject" Target="../embeddings/oleObject138.bin"/><Relationship Id="rId30" Type="http://schemas.openxmlformats.org/officeDocument/2006/relationships/oleObject" Target="../embeddings/oleObject141.bin"/><Relationship Id="rId35" Type="http://schemas.openxmlformats.org/officeDocument/2006/relationships/oleObject" Target="../embeddings/oleObject146.bin"/><Relationship Id="rId43" Type="http://schemas.openxmlformats.org/officeDocument/2006/relationships/oleObject" Target="../embeddings/oleObject154.bin"/><Relationship Id="rId48" Type="http://schemas.openxmlformats.org/officeDocument/2006/relationships/oleObject" Target="../embeddings/oleObject159.bin"/><Relationship Id="rId56" Type="http://schemas.openxmlformats.org/officeDocument/2006/relationships/oleObject" Target="../embeddings/oleObject167.bin"/><Relationship Id="rId8" Type="http://schemas.openxmlformats.org/officeDocument/2006/relationships/oleObject" Target="../embeddings/oleObject119.bin"/><Relationship Id="rId51" Type="http://schemas.openxmlformats.org/officeDocument/2006/relationships/oleObject" Target="../embeddings/oleObject162.bin"/><Relationship Id="rId3" Type="http://schemas.openxmlformats.org/officeDocument/2006/relationships/oleObject" Target="../embeddings/oleObject114.bin"/><Relationship Id="rId12" Type="http://schemas.openxmlformats.org/officeDocument/2006/relationships/oleObject" Target="../embeddings/oleObject123.bin"/><Relationship Id="rId17" Type="http://schemas.openxmlformats.org/officeDocument/2006/relationships/oleObject" Target="../embeddings/oleObject128.bin"/><Relationship Id="rId25" Type="http://schemas.openxmlformats.org/officeDocument/2006/relationships/oleObject" Target="../embeddings/oleObject136.bin"/><Relationship Id="rId33" Type="http://schemas.openxmlformats.org/officeDocument/2006/relationships/oleObject" Target="../embeddings/oleObject144.bin"/><Relationship Id="rId38" Type="http://schemas.openxmlformats.org/officeDocument/2006/relationships/oleObject" Target="../embeddings/oleObject149.bin"/><Relationship Id="rId46" Type="http://schemas.openxmlformats.org/officeDocument/2006/relationships/oleObject" Target="../embeddings/oleObject157.bin"/><Relationship Id="rId59" Type="http://schemas.openxmlformats.org/officeDocument/2006/relationships/oleObject" Target="../embeddings/oleObject170.bin"/></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91.w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2.xml"/><Relationship Id="rId7" Type="http://schemas.openxmlformats.org/officeDocument/2006/relationships/oleObject" Target="../embeddings/oleObject7.bin"/><Relationship Id="rId2" Type="http://schemas.openxmlformats.org/officeDocument/2006/relationships/tags" Target="../tags/tag67.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oleObject" Target="../embeddings/oleObject18.bin"/><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9.xml"/><Relationship Id="rId7" Type="http://schemas.openxmlformats.org/officeDocument/2006/relationships/image" Target="../media/image21.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20.jpeg"/><Relationship Id="rId11" Type="http://schemas.openxmlformats.org/officeDocument/2006/relationships/image" Target="../media/image61.png"/><Relationship Id="rId5" Type="http://schemas.openxmlformats.org/officeDocument/2006/relationships/image" Target="../media/image19.wm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tags" Target="../tags/tag69.xml"/><Relationship Id="rId1" Type="http://schemas.openxmlformats.org/officeDocument/2006/relationships/vmlDrawing" Target="../drawings/vmlDrawing9.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slideLayout" Target="../slideLayouts/slideLayout2.xml"/><Relationship Id="rId7" Type="http://schemas.openxmlformats.org/officeDocument/2006/relationships/oleObject" Target="../embeddings/oleObject38.bin"/><Relationship Id="rId12" Type="http://schemas.openxmlformats.org/officeDocument/2006/relationships/oleObject" Target="../embeddings/oleObject43.bin"/><Relationship Id="rId2" Type="http://schemas.openxmlformats.org/officeDocument/2006/relationships/tags" Target="../tags/tag70.xml"/><Relationship Id="rId1" Type="http://schemas.openxmlformats.org/officeDocument/2006/relationships/vmlDrawing" Target="../drawings/vmlDrawing10.vml"/><Relationship Id="rId6" Type="http://schemas.openxmlformats.org/officeDocument/2006/relationships/oleObject" Target="../embeddings/oleObject37.bin"/><Relationship Id="rId11" Type="http://schemas.openxmlformats.org/officeDocument/2006/relationships/oleObject" Target="../embeddings/oleObject42.bin"/><Relationship Id="rId5" Type="http://schemas.openxmlformats.org/officeDocument/2006/relationships/oleObject" Target="../embeddings/oleObject36.bin"/><Relationship Id="rId10" Type="http://schemas.openxmlformats.org/officeDocument/2006/relationships/oleObject" Target="../embeddings/oleObject41.bin"/><Relationship Id="rId4" Type="http://schemas.openxmlformats.org/officeDocument/2006/relationships/oleObject" Target="../embeddings/oleObject35.bin"/><Relationship Id="rId9" Type="http://schemas.openxmlformats.org/officeDocument/2006/relationships/oleObject" Target="../embeddings/oleObject40.bin"/></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76.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3.xml"/><Relationship Id="rId7"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oleObject" Target="../embeddings/oleObject54.bin"/><Relationship Id="rId3" Type="http://schemas.openxmlformats.org/officeDocument/2006/relationships/oleObject" Target="../embeddings/oleObject44.bin"/><Relationship Id="rId7" Type="http://schemas.openxmlformats.org/officeDocument/2006/relationships/oleObject" Target="../embeddings/oleObject48.bin"/><Relationship Id="rId12"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7.bin"/><Relationship Id="rId11" Type="http://schemas.openxmlformats.org/officeDocument/2006/relationships/oleObject" Target="../embeddings/oleObject52.bin"/><Relationship Id="rId5" Type="http://schemas.openxmlformats.org/officeDocument/2006/relationships/oleObject" Target="../embeddings/oleObject46.bin"/><Relationship Id="rId10" Type="http://schemas.openxmlformats.org/officeDocument/2006/relationships/oleObject" Target="../embeddings/oleObject51.bin"/><Relationship Id="rId4" Type="http://schemas.openxmlformats.org/officeDocument/2006/relationships/oleObject" Target="../embeddings/oleObject45.bin"/><Relationship Id="rId9" Type="http://schemas.openxmlformats.org/officeDocument/2006/relationships/oleObject" Target="../embeddings/oleObject50.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oleObject" Target="../embeddings/oleObject65.bin"/><Relationship Id="rId18" Type="http://schemas.openxmlformats.org/officeDocument/2006/relationships/oleObject" Target="../embeddings/oleObject70.bin"/><Relationship Id="rId3" Type="http://schemas.openxmlformats.org/officeDocument/2006/relationships/oleObject" Target="../embeddings/oleObject55.bin"/><Relationship Id="rId7" Type="http://schemas.openxmlformats.org/officeDocument/2006/relationships/oleObject" Target="../embeddings/oleObject59.bin"/><Relationship Id="rId12" Type="http://schemas.openxmlformats.org/officeDocument/2006/relationships/oleObject" Target="../embeddings/oleObject64.bin"/><Relationship Id="rId17"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oleObject" Target="../embeddings/oleObject68.bin"/><Relationship Id="rId1" Type="http://schemas.openxmlformats.org/officeDocument/2006/relationships/vmlDrawing" Target="../drawings/vmlDrawing12.vml"/><Relationship Id="rId6" Type="http://schemas.openxmlformats.org/officeDocument/2006/relationships/oleObject" Target="../embeddings/oleObject58.bin"/><Relationship Id="rId11" Type="http://schemas.openxmlformats.org/officeDocument/2006/relationships/oleObject" Target="../embeddings/oleObject63.bin"/><Relationship Id="rId5" Type="http://schemas.openxmlformats.org/officeDocument/2006/relationships/oleObject" Target="../embeddings/oleObject57.bin"/><Relationship Id="rId15" Type="http://schemas.openxmlformats.org/officeDocument/2006/relationships/oleObject" Target="../embeddings/oleObject67.bin"/><Relationship Id="rId10" Type="http://schemas.openxmlformats.org/officeDocument/2006/relationships/oleObject" Target="../embeddings/oleObject62.bin"/><Relationship Id="rId19" Type="http://schemas.openxmlformats.org/officeDocument/2006/relationships/image" Target="../media/image89.png"/><Relationship Id="rId4" Type="http://schemas.openxmlformats.org/officeDocument/2006/relationships/oleObject" Target="../embeddings/oleObject56.bin"/><Relationship Id="rId9" Type="http://schemas.openxmlformats.org/officeDocument/2006/relationships/oleObject" Target="../embeddings/oleObject61.bin"/><Relationship Id="rId14" Type="http://schemas.openxmlformats.org/officeDocument/2006/relationships/oleObject" Target="../embeddings/oleObject6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8.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7.jpeg"/><Relationship Id="rId2" Type="http://schemas.openxmlformats.org/officeDocument/2006/relationships/tags" Target="../tags/tag28.xml"/><Relationship Id="rId16" Type="http://schemas.openxmlformats.org/officeDocument/2006/relationships/image" Target="../media/image11.jpe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slideLayout" Target="../slideLayouts/slideLayout2.xml"/><Relationship Id="rId5" Type="http://schemas.openxmlformats.org/officeDocument/2006/relationships/tags" Target="../tags/tag31.xml"/><Relationship Id="rId15" Type="http://schemas.openxmlformats.org/officeDocument/2006/relationships/image" Target="../media/image10.jpeg"/><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15.xml"/><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73.bin"/><Relationship Id="rId5" Type="http://schemas.openxmlformats.org/officeDocument/2006/relationships/oleObject" Target="../embeddings/oleObject72.bin"/><Relationship Id="rId4" Type="http://schemas.openxmlformats.org/officeDocument/2006/relationships/oleObject" Target="../embeddings/oleObject71.bin"/><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78.bin"/><Relationship Id="rId5" Type="http://schemas.openxmlformats.org/officeDocument/2006/relationships/oleObject" Target="../embeddings/oleObject77.bin"/><Relationship Id="rId4" Type="http://schemas.openxmlformats.org/officeDocument/2006/relationships/oleObject" Target="../embeddings/oleObject76.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79.bin"/><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 Type="http://schemas.openxmlformats.org/officeDocument/2006/relationships/tags" Target="../tags/tag39.xml"/><Relationship Id="rId21" Type="http://schemas.openxmlformats.org/officeDocument/2006/relationships/tags" Target="../tags/tag57.xml"/><Relationship Id="rId34" Type="http://schemas.openxmlformats.org/officeDocument/2006/relationships/image" Target="../media/image15.pn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image" Target="../media/image14.wmf"/><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image" Target="../media/image13.wmf"/><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image" Target="../media/image12.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81.bin"/></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83.bin"/><Relationship Id="rId5" Type="http://schemas.openxmlformats.org/officeDocument/2006/relationships/oleObject" Target="../embeddings/oleObject82.bin"/><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84.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85.bin"/></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oleObject" Target="../embeddings/oleObject87.bin"/><Relationship Id="rId4" Type="http://schemas.openxmlformats.org/officeDocument/2006/relationships/oleObject" Target="../embeddings/oleObject86.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8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image" Target="../media/image130.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wmf"/><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90.bin"/><Relationship Id="rId5" Type="http://schemas.openxmlformats.org/officeDocument/2006/relationships/oleObject" Target="../embeddings/oleObject89.bin"/><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oleObject" Target="../embeddings/oleObject93.bin"/><Relationship Id="rId4" Type="http://schemas.openxmlformats.org/officeDocument/2006/relationships/oleObject" Target="../embeddings/oleObject92.bin"/></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oleObject" Target="../embeddings/oleObject95.bin"/></Relationships>
</file>

<file path=ppt/slides/_rels/slide9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98.bin"/><Relationship Id="rId5" Type="http://schemas.openxmlformats.org/officeDocument/2006/relationships/oleObject" Target="../embeddings/oleObject97.bin"/><Relationship Id="rId4" Type="http://schemas.openxmlformats.org/officeDocument/2006/relationships/oleObject" Target="../embeddings/oleObject96.bin"/></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101.bin"/><Relationship Id="rId5" Type="http://schemas.openxmlformats.org/officeDocument/2006/relationships/oleObject" Target="../embeddings/oleObject100.bin"/><Relationship Id="rId4" Type="http://schemas.openxmlformats.org/officeDocument/2006/relationships/oleObject" Target="../embeddings/oleObject99.bin"/></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oleObject" Target="../embeddings/oleObject105.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104.bin"/><Relationship Id="rId5" Type="http://schemas.openxmlformats.org/officeDocument/2006/relationships/oleObject" Target="../embeddings/oleObject103.bin"/><Relationship Id="rId4" Type="http://schemas.openxmlformats.org/officeDocument/2006/relationships/oleObject" Target="../embeddings/oleObject102.bin"/></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oleObject" Target="../embeddings/oleObject107.bin"/><Relationship Id="rId4" Type="http://schemas.openxmlformats.org/officeDocument/2006/relationships/oleObject" Target="../embeddings/oleObject10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0" y="1052736"/>
            <a:ext cx="9144000" cy="1470025"/>
          </a:xfrm>
          <a:prstGeom prst="rect">
            <a:avLst/>
          </a:prstGeom>
          <a:noFill/>
          <a:ln w="0">
            <a:noFill/>
            <a:miter lim="800000"/>
            <a:headEnd/>
            <a:tailEnd/>
          </a:ln>
        </p:spPr>
        <p:txBody>
          <a:bodyPr lIns="0" tIns="0" rIns="0" bIns="0"/>
          <a:lstStyle/>
          <a:p>
            <a:pPr algn="ctr">
              <a:defRPr/>
            </a:pPr>
            <a:r>
              <a:rPr lang="en-US" altLang="zh-CN" sz="4000" b="1" dirty="0" smtClean="0">
                <a:solidFill>
                  <a:srgbClr val="0066FF"/>
                </a:solidFill>
                <a:latin typeface="+mj-lt"/>
                <a:ea typeface="+mn-ea"/>
              </a:rPr>
              <a:t>Resource Management for </a:t>
            </a:r>
          </a:p>
          <a:p>
            <a:pPr algn="ctr">
              <a:defRPr/>
            </a:pPr>
            <a:r>
              <a:rPr lang="en-US" altLang="zh-CN" sz="4000" b="1" dirty="0" smtClean="0">
                <a:solidFill>
                  <a:srgbClr val="0066FF"/>
                </a:solidFill>
                <a:latin typeface="+mj-lt"/>
                <a:ea typeface="+mn-ea"/>
              </a:rPr>
              <a:t>Device-to-Device Communications </a:t>
            </a:r>
          </a:p>
          <a:p>
            <a:pPr algn="ctr">
              <a:defRPr/>
            </a:pPr>
            <a:endParaRPr lang="zh-CN" altLang="en-US" sz="4000" b="1" dirty="0">
              <a:solidFill>
                <a:srgbClr val="0066CC"/>
              </a:solidFill>
              <a:latin typeface="仿宋_GB2312" pitchFamily="49" charset="-122"/>
              <a:ea typeface="仿宋_GB2312" pitchFamily="49" charset="-122"/>
            </a:endParaRPr>
          </a:p>
        </p:txBody>
      </p:sp>
      <p:sp>
        <p:nvSpPr>
          <p:cNvPr id="4" name="灯片编号占位符 3"/>
          <p:cNvSpPr>
            <a:spLocks noGrp="1"/>
          </p:cNvSpPr>
          <p:nvPr>
            <p:ph type="sldNum" sz="quarter" idx="12"/>
          </p:nvPr>
        </p:nvSpPr>
        <p:spPr/>
        <p:txBody>
          <a:bodyPr/>
          <a:lstStyle/>
          <a:p>
            <a:pPr>
              <a:defRPr/>
            </a:pPr>
            <a:fld id="{67609B62-706E-4D36-BD2B-F18BEE62B936}" type="slidenum">
              <a:rPr lang="en-US" altLang="zh-CN" smtClean="0"/>
              <a:pPr>
                <a:defRPr/>
              </a:pPr>
              <a:t>1</a:t>
            </a:fld>
            <a:endParaRPr lang="zh-CN" altLang="en-US"/>
          </a:p>
        </p:txBody>
      </p:sp>
      <p:sp>
        <p:nvSpPr>
          <p:cNvPr id="5" name="Rectangle 4"/>
          <p:cNvSpPr txBox="1">
            <a:spLocks noChangeArrowheads="1"/>
          </p:cNvSpPr>
          <p:nvPr/>
        </p:nvSpPr>
        <p:spPr>
          <a:xfrm>
            <a:off x="698500" y="2780928"/>
            <a:ext cx="7772400" cy="312420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0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b="1" kern="0" baseline="30000" dirty="0" smtClean="0">
                <a:latin typeface="Arial Unicode MS" pitchFamily="34" charset="-122"/>
                <a:ea typeface="Arial Unicode MS" pitchFamily="34" charset="-122"/>
                <a:cs typeface="Arial Unicode MS" pitchFamily="34" charset="-122"/>
              </a:rPr>
              <a:t>*</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Zhu Han</a:t>
            </a:r>
            <a:r>
              <a:rPr lang="en-US" altLang="zh-CN" b="1" kern="0" baseline="30000" dirty="0">
                <a:latin typeface="Arial Unicode MS" pitchFamily="34" charset="-122"/>
                <a:ea typeface="Arial Unicode MS" pitchFamily="34" charset="-122"/>
                <a:cs typeface="Arial Unicode MS" pitchFamily="34" charset="-122"/>
              </a:rPr>
              <a:t>+</a:t>
            </a:r>
            <a:r>
              <a:rPr lang="en-US" altLang="zh-CN"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1800"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endParaRPr kumimoji="0" lang="en-US" altLang="zh-CN" sz="20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Tutorial Presentation </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at </a:t>
            </a:r>
            <a:r>
              <a:rPr lang="en-US" altLang="zh-CN" b="1" kern="0" dirty="0" smtClean="0">
                <a:latin typeface="Arial Unicode MS" pitchFamily="34" charset="-122"/>
                <a:ea typeface="Arial Unicode MS" pitchFamily="34" charset="-122"/>
                <a:cs typeface="Arial Unicode MS" pitchFamily="34" charset="-122"/>
              </a:rPr>
              <a:t>Globecom’1</a:t>
            </a:r>
            <a:r>
              <a:rPr kumimoji="0" lang="en-US" altLang="zh-CN" sz="2000" b="1" i="0" u="none" strike="noStrike" kern="0" cap="none" spc="0" normalizeH="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3, Atlanta, US</a:t>
            </a:r>
            <a:endPar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pic>
        <p:nvPicPr>
          <p:cNvPr id="8"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9512" y="5972447"/>
            <a:ext cx="1006475"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9" descr="bdxh"/>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0" advTm="20063"/>
    </mc:Choice>
    <mc:Fallback>
      <p:transition advTm="200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3" name="Picture 503"/>
          <p:cNvPicPr>
            <a:picLocks noChangeAspect="1" noChangeArrowheads="1"/>
          </p:cNvPicPr>
          <p:nvPr/>
        </p:nvPicPr>
        <p:blipFill>
          <a:blip r:embed="rId2" cstate="print"/>
          <a:srcRect/>
          <a:stretch>
            <a:fillRect/>
          </a:stretch>
        </p:blipFill>
        <p:spPr bwMode="auto">
          <a:xfrm>
            <a:off x="6084888" y="4980005"/>
            <a:ext cx="217487" cy="209550"/>
          </a:xfrm>
          <a:prstGeom prst="rect">
            <a:avLst/>
          </a:prstGeom>
          <a:noFill/>
        </p:spPr>
      </p:pic>
      <p:pic>
        <p:nvPicPr>
          <p:cNvPr id="10744" name="Picture 504"/>
          <p:cNvPicPr>
            <a:picLocks noChangeAspect="1" noChangeArrowheads="1"/>
          </p:cNvPicPr>
          <p:nvPr/>
        </p:nvPicPr>
        <p:blipFill>
          <a:blip r:embed="rId2" cstate="print"/>
          <a:srcRect/>
          <a:stretch>
            <a:fillRect/>
          </a:stretch>
        </p:blipFill>
        <p:spPr bwMode="auto">
          <a:xfrm>
            <a:off x="6083300" y="5195905"/>
            <a:ext cx="217488" cy="209550"/>
          </a:xfrm>
          <a:prstGeom prst="rect">
            <a:avLst/>
          </a:prstGeom>
          <a:noFill/>
        </p:spPr>
      </p:pic>
      <p:pic>
        <p:nvPicPr>
          <p:cNvPr id="10741" name="Picture 501"/>
          <p:cNvPicPr>
            <a:picLocks noChangeAspect="1" noChangeArrowheads="1"/>
          </p:cNvPicPr>
          <p:nvPr/>
        </p:nvPicPr>
        <p:blipFill>
          <a:blip r:embed="rId2" cstate="print"/>
          <a:srcRect/>
          <a:stretch>
            <a:fillRect/>
          </a:stretch>
        </p:blipFill>
        <p:spPr bwMode="auto">
          <a:xfrm>
            <a:off x="3913188" y="4989530"/>
            <a:ext cx="217487" cy="209550"/>
          </a:xfrm>
          <a:prstGeom prst="rect">
            <a:avLst/>
          </a:prstGeom>
          <a:noFill/>
        </p:spPr>
      </p:pic>
      <p:pic>
        <p:nvPicPr>
          <p:cNvPr id="10742" name="Picture 502"/>
          <p:cNvPicPr>
            <a:picLocks noChangeAspect="1" noChangeArrowheads="1"/>
          </p:cNvPicPr>
          <p:nvPr/>
        </p:nvPicPr>
        <p:blipFill>
          <a:blip r:embed="rId2" cstate="print"/>
          <a:srcRect/>
          <a:stretch>
            <a:fillRect/>
          </a:stretch>
        </p:blipFill>
        <p:spPr bwMode="auto">
          <a:xfrm>
            <a:off x="3911600" y="5205430"/>
            <a:ext cx="217488" cy="209550"/>
          </a:xfrm>
          <a:prstGeom prst="rect">
            <a:avLst/>
          </a:prstGeom>
          <a:noFill/>
        </p:spPr>
      </p:pic>
      <p:sp>
        <p:nvSpPr>
          <p:cNvPr id="10242" name="Rectangle 2"/>
          <p:cNvSpPr>
            <a:spLocks noGrp="1"/>
          </p:cNvSpPr>
          <p:nvPr>
            <p:ph type="title"/>
          </p:nvPr>
        </p:nvSpPr>
        <p:spPr>
          <a:xfrm>
            <a:off x="457200" y="357166"/>
            <a:ext cx="8229600" cy="511156"/>
          </a:xfrm>
        </p:spPr>
        <p:txBody>
          <a:bodyPr/>
          <a:lstStyle/>
          <a:p>
            <a:pPr algn="ctr"/>
            <a:r>
              <a:rPr lang="en-US" altLang="zh-CN" sz="3200" dirty="0">
                <a:solidFill>
                  <a:srgbClr val="0070C0"/>
                </a:solidFill>
                <a:latin typeface="+mn-lt"/>
                <a:ea typeface="黑体" pitchFamily="2" charset="-122"/>
              </a:rPr>
              <a:t>Deployment Roadmap</a:t>
            </a:r>
          </a:p>
        </p:txBody>
      </p:sp>
      <p:sp>
        <p:nvSpPr>
          <p:cNvPr id="10243" name="Rectangle 3"/>
          <p:cNvSpPr>
            <a:spLocks noGrp="1"/>
          </p:cNvSpPr>
          <p:nvPr>
            <p:ph type="body" sz="half" idx="1"/>
          </p:nvPr>
        </p:nvSpPr>
        <p:spPr>
          <a:xfrm>
            <a:off x="468313" y="1246182"/>
            <a:ext cx="2819400" cy="1397000"/>
          </a:xfrm>
        </p:spPr>
        <p:txBody>
          <a:bodyPr/>
          <a:lstStyle/>
          <a:p>
            <a:pPr marL="177800" indent="-177800">
              <a:lnSpc>
                <a:spcPct val="80000"/>
              </a:lnSpc>
              <a:buFont typeface="Arial" charset="0"/>
              <a:buNone/>
            </a:pPr>
            <a:r>
              <a:rPr lang="en-US" altLang="zh-CN" dirty="0"/>
              <a:t>Cellular unaware D2D</a:t>
            </a:r>
          </a:p>
          <a:p>
            <a:pPr marL="177800" indent="-177800">
              <a:lnSpc>
                <a:spcPct val="80000"/>
              </a:lnSpc>
            </a:pPr>
            <a:r>
              <a:rPr lang="en-US" altLang="zh-CN" sz="1400" dirty="0"/>
              <a:t>Cellular network is not aware of D2D</a:t>
            </a:r>
          </a:p>
          <a:p>
            <a:pPr marL="177800" indent="-177800">
              <a:lnSpc>
                <a:spcPct val="80000"/>
              </a:lnSpc>
            </a:pPr>
            <a:r>
              <a:rPr lang="en-US" altLang="zh-CN" sz="1400" dirty="0"/>
              <a:t>2 RATs, e.g. 3G + </a:t>
            </a:r>
            <a:r>
              <a:rPr lang="en-US" altLang="zh-CN" sz="1400" dirty="0" err="1"/>
              <a:t>Wifi</a:t>
            </a:r>
            <a:endParaRPr lang="en-US" altLang="zh-CN" sz="1400" dirty="0"/>
          </a:p>
          <a:p>
            <a:pPr marL="177800" indent="-177800">
              <a:lnSpc>
                <a:spcPct val="80000"/>
              </a:lnSpc>
            </a:pPr>
            <a:r>
              <a:rPr lang="en-US" altLang="zh-CN" sz="1400" dirty="0"/>
              <a:t>No cooperation between cellular and D2D</a:t>
            </a:r>
          </a:p>
        </p:txBody>
      </p:sp>
      <p:sp>
        <p:nvSpPr>
          <p:cNvPr id="10512" name="Rectangle 272"/>
          <p:cNvSpPr>
            <a:spLocks/>
          </p:cNvSpPr>
          <p:nvPr/>
        </p:nvSpPr>
        <p:spPr bwMode="auto">
          <a:xfrm>
            <a:off x="3243436" y="1205681"/>
            <a:ext cx="2447925" cy="1512888"/>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aware D2D</a:t>
            </a:r>
          </a:p>
          <a:p>
            <a:pPr marL="177800" indent="-177800">
              <a:lnSpc>
                <a:spcPct val="80000"/>
              </a:lnSpc>
              <a:spcBef>
                <a:spcPct val="20000"/>
              </a:spcBef>
              <a:buFont typeface="Arial" charset="0"/>
              <a:buChar char="•"/>
            </a:pPr>
            <a:r>
              <a:rPr lang="en-US" altLang="zh-CN" sz="1400" b="0" dirty="0">
                <a:latin typeface="+mn-lt"/>
              </a:rPr>
              <a:t>Cellular network is aware of D2D </a:t>
            </a:r>
          </a:p>
          <a:p>
            <a:pPr marL="177800" indent="-177800">
              <a:lnSpc>
                <a:spcPct val="80000"/>
              </a:lnSpc>
              <a:spcBef>
                <a:spcPct val="20000"/>
              </a:spcBef>
              <a:buFont typeface="Arial" charset="0"/>
              <a:buChar char="•"/>
            </a:pPr>
            <a:r>
              <a:rPr lang="en-US" altLang="zh-CN" sz="1400" b="0" dirty="0">
                <a:latin typeface="+mn-lt"/>
              </a:rPr>
              <a:t>2 RATs, e.g. LTE + </a:t>
            </a:r>
            <a:r>
              <a:rPr lang="en-US" altLang="zh-CN" sz="1400" b="0" dirty="0" err="1">
                <a:latin typeface="+mn-lt"/>
              </a:rPr>
              <a:t>Wifi</a:t>
            </a:r>
            <a:endParaRPr lang="en-US" altLang="zh-CN" sz="1400" b="0" dirty="0">
              <a:latin typeface="+mn-lt"/>
            </a:endParaRPr>
          </a:p>
          <a:p>
            <a:pPr marL="177800" indent="-177800">
              <a:lnSpc>
                <a:spcPct val="80000"/>
              </a:lnSpc>
              <a:spcBef>
                <a:spcPct val="20000"/>
              </a:spcBef>
              <a:buFont typeface="Arial" charset="0"/>
              <a:buChar char="•"/>
            </a:pPr>
            <a:r>
              <a:rPr lang="en-US" altLang="zh-CN" sz="1400" b="0" dirty="0">
                <a:latin typeface="+mn-lt"/>
              </a:rPr>
              <a:t>Kind of cooperation between cellular and D2D</a:t>
            </a:r>
          </a:p>
        </p:txBody>
      </p:sp>
      <p:sp>
        <p:nvSpPr>
          <p:cNvPr id="10513" name="Rectangle 273"/>
          <p:cNvSpPr>
            <a:spLocks/>
          </p:cNvSpPr>
          <p:nvPr/>
        </p:nvSpPr>
        <p:spPr bwMode="auto">
          <a:xfrm>
            <a:off x="5940425" y="1205681"/>
            <a:ext cx="2952055" cy="1584325"/>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controlled D2D</a:t>
            </a:r>
          </a:p>
          <a:p>
            <a:pPr marL="177800" indent="-177800">
              <a:lnSpc>
                <a:spcPct val="80000"/>
              </a:lnSpc>
              <a:spcBef>
                <a:spcPct val="20000"/>
              </a:spcBef>
              <a:buFont typeface="Arial" charset="0"/>
              <a:buChar char="•"/>
            </a:pPr>
            <a:r>
              <a:rPr lang="en-US" altLang="zh-CN" sz="1400" b="0" dirty="0">
                <a:latin typeface="+mn-lt"/>
              </a:rPr>
              <a:t>Cellular network fully controls D2D</a:t>
            </a:r>
          </a:p>
          <a:p>
            <a:pPr marL="177800" indent="-177800">
              <a:lnSpc>
                <a:spcPct val="80000"/>
              </a:lnSpc>
              <a:spcBef>
                <a:spcPct val="20000"/>
              </a:spcBef>
              <a:buFont typeface="Arial" charset="0"/>
              <a:buChar char="•"/>
            </a:pPr>
            <a:r>
              <a:rPr lang="en-US" altLang="zh-CN" sz="1400" b="0" dirty="0">
                <a:latin typeface="+mn-lt"/>
              </a:rPr>
              <a:t>A single RAT, e.g. LTE-A</a:t>
            </a:r>
          </a:p>
          <a:p>
            <a:pPr marL="177800" indent="-177800">
              <a:lnSpc>
                <a:spcPct val="80000"/>
              </a:lnSpc>
              <a:spcBef>
                <a:spcPct val="20000"/>
              </a:spcBef>
              <a:buFont typeface="Arial" charset="0"/>
              <a:buChar char="•"/>
            </a:pPr>
            <a:r>
              <a:rPr lang="en-US" altLang="zh-CN" sz="1400" b="0" dirty="0">
                <a:latin typeface="+mn-lt"/>
              </a:rPr>
              <a:t>D2D is a part of cellular communication</a:t>
            </a:r>
          </a:p>
        </p:txBody>
      </p:sp>
      <p:grpSp>
        <p:nvGrpSpPr>
          <p:cNvPr id="2" name="Group 4"/>
          <p:cNvGrpSpPr>
            <a:grpSpLocks/>
          </p:cNvGrpSpPr>
          <p:nvPr/>
        </p:nvGrpSpPr>
        <p:grpSpPr bwMode="auto">
          <a:xfrm>
            <a:off x="466725" y="2903555"/>
            <a:ext cx="8208963" cy="1422400"/>
            <a:chOff x="204" y="3067"/>
            <a:chExt cx="5262" cy="896"/>
          </a:xfrm>
        </p:grpSpPr>
        <p:sp>
          <p:nvSpPr>
            <p:cNvPr id="10245" name="AutoShape 5"/>
            <p:cNvSpPr>
              <a:spLocks noChangeArrowheads="1"/>
            </p:cNvSpPr>
            <p:nvPr/>
          </p:nvSpPr>
          <p:spPr bwMode="auto">
            <a:xfrm>
              <a:off x="204"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sp>
          <p:nvSpPr>
            <p:cNvPr id="10246" name="AutoShape 6"/>
            <p:cNvSpPr>
              <a:spLocks noChangeArrowheads="1"/>
            </p:cNvSpPr>
            <p:nvPr/>
          </p:nvSpPr>
          <p:spPr bwMode="auto">
            <a:xfrm>
              <a:off x="1837"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sp>
          <p:nvSpPr>
            <p:cNvPr id="10247" name="AutoShape 7"/>
            <p:cNvSpPr>
              <a:spLocks noChangeArrowheads="1"/>
            </p:cNvSpPr>
            <p:nvPr/>
          </p:nvSpPr>
          <p:spPr bwMode="auto">
            <a:xfrm>
              <a:off x="3470"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grpSp>
      <p:sp>
        <p:nvSpPr>
          <p:cNvPr id="10248" name="Oval 8"/>
          <p:cNvSpPr>
            <a:spLocks noChangeArrowheads="1"/>
          </p:cNvSpPr>
          <p:nvPr/>
        </p:nvSpPr>
        <p:spPr bwMode="auto">
          <a:xfrm>
            <a:off x="1187450" y="2832118"/>
            <a:ext cx="1008063" cy="1584325"/>
          </a:xfrm>
          <a:prstGeom prst="ellipse">
            <a:avLst/>
          </a:prstGeom>
          <a:solidFill>
            <a:srgbClr val="C0C0C0"/>
          </a:solidFill>
          <a:ln w="9525">
            <a:noFill/>
            <a:round/>
            <a:headEnd/>
            <a:tailEnd/>
          </a:ln>
          <a:effectLst/>
        </p:spPr>
        <p:txBody>
          <a:bodyPr wrap="none" anchor="ctr"/>
          <a:lstStyle/>
          <a:p>
            <a:endParaRPr lang="zh-CN" altLang="en-US"/>
          </a:p>
        </p:txBody>
      </p:sp>
      <p:sp>
        <p:nvSpPr>
          <p:cNvPr id="10249" name="Oval 9"/>
          <p:cNvSpPr>
            <a:spLocks noChangeArrowheads="1"/>
          </p:cNvSpPr>
          <p:nvPr/>
        </p:nvSpPr>
        <p:spPr bwMode="auto">
          <a:xfrm rot="-608962">
            <a:off x="1114425" y="3463943"/>
            <a:ext cx="1295400" cy="576262"/>
          </a:xfrm>
          <a:prstGeom prst="ellipse">
            <a:avLst/>
          </a:prstGeom>
          <a:solidFill>
            <a:srgbClr val="99CCFF"/>
          </a:solidFill>
          <a:ln w="9525">
            <a:noFill/>
            <a:round/>
            <a:headEnd/>
            <a:tailEnd/>
          </a:ln>
          <a:effectLst/>
        </p:spPr>
        <p:txBody>
          <a:bodyPr wrap="none" anchor="ctr"/>
          <a:lstStyle/>
          <a:p>
            <a:endParaRPr lang="zh-CN" altLang="en-US"/>
          </a:p>
        </p:txBody>
      </p:sp>
      <p:sp>
        <p:nvSpPr>
          <p:cNvPr id="10250" name="Line 10"/>
          <p:cNvSpPr>
            <a:spLocks noChangeShapeType="1"/>
          </p:cNvSpPr>
          <p:nvPr/>
        </p:nvSpPr>
        <p:spPr bwMode="auto">
          <a:xfrm flipV="1">
            <a:off x="1116013" y="3695718"/>
            <a:ext cx="1223962" cy="215900"/>
          </a:xfrm>
          <a:prstGeom prst="line">
            <a:avLst/>
          </a:prstGeom>
          <a:noFill/>
          <a:ln w="19050">
            <a:solidFill>
              <a:schemeClr val="accent2"/>
            </a:solidFill>
            <a:round/>
            <a:headEnd type="triangle" w="med" len="med"/>
            <a:tailEnd type="triangle" w="med" len="med"/>
          </a:ln>
          <a:effectLst/>
        </p:spPr>
        <p:txBody>
          <a:bodyPr/>
          <a:lstStyle/>
          <a:p>
            <a:endParaRPr lang="zh-CN" altLang="en-US"/>
          </a:p>
        </p:txBody>
      </p:sp>
      <p:sp>
        <p:nvSpPr>
          <p:cNvPr id="10251" name="Freeform 11"/>
          <p:cNvSpPr>
            <a:spLocks/>
          </p:cNvSpPr>
          <p:nvPr/>
        </p:nvSpPr>
        <p:spPr bwMode="auto">
          <a:xfrm>
            <a:off x="1116013" y="2892443"/>
            <a:ext cx="1223962" cy="863600"/>
          </a:xfrm>
          <a:custGeom>
            <a:avLst/>
            <a:gdLst/>
            <a:ahLst/>
            <a:cxnLst>
              <a:cxn ang="0">
                <a:pos x="0" y="506"/>
              </a:cxn>
              <a:cxn ang="0">
                <a:pos x="181" y="461"/>
              </a:cxn>
              <a:cxn ang="0">
                <a:pos x="363" y="7"/>
              </a:cxn>
              <a:cxn ang="0">
                <a:pos x="589" y="416"/>
              </a:cxn>
              <a:cxn ang="0">
                <a:pos x="771" y="416"/>
              </a:cxn>
            </a:cxnLst>
            <a:rect l="0" t="0" r="r" b="b"/>
            <a:pathLst>
              <a:path w="771" h="544">
                <a:moveTo>
                  <a:pt x="0" y="506"/>
                </a:moveTo>
                <a:cubicBezTo>
                  <a:pt x="60" y="525"/>
                  <a:pt x="121" y="544"/>
                  <a:pt x="181" y="461"/>
                </a:cubicBezTo>
                <a:cubicBezTo>
                  <a:pt x="241" y="378"/>
                  <a:pt x="295" y="14"/>
                  <a:pt x="363" y="7"/>
                </a:cubicBezTo>
                <a:cubicBezTo>
                  <a:pt x="431" y="0"/>
                  <a:pt x="521" y="348"/>
                  <a:pt x="589" y="416"/>
                </a:cubicBezTo>
                <a:cubicBezTo>
                  <a:pt x="657" y="484"/>
                  <a:pt x="741" y="416"/>
                  <a:pt x="771" y="416"/>
                </a:cubicBezTo>
              </a:path>
            </a:pathLst>
          </a:custGeom>
          <a:noFill/>
          <a:ln w="19050" cmpd="sng">
            <a:solidFill>
              <a:schemeClr val="tx1"/>
            </a:solidFill>
            <a:round/>
            <a:headEnd type="triangle" w="med" len="med"/>
            <a:tailEnd type="triangle" w="med" len="med"/>
          </a:ln>
          <a:effectLst/>
        </p:spPr>
        <p:txBody>
          <a:bodyPr/>
          <a:lstStyle/>
          <a:p>
            <a:endParaRPr lang="zh-CN" altLang="en-US"/>
          </a:p>
        </p:txBody>
      </p:sp>
      <p:pic>
        <p:nvPicPr>
          <p:cNvPr id="10252" name="Picture 27" descr="Phone_2"/>
          <p:cNvPicPr>
            <a:picLocks noChangeAspect="1" noChangeArrowheads="1"/>
          </p:cNvPicPr>
          <p:nvPr/>
        </p:nvPicPr>
        <p:blipFill>
          <a:blip r:embed="rId3" cstate="print"/>
          <a:srcRect/>
          <a:stretch>
            <a:fillRect/>
          </a:stretch>
        </p:blipFill>
        <p:spPr bwMode="auto">
          <a:xfrm>
            <a:off x="1835150" y="3408380"/>
            <a:ext cx="508000" cy="622300"/>
          </a:xfrm>
          <a:prstGeom prst="rect">
            <a:avLst/>
          </a:prstGeom>
          <a:noFill/>
          <a:ln w="9525">
            <a:noFill/>
            <a:miter lim="800000"/>
            <a:headEnd/>
            <a:tailEnd/>
          </a:ln>
        </p:spPr>
      </p:pic>
      <p:sp>
        <p:nvSpPr>
          <p:cNvPr id="10253" name="Text Box 13"/>
          <p:cNvSpPr txBox="1">
            <a:spLocks noChangeArrowheads="1"/>
          </p:cNvSpPr>
          <p:nvPr/>
        </p:nvSpPr>
        <p:spPr bwMode="auto">
          <a:xfrm>
            <a:off x="1042988" y="2976580"/>
            <a:ext cx="647700" cy="244475"/>
          </a:xfrm>
          <a:prstGeom prst="rect">
            <a:avLst/>
          </a:prstGeom>
          <a:noFill/>
          <a:ln w="9525">
            <a:noFill/>
            <a:miter lim="800000"/>
            <a:headEnd/>
            <a:tailEnd/>
          </a:ln>
          <a:effectLst/>
        </p:spPr>
        <p:txBody>
          <a:bodyPr>
            <a:spAutoFit/>
          </a:bodyPr>
          <a:lstStyle/>
          <a:p>
            <a:r>
              <a:rPr lang="en-US" altLang="zh-CN" sz="1000" b="0"/>
              <a:t>RAT1</a:t>
            </a:r>
          </a:p>
        </p:txBody>
      </p:sp>
      <p:sp>
        <p:nvSpPr>
          <p:cNvPr id="10254" name="Text Box 14"/>
          <p:cNvSpPr txBox="1">
            <a:spLocks noChangeArrowheads="1"/>
          </p:cNvSpPr>
          <p:nvPr/>
        </p:nvSpPr>
        <p:spPr bwMode="auto">
          <a:xfrm>
            <a:off x="1403350" y="3767155"/>
            <a:ext cx="647700" cy="244475"/>
          </a:xfrm>
          <a:prstGeom prst="rect">
            <a:avLst/>
          </a:prstGeom>
          <a:noFill/>
          <a:ln w="9525">
            <a:noFill/>
            <a:miter lim="800000"/>
            <a:headEnd/>
            <a:tailEnd/>
          </a:ln>
          <a:effectLst/>
        </p:spPr>
        <p:txBody>
          <a:bodyPr>
            <a:spAutoFit/>
          </a:bodyPr>
          <a:lstStyle/>
          <a:p>
            <a:r>
              <a:rPr lang="en-US" altLang="zh-CN" sz="1000" b="0">
                <a:solidFill>
                  <a:schemeClr val="accent2"/>
                </a:solidFill>
              </a:rPr>
              <a:t>RAT2</a:t>
            </a:r>
          </a:p>
        </p:txBody>
      </p:sp>
      <p:sp>
        <p:nvSpPr>
          <p:cNvPr id="10255" name="Text Box 15"/>
          <p:cNvSpPr txBox="1">
            <a:spLocks noChangeArrowheads="1"/>
          </p:cNvSpPr>
          <p:nvPr/>
        </p:nvSpPr>
        <p:spPr bwMode="auto">
          <a:xfrm>
            <a:off x="1187450" y="3984643"/>
            <a:ext cx="431800" cy="244475"/>
          </a:xfrm>
          <a:prstGeom prst="rect">
            <a:avLst/>
          </a:prstGeom>
          <a:noFill/>
          <a:ln w="9525">
            <a:noFill/>
            <a:miter lim="800000"/>
            <a:headEnd/>
            <a:tailEnd/>
          </a:ln>
          <a:effectLst/>
        </p:spPr>
        <p:txBody>
          <a:bodyPr>
            <a:spAutoFit/>
          </a:bodyPr>
          <a:lstStyle/>
          <a:p>
            <a:r>
              <a:rPr lang="en-US" altLang="zh-CN" sz="1000" b="0"/>
              <a:t>UE1</a:t>
            </a:r>
          </a:p>
        </p:txBody>
      </p:sp>
      <p:sp>
        <p:nvSpPr>
          <p:cNvPr id="10256" name="Text Box 16"/>
          <p:cNvSpPr txBox="1">
            <a:spLocks noChangeArrowheads="1"/>
          </p:cNvSpPr>
          <p:nvPr/>
        </p:nvSpPr>
        <p:spPr bwMode="auto">
          <a:xfrm>
            <a:off x="1835150" y="3840180"/>
            <a:ext cx="431800" cy="244475"/>
          </a:xfrm>
          <a:prstGeom prst="rect">
            <a:avLst/>
          </a:prstGeom>
          <a:noFill/>
          <a:ln w="9525">
            <a:noFill/>
            <a:miter lim="800000"/>
            <a:headEnd/>
            <a:tailEnd/>
          </a:ln>
          <a:effectLst/>
        </p:spPr>
        <p:txBody>
          <a:bodyPr>
            <a:spAutoFit/>
          </a:bodyPr>
          <a:lstStyle/>
          <a:p>
            <a:r>
              <a:rPr lang="en-US" altLang="zh-CN" sz="1000" b="0"/>
              <a:t>UE2</a:t>
            </a:r>
          </a:p>
        </p:txBody>
      </p:sp>
      <p:sp>
        <p:nvSpPr>
          <p:cNvPr id="10257" name="Text Box 17"/>
          <p:cNvSpPr txBox="1">
            <a:spLocks noChangeArrowheads="1"/>
          </p:cNvSpPr>
          <p:nvPr/>
        </p:nvSpPr>
        <p:spPr bwMode="auto">
          <a:xfrm>
            <a:off x="684213" y="3552843"/>
            <a:ext cx="647700" cy="244475"/>
          </a:xfrm>
          <a:prstGeom prst="rect">
            <a:avLst/>
          </a:prstGeom>
          <a:noFill/>
          <a:ln w="9525">
            <a:noFill/>
            <a:miter lim="800000"/>
            <a:headEnd/>
            <a:tailEnd/>
          </a:ln>
          <a:effectLst/>
        </p:spPr>
        <p:txBody>
          <a:bodyPr>
            <a:spAutoFit/>
          </a:bodyPr>
          <a:lstStyle/>
          <a:p>
            <a:r>
              <a:rPr lang="en-US" altLang="zh-CN" sz="1000" b="0"/>
              <a:t>flow1</a:t>
            </a:r>
          </a:p>
        </p:txBody>
      </p:sp>
      <p:sp>
        <p:nvSpPr>
          <p:cNvPr id="10258" name="Text Box 18"/>
          <p:cNvSpPr txBox="1">
            <a:spLocks noChangeArrowheads="1"/>
          </p:cNvSpPr>
          <p:nvPr/>
        </p:nvSpPr>
        <p:spPr bwMode="auto">
          <a:xfrm>
            <a:off x="684213" y="3840180"/>
            <a:ext cx="647700" cy="244475"/>
          </a:xfrm>
          <a:prstGeom prst="rect">
            <a:avLst/>
          </a:prstGeom>
          <a:noFill/>
          <a:ln w="9525">
            <a:noFill/>
            <a:miter lim="800000"/>
            <a:headEnd/>
            <a:tailEnd/>
          </a:ln>
          <a:effectLst/>
        </p:spPr>
        <p:txBody>
          <a:bodyPr>
            <a:spAutoFit/>
          </a:bodyPr>
          <a:lstStyle/>
          <a:p>
            <a:r>
              <a:rPr lang="en-US" altLang="zh-CN" sz="1000" b="0">
                <a:solidFill>
                  <a:schemeClr val="accent2"/>
                </a:solidFill>
              </a:rPr>
              <a:t>flow2</a:t>
            </a:r>
          </a:p>
        </p:txBody>
      </p:sp>
      <p:grpSp>
        <p:nvGrpSpPr>
          <p:cNvPr id="3" name="Group 188"/>
          <p:cNvGrpSpPr>
            <a:grpSpLocks noChangeAspect="1"/>
          </p:cNvGrpSpPr>
          <p:nvPr/>
        </p:nvGrpSpPr>
        <p:grpSpPr bwMode="auto">
          <a:xfrm>
            <a:off x="1619250" y="2687655"/>
            <a:ext cx="211138" cy="674688"/>
            <a:chOff x="4850" y="1255"/>
            <a:chExt cx="303" cy="873"/>
          </a:xfrm>
        </p:grpSpPr>
        <p:grpSp>
          <p:nvGrpSpPr>
            <p:cNvPr id="4" name="Group 189"/>
            <p:cNvGrpSpPr>
              <a:grpSpLocks noChangeAspect="1"/>
            </p:cNvGrpSpPr>
            <p:nvPr/>
          </p:nvGrpSpPr>
          <p:grpSpPr bwMode="auto">
            <a:xfrm>
              <a:off x="4850" y="1255"/>
              <a:ext cx="303" cy="873"/>
              <a:chOff x="4850" y="1255"/>
              <a:chExt cx="303" cy="873"/>
            </a:xfrm>
          </p:grpSpPr>
          <p:sp>
            <p:nvSpPr>
              <p:cNvPr id="10342"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43"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44"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45"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5" name="Group 194"/>
              <p:cNvGrpSpPr>
                <a:grpSpLocks noChangeAspect="1"/>
              </p:cNvGrpSpPr>
              <p:nvPr/>
            </p:nvGrpSpPr>
            <p:grpSpPr bwMode="auto">
              <a:xfrm>
                <a:off x="4850" y="1293"/>
                <a:ext cx="48" cy="293"/>
                <a:chOff x="4850" y="1293"/>
                <a:chExt cx="48" cy="293"/>
              </a:xfrm>
            </p:grpSpPr>
            <p:sp>
              <p:nvSpPr>
                <p:cNvPr id="10347"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48"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6" name="Group 197"/>
              <p:cNvGrpSpPr>
                <a:grpSpLocks noChangeAspect="1"/>
              </p:cNvGrpSpPr>
              <p:nvPr/>
            </p:nvGrpSpPr>
            <p:grpSpPr bwMode="auto">
              <a:xfrm>
                <a:off x="5105" y="1295"/>
                <a:ext cx="48" cy="293"/>
                <a:chOff x="5105" y="1295"/>
                <a:chExt cx="48" cy="293"/>
              </a:xfrm>
            </p:grpSpPr>
            <p:sp>
              <p:nvSpPr>
                <p:cNvPr id="10350"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51"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52"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53"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7" name="Group 202"/>
              <p:cNvGrpSpPr>
                <a:grpSpLocks noChangeAspect="1"/>
              </p:cNvGrpSpPr>
              <p:nvPr/>
            </p:nvGrpSpPr>
            <p:grpSpPr bwMode="auto">
              <a:xfrm>
                <a:off x="4948" y="1255"/>
                <a:ext cx="48" cy="293"/>
                <a:chOff x="4948" y="1255"/>
                <a:chExt cx="48" cy="293"/>
              </a:xfrm>
            </p:grpSpPr>
            <p:sp>
              <p:nvSpPr>
                <p:cNvPr id="10355"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56"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57"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58"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59"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60"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61"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62"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63"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64"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65"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366"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67"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6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69"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8" name="Group 218"/>
            <p:cNvGrpSpPr>
              <a:grpSpLocks noChangeAspect="1"/>
            </p:cNvGrpSpPr>
            <p:nvPr/>
          </p:nvGrpSpPr>
          <p:grpSpPr bwMode="auto">
            <a:xfrm>
              <a:off x="4850" y="1293"/>
              <a:ext cx="48" cy="293"/>
              <a:chOff x="4850" y="1293"/>
              <a:chExt cx="48" cy="293"/>
            </a:xfrm>
          </p:grpSpPr>
          <p:sp>
            <p:nvSpPr>
              <p:cNvPr id="10371"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72"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9" name="Group 221"/>
            <p:cNvGrpSpPr>
              <a:grpSpLocks noChangeAspect="1"/>
            </p:cNvGrpSpPr>
            <p:nvPr/>
          </p:nvGrpSpPr>
          <p:grpSpPr bwMode="auto">
            <a:xfrm>
              <a:off x="5105" y="1295"/>
              <a:ext cx="48" cy="293"/>
              <a:chOff x="5105" y="1295"/>
              <a:chExt cx="48" cy="293"/>
            </a:xfrm>
          </p:grpSpPr>
          <p:sp>
            <p:nvSpPr>
              <p:cNvPr id="10374"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75"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76"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77"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 name="Group 226"/>
            <p:cNvGrpSpPr>
              <a:grpSpLocks noChangeAspect="1"/>
            </p:cNvGrpSpPr>
            <p:nvPr/>
          </p:nvGrpSpPr>
          <p:grpSpPr bwMode="auto">
            <a:xfrm>
              <a:off x="4948" y="1255"/>
              <a:ext cx="48" cy="293"/>
              <a:chOff x="4948" y="1255"/>
              <a:chExt cx="48" cy="293"/>
            </a:xfrm>
          </p:grpSpPr>
          <p:sp>
            <p:nvSpPr>
              <p:cNvPr id="10379"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80"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81"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82"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83"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84"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85"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86"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87"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88"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89"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390"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91"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92"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93"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 name="Group 242"/>
            <p:cNvGrpSpPr>
              <a:grpSpLocks noChangeAspect="1"/>
            </p:cNvGrpSpPr>
            <p:nvPr/>
          </p:nvGrpSpPr>
          <p:grpSpPr bwMode="auto">
            <a:xfrm>
              <a:off x="4850" y="1293"/>
              <a:ext cx="48" cy="293"/>
              <a:chOff x="4850" y="1293"/>
              <a:chExt cx="48" cy="293"/>
            </a:xfrm>
          </p:grpSpPr>
          <p:sp>
            <p:nvSpPr>
              <p:cNvPr id="10395"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96"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2" name="Group 245"/>
            <p:cNvGrpSpPr>
              <a:grpSpLocks noChangeAspect="1"/>
            </p:cNvGrpSpPr>
            <p:nvPr/>
          </p:nvGrpSpPr>
          <p:grpSpPr bwMode="auto">
            <a:xfrm>
              <a:off x="5105" y="1295"/>
              <a:ext cx="48" cy="293"/>
              <a:chOff x="5105" y="1295"/>
              <a:chExt cx="48" cy="293"/>
            </a:xfrm>
          </p:grpSpPr>
          <p:sp>
            <p:nvSpPr>
              <p:cNvPr id="10398"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99"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00"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01"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 name="Group 250"/>
            <p:cNvGrpSpPr>
              <a:grpSpLocks noChangeAspect="1"/>
            </p:cNvGrpSpPr>
            <p:nvPr/>
          </p:nvGrpSpPr>
          <p:grpSpPr bwMode="auto">
            <a:xfrm>
              <a:off x="4948" y="1255"/>
              <a:ext cx="48" cy="293"/>
              <a:chOff x="4948" y="1255"/>
              <a:chExt cx="48" cy="293"/>
            </a:xfrm>
          </p:grpSpPr>
          <p:sp>
            <p:nvSpPr>
              <p:cNvPr id="10403"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04"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05"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06"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07"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08"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09"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10"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11"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12"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13"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14" name="Line 174"/>
          <p:cNvSpPr>
            <a:spLocks noChangeShapeType="1"/>
          </p:cNvSpPr>
          <p:nvPr/>
        </p:nvSpPr>
        <p:spPr bwMode="auto">
          <a:xfrm flipV="1">
            <a:off x="684213" y="3551255"/>
            <a:ext cx="2016125" cy="360363"/>
          </a:xfrm>
          <a:prstGeom prst="line">
            <a:avLst/>
          </a:prstGeom>
          <a:noFill/>
          <a:ln w="19050">
            <a:solidFill>
              <a:schemeClr val="tx1"/>
            </a:solidFill>
            <a:prstDash val="dash"/>
            <a:round/>
            <a:headEnd/>
            <a:tailEnd/>
          </a:ln>
          <a:effectLst/>
        </p:spPr>
        <p:txBody>
          <a:bodyPr/>
          <a:lstStyle/>
          <a:p>
            <a:endParaRPr lang="zh-CN" altLang="en-US"/>
          </a:p>
        </p:txBody>
      </p:sp>
      <p:pic>
        <p:nvPicPr>
          <p:cNvPr id="10415" name="Picture 27" descr="Phone_2"/>
          <p:cNvPicPr>
            <a:picLocks noChangeAspect="1" noChangeArrowheads="1"/>
          </p:cNvPicPr>
          <p:nvPr/>
        </p:nvPicPr>
        <p:blipFill>
          <a:blip r:embed="rId3" cstate="print"/>
          <a:srcRect/>
          <a:stretch>
            <a:fillRect/>
          </a:stretch>
        </p:blipFill>
        <p:spPr bwMode="auto">
          <a:xfrm>
            <a:off x="1116013" y="3479818"/>
            <a:ext cx="508000" cy="622300"/>
          </a:xfrm>
          <a:prstGeom prst="rect">
            <a:avLst/>
          </a:prstGeom>
          <a:noFill/>
          <a:ln w="9525">
            <a:noFill/>
            <a:miter lim="800000"/>
            <a:headEnd/>
            <a:tailEnd/>
          </a:ln>
        </p:spPr>
      </p:pic>
      <p:sp>
        <p:nvSpPr>
          <p:cNvPr id="10508" name="Text Box 268"/>
          <p:cNvSpPr txBox="1">
            <a:spLocks noChangeArrowheads="1"/>
          </p:cNvSpPr>
          <p:nvPr/>
        </p:nvSpPr>
        <p:spPr bwMode="auto">
          <a:xfrm>
            <a:off x="1258888" y="4343418"/>
            <a:ext cx="979487" cy="274637"/>
          </a:xfrm>
          <a:prstGeom prst="rect">
            <a:avLst/>
          </a:prstGeom>
          <a:noFill/>
          <a:ln w="9525">
            <a:noFill/>
            <a:miter lim="800000"/>
            <a:headEnd/>
            <a:tailEnd/>
          </a:ln>
          <a:effectLst/>
        </p:spPr>
        <p:txBody>
          <a:bodyPr wrap="none">
            <a:spAutoFit/>
          </a:bodyPr>
          <a:lstStyle/>
          <a:p>
            <a:r>
              <a:rPr lang="en-US" altLang="zh-CN" sz="1200"/>
              <a:t>Scenario A</a:t>
            </a:r>
          </a:p>
        </p:txBody>
      </p:sp>
      <p:grpSp>
        <p:nvGrpSpPr>
          <p:cNvPr id="14" name="Group 275"/>
          <p:cNvGrpSpPr>
            <a:grpSpLocks/>
          </p:cNvGrpSpPr>
          <p:nvPr/>
        </p:nvGrpSpPr>
        <p:grpSpPr bwMode="auto">
          <a:xfrm>
            <a:off x="3419475" y="2687655"/>
            <a:ext cx="1728788" cy="1930400"/>
            <a:chOff x="2109" y="2795"/>
            <a:chExt cx="1089" cy="1216"/>
          </a:xfrm>
        </p:grpSpPr>
        <p:sp>
          <p:nvSpPr>
            <p:cNvPr id="10259" name="Oval 19"/>
            <p:cNvSpPr>
              <a:spLocks noChangeArrowheads="1"/>
            </p:cNvSpPr>
            <p:nvPr/>
          </p:nvSpPr>
          <p:spPr bwMode="auto">
            <a:xfrm>
              <a:off x="2426" y="2886"/>
              <a:ext cx="635" cy="998"/>
            </a:xfrm>
            <a:prstGeom prst="ellipse">
              <a:avLst/>
            </a:prstGeom>
            <a:solidFill>
              <a:srgbClr val="C0C0C0"/>
            </a:solidFill>
            <a:ln w="9525">
              <a:noFill/>
              <a:round/>
              <a:headEnd/>
              <a:tailEnd/>
            </a:ln>
            <a:effectLst/>
          </p:spPr>
          <p:txBody>
            <a:bodyPr wrap="none" anchor="ctr"/>
            <a:lstStyle/>
            <a:p>
              <a:endParaRPr lang="zh-CN" altLang="en-US"/>
            </a:p>
          </p:txBody>
        </p:sp>
        <p:sp>
          <p:nvSpPr>
            <p:cNvPr id="10260" name="Oval 20"/>
            <p:cNvSpPr>
              <a:spLocks noChangeArrowheads="1"/>
            </p:cNvSpPr>
            <p:nvPr/>
          </p:nvSpPr>
          <p:spPr bwMode="auto">
            <a:xfrm rot="-608962">
              <a:off x="2380" y="3284"/>
              <a:ext cx="816" cy="363"/>
            </a:xfrm>
            <a:prstGeom prst="ellipse">
              <a:avLst/>
            </a:prstGeom>
            <a:solidFill>
              <a:srgbClr val="99CCFF"/>
            </a:solidFill>
            <a:ln w="9525">
              <a:noFill/>
              <a:round/>
              <a:headEnd/>
              <a:tailEnd/>
            </a:ln>
            <a:effectLst/>
          </p:spPr>
          <p:txBody>
            <a:bodyPr wrap="none" anchor="ctr"/>
            <a:lstStyle/>
            <a:p>
              <a:endParaRPr lang="zh-CN" altLang="en-US"/>
            </a:p>
          </p:txBody>
        </p:sp>
        <p:grpSp>
          <p:nvGrpSpPr>
            <p:cNvPr id="15" name="Group 188"/>
            <p:cNvGrpSpPr>
              <a:grpSpLocks noChangeAspect="1"/>
            </p:cNvGrpSpPr>
            <p:nvPr/>
          </p:nvGrpSpPr>
          <p:grpSpPr bwMode="auto">
            <a:xfrm>
              <a:off x="2698" y="2795"/>
              <a:ext cx="133" cy="425"/>
              <a:chOff x="4850" y="1255"/>
              <a:chExt cx="303" cy="873"/>
            </a:xfrm>
          </p:grpSpPr>
          <p:grpSp>
            <p:nvGrpSpPr>
              <p:cNvPr id="16" name="Group 189"/>
              <p:cNvGrpSpPr>
                <a:grpSpLocks noChangeAspect="1"/>
              </p:cNvGrpSpPr>
              <p:nvPr/>
            </p:nvGrpSpPr>
            <p:grpSpPr bwMode="auto">
              <a:xfrm>
                <a:off x="4850" y="1255"/>
                <a:ext cx="303" cy="873"/>
                <a:chOff x="4850" y="1255"/>
                <a:chExt cx="303" cy="873"/>
              </a:xfrm>
            </p:grpSpPr>
            <p:sp>
              <p:nvSpPr>
                <p:cNvPr id="10263"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264"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265"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266"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 name="Group 194"/>
                <p:cNvGrpSpPr>
                  <a:grpSpLocks noChangeAspect="1"/>
                </p:cNvGrpSpPr>
                <p:nvPr/>
              </p:nvGrpSpPr>
              <p:grpSpPr bwMode="auto">
                <a:xfrm>
                  <a:off x="4850" y="1293"/>
                  <a:ext cx="48" cy="293"/>
                  <a:chOff x="4850" y="1293"/>
                  <a:chExt cx="48" cy="293"/>
                </a:xfrm>
              </p:grpSpPr>
              <p:sp>
                <p:nvSpPr>
                  <p:cNvPr id="10268"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69"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8" name="Group 197"/>
                <p:cNvGrpSpPr>
                  <a:grpSpLocks noChangeAspect="1"/>
                </p:cNvGrpSpPr>
                <p:nvPr/>
              </p:nvGrpSpPr>
              <p:grpSpPr bwMode="auto">
                <a:xfrm>
                  <a:off x="5105" y="1295"/>
                  <a:ext cx="48" cy="293"/>
                  <a:chOff x="5105" y="1295"/>
                  <a:chExt cx="48" cy="293"/>
                </a:xfrm>
              </p:grpSpPr>
              <p:sp>
                <p:nvSpPr>
                  <p:cNvPr id="10271"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72"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7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27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9" name="Group 202"/>
                <p:cNvGrpSpPr>
                  <a:grpSpLocks noChangeAspect="1"/>
                </p:cNvGrpSpPr>
                <p:nvPr/>
              </p:nvGrpSpPr>
              <p:grpSpPr bwMode="auto">
                <a:xfrm>
                  <a:off x="4948" y="1255"/>
                  <a:ext cx="48" cy="293"/>
                  <a:chOff x="4948" y="1255"/>
                  <a:chExt cx="48" cy="293"/>
                </a:xfrm>
              </p:grpSpPr>
              <p:sp>
                <p:nvSpPr>
                  <p:cNvPr id="10276"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77"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78"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279"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280"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281"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282"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283"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284"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285"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286"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287"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288"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289"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290"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0" name="Group 218"/>
              <p:cNvGrpSpPr>
                <a:grpSpLocks noChangeAspect="1"/>
              </p:cNvGrpSpPr>
              <p:nvPr/>
            </p:nvGrpSpPr>
            <p:grpSpPr bwMode="auto">
              <a:xfrm>
                <a:off x="4850" y="1293"/>
                <a:ext cx="48" cy="293"/>
                <a:chOff x="4850" y="1293"/>
                <a:chExt cx="48" cy="293"/>
              </a:xfrm>
            </p:grpSpPr>
            <p:sp>
              <p:nvSpPr>
                <p:cNvPr id="1029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9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1" name="Group 221"/>
              <p:cNvGrpSpPr>
                <a:grpSpLocks noChangeAspect="1"/>
              </p:cNvGrpSpPr>
              <p:nvPr/>
            </p:nvGrpSpPr>
            <p:grpSpPr bwMode="auto">
              <a:xfrm>
                <a:off x="5105" y="1295"/>
                <a:ext cx="48" cy="293"/>
                <a:chOff x="5105" y="1295"/>
                <a:chExt cx="48" cy="293"/>
              </a:xfrm>
            </p:grpSpPr>
            <p:sp>
              <p:nvSpPr>
                <p:cNvPr id="10295"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96"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97"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298"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2" name="Group 226"/>
              <p:cNvGrpSpPr>
                <a:grpSpLocks noChangeAspect="1"/>
              </p:cNvGrpSpPr>
              <p:nvPr/>
            </p:nvGrpSpPr>
            <p:grpSpPr bwMode="auto">
              <a:xfrm>
                <a:off x="4948" y="1255"/>
                <a:ext cx="48" cy="293"/>
                <a:chOff x="4948" y="1255"/>
                <a:chExt cx="48" cy="293"/>
              </a:xfrm>
            </p:grpSpPr>
            <p:sp>
              <p:nvSpPr>
                <p:cNvPr id="10300"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01"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02"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03"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04"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05"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06"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07"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08"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09"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10"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311"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12"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13"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14"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3" name="Group 242"/>
              <p:cNvGrpSpPr>
                <a:grpSpLocks noChangeAspect="1"/>
              </p:cNvGrpSpPr>
              <p:nvPr/>
            </p:nvGrpSpPr>
            <p:grpSpPr bwMode="auto">
              <a:xfrm>
                <a:off x="4850" y="1293"/>
                <a:ext cx="48" cy="293"/>
                <a:chOff x="4850" y="1293"/>
                <a:chExt cx="48" cy="293"/>
              </a:xfrm>
            </p:grpSpPr>
            <p:sp>
              <p:nvSpPr>
                <p:cNvPr id="1031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1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4" name="Group 245"/>
              <p:cNvGrpSpPr>
                <a:grpSpLocks noChangeAspect="1"/>
              </p:cNvGrpSpPr>
              <p:nvPr/>
            </p:nvGrpSpPr>
            <p:grpSpPr bwMode="auto">
              <a:xfrm>
                <a:off x="5105" y="1295"/>
                <a:ext cx="48" cy="293"/>
                <a:chOff x="5105" y="1295"/>
                <a:chExt cx="48" cy="293"/>
              </a:xfrm>
            </p:grpSpPr>
            <p:sp>
              <p:nvSpPr>
                <p:cNvPr id="10319"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20"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21"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22"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5" name="Group 250"/>
              <p:cNvGrpSpPr>
                <a:grpSpLocks noChangeAspect="1"/>
              </p:cNvGrpSpPr>
              <p:nvPr/>
            </p:nvGrpSpPr>
            <p:grpSpPr bwMode="auto">
              <a:xfrm>
                <a:off x="4948" y="1255"/>
                <a:ext cx="48" cy="293"/>
                <a:chOff x="4948" y="1255"/>
                <a:chExt cx="48" cy="293"/>
              </a:xfrm>
            </p:grpSpPr>
            <p:sp>
              <p:nvSpPr>
                <p:cNvPr id="10324"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25"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2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2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2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2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3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3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3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3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3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335" name="Line 95"/>
            <p:cNvSpPr>
              <a:spLocks noChangeShapeType="1"/>
            </p:cNvSpPr>
            <p:nvPr/>
          </p:nvSpPr>
          <p:spPr bwMode="auto">
            <a:xfrm flipV="1">
              <a:off x="2291" y="3430"/>
              <a:ext cx="907" cy="136"/>
            </a:xfrm>
            <a:prstGeom prst="line">
              <a:avLst/>
            </a:prstGeom>
            <a:noFill/>
            <a:ln w="19050">
              <a:solidFill>
                <a:schemeClr val="accent2"/>
              </a:solidFill>
              <a:round/>
              <a:headEnd type="triangle" w="med" len="med"/>
              <a:tailEnd type="triangle" w="med" len="med"/>
            </a:ln>
            <a:effectLst/>
          </p:spPr>
          <p:txBody>
            <a:bodyPr/>
            <a:lstStyle/>
            <a:p>
              <a:endParaRPr lang="zh-CN" altLang="en-US"/>
            </a:p>
          </p:txBody>
        </p:sp>
        <p:sp>
          <p:nvSpPr>
            <p:cNvPr id="10336" name="Text Box 96"/>
            <p:cNvSpPr txBox="1">
              <a:spLocks noChangeArrowheads="1"/>
            </p:cNvSpPr>
            <p:nvPr/>
          </p:nvSpPr>
          <p:spPr bwMode="auto">
            <a:xfrm>
              <a:off x="2335" y="2977"/>
              <a:ext cx="408" cy="154"/>
            </a:xfrm>
            <a:prstGeom prst="rect">
              <a:avLst/>
            </a:prstGeom>
            <a:noFill/>
            <a:ln w="9525">
              <a:noFill/>
              <a:miter lim="800000"/>
              <a:headEnd/>
              <a:tailEnd/>
            </a:ln>
            <a:effectLst/>
          </p:spPr>
          <p:txBody>
            <a:bodyPr>
              <a:spAutoFit/>
            </a:bodyPr>
            <a:lstStyle/>
            <a:p>
              <a:r>
                <a:rPr lang="en-US" altLang="zh-CN" sz="1000" b="0"/>
                <a:t>RAT1</a:t>
              </a:r>
            </a:p>
          </p:txBody>
        </p:sp>
        <p:sp>
          <p:nvSpPr>
            <p:cNvPr id="10337" name="Text Box 97"/>
            <p:cNvSpPr txBox="1">
              <a:spLocks noChangeArrowheads="1"/>
            </p:cNvSpPr>
            <p:nvPr/>
          </p:nvSpPr>
          <p:spPr bwMode="auto">
            <a:xfrm>
              <a:off x="2563" y="3475"/>
              <a:ext cx="408" cy="154"/>
            </a:xfrm>
            <a:prstGeom prst="rect">
              <a:avLst/>
            </a:prstGeom>
            <a:noFill/>
            <a:ln w="9525">
              <a:noFill/>
              <a:miter lim="800000"/>
              <a:headEnd/>
              <a:tailEnd/>
            </a:ln>
            <a:effectLst/>
          </p:spPr>
          <p:txBody>
            <a:bodyPr>
              <a:spAutoFit/>
            </a:bodyPr>
            <a:lstStyle/>
            <a:p>
              <a:r>
                <a:rPr lang="en-US" altLang="zh-CN" sz="1000" b="0">
                  <a:solidFill>
                    <a:schemeClr val="accent2"/>
                  </a:solidFill>
                </a:rPr>
                <a:t>RAT2</a:t>
              </a:r>
            </a:p>
          </p:txBody>
        </p:sp>
        <p:sp>
          <p:nvSpPr>
            <p:cNvPr id="10338" name="Text Box 98"/>
            <p:cNvSpPr txBox="1">
              <a:spLocks noChangeArrowheads="1"/>
            </p:cNvSpPr>
            <p:nvPr/>
          </p:nvSpPr>
          <p:spPr bwMode="auto">
            <a:xfrm>
              <a:off x="2426" y="3612"/>
              <a:ext cx="272" cy="154"/>
            </a:xfrm>
            <a:prstGeom prst="rect">
              <a:avLst/>
            </a:prstGeom>
            <a:noFill/>
            <a:ln w="9525">
              <a:noFill/>
              <a:miter lim="800000"/>
              <a:headEnd/>
              <a:tailEnd/>
            </a:ln>
            <a:effectLst/>
          </p:spPr>
          <p:txBody>
            <a:bodyPr>
              <a:spAutoFit/>
            </a:bodyPr>
            <a:lstStyle/>
            <a:p>
              <a:r>
                <a:rPr lang="en-US" altLang="zh-CN" sz="1000" b="0"/>
                <a:t>UE1</a:t>
              </a:r>
            </a:p>
          </p:txBody>
        </p:sp>
        <p:sp>
          <p:nvSpPr>
            <p:cNvPr id="10339" name="Text Box 99"/>
            <p:cNvSpPr txBox="1">
              <a:spLocks noChangeArrowheads="1"/>
            </p:cNvSpPr>
            <p:nvPr/>
          </p:nvSpPr>
          <p:spPr bwMode="auto">
            <a:xfrm>
              <a:off x="2834" y="3521"/>
              <a:ext cx="272" cy="154"/>
            </a:xfrm>
            <a:prstGeom prst="rect">
              <a:avLst/>
            </a:prstGeom>
            <a:noFill/>
            <a:ln w="9525">
              <a:noFill/>
              <a:miter lim="800000"/>
              <a:headEnd/>
              <a:tailEnd/>
            </a:ln>
            <a:effectLst/>
          </p:spPr>
          <p:txBody>
            <a:bodyPr>
              <a:spAutoFit/>
            </a:bodyPr>
            <a:lstStyle/>
            <a:p>
              <a:r>
                <a:rPr lang="en-US" altLang="zh-CN" sz="1000" b="0"/>
                <a:t>UE2</a:t>
              </a:r>
            </a:p>
          </p:txBody>
        </p:sp>
        <p:sp>
          <p:nvSpPr>
            <p:cNvPr id="10416" name="Oval 176"/>
            <p:cNvSpPr>
              <a:spLocks noChangeArrowheads="1"/>
            </p:cNvSpPr>
            <p:nvPr/>
          </p:nvSpPr>
          <p:spPr bwMode="auto">
            <a:xfrm>
              <a:off x="2381" y="3430"/>
              <a:ext cx="46" cy="181"/>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417" name="Freeform 177"/>
            <p:cNvSpPr>
              <a:spLocks/>
            </p:cNvSpPr>
            <p:nvPr/>
          </p:nvSpPr>
          <p:spPr bwMode="auto">
            <a:xfrm>
              <a:off x="2291" y="2871"/>
              <a:ext cx="907" cy="665"/>
            </a:xfrm>
            <a:custGeom>
              <a:avLst/>
              <a:gdLst/>
              <a:ahLst/>
              <a:cxnLst>
                <a:cxn ang="0">
                  <a:pos x="0" y="650"/>
                </a:cxn>
                <a:cxn ang="0">
                  <a:pos x="226" y="559"/>
                </a:cxn>
                <a:cxn ang="0">
                  <a:pos x="453" y="15"/>
                </a:cxn>
                <a:cxn ang="0">
                  <a:pos x="680" y="468"/>
                </a:cxn>
                <a:cxn ang="0">
                  <a:pos x="907" y="468"/>
                </a:cxn>
              </a:cxnLst>
              <a:rect l="0" t="0" r="r" b="b"/>
              <a:pathLst>
                <a:path w="907" h="665">
                  <a:moveTo>
                    <a:pt x="0" y="650"/>
                  </a:moveTo>
                  <a:cubicBezTo>
                    <a:pt x="75" y="657"/>
                    <a:pt x="151" y="665"/>
                    <a:pt x="226" y="559"/>
                  </a:cubicBezTo>
                  <a:cubicBezTo>
                    <a:pt x="301" y="453"/>
                    <a:pt x="377" y="30"/>
                    <a:pt x="453" y="15"/>
                  </a:cubicBezTo>
                  <a:cubicBezTo>
                    <a:pt x="529" y="0"/>
                    <a:pt x="604" y="393"/>
                    <a:pt x="680" y="468"/>
                  </a:cubicBezTo>
                  <a:cubicBezTo>
                    <a:pt x="756" y="543"/>
                    <a:pt x="831" y="505"/>
                    <a:pt x="907" y="468"/>
                  </a:cubicBezTo>
                </a:path>
              </a:pathLst>
            </a:custGeom>
            <a:noFill/>
            <a:ln w="19050" cmpd="sng">
              <a:solidFill>
                <a:schemeClr val="tx1"/>
              </a:solidFill>
              <a:round/>
              <a:headEnd type="triangle" w="med" len="med"/>
              <a:tailEnd type="triangle" w="med" len="med"/>
            </a:ln>
            <a:effectLst/>
          </p:spPr>
          <p:txBody>
            <a:bodyPr/>
            <a:lstStyle/>
            <a:p>
              <a:endParaRPr lang="zh-CN" altLang="en-US"/>
            </a:p>
          </p:txBody>
        </p:sp>
        <p:pic>
          <p:nvPicPr>
            <p:cNvPr id="10418" name="Picture 27" descr="Phone_2"/>
            <p:cNvPicPr>
              <a:picLocks noChangeAspect="1" noChangeArrowheads="1"/>
            </p:cNvPicPr>
            <p:nvPr/>
          </p:nvPicPr>
          <p:blipFill>
            <a:blip r:embed="rId3" cstate="print"/>
            <a:srcRect/>
            <a:stretch>
              <a:fillRect/>
            </a:stretch>
          </p:blipFill>
          <p:spPr bwMode="auto">
            <a:xfrm>
              <a:off x="2381" y="3294"/>
              <a:ext cx="320" cy="392"/>
            </a:xfrm>
            <a:prstGeom prst="rect">
              <a:avLst/>
            </a:prstGeom>
            <a:noFill/>
            <a:ln w="9525">
              <a:noFill/>
              <a:miter lim="800000"/>
              <a:headEnd/>
              <a:tailEnd/>
            </a:ln>
          </p:spPr>
        </p:pic>
        <p:pic>
          <p:nvPicPr>
            <p:cNvPr id="10419" name="Picture 27" descr="Phone_2"/>
            <p:cNvPicPr>
              <a:picLocks noChangeAspect="1" noChangeArrowheads="1"/>
            </p:cNvPicPr>
            <p:nvPr/>
          </p:nvPicPr>
          <p:blipFill>
            <a:blip r:embed="rId3" cstate="print"/>
            <a:srcRect/>
            <a:stretch>
              <a:fillRect/>
            </a:stretch>
          </p:blipFill>
          <p:spPr bwMode="auto">
            <a:xfrm>
              <a:off x="2834" y="3249"/>
              <a:ext cx="320" cy="392"/>
            </a:xfrm>
            <a:prstGeom prst="rect">
              <a:avLst/>
            </a:prstGeom>
            <a:noFill/>
            <a:ln w="9525">
              <a:noFill/>
              <a:miter lim="800000"/>
              <a:headEnd/>
              <a:tailEnd/>
            </a:ln>
          </p:spPr>
        </p:pic>
        <p:sp>
          <p:nvSpPr>
            <p:cNvPr id="10420" name="Oval 180"/>
            <p:cNvSpPr>
              <a:spLocks noChangeArrowheads="1"/>
            </p:cNvSpPr>
            <p:nvPr/>
          </p:nvSpPr>
          <p:spPr bwMode="auto">
            <a:xfrm>
              <a:off x="3062" y="3294"/>
              <a:ext cx="45" cy="227"/>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421" name="Text Box 181"/>
            <p:cNvSpPr txBox="1">
              <a:spLocks noChangeArrowheads="1"/>
            </p:cNvSpPr>
            <p:nvPr/>
          </p:nvSpPr>
          <p:spPr bwMode="auto">
            <a:xfrm>
              <a:off x="2109" y="3385"/>
              <a:ext cx="408" cy="154"/>
            </a:xfrm>
            <a:prstGeom prst="rect">
              <a:avLst/>
            </a:prstGeom>
            <a:noFill/>
            <a:ln w="9525">
              <a:noFill/>
              <a:miter lim="800000"/>
              <a:headEnd/>
              <a:tailEnd/>
            </a:ln>
            <a:effectLst/>
          </p:spPr>
          <p:txBody>
            <a:bodyPr>
              <a:spAutoFit/>
            </a:bodyPr>
            <a:lstStyle/>
            <a:p>
              <a:r>
                <a:rPr lang="en-US" altLang="zh-CN" sz="1000" b="0"/>
                <a:t>flow1</a:t>
              </a:r>
            </a:p>
          </p:txBody>
        </p:sp>
        <p:sp>
          <p:nvSpPr>
            <p:cNvPr id="10422" name="Text Box 182"/>
            <p:cNvSpPr txBox="1">
              <a:spLocks noChangeArrowheads="1"/>
            </p:cNvSpPr>
            <p:nvPr/>
          </p:nvSpPr>
          <p:spPr bwMode="auto">
            <a:xfrm>
              <a:off x="2109" y="3548"/>
              <a:ext cx="408" cy="154"/>
            </a:xfrm>
            <a:prstGeom prst="rect">
              <a:avLst/>
            </a:prstGeom>
            <a:noFill/>
            <a:ln w="9525">
              <a:noFill/>
              <a:miter lim="800000"/>
              <a:headEnd/>
              <a:tailEnd/>
            </a:ln>
            <a:effectLst/>
          </p:spPr>
          <p:txBody>
            <a:bodyPr>
              <a:spAutoFit/>
            </a:bodyPr>
            <a:lstStyle/>
            <a:p>
              <a:r>
                <a:rPr lang="en-US" altLang="zh-CN" sz="1000" b="0">
                  <a:solidFill>
                    <a:schemeClr val="accent2"/>
                  </a:solidFill>
                </a:rPr>
                <a:t>flow2</a:t>
              </a:r>
            </a:p>
          </p:txBody>
        </p:sp>
        <p:sp>
          <p:nvSpPr>
            <p:cNvPr id="10509" name="Text Box 269"/>
            <p:cNvSpPr txBox="1">
              <a:spLocks noChangeArrowheads="1"/>
            </p:cNvSpPr>
            <p:nvPr/>
          </p:nvSpPr>
          <p:spPr bwMode="auto">
            <a:xfrm>
              <a:off x="2426" y="3838"/>
              <a:ext cx="617" cy="173"/>
            </a:xfrm>
            <a:prstGeom prst="rect">
              <a:avLst/>
            </a:prstGeom>
            <a:noFill/>
            <a:ln w="9525">
              <a:noFill/>
              <a:miter lim="800000"/>
              <a:headEnd/>
              <a:tailEnd/>
            </a:ln>
            <a:effectLst/>
          </p:spPr>
          <p:txBody>
            <a:bodyPr wrap="none">
              <a:spAutoFit/>
            </a:bodyPr>
            <a:lstStyle/>
            <a:p>
              <a:r>
                <a:rPr lang="en-US" altLang="zh-CN" sz="1200"/>
                <a:t>Scenario B</a:t>
              </a:r>
            </a:p>
          </p:txBody>
        </p:sp>
      </p:grpSp>
      <p:grpSp>
        <p:nvGrpSpPr>
          <p:cNvPr id="26" name="Group 276"/>
          <p:cNvGrpSpPr>
            <a:grpSpLocks/>
          </p:cNvGrpSpPr>
          <p:nvPr/>
        </p:nvGrpSpPr>
        <p:grpSpPr bwMode="auto">
          <a:xfrm>
            <a:off x="6156325" y="2687655"/>
            <a:ext cx="1730375" cy="1930400"/>
            <a:chOff x="3833" y="2795"/>
            <a:chExt cx="1090" cy="1216"/>
          </a:xfrm>
        </p:grpSpPr>
        <p:sp>
          <p:nvSpPr>
            <p:cNvPr id="10423" name="Oval 183"/>
            <p:cNvSpPr>
              <a:spLocks noChangeArrowheads="1"/>
            </p:cNvSpPr>
            <p:nvPr/>
          </p:nvSpPr>
          <p:spPr bwMode="auto">
            <a:xfrm>
              <a:off x="4151" y="2886"/>
              <a:ext cx="635" cy="998"/>
            </a:xfrm>
            <a:prstGeom prst="ellipse">
              <a:avLst/>
            </a:prstGeom>
            <a:solidFill>
              <a:srgbClr val="C0C0C0"/>
            </a:solidFill>
            <a:ln w="9525">
              <a:noFill/>
              <a:round/>
              <a:headEnd/>
              <a:tailEnd/>
            </a:ln>
            <a:effectLst/>
          </p:spPr>
          <p:txBody>
            <a:bodyPr wrap="none" anchor="ctr"/>
            <a:lstStyle/>
            <a:p>
              <a:endParaRPr lang="zh-CN" altLang="en-US"/>
            </a:p>
          </p:txBody>
        </p:sp>
        <p:grpSp>
          <p:nvGrpSpPr>
            <p:cNvPr id="27" name="Group 188"/>
            <p:cNvGrpSpPr>
              <a:grpSpLocks noChangeAspect="1"/>
            </p:cNvGrpSpPr>
            <p:nvPr/>
          </p:nvGrpSpPr>
          <p:grpSpPr bwMode="auto">
            <a:xfrm>
              <a:off x="4423" y="2795"/>
              <a:ext cx="133" cy="425"/>
              <a:chOff x="4850" y="1255"/>
              <a:chExt cx="303" cy="873"/>
            </a:xfrm>
          </p:grpSpPr>
          <p:grpSp>
            <p:nvGrpSpPr>
              <p:cNvPr id="28" name="Group 189"/>
              <p:cNvGrpSpPr>
                <a:grpSpLocks noChangeAspect="1"/>
              </p:cNvGrpSpPr>
              <p:nvPr/>
            </p:nvGrpSpPr>
            <p:grpSpPr bwMode="auto">
              <a:xfrm>
                <a:off x="4850" y="1255"/>
                <a:ext cx="303" cy="873"/>
                <a:chOff x="4850" y="1255"/>
                <a:chExt cx="303" cy="873"/>
              </a:xfrm>
            </p:grpSpPr>
            <p:sp>
              <p:nvSpPr>
                <p:cNvPr id="10426"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27"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28"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29"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9" name="Group 194"/>
                <p:cNvGrpSpPr>
                  <a:grpSpLocks noChangeAspect="1"/>
                </p:cNvGrpSpPr>
                <p:nvPr/>
              </p:nvGrpSpPr>
              <p:grpSpPr bwMode="auto">
                <a:xfrm>
                  <a:off x="4850" y="1293"/>
                  <a:ext cx="48" cy="293"/>
                  <a:chOff x="4850" y="1293"/>
                  <a:chExt cx="48" cy="293"/>
                </a:xfrm>
              </p:grpSpPr>
              <p:sp>
                <p:nvSpPr>
                  <p:cNvPr id="10431"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32"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30" name="Group 197"/>
                <p:cNvGrpSpPr>
                  <a:grpSpLocks noChangeAspect="1"/>
                </p:cNvGrpSpPr>
                <p:nvPr/>
              </p:nvGrpSpPr>
              <p:grpSpPr bwMode="auto">
                <a:xfrm>
                  <a:off x="5105" y="1295"/>
                  <a:ext cx="48" cy="293"/>
                  <a:chOff x="5105" y="1295"/>
                  <a:chExt cx="48" cy="293"/>
                </a:xfrm>
              </p:grpSpPr>
              <p:sp>
                <p:nvSpPr>
                  <p:cNvPr id="10434"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35"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36"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37"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31" name="Group 202"/>
                <p:cNvGrpSpPr>
                  <a:grpSpLocks noChangeAspect="1"/>
                </p:cNvGrpSpPr>
                <p:nvPr/>
              </p:nvGrpSpPr>
              <p:grpSpPr bwMode="auto">
                <a:xfrm>
                  <a:off x="4948" y="1255"/>
                  <a:ext cx="48" cy="293"/>
                  <a:chOff x="4948" y="1255"/>
                  <a:chExt cx="48" cy="293"/>
                </a:xfrm>
              </p:grpSpPr>
              <p:sp>
                <p:nvSpPr>
                  <p:cNvPr id="10439"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40"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41"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42"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43"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44"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45"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46"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47"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48"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49"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50"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51"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52"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53"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0315" name="Group 218"/>
              <p:cNvGrpSpPr>
                <a:grpSpLocks noChangeAspect="1"/>
              </p:cNvGrpSpPr>
              <p:nvPr/>
            </p:nvGrpSpPr>
            <p:grpSpPr bwMode="auto">
              <a:xfrm>
                <a:off x="4850" y="1293"/>
                <a:ext cx="48" cy="293"/>
                <a:chOff x="4850" y="1293"/>
                <a:chExt cx="48" cy="293"/>
              </a:xfrm>
            </p:grpSpPr>
            <p:sp>
              <p:nvSpPr>
                <p:cNvPr id="10455"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56"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0318" name="Group 221"/>
              <p:cNvGrpSpPr>
                <a:grpSpLocks noChangeAspect="1"/>
              </p:cNvGrpSpPr>
              <p:nvPr/>
            </p:nvGrpSpPr>
            <p:grpSpPr bwMode="auto">
              <a:xfrm>
                <a:off x="5105" y="1295"/>
                <a:ext cx="48" cy="293"/>
                <a:chOff x="5105" y="1295"/>
                <a:chExt cx="48" cy="293"/>
              </a:xfrm>
            </p:grpSpPr>
            <p:sp>
              <p:nvSpPr>
                <p:cNvPr id="10458"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59"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60"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61"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323" name="Group 226"/>
              <p:cNvGrpSpPr>
                <a:grpSpLocks noChangeAspect="1"/>
              </p:cNvGrpSpPr>
              <p:nvPr/>
            </p:nvGrpSpPr>
            <p:grpSpPr bwMode="auto">
              <a:xfrm>
                <a:off x="4948" y="1255"/>
                <a:ext cx="48" cy="293"/>
                <a:chOff x="4948" y="1255"/>
                <a:chExt cx="48" cy="293"/>
              </a:xfrm>
            </p:grpSpPr>
            <p:sp>
              <p:nvSpPr>
                <p:cNvPr id="10463"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64"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65"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66"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67"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68"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69"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70"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71"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72"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73"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474"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75"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76"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77"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0340" name="Group 242"/>
              <p:cNvGrpSpPr>
                <a:grpSpLocks noChangeAspect="1"/>
              </p:cNvGrpSpPr>
              <p:nvPr/>
            </p:nvGrpSpPr>
            <p:grpSpPr bwMode="auto">
              <a:xfrm>
                <a:off x="4850" y="1293"/>
                <a:ext cx="48" cy="293"/>
                <a:chOff x="4850" y="1293"/>
                <a:chExt cx="48" cy="293"/>
              </a:xfrm>
            </p:grpSpPr>
            <p:sp>
              <p:nvSpPr>
                <p:cNvPr id="10479"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0"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0341" name="Group 245"/>
              <p:cNvGrpSpPr>
                <a:grpSpLocks noChangeAspect="1"/>
              </p:cNvGrpSpPr>
              <p:nvPr/>
            </p:nvGrpSpPr>
            <p:grpSpPr bwMode="auto">
              <a:xfrm>
                <a:off x="5105" y="1295"/>
                <a:ext cx="48" cy="293"/>
                <a:chOff x="5105" y="1295"/>
                <a:chExt cx="48" cy="293"/>
              </a:xfrm>
            </p:grpSpPr>
            <p:sp>
              <p:nvSpPr>
                <p:cNvPr id="10482"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3"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84"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85"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346" name="Group 250"/>
              <p:cNvGrpSpPr>
                <a:grpSpLocks noChangeAspect="1"/>
              </p:cNvGrpSpPr>
              <p:nvPr/>
            </p:nvGrpSpPr>
            <p:grpSpPr bwMode="auto">
              <a:xfrm>
                <a:off x="4948" y="1255"/>
                <a:ext cx="48" cy="293"/>
                <a:chOff x="4948" y="1255"/>
                <a:chExt cx="48" cy="293"/>
              </a:xfrm>
            </p:grpSpPr>
            <p:sp>
              <p:nvSpPr>
                <p:cNvPr id="10487"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8"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89"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90"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91"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92"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93"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94"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95"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96"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97"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98" name="Line 258"/>
            <p:cNvSpPr>
              <a:spLocks noChangeShapeType="1"/>
            </p:cNvSpPr>
            <p:nvPr/>
          </p:nvSpPr>
          <p:spPr bwMode="auto">
            <a:xfrm flipV="1">
              <a:off x="4016" y="3430"/>
              <a:ext cx="907" cy="136"/>
            </a:xfrm>
            <a:prstGeom prst="line">
              <a:avLst/>
            </a:prstGeom>
            <a:noFill/>
            <a:ln w="19050">
              <a:solidFill>
                <a:schemeClr val="tx1"/>
              </a:solidFill>
              <a:round/>
              <a:headEnd type="triangle" w="med" len="med"/>
              <a:tailEnd type="triangle" w="med" len="med"/>
            </a:ln>
            <a:effectLst/>
          </p:spPr>
          <p:txBody>
            <a:bodyPr/>
            <a:lstStyle/>
            <a:p>
              <a:endParaRPr lang="zh-CN" altLang="en-US"/>
            </a:p>
          </p:txBody>
        </p:sp>
        <p:sp>
          <p:nvSpPr>
            <p:cNvPr id="10499" name="Text Box 259"/>
            <p:cNvSpPr txBox="1">
              <a:spLocks noChangeArrowheads="1"/>
            </p:cNvSpPr>
            <p:nvPr/>
          </p:nvSpPr>
          <p:spPr bwMode="auto">
            <a:xfrm>
              <a:off x="4060" y="2977"/>
              <a:ext cx="408" cy="154"/>
            </a:xfrm>
            <a:prstGeom prst="rect">
              <a:avLst/>
            </a:prstGeom>
            <a:noFill/>
            <a:ln w="9525">
              <a:noFill/>
              <a:miter lim="800000"/>
              <a:headEnd/>
              <a:tailEnd/>
            </a:ln>
            <a:effectLst/>
          </p:spPr>
          <p:txBody>
            <a:bodyPr>
              <a:spAutoFit/>
            </a:bodyPr>
            <a:lstStyle/>
            <a:p>
              <a:r>
                <a:rPr lang="en-US" altLang="zh-CN" sz="1000" b="0"/>
                <a:t>RAT1</a:t>
              </a:r>
            </a:p>
          </p:txBody>
        </p:sp>
        <p:sp>
          <p:nvSpPr>
            <p:cNvPr id="10500" name="Text Box 260"/>
            <p:cNvSpPr txBox="1">
              <a:spLocks noChangeArrowheads="1"/>
            </p:cNvSpPr>
            <p:nvPr/>
          </p:nvSpPr>
          <p:spPr bwMode="auto">
            <a:xfrm>
              <a:off x="4151" y="3612"/>
              <a:ext cx="272" cy="154"/>
            </a:xfrm>
            <a:prstGeom prst="rect">
              <a:avLst/>
            </a:prstGeom>
            <a:noFill/>
            <a:ln w="9525">
              <a:noFill/>
              <a:miter lim="800000"/>
              <a:headEnd/>
              <a:tailEnd/>
            </a:ln>
            <a:effectLst/>
          </p:spPr>
          <p:txBody>
            <a:bodyPr>
              <a:spAutoFit/>
            </a:bodyPr>
            <a:lstStyle/>
            <a:p>
              <a:r>
                <a:rPr lang="en-US" altLang="zh-CN" sz="1000" b="0"/>
                <a:t>UE1</a:t>
              </a:r>
            </a:p>
          </p:txBody>
        </p:sp>
        <p:sp>
          <p:nvSpPr>
            <p:cNvPr id="10501" name="Text Box 261"/>
            <p:cNvSpPr txBox="1">
              <a:spLocks noChangeArrowheads="1"/>
            </p:cNvSpPr>
            <p:nvPr/>
          </p:nvSpPr>
          <p:spPr bwMode="auto">
            <a:xfrm>
              <a:off x="4559" y="3521"/>
              <a:ext cx="272" cy="154"/>
            </a:xfrm>
            <a:prstGeom prst="rect">
              <a:avLst/>
            </a:prstGeom>
            <a:noFill/>
            <a:ln w="9525">
              <a:noFill/>
              <a:miter lim="800000"/>
              <a:headEnd/>
              <a:tailEnd/>
            </a:ln>
            <a:effectLst/>
          </p:spPr>
          <p:txBody>
            <a:bodyPr>
              <a:spAutoFit/>
            </a:bodyPr>
            <a:lstStyle/>
            <a:p>
              <a:r>
                <a:rPr lang="en-US" altLang="zh-CN" sz="1000" b="0"/>
                <a:t>UE2</a:t>
              </a:r>
            </a:p>
          </p:txBody>
        </p:sp>
        <p:sp>
          <p:nvSpPr>
            <p:cNvPr id="10502" name="Oval 262"/>
            <p:cNvSpPr>
              <a:spLocks noChangeArrowheads="1"/>
            </p:cNvSpPr>
            <p:nvPr/>
          </p:nvSpPr>
          <p:spPr bwMode="auto">
            <a:xfrm>
              <a:off x="4106" y="3430"/>
              <a:ext cx="46" cy="181"/>
            </a:xfrm>
            <a:prstGeom prst="ellipse">
              <a:avLst/>
            </a:prstGeom>
            <a:noFill/>
            <a:ln w="12700">
              <a:solidFill>
                <a:schemeClr val="tx1"/>
              </a:solidFill>
              <a:prstDash val="dash"/>
              <a:round/>
              <a:headEnd/>
              <a:tailEnd/>
            </a:ln>
            <a:effectLst/>
          </p:spPr>
          <p:txBody>
            <a:bodyPr wrap="none" anchor="ctr"/>
            <a:lstStyle/>
            <a:p>
              <a:endParaRPr lang="zh-CN" altLang="en-US"/>
            </a:p>
          </p:txBody>
        </p:sp>
        <p:pic>
          <p:nvPicPr>
            <p:cNvPr id="10503" name="Picture 27" descr="Phone_2"/>
            <p:cNvPicPr>
              <a:picLocks noChangeAspect="1" noChangeArrowheads="1"/>
            </p:cNvPicPr>
            <p:nvPr/>
          </p:nvPicPr>
          <p:blipFill>
            <a:blip r:embed="rId3" cstate="print"/>
            <a:srcRect/>
            <a:stretch>
              <a:fillRect/>
            </a:stretch>
          </p:blipFill>
          <p:spPr bwMode="auto">
            <a:xfrm>
              <a:off x="4106" y="3294"/>
              <a:ext cx="320" cy="392"/>
            </a:xfrm>
            <a:prstGeom prst="rect">
              <a:avLst/>
            </a:prstGeom>
            <a:noFill/>
            <a:ln w="9525">
              <a:noFill/>
              <a:miter lim="800000"/>
              <a:headEnd/>
              <a:tailEnd/>
            </a:ln>
          </p:spPr>
        </p:pic>
        <p:pic>
          <p:nvPicPr>
            <p:cNvPr id="10504" name="Picture 27" descr="Phone_2"/>
            <p:cNvPicPr>
              <a:picLocks noChangeAspect="1" noChangeArrowheads="1"/>
            </p:cNvPicPr>
            <p:nvPr/>
          </p:nvPicPr>
          <p:blipFill>
            <a:blip r:embed="rId3" cstate="print"/>
            <a:srcRect/>
            <a:stretch>
              <a:fillRect/>
            </a:stretch>
          </p:blipFill>
          <p:spPr bwMode="auto">
            <a:xfrm>
              <a:off x="4559" y="3249"/>
              <a:ext cx="320" cy="392"/>
            </a:xfrm>
            <a:prstGeom prst="rect">
              <a:avLst/>
            </a:prstGeom>
            <a:noFill/>
            <a:ln w="9525">
              <a:noFill/>
              <a:miter lim="800000"/>
              <a:headEnd/>
              <a:tailEnd/>
            </a:ln>
          </p:spPr>
        </p:pic>
        <p:sp>
          <p:nvSpPr>
            <p:cNvPr id="10505" name="Oval 265"/>
            <p:cNvSpPr>
              <a:spLocks noChangeArrowheads="1"/>
            </p:cNvSpPr>
            <p:nvPr/>
          </p:nvSpPr>
          <p:spPr bwMode="auto">
            <a:xfrm>
              <a:off x="4787" y="3294"/>
              <a:ext cx="45" cy="227"/>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506" name="Text Box 266"/>
            <p:cNvSpPr txBox="1">
              <a:spLocks noChangeArrowheads="1"/>
            </p:cNvSpPr>
            <p:nvPr/>
          </p:nvSpPr>
          <p:spPr bwMode="auto">
            <a:xfrm>
              <a:off x="3833" y="3339"/>
              <a:ext cx="408" cy="154"/>
            </a:xfrm>
            <a:prstGeom prst="rect">
              <a:avLst/>
            </a:prstGeom>
            <a:noFill/>
            <a:ln w="9525">
              <a:noFill/>
              <a:miter lim="800000"/>
              <a:headEnd/>
              <a:tailEnd/>
            </a:ln>
            <a:effectLst/>
          </p:spPr>
          <p:txBody>
            <a:bodyPr>
              <a:spAutoFit/>
            </a:bodyPr>
            <a:lstStyle/>
            <a:p>
              <a:r>
                <a:rPr lang="en-US" altLang="zh-CN" sz="1000" b="0"/>
                <a:t>flow1</a:t>
              </a:r>
            </a:p>
          </p:txBody>
        </p:sp>
        <p:sp>
          <p:nvSpPr>
            <p:cNvPr id="10507" name="Text Box 267"/>
            <p:cNvSpPr txBox="1">
              <a:spLocks noChangeArrowheads="1"/>
            </p:cNvSpPr>
            <p:nvPr/>
          </p:nvSpPr>
          <p:spPr bwMode="auto">
            <a:xfrm>
              <a:off x="3834" y="3548"/>
              <a:ext cx="408" cy="154"/>
            </a:xfrm>
            <a:prstGeom prst="rect">
              <a:avLst/>
            </a:prstGeom>
            <a:noFill/>
            <a:ln w="9525">
              <a:noFill/>
              <a:miter lim="800000"/>
              <a:headEnd/>
              <a:tailEnd/>
            </a:ln>
            <a:effectLst/>
          </p:spPr>
          <p:txBody>
            <a:bodyPr>
              <a:spAutoFit/>
            </a:bodyPr>
            <a:lstStyle/>
            <a:p>
              <a:r>
                <a:rPr lang="en-US" altLang="zh-CN" sz="1000" b="0"/>
                <a:t>flow2</a:t>
              </a:r>
            </a:p>
          </p:txBody>
        </p:sp>
        <p:sp>
          <p:nvSpPr>
            <p:cNvPr id="10510" name="Text Box 270"/>
            <p:cNvSpPr txBox="1">
              <a:spLocks noChangeArrowheads="1"/>
            </p:cNvSpPr>
            <p:nvPr/>
          </p:nvSpPr>
          <p:spPr bwMode="auto">
            <a:xfrm>
              <a:off x="4150" y="3838"/>
              <a:ext cx="617" cy="173"/>
            </a:xfrm>
            <a:prstGeom prst="rect">
              <a:avLst/>
            </a:prstGeom>
            <a:noFill/>
            <a:ln w="9525">
              <a:noFill/>
              <a:miter lim="800000"/>
              <a:headEnd/>
              <a:tailEnd/>
            </a:ln>
            <a:effectLst/>
          </p:spPr>
          <p:txBody>
            <a:bodyPr wrap="none">
              <a:spAutoFit/>
            </a:bodyPr>
            <a:lstStyle/>
            <a:p>
              <a:r>
                <a:rPr lang="en-US" altLang="zh-CN" sz="1200"/>
                <a:t>Scenario C</a:t>
              </a:r>
            </a:p>
          </p:txBody>
        </p:sp>
        <p:sp>
          <p:nvSpPr>
            <p:cNvPr id="10511" name="Line 271"/>
            <p:cNvSpPr>
              <a:spLocks noChangeShapeType="1"/>
            </p:cNvSpPr>
            <p:nvPr/>
          </p:nvSpPr>
          <p:spPr bwMode="auto">
            <a:xfrm flipV="1">
              <a:off x="4014" y="3339"/>
              <a:ext cx="907" cy="136"/>
            </a:xfrm>
            <a:prstGeom prst="line">
              <a:avLst/>
            </a:prstGeom>
            <a:noFill/>
            <a:ln w="19050">
              <a:solidFill>
                <a:schemeClr val="tx1"/>
              </a:solidFill>
              <a:round/>
              <a:headEnd type="triangle" w="med" len="med"/>
              <a:tailEnd type="triangle" w="med" len="med"/>
            </a:ln>
            <a:effectLst/>
          </p:spPr>
          <p:txBody>
            <a:bodyPr/>
            <a:lstStyle/>
            <a:p>
              <a:endParaRPr lang="zh-CN" altLang="en-US"/>
            </a:p>
          </p:txBody>
        </p:sp>
      </p:grpSp>
      <p:sp>
        <p:nvSpPr>
          <p:cNvPr id="10525" name="AutoShape 285" descr="9k="/>
          <p:cNvSpPr>
            <a:spLocks noChangeAspect="1" noChangeArrowheads="1"/>
          </p:cNvSpPr>
          <p:nvPr/>
        </p:nvSpPr>
        <p:spPr bwMode="auto">
          <a:xfrm>
            <a:off x="4562475" y="2822593"/>
            <a:ext cx="304800" cy="304800"/>
          </a:xfrm>
          <a:prstGeom prst="rect">
            <a:avLst/>
          </a:prstGeom>
          <a:noFill/>
        </p:spPr>
        <p:txBody>
          <a:bodyPr/>
          <a:lstStyle/>
          <a:p>
            <a:endParaRPr lang="zh-CN" altLang="en-US"/>
          </a:p>
        </p:txBody>
      </p:sp>
      <p:pic>
        <p:nvPicPr>
          <p:cNvPr id="10526" name="Picture 286"/>
          <p:cNvPicPr>
            <a:picLocks noChangeAspect="1" noChangeArrowheads="1"/>
          </p:cNvPicPr>
          <p:nvPr/>
        </p:nvPicPr>
        <p:blipFill>
          <a:blip r:embed="rId2" cstate="print"/>
          <a:srcRect/>
          <a:stretch>
            <a:fillRect/>
          </a:stretch>
        </p:blipFill>
        <p:spPr bwMode="auto">
          <a:xfrm>
            <a:off x="3492500" y="4992705"/>
            <a:ext cx="217488" cy="209550"/>
          </a:xfrm>
          <a:prstGeom prst="rect">
            <a:avLst/>
          </a:prstGeom>
          <a:noFill/>
        </p:spPr>
      </p:pic>
      <p:pic>
        <p:nvPicPr>
          <p:cNvPr id="10588" name="Picture 348"/>
          <p:cNvPicPr>
            <a:picLocks noChangeAspect="1" noChangeArrowheads="1"/>
          </p:cNvPicPr>
          <p:nvPr/>
        </p:nvPicPr>
        <p:blipFill>
          <a:blip r:embed="rId2" cstate="print"/>
          <a:srcRect/>
          <a:stretch>
            <a:fillRect/>
          </a:stretch>
        </p:blipFill>
        <p:spPr bwMode="auto">
          <a:xfrm>
            <a:off x="3708400" y="4992705"/>
            <a:ext cx="217488" cy="209550"/>
          </a:xfrm>
          <a:prstGeom prst="rect">
            <a:avLst/>
          </a:prstGeom>
          <a:noFill/>
        </p:spPr>
      </p:pic>
      <p:pic>
        <p:nvPicPr>
          <p:cNvPr id="10607" name="Picture 367"/>
          <p:cNvPicPr>
            <a:picLocks noChangeAspect="1" noChangeArrowheads="1"/>
          </p:cNvPicPr>
          <p:nvPr/>
        </p:nvPicPr>
        <p:blipFill>
          <a:blip r:embed="rId2" cstate="print"/>
          <a:srcRect/>
          <a:stretch>
            <a:fillRect/>
          </a:stretch>
        </p:blipFill>
        <p:spPr bwMode="auto">
          <a:xfrm>
            <a:off x="3492500" y="5208605"/>
            <a:ext cx="217488" cy="209550"/>
          </a:xfrm>
          <a:prstGeom prst="rect">
            <a:avLst/>
          </a:prstGeom>
          <a:noFill/>
        </p:spPr>
      </p:pic>
      <p:pic>
        <p:nvPicPr>
          <p:cNvPr id="10608" name="Picture 368"/>
          <p:cNvPicPr>
            <a:picLocks noChangeAspect="1" noChangeArrowheads="1"/>
          </p:cNvPicPr>
          <p:nvPr/>
        </p:nvPicPr>
        <p:blipFill>
          <a:blip r:embed="rId2" cstate="print"/>
          <a:srcRect/>
          <a:stretch>
            <a:fillRect/>
          </a:stretch>
        </p:blipFill>
        <p:spPr bwMode="auto">
          <a:xfrm>
            <a:off x="3708400" y="5208605"/>
            <a:ext cx="217488" cy="209550"/>
          </a:xfrm>
          <a:prstGeom prst="rect">
            <a:avLst/>
          </a:prstGeom>
          <a:noFill/>
        </p:spPr>
      </p:pic>
      <p:pic>
        <p:nvPicPr>
          <p:cNvPr id="10613" name="Picture 373"/>
          <p:cNvPicPr>
            <a:picLocks noChangeAspect="1" noChangeArrowheads="1"/>
          </p:cNvPicPr>
          <p:nvPr/>
        </p:nvPicPr>
        <p:blipFill>
          <a:blip r:embed="rId2" cstate="print"/>
          <a:srcRect/>
          <a:stretch>
            <a:fillRect/>
          </a:stretch>
        </p:blipFill>
        <p:spPr bwMode="auto">
          <a:xfrm>
            <a:off x="3490913" y="5424505"/>
            <a:ext cx="217487" cy="209550"/>
          </a:xfrm>
          <a:prstGeom prst="rect">
            <a:avLst/>
          </a:prstGeom>
          <a:noFill/>
        </p:spPr>
      </p:pic>
      <p:pic>
        <p:nvPicPr>
          <p:cNvPr id="10619" name="Picture 379"/>
          <p:cNvPicPr>
            <a:picLocks noChangeAspect="1" noChangeArrowheads="1"/>
          </p:cNvPicPr>
          <p:nvPr/>
        </p:nvPicPr>
        <p:blipFill>
          <a:blip r:embed="rId2" cstate="print"/>
          <a:srcRect/>
          <a:stretch>
            <a:fillRect/>
          </a:stretch>
        </p:blipFill>
        <p:spPr bwMode="auto">
          <a:xfrm>
            <a:off x="3490913" y="5640405"/>
            <a:ext cx="217487" cy="209550"/>
          </a:xfrm>
          <a:prstGeom prst="rect">
            <a:avLst/>
          </a:prstGeom>
          <a:noFill/>
        </p:spPr>
      </p:pic>
      <p:pic>
        <p:nvPicPr>
          <p:cNvPr id="10625" name="Picture 385"/>
          <p:cNvPicPr>
            <a:picLocks noChangeAspect="1" noChangeArrowheads="1"/>
          </p:cNvPicPr>
          <p:nvPr/>
        </p:nvPicPr>
        <p:blipFill>
          <a:blip r:embed="rId2" cstate="print"/>
          <a:srcRect/>
          <a:stretch>
            <a:fillRect/>
          </a:stretch>
        </p:blipFill>
        <p:spPr bwMode="auto">
          <a:xfrm>
            <a:off x="5437188" y="4992705"/>
            <a:ext cx="217487" cy="209550"/>
          </a:xfrm>
          <a:prstGeom prst="rect">
            <a:avLst/>
          </a:prstGeom>
          <a:noFill/>
        </p:spPr>
      </p:pic>
      <p:pic>
        <p:nvPicPr>
          <p:cNvPr id="10626" name="Picture 386"/>
          <p:cNvPicPr>
            <a:picLocks noChangeAspect="1" noChangeArrowheads="1"/>
          </p:cNvPicPr>
          <p:nvPr/>
        </p:nvPicPr>
        <p:blipFill>
          <a:blip r:embed="rId2" cstate="print"/>
          <a:srcRect/>
          <a:stretch>
            <a:fillRect/>
          </a:stretch>
        </p:blipFill>
        <p:spPr bwMode="auto">
          <a:xfrm>
            <a:off x="5653088" y="4992705"/>
            <a:ext cx="217487" cy="209550"/>
          </a:xfrm>
          <a:prstGeom prst="rect">
            <a:avLst/>
          </a:prstGeom>
          <a:noFill/>
        </p:spPr>
      </p:pic>
      <p:pic>
        <p:nvPicPr>
          <p:cNvPr id="10627" name="Picture 387"/>
          <p:cNvPicPr>
            <a:picLocks noChangeAspect="1" noChangeArrowheads="1"/>
          </p:cNvPicPr>
          <p:nvPr/>
        </p:nvPicPr>
        <p:blipFill>
          <a:blip r:embed="rId2" cstate="print"/>
          <a:srcRect/>
          <a:stretch>
            <a:fillRect/>
          </a:stretch>
        </p:blipFill>
        <p:spPr bwMode="auto">
          <a:xfrm>
            <a:off x="5868988" y="4992705"/>
            <a:ext cx="217487" cy="209550"/>
          </a:xfrm>
          <a:prstGeom prst="rect">
            <a:avLst/>
          </a:prstGeom>
          <a:noFill/>
        </p:spPr>
      </p:pic>
      <p:pic>
        <p:nvPicPr>
          <p:cNvPr id="10631" name="Picture 391"/>
          <p:cNvPicPr>
            <a:picLocks noChangeAspect="1" noChangeArrowheads="1"/>
          </p:cNvPicPr>
          <p:nvPr/>
        </p:nvPicPr>
        <p:blipFill>
          <a:blip r:embed="rId2" cstate="print"/>
          <a:srcRect/>
          <a:stretch>
            <a:fillRect/>
          </a:stretch>
        </p:blipFill>
        <p:spPr bwMode="auto">
          <a:xfrm>
            <a:off x="5437188" y="5208605"/>
            <a:ext cx="217487" cy="209550"/>
          </a:xfrm>
          <a:prstGeom prst="rect">
            <a:avLst/>
          </a:prstGeom>
          <a:noFill/>
        </p:spPr>
      </p:pic>
      <p:pic>
        <p:nvPicPr>
          <p:cNvPr id="10632" name="Picture 392"/>
          <p:cNvPicPr>
            <a:picLocks noChangeAspect="1" noChangeArrowheads="1"/>
          </p:cNvPicPr>
          <p:nvPr/>
        </p:nvPicPr>
        <p:blipFill>
          <a:blip r:embed="rId2" cstate="print"/>
          <a:srcRect/>
          <a:stretch>
            <a:fillRect/>
          </a:stretch>
        </p:blipFill>
        <p:spPr bwMode="auto">
          <a:xfrm>
            <a:off x="5653088" y="5208605"/>
            <a:ext cx="217487" cy="209550"/>
          </a:xfrm>
          <a:prstGeom prst="rect">
            <a:avLst/>
          </a:prstGeom>
          <a:noFill/>
        </p:spPr>
      </p:pic>
      <p:pic>
        <p:nvPicPr>
          <p:cNvPr id="10637" name="Picture 397"/>
          <p:cNvPicPr>
            <a:picLocks noChangeAspect="1" noChangeArrowheads="1"/>
          </p:cNvPicPr>
          <p:nvPr/>
        </p:nvPicPr>
        <p:blipFill>
          <a:blip r:embed="rId2" cstate="print"/>
          <a:srcRect/>
          <a:stretch>
            <a:fillRect/>
          </a:stretch>
        </p:blipFill>
        <p:spPr bwMode="auto">
          <a:xfrm>
            <a:off x="5435600" y="5424505"/>
            <a:ext cx="217488" cy="209550"/>
          </a:xfrm>
          <a:prstGeom prst="rect">
            <a:avLst/>
          </a:prstGeom>
          <a:noFill/>
        </p:spPr>
      </p:pic>
      <p:pic>
        <p:nvPicPr>
          <p:cNvPr id="10638" name="Picture 398"/>
          <p:cNvPicPr>
            <a:picLocks noChangeAspect="1" noChangeArrowheads="1"/>
          </p:cNvPicPr>
          <p:nvPr/>
        </p:nvPicPr>
        <p:blipFill>
          <a:blip r:embed="rId2" cstate="print"/>
          <a:srcRect/>
          <a:stretch>
            <a:fillRect/>
          </a:stretch>
        </p:blipFill>
        <p:spPr bwMode="auto">
          <a:xfrm>
            <a:off x="5651500" y="5424505"/>
            <a:ext cx="217488" cy="209550"/>
          </a:xfrm>
          <a:prstGeom prst="rect">
            <a:avLst/>
          </a:prstGeom>
          <a:noFill/>
        </p:spPr>
      </p:pic>
      <p:pic>
        <p:nvPicPr>
          <p:cNvPr id="10639" name="Picture 399"/>
          <p:cNvPicPr>
            <a:picLocks noChangeAspect="1" noChangeArrowheads="1"/>
          </p:cNvPicPr>
          <p:nvPr/>
        </p:nvPicPr>
        <p:blipFill>
          <a:blip r:embed="rId2" cstate="print"/>
          <a:srcRect/>
          <a:stretch>
            <a:fillRect/>
          </a:stretch>
        </p:blipFill>
        <p:spPr bwMode="auto">
          <a:xfrm>
            <a:off x="5867400" y="5424505"/>
            <a:ext cx="217488" cy="209550"/>
          </a:xfrm>
          <a:prstGeom prst="rect">
            <a:avLst/>
          </a:prstGeom>
          <a:noFill/>
        </p:spPr>
      </p:pic>
      <p:pic>
        <p:nvPicPr>
          <p:cNvPr id="10645" name="Picture 405"/>
          <p:cNvPicPr>
            <a:picLocks noChangeAspect="1" noChangeArrowheads="1"/>
          </p:cNvPicPr>
          <p:nvPr/>
        </p:nvPicPr>
        <p:blipFill>
          <a:blip r:embed="rId2" cstate="print"/>
          <a:srcRect/>
          <a:stretch>
            <a:fillRect/>
          </a:stretch>
        </p:blipFill>
        <p:spPr bwMode="auto">
          <a:xfrm>
            <a:off x="5435600" y="5640405"/>
            <a:ext cx="217488" cy="209550"/>
          </a:xfrm>
          <a:prstGeom prst="rect">
            <a:avLst/>
          </a:prstGeom>
          <a:noFill/>
        </p:spPr>
      </p:pic>
      <p:pic>
        <p:nvPicPr>
          <p:cNvPr id="10649" name="Picture 409"/>
          <p:cNvPicPr>
            <a:picLocks noChangeAspect="1" noChangeArrowheads="1"/>
          </p:cNvPicPr>
          <p:nvPr/>
        </p:nvPicPr>
        <p:blipFill>
          <a:blip r:embed="rId2" cstate="print"/>
          <a:srcRect/>
          <a:stretch>
            <a:fillRect/>
          </a:stretch>
        </p:blipFill>
        <p:spPr bwMode="auto">
          <a:xfrm>
            <a:off x="7235825" y="4992705"/>
            <a:ext cx="217488" cy="209550"/>
          </a:xfrm>
          <a:prstGeom prst="rect">
            <a:avLst/>
          </a:prstGeom>
          <a:noFill/>
        </p:spPr>
      </p:pic>
      <p:pic>
        <p:nvPicPr>
          <p:cNvPr id="10650" name="Picture 410"/>
          <p:cNvPicPr>
            <a:picLocks noChangeAspect="1" noChangeArrowheads="1"/>
          </p:cNvPicPr>
          <p:nvPr/>
        </p:nvPicPr>
        <p:blipFill>
          <a:blip r:embed="rId2" cstate="print"/>
          <a:srcRect/>
          <a:stretch>
            <a:fillRect/>
          </a:stretch>
        </p:blipFill>
        <p:spPr bwMode="auto">
          <a:xfrm>
            <a:off x="7451725" y="4992705"/>
            <a:ext cx="217488" cy="209550"/>
          </a:xfrm>
          <a:prstGeom prst="rect">
            <a:avLst/>
          </a:prstGeom>
          <a:noFill/>
        </p:spPr>
      </p:pic>
      <p:pic>
        <p:nvPicPr>
          <p:cNvPr id="10651" name="Picture 411"/>
          <p:cNvPicPr>
            <a:picLocks noChangeAspect="1" noChangeArrowheads="1"/>
          </p:cNvPicPr>
          <p:nvPr/>
        </p:nvPicPr>
        <p:blipFill>
          <a:blip r:embed="rId2" cstate="print"/>
          <a:srcRect/>
          <a:stretch>
            <a:fillRect/>
          </a:stretch>
        </p:blipFill>
        <p:spPr bwMode="auto">
          <a:xfrm>
            <a:off x="7667625" y="4992705"/>
            <a:ext cx="217488" cy="209550"/>
          </a:xfrm>
          <a:prstGeom prst="rect">
            <a:avLst/>
          </a:prstGeom>
          <a:noFill/>
        </p:spPr>
      </p:pic>
      <p:pic>
        <p:nvPicPr>
          <p:cNvPr id="10652" name="Picture 412"/>
          <p:cNvPicPr>
            <a:picLocks noChangeAspect="1" noChangeArrowheads="1"/>
          </p:cNvPicPr>
          <p:nvPr/>
        </p:nvPicPr>
        <p:blipFill>
          <a:blip r:embed="rId2" cstate="print"/>
          <a:srcRect/>
          <a:stretch>
            <a:fillRect/>
          </a:stretch>
        </p:blipFill>
        <p:spPr bwMode="auto">
          <a:xfrm>
            <a:off x="7883525" y="4992705"/>
            <a:ext cx="217488" cy="209550"/>
          </a:xfrm>
          <a:prstGeom prst="rect">
            <a:avLst/>
          </a:prstGeom>
          <a:noFill/>
        </p:spPr>
      </p:pic>
      <p:pic>
        <p:nvPicPr>
          <p:cNvPr id="10653" name="Picture 413"/>
          <p:cNvPicPr>
            <a:picLocks noChangeAspect="1" noChangeArrowheads="1"/>
          </p:cNvPicPr>
          <p:nvPr/>
        </p:nvPicPr>
        <p:blipFill>
          <a:blip r:embed="rId2" cstate="print"/>
          <a:srcRect/>
          <a:stretch>
            <a:fillRect/>
          </a:stretch>
        </p:blipFill>
        <p:spPr bwMode="auto">
          <a:xfrm>
            <a:off x="8099425" y="4992705"/>
            <a:ext cx="217488" cy="209550"/>
          </a:xfrm>
          <a:prstGeom prst="rect">
            <a:avLst/>
          </a:prstGeom>
          <a:noFill/>
        </p:spPr>
      </p:pic>
      <p:pic>
        <p:nvPicPr>
          <p:cNvPr id="10655" name="Picture 415"/>
          <p:cNvPicPr>
            <a:picLocks noChangeAspect="1" noChangeArrowheads="1"/>
          </p:cNvPicPr>
          <p:nvPr/>
        </p:nvPicPr>
        <p:blipFill>
          <a:blip r:embed="rId2" cstate="print"/>
          <a:srcRect/>
          <a:stretch>
            <a:fillRect/>
          </a:stretch>
        </p:blipFill>
        <p:spPr bwMode="auto">
          <a:xfrm>
            <a:off x="7235825" y="5208605"/>
            <a:ext cx="217488" cy="209550"/>
          </a:xfrm>
          <a:prstGeom prst="rect">
            <a:avLst/>
          </a:prstGeom>
          <a:noFill/>
        </p:spPr>
      </p:pic>
      <p:pic>
        <p:nvPicPr>
          <p:cNvPr id="10656" name="Picture 416"/>
          <p:cNvPicPr>
            <a:picLocks noChangeAspect="1" noChangeArrowheads="1"/>
          </p:cNvPicPr>
          <p:nvPr/>
        </p:nvPicPr>
        <p:blipFill>
          <a:blip r:embed="rId2" cstate="print"/>
          <a:srcRect/>
          <a:stretch>
            <a:fillRect/>
          </a:stretch>
        </p:blipFill>
        <p:spPr bwMode="auto">
          <a:xfrm>
            <a:off x="7451725" y="5208605"/>
            <a:ext cx="217488" cy="209550"/>
          </a:xfrm>
          <a:prstGeom prst="rect">
            <a:avLst/>
          </a:prstGeom>
          <a:noFill/>
        </p:spPr>
      </p:pic>
      <p:pic>
        <p:nvPicPr>
          <p:cNvPr id="10657" name="Picture 417"/>
          <p:cNvPicPr>
            <a:picLocks noChangeAspect="1" noChangeArrowheads="1"/>
          </p:cNvPicPr>
          <p:nvPr/>
        </p:nvPicPr>
        <p:blipFill>
          <a:blip r:embed="rId2" cstate="print"/>
          <a:srcRect/>
          <a:stretch>
            <a:fillRect/>
          </a:stretch>
        </p:blipFill>
        <p:spPr bwMode="auto">
          <a:xfrm>
            <a:off x="7667625" y="5208605"/>
            <a:ext cx="217488" cy="209550"/>
          </a:xfrm>
          <a:prstGeom prst="rect">
            <a:avLst/>
          </a:prstGeom>
          <a:noFill/>
        </p:spPr>
      </p:pic>
      <p:pic>
        <p:nvPicPr>
          <p:cNvPr id="10658" name="Picture 418"/>
          <p:cNvPicPr>
            <a:picLocks noChangeAspect="1" noChangeArrowheads="1"/>
          </p:cNvPicPr>
          <p:nvPr/>
        </p:nvPicPr>
        <p:blipFill>
          <a:blip r:embed="rId2" cstate="print"/>
          <a:srcRect/>
          <a:stretch>
            <a:fillRect/>
          </a:stretch>
        </p:blipFill>
        <p:spPr bwMode="auto">
          <a:xfrm>
            <a:off x="7883525" y="5208605"/>
            <a:ext cx="217488" cy="209550"/>
          </a:xfrm>
          <a:prstGeom prst="rect">
            <a:avLst/>
          </a:prstGeom>
          <a:noFill/>
        </p:spPr>
      </p:pic>
      <p:pic>
        <p:nvPicPr>
          <p:cNvPr id="10659" name="Picture 419"/>
          <p:cNvPicPr>
            <a:picLocks noChangeAspect="1" noChangeArrowheads="1"/>
          </p:cNvPicPr>
          <p:nvPr/>
        </p:nvPicPr>
        <p:blipFill>
          <a:blip r:embed="rId2" cstate="print"/>
          <a:srcRect/>
          <a:stretch>
            <a:fillRect/>
          </a:stretch>
        </p:blipFill>
        <p:spPr bwMode="auto">
          <a:xfrm>
            <a:off x="8099425" y="5208605"/>
            <a:ext cx="217488" cy="209550"/>
          </a:xfrm>
          <a:prstGeom prst="rect">
            <a:avLst/>
          </a:prstGeom>
          <a:noFill/>
        </p:spPr>
      </p:pic>
      <p:pic>
        <p:nvPicPr>
          <p:cNvPr id="10661" name="Picture 421"/>
          <p:cNvPicPr>
            <a:picLocks noChangeAspect="1" noChangeArrowheads="1"/>
          </p:cNvPicPr>
          <p:nvPr/>
        </p:nvPicPr>
        <p:blipFill>
          <a:blip r:embed="rId2" cstate="print"/>
          <a:srcRect/>
          <a:stretch>
            <a:fillRect/>
          </a:stretch>
        </p:blipFill>
        <p:spPr bwMode="auto">
          <a:xfrm>
            <a:off x="7234238" y="5424505"/>
            <a:ext cx="217487" cy="209550"/>
          </a:xfrm>
          <a:prstGeom prst="rect">
            <a:avLst/>
          </a:prstGeom>
          <a:noFill/>
        </p:spPr>
      </p:pic>
      <p:pic>
        <p:nvPicPr>
          <p:cNvPr id="10662" name="Picture 422"/>
          <p:cNvPicPr>
            <a:picLocks noChangeAspect="1" noChangeArrowheads="1"/>
          </p:cNvPicPr>
          <p:nvPr/>
        </p:nvPicPr>
        <p:blipFill>
          <a:blip r:embed="rId2" cstate="print"/>
          <a:srcRect/>
          <a:stretch>
            <a:fillRect/>
          </a:stretch>
        </p:blipFill>
        <p:spPr bwMode="auto">
          <a:xfrm>
            <a:off x="7450138" y="5424505"/>
            <a:ext cx="217487" cy="209550"/>
          </a:xfrm>
          <a:prstGeom prst="rect">
            <a:avLst/>
          </a:prstGeom>
          <a:noFill/>
        </p:spPr>
      </p:pic>
      <p:pic>
        <p:nvPicPr>
          <p:cNvPr id="10663" name="Picture 423"/>
          <p:cNvPicPr>
            <a:picLocks noChangeAspect="1" noChangeArrowheads="1"/>
          </p:cNvPicPr>
          <p:nvPr/>
        </p:nvPicPr>
        <p:blipFill>
          <a:blip r:embed="rId2" cstate="print"/>
          <a:srcRect/>
          <a:stretch>
            <a:fillRect/>
          </a:stretch>
        </p:blipFill>
        <p:spPr bwMode="auto">
          <a:xfrm>
            <a:off x="7666038" y="5424505"/>
            <a:ext cx="217487" cy="209550"/>
          </a:xfrm>
          <a:prstGeom prst="rect">
            <a:avLst/>
          </a:prstGeom>
          <a:noFill/>
        </p:spPr>
      </p:pic>
      <p:pic>
        <p:nvPicPr>
          <p:cNvPr id="10664" name="Picture 424"/>
          <p:cNvPicPr>
            <a:picLocks noChangeAspect="1" noChangeArrowheads="1"/>
          </p:cNvPicPr>
          <p:nvPr/>
        </p:nvPicPr>
        <p:blipFill>
          <a:blip r:embed="rId2" cstate="print"/>
          <a:srcRect/>
          <a:stretch>
            <a:fillRect/>
          </a:stretch>
        </p:blipFill>
        <p:spPr bwMode="auto">
          <a:xfrm>
            <a:off x="7881938" y="5424505"/>
            <a:ext cx="217487" cy="209550"/>
          </a:xfrm>
          <a:prstGeom prst="rect">
            <a:avLst/>
          </a:prstGeom>
          <a:noFill/>
        </p:spPr>
      </p:pic>
      <p:pic>
        <p:nvPicPr>
          <p:cNvPr id="10665" name="Picture 425"/>
          <p:cNvPicPr>
            <a:picLocks noChangeAspect="1" noChangeArrowheads="1"/>
          </p:cNvPicPr>
          <p:nvPr/>
        </p:nvPicPr>
        <p:blipFill>
          <a:blip r:embed="rId2" cstate="print"/>
          <a:srcRect/>
          <a:stretch>
            <a:fillRect/>
          </a:stretch>
        </p:blipFill>
        <p:spPr bwMode="auto">
          <a:xfrm>
            <a:off x="8097838" y="5424505"/>
            <a:ext cx="217487" cy="209550"/>
          </a:xfrm>
          <a:prstGeom prst="rect">
            <a:avLst/>
          </a:prstGeom>
          <a:noFill/>
        </p:spPr>
      </p:pic>
      <p:pic>
        <p:nvPicPr>
          <p:cNvPr id="10667" name="Picture 427"/>
          <p:cNvPicPr>
            <a:picLocks noChangeAspect="1" noChangeArrowheads="1"/>
          </p:cNvPicPr>
          <p:nvPr/>
        </p:nvPicPr>
        <p:blipFill>
          <a:blip r:embed="rId2" cstate="print"/>
          <a:srcRect/>
          <a:stretch>
            <a:fillRect/>
          </a:stretch>
        </p:blipFill>
        <p:spPr bwMode="auto">
          <a:xfrm>
            <a:off x="7234238" y="5640405"/>
            <a:ext cx="217487" cy="209550"/>
          </a:xfrm>
          <a:prstGeom prst="rect">
            <a:avLst/>
          </a:prstGeom>
          <a:noFill/>
        </p:spPr>
      </p:pic>
      <p:pic>
        <p:nvPicPr>
          <p:cNvPr id="10668" name="Picture 428"/>
          <p:cNvPicPr>
            <a:picLocks noChangeAspect="1" noChangeArrowheads="1"/>
          </p:cNvPicPr>
          <p:nvPr/>
        </p:nvPicPr>
        <p:blipFill>
          <a:blip r:embed="rId2" cstate="print"/>
          <a:srcRect/>
          <a:stretch>
            <a:fillRect/>
          </a:stretch>
        </p:blipFill>
        <p:spPr bwMode="auto">
          <a:xfrm>
            <a:off x="7450138" y="5640405"/>
            <a:ext cx="217487" cy="209550"/>
          </a:xfrm>
          <a:prstGeom prst="rect">
            <a:avLst/>
          </a:prstGeom>
          <a:noFill/>
        </p:spPr>
      </p:pic>
      <p:pic>
        <p:nvPicPr>
          <p:cNvPr id="10669" name="Picture 429"/>
          <p:cNvPicPr>
            <a:picLocks noChangeAspect="1" noChangeArrowheads="1"/>
          </p:cNvPicPr>
          <p:nvPr/>
        </p:nvPicPr>
        <p:blipFill>
          <a:blip r:embed="rId2" cstate="print"/>
          <a:srcRect/>
          <a:stretch>
            <a:fillRect/>
          </a:stretch>
        </p:blipFill>
        <p:spPr bwMode="auto">
          <a:xfrm>
            <a:off x="7666038" y="5640405"/>
            <a:ext cx="217487" cy="209550"/>
          </a:xfrm>
          <a:prstGeom prst="rect">
            <a:avLst/>
          </a:prstGeom>
          <a:noFill/>
        </p:spPr>
      </p:pic>
      <p:pic>
        <p:nvPicPr>
          <p:cNvPr id="10670" name="Picture 430"/>
          <p:cNvPicPr>
            <a:picLocks noChangeAspect="1" noChangeArrowheads="1"/>
          </p:cNvPicPr>
          <p:nvPr/>
        </p:nvPicPr>
        <p:blipFill>
          <a:blip r:embed="rId2" cstate="print"/>
          <a:srcRect/>
          <a:stretch>
            <a:fillRect/>
          </a:stretch>
        </p:blipFill>
        <p:spPr bwMode="auto">
          <a:xfrm>
            <a:off x="7881938" y="5640405"/>
            <a:ext cx="217487" cy="209550"/>
          </a:xfrm>
          <a:prstGeom prst="rect">
            <a:avLst/>
          </a:prstGeom>
          <a:noFill/>
        </p:spPr>
      </p:pic>
      <p:pic>
        <p:nvPicPr>
          <p:cNvPr id="10671" name="Picture 431"/>
          <p:cNvPicPr>
            <a:picLocks noChangeAspect="1" noChangeArrowheads="1"/>
          </p:cNvPicPr>
          <p:nvPr/>
        </p:nvPicPr>
        <p:blipFill>
          <a:blip r:embed="rId2" cstate="print"/>
          <a:srcRect/>
          <a:stretch>
            <a:fillRect/>
          </a:stretch>
        </p:blipFill>
        <p:spPr bwMode="auto">
          <a:xfrm>
            <a:off x="8097838" y="5640405"/>
            <a:ext cx="217487" cy="209550"/>
          </a:xfrm>
          <a:prstGeom prst="rect">
            <a:avLst/>
          </a:prstGeom>
          <a:noFill/>
        </p:spPr>
      </p:pic>
      <p:pic>
        <p:nvPicPr>
          <p:cNvPr id="10673" name="Picture 433"/>
          <p:cNvPicPr>
            <a:picLocks noChangeAspect="1" noChangeArrowheads="1"/>
          </p:cNvPicPr>
          <p:nvPr/>
        </p:nvPicPr>
        <p:blipFill>
          <a:blip r:embed="rId2" cstate="print"/>
          <a:srcRect/>
          <a:stretch>
            <a:fillRect/>
          </a:stretch>
        </p:blipFill>
        <p:spPr bwMode="auto">
          <a:xfrm>
            <a:off x="5867400" y="5208605"/>
            <a:ext cx="217488" cy="209550"/>
          </a:xfrm>
          <a:prstGeom prst="rect">
            <a:avLst/>
          </a:prstGeom>
          <a:noFill/>
        </p:spPr>
      </p:pic>
      <p:graphicFrame>
        <p:nvGraphicFramePr>
          <p:cNvPr id="10740" name="Group 500"/>
          <p:cNvGraphicFramePr>
            <a:graphicFrameLocks noGrp="1"/>
          </p:cNvGraphicFramePr>
          <p:nvPr>
            <p:ph sz="half" idx="2"/>
          </p:nvPr>
        </p:nvGraphicFramePr>
        <p:xfrm>
          <a:off x="439738" y="4752993"/>
          <a:ext cx="8064500" cy="1122999"/>
        </p:xfrm>
        <a:graphic>
          <a:graphicData uri="http://schemas.openxmlformats.org/drawingml/2006/table">
            <a:tbl>
              <a:tblPr/>
              <a:tblGrid>
                <a:gridCol w="2663825"/>
                <a:gridCol w="1800225"/>
                <a:gridCol w="1871662"/>
                <a:gridCol w="1728788"/>
              </a:tblGrid>
              <a:tr h="2095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7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08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603" name="Rectangle 363"/>
          <p:cNvSpPr>
            <a:spLocks/>
          </p:cNvSpPr>
          <p:nvPr/>
        </p:nvSpPr>
        <p:spPr bwMode="auto">
          <a:xfrm>
            <a:off x="468313" y="4705368"/>
            <a:ext cx="7991475" cy="1223962"/>
          </a:xfrm>
          <a:prstGeom prst="rect">
            <a:avLst/>
          </a:prstGeom>
          <a:noFill/>
          <a:ln w="9525">
            <a:noFill/>
            <a:miter lim="800000"/>
            <a:headEnd/>
            <a:tailEnd/>
          </a:ln>
        </p:spPr>
        <p:txBody>
          <a:bodyPr/>
          <a:lstStyle/>
          <a:p>
            <a:pPr marL="177800" indent="-177800">
              <a:spcBef>
                <a:spcPct val="20000"/>
              </a:spcBef>
              <a:buFont typeface="Arial" charset="0"/>
              <a:buNone/>
            </a:pPr>
            <a:r>
              <a:rPr lang="en-US" altLang="zh-CN" sz="1400" dirty="0">
                <a:latin typeface="Calibri" pitchFamily="34" charset="0"/>
              </a:rPr>
              <a:t>D2D Benefits		    Scenario A                               Scenario B                            Scenario C</a:t>
            </a:r>
          </a:p>
          <a:p>
            <a:pPr marL="177800" indent="-177800">
              <a:spcBef>
                <a:spcPct val="10000"/>
              </a:spcBef>
              <a:buFont typeface="Arial" charset="0"/>
              <a:buChar char="•"/>
            </a:pPr>
            <a:r>
              <a:rPr lang="en-US" altLang="zh-CN" sz="1400" b="0" dirty="0">
                <a:latin typeface="Calibri" pitchFamily="34" charset="0"/>
              </a:rPr>
              <a:t>Traffic offload</a:t>
            </a:r>
          </a:p>
          <a:p>
            <a:pPr marL="177800" indent="-177800">
              <a:spcBef>
                <a:spcPct val="10000"/>
              </a:spcBef>
              <a:buFont typeface="Arial" charset="0"/>
              <a:buChar char="•"/>
            </a:pPr>
            <a:r>
              <a:rPr lang="en-US" altLang="zh-CN" sz="1400" b="0" dirty="0">
                <a:latin typeface="Calibri" pitchFamily="34" charset="0"/>
              </a:rPr>
              <a:t>Unified &amp; Simplified comm.</a:t>
            </a:r>
          </a:p>
          <a:p>
            <a:pPr marL="177800" indent="-177800">
              <a:spcBef>
                <a:spcPct val="10000"/>
              </a:spcBef>
              <a:buFont typeface="Arial" charset="0"/>
              <a:buChar char="•"/>
            </a:pPr>
            <a:r>
              <a:rPr lang="en-US" altLang="zh-CN" sz="1400" b="0" dirty="0">
                <a:latin typeface="Calibri" pitchFamily="34" charset="0"/>
              </a:rPr>
              <a:t>User experience improvement</a:t>
            </a:r>
          </a:p>
          <a:p>
            <a:pPr marL="177800" indent="-177800">
              <a:spcBef>
                <a:spcPct val="10000"/>
              </a:spcBef>
              <a:buFont typeface="Arial" charset="0"/>
              <a:buChar char="•"/>
            </a:pPr>
            <a:r>
              <a:rPr lang="en-US" altLang="zh-CN" sz="1400" b="0" dirty="0">
                <a:latin typeface="Calibri" pitchFamily="34" charset="0"/>
              </a:rPr>
              <a:t>Cellular capacity enhancement</a:t>
            </a:r>
          </a:p>
        </p:txBody>
      </p:sp>
      <p:sp>
        <p:nvSpPr>
          <p:cNvPr id="10746" name="Text Box 506"/>
          <p:cNvSpPr txBox="1">
            <a:spLocks noChangeArrowheads="1"/>
          </p:cNvSpPr>
          <p:nvPr/>
        </p:nvSpPr>
        <p:spPr bwMode="auto">
          <a:xfrm>
            <a:off x="5022850" y="2924193"/>
            <a:ext cx="1438275" cy="581025"/>
          </a:xfrm>
          <a:prstGeom prst="rect">
            <a:avLst/>
          </a:prstGeom>
          <a:noFill/>
          <a:ln w="9525">
            <a:noFill/>
            <a:miter lim="800000"/>
            <a:headEnd/>
            <a:tailEnd/>
          </a:ln>
          <a:effectLst/>
        </p:spPr>
        <p:txBody>
          <a:bodyPr>
            <a:spAutoFit/>
          </a:bodyPr>
          <a:lstStyle/>
          <a:p>
            <a:pPr algn="ctr"/>
            <a:r>
              <a:rPr lang="en-US" altLang="zh-CN" sz="1600" b="0">
                <a:solidFill>
                  <a:srgbClr val="CC6600"/>
                </a:solidFill>
              </a:rPr>
              <a:t>RATs converging</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During each TTI,</a:t>
                </a:r>
              </a:p>
              <a:p>
                <a:pPr marL="457200" indent="-457200">
                  <a:buFont typeface="+mj-lt"/>
                  <a:buAutoNum type="arabicPeriod"/>
                </a:pPr>
                <a:r>
                  <a:rPr lang="en-US" altLang="zh-CN" dirty="0" smtClean="0"/>
                  <a:t>Every </a:t>
                </a:r>
                <a:r>
                  <a:rPr lang="en-US" altLang="zh-CN" dirty="0"/>
                  <a:t>cellular UE and D2D UE form a leader-follower pair.</a:t>
                </a:r>
              </a:p>
              <a:p>
                <a:pPr marL="457200" indent="-457200">
                  <a:buFont typeface="+mj-lt"/>
                  <a:buAutoNum type="arabicPeriod"/>
                </a:pPr>
                <a:r>
                  <a:rPr lang="en-US" altLang="zh-CN" dirty="0" smtClean="0"/>
                  <a:t>Search </a:t>
                </a:r>
                <a:r>
                  <a:rPr lang="en-US" altLang="zh-CN" dirty="0"/>
                  <a:t>the optimal αkin a given set</a:t>
                </a:r>
              </a:p>
              <a:p>
                <a:pPr marL="457200" indent="-457200">
                  <a:buFont typeface="+mj-lt"/>
                  <a:buAutoNum type="arabicPeriod"/>
                </a:pPr>
                <a:r>
                  <a:rPr lang="en-US" altLang="zh-CN" dirty="0" smtClean="0"/>
                  <a:t>Calculate </a:t>
                </a:r>
                <a:r>
                  <a:rPr lang="en-US" altLang="zh-CN" dirty="0"/>
                  <a:t>the optimal power </a:t>
                </a:r>
                <a14:m>
                  <m:oMath xmlns:m="http://schemas.openxmlformats.org/officeDocument/2006/math" xmlns="">
                    <m:sSubSup>
                      <m:sSubSupPr>
                        <m:ctrlPr>
                          <a:rPr lang="en-US" altLang="zh-CN" b="0" i="1" smtClean="0">
                            <a:latin typeface="Cambria Math"/>
                          </a:rPr>
                        </m:ctrlPr>
                      </m:sSubSup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𝑖𝑘</m:t>
                        </m:r>
                      </m:sub>
                      <m:sup>
                        <m:r>
                          <a:rPr lang="en-US" altLang="zh-CN" b="0" i="1" smtClean="0">
                            <a:latin typeface="Cambria Math" panose="02040503050406030204" pitchFamily="18" charset="0"/>
                          </a:rPr>
                          <m:t>∗</m:t>
                        </m:r>
                      </m:sup>
                    </m:sSubSup>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oMath>
                </a14:m>
                <a:endParaRPr lang="en-US" altLang="zh-CN" dirty="0"/>
              </a:p>
              <a:p>
                <a:pPr marL="457200" indent="-457200">
                  <a:buFont typeface="+mj-lt"/>
                  <a:buAutoNum type="arabicPeriod"/>
                </a:pPr>
                <a:r>
                  <a:rPr lang="en-US" altLang="zh-CN" dirty="0" smtClean="0"/>
                  <a:t>Calculate </a:t>
                </a:r>
                <a:r>
                  <a:rPr lang="en-US" altLang="zh-CN" dirty="0"/>
                  <a:t>priorities </a:t>
                </a:r>
                <a14:m>
                  <m:oMath xmlns:m="http://schemas.openxmlformats.org/officeDocument/2006/math" xmlns="">
                    <m:sSubSup>
                      <m:sSubSupPr>
                        <m:ctrlPr>
                          <a:rPr lang="en-US" altLang="zh-CN" i="1">
                            <a:latin typeface="Cambria Math"/>
                          </a:rPr>
                        </m:ctrlPr>
                      </m:sSubSupPr>
                      <m:e>
                        <m:r>
                          <a:rPr lang="en-US" altLang="zh-CN" i="1">
                            <a:latin typeface="Cambria Math" panose="02040503050406030204" pitchFamily="18" charset="0"/>
                          </a:rPr>
                          <m:t>𝑝</m:t>
                        </m:r>
                      </m:e>
                      <m:sub>
                        <m:r>
                          <a:rPr lang="en-US" altLang="zh-CN" i="1">
                            <a:latin typeface="Cambria Math" panose="02040503050406030204" pitchFamily="18" charset="0"/>
                          </a:rPr>
                          <m:t>𝑖𝑘</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𝑘</m:t>
                    </m:r>
                  </m:oMath>
                </a14:m>
                <a:endParaRPr lang="en-US" altLang="zh-CN" dirty="0"/>
              </a:p>
              <a:p>
                <a:pPr marL="457200" indent="-457200">
                  <a:buFont typeface="+mj-lt"/>
                  <a:buAutoNum type="arabicPeriod"/>
                </a:pPr>
                <a:r>
                  <a:rPr lang="en-US" altLang="zh-CN" dirty="0" smtClean="0"/>
                  <a:t>The </a:t>
                </a:r>
                <a:r>
                  <a:rPr lang="en-US" altLang="zh-CN" dirty="0" err="1"/>
                  <a:t>eNB</a:t>
                </a:r>
                <a:r>
                  <a:rPr lang="en-US" altLang="zh-CN" dirty="0"/>
                  <a:t> schedules the D2D pairs sequentially according to </a:t>
                </a:r>
                <a:r>
                  <a:rPr lang="en-US" altLang="zh-CN" dirty="0" smtClean="0"/>
                  <a:t>their order </a:t>
                </a:r>
                <a:r>
                  <a:rPr lang="en-US" altLang="zh-CN" dirty="0"/>
                  <a:t>in the queue.</a:t>
                </a:r>
              </a:p>
              <a:p>
                <a:pPr marL="457200" indent="-457200">
                  <a:buFont typeface="+mj-lt"/>
                  <a:buAutoNum type="arabicPeriod"/>
                </a:pPr>
                <a:r>
                  <a:rPr lang="en-US" altLang="zh-CN" dirty="0" smtClean="0"/>
                  <a:t>When </a:t>
                </a:r>
                <a:r>
                  <a:rPr lang="en-US" altLang="zh-CN" dirty="0"/>
                  <a:t>each channel is allocated to one D2D pair, the </a:t>
                </a:r>
                <a:r>
                  <a:rPr lang="en-US" altLang="zh-CN" dirty="0" err="1"/>
                  <a:t>eNB</a:t>
                </a:r>
                <a:r>
                  <a:rPr lang="en-US" altLang="zh-CN" dirty="0" smtClean="0"/>
                  <a:t>record the </a:t>
                </a:r>
                <a:r>
                  <a:rPr lang="en-US" altLang="zh-CN" dirty="0"/>
                  <a:t>outcome and the scheduling is over.</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2" cstate="print"/>
                <a:stretch>
                  <a:fillRect l="-1749" t="-1731" r="-292"/>
                </a:stretch>
              </a:blipFill>
            </p:spPr>
            <p:txBody>
              <a:bodyPr/>
              <a:lstStyle/>
              <a:p>
                <a:r>
                  <a:rPr lang="zh-CN" altLang="en-US">
                    <a:noFill/>
                  </a:rPr>
                  <a:t> </a:t>
                </a:r>
              </a:p>
            </p:txBody>
          </p:sp>
        </mc:Fallback>
      </mc:AlternateContent>
      <p:sp>
        <p:nvSpPr>
          <p:cNvPr id="5" name="标题 1"/>
          <p:cNvSpPr>
            <a:spLocks noGrp="1"/>
          </p:cNvSpPr>
          <p:nvPr>
            <p:ph type="title"/>
          </p:nvPr>
        </p:nvSpPr>
        <p:spPr>
          <a:xfrm>
            <a:off x="392113" y="351507"/>
            <a:ext cx="8359775" cy="557213"/>
          </a:xfrm>
        </p:spPr>
        <p:txBody>
          <a:bodyPr/>
          <a:lstStyle/>
          <a:p>
            <a:pPr algn="ctr"/>
            <a:r>
              <a:rPr lang="en-US" altLang="zh-CN" sz="3200" dirty="0"/>
              <a:t>Joint Scheduling and Resource Allocation</a:t>
            </a:r>
            <a:endParaRPr lang="zh-CN" altLang="en-US" sz="3200" dirty="0"/>
          </a:p>
        </p:txBody>
      </p:sp>
    </p:spTree>
    <p:extLst>
      <p:ext uri="{BB962C8B-B14F-4D97-AF65-F5344CB8AC3E}">
        <p14:creationId xmlns="" xmlns:p14="http://schemas.microsoft.com/office/powerpoint/2010/main" val="34272950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5" name="内容占位符 4"/>
          <p:cNvPicPr>
            <a:picLocks noGrp="1" noChangeAspect="1"/>
          </p:cNvPicPr>
          <p:nvPr>
            <p:ph idx="1"/>
          </p:nvPr>
        </p:nvPicPr>
        <p:blipFill>
          <a:blip r:embed="rId2" cstate="print"/>
          <a:stretch>
            <a:fillRect/>
          </a:stretch>
        </p:blipFill>
        <p:spPr>
          <a:xfrm>
            <a:off x="962025" y="1421606"/>
            <a:ext cx="7219950" cy="4514850"/>
          </a:xfrm>
          <a:prstGeom prst="rect">
            <a:avLst/>
          </a:prstGeom>
        </p:spPr>
      </p:pic>
    </p:spTree>
    <p:extLst>
      <p:ext uri="{BB962C8B-B14F-4D97-AF65-F5344CB8AC3E}">
        <p14:creationId xmlns="" xmlns:p14="http://schemas.microsoft.com/office/powerpoint/2010/main" val="25571636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0" y="908720"/>
            <a:ext cx="5267325" cy="4829175"/>
          </a:xfrm>
          <a:prstGeom prst="rect">
            <a:avLst/>
          </a:prstGeom>
        </p:spPr>
      </p:pic>
      <p:sp>
        <p:nvSpPr>
          <p:cNvPr id="6"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5" name="内容占位符 3"/>
          <p:cNvPicPr>
            <a:picLocks noChangeAspect="1"/>
          </p:cNvPicPr>
          <p:nvPr/>
        </p:nvPicPr>
        <p:blipFill>
          <a:blip r:embed="rId3" cstate="print"/>
          <a:stretch>
            <a:fillRect/>
          </a:stretch>
        </p:blipFill>
        <p:spPr bwMode="auto">
          <a:xfrm>
            <a:off x="3829050" y="1359694"/>
            <a:ext cx="5314950" cy="4733925"/>
          </a:xfrm>
          <a:prstGeom prst="rect">
            <a:avLst/>
          </a:prstGeom>
          <a:noFill/>
          <a:ln w="0">
            <a:noFill/>
            <a:miter lim="800000"/>
            <a:headEnd/>
            <a:tailEnd/>
          </a:ln>
        </p:spPr>
      </p:pic>
    </p:spTree>
    <p:extLst>
      <p:ext uri="{BB962C8B-B14F-4D97-AF65-F5344CB8AC3E}">
        <p14:creationId xmlns="" xmlns:p14="http://schemas.microsoft.com/office/powerpoint/2010/main" val="149792469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ＭＳ Ｐゴシック" pitchFamily="34" charset="-128"/>
              </a:rPr>
              <a:t>Coalitional Games Preliminaries</a:t>
            </a:r>
            <a:endParaRPr lang="zh-CN" altLang="en-US" sz="3200" dirty="0" smtClean="0">
              <a:ea typeface="ＭＳ Ｐゴシック" pitchFamily="34" charset="-128"/>
            </a:endParaRPr>
          </a:p>
        </p:txBody>
      </p:sp>
      <p:sp>
        <p:nvSpPr>
          <p:cNvPr id="3" name="内容占位符 2"/>
          <p:cNvSpPr>
            <a:spLocks noGrp="1"/>
          </p:cNvSpPr>
          <p:nvPr>
            <p:ph idx="1"/>
          </p:nvPr>
        </p:nvSpPr>
        <p:spPr/>
        <p:txBody>
          <a:bodyPr/>
          <a:lstStyle/>
          <a:p>
            <a:r>
              <a:rPr lang="en-US" altLang="zh-CN" dirty="0" smtClean="0">
                <a:solidFill>
                  <a:srgbClr val="0070C0"/>
                </a:solidFill>
                <a:ea typeface="ＭＳ Ｐゴシック" pitchFamily="34" charset="-128"/>
                <a:cs typeface="Times New Roman" pitchFamily="18" charset="0"/>
              </a:rPr>
              <a:t>Coalitional game (</a:t>
            </a:r>
            <a:r>
              <a:rPr lang="en-US" altLang="zh-CN" i="1" dirty="0" err="1" smtClean="0">
                <a:solidFill>
                  <a:srgbClr val="0070C0"/>
                </a:solidFill>
                <a:ea typeface="ＭＳ Ｐゴシック" pitchFamily="34" charset="-128"/>
                <a:cs typeface="Times New Roman" pitchFamily="18" charset="0"/>
              </a:rPr>
              <a:t>N,v</a:t>
            </a:r>
            <a:r>
              <a:rPr lang="en-US" altLang="zh-CN" dirty="0" smtClean="0">
                <a:solidFill>
                  <a:srgbClr val="0070C0"/>
                </a:solidFill>
                <a:ea typeface="ＭＳ Ｐゴシック" pitchFamily="34" charset="-128"/>
                <a:cs typeface="Times New Roman" pitchFamily="18" charset="0"/>
              </a:rPr>
              <a:t>)</a:t>
            </a:r>
          </a:p>
          <a:p>
            <a:pPr lvl="1"/>
            <a:r>
              <a:rPr lang="en-US" altLang="zh-CN" dirty="0" smtClean="0">
                <a:ea typeface="ＭＳ Ｐゴシック" pitchFamily="34" charset="-128"/>
                <a:cs typeface="Times New Roman" pitchFamily="18" charset="0"/>
              </a:rPr>
              <a:t>A set of players </a:t>
            </a:r>
            <a:r>
              <a:rPr lang="en-US" altLang="zh-CN" b="1" i="1" dirty="0" smtClean="0">
                <a:ea typeface="ＭＳ Ｐゴシック" pitchFamily="34" charset="-128"/>
                <a:cs typeface="Times New Roman" pitchFamily="18" charset="0"/>
              </a:rPr>
              <a:t>N, </a:t>
            </a:r>
            <a:r>
              <a:rPr lang="en-US" altLang="zh-CN" i="1" dirty="0" smtClean="0">
                <a:ea typeface="ＭＳ Ｐゴシック" pitchFamily="34" charset="-128"/>
                <a:cs typeface="Times New Roman" pitchFamily="18" charset="0"/>
              </a:rPr>
              <a:t>a</a:t>
            </a:r>
            <a:r>
              <a:rPr lang="en-US" altLang="zh-CN" dirty="0" smtClean="0">
                <a:ea typeface="ＭＳ Ｐゴシック" pitchFamily="34" charset="-128"/>
                <a:cs typeface="Times New Roman" pitchFamily="18" charset="0"/>
              </a:rPr>
              <a:t> </a:t>
            </a:r>
            <a:r>
              <a:rPr lang="en-US" altLang="zh-CN" b="1" i="1" dirty="0" smtClean="0">
                <a:ea typeface="ＭＳ Ｐゴシック" pitchFamily="34" charset="-128"/>
                <a:cs typeface="Times New Roman" pitchFamily="18" charset="0"/>
              </a:rPr>
              <a:t>coalition</a:t>
            </a:r>
            <a:r>
              <a:rPr lang="en-US" altLang="zh-CN" dirty="0" smtClean="0">
                <a:ea typeface="ＭＳ Ｐゴシック" pitchFamily="34" charset="-128"/>
                <a:cs typeface="Times New Roman" pitchFamily="18" charset="0"/>
              </a:rPr>
              <a:t> S is a group of cooperating players </a:t>
            </a:r>
          </a:p>
          <a:p>
            <a:pPr lvl="1"/>
            <a:r>
              <a:rPr lang="en-US" altLang="zh-CN" dirty="0" smtClean="0">
                <a:ea typeface="ＭＳ Ｐゴシック" pitchFamily="34" charset="-128"/>
                <a:cs typeface="Times New Roman" pitchFamily="18" charset="0"/>
              </a:rPr>
              <a:t>Value (utility) of a coalition </a:t>
            </a:r>
            <a:r>
              <a:rPr lang="en-US" altLang="zh-CN" b="1" i="1" dirty="0" smtClean="0">
                <a:ea typeface="ＭＳ Ｐゴシック" pitchFamily="34" charset="-128"/>
                <a:cs typeface="Times New Roman" pitchFamily="18" charset="0"/>
              </a:rPr>
              <a:t>v</a:t>
            </a:r>
          </a:p>
          <a:p>
            <a:pPr lvl="1"/>
            <a:r>
              <a:rPr lang="en-US" altLang="zh-CN" dirty="0" smtClean="0">
                <a:ea typeface="ＭＳ Ｐゴシック" pitchFamily="34" charset="-128"/>
                <a:cs typeface="Times New Roman" pitchFamily="18" charset="0"/>
              </a:rPr>
              <a:t>User payoff </a:t>
            </a:r>
            <a:r>
              <a:rPr lang="en-US" altLang="zh-CN" b="1" i="1" dirty="0" smtClean="0">
                <a:ea typeface="ＭＳ Ｐゴシック" pitchFamily="34" charset="-128"/>
                <a:cs typeface="Times New Roman" pitchFamily="18" charset="0"/>
              </a:rPr>
              <a:t>x</a:t>
            </a:r>
            <a:r>
              <a:rPr lang="en-US" altLang="zh-CN" b="1" i="1" baseline="-25000" dirty="0" smtClean="0">
                <a:ea typeface="ＭＳ Ｐゴシック" pitchFamily="34" charset="-128"/>
                <a:cs typeface="Times New Roman" pitchFamily="18" charset="0"/>
              </a:rPr>
              <a:t>i </a:t>
            </a:r>
            <a:r>
              <a:rPr lang="en-US" altLang="zh-CN" dirty="0" smtClean="0">
                <a:ea typeface="ＭＳ Ｐゴシック" pitchFamily="34" charset="-128"/>
                <a:cs typeface="Times New Roman" pitchFamily="18" charset="0"/>
              </a:rPr>
              <a:t>: the portion received by a player </a:t>
            </a:r>
            <a:r>
              <a:rPr lang="en-US" altLang="zh-CN" b="1" i="1" dirty="0" err="1" smtClean="0">
                <a:ea typeface="ＭＳ Ｐゴシック" pitchFamily="34" charset="-128"/>
                <a:cs typeface="Times New Roman" pitchFamily="18" charset="0"/>
              </a:rPr>
              <a:t>i</a:t>
            </a:r>
            <a:r>
              <a:rPr lang="en-US" altLang="zh-CN" dirty="0" smtClean="0">
                <a:ea typeface="ＭＳ Ｐゴシック" pitchFamily="34" charset="-128"/>
                <a:cs typeface="Times New Roman" pitchFamily="18" charset="0"/>
              </a:rPr>
              <a:t> in  a coalition S</a:t>
            </a:r>
          </a:p>
          <a:p>
            <a:r>
              <a:rPr lang="en-US" altLang="zh-CN" dirty="0" smtClean="0">
                <a:solidFill>
                  <a:srgbClr val="0070C0"/>
                </a:solidFill>
                <a:ea typeface="ＭＳ Ｐゴシック" pitchFamily="34" charset="-128"/>
                <a:cs typeface="Times New Roman" pitchFamily="18" charset="0"/>
              </a:rPr>
              <a:t>Transferable utility (TU)</a:t>
            </a:r>
          </a:p>
          <a:p>
            <a:pPr lvl="1"/>
            <a:r>
              <a:rPr lang="en-US" altLang="zh-CN" dirty="0" smtClean="0">
                <a:ea typeface="ＭＳ Ｐゴシック" pitchFamily="34" charset="-128"/>
                <a:cs typeface="Times New Roman" pitchFamily="18" charset="0"/>
              </a:rPr>
              <a:t>The worth </a:t>
            </a:r>
            <a:r>
              <a:rPr lang="en-US" altLang="zh-CN" b="1" i="1" dirty="0" smtClean="0">
                <a:ea typeface="ＭＳ Ｐゴシック" pitchFamily="34" charset="-128"/>
                <a:cs typeface="Times New Roman" pitchFamily="18" charset="0"/>
              </a:rPr>
              <a:t>v(S)</a:t>
            </a:r>
            <a:r>
              <a:rPr lang="en-US" altLang="zh-CN" dirty="0" smtClean="0">
                <a:ea typeface="ＭＳ Ｐゴシック" pitchFamily="34" charset="-128"/>
                <a:cs typeface="Times New Roman" pitchFamily="18" charset="0"/>
              </a:rPr>
              <a:t> of a coalition </a:t>
            </a:r>
            <a:r>
              <a:rPr lang="en-US" altLang="zh-CN" i="1" dirty="0" smtClean="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 can be distributed arbitrarily among the players in a coalition  hence, </a:t>
            </a:r>
          </a:p>
          <a:p>
            <a:pPr lvl="1"/>
            <a:r>
              <a:rPr lang="en-US" altLang="zh-CN" b="1" i="1" dirty="0" smtClean="0">
                <a:ea typeface="ＭＳ Ｐゴシック" pitchFamily="34" charset="-128"/>
                <a:cs typeface="Times New Roman" pitchFamily="18" charset="0"/>
              </a:rPr>
              <a:t>v(S) </a:t>
            </a:r>
            <a:r>
              <a:rPr lang="en-US" altLang="zh-CN" dirty="0" smtClean="0">
                <a:ea typeface="ＭＳ Ｐゴシック" pitchFamily="34" charset="-128"/>
                <a:cs typeface="Times New Roman" pitchFamily="18" charset="0"/>
              </a:rPr>
              <a:t>is a function over the real line</a:t>
            </a:r>
            <a:endParaRPr lang="en-US" altLang="zh-CN" i="1" dirty="0" smtClean="0">
              <a:ea typeface="ＭＳ Ｐゴシック" pitchFamily="34" charset="-128"/>
              <a:cs typeface="Times New Roman" pitchFamily="18" charset="0"/>
            </a:endParaRPr>
          </a:p>
          <a:p>
            <a:r>
              <a:rPr lang="en-US" altLang="zh-CN" dirty="0" smtClean="0">
                <a:solidFill>
                  <a:srgbClr val="0070C0"/>
                </a:solidFill>
                <a:ea typeface="ＭＳ Ｐゴシック" pitchFamily="34" charset="-128"/>
                <a:cs typeface="Times New Roman" pitchFamily="18" charset="0"/>
              </a:rPr>
              <a:t>Non-transferable utility (NTU)</a:t>
            </a:r>
          </a:p>
          <a:p>
            <a:pPr lvl="1"/>
            <a:r>
              <a:rPr lang="en-US" altLang="zh-CN" dirty="0" smtClean="0">
                <a:ea typeface="ＭＳ Ｐゴシック" pitchFamily="34" charset="-128"/>
                <a:cs typeface="Times New Roman" pitchFamily="18" charset="0"/>
              </a:rPr>
              <a:t>The payoff that a user receives in a coalition is pre-determined, and hence the value of a coalition cannot be described by a function</a:t>
            </a:r>
          </a:p>
          <a:p>
            <a:pPr lvl="1"/>
            <a:r>
              <a:rPr lang="en-US" altLang="zh-CN" b="1" i="1" dirty="0" smtClean="0">
                <a:ea typeface="ＭＳ Ｐゴシック" pitchFamily="34" charset="-128"/>
                <a:cs typeface="Times New Roman" pitchFamily="18" charset="0"/>
              </a:rPr>
              <a:t>v(S) </a:t>
            </a:r>
            <a:r>
              <a:rPr lang="en-US" altLang="zh-CN" dirty="0" smtClean="0">
                <a:ea typeface="ＭＳ Ｐゴシック" pitchFamily="34" charset="-128"/>
                <a:cs typeface="Times New Roman" pitchFamily="18" charset="0"/>
              </a:rPr>
              <a:t>is a set of payoff vectors that the players in </a:t>
            </a:r>
            <a:r>
              <a:rPr lang="en-US" altLang="zh-CN" i="1" dirty="0" smtClean="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 can achieve</a:t>
            </a:r>
            <a:endParaRPr lang="en-GB" altLang="zh-CN" dirty="0" smtClean="0">
              <a:ea typeface="ＭＳ Ｐゴシック" pitchFamily="34" charset="-128"/>
              <a:cs typeface="Times New Roman" pitchFamily="18" charset="0"/>
            </a:endParaRPr>
          </a:p>
          <a:p>
            <a:endParaRPr lang="zh-CN" altLang="en-US" dirty="0"/>
          </a:p>
        </p:txBody>
      </p:sp>
      <p:pic>
        <p:nvPicPr>
          <p:cNvPr id="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26655" y="5684936"/>
            <a:ext cx="1673973" cy="60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ＭＳ Ｐゴシック" pitchFamily="34" charset="-128"/>
              </a:rPr>
              <a:t>Coalitional Games System Model</a:t>
            </a:r>
            <a:endParaRPr lang="zh-CN" altLang="en-US" dirty="0"/>
          </a:p>
        </p:txBody>
      </p:sp>
      <p:pic>
        <p:nvPicPr>
          <p:cNvPr id="7" name="图片 6"/>
          <p:cNvPicPr>
            <a:picLocks noChangeAspect="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290505" y="857232"/>
            <a:ext cx="5934075" cy="5476875"/>
          </a:xfrm>
          <a:prstGeom prst="rect">
            <a:avLst/>
          </a:prstGeom>
        </p:spPr>
      </p:pic>
      <p:sp>
        <p:nvSpPr>
          <p:cNvPr id="8" name="矩形 7"/>
          <p:cNvSpPr/>
          <p:nvPr/>
        </p:nvSpPr>
        <p:spPr>
          <a:xfrm>
            <a:off x="392113" y="5762170"/>
            <a:ext cx="8359775"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r>
              <a:rPr lang="en-US" altLang="zh-CN" sz="1400" dirty="0" err="1" smtClean="0"/>
              <a:t>Rongqing</a:t>
            </a:r>
            <a:r>
              <a:rPr lang="en-US" altLang="zh-CN" sz="1400" dirty="0" smtClean="0"/>
              <a:t> Zhang, </a:t>
            </a:r>
            <a:r>
              <a:rPr lang="en-US" altLang="zh-CN" sz="1400" dirty="0" err="1" smtClean="0"/>
              <a:t>Lingyang</a:t>
            </a:r>
            <a:r>
              <a:rPr lang="en-US" altLang="zh-CN" sz="1400" dirty="0" smtClean="0"/>
              <a:t> Song, Zhu Han,  Xiang Cheng, and </a:t>
            </a:r>
            <a:r>
              <a:rPr lang="en-US" altLang="zh-CN" sz="1400" dirty="0" err="1" smtClean="0"/>
              <a:t>Bingli</a:t>
            </a:r>
            <a:r>
              <a:rPr lang="en-US" altLang="zh-CN" sz="1400" dirty="0" smtClean="0"/>
              <a:t> Jiao “Distributed Resource </a:t>
            </a:r>
          </a:p>
          <a:p>
            <a:pPr marL="342900" indent="-342900" algn="just"/>
            <a:r>
              <a:rPr lang="en-US" altLang="zh-CN" sz="1400" dirty="0" smtClean="0"/>
              <a:t>Allocation for D2D Communications </a:t>
            </a:r>
            <a:r>
              <a:rPr lang="en-US" altLang="zh-CN" sz="1400" dirty="0" err="1" smtClean="0"/>
              <a:t>Underlaying</a:t>
            </a:r>
            <a:r>
              <a:rPr lang="en-US" altLang="zh-CN" sz="1400" dirty="0" smtClean="0"/>
              <a:t> Cellular Networks,” 2013 IEEE International </a:t>
            </a:r>
          </a:p>
          <a:p>
            <a:pPr marL="342900" indent="-342900" algn="just"/>
            <a:r>
              <a:rPr lang="en-US" altLang="zh-CN" sz="1400" dirty="0" smtClean="0"/>
              <a:t>Conference on Communications (ICC),  Budapest, Jun2013.</a:t>
            </a:r>
            <a:endParaRPr lang="zh-CN" altLang="en-US" sz="1400" dirty="0" smtClean="0"/>
          </a:p>
        </p:txBody>
      </p:sp>
      <p:pic>
        <p:nvPicPr>
          <p:cNvPr id="1091585" name="Picture 1"/>
          <p:cNvPicPr>
            <a:picLocks noChangeAspect="1" noChangeArrowheads="1"/>
          </p:cNvPicPr>
          <p:nvPr/>
        </p:nvPicPr>
        <p:blipFill>
          <a:blip r:embed="rId3"/>
          <a:srcRect/>
          <a:stretch>
            <a:fillRect/>
          </a:stretch>
        </p:blipFill>
        <p:spPr bwMode="auto">
          <a:xfrm>
            <a:off x="5597557" y="995370"/>
            <a:ext cx="3475037" cy="350520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105</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488950"/>
            <a:ext cx="7772400" cy="495300"/>
          </a:xfrm>
          <a:noFill/>
        </p:spPr>
        <p:txBody>
          <a:bodyPr lIns="91425" tIns="45713" rIns="91425" bIns="45713"/>
          <a:lstStyle/>
          <a:p>
            <a:pPr algn="ctr"/>
            <a:r>
              <a:rPr lang="nb-NO" altLang="en-US" sz="3200" dirty="0" smtClean="0">
                <a:solidFill>
                  <a:srgbClr val="0070C0"/>
                </a:solidFill>
                <a:ea typeface="ＭＳ Ｐゴシック" pitchFamily="34" charset="-128"/>
              </a:rPr>
              <a:t>Utility Function Definition</a:t>
            </a:r>
            <a:endParaRPr lang="en-US" altLang="zh-CN" sz="3200" dirty="0" smtClean="0">
              <a:solidFill>
                <a:srgbClr val="0070C0"/>
              </a:solidFill>
              <a:ea typeface="ＭＳ Ｐゴシック" pitchFamily="34" charset="-128"/>
            </a:endParaRPr>
          </a:p>
        </p:txBody>
      </p:sp>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dirty="0" smtClean="0">
                    <a:solidFill>
                      <a:schemeClr val="tx1"/>
                    </a:solidFill>
                  </a:rPr>
                  <a:t>The </a:t>
                </a:r>
                <a:r>
                  <a:rPr lang="en-US" altLang="zh-CN" sz="2400" dirty="0" smtClean="0">
                    <a:solidFill>
                      <a:srgbClr val="FF0000"/>
                    </a:solidFill>
                  </a:rPr>
                  <a:t>utilities</a:t>
                </a:r>
                <a:r>
                  <a:rPr lang="en-US" altLang="zh-CN" sz="2400" dirty="0" smtClean="0">
                    <a:solidFill>
                      <a:schemeClr val="tx1"/>
                    </a:solidFill>
                  </a:rPr>
                  <a:t> of cellular UEs and D2D pairs can be obtained as:</a:t>
                </a:r>
              </a:p>
              <a:p>
                <a:pPr marL="800100" lvl="1" indent="-342900" algn="just">
                  <a:spcBef>
                    <a:spcPct val="60000"/>
                  </a:spcBef>
                  <a:buClr>
                    <a:schemeClr val="bg2"/>
                  </a:buClr>
                  <a:buFont typeface="Wingdings" pitchFamily="2" charset="2"/>
                  <a:buChar char="ü"/>
                </a:pPr>
                <a14:m>
                  <m:oMath xmlns:m="http://schemas.openxmlformats.org/officeDocument/2006/math" xmlns="">
                    <m:sSub>
                      <m:sSubPr>
                        <m:ctrlPr>
                          <a:rPr lang="zh-CN" altLang="en-US" sz="2400" i="1" smtClean="0">
                            <a:solidFill>
                              <a:schemeClr val="tx1"/>
                            </a:solidFill>
                            <a:latin typeface="Cambria Math"/>
                          </a:rPr>
                        </m:ctrlPr>
                      </m:sSubPr>
                      <m:e>
                        <m:r>
                          <a:rPr lang="zh-CN" altLang="en-US" sz="2400" i="1">
                            <a:solidFill>
                              <a:schemeClr val="tx1"/>
                            </a:solidFill>
                            <a:latin typeface="Cambria Math"/>
                          </a:rPr>
                          <m:t>𝑈</m:t>
                        </m:r>
                      </m:e>
                      <m:sub>
                        <m:sSub>
                          <m:sSubPr>
                            <m:ctrlPr>
                              <a:rPr lang="zh-CN" altLang="en-US" sz="2400" i="1">
                                <a:solidFill>
                                  <a:schemeClr val="tx1"/>
                                </a:solidFill>
                                <a:latin typeface="Cambria Math"/>
                              </a:rPr>
                            </m:ctrlPr>
                          </m:sSubPr>
                          <m:e>
                            <m:r>
                              <a:rPr lang="zh-CN" altLang="en-US" sz="2400" i="1">
                                <a:solidFill>
                                  <a:schemeClr val="tx1"/>
                                </a:solidFill>
                                <a:latin typeface="Cambria Math"/>
                              </a:rPr>
                              <m:t>𝐴</m:t>
                            </m:r>
                          </m:e>
                          <m:sub>
                            <m:r>
                              <a:rPr lang="zh-CN" altLang="en-US" sz="2400" i="1">
                                <a:solidFill>
                                  <a:schemeClr val="tx1"/>
                                </a:solidFill>
                                <a:latin typeface="Cambria Math"/>
                              </a:rPr>
                              <m:t>𝑚</m:t>
                            </m:r>
                          </m:sub>
                        </m:sSub>
                      </m:sub>
                    </m:sSub>
                    <m:r>
                      <a:rPr lang="zh-CN" altLang="en-US" sz="2400">
                        <a:solidFill>
                          <a:schemeClr val="tx1"/>
                        </a:solidFill>
                        <a:latin typeface="Cambria Math"/>
                      </a:rPr>
                      <m:t>=</m:t>
                    </m:r>
                    <m:nary>
                      <m:naryPr>
                        <m:chr m:val="∑"/>
                        <m:limLoc m:val="undOvr"/>
                        <m:grow m:val="on"/>
                        <m:ctrlPr>
                          <a:rPr lang="zh-CN" altLang="en-US" sz="2400" i="1">
                            <a:solidFill>
                              <a:schemeClr val="tx1"/>
                            </a:solidFill>
                            <a:latin typeface="Cambria Math"/>
                          </a:rPr>
                        </m:ctrlPr>
                      </m:naryPr>
                      <m:sub>
                        <m:r>
                          <a:rPr lang="zh-CN" altLang="en-US" sz="2400" i="1">
                            <a:solidFill>
                              <a:schemeClr val="tx1"/>
                            </a:solidFill>
                            <a:latin typeface="Cambria Math"/>
                          </a:rPr>
                          <m:t>𝑘</m:t>
                        </m:r>
                        <m:r>
                          <a:rPr lang="zh-CN" altLang="en-US" sz="2400">
                            <a:solidFill>
                              <a:schemeClr val="tx1"/>
                            </a:solidFill>
                            <a:latin typeface="Cambria Math"/>
                          </a:rPr>
                          <m:t>=1</m:t>
                        </m:r>
                      </m:sub>
                      <m:sup>
                        <m:r>
                          <a:rPr lang="zh-CN" altLang="en-US" sz="2400" i="1">
                            <a:solidFill>
                              <a:schemeClr val="tx1"/>
                            </a:solidFill>
                            <a:latin typeface="Cambria Math"/>
                          </a:rPr>
                          <m:t>𝐾</m:t>
                        </m:r>
                      </m:sup>
                      <m:e>
                        <m:f>
                          <m:fPr>
                            <m:ctrlPr>
                              <a:rPr lang="zh-CN" altLang="en-US" sz="2400" i="1">
                                <a:solidFill>
                                  <a:schemeClr val="tx1"/>
                                </a:solidFill>
                                <a:latin typeface="Cambria Math"/>
                              </a:rPr>
                            </m:ctrlPr>
                          </m:fPr>
                          <m:num>
                            <m:sSub>
                              <m:sSubPr>
                                <m:ctrlPr>
                                  <a:rPr lang="zh-CN" altLang="en-US" sz="2400" i="1">
                                    <a:solidFill>
                                      <a:schemeClr val="tx1"/>
                                    </a:solidFill>
                                    <a:latin typeface="Cambria Math"/>
                                  </a:rPr>
                                </m:ctrlPr>
                              </m:sSubPr>
                              <m:e>
                                <m:r>
                                  <a:rPr lang="zh-CN" altLang="en-US" sz="2400" i="1">
                                    <a:solidFill>
                                      <a:schemeClr val="tx1"/>
                                    </a:solidFill>
                                    <a:latin typeface="Cambria Math"/>
                                  </a:rPr>
                                  <m:t>𝛼</m:t>
                                </m:r>
                              </m:e>
                              <m:sub>
                                <m:r>
                                  <a:rPr lang="zh-CN" altLang="en-US" sz="2400" i="1">
                                    <a:solidFill>
                                      <a:schemeClr val="tx1"/>
                                    </a:solidFill>
                                    <a:latin typeface="Cambria Math"/>
                                  </a:rPr>
                                  <m:t>𝑚</m:t>
                                </m:r>
                                <m:r>
                                  <a:rPr lang="zh-CN" altLang="en-US" sz="2400">
                                    <a:solidFill>
                                      <a:schemeClr val="tx1"/>
                                    </a:solidFill>
                                    <a:latin typeface="Cambria Math"/>
                                  </a:rPr>
                                  <m:t>,</m:t>
                                </m:r>
                                <m:r>
                                  <a:rPr lang="zh-CN" altLang="en-US" sz="2400" i="1">
                                    <a:solidFill>
                                      <a:schemeClr val="tx1"/>
                                    </a:solidFill>
                                    <a:latin typeface="Cambria Math"/>
                                  </a:rPr>
                                  <m:t>𝑘</m:t>
                                </m:r>
                              </m:sub>
                            </m:sSub>
                            <m:r>
                              <a:rPr lang="zh-CN" altLang="en-US" sz="2400" i="1">
                                <a:solidFill>
                                  <a:schemeClr val="tx1"/>
                                </a:solidFill>
                                <a:latin typeface="Cambria Math"/>
                              </a:rPr>
                              <m:t>𝑊</m:t>
                            </m:r>
                          </m:num>
                          <m:den>
                            <m:r>
                              <a:rPr lang="zh-CN" altLang="en-US" sz="2400" i="1">
                                <a:solidFill>
                                  <a:schemeClr val="tx1"/>
                                </a:solidFill>
                                <a:latin typeface="Cambria Math"/>
                              </a:rPr>
                              <m:t>𝐾</m:t>
                            </m:r>
                          </m:den>
                        </m:f>
                        <m:sSub>
                          <m:sSubPr>
                            <m:ctrlPr>
                              <a:rPr lang="zh-CN" altLang="en-US" sz="2400" i="1">
                                <a:solidFill>
                                  <a:schemeClr val="tx1"/>
                                </a:solidFill>
                                <a:latin typeface="Cambria Math"/>
                              </a:rPr>
                            </m:ctrlPr>
                          </m:sSubPr>
                          <m:e>
                            <m:r>
                              <m:rPr>
                                <m:sty m:val="p"/>
                              </m:rPr>
                              <a:rPr lang="zh-CN" altLang="en-US" sz="2400">
                                <a:solidFill>
                                  <a:schemeClr val="tx1"/>
                                </a:solidFill>
                                <a:latin typeface="Cambria Math"/>
                              </a:rPr>
                              <m:t>log</m:t>
                            </m:r>
                          </m:e>
                          <m:sub>
                            <m:r>
                              <a:rPr lang="zh-CN" altLang="en-US" sz="2400">
                                <a:solidFill>
                                  <a:schemeClr val="tx1"/>
                                </a:solidFill>
                                <a:latin typeface="Cambria Math"/>
                              </a:rPr>
                              <m:t>2</m:t>
                            </m:r>
                          </m:sub>
                        </m:sSub>
                        <m:d>
                          <m:dPr>
                            <m:ctrlPr>
                              <a:rPr lang="zh-CN" altLang="en-US" sz="2400" i="1">
                                <a:solidFill>
                                  <a:schemeClr val="tx1"/>
                                </a:solidFill>
                                <a:latin typeface="Cambria Math"/>
                              </a:rPr>
                            </m:ctrlPr>
                          </m:dPr>
                          <m:e>
                            <m:r>
                              <a:rPr lang="zh-CN" altLang="en-US" sz="2400">
                                <a:solidFill>
                                  <a:schemeClr val="tx1"/>
                                </a:solidFill>
                                <a:latin typeface="Cambria Math"/>
                              </a:rPr>
                              <m:t>1+</m:t>
                            </m:r>
                            <m:sSubSup>
                              <m:sSubSupPr>
                                <m:ctrlPr>
                                  <a:rPr lang="zh-CN" altLang="en-US" sz="2400" i="1">
                                    <a:solidFill>
                                      <a:schemeClr val="tx1"/>
                                    </a:solidFill>
                                    <a:latin typeface="Cambria Math"/>
                                  </a:rPr>
                                </m:ctrlPr>
                              </m:sSubSupPr>
                              <m:e>
                                <m:r>
                                  <m:rPr>
                                    <m:nor/>
                                  </m:rPr>
                                  <a:rPr lang="zh-CN" altLang="en-US" sz="2400" i="1">
                                    <a:solidFill>
                                      <a:schemeClr val="tx1"/>
                                    </a:solidFill>
                                  </a:rPr>
                                  <m:t>SINR</m:t>
                                </m:r>
                              </m:e>
                              <m:sub>
                                <m:sSub>
                                  <m:sSubPr>
                                    <m:ctrlPr>
                                      <a:rPr lang="zh-CN" altLang="en-US" sz="2400" i="1">
                                        <a:solidFill>
                                          <a:schemeClr val="tx1"/>
                                        </a:solidFill>
                                        <a:latin typeface="Cambria Math"/>
                                      </a:rPr>
                                    </m:ctrlPr>
                                  </m:sSubPr>
                                  <m:e>
                                    <m:r>
                                      <a:rPr lang="zh-CN" altLang="en-US" sz="2400" i="1">
                                        <a:solidFill>
                                          <a:schemeClr val="tx1"/>
                                        </a:solidFill>
                                        <a:latin typeface="Cambria Math"/>
                                      </a:rPr>
                                      <m:t>𝐴</m:t>
                                    </m:r>
                                  </m:e>
                                  <m:sub>
                                    <m:r>
                                      <a:rPr lang="zh-CN" altLang="en-US" sz="2400" i="1">
                                        <a:solidFill>
                                          <a:schemeClr val="tx1"/>
                                        </a:solidFill>
                                        <a:latin typeface="Cambria Math"/>
                                      </a:rPr>
                                      <m:t>𝑚</m:t>
                                    </m:r>
                                  </m:sub>
                                </m:sSub>
                              </m:sub>
                              <m:sup>
                                <m:r>
                                  <a:rPr lang="zh-CN" altLang="en-US" sz="2400" i="1">
                                    <a:solidFill>
                                      <a:schemeClr val="tx1"/>
                                    </a:solidFill>
                                    <a:latin typeface="Cambria Math"/>
                                  </a:rPr>
                                  <m:t>𝑘</m:t>
                                </m:r>
                              </m:sup>
                            </m:sSubSup>
                          </m:e>
                        </m:d>
                      </m:e>
                    </m:nary>
                  </m:oMath>
                </a14:m>
                <a:endParaRPr lang="en-US" altLang="zh-CN" sz="2200" dirty="0" smtClean="0">
                  <a:solidFill>
                    <a:schemeClr val="tx1"/>
                  </a:solidFill>
                </a:endParaRPr>
              </a:p>
              <a:p>
                <a:pPr marL="800100" lvl="1" indent="-342900" algn="just">
                  <a:spcBef>
                    <a:spcPct val="60000"/>
                  </a:spcBef>
                  <a:buClr>
                    <a:schemeClr val="bg2"/>
                  </a:buClr>
                  <a:buFont typeface="Wingdings" pitchFamily="2" charset="2"/>
                  <a:buChar char="ü"/>
                </a:pPr>
                <a14:m>
                  <m:oMath xmlns:m="http://schemas.openxmlformats.org/officeDocument/2006/math" xmlns="">
                    <m:sSub>
                      <m:sSubPr>
                        <m:ctrlPr>
                          <a:rPr lang="zh-CN" altLang="en-US" sz="2400" i="1">
                            <a:solidFill>
                              <a:schemeClr val="tx1"/>
                            </a:solidFill>
                            <a:latin typeface="Cambria Math"/>
                          </a:rPr>
                        </m:ctrlPr>
                      </m:sSubPr>
                      <m:e>
                        <m:r>
                          <a:rPr lang="zh-CN" altLang="en-US" sz="2400" i="1">
                            <a:solidFill>
                              <a:schemeClr val="tx1"/>
                            </a:solidFill>
                            <a:latin typeface="Cambria Math"/>
                          </a:rPr>
                          <m:t>𝑈</m:t>
                        </m:r>
                      </m:e>
                      <m:sub>
                        <m:sSub>
                          <m:sSubPr>
                            <m:ctrlPr>
                              <a:rPr lang="zh-CN" altLang="en-US" sz="2400" i="1">
                                <a:solidFill>
                                  <a:schemeClr val="tx1"/>
                                </a:solidFill>
                                <a:latin typeface="Cambria Math"/>
                              </a:rPr>
                            </m:ctrlPr>
                          </m:sSubPr>
                          <m:e>
                            <m:r>
                              <a:rPr lang="zh-CN" altLang="en-US" sz="2400" i="1">
                                <a:solidFill>
                                  <a:schemeClr val="tx1"/>
                                </a:solidFill>
                                <a:latin typeface="Cambria Math"/>
                              </a:rPr>
                              <m:t>𝐷</m:t>
                            </m:r>
                          </m:e>
                          <m:sub>
                            <m:r>
                              <a:rPr lang="zh-CN" altLang="en-US" sz="2400" i="1">
                                <a:solidFill>
                                  <a:schemeClr val="tx1"/>
                                </a:solidFill>
                                <a:latin typeface="Cambria Math"/>
                              </a:rPr>
                              <m:t>𝑛</m:t>
                            </m:r>
                          </m:sub>
                        </m:sSub>
                      </m:sub>
                    </m:sSub>
                    <m:r>
                      <a:rPr lang="zh-CN" altLang="en-US" sz="2400">
                        <a:solidFill>
                          <a:schemeClr val="tx1"/>
                        </a:solidFill>
                        <a:latin typeface="Cambria Math"/>
                      </a:rPr>
                      <m:t>=</m:t>
                    </m:r>
                    <m:nary>
                      <m:naryPr>
                        <m:chr m:val="∑"/>
                        <m:limLoc m:val="undOvr"/>
                        <m:grow m:val="on"/>
                        <m:ctrlPr>
                          <a:rPr lang="zh-CN" altLang="en-US" sz="2400" i="1">
                            <a:solidFill>
                              <a:schemeClr val="tx1"/>
                            </a:solidFill>
                            <a:latin typeface="Cambria Math"/>
                          </a:rPr>
                        </m:ctrlPr>
                      </m:naryPr>
                      <m:sub>
                        <m:r>
                          <a:rPr lang="zh-CN" altLang="en-US" sz="2400" i="1">
                            <a:solidFill>
                              <a:schemeClr val="tx1"/>
                            </a:solidFill>
                            <a:latin typeface="Cambria Math"/>
                          </a:rPr>
                          <m:t>𝑘</m:t>
                        </m:r>
                        <m:r>
                          <a:rPr lang="zh-CN" altLang="en-US" sz="2400">
                            <a:solidFill>
                              <a:schemeClr val="tx1"/>
                            </a:solidFill>
                            <a:latin typeface="Cambria Math"/>
                          </a:rPr>
                          <m:t>=1</m:t>
                        </m:r>
                      </m:sub>
                      <m:sup>
                        <m:r>
                          <a:rPr lang="zh-CN" altLang="en-US" sz="2400" i="1">
                            <a:solidFill>
                              <a:schemeClr val="tx1"/>
                            </a:solidFill>
                            <a:latin typeface="Cambria Math"/>
                          </a:rPr>
                          <m:t>𝐾</m:t>
                        </m:r>
                      </m:sup>
                      <m:e>
                        <m:f>
                          <m:fPr>
                            <m:ctrlPr>
                              <a:rPr lang="zh-CN" altLang="en-US" sz="2400" i="1">
                                <a:solidFill>
                                  <a:schemeClr val="tx1"/>
                                </a:solidFill>
                                <a:latin typeface="Cambria Math"/>
                              </a:rPr>
                            </m:ctrlPr>
                          </m:fPr>
                          <m:num>
                            <m:sSub>
                              <m:sSubPr>
                                <m:ctrlPr>
                                  <a:rPr lang="zh-CN" altLang="en-US" sz="2400" i="1">
                                    <a:solidFill>
                                      <a:schemeClr val="tx1"/>
                                    </a:solidFill>
                                    <a:latin typeface="Cambria Math"/>
                                  </a:rPr>
                                </m:ctrlPr>
                              </m:sSubPr>
                              <m:e>
                                <m:r>
                                  <a:rPr lang="zh-CN" altLang="en-US" sz="2400" i="1">
                                    <a:solidFill>
                                      <a:schemeClr val="tx1"/>
                                    </a:solidFill>
                                    <a:latin typeface="Cambria Math"/>
                                  </a:rPr>
                                  <m:t>𝛽</m:t>
                                </m:r>
                              </m:e>
                              <m:sub>
                                <m:r>
                                  <a:rPr lang="zh-CN" altLang="en-US" sz="2400" i="1">
                                    <a:solidFill>
                                      <a:schemeClr val="tx1"/>
                                    </a:solidFill>
                                    <a:latin typeface="Cambria Math"/>
                                  </a:rPr>
                                  <m:t>𝑛</m:t>
                                </m:r>
                                <m:r>
                                  <a:rPr lang="zh-CN" altLang="en-US" sz="2400">
                                    <a:solidFill>
                                      <a:schemeClr val="tx1"/>
                                    </a:solidFill>
                                    <a:latin typeface="Cambria Math"/>
                                  </a:rPr>
                                  <m:t>,</m:t>
                                </m:r>
                                <m:r>
                                  <a:rPr lang="zh-CN" altLang="en-US" sz="2400" i="1">
                                    <a:solidFill>
                                      <a:schemeClr val="tx1"/>
                                    </a:solidFill>
                                    <a:latin typeface="Cambria Math"/>
                                  </a:rPr>
                                  <m:t>𝑘</m:t>
                                </m:r>
                              </m:sub>
                            </m:sSub>
                            <m:r>
                              <a:rPr lang="zh-CN" altLang="en-US" sz="2400" i="1">
                                <a:solidFill>
                                  <a:schemeClr val="tx1"/>
                                </a:solidFill>
                                <a:latin typeface="Cambria Math"/>
                              </a:rPr>
                              <m:t>𝑊</m:t>
                            </m:r>
                          </m:num>
                          <m:den>
                            <m:r>
                              <a:rPr lang="zh-CN" altLang="en-US" sz="2400" i="1">
                                <a:solidFill>
                                  <a:schemeClr val="tx1"/>
                                </a:solidFill>
                                <a:latin typeface="Cambria Math"/>
                              </a:rPr>
                              <m:t>𝐾</m:t>
                            </m:r>
                          </m:den>
                        </m:f>
                        <m:sSub>
                          <m:sSubPr>
                            <m:ctrlPr>
                              <a:rPr lang="zh-CN" altLang="en-US" sz="2400" i="1">
                                <a:solidFill>
                                  <a:schemeClr val="tx1"/>
                                </a:solidFill>
                                <a:latin typeface="Cambria Math"/>
                              </a:rPr>
                            </m:ctrlPr>
                          </m:sSubPr>
                          <m:e>
                            <m:r>
                              <m:rPr>
                                <m:sty m:val="p"/>
                              </m:rPr>
                              <a:rPr lang="zh-CN" altLang="en-US" sz="2400">
                                <a:solidFill>
                                  <a:schemeClr val="tx1"/>
                                </a:solidFill>
                                <a:latin typeface="Cambria Math"/>
                              </a:rPr>
                              <m:t>log</m:t>
                            </m:r>
                          </m:e>
                          <m:sub>
                            <m:r>
                              <a:rPr lang="zh-CN" altLang="en-US" sz="2400">
                                <a:solidFill>
                                  <a:schemeClr val="tx1"/>
                                </a:solidFill>
                                <a:latin typeface="Cambria Math"/>
                              </a:rPr>
                              <m:t>2</m:t>
                            </m:r>
                          </m:sub>
                        </m:sSub>
                        <m:d>
                          <m:dPr>
                            <m:ctrlPr>
                              <a:rPr lang="zh-CN" altLang="en-US" sz="2400" i="1">
                                <a:solidFill>
                                  <a:schemeClr val="tx1"/>
                                </a:solidFill>
                                <a:latin typeface="Cambria Math"/>
                              </a:rPr>
                            </m:ctrlPr>
                          </m:dPr>
                          <m:e>
                            <m:r>
                              <a:rPr lang="zh-CN" altLang="en-US" sz="2400">
                                <a:solidFill>
                                  <a:schemeClr val="tx1"/>
                                </a:solidFill>
                                <a:latin typeface="Cambria Math"/>
                              </a:rPr>
                              <m:t>1+</m:t>
                            </m:r>
                            <m:sSubSup>
                              <m:sSubSupPr>
                                <m:ctrlPr>
                                  <a:rPr lang="zh-CN" altLang="en-US" sz="2400" i="1">
                                    <a:solidFill>
                                      <a:schemeClr val="tx1"/>
                                    </a:solidFill>
                                    <a:latin typeface="Cambria Math"/>
                                  </a:rPr>
                                </m:ctrlPr>
                              </m:sSubSupPr>
                              <m:e>
                                <m:r>
                                  <m:rPr>
                                    <m:nor/>
                                  </m:rPr>
                                  <a:rPr lang="zh-CN" altLang="en-US" sz="2400" i="1">
                                    <a:solidFill>
                                      <a:schemeClr val="tx1"/>
                                    </a:solidFill>
                                  </a:rPr>
                                  <m:t>SINR</m:t>
                                </m:r>
                              </m:e>
                              <m:sub>
                                <m:sSub>
                                  <m:sSubPr>
                                    <m:ctrlPr>
                                      <a:rPr lang="zh-CN" altLang="en-US" sz="2400" i="1">
                                        <a:solidFill>
                                          <a:schemeClr val="tx1"/>
                                        </a:solidFill>
                                        <a:latin typeface="Cambria Math"/>
                                      </a:rPr>
                                    </m:ctrlPr>
                                  </m:sSubPr>
                                  <m:e>
                                    <m:r>
                                      <a:rPr lang="zh-CN" altLang="en-US" sz="2400" i="1">
                                        <a:solidFill>
                                          <a:schemeClr val="tx1"/>
                                        </a:solidFill>
                                        <a:latin typeface="Cambria Math"/>
                                      </a:rPr>
                                      <m:t>𝐷</m:t>
                                    </m:r>
                                  </m:e>
                                  <m:sub>
                                    <m:r>
                                      <a:rPr lang="zh-CN" altLang="en-US" sz="2400" i="1">
                                        <a:solidFill>
                                          <a:schemeClr val="tx1"/>
                                        </a:solidFill>
                                        <a:latin typeface="Cambria Math"/>
                                      </a:rPr>
                                      <m:t>𝑛</m:t>
                                    </m:r>
                                  </m:sub>
                                </m:sSub>
                              </m:sub>
                              <m:sup>
                                <m:r>
                                  <a:rPr lang="zh-CN" altLang="en-US" sz="2400" i="1">
                                    <a:solidFill>
                                      <a:schemeClr val="tx1"/>
                                    </a:solidFill>
                                    <a:latin typeface="Cambria Math"/>
                                  </a:rPr>
                                  <m:t>𝑘</m:t>
                                </m:r>
                              </m:sup>
                            </m:sSubSup>
                          </m:e>
                        </m:d>
                      </m:e>
                    </m:nary>
                  </m:oMath>
                </a14:m>
                <a:endParaRPr lang="en-US" altLang="zh-CN" sz="2200" dirty="0" smtClean="0">
                  <a:solidFill>
                    <a:schemeClr val="tx1"/>
                  </a:solidFill>
                </a:endParaRPr>
              </a:p>
              <a:p>
                <a:pPr marL="342900" indent="-342900" algn="just">
                  <a:spcBef>
                    <a:spcPct val="60000"/>
                  </a:spcBef>
                  <a:buClr>
                    <a:schemeClr val="bg2"/>
                  </a:buClr>
                  <a:buFont typeface="Wingdings" pitchFamily="2" charset="2"/>
                  <a:buChar char="§"/>
                </a:pPr>
                <a:r>
                  <a:rPr lang="en-US" altLang="zh-CN" sz="2200" dirty="0" smtClean="0">
                    <a:solidFill>
                      <a:schemeClr val="tx1"/>
                    </a:solidFill>
                  </a:rPr>
                  <a:t>Each player (</a:t>
                </a:r>
                <a14:m>
                  <m:oMath xmlns:m="http://schemas.openxmlformats.org/officeDocument/2006/math" xmlns="">
                    <m:r>
                      <a:rPr lang="zh-CN" altLang="en-US" sz="2400" i="1">
                        <a:solidFill>
                          <a:schemeClr val="tx1"/>
                        </a:solidFill>
                        <a:latin typeface="Cambria Math"/>
                      </a:rPr>
                      <m:t>𝑉</m:t>
                    </m:r>
                  </m:oMath>
                </a14:m>
                <a:r>
                  <a:rPr lang="en-US" altLang="zh-CN" sz="2200" dirty="0" smtClean="0">
                    <a:solidFill>
                      <a:schemeClr val="tx1"/>
                    </a:solidFill>
                  </a:rPr>
                  <a:t>, </a:t>
                </a:r>
                <a14:m>
                  <m:oMath xmlns:m="http://schemas.openxmlformats.org/officeDocument/2006/math" xmlns="">
                    <m:r>
                      <a:rPr lang="zh-CN" altLang="en-US" sz="2400" i="1">
                        <a:solidFill>
                          <a:schemeClr val="tx1"/>
                        </a:solidFill>
                        <a:latin typeface="Cambria Math"/>
                      </a:rPr>
                      <m:t>𝑉</m:t>
                    </m:r>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i="1">
                            <a:solidFill>
                              <a:schemeClr val="tx1"/>
                            </a:solidFill>
                            <a:latin typeface="Cambria Math"/>
                          </a:rPr>
                          <m:t>𝐴</m:t>
                        </m:r>
                      </m:e>
                      <m:sub>
                        <m:r>
                          <a:rPr lang="zh-CN" altLang="en-US" sz="2400" i="1">
                            <a:solidFill>
                              <a:schemeClr val="tx1"/>
                            </a:solidFill>
                            <a:latin typeface="Cambria Math"/>
                          </a:rPr>
                          <m:t>𝑚</m:t>
                        </m:r>
                      </m:sub>
                    </m:sSub>
                    <m:r>
                      <a:rPr lang="zh-CN" altLang="en-US" sz="2400">
                        <a:solidFill>
                          <a:schemeClr val="tx1"/>
                        </a:solidFill>
                        <a:latin typeface="Cambria Math"/>
                      </a:rPr>
                      <m:t> </m:t>
                    </m:r>
                    <m:r>
                      <m:rPr>
                        <m:nor/>
                      </m:rPr>
                      <a:rPr lang="zh-CN" altLang="en-US" sz="2400" i="1">
                        <a:solidFill>
                          <a:schemeClr val="tx1"/>
                        </a:solidFill>
                      </a:rPr>
                      <m:t>or</m:t>
                    </m:r>
                    <m:r>
                      <a:rPr lang="zh-CN" altLang="en-US" sz="2400">
                        <a:solidFill>
                          <a:schemeClr val="tx1"/>
                        </a:solidFill>
                        <a:latin typeface="Cambria Math"/>
                      </a:rPr>
                      <m:t> </m:t>
                    </m:r>
                    <m:sSub>
                      <m:sSubPr>
                        <m:ctrlPr>
                          <a:rPr lang="zh-CN" altLang="en-US" sz="2400" i="1">
                            <a:solidFill>
                              <a:schemeClr val="tx1"/>
                            </a:solidFill>
                            <a:latin typeface="Cambria Math"/>
                          </a:rPr>
                        </m:ctrlPr>
                      </m:sSubPr>
                      <m:e>
                        <m:r>
                          <a:rPr lang="zh-CN" altLang="en-US" sz="2400" i="1">
                            <a:solidFill>
                              <a:schemeClr val="tx1"/>
                            </a:solidFill>
                            <a:latin typeface="Cambria Math"/>
                          </a:rPr>
                          <m:t>𝐷</m:t>
                        </m:r>
                      </m:e>
                      <m:sub>
                        <m:r>
                          <a:rPr lang="zh-CN" altLang="en-US" sz="2400" i="1">
                            <a:solidFill>
                              <a:schemeClr val="tx1"/>
                            </a:solidFill>
                            <a:latin typeface="Cambria Math"/>
                          </a:rPr>
                          <m:t>𝑛</m:t>
                        </m:r>
                      </m:sub>
                    </m:sSub>
                  </m:oMath>
                </a14:m>
                <a:r>
                  <a:rPr lang="en-US" altLang="zh-CN" sz="2200" dirty="0" smtClean="0">
                    <a:solidFill>
                      <a:schemeClr val="tx1"/>
                    </a:solidFill>
                  </a:rPr>
                  <a:t>) in the game has </a:t>
                </a:r>
                <a:r>
                  <a:rPr lang="en-US" altLang="zh-CN" sz="2200" dirty="0" smtClean="0">
                    <a:solidFill>
                      <a:srgbClr val="FF0000"/>
                    </a:solidFill>
                  </a:rPr>
                  <a:t>two individual attributes</a:t>
                </a:r>
                <a:r>
                  <a:rPr lang="en-US" altLang="zh-CN" sz="2200" dirty="0" smtClean="0">
                    <a:solidFill>
                      <a:schemeClr val="tx1"/>
                    </a:solidFill>
                  </a:rPr>
                  <a:t>:</a:t>
                </a:r>
              </a:p>
              <a:p>
                <a:pPr marL="800100" lvl="1" indent="-342900" algn="just">
                  <a:spcBef>
                    <a:spcPct val="60000"/>
                  </a:spcBef>
                  <a:buClr>
                    <a:schemeClr val="bg2"/>
                  </a:buClr>
                  <a:buFont typeface="Wingdings" pitchFamily="2" charset="2"/>
                  <a:buChar char="ü"/>
                </a:pPr>
                <a:r>
                  <a:rPr lang="en-US" altLang="zh-CN" sz="2200" dirty="0" smtClean="0">
                    <a:solidFill>
                      <a:schemeClr val="tx1"/>
                    </a:solidFill>
                  </a:rPr>
                  <a:t>The identity order list </a:t>
                </a:r>
                <a14:m>
                  <m:oMath xmlns:m="http://schemas.openxmlformats.org/officeDocument/2006/math" xmlns="">
                    <m:r>
                      <a:rPr lang="zh-CN" altLang="en-US" sz="2400">
                        <a:solidFill>
                          <a:schemeClr val="tx1"/>
                        </a:solidFill>
                        <a:latin typeface="Cambria Math"/>
                      </a:rPr>
                      <m:t>ℒ</m:t>
                    </m:r>
                    <m:d>
                      <m:dPr>
                        <m:ctrlPr>
                          <a:rPr lang="zh-CN" altLang="en-US" sz="2400" i="1">
                            <a:solidFill>
                              <a:schemeClr val="tx1"/>
                            </a:solidFill>
                            <a:latin typeface="Cambria Math"/>
                          </a:rPr>
                        </m:ctrlPr>
                      </m:dPr>
                      <m:e>
                        <m:r>
                          <a:rPr lang="zh-CN" altLang="en-US" sz="2400" i="1">
                            <a:solidFill>
                              <a:schemeClr val="tx1"/>
                            </a:solidFill>
                            <a:latin typeface="Cambria Math"/>
                          </a:rPr>
                          <m:t>𝑉</m:t>
                        </m:r>
                      </m:e>
                    </m:d>
                  </m:oMath>
                </a14:m>
                <a:r>
                  <a:rPr lang="en-US" altLang="zh-CN" sz="2200" dirty="0" smtClean="0">
                    <a:solidFill>
                      <a:schemeClr val="tx1"/>
                    </a:solidFill>
                  </a:rPr>
                  <a:t>: a vector of RB indices;</a:t>
                </a:r>
              </a:p>
              <a:p>
                <a:pPr marL="800100" lvl="1" indent="-342900" algn="just">
                  <a:spcBef>
                    <a:spcPct val="60000"/>
                  </a:spcBef>
                  <a:buClr>
                    <a:schemeClr val="bg2"/>
                  </a:buClr>
                  <a:buFont typeface="Wingdings" pitchFamily="2" charset="2"/>
                  <a:buChar char="ü"/>
                </a:pPr>
                <a:r>
                  <a:rPr lang="en-US" altLang="zh-CN" sz="2200" dirty="0" smtClean="0">
                    <a:solidFill>
                      <a:schemeClr val="tx1"/>
                    </a:solidFill>
                  </a:rPr>
                  <a:t>The current identity </a:t>
                </a:r>
                <a14:m>
                  <m:oMath xmlns:m="http://schemas.openxmlformats.org/officeDocument/2006/math" xmlns="">
                    <m:r>
                      <a:rPr lang="zh-CN" altLang="en-US" sz="2400" i="1">
                        <a:solidFill>
                          <a:schemeClr val="tx1"/>
                        </a:solidFill>
                        <a:latin typeface="Cambria Math"/>
                      </a:rPr>
                      <m:t>𝛿</m:t>
                    </m:r>
                    <m:d>
                      <m:dPr>
                        <m:ctrlPr>
                          <a:rPr lang="zh-CN" altLang="en-US" sz="2400" i="1">
                            <a:solidFill>
                              <a:schemeClr val="tx1"/>
                            </a:solidFill>
                            <a:latin typeface="Cambria Math"/>
                          </a:rPr>
                        </m:ctrlPr>
                      </m:dPr>
                      <m:e>
                        <m:r>
                          <a:rPr lang="zh-CN" altLang="en-US" sz="2400" i="1">
                            <a:solidFill>
                              <a:schemeClr val="tx1"/>
                            </a:solidFill>
                            <a:latin typeface="Cambria Math"/>
                          </a:rPr>
                          <m:t>𝑉</m:t>
                        </m:r>
                      </m:e>
                    </m:d>
                  </m:oMath>
                </a14:m>
                <a:r>
                  <a:rPr lang="en-US" altLang="zh-CN" sz="2200" dirty="0" smtClean="0">
                    <a:solidFill>
                      <a:schemeClr val="tx1"/>
                    </a:solidFill>
                  </a:rPr>
                  <a:t>: the first element in </a:t>
                </a:r>
                <a14:m>
                  <m:oMath xmlns:m="http://schemas.openxmlformats.org/officeDocument/2006/math" xmlns="">
                    <m:r>
                      <a:rPr lang="zh-CN" altLang="en-US" sz="2000">
                        <a:solidFill>
                          <a:schemeClr val="tx1"/>
                        </a:solidFill>
                        <a:latin typeface="Cambria Math"/>
                      </a:rPr>
                      <m:t>ℒ</m:t>
                    </m:r>
                    <m:d>
                      <m:dPr>
                        <m:ctrlPr>
                          <a:rPr lang="zh-CN" altLang="en-US" sz="2000" i="1">
                            <a:solidFill>
                              <a:schemeClr val="tx1"/>
                            </a:solidFill>
                            <a:latin typeface="Cambria Math"/>
                          </a:rPr>
                        </m:ctrlPr>
                      </m:dPr>
                      <m:e>
                        <m:r>
                          <a:rPr lang="zh-CN" altLang="en-US" sz="2000" i="1">
                            <a:solidFill>
                              <a:schemeClr val="tx1"/>
                            </a:solidFill>
                            <a:latin typeface="Cambria Math"/>
                          </a:rPr>
                          <m:t>𝑉</m:t>
                        </m:r>
                      </m:e>
                    </m:d>
                  </m:oMath>
                </a14:m>
                <a:r>
                  <a:rPr lang="en-US" altLang="zh-CN" sz="2200" dirty="0" smtClean="0">
                    <a:solidFill>
                      <a:schemeClr val="tx1"/>
                    </a:solidFill>
                  </a:rPr>
                  <a:t> indicating the current interesting RB index of the player.</a:t>
                </a:r>
              </a:p>
              <a:p>
                <a:pPr algn="just">
                  <a:spcBef>
                    <a:spcPct val="60000"/>
                  </a:spcBef>
                  <a:buClr>
                    <a:schemeClr val="bg2"/>
                  </a:buClr>
                </a:pPr>
                <a:endParaRPr lang="en-US" altLang="zh-CN" sz="2200" dirty="0">
                  <a:solidFill>
                    <a:schemeClr val="tx1"/>
                  </a:solidFill>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843" t="-2049" r="-1909" b="-1215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 xmlns:p14="http://schemas.microsoft.com/office/powerpoint/2010/main" val="36221988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106</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488950"/>
            <a:ext cx="7772400" cy="495300"/>
          </a:xfrm>
          <a:noFill/>
        </p:spPr>
        <p:txBody>
          <a:bodyPr lIns="91425" tIns="45713" rIns="91425" bIns="45713"/>
          <a:lstStyle/>
          <a:p>
            <a:pPr algn="ctr"/>
            <a:r>
              <a:rPr lang="nb-NO" altLang="en-US" sz="3200" dirty="0" smtClean="0">
                <a:solidFill>
                  <a:srgbClr val="0070C0"/>
                </a:solidFill>
                <a:ea typeface="ＭＳ Ｐゴシック" pitchFamily="34" charset="-128"/>
              </a:rPr>
              <a:t>Coalitional Game Definition</a:t>
            </a:r>
            <a:endParaRPr lang="en-US" altLang="zh-CN" sz="3200" dirty="0" smtClean="0">
              <a:solidFill>
                <a:srgbClr val="0070C0"/>
              </a:solidFill>
              <a:ea typeface="ＭＳ Ｐゴシック" pitchFamily="34" charset="-128"/>
            </a:endParaRPr>
          </a:p>
        </p:txBody>
      </p:sp>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dirty="0" smtClean="0">
                    <a:solidFill>
                      <a:schemeClr val="tx1"/>
                    </a:solidFill>
                  </a:rPr>
                  <a:t>We define the distributed resource assignment process as a coalitional TU game </a:t>
                </a:r>
                <a14:m>
                  <m:oMath xmlns:m="http://schemas.openxmlformats.org/officeDocument/2006/math" xmlns="">
                    <m:d>
                      <m:dPr>
                        <m:ctrlPr>
                          <a:rPr lang="zh-CN" altLang="en-US" sz="2400" i="1">
                            <a:solidFill>
                              <a:schemeClr val="tx1"/>
                            </a:solidFill>
                            <a:latin typeface="Cambria Math"/>
                          </a:rPr>
                        </m:ctrlPr>
                      </m:dPr>
                      <m:e>
                        <m:r>
                          <a:rPr lang="zh-CN" altLang="en-US" sz="2400">
                            <a:solidFill>
                              <a:schemeClr val="tx1"/>
                            </a:solidFill>
                            <a:latin typeface="Cambria Math"/>
                          </a:rPr>
                          <m:t>𝒯</m:t>
                        </m:r>
                        <m:r>
                          <a:rPr lang="zh-CN" altLang="en-US" sz="2400">
                            <a:solidFill>
                              <a:schemeClr val="tx1"/>
                            </a:solidFill>
                            <a:latin typeface="Cambria Math"/>
                          </a:rPr>
                          <m:t>,</m:t>
                        </m:r>
                        <m:r>
                          <a:rPr lang="zh-CN" altLang="en-US" sz="2400" i="1">
                            <a:solidFill>
                              <a:schemeClr val="tx1"/>
                            </a:solidFill>
                            <a:latin typeface="Cambria Math"/>
                          </a:rPr>
                          <m:t>𝑣</m:t>
                        </m:r>
                      </m:e>
                    </m:d>
                  </m:oMath>
                </a14:m>
                <a:r>
                  <a:rPr lang="en-US" altLang="zh-CN" sz="2400" dirty="0">
                    <a:solidFill>
                      <a:schemeClr val="tx1"/>
                    </a:solidFill>
                  </a:rPr>
                  <a:t>, </a:t>
                </a:r>
                <a:r>
                  <a:rPr lang="en-US" altLang="zh-CN" sz="2400" dirty="0" smtClean="0">
                    <a:solidFill>
                      <a:schemeClr val="tx1"/>
                    </a:solidFill>
                  </a:rPr>
                  <a:t>where </a:t>
                </a:r>
                <a14:m>
                  <m:oMath xmlns:m="http://schemas.openxmlformats.org/officeDocument/2006/math" xmlns="">
                    <m:r>
                      <a:rPr lang="zh-CN" altLang="en-US" sz="2400">
                        <a:solidFill>
                          <a:schemeClr val="tx1"/>
                        </a:solidFill>
                        <a:latin typeface="Cambria Math"/>
                      </a:rPr>
                      <m:t>𝒯</m:t>
                    </m:r>
                  </m:oMath>
                </a14:m>
                <a:r>
                  <a:rPr lang="en-US" altLang="zh-CN" sz="2400" dirty="0">
                    <a:solidFill>
                      <a:schemeClr val="tx1"/>
                    </a:solidFill>
                  </a:rPr>
                  <a:t>denotes the set of players, i.e.,</a:t>
                </a:r>
                <a14:m>
                  <m:oMath xmlns:m="http://schemas.openxmlformats.org/officeDocument/2006/math" xmlns="">
                    <m:r>
                      <a:rPr lang="zh-CN" altLang="en-US" sz="2400">
                        <a:solidFill>
                          <a:schemeClr val="tx1"/>
                        </a:solidFill>
                        <a:latin typeface="Cambria Math"/>
                      </a:rPr>
                      <m:t>𝒯</m:t>
                    </m:r>
                    <m:r>
                      <a:rPr lang="zh-CN" altLang="en-US" sz="2400">
                        <a:solidFill>
                          <a:schemeClr val="tx1"/>
                        </a:solidFill>
                        <a:latin typeface="Cambria Math"/>
                      </a:rPr>
                      <m:t>=</m:t>
                    </m:r>
                    <m:r>
                      <a:rPr lang="zh-CN" altLang="en-US" sz="2400">
                        <a:solidFill>
                          <a:schemeClr val="tx1"/>
                        </a:solidFill>
                        <a:latin typeface="Cambria Math"/>
                      </a:rPr>
                      <m:t>𝒜</m:t>
                    </m:r>
                    <m:r>
                      <a:rPr lang="zh-CN" altLang="en-US" sz="2400">
                        <a:solidFill>
                          <a:schemeClr val="tx1"/>
                        </a:solidFill>
                        <a:latin typeface="Cambria Math"/>
                      </a:rPr>
                      <m:t>∪</m:t>
                    </m:r>
                    <m:r>
                      <a:rPr lang="zh-CN" altLang="en-US" sz="2400">
                        <a:solidFill>
                          <a:schemeClr val="tx1"/>
                        </a:solidFill>
                        <a:latin typeface="Cambria Math"/>
                      </a:rPr>
                      <m:t>𝒟</m:t>
                    </m:r>
                  </m:oMath>
                </a14:m>
                <a:r>
                  <a:rPr lang="en-US" altLang="zh-CN" sz="2400" dirty="0">
                    <a:solidFill>
                      <a:schemeClr val="tx1"/>
                    </a:solidFill>
                  </a:rPr>
                  <a:t>, and</a:t>
                </a:r>
                <a14:m>
                  <m:oMath xmlns:m="http://schemas.openxmlformats.org/officeDocument/2006/math" xmlns="">
                    <m:r>
                      <a:rPr lang="zh-CN" altLang="en-US" sz="2400" i="1">
                        <a:solidFill>
                          <a:schemeClr val="tx1"/>
                        </a:solidFill>
                        <a:latin typeface="Cambria Math"/>
                      </a:rPr>
                      <m:t>𝑣</m:t>
                    </m:r>
                    <m:d>
                      <m:dPr>
                        <m:ctrlPr>
                          <a:rPr lang="zh-CN" altLang="en-US" sz="2400" i="1">
                            <a:solidFill>
                              <a:schemeClr val="tx1"/>
                            </a:solidFill>
                            <a:latin typeface="Cambria Math"/>
                          </a:rPr>
                        </m:ctrlPr>
                      </m:dPr>
                      <m:e>
                        <m:r>
                          <a:rPr lang="zh-CN" altLang="en-US" sz="2400">
                            <a:solidFill>
                              <a:schemeClr val="tx1"/>
                            </a:solidFill>
                            <a:latin typeface="Cambria Math"/>
                          </a:rPr>
                          <m:t>𝒮</m:t>
                        </m:r>
                      </m:e>
                    </m:d>
                  </m:oMath>
                </a14:m>
                <a:r>
                  <a:rPr lang="en-US" altLang="zh-CN" sz="2400" dirty="0">
                    <a:solidFill>
                      <a:schemeClr val="tx1"/>
                    </a:solidFill>
                  </a:rPr>
                  <a:t> is the value of a coalition</a:t>
                </a:r>
                <a14:m>
                  <m:oMath xmlns:m="http://schemas.openxmlformats.org/officeDocument/2006/math" xmlns="">
                    <m:r>
                      <a:rPr lang="zh-CN" altLang="en-US" sz="2400">
                        <a:solidFill>
                          <a:schemeClr val="tx1"/>
                        </a:solidFill>
                        <a:latin typeface="Cambria Math"/>
                      </a:rPr>
                      <m:t>𝒮</m:t>
                    </m:r>
                  </m:oMath>
                </a14:m>
                <a:r>
                  <a:rPr lang="en-US" altLang="zh-CN" sz="2400" dirty="0" smtClean="0">
                    <a:solidFill>
                      <a:schemeClr val="tx1"/>
                    </a:solidFill>
                  </a:rPr>
                  <a:t>, </a:t>
                </a:r>
                <a14:m>
                  <m:oMath xmlns:m="http://schemas.openxmlformats.org/officeDocument/2006/math" xmlns="">
                    <m:r>
                      <a:rPr lang="zh-CN" altLang="en-US" sz="2400">
                        <a:solidFill>
                          <a:schemeClr val="tx1"/>
                        </a:solidFill>
                        <a:latin typeface="Cambria Math"/>
                      </a:rPr>
                      <m:t>𝒮</m:t>
                    </m:r>
                    <m:r>
                      <a:rPr lang="zh-CN" altLang="en-US" sz="2400">
                        <a:solidFill>
                          <a:schemeClr val="tx1"/>
                        </a:solidFill>
                        <a:latin typeface="Cambria Math"/>
                      </a:rPr>
                      <m:t>⊆</m:t>
                    </m:r>
                    <m:r>
                      <a:rPr lang="zh-CN" altLang="en-US" sz="2400">
                        <a:solidFill>
                          <a:schemeClr val="tx1"/>
                        </a:solidFill>
                        <a:latin typeface="Cambria Math"/>
                      </a:rPr>
                      <m:t>𝒯</m:t>
                    </m:r>
                  </m:oMath>
                </a14:m>
                <a:r>
                  <a:rPr lang="en-US" altLang="zh-CN" sz="2400" dirty="0" smtClean="0">
                    <a:solidFill>
                      <a:schemeClr val="tx1"/>
                    </a:solidFill>
                  </a:rPr>
                  <a:t>.</a:t>
                </a:r>
              </a:p>
              <a:p>
                <a:pPr marL="342900" indent="-342900" algn="just">
                  <a:spcBef>
                    <a:spcPct val="60000"/>
                  </a:spcBef>
                  <a:buClr>
                    <a:schemeClr val="bg2"/>
                  </a:buClr>
                  <a:buFont typeface="Wingdings" pitchFamily="2" charset="2"/>
                  <a:buChar char="§"/>
                </a:pPr>
                <a:r>
                  <a:rPr lang="en-US" altLang="zh-CN" sz="2200" dirty="0" smtClean="0">
                    <a:solidFill>
                      <a:schemeClr val="tx1"/>
                    </a:solidFill>
                  </a:rPr>
                  <a:t>There </a:t>
                </a:r>
                <a:r>
                  <a:rPr lang="en-US" altLang="zh-CN" sz="2200" dirty="0">
                    <a:solidFill>
                      <a:schemeClr val="tx1"/>
                    </a:solidFill>
                  </a:rPr>
                  <a:t>are </a:t>
                </a:r>
                <a:r>
                  <a:rPr lang="en-US" altLang="zh-CN" sz="2200" dirty="0" smtClean="0">
                    <a:solidFill>
                      <a:schemeClr val="tx1"/>
                    </a:solidFill>
                  </a:rPr>
                  <a:t>totally </a:t>
                </a:r>
                <a14:m>
                  <m:oMath xmlns:m="http://schemas.openxmlformats.org/officeDocument/2006/math" xmlns="">
                    <m:r>
                      <a:rPr lang="zh-CN" altLang="en-US" sz="2400" i="1" smtClean="0">
                        <a:solidFill>
                          <a:srgbClr val="FF0000"/>
                        </a:solidFill>
                        <a:latin typeface="Cambria Math"/>
                      </a:rPr>
                      <m:t>𝐾</m:t>
                    </m:r>
                  </m:oMath>
                </a14:m>
                <a:r>
                  <a:rPr lang="en-US" altLang="zh-CN" sz="2200" dirty="0" smtClean="0">
                    <a:solidFill>
                      <a:srgbClr val="FF0000"/>
                    </a:solidFill>
                  </a:rPr>
                  <a:t> types </a:t>
                </a:r>
                <a:r>
                  <a:rPr lang="en-US" altLang="zh-CN" sz="2200" dirty="0">
                    <a:solidFill>
                      <a:srgbClr val="FF0000"/>
                    </a:solidFill>
                  </a:rPr>
                  <a:t>of coalitions</a:t>
                </a:r>
                <a:r>
                  <a:rPr lang="en-US" altLang="zh-CN" sz="2200" dirty="0">
                    <a:solidFill>
                      <a:schemeClr val="tx1"/>
                    </a:solidFill>
                  </a:rPr>
                  <a:t>, denoted </a:t>
                </a:r>
                <a:r>
                  <a:rPr lang="en-US" altLang="zh-CN" sz="2200" dirty="0" smtClean="0">
                    <a:solidFill>
                      <a:schemeClr val="tx1"/>
                    </a:solidFill>
                  </a:rPr>
                  <a:t>by </a:t>
                </a:r>
                <a14:m>
                  <m:oMath xmlns:m="http://schemas.openxmlformats.org/officeDocument/2006/math" xmlns="">
                    <m:sSup>
                      <m:sSupPr>
                        <m:ctrlPr>
                          <a:rPr lang="zh-CN" altLang="en-US" sz="2400" i="1">
                            <a:solidFill>
                              <a:schemeClr val="tx1"/>
                            </a:solidFill>
                            <a:latin typeface="Cambria Math"/>
                          </a:rPr>
                        </m:ctrlPr>
                      </m:sSupPr>
                      <m:e>
                        <m:r>
                          <a:rPr lang="zh-CN" altLang="en-US" sz="2400">
                            <a:solidFill>
                              <a:schemeClr val="tx1"/>
                            </a:solidFill>
                            <a:latin typeface="Cambria Math"/>
                          </a:rPr>
                          <m:t>𝒮</m:t>
                        </m:r>
                      </m:e>
                      <m:sup>
                        <m:r>
                          <a:rPr lang="zh-CN" altLang="en-US" sz="2400" i="1">
                            <a:solidFill>
                              <a:schemeClr val="tx1"/>
                            </a:solidFill>
                            <a:latin typeface="Cambria Math"/>
                          </a:rPr>
                          <m:t>𝑘</m:t>
                        </m:r>
                      </m:sup>
                    </m:sSup>
                  </m:oMath>
                </a14:m>
                <a:r>
                  <a:rPr lang="en-US" altLang="zh-CN" sz="2200" dirty="0" smtClean="0">
                    <a:solidFill>
                      <a:schemeClr val="tx1"/>
                    </a:solidFill>
                  </a:rPr>
                  <a:t>, </a:t>
                </a:r>
                <a:r>
                  <a:rPr lang="en-US" altLang="zh-CN" sz="2200" dirty="0">
                    <a:solidFill>
                      <a:schemeClr val="tx1"/>
                    </a:solidFill>
                  </a:rPr>
                  <a:t>corresponding to the</a:t>
                </a:r>
                <a14:m>
                  <m:oMath xmlns:m="http://schemas.openxmlformats.org/officeDocument/2006/math" xmlns="">
                    <m:r>
                      <a:rPr lang="zh-CN" altLang="en-US" sz="2000" i="1">
                        <a:solidFill>
                          <a:schemeClr val="tx1"/>
                        </a:solidFill>
                        <a:latin typeface="Cambria Math"/>
                      </a:rPr>
                      <m:t>𝐾</m:t>
                    </m:r>
                  </m:oMath>
                </a14:m>
                <a:r>
                  <a:rPr lang="en-US" altLang="zh-CN" sz="2200" dirty="0" smtClean="0">
                    <a:solidFill>
                      <a:schemeClr val="tx1"/>
                    </a:solidFill>
                  </a:rPr>
                  <a:t> RBs.</a:t>
                </a:r>
              </a:p>
              <a:p>
                <a:pPr marL="342900" indent="-342900" algn="just">
                  <a:spcBef>
                    <a:spcPct val="60000"/>
                  </a:spcBef>
                  <a:buClr>
                    <a:schemeClr val="bg2"/>
                  </a:buClr>
                  <a:buFont typeface="Wingdings" pitchFamily="2" charset="2"/>
                  <a:buChar char="§"/>
                </a:pPr>
                <a:r>
                  <a:rPr lang="en-US" altLang="zh-CN" sz="2200" dirty="0" smtClean="0">
                    <a:solidFill>
                      <a:schemeClr val="tx1"/>
                    </a:solidFill>
                  </a:rPr>
                  <a:t>The </a:t>
                </a:r>
                <a:r>
                  <a:rPr lang="en-US" altLang="zh-CN" sz="2200" dirty="0" smtClean="0">
                    <a:solidFill>
                      <a:srgbClr val="FF0000"/>
                    </a:solidFill>
                  </a:rPr>
                  <a:t>coalition value</a:t>
                </a:r>
                <a:r>
                  <a:rPr lang="en-US" altLang="zh-CN" sz="2200" dirty="0" smtClean="0">
                    <a:solidFill>
                      <a:schemeClr val="tx1"/>
                    </a:solidFill>
                  </a:rPr>
                  <a:t> is defined as:</a:t>
                </a:r>
              </a:p>
              <a:p>
                <a:pPr algn="just">
                  <a:spcBef>
                    <a:spcPct val="60000"/>
                  </a:spcBef>
                  <a:buClr>
                    <a:schemeClr val="bg2"/>
                  </a:buClr>
                </a:pPr>
                <a14:m>
                  <m:oMathPara xmlns:m="http://schemas.openxmlformats.org/officeDocument/2006/math" xmlns="">
                    <m:oMathParaPr>
                      <m:jc m:val="centerGroup"/>
                    </m:oMathParaPr>
                    <m:oMath xmlns:m="http://schemas.openxmlformats.org/officeDocument/2006/math">
                      <m:r>
                        <m:rPr>
                          <m:sty m:val="p"/>
                        </m:rPr>
                        <a:rPr lang="zh-CN" altLang="en-US" sz="2400" i="0" smtClean="0">
                          <a:solidFill>
                            <a:schemeClr val="tx1"/>
                          </a:solidFill>
                          <a:latin typeface="Cambria Math"/>
                        </a:rPr>
                        <m:t>v</m:t>
                      </m:r>
                      <m:d>
                        <m:dPr>
                          <m:ctrlPr>
                            <a:rPr lang="zh-CN" altLang="en-US" sz="2400" i="1">
                              <a:solidFill>
                                <a:schemeClr val="tx1"/>
                              </a:solidFill>
                              <a:latin typeface="Cambria Math"/>
                            </a:rPr>
                          </m:ctrlPr>
                        </m:dPr>
                        <m:e>
                          <m:sSup>
                            <m:sSupPr>
                              <m:ctrlPr>
                                <a:rPr lang="zh-CN" altLang="en-US" sz="2400" i="1">
                                  <a:solidFill>
                                    <a:schemeClr val="tx1"/>
                                  </a:solidFill>
                                  <a:latin typeface="Cambria Math"/>
                                </a:rPr>
                              </m:ctrlPr>
                            </m:sSupPr>
                            <m:e>
                              <m:r>
                                <a:rPr lang="zh-CN" altLang="en-US" sz="2400" i="0">
                                  <a:solidFill>
                                    <a:schemeClr val="tx1"/>
                                  </a:solidFill>
                                  <a:latin typeface="Cambria Math"/>
                                </a:rPr>
                                <m:t>𝒮</m:t>
                              </m:r>
                            </m:e>
                            <m:sup>
                              <m:r>
                                <m:rPr>
                                  <m:sty m:val="p"/>
                                </m:rPr>
                                <a:rPr lang="zh-CN" altLang="en-US" sz="2400" i="0">
                                  <a:solidFill>
                                    <a:schemeClr val="tx1"/>
                                  </a:solidFill>
                                  <a:latin typeface="Cambria Math"/>
                                </a:rPr>
                                <m:t>k</m:t>
                              </m:r>
                            </m:sup>
                          </m:sSup>
                        </m:e>
                      </m:d>
                      <m:r>
                        <a:rPr lang="zh-CN" altLang="en-US" sz="2400" i="0">
                          <a:solidFill>
                            <a:schemeClr val="tx1"/>
                          </a:solidFill>
                          <a:latin typeface="Cambria Math"/>
                        </a:rPr>
                        <m:t>=</m:t>
                      </m:r>
                      <m:d>
                        <m:dPr>
                          <m:begChr m:val="{"/>
                          <m:endChr m:val=""/>
                          <m:ctrlPr>
                            <a:rPr lang="zh-CN" altLang="en-US" sz="2400" i="1">
                              <a:solidFill>
                                <a:schemeClr val="tx1"/>
                              </a:solidFill>
                              <a:latin typeface="Cambria Math"/>
                            </a:rPr>
                          </m:ctrlPr>
                        </m:dPr>
                        <m:e>
                          <m:m>
                            <m:mPr>
                              <m:mcs>
                                <m:mc>
                                  <m:mcPr>
                                    <m:count m:val="2"/>
                                    <m:mcJc m:val="center"/>
                                  </m:mcPr>
                                </m:mc>
                              </m:mcs>
                              <m:ctrlPr>
                                <a:rPr lang="zh-CN" altLang="en-US" sz="2400" i="1">
                                  <a:solidFill>
                                    <a:schemeClr val="tx1"/>
                                  </a:solidFill>
                                  <a:latin typeface="Cambria Math"/>
                                </a:rPr>
                              </m:ctrlPr>
                            </m:mPr>
                            <m:mr>
                              <m:e>
                                <m:r>
                                  <a:rPr lang="zh-CN" altLang="en-US" sz="2400" i="0">
                                    <a:solidFill>
                                      <a:schemeClr val="tx1"/>
                                    </a:solidFill>
                                    <a:latin typeface="Cambria Math"/>
                                  </a:rPr>
                                  <m:t>0,</m:t>
                                </m:r>
                                <m:r>
                                  <m:rPr>
                                    <m:nor/>
                                  </m:rPr>
                                  <a:rPr lang="zh-CN" altLang="en-US" sz="2400">
                                    <a:solidFill>
                                      <a:schemeClr val="tx1"/>
                                    </a:solidFill>
                                  </a:rPr>
                                  <m:t> </m:t>
                                </m:r>
                              </m:e>
                              <m:e>
                                <m:r>
                                  <a:rPr lang="zh-CN" altLang="en-US" sz="2400" i="0">
                                    <a:solidFill>
                                      <a:schemeClr val="tx1"/>
                                    </a:solidFill>
                                    <a:latin typeface="Cambria Math"/>
                                  </a:rPr>
                                  <m:t> </m:t>
                                </m:r>
                                <m:r>
                                  <m:rPr>
                                    <m:nor/>
                                  </m:rPr>
                                  <a:rPr lang="zh-CN" altLang="en-US" sz="2400">
                                    <a:solidFill>
                                      <a:schemeClr val="tx1"/>
                                    </a:solidFill>
                                  </a:rPr>
                                  <m:t>if</m:t>
                                </m:r>
                                <m:r>
                                  <m:rPr>
                                    <m:nor/>
                                  </m:rPr>
                                  <a:rPr lang="zh-CN" altLang="en-US" sz="2400">
                                    <a:solidFill>
                                      <a:schemeClr val="tx1"/>
                                    </a:solidFill>
                                  </a:rPr>
                                  <m:t> </m:t>
                                </m:r>
                                <m:sSup>
                                  <m:sSupPr>
                                    <m:ctrlPr>
                                      <a:rPr lang="zh-CN" altLang="en-US" sz="2400" i="1">
                                        <a:solidFill>
                                          <a:schemeClr val="tx1"/>
                                        </a:solidFill>
                                        <a:latin typeface="Cambria Math"/>
                                      </a:rPr>
                                    </m:ctrlPr>
                                  </m:sSupPr>
                                  <m:e>
                                    <m:r>
                                      <a:rPr lang="zh-CN" altLang="en-US" sz="2400" i="0">
                                        <a:solidFill>
                                          <a:schemeClr val="tx1"/>
                                        </a:solidFill>
                                        <a:latin typeface="Cambria Math"/>
                                      </a:rPr>
                                      <m:t>𝒮</m:t>
                                    </m:r>
                                  </m:e>
                                  <m:sup>
                                    <m:r>
                                      <m:rPr>
                                        <m:sty m:val="p"/>
                                      </m:rPr>
                                      <a:rPr lang="zh-CN" altLang="en-US" sz="2400" i="0">
                                        <a:solidFill>
                                          <a:schemeClr val="tx1"/>
                                        </a:solidFill>
                                        <a:latin typeface="Cambria Math"/>
                                      </a:rPr>
                                      <m:t>k</m:t>
                                    </m:r>
                                  </m:sup>
                                </m:sSup>
                                <m:r>
                                  <a:rPr lang="zh-CN" altLang="en-US" sz="2400" i="0">
                                    <a:solidFill>
                                      <a:schemeClr val="tx1"/>
                                    </a:solidFill>
                                    <a:latin typeface="Cambria Math"/>
                                  </a:rPr>
                                  <m:t>=</m:t>
                                </m:r>
                                <m:r>
                                  <m:rPr>
                                    <m:sty m:val="p"/>
                                  </m:rPr>
                                  <a:rPr lang="zh-CN" altLang="en-US" sz="2400" i="0">
                                    <a:solidFill>
                                      <a:schemeClr val="tx1"/>
                                    </a:solidFill>
                                    <a:latin typeface="Cambria Math"/>
                                  </a:rPr>
                                  <m:t>Φ</m:t>
                                </m:r>
                                <m:r>
                                  <a:rPr lang="zh-CN" altLang="en-US" sz="2400" i="0">
                                    <a:solidFill>
                                      <a:schemeClr val="tx1"/>
                                    </a:solidFill>
                                    <a:latin typeface="Cambria Math"/>
                                  </a:rPr>
                                  <m:t>,</m:t>
                                </m:r>
                              </m:e>
                            </m:mr>
                            <m:mr>
                              <m:e>
                                <m:f>
                                  <m:fPr>
                                    <m:ctrlPr>
                                      <a:rPr lang="zh-CN" altLang="en-US" sz="2400" i="1">
                                        <a:solidFill>
                                          <a:schemeClr val="tx1"/>
                                        </a:solidFill>
                                        <a:latin typeface="Cambria Math"/>
                                      </a:rPr>
                                    </m:ctrlPr>
                                  </m:fPr>
                                  <m:num>
                                    <m:r>
                                      <m:rPr>
                                        <m:sty m:val="p"/>
                                      </m:rPr>
                                      <a:rPr lang="zh-CN" altLang="en-US" sz="2400" i="0">
                                        <a:solidFill>
                                          <a:schemeClr val="tx1"/>
                                        </a:solidFill>
                                        <a:latin typeface="Cambria Math"/>
                                      </a:rPr>
                                      <m:t>W</m:t>
                                    </m:r>
                                  </m:num>
                                  <m:den>
                                    <m:r>
                                      <m:rPr>
                                        <m:sty m:val="p"/>
                                      </m:rPr>
                                      <a:rPr lang="zh-CN" altLang="en-US" sz="2400" i="0">
                                        <a:solidFill>
                                          <a:schemeClr val="tx1"/>
                                        </a:solidFill>
                                        <a:latin typeface="Cambria Math"/>
                                      </a:rPr>
                                      <m:t>K</m:t>
                                    </m:r>
                                  </m:den>
                                </m:f>
                                <m:nary>
                                  <m:naryPr>
                                    <m:chr m:val="∑"/>
                                    <m:limLoc m:val="undOvr"/>
                                    <m:grow m:val="on"/>
                                    <m:ctrlPr>
                                      <a:rPr lang="zh-CN" altLang="en-US" sz="2400" i="1">
                                        <a:solidFill>
                                          <a:schemeClr val="tx1"/>
                                        </a:solidFill>
                                        <a:latin typeface="Cambria Math"/>
                                      </a:rPr>
                                    </m:ctrlPr>
                                  </m:naryPr>
                                  <m:sub>
                                    <m:r>
                                      <m:rPr>
                                        <m:sty m:val="p"/>
                                      </m:rPr>
                                      <a:rPr lang="zh-CN" altLang="en-US" sz="2400" i="0">
                                        <a:solidFill>
                                          <a:schemeClr val="tx1"/>
                                        </a:solidFill>
                                        <a:latin typeface="Cambria Math"/>
                                      </a:rPr>
                                      <m:t>i</m:t>
                                    </m:r>
                                    <m:r>
                                      <a:rPr lang="zh-CN" altLang="en-US" sz="2400" i="0">
                                        <a:solidFill>
                                          <a:schemeClr val="tx1"/>
                                        </a:solidFill>
                                        <a:latin typeface="Cambria Math"/>
                                      </a:rPr>
                                      <m:t>=1</m:t>
                                    </m:r>
                                  </m:sub>
                                  <m:sup>
                                    <m:r>
                                      <a:rPr lang="zh-CN" altLang="en-US" sz="2400" i="0">
                                        <a:solidFill>
                                          <a:schemeClr val="tx1"/>
                                        </a:solidFill>
                                        <a:latin typeface="Cambria Math"/>
                                      </a:rPr>
                                      <m:t>|</m:t>
                                    </m:r>
                                    <m:sSup>
                                      <m:sSupPr>
                                        <m:ctrlPr>
                                          <a:rPr lang="zh-CN" altLang="en-US" sz="2400" i="1">
                                            <a:solidFill>
                                              <a:schemeClr val="tx1"/>
                                            </a:solidFill>
                                            <a:latin typeface="Cambria Math"/>
                                          </a:rPr>
                                        </m:ctrlPr>
                                      </m:sSupPr>
                                      <m:e>
                                        <m:r>
                                          <a:rPr lang="zh-CN" altLang="en-US" sz="2400" i="0">
                                            <a:solidFill>
                                              <a:schemeClr val="tx1"/>
                                            </a:solidFill>
                                            <a:latin typeface="Cambria Math"/>
                                          </a:rPr>
                                          <m:t>𝒮</m:t>
                                        </m:r>
                                      </m:e>
                                      <m:sup>
                                        <m:r>
                                          <m:rPr>
                                            <m:sty m:val="p"/>
                                          </m:rPr>
                                          <a:rPr lang="zh-CN" altLang="en-US" sz="2400" i="0">
                                            <a:solidFill>
                                              <a:schemeClr val="tx1"/>
                                            </a:solidFill>
                                            <a:latin typeface="Cambria Math"/>
                                          </a:rPr>
                                          <m:t>k</m:t>
                                        </m:r>
                                      </m:sup>
                                    </m:sSup>
                                    <m:r>
                                      <a:rPr lang="zh-CN" altLang="en-US" sz="2400" i="0">
                                        <a:solidFill>
                                          <a:schemeClr val="tx1"/>
                                        </a:solidFill>
                                        <a:latin typeface="Cambria Math"/>
                                      </a:rPr>
                                      <m:t>|</m:t>
                                    </m:r>
                                  </m:sup>
                                  <m:e>
                                    <m:sSub>
                                      <m:sSubPr>
                                        <m:ctrlPr>
                                          <a:rPr lang="zh-CN" altLang="en-US" sz="2400" i="1">
                                            <a:solidFill>
                                              <a:schemeClr val="tx1"/>
                                            </a:solidFill>
                                            <a:latin typeface="Cambria Math"/>
                                          </a:rPr>
                                        </m:ctrlPr>
                                      </m:sSubPr>
                                      <m:e>
                                        <m:r>
                                          <m:rPr>
                                            <m:sty m:val="p"/>
                                          </m:rPr>
                                          <a:rPr lang="zh-CN" altLang="en-US" sz="2400" i="0">
                                            <a:solidFill>
                                              <a:schemeClr val="tx1"/>
                                            </a:solidFill>
                                            <a:latin typeface="Cambria Math"/>
                                          </a:rPr>
                                          <m:t>log</m:t>
                                        </m:r>
                                      </m:e>
                                      <m:sub>
                                        <m:r>
                                          <a:rPr lang="zh-CN" altLang="en-US" sz="2400" i="0">
                                            <a:solidFill>
                                              <a:schemeClr val="tx1"/>
                                            </a:solidFill>
                                            <a:latin typeface="Cambria Math"/>
                                          </a:rPr>
                                          <m:t>2</m:t>
                                        </m:r>
                                      </m:sub>
                                    </m:sSub>
                                    <m:d>
                                      <m:dPr>
                                        <m:ctrlPr>
                                          <a:rPr lang="zh-CN" altLang="en-US" sz="2400" i="1">
                                            <a:solidFill>
                                              <a:schemeClr val="tx1"/>
                                            </a:solidFill>
                                            <a:latin typeface="Cambria Math"/>
                                          </a:rPr>
                                        </m:ctrlPr>
                                      </m:dPr>
                                      <m:e>
                                        <m:r>
                                          <a:rPr lang="zh-CN" altLang="en-US" sz="2400" i="0">
                                            <a:solidFill>
                                              <a:schemeClr val="tx1"/>
                                            </a:solidFill>
                                            <a:latin typeface="Cambria Math"/>
                                          </a:rPr>
                                          <m:t>1+</m:t>
                                        </m:r>
                                        <m:sSubSup>
                                          <m:sSubSupPr>
                                            <m:ctrlPr>
                                              <a:rPr lang="zh-CN" altLang="en-US" sz="2400" i="1">
                                                <a:solidFill>
                                                  <a:schemeClr val="tx1"/>
                                                </a:solidFill>
                                                <a:latin typeface="Cambria Math"/>
                                              </a:rPr>
                                            </m:ctrlPr>
                                          </m:sSubSupPr>
                                          <m:e>
                                            <m:r>
                                              <m:rPr>
                                                <m:nor/>
                                              </m:rPr>
                                              <a:rPr lang="zh-CN" altLang="en-US" sz="2400">
                                                <a:solidFill>
                                                  <a:schemeClr val="tx1"/>
                                                </a:solidFill>
                                              </a:rPr>
                                              <m:t>SINR</m:t>
                                            </m:r>
                                          </m:e>
                                          <m:sub>
                                            <m:sSub>
                                              <m:sSubPr>
                                                <m:ctrlPr>
                                                  <a:rPr lang="zh-CN" altLang="en-US" sz="2400" i="1">
                                                    <a:solidFill>
                                                      <a:schemeClr val="tx1"/>
                                                    </a:solidFill>
                                                    <a:latin typeface="Cambria Math"/>
                                                  </a:rPr>
                                                </m:ctrlPr>
                                              </m:sSubPr>
                                              <m:e>
                                                <m:r>
                                                  <m:rPr>
                                                    <m:sty m:val="p"/>
                                                  </m:rPr>
                                                  <a:rPr lang="zh-CN" altLang="en-US" sz="2400" i="0">
                                                    <a:solidFill>
                                                      <a:schemeClr val="tx1"/>
                                                    </a:solidFill>
                                                    <a:latin typeface="Cambria Math"/>
                                                  </a:rPr>
                                                  <m:t>V</m:t>
                                                </m:r>
                                              </m:e>
                                              <m:sub>
                                                <m:r>
                                                  <m:rPr>
                                                    <m:sty m:val="p"/>
                                                  </m:rPr>
                                                  <a:rPr lang="zh-CN" altLang="en-US" sz="2400" i="0">
                                                    <a:solidFill>
                                                      <a:schemeClr val="tx1"/>
                                                    </a:solidFill>
                                                    <a:latin typeface="Cambria Math"/>
                                                  </a:rPr>
                                                  <m:t>i</m:t>
                                                </m:r>
                                              </m:sub>
                                            </m:sSub>
                                          </m:sub>
                                          <m:sup>
                                            <m:r>
                                              <m:rPr>
                                                <m:sty m:val="p"/>
                                              </m:rPr>
                                              <a:rPr lang="zh-CN" altLang="en-US" sz="2400" i="0">
                                                <a:solidFill>
                                                  <a:schemeClr val="tx1"/>
                                                </a:solidFill>
                                                <a:latin typeface="Cambria Math"/>
                                              </a:rPr>
                                              <m:t>k</m:t>
                                            </m:r>
                                          </m:sup>
                                        </m:sSubSup>
                                      </m:e>
                                    </m:d>
                                  </m:e>
                                </m:nary>
                                <m:r>
                                  <a:rPr lang="zh-CN" altLang="en-US" sz="2400" i="0">
                                    <a:solidFill>
                                      <a:schemeClr val="tx1"/>
                                    </a:solidFill>
                                    <a:latin typeface="Cambria Math"/>
                                  </a:rPr>
                                  <m:t>,</m:t>
                                </m:r>
                                <m:r>
                                  <m:rPr>
                                    <m:nor/>
                                  </m:rPr>
                                  <a:rPr lang="zh-CN" altLang="en-US" sz="2400">
                                    <a:solidFill>
                                      <a:schemeClr val="tx1"/>
                                    </a:solidFill>
                                  </a:rPr>
                                  <m:t> </m:t>
                                </m:r>
                              </m:e>
                              <m:e>
                                <m:r>
                                  <a:rPr lang="zh-CN" altLang="en-US" sz="2400" i="0">
                                    <a:solidFill>
                                      <a:schemeClr val="tx1"/>
                                    </a:solidFill>
                                    <a:latin typeface="Cambria Math"/>
                                  </a:rPr>
                                  <m:t> </m:t>
                                </m:r>
                                <m:r>
                                  <m:rPr>
                                    <m:nor/>
                                  </m:rPr>
                                  <a:rPr lang="zh-CN" altLang="en-US" sz="2400">
                                    <a:solidFill>
                                      <a:schemeClr val="tx1"/>
                                    </a:solidFill>
                                  </a:rPr>
                                  <m:t>otherwise</m:t>
                                </m:r>
                                <m:r>
                                  <a:rPr lang="zh-CN" altLang="en-US" sz="2400" i="0">
                                    <a:solidFill>
                                      <a:schemeClr val="tx1"/>
                                    </a:solidFill>
                                    <a:latin typeface="Cambria Math"/>
                                  </a:rPr>
                                  <m:t>,</m:t>
                                </m:r>
                              </m:e>
                            </m:mr>
                          </m:m>
                        </m:e>
                      </m:d>
                    </m:oMath>
                  </m:oMathPara>
                </a14:m>
                <a:endParaRPr lang="en-US" altLang="zh-CN" sz="2200" dirty="0" smtClean="0">
                  <a:solidFill>
                    <a:schemeClr val="tx1"/>
                  </a:solidFill>
                </a:endParaRPr>
              </a:p>
              <a:p>
                <a:pPr algn="just">
                  <a:spcBef>
                    <a:spcPct val="60000"/>
                  </a:spcBef>
                  <a:buClr>
                    <a:schemeClr val="bg2"/>
                  </a:buClr>
                </a:pPr>
                <a:endParaRPr lang="en-US" altLang="zh-CN" sz="2200" dirty="0">
                  <a:solidFill>
                    <a:schemeClr val="tx1"/>
                  </a:solidFill>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843" t="-2049" r="-20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 xmlns:p14="http://schemas.microsoft.com/office/powerpoint/2010/main" val="27966779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107</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488950"/>
            <a:ext cx="7772400" cy="495300"/>
          </a:xfrm>
          <a:noFill/>
        </p:spPr>
        <p:txBody>
          <a:bodyPr lIns="91425" tIns="45713" rIns="91425" bIns="45713"/>
          <a:lstStyle/>
          <a:p>
            <a:pPr algn="ctr"/>
            <a:r>
              <a:rPr lang="nb-NO" altLang="en-US" sz="3200" dirty="0" smtClean="0">
                <a:solidFill>
                  <a:srgbClr val="0070C0"/>
                </a:solidFill>
                <a:ea typeface="ＭＳ Ｐゴシック" pitchFamily="34" charset="-128"/>
              </a:rPr>
              <a:t>Coalitional Game Definition</a:t>
            </a:r>
            <a:endParaRPr lang="en-US" altLang="zh-CN" sz="3200" dirty="0" smtClean="0">
              <a:solidFill>
                <a:srgbClr val="0070C0"/>
              </a:solidFill>
              <a:ea typeface="ＭＳ Ｐゴシック" pitchFamily="34" charset="-128"/>
            </a:endParaRPr>
          </a:p>
        </p:txBody>
      </p:sp>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dirty="0" smtClean="0">
                    <a:solidFill>
                      <a:srgbClr val="FF0000"/>
                    </a:solidFill>
                  </a:rPr>
                  <a:t>Only one coalition</a:t>
                </a:r>
                <a:r>
                  <a:rPr lang="en-US" altLang="zh-CN" sz="2400" dirty="0" smtClean="0">
                    <a:solidFill>
                      <a:schemeClr val="tx1"/>
                    </a:solidFill>
                  </a:rPr>
                  <a:t> with </a:t>
                </a:r>
                <a:r>
                  <a:rPr lang="en-US" altLang="zh-CN" sz="2400" dirty="0" smtClean="0">
                    <a:solidFill>
                      <a:srgbClr val="FF0000"/>
                    </a:solidFill>
                  </a:rPr>
                  <a:t>the maximum coalition value</a:t>
                </a:r>
                <a:r>
                  <a:rPr lang="en-US" altLang="zh-CN" sz="2400" dirty="0" smtClean="0">
                    <a:solidFill>
                      <a:schemeClr val="tx1"/>
                    </a:solidFill>
                  </a:rPr>
                  <a:t> of each coalition type can be allocated the corresponding RB for data transmission of the players within it.</a:t>
                </a:r>
              </a:p>
              <a:p>
                <a:pPr marL="342900" indent="-342900" algn="just">
                  <a:spcBef>
                    <a:spcPct val="60000"/>
                  </a:spcBef>
                  <a:buClr>
                    <a:schemeClr val="bg2"/>
                  </a:buClr>
                  <a:buFont typeface="Wingdings" pitchFamily="2" charset="2"/>
                  <a:buChar char="§"/>
                </a:pPr>
                <a:r>
                  <a:rPr lang="en-US" altLang="zh-CN" sz="2400" dirty="0" smtClean="0">
                    <a:solidFill>
                      <a:schemeClr val="tx1"/>
                    </a:solidFill>
                  </a:rPr>
                  <a:t>Thus, each player has the incentive to find optimal partners with the same interested RB forming larger coalitions to increase its counter to obtain the RB finally.</a:t>
                </a:r>
              </a:p>
              <a:p>
                <a:pPr marL="342900" indent="-342900" algn="just">
                  <a:spcBef>
                    <a:spcPct val="60000"/>
                  </a:spcBef>
                  <a:buClr>
                    <a:schemeClr val="bg2"/>
                  </a:buClr>
                  <a:buFont typeface="Wingdings" pitchFamily="2" charset="2"/>
                  <a:buChar char="§"/>
                </a:pPr>
                <a:r>
                  <a:rPr lang="en-US" altLang="zh-CN" sz="2400" dirty="0" smtClean="0">
                    <a:solidFill>
                      <a:schemeClr val="tx1"/>
                    </a:solidFill>
                  </a:rPr>
                  <a:t>The </a:t>
                </a:r>
                <a:r>
                  <a:rPr lang="en-US" altLang="zh-CN" sz="2400" dirty="0" smtClean="0">
                    <a:solidFill>
                      <a:srgbClr val="FF0000"/>
                    </a:solidFill>
                  </a:rPr>
                  <a:t>payoff</a:t>
                </a:r>
                <a:r>
                  <a:rPr lang="en-US" altLang="zh-CN" sz="2400" dirty="0" smtClean="0">
                    <a:solidFill>
                      <a:schemeClr val="tx1"/>
                    </a:solidFill>
                  </a:rPr>
                  <a:t> of the player </a:t>
                </a:r>
                <a14:m>
                  <m:oMath xmlns:m="http://schemas.openxmlformats.org/officeDocument/2006/math" xmlns="">
                    <m:sSub>
                      <m:sSubPr>
                        <m:ctrlPr>
                          <a:rPr lang="zh-CN" altLang="en-US" sz="2400" i="1">
                            <a:solidFill>
                              <a:schemeClr val="tx1"/>
                            </a:solidFill>
                            <a:latin typeface="Cambria Math"/>
                          </a:rPr>
                        </m:ctrlPr>
                      </m:sSubPr>
                      <m:e>
                        <m:r>
                          <a:rPr lang="zh-CN" altLang="en-US" sz="2400" i="1">
                            <a:solidFill>
                              <a:schemeClr val="tx1"/>
                            </a:solidFill>
                            <a:latin typeface="Cambria Math"/>
                          </a:rPr>
                          <m:t>𝑉</m:t>
                        </m:r>
                      </m:e>
                      <m:sub>
                        <m:r>
                          <a:rPr lang="zh-CN" altLang="en-US" sz="2400" i="1">
                            <a:solidFill>
                              <a:schemeClr val="tx1"/>
                            </a:solidFill>
                            <a:latin typeface="Cambria Math"/>
                          </a:rPr>
                          <m:t>𝑖</m:t>
                        </m:r>
                      </m:sub>
                    </m:sSub>
                  </m:oMath>
                </a14:m>
                <a:r>
                  <a:rPr lang="en-US" altLang="zh-CN" sz="2400" dirty="0" smtClean="0">
                    <a:solidFill>
                      <a:schemeClr val="tx1"/>
                    </a:solidFill>
                  </a:rPr>
                  <a:t> in a coalition </a:t>
                </a:r>
                <a14:m>
                  <m:oMath xmlns:m="http://schemas.openxmlformats.org/officeDocument/2006/math" xmlns="">
                    <m:sSup>
                      <m:sSupPr>
                        <m:ctrlPr>
                          <a:rPr lang="zh-CN" altLang="en-US" sz="2400" i="1" smtClean="0">
                            <a:solidFill>
                              <a:schemeClr val="tx1"/>
                            </a:solidFill>
                            <a:latin typeface="Cambria Math"/>
                          </a:rPr>
                        </m:ctrlPr>
                      </m:sSupPr>
                      <m:e>
                        <m:r>
                          <a:rPr lang="zh-CN" altLang="en-US" sz="2400">
                            <a:solidFill>
                              <a:schemeClr val="tx1"/>
                            </a:solidFill>
                            <a:latin typeface="Cambria Math"/>
                          </a:rPr>
                          <m:t>𝒮</m:t>
                        </m:r>
                      </m:e>
                      <m:sup>
                        <m:r>
                          <a:rPr lang="zh-CN" altLang="en-US" sz="2400" i="1">
                            <a:solidFill>
                              <a:schemeClr val="tx1"/>
                            </a:solidFill>
                            <a:latin typeface="Cambria Math"/>
                          </a:rPr>
                          <m:t>𝑘</m:t>
                        </m:r>
                      </m:sup>
                    </m:sSup>
                  </m:oMath>
                </a14:m>
                <a:r>
                  <a:rPr lang="en-US" altLang="zh-CN" sz="2400" dirty="0" smtClean="0">
                    <a:solidFill>
                      <a:schemeClr val="tx1"/>
                    </a:solidFill>
                  </a:rPr>
                  <a:t> is defined as the individual contribution to the coalition value that the player offers:</a:t>
                </a:r>
              </a:p>
              <a:p>
                <a:pPr algn="just">
                  <a:spcBef>
                    <a:spcPct val="60000"/>
                  </a:spcBef>
                  <a:buClr>
                    <a:schemeClr val="bg2"/>
                  </a:buClr>
                </a:pPr>
                <a14:m>
                  <m:oMathPara xmlns:m="http://schemas.openxmlformats.org/officeDocument/2006/math" xmlns="">
                    <m:oMathParaPr>
                      <m:jc m:val="centerGroup"/>
                    </m:oMathParaPr>
                    <m:oMath xmlns:m="http://schemas.openxmlformats.org/officeDocument/2006/math">
                      <m:sSubSup>
                        <m:sSubSupPr>
                          <m:ctrlPr>
                            <a:rPr lang="zh-CN" altLang="en-US" sz="2400" i="1" smtClean="0">
                              <a:solidFill>
                                <a:schemeClr val="tx1"/>
                              </a:solidFill>
                              <a:latin typeface="Cambria Math"/>
                            </a:rPr>
                          </m:ctrlPr>
                        </m:sSubSupPr>
                        <m:e>
                          <m:r>
                            <a:rPr lang="zh-CN" altLang="en-US" sz="2400" i="1">
                              <a:solidFill>
                                <a:schemeClr val="tx1"/>
                              </a:solidFill>
                              <a:latin typeface="Cambria Math"/>
                            </a:rPr>
                            <m:t>𝜙</m:t>
                          </m:r>
                        </m:e>
                        <m:sub>
                          <m:r>
                            <a:rPr lang="zh-CN" altLang="en-US" sz="2400" i="1">
                              <a:solidFill>
                                <a:schemeClr val="tx1"/>
                              </a:solidFill>
                              <a:latin typeface="Cambria Math"/>
                            </a:rPr>
                            <m:t>𝑖</m:t>
                          </m:r>
                        </m:sub>
                        <m:sup>
                          <m:r>
                            <a:rPr lang="zh-CN" altLang="en-US" sz="2400" i="1">
                              <a:solidFill>
                                <a:schemeClr val="tx1"/>
                              </a:solidFill>
                              <a:latin typeface="Cambria Math"/>
                            </a:rPr>
                            <m:t>𝑘</m:t>
                          </m:r>
                        </m:sup>
                      </m:sSubSup>
                      <m:r>
                        <a:rPr lang="zh-CN" altLang="en-US" sz="2400">
                          <a:solidFill>
                            <a:schemeClr val="tx1"/>
                          </a:solidFill>
                          <a:latin typeface="Cambria Math"/>
                        </a:rPr>
                        <m:t>=</m:t>
                      </m:r>
                      <m:r>
                        <a:rPr lang="zh-CN" altLang="en-US" sz="2400" i="1">
                          <a:solidFill>
                            <a:schemeClr val="tx1"/>
                          </a:solidFill>
                          <a:latin typeface="Cambria Math"/>
                        </a:rPr>
                        <m:t>𝑣</m:t>
                      </m:r>
                      <m:d>
                        <m:dPr>
                          <m:ctrlPr>
                            <a:rPr lang="zh-CN" altLang="en-US" sz="2400" i="1">
                              <a:solidFill>
                                <a:schemeClr val="tx1"/>
                              </a:solidFill>
                              <a:latin typeface="Cambria Math"/>
                            </a:rPr>
                          </m:ctrlPr>
                        </m:dPr>
                        <m:e>
                          <m:sSup>
                            <m:sSupPr>
                              <m:ctrlPr>
                                <a:rPr lang="zh-CN" altLang="en-US" sz="2400" i="1">
                                  <a:solidFill>
                                    <a:schemeClr val="tx1"/>
                                  </a:solidFill>
                                  <a:latin typeface="Cambria Math"/>
                                </a:rPr>
                              </m:ctrlPr>
                            </m:sSupPr>
                            <m:e>
                              <m:r>
                                <a:rPr lang="zh-CN" altLang="en-US" sz="2400">
                                  <a:solidFill>
                                    <a:schemeClr val="tx1"/>
                                  </a:solidFill>
                                  <a:latin typeface="Cambria Math"/>
                                </a:rPr>
                                <m:t>𝒮</m:t>
                              </m:r>
                            </m:e>
                            <m:sup>
                              <m:r>
                                <a:rPr lang="zh-CN" altLang="en-US" sz="2400" i="1">
                                  <a:solidFill>
                                    <a:schemeClr val="tx1"/>
                                  </a:solidFill>
                                  <a:latin typeface="Cambria Math"/>
                                </a:rPr>
                                <m:t>𝑘</m:t>
                              </m:r>
                            </m:sup>
                          </m:sSup>
                        </m:e>
                      </m:d>
                      <m:r>
                        <a:rPr lang="zh-CN" altLang="en-US" sz="2400">
                          <a:solidFill>
                            <a:schemeClr val="tx1"/>
                          </a:solidFill>
                          <a:latin typeface="Cambria Math"/>
                        </a:rPr>
                        <m:t>−</m:t>
                      </m:r>
                      <m:r>
                        <a:rPr lang="zh-CN" altLang="en-US" sz="2400" i="1">
                          <a:solidFill>
                            <a:schemeClr val="tx1"/>
                          </a:solidFill>
                          <a:latin typeface="Cambria Math"/>
                        </a:rPr>
                        <m:t>𝑣</m:t>
                      </m:r>
                      <m:d>
                        <m:dPr>
                          <m:ctrlPr>
                            <a:rPr lang="zh-CN" altLang="en-US" sz="2400" i="1">
                              <a:solidFill>
                                <a:schemeClr val="tx1"/>
                              </a:solidFill>
                              <a:latin typeface="Cambria Math"/>
                            </a:rPr>
                          </m:ctrlPr>
                        </m:dPr>
                        <m:e>
                          <m:d>
                            <m:dPr>
                              <m:begChr m:val=""/>
                              <m:endChr m:val="}"/>
                              <m:ctrlPr>
                                <a:rPr lang="zh-CN" altLang="en-US" sz="2400" i="1">
                                  <a:solidFill>
                                    <a:schemeClr val="tx1"/>
                                  </a:solidFill>
                                  <a:latin typeface="Cambria Math"/>
                                </a:rPr>
                              </m:ctrlPr>
                            </m:dPr>
                            <m:e>
                              <m:f>
                                <m:fPr>
                                  <m:type m:val="lin"/>
                                  <m:ctrlPr>
                                    <a:rPr lang="zh-CN" altLang="en-US" sz="2400" i="1">
                                      <a:solidFill>
                                        <a:schemeClr val="tx1"/>
                                      </a:solidFill>
                                      <a:latin typeface="Cambria Math"/>
                                    </a:rPr>
                                  </m:ctrlPr>
                                </m:fPr>
                                <m:num>
                                  <m:sSup>
                                    <m:sSupPr>
                                      <m:ctrlPr>
                                        <a:rPr lang="zh-CN" altLang="en-US" sz="2400" i="1">
                                          <a:solidFill>
                                            <a:schemeClr val="tx1"/>
                                          </a:solidFill>
                                          <a:latin typeface="Cambria Math"/>
                                        </a:rPr>
                                      </m:ctrlPr>
                                    </m:sSupPr>
                                    <m:e>
                                      <m:r>
                                        <a:rPr lang="zh-CN" altLang="en-US" sz="2400">
                                          <a:solidFill>
                                            <a:schemeClr val="tx1"/>
                                          </a:solidFill>
                                          <a:latin typeface="Cambria Math"/>
                                        </a:rPr>
                                        <m:t>𝒮</m:t>
                                      </m:r>
                                    </m:e>
                                    <m:sup>
                                      <m:r>
                                        <a:rPr lang="zh-CN" altLang="en-US" sz="2400" i="1">
                                          <a:solidFill>
                                            <a:schemeClr val="tx1"/>
                                          </a:solidFill>
                                          <a:latin typeface="Cambria Math"/>
                                        </a:rPr>
                                        <m:t>𝑘</m:t>
                                      </m:r>
                                    </m:sup>
                                  </m:sSup>
                                </m:num>
                                <m:den>
                                  <m:r>
                                    <a:rPr lang="zh-CN" altLang="en-US" sz="2400">
                                      <a:solidFill>
                                        <a:schemeClr val="tx1"/>
                                      </a:solidFill>
                                      <a:latin typeface="Cambria Math"/>
                                    </a:rPr>
                                    <m:t>{</m:t>
                                  </m:r>
                                </m:den>
                              </m:f>
                              <m:sSub>
                                <m:sSubPr>
                                  <m:ctrlPr>
                                    <a:rPr lang="zh-CN" altLang="en-US" sz="2400" i="1">
                                      <a:solidFill>
                                        <a:schemeClr val="tx1"/>
                                      </a:solidFill>
                                      <a:latin typeface="Cambria Math"/>
                                    </a:rPr>
                                  </m:ctrlPr>
                                </m:sSubPr>
                                <m:e>
                                  <m:r>
                                    <a:rPr lang="zh-CN" altLang="en-US" sz="2400" i="1">
                                      <a:solidFill>
                                        <a:schemeClr val="tx1"/>
                                      </a:solidFill>
                                      <a:latin typeface="Cambria Math"/>
                                    </a:rPr>
                                    <m:t>𝑉</m:t>
                                  </m:r>
                                </m:e>
                                <m:sub>
                                  <m:r>
                                    <a:rPr lang="zh-CN" altLang="en-US" sz="2400" i="1">
                                      <a:solidFill>
                                        <a:schemeClr val="tx1"/>
                                      </a:solidFill>
                                      <a:latin typeface="Cambria Math"/>
                                    </a:rPr>
                                    <m:t>𝑖</m:t>
                                  </m:r>
                                </m:sub>
                              </m:sSub>
                            </m:e>
                          </m:d>
                        </m:e>
                      </m:d>
                    </m:oMath>
                  </m:oMathPara>
                </a14:m>
                <a:endParaRPr lang="en-US" altLang="zh-CN" sz="2400" dirty="0" smtClean="0">
                  <a:solidFill>
                    <a:schemeClr val="tx1"/>
                  </a:solidFill>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843" t="-2049" r="-20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 xmlns:p14="http://schemas.microsoft.com/office/powerpoint/2010/main" val="41868982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108</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488950"/>
            <a:ext cx="7772400" cy="495300"/>
          </a:xfrm>
          <a:noFill/>
        </p:spPr>
        <p:txBody>
          <a:bodyPr lIns="91425" tIns="45713" rIns="91425" bIns="45713"/>
          <a:lstStyle/>
          <a:p>
            <a:pPr algn="ctr"/>
            <a:r>
              <a:rPr lang="nb-NO" altLang="en-US" sz="3200" dirty="0" smtClean="0">
                <a:solidFill>
                  <a:srgbClr val="0070C0"/>
                </a:solidFill>
                <a:ea typeface="ＭＳ Ｐゴシック" pitchFamily="34" charset="-128"/>
              </a:rPr>
              <a:t>Coalitional Game Definition</a:t>
            </a:r>
            <a:endParaRPr lang="en-US" altLang="zh-CN" sz="3200" dirty="0" smtClean="0">
              <a:solidFill>
                <a:srgbClr val="0070C0"/>
              </a:solidFill>
              <a:ea typeface="ＭＳ Ｐゴシック" pitchFamily="34" charset="-128"/>
            </a:endParaRPr>
          </a:p>
        </p:txBody>
      </p:sp>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dirty="0" smtClean="0">
                    <a:solidFill>
                      <a:schemeClr val="tx1"/>
                    </a:solidFill>
                  </a:rPr>
                  <a:t>Only the coalitions of the same type can be merged together. </a:t>
                </a:r>
              </a:p>
              <a:p>
                <a:pPr marL="342900" indent="-342900" algn="just">
                  <a:spcBef>
                    <a:spcPct val="60000"/>
                  </a:spcBef>
                  <a:buClr>
                    <a:schemeClr val="bg2"/>
                  </a:buClr>
                  <a:buFont typeface="Wingdings" pitchFamily="2" charset="2"/>
                  <a:buChar char="§"/>
                </a:pPr>
                <a:r>
                  <a:rPr lang="en-US" altLang="zh-CN" sz="2400" dirty="0" smtClean="0">
                    <a:solidFill>
                      <a:schemeClr val="tx1"/>
                    </a:solidFill>
                  </a:rPr>
                  <a:t>We divide the defined coalitional game </a:t>
                </a:r>
                <a14:m>
                  <m:oMath xmlns:m="http://schemas.openxmlformats.org/officeDocument/2006/math" xmlns="">
                    <m:d>
                      <m:dPr>
                        <m:ctrlPr>
                          <a:rPr lang="zh-CN" altLang="en-US" sz="2400" i="1" smtClean="0">
                            <a:solidFill>
                              <a:srgbClr val="FF0000"/>
                            </a:solidFill>
                            <a:latin typeface="Cambria Math"/>
                          </a:rPr>
                        </m:ctrlPr>
                      </m:dPr>
                      <m:e>
                        <m:r>
                          <a:rPr lang="zh-CN" altLang="en-US" sz="2400">
                            <a:solidFill>
                              <a:srgbClr val="FF0000"/>
                            </a:solidFill>
                            <a:latin typeface="Cambria Math"/>
                          </a:rPr>
                          <m:t>𝒯</m:t>
                        </m:r>
                        <m:r>
                          <a:rPr lang="zh-CN" altLang="en-US" sz="2400">
                            <a:solidFill>
                              <a:srgbClr val="FF0000"/>
                            </a:solidFill>
                            <a:latin typeface="Cambria Math"/>
                          </a:rPr>
                          <m:t>,</m:t>
                        </m:r>
                        <m:r>
                          <a:rPr lang="zh-CN" altLang="en-US" sz="2400" i="1">
                            <a:solidFill>
                              <a:srgbClr val="FF0000"/>
                            </a:solidFill>
                            <a:latin typeface="Cambria Math"/>
                          </a:rPr>
                          <m:t>𝑣</m:t>
                        </m:r>
                      </m:e>
                    </m:d>
                  </m:oMath>
                </a14:m>
                <a:r>
                  <a:rPr lang="en-US" altLang="zh-CN" sz="2400" dirty="0" smtClean="0">
                    <a:solidFill>
                      <a:schemeClr val="tx1"/>
                    </a:solidFill>
                  </a:rPr>
                  <a:t> into K coalitional sub-games, denoted by </a:t>
                </a:r>
                <a14:m>
                  <m:oMath xmlns:m="http://schemas.openxmlformats.org/officeDocument/2006/math" xmlns="">
                    <m:d>
                      <m:dPr>
                        <m:ctrlPr>
                          <a:rPr lang="zh-CN" altLang="en-US" sz="2400" i="1" smtClean="0">
                            <a:solidFill>
                              <a:srgbClr val="FF0000"/>
                            </a:solidFill>
                            <a:latin typeface="Cambria Math"/>
                          </a:rPr>
                        </m:ctrlPr>
                      </m:dPr>
                      <m:e>
                        <m:sSup>
                          <m:sSupPr>
                            <m:ctrlPr>
                              <a:rPr lang="zh-CN" altLang="en-US" sz="2400" i="1">
                                <a:solidFill>
                                  <a:srgbClr val="FF0000"/>
                                </a:solidFill>
                                <a:latin typeface="Cambria Math"/>
                              </a:rPr>
                            </m:ctrlPr>
                          </m:sSupPr>
                          <m:e>
                            <m:r>
                              <a:rPr lang="zh-CN" altLang="en-US" sz="2400">
                                <a:solidFill>
                                  <a:srgbClr val="FF0000"/>
                                </a:solidFill>
                                <a:latin typeface="Cambria Math"/>
                              </a:rPr>
                              <m:t>𝒯</m:t>
                            </m:r>
                          </m:e>
                          <m:sup>
                            <m:r>
                              <a:rPr lang="zh-CN" altLang="en-US" sz="2400" i="1">
                                <a:solidFill>
                                  <a:srgbClr val="FF0000"/>
                                </a:solidFill>
                                <a:latin typeface="Cambria Math"/>
                              </a:rPr>
                              <m:t>𝑘</m:t>
                            </m:r>
                          </m:sup>
                        </m:sSup>
                        <m:r>
                          <a:rPr lang="zh-CN" altLang="en-US" sz="2400">
                            <a:solidFill>
                              <a:srgbClr val="FF0000"/>
                            </a:solidFill>
                            <a:latin typeface="Cambria Math"/>
                          </a:rPr>
                          <m:t>,</m:t>
                        </m:r>
                        <m:sSup>
                          <m:sSupPr>
                            <m:ctrlPr>
                              <a:rPr lang="zh-CN" altLang="en-US" sz="2400" i="1">
                                <a:solidFill>
                                  <a:srgbClr val="FF0000"/>
                                </a:solidFill>
                                <a:latin typeface="Cambria Math"/>
                              </a:rPr>
                            </m:ctrlPr>
                          </m:sSupPr>
                          <m:e>
                            <m:r>
                              <a:rPr lang="zh-CN" altLang="en-US" sz="2400" i="1">
                                <a:solidFill>
                                  <a:srgbClr val="FF0000"/>
                                </a:solidFill>
                                <a:latin typeface="Cambria Math"/>
                              </a:rPr>
                              <m:t>𝑣</m:t>
                            </m:r>
                          </m:e>
                          <m:sup>
                            <m:r>
                              <a:rPr lang="zh-CN" altLang="en-US" sz="2400" i="1">
                                <a:solidFill>
                                  <a:srgbClr val="FF0000"/>
                                </a:solidFill>
                                <a:latin typeface="Cambria Math"/>
                              </a:rPr>
                              <m:t>𝑘</m:t>
                            </m:r>
                          </m:sup>
                        </m:sSup>
                      </m:e>
                    </m:d>
                  </m:oMath>
                </a14:m>
                <a:r>
                  <a:rPr lang="en-US" altLang="zh-CN" sz="2400" dirty="0" smtClean="0">
                    <a:solidFill>
                      <a:schemeClr val="tx1"/>
                    </a:solidFill>
                  </a:rPr>
                  <a:t>, where </a:t>
                </a:r>
                <a14:m>
                  <m:oMath xmlns:m="http://schemas.openxmlformats.org/officeDocument/2006/math" xmlns="">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r>
                          <a:rPr lang="zh-CN" altLang="en-US" sz="2400" i="1">
                            <a:solidFill>
                              <a:schemeClr val="tx1"/>
                            </a:solidFill>
                            <a:latin typeface="Cambria Math"/>
                          </a:rPr>
                          <m:t>𝑘</m:t>
                        </m:r>
                      </m:sup>
                    </m:sSup>
                    <m:r>
                      <a:rPr lang="zh-CN" altLang="en-US" sz="2400">
                        <a:solidFill>
                          <a:schemeClr val="tx1"/>
                        </a:solidFill>
                        <a:latin typeface="Cambria Math"/>
                      </a:rPr>
                      <m:t>=</m:t>
                    </m:r>
                    <m:d>
                      <m:dPr>
                        <m:begChr m:val="{"/>
                        <m:endChr m:val="}"/>
                        <m:ctrlPr>
                          <a:rPr lang="zh-CN" altLang="en-US" sz="2400" i="1">
                            <a:solidFill>
                              <a:schemeClr val="tx1"/>
                            </a:solidFill>
                            <a:latin typeface="Cambria Math"/>
                          </a:rPr>
                        </m:ctrlPr>
                      </m:dPr>
                      <m:e>
                        <m:sSub>
                          <m:sSubPr>
                            <m:ctrlPr>
                              <a:rPr lang="zh-CN" altLang="en-US" sz="2400" i="1">
                                <a:solidFill>
                                  <a:schemeClr val="tx1"/>
                                </a:solidFill>
                                <a:latin typeface="Cambria Math"/>
                              </a:rPr>
                            </m:ctrlPr>
                          </m:sSubPr>
                          <m:e>
                            <m:r>
                              <a:rPr lang="zh-CN" altLang="en-US" sz="2400" i="1">
                                <a:solidFill>
                                  <a:schemeClr val="tx1"/>
                                </a:solidFill>
                                <a:latin typeface="Cambria Math"/>
                              </a:rPr>
                              <m:t>𝑉</m:t>
                            </m:r>
                          </m:e>
                          <m:sub>
                            <m:r>
                              <a:rPr lang="zh-CN" altLang="en-US" sz="2400" i="1">
                                <a:solidFill>
                                  <a:schemeClr val="tx1"/>
                                </a:solidFill>
                                <a:latin typeface="Cambria Math"/>
                              </a:rPr>
                              <m:t>𝑖</m:t>
                            </m:r>
                          </m:sub>
                        </m:sSub>
                        <m:r>
                          <a:rPr lang="zh-CN" altLang="en-US" sz="2400">
                            <a:solidFill>
                              <a:schemeClr val="tx1"/>
                            </a:solidFill>
                            <a:latin typeface="Cambria Math"/>
                          </a:rPr>
                          <m:t>∣</m:t>
                        </m:r>
                        <m:r>
                          <a:rPr lang="zh-CN" altLang="en-US" sz="2400" i="1">
                            <a:solidFill>
                              <a:schemeClr val="tx1"/>
                            </a:solidFill>
                            <a:latin typeface="Cambria Math"/>
                          </a:rPr>
                          <m:t>𝛿</m:t>
                        </m:r>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i="1">
                                <a:solidFill>
                                  <a:schemeClr val="tx1"/>
                                </a:solidFill>
                                <a:latin typeface="Cambria Math"/>
                              </a:rPr>
                              <m:t>𝑉</m:t>
                            </m:r>
                          </m:e>
                          <m:sub>
                            <m:r>
                              <a:rPr lang="zh-CN" altLang="en-US" sz="2400" i="1">
                                <a:solidFill>
                                  <a:schemeClr val="tx1"/>
                                </a:solidFill>
                                <a:latin typeface="Cambria Math"/>
                              </a:rPr>
                              <m:t>𝑖</m:t>
                            </m:r>
                          </m:sub>
                        </m:sSub>
                        <m:r>
                          <a:rPr lang="zh-CN" altLang="en-US" sz="2400">
                            <a:solidFill>
                              <a:schemeClr val="tx1"/>
                            </a:solidFill>
                            <a:latin typeface="Cambria Math"/>
                          </a:rPr>
                          <m:t>)=</m:t>
                        </m:r>
                        <m:r>
                          <a:rPr lang="zh-CN" altLang="en-US" sz="2400" i="1">
                            <a:solidFill>
                              <a:schemeClr val="tx1"/>
                            </a:solidFill>
                            <a:latin typeface="Cambria Math"/>
                          </a:rPr>
                          <m:t>𝑘</m:t>
                        </m:r>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i="1">
                                <a:solidFill>
                                  <a:schemeClr val="tx1"/>
                                </a:solidFill>
                                <a:latin typeface="Cambria Math"/>
                              </a:rPr>
                              <m:t>𝑉</m:t>
                            </m:r>
                          </m:e>
                          <m:sub>
                            <m:r>
                              <a:rPr lang="zh-CN" altLang="en-US" sz="2400" i="1">
                                <a:solidFill>
                                  <a:schemeClr val="tx1"/>
                                </a:solidFill>
                                <a:latin typeface="Cambria Math"/>
                              </a:rPr>
                              <m:t>𝑖</m:t>
                            </m:r>
                          </m:sub>
                        </m:sSub>
                        <m:r>
                          <a:rPr lang="zh-CN" altLang="en-US" sz="2400">
                            <a:solidFill>
                              <a:schemeClr val="tx1"/>
                            </a:solidFill>
                            <a:latin typeface="Cambria Math"/>
                          </a:rPr>
                          <m:t>∈</m:t>
                        </m:r>
                        <m:r>
                          <a:rPr lang="zh-CN" altLang="en-US" sz="2400">
                            <a:solidFill>
                              <a:schemeClr val="tx1"/>
                            </a:solidFill>
                            <a:latin typeface="Cambria Math"/>
                          </a:rPr>
                          <m:t>𝒯</m:t>
                        </m:r>
                      </m:e>
                    </m:d>
                  </m:oMath>
                </a14:m>
                <a:r>
                  <a:rPr lang="en-US" altLang="zh-CN" sz="2400" dirty="0" smtClean="0">
                    <a:solidFill>
                      <a:schemeClr val="tx1"/>
                    </a:solidFill>
                  </a:rPr>
                  <a:t>, </a:t>
                </a:r>
                <a14:m>
                  <m:oMath xmlns:m="http://schemas.openxmlformats.org/officeDocument/2006/math" xmlns="">
                    <m:r>
                      <a:rPr lang="zh-CN" altLang="en-US" sz="2400">
                        <a:solidFill>
                          <a:schemeClr val="tx1"/>
                        </a:solidFill>
                        <a:latin typeface="Cambria Math"/>
                      </a:rPr>
                      <m:t>𝒯</m:t>
                    </m:r>
                    <m:r>
                      <a:rPr lang="zh-CN" altLang="en-US" sz="2400">
                        <a:solidFill>
                          <a:schemeClr val="tx1"/>
                        </a:solidFill>
                        <a:latin typeface="Cambria Math"/>
                      </a:rPr>
                      <m:t>=</m:t>
                    </m:r>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r>
                          <a:rPr lang="zh-CN" altLang="en-US" sz="2400">
                            <a:solidFill>
                              <a:schemeClr val="tx1"/>
                            </a:solidFill>
                            <a:latin typeface="Cambria Math"/>
                          </a:rPr>
                          <m:t>1</m:t>
                        </m:r>
                      </m:sup>
                    </m:sSup>
                    <m:r>
                      <a:rPr lang="zh-CN" altLang="en-US" sz="2400">
                        <a:solidFill>
                          <a:schemeClr val="tx1"/>
                        </a:solidFill>
                        <a:latin typeface="Cambria Math"/>
                      </a:rPr>
                      <m:t>∪</m:t>
                    </m:r>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r>
                          <a:rPr lang="zh-CN" altLang="en-US" sz="2400">
                            <a:solidFill>
                              <a:schemeClr val="tx1"/>
                            </a:solidFill>
                            <a:latin typeface="Cambria Math"/>
                          </a:rPr>
                          <m:t>2</m:t>
                        </m:r>
                      </m:sup>
                    </m:sSup>
                    <m:r>
                      <a:rPr lang="zh-CN" altLang="en-US" sz="2400">
                        <a:solidFill>
                          <a:schemeClr val="tx1"/>
                        </a:solidFill>
                        <a:latin typeface="Cambria Math"/>
                      </a:rPr>
                      <m:t>∪⋯∪</m:t>
                    </m:r>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r>
                          <a:rPr lang="zh-CN" altLang="en-US" sz="2400" i="1">
                            <a:solidFill>
                              <a:schemeClr val="tx1"/>
                            </a:solidFill>
                            <a:latin typeface="Cambria Math"/>
                          </a:rPr>
                          <m:t>𝐾</m:t>
                        </m:r>
                      </m:sup>
                    </m:sSup>
                  </m:oMath>
                </a14:m>
                <a:r>
                  <a:rPr lang="en-US" altLang="zh-CN" sz="2400" dirty="0" smtClean="0">
                    <a:solidFill>
                      <a:schemeClr val="tx1"/>
                    </a:solidFill>
                  </a:rPr>
                  <a:t>, </a:t>
                </a:r>
                <a14:m>
                  <m:oMath xmlns:m="http://schemas.openxmlformats.org/officeDocument/2006/math" xmlns="">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1</m:t>
                            </m:r>
                          </m:sub>
                        </m:sSub>
                      </m:sup>
                    </m:sSup>
                    <m:r>
                      <a:rPr lang="zh-CN" altLang="en-US" sz="2400">
                        <a:solidFill>
                          <a:schemeClr val="tx1"/>
                        </a:solidFill>
                        <a:latin typeface="Cambria Math"/>
                      </a:rPr>
                      <m:t>∩</m:t>
                    </m:r>
                    <m:sSup>
                      <m:sSupPr>
                        <m:ctrlPr>
                          <a:rPr lang="zh-CN" altLang="en-US" sz="2400" i="1">
                            <a:solidFill>
                              <a:schemeClr val="tx1"/>
                            </a:solidFill>
                            <a:latin typeface="Cambria Math"/>
                          </a:rPr>
                        </m:ctrlPr>
                      </m:sSupPr>
                      <m:e>
                        <m:r>
                          <a:rPr lang="zh-CN" altLang="en-US" sz="2400">
                            <a:solidFill>
                              <a:schemeClr val="tx1"/>
                            </a:solidFill>
                            <a:latin typeface="Cambria Math"/>
                          </a:rPr>
                          <m:t>𝒯</m:t>
                        </m:r>
                      </m:e>
                      <m:sup>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2</m:t>
                            </m:r>
                          </m:sub>
                        </m:sSub>
                      </m:sup>
                    </m:sSup>
                    <m:r>
                      <a:rPr lang="zh-CN" altLang="en-US" sz="2400">
                        <a:solidFill>
                          <a:schemeClr val="tx1"/>
                        </a:solidFill>
                        <a:latin typeface="Cambria Math"/>
                      </a:rPr>
                      <m:t>=</m:t>
                    </m:r>
                    <m:r>
                      <a:rPr lang="zh-CN" altLang="en-US" sz="2400" i="1">
                        <a:solidFill>
                          <a:schemeClr val="tx1"/>
                        </a:solidFill>
                        <a:latin typeface="Cambria Math"/>
                      </a:rPr>
                      <m:t>𝛷</m:t>
                    </m:r>
                  </m:oMath>
                </a14:m>
                <a:r>
                  <a:rPr lang="en-US" altLang="zh-CN" sz="2400" dirty="0" smtClean="0">
                    <a:solidFill>
                      <a:schemeClr val="tx1"/>
                    </a:solidFill>
                  </a:rPr>
                  <a:t>, </a:t>
                </a:r>
                <a14:m>
                  <m:oMath xmlns:m="http://schemas.openxmlformats.org/officeDocument/2006/math" xmlns="">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1</m:t>
                        </m:r>
                      </m:sub>
                    </m:sSub>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2</m:t>
                        </m:r>
                      </m:sub>
                    </m:sSub>
                    <m:r>
                      <a:rPr lang="zh-CN" altLang="en-US" sz="2400">
                        <a:solidFill>
                          <a:schemeClr val="tx1"/>
                        </a:solidFill>
                        <a:latin typeface="Cambria Math"/>
                      </a:rPr>
                      <m:t>∈</m:t>
                    </m:r>
                    <m:r>
                      <a:rPr lang="zh-CN" altLang="en-US" sz="2400">
                        <a:solidFill>
                          <a:schemeClr val="tx1"/>
                        </a:solidFill>
                        <a:latin typeface="Cambria Math"/>
                      </a:rPr>
                      <m:t>𝒦</m:t>
                    </m:r>
                  </m:oMath>
                </a14:m>
                <a:r>
                  <a:rPr lang="en-US" altLang="zh-CN" sz="2400" dirty="0" smtClean="0">
                    <a:solidFill>
                      <a:schemeClr val="tx1"/>
                    </a:solidFill>
                  </a:rPr>
                  <a:t>, </a:t>
                </a:r>
                <a14:m>
                  <m:oMath xmlns:m="http://schemas.openxmlformats.org/officeDocument/2006/math" xmlns="">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1</m:t>
                        </m:r>
                      </m:sub>
                    </m:sSub>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i="1">
                            <a:solidFill>
                              <a:schemeClr val="tx1"/>
                            </a:solidFill>
                            <a:latin typeface="Cambria Math"/>
                          </a:rPr>
                          <m:t>𝑘</m:t>
                        </m:r>
                      </m:e>
                      <m:sub>
                        <m:r>
                          <a:rPr lang="zh-CN" altLang="en-US" sz="2400">
                            <a:solidFill>
                              <a:schemeClr val="tx1"/>
                            </a:solidFill>
                            <a:latin typeface="Cambria Math"/>
                          </a:rPr>
                          <m:t>2</m:t>
                        </m:r>
                      </m:sub>
                    </m:sSub>
                  </m:oMath>
                </a14:m>
                <a:r>
                  <a:rPr lang="en-US" altLang="zh-CN" sz="2400" dirty="0" smtClean="0">
                    <a:solidFill>
                      <a:schemeClr val="tx1"/>
                    </a:solidFill>
                  </a:rPr>
                  <a:t>.</a:t>
                </a:r>
              </a:p>
              <a:p>
                <a:pPr marL="342900" indent="-342900" algn="just">
                  <a:spcBef>
                    <a:spcPct val="60000"/>
                  </a:spcBef>
                  <a:buClr>
                    <a:schemeClr val="bg2"/>
                  </a:buClr>
                  <a:buFont typeface="Wingdings" pitchFamily="2" charset="2"/>
                  <a:buChar char="§"/>
                </a:pPr>
                <a:r>
                  <a:rPr lang="en-US" altLang="zh-CN" sz="2400" dirty="0" smtClean="0">
                    <a:solidFill>
                      <a:schemeClr val="tx1"/>
                    </a:solidFill>
                  </a:rPr>
                  <a:t>Each </a:t>
                </a:r>
                <a:r>
                  <a:rPr lang="en-US" altLang="zh-CN" sz="2400" dirty="0">
                    <a:solidFill>
                      <a:schemeClr val="tx1"/>
                    </a:solidFill>
                  </a:rPr>
                  <a:t>player </a:t>
                </a:r>
                <a:r>
                  <a:rPr lang="en-US" altLang="zh-CN" sz="2400" dirty="0" smtClean="0">
                    <a:solidFill>
                      <a:schemeClr val="tx1"/>
                    </a:solidFill>
                  </a:rPr>
                  <a:t>can </a:t>
                </a:r>
                <a:r>
                  <a:rPr lang="en-US" altLang="zh-CN" sz="2400" dirty="0">
                    <a:solidFill>
                      <a:schemeClr val="tx1"/>
                    </a:solidFill>
                  </a:rPr>
                  <a:t>change its current identity due to the payoff it will obtain in the current coalitional sub-game group and join in another coalitional sub-game group to seek for the corresponding RB which may bring it higher potential </a:t>
                </a:r>
                <a:r>
                  <a:rPr lang="en-US" altLang="zh-CN" sz="2400" dirty="0" smtClean="0">
                    <a:solidFill>
                      <a:schemeClr val="tx1"/>
                    </a:solidFill>
                  </a:rPr>
                  <a:t>payoff.</a:t>
                </a: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843" t="-2049" r="-20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 xmlns:p14="http://schemas.microsoft.com/office/powerpoint/2010/main" val="9052372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109</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488950"/>
            <a:ext cx="7772400" cy="495300"/>
          </a:xfrm>
          <a:noFill/>
        </p:spPr>
        <p:txBody>
          <a:bodyPr lIns="91425" tIns="45713" rIns="91425" bIns="45713"/>
          <a:lstStyle/>
          <a:p>
            <a:pPr algn="ctr"/>
            <a:r>
              <a:rPr lang="nb-NO" altLang="en-US" sz="3200" dirty="0" smtClean="0">
                <a:solidFill>
                  <a:srgbClr val="0070C0"/>
                </a:solidFill>
                <a:ea typeface="ＭＳ Ｐゴシック" pitchFamily="34" charset="-128"/>
              </a:rPr>
              <a:t>Coalition Formation Concept</a:t>
            </a:r>
            <a:endParaRPr lang="en-US" altLang="zh-CN" sz="3200" dirty="0" smtClean="0">
              <a:solidFill>
                <a:srgbClr val="0070C0"/>
              </a:solidFill>
              <a:ea typeface="ＭＳ Ｐゴシック" pitchFamily="34" charset="-128"/>
            </a:endParaRPr>
          </a:p>
        </p:txBody>
      </p:sp>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dirty="0" smtClean="0">
                    <a:solidFill>
                      <a:schemeClr val="tx1"/>
                    </a:solidFill>
                  </a:rPr>
                  <a:t>Consider </a:t>
                </a:r>
                <a:r>
                  <a:rPr lang="en-US" altLang="zh-CN" sz="2400" dirty="0">
                    <a:solidFill>
                      <a:schemeClr val="tx1"/>
                    </a:solidFill>
                  </a:rPr>
                  <a:t>two </a:t>
                </a:r>
                <a:r>
                  <a:rPr lang="en-US" altLang="zh-CN" sz="2400" dirty="0" smtClean="0">
                    <a:solidFill>
                      <a:schemeClr val="tx1"/>
                    </a:solidFill>
                  </a:rPr>
                  <a:t>collections </a:t>
                </a:r>
                <a14:m>
                  <m:oMath xmlns:m="http://schemas.openxmlformats.org/officeDocument/2006/math" xmlns="">
                    <m:r>
                      <m:rPr>
                        <m:sty m:val="p"/>
                      </m:rPr>
                      <a:rPr lang="en-US" altLang="zh-CN" sz="2400" b="0" i="0" smtClean="0">
                        <a:solidFill>
                          <a:schemeClr val="tx1"/>
                        </a:solidFill>
                        <a:latin typeface="Cambria Math"/>
                      </a:rPr>
                      <m:t>P</m:t>
                    </m:r>
                    <m:r>
                      <a:rPr lang="zh-CN" altLang="en-US" sz="2400">
                        <a:solidFill>
                          <a:schemeClr val="tx1"/>
                        </a:solidFill>
                        <a:latin typeface="Cambria Math"/>
                      </a:rPr>
                      <m:t>=</m:t>
                    </m:r>
                    <m:d>
                      <m:dPr>
                        <m:begChr m:val="{"/>
                        <m:endChr m:val="}"/>
                        <m:ctrlPr>
                          <a:rPr lang="zh-CN" altLang="en-US" sz="2400" i="1">
                            <a:solidFill>
                              <a:schemeClr val="tx1"/>
                            </a:solidFill>
                            <a:latin typeface="Cambria Math"/>
                          </a:rPr>
                        </m:ctrlPr>
                      </m:dPr>
                      <m:e>
                        <m:sSub>
                          <m:sSubPr>
                            <m:ctrlPr>
                              <a:rPr lang="zh-CN" altLang="en-US" sz="2400" i="1">
                                <a:solidFill>
                                  <a:schemeClr val="tx1"/>
                                </a:solidFill>
                                <a:latin typeface="Cambria Math"/>
                              </a:rPr>
                            </m:ctrlPr>
                          </m:sSubPr>
                          <m:e>
                            <m:r>
                              <a:rPr lang="zh-CN" altLang="en-US" sz="2400" smtClean="0">
                                <a:solidFill>
                                  <a:schemeClr val="tx1"/>
                                </a:solidFill>
                                <a:latin typeface="Cambria Math"/>
                              </a:rPr>
                              <m:t>𝒮</m:t>
                            </m:r>
                          </m:e>
                          <m:sub>
                            <m:r>
                              <a:rPr lang="zh-CN" altLang="en-US" sz="2400">
                                <a:solidFill>
                                  <a:schemeClr val="tx1"/>
                                </a:solidFill>
                                <a:latin typeface="Cambria Math"/>
                              </a:rPr>
                              <m:t>1</m:t>
                            </m:r>
                          </m:sub>
                        </m:sSub>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i="1">
                                <a:solidFill>
                                  <a:schemeClr val="tx1"/>
                                </a:solidFill>
                                <a:latin typeface="Cambria Math"/>
                              </a:rPr>
                              <m:t>𝑝</m:t>
                            </m:r>
                          </m:sub>
                        </m:sSub>
                      </m:e>
                    </m:d>
                  </m:oMath>
                </a14:m>
                <a:r>
                  <a:rPr lang="en-US" altLang="zh-CN" sz="2400" dirty="0" smtClean="0">
                    <a:solidFill>
                      <a:schemeClr val="tx1"/>
                    </a:solidFill>
                  </a:rPr>
                  <a:t> and </a:t>
                </a:r>
                <a14:m>
                  <m:oMath xmlns:m="http://schemas.openxmlformats.org/officeDocument/2006/math" xmlns="">
                    <m:r>
                      <a:rPr lang="zh-CN" altLang="en-US" sz="2400">
                        <a:solidFill>
                          <a:schemeClr val="tx1"/>
                        </a:solidFill>
                        <a:latin typeface="Cambria Math"/>
                      </a:rPr>
                      <m:t>𝒬</m:t>
                    </m:r>
                    <m:r>
                      <a:rPr lang="zh-CN" altLang="en-US" sz="2400">
                        <a:solidFill>
                          <a:schemeClr val="tx1"/>
                        </a:solidFill>
                        <a:latin typeface="Cambria Math"/>
                      </a:rPr>
                      <m:t>=</m:t>
                    </m:r>
                    <m:d>
                      <m:dPr>
                        <m:begChr m:val="{"/>
                        <m:endChr m:val="}"/>
                        <m:ctrlPr>
                          <a:rPr lang="zh-CN" altLang="en-US" sz="2400" i="1">
                            <a:solidFill>
                              <a:schemeClr val="tx1"/>
                            </a:solidFill>
                            <a:latin typeface="Cambria Math"/>
                          </a:rPr>
                        </m:ctrlPr>
                      </m:dPr>
                      <m:e>
                        <m:sSubSup>
                          <m:sSubSupPr>
                            <m:ctrlPr>
                              <a:rPr lang="zh-CN" altLang="en-US" sz="2400" i="1">
                                <a:solidFill>
                                  <a:schemeClr val="tx1"/>
                                </a:solidFill>
                                <a:latin typeface="Cambria Math"/>
                              </a:rPr>
                            </m:ctrlPr>
                          </m:sSubSupPr>
                          <m:e>
                            <m:r>
                              <a:rPr lang="zh-CN" altLang="en-US" sz="2400">
                                <a:solidFill>
                                  <a:schemeClr val="tx1"/>
                                </a:solidFill>
                                <a:latin typeface="Cambria Math"/>
                              </a:rPr>
                              <m:t>𝒮</m:t>
                            </m:r>
                          </m:e>
                          <m:sub>
                            <m:r>
                              <a:rPr lang="zh-CN" altLang="en-US" sz="2400">
                                <a:solidFill>
                                  <a:schemeClr val="tx1"/>
                                </a:solidFill>
                                <a:latin typeface="Cambria Math"/>
                              </a:rPr>
                              <m:t>1</m:t>
                            </m:r>
                          </m:sub>
                          <m:sup>
                            <m:r>
                              <a:rPr lang="zh-CN" altLang="en-US" sz="2400">
                                <a:solidFill>
                                  <a:schemeClr val="tx1"/>
                                </a:solidFill>
                                <a:latin typeface="Cambria Math"/>
                              </a:rPr>
                              <m:t>∗</m:t>
                            </m:r>
                          </m:sup>
                        </m:sSubSup>
                        <m:r>
                          <a:rPr lang="zh-CN" altLang="en-US" sz="2400">
                            <a:solidFill>
                              <a:schemeClr val="tx1"/>
                            </a:solidFill>
                            <a:latin typeface="Cambria Math"/>
                          </a:rPr>
                          <m:t>,…,</m:t>
                        </m:r>
                        <m:sSubSup>
                          <m:sSubSupPr>
                            <m:ctrlPr>
                              <a:rPr lang="zh-CN" altLang="en-US" sz="2400" i="1">
                                <a:solidFill>
                                  <a:schemeClr val="tx1"/>
                                </a:solidFill>
                                <a:latin typeface="Cambria Math"/>
                              </a:rPr>
                            </m:ctrlPr>
                          </m:sSubSupPr>
                          <m:e>
                            <m:r>
                              <a:rPr lang="zh-CN" altLang="en-US" sz="2400">
                                <a:solidFill>
                                  <a:schemeClr val="tx1"/>
                                </a:solidFill>
                                <a:latin typeface="Cambria Math"/>
                              </a:rPr>
                              <m:t>𝒮</m:t>
                            </m:r>
                          </m:e>
                          <m:sub>
                            <m:r>
                              <a:rPr lang="zh-CN" altLang="en-US" sz="2400" i="1">
                                <a:solidFill>
                                  <a:schemeClr val="tx1"/>
                                </a:solidFill>
                                <a:latin typeface="Cambria Math"/>
                              </a:rPr>
                              <m:t>𝑞</m:t>
                            </m:r>
                          </m:sub>
                          <m:sup>
                            <m:r>
                              <a:rPr lang="zh-CN" altLang="en-US" sz="2400">
                                <a:solidFill>
                                  <a:schemeClr val="tx1"/>
                                </a:solidFill>
                                <a:latin typeface="Cambria Math"/>
                              </a:rPr>
                              <m:t>∗</m:t>
                            </m:r>
                          </m:sup>
                        </m:sSubSup>
                      </m:e>
                    </m:d>
                  </m:oMath>
                </a14:m>
                <a:r>
                  <a:rPr lang="en-US" altLang="zh-CN" sz="2400" dirty="0" smtClean="0">
                    <a:solidFill>
                      <a:schemeClr val="tx1"/>
                    </a:solidFill>
                  </a:rPr>
                  <a:t> with </a:t>
                </a:r>
                <a:r>
                  <a:rPr lang="en-US" altLang="zh-CN" sz="2400" dirty="0">
                    <a:solidFill>
                      <a:schemeClr val="tx1"/>
                    </a:solidFill>
                  </a:rPr>
                  <a:t>the same players in them. Then, the </a:t>
                </a:r>
                <a:r>
                  <a:rPr lang="en-US" altLang="zh-CN" sz="2400" dirty="0" smtClean="0">
                    <a:solidFill>
                      <a:srgbClr val="FF0000"/>
                    </a:solidFill>
                  </a:rPr>
                  <a:t>Max-Coalition order</a:t>
                </a:r>
                <a:r>
                  <a:rPr lang="en-US" altLang="zh-CN" sz="2400" dirty="0">
                    <a:solidFill>
                      <a:schemeClr val="tx1"/>
                    </a:solidFill>
                  </a:rPr>
                  <a:t>is defined </a:t>
                </a:r>
                <a:r>
                  <a:rPr lang="en-US" altLang="zh-CN" sz="2400" dirty="0" smtClean="0">
                    <a:solidFill>
                      <a:schemeClr val="tx1"/>
                    </a:solidFill>
                  </a:rPr>
                  <a:t>as</a:t>
                </a:r>
              </a:p>
              <a:p>
                <a:pPr algn="just">
                  <a:spcBef>
                    <a:spcPct val="60000"/>
                  </a:spcBef>
                  <a:buClr>
                    <a:schemeClr val="bg2"/>
                  </a:buClr>
                </a:pPr>
                <a14:m>
                  <m:oMathPara xmlns:m="http://schemas.openxmlformats.org/officeDocument/2006/math" xmlns="">
                    <m:oMathParaPr>
                      <m:jc m:val="centerGroup"/>
                    </m:oMathParaPr>
                    <m:oMath xmlns:m="http://schemas.openxmlformats.org/officeDocument/2006/math">
                      <m:r>
                        <m:rPr>
                          <m:sty m:val="p"/>
                        </m:rPr>
                        <a:rPr lang="en-US" altLang="zh-CN" sz="2400" b="0" i="0" smtClean="0">
                          <a:solidFill>
                            <a:schemeClr val="tx1"/>
                          </a:solidFill>
                          <a:latin typeface="Cambria Math"/>
                        </a:rPr>
                        <m:t>P</m:t>
                      </m:r>
                      <m:r>
                        <a:rPr lang="zh-CN" altLang="en-US" sz="2400">
                          <a:solidFill>
                            <a:schemeClr val="tx1"/>
                          </a:solidFill>
                          <a:latin typeface="Cambria Math"/>
                        </a:rPr>
                        <m:t>≻</m:t>
                      </m:r>
                      <m:r>
                        <a:rPr lang="zh-CN" altLang="en-US" sz="2400">
                          <a:solidFill>
                            <a:schemeClr val="tx1"/>
                          </a:solidFill>
                          <a:latin typeface="Cambria Math"/>
                        </a:rPr>
                        <m:t>𝒬</m:t>
                      </m:r>
                      <m:r>
                        <a:rPr lang="zh-CN" altLang="en-US" sz="2400">
                          <a:solidFill>
                            <a:schemeClr val="tx1"/>
                          </a:solidFill>
                          <a:latin typeface="Cambria Math"/>
                        </a:rPr>
                        <m:t>⇔</m:t>
                      </m:r>
                      <m:d>
                        <m:dPr>
                          <m:begChr m:val="{"/>
                          <m:endChr m:val="}"/>
                          <m:ctrlPr>
                            <a:rPr lang="zh-CN" altLang="en-US" sz="2400" i="1">
                              <a:solidFill>
                                <a:schemeClr val="tx1"/>
                              </a:solidFill>
                              <a:latin typeface="Cambria Math"/>
                            </a:rPr>
                          </m:ctrlPr>
                        </m:dPr>
                        <m:e>
                          <m:d>
                            <m:dPr>
                              <m:begChr m:val=""/>
                              <m:endChr m:val="}"/>
                              <m:ctrlPr>
                                <a:rPr lang="zh-CN" altLang="en-US" sz="2400" i="1">
                                  <a:solidFill>
                                    <a:schemeClr val="tx1"/>
                                  </a:solidFill>
                                  <a:latin typeface="Cambria Math"/>
                                </a:rPr>
                              </m:ctrlPr>
                            </m:dPr>
                            <m:e>
                              <m:r>
                                <m:rPr>
                                  <m:sty m:val="p"/>
                                </m:rPr>
                                <a:rPr lang="zh-CN" altLang="en-US" sz="2400">
                                  <a:solidFill>
                                    <a:schemeClr val="tx1"/>
                                  </a:solidFill>
                                  <a:latin typeface="Cambria Math"/>
                                </a:rPr>
                                <m:t>max</m:t>
                              </m:r>
                              <m:r>
                                <a:rPr lang="zh-CN" altLang="en-US" sz="2400">
                                  <a:solidFill>
                                    <a:schemeClr val="tx1"/>
                                  </a:solidFill>
                                  <a:latin typeface="Cambria Math"/>
                                </a:rPr>
                                <m:t>{</m:t>
                              </m:r>
                              <m:r>
                                <a:rPr lang="zh-CN" altLang="en-US" sz="2400" i="1">
                                  <a:solidFill>
                                    <a:schemeClr val="tx1"/>
                                  </a:solidFill>
                                  <a:latin typeface="Cambria Math"/>
                                </a:rPr>
                                <m:t>𝑣</m:t>
                              </m:r>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a:solidFill>
                                        <a:schemeClr val="tx1"/>
                                      </a:solidFill>
                                      <a:latin typeface="Cambria Math"/>
                                    </a:rPr>
                                    <m:t>1</m:t>
                                  </m:r>
                                </m:sub>
                              </m:sSub>
                              <m:r>
                                <a:rPr lang="zh-CN" altLang="en-US" sz="2400">
                                  <a:solidFill>
                                    <a:schemeClr val="tx1"/>
                                  </a:solidFill>
                                  <a:latin typeface="Cambria Math"/>
                                </a:rPr>
                                <m:t>),…,</m:t>
                              </m:r>
                              <m:r>
                                <a:rPr lang="zh-CN" altLang="en-US" sz="2400" i="1">
                                  <a:solidFill>
                                    <a:schemeClr val="tx1"/>
                                  </a:solidFill>
                                  <a:latin typeface="Cambria Math"/>
                                </a:rPr>
                                <m:t>𝑣</m:t>
                              </m:r>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i="1">
                                      <a:solidFill>
                                        <a:schemeClr val="tx1"/>
                                      </a:solidFill>
                                      <a:latin typeface="Cambria Math"/>
                                    </a:rPr>
                                    <m:t>𝑝</m:t>
                                  </m:r>
                                </m:sub>
                              </m:sSub>
                              <m:r>
                                <a:rPr lang="zh-CN" altLang="en-US" sz="2400">
                                  <a:solidFill>
                                    <a:schemeClr val="tx1"/>
                                  </a:solidFill>
                                  <a:latin typeface="Cambria Math"/>
                                </a:rPr>
                                <m:t>)}&gt;</m:t>
                              </m:r>
                              <m:r>
                                <m:rPr>
                                  <m:sty m:val="p"/>
                                </m:rPr>
                                <a:rPr lang="zh-CN" altLang="en-US" sz="2400">
                                  <a:solidFill>
                                    <a:schemeClr val="tx1"/>
                                  </a:solidFill>
                                  <a:latin typeface="Cambria Math"/>
                                </a:rPr>
                                <m:t>max</m:t>
                              </m:r>
                              <m:r>
                                <a:rPr lang="zh-CN" altLang="en-US" sz="2400">
                                  <a:solidFill>
                                    <a:schemeClr val="tx1"/>
                                  </a:solidFill>
                                  <a:latin typeface="Cambria Math"/>
                                </a:rPr>
                                <m:t>{</m:t>
                              </m:r>
                              <m:r>
                                <a:rPr lang="zh-CN" altLang="en-US" sz="2400" i="1">
                                  <a:solidFill>
                                    <a:schemeClr val="tx1"/>
                                  </a:solidFill>
                                  <a:latin typeface="Cambria Math"/>
                                </a:rPr>
                                <m:t>𝑣</m:t>
                              </m:r>
                              <m:r>
                                <a:rPr lang="zh-CN" altLang="en-US" sz="2400">
                                  <a:solidFill>
                                    <a:schemeClr val="tx1"/>
                                  </a:solidFill>
                                  <a:latin typeface="Cambria Math"/>
                                </a:rPr>
                                <m:t>(</m:t>
                              </m:r>
                              <m:sSubSup>
                                <m:sSubSupPr>
                                  <m:ctrlPr>
                                    <a:rPr lang="zh-CN" altLang="en-US" sz="2400" i="1">
                                      <a:solidFill>
                                        <a:schemeClr val="tx1"/>
                                      </a:solidFill>
                                      <a:latin typeface="Cambria Math"/>
                                    </a:rPr>
                                  </m:ctrlPr>
                                </m:sSubSupPr>
                                <m:e>
                                  <m:r>
                                    <a:rPr lang="zh-CN" altLang="en-US" sz="2400">
                                      <a:solidFill>
                                        <a:schemeClr val="tx1"/>
                                      </a:solidFill>
                                      <a:latin typeface="Cambria Math"/>
                                    </a:rPr>
                                    <m:t>𝒮</m:t>
                                  </m:r>
                                </m:e>
                                <m:sub>
                                  <m:r>
                                    <a:rPr lang="zh-CN" altLang="en-US" sz="2400">
                                      <a:solidFill>
                                        <a:schemeClr val="tx1"/>
                                      </a:solidFill>
                                      <a:latin typeface="Cambria Math"/>
                                    </a:rPr>
                                    <m:t>1</m:t>
                                  </m:r>
                                </m:sub>
                                <m:sup>
                                  <m:r>
                                    <a:rPr lang="zh-CN" altLang="en-US" sz="2400">
                                      <a:solidFill>
                                        <a:schemeClr val="tx1"/>
                                      </a:solidFill>
                                      <a:latin typeface="Cambria Math"/>
                                    </a:rPr>
                                    <m:t>∗</m:t>
                                  </m:r>
                                </m:sup>
                              </m:sSubSup>
                              <m:r>
                                <a:rPr lang="zh-CN" altLang="en-US" sz="2400">
                                  <a:solidFill>
                                    <a:schemeClr val="tx1"/>
                                  </a:solidFill>
                                  <a:latin typeface="Cambria Math"/>
                                </a:rPr>
                                <m:t>),…,</m:t>
                              </m:r>
                              <m:r>
                                <a:rPr lang="zh-CN" altLang="en-US" sz="2400" i="1">
                                  <a:solidFill>
                                    <a:schemeClr val="tx1"/>
                                  </a:solidFill>
                                  <a:latin typeface="Cambria Math"/>
                                </a:rPr>
                                <m:t>𝑣</m:t>
                              </m:r>
                              <m:r>
                                <a:rPr lang="zh-CN" altLang="en-US" sz="2400">
                                  <a:solidFill>
                                    <a:schemeClr val="tx1"/>
                                  </a:solidFill>
                                  <a:latin typeface="Cambria Math"/>
                                </a:rPr>
                                <m:t>(</m:t>
                              </m:r>
                              <m:sSubSup>
                                <m:sSubSupPr>
                                  <m:ctrlPr>
                                    <a:rPr lang="zh-CN" altLang="en-US" sz="2400" i="1">
                                      <a:solidFill>
                                        <a:schemeClr val="tx1"/>
                                      </a:solidFill>
                                      <a:latin typeface="Cambria Math"/>
                                    </a:rPr>
                                  </m:ctrlPr>
                                </m:sSubSupPr>
                                <m:e>
                                  <m:r>
                                    <a:rPr lang="zh-CN" altLang="en-US" sz="2400">
                                      <a:solidFill>
                                        <a:schemeClr val="tx1"/>
                                      </a:solidFill>
                                      <a:latin typeface="Cambria Math"/>
                                    </a:rPr>
                                    <m:t>𝒮</m:t>
                                  </m:r>
                                </m:e>
                                <m:sub>
                                  <m:r>
                                    <a:rPr lang="zh-CN" altLang="en-US" sz="2400" i="1">
                                      <a:solidFill>
                                        <a:schemeClr val="tx1"/>
                                      </a:solidFill>
                                      <a:latin typeface="Cambria Math"/>
                                    </a:rPr>
                                    <m:t>𝑞</m:t>
                                  </m:r>
                                </m:sub>
                                <m:sup>
                                  <m:r>
                                    <a:rPr lang="zh-CN" altLang="en-US" sz="2400">
                                      <a:solidFill>
                                        <a:schemeClr val="tx1"/>
                                      </a:solidFill>
                                      <a:latin typeface="Cambria Math"/>
                                    </a:rPr>
                                    <m:t>∗</m:t>
                                  </m:r>
                                </m:sup>
                              </m:sSubSup>
                              <m:r>
                                <a:rPr lang="zh-CN" altLang="en-US" sz="2400">
                                  <a:solidFill>
                                    <a:schemeClr val="tx1"/>
                                  </a:solidFill>
                                  <a:latin typeface="Cambria Math"/>
                                </a:rPr>
                                <m:t>)</m:t>
                              </m:r>
                            </m:e>
                          </m:d>
                        </m:e>
                      </m:d>
                    </m:oMath>
                  </m:oMathPara>
                </a14:m>
                <a:endParaRPr lang="en-US" altLang="zh-CN" sz="2400" dirty="0" smtClean="0">
                  <a:solidFill>
                    <a:schemeClr val="tx1"/>
                  </a:solidFill>
                </a:endParaRPr>
              </a:p>
              <a:p>
                <a:pPr marL="342900" indent="-342900" algn="just">
                  <a:spcBef>
                    <a:spcPct val="60000"/>
                  </a:spcBef>
                  <a:buClr>
                    <a:schemeClr val="bg2"/>
                  </a:buClr>
                  <a:buSzPct val="50000"/>
                  <a:buFont typeface="Wingdings" pitchFamily="2" charset="2"/>
                  <a:buChar char="n"/>
                </a:pPr>
                <a:r>
                  <a:rPr lang="en-US" altLang="zh-CN" sz="2400" dirty="0" smtClean="0">
                    <a:solidFill>
                      <a:srgbClr val="FF0000"/>
                    </a:solidFill>
                  </a:rPr>
                  <a:t>Merge Rule</a:t>
                </a:r>
                <a:r>
                  <a:rPr lang="en-US" altLang="zh-CN" sz="2400" dirty="0">
                    <a:solidFill>
                      <a:srgbClr val="FF0000"/>
                    </a:solidFill>
                  </a:rPr>
                  <a:t>: </a:t>
                </a:r>
                <a:r>
                  <a:rPr lang="en-US" altLang="zh-CN" sz="2400" dirty="0">
                    <a:solidFill>
                      <a:schemeClr val="tx1"/>
                    </a:solidFill>
                  </a:rPr>
                  <a:t>Merge any set of coalitions </a:t>
                </a:r>
                <a14:m>
                  <m:oMath xmlns:m="http://schemas.openxmlformats.org/officeDocument/2006/math" xmlns="">
                    <m:d>
                      <m:dPr>
                        <m:begChr m:val="{"/>
                        <m:endChr m:val="}"/>
                        <m:ctrlPr>
                          <a:rPr lang="zh-CN" altLang="en-US" sz="2400" i="1" smtClean="0">
                            <a:solidFill>
                              <a:schemeClr val="tx1"/>
                            </a:solidFill>
                            <a:latin typeface="Cambria Math"/>
                          </a:rPr>
                        </m:ctrlPr>
                      </m:dPr>
                      <m:e>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a:solidFill>
                                  <a:schemeClr val="tx1"/>
                                </a:solidFill>
                                <a:latin typeface="Cambria Math"/>
                              </a:rPr>
                              <m:t>1</m:t>
                            </m:r>
                          </m:sub>
                        </m:sSub>
                        <m:r>
                          <a:rPr lang="zh-CN" altLang="en-US" sz="2400">
                            <a:solidFill>
                              <a:schemeClr val="tx1"/>
                            </a:solidFill>
                            <a:latin typeface="Cambria Math"/>
                          </a:rPr>
                          <m:t>,…,</m:t>
                        </m:r>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i="1">
                                <a:solidFill>
                                  <a:schemeClr val="tx1"/>
                                </a:solidFill>
                                <a:latin typeface="Cambria Math"/>
                              </a:rPr>
                              <m:t>𝑙</m:t>
                            </m:r>
                          </m:sub>
                        </m:sSub>
                      </m:e>
                    </m:d>
                  </m:oMath>
                </a14:m>
                <a:r>
                  <a:rPr lang="en-US" altLang="zh-CN" sz="2400" dirty="0">
                    <a:solidFill>
                      <a:schemeClr val="tx1"/>
                    </a:solidFill>
                  </a:rPr>
                  <a:t> whenever the </a:t>
                </a:r>
                <a:r>
                  <a:rPr lang="en-US" altLang="zh-CN" sz="2400" dirty="0" smtClean="0">
                    <a:solidFill>
                      <a:schemeClr val="tx1"/>
                    </a:solidFill>
                  </a:rPr>
                  <a:t>merged form </a:t>
                </a:r>
                <a:r>
                  <a:rPr lang="en-US" altLang="zh-CN" sz="2400" dirty="0">
                    <a:solidFill>
                      <a:schemeClr val="tx1"/>
                    </a:solidFill>
                  </a:rPr>
                  <a:t>is preferred, i.e., where </a:t>
                </a:r>
                <a14:m>
                  <m:oMath xmlns:m="http://schemas.openxmlformats.org/officeDocument/2006/math" xmlns="">
                    <m:d>
                      <m:dPr>
                        <m:begChr m:val="{"/>
                        <m:endChr m:val="}"/>
                        <m:ctrlPr>
                          <a:rPr lang="zh-CN" altLang="en-US" sz="2400" i="1">
                            <a:latin typeface="Cambria Math"/>
                          </a:rPr>
                        </m:ctrlPr>
                      </m:dPr>
                      <m:e>
                        <m:limUpp>
                          <m:limUppPr>
                            <m:ctrlPr>
                              <a:rPr lang="zh-CN" altLang="en-US" sz="2400" i="1">
                                <a:latin typeface="Cambria Math"/>
                              </a:rPr>
                            </m:ctrlPr>
                          </m:limUppPr>
                          <m:e>
                            <m:limLow>
                              <m:limLowPr>
                                <m:ctrlPr>
                                  <a:rPr lang="zh-CN" altLang="en-US" sz="2400" i="1">
                                    <a:latin typeface="Cambria Math"/>
                                  </a:rPr>
                                </m:ctrlPr>
                              </m:limLowPr>
                              <m:e>
                                <m:r>
                                  <a:rPr lang="zh-CN" altLang="en-US" sz="2400">
                                    <a:latin typeface="Cambria Math"/>
                                  </a:rPr>
                                  <m:t>∪</m:t>
                                </m:r>
                              </m:e>
                              <m:lim>
                                <m:r>
                                  <a:rPr lang="zh-CN" altLang="en-US" sz="2400" i="1">
                                    <a:latin typeface="Cambria Math"/>
                                  </a:rPr>
                                  <m:t>𝑗</m:t>
                                </m:r>
                                <m:r>
                                  <a:rPr lang="zh-CN" altLang="en-US" sz="2400">
                                    <a:latin typeface="Cambria Math"/>
                                  </a:rPr>
                                  <m:t>=1</m:t>
                                </m:r>
                              </m:lim>
                            </m:limLow>
                          </m:e>
                          <m:lim>
                            <m:r>
                              <a:rPr lang="zh-CN" altLang="en-US" sz="2400" i="1">
                                <a:latin typeface="Cambria Math"/>
                              </a:rPr>
                              <m:t>𝑙</m:t>
                            </m:r>
                          </m:lim>
                        </m:limUpp>
                        <m:sSub>
                          <m:sSubPr>
                            <m:ctrlPr>
                              <a:rPr lang="zh-CN" altLang="en-US" sz="2400" i="1">
                                <a:latin typeface="Cambria Math"/>
                              </a:rPr>
                            </m:ctrlPr>
                          </m:sSubPr>
                          <m:e>
                            <m:r>
                              <a:rPr lang="zh-CN" altLang="en-US" sz="2400">
                                <a:latin typeface="Cambria Math"/>
                              </a:rPr>
                              <m:t>𝒮</m:t>
                            </m:r>
                          </m:e>
                          <m:sub>
                            <m:r>
                              <a:rPr lang="zh-CN" altLang="en-US" sz="2400" i="1">
                                <a:latin typeface="Cambria Math"/>
                              </a:rPr>
                              <m:t>𝑗</m:t>
                            </m:r>
                          </m:sub>
                        </m:sSub>
                      </m:e>
                    </m:d>
                    <m:r>
                      <a:rPr lang="zh-CN" altLang="en-US" sz="2400">
                        <a:latin typeface="Cambria Math"/>
                      </a:rPr>
                      <m:t>≻</m:t>
                    </m:r>
                    <m:d>
                      <m:dPr>
                        <m:begChr m:val="{"/>
                        <m:endChr m:val="}"/>
                        <m:ctrlPr>
                          <a:rPr lang="zh-CN" altLang="en-US" sz="2400" i="1">
                            <a:latin typeface="Cambria Math"/>
                          </a:rPr>
                        </m:ctrlPr>
                      </m:dPr>
                      <m:e>
                        <m:sSub>
                          <m:sSubPr>
                            <m:ctrlPr>
                              <a:rPr lang="zh-CN" altLang="en-US" sz="2400" i="1">
                                <a:latin typeface="Cambria Math"/>
                              </a:rPr>
                            </m:ctrlPr>
                          </m:sSubPr>
                          <m:e>
                            <m:r>
                              <a:rPr lang="zh-CN" altLang="en-US" sz="2400">
                                <a:latin typeface="Cambria Math"/>
                              </a:rPr>
                              <m:t>𝒮</m:t>
                            </m:r>
                          </m:e>
                          <m:sub>
                            <m:r>
                              <a:rPr lang="zh-CN" altLang="en-US" sz="2400">
                                <a:latin typeface="Cambria Math"/>
                              </a:rPr>
                              <m:t>1</m:t>
                            </m:r>
                          </m:sub>
                        </m:sSub>
                        <m:r>
                          <a:rPr lang="zh-CN" altLang="en-US" sz="2400">
                            <a:latin typeface="Cambria Math"/>
                          </a:rPr>
                          <m:t>,…,</m:t>
                        </m:r>
                        <m:sSub>
                          <m:sSubPr>
                            <m:ctrlPr>
                              <a:rPr lang="zh-CN" altLang="en-US" sz="2400" i="1">
                                <a:latin typeface="Cambria Math"/>
                              </a:rPr>
                            </m:ctrlPr>
                          </m:sSubPr>
                          <m:e>
                            <m:r>
                              <a:rPr lang="zh-CN" altLang="en-US" sz="2400">
                                <a:latin typeface="Cambria Math"/>
                              </a:rPr>
                              <m:t>𝒮</m:t>
                            </m:r>
                          </m:e>
                          <m:sub>
                            <m:r>
                              <a:rPr lang="zh-CN" altLang="en-US" sz="2400" i="1">
                                <a:latin typeface="Cambria Math"/>
                              </a:rPr>
                              <m:t>𝑙</m:t>
                            </m:r>
                          </m:sub>
                        </m:sSub>
                      </m:e>
                    </m:d>
                  </m:oMath>
                </a14:m>
                <a:r>
                  <a:rPr lang="en-US" altLang="zh-CN" sz="2400" dirty="0">
                    <a:solidFill>
                      <a:schemeClr val="tx1"/>
                    </a:solidFill>
                  </a:rPr>
                  <a:t>, then, </a:t>
                </a:r>
                <a14:m>
                  <m:oMath xmlns:m="http://schemas.openxmlformats.org/officeDocument/2006/math" xmlns="">
                    <m:d>
                      <m:dPr>
                        <m:begChr m:val="{"/>
                        <m:endChr m:val="}"/>
                        <m:ctrlPr>
                          <a:rPr lang="zh-CN" altLang="en-US" sz="2400" i="1">
                            <a:latin typeface="Cambria Math"/>
                          </a:rPr>
                        </m:ctrlPr>
                      </m:dPr>
                      <m:e>
                        <m:sSub>
                          <m:sSubPr>
                            <m:ctrlPr>
                              <a:rPr lang="zh-CN" altLang="en-US" sz="2400" i="1">
                                <a:latin typeface="Cambria Math"/>
                              </a:rPr>
                            </m:ctrlPr>
                          </m:sSubPr>
                          <m:e>
                            <m:r>
                              <a:rPr lang="zh-CN" altLang="en-US" sz="2400">
                                <a:latin typeface="Cambria Math"/>
                              </a:rPr>
                              <m:t>𝒮</m:t>
                            </m:r>
                          </m:e>
                          <m:sub>
                            <m:r>
                              <a:rPr lang="zh-CN" altLang="en-US" sz="2400">
                                <a:latin typeface="Cambria Math"/>
                              </a:rPr>
                              <m:t>1</m:t>
                            </m:r>
                          </m:sub>
                        </m:sSub>
                        <m:r>
                          <a:rPr lang="zh-CN" altLang="en-US" sz="2400">
                            <a:latin typeface="Cambria Math"/>
                          </a:rPr>
                          <m:t>,…,</m:t>
                        </m:r>
                        <m:sSub>
                          <m:sSubPr>
                            <m:ctrlPr>
                              <a:rPr lang="zh-CN" altLang="en-US" sz="2400" i="1">
                                <a:latin typeface="Cambria Math"/>
                              </a:rPr>
                            </m:ctrlPr>
                          </m:sSubPr>
                          <m:e>
                            <m:r>
                              <a:rPr lang="zh-CN" altLang="en-US" sz="2400">
                                <a:latin typeface="Cambria Math"/>
                              </a:rPr>
                              <m:t>𝒮</m:t>
                            </m:r>
                          </m:e>
                          <m:sub>
                            <m:r>
                              <a:rPr lang="zh-CN" altLang="en-US" sz="2400" i="1">
                                <a:latin typeface="Cambria Math"/>
                              </a:rPr>
                              <m:t>𝑙</m:t>
                            </m:r>
                          </m:sub>
                        </m:sSub>
                      </m:e>
                    </m:d>
                    <m:r>
                      <a:rPr lang="zh-CN" altLang="en-US" sz="2400">
                        <a:latin typeface="Cambria Math"/>
                      </a:rPr>
                      <m:t>→</m:t>
                    </m:r>
                    <m:d>
                      <m:dPr>
                        <m:begChr m:val="{"/>
                        <m:endChr m:val="}"/>
                        <m:ctrlPr>
                          <a:rPr lang="zh-CN" altLang="en-US" sz="2400" i="1">
                            <a:latin typeface="Cambria Math"/>
                          </a:rPr>
                        </m:ctrlPr>
                      </m:dPr>
                      <m:e>
                        <m:limUpp>
                          <m:limUppPr>
                            <m:ctrlPr>
                              <a:rPr lang="zh-CN" altLang="en-US" sz="2400" i="1">
                                <a:latin typeface="Cambria Math"/>
                              </a:rPr>
                            </m:ctrlPr>
                          </m:limUppPr>
                          <m:e>
                            <m:limLow>
                              <m:limLowPr>
                                <m:ctrlPr>
                                  <a:rPr lang="zh-CN" altLang="en-US" sz="2400" i="1">
                                    <a:latin typeface="Cambria Math"/>
                                  </a:rPr>
                                </m:ctrlPr>
                              </m:limLowPr>
                              <m:e>
                                <m:r>
                                  <a:rPr lang="zh-CN" altLang="en-US" sz="2400">
                                    <a:latin typeface="Cambria Math"/>
                                  </a:rPr>
                                  <m:t>∪</m:t>
                                </m:r>
                              </m:e>
                              <m:lim>
                                <m:r>
                                  <a:rPr lang="zh-CN" altLang="en-US" sz="2400" i="1">
                                    <a:latin typeface="Cambria Math"/>
                                  </a:rPr>
                                  <m:t>𝑗</m:t>
                                </m:r>
                                <m:r>
                                  <a:rPr lang="zh-CN" altLang="en-US" sz="2400">
                                    <a:latin typeface="Cambria Math"/>
                                  </a:rPr>
                                  <m:t>=1</m:t>
                                </m:r>
                              </m:lim>
                            </m:limLow>
                          </m:e>
                          <m:lim>
                            <m:r>
                              <a:rPr lang="zh-CN" altLang="en-US" sz="2400" i="1">
                                <a:latin typeface="Cambria Math"/>
                              </a:rPr>
                              <m:t>𝑙</m:t>
                            </m:r>
                          </m:lim>
                        </m:limUpp>
                        <m:sSub>
                          <m:sSubPr>
                            <m:ctrlPr>
                              <a:rPr lang="zh-CN" altLang="en-US" sz="2400" i="1">
                                <a:latin typeface="Cambria Math"/>
                              </a:rPr>
                            </m:ctrlPr>
                          </m:sSubPr>
                          <m:e>
                            <m:r>
                              <a:rPr lang="zh-CN" altLang="en-US" sz="2400">
                                <a:latin typeface="Cambria Math"/>
                              </a:rPr>
                              <m:t>𝒮</m:t>
                            </m:r>
                          </m:e>
                          <m:sub>
                            <m:r>
                              <a:rPr lang="zh-CN" altLang="en-US" sz="2400" i="1">
                                <a:latin typeface="Cambria Math"/>
                              </a:rPr>
                              <m:t>𝑗</m:t>
                            </m:r>
                          </m:sub>
                        </m:sSub>
                      </m:e>
                    </m:d>
                  </m:oMath>
                </a14:m>
                <a:r>
                  <a:rPr lang="en-US" altLang="zh-CN" sz="2400" dirty="0" smtClean="0">
                    <a:solidFill>
                      <a:schemeClr val="tx1"/>
                    </a:solidFill>
                  </a:rPr>
                  <a:t>.</a:t>
                </a:r>
              </a:p>
              <a:p>
                <a:pPr marL="342900" indent="-342900" algn="just">
                  <a:spcBef>
                    <a:spcPct val="60000"/>
                  </a:spcBef>
                  <a:buClr>
                    <a:schemeClr val="bg2"/>
                  </a:buClr>
                  <a:buSzPct val="50000"/>
                  <a:buFont typeface="Wingdings" pitchFamily="2" charset="2"/>
                  <a:buChar char="n"/>
                </a:pPr>
                <a:r>
                  <a:rPr lang="en-US" altLang="zh-CN" sz="2400" dirty="0" smtClean="0">
                    <a:solidFill>
                      <a:srgbClr val="FF0000"/>
                    </a:solidFill>
                  </a:rPr>
                  <a:t>Split </a:t>
                </a:r>
                <a:r>
                  <a:rPr lang="en-US" altLang="zh-CN" sz="2400" dirty="0">
                    <a:solidFill>
                      <a:srgbClr val="FF0000"/>
                    </a:solidFill>
                  </a:rPr>
                  <a:t>Rule: </a:t>
                </a:r>
                <a:r>
                  <a:rPr lang="en-US" altLang="zh-CN" sz="2400" dirty="0">
                    <a:solidFill>
                      <a:schemeClr val="tx1"/>
                    </a:solidFill>
                  </a:rPr>
                  <a:t>Split any </a:t>
                </a:r>
                <a:r>
                  <a:rPr lang="en-US" altLang="zh-CN" sz="2400" dirty="0" smtClean="0">
                    <a:solidFill>
                      <a:schemeClr val="tx1"/>
                    </a:solidFill>
                  </a:rPr>
                  <a:t>coalition </a:t>
                </a:r>
                <a14:m>
                  <m:oMath xmlns:m="http://schemas.openxmlformats.org/officeDocument/2006/math" xmlns="">
                    <m:d>
                      <m:dPr>
                        <m:begChr m:val="{"/>
                        <m:endChr m:val="}"/>
                        <m:ctrlPr>
                          <a:rPr lang="zh-CN" altLang="en-US" sz="2400" i="1">
                            <a:solidFill>
                              <a:schemeClr val="tx1"/>
                            </a:solidFill>
                            <a:latin typeface="Cambria Math"/>
                          </a:rPr>
                        </m:ctrlPr>
                      </m:dPr>
                      <m:e>
                        <m:limUpp>
                          <m:limUppPr>
                            <m:ctrlPr>
                              <a:rPr lang="zh-CN" altLang="en-US" sz="2400" i="1">
                                <a:solidFill>
                                  <a:schemeClr val="tx1"/>
                                </a:solidFill>
                                <a:latin typeface="Cambria Math"/>
                              </a:rPr>
                            </m:ctrlPr>
                          </m:limUppPr>
                          <m:e>
                            <m:limLow>
                              <m:limLowPr>
                                <m:ctrlPr>
                                  <a:rPr lang="zh-CN" altLang="en-US" sz="2400" i="1">
                                    <a:solidFill>
                                      <a:schemeClr val="tx1"/>
                                    </a:solidFill>
                                    <a:latin typeface="Cambria Math"/>
                                  </a:rPr>
                                </m:ctrlPr>
                              </m:limLowPr>
                              <m:e>
                                <m:r>
                                  <a:rPr lang="zh-CN" altLang="en-US" sz="2400">
                                    <a:solidFill>
                                      <a:schemeClr val="tx1"/>
                                    </a:solidFill>
                                    <a:latin typeface="Cambria Math"/>
                                  </a:rPr>
                                  <m:t>∪</m:t>
                                </m:r>
                              </m:e>
                              <m:lim>
                                <m:r>
                                  <a:rPr lang="zh-CN" altLang="en-US" sz="2400" i="1">
                                    <a:solidFill>
                                      <a:schemeClr val="tx1"/>
                                    </a:solidFill>
                                    <a:latin typeface="Cambria Math"/>
                                  </a:rPr>
                                  <m:t>𝑗</m:t>
                                </m:r>
                                <m:r>
                                  <a:rPr lang="zh-CN" altLang="en-US" sz="2400">
                                    <a:solidFill>
                                      <a:schemeClr val="tx1"/>
                                    </a:solidFill>
                                    <a:latin typeface="Cambria Math"/>
                                  </a:rPr>
                                  <m:t>=1</m:t>
                                </m:r>
                              </m:lim>
                            </m:limLow>
                          </m:e>
                          <m:lim>
                            <m:r>
                              <a:rPr lang="zh-CN" altLang="en-US" sz="2400" i="1">
                                <a:solidFill>
                                  <a:schemeClr val="tx1"/>
                                </a:solidFill>
                                <a:latin typeface="Cambria Math"/>
                              </a:rPr>
                              <m:t>𝑙</m:t>
                            </m:r>
                          </m:lim>
                        </m:limUpp>
                        <m:sSub>
                          <m:sSubPr>
                            <m:ctrlPr>
                              <a:rPr lang="zh-CN" altLang="en-US" sz="2400" i="1">
                                <a:solidFill>
                                  <a:schemeClr val="tx1"/>
                                </a:solidFill>
                                <a:latin typeface="Cambria Math"/>
                              </a:rPr>
                            </m:ctrlPr>
                          </m:sSubPr>
                          <m:e>
                            <m:r>
                              <a:rPr lang="zh-CN" altLang="en-US" sz="2400">
                                <a:solidFill>
                                  <a:schemeClr val="tx1"/>
                                </a:solidFill>
                                <a:latin typeface="Cambria Math"/>
                              </a:rPr>
                              <m:t>𝒮</m:t>
                            </m:r>
                          </m:e>
                          <m:sub>
                            <m:r>
                              <a:rPr lang="zh-CN" altLang="en-US" sz="2400" i="1">
                                <a:solidFill>
                                  <a:schemeClr val="tx1"/>
                                </a:solidFill>
                                <a:latin typeface="Cambria Math"/>
                              </a:rPr>
                              <m:t>𝑗</m:t>
                            </m:r>
                          </m:sub>
                        </m:sSub>
                      </m:e>
                    </m:d>
                  </m:oMath>
                </a14:m>
                <a:r>
                  <a:rPr lang="en-US" altLang="zh-CN" sz="2400" dirty="0" smtClean="0">
                    <a:solidFill>
                      <a:schemeClr val="tx1"/>
                    </a:solidFill>
                  </a:rPr>
                  <a:t> whenever </a:t>
                </a:r>
                <a:r>
                  <a:rPr lang="en-US" altLang="zh-CN" sz="2400" dirty="0">
                    <a:solidFill>
                      <a:schemeClr val="tx1"/>
                    </a:solidFill>
                  </a:rPr>
                  <a:t>a split form is preferred, i.e., where </a:t>
                </a:r>
                <a14:m>
                  <m:oMath xmlns:m="http://schemas.openxmlformats.org/officeDocument/2006/math" xmlns="">
                    <m:d>
                      <m:dPr>
                        <m:begChr m:val="{"/>
                        <m:endChr m:val="}"/>
                        <m:ctrlPr>
                          <a:rPr lang="zh-CN" altLang="en-US" sz="2400" i="1">
                            <a:latin typeface="Cambria Math"/>
                          </a:rPr>
                        </m:ctrlPr>
                      </m:dPr>
                      <m:e>
                        <m:sSub>
                          <m:sSubPr>
                            <m:ctrlPr>
                              <a:rPr lang="zh-CN" altLang="en-US" sz="2400" i="1">
                                <a:latin typeface="Cambria Math"/>
                              </a:rPr>
                            </m:ctrlPr>
                          </m:sSubPr>
                          <m:e>
                            <m:r>
                              <a:rPr lang="zh-CN" altLang="en-US" sz="2400">
                                <a:latin typeface="Cambria Math"/>
                              </a:rPr>
                              <m:t>𝒮</m:t>
                            </m:r>
                          </m:e>
                          <m:sub>
                            <m:r>
                              <a:rPr lang="zh-CN" altLang="en-US" sz="2400">
                                <a:latin typeface="Cambria Math"/>
                              </a:rPr>
                              <m:t>1</m:t>
                            </m:r>
                          </m:sub>
                        </m:sSub>
                        <m:r>
                          <a:rPr lang="zh-CN" altLang="en-US" sz="2400">
                            <a:latin typeface="Cambria Math"/>
                          </a:rPr>
                          <m:t>,…,</m:t>
                        </m:r>
                        <m:sSub>
                          <m:sSubPr>
                            <m:ctrlPr>
                              <a:rPr lang="zh-CN" altLang="en-US" sz="2400" i="1">
                                <a:latin typeface="Cambria Math"/>
                              </a:rPr>
                            </m:ctrlPr>
                          </m:sSubPr>
                          <m:e>
                            <m:r>
                              <a:rPr lang="zh-CN" altLang="en-US" sz="2400">
                                <a:latin typeface="Cambria Math"/>
                              </a:rPr>
                              <m:t>𝒮</m:t>
                            </m:r>
                          </m:e>
                          <m:sub>
                            <m:r>
                              <a:rPr lang="zh-CN" altLang="en-US" sz="2400" i="1">
                                <a:latin typeface="Cambria Math"/>
                              </a:rPr>
                              <m:t>𝑙</m:t>
                            </m:r>
                          </m:sub>
                        </m:sSub>
                      </m:e>
                    </m:d>
                    <m:r>
                      <a:rPr lang="zh-CN" altLang="en-US" sz="2400">
                        <a:latin typeface="Cambria Math"/>
                      </a:rPr>
                      <m:t>≻</m:t>
                    </m:r>
                    <m:d>
                      <m:dPr>
                        <m:begChr m:val="{"/>
                        <m:endChr m:val="}"/>
                        <m:ctrlPr>
                          <a:rPr lang="zh-CN" altLang="en-US" sz="2400" i="1">
                            <a:latin typeface="Cambria Math"/>
                          </a:rPr>
                        </m:ctrlPr>
                      </m:dPr>
                      <m:e>
                        <m:limUpp>
                          <m:limUppPr>
                            <m:ctrlPr>
                              <a:rPr lang="zh-CN" altLang="en-US" sz="2400" i="1">
                                <a:latin typeface="Cambria Math"/>
                              </a:rPr>
                            </m:ctrlPr>
                          </m:limUppPr>
                          <m:e>
                            <m:limLow>
                              <m:limLowPr>
                                <m:ctrlPr>
                                  <a:rPr lang="zh-CN" altLang="en-US" sz="2400" i="1">
                                    <a:latin typeface="Cambria Math"/>
                                  </a:rPr>
                                </m:ctrlPr>
                              </m:limLowPr>
                              <m:e>
                                <m:r>
                                  <a:rPr lang="zh-CN" altLang="en-US" sz="2400">
                                    <a:latin typeface="Cambria Math"/>
                                  </a:rPr>
                                  <m:t>∪</m:t>
                                </m:r>
                              </m:e>
                              <m:lim>
                                <m:r>
                                  <a:rPr lang="zh-CN" altLang="en-US" sz="2400" i="1">
                                    <a:latin typeface="Cambria Math"/>
                                  </a:rPr>
                                  <m:t>𝑗</m:t>
                                </m:r>
                                <m:r>
                                  <a:rPr lang="zh-CN" altLang="en-US" sz="2400">
                                    <a:latin typeface="Cambria Math"/>
                                  </a:rPr>
                                  <m:t>=1</m:t>
                                </m:r>
                              </m:lim>
                            </m:limLow>
                          </m:e>
                          <m:lim>
                            <m:r>
                              <a:rPr lang="zh-CN" altLang="en-US" sz="2400" i="1">
                                <a:latin typeface="Cambria Math"/>
                              </a:rPr>
                              <m:t>𝑙</m:t>
                            </m:r>
                          </m:lim>
                        </m:limUpp>
                        <m:sSub>
                          <m:sSubPr>
                            <m:ctrlPr>
                              <a:rPr lang="zh-CN" altLang="en-US" sz="2400" i="1">
                                <a:latin typeface="Cambria Math"/>
                              </a:rPr>
                            </m:ctrlPr>
                          </m:sSubPr>
                          <m:e>
                            <m:r>
                              <a:rPr lang="zh-CN" altLang="en-US" sz="2400">
                                <a:latin typeface="Cambria Math"/>
                              </a:rPr>
                              <m:t>𝒮</m:t>
                            </m:r>
                          </m:e>
                          <m:sub>
                            <m:r>
                              <a:rPr lang="zh-CN" altLang="en-US" sz="2400" i="1">
                                <a:latin typeface="Cambria Math"/>
                              </a:rPr>
                              <m:t>𝑗</m:t>
                            </m:r>
                          </m:sub>
                        </m:sSub>
                      </m:e>
                    </m:d>
                  </m:oMath>
                </a14:m>
                <a:r>
                  <a:rPr lang="en-US" altLang="zh-CN" sz="2400" dirty="0" smtClean="0">
                    <a:solidFill>
                      <a:schemeClr val="tx1"/>
                    </a:solidFill>
                  </a:rPr>
                  <a:t>, then, </a:t>
                </a:r>
                <a14:m>
                  <m:oMath xmlns:m="http://schemas.openxmlformats.org/officeDocument/2006/math" xmlns="">
                    <m:d>
                      <m:dPr>
                        <m:begChr m:val="{"/>
                        <m:endChr m:val="}"/>
                        <m:ctrlPr>
                          <a:rPr lang="zh-CN" altLang="en-US" sz="2400" i="1">
                            <a:latin typeface="Cambria Math"/>
                          </a:rPr>
                        </m:ctrlPr>
                      </m:dPr>
                      <m:e>
                        <m:limUpp>
                          <m:limUppPr>
                            <m:ctrlPr>
                              <a:rPr lang="zh-CN" altLang="en-US" sz="2400" i="1">
                                <a:latin typeface="Cambria Math"/>
                              </a:rPr>
                            </m:ctrlPr>
                          </m:limUppPr>
                          <m:e>
                            <m:limLow>
                              <m:limLowPr>
                                <m:ctrlPr>
                                  <a:rPr lang="zh-CN" altLang="en-US" sz="2400" i="1">
                                    <a:latin typeface="Cambria Math"/>
                                  </a:rPr>
                                </m:ctrlPr>
                              </m:limLowPr>
                              <m:e>
                                <m:r>
                                  <a:rPr lang="zh-CN" altLang="en-US" sz="2400">
                                    <a:latin typeface="Cambria Math"/>
                                  </a:rPr>
                                  <m:t>∪</m:t>
                                </m:r>
                              </m:e>
                              <m:lim>
                                <m:r>
                                  <a:rPr lang="zh-CN" altLang="en-US" sz="2400" i="1">
                                    <a:latin typeface="Cambria Math"/>
                                  </a:rPr>
                                  <m:t>𝑗</m:t>
                                </m:r>
                                <m:r>
                                  <a:rPr lang="zh-CN" altLang="en-US" sz="2400">
                                    <a:latin typeface="Cambria Math"/>
                                  </a:rPr>
                                  <m:t>=1</m:t>
                                </m:r>
                              </m:lim>
                            </m:limLow>
                          </m:e>
                          <m:lim>
                            <m:r>
                              <a:rPr lang="zh-CN" altLang="en-US" sz="2400" i="1">
                                <a:latin typeface="Cambria Math"/>
                              </a:rPr>
                              <m:t>𝑙</m:t>
                            </m:r>
                          </m:lim>
                        </m:limUpp>
                        <m:sSub>
                          <m:sSubPr>
                            <m:ctrlPr>
                              <a:rPr lang="zh-CN" altLang="en-US" sz="2400" i="1">
                                <a:latin typeface="Cambria Math"/>
                              </a:rPr>
                            </m:ctrlPr>
                          </m:sSubPr>
                          <m:e>
                            <m:r>
                              <a:rPr lang="zh-CN" altLang="en-US" sz="2400">
                                <a:latin typeface="Cambria Math"/>
                              </a:rPr>
                              <m:t>𝒮</m:t>
                            </m:r>
                          </m:e>
                          <m:sub>
                            <m:r>
                              <a:rPr lang="zh-CN" altLang="en-US" sz="2400" i="1">
                                <a:latin typeface="Cambria Math"/>
                              </a:rPr>
                              <m:t>𝑗</m:t>
                            </m:r>
                          </m:sub>
                        </m:sSub>
                      </m:e>
                    </m:d>
                    <m:r>
                      <a:rPr lang="zh-CN" altLang="en-US" sz="2400">
                        <a:latin typeface="Cambria Math"/>
                      </a:rPr>
                      <m:t>→</m:t>
                    </m:r>
                    <m:d>
                      <m:dPr>
                        <m:begChr m:val="{"/>
                        <m:endChr m:val="}"/>
                        <m:ctrlPr>
                          <a:rPr lang="zh-CN" altLang="en-US" sz="2400" i="1">
                            <a:latin typeface="Cambria Math"/>
                          </a:rPr>
                        </m:ctrlPr>
                      </m:dPr>
                      <m:e>
                        <m:sSub>
                          <m:sSubPr>
                            <m:ctrlPr>
                              <a:rPr lang="zh-CN" altLang="en-US" sz="2400" i="1">
                                <a:latin typeface="Cambria Math"/>
                              </a:rPr>
                            </m:ctrlPr>
                          </m:sSubPr>
                          <m:e>
                            <m:r>
                              <a:rPr lang="zh-CN" altLang="en-US" sz="2400">
                                <a:latin typeface="Cambria Math"/>
                              </a:rPr>
                              <m:t>𝒮</m:t>
                            </m:r>
                          </m:e>
                          <m:sub>
                            <m:r>
                              <a:rPr lang="zh-CN" altLang="en-US" sz="2400">
                                <a:latin typeface="Cambria Math"/>
                              </a:rPr>
                              <m:t>1</m:t>
                            </m:r>
                          </m:sub>
                        </m:sSub>
                        <m:r>
                          <a:rPr lang="zh-CN" altLang="en-US" sz="2400">
                            <a:latin typeface="Cambria Math"/>
                          </a:rPr>
                          <m:t>,…,</m:t>
                        </m:r>
                        <m:sSub>
                          <m:sSubPr>
                            <m:ctrlPr>
                              <a:rPr lang="zh-CN" altLang="en-US" sz="2400" i="1">
                                <a:latin typeface="Cambria Math"/>
                              </a:rPr>
                            </m:ctrlPr>
                          </m:sSubPr>
                          <m:e>
                            <m:r>
                              <a:rPr lang="zh-CN" altLang="en-US" sz="2400">
                                <a:latin typeface="Cambria Math"/>
                              </a:rPr>
                              <m:t>𝒮</m:t>
                            </m:r>
                          </m:e>
                          <m:sub>
                            <m:r>
                              <a:rPr lang="zh-CN" altLang="en-US" sz="2400" i="1">
                                <a:latin typeface="Cambria Math"/>
                              </a:rPr>
                              <m:t>𝑙</m:t>
                            </m:r>
                          </m:sub>
                        </m:sSub>
                      </m:e>
                    </m:d>
                  </m:oMath>
                </a14:m>
                <a:r>
                  <a:rPr lang="en-US" altLang="zh-CN" sz="2400" dirty="0" smtClean="0">
                    <a:solidFill>
                      <a:schemeClr val="tx1"/>
                    </a:solidFill>
                  </a:rPr>
                  <a:t>.</a:t>
                </a:r>
                <a:endParaRPr lang="en-US" altLang="zh-CN" sz="2400" dirty="0">
                  <a:solidFill>
                    <a:schemeClr val="tx1"/>
                  </a:solidFill>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843" t="-1503" r="-2897" b="-114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 xmlns:p14="http://schemas.microsoft.com/office/powerpoint/2010/main" val="1053644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392113" y="493712"/>
            <a:ext cx="8359775" cy="506396"/>
          </a:xfrm>
        </p:spPr>
        <p:txBody>
          <a:bodyPr/>
          <a:lstStyle/>
          <a:p>
            <a:pPr algn="ctr"/>
            <a:r>
              <a:rPr lang="en-US" altLang="zh-CN" sz="3200" dirty="0">
                <a:solidFill>
                  <a:srgbClr val="0070C0"/>
                </a:solidFill>
                <a:latin typeface="+mn-lt"/>
                <a:ea typeface="黑体" pitchFamily="2" charset="-122"/>
              </a:rPr>
              <a:t>Scenario A: Cellular Unaware</a:t>
            </a:r>
          </a:p>
        </p:txBody>
      </p:sp>
      <p:grpSp>
        <p:nvGrpSpPr>
          <p:cNvPr id="4" name="Group 595"/>
          <p:cNvGrpSpPr>
            <a:grpSpLocks/>
          </p:cNvGrpSpPr>
          <p:nvPr/>
        </p:nvGrpSpPr>
        <p:grpSpPr bwMode="auto">
          <a:xfrm>
            <a:off x="523875" y="1508111"/>
            <a:ext cx="3402013" cy="2305050"/>
            <a:chOff x="366" y="1008"/>
            <a:chExt cx="2143" cy="1452"/>
          </a:xfrm>
        </p:grpSpPr>
        <p:sp>
          <p:nvSpPr>
            <p:cNvPr id="17750" name="AutoShape 342"/>
            <p:cNvSpPr>
              <a:spLocks noChangeArrowheads="1"/>
            </p:cNvSpPr>
            <p:nvPr/>
          </p:nvSpPr>
          <p:spPr bwMode="auto">
            <a:xfrm rot="15700001" flipV="1">
              <a:off x="1719" y="1584"/>
              <a:ext cx="633" cy="835"/>
            </a:xfrm>
            <a:custGeom>
              <a:avLst/>
              <a:gdLst>
                <a:gd name="G0" fmla="+- -5555137 0 0"/>
                <a:gd name="G1" fmla="+- 10791459 0 0"/>
                <a:gd name="G2" fmla="+- -5555137 0 10791459"/>
                <a:gd name="G3" fmla="+- 10800 0 0"/>
                <a:gd name="G4" fmla="+- 0 0 -5555137"/>
                <a:gd name="T0" fmla="*/ 360 256 1"/>
                <a:gd name="T1" fmla="*/ 0 256 1"/>
                <a:gd name="G5" fmla="+- G2 T0 T1"/>
                <a:gd name="G6" fmla="?: G2 G2 G5"/>
                <a:gd name="G7" fmla="+- 0 0 G6"/>
                <a:gd name="G8" fmla="+- 9381 0 0"/>
                <a:gd name="G9" fmla="+- 0 0 10791459"/>
                <a:gd name="G10" fmla="+- 9381 0 2700"/>
                <a:gd name="G11" fmla="cos G10 -5555137"/>
                <a:gd name="G12" fmla="sin G10 -5555137"/>
                <a:gd name="G13" fmla="cos 13500 -5555137"/>
                <a:gd name="G14" fmla="sin 13500 -5555137"/>
                <a:gd name="G15" fmla="+- G11 10800 0"/>
                <a:gd name="G16" fmla="+- G12 10800 0"/>
                <a:gd name="G17" fmla="+- G13 10800 0"/>
                <a:gd name="G18" fmla="+- G14 10800 0"/>
                <a:gd name="G19" fmla="*/ 9381 1 2"/>
                <a:gd name="G20" fmla="+- G19 5400 0"/>
                <a:gd name="G21" fmla="cos G20 -5555137"/>
                <a:gd name="G22" fmla="sin G20 -5555137"/>
                <a:gd name="G23" fmla="+- G21 10800 0"/>
                <a:gd name="G24" fmla="+- G12 G23 G22"/>
                <a:gd name="G25" fmla="+- G22 G23 G11"/>
                <a:gd name="G26" fmla="cos 10800 -5555137"/>
                <a:gd name="G27" fmla="sin 10800 -5555137"/>
                <a:gd name="G28" fmla="cos 9381 -5555137"/>
                <a:gd name="G29" fmla="sin 9381 -5555137"/>
                <a:gd name="G30" fmla="+- G26 10800 0"/>
                <a:gd name="G31" fmla="+- G27 10800 0"/>
                <a:gd name="G32" fmla="+- G28 10800 0"/>
                <a:gd name="G33" fmla="+- G29 10800 0"/>
                <a:gd name="G34" fmla="+- G19 5400 0"/>
                <a:gd name="G35" fmla="cos G34 10791459"/>
                <a:gd name="G36" fmla="sin G34 10791459"/>
                <a:gd name="G37" fmla="+/ 10791459 -5555137 2"/>
                <a:gd name="T2" fmla="*/ 180 256 1"/>
                <a:gd name="T3" fmla="*/ 0 256 1"/>
                <a:gd name="G38" fmla="+- G37 T2 T3"/>
                <a:gd name="G39" fmla="?: G2 G37 G38"/>
                <a:gd name="G40" fmla="cos 10800 G39"/>
                <a:gd name="G41" fmla="sin 10800 G39"/>
                <a:gd name="G42" fmla="cos 9381 G39"/>
                <a:gd name="G43" fmla="sin 9381 G39"/>
                <a:gd name="G44" fmla="+- G40 10800 0"/>
                <a:gd name="G45" fmla="+- G41 10800 0"/>
                <a:gd name="G46" fmla="+- G42 10800 0"/>
                <a:gd name="G47" fmla="+- G43 10800 0"/>
                <a:gd name="G48" fmla="+- G35 10800 0"/>
                <a:gd name="G49" fmla="+- G36 10800 0"/>
                <a:gd name="T4" fmla="*/ 2520 w 21600"/>
                <a:gd name="T5" fmla="*/ 3865 h 21600"/>
                <a:gd name="T6" fmla="*/ 1068 w 21600"/>
                <a:gd name="T7" fmla="*/ 13468 h 21600"/>
                <a:gd name="T8" fmla="*/ 3608 w 21600"/>
                <a:gd name="T9" fmla="*/ 4776 h 21600"/>
                <a:gd name="T10" fmla="*/ 12031 w 21600"/>
                <a:gd name="T11" fmla="*/ -2644 h 21600"/>
                <a:gd name="T12" fmla="*/ 15115 w 21600"/>
                <a:gd name="T13" fmla="*/ 1062 h 21600"/>
                <a:gd name="T14" fmla="*/ 11409 w 21600"/>
                <a:gd name="T15" fmla="*/ 414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655" y="1458"/>
                  </a:moveTo>
                  <a:cubicBezTo>
                    <a:pt x="11371" y="1432"/>
                    <a:pt x="11085" y="1419"/>
                    <a:pt x="10800" y="1419"/>
                  </a:cubicBezTo>
                  <a:cubicBezTo>
                    <a:pt x="5619" y="1419"/>
                    <a:pt x="1419" y="5619"/>
                    <a:pt x="1419" y="10800"/>
                  </a:cubicBezTo>
                  <a:cubicBezTo>
                    <a:pt x="1418" y="11638"/>
                    <a:pt x="1531" y="12472"/>
                    <a:pt x="1753" y="13280"/>
                  </a:cubicBezTo>
                  <a:lnTo>
                    <a:pt x="384" y="13656"/>
                  </a:lnTo>
                  <a:cubicBezTo>
                    <a:pt x="129" y="12725"/>
                    <a:pt x="0" y="11764"/>
                    <a:pt x="0" y="10800"/>
                  </a:cubicBezTo>
                  <a:cubicBezTo>
                    <a:pt x="0" y="4835"/>
                    <a:pt x="4835" y="0"/>
                    <a:pt x="10800" y="0"/>
                  </a:cubicBezTo>
                  <a:cubicBezTo>
                    <a:pt x="11129" y="-1"/>
                    <a:pt x="11457" y="15"/>
                    <a:pt x="11785" y="45"/>
                  </a:cubicBezTo>
                  <a:lnTo>
                    <a:pt x="12031" y="-2644"/>
                  </a:lnTo>
                  <a:lnTo>
                    <a:pt x="15115" y="1062"/>
                  </a:lnTo>
                  <a:lnTo>
                    <a:pt x="11409" y="4146"/>
                  </a:lnTo>
                  <a:lnTo>
                    <a:pt x="11655" y="1458"/>
                  </a:lnTo>
                  <a:close/>
                </a:path>
              </a:pathLst>
            </a:custGeom>
            <a:solidFill>
              <a:srgbClr val="FF9999"/>
            </a:solidFill>
            <a:ln w="9525">
              <a:noFill/>
              <a:miter lim="800000"/>
              <a:headEnd/>
              <a:tailEnd/>
            </a:ln>
            <a:effectLst/>
          </p:spPr>
          <p:txBody>
            <a:bodyPr wrap="none" anchor="ctr"/>
            <a:lstStyle/>
            <a:p>
              <a:endParaRPr lang="zh-CN" altLang="en-US"/>
            </a:p>
          </p:txBody>
        </p:sp>
        <p:sp>
          <p:nvSpPr>
            <p:cNvPr id="17746" name="AutoShape 338"/>
            <p:cNvSpPr>
              <a:spLocks noChangeArrowheads="1"/>
            </p:cNvSpPr>
            <p:nvPr/>
          </p:nvSpPr>
          <p:spPr bwMode="auto">
            <a:xfrm>
              <a:off x="681" y="1716"/>
              <a:ext cx="201" cy="180"/>
            </a:xfrm>
            <a:prstGeom prst="rightArrow">
              <a:avLst>
                <a:gd name="adj1" fmla="val 37120"/>
                <a:gd name="adj2" fmla="val 24696"/>
              </a:avLst>
            </a:prstGeom>
            <a:solidFill>
              <a:schemeClr val="accent1"/>
            </a:solidFill>
            <a:ln w="9525">
              <a:noFill/>
              <a:miter lim="800000"/>
              <a:headEnd/>
              <a:tailEnd/>
            </a:ln>
            <a:effectLst/>
          </p:spPr>
          <p:txBody>
            <a:bodyPr wrap="none" anchor="ctr"/>
            <a:lstStyle/>
            <a:p>
              <a:endParaRPr lang="zh-CN" altLang="en-US"/>
            </a:p>
          </p:txBody>
        </p:sp>
        <p:sp>
          <p:nvSpPr>
            <p:cNvPr id="17745" name="AutoShape 337"/>
            <p:cNvSpPr>
              <a:spLocks noChangeArrowheads="1"/>
            </p:cNvSpPr>
            <p:nvPr/>
          </p:nvSpPr>
          <p:spPr bwMode="auto">
            <a:xfrm rot="21350001" flipV="1">
              <a:off x="446" y="1555"/>
              <a:ext cx="615" cy="835"/>
            </a:xfrm>
            <a:custGeom>
              <a:avLst/>
              <a:gdLst>
                <a:gd name="G0" fmla="+- -6279900 0 0"/>
                <a:gd name="G1" fmla="+- 10791459 0 0"/>
                <a:gd name="G2" fmla="+- -6279900 0 10791459"/>
                <a:gd name="G3" fmla="+- 10800 0 0"/>
                <a:gd name="G4" fmla="+- 0 0 -6279900"/>
                <a:gd name="T0" fmla="*/ 360 256 1"/>
                <a:gd name="T1" fmla="*/ 0 256 1"/>
                <a:gd name="G5" fmla="+- G2 T0 T1"/>
                <a:gd name="G6" fmla="?: G2 G2 G5"/>
                <a:gd name="G7" fmla="+- 0 0 G6"/>
                <a:gd name="G8" fmla="+- 9126 0 0"/>
                <a:gd name="G9" fmla="+- 0 0 10791459"/>
                <a:gd name="G10" fmla="+- 9126 0 2700"/>
                <a:gd name="G11" fmla="cos G10 -6279900"/>
                <a:gd name="G12" fmla="sin G10 -6279900"/>
                <a:gd name="G13" fmla="cos 13500 -6279900"/>
                <a:gd name="G14" fmla="sin 13500 -6279900"/>
                <a:gd name="G15" fmla="+- G11 10800 0"/>
                <a:gd name="G16" fmla="+- G12 10800 0"/>
                <a:gd name="G17" fmla="+- G13 10800 0"/>
                <a:gd name="G18" fmla="+- G14 10800 0"/>
                <a:gd name="G19" fmla="*/ 9126 1 2"/>
                <a:gd name="G20" fmla="+- G19 5400 0"/>
                <a:gd name="G21" fmla="cos G20 -6279900"/>
                <a:gd name="G22" fmla="sin G20 -6279900"/>
                <a:gd name="G23" fmla="+- G21 10800 0"/>
                <a:gd name="G24" fmla="+- G12 G23 G22"/>
                <a:gd name="G25" fmla="+- G22 G23 G11"/>
                <a:gd name="G26" fmla="cos 10800 -6279900"/>
                <a:gd name="G27" fmla="sin 10800 -6279900"/>
                <a:gd name="G28" fmla="cos 9126 -6279900"/>
                <a:gd name="G29" fmla="sin 9126 -6279900"/>
                <a:gd name="G30" fmla="+- G26 10800 0"/>
                <a:gd name="G31" fmla="+- G27 10800 0"/>
                <a:gd name="G32" fmla="+- G28 10800 0"/>
                <a:gd name="G33" fmla="+- G29 10800 0"/>
                <a:gd name="G34" fmla="+- G19 5400 0"/>
                <a:gd name="G35" fmla="cos G34 10791459"/>
                <a:gd name="G36" fmla="sin G34 10791459"/>
                <a:gd name="G37" fmla="+/ 10791459 -6279900 2"/>
                <a:gd name="T2" fmla="*/ 180 256 1"/>
                <a:gd name="T3" fmla="*/ 0 256 1"/>
                <a:gd name="G38" fmla="+- G37 T2 T3"/>
                <a:gd name="G39" fmla="?: G2 G37 G38"/>
                <a:gd name="G40" fmla="cos 10800 G39"/>
                <a:gd name="G41" fmla="sin 10800 G39"/>
                <a:gd name="G42" fmla="cos 9126 G39"/>
                <a:gd name="G43" fmla="sin 9126 G39"/>
                <a:gd name="G44" fmla="+- G40 10800 0"/>
                <a:gd name="G45" fmla="+- G41 10800 0"/>
                <a:gd name="G46" fmla="+- G42 10800 0"/>
                <a:gd name="G47" fmla="+- G43 10800 0"/>
                <a:gd name="G48" fmla="+- G35 10800 0"/>
                <a:gd name="G49" fmla="+- G36 10800 0"/>
                <a:gd name="T4" fmla="*/ 1890 w 21600"/>
                <a:gd name="T5" fmla="*/ 4695 h 21600"/>
                <a:gd name="T6" fmla="*/ 1191 w 21600"/>
                <a:gd name="T7" fmla="*/ 13434 h 21600"/>
                <a:gd name="T8" fmla="*/ 3271 w 21600"/>
                <a:gd name="T9" fmla="*/ 5641 h 21600"/>
                <a:gd name="T10" fmla="*/ 9430 w 21600"/>
                <a:gd name="T11" fmla="*/ -2631 h 21600"/>
                <a:gd name="T12" fmla="*/ 13308 w 21600"/>
                <a:gd name="T13" fmla="*/ 530 h 21600"/>
                <a:gd name="T14" fmla="*/ 10147 w 21600"/>
                <a:gd name="T15" fmla="*/ 44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9874" y="1721"/>
                  </a:moveTo>
                  <a:cubicBezTo>
                    <a:pt x="5216" y="2196"/>
                    <a:pt x="1674" y="6118"/>
                    <a:pt x="1674" y="10799"/>
                  </a:cubicBezTo>
                  <a:cubicBezTo>
                    <a:pt x="1673" y="11615"/>
                    <a:pt x="1783" y="12427"/>
                    <a:pt x="1998" y="13213"/>
                  </a:cubicBezTo>
                  <a:lnTo>
                    <a:pt x="384" y="13656"/>
                  </a:lnTo>
                  <a:cubicBezTo>
                    <a:pt x="129" y="12725"/>
                    <a:pt x="0" y="11764"/>
                    <a:pt x="0" y="10800"/>
                  </a:cubicBezTo>
                  <a:cubicBezTo>
                    <a:pt x="-1" y="5259"/>
                    <a:pt x="4192" y="617"/>
                    <a:pt x="9704" y="55"/>
                  </a:cubicBezTo>
                  <a:lnTo>
                    <a:pt x="9430" y="-2631"/>
                  </a:lnTo>
                  <a:lnTo>
                    <a:pt x="13308" y="530"/>
                  </a:lnTo>
                  <a:lnTo>
                    <a:pt x="10147" y="4407"/>
                  </a:lnTo>
                  <a:lnTo>
                    <a:pt x="9874" y="1721"/>
                  </a:lnTo>
                  <a:close/>
                </a:path>
              </a:pathLst>
            </a:custGeom>
            <a:solidFill>
              <a:srgbClr val="FF9999"/>
            </a:solidFill>
            <a:ln w="9525">
              <a:noFill/>
              <a:miter lim="800000"/>
              <a:headEnd/>
              <a:tailEnd/>
            </a:ln>
            <a:effectLst/>
          </p:spPr>
          <p:txBody>
            <a:bodyPr wrap="none" anchor="ctr"/>
            <a:lstStyle/>
            <a:p>
              <a:endParaRPr lang="zh-CN" altLang="en-US"/>
            </a:p>
          </p:txBody>
        </p:sp>
        <p:sp>
          <p:nvSpPr>
            <p:cNvPr id="17743" name="Rectangle 335"/>
            <p:cNvSpPr>
              <a:spLocks noChangeArrowheads="1"/>
            </p:cNvSpPr>
            <p:nvPr/>
          </p:nvSpPr>
          <p:spPr bwMode="auto">
            <a:xfrm>
              <a:off x="375" y="1740"/>
              <a:ext cx="306" cy="150"/>
            </a:xfrm>
            <a:prstGeom prst="rect">
              <a:avLst/>
            </a:prstGeom>
            <a:solidFill>
              <a:srgbClr val="99FF99"/>
            </a:solidFill>
            <a:ln w="9525">
              <a:noFill/>
              <a:miter lim="800000"/>
              <a:headEnd/>
              <a:tailEnd/>
            </a:ln>
            <a:effectLst/>
          </p:spPr>
          <p:txBody>
            <a:bodyPr wrap="none" anchor="ctr"/>
            <a:lstStyle/>
            <a:p>
              <a:endParaRPr lang="zh-CN" altLang="en-US"/>
            </a:p>
          </p:txBody>
        </p:sp>
        <p:sp>
          <p:nvSpPr>
            <p:cNvPr id="17742" name="Text Box 334"/>
            <p:cNvSpPr txBox="1">
              <a:spLocks noChangeArrowheads="1"/>
            </p:cNvSpPr>
            <p:nvPr/>
          </p:nvSpPr>
          <p:spPr bwMode="auto">
            <a:xfrm>
              <a:off x="383" y="1725"/>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pic>
          <p:nvPicPr>
            <p:cNvPr id="17596" name="图片 6" descr="http://www.andreas-rozek.de/iPhone/Welcome/iPad.png"/>
            <p:cNvPicPr>
              <a:picLocks noChangeAspect="1" noChangeArrowheads="1"/>
            </p:cNvPicPr>
            <p:nvPr/>
          </p:nvPicPr>
          <p:blipFill>
            <a:blip r:embed="rId2" cstate="print"/>
            <a:srcRect/>
            <a:stretch>
              <a:fillRect/>
            </a:stretch>
          </p:blipFill>
          <p:spPr bwMode="auto">
            <a:xfrm>
              <a:off x="366" y="1957"/>
              <a:ext cx="327" cy="335"/>
            </a:xfrm>
            <a:prstGeom prst="rect">
              <a:avLst/>
            </a:prstGeom>
            <a:noFill/>
            <a:ln w="9525">
              <a:noFill/>
              <a:miter lim="800000"/>
              <a:headEnd/>
              <a:tailEnd/>
            </a:ln>
          </p:spPr>
        </p:pic>
        <p:pic>
          <p:nvPicPr>
            <p:cNvPr id="17680" name="Picture 79" descr="FOMA-ht03a_white.jpg"/>
            <p:cNvPicPr>
              <a:picLocks noChangeAspect="1"/>
            </p:cNvPicPr>
            <p:nvPr/>
          </p:nvPicPr>
          <p:blipFill>
            <a:blip r:embed="rId3" cstate="print"/>
            <a:srcRect/>
            <a:stretch>
              <a:fillRect/>
            </a:stretch>
          </p:blipFill>
          <p:spPr bwMode="auto">
            <a:xfrm>
              <a:off x="2264" y="2011"/>
              <a:ext cx="189" cy="280"/>
            </a:xfrm>
            <a:prstGeom prst="rect">
              <a:avLst/>
            </a:prstGeom>
            <a:noFill/>
            <a:ln w="9525">
              <a:noFill/>
              <a:miter lim="800000"/>
              <a:headEnd/>
              <a:tailEnd/>
            </a:ln>
          </p:spPr>
        </p:pic>
        <p:pic>
          <p:nvPicPr>
            <p:cNvPr id="17685" name="Picture 277" descr="MC900432531[1]"/>
            <p:cNvPicPr>
              <a:picLocks noChangeAspect="1" noChangeArrowheads="1"/>
            </p:cNvPicPr>
            <p:nvPr/>
          </p:nvPicPr>
          <p:blipFill>
            <a:blip r:embed="rId4" cstate="print"/>
            <a:srcRect/>
            <a:stretch>
              <a:fillRect/>
            </a:stretch>
          </p:blipFill>
          <p:spPr bwMode="auto">
            <a:xfrm>
              <a:off x="1752" y="2041"/>
              <a:ext cx="150" cy="139"/>
            </a:xfrm>
            <a:prstGeom prst="rect">
              <a:avLst/>
            </a:prstGeom>
            <a:noFill/>
          </p:spPr>
        </p:pic>
        <p:pic>
          <p:nvPicPr>
            <p:cNvPr id="17686" name="Picture 278" descr="MC900432675[1]"/>
            <p:cNvPicPr>
              <a:picLocks noChangeAspect="1" noChangeArrowheads="1"/>
            </p:cNvPicPr>
            <p:nvPr/>
          </p:nvPicPr>
          <p:blipFill>
            <a:blip r:embed="rId5" cstate="print"/>
            <a:srcRect/>
            <a:stretch>
              <a:fillRect/>
            </a:stretch>
          </p:blipFill>
          <p:spPr bwMode="auto">
            <a:xfrm>
              <a:off x="667" y="1929"/>
              <a:ext cx="358" cy="332"/>
            </a:xfrm>
            <a:prstGeom prst="rect">
              <a:avLst/>
            </a:prstGeom>
            <a:noFill/>
          </p:spPr>
        </p:pic>
        <p:pic>
          <p:nvPicPr>
            <p:cNvPr id="17684" name="Picture 276" descr="MC900432531[1]"/>
            <p:cNvPicPr>
              <a:picLocks noChangeAspect="1" noChangeArrowheads="1"/>
            </p:cNvPicPr>
            <p:nvPr/>
          </p:nvPicPr>
          <p:blipFill>
            <a:blip r:embed="rId4" cstate="print"/>
            <a:srcRect/>
            <a:stretch>
              <a:fillRect/>
            </a:stretch>
          </p:blipFill>
          <p:spPr bwMode="auto">
            <a:xfrm>
              <a:off x="1029" y="2041"/>
              <a:ext cx="150" cy="139"/>
            </a:xfrm>
            <a:prstGeom prst="rect">
              <a:avLst/>
            </a:prstGeom>
            <a:noFill/>
          </p:spPr>
        </p:pic>
        <p:pic>
          <p:nvPicPr>
            <p:cNvPr id="17687" name="Picture 279" descr="MC900432675[1]"/>
            <p:cNvPicPr>
              <a:picLocks noChangeAspect="1" noChangeArrowheads="1"/>
            </p:cNvPicPr>
            <p:nvPr/>
          </p:nvPicPr>
          <p:blipFill>
            <a:blip r:embed="rId6" cstate="print"/>
            <a:srcRect/>
            <a:stretch>
              <a:fillRect/>
            </a:stretch>
          </p:blipFill>
          <p:spPr bwMode="auto">
            <a:xfrm rot="10800000">
              <a:off x="1903" y="1957"/>
              <a:ext cx="357" cy="332"/>
            </a:xfrm>
            <a:prstGeom prst="rect">
              <a:avLst/>
            </a:prstGeom>
            <a:noFill/>
          </p:spPr>
        </p:pic>
        <p:grpSp>
          <p:nvGrpSpPr>
            <p:cNvPr id="5" name="Group 188"/>
            <p:cNvGrpSpPr>
              <a:grpSpLocks noChangeAspect="1"/>
            </p:cNvGrpSpPr>
            <p:nvPr/>
          </p:nvGrpSpPr>
          <p:grpSpPr bwMode="auto">
            <a:xfrm>
              <a:off x="1420" y="1008"/>
              <a:ext cx="170" cy="503"/>
              <a:chOff x="4850" y="1255"/>
              <a:chExt cx="303" cy="873"/>
            </a:xfrm>
          </p:grpSpPr>
          <p:grpSp>
            <p:nvGrpSpPr>
              <p:cNvPr id="6" name="Group 189"/>
              <p:cNvGrpSpPr>
                <a:grpSpLocks noChangeAspect="1"/>
              </p:cNvGrpSpPr>
              <p:nvPr/>
            </p:nvGrpSpPr>
            <p:grpSpPr bwMode="auto">
              <a:xfrm>
                <a:off x="4850" y="1255"/>
                <a:ext cx="303" cy="873"/>
                <a:chOff x="4850" y="1255"/>
                <a:chExt cx="303" cy="873"/>
              </a:xfrm>
            </p:grpSpPr>
            <p:sp>
              <p:nvSpPr>
                <p:cNvPr id="17605"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606"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607"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608"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7" name="Group 194"/>
                <p:cNvGrpSpPr>
                  <a:grpSpLocks noChangeAspect="1"/>
                </p:cNvGrpSpPr>
                <p:nvPr/>
              </p:nvGrpSpPr>
              <p:grpSpPr bwMode="auto">
                <a:xfrm>
                  <a:off x="4850" y="1293"/>
                  <a:ext cx="48" cy="293"/>
                  <a:chOff x="4850" y="1293"/>
                  <a:chExt cx="48" cy="293"/>
                </a:xfrm>
              </p:grpSpPr>
              <p:sp>
                <p:nvSpPr>
                  <p:cNvPr id="17610"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11"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8" name="Group 197"/>
                <p:cNvGrpSpPr>
                  <a:grpSpLocks noChangeAspect="1"/>
                </p:cNvGrpSpPr>
                <p:nvPr/>
              </p:nvGrpSpPr>
              <p:grpSpPr bwMode="auto">
                <a:xfrm>
                  <a:off x="5105" y="1295"/>
                  <a:ext cx="48" cy="293"/>
                  <a:chOff x="5105" y="1295"/>
                  <a:chExt cx="48" cy="293"/>
                </a:xfrm>
              </p:grpSpPr>
              <p:sp>
                <p:nvSpPr>
                  <p:cNvPr id="17613"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14"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15"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616"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9" name="Group 202"/>
                <p:cNvGrpSpPr>
                  <a:grpSpLocks noChangeAspect="1"/>
                </p:cNvGrpSpPr>
                <p:nvPr/>
              </p:nvGrpSpPr>
              <p:grpSpPr bwMode="auto">
                <a:xfrm>
                  <a:off x="4948" y="1255"/>
                  <a:ext cx="48" cy="293"/>
                  <a:chOff x="4948" y="1255"/>
                  <a:chExt cx="48" cy="293"/>
                </a:xfrm>
              </p:grpSpPr>
              <p:sp>
                <p:nvSpPr>
                  <p:cNvPr id="17618"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19"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20"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621"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622"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623"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624"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625"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626"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627"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628"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7629"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630"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631"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63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0" name="Group 218"/>
              <p:cNvGrpSpPr>
                <a:grpSpLocks noChangeAspect="1"/>
              </p:cNvGrpSpPr>
              <p:nvPr/>
            </p:nvGrpSpPr>
            <p:grpSpPr bwMode="auto">
              <a:xfrm>
                <a:off x="4850" y="1293"/>
                <a:ext cx="48" cy="293"/>
                <a:chOff x="4850" y="1293"/>
                <a:chExt cx="48" cy="293"/>
              </a:xfrm>
            </p:grpSpPr>
            <p:sp>
              <p:nvSpPr>
                <p:cNvPr id="17634"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35"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1" name="Group 221"/>
              <p:cNvGrpSpPr>
                <a:grpSpLocks noChangeAspect="1"/>
              </p:cNvGrpSpPr>
              <p:nvPr/>
            </p:nvGrpSpPr>
            <p:grpSpPr bwMode="auto">
              <a:xfrm>
                <a:off x="5105" y="1295"/>
                <a:ext cx="48" cy="293"/>
                <a:chOff x="5105" y="1295"/>
                <a:chExt cx="48" cy="293"/>
              </a:xfrm>
            </p:grpSpPr>
            <p:sp>
              <p:nvSpPr>
                <p:cNvPr id="17637"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38"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39"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640"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2" name="Group 226"/>
              <p:cNvGrpSpPr>
                <a:grpSpLocks noChangeAspect="1"/>
              </p:cNvGrpSpPr>
              <p:nvPr/>
            </p:nvGrpSpPr>
            <p:grpSpPr bwMode="auto">
              <a:xfrm>
                <a:off x="4948" y="1255"/>
                <a:ext cx="48" cy="293"/>
                <a:chOff x="4948" y="1255"/>
                <a:chExt cx="48" cy="293"/>
              </a:xfrm>
            </p:grpSpPr>
            <p:sp>
              <p:nvSpPr>
                <p:cNvPr id="17642"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43"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44"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645"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646"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647"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648"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649"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650"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651"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652"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7653"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654"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655"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656"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3" name="Group 242"/>
              <p:cNvGrpSpPr>
                <a:grpSpLocks noChangeAspect="1"/>
              </p:cNvGrpSpPr>
              <p:nvPr/>
            </p:nvGrpSpPr>
            <p:grpSpPr bwMode="auto">
              <a:xfrm>
                <a:off x="4850" y="1293"/>
                <a:ext cx="48" cy="293"/>
                <a:chOff x="4850" y="1293"/>
                <a:chExt cx="48" cy="293"/>
              </a:xfrm>
            </p:grpSpPr>
            <p:sp>
              <p:nvSpPr>
                <p:cNvPr id="17658"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59"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4" name="Group 245"/>
              <p:cNvGrpSpPr>
                <a:grpSpLocks noChangeAspect="1"/>
              </p:cNvGrpSpPr>
              <p:nvPr/>
            </p:nvGrpSpPr>
            <p:grpSpPr bwMode="auto">
              <a:xfrm>
                <a:off x="5105" y="1295"/>
                <a:ext cx="48" cy="293"/>
                <a:chOff x="5105" y="1295"/>
                <a:chExt cx="48" cy="293"/>
              </a:xfrm>
            </p:grpSpPr>
            <p:sp>
              <p:nvSpPr>
                <p:cNvPr id="17661"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62"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63"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664"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5" name="Group 250"/>
              <p:cNvGrpSpPr>
                <a:grpSpLocks noChangeAspect="1"/>
              </p:cNvGrpSpPr>
              <p:nvPr/>
            </p:nvGrpSpPr>
            <p:grpSpPr bwMode="auto">
              <a:xfrm>
                <a:off x="4948" y="1255"/>
                <a:ext cx="48" cy="293"/>
                <a:chOff x="4948" y="1255"/>
                <a:chExt cx="48" cy="293"/>
              </a:xfrm>
            </p:grpSpPr>
            <p:sp>
              <p:nvSpPr>
                <p:cNvPr id="17666"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67"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668"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669"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670"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671"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672"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673"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674"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675"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676"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pic>
          <p:nvPicPr>
            <p:cNvPr id="17595" name="Picture 187" descr="spb104-wi-fi-extension-board-1"/>
            <p:cNvPicPr>
              <a:picLocks noChangeAspect="1" noChangeArrowheads="1"/>
            </p:cNvPicPr>
            <p:nvPr/>
          </p:nvPicPr>
          <p:blipFill>
            <a:blip r:embed="rId7" cstate="print"/>
            <a:srcRect/>
            <a:stretch>
              <a:fillRect/>
            </a:stretch>
          </p:blipFill>
          <p:spPr bwMode="auto">
            <a:xfrm>
              <a:off x="879" y="2237"/>
              <a:ext cx="300" cy="217"/>
            </a:xfrm>
            <a:prstGeom prst="rect">
              <a:avLst/>
            </a:prstGeom>
            <a:noFill/>
          </p:spPr>
        </p:pic>
        <p:pic>
          <p:nvPicPr>
            <p:cNvPr id="17682" name="Picture 274" descr="spb104-wi-fi-extension-board-1"/>
            <p:cNvPicPr>
              <a:picLocks noChangeAspect="1" noChangeArrowheads="1"/>
            </p:cNvPicPr>
            <p:nvPr/>
          </p:nvPicPr>
          <p:blipFill>
            <a:blip r:embed="rId8" cstate="print"/>
            <a:srcRect/>
            <a:stretch>
              <a:fillRect/>
            </a:stretch>
          </p:blipFill>
          <p:spPr bwMode="auto">
            <a:xfrm>
              <a:off x="1722" y="2209"/>
              <a:ext cx="301" cy="218"/>
            </a:xfrm>
            <a:prstGeom prst="rect">
              <a:avLst/>
            </a:prstGeom>
            <a:noFill/>
          </p:spPr>
        </p:pic>
        <p:pic>
          <p:nvPicPr>
            <p:cNvPr id="17601" name="Picture 193"/>
            <p:cNvPicPr>
              <a:picLocks noChangeAspect="1" noChangeArrowheads="1"/>
            </p:cNvPicPr>
            <p:nvPr/>
          </p:nvPicPr>
          <p:blipFill>
            <a:blip r:embed="rId9" cstate="print"/>
            <a:srcRect/>
            <a:stretch>
              <a:fillRect/>
            </a:stretch>
          </p:blipFill>
          <p:spPr bwMode="auto">
            <a:xfrm>
              <a:off x="879" y="1761"/>
              <a:ext cx="331" cy="216"/>
            </a:xfrm>
            <a:prstGeom prst="rect">
              <a:avLst/>
            </a:prstGeom>
            <a:noFill/>
          </p:spPr>
        </p:pic>
        <p:pic>
          <p:nvPicPr>
            <p:cNvPr id="17681" name="Picture 273"/>
            <p:cNvPicPr>
              <a:picLocks noChangeAspect="1" noChangeArrowheads="1"/>
            </p:cNvPicPr>
            <p:nvPr/>
          </p:nvPicPr>
          <p:blipFill>
            <a:blip r:embed="rId9" cstate="print"/>
            <a:srcRect/>
            <a:stretch>
              <a:fillRect/>
            </a:stretch>
          </p:blipFill>
          <p:spPr bwMode="auto">
            <a:xfrm>
              <a:off x="1722" y="1762"/>
              <a:ext cx="331" cy="216"/>
            </a:xfrm>
            <a:prstGeom prst="rect">
              <a:avLst/>
            </a:prstGeom>
            <a:noFill/>
          </p:spPr>
        </p:pic>
        <p:pic>
          <p:nvPicPr>
            <p:cNvPr id="17703" name="Picture 295"/>
            <p:cNvPicPr>
              <a:picLocks noChangeAspect="1" noChangeArrowheads="1"/>
            </p:cNvPicPr>
            <p:nvPr/>
          </p:nvPicPr>
          <p:blipFill>
            <a:blip r:embed="rId10" cstate="print"/>
            <a:srcRect/>
            <a:stretch>
              <a:fillRect/>
            </a:stretch>
          </p:blipFill>
          <p:spPr bwMode="auto">
            <a:xfrm rot="1784693">
              <a:off x="1240" y="1231"/>
              <a:ext cx="211" cy="140"/>
            </a:xfrm>
            <a:prstGeom prst="rect">
              <a:avLst/>
            </a:prstGeom>
            <a:noFill/>
          </p:spPr>
        </p:pic>
        <p:pic>
          <p:nvPicPr>
            <p:cNvPr id="17705" name="Picture 297"/>
            <p:cNvPicPr>
              <a:picLocks noChangeAspect="1" noChangeArrowheads="1"/>
            </p:cNvPicPr>
            <p:nvPr/>
          </p:nvPicPr>
          <p:blipFill>
            <a:blip r:embed="rId10" cstate="print"/>
            <a:srcRect/>
            <a:stretch>
              <a:fillRect/>
            </a:stretch>
          </p:blipFill>
          <p:spPr bwMode="auto">
            <a:xfrm rot="-1627523">
              <a:off x="1571" y="1231"/>
              <a:ext cx="211" cy="140"/>
            </a:xfrm>
            <a:prstGeom prst="rect">
              <a:avLst/>
            </a:prstGeom>
            <a:noFill/>
          </p:spPr>
        </p:pic>
        <p:pic>
          <p:nvPicPr>
            <p:cNvPr id="17706" name="Picture 298"/>
            <p:cNvPicPr>
              <a:picLocks noChangeAspect="1" noChangeArrowheads="1"/>
            </p:cNvPicPr>
            <p:nvPr/>
          </p:nvPicPr>
          <p:blipFill>
            <a:blip r:embed="rId11" cstate="print"/>
            <a:srcRect/>
            <a:stretch>
              <a:fillRect/>
            </a:stretch>
          </p:blipFill>
          <p:spPr bwMode="auto">
            <a:xfrm rot="8927340">
              <a:off x="1691" y="1650"/>
              <a:ext cx="212" cy="139"/>
            </a:xfrm>
            <a:prstGeom prst="rect">
              <a:avLst/>
            </a:prstGeom>
            <a:noFill/>
          </p:spPr>
        </p:pic>
        <p:pic>
          <p:nvPicPr>
            <p:cNvPr id="17707" name="Picture 299"/>
            <p:cNvPicPr>
              <a:picLocks noChangeAspect="1" noChangeArrowheads="1"/>
            </p:cNvPicPr>
            <p:nvPr/>
          </p:nvPicPr>
          <p:blipFill>
            <a:blip r:embed="rId12" cstate="print"/>
            <a:srcRect/>
            <a:stretch>
              <a:fillRect/>
            </a:stretch>
          </p:blipFill>
          <p:spPr bwMode="auto">
            <a:xfrm rot="13561848">
              <a:off x="1067" y="1589"/>
              <a:ext cx="196" cy="150"/>
            </a:xfrm>
            <a:prstGeom prst="rect">
              <a:avLst/>
            </a:prstGeom>
            <a:noFill/>
          </p:spPr>
        </p:pic>
        <p:pic>
          <p:nvPicPr>
            <p:cNvPr id="17708" name="Picture 300"/>
            <p:cNvPicPr>
              <a:picLocks noChangeAspect="1" noChangeArrowheads="1"/>
            </p:cNvPicPr>
            <p:nvPr/>
          </p:nvPicPr>
          <p:blipFill>
            <a:blip r:embed="rId13" cstate="print"/>
            <a:srcRect/>
            <a:stretch>
              <a:fillRect/>
            </a:stretch>
          </p:blipFill>
          <p:spPr bwMode="auto">
            <a:xfrm rot="-5528337">
              <a:off x="1156" y="2287"/>
              <a:ext cx="196" cy="150"/>
            </a:xfrm>
            <a:prstGeom prst="rect">
              <a:avLst/>
            </a:prstGeom>
            <a:noFill/>
          </p:spPr>
        </p:pic>
        <p:pic>
          <p:nvPicPr>
            <p:cNvPr id="17709" name="Picture 301"/>
            <p:cNvPicPr>
              <a:picLocks noChangeAspect="1" noChangeArrowheads="1"/>
            </p:cNvPicPr>
            <p:nvPr/>
          </p:nvPicPr>
          <p:blipFill>
            <a:blip r:embed="rId12" cstate="print"/>
            <a:srcRect/>
            <a:stretch>
              <a:fillRect/>
            </a:stretch>
          </p:blipFill>
          <p:spPr bwMode="auto">
            <a:xfrm rot="5400000">
              <a:off x="1548" y="2287"/>
              <a:ext cx="196" cy="150"/>
            </a:xfrm>
            <a:prstGeom prst="rect">
              <a:avLst/>
            </a:prstGeom>
            <a:noFill/>
          </p:spPr>
        </p:pic>
        <p:sp>
          <p:nvSpPr>
            <p:cNvPr id="17734" name="Text Box 326"/>
            <p:cNvSpPr txBox="1">
              <a:spLocks noChangeArrowheads="1"/>
            </p:cNvSpPr>
            <p:nvPr/>
          </p:nvSpPr>
          <p:spPr bwMode="auto">
            <a:xfrm>
              <a:off x="1127" y="1417"/>
              <a:ext cx="265" cy="192"/>
            </a:xfrm>
            <a:prstGeom prst="rect">
              <a:avLst/>
            </a:prstGeom>
            <a:noFill/>
            <a:ln w="9525">
              <a:noFill/>
              <a:miter lim="800000"/>
              <a:headEnd/>
              <a:tailEnd/>
            </a:ln>
            <a:effectLst/>
          </p:spPr>
          <p:txBody>
            <a:bodyPr wrap="none">
              <a:spAutoFit/>
            </a:bodyPr>
            <a:lstStyle/>
            <a:p>
              <a:r>
                <a:rPr lang="en-US" altLang="zh-CN" sz="1400" b="0"/>
                <a:t>3G</a:t>
              </a:r>
            </a:p>
          </p:txBody>
        </p:sp>
        <p:sp>
          <p:nvSpPr>
            <p:cNvPr id="17735" name="Text Box 327"/>
            <p:cNvSpPr txBox="1">
              <a:spLocks noChangeArrowheads="1"/>
            </p:cNvSpPr>
            <p:nvPr/>
          </p:nvSpPr>
          <p:spPr bwMode="auto">
            <a:xfrm>
              <a:off x="1635" y="1409"/>
              <a:ext cx="265" cy="192"/>
            </a:xfrm>
            <a:prstGeom prst="rect">
              <a:avLst/>
            </a:prstGeom>
            <a:noFill/>
            <a:ln w="9525">
              <a:noFill/>
              <a:miter lim="800000"/>
              <a:headEnd/>
              <a:tailEnd/>
            </a:ln>
            <a:effectLst/>
          </p:spPr>
          <p:txBody>
            <a:bodyPr wrap="none">
              <a:spAutoFit/>
            </a:bodyPr>
            <a:lstStyle/>
            <a:p>
              <a:r>
                <a:rPr lang="en-US" altLang="zh-CN" sz="1400" b="0"/>
                <a:t>3G</a:t>
              </a:r>
            </a:p>
          </p:txBody>
        </p:sp>
        <p:sp>
          <p:nvSpPr>
            <p:cNvPr id="17736" name="Text Box 328"/>
            <p:cNvSpPr txBox="1">
              <a:spLocks noChangeArrowheads="1"/>
            </p:cNvSpPr>
            <p:nvPr/>
          </p:nvSpPr>
          <p:spPr bwMode="auto">
            <a:xfrm>
              <a:off x="1217" y="2089"/>
              <a:ext cx="303" cy="192"/>
            </a:xfrm>
            <a:prstGeom prst="rect">
              <a:avLst/>
            </a:prstGeom>
            <a:noFill/>
            <a:ln w="9525">
              <a:noFill/>
              <a:miter lim="800000"/>
              <a:headEnd/>
              <a:tailEnd/>
            </a:ln>
            <a:effectLst/>
          </p:spPr>
          <p:txBody>
            <a:bodyPr wrap="none">
              <a:spAutoFit/>
            </a:bodyPr>
            <a:lstStyle/>
            <a:p>
              <a:r>
                <a:rPr lang="en-US" altLang="zh-CN" sz="1400" b="0"/>
                <a:t>Wifi</a:t>
              </a:r>
            </a:p>
          </p:txBody>
        </p:sp>
        <p:sp>
          <p:nvSpPr>
            <p:cNvPr id="17738" name="Text Box 330"/>
            <p:cNvSpPr txBox="1">
              <a:spLocks noChangeArrowheads="1"/>
            </p:cNvSpPr>
            <p:nvPr/>
          </p:nvSpPr>
          <p:spPr bwMode="auto">
            <a:xfrm>
              <a:off x="1437" y="2081"/>
              <a:ext cx="303" cy="192"/>
            </a:xfrm>
            <a:prstGeom prst="rect">
              <a:avLst/>
            </a:prstGeom>
            <a:noFill/>
            <a:ln w="9525">
              <a:noFill/>
              <a:miter lim="800000"/>
              <a:headEnd/>
              <a:tailEnd/>
            </a:ln>
            <a:effectLst/>
          </p:spPr>
          <p:txBody>
            <a:bodyPr wrap="none">
              <a:spAutoFit/>
            </a:bodyPr>
            <a:lstStyle/>
            <a:p>
              <a:r>
                <a:rPr lang="en-US" altLang="zh-CN" sz="1400" b="0"/>
                <a:t>Wifi</a:t>
              </a:r>
            </a:p>
          </p:txBody>
        </p:sp>
        <p:sp>
          <p:nvSpPr>
            <p:cNvPr id="17740" name="Text Box 332"/>
            <p:cNvSpPr txBox="1">
              <a:spLocks noChangeArrowheads="1"/>
            </p:cNvSpPr>
            <p:nvPr/>
          </p:nvSpPr>
          <p:spPr bwMode="auto">
            <a:xfrm>
              <a:off x="371" y="1028"/>
              <a:ext cx="884" cy="326"/>
            </a:xfrm>
            <a:prstGeom prst="rect">
              <a:avLst/>
            </a:prstGeom>
            <a:noFill/>
            <a:ln w="9525">
              <a:noFill/>
              <a:miter lim="800000"/>
              <a:headEnd/>
              <a:tailEnd/>
            </a:ln>
            <a:effectLst/>
          </p:spPr>
          <p:txBody>
            <a:bodyPr>
              <a:spAutoFit/>
            </a:bodyPr>
            <a:lstStyle/>
            <a:p>
              <a:r>
                <a:rPr lang="en-US" altLang="zh-CN" sz="1400" b="0" dirty="0"/>
                <a:t>Example structure:</a:t>
              </a:r>
            </a:p>
          </p:txBody>
        </p:sp>
        <p:sp>
          <p:nvSpPr>
            <p:cNvPr id="17748" name="Text Box 340"/>
            <p:cNvSpPr txBox="1">
              <a:spLocks noChangeArrowheads="1"/>
            </p:cNvSpPr>
            <p:nvPr/>
          </p:nvSpPr>
          <p:spPr bwMode="auto">
            <a:xfrm>
              <a:off x="2223" y="1651"/>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sp>
          <p:nvSpPr>
            <p:cNvPr id="17749" name="AutoShape 341"/>
            <p:cNvSpPr>
              <a:spLocks noChangeArrowheads="1"/>
            </p:cNvSpPr>
            <p:nvPr/>
          </p:nvSpPr>
          <p:spPr bwMode="auto">
            <a:xfrm>
              <a:off x="2041" y="1666"/>
              <a:ext cx="189" cy="180"/>
            </a:xfrm>
            <a:prstGeom prst="rightArrow">
              <a:avLst>
                <a:gd name="adj1" fmla="val 37120"/>
                <a:gd name="adj2" fmla="val 23222"/>
              </a:avLst>
            </a:prstGeom>
            <a:solidFill>
              <a:schemeClr val="accent1"/>
            </a:solidFill>
            <a:ln w="9525">
              <a:noFill/>
              <a:miter lim="800000"/>
              <a:headEnd/>
              <a:tailEnd/>
            </a:ln>
            <a:effectLst/>
          </p:spPr>
          <p:txBody>
            <a:bodyPr wrap="none" anchor="ctr"/>
            <a:lstStyle/>
            <a:p>
              <a:endParaRPr lang="zh-CN" altLang="en-US"/>
            </a:p>
          </p:txBody>
        </p:sp>
        <p:sp>
          <p:nvSpPr>
            <p:cNvPr id="17752" name="Text Box 344"/>
            <p:cNvSpPr txBox="1">
              <a:spLocks noChangeArrowheads="1"/>
            </p:cNvSpPr>
            <p:nvPr/>
          </p:nvSpPr>
          <p:spPr bwMode="auto">
            <a:xfrm>
              <a:off x="1872" y="1189"/>
              <a:ext cx="606" cy="192"/>
            </a:xfrm>
            <a:prstGeom prst="rect">
              <a:avLst/>
            </a:prstGeom>
            <a:noFill/>
            <a:ln w="9525">
              <a:noFill/>
              <a:miter lim="800000"/>
              <a:headEnd/>
              <a:tailEnd/>
            </a:ln>
            <a:effectLst/>
          </p:spPr>
          <p:txBody>
            <a:bodyPr>
              <a:spAutoFit/>
            </a:bodyPr>
            <a:lstStyle/>
            <a:p>
              <a:r>
                <a:rPr lang="en-US" altLang="zh-CN" sz="1400" b="0">
                  <a:solidFill>
                    <a:srgbClr val="FF0000"/>
                  </a:solidFill>
                </a:rPr>
                <a:t>New App</a:t>
              </a:r>
            </a:p>
          </p:txBody>
        </p:sp>
        <p:sp>
          <p:nvSpPr>
            <p:cNvPr id="17753" name="Line 345"/>
            <p:cNvSpPr>
              <a:spLocks noChangeShapeType="1"/>
            </p:cNvSpPr>
            <p:nvPr/>
          </p:nvSpPr>
          <p:spPr bwMode="auto">
            <a:xfrm flipH="1">
              <a:off x="600" y="1344"/>
              <a:ext cx="1248" cy="330"/>
            </a:xfrm>
            <a:prstGeom prst="line">
              <a:avLst/>
            </a:prstGeom>
            <a:noFill/>
            <a:ln w="9525">
              <a:solidFill>
                <a:srgbClr val="FF0000"/>
              </a:solidFill>
              <a:round/>
              <a:headEnd/>
              <a:tailEnd type="triangle" w="med" len="med"/>
            </a:ln>
            <a:effectLst/>
          </p:spPr>
          <p:txBody>
            <a:bodyPr/>
            <a:lstStyle/>
            <a:p>
              <a:endParaRPr lang="zh-CN" altLang="en-US"/>
            </a:p>
          </p:txBody>
        </p:sp>
        <p:sp>
          <p:nvSpPr>
            <p:cNvPr id="17755" name="Line 347"/>
            <p:cNvSpPr>
              <a:spLocks noChangeShapeType="1"/>
            </p:cNvSpPr>
            <p:nvPr/>
          </p:nvSpPr>
          <p:spPr bwMode="auto">
            <a:xfrm>
              <a:off x="2220" y="1434"/>
              <a:ext cx="42" cy="174"/>
            </a:xfrm>
            <a:prstGeom prst="line">
              <a:avLst/>
            </a:prstGeom>
            <a:noFill/>
            <a:ln w="9525">
              <a:solidFill>
                <a:srgbClr val="FF0000"/>
              </a:solidFill>
              <a:round/>
              <a:headEnd/>
              <a:tailEnd type="triangle" w="med" len="med"/>
            </a:ln>
            <a:effectLst/>
          </p:spPr>
          <p:txBody>
            <a:bodyPr/>
            <a:lstStyle/>
            <a:p>
              <a:endParaRPr lang="zh-CN" altLang="en-US"/>
            </a:p>
          </p:txBody>
        </p:sp>
      </p:grpSp>
      <p:sp>
        <p:nvSpPr>
          <p:cNvPr id="17759" name="Rectangle 351"/>
          <p:cNvSpPr>
            <a:spLocks noChangeArrowheads="1"/>
          </p:cNvSpPr>
          <p:nvPr/>
        </p:nvSpPr>
        <p:spPr bwMode="auto">
          <a:xfrm>
            <a:off x="4638675" y="1428736"/>
            <a:ext cx="4191000" cy="946150"/>
          </a:xfrm>
          <a:prstGeom prst="rect">
            <a:avLst/>
          </a:prstGeom>
          <a:noFill/>
          <a:ln w="9525">
            <a:noFill/>
            <a:miter lim="800000"/>
            <a:headEnd/>
            <a:tailEnd/>
          </a:ln>
          <a:effectLst/>
        </p:spPr>
        <p:txBody>
          <a:bodyPr>
            <a:spAutoFit/>
          </a:bodyPr>
          <a:lstStyle/>
          <a:p>
            <a:pPr marL="266700" indent="-266700">
              <a:lnSpc>
                <a:spcPct val="80000"/>
              </a:lnSpc>
              <a:spcBef>
                <a:spcPct val="20000"/>
              </a:spcBef>
              <a:buFont typeface="Arial" charset="0"/>
              <a:buChar char="•"/>
            </a:pPr>
            <a:r>
              <a:rPr lang="en-US" altLang="zh-CN" b="0" dirty="0">
                <a:latin typeface="Calibri" pitchFamily="34" charset="0"/>
              </a:rPr>
              <a:t>Typical applications</a:t>
            </a:r>
          </a:p>
          <a:p>
            <a:pPr marL="714375" lvl="1" indent="-257175">
              <a:lnSpc>
                <a:spcPct val="80000"/>
              </a:lnSpc>
              <a:spcBef>
                <a:spcPct val="20000"/>
              </a:spcBef>
              <a:buFont typeface="Arial" charset="0"/>
              <a:buChar char="–"/>
            </a:pPr>
            <a:r>
              <a:rPr lang="en-US" altLang="zh-CN" sz="1600" b="0" dirty="0">
                <a:latin typeface="Calibri" pitchFamily="34" charset="0"/>
              </a:rPr>
              <a:t>Data synchronization, Social networking, Mobile advertising, Automation control, etc.</a:t>
            </a:r>
          </a:p>
        </p:txBody>
      </p:sp>
      <p:grpSp>
        <p:nvGrpSpPr>
          <p:cNvPr id="16" name="Group 352"/>
          <p:cNvGrpSpPr>
            <a:grpSpLocks/>
          </p:cNvGrpSpPr>
          <p:nvPr/>
        </p:nvGrpSpPr>
        <p:grpSpPr bwMode="auto">
          <a:xfrm>
            <a:off x="4718050" y="2552686"/>
            <a:ext cx="3948113" cy="2474913"/>
            <a:chOff x="1382" y="964"/>
            <a:chExt cx="2487" cy="1559"/>
          </a:xfrm>
        </p:grpSpPr>
        <p:sp>
          <p:nvSpPr>
            <p:cNvPr id="73731" name="Oval 3"/>
            <p:cNvSpPr>
              <a:spLocks noChangeArrowheads="1"/>
            </p:cNvSpPr>
            <p:nvPr/>
          </p:nvSpPr>
          <p:spPr bwMode="auto">
            <a:xfrm rot="643183">
              <a:off x="1601" y="1155"/>
              <a:ext cx="705" cy="114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3730" name="Oval 2"/>
            <p:cNvSpPr>
              <a:spLocks noChangeArrowheads="1"/>
            </p:cNvSpPr>
            <p:nvPr/>
          </p:nvSpPr>
          <p:spPr bwMode="auto">
            <a:xfrm rot="359696">
              <a:off x="2215" y="1514"/>
              <a:ext cx="1617" cy="89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3776" name="Oval 48"/>
            <p:cNvSpPr>
              <a:spLocks noChangeArrowheads="1"/>
            </p:cNvSpPr>
            <p:nvPr/>
          </p:nvSpPr>
          <p:spPr bwMode="auto">
            <a:xfrm>
              <a:off x="1581" y="1661"/>
              <a:ext cx="1954" cy="862"/>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3732" name="Oval 4"/>
            <p:cNvSpPr>
              <a:spLocks noChangeArrowheads="1"/>
            </p:cNvSpPr>
            <p:nvPr/>
          </p:nvSpPr>
          <p:spPr bwMode="auto">
            <a:xfrm>
              <a:off x="1878" y="1692"/>
              <a:ext cx="1317" cy="770"/>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17765" name="Picture 6" descr="3GPhone.png"/>
            <p:cNvPicPr>
              <a:picLocks noChangeAspect="1"/>
            </p:cNvPicPr>
            <p:nvPr/>
          </p:nvPicPr>
          <p:blipFill>
            <a:blip r:embed="rId14" cstate="print"/>
            <a:srcRect/>
            <a:stretch>
              <a:fillRect/>
            </a:stretch>
          </p:blipFill>
          <p:spPr bwMode="auto">
            <a:xfrm>
              <a:off x="2349" y="1968"/>
              <a:ext cx="209" cy="216"/>
            </a:xfrm>
            <a:prstGeom prst="rect">
              <a:avLst/>
            </a:prstGeom>
            <a:noFill/>
            <a:ln w="9525">
              <a:noFill/>
              <a:miter lim="800000"/>
              <a:headEnd/>
              <a:tailEnd/>
            </a:ln>
          </p:spPr>
        </p:pic>
        <p:pic>
          <p:nvPicPr>
            <p:cNvPr id="17766" name="Picture 6" descr="3GPhone.png"/>
            <p:cNvPicPr>
              <a:picLocks noChangeAspect="1"/>
            </p:cNvPicPr>
            <p:nvPr/>
          </p:nvPicPr>
          <p:blipFill>
            <a:blip r:embed="rId14" cstate="print"/>
            <a:srcRect/>
            <a:stretch>
              <a:fillRect/>
            </a:stretch>
          </p:blipFill>
          <p:spPr bwMode="auto">
            <a:xfrm>
              <a:off x="2944" y="1969"/>
              <a:ext cx="210" cy="216"/>
            </a:xfrm>
            <a:prstGeom prst="rect">
              <a:avLst/>
            </a:prstGeom>
            <a:noFill/>
            <a:ln w="9525">
              <a:noFill/>
              <a:miter lim="800000"/>
              <a:headEnd/>
              <a:tailEnd/>
            </a:ln>
          </p:spPr>
        </p:pic>
        <p:cxnSp>
          <p:nvCxnSpPr>
            <p:cNvPr id="17767" name="AutoShape 26"/>
            <p:cNvCxnSpPr>
              <a:cxnSpLocks noChangeShapeType="1"/>
            </p:cNvCxnSpPr>
            <p:nvPr/>
          </p:nvCxnSpPr>
          <p:spPr bwMode="auto">
            <a:xfrm>
              <a:off x="2558" y="2076"/>
              <a:ext cx="386" cy="1"/>
            </a:xfrm>
            <a:prstGeom prst="straightConnector1">
              <a:avLst/>
            </a:prstGeom>
            <a:noFill/>
            <a:ln w="28575">
              <a:solidFill>
                <a:srgbClr val="FF0000"/>
              </a:solidFill>
              <a:prstDash val="sysDot"/>
              <a:round/>
              <a:headEnd type="triangle" w="med" len="med"/>
              <a:tailEnd type="triangle" w="med" len="med"/>
            </a:ln>
          </p:spPr>
        </p:cxnSp>
        <p:cxnSp>
          <p:nvCxnSpPr>
            <p:cNvPr id="17768" name="AutoShape 28"/>
            <p:cNvCxnSpPr>
              <a:cxnSpLocks noChangeShapeType="1"/>
            </p:cNvCxnSpPr>
            <p:nvPr/>
          </p:nvCxnSpPr>
          <p:spPr bwMode="auto">
            <a:xfrm flipV="1">
              <a:off x="2454" y="1712"/>
              <a:ext cx="218" cy="256"/>
            </a:xfrm>
            <a:prstGeom prst="straightConnector1">
              <a:avLst/>
            </a:prstGeom>
            <a:noFill/>
            <a:ln w="28575">
              <a:solidFill>
                <a:srgbClr val="969696"/>
              </a:solidFill>
              <a:prstDash val="sysDot"/>
              <a:round/>
              <a:headEnd type="triangle" w="med" len="med"/>
              <a:tailEnd type="triangle" w="med" len="med"/>
            </a:ln>
          </p:spPr>
        </p:cxnSp>
        <p:cxnSp>
          <p:nvCxnSpPr>
            <p:cNvPr id="17769" name="AutoShape 29"/>
            <p:cNvCxnSpPr>
              <a:cxnSpLocks noChangeShapeType="1"/>
            </p:cNvCxnSpPr>
            <p:nvPr/>
          </p:nvCxnSpPr>
          <p:spPr bwMode="auto">
            <a:xfrm flipH="1" flipV="1">
              <a:off x="2672" y="1712"/>
              <a:ext cx="377" cy="257"/>
            </a:xfrm>
            <a:prstGeom prst="straightConnector1">
              <a:avLst/>
            </a:prstGeom>
            <a:noFill/>
            <a:ln w="28575">
              <a:solidFill>
                <a:srgbClr val="969696"/>
              </a:solidFill>
              <a:prstDash val="sysDot"/>
              <a:round/>
              <a:headEnd type="triangle" w="med" len="med"/>
              <a:tailEnd type="triangle" w="med" len="med"/>
            </a:ln>
          </p:spPr>
        </p:cxnSp>
        <p:sp>
          <p:nvSpPr>
            <p:cNvPr id="73762" name="Text Box 34"/>
            <p:cNvSpPr txBox="1">
              <a:spLocks noChangeArrowheads="1"/>
            </p:cNvSpPr>
            <p:nvPr/>
          </p:nvSpPr>
          <p:spPr bwMode="auto">
            <a:xfrm>
              <a:off x="1792" y="1322"/>
              <a:ext cx="227" cy="17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b="0">
                  <a:latin typeface="Calibri" pitchFamily="34" charset="0"/>
                </a:rPr>
                <a:t>BS</a:t>
              </a:r>
            </a:p>
          </p:txBody>
        </p:sp>
        <p:pic>
          <p:nvPicPr>
            <p:cNvPr id="17771" name="Picture 6" descr="3GPhone.png"/>
            <p:cNvPicPr>
              <a:picLocks noChangeAspect="1"/>
            </p:cNvPicPr>
            <p:nvPr/>
          </p:nvPicPr>
          <p:blipFill>
            <a:blip r:embed="rId14" cstate="print"/>
            <a:srcRect/>
            <a:stretch>
              <a:fillRect/>
            </a:stretch>
          </p:blipFill>
          <p:spPr bwMode="auto">
            <a:xfrm>
              <a:off x="2034" y="1704"/>
              <a:ext cx="209" cy="215"/>
            </a:xfrm>
            <a:prstGeom prst="rect">
              <a:avLst/>
            </a:prstGeom>
            <a:noFill/>
            <a:ln w="9525">
              <a:noFill/>
              <a:miter lim="800000"/>
              <a:headEnd/>
              <a:tailEnd/>
            </a:ln>
          </p:spPr>
        </p:pic>
        <p:cxnSp>
          <p:nvCxnSpPr>
            <p:cNvPr id="17772" name="AutoShape 44"/>
            <p:cNvCxnSpPr>
              <a:cxnSpLocks noChangeShapeType="1"/>
              <a:stCxn id="73762" idx="3"/>
              <a:endCxn id="0" idx="1"/>
            </p:cNvCxnSpPr>
            <p:nvPr/>
          </p:nvCxnSpPr>
          <p:spPr bwMode="auto">
            <a:xfrm>
              <a:off x="2019" y="1409"/>
              <a:ext cx="15" cy="403"/>
            </a:xfrm>
            <a:prstGeom prst="straightConnector1">
              <a:avLst/>
            </a:prstGeom>
            <a:noFill/>
            <a:ln w="28575">
              <a:solidFill>
                <a:srgbClr val="969696"/>
              </a:solidFill>
              <a:prstDash val="sysDot"/>
              <a:round/>
              <a:headEnd type="triangle" w="med" len="med"/>
              <a:tailEnd type="triangle" w="med" len="med"/>
            </a:ln>
          </p:spPr>
        </p:cxnSp>
        <p:cxnSp>
          <p:nvCxnSpPr>
            <p:cNvPr id="17773" name="AutoShape 45"/>
            <p:cNvCxnSpPr>
              <a:cxnSpLocks noChangeShapeType="1"/>
            </p:cNvCxnSpPr>
            <p:nvPr/>
          </p:nvCxnSpPr>
          <p:spPr bwMode="auto">
            <a:xfrm flipH="1" flipV="1">
              <a:off x="2672" y="1712"/>
              <a:ext cx="672" cy="380"/>
            </a:xfrm>
            <a:prstGeom prst="straightConnector1">
              <a:avLst/>
            </a:prstGeom>
            <a:noFill/>
            <a:ln w="28575">
              <a:solidFill>
                <a:srgbClr val="969696"/>
              </a:solidFill>
              <a:prstDash val="sysDot"/>
              <a:round/>
              <a:headEnd type="triangle" w="med" len="med"/>
              <a:tailEnd type="triangle" w="med" len="med"/>
            </a:ln>
          </p:spPr>
        </p:cxnSp>
        <p:cxnSp>
          <p:nvCxnSpPr>
            <p:cNvPr id="17774" name="AutoShape 49"/>
            <p:cNvCxnSpPr>
              <a:cxnSpLocks noChangeShapeType="1"/>
              <a:stCxn id="0" idx="2"/>
            </p:cNvCxnSpPr>
            <p:nvPr/>
          </p:nvCxnSpPr>
          <p:spPr bwMode="auto">
            <a:xfrm>
              <a:off x="2139" y="1919"/>
              <a:ext cx="210" cy="157"/>
            </a:xfrm>
            <a:prstGeom prst="straightConnector1">
              <a:avLst/>
            </a:prstGeom>
            <a:noFill/>
            <a:ln w="28575">
              <a:solidFill>
                <a:srgbClr val="FF0000"/>
              </a:solidFill>
              <a:prstDash val="sysDot"/>
              <a:round/>
              <a:headEnd type="triangle" w="med" len="med"/>
              <a:tailEnd type="triangle" w="med" len="med"/>
            </a:ln>
          </p:spPr>
        </p:cxnSp>
        <p:cxnSp>
          <p:nvCxnSpPr>
            <p:cNvPr id="17775" name="AutoShape 51"/>
            <p:cNvCxnSpPr>
              <a:cxnSpLocks noChangeShapeType="1"/>
            </p:cNvCxnSpPr>
            <p:nvPr/>
          </p:nvCxnSpPr>
          <p:spPr bwMode="auto">
            <a:xfrm>
              <a:off x="2558" y="2076"/>
              <a:ext cx="681" cy="123"/>
            </a:xfrm>
            <a:prstGeom prst="straightConnector1">
              <a:avLst/>
            </a:prstGeom>
            <a:noFill/>
            <a:ln w="28575">
              <a:solidFill>
                <a:srgbClr val="FF0000"/>
              </a:solidFill>
              <a:prstDash val="sysDot"/>
              <a:round/>
              <a:headEnd type="triangle" w="med" len="med"/>
              <a:tailEnd type="triangle" w="med" len="med"/>
            </a:ln>
          </p:spPr>
        </p:cxnSp>
        <p:pic>
          <p:nvPicPr>
            <p:cNvPr id="17776" name="Picture 59"/>
            <p:cNvPicPr>
              <a:picLocks noChangeAspect="1" noChangeArrowheads="1"/>
            </p:cNvPicPr>
            <p:nvPr/>
          </p:nvPicPr>
          <p:blipFill>
            <a:blip r:embed="rId15" cstate="print"/>
            <a:srcRect/>
            <a:stretch>
              <a:fillRect/>
            </a:stretch>
          </p:blipFill>
          <p:spPr bwMode="auto">
            <a:xfrm>
              <a:off x="1792" y="1886"/>
              <a:ext cx="241" cy="257"/>
            </a:xfrm>
            <a:prstGeom prst="rect">
              <a:avLst/>
            </a:prstGeom>
            <a:noFill/>
            <a:ln w="9525">
              <a:noFill/>
              <a:miter lim="800000"/>
              <a:headEnd/>
              <a:tailEnd/>
            </a:ln>
          </p:spPr>
        </p:pic>
        <p:pic>
          <p:nvPicPr>
            <p:cNvPr id="17777" name="Picture 61"/>
            <p:cNvPicPr>
              <a:picLocks noChangeAspect="1" noChangeArrowheads="1"/>
            </p:cNvPicPr>
            <p:nvPr/>
          </p:nvPicPr>
          <p:blipFill>
            <a:blip r:embed="rId16" cstate="print"/>
            <a:srcRect/>
            <a:stretch>
              <a:fillRect/>
            </a:stretch>
          </p:blipFill>
          <p:spPr bwMode="auto">
            <a:xfrm>
              <a:off x="2246" y="2158"/>
              <a:ext cx="241" cy="234"/>
            </a:xfrm>
            <a:prstGeom prst="rect">
              <a:avLst/>
            </a:prstGeom>
            <a:noFill/>
            <a:ln w="9525">
              <a:noFill/>
              <a:miter lim="800000"/>
              <a:headEnd/>
              <a:tailEnd/>
            </a:ln>
          </p:spPr>
        </p:pic>
        <p:pic>
          <p:nvPicPr>
            <p:cNvPr id="17778" name="图片 67" descr="http://www.quantum-wireless.com/store/media/catalog/product/cache/1/image/500x500/9df78eab33525d08d6e5fb8d27136e95/n/o/novatel-mifi-2200.png"/>
            <p:cNvPicPr>
              <a:picLocks noChangeAspect="1" noChangeArrowheads="1"/>
            </p:cNvPicPr>
            <p:nvPr/>
          </p:nvPicPr>
          <p:blipFill>
            <a:blip r:embed="rId17" cstate="print"/>
            <a:srcRect/>
            <a:stretch>
              <a:fillRect/>
            </a:stretch>
          </p:blipFill>
          <p:spPr bwMode="auto">
            <a:xfrm>
              <a:off x="3218" y="2098"/>
              <a:ext cx="354" cy="257"/>
            </a:xfrm>
            <a:prstGeom prst="rect">
              <a:avLst/>
            </a:prstGeom>
            <a:noFill/>
            <a:ln w="9525">
              <a:noFill/>
              <a:miter lim="800000"/>
              <a:headEnd/>
              <a:tailEnd/>
            </a:ln>
          </p:spPr>
        </p:pic>
        <p:pic>
          <p:nvPicPr>
            <p:cNvPr id="17779" name="Picture 59"/>
            <p:cNvPicPr>
              <a:picLocks noChangeAspect="1" noChangeArrowheads="1"/>
            </p:cNvPicPr>
            <p:nvPr/>
          </p:nvPicPr>
          <p:blipFill>
            <a:blip r:embed="rId15" cstate="print"/>
            <a:srcRect/>
            <a:stretch>
              <a:fillRect/>
            </a:stretch>
          </p:blipFill>
          <p:spPr bwMode="auto">
            <a:xfrm flipH="1">
              <a:off x="2835" y="2158"/>
              <a:ext cx="241" cy="274"/>
            </a:xfrm>
            <a:prstGeom prst="rect">
              <a:avLst/>
            </a:prstGeom>
            <a:noFill/>
            <a:ln w="9525">
              <a:noFill/>
              <a:miter lim="800000"/>
              <a:headEnd/>
              <a:tailEnd/>
            </a:ln>
          </p:spPr>
        </p:pic>
        <p:pic>
          <p:nvPicPr>
            <p:cNvPr id="17780" name="Picture 65"/>
            <p:cNvPicPr>
              <a:picLocks noChangeAspect="1" noChangeArrowheads="1"/>
            </p:cNvPicPr>
            <p:nvPr/>
          </p:nvPicPr>
          <p:blipFill>
            <a:blip r:embed="rId18" cstate="print"/>
            <a:srcRect/>
            <a:stretch>
              <a:fillRect/>
            </a:stretch>
          </p:blipFill>
          <p:spPr bwMode="auto">
            <a:xfrm>
              <a:off x="3324" y="2083"/>
              <a:ext cx="160" cy="116"/>
            </a:xfrm>
            <a:prstGeom prst="rect">
              <a:avLst/>
            </a:prstGeom>
            <a:noFill/>
            <a:ln w="9525">
              <a:noFill/>
              <a:miter lim="800000"/>
              <a:headEnd/>
              <a:tailEnd/>
            </a:ln>
          </p:spPr>
        </p:pic>
        <p:sp>
          <p:nvSpPr>
            <p:cNvPr id="73763" name="Text Box 35"/>
            <p:cNvSpPr txBox="1">
              <a:spLocks noChangeArrowheads="1"/>
            </p:cNvSpPr>
            <p:nvPr/>
          </p:nvSpPr>
          <p:spPr bwMode="auto">
            <a:xfrm>
              <a:off x="2730" y="1569"/>
              <a:ext cx="340" cy="17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b="0">
                  <a:latin typeface="Calibri" pitchFamily="34" charset="0"/>
                </a:rPr>
                <a:t>BS</a:t>
              </a:r>
            </a:p>
          </p:txBody>
        </p:sp>
        <p:sp>
          <p:nvSpPr>
            <p:cNvPr id="94" name="圆角矩形标注 93"/>
            <p:cNvSpPr>
              <a:spLocks noChangeArrowheads="1"/>
            </p:cNvSpPr>
            <p:nvPr/>
          </p:nvSpPr>
          <p:spPr bwMode="auto">
            <a:xfrm>
              <a:off x="1382" y="2221"/>
              <a:ext cx="737" cy="188"/>
            </a:xfrm>
            <a:prstGeom prst="wedgeRoundRectCallout">
              <a:avLst>
                <a:gd name="adj1" fmla="val 26255"/>
                <a:gd name="adj2" fmla="val -78190"/>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lIns="54000" rIns="54000">
              <a:spAutoFit/>
            </a:bodyPr>
            <a:lstStyle/>
            <a:p>
              <a:r>
                <a:rPr lang="en-US" altLang="zh-CN" sz="1200">
                  <a:latin typeface="Calibri" pitchFamily="34" charset="0"/>
                </a:rPr>
                <a:t>social network</a:t>
              </a:r>
              <a:endParaRPr lang="en-US" altLang="zh-CN" sz="1200" b="0">
                <a:solidFill>
                  <a:srgbClr val="000000"/>
                </a:solidFill>
                <a:latin typeface="Calibri" pitchFamily="34" charset="0"/>
              </a:endParaRPr>
            </a:p>
          </p:txBody>
        </p:sp>
        <p:grpSp>
          <p:nvGrpSpPr>
            <p:cNvPr id="17" name="Group 188"/>
            <p:cNvGrpSpPr>
              <a:grpSpLocks noChangeAspect="1"/>
            </p:cNvGrpSpPr>
            <p:nvPr/>
          </p:nvGrpSpPr>
          <p:grpSpPr bwMode="auto">
            <a:xfrm>
              <a:off x="1928" y="1024"/>
              <a:ext cx="133" cy="425"/>
              <a:chOff x="4850" y="1255"/>
              <a:chExt cx="303" cy="873"/>
            </a:xfrm>
          </p:grpSpPr>
          <p:grpSp>
            <p:nvGrpSpPr>
              <p:cNvPr id="18" name="Group 189"/>
              <p:cNvGrpSpPr>
                <a:grpSpLocks noChangeAspect="1"/>
              </p:cNvGrpSpPr>
              <p:nvPr/>
            </p:nvGrpSpPr>
            <p:grpSpPr bwMode="auto">
              <a:xfrm>
                <a:off x="4850" y="1255"/>
                <a:ext cx="303" cy="873"/>
                <a:chOff x="4850" y="1255"/>
                <a:chExt cx="303" cy="873"/>
              </a:xfrm>
            </p:grpSpPr>
            <p:sp>
              <p:nvSpPr>
                <p:cNvPr id="17785"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786"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787"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788"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9" name="Group 194"/>
                <p:cNvGrpSpPr>
                  <a:grpSpLocks noChangeAspect="1"/>
                </p:cNvGrpSpPr>
                <p:nvPr/>
              </p:nvGrpSpPr>
              <p:grpSpPr bwMode="auto">
                <a:xfrm>
                  <a:off x="4850" y="1293"/>
                  <a:ext cx="48" cy="293"/>
                  <a:chOff x="4850" y="1293"/>
                  <a:chExt cx="48" cy="293"/>
                </a:xfrm>
              </p:grpSpPr>
              <p:sp>
                <p:nvSpPr>
                  <p:cNvPr id="17790"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791"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0" name="Group 197"/>
                <p:cNvGrpSpPr>
                  <a:grpSpLocks noChangeAspect="1"/>
                </p:cNvGrpSpPr>
                <p:nvPr/>
              </p:nvGrpSpPr>
              <p:grpSpPr bwMode="auto">
                <a:xfrm>
                  <a:off x="5105" y="1295"/>
                  <a:ext cx="48" cy="293"/>
                  <a:chOff x="5105" y="1295"/>
                  <a:chExt cx="48" cy="293"/>
                </a:xfrm>
              </p:grpSpPr>
              <p:sp>
                <p:nvSpPr>
                  <p:cNvPr id="17793"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794"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795"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796"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1" name="Group 202"/>
                <p:cNvGrpSpPr>
                  <a:grpSpLocks noChangeAspect="1"/>
                </p:cNvGrpSpPr>
                <p:nvPr/>
              </p:nvGrpSpPr>
              <p:grpSpPr bwMode="auto">
                <a:xfrm>
                  <a:off x="4948" y="1255"/>
                  <a:ext cx="48" cy="293"/>
                  <a:chOff x="4948" y="1255"/>
                  <a:chExt cx="48" cy="293"/>
                </a:xfrm>
              </p:grpSpPr>
              <p:sp>
                <p:nvSpPr>
                  <p:cNvPr id="17798"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799"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00"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801"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802"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803"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804"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805"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806"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807"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808"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7809"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810"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811"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81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2" name="Group 218"/>
              <p:cNvGrpSpPr>
                <a:grpSpLocks noChangeAspect="1"/>
              </p:cNvGrpSpPr>
              <p:nvPr/>
            </p:nvGrpSpPr>
            <p:grpSpPr bwMode="auto">
              <a:xfrm>
                <a:off x="4850" y="1293"/>
                <a:ext cx="48" cy="293"/>
                <a:chOff x="4850" y="1293"/>
                <a:chExt cx="48" cy="293"/>
              </a:xfrm>
            </p:grpSpPr>
            <p:sp>
              <p:nvSpPr>
                <p:cNvPr id="17814"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15"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3" name="Group 221"/>
              <p:cNvGrpSpPr>
                <a:grpSpLocks noChangeAspect="1"/>
              </p:cNvGrpSpPr>
              <p:nvPr/>
            </p:nvGrpSpPr>
            <p:grpSpPr bwMode="auto">
              <a:xfrm>
                <a:off x="5105" y="1295"/>
                <a:ext cx="48" cy="293"/>
                <a:chOff x="5105" y="1295"/>
                <a:chExt cx="48" cy="293"/>
              </a:xfrm>
            </p:grpSpPr>
            <p:sp>
              <p:nvSpPr>
                <p:cNvPr id="17817"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18"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19"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820"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4" name="Group 226"/>
              <p:cNvGrpSpPr>
                <a:grpSpLocks noChangeAspect="1"/>
              </p:cNvGrpSpPr>
              <p:nvPr/>
            </p:nvGrpSpPr>
            <p:grpSpPr bwMode="auto">
              <a:xfrm>
                <a:off x="4948" y="1255"/>
                <a:ext cx="48" cy="293"/>
                <a:chOff x="4948" y="1255"/>
                <a:chExt cx="48" cy="293"/>
              </a:xfrm>
            </p:grpSpPr>
            <p:sp>
              <p:nvSpPr>
                <p:cNvPr id="17822"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23"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24"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825"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826"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827"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828"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829"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830"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831"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832"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7833"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834"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835"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836"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5" name="Group 242"/>
              <p:cNvGrpSpPr>
                <a:grpSpLocks noChangeAspect="1"/>
              </p:cNvGrpSpPr>
              <p:nvPr/>
            </p:nvGrpSpPr>
            <p:grpSpPr bwMode="auto">
              <a:xfrm>
                <a:off x="4850" y="1293"/>
                <a:ext cx="48" cy="293"/>
                <a:chOff x="4850" y="1293"/>
                <a:chExt cx="48" cy="293"/>
              </a:xfrm>
            </p:grpSpPr>
            <p:sp>
              <p:nvSpPr>
                <p:cNvPr id="17838"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39"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6" name="Group 245"/>
              <p:cNvGrpSpPr>
                <a:grpSpLocks noChangeAspect="1"/>
              </p:cNvGrpSpPr>
              <p:nvPr/>
            </p:nvGrpSpPr>
            <p:grpSpPr bwMode="auto">
              <a:xfrm>
                <a:off x="5105" y="1295"/>
                <a:ext cx="48" cy="293"/>
                <a:chOff x="5105" y="1295"/>
                <a:chExt cx="48" cy="293"/>
              </a:xfrm>
            </p:grpSpPr>
            <p:sp>
              <p:nvSpPr>
                <p:cNvPr id="17841"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42"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43"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844"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7" name="Group 250"/>
              <p:cNvGrpSpPr>
                <a:grpSpLocks noChangeAspect="1"/>
              </p:cNvGrpSpPr>
              <p:nvPr/>
            </p:nvGrpSpPr>
            <p:grpSpPr bwMode="auto">
              <a:xfrm>
                <a:off x="4948" y="1255"/>
                <a:ext cx="48" cy="293"/>
                <a:chOff x="4948" y="1255"/>
                <a:chExt cx="48" cy="293"/>
              </a:xfrm>
            </p:grpSpPr>
            <p:sp>
              <p:nvSpPr>
                <p:cNvPr id="17846"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47"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48"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849"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850"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851"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852"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853"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854"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855"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856"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nvGrpSpPr>
            <p:cNvPr id="28" name="Group 188"/>
            <p:cNvGrpSpPr>
              <a:grpSpLocks noChangeAspect="1"/>
            </p:cNvGrpSpPr>
            <p:nvPr/>
          </p:nvGrpSpPr>
          <p:grpSpPr bwMode="auto">
            <a:xfrm>
              <a:off x="2609" y="1296"/>
              <a:ext cx="133" cy="425"/>
              <a:chOff x="4850" y="1255"/>
              <a:chExt cx="303" cy="873"/>
            </a:xfrm>
          </p:grpSpPr>
          <p:grpSp>
            <p:nvGrpSpPr>
              <p:cNvPr id="29" name="Group 189"/>
              <p:cNvGrpSpPr>
                <a:grpSpLocks noChangeAspect="1"/>
              </p:cNvGrpSpPr>
              <p:nvPr/>
            </p:nvGrpSpPr>
            <p:grpSpPr bwMode="auto">
              <a:xfrm>
                <a:off x="4850" y="1255"/>
                <a:ext cx="303" cy="873"/>
                <a:chOff x="4850" y="1255"/>
                <a:chExt cx="303" cy="873"/>
              </a:xfrm>
            </p:grpSpPr>
            <p:sp>
              <p:nvSpPr>
                <p:cNvPr id="17859"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860"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861"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862"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30" name="Group 194"/>
                <p:cNvGrpSpPr>
                  <a:grpSpLocks noChangeAspect="1"/>
                </p:cNvGrpSpPr>
                <p:nvPr/>
              </p:nvGrpSpPr>
              <p:grpSpPr bwMode="auto">
                <a:xfrm>
                  <a:off x="4850" y="1293"/>
                  <a:ext cx="48" cy="293"/>
                  <a:chOff x="4850" y="1293"/>
                  <a:chExt cx="48" cy="293"/>
                </a:xfrm>
              </p:grpSpPr>
              <p:sp>
                <p:nvSpPr>
                  <p:cNvPr id="17864"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65"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31" name="Group 197"/>
                <p:cNvGrpSpPr>
                  <a:grpSpLocks noChangeAspect="1"/>
                </p:cNvGrpSpPr>
                <p:nvPr/>
              </p:nvGrpSpPr>
              <p:grpSpPr bwMode="auto">
                <a:xfrm>
                  <a:off x="5105" y="1295"/>
                  <a:ext cx="48" cy="293"/>
                  <a:chOff x="5105" y="1295"/>
                  <a:chExt cx="48" cy="293"/>
                </a:xfrm>
              </p:grpSpPr>
              <p:sp>
                <p:nvSpPr>
                  <p:cNvPr id="17867"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68"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69"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870"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7665" name="Group 202"/>
                <p:cNvGrpSpPr>
                  <a:grpSpLocks noChangeAspect="1"/>
                </p:cNvGrpSpPr>
                <p:nvPr/>
              </p:nvGrpSpPr>
              <p:grpSpPr bwMode="auto">
                <a:xfrm>
                  <a:off x="4948" y="1255"/>
                  <a:ext cx="48" cy="293"/>
                  <a:chOff x="4948" y="1255"/>
                  <a:chExt cx="48" cy="293"/>
                </a:xfrm>
              </p:grpSpPr>
              <p:sp>
                <p:nvSpPr>
                  <p:cNvPr id="17872"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73"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74"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875"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876"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877"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878"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879"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880"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881"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882"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7883"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884"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885"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886"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677" name="Group 218"/>
              <p:cNvGrpSpPr>
                <a:grpSpLocks noChangeAspect="1"/>
              </p:cNvGrpSpPr>
              <p:nvPr/>
            </p:nvGrpSpPr>
            <p:grpSpPr bwMode="auto">
              <a:xfrm>
                <a:off x="4850" y="1293"/>
                <a:ext cx="48" cy="293"/>
                <a:chOff x="4850" y="1293"/>
                <a:chExt cx="48" cy="293"/>
              </a:xfrm>
            </p:grpSpPr>
            <p:sp>
              <p:nvSpPr>
                <p:cNvPr id="17888"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89"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7678" name="Group 221"/>
              <p:cNvGrpSpPr>
                <a:grpSpLocks noChangeAspect="1"/>
              </p:cNvGrpSpPr>
              <p:nvPr/>
            </p:nvGrpSpPr>
            <p:grpSpPr bwMode="auto">
              <a:xfrm>
                <a:off x="5105" y="1295"/>
                <a:ext cx="48" cy="293"/>
                <a:chOff x="5105" y="1295"/>
                <a:chExt cx="48" cy="293"/>
              </a:xfrm>
            </p:grpSpPr>
            <p:sp>
              <p:nvSpPr>
                <p:cNvPr id="17891"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92"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93"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894"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7679" name="Group 226"/>
              <p:cNvGrpSpPr>
                <a:grpSpLocks noChangeAspect="1"/>
              </p:cNvGrpSpPr>
              <p:nvPr/>
            </p:nvGrpSpPr>
            <p:grpSpPr bwMode="auto">
              <a:xfrm>
                <a:off x="4948" y="1255"/>
                <a:ext cx="48" cy="293"/>
                <a:chOff x="4948" y="1255"/>
                <a:chExt cx="48" cy="293"/>
              </a:xfrm>
            </p:grpSpPr>
            <p:sp>
              <p:nvSpPr>
                <p:cNvPr id="17896"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97"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89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89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90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90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90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90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90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90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90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790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90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90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791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683" name="Group 242"/>
              <p:cNvGrpSpPr>
                <a:grpSpLocks noChangeAspect="1"/>
              </p:cNvGrpSpPr>
              <p:nvPr/>
            </p:nvGrpSpPr>
            <p:grpSpPr bwMode="auto">
              <a:xfrm>
                <a:off x="4850" y="1293"/>
                <a:ext cx="48" cy="293"/>
                <a:chOff x="4850" y="1293"/>
                <a:chExt cx="48" cy="293"/>
              </a:xfrm>
            </p:grpSpPr>
            <p:sp>
              <p:nvSpPr>
                <p:cNvPr id="17912"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913"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7688" name="Group 245"/>
              <p:cNvGrpSpPr>
                <a:grpSpLocks noChangeAspect="1"/>
              </p:cNvGrpSpPr>
              <p:nvPr/>
            </p:nvGrpSpPr>
            <p:grpSpPr bwMode="auto">
              <a:xfrm>
                <a:off x="5105" y="1295"/>
                <a:ext cx="48" cy="293"/>
                <a:chOff x="5105" y="1295"/>
                <a:chExt cx="48" cy="293"/>
              </a:xfrm>
            </p:grpSpPr>
            <p:sp>
              <p:nvSpPr>
                <p:cNvPr id="17915"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916"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917"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918"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7689" name="Group 250"/>
              <p:cNvGrpSpPr>
                <a:grpSpLocks noChangeAspect="1"/>
              </p:cNvGrpSpPr>
              <p:nvPr/>
            </p:nvGrpSpPr>
            <p:grpSpPr bwMode="auto">
              <a:xfrm>
                <a:off x="4948" y="1255"/>
                <a:ext cx="48" cy="293"/>
                <a:chOff x="4948" y="1255"/>
                <a:chExt cx="48" cy="293"/>
              </a:xfrm>
            </p:grpSpPr>
            <p:sp>
              <p:nvSpPr>
                <p:cNvPr id="17920"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921"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922"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923"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924"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925"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926"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927"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928"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929"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930"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cxnSp>
          <p:nvCxnSpPr>
            <p:cNvPr id="17931" name="AutoShape 96"/>
            <p:cNvCxnSpPr>
              <a:cxnSpLocks noChangeShapeType="1"/>
              <a:stCxn id="0" idx="1"/>
            </p:cNvCxnSpPr>
            <p:nvPr/>
          </p:nvCxnSpPr>
          <p:spPr bwMode="auto">
            <a:xfrm flipH="1" flipV="1">
              <a:off x="1869" y="1671"/>
              <a:ext cx="165" cy="141"/>
            </a:xfrm>
            <a:prstGeom prst="straightConnector1">
              <a:avLst/>
            </a:prstGeom>
            <a:noFill/>
            <a:ln w="28575">
              <a:solidFill>
                <a:srgbClr val="FF0000"/>
              </a:solidFill>
              <a:prstDash val="sysDot"/>
              <a:round/>
              <a:headEnd type="triangle" w="med" len="med"/>
              <a:tailEnd type="triangle" w="med" len="med"/>
            </a:ln>
          </p:spPr>
        </p:cxnSp>
        <p:sp>
          <p:nvSpPr>
            <p:cNvPr id="2" name="圆角矩形标注 93"/>
            <p:cNvSpPr>
              <a:spLocks noChangeArrowheads="1"/>
            </p:cNvSpPr>
            <p:nvPr/>
          </p:nvSpPr>
          <p:spPr bwMode="auto">
            <a:xfrm>
              <a:off x="2131" y="964"/>
              <a:ext cx="796" cy="312"/>
            </a:xfrm>
            <a:prstGeom prst="wedgeRoundRectCallout">
              <a:avLst>
                <a:gd name="adj1" fmla="val -25755"/>
                <a:gd name="adj2" fmla="val 79486"/>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lIns="54000" rIns="54000">
              <a:spAutoFit/>
            </a:bodyPr>
            <a:lstStyle/>
            <a:p>
              <a:r>
                <a:rPr lang="en-US" altLang="zh-CN" sz="1200">
                  <a:latin typeface="Calibri" pitchFamily="34" charset="0"/>
                </a:rPr>
                <a:t>Data synchronization</a:t>
              </a:r>
              <a:endParaRPr lang="en-US" altLang="zh-CN" sz="1200" b="0">
                <a:solidFill>
                  <a:srgbClr val="000000"/>
                </a:solidFill>
                <a:latin typeface="Calibri" pitchFamily="34" charset="0"/>
              </a:endParaRPr>
            </a:p>
          </p:txBody>
        </p:sp>
        <p:pic>
          <p:nvPicPr>
            <p:cNvPr id="17933" name="Picture 79" descr="FOMA-ht03a_white.jpg"/>
            <p:cNvPicPr>
              <a:picLocks noChangeAspect="1"/>
            </p:cNvPicPr>
            <p:nvPr/>
          </p:nvPicPr>
          <p:blipFill>
            <a:blip r:embed="rId3" cstate="print"/>
            <a:srcRect/>
            <a:stretch>
              <a:fillRect/>
            </a:stretch>
          </p:blipFill>
          <p:spPr bwMode="auto">
            <a:xfrm>
              <a:off x="1679" y="1559"/>
              <a:ext cx="154" cy="249"/>
            </a:xfrm>
            <a:prstGeom prst="rect">
              <a:avLst/>
            </a:prstGeom>
            <a:noFill/>
            <a:ln w="9525">
              <a:noFill/>
              <a:miter lim="800000"/>
              <a:headEnd/>
              <a:tailEnd/>
            </a:ln>
          </p:spPr>
        </p:pic>
        <p:pic>
          <p:nvPicPr>
            <p:cNvPr id="17934" name="图片 6" descr="http://www.andreas-rozek.de/iPhone/Welcome/iPad.png"/>
            <p:cNvPicPr>
              <a:picLocks noChangeAspect="1" noChangeArrowheads="1"/>
            </p:cNvPicPr>
            <p:nvPr/>
          </p:nvPicPr>
          <p:blipFill>
            <a:blip r:embed="rId19" cstate="print"/>
            <a:srcRect/>
            <a:stretch>
              <a:fillRect/>
            </a:stretch>
          </p:blipFill>
          <p:spPr bwMode="auto">
            <a:xfrm>
              <a:off x="2169" y="1410"/>
              <a:ext cx="188" cy="210"/>
            </a:xfrm>
            <a:prstGeom prst="rect">
              <a:avLst/>
            </a:prstGeom>
            <a:noFill/>
            <a:ln w="9525">
              <a:noFill/>
              <a:miter lim="800000"/>
              <a:headEnd/>
              <a:tailEnd/>
            </a:ln>
          </p:spPr>
        </p:pic>
        <p:cxnSp>
          <p:nvCxnSpPr>
            <p:cNvPr id="17935" name="AutoShape 95"/>
            <p:cNvCxnSpPr>
              <a:cxnSpLocks noChangeShapeType="1"/>
              <a:endCxn id="0" idx="0"/>
            </p:cNvCxnSpPr>
            <p:nvPr/>
          </p:nvCxnSpPr>
          <p:spPr bwMode="auto">
            <a:xfrm flipH="1">
              <a:off x="2139" y="1645"/>
              <a:ext cx="121" cy="59"/>
            </a:xfrm>
            <a:prstGeom prst="straightConnector1">
              <a:avLst/>
            </a:prstGeom>
            <a:noFill/>
            <a:ln w="28575">
              <a:solidFill>
                <a:srgbClr val="FF0000"/>
              </a:solidFill>
              <a:prstDash val="sysDot"/>
              <a:round/>
              <a:headEnd type="triangle" w="med" len="med"/>
              <a:tailEnd type="triangle" w="med" len="med"/>
            </a:ln>
          </p:spPr>
        </p:cxnSp>
        <p:sp>
          <p:nvSpPr>
            <p:cNvPr id="3" name="圆角矩形标注 93"/>
            <p:cNvSpPr>
              <a:spLocks noChangeArrowheads="1"/>
            </p:cNvSpPr>
            <p:nvPr/>
          </p:nvSpPr>
          <p:spPr bwMode="auto">
            <a:xfrm>
              <a:off x="2946" y="1571"/>
              <a:ext cx="923" cy="188"/>
            </a:xfrm>
            <a:prstGeom prst="wedgeRoundRectCallout">
              <a:avLst>
                <a:gd name="adj1" fmla="val -9264"/>
                <a:gd name="adj2" fmla="val 193083"/>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lIns="54000" rIns="54000">
              <a:spAutoFit/>
            </a:bodyPr>
            <a:lstStyle/>
            <a:p>
              <a:r>
                <a:rPr lang="en-US" altLang="zh-CN" sz="1200">
                  <a:latin typeface="Calibri" pitchFamily="34" charset="0"/>
                </a:rPr>
                <a:t>Mobile advertising</a:t>
              </a:r>
              <a:endParaRPr lang="en-US" altLang="zh-CN" sz="1200" b="0">
                <a:solidFill>
                  <a:srgbClr val="000000"/>
                </a:solidFill>
                <a:latin typeface="Calibri" pitchFamily="34" charset="0"/>
              </a:endParaRPr>
            </a:p>
          </p:txBody>
        </p:sp>
      </p:grpSp>
      <p:sp>
        <p:nvSpPr>
          <p:cNvPr id="17939" name="Rectangle 531"/>
          <p:cNvSpPr>
            <a:spLocks noChangeArrowheads="1"/>
          </p:cNvSpPr>
          <p:nvPr/>
        </p:nvSpPr>
        <p:spPr bwMode="auto">
          <a:xfrm>
            <a:off x="200025" y="5000611"/>
            <a:ext cx="4229100" cy="995363"/>
          </a:xfrm>
          <a:prstGeom prst="rect">
            <a:avLst/>
          </a:prstGeom>
          <a:noFill/>
          <a:ln w="9525">
            <a:noFill/>
            <a:miter lim="800000"/>
            <a:headEnd/>
            <a:tailEnd/>
          </a:ln>
          <a:effectLst/>
        </p:spPr>
        <p:txBody>
          <a:bodyPr>
            <a:spAutoFit/>
          </a:bodyPr>
          <a:lstStyle/>
          <a:p>
            <a:pPr marL="266700" indent="-266700">
              <a:lnSpc>
                <a:spcPct val="80000"/>
              </a:lnSpc>
              <a:spcBef>
                <a:spcPct val="20000"/>
              </a:spcBef>
              <a:buFont typeface="Arial" charset="0"/>
              <a:buChar char="•"/>
            </a:pPr>
            <a:r>
              <a:rPr lang="en-US" altLang="zh-CN" b="0" dirty="0">
                <a:latin typeface="Calibri" pitchFamily="34" charset="0"/>
              </a:rPr>
              <a:t>Key technology</a:t>
            </a:r>
          </a:p>
          <a:p>
            <a:pPr marL="712788" lvl="1" indent="-265113">
              <a:lnSpc>
                <a:spcPct val="80000"/>
              </a:lnSpc>
              <a:spcBef>
                <a:spcPct val="20000"/>
              </a:spcBef>
              <a:buFont typeface="Arial" charset="0"/>
              <a:buChar char="–"/>
            </a:pPr>
            <a:r>
              <a:rPr lang="en-US" altLang="zh-CN" sz="1600" b="0" dirty="0">
                <a:latin typeface="Calibri" pitchFamily="34" charset="0"/>
              </a:rPr>
              <a:t>D2D opportunity identification &amp; neighbor discovery</a:t>
            </a:r>
          </a:p>
          <a:p>
            <a:pPr marL="712788" lvl="1" indent="-265113">
              <a:lnSpc>
                <a:spcPct val="80000"/>
              </a:lnSpc>
              <a:spcBef>
                <a:spcPct val="20000"/>
              </a:spcBef>
              <a:buFont typeface="Arial" charset="0"/>
              <a:buChar char="–"/>
            </a:pPr>
            <a:r>
              <a:rPr lang="en-US" altLang="zh-CN" sz="1600" b="0" dirty="0">
                <a:latin typeface="Calibri" pitchFamily="34" charset="0"/>
              </a:rPr>
              <a:t>Flow distribution among different RATs</a:t>
            </a:r>
          </a:p>
        </p:txBody>
      </p:sp>
      <p:sp>
        <p:nvSpPr>
          <p:cNvPr id="17943" name="Rectangle 535"/>
          <p:cNvSpPr>
            <a:spLocks noChangeArrowheads="1"/>
          </p:cNvSpPr>
          <p:nvPr/>
        </p:nvSpPr>
        <p:spPr bwMode="auto">
          <a:xfrm>
            <a:off x="4648200" y="5194286"/>
            <a:ext cx="4133850" cy="800100"/>
          </a:xfrm>
          <a:prstGeom prst="rect">
            <a:avLst/>
          </a:prstGeom>
          <a:noFill/>
          <a:ln w="9525">
            <a:noFill/>
            <a:miter lim="800000"/>
            <a:headEnd/>
            <a:tailEnd/>
          </a:ln>
          <a:effectLst/>
        </p:spPr>
        <p:txBody>
          <a:bodyPr>
            <a:spAutoFit/>
          </a:bodyPr>
          <a:lstStyle/>
          <a:p>
            <a:pPr marL="266700" indent="-266700">
              <a:lnSpc>
                <a:spcPct val="80000"/>
              </a:lnSpc>
              <a:spcBef>
                <a:spcPct val="20000"/>
              </a:spcBef>
              <a:buFont typeface="Arial" charset="0"/>
              <a:buChar char="•"/>
            </a:pPr>
            <a:r>
              <a:rPr lang="en-US" altLang="zh-CN" b="0" dirty="0">
                <a:latin typeface="Calibri" pitchFamily="34" charset="0"/>
              </a:rPr>
              <a:t>Benefits/Gains</a:t>
            </a:r>
          </a:p>
          <a:p>
            <a:pPr marL="714375" lvl="1" indent="-266700">
              <a:lnSpc>
                <a:spcPct val="80000"/>
              </a:lnSpc>
              <a:spcBef>
                <a:spcPct val="20000"/>
              </a:spcBef>
              <a:buFont typeface="Arial" charset="0"/>
              <a:buChar char="–"/>
            </a:pPr>
            <a:r>
              <a:rPr lang="en-US" altLang="zh-CN" sz="1600" b="0" dirty="0">
                <a:latin typeface="Calibri" pitchFamily="34" charset="0"/>
              </a:rPr>
              <a:t>Offload cellular traffic</a:t>
            </a:r>
          </a:p>
          <a:p>
            <a:pPr marL="714375" lvl="1" indent="-266700">
              <a:lnSpc>
                <a:spcPct val="80000"/>
              </a:lnSpc>
              <a:spcBef>
                <a:spcPct val="20000"/>
              </a:spcBef>
              <a:buFont typeface="Arial" charset="0"/>
              <a:buChar char="–"/>
            </a:pPr>
            <a:r>
              <a:rPr lang="en-US" altLang="zh-CN" sz="1600" b="0" dirty="0">
                <a:latin typeface="Calibri" pitchFamily="34" charset="0"/>
              </a:rPr>
              <a:t>Unified &amp; Simplified communications</a:t>
            </a:r>
          </a:p>
        </p:txBody>
      </p:sp>
      <p:sp>
        <p:nvSpPr>
          <p:cNvPr id="18002" name="Rectangle 594"/>
          <p:cNvSpPr>
            <a:spLocks noChangeArrowheads="1"/>
          </p:cNvSpPr>
          <p:nvPr/>
        </p:nvSpPr>
        <p:spPr bwMode="auto">
          <a:xfrm>
            <a:off x="219075" y="3998899"/>
            <a:ext cx="4095750" cy="995362"/>
          </a:xfrm>
          <a:prstGeom prst="rect">
            <a:avLst/>
          </a:prstGeom>
          <a:noFill/>
          <a:ln w="9525">
            <a:noFill/>
            <a:miter lim="800000"/>
            <a:headEnd/>
            <a:tailEnd/>
          </a:ln>
          <a:effectLst/>
        </p:spPr>
        <p:txBody>
          <a:bodyPr>
            <a:spAutoFit/>
          </a:bodyPr>
          <a:lstStyle/>
          <a:p>
            <a:pPr marL="266700" indent="-266700">
              <a:lnSpc>
                <a:spcPct val="80000"/>
              </a:lnSpc>
              <a:spcBef>
                <a:spcPct val="20000"/>
              </a:spcBef>
              <a:buFont typeface="Arial" charset="0"/>
              <a:buChar char="•"/>
            </a:pPr>
            <a:r>
              <a:rPr lang="en-US" altLang="zh-CN" b="0" dirty="0">
                <a:latin typeface="Calibri" pitchFamily="34" charset="0"/>
              </a:rPr>
              <a:t>Node functionality</a:t>
            </a:r>
          </a:p>
          <a:p>
            <a:pPr marL="714375" lvl="1" indent="-257175">
              <a:lnSpc>
                <a:spcPct val="80000"/>
              </a:lnSpc>
              <a:spcBef>
                <a:spcPct val="20000"/>
              </a:spcBef>
              <a:buFont typeface="Arial" charset="0"/>
              <a:buChar char="–"/>
            </a:pPr>
            <a:r>
              <a:rPr lang="en-US" altLang="zh-CN" sz="1600" b="0" dirty="0">
                <a:latin typeface="Calibri" pitchFamily="34" charset="0"/>
              </a:rPr>
              <a:t>User device: application distribute flows among different RATs</a:t>
            </a:r>
          </a:p>
          <a:p>
            <a:pPr marL="714375" lvl="1" indent="-257175">
              <a:lnSpc>
                <a:spcPct val="80000"/>
              </a:lnSpc>
              <a:spcBef>
                <a:spcPct val="20000"/>
              </a:spcBef>
              <a:buFont typeface="Arial" charset="0"/>
              <a:buChar char="–"/>
            </a:pPr>
            <a:r>
              <a:rPr lang="en-US" altLang="zh-CN" sz="1600" b="0" dirty="0">
                <a:latin typeface="Calibri" pitchFamily="34" charset="0"/>
              </a:rPr>
              <a:t>No impact on RAN &amp; CN nodes</a:t>
            </a:r>
            <a:endParaRPr lang="en-US" altLang="zh-CN" sz="1400" b="0" dirty="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342900" indent="-342900" algn="just">
                  <a:spcBef>
                    <a:spcPct val="60000"/>
                  </a:spcBef>
                  <a:buClr>
                    <a:schemeClr val="bg2"/>
                  </a:buClr>
                  <a:buFont typeface="Wingdings" pitchFamily="2" charset="2"/>
                  <a:buChar char="§"/>
                </a:pPr>
                <a:r>
                  <a:rPr lang="en-US" altLang="zh-CN" sz="2400" b="1" dirty="0" smtClean="0">
                    <a:solidFill>
                      <a:schemeClr val="tx1"/>
                    </a:solidFill>
                    <a:effectLst>
                      <a:outerShdw blurRad="38100" dist="38100" dir="2700000" algn="tl">
                        <a:srgbClr val="000000">
                          <a:alpha val="43137"/>
                        </a:srgbClr>
                      </a:outerShdw>
                    </a:effectLst>
                  </a:rPr>
                  <a:t>Phase 1: State Initialization</a:t>
                </a:r>
              </a:p>
              <a:p>
                <a:pPr marL="800100" lvl="1" indent="-342900" algn="just">
                  <a:spcBef>
                    <a:spcPct val="60000"/>
                  </a:spcBef>
                  <a:buClr>
                    <a:schemeClr val="bg2"/>
                  </a:buClr>
                  <a:buFont typeface="Wingdings" pitchFamily="2" charset="2"/>
                  <a:buChar char="ü"/>
                </a:pPr>
                <a:r>
                  <a:rPr lang="en-US" altLang="zh-CN" sz="2000" dirty="0" smtClean="0">
                    <a:solidFill>
                      <a:schemeClr val="tx1"/>
                    </a:solidFill>
                  </a:rPr>
                  <a:t>Each player (</a:t>
                </a:r>
                <a14:m>
                  <m:oMath xmlns:m="http://schemas.openxmlformats.org/officeDocument/2006/math" xmlns="">
                    <m:sSub>
                      <m:sSubPr>
                        <m:ctrlPr>
                          <a:rPr lang="zh-CN" altLang="en-US" sz="2000" i="1">
                            <a:latin typeface="Cambria Math"/>
                          </a:rPr>
                        </m:ctrlPr>
                      </m:sSubPr>
                      <m:e>
                        <m:r>
                          <a:rPr lang="zh-CN" altLang="en-US" sz="2000" i="1">
                            <a:latin typeface="Cambria Math"/>
                          </a:rPr>
                          <m:t>𝑉</m:t>
                        </m:r>
                      </m:e>
                      <m:sub>
                        <m:r>
                          <a:rPr lang="zh-CN" altLang="en-US" sz="2000" i="1">
                            <a:latin typeface="Cambria Math"/>
                          </a:rPr>
                          <m:t>𝑖</m:t>
                        </m:r>
                      </m:sub>
                    </m:sSub>
                  </m:oMath>
                </a14:m>
                <a:r>
                  <a:rPr lang="en-US" altLang="zh-CN" sz="2000" dirty="0" smtClean="0">
                    <a:solidFill>
                      <a:schemeClr val="tx1"/>
                    </a:solidFill>
                  </a:rPr>
                  <a:t>) initializes its attributes (</a:t>
                </a:r>
                <a14:m>
                  <m:oMath xmlns:m="http://schemas.openxmlformats.org/officeDocument/2006/math" xmlns="">
                    <m:r>
                      <a:rPr lang="zh-CN" altLang="en-US" sz="2000">
                        <a:latin typeface="Cambria Math"/>
                      </a:rPr>
                      <m:t>ℒ</m:t>
                    </m:r>
                    <m:d>
                      <m:dPr>
                        <m:ctrlPr>
                          <a:rPr lang="zh-CN" altLang="en-US" sz="2000" i="1">
                            <a:latin typeface="Cambria Math"/>
                          </a:rPr>
                        </m:ctrlPr>
                      </m:dPr>
                      <m:e>
                        <m:sSub>
                          <m:sSubPr>
                            <m:ctrlPr>
                              <a:rPr lang="zh-CN" altLang="en-US" sz="2000" i="1">
                                <a:latin typeface="Cambria Math"/>
                              </a:rPr>
                            </m:ctrlPr>
                          </m:sSubPr>
                          <m:e>
                            <m:r>
                              <a:rPr lang="zh-CN" altLang="en-US" sz="2000" i="1">
                                <a:latin typeface="Cambria Math"/>
                              </a:rPr>
                              <m:t>𝑉</m:t>
                            </m:r>
                          </m:e>
                          <m:sub>
                            <m:r>
                              <a:rPr lang="zh-CN" altLang="en-US" sz="2000" i="1">
                                <a:latin typeface="Cambria Math"/>
                              </a:rPr>
                              <m:t>𝑖</m:t>
                            </m:r>
                          </m:sub>
                        </m:sSub>
                      </m:e>
                    </m:d>
                  </m:oMath>
                </a14:m>
                <a:r>
                  <a:rPr lang="en-US" altLang="zh-CN" sz="2000" dirty="0" smtClean="0">
                    <a:solidFill>
                      <a:schemeClr val="tx1"/>
                    </a:solidFill>
                  </a:rPr>
                  <a:t> and </a:t>
                </a:r>
                <a14:m>
                  <m:oMath xmlns:m="http://schemas.openxmlformats.org/officeDocument/2006/math" xmlns="">
                    <m:r>
                      <a:rPr lang="zh-CN" altLang="en-US" sz="2000" i="1">
                        <a:latin typeface="Cambria Math"/>
                      </a:rPr>
                      <m:t>𝛿</m:t>
                    </m:r>
                    <m:d>
                      <m:dPr>
                        <m:ctrlPr>
                          <a:rPr lang="zh-CN" altLang="en-US" sz="2000" i="1">
                            <a:latin typeface="Cambria Math"/>
                          </a:rPr>
                        </m:ctrlPr>
                      </m:dPr>
                      <m:e>
                        <m:sSub>
                          <m:sSubPr>
                            <m:ctrlPr>
                              <a:rPr lang="zh-CN" altLang="en-US" sz="2000" i="1">
                                <a:latin typeface="Cambria Math"/>
                              </a:rPr>
                            </m:ctrlPr>
                          </m:sSubPr>
                          <m:e>
                            <m:r>
                              <a:rPr lang="zh-CN" altLang="en-US" sz="2000" i="1">
                                <a:latin typeface="Cambria Math"/>
                              </a:rPr>
                              <m:t>𝑉</m:t>
                            </m:r>
                          </m:e>
                          <m:sub>
                            <m:r>
                              <a:rPr lang="zh-CN" altLang="en-US" sz="2000" i="1">
                                <a:latin typeface="Cambria Math"/>
                              </a:rPr>
                              <m:t>𝑖</m:t>
                            </m:r>
                          </m:sub>
                        </m:sSub>
                      </m:e>
                    </m:d>
                  </m:oMath>
                </a14:m>
                <a:r>
                  <a:rPr lang="en-US" altLang="zh-CN" sz="2000" dirty="0" smtClean="0">
                    <a:solidFill>
                      <a:schemeClr val="tx1"/>
                    </a:solidFill>
                  </a:rPr>
                  <a:t>).</a:t>
                </a:r>
              </a:p>
              <a:p>
                <a:pPr marL="800100" lvl="1" indent="-342900" algn="just">
                  <a:spcBef>
                    <a:spcPct val="60000"/>
                  </a:spcBef>
                  <a:buClr>
                    <a:schemeClr val="bg2"/>
                  </a:buClr>
                  <a:buFont typeface="Wingdings" pitchFamily="2" charset="2"/>
                  <a:buChar char="ü"/>
                </a:pPr>
                <a14:m>
                  <m:oMath xmlns:m="http://schemas.openxmlformats.org/officeDocument/2006/math" xmlns="">
                    <m:sSub>
                      <m:sSubPr>
                        <m:ctrlPr>
                          <a:rPr lang="zh-CN" altLang="en-US" sz="2000" i="1" smtClean="0">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oMath>
                </a14:m>
                <a:r>
                  <a:rPr lang="en-US" altLang="zh-CN" sz="2000" dirty="0" smtClean="0">
                    <a:solidFill>
                      <a:schemeClr val="tx1"/>
                    </a:solidFill>
                  </a:rPr>
                  <a:t>chooses to join in one of the </a:t>
                </a:r>
                <a14:m>
                  <m:oMath xmlns:m="http://schemas.openxmlformats.org/officeDocument/2006/math" xmlns="">
                    <m:r>
                      <a:rPr lang="zh-CN" altLang="en-US" sz="2000" i="1">
                        <a:solidFill>
                          <a:schemeClr val="tx1"/>
                        </a:solidFill>
                        <a:latin typeface="Cambria Math"/>
                      </a:rPr>
                      <m:t>𝐾</m:t>
                    </m:r>
                  </m:oMath>
                </a14:m>
                <a:r>
                  <a:rPr lang="en-US" altLang="zh-CN" sz="2000" dirty="0" smtClean="0">
                    <a:solidFill>
                      <a:schemeClr val="tx1"/>
                    </a:solidFill>
                  </a:rPr>
                  <a:t> coalitional sub-games based on </a:t>
                </a:r>
                <a14:m>
                  <m:oMath xmlns:m="http://schemas.openxmlformats.org/officeDocument/2006/math" xmlns="">
                    <m:r>
                      <a:rPr lang="zh-CN" altLang="en-US" sz="2000" i="1">
                        <a:solidFill>
                          <a:schemeClr val="tx1"/>
                        </a:solidFill>
                        <a:latin typeface="Cambria Math"/>
                      </a:rPr>
                      <m:t>𝛿</m:t>
                    </m:r>
                    <m:d>
                      <m:dPr>
                        <m:ctrlPr>
                          <a:rPr lang="zh-CN" altLang="en-US" sz="2000" i="1">
                            <a:solidFill>
                              <a:schemeClr val="tx1"/>
                            </a:solidFill>
                            <a:latin typeface="Cambria Math"/>
                          </a:rPr>
                        </m:ctrlPr>
                      </m:dPr>
                      <m:e>
                        <m:sSub>
                          <m:sSubPr>
                            <m:ctrlPr>
                              <a:rPr lang="zh-CN" altLang="en-US" sz="2000" i="1">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e>
                    </m:d>
                  </m:oMath>
                </a14:m>
                <a:r>
                  <a:rPr lang="en-US" altLang="zh-CN" sz="2000" dirty="0" smtClean="0">
                    <a:solidFill>
                      <a:schemeClr val="tx1"/>
                    </a:solidFill>
                  </a:rPr>
                  <a:t>.</a:t>
                </a:r>
              </a:p>
              <a:p>
                <a:pPr marL="800100" lvl="1" indent="-342900" algn="just">
                  <a:spcBef>
                    <a:spcPct val="60000"/>
                  </a:spcBef>
                  <a:buClr>
                    <a:schemeClr val="bg2"/>
                  </a:buClr>
                  <a:buFont typeface="Wingdings" pitchFamily="2" charset="2"/>
                  <a:buChar char="ü"/>
                </a:pPr>
                <a14:m>
                  <m:oMath xmlns:m="http://schemas.openxmlformats.org/officeDocument/2006/math" xmlns="">
                    <m:sSub>
                      <m:sSubPr>
                        <m:ctrlPr>
                          <a:rPr lang="zh-CN" altLang="en-US" sz="2000" i="1">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oMath>
                </a14:m>
                <a:r>
                  <a:rPr lang="en-US" altLang="zh-CN" sz="2000" dirty="0" smtClean="0">
                    <a:solidFill>
                      <a:schemeClr val="tx1"/>
                    </a:solidFill>
                  </a:rPr>
                  <a:t> is regarded as a disjoint independent coalition.</a:t>
                </a:r>
                <a:endParaRPr lang="en-US" altLang="zh-CN" sz="2000" dirty="0">
                  <a:solidFill>
                    <a:schemeClr val="tx1"/>
                  </a:solidFill>
                </a:endParaRPr>
              </a:p>
              <a:p>
                <a:pPr marL="342900" lvl="1" indent="-342900" algn="just">
                  <a:spcBef>
                    <a:spcPct val="60000"/>
                  </a:spcBef>
                  <a:buClr>
                    <a:schemeClr val="bg2"/>
                  </a:buClr>
                  <a:buFont typeface="Wingdings" pitchFamily="2" charset="2"/>
                  <a:buChar char="§"/>
                </a:pPr>
                <a:r>
                  <a:rPr lang="en-US" altLang="zh-CN" sz="2400" b="1" dirty="0" smtClean="0">
                    <a:solidFill>
                      <a:schemeClr val="tx1"/>
                    </a:solidFill>
                    <a:effectLst>
                      <a:outerShdw blurRad="38100" dist="38100" dir="2700000" algn="tl">
                        <a:srgbClr val="000000">
                          <a:alpha val="43137"/>
                        </a:srgbClr>
                      </a:outerShdw>
                    </a:effectLst>
                  </a:rPr>
                  <a:t>Phase 2: Iterative Coalition Formation</a:t>
                </a:r>
              </a:p>
              <a:p>
                <a:pPr marL="457200" lvl="2" algn="just">
                  <a:spcBef>
                    <a:spcPct val="60000"/>
                  </a:spcBef>
                  <a:buClr>
                    <a:schemeClr val="bg2"/>
                  </a:buClr>
                </a:pPr>
                <a:r>
                  <a:rPr lang="en-US" altLang="zh-CN" sz="2200" b="1" dirty="0" smtClean="0">
                    <a:solidFill>
                      <a:schemeClr val="tx1"/>
                    </a:solidFill>
                    <a:effectLst>
                      <a:outerShdw blurRad="38100" dist="38100" dir="2700000" algn="tl">
                        <a:srgbClr val="000000">
                          <a:alpha val="43137"/>
                        </a:srgbClr>
                      </a:outerShdw>
                    </a:effectLst>
                  </a:rPr>
                  <a:t>Repeat</a:t>
                </a:r>
              </a:p>
              <a:p>
                <a:pPr marL="800100" lvl="2" indent="-342900" algn="just">
                  <a:spcBef>
                    <a:spcPct val="60000"/>
                  </a:spcBef>
                  <a:buClr>
                    <a:schemeClr val="bg2"/>
                  </a:buClr>
                  <a:buFont typeface="Wingdings" pitchFamily="2" charset="2"/>
                  <a:buChar char="ü"/>
                </a:pPr>
                <a:r>
                  <a:rPr lang="en-US" altLang="zh-CN" sz="2000" dirty="0" smtClean="0">
                    <a:solidFill>
                      <a:schemeClr val="tx1"/>
                    </a:solidFill>
                  </a:rPr>
                  <a:t>Each sub-game </a:t>
                </a:r>
                <a14:m>
                  <m:oMath xmlns:m="http://schemas.openxmlformats.org/officeDocument/2006/math" xmlns="">
                    <m:d>
                      <m:dPr>
                        <m:ctrlPr>
                          <a:rPr lang="zh-CN" altLang="en-US" sz="2000" i="1">
                            <a:solidFill>
                              <a:srgbClr val="FF0000"/>
                            </a:solidFill>
                            <a:latin typeface="Cambria Math"/>
                          </a:rPr>
                        </m:ctrlPr>
                      </m:dPr>
                      <m:e>
                        <m:sSup>
                          <m:sSupPr>
                            <m:ctrlPr>
                              <a:rPr lang="zh-CN" altLang="en-US" sz="2000" i="1">
                                <a:solidFill>
                                  <a:srgbClr val="FF0000"/>
                                </a:solidFill>
                                <a:latin typeface="Cambria Math"/>
                              </a:rPr>
                            </m:ctrlPr>
                          </m:sSupPr>
                          <m:e>
                            <m:r>
                              <a:rPr lang="zh-CN" altLang="en-US" sz="2000">
                                <a:solidFill>
                                  <a:srgbClr val="FF0000"/>
                                </a:solidFill>
                                <a:latin typeface="Cambria Math"/>
                              </a:rPr>
                              <m:t>𝒯</m:t>
                            </m:r>
                          </m:e>
                          <m:sup>
                            <m:r>
                              <a:rPr lang="zh-CN" altLang="en-US" sz="2000" i="1">
                                <a:solidFill>
                                  <a:srgbClr val="FF0000"/>
                                </a:solidFill>
                                <a:latin typeface="Cambria Math"/>
                              </a:rPr>
                              <m:t>𝑘</m:t>
                            </m:r>
                          </m:sup>
                        </m:sSup>
                        <m:r>
                          <a:rPr lang="zh-CN" altLang="en-US" sz="2000">
                            <a:solidFill>
                              <a:srgbClr val="FF0000"/>
                            </a:solidFill>
                            <a:latin typeface="Cambria Math"/>
                          </a:rPr>
                          <m:t>,</m:t>
                        </m:r>
                        <m:sSup>
                          <m:sSupPr>
                            <m:ctrlPr>
                              <a:rPr lang="zh-CN" altLang="en-US" sz="2000" i="1">
                                <a:solidFill>
                                  <a:srgbClr val="FF0000"/>
                                </a:solidFill>
                                <a:latin typeface="Cambria Math"/>
                              </a:rPr>
                            </m:ctrlPr>
                          </m:sSupPr>
                          <m:e>
                            <m:r>
                              <a:rPr lang="zh-CN" altLang="en-US" sz="2000" i="1">
                                <a:solidFill>
                                  <a:srgbClr val="FF0000"/>
                                </a:solidFill>
                                <a:latin typeface="Cambria Math"/>
                              </a:rPr>
                              <m:t>𝑣</m:t>
                            </m:r>
                          </m:e>
                          <m:sup>
                            <m:r>
                              <a:rPr lang="zh-CN" altLang="en-US" sz="2000" i="1">
                                <a:solidFill>
                                  <a:srgbClr val="FF0000"/>
                                </a:solidFill>
                                <a:latin typeface="Cambria Math"/>
                              </a:rPr>
                              <m:t>𝑘</m:t>
                            </m:r>
                          </m:sup>
                        </m:sSup>
                      </m:e>
                    </m:d>
                  </m:oMath>
                </a14:m>
                <a:r>
                  <a:rPr lang="en-US" altLang="zh-CN" sz="2000" dirty="0" smtClean="0">
                    <a:solidFill>
                      <a:schemeClr val="tx1"/>
                    </a:solidFill>
                  </a:rPr>
                  <a:t> deals with the merge-and-split based coalition formation concurrently and independently until reaching </a:t>
                </a:r>
                <a:r>
                  <a:rPr lang="en-US" altLang="zh-CN" sz="2000" dirty="0" smtClean="0">
                    <a:solidFill>
                      <a:srgbClr val="FF0000"/>
                    </a:solidFill>
                  </a:rPr>
                  <a:t>a temporal stable partition</a:t>
                </a:r>
                <a:r>
                  <a:rPr lang="en-US" altLang="zh-CN" sz="2000" dirty="0" smtClean="0">
                    <a:solidFill>
                      <a:schemeClr val="tx1"/>
                    </a:solidFill>
                  </a:rPr>
                  <a:t>.</a:t>
                </a:r>
              </a:p>
              <a:p>
                <a:pPr marL="457200" lvl="2" algn="just">
                  <a:spcBef>
                    <a:spcPct val="60000"/>
                  </a:spcBef>
                  <a:buClr>
                    <a:schemeClr val="bg2"/>
                  </a:buClr>
                </a:pPr>
                <a:endParaRPr lang="en-US" altLang="zh-CN" sz="2000" dirty="0" smtClean="0">
                  <a:solidFill>
                    <a:schemeClr val="tx1"/>
                  </a:solidFill>
                </a:endParaRPr>
              </a:p>
              <a:p>
                <a:pPr marL="800100" lvl="2" indent="-342900" algn="just">
                  <a:spcBef>
                    <a:spcPct val="60000"/>
                  </a:spcBef>
                  <a:buClr>
                    <a:schemeClr val="bg2"/>
                  </a:buClr>
                  <a:buFont typeface="Wingdings" pitchFamily="2" charset="2"/>
                  <a:buChar char="ü"/>
                </a:pPr>
                <a:endParaRPr lang="en-US" altLang="zh-CN" sz="2000" dirty="0">
                  <a:solidFill>
                    <a:schemeClr val="tx1"/>
                  </a:solidFill>
                </a:endParaRPr>
              </a:p>
              <a:p>
                <a:pPr marL="457200" lvl="2" algn="just">
                  <a:spcBef>
                    <a:spcPct val="60000"/>
                  </a:spcBef>
                  <a:buClr>
                    <a:schemeClr val="bg2"/>
                  </a:buClr>
                </a:pPr>
                <a:endParaRPr lang="en-US" altLang="zh-CN" sz="2200" b="1" dirty="0">
                  <a:solidFill>
                    <a:schemeClr val="tx1"/>
                  </a:solidFill>
                  <a:effectLst>
                    <a:outerShdw blurRad="38100" dist="38100" dir="2700000" algn="tl">
                      <a:srgbClr val="000000">
                        <a:alpha val="43137"/>
                      </a:srgbClr>
                    </a:outerShdw>
                  </a:effectLst>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l="-1909" t="-2186" r="-171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5" name="Rectangle 2"/>
          <p:cNvSpPr txBox="1">
            <a:spLocks noChangeArrowheads="1"/>
          </p:cNvSpPr>
          <p:nvPr/>
        </p:nvSpPr>
        <p:spPr bwMode="auto">
          <a:xfrm>
            <a:off x="161780" y="357166"/>
            <a:ext cx="8839376" cy="495300"/>
          </a:xfrm>
          <a:prstGeom prst="rect">
            <a:avLst/>
          </a:prstGeom>
          <a:noFill/>
          <a:ln w="0">
            <a:noFill/>
            <a:miter lim="800000"/>
            <a:headEnd/>
            <a:tailEnd/>
          </a:ln>
        </p:spPr>
        <p:txBody>
          <a:bodyPr vert="horz" wrap="square" lIns="91425" tIns="45713" rIns="91425" bIns="45713" numCol="1" anchor="t" anchorCtr="0" compatLnSpc="1">
            <a:prstTxWarp prst="textNoShape">
              <a:avLst/>
            </a:prstTxWarp>
          </a:bodyPr>
          <a:lstStyle/>
          <a:p>
            <a:pPr marL="0" marR="0" lvl="0" indent="0" algn="ctr" defTabSz="914400" eaLnBrk="0" latinLnBrk="0" hangingPunct="0">
              <a:lnSpc>
                <a:spcPct val="100000"/>
              </a:lnSpc>
              <a:buClrTx/>
              <a:buSzTx/>
              <a:buFontTx/>
              <a:buNone/>
              <a:tabLst/>
              <a:defRPr/>
            </a:pPr>
            <a:r>
              <a:rPr lang="nb-NO" altLang="en-US" sz="2800" dirty="0" smtClean="0">
                <a:solidFill>
                  <a:srgbClr val="0070C0"/>
                </a:solidFill>
                <a:latin typeface="+mj-lt"/>
                <a:ea typeface="ＭＳ Ｐゴシック" pitchFamily="34" charset="-128"/>
                <a:cs typeface="+mj-cs"/>
              </a:rPr>
              <a:t>Merge-and-Split Based Coalition Formation Algorithm</a:t>
            </a:r>
            <a:endParaRPr lang="en-US" altLang="zh-CN" sz="2800" dirty="0" smtClean="0">
              <a:solidFill>
                <a:srgbClr val="0070C0"/>
              </a:solidFill>
              <a:latin typeface="+mj-lt"/>
              <a:ea typeface="ＭＳ Ｐゴシック" pitchFamily="34" charset="-128"/>
              <a:cs typeface="+mj-cs"/>
            </a:endParaRPr>
          </a:p>
        </p:txBody>
      </p:sp>
    </p:spTree>
    <p:extLst>
      <p:ext uri="{BB962C8B-B14F-4D97-AF65-F5344CB8AC3E}">
        <p14:creationId xmlns="" xmlns:p14="http://schemas.microsoft.com/office/powerpoint/2010/main" val="26272135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9" name="Rectangle 25"/>
              <p:cNvSpPr>
                <a:spLocks noChangeArrowheads="1"/>
              </p:cNvSpPr>
              <p:nvPr/>
            </p:nvSpPr>
            <p:spPr bwMode="auto">
              <a:xfrm>
                <a:off x="317691" y="1173163"/>
                <a:ext cx="9258300" cy="446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lstStyle/>
              <a:p>
                <a:pPr marL="800100" lvl="2" indent="-342900" algn="just">
                  <a:spcBef>
                    <a:spcPct val="60000"/>
                  </a:spcBef>
                  <a:buClr>
                    <a:schemeClr val="bg2"/>
                  </a:buClr>
                  <a:buFont typeface="Wingdings" pitchFamily="2" charset="2"/>
                  <a:buChar char="ü"/>
                </a:pPr>
                <a14:m>
                  <m:oMath xmlns:m="http://schemas.openxmlformats.org/officeDocument/2006/math" xmlns="">
                    <m:sSub>
                      <m:sSubPr>
                        <m:ctrlPr>
                          <a:rPr lang="zh-CN" altLang="en-US" sz="2000" i="1" smtClean="0">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oMath>
                </a14:m>
                <a:r>
                  <a:rPr lang="en-US" altLang="zh-CN" sz="2000" dirty="0">
                    <a:solidFill>
                      <a:schemeClr val="tx1"/>
                    </a:solidFill>
                  </a:rPr>
                  <a:t> checks whether it is in the coalition with the highest value in the current sub-game</a:t>
                </a:r>
                <a:r>
                  <a:rPr lang="en-US" altLang="zh-CN" sz="2000" dirty="0" smtClean="0">
                    <a:solidFill>
                      <a:schemeClr val="tx1"/>
                    </a:solidFill>
                  </a:rPr>
                  <a:t>.</a:t>
                </a:r>
              </a:p>
              <a:p>
                <a:pPr marL="1257300" lvl="3" indent="-342900" algn="just">
                  <a:spcBef>
                    <a:spcPct val="60000"/>
                  </a:spcBef>
                  <a:buClr>
                    <a:schemeClr val="bg2"/>
                  </a:buClr>
                  <a:buFont typeface="Arial" pitchFamily="34" charset="0"/>
                  <a:buChar char="•"/>
                </a:pPr>
                <a:r>
                  <a:rPr lang="en-US" altLang="zh-CN" sz="2000" dirty="0" smtClean="0">
                    <a:solidFill>
                      <a:schemeClr val="tx1"/>
                    </a:solidFill>
                  </a:rPr>
                  <a:t>If </a:t>
                </a:r>
                <a:r>
                  <a:rPr lang="en-US" altLang="zh-CN" sz="2000" dirty="0">
                    <a:solidFill>
                      <a:schemeClr val="tx1"/>
                    </a:solidFill>
                  </a:rPr>
                  <a:t>so, </a:t>
                </a:r>
                <a14:m>
                  <m:oMath xmlns:m="http://schemas.openxmlformats.org/officeDocument/2006/math" xmlns="">
                    <m:sSub>
                      <m:sSubPr>
                        <m:ctrlPr>
                          <a:rPr lang="zh-CN" altLang="en-US" sz="2000" i="1" smtClean="0">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oMath>
                </a14:m>
                <a:r>
                  <a:rPr lang="en-US" altLang="zh-CN" sz="2000" dirty="0">
                    <a:solidFill>
                      <a:schemeClr val="tx1"/>
                    </a:solidFill>
                  </a:rPr>
                  <a:t> with the current </a:t>
                </a:r>
                <a:r>
                  <a:rPr lang="en-US" altLang="zh-CN" sz="2000" dirty="0" smtClean="0">
                    <a:solidFill>
                      <a:schemeClr val="tx1"/>
                    </a:solidFill>
                  </a:rPr>
                  <a:t>identity </a:t>
                </a:r>
                <a14:m>
                  <m:oMath xmlns:m="http://schemas.openxmlformats.org/officeDocument/2006/math" xmlns="">
                    <m:r>
                      <a:rPr lang="zh-CN" altLang="en-US" sz="2000" i="1">
                        <a:solidFill>
                          <a:schemeClr val="tx1"/>
                        </a:solidFill>
                        <a:latin typeface="Cambria Math"/>
                      </a:rPr>
                      <m:t>𝛿</m:t>
                    </m:r>
                    <m:r>
                      <a:rPr lang="zh-CN" altLang="en-US" sz="2000">
                        <a:solidFill>
                          <a:schemeClr val="tx1"/>
                        </a:solidFill>
                        <a:latin typeface="Cambria Math"/>
                      </a:rPr>
                      <m:t>(</m:t>
                    </m:r>
                    <m:sSub>
                      <m:sSubPr>
                        <m:ctrlPr>
                          <a:rPr lang="zh-CN" altLang="en-US" sz="2000" i="1">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r>
                      <a:rPr lang="zh-CN" altLang="en-US" sz="2000">
                        <a:solidFill>
                          <a:schemeClr val="tx1"/>
                        </a:solidFill>
                        <a:latin typeface="Cambria Math"/>
                      </a:rPr>
                      <m:t>)=</m:t>
                    </m:r>
                    <m:sSup>
                      <m:sSupPr>
                        <m:ctrlPr>
                          <a:rPr lang="zh-CN" altLang="en-US" sz="2000" i="1">
                            <a:solidFill>
                              <a:schemeClr val="tx1"/>
                            </a:solidFill>
                            <a:latin typeface="Cambria Math"/>
                          </a:rPr>
                        </m:ctrlPr>
                      </m:sSupPr>
                      <m:e>
                        <m:r>
                          <a:rPr lang="zh-CN" altLang="en-US" sz="2000" i="1">
                            <a:solidFill>
                              <a:schemeClr val="tx1"/>
                            </a:solidFill>
                            <a:latin typeface="Cambria Math"/>
                          </a:rPr>
                          <m:t>𝑘</m:t>
                        </m:r>
                      </m:e>
                      <m:sup>
                        <m:r>
                          <a:rPr lang="zh-CN" altLang="en-US" sz="2000">
                            <a:solidFill>
                              <a:schemeClr val="tx1"/>
                            </a:solidFill>
                            <a:latin typeface="Cambria Math"/>
                          </a:rPr>
                          <m:t>∗</m:t>
                        </m:r>
                      </m:sup>
                    </m:sSup>
                  </m:oMath>
                </a14:m>
                <a:r>
                  <a:rPr lang="en-US" altLang="zh-CN" sz="2000" dirty="0" smtClean="0">
                    <a:solidFill>
                      <a:schemeClr val="tx1"/>
                    </a:solidFill>
                  </a:rPr>
                  <a:t>, </a:t>
                </a:r>
                <a14:m>
                  <m:oMath xmlns:m="http://schemas.openxmlformats.org/officeDocument/2006/math" xmlns="">
                    <m:sSup>
                      <m:sSupPr>
                        <m:ctrlPr>
                          <a:rPr lang="zh-CN" altLang="en-US" sz="2000" i="1">
                            <a:solidFill>
                              <a:schemeClr val="tx1"/>
                            </a:solidFill>
                            <a:latin typeface="Cambria Math"/>
                          </a:rPr>
                        </m:ctrlPr>
                      </m:sSupPr>
                      <m:e>
                        <m:r>
                          <a:rPr lang="zh-CN" altLang="en-US" sz="2000" i="1">
                            <a:solidFill>
                              <a:schemeClr val="tx1"/>
                            </a:solidFill>
                            <a:latin typeface="Cambria Math"/>
                          </a:rPr>
                          <m:t>𝑘</m:t>
                        </m:r>
                      </m:e>
                      <m:sup>
                        <m:r>
                          <a:rPr lang="zh-CN" altLang="en-US" sz="2000">
                            <a:solidFill>
                              <a:schemeClr val="tx1"/>
                            </a:solidFill>
                            <a:latin typeface="Cambria Math"/>
                          </a:rPr>
                          <m:t>∗</m:t>
                        </m:r>
                      </m:sup>
                    </m:sSup>
                    <m:r>
                      <a:rPr lang="zh-CN" altLang="en-US" sz="2000">
                        <a:solidFill>
                          <a:schemeClr val="tx1"/>
                        </a:solidFill>
                        <a:latin typeface="Cambria Math"/>
                      </a:rPr>
                      <m:t>∈</m:t>
                    </m:r>
                    <m:r>
                      <a:rPr lang="zh-CN" altLang="en-US" sz="2000">
                        <a:solidFill>
                          <a:schemeClr val="tx1"/>
                        </a:solidFill>
                        <a:latin typeface="Cambria Math"/>
                      </a:rPr>
                      <m:t>𝒦</m:t>
                    </m:r>
                  </m:oMath>
                </a14:m>
                <a:r>
                  <a:rPr lang="en-US" altLang="zh-CN" sz="2000" dirty="0" smtClean="0">
                    <a:solidFill>
                      <a:schemeClr val="tx1"/>
                    </a:solidFill>
                  </a:rPr>
                  <a:t>, stays </a:t>
                </a:r>
                <a:r>
                  <a:rPr lang="en-US" altLang="zh-CN" sz="2000" dirty="0">
                    <a:solidFill>
                      <a:schemeClr val="tx1"/>
                    </a:solidFill>
                  </a:rPr>
                  <a:t>the current </a:t>
                </a:r>
                <a:r>
                  <a:rPr lang="en-US" altLang="zh-CN" sz="2000" dirty="0" smtClean="0">
                    <a:solidFill>
                      <a:schemeClr val="tx1"/>
                    </a:solidFill>
                  </a:rPr>
                  <a:t>state;</a:t>
                </a:r>
              </a:p>
              <a:p>
                <a:pPr marL="1257300" lvl="3" indent="-342900" algn="just">
                  <a:spcBef>
                    <a:spcPct val="60000"/>
                  </a:spcBef>
                  <a:buClr>
                    <a:schemeClr val="bg2"/>
                  </a:buClr>
                  <a:buFont typeface="Arial" pitchFamily="34" charset="0"/>
                  <a:buChar char="•"/>
                </a:pPr>
                <a:r>
                  <a:rPr lang="en-US" altLang="zh-CN" sz="2000" dirty="0" smtClean="0">
                    <a:solidFill>
                      <a:schemeClr val="tx1"/>
                    </a:solidFill>
                  </a:rPr>
                  <a:t>Else, </a:t>
                </a:r>
                <a14:m>
                  <m:oMath xmlns:m="http://schemas.openxmlformats.org/officeDocument/2006/math" xmlns="">
                    <m:sSub>
                      <m:sSubPr>
                        <m:ctrlPr>
                          <a:rPr lang="zh-CN" altLang="en-US" sz="2000" i="1" smtClean="0">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oMath>
                </a14:m>
                <a:r>
                  <a:rPr lang="en-US" altLang="zh-CN" sz="2000" dirty="0" smtClean="0">
                    <a:solidFill>
                      <a:schemeClr val="tx1"/>
                    </a:solidFill>
                  </a:rPr>
                  <a:t>removes </a:t>
                </a:r>
                <a14:m>
                  <m:oMath xmlns:m="http://schemas.openxmlformats.org/officeDocument/2006/math" xmlns="">
                    <m:sSup>
                      <m:sSupPr>
                        <m:ctrlPr>
                          <a:rPr lang="zh-CN" altLang="en-US" sz="2000" i="1">
                            <a:solidFill>
                              <a:schemeClr val="tx1"/>
                            </a:solidFill>
                            <a:latin typeface="Cambria Math"/>
                          </a:rPr>
                        </m:ctrlPr>
                      </m:sSupPr>
                      <m:e>
                        <m:r>
                          <a:rPr lang="zh-CN" altLang="en-US" sz="2000" i="1">
                            <a:solidFill>
                              <a:schemeClr val="tx1"/>
                            </a:solidFill>
                            <a:latin typeface="Cambria Math"/>
                          </a:rPr>
                          <m:t>𝑘</m:t>
                        </m:r>
                      </m:e>
                      <m:sup>
                        <m:r>
                          <a:rPr lang="zh-CN" altLang="en-US" sz="2000">
                            <a:solidFill>
                              <a:schemeClr val="tx1"/>
                            </a:solidFill>
                            <a:latin typeface="Cambria Math"/>
                          </a:rPr>
                          <m:t>∗</m:t>
                        </m:r>
                      </m:sup>
                    </m:sSup>
                  </m:oMath>
                </a14:m>
                <a:r>
                  <a:rPr lang="en-US" altLang="zh-CN" sz="2000" dirty="0" smtClean="0">
                    <a:solidFill>
                      <a:schemeClr val="tx1"/>
                    </a:solidFill>
                  </a:rPr>
                  <a:t> from </a:t>
                </a:r>
                <a:r>
                  <a:rPr lang="en-US" altLang="zh-CN" sz="2000" dirty="0">
                    <a:solidFill>
                      <a:schemeClr val="tx1"/>
                    </a:solidFill>
                  </a:rPr>
                  <a:t>the vector of its identity order list and changes its identity by updating </a:t>
                </a:r>
                <a14:m>
                  <m:oMath xmlns:m="http://schemas.openxmlformats.org/officeDocument/2006/math" xmlns="">
                    <m:d>
                      <m:dPr>
                        <m:begChr m:val=""/>
                        <m:ctrlPr>
                          <a:rPr lang="zh-CN" altLang="en-US" sz="2000" i="1">
                            <a:solidFill>
                              <a:schemeClr val="tx1"/>
                            </a:solidFill>
                            <a:latin typeface="Cambria Math"/>
                          </a:rPr>
                        </m:ctrlPr>
                      </m:dPr>
                      <m:e>
                        <m:r>
                          <a:rPr lang="zh-CN" altLang="en-US" sz="2000" i="1">
                            <a:solidFill>
                              <a:schemeClr val="tx1"/>
                            </a:solidFill>
                            <a:latin typeface="Cambria Math"/>
                          </a:rPr>
                          <m:t>𝛿</m:t>
                        </m:r>
                        <m:r>
                          <a:rPr lang="zh-CN" altLang="en-US" sz="2000">
                            <a:solidFill>
                              <a:schemeClr val="tx1"/>
                            </a:solidFill>
                            <a:latin typeface="Cambria Math"/>
                          </a:rPr>
                          <m:t>(</m:t>
                        </m:r>
                        <m:sSub>
                          <m:sSubPr>
                            <m:ctrlPr>
                              <a:rPr lang="zh-CN" altLang="en-US" sz="2000" i="1">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e>
                    </m:d>
                  </m:oMath>
                </a14:m>
                <a:r>
                  <a:rPr lang="en-US" altLang="zh-CN" sz="2000" dirty="0" smtClean="0">
                    <a:solidFill>
                      <a:schemeClr val="tx1"/>
                    </a:solidFill>
                  </a:rPr>
                  <a:t>.</a:t>
                </a:r>
              </a:p>
              <a:p>
                <a:pPr marL="800100" lvl="2" indent="-342900" algn="just">
                  <a:spcBef>
                    <a:spcPct val="60000"/>
                  </a:spcBef>
                  <a:buClr>
                    <a:schemeClr val="bg2"/>
                  </a:buClr>
                  <a:buFont typeface="Wingdings" pitchFamily="2" charset="2"/>
                  <a:buChar char="ü"/>
                </a:pPr>
                <a:r>
                  <a:rPr lang="en-US" altLang="zh-CN" sz="2000" dirty="0" smtClean="0">
                    <a:solidFill>
                      <a:schemeClr val="tx1"/>
                    </a:solidFill>
                  </a:rPr>
                  <a:t>Each sub-game </a:t>
                </a:r>
                <a:r>
                  <a:rPr lang="en-US" altLang="zh-CN" sz="2000" dirty="0" smtClean="0">
                    <a:solidFill>
                      <a:srgbClr val="FF0000"/>
                    </a:solidFill>
                  </a:rPr>
                  <a:t>updates its own player group</a:t>
                </a:r>
                <a:r>
                  <a:rPr lang="en-US" altLang="zh-CN" sz="2000" dirty="0" smtClean="0">
                    <a:solidFill>
                      <a:schemeClr val="tx1"/>
                    </a:solidFill>
                  </a:rPr>
                  <a:t> and gets ready to start </a:t>
                </a:r>
                <a:r>
                  <a:rPr lang="en-US" altLang="zh-CN" sz="2000" dirty="0" smtClean="0">
                    <a:solidFill>
                      <a:srgbClr val="FF0000"/>
                    </a:solidFill>
                  </a:rPr>
                  <a:t>another round merge-and-split based coalition formation process</a:t>
                </a:r>
                <a:r>
                  <a:rPr lang="en-US" altLang="zh-CN" sz="2000" dirty="0" smtClean="0">
                    <a:solidFill>
                      <a:schemeClr val="tx1"/>
                    </a:solidFill>
                  </a:rPr>
                  <a:t> to reach a new temporal stable partition if the player group of it is changed.</a:t>
                </a:r>
              </a:p>
              <a:p>
                <a:pPr marL="457200" lvl="2" algn="just">
                  <a:spcBef>
                    <a:spcPct val="60000"/>
                  </a:spcBef>
                  <a:buClr>
                    <a:schemeClr val="bg2"/>
                  </a:buClr>
                </a:pPr>
                <a:r>
                  <a:rPr lang="en-US" altLang="zh-CN" sz="2200" b="1" dirty="0" smtClean="0">
                    <a:solidFill>
                      <a:schemeClr val="tx1"/>
                    </a:solidFill>
                    <a:effectLst>
                      <a:outerShdw blurRad="38100" dist="38100" dir="2700000" algn="tl">
                        <a:srgbClr val="000000">
                          <a:alpha val="43137"/>
                        </a:srgbClr>
                      </a:outerShdw>
                    </a:effectLst>
                  </a:rPr>
                  <a:t>Until </a:t>
                </a:r>
                <a:r>
                  <a:rPr lang="en-US" altLang="zh-CN" sz="2000" dirty="0" smtClean="0">
                    <a:solidFill>
                      <a:schemeClr val="tx1"/>
                    </a:solidFill>
                  </a:rPr>
                  <a:t>each player </a:t>
                </a:r>
                <a:r>
                  <a:rPr lang="en-US" altLang="zh-CN" sz="2000" dirty="0">
                    <a:solidFill>
                      <a:schemeClr val="tx1"/>
                    </a:solidFill>
                  </a:rPr>
                  <a:t>either stays in the coalition with the highest value of a certain type or has an empty vector of the identity order list </a:t>
                </a:r>
                <a:r>
                  <a:rPr lang="en-US" altLang="zh-CN" sz="2000" dirty="0" smtClean="0">
                    <a:solidFill>
                      <a:schemeClr val="tx1"/>
                    </a:solidFill>
                  </a:rPr>
                  <a:t>left (</a:t>
                </a:r>
                <a14:m>
                  <m:oMath xmlns:m="http://schemas.openxmlformats.org/officeDocument/2006/math" xmlns="">
                    <m:r>
                      <a:rPr lang="zh-CN" altLang="en-US" sz="2000" i="1" smtClean="0">
                        <a:solidFill>
                          <a:schemeClr val="tx1"/>
                        </a:solidFill>
                        <a:latin typeface="Cambria Math"/>
                      </a:rPr>
                      <m:t>𝛿</m:t>
                    </m:r>
                    <m:r>
                      <a:rPr lang="zh-CN" altLang="en-US" sz="2000">
                        <a:solidFill>
                          <a:schemeClr val="tx1"/>
                        </a:solidFill>
                        <a:latin typeface="Cambria Math"/>
                      </a:rPr>
                      <m:t>(</m:t>
                    </m:r>
                    <m:sSub>
                      <m:sSubPr>
                        <m:ctrlPr>
                          <a:rPr lang="zh-CN" altLang="en-US" sz="2000" i="1">
                            <a:solidFill>
                              <a:schemeClr val="tx1"/>
                            </a:solidFill>
                            <a:latin typeface="Cambria Math"/>
                          </a:rPr>
                        </m:ctrlPr>
                      </m:sSubPr>
                      <m:e>
                        <m:r>
                          <a:rPr lang="zh-CN" altLang="en-US" sz="2000" i="1">
                            <a:solidFill>
                              <a:schemeClr val="tx1"/>
                            </a:solidFill>
                            <a:latin typeface="Cambria Math"/>
                          </a:rPr>
                          <m:t>𝑉</m:t>
                        </m:r>
                      </m:e>
                      <m:sub>
                        <m:r>
                          <a:rPr lang="zh-CN" altLang="en-US" sz="2000" i="1">
                            <a:solidFill>
                              <a:schemeClr val="tx1"/>
                            </a:solidFill>
                            <a:latin typeface="Cambria Math"/>
                          </a:rPr>
                          <m:t>𝑖</m:t>
                        </m:r>
                      </m:sub>
                    </m:sSub>
                    <m:r>
                      <a:rPr lang="zh-CN" altLang="en-US" sz="2000">
                        <a:solidFill>
                          <a:schemeClr val="tx1"/>
                        </a:solidFill>
                        <a:latin typeface="Cambria Math"/>
                      </a:rPr>
                      <m:t>)=0</m:t>
                    </m:r>
                  </m:oMath>
                </a14:m>
                <a:r>
                  <a:rPr lang="en-US" altLang="zh-CN" sz="2000" dirty="0" smtClean="0">
                    <a:solidFill>
                      <a:schemeClr val="tx1"/>
                    </a:solidFill>
                  </a:rPr>
                  <a:t>).</a:t>
                </a:r>
              </a:p>
              <a:p>
                <a:pPr marL="457200" lvl="2" algn="just">
                  <a:spcBef>
                    <a:spcPct val="60000"/>
                  </a:spcBef>
                  <a:buClr>
                    <a:schemeClr val="bg2"/>
                  </a:buClr>
                </a:pPr>
                <a:endParaRPr lang="en-US" altLang="zh-CN" sz="2200" b="1" dirty="0">
                  <a:solidFill>
                    <a:schemeClr val="tx1"/>
                  </a:solidFill>
                  <a:effectLst>
                    <a:outerShdw blurRad="38100" dist="38100" dir="2700000" algn="tl">
                      <a:srgbClr val="000000">
                        <a:alpha val="43137"/>
                      </a:srgbClr>
                    </a:outerShdw>
                  </a:effectLst>
                </a:endParaRPr>
              </a:p>
            </p:txBody>
          </p:sp>
        </mc:Choice>
        <mc:Fallback>
          <p:sp>
            <p:nvSpPr>
              <p:cNvPr id="9" name="Rectangle 25"/>
              <p:cNvSpPr>
                <a:spLocks noRot="1" noChangeAspect="1" noMove="1" noResize="1" noEditPoints="1" noAdjustHandles="1" noChangeArrowheads="1" noChangeShapeType="1" noTextEdit="1"/>
              </p:cNvSpPr>
              <p:nvPr/>
            </p:nvSpPr>
            <p:spPr bwMode="auto">
              <a:xfrm>
                <a:off x="293253" y="1173163"/>
                <a:ext cx="8546123" cy="4460984"/>
              </a:xfrm>
              <a:prstGeom prst="rect">
                <a:avLst/>
              </a:prstGeom>
              <a:blipFill rotWithShape="1">
                <a:blip r:embed="rId3"/>
                <a:stretch>
                  <a:fillRect t="-1639" r="-171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7" name="Rectangle 25"/>
          <p:cNvSpPr>
            <a:spLocks noChangeArrowheads="1"/>
          </p:cNvSpPr>
          <p:nvPr/>
        </p:nvSpPr>
        <p:spPr bwMode="auto">
          <a:xfrm>
            <a:off x="293253" y="5245129"/>
            <a:ext cx="8546123" cy="1398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marL="342900" lvl="1" indent="-342900" algn="just">
              <a:spcBef>
                <a:spcPct val="60000"/>
              </a:spcBef>
              <a:buClr>
                <a:schemeClr val="bg2"/>
              </a:buClr>
              <a:buFont typeface="Wingdings" pitchFamily="2" charset="2"/>
              <a:buChar char="§"/>
            </a:pPr>
            <a:r>
              <a:rPr lang="en-US" altLang="zh-CN" sz="1800" b="1" dirty="0" smtClean="0">
                <a:solidFill>
                  <a:schemeClr val="tx1"/>
                </a:solidFill>
                <a:effectLst>
                  <a:outerShdw blurRad="38100" dist="38100" dir="2700000" algn="tl">
                    <a:srgbClr val="000000">
                      <a:alpha val="43137"/>
                    </a:srgbClr>
                  </a:outerShdw>
                </a:effectLst>
              </a:rPr>
              <a:t>Phase 3: Resource Assignment</a:t>
            </a:r>
          </a:p>
          <a:p>
            <a:pPr marL="800100" lvl="2" indent="-342900" algn="just">
              <a:spcBef>
                <a:spcPct val="60000"/>
              </a:spcBef>
              <a:buClr>
                <a:schemeClr val="bg2"/>
              </a:buClr>
              <a:buFont typeface="Wingdings" pitchFamily="2" charset="2"/>
              <a:buChar char="ü"/>
            </a:pPr>
            <a:r>
              <a:rPr lang="en-US" altLang="zh-CN" sz="1800" dirty="0">
                <a:solidFill>
                  <a:schemeClr val="tx1"/>
                </a:solidFill>
              </a:rPr>
              <a:t>Each coalition reports its current identity and coalition value to the BS, based on which the BS allocates each RB to the coalition with the highest value of the corresponding identity for the data transmission of its players.</a:t>
            </a:r>
          </a:p>
          <a:p>
            <a:pPr marL="457200" lvl="2" algn="just">
              <a:spcBef>
                <a:spcPct val="60000"/>
              </a:spcBef>
              <a:buClr>
                <a:schemeClr val="bg2"/>
              </a:buClr>
            </a:pPr>
            <a:endParaRPr lang="en-US" altLang="zh-CN" sz="1800" b="1" dirty="0">
              <a:solidFill>
                <a:schemeClr val="tx1"/>
              </a:solidFill>
              <a:effectLst>
                <a:outerShdw blurRad="38100" dist="38100" dir="2700000" algn="tl">
                  <a:srgbClr val="000000">
                    <a:alpha val="43137"/>
                  </a:srgbClr>
                </a:outerShdw>
              </a:effectLst>
            </a:endParaRPr>
          </a:p>
        </p:txBody>
      </p:sp>
      <p:sp>
        <p:nvSpPr>
          <p:cNvPr id="8" name="Rectangle 2"/>
          <p:cNvSpPr txBox="1">
            <a:spLocks noChangeArrowheads="1"/>
          </p:cNvSpPr>
          <p:nvPr/>
        </p:nvSpPr>
        <p:spPr bwMode="auto">
          <a:xfrm>
            <a:off x="161780" y="357166"/>
            <a:ext cx="8839376" cy="495300"/>
          </a:xfrm>
          <a:prstGeom prst="rect">
            <a:avLst/>
          </a:prstGeom>
          <a:noFill/>
          <a:ln w="0">
            <a:noFill/>
            <a:miter lim="800000"/>
            <a:headEnd/>
            <a:tailEnd/>
          </a:ln>
        </p:spPr>
        <p:txBody>
          <a:bodyPr vert="horz" wrap="square" lIns="91425" tIns="45713" rIns="91425" bIns="45713" numCol="1" anchor="t" anchorCtr="0" compatLnSpc="1">
            <a:prstTxWarp prst="textNoShape">
              <a:avLst/>
            </a:prstTxWarp>
          </a:bodyPr>
          <a:lstStyle/>
          <a:p>
            <a:pPr marL="0" marR="0" lvl="0" indent="0" algn="ctr" defTabSz="914400" eaLnBrk="0" latinLnBrk="0" hangingPunct="0">
              <a:lnSpc>
                <a:spcPct val="100000"/>
              </a:lnSpc>
              <a:buClrTx/>
              <a:buSzTx/>
              <a:buFontTx/>
              <a:buNone/>
              <a:tabLst/>
              <a:defRPr/>
            </a:pPr>
            <a:r>
              <a:rPr lang="nb-NO" altLang="en-US" sz="2800" dirty="0" smtClean="0">
                <a:solidFill>
                  <a:srgbClr val="0070C0"/>
                </a:solidFill>
                <a:latin typeface="+mj-lt"/>
                <a:ea typeface="ＭＳ Ｐゴシック" pitchFamily="34" charset="-128"/>
                <a:cs typeface="+mj-cs"/>
              </a:rPr>
              <a:t>Merge-and-Split Based Coalition Formation Algorithm</a:t>
            </a:r>
            <a:endParaRPr lang="en-US" altLang="zh-CN" sz="2800" dirty="0" smtClean="0">
              <a:solidFill>
                <a:srgbClr val="0070C0"/>
              </a:solidFill>
              <a:latin typeface="+mj-lt"/>
              <a:ea typeface="ＭＳ Ｐゴシック" pitchFamily="34" charset="-128"/>
              <a:cs typeface="+mj-cs"/>
            </a:endParaRPr>
          </a:p>
        </p:txBody>
      </p:sp>
    </p:spTree>
    <p:extLst>
      <p:ext uri="{BB962C8B-B14F-4D97-AF65-F5344CB8AC3E}">
        <p14:creationId xmlns="" xmlns:p14="http://schemas.microsoft.com/office/powerpoint/2010/main" val="3227506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txBox="1">
            <a:spLocks noGrp="1" noChangeArrowheads="1"/>
          </p:cNvSpPr>
          <p:nvPr/>
        </p:nvSpPr>
        <p:spPr bwMode="auto">
          <a:xfrm>
            <a:off x="6553200" y="62484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rgbClr val="FF3300"/>
                </a:solidFill>
                <a:latin typeface="Times New Roman" pitchFamily="18" charset="0"/>
                <a:ea typeface="SimSun" pitchFamily="2" charset="-122"/>
              </a:defRPr>
            </a:lvl1pPr>
            <a:lvl2pPr marL="742950" indent="-285750" eaLnBrk="0" hangingPunct="0">
              <a:defRPr>
                <a:solidFill>
                  <a:srgbClr val="FF3300"/>
                </a:solidFill>
                <a:latin typeface="Times New Roman" pitchFamily="18" charset="0"/>
                <a:ea typeface="SimSun" pitchFamily="2" charset="-122"/>
              </a:defRPr>
            </a:lvl2pPr>
            <a:lvl3pPr marL="1143000" indent="-228600" eaLnBrk="0" hangingPunct="0">
              <a:defRPr>
                <a:solidFill>
                  <a:srgbClr val="FF3300"/>
                </a:solidFill>
                <a:latin typeface="Times New Roman" pitchFamily="18" charset="0"/>
                <a:ea typeface="SimSun" pitchFamily="2" charset="-122"/>
              </a:defRPr>
            </a:lvl3pPr>
            <a:lvl4pPr marL="1600200" indent="-228600" eaLnBrk="0" hangingPunct="0">
              <a:defRPr>
                <a:solidFill>
                  <a:srgbClr val="FF3300"/>
                </a:solidFill>
                <a:latin typeface="Times New Roman" pitchFamily="18" charset="0"/>
                <a:ea typeface="SimSun" pitchFamily="2" charset="-122"/>
              </a:defRPr>
            </a:lvl4pPr>
            <a:lvl5pPr marL="2057400" indent="-228600" eaLnBrk="0" hangingPunct="0">
              <a:defRPr>
                <a:solidFill>
                  <a:srgbClr val="FF3300"/>
                </a:solidFill>
                <a:latin typeface="Times New Roman" pitchFamily="18" charset="0"/>
                <a:ea typeface="SimSun" pitchFamily="2" charset="-122"/>
              </a:defRPr>
            </a:lvl5pPr>
            <a:lvl6pPr marL="2514600" indent="-228600" eaLnBrk="0" fontAlgn="base" hangingPunct="0">
              <a:spcBef>
                <a:spcPct val="50000"/>
              </a:spcBef>
              <a:spcAft>
                <a:spcPct val="0"/>
              </a:spcAft>
              <a:defRPr>
                <a:solidFill>
                  <a:srgbClr val="FF3300"/>
                </a:solidFill>
                <a:latin typeface="Times New Roman" pitchFamily="18" charset="0"/>
                <a:ea typeface="SimSun" pitchFamily="2" charset="-122"/>
              </a:defRPr>
            </a:lvl6pPr>
            <a:lvl7pPr marL="2971800" indent="-228600" eaLnBrk="0" fontAlgn="base" hangingPunct="0">
              <a:spcBef>
                <a:spcPct val="50000"/>
              </a:spcBef>
              <a:spcAft>
                <a:spcPct val="0"/>
              </a:spcAft>
              <a:defRPr>
                <a:solidFill>
                  <a:srgbClr val="FF3300"/>
                </a:solidFill>
                <a:latin typeface="Times New Roman" pitchFamily="18" charset="0"/>
                <a:ea typeface="SimSun" pitchFamily="2" charset="-122"/>
              </a:defRPr>
            </a:lvl7pPr>
            <a:lvl8pPr marL="3429000" indent="-228600" eaLnBrk="0" fontAlgn="base" hangingPunct="0">
              <a:spcBef>
                <a:spcPct val="50000"/>
              </a:spcBef>
              <a:spcAft>
                <a:spcPct val="0"/>
              </a:spcAft>
              <a:defRPr>
                <a:solidFill>
                  <a:srgbClr val="FF3300"/>
                </a:solidFill>
                <a:latin typeface="Times New Roman" pitchFamily="18" charset="0"/>
                <a:ea typeface="SimSun" pitchFamily="2" charset="-122"/>
              </a:defRPr>
            </a:lvl8pPr>
            <a:lvl9pPr marL="3886200" indent="-228600" eaLnBrk="0" fontAlgn="base" hangingPunct="0">
              <a:spcBef>
                <a:spcPct val="50000"/>
              </a:spcBef>
              <a:spcAft>
                <a:spcPct val="0"/>
              </a:spcAft>
              <a:defRPr>
                <a:solidFill>
                  <a:srgbClr val="FF3300"/>
                </a:solidFill>
                <a:latin typeface="Times New Roman" pitchFamily="18" charset="0"/>
                <a:ea typeface="SimSun" pitchFamily="2" charset="-122"/>
              </a:defRPr>
            </a:lvl9pPr>
          </a:lstStyle>
          <a:p>
            <a:pPr algn="r" eaLnBrk="1" hangingPunct="1">
              <a:spcBef>
                <a:spcPct val="0"/>
              </a:spcBef>
            </a:pPr>
            <a:fld id="{984D62C7-6CF6-46FF-BE17-FD094846AAED}" type="slidenum">
              <a:rPr lang="en-GB" altLang="en-US" sz="1200">
                <a:solidFill>
                  <a:schemeClr val="tx1"/>
                </a:solidFill>
                <a:latin typeface="Arial Black" pitchFamily="34" charset="0"/>
              </a:rPr>
              <a:pPr algn="r" eaLnBrk="1" hangingPunct="1">
                <a:spcBef>
                  <a:spcPct val="0"/>
                </a:spcBef>
              </a:pPr>
              <a:t>112</a:t>
            </a:fld>
            <a:endParaRPr lang="en-GB" altLang="en-US" sz="1200" dirty="0">
              <a:solidFill>
                <a:schemeClr val="tx1"/>
              </a:solidFill>
              <a:latin typeface="Arial Black" pitchFamily="34" charset="0"/>
            </a:endParaRPr>
          </a:p>
        </p:txBody>
      </p:sp>
      <p:sp>
        <p:nvSpPr>
          <p:cNvPr id="15363" name="Rectangle 2"/>
          <p:cNvSpPr>
            <a:spLocks noGrp="1" noChangeArrowheads="1"/>
          </p:cNvSpPr>
          <p:nvPr>
            <p:ph type="title" idx="4294967295"/>
          </p:nvPr>
        </p:nvSpPr>
        <p:spPr>
          <a:xfrm>
            <a:off x="685800" y="357166"/>
            <a:ext cx="7772400" cy="495300"/>
          </a:xfrm>
          <a:noFill/>
        </p:spPr>
        <p:txBody>
          <a:bodyPr lIns="91425" tIns="45713" rIns="91425" bIns="45713"/>
          <a:lstStyle/>
          <a:p>
            <a:pPr algn="ctr" eaLnBrk="1" hangingPunct="1"/>
            <a:r>
              <a:rPr lang="nb-NO" altLang="en-US" sz="3200" kern="1200" dirty="0" smtClean="0">
                <a:solidFill>
                  <a:srgbClr val="0070C0"/>
                </a:solidFill>
                <a:ea typeface="ＭＳ Ｐゴシック" pitchFamily="34" charset="-128"/>
              </a:rPr>
              <a:t>Simulation Results and Analysis</a:t>
            </a:r>
            <a:endParaRPr lang="en-US" altLang="zh-CN" sz="3200" kern="1200" dirty="0" smtClean="0">
              <a:solidFill>
                <a:srgbClr val="0070C0"/>
              </a:solidFill>
              <a:ea typeface="ＭＳ Ｐゴシック" pitchFamily="34" charset="-128"/>
            </a:endParaRPr>
          </a:p>
        </p:txBody>
      </p:sp>
      <p:cxnSp>
        <p:nvCxnSpPr>
          <p:cNvPr id="6" name="直接箭头连接符 5"/>
          <p:cNvCxnSpPr/>
          <p:nvPr/>
        </p:nvCxnSpPr>
        <p:spPr bwMode="auto">
          <a:xfrm flipV="1">
            <a:off x="5957243" y="1796156"/>
            <a:ext cx="1000079" cy="515405"/>
          </a:xfrm>
          <a:prstGeom prst="straightConnector1">
            <a:avLst/>
          </a:prstGeom>
          <a:noFill/>
          <a:ln w="25400" cap="flat" cmpd="sng" algn="ctr">
            <a:solidFill>
              <a:srgbClr val="FF0000"/>
            </a:solidFill>
            <a:prstDash val="solid"/>
            <a:round/>
            <a:headEnd type="none" w="med" len="med"/>
            <a:tailEnd type="arrow"/>
          </a:ln>
          <a:effectLst/>
        </p:spPr>
      </p:cxnSp>
      <p:sp>
        <p:nvSpPr>
          <p:cNvPr id="7" name="TextBox 6"/>
          <p:cNvSpPr txBox="1"/>
          <p:nvPr/>
        </p:nvSpPr>
        <p:spPr>
          <a:xfrm>
            <a:off x="4572000" y="1071546"/>
            <a:ext cx="4687502" cy="400110"/>
          </a:xfrm>
          <a:prstGeom prst="rect">
            <a:avLst/>
          </a:prstGeom>
          <a:noFill/>
        </p:spPr>
        <p:txBody>
          <a:bodyPr wrap="none" rtlCol="0">
            <a:spAutoFit/>
          </a:bodyPr>
          <a:lstStyle/>
          <a:p>
            <a:r>
              <a:rPr lang="en-US" altLang="zh-CN" dirty="0" smtClean="0">
                <a:solidFill>
                  <a:srgbClr val="FF0000"/>
                </a:solidFill>
              </a:rPr>
              <a:t>Optimal Scheme via Exhaustive Search</a:t>
            </a:r>
            <a:endParaRPr lang="zh-CN" altLang="en-US" dirty="0">
              <a:solidFill>
                <a:srgbClr val="FF0000"/>
              </a:solidFill>
            </a:endParaRPr>
          </a:p>
        </p:txBody>
      </p:sp>
      <p:cxnSp>
        <p:nvCxnSpPr>
          <p:cNvPr id="10" name="直接箭头连接符 9"/>
          <p:cNvCxnSpPr/>
          <p:nvPr/>
        </p:nvCxnSpPr>
        <p:spPr bwMode="auto">
          <a:xfrm flipV="1">
            <a:off x="5361285" y="4689084"/>
            <a:ext cx="1191917" cy="630042"/>
          </a:xfrm>
          <a:prstGeom prst="straightConnector1">
            <a:avLst/>
          </a:prstGeom>
          <a:noFill/>
          <a:ln w="25400" cap="flat" cmpd="sng" algn="ctr">
            <a:solidFill>
              <a:srgbClr val="FF0000"/>
            </a:solidFill>
            <a:prstDash val="solid"/>
            <a:round/>
            <a:headEnd type="none" w="med" len="med"/>
            <a:tailEnd type="arrow"/>
          </a:ln>
          <a:effectLst/>
        </p:spPr>
      </p:cxnSp>
      <p:sp>
        <p:nvSpPr>
          <p:cNvPr id="13" name="TextBox 12"/>
          <p:cNvSpPr txBox="1"/>
          <p:nvPr/>
        </p:nvSpPr>
        <p:spPr>
          <a:xfrm>
            <a:off x="6553201" y="4395797"/>
            <a:ext cx="2468509" cy="1323439"/>
          </a:xfrm>
          <a:prstGeom prst="rect">
            <a:avLst/>
          </a:prstGeom>
          <a:noFill/>
        </p:spPr>
        <p:txBody>
          <a:bodyPr wrap="square" rtlCol="0">
            <a:spAutoFit/>
          </a:bodyPr>
          <a:lstStyle/>
          <a:p>
            <a:r>
              <a:rPr lang="en-US" altLang="zh-CN" dirty="0" smtClean="0">
                <a:solidFill>
                  <a:srgbClr val="FF0000"/>
                </a:solidFill>
              </a:rPr>
              <a:t>Resource Sharing among different communication links is forbidden.</a:t>
            </a:r>
            <a:endParaRPr lang="zh-CN" altLang="en-US" dirty="0">
              <a:solidFill>
                <a:srgbClr val="FF0000"/>
              </a:solidFill>
            </a:endParaRPr>
          </a:p>
        </p:txBody>
      </p:sp>
      <p:sp>
        <p:nvSpPr>
          <p:cNvPr id="15" name="椭圆 14"/>
          <p:cNvSpPr/>
          <p:nvPr/>
        </p:nvSpPr>
        <p:spPr bwMode="auto">
          <a:xfrm>
            <a:off x="2894696" y="3087796"/>
            <a:ext cx="1329319" cy="519331"/>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25" tIns="45713" rIns="91425" bIns="45713"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smtClean="0">
              <a:ln>
                <a:noFill/>
              </a:ln>
              <a:solidFill>
                <a:srgbClr val="FF3300"/>
              </a:solidFill>
              <a:effectLst/>
              <a:latin typeface="Times New Roman" pitchFamily="18" charset="0"/>
              <a:ea typeface="SimSun" pitchFamily="2" charset="-122"/>
            </a:endParaRPr>
          </a:p>
        </p:txBody>
      </p:sp>
      <p:sp>
        <p:nvSpPr>
          <p:cNvPr id="16" name="TextBox 15"/>
          <p:cNvSpPr txBox="1"/>
          <p:nvPr/>
        </p:nvSpPr>
        <p:spPr>
          <a:xfrm>
            <a:off x="3078060" y="3834027"/>
            <a:ext cx="3231975" cy="400110"/>
          </a:xfrm>
          <a:prstGeom prst="rect">
            <a:avLst/>
          </a:prstGeom>
          <a:noFill/>
        </p:spPr>
        <p:txBody>
          <a:bodyPr wrap="none" rtlCol="0">
            <a:spAutoFit/>
          </a:bodyPr>
          <a:lstStyle/>
          <a:p>
            <a:r>
              <a:rPr lang="en-US" altLang="zh-CN" dirty="0" smtClean="0"/>
              <a:t>Near Optimal Performance</a:t>
            </a:r>
            <a:endParaRPr lang="zh-CN" altLang="en-US" dirty="0"/>
          </a:p>
        </p:txBody>
      </p:sp>
      <p:pic>
        <p:nvPicPr>
          <p:cNvPr id="22" name="图片 21"/>
          <p:cNvPicPr>
            <a:picLocks noChangeAspect="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500960" y="859894"/>
            <a:ext cx="6282954" cy="5388506"/>
          </a:xfrm>
          <a:prstGeom prst="rect">
            <a:avLst/>
          </a:prstGeom>
        </p:spPr>
      </p:pic>
    </p:spTree>
    <p:extLst>
      <p:ext uri="{BB962C8B-B14F-4D97-AF65-F5344CB8AC3E}">
        <p14:creationId xmlns="" xmlns:p14="http://schemas.microsoft.com/office/powerpoint/2010/main" val="194726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rgbClr val="0070C0"/>
                </a:solidFill>
                <a:ea typeface="ＭＳ Ｐゴシック" pitchFamily="34" charset="-128"/>
                <a:cs typeface="Times New Roman" pitchFamily="18" charset="0"/>
              </a:rPr>
              <a:t>Auction Theory Preliminaries (1)</a:t>
            </a:r>
          </a:p>
        </p:txBody>
      </p:sp>
      <p:sp>
        <p:nvSpPr>
          <p:cNvPr id="69635" name="内容占位符 6"/>
          <p:cNvSpPr>
            <a:spLocks noGrp="1"/>
          </p:cNvSpPr>
          <p:nvPr>
            <p:ph idx="1"/>
          </p:nvPr>
        </p:nvSpPr>
        <p:spPr/>
        <p:txBody>
          <a:bodyPr/>
          <a:lstStyle/>
          <a:p>
            <a:pPr algn="just"/>
            <a:r>
              <a:rPr lang="en-US" altLang="zh-CN" sz="2400" dirty="0">
                <a:ea typeface="ＭＳ Ｐゴシック" pitchFamily="34" charset="-128"/>
              </a:rPr>
              <a:t>Recently,</a:t>
            </a:r>
            <a:r>
              <a:rPr lang="en-US" altLang="zh-CN" sz="2400" b="1" dirty="0" smtClean="0">
                <a:solidFill>
                  <a:srgbClr val="0070C0"/>
                </a:solidFill>
                <a:ea typeface="ＭＳ Ｐゴシック" pitchFamily="34" charset="-128"/>
                <a:cs typeface="Times New Roman" pitchFamily="18" charset="0"/>
              </a:rPr>
              <a:t> auction theory</a:t>
            </a:r>
            <a:r>
              <a:rPr lang="en-US" altLang="zh-CN" sz="2400" dirty="0" smtClean="0">
                <a:ea typeface="ＭＳ Ｐゴシック" pitchFamily="34" charset="-128"/>
              </a:rPr>
              <a:t> (pioneered by Vickrey, </a:t>
            </a:r>
            <a:r>
              <a:rPr lang="en-US" altLang="zh-CN" sz="2400" dirty="0" err="1" smtClean="0">
                <a:ea typeface="ＭＳ Ｐゴシック" pitchFamily="34" charset="-128"/>
              </a:rPr>
              <a:t>etc</a:t>
            </a:r>
            <a:r>
              <a:rPr lang="en-US" altLang="zh-CN" sz="2400" dirty="0" smtClean="0">
                <a:ea typeface="ＭＳ Ｐゴシック" pitchFamily="34" charset="-128"/>
              </a:rPr>
              <a:t>) has been widely employed in wireless networks to solve the resource allocation issues.</a:t>
            </a:r>
          </a:p>
          <a:p>
            <a:pPr algn="just"/>
            <a:r>
              <a:rPr lang="en-US" altLang="zh-CN" sz="2400" dirty="0" smtClean="0"/>
              <a:t>In </a:t>
            </a:r>
            <a:r>
              <a:rPr lang="en-US" altLang="zh-CN" sz="2400" dirty="0"/>
              <a:t>an auction, each bidder bids for an item, or items, according to a </a:t>
            </a:r>
            <a:r>
              <a:rPr lang="en-US" altLang="zh-CN" sz="2400" dirty="0" smtClean="0"/>
              <a:t>specific mechanism, and </a:t>
            </a:r>
            <a:r>
              <a:rPr lang="en-US" altLang="zh-CN" sz="2400" dirty="0"/>
              <a:t>the allocation(s) and price(s) for the item, or items, are determined by </a:t>
            </a:r>
            <a:r>
              <a:rPr lang="en-US" altLang="zh-CN" sz="2400" dirty="0" smtClean="0"/>
              <a:t>specific rules.</a:t>
            </a:r>
            <a:endParaRPr lang="en-US" altLang="zh-CN" sz="2400" dirty="0" smtClean="0">
              <a:ea typeface="ＭＳ Ｐゴシック" pitchFamily="34" charset="-128"/>
            </a:endParaRPr>
          </a:p>
          <a:p>
            <a:pPr algn="just"/>
            <a:r>
              <a:rPr lang="en-US" altLang="zh-CN" sz="2400" b="1" dirty="0">
                <a:solidFill>
                  <a:srgbClr val="0070C0"/>
                </a:solidFill>
                <a:ea typeface="ＭＳ Ｐゴシック" pitchFamily="34" charset="-128"/>
                <a:cs typeface="Times New Roman" pitchFamily="18" charset="0"/>
              </a:rPr>
              <a:t>Auctioneers:</a:t>
            </a:r>
            <a:r>
              <a:rPr lang="en-US" altLang="zh-CN" sz="2400" dirty="0" smtClean="0">
                <a:ea typeface="ＭＳ Ｐゴシック" pitchFamily="34" charset="-128"/>
              </a:rPr>
              <a:t> The players own resources (spectrum, power, </a:t>
            </a:r>
            <a:r>
              <a:rPr lang="en-US" altLang="zh-CN" sz="2400" dirty="0" err="1" smtClean="0">
                <a:ea typeface="ＭＳ Ｐゴシック" pitchFamily="34" charset="-128"/>
              </a:rPr>
              <a:t>etc</a:t>
            </a:r>
            <a:r>
              <a:rPr lang="en-US" altLang="zh-CN" sz="2400" dirty="0" smtClean="0">
                <a:ea typeface="ＭＳ Ｐゴシック" pitchFamily="34" charset="-128"/>
              </a:rPr>
              <a:t>) and expect to earn rewards by offering the resources. </a:t>
            </a:r>
          </a:p>
          <a:p>
            <a:pPr algn="just"/>
            <a:r>
              <a:rPr lang="en-US" altLang="zh-CN" sz="2400" b="1" dirty="0">
                <a:solidFill>
                  <a:srgbClr val="0070C0"/>
                </a:solidFill>
                <a:ea typeface="ＭＳ Ｐゴシック" pitchFamily="34" charset="-128"/>
                <a:cs typeface="Times New Roman" pitchFamily="18" charset="0"/>
              </a:rPr>
              <a:t>Bidders:</a:t>
            </a:r>
            <a:r>
              <a:rPr lang="en-US" altLang="zh-CN" sz="2400" dirty="0" smtClean="0">
                <a:ea typeface="ＭＳ Ｐゴシック" pitchFamily="34" charset="-128"/>
              </a:rPr>
              <a:t> The players hope to obtain the resources from the auctioneers to improve their performance but in return need to provide some rewards.</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rgbClr val="0070C0"/>
                </a:solidFill>
                <a:ea typeface="ＭＳ Ｐゴシック" pitchFamily="34" charset="-128"/>
                <a:cs typeface="Times New Roman" pitchFamily="18" charset="0"/>
              </a:rPr>
              <a:t>Auction Theory Preliminaries (2)</a:t>
            </a:r>
          </a:p>
        </p:txBody>
      </p:sp>
      <p:sp>
        <p:nvSpPr>
          <p:cNvPr id="69635" name="内容占位符 6"/>
          <p:cNvSpPr>
            <a:spLocks noGrp="1"/>
          </p:cNvSpPr>
          <p:nvPr>
            <p:ph idx="1"/>
          </p:nvPr>
        </p:nvSpPr>
        <p:spPr/>
        <p:txBody>
          <a:bodyPr/>
          <a:lstStyle/>
          <a:p>
            <a:pPr algn="just"/>
            <a:r>
              <a:rPr lang="en-US" altLang="zh-CN" b="1" dirty="0">
                <a:solidFill>
                  <a:srgbClr val="0070C0"/>
                </a:solidFill>
                <a:ea typeface="ＭＳ Ｐゴシック" pitchFamily="34" charset="-128"/>
                <a:cs typeface="Times New Roman" pitchFamily="18" charset="0"/>
              </a:rPr>
              <a:t>Various Types:</a:t>
            </a:r>
          </a:p>
          <a:p>
            <a:pPr lvl="1"/>
            <a:r>
              <a:rPr lang="en-US" altLang="zh-CN" dirty="0" smtClean="0">
                <a:ea typeface="ＭＳ Ｐゴシック" pitchFamily="34" charset="-128"/>
              </a:rPr>
              <a:t>Vickrey Auction [</a:t>
            </a:r>
            <a:r>
              <a:rPr lang="en-US" altLang="zh-CN" dirty="0" smtClean="0"/>
              <a:t>Vickrey’1961</a:t>
            </a:r>
            <a:r>
              <a:rPr lang="en-US" altLang="zh-CN" dirty="0" smtClean="0">
                <a:ea typeface="ＭＳ Ｐゴシック" pitchFamily="34" charset="-128"/>
              </a:rPr>
              <a:t>]</a:t>
            </a:r>
          </a:p>
          <a:p>
            <a:pPr lvl="1" algn="just"/>
            <a:r>
              <a:rPr lang="en-US" altLang="zh-CN" dirty="0" smtClean="0">
                <a:ea typeface="ＭＳ Ｐゴシック" pitchFamily="34" charset="-128"/>
              </a:rPr>
              <a:t>Ascending Auction [Ausubel’1997, </a:t>
            </a:r>
            <a:r>
              <a:rPr lang="en-US" altLang="zh-CN" dirty="0" smtClean="0"/>
              <a:t>Cramton’1998</a:t>
            </a:r>
            <a:r>
              <a:rPr lang="en-US" altLang="zh-CN" dirty="0" smtClean="0">
                <a:ea typeface="ＭＳ Ｐゴシック" pitchFamily="34" charset="-128"/>
              </a:rPr>
              <a:t>]</a:t>
            </a:r>
          </a:p>
          <a:p>
            <a:pPr lvl="1" algn="just"/>
            <a:r>
              <a:rPr lang="en-US" altLang="zh-CN" dirty="0" smtClean="0">
                <a:ea typeface="ＭＳ Ｐゴシック" pitchFamily="34" charset="-128"/>
              </a:rPr>
              <a:t>First Price Auction, Second Price Auction</a:t>
            </a:r>
          </a:p>
          <a:p>
            <a:pPr lvl="1" algn="just"/>
            <a:r>
              <a:rPr lang="en-US" altLang="zh-CN" dirty="0" smtClean="0">
                <a:ea typeface="ＭＳ Ｐゴシック" pitchFamily="34" charset="-128"/>
              </a:rPr>
              <a:t>Single Object Auction, Multiple Object Auction</a:t>
            </a:r>
          </a:p>
          <a:p>
            <a:pPr lvl="1" algn="just"/>
            <a:r>
              <a:rPr lang="en-US" altLang="zh-CN" dirty="0" smtClean="0">
                <a:ea typeface="ＭＳ Ｐゴシック" pitchFamily="34" charset="-128"/>
              </a:rPr>
              <a:t>Double Auction (multiple auctioneers and multiple bidders)</a:t>
            </a:r>
          </a:p>
          <a:p>
            <a:pPr lvl="1" algn="just"/>
            <a:r>
              <a:rPr lang="en-US" altLang="zh-CN" dirty="0" smtClean="0">
                <a:ea typeface="ＭＳ Ｐゴシック" pitchFamily="34" charset="-128"/>
              </a:rPr>
              <a:t>Combinatorial Auction</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a:solidFill>
                  <a:srgbClr val="0070C0"/>
                </a:solidFill>
                <a:ea typeface="ＭＳ Ｐゴシック" pitchFamily="34" charset="-128"/>
                <a:cs typeface="Times New Roman" pitchFamily="18" charset="0"/>
              </a:rPr>
              <a:t>Hot Application Scenarios</a:t>
            </a:r>
            <a:r>
              <a:rPr lang="en-US" altLang="zh-CN" sz="2400" b="1" dirty="0" smtClean="0">
                <a:solidFill>
                  <a:srgbClr val="0070C0"/>
                </a:solidFill>
                <a:ea typeface="ＭＳ Ｐゴシック" pitchFamily="34" charset="-128"/>
                <a:cs typeface="Times New Roman" pitchFamily="18" charset="0"/>
              </a:rPr>
              <a:t>:</a:t>
            </a:r>
            <a:endParaRPr lang="en-US" altLang="zh-CN" dirty="0">
              <a:ea typeface="ＭＳ Ｐゴシック" pitchFamily="34" charset="-128"/>
            </a:endParaRPr>
          </a:p>
          <a:p>
            <a:pPr lvl="1" algn="just"/>
            <a:r>
              <a:rPr lang="en-US" altLang="zh-CN" dirty="0" smtClean="0">
                <a:ea typeface="ＭＳ Ｐゴシック" pitchFamily="34" charset="-128"/>
              </a:rPr>
              <a:t>Cognitive Radio Networks (PU as auctioneer and SUs as bidders)</a:t>
            </a:r>
          </a:p>
          <a:p>
            <a:pPr lvl="1" algn="just"/>
            <a:r>
              <a:rPr lang="en-US" altLang="zh-CN" dirty="0" smtClean="0">
                <a:ea typeface="ＭＳ Ｐゴシック" pitchFamily="34" charset="-128"/>
              </a:rPr>
              <a:t>WLAN (users compete for the transmission resources)</a:t>
            </a:r>
          </a:p>
          <a:p>
            <a:pPr lvl="1" algn="just"/>
            <a:r>
              <a:rPr lang="en-US" altLang="zh-CN" dirty="0" smtClean="0">
                <a:ea typeface="ＭＳ Ｐゴシック" pitchFamily="34" charset="-128"/>
              </a:rPr>
              <a:t>Cellular Networks (D2D, </a:t>
            </a:r>
            <a:r>
              <a:rPr lang="en-US" altLang="zh-CN" dirty="0" err="1" smtClean="0">
                <a:ea typeface="ＭＳ Ｐゴシック" pitchFamily="34" charset="-128"/>
              </a:rPr>
              <a:t>Femtocell</a:t>
            </a:r>
            <a:r>
              <a:rPr lang="en-US" altLang="zh-CN" dirty="0" smtClean="0">
                <a:ea typeface="ＭＳ Ｐゴシック" pitchFamily="34" charset="-128"/>
              </a:rPr>
              <a:t>)</a:t>
            </a:r>
          </a:p>
          <a:p>
            <a:pPr lvl="1" algn="just"/>
            <a:endParaRPr lang="en-US" altLang="zh-CN" dirty="0" smtClean="0">
              <a:ea typeface="ＭＳ Ｐゴシック" pitchFamily="34" charset="-128"/>
            </a:endParaRPr>
          </a:p>
          <a:p>
            <a:pPr lvl="1"/>
            <a:endParaRPr lang="zh-CN" altLang="en-US" dirty="0" smtClean="0">
              <a:ea typeface="ＭＳ Ｐゴシック" pitchFamily="34" charset="-128"/>
            </a:endParaRPr>
          </a:p>
        </p:txBody>
      </p:sp>
    </p:spTree>
    <p:extLst>
      <p:ext uri="{BB962C8B-B14F-4D97-AF65-F5344CB8AC3E}">
        <p14:creationId xmlns="" xmlns:p14="http://schemas.microsoft.com/office/powerpoint/2010/main" val="19611715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Properties of Auctions</a:t>
            </a:r>
            <a:endParaRPr lang="zh-CN" altLang="en-US" smtClean="0">
              <a:ea typeface="宋体" pitchFamily="2" charset="-122"/>
            </a:endParaRPr>
          </a:p>
        </p:txBody>
      </p:sp>
      <p:sp>
        <p:nvSpPr>
          <p:cNvPr id="110595" name="内容占位符 2"/>
          <p:cNvSpPr>
            <a:spLocks noGrp="1"/>
          </p:cNvSpPr>
          <p:nvPr>
            <p:ph idx="1"/>
          </p:nvPr>
        </p:nvSpPr>
        <p:spPr>
          <a:xfrm>
            <a:off x="228600" y="1013280"/>
            <a:ext cx="8641079" cy="5181600"/>
          </a:xfrm>
        </p:spPr>
        <p:txBody>
          <a:bodyPr/>
          <a:lstStyle/>
          <a:p>
            <a:r>
              <a:rPr lang="en-US" altLang="zh-CN" sz="2400" b="0" dirty="0" err="1" smtClean="0"/>
              <a:t>Allocative</a:t>
            </a:r>
            <a:r>
              <a:rPr lang="en-US" altLang="zh-CN" sz="2400" b="0" dirty="0" smtClean="0"/>
              <a:t> efficiency means that in all these auctions the highest bidder always wins (i.e., there are no reserve prices).</a:t>
            </a:r>
          </a:p>
          <a:p>
            <a:r>
              <a:rPr lang="en-US" altLang="zh-CN" sz="2400" b="0" dirty="0" smtClean="0"/>
              <a:t>It is desirable for an auction to be computationally efficient.</a:t>
            </a:r>
          </a:p>
          <a:p>
            <a:r>
              <a:rPr lang="en-US" altLang="zh-CN" sz="2400" b="0" dirty="0" smtClean="0"/>
              <a:t>Revenue Equivalence Theorem: Any two auctions such that:</a:t>
            </a:r>
          </a:p>
          <a:p>
            <a:pPr lvl="1"/>
            <a:r>
              <a:rPr lang="en-US" altLang="zh-CN" i="1" dirty="0" smtClean="0"/>
              <a:t>The bidder with the highest value wins</a:t>
            </a:r>
          </a:p>
          <a:p>
            <a:pPr lvl="1"/>
            <a:r>
              <a:rPr lang="en-US" altLang="zh-CN" i="1" dirty="0" smtClean="0"/>
              <a:t>The bidder with the lowest value expects zero profit</a:t>
            </a:r>
          </a:p>
          <a:p>
            <a:pPr lvl="1"/>
            <a:r>
              <a:rPr lang="en-US" altLang="zh-CN" i="1" dirty="0" smtClean="0"/>
              <a:t> Bidders are risk-neutral 1</a:t>
            </a:r>
          </a:p>
          <a:p>
            <a:pPr lvl="1"/>
            <a:r>
              <a:rPr lang="en-US" altLang="zh-CN" i="1" dirty="0" smtClean="0"/>
              <a:t> Value distributions are strictly increasing and </a:t>
            </a:r>
            <a:r>
              <a:rPr lang="en-US" altLang="zh-CN" i="1" dirty="0" err="1" smtClean="0"/>
              <a:t>atomless</a:t>
            </a:r>
            <a:endParaRPr lang="en-US" altLang="zh-CN" i="1" dirty="0" smtClean="0"/>
          </a:p>
          <a:p>
            <a:pPr>
              <a:buFont typeface="Wingdings" pitchFamily="2" charset="2"/>
              <a:buNone/>
            </a:pPr>
            <a:r>
              <a:rPr lang="en-US" altLang="zh-CN" sz="2400" b="0" dirty="0" smtClean="0"/>
              <a:t>	have the same revenue and also the same expected profit for each bidder. The theorem can help find some equilibrium strategy.</a:t>
            </a:r>
            <a:endParaRPr lang="zh-CN" altLang="en-US" sz="2400" b="0" dirty="0" smtClean="0">
              <a:ea typeface="宋体" pitchFamily="2" charset="-122"/>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宋体" pitchFamily="2" charset="-122"/>
              </a:rPr>
              <a:t>Mechanism Design</a:t>
            </a:r>
            <a:endParaRPr lang="zh-CN" altLang="en-US" sz="3200" dirty="0" smtClean="0">
              <a:ea typeface="宋体" pitchFamily="2" charset="-122"/>
            </a:endParaRPr>
          </a:p>
        </p:txBody>
      </p:sp>
      <p:sp>
        <p:nvSpPr>
          <p:cNvPr id="39938" name="内容占位符 2"/>
          <p:cNvSpPr>
            <a:spLocks noGrp="1"/>
          </p:cNvSpPr>
          <p:nvPr>
            <p:ph idx="1"/>
          </p:nvPr>
        </p:nvSpPr>
        <p:spPr>
          <a:xfrm>
            <a:off x="358775" y="1221059"/>
            <a:ext cx="8426450" cy="5181600"/>
          </a:xfrm>
        </p:spPr>
        <p:txBody>
          <a:bodyPr/>
          <a:lstStyle/>
          <a:p>
            <a:r>
              <a:rPr lang="en-US" altLang="zh-CN" dirty="0" smtClean="0">
                <a:ea typeface="宋体" pitchFamily="2" charset="-122"/>
              </a:rPr>
              <a:t>Definition of Mechanism</a:t>
            </a:r>
          </a:p>
          <a:p>
            <a:endParaRPr lang="en-US" altLang="zh-CN" dirty="0" smtClean="0">
              <a:ea typeface="宋体" pitchFamily="2" charset="-122"/>
            </a:endParaRPr>
          </a:p>
          <a:p>
            <a:endParaRPr lang="zh-CN" altLang="en-US" dirty="0" smtClean="0">
              <a:ea typeface="宋体" pitchFamily="2" charset="-122"/>
            </a:endParaRPr>
          </a:p>
        </p:txBody>
      </p:sp>
      <p:pic>
        <p:nvPicPr>
          <p:cNvPr id="39939" name="Picture 2"/>
          <p:cNvPicPr>
            <a:picLocks noChangeAspect="1" noChangeArrowheads="1"/>
          </p:cNvPicPr>
          <p:nvPr/>
        </p:nvPicPr>
        <p:blipFill>
          <a:blip r:embed="rId2" cstate="print"/>
          <a:srcRect/>
          <a:stretch>
            <a:fillRect/>
          </a:stretch>
        </p:blipFill>
        <p:spPr bwMode="auto">
          <a:xfrm>
            <a:off x="579553" y="1701085"/>
            <a:ext cx="8343900" cy="3810000"/>
          </a:xfrm>
          <a:prstGeom prst="rect">
            <a:avLst/>
          </a:prstGeom>
          <a:noFill/>
          <a:ln w="38100">
            <a:noFill/>
            <a:miter lim="800000"/>
            <a:headEnd/>
            <a:tailEnd/>
          </a:ln>
        </p:spPr>
      </p:pic>
      <p:pic>
        <p:nvPicPr>
          <p:cNvPr id="39940" name="Picture 3"/>
          <p:cNvPicPr>
            <a:picLocks noChangeAspect="1" noChangeArrowheads="1"/>
          </p:cNvPicPr>
          <p:nvPr/>
        </p:nvPicPr>
        <p:blipFill>
          <a:blip r:embed="rId3" cstate="print"/>
          <a:srcRect/>
          <a:stretch>
            <a:fillRect/>
          </a:stretch>
        </p:blipFill>
        <p:spPr bwMode="auto">
          <a:xfrm>
            <a:off x="533400" y="5514306"/>
            <a:ext cx="8382000" cy="62865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宋体" pitchFamily="2" charset="-122"/>
              </a:rPr>
              <a:t>Design goal and properties</a:t>
            </a:r>
            <a:endParaRPr lang="zh-CN" altLang="en-US" sz="3200" dirty="0" smtClean="0">
              <a:ea typeface="宋体" pitchFamily="2" charset="-122"/>
            </a:endParaRPr>
          </a:p>
        </p:txBody>
      </p:sp>
      <p:sp>
        <p:nvSpPr>
          <p:cNvPr id="110595" name="内容占位符 2"/>
          <p:cNvSpPr>
            <a:spLocks noGrp="1"/>
          </p:cNvSpPr>
          <p:nvPr>
            <p:ph idx="1"/>
          </p:nvPr>
        </p:nvSpPr>
        <p:spPr>
          <a:xfrm>
            <a:off x="336550" y="1180920"/>
            <a:ext cx="8426450" cy="5181600"/>
          </a:xfrm>
        </p:spPr>
        <p:txBody>
          <a:bodyPr/>
          <a:lstStyle/>
          <a:p>
            <a:r>
              <a:rPr lang="en-US" altLang="zh-CN" sz="2400" dirty="0" smtClean="0"/>
              <a:t>The objective of a mechanism </a:t>
            </a:r>
            <a:r>
              <a:rPr lang="en-US" altLang="zh-CN" sz="2400" i="1" dirty="0" smtClean="0"/>
              <a:t>M = (S, g) is to achieve the desired game </a:t>
            </a:r>
            <a:r>
              <a:rPr lang="en-US" altLang="zh-CN" sz="2400" dirty="0" smtClean="0"/>
              <a:t>outcome</a:t>
            </a:r>
          </a:p>
          <a:p>
            <a:endParaRPr lang="en-US" altLang="zh-CN" sz="2400" dirty="0" smtClean="0"/>
          </a:p>
          <a:p>
            <a:r>
              <a:rPr lang="en-US" altLang="zh-CN" sz="2400" dirty="0" smtClean="0">
                <a:ea typeface="宋体" pitchFamily="2" charset="-122"/>
              </a:rPr>
              <a:t>Desired properties</a:t>
            </a:r>
          </a:p>
          <a:p>
            <a:pPr lvl="1"/>
            <a:r>
              <a:rPr lang="en-US" altLang="zh-CN" dirty="0" smtClean="0"/>
              <a:t>Efficiency: select the outcome that maximizes total utility.</a:t>
            </a:r>
          </a:p>
          <a:p>
            <a:pPr lvl="1"/>
            <a:r>
              <a:rPr lang="en-US" altLang="zh-CN" dirty="0" smtClean="0"/>
              <a:t>Fairness: select the outcome that achieves a certain fairness criterion in utility.</a:t>
            </a:r>
          </a:p>
          <a:p>
            <a:pPr lvl="1"/>
            <a:r>
              <a:rPr lang="en-US" altLang="zh-CN" dirty="0" smtClean="0"/>
              <a:t>Revenue maximization: select the outcome that maximizes revenue to a seller (or more generally, utility to one of the players).</a:t>
            </a:r>
          </a:p>
          <a:p>
            <a:pPr lvl="1"/>
            <a:r>
              <a:rPr lang="en-US" altLang="zh-CN" dirty="0" smtClean="0"/>
              <a:t>Budget-balanced: implement outcomes that have balanced transfers across players.</a:t>
            </a:r>
          </a:p>
          <a:p>
            <a:pPr lvl="1"/>
            <a:r>
              <a:rPr lang="en-US" altLang="zh-CN" dirty="0" smtClean="0"/>
              <a:t>Pareto optimality</a:t>
            </a:r>
          </a:p>
          <a:p>
            <a:endParaRPr lang="zh-CN" altLang="en-US" sz="2400" dirty="0" smtClean="0">
              <a:ea typeface="宋体" pitchFamily="2" charset="-122"/>
            </a:endParaRPr>
          </a:p>
        </p:txBody>
      </p:sp>
      <p:pic>
        <p:nvPicPr>
          <p:cNvPr id="40963" name="Picture 3"/>
          <p:cNvPicPr>
            <a:picLocks noChangeAspect="1" noChangeArrowheads="1"/>
          </p:cNvPicPr>
          <p:nvPr/>
        </p:nvPicPr>
        <p:blipFill>
          <a:blip r:embed="rId2" cstate="print"/>
          <a:srcRect/>
          <a:stretch>
            <a:fillRect/>
          </a:stretch>
        </p:blipFill>
        <p:spPr bwMode="auto">
          <a:xfrm>
            <a:off x="2133600" y="1933568"/>
            <a:ext cx="4200525" cy="4953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Combinatorial Auction Preliminaries</a:t>
            </a:r>
            <a:endParaRPr lang="zh-CN" altLang="en-US" dirty="0"/>
          </a:p>
        </p:txBody>
      </p:sp>
      <p:sp>
        <p:nvSpPr>
          <p:cNvPr id="3" name="内容占位符 2"/>
          <p:cNvSpPr>
            <a:spLocks noGrp="1"/>
          </p:cNvSpPr>
          <p:nvPr>
            <p:ph idx="1"/>
          </p:nvPr>
        </p:nvSpPr>
        <p:spPr/>
        <p:txBody>
          <a:bodyPr/>
          <a:lstStyle/>
          <a:p>
            <a:r>
              <a:rPr lang="en-US" altLang="zh-CN" dirty="0" smtClean="0"/>
              <a:t>In a combinatorial auction, bidders are allowed </a:t>
            </a:r>
            <a:r>
              <a:rPr lang="en-US" altLang="zh-CN" dirty="0"/>
              <a:t>to </a:t>
            </a:r>
            <a:r>
              <a:rPr lang="en-US" altLang="zh-CN" dirty="0" smtClean="0"/>
              <a:t>place bids </a:t>
            </a:r>
            <a:r>
              <a:rPr lang="en-US" altLang="zh-CN" dirty="0"/>
              <a:t>on combinations of resources, called “packages”, rather than just individual </a:t>
            </a:r>
            <a:r>
              <a:rPr lang="en-US" altLang="zh-CN" dirty="0" smtClean="0"/>
              <a:t>resource.</a:t>
            </a:r>
          </a:p>
          <a:p>
            <a:r>
              <a:rPr lang="en-US" altLang="zh-CN" dirty="0" smtClean="0"/>
              <a:t>Combinatorial </a:t>
            </a:r>
            <a:r>
              <a:rPr lang="en-US" altLang="zh-CN" dirty="0"/>
              <a:t>a</a:t>
            </a:r>
            <a:r>
              <a:rPr lang="en-US" altLang="zh-CN" dirty="0" smtClean="0"/>
              <a:t>uctions </a:t>
            </a:r>
            <a:r>
              <a:rPr lang="en-US" altLang="zh-CN" dirty="0"/>
              <a:t>motivate bidders to fully express their preferences, which is an advantage in </a:t>
            </a:r>
            <a:r>
              <a:rPr lang="en-US" altLang="zh-CN" dirty="0" smtClean="0"/>
              <a:t>improving system </a:t>
            </a:r>
            <a:r>
              <a:rPr lang="en-US" altLang="zh-CN" dirty="0"/>
              <a:t>efficiency and auction revenues</a:t>
            </a:r>
            <a:r>
              <a:rPr lang="en-US" altLang="zh-CN" dirty="0" smtClean="0"/>
              <a:t>.</a:t>
            </a:r>
          </a:p>
          <a:p>
            <a:r>
              <a:rPr lang="en-US" altLang="zh-CN" dirty="0" smtClean="0"/>
              <a:t>The main problems in combinatorial auctions are </a:t>
            </a:r>
            <a:r>
              <a:rPr lang="en-US" altLang="zh-CN" dirty="0"/>
              <a:t>winner determination </a:t>
            </a:r>
            <a:r>
              <a:rPr lang="en-US" altLang="zh-CN" dirty="0" smtClean="0"/>
              <a:t>problem (WDP).</a:t>
            </a:r>
          </a:p>
          <a:p>
            <a:r>
              <a:rPr lang="en-US" altLang="zh-CN" dirty="0"/>
              <a:t>C</a:t>
            </a:r>
            <a:r>
              <a:rPr lang="en-US" altLang="zh-CN" dirty="0" smtClean="0"/>
              <a:t>ombinatorial </a:t>
            </a:r>
            <a:r>
              <a:rPr lang="en-US" altLang="zh-CN" dirty="0"/>
              <a:t>auctions (CAs) have been employed in a variety of areas, e.g., truckload transportation, airport arrival and departure slots, as well as </a:t>
            </a:r>
            <a:r>
              <a:rPr lang="en-US" altLang="zh-CN" dirty="0" smtClean="0"/>
              <a:t>wireless communication </a:t>
            </a:r>
            <a:r>
              <a:rPr lang="en-US" altLang="zh-CN" dirty="0"/>
              <a:t>services.</a:t>
            </a:r>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392113" y="351507"/>
            <a:ext cx="8359775" cy="557213"/>
          </a:xfrm>
        </p:spPr>
        <p:txBody>
          <a:bodyPr/>
          <a:lstStyle/>
          <a:p>
            <a:pPr algn="ctr"/>
            <a:r>
              <a:rPr lang="en-US" altLang="zh-CN" sz="2800" dirty="0" smtClean="0"/>
              <a:t>Radio </a:t>
            </a:r>
            <a:r>
              <a:rPr lang="en-US" altLang="zh-CN" sz="2800" dirty="0"/>
              <a:t>Resource </a:t>
            </a:r>
            <a:r>
              <a:rPr lang="en-US" altLang="zh-CN" sz="2800" dirty="0" smtClean="0"/>
              <a:t>Allocation </a:t>
            </a:r>
            <a:r>
              <a:rPr lang="en-US" altLang="zh-CN" sz="2800" dirty="0"/>
              <a:t>for Device-to-Device </a:t>
            </a:r>
            <a:r>
              <a:rPr lang="en-US" altLang="zh-CN" sz="2800" dirty="0" smtClean="0"/>
              <a:t>Communication </a:t>
            </a:r>
            <a:r>
              <a:rPr lang="en-US" altLang="zh-CN" sz="2800" dirty="0" err="1" smtClean="0"/>
              <a:t>Underlaying</a:t>
            </a:r>
            <a:r>
              <a:rPr lang="en-US" altLang="zh-CN" sz="2800" dirty="0" smtClean="0"/>
              <a:t> </a:t>
            </a:r>
            <a:r>
              <a:rPr lang="en-US" altLang="zh-CN" sz="2800" dirty="0"/>
              <a:t>Cellular Networks</a:t>
            </a:r>
            <a:endParaRPr lang="zh-CN" altLang="en-US" sz="2800" dirty="0"/>
          </a:p>
        </p:txBody>
      </p:sp>
      <p:sp>
        <p:nvSpPr>
          <p:cNvPr id="4" name="内容占位符 2"/>
          <p:cNvSpPr>
            <a:spLocks noGrp="1"/>
          </p:cNvSpPr>
          <p:nvPr>
            <p:ph idx="1"/>
          </p:nvPr>
        </p:nvSpPr>
        <p:spPr>
          <a:xfrm>
            <a:off x="249269" y="5301208"/>
            <a:ext cx="8751887" cy="1199626"/>
          </a:xfrm>
        </p:spPr>
        <p:style>
          <a:lnRef idx="2">
            <a:schemeClr val="accent2"/>
          </a:lnRef>
          <a:fillRef idx="1">
            <a:schemeClr val="lt1"/>
          </a:fillRef>
          <a:effectRef idx="0">
            <a:schemeClr val="accent2"/>
          </a:effectRef>
          <a:fontRef idx="minor">
            <a:schemeClr val="dk1"/>
          </a:fontRef>
        </p:style>
        <p:txBody>
          <a:bodyPr/>
          <a:lstStyle/>
          <a:p>
            <a:pPr marL="342900" indent="-342900">
              <a:buFont typeface="+mj-lt"/>
              <a:buAutoNum type="arabicPeriod"/>
            </a:pPr>
            <a:r>
              <a:rPr lang="en-US" altLang="zh-CN" sz="1200" dirty="0" smtClean="0">
                <a:latin typeface="Arial Unicode MS" pitchFamily="34" charset="-122"/>
                <a:ea typeface="Arial Unicode MS" pitchFamily="34" charset="-122"/>
                <a:cs typeface="Arial Unicode MS" pitchFamily="34" charset="-122"/>
              </a:rPr>
              <a:t>Chen </a:t>
            </a:r>
            <a:r>
              <a:rPr lang="en-US" altLang="zh-CN" sz="1200" dirty="0" err="1" smtClean="0">
                <a:latin typeface="Arial Unicode MS" pitchFamily="34" charset="-122"/>
                <a:ea typeface="Arial Unicode MS" pitchFamily="34" charset="-122"/>
                <a:cs typeface="Arial Unicode MS" pitchFamily="34" charset="-122"/>
              </a:rPr>
              <a:t>Xu</a:t>
            </a:r>
            <a:r>
              <a:rPr lang="en-US" altLang="zh-CN" sz="1200" dirty="0" smtClean="0">
                <a:latin typeface="Arial Unicode MS" pitchFamily="34" charset="-122"/>
                <a:ea typeface="Arial Unicode MS" pitchFamily="34" charset="-122"/>
                <a:cs typeface="Arial Unicode MS" pitchFamily="34" charset="-122"/>
              </a:rPr>
              <a:t>,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Zhu Han, </a:t>
            </a:r>
            <a:r>
              <a:rPr lang="en-US" altLang="zh-CN" sz="1200" dirty="0" err="1" smtClean="0">
                <a:latin typeface="Arial Unicode MS" pitchFamily="34" charset="-122"/>
                <a:ea typeface="Arial Unicode MS" pitchFamily="34" charset="-122"/>
                <a:cs typeface="Arial Unicode MS" pitchFamily="34" charset="-122"/>
              </a:rPr>
              <a:t>Qun</a:t>
            </a:r>
            <a:r>
              <a:rPr lang="en-US" altLang="zh-CN" sz="1200" dirty="0" smtClean="0">
                <a:latin typeface="Arial Unicode MS" pitchFamily="34" charset="-122"/>
                <a:ea typeface="Arial Unicode MS" pitchFamily="34" charset="-122"/>
                <a:cs typeface="Arial Unicode MS" pitchFamily="34" charset="-122"/>
              </a:rPr>
              <a:t> Zhao, </a:t>
            </a:r>
            <a:r>
              <a:rPr lang="en-US" altLang="zh-CN" sz="1200" dirty="0" err="1" smtClean="0">
                <a:latin typeface="Arial Unicode MS" pitchFamily="34" charset="-122"/>
                <a:ea typeface="Arial Unicode MS" pitchFamily="34" charset="-122"/>
                <a:cs typeface="Arial Unicode MS" pitchFamily="34" charset="-122"/>
              </a:rPr>
              <a:t>Xiaoli</a:t>
            </a:r>
            <a:r>
              <a:rPr lang="en-US" altLang="zh-CN" sz="1200" dirty="0" smtClean="0">
                <a:latin typeface="Arial Unicode MS" pitchFamily="34" charset="-122"/>
                <a:ea typeface="Arial Unicode MS" pitchFamily="34" charset="-122"/>
                <a:cs typeface="Arial Unicode MS" pitchFamily="34" charset="-122"/>
              </a:rPr>
              <a:t> Wang, and </a:t>
            </a:r>
            <a:r>
              <a:rPr lang="en-US" altLang="zh-CN" sz="1200" dirty="0" err="1" smtClean="0">
                <a:latin typeface="Arial Unicode MS" pitchFamily="34" charset="-122"/>
                <a:ea typeface="Arial Unicode MS" pitchFamily="34" charset="-122"/>
                <a:cs typeface="Arial Unicode MS" pitchFamily="34" charset="-122"/>
              </a:rPr>
              <a:t>Bingli</a:t>
            </a:r>
            <a:r>
              <a:rPr lang="en-US" altLang="zh-CN" sz="1200" dirty="0" smtClean="0">
                <a:latin typeface="Arial Unicode MS" pitchFamily="34" charset="-122"/>
                <a:ea typeface="Arial Unicode MS" pitchFamily="34" charset="-122"/>
                <a:cs typeface="Arial Unicode MS" pitchFamily="34" charset="-122"/>
              </a:rPr>
              <a:t> Jiao, “Efficient Resource Allocation for Device-to-Device </a:t>
            </a:r>
            <a:r>
              <a:rPr lang="en-US" altLang="zh-CN" sz="1200" dirty="0" err="1" smtClean="0">
                <a:latin typeface="Arial Unicode MS" pitchFamily="34" charset="-122"/>
                <a:ea typeface="Arial Unicode MS" pitchFamily="34" charset="-122"/>
                <a:cs typeface="Arial Unicode MS" pitchFamily="34" charset="-122"/>
              </a:rPr>
              <a:t>Underlaying</a:t>
            </a:r>
            <a:r>
              <a:rPr lang="en-US" altLang="zh-CN" sz="1200" dirty="0" smtClean="0">
                <a:latin typeface="Arial Unicode MS" pitchFamily="34" charset="-122"/>
                <a:ea typeface="Arial Unicode MS" pitchFamily="34" charset="-122"/>
                <a:cs typeface="Arial Unicode MS" pitchFamily="34" charset="-122"/>
              </a:rPr>
              <a:t> Networks using Combinatorial  Auction”, </a:t>
            </a:r>
            <a:r>
              <a:rPr lang="en-US" altLang="zh-CN" sz="1200" i="1" dirty="0" smtClean="0">
                <a:latin typeface="Arial Unicode MS" pitchFamily="34" charset="-122"/>
                <a:ea typeface="Arial Unicode MS" pitchFamily="34" charset="-122"/>
                <a:cs typeface="Arial Unicode MS" pitchFamily="34" charset="-122"/>
              </a:rPr>
              <a:t>IEEE Journal on Selected Areas in Communications, special issue on “Peer-to-Peer Networks”</a:t>
            </a:r>
            <a:r>
              <a:rPr lang="en-US" altLang="zh-CN" sz="1200" dirty="0" smtClean="0">
                <a:latin typeface="Arial Unicode MS" pitchFamily="34" charset="-122"/>
                <a:ea typeface="Arial Unicode MS" pitchFamily="34" charset="-122"/>
                <a:cs typeface="Arial Unicode MS" pitchFamily="34" charset="-122"/>
              </a:rPr>
              <a:t>, Jun. 2012 </a:t>
            </a:r>
          </a:p>
          <a:p>
            <a:pPr marL="342900" indent="-342900">
              <a:buFont typeface="+mj-lt"/>
              <a:buAutoNum type="arabicPeriod"/>
            </a:pPr>
            <a:r>
              <a:rPr lang="en-US" altLang="zh-CN" sz="1200" dirty="0" smtClean="0">
                <a:latin typeface="Arial Unicode MS" pitchFamily="34" charset="-122"/>
                <a:ea typeface="Arial Unicode MS" pitchFamily="34" charset="-122"/>
                <a:cs typeface="Arial Unicode MS" pitchFamily="34" charset="-122"/>
              </a:rPr>
              <a:t>Chen </a:t>
            </a:r>
            <a:r>
              <a:rPr lang="en-US" altLang="zh-CN" sz="1200" dirty="0" err="1" smtClean="0">
                <a:latin typeface="Arial Unicode MS" pitchFamily="34" charset="-122"/>
                <a:ea typeface="Arial Unicode MS" pitchFamily="34" charset="-122"/>
                <a:cs typeface="Arial Unicode MS" pitchFamily="34" charset="-122"/>
              </a:rPr>
              <a:t>Xu</a:t>
            </a:r>
            <a:r>
              <a:rPr lang="en-US" altLang="zh-CN" sz="1200" dirty="0" smtClean="0">
                <a:latin typeface="Arial Unicode MS" pitchFamily="34" charset="-122"/>
                <a:ea typeface="Arial Unicode MS" pitchFamily="34" charset="-122"/>
                <a:cs typeface="Arial Unicode MS" pitchFamily="34" charset="-122"/>
              </a:rPr>
              <a:t>,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Zhu Han, Dou Li, and </a:t>
            </a:r>
            <a:r>
              <a:rPr lang="en-US" altLang="zh-CN" sz="1200" dirty="0" err="1" smtClean="0">
                <a:latin typeface="Arial Unicode MS" pitchFamily="34" charset="-122"/>
                <a:ea typeface="Arial Unicode MS" pitchFamily="34" charset="-122"/>
                <a:cs typeface="Arial Unicode MS" pitchFamily="34" charset="-122"/>
              </a:rPr>
              <a:t>Bingli</a:t>
            </a:r>
            <a:r>
              <a:rPr lang="en-US" altLang="zh-CN" sz="1200" dirty="0" smtClean="0">
                <a:latin typeface="Arial Unicode MS" pitchFamily="34" charset="-122"/>
                <a:ea typeface="Arial Unicode MS" pitchFamily="34" charset="-122"/>
                <a:cs typeface="Arial Unicode MS" pitchFamily="34" charset="-122"/>
              </a:rPr>
              <a:t> Jiao, “Resource Allocation Using A Reverse Iterative Combinatorial Auction for Device-to-Device Underlay Cellular Networks,”</a:t>
            </a:r>
            <a:r>
              <a:rPr lang="en-US" altLang="zh-CN" sz="1200" i="1" dirty="0" smtClean="0">
                <a:latin typeface="Arial Unicode MS" pitchFamily="34" charset="-122"/>
                <a:ea typeface="Arial Unicode MS" pitchFamily="34" charset="-122"/>
                <a:cs typeface="Arial Unicode MS" pitchFamily="34" charset="-122"/>
              </a:rPr>
              <a:t> </a:t>
            </a:r>
            <a:r>
              <a:rPr lang="en-US" altLang="zh-CN" sz="1200" dirty="0" smtClean="0">
                <a:latin typeface="Arial Unicode MS" pitchFamily="34" charset="-122"/>
                <a:ea typeface="Arial Unicode MS" pitchFamily="34" charset="-122"/>
                <a:cs typeface="Arial Unicode MS" pitchFamily="34" charset="-122"/>
              </a:rPr>
              <a:t>IEEE Global Communication Conference (</a:t>
            </a:r>
            <a:r>
              <a:rPr lang="en-US" altLang="zh-CN" sz="1200" dirty="0" err="1" smtClean="0">
                <a:latin typeface="Arial Unicode MS" pitchFamily="34" charset="-122"/>
                <a:ea typeface="Arial Unicode MS" pitchFamily="34" charset="-122"/>
                <a:cs typeface="Arial Unicode MS" pitchFamily="34" charset="-122"/>
              </a:rPr>
              <a:t>Globecom</a:t>
            </a:r>
            <a:r>
              <a:rPr lang="en-US" altLang="zh-CN" sz="1200" dirty="0" smtClean="0">
                <a:latin typeface="Arial Unicode MS" pitchFamily="34" charset="-122"/>
                <a:ea typeface="Arial Unicode MS" pitchFamily="34" charset="-122"/>
                <a:cs typeface="Arial Unicode MS" pitchFamily="34" charset="-122"/>
              </a:rPr>
              <a:t>), Anaheim, </a:t>
            </a:r>
            <a:r>
              <a:rPr lang="en-US" altLang="zh-CN" sz="1200" dirty="0">
                <a:latin typeface="Arial Unicode MS" pitchFamily="34" charset="-122"/>
                <a:ea typeface="Arial Unicode MS" pitchFamily="34" charset="-122"/>
                <a:cs typeface="Arial Unicode MS" pitchFamily="34" charset="-122"/>
              </a:rPr>
              <a:t>C</a:t>
            </a:r>
            <a:r>
              <a:rPr lang="en-US" altLang="zh-CN" sz="1200" dirty="0" smtClean="0">
                <a:latin typeface="Arial Unicode MS" pitchFamily="34" charset="-122"/>
                <a:ea typeface="Arial Unicode MS" pitchFamily="34" charset="-122"/>
                <a:cs typeface="Arial Unicode MS" pitchFamily="34" charset="-122"/>
              </a:rPr>
              <a:t>A, Dec. 2012.</a:t>
            </a:r>
          </a:p>
        </p:txBody>
      </p:sp>
      <p:pic>
        <p:nvPicPr>
          <p:cNvPr id="6" name="图片 5"/>
          <p:cNvPicPr>
            <a:picLocks noChangeAspect="1"/>
          </p:cNvPicPr>
          <p:nvPr/>
        </p:nvPicPr>
        <p:blipFill>
          <a:blip r:embed="rId2"/>
          <a:stretch>
            <a:fillRect/>
          </a:stretch>
        </p:blipFill>
        <p:spPr>
          <a:xfrm>
            <a:off x="392114" y="1377647"/>
            <a:ext cx="4539926" cy="3779545"/>
          </a:xfrm>
          <a:prstGeom prst="rect">
            <a:avLst/>
          </a:prstGeom>
        </p:spPr>
      </p:pic>
      <p:sp>
        <p:nvSpPr>
          <p:cNvPr id="3" name="文本框 2"/>
          <p:cNvSpPr txBox="1"/>
          <p:nvPr/>
        </p:nvSpPr>
        <p:spPr>
          <a:xfrm>
            <a:off x="5076056" y="1556792"/>
            <a:ext cx="3675832" cy="2862322"/>
          </a:xfrm>
          <a:prstGeom prst="rect">
            <a:avLst/>
          </a:prstGeom>
          <a:noFill/>
        </p:spPr>
        <p:txBody>
          <a:bodyPr wrap="square" rtlCol="0">
            <a:spAutoFit/>
          </a:bodyPr>
          <a:lstStyle/>
          <a:p>
            <a:pPr marL="342900" indent="-342900">
              <a:buFont typeface="Arial" panose="020B0604020202020204" pitchFamily="34" charset="0"/>
              <a:buChar char="•"/>
            </a:pPr>
            <a:r>
              <a:rPr lang="en-US" altLang="zh-CN" dirty="0" smtClean="0"/>
              <a:t>A single cell environment</a:t>
            </a:r>
          </a:p>
          <a:p>
            <a:pPr marL="342900" indent="-342900">
              <a:buFont typeface="Arial" panose="020B0604020202020204" pitchFamily="34" charset="0"/>
              <a:buChar char="•"/>
            </a:pPr>
            <a:r>
              <a:rPr lang="en-US" altLang="zh-CN" dirty="0" smtClean="0"/>
              <a:t>Downlink period</a:t>
            </a:r>
          </a:p>
          <a:p>
            <a:pPr marL="342900" indent="-342900">
              <a:buFont typeface="Arial" panose="020B0604020202020204" pitchFamily="34" charset="0"/>
              <a:buChar char="•"/>
            </a:pPr>
            <a:r>
              <a:rPr lang="en-US" altLang="zh-CN" dirty="0" smtClean="0"/>
              <a:t>Two types of UEs</a:t>
            </a:r>
          </a:p>
          <a:p>
            <a:pPr marL="800100" lvl="1" indent="-342900">
              <a:buFont typeface="Arial" panose="020B0604020202020204" pitchFamily="34" charset="0"/>
              <a:buChar char="•"/>
            </a:pPr>
            <a:r>
              <a:rPr lang="en-US" altLang="zh-CN" dirty="0" smtClean="0"/>
              <a:t>Cellular UEs</a:t>
            </a:r>
          </a:p>
          <a:p>
            <a:pPr marL="800100" lvl="1" indent="-342900">
              <a:buFont typeface="Arial" panose="020B0604020202020204" pitchFamily="34" charset="0"/>
              <a:buChar char="•"/>
            </a:pPr>
            <a:r>
              <a:rPr lang="en-US" altLang="zh-CN" dirty="0" smtClean="0"/>
              <a:t>D2D UEs</a:t>
            </a:r>
          </a:p>
          <a:p>
            <a:pPr marL="342900" indent="-342900">
              <a:buFont typeface="Arial" panose="020B0604020202020204" pitchFamily="34" charset="0"/>
              <a:buChar char="•"/>
            </a:pPr>
            <a:r>
              <a:rPr lang="en-US" altLang="zh-CN" dirty="0" smtClean="0"/>
              <a:t>D2D UEs are in pairs</a:t>
            </a:r>
          </a:p>
          <a:p>
            <a:pPr marL="342900" indent="-342900">
              <a:buFont typeface="Arial" panose="020B0604020202020204" pitchFamily="34" charset="0"/>
              <a:buChar char="•"/>
            </a:pPr>
            <a:r>
              <a:rPr lang="en-US" altLang="zh-CN" dirty="0" smtClean="0"/>
              <a:t>Interference</a:t>
            </a:r>
          </a:p>
          <a:p>
            <a:pPr marL="800100" lvl="1" indent="-342900">
              <a:buFont typeface="Arial" panose="020B0604020202020204" pitchFamily="34" charset="0"/>
              <a:buChar char="•"/>
            </a:pPr>
            <a:r>
              <a:rPr lang="en-US" altLang="zh-CN" dirty="0" smtClean="0"/>
              <a:t>BS -&gt; D2D UEs</a:t>
            </a:r>
          </a:p>
          <a:p>
            <a:pPr marL="800100" lvl="1" indent="-342900">
              <a:buFont typeface="Arial" panose="020B0604020202020204" pitchFamily="34" charset="0"/>
              <a:buChar char="•"/>
            </a:pPr>
            <a:r>
              <a:rPr lang="en-US" altLang="zh-CN" dirty="0" smtClean="0"/>
              <a:t>D2D -&gt; Cellular UEs</a:t>
            </a:r>
            <a:endParaRPr lang="zh-CN" altLang="en-US" dirty="0"/>
          </a:p>
        </p:txBody>
      </p:sp>
    </p:spTree>
    <p:extLst>
      <p:ext uri="{BB962C8B-B14F-4D97-AF65-F5344CB8AC3E}">
        <p14:creationId xmlns="" xmlns:p14="http://schemas.microsoft.com/office/powerpoint/2010/main" val="41797678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392113" y="442895"/>
            <a:ext cx="8359775" cy="557213"/>
          </a:xfrm>
        </p:spPr>
        <p:txBody>
          <a:bodyPr/>
          <a:lstStyle/>
          <a:p>
            <a:pPr algn="ctr"/>
            <a:r>
              <a:rPr lang="en-US" altLang="zh-CN" sz="3200" dirty="0">
                <a:latin typeface="+mn-lt"/>
                <a:ea typeface="黑体" pitchFamily="2" charset="-122"/>
              </a:rPr>
              <a:t>Scenario B: Cellular aware</a:t>
            </a:r>
          </a:p>
        </p:txBody>
      </p:sp>
      <p:grpSp>
        <p:nvGrpSpPr>
          <p:cNvPr id="8" name="Group 453"/>
          <p:cNvGrpSpPr>
            <a:grpSpLocks/>
          </p:cNvGrpSpPr>
          <p:nvPr/>
        </p:nvGrpSpPr>
        <p:grpSpPr bwMode="auto">
          <a:xfrm>
            <a:off x="336550" y="2760648"/>
            <a:ext cx="3540125" cy="3035300"/>
            <a:chOff x="212" y="1880"/>
            <a:chExt cx="2230" cy="1912"/>
          </a:xfrm>
        </p:grpSpPr>
        <p:sp>
          <p:nvSpPr>
            <p:cNvPr id="19578" name="Freeform 122"/>
            <p:cNvSpPr>
              <a:spLocks/>
            </p:cNvSpPr>
            <p:nvPr/>
          </p:nvSpPr>
          <p:spPr bwMode="auto">
            <a:xfrm>
              <a:off x="1386" y="2616"/>
              <a:ext cx="696" cy="686"/>
            </a:xfrm>
            <a:custGeom>
              <a:avLst/>
              <a:gdLst/>
              <a:ahLst/>
              <a:cxnLst>
                <a:cxn ang="0">
                  <a:pos x="0" y="0"/>
                </a:cxn>
                <a:cxn ang="0">
                  <a:pos x="372" y="588"/>
                </a:cxn>
                <a:cxn ang="0">
                  <a:pos x="696" y="588"/>
                </a:cxn>
              </a:cxnLst>
              <a:rect l="0" t="0" r="r" b="b"/>
              <a:pathLst>
                <a:path w="696" h="686">
                  <a:moveTo>
                    <a:pt x="0" y="0"/>
                  </a:moveTo>
                  <a:cubicBezTo>
                    <a:pt x="128" y="245"/>
                    <a:pt x="256" y="490"/>
                    <a:pt x="372" y="588"/>
                  </a:cubicBezTo>
                  <a:cubicBezTo>
                    <a:pt x="488" y="686"/>
                    <a:pt x="592" y="637"/>
                    <a:pt x="696" y="588"/>
                  </a:cubicBezTo>
                </a:path>
              </a:pathLst>
            </a:custGeom>
            <a:noFill/>
            <a:ln w="38100" cap="flat" cmpd="sng">
              <a:solidFill>
                <a:srgbClr val="996633"/>
              </a:solidFill>
              <a:prstDash val="sysDot"/>
              <a:round/>
              <a:headEnd type="diamond" w="med" len="med"/>
              <a:tailEnd type="triangle" w="med" len="med"/>
            </a:ln>
            <a:effectLst/>
          </p:spPr>
          <p:txBody>
            <a:bodyPr/>
            <a:lstStyle/>
            <a:p>
              <a:endParaRPr lang="zh-CN" altLang="en-US"/>
            </a:p>
          </p:txBody>
        </p:sp>
        <p:sp>
          <p:nvSpPr>
            <p:cNvPr id="19577" name="Freeform 121"/>
            <p:cNvSpPr>
              <a:spLocks/>
            </p:cNvSpPr>
            <p:nvPr/>
          </p:nvSpPr>
          <p:spPr bwMode="auto">
            <a:xfrm>
              <a:off x="546" y="2202"/>
              <a:ext cx="1170" cy="1034"/>
            </a:xfrm>
            <a:custGeom>
              <a:avLst/>
              <a:gdLst/>
              <a:ahLst/>
              <a:cxnLst>
                <a:cxn ang="0">
                  <a:pos x="1170" y="0"/>
                </a:cxn>
                <a:cxn ang="0">
                  <a:pos x="816" y="426"/>
                </a:cxn>
                <a:cxn ang="0">
                  <a:pos x="366" y="936"/>
                </a:cxn>
                <a:cxn ang="0">
                  <a:pos x="0" y="1014"/>
                </a:cxn>
              </a:cxnLst>
              <a:rect l="0" t="0" r="r" b="b"/>
              <a:pathLst>
                <a:path w="1170" h="1034">
                  <a:moveTo>
                    <a:pt x="1170" y="0"/>
                  </a:moveTo>
                  <a:cubicBezTo>
                    <a:pt x="1060" y="135"/>
                    <a:pt x="950" y="270"/>
                    <a:pt x="816" y="426"/>
                  </a:cubicBezTo>
                  <a:cubicBezTo>
                    <a:pt x="682" y="582"/>
                    <a:pt x="502" y="838"/>
                    <a:pt x="366" y="936"/>
                  </a:cubicBezTo>
                  <a:cubicBezTo>
                    <a:pt x="230" y="1034"/>
                    <a:pt x="115" y="1024"/>
                    <a:pt x="0" y="1014"/>
                  </a:cubicBezTo>
                </a:path>
              </a:pathLst>
            </a:custGeom>
            <a:noFill/>
            <a:ln w="38100" cap="flat" cmpd="sng">
              <a:solidFill>
                <a:srgbClr val="996633"/>
              </a:solidFill>
              <a:prstDash val="sysDot"/>
              <a:round/>
              <a:headEnd type="triangle" w="med" len="med"/>
              <a:tailEnd type="triangle" w="med" len="med"/>
            </a:ln>
            <a:effectLst/>
          </p:spPr>
          <p:txBody>
            <a:bodyPr/>
            <a:lstStyle/>
            <a:p>
              <a:endParaRPr lang="zh-CN" altLang="en-US"/>
            </a:p>
          </p:txBody>
        </p:sp>
        <p:sp>
          <p:nvSpPr>
            <p:cNvPr id="19461" name="AutoShape 5"/>
            <p:cNvSpPr>
              <a:spLocks noChangeArrowheads="1"/>
            </p:cNvSpPr>
            <p:nvPr/>
          </p:nvSpPr>
          <p:spPr bwMode="auto">
            <a:xfrm rot="15700001" flipV="1">
              <a:off x="1590" y="2916"/>
              <a:ext cx="633" cy="835"/>
            </a:xfrm>
            <a:custGeom>
              <a:avLst/>
              <a:gdLst>
                <a:gd name="G0" fmla="+- -5555137 0 0"/>
                <a:gd name="G1" fmla="+- 10791459 0 0"/>
                <a:gd name="G2" fmla="+- -5555137 0 10791459"/>
                <a:gd name="G3" fmla="+- 10800 0 0"/>
                <a:gd name="G4" fmla="+- 0 0 -5555137"/>
                <a:gd name="T0" fmla="*/ 360 256 1"/>
                <a:gd name="T1" fmla="*/ 0 256 1"/>
                <a:gd name="G5" fmla="+- G2 T0 T1"/>
                <a:gd name="G6" fmla="?: G2 G2 G5"/>
                <a:gd name="G7" fmla="+- 0 0 G6"/>
                <a:gd name="G8" fmla="+- 9381 0 0"/>
                <a:gd name="G9" fmla="+- 0 0 10791459"/>
                <a:gd name="G10" fmla="+- 9381 0 2700"/>
                <a:gd name="G11" fmla="cos G10 -5555137"/>
                <a:gd name="G12" fmla="sin G10 -5555137"/>
                <a:gd name="G13" fmla="cos 13500 -5555137"/>
                <a:gd name="G14" fmla="sin 13500 -5555137"/>
                <a:gd name="G15" fmla="+- G11 10800 0"/>
                <a:gd name="G16" fmla="+- G12 10800 0"/>
                <a:gd name="G17" fmla="+- G13 10800 0"/>
                <a:gd name="G18" fmla="+- G14 10800 0"/>
                <a:gd name="G19" fmla="*/ 9381 1 2"/>
                <a:gd name="G20" fmla="+- G19 5400 0"/>
                <a:gd name="G21" fmla="cos G20 -5555137"/>
                <a:gd name="G22" fmla="sin G20 -5555137"/>
                <a:gd name="G23" fmla="+- G21 10800 0"/>
                <a:gd name="G24" fmla="+- G12 G23 G22"/>
                <a:gd name="G25" fmla="+- G22 G23 G11"/>
                <a:gd name="G26" fmla="cos 10800 -5555137"/>
                <a:gd name="G27" fmla="sin 10800 -5555137"/>
                <a:gd name="G28" fmla="cos 9381 -5555137"/>
                <a:gd name="G29" fmla="sin 9381 -5555137"/>
                <a:gd name="G30" fmla="+- G26 10800 0"/>
                <a:gd name="G31" fmla="+- G27 10800 0"/>
                <a:gd name="G32" fmla="+- G28 10800 0"/>
                <a:gd name="G33" fmla="+- G29 10800 0"/>
                <a:gd name="G34" fmla="+- G19 5400 0"/>
                <a:gd name="G35" fmla="cos G34 10791459"/>
                <a:gd name="G36" fmla="sin G34 10791459"/>
                <a:gd name="G37" fmla="+/ 10791459 -5555137 2"/>
                <a:gd name="T2" fmla="*/ 180 256 1"/>
                <a:gd name="T3" fmla="*/ 0 256 1"/>
                <a:gd name="G38" fmla="+- G37 T2 T3"/>
                <a:gd name="G39" fmla="?: G2 G37 G38"/>
                <a:gd name="G40" fmla="cos 10800 G39"/>
                <a:gd name="G41" fmla="sin 10800 G39"/>
                <a:gd name="G42" fmla="cos 9381 G39"/>
                <a:gd name="G43" fmla="sin 9381 G39"/>
                <a:gd name="G44" fmla="+- G40 10800 0"/>
                <a:gd name="G45" fmla="+- G41 10800 0"/>
                <a:gd name="G46" fmla="+- G42 10800 0"/>
                <a:gd name="G47" fmla="+- G43 10800 0"/>
                <a:gd name="G48" fmla="+- G35 10800 0"/>
                <a:gd name="G49" fmla="+- G36 10800 0"/>
                <a:gd name="T4" fmla="*/ 2520 w 21600"/>
                <a:gd name="T5" fmla="*/ 3865 h 21600"/>
                <a:gd name="T6" fmla="*/ 1068 w 21600"/>
                <a:gd name="T7" fmla="*/ 13468 h 21600"/>
                <a:gd name="T8" fmla="*/ 3608 w 21600"/>
                <a:gd name="T9" fmla="*/ 4776 h 21600"/>
                <a:gd name="T10" fmla="*/ 12031 w 21600"/>
                <a:gd name="T11" fmla="*/ -2644 h 21600"/>
                <a:gd name="T12" fmla="*/ 15115 w 21600"/>
                <a:gd name="T13" fmla="*/ 1062 h 21600"/>
                <a:gd name="T14" fmla="*/ 11409 w 21600"/>
                <a:gd name="T15" fmla="*/ 414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655" y="1458"/>
                  </a:moveTo>
                  <a:cubicBezTo>
                    <a:pt x="11371" y="1432"/>
                    <a:pt x="11085" y="1419"/>
                    <a:pt x="10800" y="1419"/>
                  </a:cubicBezTo>
                  <a:cubicBezTo>
                    <a:pt x="5619" y="1419"/>
                    <a:pt x="1419" y="5619"/>
                    <a:pt x="1419" y="10800"/>
                  </a:cubicBezTo>
                  <a:cubicBezTo>
                    <a:pt x="1418" y="11638"/>
                    <a:pt x="1531" y="12472"/>
                    <a:pt x="1753" y="13280"/>
                  </a:cubicBezTo>
                  <a:lnTo>
                    <a:pt x="384" y="13656"/>
                  </a:lnTo>
                  <a:cubicBezTo>
                    <a:pt x="129" y="12725"/>
                    <a:pt x="0" y="11764"/>
                    <a:pt x="0" y="10800"/>
                  </a:cubicBezTo>
                  <a:cubicBezTo>
                    <a:pt x="0" y="4835"/>
                    <a:pt x="4835" y="0"/>
                    <a:pt x="10800" y="0"/>
                  </a:cubicBezTo>
                  <a:cubicBezTo>
                    <a:pt x="11129" y="-1"/>
                    <a:pt x="11457" y="15"/>
                    <a:pt x="11785" y="45"/>
                  </a:cubicBezTo>
                  <a:lnTo>
                    <a:pt x="12031" y="-2644"/>
                  </a:lnTo>
                  <a:lnTo>
                    <a:pt x="15115" y="1062"/>
                  </a:lnTo>
                  <a:lnTo>
                    <a:pt x="11409" y="4146"/>
                  </a:lnTo>
                  <a:lnTo>
                    <a:pt x="11655" y="1458"/>
                  </a:lnTo>
                  <a:close/>
                </a:path>
              </a:pathLst>
            </a:custGeom>
            <a:solidFill>
              <a:srgbClr val="FF9999"/>
            </a:solidFill>
            <a:ln w="9525">
              <a:noFill/>
              <a:miter lim="800000"/>
              <a:headEnd/>
              <a:tailEnd/>
            </a:ln>
            <a:effectLst/>
          </p:spPr>
          <p:txBody>
            <a:bodyPr wrap="none" anchor="ctr"/>
            <a:lstStyle/>
            <a:p>
              <a:endParaRPr lang="zh-CN" altLang="en-US"/>
            </a:p>
          </p:txBody>
        </p:sp>
        <p:sp>
          <p:nvSpPr>
            <p:cNvPr id="19462" name="AutoShape 6"/>
            <p:cNvSpPr>
              <a:spLocks noChangeArrowheads="1"/>
            </p:cNvSpPr>
            <p:nvPr/>
          </p:nvSpPr>
          <p:spPr bwMode="auto">
            <a:xfrm>
              <a:off x="552" y="3048"/>
              <a:ext cx="201" cy="180"/>
            </a:xfrm>
            <a:prstGeom prst="rightArrow">
              <a:avLst>
                <a:gd name="adj1" fmla="val 37120"/>
                <a:gd name="adj2" fmla="val 24696"/>
              </a:avLst>
            </a:prstGeom>
            <a:solidFill>
              <a:schemeClr val="accent1"/>
            </a:solidFill>
            <a:ln w="9525">
              <a:noFill/>
              <a:miter lim="800000"/>
              <a:headEnd/>
              <a:tailEnd/>
            </a:ln>
            <a:effectLst/>
          </p:spPr>
          <p:txBody>
            <a:bodyPr wrap="none" anchor="ctr"/>
            <a:lstStyle/>
            <a:p>
              <a:endParaRPr lang="zh-CN" altLang="en-US"/>
            </a:p>
          </p:txBody>
        </p:sp>
        <p:sp>
          <p:nvSpPr>
            <p:cNvPr id="19463" name="AutoShape 7"/>
            <p:cNvSpPr>
              <a:spLocks noChangeArrowheads="1"/>
            </p:cNvSpPr>
            <p:nvPr/>
          </p:nvSpPr>
          <p:spPr bwMode="auto">
            <a:xfrm rot="21350001" flipV="1">
              <a:off x="317" y="2887"/>
              <a:ext cx="615" cy="835"/>
            </a:xfrm>
            <a:custGeom>
              <a:avLst/>
              <a:gdLst>
                <a:gd name="G0" fmla="+- -6279900 0 0"/>
                <a:gd name="G1" fmla="+- 10791459 0 0"/>
                <a:gd name="G2" fmla="+- -6279900 0 10791459"/>
                <a:gd name="G3" fmla="+- 10800 0 0"/>
                <a:gd name="G4" fmla="+- 0 0 -6279900"/>
                <a:gd name="T0" fmla="*/ 360 256 1"/>
                <a:gd name="T1" fmla="*/ 0 256 1"/>
                <a:gd name="G5" fmla="+- G2 T0 T1"/>
                <a:gd name="G6" fmla="?: G2 G2 G5"/>
                <a:gd name="G7" fmla="+- 0 0 G6"/>
                <a:gd name="G8" fmla="+- 9126 0 0"/>
                <a:gd name="G9" fmla="+- 0 0 10791459"/>
                <a:gd name="G10" fmla="+- 9126 0 2700"/>
                <a:gd name="G11" fmla="cos G10 -6279900"/>
                <a:gd name="G12" fmla="sin G10 -6279900"/>
                <a:gd name="G13" fmla="cos 13500 -6279900"/>
                <a:gd name="G14" fmla="sin 13500 -6279900"/>
                <a:gd name="G15" fmla="+- G11 10800 0"/>
                <a:gd name="G16" fmla="+- G12 10800 0"/>
                <a:gd name="G17" fmla="+- G13 10800 0"/>
                <a:gd name="G18" fmla="+- G14 10800 0"/>
                <a:gd name="G19" fmla="*/ 9126 1 2"/>
                <a:gd name="G20" fmla="+- G19 5400 0"/>
                <a:gd name="G21" fmla="cos G20 -6279900"/>
                <a:gd name="G22" fmla="sin G20 -6279900"/>
                <a:gd name="G23" fmla="+- G21 10800 0"/>
                <a:gd name="G24" fmla="+- G12 G23 G22"/>
                <a:gd name="G25" fmla="+- G22 G23 G11"/>
                <a:gd name="G26" fmla="cos 10800 -6279900"/>
                <a:gd name="G27" fmla="sin 10800 -6279900"/>
                <a:gd name="G28" fmla="cos 9126 -6279900"/>
                <a:gd name="G29" fmla="sin 9126 -6279900"/>
                <a:gd name="G30" fmla="+- G26 10800 0"/>
                <a:gd name="G31" fmla="+- G27 10800 0"/>
                <a:gd name="G32" fmla="+- G28 10800 0"/>
                <a:gd name="G33" fmla="+- G29 10800 0"/>
                <a:gd name="G34" fmla="+- G19 5400 0"/>
                <a:gd name="G35" fmla="cos G34 10791459"/>
                <a:gd name="G36" fmla="sin G34 10791459"/>
                <a:gd name="G37" fmla="+/ 10791459 -6279900 2"/>
                <a:gd name="T2" fmla="*/ 180 256 1"/>
                <a:gd name="T3" fmla="*/ 0 256 1"/>
                <a:gd name="G38" fmla="+- G37 T2 T3"/>
                <a:gd name="G39" fmla="?: G2 G37 G38"/>
                <a:gd name="G40" fmla="cos 10800 G39"/>
                <a:gd name="G41" fmla="sin 10800 G39"/>
                <a:gd name="G42" fmla="cos 9126 G39"/>
                <a:gd name="G43" fmla="sin 9126 G39"/>
                <a:gd name="G44" fmla="+- G40 10800 0"/>
                <a:gd name="G45" fmla="+- G41 10800 0"/>
                <a:gd name="G46" fmla="+- G42 10800 0"/>
                <a:gd name="G47" fmla="+- G43 10800 0"/>
                <a:gd name="G48" fmla="+- G35 10800 0"/>
                <a:gd name="G49" fmla="+- G36 10800 0"/>
                <a:gd name="T4" fmla="*/ 1890 w 21600"/>
                <a:gd name="T5" fmla="*/ 4695 h 21600"/>
                <a:gd name="T6" fmla="*/ 1191 w 21600"/>
                <a:gd name="T7" fmla="*/ 13434 h 21600"/>
                <a:gd name="T8" fmla="*/ 3271 w 21600"/>
                <a:gd name="T9" fmla="*/ 5641 h 21600"/>
                <a:gd name="T10" fmla="*/ 9430 w 21600"/>
                <a:gd name="T11" fmla="*/ -2631 h 21600"/>
                <a:gd name="T12" fmla="*/ 13308 w 21600"/>
                <a:gd name="T13" fmla="*/ 530 h 21600"/>
                <a:gd name="T14" fmla="*/ 10147 w 21600"/>
                <a:gd name="T15" fmla="*/ 44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9874" y="1721"/>
                  </a:moveTo>
                  <a:cubicBezTo>
                    <a:pt x="5216" y="2196"/>
                    <a:pt x="1674" y="6118"/>
                    <a:pt x="1674" y="10799"/>
                  </a:cubicBezTo>
                  <a:cubicBezTo>
                    <a:pt x="1673" y="11615"/>
                    <a:pt x="1783" y="12427"/>
                    <a:pt x="1998" y="13213"/>
                  </a:cubicBezTo>
                  <a:lnTo>
                    <a:pt x="384" y="13656"/>
                  </a:lnTo>
                  <a:cubicBezTo>
                    <a:pt x="129" y="12725"/>
                    <a:pt x="0" y="11764"/>
                    <a:pt x="0" y="10800"/>
                  </a:cubicBezTo>
                  <a:cubicBezTo>
                    <a:pt x="-1" y="5259"/>
                    <a:pt x="4192" y="617"/>
                    <a:pt x="9704" y="55"/>
                  </a:cubicBezTo>
                  <a:lnTo>
                    <a:pt x="9430" y="-2631"/>
                  </a:lnTo>
                  <a:lnTo>
                    <a:pt x="13308" y="530"/>
                  </a:lnTo>
                  <a:lnTo>
                    <a:pt x="10147" y="4407"/>
                  </a:lnTo>
                  <a:lnTo>
                    <a:pt x="9874" y="1721"/>
                  </a:lnTo>
                  <a:close/>
                </a:path>
              </a:pathLst>
            </a:custGeom>
            <a:solidFill>
              <a:srgbClr val="FF9999"/>
            </a:solidFill>
            <a:ln w="9525">
              <a:noFill/>
              <a:miter lim="800000"/>
              <a:headEnd/>
              <a:tailEnd/>
            </a:ln>
            <a:effectLst/>
          </p:spPr>
          <p:txBody>
            <a:bodyPr wrap="none" anchor="ctr"/>
            <a:lstStyle/>
            <a:p>
              <a:endParaRPr lang="zh-CN" altLang="en-US"/>
            </a:p>
          </p:txBody>
        </p:sp>
        <p:sp>
          <p:nvSpPr>
            <p:cNvPr id="19465" name="Text Box 9"/>
            <p:cNvSpPr txBox="1">
              <a:spLocks noChangeArrowheads="1"/>
            </p:cNvSpPr>
            <p:nvPr/>
          </p:nvSpPr>
          <p:spPr bwMode="auto">
            <a:xfrm>
              <a:off x="242" y="2691"/>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pic>
          <p:nvPicPr>
            <p:cNvPr id="19466" name="图片 6" descr="http://www.andreas-rozek.de/iPhone/Welcome/iPad.png"/>
            <p:cNvPicPr>
              <a:picLocks noChangeAspect="1" noChangeArrowheads="1"/>
            </p:cNvPicPr>
            <p:nvPr/>
          </p:nvPicPr>
          <p:blipFill>
            <a:blip r:embed="rId5" cstate="print"/>
            <a:srcRect/>
            <a:stretch>
              <a:fillRect/>
            </a:stretch>
          </p:blipFill>
          <p:spPr bwMode="auto">
            <a:xfrm>
              <a:off x="237" y="3289"/>
              <a:ext cx="327" cy="335"/>
            </a:xfrm>
            <a:prstGeom prst="rect">
              <a:avLst/>
            </a:prstGeom>
            <a:noFill/>
            <a:ln w="9525">
              <a:noFill/>
              <a:miter lim="800000"/>
              <a:headEnd/>
              <a:tailEnd/>
            </a:ln>
          </p:spPr>
        </p:pic>
        <p:pic>
          <p:nvPicPr>
            <p:cNvPr id="19467" name="Picture 79" descr="FOMA-ht03a_white.jpg"/>
            <p:cNvPicPr>
              <a:picLocks noChangeAspect="1"/>
            </p:cNvPicPr>
            <p:nvPr/>
          </p:nvPicPr>
          <p:blipFill>
            <a:blip r:embed="rId6" cstate="print"/>
            <a:srcRect/>
            <a:stretch>
              <a:fillRect/>
            </a:stretch>
          </p:blipFill>
          <p:spPr bwMode="auto">
            <a:xfrm>
              <a:off x="2135" y="3343"/>
              <a:ext cx="189" cy="280"/>
            </a:xfrm>
            <a:prstGeom prst="rect">
              <a:avLst/>
            </a:prstGeom>
            <a:noFill/>
            <a:ln w="9525">
              <a:noFill/>
              <a:miter lim="800000"/>
              <a:headEnd/>
              <a:tailEnd/>
            </a:ln>
          </p:spPr>
        </p:pic>
        <p:pic>
          <p:nvPicPr>
            <p:cNvPr id="19468" name="Picture 12" descr="MC900432531[1]"/>
            <p:cNvPicPr>
              <a:picLocks noChangeAspect="1" noChangeArrowheads="1"/>
            </p:cNvPicPr>
            <p:nvPr/>
          </p:nvPicPr>
          <p:blipFill>
            <a:blip r:embed="rId7" cstate="print"/>
            <a:srcRect/>
            <a:stretch>
              <a:fillRect/>
            </a:stretch>
          </p:blipFill>
          <p:spPr bwMode="auto">
            <a:xfrm>
              <a:off x="1623" y="3373"/>
              <a:ext cx="150" cy="139"/>
            </a:xfrm>
            <a:prstGeom prst="rect">
              <a:avLst/>
            </a:prstGeom>
            <a:noFill/>
          </p:spPr>
        </p:pic>
        <p:pic>
          <p:nvPicPr>
            <p:cNvPr id="19469" name="Picture 13" descr="MC900432675[1]"/>
            <p:cNvPicPr>
              <a:picLocks noChangeAspect="1" noChangeArrowheads="1"/>
            </p:cNvPicPr>
            <p:nvPr/>
          </p:nvPicPr>
          <p:blipFill>
            <a:blip r:embed="rId8" cstate="print"/>
            <a:srcRect/>
            <a:stretch>
              <a:fillRect/>
            </a:stretch>
          </p:blipFill>
          <p:spPr bwMode="auto">
            <a:xfrm>
              <a:off x="538" y="3261"/>
              <a:ext cx="358" cy="332"/>
            </a:xfrm>
            <a:prstGeom prst="rect">
              <a:avLst/>
            </a:prstGeom>
            <a:noFill/>
          </p:spPr>
        </p:pic>
        <p:pic>
          <p:nvPicPr>
            <p:cNvPr id="19470" name="Picture 14" descr="MC900432531[1]"/>
            <p:cNvPicPr>
              <a:picLocks noChangeAspect="1" noChangeArrowheads="1"/>
            </p:cNvPicPr>
            <p:nvPr/>
          </p:nvPicPr>
          <p:blipFill>
            <a:blip r:embed="rId7" cstate="print"/>
            <a:srcRect/>
            <a:stretch>
              <a:fillRect/>
            </a:stretch>
          </p:blipFill>
          <p:spPr bwMode="auto">
            <a:xfrm>
              <a:off x="900" y="3373"/>
              <a:ext cx="150" cy="139"/>
            </a:xfrm>
            <a:prstGeom prst="rect">
              <a:avLst/>
            </a:prstGeom>
            <a:noFill/>
          </p:spPr>
        </p:pic>
        <p:pic>
          <p:nvPicPr>
            <p:cNvPr id="19471" name="Picture 15" descr="MC900432675[1]"/>
            <p:cNvPicPr>
              <a:picLocks noChangeAspect="1" noChangeArrowheads="1"/>
            </p:cNvPicPr>
            <p:nvPr/>
          </p:nvPicPr>
          <p:blipFill>
            <a:blip r:embed="rId9" cstate="print"/>
            <a:srcRect/>
            <a:stretch>
              <a:fillRect/>
            </a:stretch>
          </p:blipFill>
          <p:spPr bwMode="auto">
            <a:xfrm rot="10800000">
              <a:off x="1774" y="3289"/>
              <a:ext cx="357" cy="332"/>
            </a:xfrm>
            <a:prstGeom prst="rect">
              <a:avLst/>
            </a:prstGeom>
            <a:noFill/>
          </p:spPr>
        </p:pic>
        <p:grpSp>
          <p:nvGrpSpPr>
            <p:cNvPr id="9" name="Group 188"/>
            <p:cNvGrpSpPr>
              <a:grpSpLocks noChangeAspect="1"/>
            </p:cNvGrpSpPr>
            <p:nvPr/>
          </p:nvGrpSpPr>
          <p:grpSpPr bwMode="auto">
            <a:xfrm>
              <a:off x="1291" y="2340"/>
              <a:ext cx="170" cy="503"/>
              <a:chOff x="4850" y="1255"/>
              <a:chExt cx="303" cy="873"/>
            </a:xfrm>
          </p:grpSpPr>
          <p:grpSp>
            <p:nvGrpSpPr>
              <p:cNvPr id="10" name="Group 189"/>
              <p:cNvGrpSpPr>
                <a:grpSpLocks noChangeAspect="1"/>
              </p:cNvGrpSpPr>
              <p:nvPr/>
            </p:nvGrpSpPr>
            <p:grpSpPr bwMode="auto">
              <a:xfrm>
                <a:off x="4850" y="1255"/>
                <a:ext cx="303" cy="873"/>
                <a:chOff x="4850" y="1255"/>
                <a:chExt cx="303" cy="873"/>
              </a:xfrm>
            </p:grpSpPr>
            <p:sp>
              <p:nvSpPr>
                <p:cNvPr id="19474"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475"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476"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477"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 name="Group 194"/>
                <p:cNvGrpSpPr>
                  <a:grpSpLocks noChangeAspect="1"/>
                </p:cNvGrpSpPr>
                <p:nvPr/>
              </p:nvGrpSpPr>
              <p:grpSpPr bwMode="auto">
                <a:xfrm>
                  <a:off x="4850" y="1293"/>
                  <a:ext cx="48" cy="293"/>
                  <a:chOff x="4850" y="1293"/>
                  <a:chExt cx="48" cy="293"/>
                </a:xfrm>
              </p:grpSpPr>
              <p:sp>
                <p:nvSpPr>
                  <p:cNvPr id="19479"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480"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2" name="Group 197"/>
                <p:cNvGrpSpPr>
                  <a:grpSpLocks noChangeAspect="1"/>
                </p:cNvGrpSpPr>
                <p:nvPr/>
              </p:nvGrpSpPr>
              <p:grpSpPr bwMode="auto">
                <a:xfrm>
                  <a:off x="5105" y="1295"/>
                  <a:ext cx="48" cy="293"/>
                  <a:chOff x="5105" y="1295"/>
                  <a:chExt cx="48" cy="293"/>
                </a:xfrm>
              </p:grpSpPr>
              <p:sp>
                <p:nvSpPr>
                  <p:cNvPr id="19482"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483"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484"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485"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 name="Group 202"/>
                <p:cNvGrpSpPr>
                  <a:grpSpLocks noChangeAspect="1"/>
                </p:cNvGrpSpPr>
                <p:nvPr/>
              </p:nvGrpSpPr>
              <p:grpSpPr bwMode="auto">
                <a:xfrm>
                  <a:off x="4948" y="1255"/>
                  <a:ext cx="48" cy="293"/>
                  <a:chOff x="4948" y="1255"/>
                  <a:chExt cx="48" cy="293"/>
                </a:xfrm>
              </p:grpSpPr>
              <p:sp>
                <p:nvSpPr>
                  <p:cNvPr id="19487"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488"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489"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490"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491"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492"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493"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494"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495"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496"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497"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9498"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499"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500"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501"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4" name="Group 218"/>
              <p:cNvGrpSpPr>
                <a:grpSpLocks noChangeAspect="1"/>
              </p:cNvGrpSpPr>
              <p:nvPr/>
            </p:nvGrpSpPr>
            <p:grpSpPr bwMode="auto">
              <a:xfrm>
                <a:off x="4850" y="1293"/>
                <a:ext cx="48" cy="293"/>
                <a:chOff x="4850" y="1293"/>
                <a:chExt cx="48" cy="293"/>
              </a:xfrm>
            </p:grpSpPr>
            <p:sp>
              <p:nvSpPr>
                <p:cNvPr id="19503"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04"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5" name="Group 221"/>
              <p:cNvGrpSpPr>
                <a:grpSpLocks noChangeAspect="1"/>
              </p:cNvGrpSpPr>
              <p:nvPr/>
            </p:nvGrpSpPr>
            <p:grpSpPr bwMode="auto">
              <a:xfrm>
                <a:off x="5105" y="1295"/>
                <a:ext cx="48" cy="293"/>
                <a:chOff x="5105" y="1295"/>
                <a:chExt cx="48" cy="293"/>
              </a:xfrm>
            </p:grpSpPr>
            <p:sp>
              <p:nvSpPr>
                <p:cNvPr id="19506"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07"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508"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509"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6" name="Group 226"/>
              <p:cNvGrpSpPr>
                <a:grpSpLocks noChangeAspect="1"/>
              </p:cNvGrpSpPr>
              <p:nvPr/>
            </p:nvGrpSpPr>
            <p:grpSpPr bwMode="auto">
              <a:xfrm>
                <a:off x="4948" y="1255"/>
                <a:ext cx="48" cy="293"/>
                <a:chOff x="4948" y="1255"/>
                <a:chExt cx="48" cy="293"/>
              </a:xfrm>
            </p:grpSpPr>
            <p:sp>
              <p:nvSpPr>
                <p:cNvPr id="19511"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12"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513"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514"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515"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516"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517"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518"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519"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520"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521"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9522"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523"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524"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525"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 name="Group 242"/>
              <p:cNvGrpSpPr>
                <a:grpSpLocks noChangeAspect="1"/>
              </p:cNvGrpSpPr>
              <p:nvPr/>
            </p:nvGrpSpPr>
            <p:grpSpPr bwMode="auto">
              <a:xfrm>
                <a:off x="4850" y="1293"/>
                <a:ext cx="48" cy="293"/>
                <a:chOff x="4850" y="1293"/>
                <a:chExt cx="48" cy="293"/>
              </a:xfrm>
            </p:grpSpPr>
            <p:sp>
              <p:nvSpPr>
                <p:cNvPr id="19527"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28"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8" name="Group 245"/>
              <p:cNvGrpSpPr>
                <a:grpSpLocks noChangeAspect="1"/>
              </p:cNvGrpSpPr>
              <p:nvPr/>
            </p:nvGrpSpPr>
            <p:grpSpPr bwMode="auto">
              <a:xfrm>
                <a:off x="5105" y="1295"/>
                <a:ext cx="48" cy="293"/>
                <a:chOff x="5105" y="1295"/>
                <a:chExt cx="48" cy="293"/>
              </a:xfrm>
            </p:grpSpPr>
            <p:sp>
              <p:nvSpPr>
                <p:cNvPr id="19530"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31"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532"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533"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9" name="Group 250"/>
              <p:cNvGrpSpPr>
                <a:grpSpLocks noChangeAspect="1"/>
              </p:cNvGrpSpPr>
              <p:nvPr/>
            </p:nvGrpSpPr>
            <p:grpSpPr bwMode="auto">
              <a:xfrm>
                <a:off x="4948" y="1255"/>
                <a:ext cx="48" cy="293"/>
                <a:chOff x="4948" y="1255"/>
                <a:chExt cx="48" cy="293"/>
              </a:xfrm>
            </p:grpSpPr>
            <p:sp>
              <p:nvSpPr>
                <p:cNvPr id="19535"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536"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537"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538"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539"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540"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541"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542"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543"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544"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545"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pic>
          <p:nvPicPr>
            <p:cNvPr id="19546" name="Picture 90" descr="spb104-wi-fi-extension-board-1"/>
            <p:cNvPicPr>
              <a:picLocks noChangeAspect="1" noChangeArrowheads="1"/>
            </p:cNvPicPr>
            <p:nvPr/>
          </p:nvPicPr>
          <p:blipFill>
            <a:blip r:embed="rId10" cstate="print"/>
            <a:srcRect/>
            <a:stretch>
              <a:fillRect/>
            </a:stretch>
          </p:blipFill>
          <p:spPr bwMode="auto">
            <a:xfrm>
              <a:off x="750" y="3569"/>
              <a:ext cx="300" cy="217"/>
            </a:xfrm>
            <a:prstGeom prst="rect">
              <a:avLst/>
            </a:prstGeom>
            <a:noFill/>
          </p:spPr>
        </p:pic>
        <p:pic>
          <p:nvPicPr>
            <p:cNvPr id="19547" name="Picture 91" descr="spb104-wi-fi-extension-board-1"/>
            <p:cNvPicPr>
              <a:picLocks noChangeAspect="1" noChangeArrowheads="1"/>
            </p:cNvPicPr>
            <p:nvPr/>
          </p:nvPicPr>
          <p:blipFill>
            <a:blip r:embed="rId11" cstate="print"/>
            <a:srcRect/>
            <a:stretch>
              <a:fillRect/>
            </a:stretch>
          </p:blipFill>
          <p:spPr bwMode="auto">
            <a:xfrm>
              <a:off x="1593" y="3541"/>
              <a:ext cx="301" cy="218"/>
            </a:xfrm>
            <a:prstGeom prst="rect">
              <a:avLst/>
            </a:prstGeom>
            <a:noFill/>
          </p:spPr>
        </p:pic>
        <p:pic>
          <p:nvPicPr>
            <p:cNvPr id="19548" name="Picture 92"/>
            <p:cNvPicPr>
              <a:picLocks noChangeAspect="1" noChangeArrowheads="1"/>
            </p:cNvPicPr>
            <p:nvPr/>
          </p:nvPicPr>
          <p:blipFill>
            <a:blip r:embed="rId12" cstate="print"/>
            <a:srcRect/>
            <a:stretch>
              <a:fillRect/>
            </a:stretch>
          </p:blipFill>
          <p:spPr bwMode="auto">
            <a:xfrm>
              <a:off x="750" y="3093"/>
              <a:ext cx="331" cy="216"/>
            </a:xfrm>
            <a:prstGeom prst="rect">
              <a:avLst/>
            </a:prstGeom>
            <a:noFill/>
          </p:spPr>
        </p:pic>
        <p:pic>
          <p:nvPicPr>
            <p:cNvPr id="19549" name="Picture 93"/>
            <p:cNvPicPr>
              <a:picLocks noChangeAspect="1" noChangeArrowheads="1"/>
            </p:cNvPicPr>
            <p:nvPr/>
          </p:nvPicPr>
          <p:blipFill>
            <a:blip r:embed="rId12" cstate="print"/>
            <a:srcRect/>
            <a:stretch>
              <a:fillRect/>
            </a:stretch>
          </p:blipFill>
          <p:spPr bwMode="auto">
            <a:xfrm>
              <a:off x="1593" y="3094"/>
              <a:ext cx="331" cy="216"/>
            </a:xfrm>
            <a:prstGeom prst="rect">
              <a:avLst/>
            </a:prstGeom>
            <a:noFill/>
          </p:spPr>
        </p:pic>
        <p:pic>
          <p:nvPicPr>
            <p:cNvPr id="19550" name="Picture 94"/>
            <p:cNvPicPr>
              <a:picLocks noChangeAspect="1" noChangeArrowheads="1"/>
            </p:cNvPicPr>
            <p:nvPr/>
          </p:nvPicPr>
          <p:blipFill>
            <a:blip r:embed="rId13" cstate="print"/>
            <a:srcRect/>
            <a:stretch>
              <a:fillRect/>
            </a:stretch>
          </p:blipFill>
          <p:spPr bwMode="auto">
            <a:xfrm rot="1784693">
              <a:off x="1111" y="2563"/>
              <a:ext cx="211" cy="140"/>
            </a:xfrm>
            <a:prstGeom prst="rect">
              <a:avLst/>
            </a:prstGeom>
            <a:noFill/>
          </p:spPr>
        </p:pic>
        <p:pic>
          <p:nvPicPr>
            <p:cNvPr id="19551" name="Picture 95"/>
            <p:cNvPicPr>
              <a:picLocks noChangeAspect="1" noChangeArrowheads="1"/>
            </p:cNvPicPr>
            <p:nvPr/>
          </p:nvPicPr>
          <p:blipFill>
            <a:blip r:embed="rId13" cstate="print"/>
            <a:srcRect/>
            <a:stretch>
              <a:fillRect/>
            </a:stretch>
          </p:blipFill>
          <p:spPr bwMode="auto">
            <a:xfrm rot="-1627523">
              <a:off x="1442" y="2563"/>
              <a:ext cx="211" cy="140"/>
            </a:xfrm>
            <a:prstGeom prst="rect">
              <a:avLst/>
            </a:prstGeom>
            <a:noFill/>
          </p:spPr>
        </p:pic>
        <p:pic>
          <p:nvPicPr>
            <p:cNvPr id="19552" name="Picture 96"/>
            <p:cNvPicPr>
              <a:picLocks noChangeAspect="1" noChangeArrowheads="1"/>
            </p:cNvPicPr>
            <p:nvPr/>
          </p:nvPicPr>
          <p:blipFill>
            <a:blip r:embed="rId13" cstate="print"/>
            <a:srcRect/>
            <a:stretch>
              <a:fillRect/>
            </a:stretch>
          </p:blipFill>
          <p:spPr bwMode="auto">
            <a:xfrm rot="8927340">
              <a:off x="1562" y="2982"/>
              <a:ext cx="212" cy="139"/>
            </a:xfrm>
            <a:prstGeom prst="rect">
              <a:avLst/>
            </a:prstGeom>
            <a:noFill/>
          </p:spPr>
        </p:pic>
        <p:pic>
          <p:nvPicPr>
            <p:cNvPr id="19553" name="Picture 97"/>
            <p:cNvPicPr>
              <a:picLocks noChangeAspect="1" noChangeArrowheads="1"/>
            </p:cNvPicPr>
            <p:nvPr/>
          </p:nvPicPr>
          <p:blipFill>
            <a:blip r:embed="rId14" cstate="print"/>
            <a:srcRect/>
            <a:stretch>
              <a:fillRect/>
            </a:stretch>
          </p:blipFill>
          <p:spPr bwMode="auto">
            <a:xfrm rot="13561848">
              <a:off x="938" y="2921"/>
              <a:ext cx="196" cy="150"/>
            </a:xfrm>
            <a:prstGeom prst="rect">
              <a:avLst/>
            </a:prstGeom>
            <a:noFill/>
          </p:spPr>
        </p:pic>
        <p:pic>
          <p:nvPicPr>
            <p:cNvPr id="19554" name="Picture 98"/>
            <p:cNvPicPr>
              <a:picLocks noChangeAspect="1" noChangeArrowheads="1"/>
            </p:cNvPicPr>
            <p:nvPr/>
          </p:nvPicPr>
          <p:blipFill>
            <a:blip r:embed="rId14" cstate="print"/>
            <a:srcRect/>
            <a:stretch>
              <a:fillRect/>
            </a:stretch>
          </p:blipFill>
          <p:spPr bwMode="auto">
            <a:xfrm rot="-5528337">
              <a:off x="1027" y="3619"/>
              <a:ext cx="196" cy="150"/>
            </a:xfrm>
            <a:prstGeom prst="rect">
              <a:avLst/>
            </a:prstGeom>
            <a:noFill/>
          </p:spPr>
        </p:pic>
        <p:pic>
          <p:nvPicPr>
            <p:cNvPr id="19555" name="Picture 99"/>
            <p:cNvPicPr>
              <a:picLocks noChangeAspect="1" noChangeArrowheads="1"/>
            </p:cNvPicPr>
            <p:nvPr/>
          </p:nvPicPr>
          <p:blipFill>
            <a:blip r:embed="rId14" cstate="print"/>
            <a:srcRect/>
            <a:stretch>
              <a:fillRect/>
            </a:stretch>
          </p:blipFill>
          <p:spPr bwMode="auto">
            <a:xfrm rot="5400000">
              <a:off x="1419" y="3619"/>
              <a:ext cx="196" cy="150"/>
            </a:xfrm>
            <a:prstGeom prst="rect">
              <a:avLst/>
            </a:prstGeom>
            <a:noFill/>
          </p:spPr>
        </p:pic>
        <p:sp>
          <p:nvSpPr>
            <p:cNvPr id="19556" name="Text Box 100"/>
            <p:cNvSpPr txBox="1">
              <a:spLocks noChangeArrowheads="1"/>
            </p:cNvSpPr>
            <p:nvPr/>
          </p:nvSpPr>
          <p:spPr bwMode="auto">
            <a:xfrm>
              <a:off x="776" y="2725"/>
              <a:ext cx="321" cy="192"/>
            </a:xfrm>
            <a:prstGeom prst="rect">
              <a:avLst/>
            </a:prstGeom>
            <a:noFill/>
            <a:ln w="9525">
              <a:noFill/>
              <a:miter lim="800000"/>
              <a:headEnd/>
              <a:tailEnd/>
            </a:ln>
            <a:effectLst/>
          </p:spPr>
          <p:txBody>
            <a:bodyPr wrap="none">
              <a:spAutoFit/>
            </a:bodyPr>
            <a:lstStyle/>
            <a:p>
              <a:r>
                <a:rPr lang="en-US" altLang="zh-CN" sz="1400" b="0"/>
                <a:t>LTE</a:t>
              </a:r>
            </a:p>
          </p:txBody>
        </p:sp>
        <p:sp>
          <p:nvSpPr>
            <p:cNvPr id="19557" name="Text Box 101"/>
            <p:cNvSpPr txBox="1">
              <a:spLocks noChangeArrowheads="1"/>
            </p:cNvSpPr>
            <p:nvPr/>
          </p:nvSpPr>
          <p:spPr bwMode="auto">
            <a:xfrm>
              <a:off x="1506" y="2741"/>
              <a:ext cx="321" cy="192"/>
            </a:xfrm>
            <a:prstGeom prst="rect">
              <a:avLst/>
            </a:prstGeom>
            <a:noFill/>
            <a:ln w="9525">
              <a:noFill/>
              <a:miter lim="800000"/>
              <a:headEnd/>
              <a:tailEnd/>
            </a:ln>
            <a:effectLst/>
          </p:spPr>
          <p:txBody>
            <a:bodyPr wrap="none">
              <a:spAutoFit/>
            </a:bodyPr>
            <a:lstStyle/>
            <a:p>
              <a:r>
                <a:rPr lang="en-US" altLang="zh-CN" sz="1400" b="0"/>
                <a:t>LTE</a:t>
              </a:r>
            </a:p>
          </p:txBody>
        </p:sp>
        <p:sp>
          <p:nvSpPr>
            <p:cNvPr id="19558" name="Text Box 102"/>
            <p:cNvSpPr txBox="1">
              <a:spLocks noChangeArrowheads="1"/>
            </p:cNvSpPr>
            <p:nvPr/>
          </p:nvSpPr>
          <p:spPr bwMode="auto">
            <a:xfrm>
              <a:off x="1010" y="3427"/>
              <a:ext cx="303" cy="192"/>
            </a:xfrm>
            <a:prstGeom prst="rect">
              <a:avLst/>
            </a:prstGeom>
            <a:noFill/>
            <a:ln w="9525">
              <a:noFill/>
              <a:miter lim="800000"/>
              <a:headEnd/>
              <a:tailEnd/>
            </a:ln>
            <a:effectLst/>
          </p:spPr>
          <p:txBody>
            <a:bodyPr wrap="none">
              <a:spAutoFit/>
            </a:bodyPr>
            <a:lstStyle/>
            <a:p>
              <a:r>
                <a:rPr lang="en-US" altLang="zh-CN" sz="1400" b="0"/>
                <a:t>Wifi</a:t>
              </a:r>
            </a:p>
          </p:txBody>
        </p:sp>
        <p:sp>
          <p:nvSpPr>
            <p:cNvPr id="19559" name="Text Box 103"/>
            <p:cNvSpPr txBox="1">
              <a:spLocks noChangeArrowheads="1"/>
            </p:cNvSpPr>
            <p:nvPr/>
          </p:nvSpPr>
          <p:spPr bwMode="auto">
            <a:xfrm>
              <a:off x="1308" y="3425"/>
              <a:ext cx="303" cy="192"/>
            </a:xfrm>
            <a:prstGeom prst="rect">
              <a:avLst/>
            </a:prstGeom>
            <a:noFill/>
            <a:ln w="9525">
              <a:noFill/>
              <a:miter lim="800000"/>
              <a:headEnd/>
              <a:tailEnd/>
            </a:ln>
            <a:effectLst/>
          </p:spPr>
          <p:txBody>
            <a:bodyPr wrap="none">
              <a:spAutoFit/>
            </a:bodyPr>
            <a:lstStyle/>
            <a:p>
              <a:r>
                <a:rPr lang="en-US" altLang="zh-CN" sz="1400" b="0"/>
                <a:t>Wifi</a:t>
              </a:r>
            </a:p>
          </p:txBody>
        </p:sp>
        <p:sp>
          <p:nvSpPr>
            <p:cNvPr id="19560" name="Text Box 104"/>
            <p:cNvSpPr txBox="1">
              <a:spLocks noChangeArrowheads="1"/>
            </p:cNvSpPr>
            <p:nvPr/>
          </p:nvSpPr>
          <p:spPr bwMode="auto">
            <a:xfrm>
              <a:off x="212" y="1921"/>
              <a:ext cx="1047" cy="192"/>
            </a:xfrm>
            <a:prstGeom prst="rect">
              <a:avLst/>
            </a:prstGeom>
            <a:noFill/>
            <a:ln w="9525">
              <a:noFill/>
              <a:miter lim="800000"/>
              <a:headEnd/>
              <a:tailEnd/>
            </a:ln>
            <a:effectLst/>
          </p:spPr>
          <p:txBody>
            <a:bodyPr wrap="none">
              <a:spAutoFit/>
            </a:bodyPr>
            <a:lstStyle/>
            <a:p>
              <a:r>
                <a:rPr lang="en-US" altLang="zh-CN" sz="1400" b="0" dirty="0"/>
                <a:t>Example structure:</a:t>
              </a:r>
            </a:p>
          </p:txBody>
        </p:sp>
        <p:sp>
          <p:nvSpPr>
            <p:cNvPr id="19561" name="Text Box 105"/>
            <p:cNvSpPr txBox="1">
              <a:spLocks noChangeArrowheads="1"/>
            </p:cNvSpPr>
            <p:nvPr/>
          </p:nvSpPr>
          <p:spPr bwMode="auto">
            <a:xfrm>
              <a:off x="2136" y="2647"/>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sp>
          <p:nvSpPr>
            <p:cNvPr id="19562" name="AutoShape 106"/>
            <p:cNvSpPr>
              <a:spLocks noChangeArrowheads="1"/>
            </p:cNvSpPr>
            <p:nvPr/>
          </p:nvSpPr>
          <p:spPr bwMode="auto">
            <a:xfrm>
              <a:off x="1912" y="2998"/>
              <a:ext cx="189" cy="180"/>
            </a:xfrm>
            <a:prstGeom prst="rightArrow">
              <a:avLst>
                <a:gd name="adj1" fmla="val 37120"/>
                <a:gd name="adj2" fmla="val 23222"/>
              </a:avLst>
            </a:prstGeom>
            <a:solidFill>
              <a:schemeClr val="accent1"/>
            </a:solidFill>
            <a:ln w="9525">
              <a:noFill/>
              <a:miter lim="800000"/>
              <a:headEnd/>
              <a:tailEnd/>
            </a:ln>
            <a:effectLst/>
          </p:spPr>
          <p:txBody>
            <a:bodyPr wrap="none" anchor="ctr"/>
            <a:lstStyle/>
            <a:p>
              <a:endParaRPr lang="zh-CN" altLang="en-US"/>
            </a:p>
          </p:txBody>
        </p:sp>
        <p:grpSp>
          <p:nvGrpSpPr>
            <p:cNvPr id="20" name="Group 112"/>
            <p:cNvGrpSpPr>
              <a:grpSpLocks/>
            </p:cNvGrpSpPr>
            <p:nvPr/>
          </p:nvGrpSpPr>
          <p:grpSpPr bwMode="auto">
            <a:xfrm>
              <a:off x="1740" y="1968"/>
              <a:ext cx="702" cy="534"/>
              <a:chOff x="3030" y="1410"/>
              <a:chExt cx="702" cy="534"/>
            </a:xfrm>
          </p:grpSpPr>
          <p:pic>
            <p:nvPicPr>
              <p:cNvPr id="19567" name="Picture 111" descr="ANd9GcRjrvbZ9o0h8HeYSTZvAN11QRz7qzlSWdBCd_iGa_G4B8qV2-Q&amp;t=1&amp;usg=__ysCXeYNbNfb0lCnvaRuwzYlWOwg="/>
              <p:cNvPicPr>
                <a:picLocks noChangeAspect="1" noChangeArrowheads="1"/>
              </p:cNvPicPr>
              <p:nvPr/>
            </p:nvPicPr>
            <p:blipFill>
              <a:blip r:embed="rId15" cstate="print"/>
              <a:srcRect/>
              <a:stretch>
                <a:fillRect/>
              </a:stretch>
            </p:blipFill>
            <p:spPr bwMode="auto">
              <a:xfrm>
                <a:off x="3030" y="1410"/>
                <a:ext cx="702" cy="534"/>
              </a:xfrm>
              <a:prstGeom prst="rect">
                <a:avLst/>
              </a:prstGeom>
              <a:noFill/>
            </p:spPr>
          </p:pic>
          <p:sp>
            <p:nvSpPr>
              <p:cNvPr id="3" name="文本框 35"/>
              <p:cNvSpPr txBox="1">
                <a:spLocks noChangeArrowheads="1"/>
              </p:cNvSpPr>
              <p:nvPr/>
            </p:nvSpPr>
            <p:spPr bwMode="auto">
              <a:xfrm>
                <a:off x="3126" y="1526"/>
                <a:ext cx="540" cy="298"/>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lnSpc>
                    <a:spcPts val="1500"/>
                  </a:lnSpc>
                </a:pPr>
                <a:r>
                  <a:rPr lang="en-US" altLang="ja-JP" sz="1400" b="0">
                    <a:ea typeface="ＭＳ Ｐゴシック" pitchFamily="34" charset="-128"/>
                  </a:rPr>
                  <a:t>Core Network</a:t>
                </a:r>
              </a:p>
            </p:txBody>
          </p:sp>
        </p:grpSp>
        <p:sp>
          <p:nvSpPr>
            <p:cNvPr id="19571" name="Line 115"/>
            <p:cNvSpPr>
              <a:spLocks noChangeShapeType="1"/>
            </p:cNvSpPr>
            <p:nvPr/>
          </p:nvSpPr>
          <p:spPr bwMode="auto">
            <a:xfrm flipH="1">
              <a:off x="1542" y="2418"/>
              <a:ext cx="186" cy="78"/>
            </a:xfrm>
            <a:prstGeom prst="line">
              <a:avLst/>
            </a:prstGeom>
            <a:noFill/>
            <a:ln w="38100">
              <a:solidFill>
                <a:srgbClr val="808080"/>
              </a:solidFill>
              <a:round/>
              <a:headEnd/>
              <a:tailEnd/>
            </a:ln>
            <a:effectLst/>
          </p:spPr>
          <p:txBody>
            <a:bodyPr/>
            <a:lstStyle/>
            <a:p>
              <a:endParaRPr lang="zh-CN" altLang="en-US"/>
            </a:p>
          </p:txBody>
        </p:sp>
        <p:sp>
          <p:nvSpPr>
            <p:cNvPr id="19572" name="Rectangle 116"/>
            <p:cNvSpPr>
              <a:spLocks noChangeArrowheads="1"/>
            </p:cNvSpPr>
            <p:nvPr/>
          </p:nvSpPr>
          <p:spPr bwMode="auto">
            <a:xfrm>
              <a:off x="2134" y="2974"/>
              <a:ext cx="288" cy="174"/>
            </a:xfrm>
            <a:prstGeom prst="rect">
              <a:avLst/>
            </a:prstGeom>
            <a:solidFill>
              <a:srgbClr val="996633"/>
            </a:solidFill>
            <a:ln w="9525">
              <a:noFill/>
              <a:miter lim="800000"/>
              <a:headEnd/>
              <a:tailEnd/>
            </a:ln>
            <a:effectLst/>
          </p:spPr>
          <p:txBody>
            <a:bodyPr wrap="none" anchor="ctr"/>
            <a:lstStyle/>
            <a:p>
              <a:endParaRPr lang="zh-CN" altLang="en-US"/>
            </a:p>
          </p:txBody>
        </p:sp>
        <p:graphicFrame>
          <p:nvGraphicFramePr>
            <p:cNvPr id="19574" name="Object 118"/>
            <p:cNvGraphicFramePr>
              <a:graphicFrameLocks noChangeAspect="1"/>
            </p:cNvGraphicFramePr>
            <p:nvPr/>
          </p:nvGraphicFramePr>
          <p:xfrm>
            <a:off x="1690" y="1880"/>
            <a:ext cx="231" cy="314"/>
          </p:xfrm>
          <a:graphic>
            <a:graphicData uri="http://schemas.openxmlformats.org/presentationml/2006/ole">
              <p:oleObj spid="_x0000_s151635" name="Visio" r:id="rId16" imgW="367453" imgH="497703" progId="">
                <p:embed/>
              </p:oleObj>
            </a:graphicData>
          </a:graphic>
        </p:graphicFrame>
        <p:sp>
          <p:nvSpPr>
            <p:cNvPr id="19579" name="AutoShape 123"/>
            <p:cNvSpPr>
              <a:spLocks noChangeArrowheads="1"/>
            </p:cNvSpPr>
            <p:nvPr/>
          </p:nvSpPr>
          <p:spPr bwMode="auto">
            <a:xfrm>
              <a:off x="2172" y="2844"/>
              <a:ext cx="216" cy="111"/>
            </a:xfrm>
            <a:prstGeom prst="upArrow">
              <a:avLst>
                <a:gd name="adj1" fmla="val 50000"/>
                <a:gd name="adj2" fmla="val 25000"/>
              </a:avLst>
            </a:prstGeom>
            <a:solidFill>
              <a:srgbClr val="008000"/>
            </a:solidFill>
            <a:ln w="9525">
              <a:noFill/>
              <a:miter lim="800000"/>
              <a:headEnd/>
              <a:tailEnd/>
            </a:ln>
            <a:effectLst/>
          </p:spPr>
          <p:txBody>
            <a:bodyPr wrap="none" anchor="ctr"/>
            <a:lstStyle/>
            <a:p>
              <a:endParaRPr lang="zh-CN" altLang="en-US"/>
            </a:p>
          </p:txBody>
        </p:sp>
        <p:sp>
          <p:nvSpPr>
            <p:cNvPr id="19580" name="AutoShape 124"/>
            <p:cNvSpPr>
              <a:spLocks noChangeArrowheads="1"/>
            </p:cNvSpPr>
            <p:nvPr/>
          </p:nvSpPr>
          <p:spPr bwMode="auto">
            <a:xfrm rot="10800000">
              <a:off x="280" y="2896"/>
              <a:ext cx="216" cy="111"/>
            </a:xfrm>
            <a:prstGeom prst="upArrow">
              <a:avLst>
                <a:gd name="adj1" fmla="val 50000"/>
                <a:gd name="adj2" fmla="val 25000"/>
              </a:avLst>
            </a:prstGeom>
            <a:solidFill>
              <a:srgbClr val="008000"/>
            </a:solidFill>
            <a:ln w="9525">
              <a:noFill/>
              <a:miter lim="800000"/>
              <a:headEnd/>
              <a:tailEnd/>
            </a:ln>
            <a:effectLst/>
          </p:spPr>
          <p:txBody>
            <a:bodyPr wrap="none" anchor="ctr"/>
            <a:lstStyle/>
            <a:p>
              <a:endParaRPr lang="zh-CN" altLang="en-US"/>
            </a:p>
          </p:txBody>
        </p:sp>
        <p:sp>
          <p:nvSpPr>
            <p:cNvPr id="19583" name="Rectangle 127"/>
            <p:cNvSpPr>
              <a:spLocks noChangeArrowheads="1"/>
            </p:cNvSpPr>
            <p:nvPr/>
          </p:nvSpPr>
          <p:spPr bwMode="auto">
            <a:xfrm>
              <a:off x="242" y="3032"/>
              <a:ext cx="288" cy="174"/>
            </a:xfrm>
            <a:prstGeom prst="rect">
              <a:avLst/>
            </a:prstGeom>
            <a:solidFill>
              <a:srgbClr val="996633"/>
            </a:solidFill>
            <a:ln w="9525">
              <a:noFill/>
              <a:miter lim="800000"/>
              <a:headEnd/>
              <a:tailEnd/>
            </a:ln>
            <a:effectLst/>
          </p:spPr>
          <p:txBody>
            <a:bodyPr wrap="none" anchor="ctr"/>
            <a:lstStyle/>
            <a:p>
              <a:endParaRPr lang="zh-CN" altLang="en-US"/>
            </a:p>
          </p:txBody>
        </p:sp>
        <p:sp>
          <p:nvSpPr>
            <p:cNvPr id="19584" name="Text Box 128"/>
            <p:cNvSpPr txBox="1">
              <a:spLocks noChangeArrowheads="1"/>
            </p:cNvSpPr>
            <p:nvPr/>
          </p:nvSpPr>
          <p:spPr bwMode="auto">
            <a:xfrm>
              <a:off x="284" y="2187"/>
              <a:ext cx="982" cy="326"/>
            </a:xfrm>
            <a:prstGeom prst="rect">
              <a:avLst/>
            </a:prstGeom>
            <a:noFill/>
            <a:ln w="9525">
              <a:noFill/>
              <a:miter lim="800000"/>
              <a:headEnd/>
              <a:tailEnd/>
            </a:ln>
            <a:effectLst/>
          </p:spPr>
          <p:txBody>
            <a:bodyPr>
              <a:spAutoFit/>
            </a:bodyPr>
            <a:lstStyle/>
            <a:p>
              <a:r>
                <a:rPr lang="en-US" altLang="zh-CN" sz="1400" b="0" dirty="0">
                  <a:solidFill>
                    <a:srgbClr val="FF0000"/>
                  </a:solidFill>
                </a:rPr>
                <a:t>New coordination function/services</a:t>
              </a:r>
            </a:p>
          </p:txBody>
        </p:sp>
        <p:sp>
          <p:nvSpPr>
            <p:cNvPr id="19585" name="Line 129"/>
            <p:cNvSpPr>
              <a:spLocks noChangeShapeType="1"/>
            </p:cNvSpPr>
            <p:nvPr/>
          </p:nvSpPr>
          <p:spPr bwMode="auto">
            <a:xfrm flipV="1">
              <a:off x="1302" y="2124"/>
              <a:ext cx="366" cy="108"/>
            </a:xfrm>
            <a:prstGeom prst="line">
              <a:avLst/>
            </a:prstGeom>
            <a:noFill/>
            <a:ln w="9525">
              <a:solidFill>
                <a:srgbClr val="FF0000"/>
              </a:solidFill>
              <a:round/>
              <a:headEnd/>
              <a:tailEnd type="triangle" w="med" len="med"/>
            </a:ln>
            <a:effectLst/>
          </p:spPr>
          <p:txBody>
            <a:bodyPr/>
            <a:lstStyle/>
            <a:p>
              <a:endParaRPr lang="zh-CN" altLang="en-US"/>
            </a:p>
          </p:txBody>
        </p:sp>
        <p:sp>
          <p:nvSpPr>
            <p:cNvPr id="19586" name="Line 130"/>
            <p:cNvSpPr>
              <a:spLocks noChangeShapeType="1"/>
            </p:cNvSpPr>
            <p:nvPr/>
          </p:nvSpPr>
          <p:spPr bwMode="auto">
            <a:xfrm flipH="1">
              <a:off x="534" y="2544"/>
              <a:ext cx="264" cy="456"/>
            </a:xfrm>
            <a:prstGeom prst="line">
              <a:avLst/>
            </a:prstGeom>
            <a:noFill/>
            <a:ln w="9525">
              <a:solidFill>
                <a:srgbClr val="FF0000"/>
              </a:solidFill>
              <a:round/>
              <a:headEnd/>
              <a:tailEnd type="triangle" w="med" len="med"/>
            </a:ln>
            <a:effectLst/>
          </p:spPr>
          <p:txBody>
            <a:bodyPr/>
            <a:lstStyle/>
            <a:p>
              <a:endParaRPr lang="zh-CN" altLang="en-US"/>
            </a:p>
          </p:txBody>
        </p:sp>
        <p:sp>
          <p:nvSpPr>
            <p:cNvPr id="19587" name="Line 131"/>
            <p:cNvSpPr>
              <a:spLocks noChangeShapeType="1"/>
            </p:cNvSpPr>
            <p:nvPr/>
          </p:nvSpPr>
          <p:spPr bwMode="auto">
            <a:xfrm>
              <a:off x="1236" y="2526"/>
              <a:ext cx="882" cy="420"/>
            </a:xfrm>
            <a:prstGeom prst="line">
              <a:avLst/>
            </a:prstGeom>
            <a:noFill/>
            <a:ln w="9525">
              <a:solidFill>
                <a:srgbClr val="FF0000"/>
              </a:solidFill>
              <a:round/>
              <a:headEnd/>
              <a:tailEnd type="triangle" w="med" len="med"/>
            </a:ln>
            <a:effectLst/>
          </p:spPr>
          <p:txBody>
            <a:bodyPr/>
            <a:lstStyle/>
            <a:p>
              <a:endParaRPr lang="zh-CN" altLang="en-US"/>
            </a:p>
          </p:txBody>
        </p:sp>
      </p:grpSp>
      <p:sp>
        <p:nvSpPr>
          <p:cNvPr id="19592" name="Rectangle 136"/>
          <p:cNvSpPr>
            <a:spLocks/>
          </p:cNvSpPr>
          <p:nvPr/>
        </p:nvSpPr>
        <p:spPr bwMode="auto">
          <a:xfrm>
            <a:off x="4038600" y="4214798"/>
            <a:ext cx="4883150" cy="1811338"/>
          </a:xfrm>
          <a:prstGeom prst="rect">
            <a:avLst/>
          </a:prstGeom>
          <a:noFill/>
          <a:ln w="9525">
            <a:noFill/>
            <a:miter lim="800000"/>
            <a:headEnd/>
            <a:tailEnd/>
          </a:ln>
        </p:spPr>
        <p:txBody>
          <a:bodyPr/>
          <a:lstStyle/>
          <a:p>
            <a:pPr marL="266700" indent="-266700">
              <a:lnSpc>
                <a:spcPct val="90000"/>
              </a:lnSpc>
              <a:spcBef>
                <a:spcPct val="20000"/>
              </a:spcBef>
              <a:buFont typeface="Arial" charset="0"/>
              <a:buChar char="•"/>
            </a:pPr>
            <a:r>
              <a:rPr lang="en-US" altLang="zh-CN" b="0" dirty="0">
                <a:latin typeface="Calibri" pitchFamily="34" charset="0"/>
              </a:rPr>
              <a:t>Key technology</a:t>
            </a:r>
          </a:p>
          <a:p>
            <a:pPr marL="742950" lvl="1" indent="-285750">
              <a:lnSpc>
                <a:spcPct val="90000"/>
              </a:lnSpc>
              <a:spcBef>
                <a:spcPct val="20000"/>
              </a:spcBef>
              <a:buFont typeface="Arial" charset="0"/>
              <a:buChar char="–"/>
            </a:pPr>
            <a:r>
              <a:rPr lang="en-US" altLang="zh-CN" sz="1600" b="0" dirty="0">
                <a:latin typeface="Calibri" pitchFamily="34" charset="0"/>
              </a:rPr>
              <a:t>D2D opportunity identification </a:t>
            </a:r>
          </a:p>
          <a:p>
            <a:pPr marL="742950" lvl="1" indent="-285750">
              <a:lnSpc>
                <a:spcPct val="90000"/>
              </a:lnSpc>
              <a:spcBef>
                <a:spcPct val="20000"/>
              </a:spcBef>
              <a:buFont typeface="Arial" charset="0"/>
              <a:buChar char="–"/>
            </a:pPr>
            <a:r>
              <a:rPr lang="en-US" altLang="zh-CN" sz="1600" b="0" dirty="0">
                <a:latin typeface="Calibri" pitchFamily="34" charset="0"/>
              </a:rPr>
              <a:t>D2D coordination</a:t>
            </a:r>
          </a:p>
          <a:p>
            <a:pPr marL="266700" indent="-266700">
              <a:lnSpc>
                <a:spcPct val="90000"/>
              </a:lnSpc>
              <a:spcBef>
                <a:spcPct val="20000"/>
              </a:spcBef>
              <a:buFont typeface="Arial" charset="0"/>
              <a:buChar char="•"/>
            </a:pPr>
            <a:r>
              <a:rPr lang="en-US" altLang="zh-CN" b="0" dirty="0">
                <a:latin typeface="Calibri" pitchFamily="34" charset="0"/>
              </a:rPr>
              <a:t>Benefits/Gains</a:t>
            </a:r>
          </a:p>
          <a:p>
            <a:pPr marL="742950" lvl="1" indent="-285750">
              <a:lnSpc>
                <a:spcPct val="90000"/>
              </a:lnSpc>
              <a:spcBef>
                <a:spcPct val="20000"/>
              </a:spcBef>
              <a:buFont typeface="Arial" charset="0"/>
              <a:buChar char="–"/>
            </a:pPr>
            <a:r>
              <a:rPr lang="en-US" altLang="zh-CN" sz="1600" b="0" dirty="0">
                <a:solidFill>
                  <a:srgbClr val="FF0000"/>
                </a:solidFill>
                <a:latin typeface="Calibri" pitchFamily="34" charset="0"/>
              </a:rPr>
              <a:t>Better user experience, e.g. </a:t>
            </a:r>
            <a:r>
              <a:rPr lang="en-US" altLang="zh-CN" sz="1600" b="0" dirty="0" err="1">
                <a:solidFill>
                  <a:srgbClr val="FF0000"/>
                </a:solidFill>
                <a:latin typeface="Calibri" pitchFamily="34" charset="0"/>
              </a:rPr>
              <a:t>QoS</a:t>
            </a:r>
            <a:r>
              <a:rPr lang="en-US" altLang="zh-CN" sz="1600" b="0" dirty="0">
                <a:solidFill>
                  <a:srgbClr val="FF0000"/>
                </a:solidFill>
                <a:latin typeface="Calibri" pitchFamily="34" charset="0"/>
              </a:rPr>
              <a:t>, mobility, etc.</a:t>
            </a:r>
          </a:p>
          <a:p>
            <a:pPr marL="742950" lvl="1" indent="-285750">
              <a:lnSpc>
                <a:spcPct val="90000"/>
              </a:lnSpc>
              <a:spcBef>
                <a:spcPct val="20000"/>
              </a:spcBef>
              <a:buFont typeface="Arial" charset="0"/>
              <a:buChar char="–"/>
            </a:pPr>
            <a:r>
              <a:rPr lang="en-US" altLang="zh-CN" sz="1600" b="0" dirty="0">
                <a:latin typeface="Calibri" pitchFamily="34" charset="0"/>
              </a:rPr>
              <a:t>Core network traffic offload </a:t>
            </a:r>
          </a:p>
          <a:p>
            <a:pPr marL="742950" lvl="1" indent="-285750">
              <a:lnSpc>
                <a:spcPct val="90000"/>
              </a:lnSpc>
              <a:spcBef>
                <a:spcPct val="20000"/>
              </a:spcBef>
              <a:buFont typeface="Arial" charset="0"/>
              <a:buChar char="–"/>
            </a:pPr>
            <a:r>
              <a:rPr lang="en-US" altLang="zh-CN" sz="1600" b="0" dirty="0">
                <a:latin typeface="Calibri" pitchFamily="34" charset="0"/>
              </a:rPr>
              <a:t>Unified &amp; Simplified communications</a:t>
            </a:r>
          </a:p>
        </p:txBody>
      </p:sp>
      <p:sp>
        <p:nvSpPr>
          <p:cNvPr id="19594" name="Rectangle 138"/>
          <p:cNvSpPr>
            <a:spLocks noChangeArrowheads="1"/>
          </p:cNvSpPr>
          <p:nvPr/>
        </p:nvSpPr>
        <p:spPr bwMode="auto">
          <a:xfrm>
            <a:off x="266700" y="1381111"/>
            <a:ext cx="4377308" cy="1403461"/>
          </a:xfrm>
          <a:prstGeom prst="rect">
            <a:avLst/>
          </a:prstGeom>
          <a:noFill/>
          <a:ln w="9525">
            <a:noFill/>
            <a:miter lim="800000"/>
            <a:headEnd/>
            <a:tailEnd/>
          </a:ln>
          <a:effectLst/>
        </p:spPr>
        <p:txBody>
          <a:bodyPr wrap="square">
            <a:spAutoFit/>
          </a:bodyPr>
          <a:lstStyle/>
          <a:p>
            <a:pPr marL="266700" indent="-266700">
              <a:lnSpc>
                <a:spcPct val="90000"/>
              </a:lnSpc>
              <a:spcBef>
                <a:spcPct val="20000"/>
              </a:spcBef>
              <a:buFont typeface="Arial" charset="0"/>
              <a:buChar char="•"/>
            </a:pPr>
            <a:r>
              <a:rPr lang="en-US" altLang="zh-CN" b="0" dirty="0">
                <a:latin typeface="Calibri" pitchFamily="34" charset="0"/>
              </a:rPr>
              <a:t>Node functionality</a:t>
            </a:r>
          </a:p>
          <a:p>
            <a:pPr marL="714375" lvl="1" indent="-257175">
              <a:lnSpc>
                <a:spcPct val="90000"/>
              </a:lnSpc>
              <a:spcBef>
                <a:spcPct val="20000"/>
              </a:spcBef>
              <a:buFont typeface="Arial" charset="0"/>
              <a:buChar char="–"/>
            </a:pPr>
            <a:r>
              <a:rPr lang="en-US" altLang="zh-CN" sz="1600" b="0" dirty="0">
                <a:latin typeface="Calibri" pitchFamily="34" charset="0"/>
              </a:rPr>
              <a:t>User device: new D2D coordination function</a:t>
            </a:r>
          </a:p>
          <a:p>
            <a:pPr marL="714375" lvl="1" indent="-257175">
              <a:lnSpc>
                <a:spcPct val="90000"/>
              </a:lnSpc>
              <a:spcBef>
                <a:spcPct val="20000"/>
              </a:spcBef>
              <a:buFont typeface="Arial" charset="0"/>
              <a:buChar char="–"/>
            </a:pPr>
            <a:r>
              <a:rPr lang="en-US" altLang="zh-CN" sz="1600" b="0" dirty="0">
                <a:latin typeface="Calibri" pitchFamily="34" charset="0"/>
              </a:rPr>
              <a:t>RAN node: No impact</a:t>
            </a:r>
          </a:p>
          <a:p>
            <a:pPr marL="714375" lvl="1" indent="-257175">
              <a:lnSpc>
                <a:spcPct val="90000"/>
              </a:lnSpc>
              <a:spcBef>
                <a:spcPct val="20000"/>
              </a:spcBef>
              <a:buFont typeface="Arial" charset="0"/>
              <a:buChar char="–"/>
            </a:pPr>
            <a:r>
              <a:rPr lang="en-US" altLang="zh-CN" sz="1600" b="0" dirty="0">
                <a:latin typeface="Calibri" pitchFamily="34" charset="0"/>
              </a:rPr>
              <a:t>CN node: new D2D coordination function</a:t>
            </a:r>
          </a:p>
        </p:txBody>
      </p:sp>
      <p:sp>
        <p:nvSpPr>
          <p:cNvPr id="19596" name="Rectangle 140"/>
          <p:cNvSpPr>
            <a:spLocks noChangeArrowheads="1"/>
          </p:cNvSpPr>
          <p:nvPr/>
        </p:nvSpPr>
        <p:spPr bwMode="auto">
          <a:xfrm>
            <a:off x="4057650" y="1357298"/>
            <a:ext cx="4686300" cy="1083374"/>
          </a:xfrm>
          <a:prstGeom prst="rect">
            <a:avLst/>
          </a:prstGeom>
          <a:noFill/>
          <a:ln w="9525">
            <a:noFill/>
            <a:miter lim="800000"/>
            <a:headEnd/>
            <a:tailEnd/>
          </a:ln>
          <a:effectLst/>
        </p:spPr>
        <p:txBody>
          <a:bodyPr>
            <a:spAutoFit/>
          </a:bodyPr>
          <a:lstStyle/>
          <a:p>
            <a:pPr marL="266700" indent="-266700">
              <a:lnSpc>
                <a:spcPct val="90000"/>
              </a:lnSpc>
              <a:spcBef>
                <a:spcPct val="20000"/>
              </a:spcBef>
              <a:buFont typeface="Arial" charset="0"/>
              <a:buChar char="•"/>
            </a:pPr>
            <a:r>
              <a:rPr lang="en-US" altLang="zh-CN" b="0" dirty="0">
                <a:latin typeface="Calibri" pitchFamily="34" charset="0"/>
              </a:rPr>
              <a:t>Typical applications</a:t>
            </a:r>
          </a:p>
          <a:p>
            <a:pPr marL="714375" lvl="1" indent="-266700">
              <a:lnSpc>
                <a:spcPct val="90000"/>
              </a:lnSpc>
              <a:spcBef>
                <a:spcPct val="20000"/>
              </a:spcBef>
              <a:buFont typeface="Arial" charset="0"/>
              <a:buChar char="–"/>
            </a:pPr>
            <a:r>
              <a:rPr lang="en-US" altLang="zh-CN" sz="1600" b="0" dirty="0">
                <a:latin typeface="Calibri" pitchFamily="34" charset="0"/>
              </a:rPr>
              <a:t>Cellular P2P: A, B, C receive data from CN, and share the non-achieved data among themselves</a:t>
            </a:r>
          </a:p>
        </p:txBody>
      </p:sp>
      <p:grpSp>
        <p:nvGrpSpPr>
          <p:cNvPr id="21" name="Group 351"/>
          <p:cNvGrpSpPr>
            <a:grpSpLocks/>
          </p:cNvGrpSpPr>
          <p:nvPr/>
        </p:nvGrpSpPr>
        <p:grpSpPr bwMode="auto">
          <a:xfrm>
            <a:off x="5368925" y="2112948"/>
            <a:ext cx="2679700" cy="2152650"/>
            <a:chOff x="1246" y="1550"/>
            <a:chExt cx="1928" cy="1596"/>
          </a:xfrm>
        </p:grpSpPr>
        <p:sp>
          <p:nvSpPr>
            <p:cNvPr id="62623" name="Oval 159"/>
            <p:cNvSpPr>
              <a:spLocks noChangeArrowheads="1"/>
            </p:cNvSpPr>
            <p:nvPr/>
          </p:nvSpPr>
          <p:spPr bwMode="auto">
            <a:xfrm rot="181240">
              <a:off x="1335" y="2311"/>
              <a:ext cx="1679" cy="835"/>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62628" name="Oval 164"/>
            <p:cNvSpPr>
              <a:spLocks noChangeArrowheads="1"/>
            </p:cNvSpPr>
            <p:nvPr/>
          </p:nvSpPr>
          <p:spPr bwMode="auto">
            <a:xfrm>
              <a:off x="1246" y="2560"/>
              <a:ext cx="1089" cy="544"/>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62630" name="Oval 166"/>
            <p:cNvSpPr>
              <a:spLocks noChangeArrowheads="1"/>
            </p:cNvSpPr>
            <p:nvPr/>
          </p:nvSpPr>
          <p:spPr bwMode="auto">
            <a:xfrm>
              <a:off x="1972" y="2560"/>
              <a:ext cx="1089" cy="544"/>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19811" name="Picture 6" descr="3GPhone.png"/>
            <p:cNvPicPr preferRelativeResize="0">
              <a:picLocks noChangeAspect="1"/>
            </p:cNvPicPr>
            <p:nvPr/>
          </p:nvPicPr>
          <p:blipFill>
            <a:blip r:embed="rId17" cstate="print"/>
            <a:srcRect/>
            <a:stretch>
              <a:fillRect/>
            </a:stretch>
          </p:blipFill>
          <p:spPr bwMode="auto">
            <a:xfrm>
              <a:off x="1340" y="2695"/>
              <a:ext cx="224" cy="318"/>
            </a:xfrm>
            <a:prstGeom prst="rect">
              <a:avLst/>
            </a:prstGeom>
            <a:noFill/>
            <a:ln w="9525">
              <a:noFill/>
              <a:miter lim="800000"/>
              <a:headEnd/>
              <a:tailEnd/>
            </a:ln>
          </p:spPr>
        </p:pic>
        <p:cxnSp>
          <p:nvCxnSpPr>
            <p:cNvPr id="19812" name="AutoShape 140"/>
            <p:cNvCxnSpPr>
              <a:cxnSpLocks noChangeShapeType="1"/>
            </p:cNvCxnSpPr>
            <p:nvPr/>
          </p:nvCxnSpPr>
          <p:spPr bwMode="auto">
            <a:xfrm flipH="1">
              <a:off x="2166" y="1965"/>
              <a:ext cx="252" cy="9"/>
            </a:xfrm>
            <a:prstGeom prst="straightConnector1">
              <a:avLst/>
            </a:prstGeom>
            <a:noFill/>
            <a:ln w="28575">
              <a:solidFill>
                <a:srgbClr val="969696"/>
              </a:solidFill>
              <a:round/>
              <a:headEnd/>
              <a:tailEnd/>
            </a:ln>
          </p:spPr>
        </p:cxnSp>
        <p:pic>
          <p:nvPicPr>
            <p:cNvPr id="19813" name="Picture 6" descr="3GPhone.png"/>
            <p:cNvPicPr preferRelativeResize="0">
              <a:picLocks noChangeAspect="1"/>
            </p:cNvPicPr>
            <p:nvPr/>
          </p:nvPicPr>
          <p:blipFill>
            <a:blip r:embed="rId17" cstate="print"/>
            <a:srcRect/>
            <a:stretch>
              <a:fillRect/>
            </a:stretch>
          </p:blipFill>
          <p:spPr bwMode="auto">
            <a:xfrm>
              <a:off x="2020" y="2695"/>
              <a:ext cx="224" cy="318"/>
            </a:xfrm>
            <a:prstGeom prst="rect">
              <a:avLst/>
            </a:prstGeom>
            <a:noFill/>
            <a:ln w="9525">
              <a:noFill/>
              <a:miter lim="800000"/>
              <a:headEnd/>
              <a:tailEnd/>
            </a:ln>
          </p:spPr>
        </p:pic>
        <p:pic>
          <p:nvPicPr>
            <p:cNvPr id="19814" name="Picture 6" descr="3GPhone.png"/>
            <p:cNvPicPr preferRelativeResize="0">
              <a:picLocks noChangeAspect="1"/>
            </p:cNvPicPr>
            <p:nvPr/>
          </p:nvPicPr>
          <p:blipFill>
            <a:blip r:embed="rId17" cstate="print"/>
            <a:srcRect/>
            <a:stretch>
              <a:fillRect/>
            </a:stretch>
          </p:blipFill>
          <p:spPr bwMode="auto">
            <a:xfrm>
              <a:off x="2746" y="2696"/>
              <a:ext cx="224" cy="318"/>
            </a:xfrm>
            <a:prstGeom prst="rect">
              <a:avLst/>
            </a:prstGeom>
            <a:noFill/>
            <a:ln w="9525">
              <a:noFill/>
              <a:miter lim="800000"/>
              <a:headEnd/>
              <a:tailEnd/>
            </a:ln>
          </p:spPr>
        </p:pic>
        <p:cxnSp>
          <p:nvCxnSpPr>
            <p:cNvPr id="19815" name="AutoShape 152"/>
            <p:cNvCxnSpPr>
              <a:cxnSpLocks noChangeShapeType="1"/>
            </p:cNvCxnSpPr>
            <p:nvPr/>
          </p:nvCxnSpPr>
          <p:spPr bwMode="auto">
            <a:xfrm>
              <a:off x="1564" y="2854"/>
              <a:ext cx="456" cy="0"/>
            </a:xfrm>
            <a:prstGeom prst="straightConnector1">
              <a:avLst/>
            </a:prstGeom>
            <a:noFill/>
            <a:ln w="28575">
              <a:solidFill>
                <a:srgbClr val="FF0000"/>
              </a:solidFill>
              <a:prstDash val="sysDot"/>
              <a:round/>
              <a:headEnd type="triangle" w="med" len="med"/>
              <a:tailEnd type="triangle" w="med" len="med"/>
            </a:ln>
          </p:spPr>
        </p:cxnSp>
        <p:cxnSp>
          <p:nvCxnSpPr>
            <p:cNvPr id="19816" name="AutoShape 153"/>
            <p:cNvCxnSpPr>
              <a:cxnSpLocks noChangeShapeType="1"/>
            </p:cNvCxnSpPr>
            <p:nvPr/>
          </p:nvCxnSpPr>
          <p:spPr bwMode="auto">
            <a:xfrm>
              <a:off x="2244" y="2854"/>
              <a:ext cx="502" cy="1"/>
            </a:xfrm>
            <a:prstGeom prst="straightConnector1">
              <a:avLst/>
            </a:prstGeom>
            <a:noFill/>
            <a:ln w="28575">
              <a:solidFill>
                <a:srgbClr val="FF0000"/>
              </a:solidFill>
              <a:prstDash val="sysDot"/>
              <a:round/>
              <a:headEnd type="triangle" w="med" len="med"/>
              <a:tailEnd type="triangle" w="med" len="med"/>
            </a:ln>
          </p:spPr>
        </p:cxnSp>
        <p:cxnSp>
          <p:nvCxnSpPr>
            <p:cNvPr id="19817" name="AutoShape 154"/>
            <p:cNvCxnSpPr>
              <a:cxnSpLocks noChangeShapeType="1"/>
              <a:stCxn id="2" idx="0"/>
            </p:cNvCxnSpPr>
            <p:nvPr/>
          </p:nvCxnSpPr>
          <p:spPr bwMode="auto">
            <a:xfrm flipV="1">
              <a:off x="1495" y="2225"/>
              <a:ext cx="527" cy="471"/>
            </a:xfrm>
            <a:prstGeom prst="straightConnector1">
              <a:avLst/>
            </a:prstGeom>
            <a:noFill/>
            <a:ln w="28575">
              <a:solidFill>
                <a:srgbClr val="969696"/>
              </a:solidFill>
              <a:prstDash val="sysDot"/>
              <a:round/>
              <a:headEnd type="triangle" w="med" len="med"/>
              <a:tailEnd type="triangle" w="med" len="med"/>
            </a:ln>
          </p:spPr>
        </p:cxnSp>
        <p:cxnSp>
          <p:nvCxnSpPr>
            <p:cNvPr id="19818" name="AutoShape 155"/>
            <p:cNvCxnSpPr>
              <a:cxnSpLocks noChangeShapeType="1"/>
              <a:stCxn id="4" idx="0"/>
            </p:cNvCxnSpPr>
            <p:nvPr/>
          </p:nvCxnSpPr>
          <p:spPr bwMode="auto">
            <a:xfrm flipH="1" flipV="1">
              <a:off x="2078" y="2287"/>
              <a:ext cx="97" cy="409"/>
            </a:xfrm>
            <a:prstGeom prst="straightConnector1">
              <a:avLst/>
            </a:prstGeom>
            <a:noFill/>
            <a:ln w="28575">
              <a:solidFill>
                <a:srgbClr val="969696"/>
              </a:solidFill>
              <a:prstDash val="sysDot"/>
              <a:round/>
              <a:headEnd type="triangle" w="med" len="med"/>
              <a:tailEnd type="triangle" w="med" len="med"/>
            </a:ln>
          </p:spPr>
        </p:cxnSp>
        <p:cxnSp>
          <p:nvCxnSpPr>
            <p:cNvPr id="19819" name="AutoShape 156"/>
            <p:cNvCxnSpPr>
              <a:cxnSpLocks noChangeShapeType="1"/>
              <a:stCxn id="5" idx="0"/>
              <a:endCxn id="19896" idx="0"/>
            </p:cNvCxnSpPr>
            <p:nvPr/>
          </p:nvCxnSpPr>
          <p:spPr bwMode="auto">
            <a:xfrm flipH="1" flipV="1">
              <a:off x="2029" y="2254"/>
              <a:ext cx="872" cy="442"/>
            </a:xfrm>
            <a:prstGeom prst="straightConnector1">
              <a:avLst/>
            </a:prstGeom>
            <a:noFill/>
            <a:ln w="28575">
              <a:solidFill>
                <a:srgbClr val="969696"/>
              </a:solidFill>
              <a:prstDash val="sysDot"/>
              <a:round/>
              <a:headEnd type="triangle" w="med" len="med"/>
              <a:tailEnd type="triangle" w="med" len="med"/>
            </a:ln>
          </p:spPr>
        </p:cxnSp>
        <p:sp>
          <p:nvSpPr>
            <p:cNvPr id="62633" name="Text Box 169"/>
            <p:cNvSpPr txBox="1">
              <a:spLocks noChangeArrowheads="1"/>
            </p:cNvSpPr>
            <p:nvPr/>
          </p:nvSpPr>
          <p:spPr bwMode="auto">
            <a:xfrm>
              <a:off x="1736" y="2091"/>
              <a:ext cx="363" cy="192"/>
            </a:xfrm>
            <a:prstGeom prst="rect">
              <a:avLst/>
            </a:prstGeom>
            <a:noFill/>
            <a:ln w="9525">
              <a:noFill/>
              <a:miter lim="800000"/>
              <a:headEnd/>
              <a:tailEnd/>
            </a:ln>
            <a:effectLst>
              <a:prstShdw prst="shdw17" dist="17961" dir="2700000">
                <a:srgbClr val="2F4D71"/>
              </a:prstShdw>
            </a:effectLst>
          </p:spPr>
          <p:txBody>
            <a:bodyPr/>
            <a:lstStyle/>
            <a:p>
              <a:pPr>
                <a:spcBef>
                  <a:spcPct val="50000"/>
                </a:spcBef>
              </a:pPr>
              <a:r>
                <a:rPr lang="en-US" altLang="zh-CN" sz="1200" b="0">
                  <a:latin typeface="Calibri" pitchFamily="34" charset="0"/>
                </a:rPr>
                <a:t>NB</a:t>
              </a:r>
            </a:p>
          </p:txBody>
        </p:sp>
        <p:sp>
          <p:nvSpPr>
            <p:cNvPr id="62634" name="Text Box 170"/>
            <p:cNvSpPr txBox="1">
              <a:spLocks noChangeArrowheads="1"/>
            </p:cNvSpPr>
            <p:nvPr/>
          </p:nvSpPr>
          <p:spPr bwMode="auto">
            <a:xfrm>
              <a:off x="2763" y="2454"/>
              <a:ext cx="363" cy="192"/>
            </a:xfrm>
            <a:prstGeom prst="rect">
              <a:avLst/>
            </a:prstGeom>
            <a:noFill/>
            <a:ln w="9525">
              <a:noFill/>
              <a:miter lim="800000"/>
              <a:headEnd/>
              <a:tailEnd/>
            </a:ln>
            <a:effectLst>
              <a:prstShdw prst="shdw17" dist="17961" dir="2700000">
                <a:srgbClr val="2F4D71"/>
              </a:prstShdw>
            </a:effectLst>
          </p:spPr>
          <p:txBody>
            <a:bodyPr/>
            <a:lstStyle/>
            <a:p>
              <a:pPr>
                <a:spcBef>
                  <a:spcPct val="50000"/>
                </a:spcBef>
              </a:pPr>
              <a:r>
                <a:rPr lang="en-US" altLang="zh-CN" sz="1200" b="0">
                  <a:latin typeface="Calibri" pitchFamily="34" charset="0"/>
                </a:rPr>
                <a:t>NB</a:t>
              </a:r>
            </a:p>
          </p:txBody>
        </p:sp>
        <p:sp>
          <p:nvSpPr>
            <p:cNvPr id="2" name="Text Box 172"/>
            <p:cNvSpPr txBox="1">
              <a:spLocks noChangeArrowheads="1"/>
            </p:cNvSpPr>
            <p:nvPr/>
          </p:nvSpPr>
          <p:spPr bwMode="auto">
            <a:xfrm>
              <a:off x="1382"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A</a:t>
              </a:r>
            </a:p>
          </p:txBody>
        </p:sp>
        <p:sp>
          <p:nvSpPr>
            <p:cNvPr id="4" name="Text Box 172"/>
            <p:cNvSpPr txBox="1">
              <a:spLocks noChangeArrowheads="1"/>
            </p:cNvSpPr>
            <p:nvPr/>
          </p:nvSpPr>
          <p:spPr bwMode="auto">
            <a:xfrm>
              <a:off x="2062"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B</a:t>
              </a:r>
            </a:p>
          </p:txBody>
        </p:sp>
        <p:sp>
          <p:nvSpPr>
            <p:cNvPr id="5" name="Text Box 172"/>
            <p:cNvSpPr txBox="1">
              <a:spLocks noChangeArrowheads="1"/>
            </p:cNvSpPr>
            <p:nvPr/>
          </p:nvSpPr>
          <p:spPr bwMode="auto">
            <a:xfrm>
              <a:off x="2788"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C</a:t>
              </a:r>
            </a:p>
          </p:txBody>
        </p:sp>
        <p:sp>
          <p:nvSpPr>
            <p:cNvPr id="1133" name="AutoShape 109"/>
            <p:cNvSpPr>
              <a:spLocks noChangeArrowheads="1"/>
            </p:cNvSpPr>
            <p:nvPr/>
          </p:nvSpPr>
          <p:spPr bwMode="auto">
            <a:xfrm>
              <a:off x="1723" y="2794"/>
              <a:ext cx="136" cy="91"/>
            </a:xfrm>
            <a:prstGeom prst="foldedCorner">
              <a:avLst>
                <a:gd name="adj" fmla="val 37500"/>
              </a:avLst>
            </a:prstGeom>
            <a:gradFill rotWithShape="1">
              <a:gsLst>
                <a:gs pos="0">
                  <a:srgbClr val="99FF66"/>
                </a:gs>
                <a:gs pos="100000">
                  <a:srgbClr val="F5FFE6"/>
                </a:gs>
              </a:gsLst>
              <a:lin ang="5400000" scaled="1"/>
            </a:gradFill>
            <a:ln w="9525">
              <a:solidFill>
                <a:srgbClr val="008000"/>
              </a:solidFill>
              <a:round/>
              <a:headEnd/>
              <a:tailEnd/>
            </a:ln>
            <a:effectLst>
              <a:outerShdw dist="20000" dir="5400000" rotWithShape="0">
                <a:srgbClr val="000000">
                  <a:alpha val="37999"/>
                </a:srgbClr>
              </a:outerShdw>
            </a:effectLst>
          </p:spPr>
          <p:txBody>
            <a:bodyPr lIns="54000" rIns="54000"/>
            <a:lstStyle/>
            <a:p>
              <a:pPr>
                <a:defRPr/>
              </a:pPr>
              <a:endParaRPr lang="zh-CN" altLang="en-US" b="0"/>
            </a:p>
          </p:txBody>
        </p:sp>
        <p:sp>
          <p:nvSpPr>
            <p:cNvPr id="1143" name="AutoShape 119"/>
            <p:cNvSpPr>
              <a:spLocks noChangeArrowheads="1"/>
            </p:cNvSpPr>
            <p:nvPr/>
          </p:nvSpPr>
          <p:spPr bwMode="auto">
            <a:xfrm>
              <a:off x="2425" y="2786"/>
              <a:ext cx="136" cy="91"/>
            </a:xfrm>
            <a:prstGeom prst="foldedCorner">
              <a:avLst>
                <a:gd name="adj" fmla="val 37500"/>
              </a:avLst>
            </a:prstGeom>
            <a:gradFill rotWithShape="1">
              <a:gsLst>
                <a:gs pos="0">
                  <a:srgbClr val="99FF66"/>
                </a:gs>
                <a:gs pos="100000">
                  <a:srgbClr val="F5FFE6"/>
                </a:gs>
              </a:gsLst>
              <a:lin ang="5400000" scaled="1"/>
            </a:gradFill>
            <a:ln w="9525">
              <a:solidFill>
                <a:srgbClr val="008000"/>
              </a:solidFill>
              <a:round/>
              <a:headEnd/>
              <a:tailEnd/>
            </a:ln>
            <a:effectLst>
              <a:outerShdw dist="20000" dir="5400000" rotWithShape="0">
                <a:srgbClr val="000000">
                  <a:alpha val="37999"/>
                </a:srgbClr>
              </a:outerShdw>
            </a:effectLst>
          </p:spPr>
          <p:txBody>
            <a:bodyPr lIns="54000" rIns="54000"/>
            <a:lstStyle/>
            <a:p>
              <a:pPr>
                <a:defRPr/>
              </a:pPr>
              <a:endParaRPr lang="zh-CN" altLang="en-US" b="0"/>
            </a:p>
          </p:txBody>
        </p:sp>
        <p:grpSp>
          <p:nvGrpSpPr>
            <p:cNvPr id="22" name="Group 188"/>
            <p:cNvGrpSpPr>
              <a:grpSpLocks noChangeAspect="1"/>
            </p:cNvGrpSpPr>
            <p:nvPr/>
          </p:nvGrpSpPr>
          <p:grpSpPr bwMode="auto">
            <a:xfrm>
              <a:off x="1939" y="1836"/>
              <a:ext cx="170" cy="503"/>
              <a:chOff x="4850" y="1255"/>
              <a:chExt cx="303" cy="873"/>
            </a:xfrm>
          </p:grpSpPr>
          <p:grpSp>
            <p:nvGrpSpPr>
              <p:cNvPr id="23" name="Group 189"/>
              <p:cNvGrpSpPr>
                <a:grpSpLocks noChangeAspect="1"/>
              </p:cNvGrpSpPr>
              <p:nvPr/>
            </p:nvGrpSpPr>
            <p:grpSpPr bwMode="auto">
              <a:xfrm>
                <a:off x="4850" y="1255"/>
                <a:ext cx="303" cy="873"/>
                <a:chOff x="4850" y="1255"/>
                <a:chExt cx="303" cy="873"/>
              </a:xfrm>
            </p:grpSpPr>
            <p:sp>
              <p:nvSpPr>
                <p:cNvPr id="19829"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830"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831"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832"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4" name="Group 194"/>
                <p:cNvGrpSpPr>
                  <a:grpSpLocks noChangeAspect="1"/>
                </p:cNvGrpSpPr>
                <p:nvPr/>
              </p:nvGrpSpPr>
              <p:grpSpPr bwMode="auto">
                <a:xfrm>
                  <a:off x="4850" y="1293"/>
                  <a:ext cx="48" cy="293"/>
                  <a:chOff x="4850" y="1293"/>
                  <a:chExt cx="48" cy="293"/>
                </a:xfrm>
              </p:grpSpPr>
              <p:sp>
                <p:nvSpPr>
                  <p:cNvPr id="19834"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35"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5" name="Group 197"/>
                <p:cNvGrpSpPr>
                  <a:grpSpLocks noChangeAspect="1"/>
                </p:cNvGrpSpPr>
                <p:nvPr/>
              </p:nvGrpSpPr>
              <p:grpSpPr bwMode="auto">
                <a:xfrm>
                  <a:off x="5105" y="1295"/>
                  <a:ext cx="48" cy="293"/>
                  <a:chOff x="5105" y="1295"/>
                  <a:chExt cx="48" cy="293"/>
                </a:xfrm>
              </p:grpSpPr>
              <p:sp>
                <p:nvSpPr>
                  <p:cNvPr id="19837"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38"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39"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840"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6" name="Group 202"/>
                <p:cNvGrpSpPr>
                  <a:grpSpLocks noChangeAspect="1"/>
                </p:cNvGrpSpPr>
                <p:nvPr/>
              </p:nvGrpSpPr>
              <p:grpSpPr bwMode="auto">
                <a:xfrm>
                  <a:off x="4948" y="1255"/>
                  <a:ext cx="48" cy="293"/>
                  <a:chOff x="4948" y="1255"/>
                  <a:chExt cx="48" cy="293"/>
                </a:xfrm>
              </p:grpSpPr>
              <p:sp>
                <p:nvSpPr>
                  <p:cNvPr id="19842"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43"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44"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845"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846"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847"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848"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849"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850"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851"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852"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9853"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854"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855"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856"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7" name="Group 218"/>
              <p:cNvGrpSpPr>
                <a:grpSpLocks noChangeAspect="1"/>
              </p:cNvGrpSpPr>
              <p:nvPr/>
            </p:nvGrpSpPr>
            <p:grpSpPr bwMode="auto">
              <a:xfrm>
                <a:off x="4850" y="1293"/>
                <a:ext cx="48" cy="293"/>
                <a:chOff x="4850" y="1293"/>
                <a:chExt cx="48" cy="293"/>
              </a:xfrm>
            </p:grpSpPr>
            <p:sp>
              <p:nvSpPr>
                <p:cNvPr id="19858"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59"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8" name="Group 221"/>
              <p:cNvGrpSpPr>
                <a:grpSpLocks noChangeAspect="1"/>
              </p:cNvGrpSpPr>
              <p:nvPr/>
            </p:nvGrpSpPr>
            <p:grpSpPr bwMode="auto">
              <a:xfrm>
                <a:off x="5105" y="1295"/>
                <a:ext cx="48" cy="293"/>
                <a:chOff x="5105" y="1295"/>
                <a:chExt cx="48" cy="293"/>
              </a:xfrm>
            </p:grpSpPr>
            <p:sp>
              <p:nvSpPr>
                <p:cNvPr id="19861"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62"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63"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864"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9" name="Group 226"/>
              <p:cNvGrpSpPr>
                <a:grpSpLocks noChangeAspect="1"/>
              </p:cNvGrpSpPr>
              <p:nvPr/>
            </p:nvGrpSpPr>
            <p:grpSpPr bwMode="auto">
              <a:xfrm>
                <a:off x="4948" y="1255"/>
                <a:ext cx="48" cy="293"/>
                <a:chOff x="4948" y="1255"/>
                <a:chExt cx="48" cy="293"/>
              </a:xfrm>
            </p:grpSpPr>
            <p:sp>
              <p:nvSpPr>
                <p:cNvPr id="19866"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67"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6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86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87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87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87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87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87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87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87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987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987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987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88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30" name="Group 242"/>
              <p:cNvGrpSpPr>
                <a:grpSpLocks noChangeAspect="1"/>
              </p:cNvGrpSpPr>
              <p:nvPr/>
            </p:nvGrpSpPr>
            <p:grpSpPr bwMode="auto">
              <a:xfrm>
                <a:off x="4850" y="1293"/>
                <a:ext cx="48" cy="293"/>
                <a:chOff x="4850" y="1293"/>
                <a:chExt cx="48" cy="293"/>
              </a:xfrm>
            </p:grpSpPr>
            <p:sp>
              <p:nvSpPr>
                <p:cNvPr id="19882"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83"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31" name="Group 245"/>
              <p:cNvGrpSpPr>
                <a:grpSpLocks noChangeAspect="1"/>
              </p:cNvGrpSpPr>
              <p:nvPr/>
            </p:nvGrpSpPr>
            <p:grpSpPr bwMode="auto">
              <a:xfrm>
                <a:off x="5105" y="1295"/>
                <a:ext cx="48" cy="293"/>
                <a:chOff x="5105" y="1295"/>
                <a:chExt cx="48" cy="293"/>
              </a:xfrm>
            </p:grpSpPr>
            <p:sp>
              <p:nvSpPr>
                <p:cNvPr id="19885"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86"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87"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888"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9881" name="Group 250"/>
              <p:cNvGrpSpPr>
                <a:grpSpLocks noChangeAspect="1"/>
              </p:cNvGrpSpPr>
              <p:nvPr/>
            </p:nvGrpSpPr>
            <p:grpSpPr bwMode="auto">
              <a:xfrm>
                <a:off x="4948" y="1255"/>
                <a:ext cx="48" cy="293"/>
                <a:chOff x="4948" y="1255"/>
                <a:chExt cx="48" cy="293"/>
              </a:xfrm>
            </p:grpSpPr>
            <p:sp>
              <p:nvSpPr>
                <p:cNvPr id="19890"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9891"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892"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893"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894"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895"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896"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9897"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9898"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9899"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9900"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148" name="AutoShape 124"/>
            <p:cNvSpPr>
              <a:spLocks noChangeArrowheads="1"/>
            </p:cNvSpPr>
            <p:nvPr/>
          </p:nvSpPr>
          <p:spPr bwMode="auto">
            <a:xfrm>
              <a:off x="1698" y="2410"/>
              <a:ext cx="136" cy="91"/>
            </a:xfrm>
            <a:prstGeom prst="foldedCorner">
              <a:avLst>
                <a:gd name="adj" fmla="val 37500"/>
              </a:avLst>
            </a:prstGeom>
            <a:gradFill rotWithShape="1">
              <a:gsLst>
                <a:gs pos="0">
                  <a:srgbClr val="FFFF66"/>
                </a:gs>
                <a:gs pos="100000">
                  <a:srgbClr val="F5FFE6"/>
                </a:gs>
              </a:gsLst>
              <a:lin ang="5400000" scaled="1"/>
            </a:gradFill>
            <a:ln w="9525">
              <a:solidFill>
                <a:srgbClr val="FF9900"/>
              </a:solidFill>
              <a:round/>
              <a:headEnd/>
              <a:tailEnd/>
            </a:ln>
            <a:effectLst>
              <a:outerShdw dist="20000" dir="5400000" rotWithShape="0">
                <a:srgbClr val="000000">
                  <a:alpha val="37999"/>
                </a:srgbClr>
              </a:outerShdw>
            </a:effectLst>
          </p:spPr>
          <p:txBody>
            <a:bodyPr lIns="54000" rIns="54000"/>
            <a:lstStyle/>
            <a:p>
              <a:pPr>
                <a:defRPr/>
              </a:pPr>
              <a:endParaRPr lang="zh-CN" altLang="en-US" b="0"/>
            </a:p>
          </p:txBody>
        </p:sp>
        <p:sp>
          <p:nvSpPr>
            <p:cNvPr id="6" name="AutoShape 124"/>
            <p:cNvSpPr>
              <a:spLocks noChangeArrowheads="1"/>
            </p:cNvSpPr>
            <p:nvPr/>
          </p:nvSpPr>
          <p:spPr bwMode="auto">
            <a:xfrm>
              <a:off x="2392" y="2408"/>
              <a:ext cx="136" cy="91"/>
            </a:xfrm>
            <a:prstGeom prst="foldedCorner">
              <a:avLst>
                <a:gd name="adj" fmla="val 37500"/>
              </a:avLst>
            </a:prstGeom>
            <a:gradFill rotWithShape="1">
              <a:gsLst>
                <a:gs pos="0">
                  <a:srgbClr val="FFFF66"/>
                </a:gs>
                <a:gs pos="100000">
                  <a:srgbClr val="F5FFE6"/>
                </a:gs>
              </a:gsLst>
              <a:lin ang="5400000" scaled="1"/>
            </a:gradFill>
            <a:ln w="9525">
              <a:solidFill>
                <a:srgbClr val="FF9900"/>
              </a:solidFill>
              <a:round/>
              <a:headEnd/>
              <a:tailEnd/>
            </a:ln>
            <a:effectLst>
              <a:outerShdw dist="20000" dir="5400000" rotWithShape="0">
                <a:srgbClr val="000000">
                  <a:alpha val="37999"/>
                </a:srgbClr>
              </a:outerShdw>
            </a:effectLst>
          </p:spPr>
          <p:txBody>
            <a:bodyPr lIns="54000" rIns="54000"/>
            <a:lstStyle/>
            <a:p>
              <a:pPr>
                <a:defRPr/>
              </a:pPr>
              <a:endParaRPr lang="zh-CN" altLang="en-US" b="0"/>
            </a:p>
          </p:txBody>
        </p:sp>
        <p:sp>
          <p:nvSpPr>
            <p:cNvPr id="7" name="AutoShape 124"/>
            <p:cNvSpPr>
              <a:spLocks noChangeArrowheads="1"/>
            </p:cNvSpPr>
            <p:nvPr/>
          </p:nvSpPr>
          <p:spPr bwMode="auto">
            <a:xfrm>
              <a:off x="2210" y="1902"/>
              <a:ext cx="136" cy="91"/>
            </a:xfrm>
            <a:prstGeom prst="foldedCorner">
              <a:avLst>
                <a:gd name="adj" fmla="val 37500"/>
              </a:avLst>
            </a:prstGeom>
            <a:gradFill rotWithShape="1">
              <a:gsLst>
                <a:gs pos="0">
                  <a:srgbClr val="FFFF66"/>
                </a:gs>
                <a:gs pos="100000">
                  <a:srgbClr val="F5FFE6"/>
                </a:gs>
              </a:gsLst>
              <a:lin ang="5400000" scaled="1"/>
            </a:gradFill>
            <a:ln w="9525">
              <a:solidFill>
                <a:srgbClr val="FF9900"/>
              </a:solidFill>
              <a:round/>
              <a:headEnd/>
              <a:tailEnd/>
            </a:ln>
            <a:effectLst>
              <a:outerShdw dist="20000" dir="5400000" rotWithShape="0">
                <a:srgbClr val="000000">
                  <a:alpha val="37999"/>
                </a:srgbClr>
              </a:outerShdw>
            </a:effectLst>
          </p:spPr>
          <p:txBody>
            <a:bodyPr lIns="54000" rIns="54000"/>
            <a:lstStyle/>
            <a:p>
              <a:pPr>
                <a:defRPr/>
              </a:pPr>
              <a:endParaRPr lang="zh-CN" altLang="en-US" b="0"/>
            </a:p>
          </p:txBody>
        </p:sp>
        <p:grpSp>
          <p:nvGrpSpPr>
            <p:cNvPr id="19884" name="Group 448"/>
            <p:cNvGrpSpPr>
              <a:grpSpLocks/>
            </p:cNvGrpSpPr>
            <p:nvPr/>
          </p:nvGrpSpPr>
          <p:grpSpPr bwMode="auto">
            <a:xfrm>
              <a:off x="2472" y="1812"/>
              <a:ext cx="702" cy="534"/>
              <a:chOff x="3030" y="1410"/>
              <a:chExt cx="702" cy="534"/>
            </a:xfrm>
          </p:grpSpPr>
          <p:pic>
            <p:nvPicPr>
              <p:cNvPr id="19905" name="Picture 449" descr="ANd9GcRjrvbZ9o0h8HeYSTZvAN11QRz7qzlSWdBCd_iGa_G4B8qV2-Q&amp;t=1&amp;usg=__ysCXeYNbNfb0lCnvaRuwzYlWOwg="/>
              <p:cNvPicPr>
                <a:picLocks noChangeAspect="1" noChangeArrowheads="1"/>
              </p:cNvPicPr>
              <p:nvPr/>
            </p:nvPicPr>
            <p:blipFill>
              <a:blip r:embed="rId15" cstate="print"/>
              <a:srcRect/>
              <a:stretch>
                <a:fillRect/>
              </a:stretch>
            </p:blipFill>
            <p:spPr bwMode="auto">
              <a:xfrm>
                <a:off x="3030" y="1410"/>
                <a:ext cx="702" cy="534"/>
              </a:xfrm>
              <a:prstGeom prst="rect">
                <a:avLst/>
              </a:prstGeom>
              <a:noFill/>
            </p:spPr>
          </p:pic>
          <p:sp>
            <p:nvSpPr>
              <p:cNvPr id="114" name="文本框 35"/>
              <p:cNvSpPr txBox="1">
                <a:spLocks noChangeArrowheads="1"/>
              </p:cNvSpPr>
              <p:nvPr/>
            </p:nvSpPr>
            <p:spPr bwMode="auto">
              <a:xfrm>
                <a:off x="3126" y="1526"/>
                <a:ext cx="540" cy="351"/>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lnSpc>
                    <a:spcPts val="1500"/>
                  </a:lnSpc>
                </a:pPr>
                <a:r>
                  <a:rPr lang="en-US" altLang="ja-JP" sz="1200" b="0">
                    <a:ea typeface="ＭＳ Ｐゴシック" pitchFamily="34" charset="-128"/>
                  </a:rPr>
                  <a:t>Core Network</a:t>
                </a:r>
              </a:p>
            </p:txBody>
          </p:sp>
        </p:grpSp>
        <p:graphicFrame>
          <p:nvGraphicFramePr>
            <p:cNvPr id="19907" name="Object 451"/>
            <p:cNvGraphicFramePr>
              <a:graphicFrameLocks noChangeAspect="1"/>
            </p:cNvGraphicFramePr>
            <p:nvPr/>
          </p:nvGraphicFramePr>
          <p:xfrm>
            <a:off x="2573" y="1550"/>
            <a:ext cx="301" cy="409"/>
          </p:xfrm>
          <a:graphic>
            <a:graphicData uri="http://schemas.openxmlformats.org/presentationml/2006/ole">
              <p:oleObj spid="_x0000_s151636" name="Visio" r:id="rId18" imgW="367453" imgH="497703" progId="">
                <p:embed/>
              </p:oleObj>
            </a:graphicData>
          </a:graphic>
        </p:graphicFrame>
        <p:sp>
          <p:nvSpPr>
            <p:cNvPr id="62631" name="Text Box 167"/>
            <p:cNvSpPr txBox="1">
              <a:spLocks noChangeArrowheads="1"/>
            </p:cNvSpPr>
            <p:nvPr/>
          </p:nvSpPr>
          <p:spPr bwMode="auto">
            <a:xfrm>
              <a:off x="2126" y="1567"/>
              <a:ext cx="591" cy="150"/>
            </a:xfrm>
            <a:prstGeom prst="rect">
              <a:avLst/>
            </a:prstGeom>
            <a:noFill/>
            <a:ln w="9525">
              <a:noFill/>
              <a:miter lim="800000"/>
              <a:headEnd/>
              <a:tailEnd/>
            </a:ln>
            <a:effectLst>
              <a:prstShdw prst="shdw17" dist="17961" dir="2700000">
                <a:srgbClr val="2F4D71"/>
              </a:prstShdw>
            </a:effectLst>
          </p:spPr>
          <p:txBody>
            <a:bodyPr/>
            <a:lstStyle/>
            <a:p>
              <a:pPr>
                <a:spcBef>
                  <a:spcPct val="50000"/>
                </a:spcBef>
              </a:pPr>
              <a:r>
                <a:rPr lang="en-US" altLang="zh-CN" sz="1200" b="0">
                  <a:latin typeface="Calibri" pitchFamily="34" charset="0"/>
                </a:rPr>
                <a:t>CN</a:t>
              </a:r>
              <a:r>
                <a:rPr lang="en-US" altLang="zh-CN" sz="1400" b="0">
                  <a:latin typeface="Calibri" pitchFamily="34" charset="0"/>
                </a:rPr>
                <a:t> </a:t>
              </a:r>
              <a:r>
                <a:rPr lang="en-US" altLang="zh-CN" sz="1200" b="0">
                  <a:latin typeface="Calibri" pitchFamily="34" charset="0"/>
                </a:rPr>
                <a:t>node</a:t>
              </a: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a:xfrm>
                <a:off x="392113" y="1214438"/>
                <a:ext cx="8359775" cy="4929187"/>
              </a:xfrm>
            </p:spPr>
            <p:txBody>
              <a:bodyPr/>
              <a:lstStyle/>
              <a:p>
                <a:r>
                  <a:rPr lang="en-US" altLang="zh-CN" dirty="0" smtClean="0"/>
                  <a:t>Our objective is to maximize sum rate and coordinate the interference between cellular and D2D UEs.</a:t>
                </a:r>
              </a:p>
              <a:p>
                <a:r>
                  <a:rPr lang="en-US" altLang="zh-CN" dirty="0"/>
                  <a:t>We define </a:t>
                </a:r>
                <a:r>
                  <a:rPr lang="en-US" altLang="zh-CN" i="1" dirty="0"/>
                  <a:t>D </a:t>
                </a:r>
                <a:r>
                  <a:rPr lang="en-US" altLang="zh-CN" dirty="0"/>
                  <a:t>as a package of variables representing the index of D2D pairs that share </a:t>
                </a:r>
                <a:r>
                  <a:rPr lang="en-US" altLang="zh-CN" dirty="0" smtClean="0"/>
                  <a:t>the same </a:t>
                </a:r>
                <a:r>
                  <a:rPr lang="en-US" altLang="zh-CN" dirty="0"/>
                  <a:t>resources</a:t>
                </a:r>
                <a:r>
                  <a:rPr lang="en-US" altLang="zh-CN" dirty="0" smtClean="0"/>
                  <a:t>.</a:t>
                </a:r>
              </a:p>
              <a:p>
                <a:r>
                  <a:rPr lang="en-US" altLang="zh-CN" dirty="0"/>
                  <a:t>if the </a:t>
                </a:r>
                <a:r>
                  <a:rPr lang="en-US" altLang="zh-CN" dirty="0" smtClean="0"/>
                  <a:t>members of </a:t>
                </a:r>
                <a:r>
                  <a:rPr lang="en-US" altLang="zh-CN" dirty="0"/>
                  <a:t>the </a:t>
                </a:r>
                <a:r>
                  <a:rPr lang="en-US" altLang="zh-CN" i="1" dirty="0"/>
                  <a:t>k</a:t>
                </a:r>
                <a:r>
                  <a:rPr lang="en-US" altLang="zh-CN" dirty="0"/>
                  <a:t>-</a:t>
                </a:r>
                <a:r>
                  <a:rPr lang="en-US" altLang="zh-CN" dirty="0" err="1"/>
                  <a:t>th</a:t>
                </a:r>
                <a:r>
                  <a:rPr lang="en-US" altLang="zh-CN" dirty="0" smtClean="0"/>
                  <a:t>D2D </a:t>
                </a:r>
                <a:r>
                  <a:rPr lang="en-US" altLang="zh-CN" dirty="0"/>
                  <a:t>user package share resources with cellular user </a:t>
                </a:r>
                <a:r>
                  <a:rPr lang="en-US" altLang="zh-CN" i="1" dirty="0"/>
                  <a:t>c</a:t>
                </a:r>
                <a:r>
                  <a:rPr lang="en-US" altLang="zh-CN" dirty="0"/>
                  <a:t>, </a:t>
                </a:r>
                <a:r>
                  <a:rPr lang="en-US" altLang="zh-CN" dirty="0" smtClean="0"/>
                  <a:t>the channel </a:t>
                </a:r>
                <a:r>
                  <a:rPr lang="en-US" altLang="zh-CN" dirty="0"/>
                  <a:t>rates of UE </a:t>
                </a:r>
                <a:r>
                  <a:rPr lang="en-US" altLang="zh-CN" i="1" dirty="0"/>
                  <a:t>c </a:t>
                </a:r>
                <a:r>
                  <a:rPr lang="en-US" altLang="zh-CN" dirty="0" smtClean="0"/>
                  <a:t>can </a:t>
                </a:r>
                <a:r>
                  <a:rPr lang="en-US" altLang="zh-CN" dirty="0"/>
                  <a:t>be written </a:t>
                </a:r>
                <a:r>
                  <a:rPr lang="en-US" altLang="zh-CN" dirty="0" smtClean="0"/>
                  <a:t>as</a:t>
                </a:r>
              </a:p>
              <a:p>
                <a:endParaRPr lang="en-US" altLang="zh-CN" dirty="0"/>
              </a:p>
              <a:p>
                <a:endParaRPr lang="en-US" altLang="zh-CN" dirty="0" smtClean="0"/>
              </a:p>
              <a:p>
                <a:endParaRPr lang="en-US" altLang="zh-CN" dirty="0" smtClean="0"/>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𝐵</m:t>
                        </m:r>
                      </m:sub>
                    </m:sSub>
                  </m:oMath>
                </a14:m>
                <a:r>
                  <a:rPr lang="en-US" altLang="zh-CN" b="0" dirty="0" smtClean="0"/>
                  <a:t>,</a:t>
                </a:r>
                <a14:m>
                  <m:oMath xmlns:m="http://schemas.openxmlformats.org/officeDocument/2006/math" xmlns="">
                    <m:r>
                      <a:rPr lang="en-US" altLang="zh-CN" b="0" i="0" dirty="0" smtClean="0">
                        <a:latin typeface="Cambria Math" panose="02040503050406030204" pitchFamily="18" charset="0"/>
                      </a:rPr>
                      <m:t> </m:t>
                    </m:r>
                    <m:sSub>
                      <m:sSubPr>
                        <m:ctrlPr>
                          <a:rPr lang="en-US" altLang="zh-CN" b="0" i="1" dirty="0" smtClean="0">
                            <a:latin typeface="Cambria Math"/>
                          </a:rPr>
                        </m:ctrlPr>
                      </m:sSubPr>
                      <m:e>
                        <m:r>
                          <a:rPr lang="en-US" altLang="zh-CN" b="0" i="1" dirty="0" smtClean="0">
                            <a:latin typeface="Cambria Math" panose="02040503050406030204" pitchFamily="18" charset="0"/>
                          </a:rPr>
                          <m:t>𝑃</m:t>
                        </m:r>
                      </m:e>
                      <m:sub>
                        <m:r>
                          <a:rPr lang="en-US" altLang="zh-CN" b="0" i="1" dirty="0" smtClean="0">
                            <a:latin typeface="Cambria Math" panose="02040503050406030204" pitchFamily="18" charset="0"/>
                          </a:rPr>
                          <m:t>𝑑</m:t>
                        </m:r>
                      </m:sub>
                    </m:sSub>
                    <m:r>
                      <a:rPr lang="en-US" altLang="zh-CN" b="0" i="1" dirty="0" smtClean="0">
                        <a:latin typeface="Cambria Math" panose="02040503050406030204" pitchFamily="18" charset="0"/>
                      </a:rPr>
                      <m:t> </m:t>
                    </m:r>
                  </m:oMath>
                </a14:m>
                <a:r>
                  <a:rPr lang="en-US" altLang="zh-CN" b="0" dirty="0" smtClean="0"/>
                  <a:t> - transmit power of base station and D2D UE d, respectively</a:t>
                </a:r>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𝐵𝑐</m:t>
                        </m:r>
                      </m:sub>
                    </m:sSub>
                  </m:oMath>
                </a14:m>
                <a:r>
                  <a:rPr lang="en-US" altLang="zh-CN" dirty="0" smtClean="0"/>
                  <a:t> - channel response from BS to cellular UE c</a:t>
                </a:r>
              </a:p>
              <a:p>
                <a14:m>
                  <m:oMath xmlns:m="http://schemas.openxmlformats.org/officeDocument/2006/math" xmlns="">
                    <m:sSub>
                      <m:sSubPr>
                        <m:ctrlPr>
                          <a:rPr lang="en-US" altLang="zh-CN" i="1">
                            <a:latin typeface="Cambria Math"/>
                          </a:rPr>
                        </m:ctrlPr>
                      </m:sSubPr>
                      <m:e>
                        <m:r>
                          <a:rPr lang="en-US" altLang="zh-CN" i="1">
                            <a:latin typeface="Cambria Math" panose="02040503050406030204" pitchFamily="18" charset="0"/>
                          </a:rPr>
                          <m:t>h</m:t>
                        </m:r>
                      </m:e>
                      <m:sub>
                        <m:r>
                          <a:rPr lang="en-US" altLang="zh-CN" i="1">
                            <a:latin typeface="Cambria Math" panose="02040503050406030204" pitchFamily="18" charset="0"/>
                          </a:rPr>
                          <m:t>𝐵𝑐</m:t>
                        </m:r>
                      </m:sub>
                    </m:sSub>
                  </m:oMath>
                </a14:m>
                <a:r>
                  <a:rPr lang="en-US" altLang="zh-CN" dirty="0"/>
                  <a:t> - channel response from </a:t>
                </a:r>
                <a:r>
                  <a:rPr lang="en-US" altLang="zh-CN" dirty="0" smtClean="0"/>
                  <a:t>D2D UE d </a:t>
                </a:r>
                <a:r>
                  <a:rPr lang="en-US" altLang="zh-CN" dirty="0"/>
                  <a:t>to cellular UE c</a:t>
                </a:r>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oMath>
                </a14:m>
                <a:r>
                  <a:rPr lang="en-US" altLang="zh-CN" dirty="0" smtClean="0"/>
                  <a:t> - thermal noise power</a:t>
                </a:r>
                <a:endParaRPr lang="en-US" altLang="zh-CN"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392113" y="1214438"/>
                <a:ext cx="8359775" cy="4929187"/>
              </a:xfrm>
              <a:blipFill rotWithShape="0">
                <a:blip r:embed="rId2"/>
                <a:stretch>
                  <a:fillRect l="-1822" t="-1731"/>
                </a:stretch>
              </a:blipFill>
            </p:spPr>
            <p:txBody>
              <a:bodyPr/>
              <a:lstStyle/>
              <a:p>
                <a:r>
                  <a:rPr lang="zh-CN" altLang="en-US">
                    <a:noFill/>
                  </a:rPr>
                  <a:t> </a:t>
                </a:r>
              </a:p>
            </p:txBody>
          </p:sp>
        </mc:Fallback>
      </mc:AlternateContent>
      <p:pic>
        <p:nvPicPr>
          <p:cNvPr id="6" name="图片 5"/>
          <p:cNvPicPr>
            <a:picLocks noChangeAspect="1"/>
          </p:cNvPicPr>
          <p:nvPr/>
        </p:nvPicPr>
        <p:blipFill>
          <a:blip r:embed="rId3"/>
          <a:stretch>
            <a:fillRect/>
          </a:stretch>
        </p:blipFill>
        <p:spPr>
          <a:xfrm>
            <a:off x="2653599" y="3429000"/>
            <a:ext cx="3848100" cy="1028700"/>
          </a:xfrm>
          <a:prstGeom prst="rect">
            <a:avLst/>
          </a:prstGeom>
        </p:spPr>
      </p:pic>
    </p:spTree>
    <p:extLst>
      <p:ext uri="{BB962C8B-B14F-4D97-AF65-F5344CB8AC3E}">
        <p14:creationId xmlns="" xmlns:p14="http://schemas.microsoft.com/office/powerpoint/2010/main" val="22235276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sp>
        <p:nvSpPr>
          <p:cNvPr id="3" name="内容占位符 2"/>
          <p:cNvSpPr>
            <a:spLocks noGrp="1"/>
          </p:cNvSpPr>
          <p:nvPr>
            <p:ph idx="1"/>
          </p:nvPr>
        </p:nvSpPr>
        <p:spPr/>
        <p:txBody>
          <a:bodyPr/>
          <a:lstStyle/>
          <a:p>
            <a:r>
              <a:rPr lang="en-US" altLang="zh-CN" dirty="0"/>
              <a:t>W</a:t>
            </a:r>
            <a:r>
              <a:rPr lang="en-US" altLang="zh-CN" dirty="0" smtClean="0"/>
              <a:t>hen </a:t>
            </a:r>
            <a:r>
              <a:rPr lang="en-US" altLang="zh-CN" dirty="0"/>
              <a:t>assigning resources of UE </a:t>
            </a:r>
            <a:r>
              <a:rPr lang="en-US" altLang="zh-CN" i="1" dirty="0"/>
              <a:t>c </a:t>
            </a:r>
            <a:r>
              <a:rPr lang="en-US" altLang="zh-CN" dirty="0"/>
              <a:t>to the </a:t>
            </a:r>
            <a:r>
              <a:rPr lang="en-US" altLang="zh-CN" i="1" dirty="0"/>
              <a:t>k</a:t>
            </a:r>
            <a:r>
              <a:rPr lang="en-US" altLang="zh-CN" dirty="0"/>
              <a:t>-</a:t>
            </a:r>
            <a:r>
              <a:rPr lang="en-US" altLang="zh-CN" dirty="0" err="1"/>
              <a:t>th</a:t>
            </a:r>
            <a:r>
              <a:rPr lang="en-US" altLang="zh-CN" dirty="0"/>
              <a:t> package of </a:t>
            </a:r>
            <a:r>
              <a:rPr lang="en-US" altLang="zh-CN" dirty="0" smtClean="0"/>
              <a:t>D2D pairs</a:t>
            </a:r>
            <a:r>
              <a:rPr lang="en-US" altLang="zh-CN" dirty="0"/>
              <a:t>, the channel rate is given </a:t>
            </a:r>
            <a:r>
              <a:rPr lang="en-US" altLang="zh-CN" dirty="0" smtClean="0"/>
              <a:t>by</a:t>
            </a:r>
          </a:p>
          <a:p>
            <a:endParaRPr lang="en-US" altLang="zh-CN" dirty="0"/>
          </a:p>
          <a:p>
            <a:endParaRPr lang="en-US" altLang="zh-CN" dirty="0" smtClean="0"/>
          </a:p>
          <a:p>
            <a:endParaRPr lang="en-US" altLang="zh-CN" dirty="0"/>
          </a:p>
          <a:p>
            <a:r>
              <a:rPr lang="en-US" altLang="zh-CN" dirty="0" smtClean="0"/>
              <a:t>The pay price for the </a:t>
            </a:r>
            <a:r>
              <a:rPr lang="en-US" altLang="zh-CN" i="1" dirty="0" smtClean="0"/>
              <a:t>k</a:t>
            </a:r>
            <a:r>
              <a:rPr lang="en-US" altLang="zh-CN" dirty="0" smtClean="0"/>
              <a:t>-</a:t>
            </a:r>
            <a:r>
              <a:rPr lang="en-US" altLang="zh-CN" dirty="0" err="1" smtClean="0"/>
              <a:t>th</a:t>
            </a:r>
            <a:r>
              <a:rPr lang="en-US" altLang="zh-CN" dirty="0" smtClean="0"/>
              <a:t> package is </a:t>
            </a:r>
          </a:p>
          <a:p>
            <a:endParaRPr lang="en-US" altLang="zh-CN" dirty="0"/>
          </a:p>
          <a:p>
            <a:endParaRPr lang="en-US" altLang="zh-CN" dirty="0" smtClean="0"/>
          </a:p>
          <a:p>
            <a:r>
              <a:rPr lang="en-US" altLang="zh-CN" i="1" dirty="0" smtClean="0"/>
              <a:t>p(d) </a:t>
            </a:r>
            <a:r>
              <a:rPr lang="en-US" altLang="zh-CN" dirty="0" smtClean="0"/>
              <a:t>is unit price</a:t>
            </a:r>
          </a:p>
          <a:p>
            <a:r>
              <a:rPr lang="en-US" altLang="zh-CN" dirty="0" smtClean="0"/>
              <a:t>The utility function of bidder </a:t>
            </a:r>
            <a:r>
              <a:rPr lang="en-US" altLang="zh-CN" i="1" dirty="0" smtClean="0"/>
              <a:t>c </a:t>
            </a:r>
            <a:r>
              <a:rPr lang="en-US" altLang="zh-CN" dirty="0" smtClean="0"/>
              <a:t>for package </a:t>
            </a:r>
            <a:r>
              <a:rPr lang="en-US" altLang="zh-CN" i="1" dirty="0" smtClean="0"/>
              <a:t>k</a:t>
            </a:r>
            <a:r>
              <a:rPr lang="en-US" altLang="zh-CN" dirty="0" smtClean="0"/>
              <a:t> is</a:t>
            </a:r>
          </a:p>
          <a:p>
            <a:endParaRPr lang="en-US" altLang="zh-CN" dirty="0" smtClean="0"/>
          </a:p>
          <a:p>
            <a:endParaRPr lang="en-US" altLang="zh-CN" dirty="0" smtClean="0"/>
          </a:p>
          <a:p>
            <a:endParaRPr lang="zh-CN" altLang="en-US" dirty="0"/>
          </a:p>
        </p:txBody>
      </p:sp>
      <p:pic>
        <p:nvPicPr>
          <p:cNvPr id="4" name="图片 3"/>
          <p:cNvPicPr>
            <a:picLocks noChangeAspect="1"/>
          </p:cNvPicPr>
          <p:nvPr/>
        </p:nvPicPr>
        <p:blipFill>
          <a:blip r:embed="rId2"/>
          <a:stretch>
            <a:fillRect/>
          </a:stretch>
        </p:blipFill>
        <p:spPr>
          <a:xfrm>
            <a:off x="180975" y="1916832"/>
            <a:ext cx="8782050" cy="1066800"/>
          </a:xfrm>
          <a:prstGeom prst="rect">
            <a:avLst/>
          </a:prstGeom>
        </p:spPr>
      </p:pic>
      <p:pic>
        <p:nvPicPr>
          <p:cNvPr id="5" name="图片 4"/>
          <p:cNvPicPr>
            <a:picLocks noChangeAspect="1"/>
          </p:cNvPicPr>
          <p:nvPr/>
        </p:nvPicPr>
        <p:blipFill>
          <a:blip r:embed="rId3"/>
          <a:stretch>
            <a:fillRect/>
          </a:stretch>
        </p:blipFill>
        <p:spPr>
          <a:xfrm>
            <a:off x="2990850" y="3412276"/>
            <a:ext cx="3162300" cy="771525"/>
          </a:xfrm>
          <a:prstGeom prst="rect">
            <a:avLst/>
          </a:prstGeom>
        </p:spPr>
      </p:pic>
      <p:pic>
        <p:nvPicPr>
          <p:cNvPr id="6" name="图片 5"/>
          <p:cNvPicPr>
            <a:picLocks noChangeAspect="1"/>
          </p:cNvPicPr>
          <p:nvPr/>
        </p:nvPicPr>
        <p:blipFill>
          <a:blip r:embed="rId4"/>
          <a:stretch>
            <a:fillRect/>
          </a:stretch>
        </p:blipFill>
        <p:spPr>
          <a:xfrm>
            <a:off x="3309937" y="4897013"/>
            <a:ext cx="2524125" cy="533400"/>
          </a:xfrm>
          <a:prstGeom prst="rect">
            <a:avLst/>
          </a:prstGeom>
        </p:spPr>
      </p:pic>
    </p:spTree>
    <p:extLst>
      <p:ext uri="{BB962C8B-B14F-4D97-AF65-F5344CB8AC3E}">
        <p14:creationId xmlns="" xmlns:p14="http://schemas.microsoft.com/office/powerpoint/2010/main" val="11849486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Resource Allocation Algorithm</a:t>
            </a:r>
            <a:endParaRPr lang="zh-CN" altLang="en-US" dirty="0"/>
          </a:p>
        </p:txBody>
      </p:sp>
      <p:sp>
        <p:nvSpPr>
          <p:cNvPr id="3" name="内容占位符 2"/>
          <p:cNvSpPr>
            <a:spLocks noGrp="1"/>
          </p:cNvSpPr>
          <p:nvPr>
            <p:ph idx="1"/>
          </p:nvPr>
        </p:nvSpPr>
        <p:spPr/>
        <p:txBody>
          <a:bodyPr/>
          <a:lstStyle/>
          <a:p>
            <a:r>
              <a:rPr lang="en-US" altLang="zh-CN" dirty="0" smtClean="0">
                <a:solidFill>
                  <a:srgbClr val="0070C0"/>
                </a:solidFill>
              </a:rPr>
              <a:t>Basic ideas</a:t>
            </a:r>
          </a:p>
          <a:p>
            <a:r>
              <a:rPr lang="en-US" altLang="zh-CN" dirty="0" smtClean="0"/>
              <a:t>The auction is based on ask prices. We use linear price for its simplicity and efficiency.</a:t>
            </a:r>
          </a:p>
          <a:p>
            <a:r>
              <a:rPr lang="en-US" altLang="zh-CN" dirty="0"/>
              <a:t>Because of the interference from D2D </a:t>
            </a:r>
            <a:r>
              <a:rPr lang="en-US" altLang="zh-CN" dirty="0" smtClean="0"/>
              <a:t>links, cellular </a:t>
            </a:r>
            <a:r>
              <a:rPr lang="en-US" altLang="zh-CN" dirty="0"/>
              <a:t>channels should guarantee the performance of </a:t>
            </a:r>
            <a:r>
              <a:rPr lang="en-US" altLang="zh-CN" dirty="0" smtClean="0"/>
              <a:t>cellular system. </a:t>
            </a:r>
            <a:r>
              <a:rPr lang="en-US" altLang="zh-CN" dirty="0"/>
              <a:t>Hence, we </a:t>
            </a:r>
            <a:r>
              <a:rPr lang="en-US" altLang="zh-CN" dirty="0" smtClean="0"/>
              <a:t>consider a </a:t>
            </a:r>
            <a:r>
              <a:rPr lang="en-US" altLang="zh-CN" dirty="0"/>
              <a:t>descending price criterion in the algorithm</a:t>
            </a:r>
            <a:r>
              <a:rPr lang="en-US" altLang="zh-CN" dirty="0" smtClean="0"/>
              <a:t>.</a:t>
            </a:r>
          </a:p>
          <a:p>
            <a:r>
              <a:rPr lang="en-US" altLang="zh-CN" dirty="0"/>
              <a:t>Prices </a:t>
            </a:r>
            <a:r>
              <a:rPr lang="en-US" altLang="zh-CN" dirty="0" smtClean="0"/>
              <a:t>update by </a:t>
            </a:r>
            <a:r>
              <a:rPr lang="en-US" altLang="zh-CN" dirty="0"/>
              <a:t>a greedy mode that once a bidder submits a bid for </a:t>
            </a:r>
            <a:r>
              <a:rPr lang="en-US" altLang="zh-CN" dirty="0" smtClean="0"/>
              <a:t>items or </a:t>
            </a:r>
            <a:r>
              <a:rPr lang="en-US" altLang="zh-CN" dirty="0"/>
              <a:t>packages the corresponding prices are fixed, otherwise </a:t>
            </a:r>
            <a:r>
              <a:rPr lang="en-US" altLang="zh-CN" dirty="0" smtClean="0"/>
              <a:t>the prices </a:t>
            </a:r>
            <a:r>
              <a:rPr lang="en-US" altLang="zh-CN" dirty="0"/>
              <a:t>are decreased.</a:t>
            </a:r>
            <a:endParaRPr lang="en-US" altLang="zh-CN" dirty="0" smtClean="0"/>
          </a:p>
          <a:p>
            <a:endParaRPr lang="zh-CN" altLang="en-US" dirty="0"/>
          </a:p>
        </p:txBody>
      </p:sp>
    </p:spTree>
    <p:extLst>
      <p:ext uri="{BB962C8B-B14F-4D97-AF65-F5344CB8AC3E}">
        <p14:creationId xmlns="" xmlns:p14="http://schemas.microsoft.com/office/powerpoint/2010/main" val="12965830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Resource Allocation Algorithm</a:t>
            </a:r>
            <a:endParaRPr lang="zh-CN" altLang="en-US"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a:xfrm>
                <a:off x="392112" y="963929"/>
                <a:ext cx="8359775" cy="4929187"/>
              </a:xfrm>
            </p:spPr>
            <p:txBody>
              <a:bodyPr/>
              <a:lstStyle/>
              <a:p>
                <a:pPr marL="457200" indent="-457200">
                  <a:buFont typeface="+mj-lt"/>
                  <a:buAutoNum type="arabicPeriod"/>
                </a:pPr>
                <a:r>
                  <a:rPr lang="en-US" altLang="zh-CN" dirty="0" smtClean="0"/>
                  <a:t>The </a:t>
                </a:r>
                <a:r>
                  <a:rPr lang="en-US" altLang="zh-CN" dirty="0"/>
                  <a:t>BS collects the </a:t>
                </a:r>
                <a:r>
                  <a:rPr lang="en-US" altLang="zh-CN" dirty="0" smtClean="0"/>
                  <a:t>location information </a:t>
                </a:r>
                <a:r>
                  <a:rPr lang="en-US" altLang="zh-CN" dirty="0"/>
                  <a:t>of all the D2D pairs. In addition, the </a:t>
                </a:r>
                <a:r>
                  <a:rPr lang="en-US" altLang="zh-CN" dirty="0" smtClean="0"/>
                  <a:t>round index </a:t>
                </a:r>
                <a:r>
                  <a:rPr lang="en-US" altLang="zh-CN" dirty="0"/>
                  <a:t>t = 0, the initial ask price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𝑑</m:t>
                    </m:r>
                    <m:r>
                      <a:rPr lang="en-US" altLang="zh-CN" b="0" i="1" smtClean="0">
                        <a:latin typeface="Cambria Math" panose="02040503050406030204" pitchFamily="18" charset="0"/>
                      </a:rPr>
                      <m:t>)</m:t>
                    </m:r>
                  </m:oMath>
                </a14:m>
                <a:r>
                  <a:rPr lang="en-US" altLang="zh-CN" dirty="0"/>
                  <a:t>for each item (</a:t>
                </a:r>
                <a:r>
                  <a:rPr lang="en-US" altLang="zh-CN" dirty="0" smtClean="0"/>
                  <a:t>D2D pair</a:t>
                </a:r>
                <a:r>
                  <a:rPr lang="en-US" altLang="zh-CN" dirty="0"/>
                  <a:t>) d, and the fixed price reduction </a:t>
                </a:r>
                <a14:m>
                  <m:oMath xmlns:m="http://schemas.openxmlformats.org/officeDocument/2006/math" xmlns="">
                    <m:r>
                      <m:rPr>
                        <m:sty m:val="p"/>
                      </m:rPr>
                      <a:rPr lang="en-US" altLang="zh-CN" b="0" i="0" smtClean="0">
                        <a:latin typeface="Cambria Math" panose="02040503050406030204" pitchFamily="18" charset="0"/>
                      </a:rPr>
                      <m:t>Δ</m:t>
                    </m:r>
                  </m:oMath>
                </a14:m>
                <a:r>
                  <a:rPr lang="en-US" altLang="zh-CN" dirty="0" smtClean="0"/>
                  <a:t>&gt;</a:t>
                </a:r>
                <a:r>
                  <a:rPr lang="en-US" altLang="zh-CN" dirty="0"/>
                  <a:t>0 are set up</a:t>
                </a:r>
                <a:r>
                  <a:rPr lang="en-US" altLang="zh-CN" dirty="0" smtClean="0"/>
                  <a:t>.</a:t>
                </a:r>
              </a:p>
              <a:p>
                <a:pPr marL="457200" indent="-457200">
                  <a:buFont typeface="+mj-lt"/>
                  <a:buAutoNum type="arabicPeriod"/>
                </a:pPr>
                <a:r>
                  <a:rPr lang="en-US" altLang="zh-CN" dirty="0" smtClean="0"/>
                  <a:t>Each </a:t>
                </a:r>
                <a:r>
                  <a:rPr lang="en-US" altLang="zh-CN" dirty="0"/>
                  <a:t>bidder submits </a:t>
                </a:r>
                <a:r>
                  <a:rPr lang="en-US" altLang="zh-CN" dirty="0" smtClean="0"/>
                  <a:t>bids, which </a:t>
                </a:r>
                <a:r>
                  <a:rPr lang="en-US" altLang="zh-CN" dirty="0"/>
                  <a:t>consist of its desired packages and the </a:t>
                </a:r>
                <a:r>
                  <a:rPr lang="en-US" altLang="zh-CN" dirty="0" smtClean="0"/>
                  <a:t>corresponding pay </a:t>
                </a:r>
                <a:r>
                  <a:rPr lang="en-US" altLang="zh-CN" dirty="0"/>
                  <a:t>prices</a:t>
                </a:r>
                <a:r>
                  <a:rPr lang="en-US" altLang="zh-CN" dirty="0" smtClean="0"/>
                  <a:t>. </a:t>
                </a:r>
              </a:p>
              <a:p>
                <a:pPr marL="457200" indent="-457200">
                  <a:buFont typeface="+mj-lt"/>
                  <a:buAutoNum type="arabicPeriod"/>
                </a:pPr>
                <a:r>
                  <a:rPr lang="en-US" altLang="zh-CN" dirty="0" smtClean="0"/>
                  <a:t>Bidder </a:t>
                </a:r>
                <a:r>
                  <a:rPr lang="en-US" altLang="zh-CN" dirty="0"/>
                  <a:t>c bids for package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𝑘</m:t>
                        </m:r>
                      </m:sub>
                    </m:sSub>
                  </m:oMath>
                </a14:m>
                <a:r>
                  <a:rPr lang="en-US" altLang="zh-CN" dirty="0"/>
                  <a:t>as long as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𝑈</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m:t>
                    </m:r>
                  </m:oMath>
                </a14:m>
                <a:r>
                  <a:rPr lang="en-US" altLang="zh-CN" dirty="0"/>
                  <a:t>≥ 0</a:t>
                </a:r>
                <a:r>
                  <a:rPr lang="en-US" altLang="zh-CN" dirty="0" smtClean="0"/>
                  <a:t>.</a:t>
                </a:r>
              </a:p>
              <a:p>
                <a:pPr marL="457200" indent="-457200">
                  <a:buFont typeface="+mj-lt"/>
                  <a:buAutoNum type="arabicPeriod"/>
                </a:pPr>
                <a:r>
                  <a:rPr lang="en-US" altLang="zh-CN" dirty="0" smtClean="0"/>
                  <a:t>If the goods exceeds the demand </a:t>
                </a:r>
                <a:r>
                  <a:rPr lang="en-US" altLang="zh-CN" dirty="0"/>
                  <a:t>of bidders, the BS sets t = t+1, </a:t>
                </a:r>
                <a:r>
                  <a:rPr lang="en-US" altLang="zh-CN" dirty="0" smtClean="0"/>
                  <a:t>p</a:t>
                </a:r>
                <a:r>
                  <a:rPr lang="en-US" altLang="zh-CN" baseline="-25000" dirty="0" smtClean="0"/>
                  <a:t>t+1</a:t>
                </a:r>
                <a:r>
                  <a:rPr lang="en-US" altLang="zh-CN" dirty="0" smtClean="0"/>
                  <a:t>(d</a:t>
                </a:r>
                <a:r>
                  <a:rPr lang="en-US" altLang="zh-CN" dirty="0"/>
                  <a:t>) = </a:t>
                </a:r>
                <a:r>
                  <a:rPr lang="en-US" altLang="zh-CN" dirty="0" err="1"/>
                  <a:t>p</a:t>
                </a:r>
                <a:r>
                  <a:rPr lang="en-US" altLang="zh-CN" baseline="-25000" dirty="0" err="1"/>
                  <a:t>t</a:t>
                </a:r>
                <a:r>
                  <a:rPr lang="en-US" altLang="zh-CN" dirty="0"/>
                  <a:t>(d)</a:t>
                </a:r>
                <a:r>
                  <a:rPr lang="en-US" altLang="zh-CN" dirty="0" smtClean="0"/>
                  <a:t>−</a:t>
                </a:r>
                <a14:m>
                  <m:oMath xmlns:m="http://schemas.openxmlformats.org/officeDocument/2006/math" xmlns="">
                    <m:r>
                      <m:rPr>
                        <m:sty m:val="p"/>
                      </m:rPr>
                      <a:rPr lang="en-US" altLang="zh-CN" b="0" i="0" smtClean="0">
                        <a:latin typeface="Cambria Math" panose="02040503050406030204" pitchFamily="18" charset="0"/>
                      </a:rPr>
                      <m:t>Δ</m:t>
                    </m:r>
                  </m:oMath>
                </a14:m>
                <a:r>
                  <a:rPr lang="en-US" altLang="zh-CN" dirty="0" smtClean="0"/>
                  <a:t>, where </a:t>
                </a:r>
                <a:r>
                  <a:rPr lang="en-US" altLang="zh-CN" dirty="0"/>
                  <a:t>d is the over-supplied item, and the auction moves </a:t>
                </a:r>
                <a:r>
                  <a:rPr lang="en-US" altLang="zh-CN" dirty="0" smtClean="0"/>
                  <a:t>on to </a:t>
                </a:r>
                <a:r>
                  <a:rPr lang="en-US" altLang="zh-CN" dirty="0"/>
                  <a:t>the next </a:t>
                </a:r>
                <a:r>
                  <a:rPr lang="en-US" altLang="zh-CN" dirty="0" smtClean="0"/>
                  <a:t>round.</a:t>
                </a:r>
              </a:p>
              <a:p>
                <a:pPr marL="457200" indent="-457200">
                  <a:buFont typeface="+mj-lt"/>
                  <a:buAutoNum type="arabicPeriod"/>
                </a:pPr>
                <a:r>
                  <a:rPr lang="en-US" altLang="zh-CN" dirty="0" smtClean="0"/>
                  <a:t>If the bidder </a:t>
                </a:r>
                <a:r>
                  <a:rPr lang="en-US" altLang="zh-CN" dirty="0"/>
                  <a:t>submits a </a:t>
                </a:r>
                <a:r>
                  <a:rPr lang="en-US" altLang="zh-CN" dirty="0" smtClean="0"/>
                  <a:t>valid bid for a </a:t>
                </a:r>
                <a:r>
                  <a:rPr lang="en-US" altLang="zh-CN" dirty="0"/>
                  <a:t>package, the BS allocates the package to the bidder, </a:t>
                </a:r>
                <a:r>
                  <a:rPr lang="en-US" altLang="zh-CN" dirty="0" smtClean="0"/>
                  <a:t>and fixes </a:t>
                </a:r>
                <a:r>
                  <a:rPr lang="en-US" altLang="zh-CN" dirty="0"/>
                  <a:t>the corresponding prices of items</a:t>
                </a:r>
                <a:r>
                  <a:rPr lang="en-US" altLang="zh-CN" dirty="0" smtClean="0"/>
                  <a:t>. </a:t>
                </a:r>
                <a:r>
                  <a:rPr lang="en-US" altLang="zh-CN" dirty="0"/>
                  <a:t>T</a:t>
                </a:r>
                <a:r>
                  <a:rPr lang="en-US" altLang="zh-CN" dirty="0" smtClean="0"/>
                  <a:t>he </a:t>
                </a:r>
                <a:r>
                  <a:rPr lang="en-US" altLang="zh-CN" dirty="0"/>
                  <a:t>bidder is </a:t>
                </a:r>
                <a:r>
                  <a:rPr lang="en-US" altLang="zh-CN" dirty="0" smtClean="0"/>
                  <a:t>not allowed </a:t>
                </a:r>
                <a:r>
                  <a:rPr lang="en-US" altLang="zh-CN" dirty="0"/>
                  <a:t>to participate the following auction </a:t>
                </a:r>
                <a:r>
                  <a:rPr lang="en-US" altLang="zh-CN" dirty="0" smtClean="0"/>
                  <a:t>rounds.</a:t>
                </a:r>
              </a:p>
              <a:p>
                <a:pPr marL="457200" indent="-457200">
                  <a:buFont typeface="+mj-lt"/>
                  <a:buAutoNum type="arabicPeriod"/>
                </a:pPr>
                <a:r>
                  <a:rPr lang="en-US" altLang="zh-CN" dirty="0" smtClean="0"/>
                  <a:t>If there is </a:t>
                </a:r>
                <a:r>
                  <a:rPr lang="en-US" altLang="zh-CN" dirty="0"/>
                  <a:t>a tie, the BS sets a fine tuning p</a:t>
                </a:r>
                <a:r>
                  <a:rPr lang="en-US" altLang="zh-CN" baseline="-25000" dirty="0"/>
                  <a:t>t+1</a:t>
                </a:r>
                <a:r>
                  <a:rPr lang="en-US" altLang="zh-CN" dirty="0"/>
                  <a:t>(d) = </a:t>
                </a:r>
                <a:r>
                  <a:rPr lang="en-US" altLang="zh-CN" dirty="0" err="1"/>
                  <a:t>p</a:t>
                </a:r>
                <a:r>
                  <a:rPr lang="en-US" altLang="zh-CN" baseline="-25000" dirty="0" err="1"/>
                  <a:t>t</a:t>
                </a:r>
                <a:r>
                  <a:rPr lang="en-US" altLang="zh-CN" dirty="0"/>
                  <a:t>(d)</a:t>
                </a:r>
                <a:r>
                  <a:rPr lang="en-US" altLang="zh-CN" dirty="0" smtClean="0"/>
                  <a:t>+</a:t>
                </a:r>
                <a14:m>
                  <m:oMath xmlns:m="http://schemas.openxmlformats.org/officeDocument/2006/math" xmlns="">
                    <m:r>
                      <a:rPr lang="en-US" altLang="zh-CN" b="0" i="1" smtClean="0">
                        <a:latin typeface="Cambria Math" panose="02040503050406030204" pitchFamily="18" charset="0"/>
                      </a:rPr>
                      <m:t>𝛿</m:t>
                    </m:r>
                    <m:r>
                      <a:rPr lang="en-US" altLang="zh-CN" i="1">
                        <a:latin typeface="Cambria Math" panose="02040503050406030204" pitchFamily="18" charset="0"/>
                      </a:rPr>
                      <m:t> </m:t>
                    </m:r>
                  </m:oMath>
                </a14:m>
                <a:r>
                  <a:rPr lang="en-US" altLang="zh-CN" dirty="0"/>
                  <a:t>where </a:t>
                </a:r>
                <a14:m>
                  <m:oMath xmlns:m="http://schemas.openxmlformats.org/officeDocument/2006/math" xmlns="">
                    <m:r>
                      <a:rPr lang="en-US" altLang="zh-CN" b="0" i="1" smtClean="0">
                        <a:latin typeface="Cambria Math" panose="02040503050406030204" pitchFamily="18" charset="0"/>
                      </a:rPr>
                      <m:t>𝛿</m:t>
                    </m:r>
                  </m:oMath>
                </a14:m>
                <a:r>
                  <a:rPr lang="en-US" altLang="zh-CN" dirty="0"/>
                  <a:t>is the temporary over-demanded </a:t>
                </a:r>
                <a:r>
                  <a:rPr lang="en-US" altLang="zh-CN" dirty="0" smtClean="0"/>
                  <a:t>item.</a:t>
                </a:r>
              </a:p>
              <a:p>
                <a:pPr marL="457200" indent="-457200">
                  <a:buFont typeface="+mj-lt"/>
                  <a:buAutoNum type="arabicPeriod"/>
                </a:pPr>
                <a:r>
                  <a:rPr lang="en-US" altLang="zh-CN" dirty="0" smtClean="0"/>
                  <a:t>If all items are sold, the auction concludes.</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392112" y="963929"/>
                <a:ext cx="8359775" cy="4929187"/>
              </a:xfrm>
              <a:blipFill rotWithShape="0">
                <a:blip r:embed="rId2"/>
                <a:stretch>
                  <a:fillRect l="-1749" t="-1731" r="-1458" b="-7540"/>
                </a:stretch>
              </a:blipFill>
            </p:spPr>
            <p:txBody>
              <a:bodyPr/>
              <a:lstStyle/>
              <a:p>
                <a:r>
                  <a:rPr lang="zh-CN" altLang="en-US">
                    <a:noFill/>
                  </a:rPr>
                  <a:t> </a:t>
                </a:r>
              </a:p>
            </p:txBody>
          </p:sp>
        </mc:Fallback>
      </mc:AlternateContent>
    </p:spTree>
    <p:extLst>
      <p:ext uri="{BB962C8B-B14F-4D97-AF65-F5344CB8AC3E}">
        <p14:creationId xmlns="" xmlns:p14="http://schemas.microsoft.com/office/powerpoint/2010/main" val="16259522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Simulation Parameters</a:t>
            </a:r>
            <a:endParaRPr lang="zh-CN" altLang="en-US" dirty="0"/>
          </a:p>
        </p:txBody>
      </p:sp>
      <p:pic>
        <p:nvPicPr>
          <p:cNvPr id="5" name="内容占位符 4"/>
          <p:cNvPicPr>
            <a:picLocks noGrp="1" noChangeAspect="1"/>
          </p:cNvPicPr>
          <p:nvPr>
            <p:ph idx="1"/>
          </p:nvPr>
        </p:nvPicPr>
        <p:blipFill>
          <a:blip r:embed="rId2"/>
          <a:stretch>
            <a:fillRect/>
          </a:stretch>
        </p:blipFill>
        <p:spPr>
          <a:xfrm>
            <a:off x="1326683" y="1071139"/>
            <a:ext cx="6490634" cy="4436045"/>
          </a:xfrm>
          <a:prstGeom prst="rect">
            <a:avLst/>
          </a:prstGeom>
        </p:spPr>
      </p:pic>
    </p:spTree>
    <p:extLst>
      <p:ext uri="{BB962C8B-B14F-4D97-AF65-F5344CB8AC3E}">
        <p14:creationId xmlns="" xmlns:p14="http://schemas.microsoft.com/office/powerpoint/2010/main" val="915105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Simulation Results</a:t>
            </a:r>
            <a:endParaRPr lang="zh-CN" altLang="en-US" dirty="0"/>
          </a:p>
        </p:txBody>
      </p:sp>
      <p:sp>
        <p:nvSpPr>
          <p:cNvPr id="3" name="内容占位符 2"/>
          <p:cNvSpPr>
            <a:spLocks noGrp="1"/>
          </p:cNvSpPr>
          <p:nvPr>
            <p:ph idx="1"/>
          </p:nvPr>
        </p:nvSpPr>
        <p:spPr/>
        <p:txBody>
          <a:bodyPr/>
          <a:lstStyle/>
          <a:p>
            <a:r>
              <a:rPr lang="en-US" altLang="zh-CN" dirty="0" smtClean="0"/>
              <a:t>Figure: System sum rate for different allocation algorithms</a:t>
            </a:r>
          </a:p>
          <a:p>
            <a:endParaRPr lang="zh-CN" altLang="en-US" dirty="0"/>
          </a:p>
        </p:txBody>
      </p:sp>
      <p:pic>
        <p:nvPicPr>
          <p:cNvPr id="4" name="图片 3"/>
          <p:cNvPicPr>
            <a:picLocks noChangeAspect="1"/>
          </p:cNvPicPr>
          <p:nvPr/>
        </p:nvPicPr>
        <p:blipFill>
          <a:blip r:embed="rId2"/>
          <a:stretch>
            <a:fillRect/>
          </a:stretch>
        </p:blipFill>
        <p:spPr>
          <a:xfrm>
            <a:off x="1919089" y="1613505"/>
            <a:ext cx="5605239" cy="4282469"/>
          </a:xfrm>
          <a:prstGeom prst="rect">
            <a:avLst/>
          </a:prstGeom>
        </p:spPr>
      </p:pic>
    </p:spTree>
    <p:extLst>
      <p:ext uri="{BB962C8B-B14F-4D97-AF65-F5344CB8AC3E}">
        <p14:creationId xmlns="" xmlns:p14="http://schemas.microsoft.com/office/powerpoint/2010/main" val="31951891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Simulation Results</a:t>
            </a:r>
            <a:endParaRPr lang="zh-CN" altLang="en-US" dirty="0"/>
          </a:p>
        </p:txBody>
      </p:sp>
      <p:sp>
        <p:nvSpPr>
          <p:cNvPr id="3" name="内容占位符 2"/>
          <p:cNvSpPr>
            <a:spLocks noGrp="1"/>
          </p:cNvSpPr>
          <p:nvPr>
            <p:ph idx="1"/>
          </p:nvPr>
        </p:nvSpPr>
        <p:spPr/>
        <p:txBody>
          <a:bodyPr/>
          <a:lstStyle/>
          <a:p>
            <a:r>
              <a:rPr lang="en-US" altLang="zh-CN" dirty="0"/>
              <a:t>System sum rate for </a:t>
            </a:r>
            <a:r>
              <a:rPr lang="en-US" altLang="zh-CN" dirty="0" smtClean="0"/>
              <a:t>different </a:t>
            </a:r>
            <a:r>
              <a:rPr lang="en-US" altLang="zh-CN" dirty="0"/>
              <a:t>allocation </a:t>
            </a:r>
            <a:r>
              <a:rPr lang="en-US" altLang="zh-CN" dirty="0" smtClean="0"/>
              <a:t>algorithms.</a:t>
            </a:r>
          </a:p>
          <a:p>
            <a:endParaRPr lang="zh-CN" altLang="en-US" dirty="0"/>
          </a:p>
        </p:txBody>
      </p:sp>
      <p:pic>
        <p:nvPicPr>
          <p:cNvPr id="4" name="图片 3"/>
          <p:cNvPicPr>
            <a:picLocks noChangeAspect="1"/>
          </p:cNvPicPr>
          <p:nvPr/>
        </p:nvPicPr>
        <p:blipFill>
          <a:blip r:embed="rId2"/>
          <a:stretch>
            <a:fillRect/>
          </a:stretch>
        </p:blipFill>
        <p:spPr>
          <a:xfrm>
            <a:off x="1763688" y="1691145"/>
            <a:ext cx="5456099" cy="4171354"/>
          </a:xfrm>
          <a:prstGeom prst="rect">
            <a:avLst/>
          </a:prstGeom>
        </p:spPr>
      </p:pic>
    </p:spTree>
    <p:extLst>
      <p:ext uri="{BB962C8B-B14F-4D97-AF65-F5344CB8AC3E}">
        <p14:creationId xmlns="" xmlns:p14="http://schemas.microsoft.com/office/powerpoint/2010/main" val="28135150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Overview</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Game Theoretical Study</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Variety of Applications: </a:t>
            </a:r>
            <a:r>
              <a:rPr lang="en-US" altLang="zh-CN" sz="2800" b="1" dirty="0" smtClean="0">
                <a:solidFill>
                  <a:srgbClr val="FF0000"/>
                </a:solidFill>
                <a:ea typeface="ＭＳ Ｐゴシック" pitchFamily="34" charset="-128"/>
                <a:cs typeface="Times New Roman" pitchFamily="18" charset="0"/>
              </a:rPr>
              <a:t>D2D-LAN</a:t>
            </a:r>
          </a:p>
          <a:p>
            <a:pPr lvl="1"/>
            <a:r>
              <a:rPr lang="en-US" altLang="zh-CN" sz="2400" b="1" dirty="0" smtClean="0">
                <a:solidFill>
                  <a:srgbClr val="FF0000"/>
                </a:solidFill>
              </a:rPr>
              <a:t>Wireless Vehicular Ad-hoc Networks</a:t>
            </a:r>
          </a:p>
          <a:p>
            <a:pPr lvl="1"/>
            <a:r>
              <a:rPr lang="en-US" altLang="zh-CN" sz="2400" b="1" dirty="0" smtClean="0">
                <a:solidFill>
                  <a:schemeClr val="tx1"/>
                </a:solidFill>
              </a:rPr>
              <a:t>Mobile Social Networks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Conclusions</a:t>
            </a:r>
            <a:endParaRPr lang="en-GB" altLang="zh-CN" sz="2800" dirty="0" smtClean="0">
              <a:ea typeface="ＭＳ Ｐゴシック" pitchFamily="34" charset="-128"/>
              <a:cs typeface="Times New Roman" pitchFamily="18" charset="0"/>
            </a:endParaRPr>
          </a:p>
          <a:p>
            <a:endParaRPr lang="zh-CN" altLang="en-US" sz="28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500034" y="260648"/>
            <a:ext cx="8176422" cy="631379"/>
          </a:xfrm>
          <a:prstGeom prst="rect">
            <a:avLst/>
          </a:prstGeom>
        </p:spPr>
        <p:txBody>
          <a:bodyPr/>
          <a:lstStyle/>
          <a:p>
            <a:pPr algn="ctr"/>
            <a:r>
              <a:rPr lang="en-US" altLang="zh-CN" sz="3000" dirty="0" smtClean="0">
                <a:solidFill>
                  <a:srgbClr val="0070C0"/>
                </a:solidFill>
                <a:ea typeface="华文新魏" pitchFamily="2" charset="-122"/>
                <a:cs typeface="Times New Roman" pitchFamily="18" charset="0"/>
              </a:rPr>
              <a:t>Joint Spectrum Sensing and Channel Access for Collaborative Data Dissemination</a:t>
            </a:r>
            <a:endParaRPr lang="zh-CN" altLang="en-US" sz="3000" dirty="0">
              <a:solidFill>
                <a:srgbClr val="0070C0"/>
              </a:solidFill>
              <a:ea typeface="华文新魏" pitchFamily="2" charset="-122"/>
              <a:cs typeface="Times New Roman" pitchFamily="18" charset="0"/>
            </a:endParaRPr>
          </a:p>
        </p:txBody>
      </p:sp>
      <p:sp>
        <p:nvSpPr>
          <p:cNvPr id="13" name="Text Box 41"/>
          <p:cNvSpPr txBox="1">
            <a:spLocks noChangeArrowheads="1"/>
          </p:cNvSpPr>
          <p:nvPr/>
        </p:nvSpPr>
        <p:spPr bwMode="auto">
          <a:xfrm>
            <a:off x="5748638" y="2276872"/>
            <a:ext cx="3071834" cy="33239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pPr>
            <a:r>
              <a:rPr lang="en-US" altLang="zh-CN" dirty="0" smtClean="0">
                <a:solidFill>
                  <a:srgbClr val="FF0000"/>
                </a:solidFill>
                <a:latin typeface="Arial" charset="0"/>
                <a:ea typeface="宋体" charset="-122"/>
              </a:rPr>
              <a:t>V2R </a:t>
            </a:r>
            <a:r>
              <a:rPr lang="en-US" altLang="zh-CN" dirty="0">
                <a:solidFill>
                  <a:srgbClr val="0099FF"/>
                </a:solidFill>
                <a:latin typeface="Arial" charset="0"/>
                <a:ea typeface="宋体" charset="-122"/>
              </a:rPr>
              <a:t>: </a:t>
            </a:r>
            <a:r>
              <a:rPr lang="en-US" altLang="zh-CN" dirty="0">
                <a:latin typeface="Arial" charset="0"/>
                <a:ea typeface="宋体" charset="-122"/>
              </a:rPr>
              <a:t>Vehicle-to-Roadside </a:t>
            </a:r>
            <a:r>
              <a:rPr lang="en-US" altLang="zh-CN" dirty="0" smtClean="0">
                <a:latin typeface="Arial" charset="0"/>
                <a:ea typeface="宋体" charset="-122"/>
              </a:rPr>
              <a:t>communication</a:t>
            </a:r>
          </a:p>
          <a:p>
            <a:pPr>
              <a:spcBef>
                <a:spcPct val="50000"/>
              </a:spcBef>
            </a:pPr>
            <a:r>
              <a:rPr lang="en-US" altLang="zh-CN" dirty="0" smtClean="0">
                <a:solidFill>
                  <a:srgbClr val="FF0000"/>
                </a:solidFill>
                <a:latin typeface="Arial" charset="0"/>
                <a:ea typeface="宋体" charset="-122"/>
              </a:rPr>
              <a:t>V2V : </a:t>
            </a:r>
            <a:r>
              <a:rPr lang="en-US" altLang="zh-CN" dirty="0" smtClean="0">
                <a:latin typeface="Arial" charset="0"/>
                <a:ea typeface="宋体" charset="-122"/>
              </a:rPr>
              <a:t>Vehicle-to-Vehicle communication</a:t>
            </a:r>
          </a:p>
          <a:p>
            <a:pPr>
              <a:spcBef>
                <a:spcPct val="50000"/>
              </a:spcBef>
            </a:pPr>
            <a:r>
              <a:rPr lang="en-US" altLang="zh-CN" dirty="0" smtClean="0">
                <a:solidFill>
                  <a:srgbClr val="FF0000"/>
                </a:solidFill>
                <a:latin typeface="Arial" charset="0"/>
                <a:ea typeface="宋体" charset="-122"/>
              </a:rPr>
              <a:t>OBU </a:t>
            </a:r>
            <a:r>
              <a:rPr lang="en-US" altLang="zh-CN" dirty="0" smtClean="0">
                <a:latin typeface="Arial" charset="0"/>
                <a:ea typeface="宋体" charset="-122"/>
              </a:rPr>
              <a:t>: On-Board Units equipped by vehicles</a:t>
            </a:r>
          </a:p>
          <a:p>
            <a:pPr>
              <a:spcBef>
                <a:spcPct val="50000"/>
              </a:spcBef>
            </a:pPr>
            <a:r>
              <a:rPr lang="en-US" altLang="zh-CN" dirty="0" smtClean="0">
                <a:solidFill>
                  <a:srgbClr val="FF0000"/>
                </a:solidFill>
                <a:latin typeface="Arial" charset="0"/>
                <a:ea typeface="宋体" charset="-122"/>
              </a:rPr>
              <a:t>RSU </a:t>
            </a:r>
            <a:r>
              <a:rPr lang="en-US" altLang="zh-CN" dirty="0" smtClean="0">
                <a:latin typeface="Arial" charset="0"/>
                <a:ea typeface="宋体" charset="-122"/>
              </a:rPr>
              <a:t>: Road-side Units equipped by infrastructure</a:t>
            </a:r>
          </a:p>
        </p:txBody>
      </p:sp>
      <p:sp>
        <p:nvSpPr>
          <p:cNvPr id="15" name="Rectangle 30"/>
          <p:cNvSpPr>
            <a:spLocks noChangeArrowheads="1"/>
          </p:cNvSpPr>
          <p:nvPr/>
        </p:nvSpPr>
        <p:spPr bwMode="auto">
          <a:xfrm>
            <a:off x="899839" y="3636615"/>
            <a:ext cx="4348163" cy="1952625"/>
          </a:xfrm>
          <a:prstGeom prst="rect">
            <a:avLst/>
          </a:prstGeom>
          <a:solidFill>
            <a:srgbClr val="969696"/>
          </a:solidFill>
          <a:ln w="9525">
            <a:solidFill>
              <a:srgbClr val="969696"/>
            </a:solidFill>
            <a:miter lim="800000"/>
            <a:headEnd/>
            <a:tailEnd/>
          </a:ln>
          <a:effectLst/>
        </p:spPr>
        <p:txBody>
          <a:bodyPr wrap="none" anchor="ctr"/>
          <a:lstStyle/>
          <a:p>
            <a:endParaRPr lang="zh-CN" altLang="en-US"/>
          </a:p>
        </p:txBody>
      </p:sp>
      <p:sp>
        <p:nvSpPr>
          <p:cNvPr id="16" name="Text Box 17"/>
          <p:cNvSpPr txBox="1">
            <a:spLocks noChangeArrowheads="1"/>
          </p:cNvSpPr>
          <p:nvPr/>
        </p:nvSpPr>
        <p:spPr bwMode="auto">
          <a:xfrm>
            <a:off x="2782614" y="5135215"/>
            <a:ext cx="857250" cy="338138"/>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V2V</a:t>
            </a:r>
          </a:p>
        </p:txBody>
      </p:sp>
      <p:sp>
        <p:nvSpPr>
          <p:cNvPr id="19" name="Line 21"/>
          <p:cNvSpPr>
            <a:spLocks noChangeShapeType="1"/>
          </p:cNvSpPr>
          <p:nvPr/>
        </p:nvSpPr>
        <p:spPr bwMode="auto">
          <a:xfrm flipV="1">
            <a:off x="926840" y="4489103"/>
            <a:ext cx="4264025" cy="11112"/>
          </a:xfrm>
          <a:prstGeom prst="line">
            <a:avLst/>
          </a:prstGeom>
          <a:noFill/>
          <a:ln w="57150">
            <a:solidFill>
              <a:srgbClr val="EEF406"/>
            </a:solidFill>
            <a:round/>
            <a:headEnd/>
            <a:tailEnd/>
          </a:ln>
          <a:effectLst/>
        </p:spPr>
        <p:txBody>
          <a:bodyPr/>
          <a:lstStyle/>
          <a:p>
            <a:endParaRPr lang="zh-CN" altLang="en-US"/>
          </a:p>
        </p:txBody>
      </p:sp>
      <p:sp>
        <p:nvSpPr>
          <p:cNvPr id="21" name="Line 31"/>
          <p:cNvSpPr>
            <a:spLocks noChangeShapeType="1"/>
          </p:cNvSpPr>
          <p:nvPr/>
        </p:nvSpPr>
        <p:spPr bwMode="auto">
          <a:xfrm>
            <a:off x="926840" y="4658965"/>
            <a:ext cx="4264025" cy="0"/>
          </a:xfrm>
          <a:prstGeom prst="line">
            <a:avLst/>
          </a:prstGeom>
          <a:noFill/>
          <a:ln w="57150">
            <a:solidFill>
              <a:srgbClr val="EEF406"/>
            </a:solidFill>
            <a:round/>
            <a:headEnd/>
            <a:tailEnd/>
          </a:ln>
          <a:effectLst/>
        </p:spPr>
        <p:txBody>
          <a:bodyPr/>
          <a:lstStyle/>
          <a:p>
            <a:endParaRPr lang="zh-CN" altLang="en-US"/>
          </a:p>
        </p:txBody>
      </p:sp>
      <p:sp>
        <p:nvSpPr>
          <p:cNvPr id="22" name="Text Box 32"/>
          <p:cNvSpPr txBox="1">
            <a:spLocks noChangeArrowheads="1"/>
          </p:cNvSpPr>
          <p:nvPr/>
        </p:nvSpPr>
        <p:spPr bwMode="auto">
          <a:xfrm>
            <a:off x="1736452" y="3119090"/>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V2R</a:t>
            </a:r>
          </a:p>
        </p:txBody>
      </p:sp>
      <p:sp>
        <p:nvSpPr>
          <p:cNvPr id="23" name="Text Box 35"/>
          <p:cNvSpPr txBox="1">
            <a:spLocks noChangeArrowheads="1"/>
          </p:cNvSpPr>
          <p:nvPr/>
        </p:nvSpPr>
        <p:spPr bwMode="auto">
          <a:xfrm>
            <a:off x="3033439" y="3209578"/>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V2R</a:t>
            </a:r>
          </a:p>
        </p:txBody>
      </p:sp>
      <p:pic>
        <p:nvPicPr>
          <p:cNvPr id="25" name="Picture 44" descr="MCj04370980000[1]"/>
          <p:cNvPicPr>
            <a:picLocks noChangeAspect="1" noChangeArrowheads="1"/>
          </p:cNvPicPr>
          <p:nvPr/>
        </p:nvPicPr>
        <p:blipFill>
          <a:blip r:embed="rId4" cstate="print"/>
          <a:srcRect/>
          <a:stretch>
            <a:fillRect/>
          </a:stretch>
        </p:blipFill>
        <p:spPr bwMode="auto">
          <a:xfrm>
            <a:off x="3871639" y="4751040"/>
            <a:ext cx="838200" cy="685800"/>
          </a:xfrm>
          <a:prstGeom prst="rect">
            <a:avLst/>
          </a:prstGeom>
          <a:solidFill>
            <a:srgbClr val="969696"/>
          </a:solidFill>
          <a:ln w="9525">
            <a:noFill/>
            <a:miter lim="800000"/>
            <a:headEnd/>
            <a:tailEnd/>
          </a:ln>
        </p:spPr>
      </p:pic>
      <p:pic>
        <p:nvPicPr>
          <p:cNvPr id="26" name="Picture 45" descr="MPj04393290000[1]"/>
          <p:cNvPicPr>
            <a:picLocks noChangeAspect="1" noChangeArrowheads="1"/>
          </p:cNvPicPr>
          <p:nvPr/>
        </p:nvPicPr>
        <p:blipFill>
          <a:blip r:embed="rId5" cstate="print">
            <a:lum bright="-40000" contrast="-2000"/>
          </a:blip>
          <a:srcRect/>
          <a:stretch>
            <a:fillRect/>
          </a:stretch>
        </p:blipFill>
        <p:spPr bwMode="auto">
          <a:xfrm>
            <a:off x="1661839" y="4751040"/>
            <a:ext cx="762000" cy="685800"/>
          </a:xfrm>
          <a:prstGeom prst="rect">
            <a:avLst/>
          </a:prstGeom>
          <a:noFill/>
          <a:ln w="9525">
            <a:noFill/>
            <a:miter lim="800000"/>
            <a:headEnd/>
            <a:tailEnd/>
          </a:ln>
        </p:spPr>
      </p:pic>
      <p:sp>
        <p:nvSpPr>
          <p:cNvPr id="27" name="Text Box 34"/>
          <p:cNvSpPr txBox="1">
            <a:spLocks noChangeArrowheads="1"/>
          </p:cNvSpPr>
          <p:nvPr/>
        </p:nvSpPr>
        <p:spPr bwMode="auto">
          <a:xfrm>
            <a:off x="3262039" y="3957290"/>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V2V</a:t>
            </a:r>
          </a:p>
        </p:txBody>
      </p:sp>
      <p:sp>
        <p:nvSpPr>
          <p:cNvPr id="28" name="Line 11"/>
          <p:cNvSpPr>
            <a:spLocks noChangeShapeType="1"/>
          </p:cNvSpPr>
          <p:nvPr/>
        </p:nvSpPr>
        <p:spPr bwMode="auto">
          <a:xfrm flipH="1">
            <a:off x="2047602" y="3103215"/>
            <a:ext cx="735012" cy="774700"/>
          </a:xfrm>
          <a:prstGeom prst="line">
            <a:avLst/>
          </a:prstGeom>
          <a:noFill/>
          <a:ln w="28575">
            <a:solidFill>
              <a:srgbClr val="0066FF"/>
            </a:solidFill>
            <a:prstDash val="dash"/>
            <a:round/>
            <a:headEnd/>
            <a:tailEnd type="triangle" w="med" len="med"/>
          </a:ln>
          <a:effectLst/>
        </p:spPr>
        <p:txBody>
          <a:bodyPr/>
          <a:lstStyle/>
          <a:p>
            <a:endParaRPr lang="zh-CN" altLang="en-US"/>
          </a:p>
        </p:txBody>
      </p:sp>
      <p:sp>
        <p:nvSpPr>
          <p:cNvPr id="29" name="Line 16"/>
          <p:cNvSpPr>
            <a:spLocks noChangeShapeType="1"/>
          </p:cNvSpPr>
          <p:nvPr/>
        </p:nvSpPr>
        <p:spPr bwMode="auto">
          <a:xfrm>
            <a:off x="2423839" y="4979640"/>
            <a:ext cx="1373188" cy="150813"/>
          </a:xfrm>
          <a:prstGeom prst="line">
            <a:avLst/>
          </a:prstGeom>
          <a:noFill/>
          <a:ln w="28575">
            <a:solidFill>
              <a:srgbClr val="FF0000"/>
            </a:solidFill>
            <a:prstDash val="dash"/>
            <a:round/>
            <a:headEnd type="triangle" w="med" len="med"/>
            <a:tailEnd type="triangle" w="med" len="med"/>
          </a:ln>
          <a:effectLst/>
        </p:spPr>
        <p:txBody>
          <a:bodyPr/>
          <a:lstStyle/>
          <a:p>
            <a:endParaRPr lang="zh-CN" altLang="en-US"/>
          </a:p>
        </p:txBody>
      </p:sp>
      <p:sp>
        <p:nvSpPr>
          <p:cNvPr id="30" name="Line 33"/>
          <p:cNvSpPr>
            <a:spLocks noChangeShapeType="1"/>
          </p:cNvSpPr>
          <p:nvPr/>
        </p:nvSpPr>
        <p:spPr bwMode="auto">
          <a:xfrm>
            <a:off x="3109639" y="4217640"/>
            <a:ext cx="854075" cy="657225"/>
          </a:xfrm>
          <a:prstGeom prst="line">
            <a:avLst/>
          </a:prstGeom>
          <a:noFill/>
          <a:ln w="28575">
            <a:solidFill>
              <a:srgbClr val="FF0000"/>
            </a:solidFill>
            <a:prstDash val="dash"/>
            <a:round/>
            <a:headEnd type="triangle" w="med" len="med"/>
            <a:tailEnd type="triangle" w="med" len="med"/>
          </a:ln>
          <a:effectLst/>
        </p:spPr>
        <p:txBody>
          <a:bodyPr/>
          <a:lstStyle/>
          <a:p>
            <a:endParaRPr lang="zh-CN" altLang="en-US"/>
          </a:p>
        </p:txBody>
      </p:sp>
      <p:pic>
        <p:nvPicPr>
          <p:cNvPr id="31" name="Picture 46" descr="MPj04387190000[1]"/>
          <p:cNvPicPr>
            <a:picLocks noChangeAspect="1" noChangeArrowheads="1"/>
          </p:cNvPicPr>
          <p:nvPr/>
        </p:nvPicPr>
        <p:blipFill>
          <a:blip r:embed="rId6" cstate="print">
            <a:lum bright="-40000"/>
          </a:blip>
          <a:srcRect/>
          <a:stretch>
            <a:fillRect/>
          </a:stretch>
        </p:blipFill>
        <p:spPr bwMode="auto">
          <a:xfrm>
            <a:off x="1280839" y="3684240"/>
            <a:ext cx="762000" cy="762000"/>
          </a:xfrm>
          <a:prstGeom prst="rect">
            <a:avLst/>
          </a:prstGeom>
          <a:noFill/>
          <a:ln w="9525">
            <a:noFill/>
            <a:miter lim="800000"/>
            <a:headEnd/>
            <a:tailEnd/>
          </a:ln>
        </p:spPr>
      </p:pic>
      <p:pic>
        <p:nvPicPr>
          <p:cNvPr id="32" name="Picture 47" descr="MPj04387190000[1]"/>
          <p:cNvPicPr>
            <a:picLocks noChangeAspect="1" noChangeArrowheads="1"/>
          </p:cNvPicPr>
          <p:nvPr/>
        </p:nvPicPr>
        <p:blipFill>
          <a:blip r:embed="rId6" cstate="print">
            <a:lum bright="-40000"/>
          </a:blip>
          <a:srcRect/>
          <a:stretch>
            <a:fillRect/>
          </a:stretch>
        </p:blipFill>
        <p:spPr bwMode="auto">
          <a:xfrm>
            <a:off x="2347639" y="3684240"/>
            <a:ext cx="762000" cy="762000"/>
          </a:xfrm>
          <a:prstGeom prst="rect">
            <a:avLst/>
          </a:prstGeom>
          <a:noFill/>
          <a:ln w="9525">
            <a:noFill/>
            <a:miter lim="800000"/>
            <a:headEnd/>
            <a:tailEnd/>
          </a:ln>
        </p:spPr>
      </p:pic>
      <p:sp>
        <p:nvSpPr>
          <p:cNvPr id="33" name="Line 12"/>
          <p:cNvSpPr>
            <a:spLocks noChangeShapeType="1"/>
          </p:cNvSpPr>
          <p:nvPr/>
        </p:nvSpPr>
        <p:spPr bwMode="auto">
          <a:xfrm>
            <a:off x="3027089" y="3103215"/>
            <a:ext cx="6350" cy="733425"/>
          </a:xfrm>
          <a:prstGeom prst="line">
            <a:avLst/>
          </a:prstGeom>
          <a:noFill/>
          <a:ln w="28575">
            <a:solidFill>
              <a:srgbClr val="0066FF"/>
            </a:solidFill>
            <a:prstDash val="dash"/>
            <a:round/>
            <a:headEnd/>
            <a:tailEnd type="triangle" w="med" len="med"/>
          </a:ln>
          <a:effectLst/>
        </p:spPr>
        <p:txBody>
          <a:bodyPr/>
          <a:lstStyle/>
          <a:p>
            <a:endParaRPr lang="zh-CN" altLang="en-US"/>
          </a:p>
        </p:txBody>
      </p:sp>
      <p:sp>
        <p:nvSpPr>
          <p:cNvPr id="41" name="Rectangle 3"/>
          <p:cNvSpPr txBox="1">
            <a:spLocks noChangeArrowheads="1"/>
          </p:cNvSpPr>
          <p:nvPr/>
        </p:nvSpPr>
        <p:spPr>
          <a:xfrm>
            <a:off x="500034" y="1484784"/>
            <a:ext cx="8358246" cy="78581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200" dirty="0" smtClean="0">
                <a:latin typeface="Arial" charset="0"/>
                <a:ea typeface="宋体" charset="-122"/>
              </a:rPr>
              <a:t>Emerging technology which provides applications ranging from traffic safety, traffic efficiency to </a:t>
            </a:r>
            <a:r>
              <a:rPr lang="en-US" altLang="zh-CN" sz="2200" dirty="0" smtClean="0">
                <a:solidFill>
                  <a:srgbClr val="FF0000"/>
                </a:solidFill>
                <a:latin typeface="Arial" charset="0"/>
                <a:ea typeface="宋体" charset="-122"/>
              </a:rPr>
              <a:t>infotainment</a:t>
            </a:r>
            <a:r>
              <a:rPr lang="en-US" altLang="zh-CN" sz="2200" dirty="0" smtClean="0">
                <a:latin typeface="Arial" charset="0"/>
                <a:ea typeface="宋体" charset="-122"/>
              </a:rPr>
              <a:t>.</a:t>
            </a:r>
            <a:endParaRPr kumimoji="0" lang="en-US" altLang="zh-CN" sz="2200" b="1" i="0" u="none" strike="noStrike" kern="1200" cap="none" spc="0" normalizeH="0" baseline="0" noProof="0" dirty="0" smtClean="0">
              <a:ln>
                <a:noFill/>
              </a:ln>
              <a:effectLst/>
              <a:uLnTx/>
              <a:uFillTx/>
              <a:latin typeface="+mn-lt"/>
              <a:ea typeface="宋体" charset="-122"/>
              <a:cs typeface="+mn-cs"/>
            </a:endParaRPr>
          </a:p>
        </p:txBody>
      </p:sp>
      <p:pic>
        <p:nvPicPr>
          <p:cNvPr id="44" name="图片 43" descr="112448.jpg"/>
          <p:cNvPicPr>
            <a:picLocks noChangeAspect="1"/>
          </p:cNvPicPr>
          <p:nvPr/>
        </p:nvPicPr>
        <p:blipFill>
          <a:blip r:embed="rId7" cstate="print"/>
          <a:stretch>
            <a:fillRect/>
          </a:stretch>
        </p:blipFill>
        <p:spPr>
          <a:xfrm>
            <a:off x="2540540" y="2231654"/>
            <a:ext cx="785818" cy="785818"/>
          </a:xfrm>
          <a:prstGeom prst="rect">
            <a:avLst/>
          </a:prstGeom>
        </p:spPr>
      </p:pic>
      <p:sp>
        <p:nvSpPr>
          <p:cNvPr id="24" name="内容占位符 2"/>
          <p:cNvSpPr>
            <a:spLocks noGrp="1"/>
          </p:cNvSpPr>
          <p:nvPr>
            <p:ph idx="1"/>
          </p:nvPr>
        </p:nvSpPr>
        <p:spPr>
          <a:xfrm>
            <a:off x="138502" y="5706466"/>
            <a:ext cx="8970002" cy="1034902"/>
          </a:xfrm>
        </p:spPr>
        <p:style>
          <a:lnRef idx="2">
            <a:schemeClr val="accent2"/>
          </a:lnRef>
          <a:fillRef idx="1">
            <a:schemeClr val="lt1"/>
          </a:fillRef>
          <a:effectRef idx="0">
            <a:schemeClr val="accent2"/>
          </a:effectRef>
          <a:fontRef idx="minor">
            <a:schemeClr val="dk1"/>
          </a:fontRef>
        </p:style>
        <p:txBody>
          <a:bodyPr/>
          <a:lstStyle/>
          <a:p>
            <a:pPr marL="342900" indent="-342900">
              <a:buFont typeface="+mj-lt"/>
              <a:buAutoNum type="arabicPeriod"/>
            </a:pPr>
            <a:r>
              <a:rPr lang="en-US" altLang="zh-CN" sz="1200" dirty="0" err="1" smtClean="0">
                <a:latin typeface="Arial Unicode MS" pitchFamily="34" charset="-122"/>
                <a:ea typeface="Arial Unicode MS" pitchFamily="34" charset="-122"/>
                <a:cs typeface="Arial Unicode MS" pitchFamily="34" charset="-122"/>
              </a:rPr>
              <a:t>Tianyu</a:t>
            </a:r>
            <a:r>
              <a:rPr lang="en-US" altLang="zh-CN" sz="1200" dirty="0" smtClean="0">
                <a:latin typeface="Arial Unicode MS" pitchFamily="34" charset="-122"/>
                <a:ea typeface="Arial Unicode MS" pitchFamily="34" charset="-122"/>
                <a:cs typeface="Arial Unicode MS" pitchFamily="34" charset="-122"/>
              </a:rPr>
              <a:t> Wang,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and Zhu Han, “Popular Content Distribution in CR-VANETs with Joint Spectrum Sensing and Channel Access” </a:t>
            </a:r>
            <a:r>
              <a:rPr lang="en-US" altLang="zh-CN" sz="1200" i="1" dirty="0" smtClean="0">
                <a:latin typeface="Arial Unicode MS" pitchFamily="34" charset="-122"/>
                <a:ea typeface="Arial Unicode MS" pitchFamily="34" charset="-122"/>
                <a:cs typeface="Arial Unicode MS" pitchFamily="34" charset="-122"/>
              </a:rPr>
              <a:t>IEEE Journal on Selected Areas in Communications, special issue “on </a:t>
            </a:r>
            <a:r>
              <a:rPr lang="en-US" altLang="zh-CN" sz="1200" i="1" dirty="0" err="1" smtClean="0">
                <a:latin typeface="Arial Unicode MS" pitchFamily="34" charset="-122"/>
                <a:ea typeface="Arial Unicode MS" pitchFamily="34" charset="-122"/>
                <a:cs typeface="Arial Unicode MS" pitchFamily="34" charset="-122"/>
              </a:rPr>
              <a:t>Emergying</a:t>
            </a:r>
            <a:r>
              <a:rPr lang="en-US" altLang="zh-CN" sz="1200" i="1" dirty="0" smtClean="0">
                <a:latin typeface="Arial Unicode MS" pitchFamily="34" charset="-122"/>
                <a:ea typeface="Arial Unicode MS" pitchFamily="34" charset="-122"/>
                <a:cs typeface="Arial Unicode MS" pitchFamily="34" charset="-122"/>
              </a:rPr>
              <a:t> Technologies”</a:t>
            </a:r>
            <a:r>
              <a:rPr lang="en-US" altLang="zh-CN" sz="1200" dirty="0" smtClean="0">
                <a:latin typeface="Arial Unicode MS" pitchFamily="34" charset="-122"/>
                <a:ea typeface="Arial Unicode MS" pitchFamily="34" charset="-122"/>
                <a:cs typeface="Arial Unicode MS" pitchFamily="34" charset="-122"/>
              </a:rPr>
              <a:t> , Jun. 2012</a:t>
            </a:r>
            <a:endParaRPr lang="zh-CN" altLang="zh-CN" sz="1200" dirty="0" smtClean="0">
              <a:latin typeface="Arial Unicode MS" pitchFamily="34" charset="-122"/>
              <a:ea typeface="Arial Unicode MS" pitchFamily="34" charset="-122"/>
              <a:cs typeface="Arial Unicode MS" pitchFamily="34" charset="-122"/>
            </a:endParaRPr>
          </a:p>
          <a:p>
            <a:pPr marL="342900" lvl="0" indent="-342900">
              <a:buFont typeface="+mj-lt"/>
              <a:buAutoNum type="arabicPeriod"/>
            </a:pPr>
            <a:r>
              <a:rPr lang="en-US" altLang="zh-CN" sz="1200" dirty="0" err="1" smtClean="0">
                <a:latin typeface="Arial Unicode MS" pitchFamily="34" charset="-122"/>
                <a:ea typeface="Arial Unicode MS" pitchFamily="34" charset="-122"/>
                <a:cs typeface="Arial Unicode MS" pitchFamily="34" charset="-122"/>
              </a:rPr>
              <a:t>Tianyu</a:t>
            </a:r>
            <a:r>
              <a:rPr lang="en-US" altLang="zh-CN" sz="1200" dirty="0" smtClean="0">
                <a:latin typeface="Arial Unicode MS" pitchFamily="34" charset="-122"/>
                <a:ea typeface="Arial Unicode MS" pitchFamily="34" charset="-122"/>
                <a:cs typeface="Arial Unicode MS" pitchFamily="34" charset="-122"/>
              </a:rPr>
              <a:t> Wang,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and Zhu Han, “Joint Spectrum Sensing and Channel Access for Collaborative Data Dissemination in Cognitive VANETs”, </a:t>
            </a:r>
            <a:r>
              <a:rPr lang="en-US" altLang="zh-CN" sz="1200" i="1" dirty="0" smtClean="0">
                <a:latin typeface="Arial Unicode MS" pitchFamily="34" charset="-122"/>
                <a:ea typeface="Arial Unicode MS" pitchFamily="34" charset="-122"/>
                <a:cs typeface="Arial Unicode MS" pitchFamily="34" charset="-122"/>
              </a:rPr>
              <a:t>7th International Conference on Communications and Networking in China</a:t>
            </a:r>
            <a:r>
              <a:rPr lang="en-US" altLang="zh-CN" sz="1200" dirty="0" smtClean="0">
                <a:latin typeface="Arial Unicode MS" pitchFamily="34" charset="-122"/>
                <a:ea typeface="Arial Unicode MS" pitchFamily="34" charset="-122"/>
                <a:cs typeface="Arial Unicode MS" pitchFamily="34" charset="-122"/>
              </a:rPr>
              <a:t> (ChinaCom2012), Kunming, People‘s Republic of China, Aug. 8-10, 2012 </a:t>
            </a:r>
            <a:r>
              <a:rPr lang="zh-CN" altLang="zh-CN" sz="1200" dirty="0" smtClean="0">
                <a:latin typeface="Arial Unicode MS" pitchFamily="34" charset="-122"/>
                <a:ea typeface="Arial Unicode MS" pitchFamily="34" charset="-122"/>
                <a:cs typeface="Arial Unicode MS" pitchFamily="34" charset="-122"/>
              </a:rPr>
              <a:t>Best Student Paper Award</a:t>
            </a:r>
          </a:p>
          <a:p>
            <a:pPr marL="342900" indent="-342900">
              <a:buFont typeface="+mj-lt"/>
              <a:buAutoNum type="arabicPeriod"/>
            </a:pPr>
            <a:endParaRPr lang="zh-CN" altLang="zh-CN" sz="1200" dirty="0">
              <a:latin typeface="Arial Unicode MS" pitchFamily="34" charset="-122"/>
              <a:ea typeface="Arial Unicode MS" pitchFamily="34" charset="-122"/>
              <a:cs typeface="Arial Unicode MS" pitchFamily="34"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500034" y="1058275"/>
            <a:ext cx="6664254" cy="461665"/>
          </a:xfrm>
          <a:prstGeom prst="rect">
            <a:avLst/>
          </a:prstGeom>
          <a:noFill/>
          <a:ln w="25400" algn="ctr">
            <a:solidFill>
              <a:schemeClr val="accent2"/>
            </a:solidFill>
            <a:miter lim="800000"/>
            <a:headEnd/>
            <a:tailEnd/>
          </a:ln>
          <a:effectLst/>
        </p:spPr>
        <p:txBody>
          <a:bodyPr wrap="square">
            <a:spAutoFit/>
          </a:bodyPr>
          <a:lstStyle/>
          <a:p>
            <a:pPr defTabSz="444500" eaLnBrk="1" hangingPunct="1">
              <a:spcBef>
                <a:spcPct val="50000"/>
              </a:spcBef>
            </a:pPr>
            <a:r>
              <a:rPr lang="en-US" altLang="zh-CN" sz="2400" dirty="0" smtClean="0">
                <a:latin typeface="Arial" charset="0"/>
                <a:ea typeface="宋体" charset="-122"/>
              </a:rPr>
              <a:t>Popular Content Distribution (PCD) in VANETs</a:t>
            </a:r>
          </a:p>
        </p:txBody>
      </p:sp>
      <p:sp>
        <p:nvSpPr>
          <p:cNvPr id="37" name="Rectangle 3"/>
          <p:cNvSpPr txBox="1">
            <a:spLocks noChangeArrowheads="1"/>
          </p:cNvSpPr>
          <p:nvPr/>
        </p:nvSpPr>
        <p:spPr>
          <a:xfrm>
            <a:off x="500034" y="1916832"/>
            <a:ext cx="8358246" cy="3786214"/>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Distribution of popular multimedia contents to OBUs inside a geographical area by RSUs</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Examples:</a:t>
            </a:r>
          </a:p>
          <a:p>
            <a:pPr marL="1371600" lvl="2" indent="-457200">
              <a:lnSpc>
                <a:spcPct val="90000"/>
              </a:lnSpc>
              <a:spcBef>
                <a:spcPct val="20000"/>
              </a:spcBef>
              <a:buFont typeface="Times New Roman" pitchFamily="18" charset="0"/>
              <a:buChar char="•"/>
            </a:pPr>
            <a:r>
              <a:rPr lang="en-US" altLang="zh-CN" dirty="0" smtClean="0">
                <a:latin typeface="Arial" charset="0"/>
                <a:ea typeface="宋体" charset="-122"/>
              </a:rPr>
              <a:t>Local Advertisement</a:t>
            </a:r>
          </a:p>
          <a:p>
            <a:pPr marL="1371600" lvl="2" indent="-457200">
              <a:lnSpc>
                <a:spcPct val="90000"/>
              </a:lnSpc>
              <a:spcBef>
                <a:spcPct val="20000"/>
              </a:spcBef>
              <a:buFont typeface="Times New Roman" pitchFamily="18" charset="0"/>
              <a:buChar char="•"/>
            </a:pPr>
            <a:r>
              <a:rPr lang="en-US" altLang="zh-CN" dirty="0" smtClean="0">
                <a:latin typeface="Arial" charset="0"/>
                <a:ea typeface="宋体" charset="-122"/>
              </a:rPr>
              <a:t>Traffic information</a:t>
            </a:r>
          </a:p>
          <a:p>
            <a:pPr marL="1371600" lvl="2" indent="-457200">
              <a:lnSpc>
                <a:spcPct val="90000"/>
              </a:lnSpc>
              <a:spcBef>
                <a:spcPct val="20000"/>
              </a:spcBef>
              <a:buFont typeface="Times New Roman" pitchFamily="18" charset="0"/>
              <a:buChar char="•"/>
            </a:pPr>
            <a:r>
              <a:rPr lang="en-US" altLang="zh-CN" dirty="0" smtClean="0">
                <a:latin typeface="Arial" charset="0"/>
                <a:ea typeface="宋体" charset="-122"/>
              </a:rPr>
              <a:t>GPS map updating</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Challenges: </a:t>
            </a:r>
          </a:p>
          <a:p>
            <a:pPr marL="1371600" lvl="2" indent="-457200">
              <a:lnSpc>
                <a:spcPct val="90000"/>
              </a:lnSpc>
              <a:spcBef>
                <a:spcPct val="20000"/>
              </a:spcBef>
              <a:buFont typeface="Arial" pitchFamily="34" charset="0"/>
              <a:buChar char="•"/>
            </a:pPr>
            <a:r>
              <a:rPr lang="en-US" altLang="zh-CN" dirty="0" smtClean="0">
                <a:solidFill>
                  <a:srgbClr val="FF0000"/>
                </a:solidFill>
                <a:latin typeface="Arial" charset="0"/>
                <a:ea typeface="宋体" charset="-122"/>
              </a:rPr>
              <a:t>Deep fading </a:t>
            </a:r>
            <a:r>
              <a:rPr lang="en-US" altLang="zh-CN" dirty="0" smtClean="0">
                <a:latin typeface="Arial" charset="0"/>
                <a:ea typeface="宋体" charset="-122"/>
              </a:rPr>
              <a:t>of V2R channels</a:t>
            </a:r>
          </a:p>
          <a:p>
            <a:pPr marL="1371600" lvl="2" indent="-457200">
              <a:lnSpc>
                <a:spcPct val="90000"/>
              </a:lnSpc>
              <a:spcBef>
                <a:spcPct val="20000"/>
              </a:spcBef>
              <a:buFont typeface="Arial" pitchFamily="34" charset="0"/>
              <a:buChar char="•"/>
            </a:pPr>
            <a:r>
              <a:rPr lang="en-US" altLang="zh-CN" dirty="0" smtClean="0">
                <a:solidFill>
                  <a:srgbClr val="FF0000"/>
                </a:solidFill>
                <a:latin typeface="Arial" charset="0"/>
                <a:ea typeface="宋体" charset="-122"/>
              </a:rPr>
              <a:t>Short time</a:t>
            </a:r>
            <a:r>
              <a:rPr lang="en-US" altLang="zh-CN" dirty="0" smtClean="0">
                <a:latin typeface="Arial" charset="0"/>
                <a:ea typeface="宋体" charset="-122"/>
              </a:rPr>
              <a:t> for V2R communications</a:t>
            </a:r>
          </a:p>
        </p:txBody>
      </p:sp>
      <p:sp>
        <p:nvSpPr>
          <p:cNvPr id="6" name="Rectangle 13"/>
          <p:cNvSpPr txBox="1">
            <a:spLocks noChangeArrowheads="1"/>
          </p:cNvSpPr>
          <p:nvPr/>
        </p:nvSpPr>
        <p:spPr>
          <a:xfrm>
            <a:off x="500034" y="260648"/>
            <a:ext cx="8176422" cy="631379"/>
          </a:xfrm>
          <a:prstGeom prst="rect">
            <a:avLst/>
          </a:prstGeom>
        </p:spPr>
        <p:txBody>
          <a:bodyPr/>
          <a:lstStyle/>
          <a:p>
            <a:pPr algn="ctr" eaLnBrk="0" hangingPunct="0"/>
            <a:r>
              <a:rPr lang="en-US" altLang="zh-CN" sz="3200" dirty="0" smtClean="0">
                <a:solidFill>
                  <a:srgbClr val="0070C0"/>
                </a:solidFill>
                <a:latin typeface="+mj-lt"/>
                <a:ea typeface="黑体" pitchFamily="2" charset="-122"/>
                <a:cs typeface="+mj-cs"/>
              </a:rPr>
              <a:t>Background</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392113" y="476672"/>
            <a:ext cx="8359775" cy="557213"/>
          </a:xfrm>
        </p:spPr>
        <p:txBody>
          <a:bodyPr/>
          <a:lstStyle/>
          <a:p>
            <a:pPr algn="ctr"/>
            <a:r>
              <a:rPr lang="en-US" altLang="zh-CN" sz="3200" dirty="0">
                <a:latin typeface="+mn-lt"/>
                <a:ea typeface="黑体" pitchFamily="2" charset="-122"/>
              </a:rPr>
              <a:t>Scenario C: Cellular controlled</a:t>
            </a:r>
          </a:p>
        </p:txBody>
      </p:sp>
      <p:grpSp>
        <p:nvGrpSpPr>
          <p:cNvPr id="3" name="Group 230"/>
          <p:cNvGrpSpPr>
            <a:grpSpLocks/>
          </p:cNvGrpSpPr>
          <p:nvPr/>
        </p:nvGrpSpPr>
        <p:grpSpPr bwMode="auto">
          <a:xfrm>
            <a:off x="250825" y="2441560"/>
            <a:ext cx="3937000" cy="3500438"/>
            <a:chOff x="158" y="1694"/>
            <a:chExt cx="2480" cy="2205"/>
          </a:xfrm>
        </p:grpSpPr>
        <p:sp>
          <p:nvSpPr>
            <p:cNvPr id="21511" name="AutoShape 7"/>
            <p:cNvSpPr>
              <a:spLocks noChangeArrowheads="1"/>
            </p:cNvSpPr>
            <p:nvPr/>
          </p:nvSpPr>
          <p:spPr bwMode="auto">
            <a:xfrm rot="15700001" flipV="1">
              <a:off x="1794" y="2838"/>
              <a:ext cx="633" cy="835"/>
            </a:xfrm>
            <a:custGeom>
              <a:avLst/>
              <a:gdLst>
                <a:gd name="G0" fmla="+- -6338461 0 0"/>
                <a:gd name="G1" fmla="+- 8320381 0 0"/>
                <a:gd name="G2" fmla="+- -6338461 0 8320381"/>
                <a:gd name="G3" fmla="+- 10800 0 0"/>
                <a:gd name="G4" fmla="+- 0 0 -6338461"/>
                <a:gd name="T0" fmla="*/ 360 256 1"/>
                <a:gd name="T1" fmla="*/ 0 256 1"/>
                <a:gd name="G5" fmla="+- G2 T0 T1"/>
                <a:gd name="G6" fmla="?: G2 G2 G5"/>
                <a:gd name="G7" fmla="+- 0 0 G6"/>
                <a:gd name="G8" fmla="+- 9045 0 0"/>
                <a:gd name="G9" fmla="+- 0 0 8320381"/>
                <a:gd name="G10" fmla="+- 9045 0 2700"/>
                <a:gd name="G11" fmla="cos G10 -6338461"/>
                <a:gd name="G12" fmla="sin G10 -6338461"/>
                <a:gd name="G13" fmla="cos 13500 -6338461"/>
                <a:gd name="G14" fmla="sin 13500 -6338461"/>
                <a:gd name="G15" fmla="+- G11 10800 0"/>
                <a:gd name="G16" fmla="+- G12 10800 0"/>
                <a:gd name="G17" fmla="+- G13 10800 0"/>
                <a:gd name="G18" fmla="+- G14 10800 0"/>
                <a:gd name="G19" fmla="*/ 9045 1 2"/>
                <a:gd name="G20" fmla="+- G19 5400 0"/>
                <a:gd name="G21" fmla="cos G20 -6338461"/>
                <a:gd name="G22" fmla="sin G20 -6338461"/>
                <a:gd name="G23" fmla="+- G21 10800 0"/>
                <a:gd name="G24" fmla="+- G12 G23 G22"/>
                <a:gd name="G25" fmla="+- G22 G23 G11"/>
                <a:gd name="G26" fmla="cos 10800 -6338461"/>
                <a:gd name="G27" fmla="sin 10800 -6338461"/>
                <a:gd name="G28" fmla="cos 9045 -6338461"/>
                <a:gd name="G29" fmla="sin 9045 -6338461"/>
                <a:gd name="G30" fmla="+- G26 10800 0"/>
                <a:gd name="G31" fmla="+- G27 10800 0"/>
                <a:gd name="G32" fmla="+- G28 10800 0"/>
                <a:gd name="G33" fmla="+- G29 10800 0"/>
                <a:gd name="G34" fmla="+- G19 5400 0"/>
                <a:gd name="G35" fmla="cos G34 8320381"/>
                <a:gd name="G36" fmla="sin G34 8320381"/>
                <a:gd name="G37" fmla="+/ 8320381 -6338461 2"/>
                <a:gd name="T2" fmla="*/ 180 256 1"/>
                <a:gd name="T3" fmla="*/ 0 256 1"/>
                <a:gd name="G38" fmla="+- G37 T2 T3"/>
                <a:gd name="G39" fmla="?: G2 G37 G38"/>
                <a:gd name="G40" fmla="cos 10800 G39"/>
                <a:gd name="G41" fmla="sin 10800 G39"/>
                <a:gd name="G42" fmla="cos 9045 G39"/>
                <a:gd name="G43" fmla="sin 9045 G39"/>
                <a:gd name="G44" fmla="+- G40 10800 0"/>
                <a:gd name="G45" fmla="+- G41 10800 0"/>
                <a:gd name="G46" fmla="+- G42 10800 0"/>
                <a:gd name="G47" fmla="+- G43 10800 0"/>
                <a:gd name="G48" fmla="+- G35 10800 0"/>
                <a:gd name="G49" fmla="+- G36 10800 0"/>
                <a:gd name="T4" fmla="*/ 373 w 21600"/>
                <a:gd name="T5" fmla="*/ 7982 h 21600"/>
                <a:gd name="T6" fmla="*/ 4833 w 21600"/>
                <a:gd name="T7" fmla="*/ 18729 h 21600"/>
                <a:gd name="T8" fmla="*/ 2068 w 21600"/>
                <a:gd name="T9" fmla="*/ 8440 h 21600"/>
                <a:gd name="T10" fmla="*/ 9220 w 21600"/>
                <a:gd name="T11" fmla="*/ -2608 h 21600"/>
                <a:gd name="T12" fmla="*/ 13192 w 21600"/>
                <a:gd name="T13" fmla="*/ 527 h 21600"/>
                <a:gd name="T14" fmla="*/ 10057 w 21600"/>
                <a:gd name="T15" fmla="*/ 449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9742" y="1817"/>
                  </a:moveTo>
                  <a:cubicBezTo>
                    <a:pt x="5187" y="2353"/>
                    <a:pt x="1755" y="6213"/>
                    <a:pt x="1755" y="10799"/>
                  </a:cubicBezTo>
                  <a:cubicBezTo>
                    <a:pt x="1754" y="13642"/>
                    <a:pt x="3090" y="16318"/>
                    <a:pt x="5361" y="18027"/>
                  </a:cubicBezTo>
                  <a:lnTo>
                    <a:pt x="4306" y="19429"/>
                  </a:lnTo>
                  <a:cubicBezTo>
                    <a:pt x="1594" y="17389"/>
                    <a:pt x="0" y="14193"/>
                    <a:pt x="0" y="10800"/>
                  </a:cubicBezTo>
                  <a:cubicBezTo>
                    <a:pt x="-1" y="5324"/>
                    <a:pt x="4098" y="714"/>
                    <a:pt x="9536" y="74"/>
                  </a:cubicBezTo>
                  <a:lnTo>
                    <a:pt x="9220" y="-2608"/>
                  </a:lnTo>
                  <a:lnTo>
                    <a:pt x="13192" y="527"/>
                  </a:lnTo>
                  <a:lnTo>
                    <a:pt x="10057" y="4498"/>
                  </a:lnTo>
                  <a:lnTo>
                    <a:pt x="9742" y="1817"/>
                  </a:lnTo>
                  <a:close/>
                </a:path>
              </a:pathLst>
            </a:custGeom>
            <a:solidFill>
              <a:schemeClr val="accent1"/>
            </a:solidFill>
            <a:ln w="9525">
              <a:noFill/>
              <a:miter lim="800000"/>
              <a:headEnd/>
              <a:tailEnd/>
            </a:ln>
            <a:effectLst/>
          </p:spPr>
          <p:txBody>
            <a:bodyPr wrap="none" anchor="ctr"/>
            <a:lstStyle/>
            <a:p>
              <a:endParaRPr lang="zh-CN" altLang="en-US"/>
            </a:p>
          </p:txBody>
        </p:sp>
        <p:sp>
          <p:nvSpPr>
            <p:cNvPr id="21512" name="AutoShape 8"/>
            <p:cNvSpPr>
              <a:spLocks noChangeArrowheads="1"/>
            </p:cNvSpPr>
            <p:nvPr/>
          </p:nvSpPr>
          <p:spPr bwMode="auto">
            <a:xfrm>
              <a:off x="498" y="3000"/>
              <a:ext cx="429" cy="180"/>
            </a:xfrm>
            <a:prstGeom prst="rightArrow">
              <a:avLst>
                <a:gd name="adj1" fmla="val 37120"/>
                <a:gd name="adj2" fmla="val 52709"/>
              </a:avLst>
            </a:prstGeom>
            <a:solidFill>
              <a:schemeClr val="accent1"/>
            </a:solidFill>
            <a:ln w="9525">
              <a:noFill/>
              <a:miter lim="800000"/>
              <a:headEnd/>
              <a:tailEnd/>
            </a:ln>
            <a:effectLst/>
          </p:spPr>
          <p:txBody>
            <a:bodyPr wrap="none" anchor="ctr"/>
            <a:lstStyle/>
            <a:p>
              <a:endParaRPr lang="zh-CN" altLang="en-US"/>
            </a:p>
          </p:txBody>
        </p:sp>
        <p:sp>
          <p:nvSpPr>
            <p:cNvPr id="21513" name="AutoShape 9"/>
            <p:cNvSpPr>
              <a:spLocks noChangeArrowheads="1"/>
            </p:cNvSpPr>
            <p:nvPr/>
          </p:nvSpPr>
          <p:spPr bwMode="auto">
            <a:xfrm rot="21350001" flipV="1">
              <a:off x="260" y="2831"/>
              <a:ext cx="811" cy="800"/>
            </a:xfrm>
            <a:custGeom>
              <a:avLst/>
              <a:gdLst>
                <a:gd name="G0" fmla="+- -3723619 0 0"/>
                <a:gd name="G1" fmla="+- 10791459 0 0"/>
                <a:gd name="G2" fmla="+- -3723619 0 10791459"/>
                <a:gd name="G3" fmla="+- 10800 0 0"/>
                <a:gd name="G4" fmla="+- 0 0 -3723619"/>
                <a:gd name="T0" fmla="*/ 360 256 1"/>
                <a:gd name="T1" fmla="*/ 0 256 1"/>
                <a:gd name="G5" fmla="+- G2 T0 T1"/>
                <a:gd name="G6" fmla="?: G2 G2 G5"/>
                <a:gd name="G7" fmla="+- 0 0 G6"/>
                <a:gd name="G8" fmla="+- 9291 0 0"/>
                <a:gd name="G9" fmla="+- 0 0 10791459"/>
                <a:gd name="G10" fmla="+- 9291 0 2700"/>
                <a:gd name="G11" fmla="cos G10 -3723619"/>
                <a:gd name="G12" fmla="sin G10 -3723619"/>
                <a:gd name="G13" fmla="cos 13500 -3723619"/>
                <a:gd name="G14" fmla="sin 13500 -3723619"/>
                <a:gd name="G15" fmla="+- G11 10800 0"/>
                <a:gd name="G16" fmla="+- G12 10800 0"/>
                <a:gd name="G17" fmla="+- G13 10800 0"/>
                <a:gd name="G18" fmla="+- G14 10800 0"/>
                <a:gd name="G19" fmla="*/ 9291 1 2"/>
                <a:gd name="G20" fmla="+- G19 5400 0"/>
                <a:gd name="G21" fmla="cos G20 -3723619"/>
                <a:gd name="G22" fmla="sin G20 -3723619"/>
                <a:gd name="G23" fmla="+- G21 10800 0"/>
                <a:gd name="G24" fmla="+- G12 G23 G22"/>
                <a:gd name="G25" fmla="+- G22 G23 G11"/>
                <a:gd name="G26" fmla="cos 10800 -3723619"/>
                <a:gd name="G27" fmla="sin 10800 -3723619"/>
                <a:gd name="G28" fmla="cos 9291 -3723619"/>
                <a:gd name="G29" fmla="sin 9291 -3723619"/>
                <a:gd name="G30" fmla="+- G26 10800 0"/>
                <a:gd name="G31" fmla="+- G27 10800 0"/>
                <a:gd name="G32" fmla="+- G28 10800 0"/>
                <a:gd name="G33" fmla="+- G29 10800 0"/>
                <a:gd name="G34" fmla="+- G19 5400 0"/>
                <a:gd name="G35" fmla="cos G34 10791459"/>
                <a:gd name="G36" fmla="sin G34 10791459"/>
                <a:gd name="G37" fmla="+/ 10791459 -3723619 2"/>
                <a:gd name="T2" fmla="*/ 180 256 1"/>
                <a:gd name="T3" fmla="*/ 0 256 1"/>
                <a:gd name="G38" fmla="+- G37 T2 T3"/>
                <a:gd name="G39" fmla="?: G2 G37 G38"/>
                <a:gd name="G40" fmla="cos 10800 G39"/>
                <a:gd name="G41" fmla="sin 10800 G39"/>
                <a:gd name="G42" fmla="cos 9291 G39"/>
                <a:gd name="G43" fmla="sin 9291 G39"/>
                <a:gd name="G44" fmla="+- G40 10800 0"/>
                <a:gd name="G45" fmla="+- G41 10800 0"/>
                <a:gd name="G46" fmla="+- G42 10800 0"/>
                <a:gd name="G47" fmla="+- G43 10800 0"/>
                <a:gd name="G48" fmla="+- G35 10800 0"/>
                <a:gd name="G49" fmla="+- G36 10800 0"/>
                <a:gd name="T4" fmla="*/ 4440 w 21600"/>
                <a:gd name="T5" fmla="*/ 2071 h 21600"/>
                <a:gd name="T6" fmla="*/ 1111 w 21600"/>
                <a:gd name="T7" fmla="*/ 13456 h 21600"/>
                <a:gd name="T8" fmla="*/ 5328 w 21600"/>
                <a:gd name="T9" fmla="*/ 3290 h 21600"/>
                <a:gd name="T10" fmla="*/ 18188 w 21600"/>
                <a:gd name="T11" fmla="*/ -499 h 21600"/>
                <a:gd name="T12" fmla="*/ 19189 w 21600"/>
                <a:gd name="T13" fmla="*/ 4283 h 21600"/>
                <a:gd name="T14" fmla="*/ 14407 w 21600"/>
                <a:gd name="T15" fmla="*/ 52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884" y="3024"/>
                  </a:moveTo>
                  <a:cubicBezTo>
                    <a:pt x="14373" y="2035"/>
                    <a:pt x="12606" y="1509"/>
                    <a:pt x="10800" y="1509"/>
                  </a:cubicBezTo>
                  <a:cubicBezTo>
                    <a:pt x="5668" y="1509"/>
                    <a:pt x="1509" y="5668"/>
                    <a:pt x="1509" y="10800"/>
                  </a:cubicBezTo>
                  <a:cubicBezTo>
                    <a:pt x="1508" y="11630"/>
                    <a:pt x="1620" y="12456"/>
                    <a:pt x="1839" y="13257"/>
                  </a:cubicBezTo>
                  <a:lnTo>
                    <a:pt x="384" y="13656"/>
                  </a:lnTo>
                  <a:cubicBezTo>
                    <a:pt x="129" y="12725"/>
                    <a:pt x="0" y="11764"/>
                    <a:pt x="0" y="10800"/>
                  </a:cubicBezTo>
                  <a:cubicBezTo>
                    <a:pt x="0" y="4835"/>
                    <a:pt x="4835" y="0"/>
                    <a:pt x="10800" y="0"/>
                  </a:cubicBezTo>
                  <a:cubicBezTo>
                    <a:pt x="12899" y="-1"/>
                    <a:pt x="14953" y="611"/>
                    <a:pt x="16710" y="1761"/>
                  </a:cubicBezTo>
                  <a:lnTo>
                    <a:pt x="18188" y="-499"/>
                  </a:lnTo>
                  <a:lnTo>
                    <a:pt x="19189" y="4283"/>
                  </a:lnTo>
                  <a:lnTo>
                    <a:pt x="14407" y="5283"/>
                  </a:lnTo>
                  <a:lnTo>
                    <a:pt x="15884" y="3024"/>
                  </a:lnTo>
                  <a:close/>
                </a:path>
              </a:pathLst>
            </a:custGeom>
            <a:solidFill>
              <a:schemeClr val="accent1"/>
            </a:solidFill>
            <a:ln w="9525">
              <a:noFill/>
              <a:miter lim="800000"/>
              <a:headEnd/>
              <a:tailEnd/>
            </a:ln>
            <a:effectLst/>
          </p:spPr>
          <p:txBody>
            <a:bodyPr wrap="none" anchor="ctr"/>
            <a:lstStyle/>
            <a:p>
              <a:endParaRPr lang="zh-CN" altLang="en-US"/>
            </a:p>
          </p:txBody>
        </p:sp>
        <p:sp>
          <p:nvSpPr>
            <p:cNvPr id="21514" name="Text Box 10"/>
            <p:cNvSpPr txBox="1">
              <a:spLocks noChangeArrowheads="1"/>
            </p:cNvSpPr>
            <p:nvPr/>
          </p:nvSpPr>
          <p:spPr bwMode="auto">
            <a:xfrm>
              <a:off x="188" y="2643"/>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pic>
          <p:nvPicPr>
            <p:cNvPr id="21515" name="图片 6" descr="http://www.andreas-rozek.de/iPhone/Welcome/iPad.png"/>
            <p:cNvPicPr>
              <a:picLocks noChangeAspect="1" noChangeArrowheads="1"/>
            </p:cNvPicPr>
            <p:nvPr/>
          </p:nvPicPr>
          <p:blipFill>
            <a:blip r:embed="rId3" cstate="print"/>
            <a:srcRect/>
            <a:stretch>
              <a:fillRect/>
            </a:stretch>
          </p:blipFill>
          <p:spPr bwMode="auto">
            <a:xfrm>
              <a:off x="183" y="3241"/>
              <a:ext cx="327" cy="335"/>
            </a:xfrm>
            <a:prstGeom prst="rect">
              <a:avLst/>
            </a:prstGeom>
            <a:noFill/>
            <a:ln w="9525">
              <a:noFill/>
              <a:miter lim="800000"/>
              <a:headEnd/>
              <a:tailEnd/>
            </a:ln>
          </p:spPr>
        </p:pic>
        <p:pic>
          <p:nvPicPr>
            <p:cNvPr id="21516" name="Picture 79" descr="FOMA-ht03a_white.jpg"/>
            <p:cNvPicPr>
              <a:picLocks noChangeAspect="1"/>
            </p:cNvPicPr>
            <p:nvPr/>
          </p:nvPicPr>
          <p:blipFill>
            <a:blip r:embed="rId4" cstate="print"/>
            <a:srcRect/>
            <a:stretch>
              <a:fillRect/>
            </a:stretch>
          </p:blipFill>
          <p:spPr bwMode="auto">
            <a:xfrm>
              <a:off x="2339" y="3265"/>
              <a:ext cx="189" cy="280"/>
            </a:xfrm>
            <a:prstGeom prst="rect">
              <a:avLst/>
            </a:prstGeom>
            <a:noFill/>
            <a:ln w="9525">
              <a:noFill/>
              <a:miter lim="800000"/>
              <a:headEnd/>
              <a:tailEnd/>
            </a:ln>
          </p:spPr>
        </p:pic>
        <p:pic>
          <p:nvPicPr>
            <p:cNvPr id="21518" name="Picture 14" descr="MC900432675[1]"/>
            <p:cNvPicPr>
              <a:picLocks noChangeAspect="1" noChangeArrowheads="1"/>
            </p:cNvPicPr>
            <p:nvPr/>
          </p:nvPicPr>
          <p:blipFill>
            <a:blip r:embed="rId5" cstate="print"/>
            <a:srcRect/>
            <a:stretch>
              <a:fillRect/>
            </a:stretch>
          </p:blipFill>
          <p:spPr bwMode="auto">
            <a:xfrm>
              <a:off x="490" y="3219"/>
              <a:ext cx="358" cy="332"/>
            </a:xfrm>
            <a:prstGeom prst="rect">
              <a:avLst/>
            </a:prstGeom>
            <a:noFill/>
          </p:spPr>
        </p:pic>
        <p:pic>
          <p:nvPicPr>
            <p:cNvPr id="21520" name="Picture 16" descr="MC900432675[1]"/>
            <p:cNvPicPr>
              <a:picLocks noChangeAspect="1" noChangeArrowheads="1"/>
            </p:cNvPicPr>
            <p:nvPr/>
          </p:nvPicPr>
          <p:blipFill>
            <a:blip r:embed="rId6" cstate="print"/>
            <a:srcRect/>
            <a:stretch>
              <a:fillRect/>
            </a:stretch>
          </p:blipFill>
          <p:spPr bwMode="auto">
            <a:xfrm rot="10800000">
              <a:off x="1978" y="3211"/>
              <a:ext cx="357" cy="332"/>
            </a:xfrm>
            <a:prstGeom prst="rect">
              <a:avLst/>
            </a:prstGeom>
            <a:noFill/>
          </p:spPr>
        </p:pic>
        <p:grpSp>
          <p:nvGrpSpPr>
            <p:cNvPr id="4" name="Group 188"/>
            <p:cNvGrpSpPr>
              <a:grpSpLocks noChangeAspect="1"/>
            </p:cNvGrpSpPr>
            <p:nvPr/>
          </p:nvGrpSpPr>
          <p:grpSpPr bwMode="auto">
            <a:xfrm>
              <a:off x="1315" y="2358"/>
              <a:ext cx="170" cy="503"/>
              <a:chOff x="4850" y="1255"/>
              <a:chExt cx="303" cy="873"/>
            </a:xfrm>
          </p:grpSpPr>
          <p:grpSp>
            <p:nvGrpSpPr>
              <p:cNvPr id="5" name="Group 189"/>
              <p:cNvGrpSpPr>
                <a:grpSpLocks noChangeAspect="1"/>
              </p:cNvGrpSpPr>
              <p:nvPr/>
            </p:nvGrpSpPr>
            <p:grpSpPr bwMode="auto">
              <a:xfrm>
                <a:off x="4850" y="1255"/>
                <a:ext cx="303" cy="873"/>
                <a:chOff x="4850" y="1255"/>
                <a:chExt cx="303" cy="873"/>
              </a:xfrm>
            </p:grpSpPr>
            <p:sp>
              <p:nvSpPr>
                <p:cNvPr id="21523"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524"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525"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526"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6" name="Group 194"/>
                <p:cNvGrpSpPr>
                  <a:grpSpLocks noChangeAspect="1"/>
                </p:cNvGrpSpPr>
                <p:nvPr/>
              </p:nvGrpSpPr>
              <p:grpSpPr bwMode="auto">
                <a:xfrm>
                  <a:off x="4850" y="1293"/>
                  <a:ext cx="48" cy="293"/>
                  <a:chOff x="4850" y="1293"/>
                  <a:chExt cx="48" cy="293"/>
                </a:xfrm>
              </p:grpSpPr>
              <p:sp>
                <p:nvSpPr>
                  <p:cNvPr id="21528"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29"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7" name="Group 197"/>
                <p:cNvGrpSpPr>
                  <a:grpSpLocks noChangeAspect="1"/>
                </p:cNvGrpSpPr>
                <p:nvPr/>
              </p:nvGrpSpPr>
              <p:grpSpPr bwMode="auto">
                <a:xfrm>
                  <a:off x="5105" y="1295"/>
                  <a:ext cx="48" cy="293"/>
                  <a:chOff x="5105" y="1295"/>
                  <a:chExt cx="48" cy="293"/>
                </a:xfrm>
              </p:grpSpPr>
              <p:sp>
                <p:nvSpPr>
                  <p:cNvPr id="21531"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32"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3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53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8" name="Group 202"/>
                <p:cNvGrpSpPr>
                  <a:grpSpLocks noChangeAspect="1"/>
                </p:cNvGrpSpPr>
                <p:nvPr/>
              </p:nvGrpSpPr>
              <p:grpSpPr bwMode="auto">
                <a:xfrm>
                  <a:off x="4948" y="1255"/>
                  <a:ext cx="48" cy="293"/>
                  <a:chOff x="4948" y="1255"/>
                  <a:chExt cx="48" cy="293"/>
                </a:xfrm>
              </p:grpSpPr>
              <p:sp>
                <p:nvSpPr>
                  <p:cNvPr id="21536"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37"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38"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539"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540"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541"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542"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543"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544"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545"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546"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21547"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548"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549"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550"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9" name="Group 218"/>
              <p:cNvGrpSpPr>
                <a:grpSpLocks noChangeAspect="1"/>
              </p:cNvGrpSpPr>
              <p:nvPr/>
            </p:nvGrpSpPr>
            <p:grpSpPr bwMode="auto">
              <a:xfrm>
                <a:off x="4850" y="1293"/>
                <a:ext cx="48" cy="293"/>
                <a:chOff x="4850" y="1293"/>
                <a:chExt cx="48" cy="293"/>
              </a:xfrm>
            </p:grpSpPr>
            <p:sp>
              <p:nvSpPr>
                <p:cNvPr id="2155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5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0" name="Group 221"/>
              <p:cNvGrpSpPr>
                <a:grpSpLocks noChangeAspect="1"/>
              </p:cNvGrpSpPr>
              <p:nvPr/>
            </p:nvGrpSpPr>
            <p:grpSpPr bwMode="auto">
              <a:xfrm>
                <a:off x="5105" y="1295"/>
                <a:ext cx="48" cy="293"/>
                <a:chOff x="5105" y="1295"/>
                <a:chExt cx="48" cy="293"/>
              </a:xfrm>
            </p:grpSpPr>
            <p:sp>
              <p:nvSpPr>
                <p:cNvPr id="21555"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56"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57"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558"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1" name="Group 226"/>
              <p:cNvGrpSpPr>
                <a:grpSpLocks noChangeAspect="1"/>
              </p:cNvGrpSpPr>
              <p:nvPr/>
            </p:nvGrpSpPr>
            <p:grpSpPr bwMode="auto">
              <a:xfrm>
                <a:off x="4948" y="1255"/>
                <a:ext cx="48" cy="293"/>
                <a:chOff x="4948" y="1255"/>
                <a:chExt cx="48" cy="293"/>
              </a:xfrm>
            </p:grpSpPr>
            <p:sp>
              <p:nvSpPr>
                <p:cNvPr id="21560"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61"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62"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563"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564"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565"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566"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567"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568"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569"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570"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21571"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572"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573"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574"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2" name="Group 242"/>
              <p:cNvGrpSpPr>
                <a:grpSpLocks noChangeAspect="1"/>
              </p:cNvGrpSpPr>
              <p:nvPr/>
            </p:nvGrpSpPr>
            <p:grpSpPr bwMode="auto">
              <a:xfrm>
                <a:off x="4850" y="1293"/>
                <a:ext cx="48" cy="293"/>
                <a:chOff x="4850" y="1293"/>
                <a:chExt cx="48" cy="293"/>
              </a:xfrm>
            </p:grpSpPr>
            <p:sp>
              <p:nvSpPr>
                <p:cNvPr id="2157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7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3" name="Group 245"/>
              <p:cNvGrpSpPr>
                <a:grpSpLocks noChangeAspect="1"/>
              </p:cNvGrpSpPr>
              <p:nvPr/>
            </p:nvGrpSpPr>
            <p:grpSpPr bwMode="auto">
              <a:xfrm>
                <a:off x="5105" y="1295"/>
                <a:ext cx="48" cy="293"/>
                <a:chOff x="5105" y="1295"/>
                <a:chExt cx="48" cy="293"/>
              </a:xfrm>
            </p:grpSpPr>
            <p:sp>
              <p:nvSpPr>
                <p:cNvPr id="21579"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80"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81"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582"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4" name="Group 250"/>
              <p:cNvGrpSpPr>
                <a:grpSpLocks noChangeAspect="1"/>
              </p:cNvGrpSpPr>
              <p:nvPr/>
            </p:nvGrpSpPr>
            <p:grpSpPr bwMode="auto">
              <a:xfrm>
                <a:off x="4948" y="1255"/>
                <a:ext cx="48" cy="293"/>
                <a:chOff x="4948" y="1255"/>
                <a:chExt cx="48" cy="293"/>
              </a:xfrm>
            </p:grpSpPr>
            <p:sp>
              <p:nvSpPr>
                <p:cNvPr id="21584"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85"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58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58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58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58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59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59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59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59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59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pic>
          <p:nvPicPr>
            <p:cNvPr id="21597" name="Picture 93"/>
            <p:cNvPicPr>
              <a:picLocks noChangeAspect="1" noChangeArrowheads="1"/>
            </p:cNvPicPr>
            <p:nvPr/>
          </p:nvPicPr>
          <p:blipFill>
            <a:blip r:embed="rId7" cstate="print"/>
            <a:srcRect/>
            <a:stretch>
              <a:fillRect/>
            </a:stretch>
          </p:blipFill>
          <p:spPr bwMode="auto">
            <a:xfrm>
              <a:off x="846" y="3255"/>
              <a:ext cx="331" cy="216"/>
            </a:xfrm>
            <a:prstGeom prst="rect">
              <a:avLst/>
            </a:prstGeom>
            <a:noFill/>
          </p:spPr>
        </p:pic>
        <p:pic>
          <p:nvPicPr>
            <p:cNvPr id="21598" name="Picture 94"/>
            <p:cNvPicPr>
              <a:picLocks noChangeAspect="1" noChangeArrowheads="1"/>
            </p:cNvPicPr>
            <p:nvPr/>
          </p:nvPicPr>
          <p:blipFill>
            <a:blip r:embed="rId7" cstate="print"/>
            <a:srcRect/>
            <a:stretch>
              <a:fillRect/>
            </a:stretch>
          </p:blipFill>
          <p:spPr bwMode="auto">
            <a:xfrm>
              <a:off x="1629" y="3244"/>
              <a:ext cx="331" cy="216"/>
            </a:xfrm>
            <a:prstGeom prst="rect">
              <a:avLst/>
            </a:prstGeom>
            <a:noFill/>
          </p:spPr>
        </p:pic>
        <p:pic>
          <p:nvPicPr>
            <p:cNvPr id="21599" name="Picture 95"/>
            <p:cNvPicPr>
              <a:picLocks noChangeAspect="1" noChangeArrowheads="1"/>
            </p:cNvPicPr>
            <p:nvPr/>
          </p:nvPicPr>
          <p:blipFill>
            <a:blip r:embed="rId8" cstate="print"/>
            <a:srcRect/>
            <a:stretch>
              <a:fillRect/>
            </a:stretch>
          </p:blipFill>
          <p:spPr bwMode="auto">
            <a:xfrm rot="762955">
              <a:off x="1147" y="2647"/>
              <a:ext cx="211" cy="140"/>
            </a:xfrm>
            <a:prstGeom prst="rect">
              <a:avLst/>
            </a:prstGeom>
            <a:noFill/>
          </p:spPr>
        </p:pic>
        <p:pic>
          <p:nvPicPr>
            <p:cNvPr id="21600" name="Picture 96"/>
            <p:cNvPicPr>
              <a:picLocks noChangeAspect="1" noChangeArrowheads="1"/>
            </p:cNvPicPr>
            <p:nvPr/>
          </p:nvPicPr>
          <p:blipFill>
            <a:blip r:embed="rId8" cstate="print"/>
            <a:srcRect/>
            <a:stretch>
              <a:fillRect/>
            </a:stretch>
          </p:blipFill>
          <p:spPr bwMode="auto">
            <a:xfrm rot="-1284470">
              <a:off x="1448" y="2647"/>
              <a:ext cx="211" cy="140"/>
            </a:xfrm>
            <a:prstGeom prst="rect">
              <a:avLst/>
            </a:prstGeom>
            <a:noFill/>
          </p:spPr>
        </p:pic>
        <p:pic>
          <p:nvPicPr>
            <p:cNvPr id="21601" name="Picture 97"/>
            <p:cNvPicPr>
              <a:picLocks noChangeAspect="1" noChangeArrowheads="1"/>
            </p:cNvPicPr>
            <p:nvPr/>
          </p:nvPicPr>
          <p:blipFill>
            <a:blip r:embed="rId8" cstate="print"/>
            <a:srcRect/>
            <a:stretch>
              <a:fillRect/>
            </a:stretch>
          </p:blipFill>
          <p:spPr bwMode="auto">
            <a:xfrm rot="8927340">
              <a:off x="1502" y="3048"/>
              <a:ext cx="212" cy="139"/>
            </a:xfrm>
            <a:prstGeom prst="rect">
              <a:avLst/>
            </a:prstGeom>
            <a:noFill/>
          </p:spPr>
        </p:pic>
        <p:pic>
          <p:nvPicPr>
            <p:cNvPr id="21602" name="Picture 98"/>
            <p:cNvPicPr>
              <a:picLocks noChangeAspect="1" noChangeArrowheads="1"/>
            </p:cNvPicPr>
            <p:nvPr/>
          </p:nvPicPr>
          <p:blipFill>
            <a:blip r:embed="rId9" cstate="print"/>
            <a:srcRect/>
            <a:stretch>
              <a:fillRect/>
            </a:stretch>
          </p:blipFill>
          <p:spPr bwMode="auto">
            <a:xfrm rot="13561848">
              <a:off x="1046" y="3065"/>
              <a:ext cx="196" cy="150"/>
            </a:xfrm>
            <a:prstGeom prst="rect">
              <a:avLst/>
            </a:prstGeom>
            <a:noFill/>
          </p:spPr>
        </p:pic>
        <p:pic>
          <p:nvPicPr>
            <p:cNvPr id="21603" name="Picture 99"/>
            <p:cNvPicPr>
              <a:picLocks noChangeAspect="1" noChangeArrowheads="1"/>
            </p:cNvPicPr>
            <p:nvPr/>
          </p:nvPicPr>
          <p:blipFill>
            <a:blip r:embed="rId9" cstate="print"/>
            <a:srcRect/>
            <a:stretch>
              <a:fillRect/>
            </a:stretch>
          </p:blipFill>
          <p:spPr bwMode="auto">
            <a:xfrm rot="-5528337">
              <a:off x="1183" y="3277"/>
              <a:ext cx="196" cy="150"/>
            </a:xfrm>
            <a:prstGeom prst="rect">
              <a:avLst/>
            </a:prstGeom>
            <a:noFill/>
          </p:spPr>
        </p:pic>
        <p:pic>
          <p:nvPicPr>
            <p:cNvPr id="21604" name="Picture 100"/>
            <p:cNvPicPr>
              <a:picLocks noChangeAspect="1" noChangeArrowheads="1"/>
            </p:cNvPicPr>
            <p:nvPr/>
          </p:nvPicPr>
          <p:blipFill>
            <a:blip r:embed="rId9" cstate="print"/>
            <a:srcRect/>
            <a:stretch>
              <a:fillRect/>
            </a:stretch>
          </p:blipFill>
          <p:spPr bwMode="auto">
            <a:xfrm rot="5400000">
              <a:off x="1407" y="3277"/>
              <a:ext cx="196" cy="150"/>
            </a:xfrm>
            <a:prstGeom prst="rect">
              <a:avLst/>
            </a:prstGeom>
            <a:noFill/>
          </p:spPr>
        </p:pic>
        <p:sp>
          <p:nvSpPr>
            <p:cNvPr id="21606" name="Text Box 102"/>
            <p:cNvSpPr txBox="1">
              <a:spLocks noChangeArrowheads="1"/>
            </p:cNvSpPr>
            <p:nvPr/>
          </p:nvSpPr>
          <p:spPr bwMode="auto">
            <a:xfrm>
              <a:off x="1152" y="2843"/>
              <a:ext cx="495" cy="192"/>
            </a:xfrm>
            <a:prstGeom prst="rect">
              <a:avLst/>
            </a:prstGeom>
            <a:noFill/>
            <a:ln w="9525">
              <a:noFill/>
              <a:miter lim="800000"/>
              <a:headEnd/>
              <a:tailEnd/>
            </a:ln>
            <a:effectLst/>
          </p:spPr>
          <p:txBody>
            <a:bodyPr wrap="none">
              <a:spAutoFit/>
            </a:bodyPr>
            <a:lstStyle/>
            <a:p>
              <a:r>
                <a:rPr lang="en-US" altLang="zh-CN" sz="1400" b="0"/>
                <a:t>Cellular</a:t>
              </a:r>
            </a:p>
          </p:txBody>
        </p:sp>
        <p:sp>
          <p:nvSpPr>
            <p:cNvPr id="21609" name="Text Box 105"/>
            <p:cNvSpPr txBox="1">
              <a:spLocks noChangeArrowheads="1"/>
            </p:cNvSpPr>
            <p:nvPr/>
          </p:nvSpPr>
          <p:spPr bwMode="auto">
            <a:xfrm>
              <a:off x="158" y="1735"/>
              <a:ext cx="1047" cy="192"/>
            </a:xfrm>
            <a:prstGeom prst="rect">
              <a:avLst/>
            </a:prstGeom>
            <a:noFill/>
            <a:ln w="9525">
              <a:noFill/>
              <a:miter lim="800000"/>
              <a:headEnd/>
              <a:tailEnd/>
            </a:ln>
            <a:effectLst/>
          </p:spPr>
          <p:txBody>
            <a:bodyPr wrap="none">
              <a:spAutoFit/>
            </a:bodyPr>
            <a:lstStyle/>
            <a:p>
              <a:r>
                <a:rPr lang="en-US" altLang="zh-CN" sz="1400" b="0"/>
                <a:t>Example structure:</a:t>
              </a:r>
            </a:p>
          </p:txBody>
        </p:sp>
        <p:sp>
          <p:nvSpPr>
            <p:cNvPr id="21610" name="Text Box 106"/>
            <p:cNvSpPr txBox="1">
              <a:spLocks noChangeArrowheads="1"/>
            </p:cNvSpPr>
            <p:nvPr/>
          </p:nvSpPr>
          <p:spPr bwMode="auto">
            <a:xfrm>
              <a:off x="2346" y="2623"/>
              <a:ext cx="286" cy="173"/>
            </a:xfrm>
            <a:prstGeom prst="rect">
              <a:avLst/>
            </a:prstGeom>
            <a:solidFill>
              <a:srgbClr val="99FF99"/>
            </a:solidFill>
            <a:ln w="9525">
              <a:noFill/>
              <a:miter lim="800000"/>
              <a:headEnd/>
              <a:tailEnd/>
            </a:ln>
            <a:effectLst/>
          </p:spPr>
          <p:txBody>
            <a:bodyPr wrap="none">
              <a:spAutoFit/>
            </a:bodyPr>
            <a:lstStyle/>
            <a:p>
              <a:r>
                <a:rPr lang="en-US" altLang="zh-CN" sz="1200" b="0"/>
                <a:t>App</a:t>
              </a:r>
            </a:p>
          </p:txBody>
        </p:sp>
        <p:sp>
          <p:nvSpPr>
            <p:cNvPr id="21611" name="AutoShape 107"/>
            <p:cNvSpPr>
              <a:spLocks noChangeArrowheads="1"/>
            </p:cNvSpPr>
            <p:nvPr/>
          </p:nvSpPr>
          <p:spPr bwMode="auto">
            <a:xfrm>
              <a:off x="1774" y="2962"/>
              <a:ext cx="495" cy="180"/>
            </a:xfrm>
            <a:prstGeom prst="rightArrow">
              <a:avLst>
                <a:gd name="adj1" fmla="val 37120"/>
                <a:gd name="adj2" fmla="val 60818"/>
              </a:avLst>
            </a:prstGeom>
            <a:solidFill>
              <a:schemeClr val="accent1"/>
            </a:solidFill>
            <a:ln w="9525">
              <a:noFill/>
              <a:miter lim="800000"/>
              <a:headEnd/>
              <a:tailEnd/>
            </a:ln>
            <a:effectLst/>
          </p:spPr>
          <p:txBody>
            <a:bodyPr wrap="none" anchor="ctr"/>
            <a:lstStyle/>
            <a:p>
              <a:endParaRPr lang="zh-CN" altLang="en-US"/>
            </a:p>
          </p:txBody>
        </p:sp>
        <p:grpSp>
          <p:nvGrpSpPr>
            <p:cNvPr id="15" name="Group 108"/>
            <p:cNvGrpSpPr>
              <a:grpSpLocks/>
            </p:cNvGrpSpPr>
            <p:nvPr/>
          </p:nvGrpSpPr>
          <p:grpSpPr bwMode="auto">
            <a:xfrm>
              <a:off x="1686" y="1782"/>
              <a:ext cx="702" cy="534"/>
              <a:chOff x="3030" y="1410"/>
              <a:chExt cx="702" cy="534"/>
            </a:xfrm>
          </p:grpSpPr>
          <p:pic>
            <p:nvPicPr>
              <p:cNvPr id="21613" name="Picture 109" descr="ANd9GcRjrvbZ9o0h8HeYSTZvAN11QRz7qzlSWdBCd_iGa_G4B8qV2-Q&amp;t=1&amp;usg=__ysCXeYNbNfb0lCnvaRuwzYlWOwg="/>
              <p:cNvPicPr>
                <a:picLocks noChangeAspect="1" noChangeArrowheads="1"/>
              </p:cNvPicPr>
              <p:nvPr/>
            </p:nvPicPr>
            <p:blipFill>
              <a:blip r:embed="rId10" cstate="print"/>
              <a:srcRect/>
              <a:stretch>
                <a:fillRect/>
              </a:stretch>
            </p:blipFill>
            <p:spPr bwMode="auto">
              <a:xfrm>
                <a:off x="3030" y="1410"/>
                <a:ext cx="702" cy="534"/>
              </a:xfrm>
              <a:prstGeom prst="rect">
                <a:avLst/>
              </a:prstGeom>
              <a:noFill/>
            </p:spPr>
          </p:pic>
          <p:sp>
            <p:nvSpPr>
              <p:cNvPr id="2" name="文本框 35"/>
              <p:cNvSpPr txBox="1">
                <a:spLocks noChangeArrowheads="1"/>
              </p:cNvSpPr>
              <p:nvPr/>
            </p:nvSpPr>
            <p:spPr bwMode="auto">
              <a:xfrm>
                <a:off x="3126" y="1526"/>
                <a:ext cx="540" cy="298"/>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lnSpc>
                    <a:spcPts val="1500"/>
                  </a:lnSpc>
                </a:pPr>
                <a:r>
                  <a:rPr lang="en-US" altLang="ja-JP" sz="1400" b="0">
                    <a:ea typeface="ＭＳ Ｐゴシック" pitchFamily="34" charset="-128"/>
                  </a:rPr>
                  <a:t>Core Network</a:t>
                </a:r>
              </a:p>
            </p:txBody>
          </p:sp>
        </p:grpSp>
        <p:sp>
          <p:nvSpPr>
            <p:cNvPr id="21615" name="Line 111"/>
            <p:cNvSpPr>
              <a:spLocks noChangeShapeType="1"/>
            </p:cNvSpPr>
            <p:nvPr/>
          </p:nvSpPr>
          <p:spPr bwMode="auto">
            <a:xfrm flipH="1">
              <a:off x="1518" y="2292"/>
              <a:ext cx="216" cy="198"/>
            </a:xfrm>
            <a:prstGeom prst="line">
              <a:avLst/>
            </a:prstGeom>
            <a:noFill/>
            <a:ln w="38100">
              <a:solidFill>
                <a:srgbClr val="808080"/>
              </a:solidFill>
              <a:round/>
              <a:headEnd/>
              <a:tailEnd/>
            </a:ln>
            <a:effectLst/>
          </p:spPr>
          <p:txBody>
            <a:bodyPr/>
            <a:lstStyle/>
            <a:p>
              <a:endParaRPr lang="zh-CN" altLang="en-US"/>
            </a:p>
          </p:txBody>
        </p:sp>
        <p:sp>
          <p:nvSpPr>
            <p:cNvPr id="21616" name="Rectangle 112"/>
            <p:cNvSpPr>
              <a:spLocks noChangeArrowheads="1"/>
            </p:cNvSpPr>
            <p:nvPr/>
          </p:nvSpPr>
          <p:spPr bwMode="auto">
            <a:xfrm>
              <a:off x="2350" y="2956"/>
              <a:ext cx="288" cy="174"/>
            </a:xfrm>
            <a:prstGeom prst="rect">
              <a:avLst/>
            </a:prstGeom>
            <a:solidFill>
              <a:srgbClr val="996633"/>
            </a:solidFill>
            <a:ln w="9525">
              <a:noFill/>
              <a:miter lim="800000"/>
              <a:headEnd/>
              <a:tailEnd/>
            </a:ln>
            <a:effectLst/>
          </p:spPr>
          <p:txBody>
            <a:bodyPr wrap="none" anchor="ctr"/>
            <a:lstStyle/>
            <a:p>
              <a:endParaRPr lang="zh-CN" altLang="en-US"/>
            </a:p>
          </p:txBody>
        </p:sp>
        <p:graphicFrame>
          <p:nvGraphicFramePr>
            <p:cNvPr id="21617" name="Object 113"/>
            <p:cNvGraphicFramePr>
              <a:graphicFrameLocks noChangeAspect="1"/>
            </p:cNvGraphicFramePr>
            <p:nvPr/>
          </p:nvGraphicFramePr>
          <p:xfrm>
            <a:off x="1636" y="1694"/>
            <a:ext cx="231" cy="314"/>
          </p:xfrm>
          <a:graphic>
            <a:graphicData uri="http://schemas.openxmlformats.org/presentationml/2006/ole">
              <p:oleObj spid="_x0000_s152620" name="Visio" r:id="rId11" imgW="367453" imgH="497703" progId="">
                <p:embed/>
              </p:oleObj>
            </a:graphicData>
          </a:graphic>
        </p:graphicFrame>
        <p:sp>
          <p:nvSpPr>
            <p:cNvPr id="21618" name="AutoShape 114"/>
            <p:cNvSpPr>
              <a:spLocks noChangeArrowheads="1"/>
            </p:cNvSpPr>
            <p:nvPr/>
          </p:nvSpPr>
          <p:spPr bwMode="auto">
            <a:xfrm>
              <a:off x="2388" y="2826"/>
              <a:ext cx="216" cy="111"/>
            </a:xfrm>
            <a:prstGeom prst="upArrow">
              <a:avLst>
                <a:gd name="adj1" fmla="val 50000"/>
                <a:gd name="adj2" fmla="val 25000"/>
              </a:avLst>
            </a:prstGeom>
            <a:solidFill>
              <a:srgbClr val="008000"/>
            </a:solidFill>
            <a:ln w="9525">
              <a:noFill/>
              <a:miter lim="800000"/>
              <a:headEnd/>
              <a:tailEnd/>
            </a:ln>
            <a:effectLst/>
          </p:spPr>
          <p:txBody>
            <a:bodyPr wrap="none" anchor="ctr"/>
            <a:lstStyle/>
            <a:p>
              <a:endParaRPr lang="zh-CN" altLang="en-US"/>
            </a:p>
          </p:txBody>
        </p:sp>
        <p:sp>
          <p:nvSpPr>
            <p:cNvPr id="21619" name="AutoShape 115"/>
            <p:cNvSpPr>
              <a:spLocks noChangeArrowheads="1"/>
            </p:cNvSpPr>
            <p:nvPr/>
          </p:nvSpPr>
          <p:spPr bwMode="auto">
            <a:xfrm rot="10800000">
              <a:off x="226" y="2848"/>
              <a:ext cx="216" cy="111"/>
            </a:xfrm>
            <a:prstGeom prst="upArrow">
              <a:avLst>
                <a:gd name="adj1" fmla="val 50000"/>
                <a:gd name="adj2" fmla="val 25000"/>
              </a:avLst>
            </a:prstGeom>
            <a:solidFill>
              <a:srgbClr val="008000"/>
            </a:solidFill>
            <a:ln w="9525">
              <a:noFill/>
              <a:miter lim="800000"/>
              <a:headEnd/>
              <a:tailEnd/>
            </a:ln>
            <a:effectLst/>
          </p:spPr>
          <p:txBody>
            <a:bodyPr wrap="none" anchor="ctr"/>
            <a:lstStyle/>
            <a:p>
              <a:endParaRPr lang="zh-CN" altLang="en-US"/>
            </a:p>
          </p:txBody>
        </p:sp>
        <p:sp>
          <p:nvSpPr>
            <p:cNvPr id="21620" name="Rectangle 116"/>
            <p:cNvSpPr>
              <a:spLocks noChangeArrowheads="1"/>
            </p:cNvSpPr>
            <p:nvPr/>
          </p:nvSpPr>
          <p:spPr bwMode="auto">
            <a:xfrm>
              <a:off x="188" y="2984"/>
              <a:ext cx="288" cy="174"/>
            </a:xfrm>
            <a:prstGeom prst="rect">
              <a:avLst/>
            </a:prstGeom>
            <a:solidFill>
              <a:srgbClr val="996633"/>
            </a:solidFill>
            <a:ln w="9525">
              <a:noFill/>
              <a:miter lim="800000"/>
              <a:headEnd/>
              <a:tailEnd/>
            </a:ln>
            <a:effectLst/>
          </p:spPr>
          <p:txBody>
            <a:bodyPr wrap="none" anchor="ctr"/>
            <a:lstStyle/>
            <a:p>
              <a:endParaRPr lang="zh-CN" altLang="en-US"/>
            </a:p>
          </p:txBody>
        </p:sp>
        <p:sp>
          <p:nvSpPr>
            <p:cNvPr id="21625" name="Text Box 121"/>
            <p:cNvSpPr txBox="1">
              <a:spLocks noChangeArrowheads="1"/>
            </p:cNvSpPr>
            <p:nvPr/>
          </p:nvSpPr>
          <p:spPr bwMode="auto">
            <a:xfrm>
              <a:off x="958" y="3573"/>
              <a:ext cx="948" cy="326"/>
            </a:xfrm>
            <a:prstGeom prst="rect">
              <a:avLst/>
            </a:prstGeom>
            <a:noFill/>
            <a:ln w="9525">
              <a:noFill/>
              <a:miter lim="800000"/>
              <a:headEnd/>
              <a:tailEnd/>
            </a:ln>
            <a:effectLst/>
          </p:spPr>
          <p:txBody>
            <a:bodyPr>
              <a:spAutoFit/>
            </a:bodyPr>
            <a:lstStyle/>
            <a:p>
              <a:pPr algn="ctr"/>
              <a:r>
                <a:rPr lang="en-US" altLang="zh-CN" sz="1400" b="0" dirty="0">
                  <a:solidFill>
                    <a:srgbClr val="FF0000"/>
                  </a:solidFill>
                </a:rPr>
                <a:t>New Cellular D2D interface</a:t>
              </a:r>
            </a:p>
          </p:txBody>
        </p:sp>
        <p:pic>
          <p:nvPicPr>
            <p:cNvPr id="21629" name="Picture 411" descr="CX8000"/>
            <p:cNvPicPr>
              <a:picLocks noChangeAspect="1" noChangeArrowheads="1"/>
            </p:cNvPicPr>
            <p:nvPr/>
          </p:nvPicPr>
          <p:blipFill>
            <a:blip r:embed="rId12" cstate="print"/>
            <a:srcRect/>
            <a:stretch>
              <a:fillRect/>
            </a:stretch>
          </p:blipFill>
          <p:spPr bwMode="auto">
            <a:xfrm>
              <a:off x="832" y="2423"/>
              <a:ext cx="260" cy="270"/>
            </a:xfrm>
            <a:prstGeom prst="rect">
              <a:avLst/>
            </a:prstGeom>
            <a:noFill/>
            <a:ln w="9525">
              <a:noFill/>
              <a:miter lim="800000"/>
              <a:headEnd/>
              <a:tailEnd/>
            </a:ln>
          </p:spPr>
        </p:pic>
        <p:sp>
          <p:nvSpPr>
            <p:cNvPr id="114" name="文本框 35"/>
            <p:cNvSpPr txBox="1">
              <a:spLocks noChangeArrowheads="1"/>
            </p:cNvSpPr>
            <p:nvPr/>
          </p:nvSpPr>
          <p:spPr bwMode="auto">
            <a:xfrm>
              <a:off x="216" y="1922"/>
              <a:ext cx="1092" cy="298"/>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lnSpc>
                  <a:spcPts val="1500"/>
                </a:lnSpc>
              </a:pPr>
              <a:r>
                <a:rPr lang="en-US" altLang="ja-JP" sz="1400" b="0">
                  <a:solidFill>
                    <a:srgbClr val="FF0000"/>
                  </a:solidFill>
                  <a:ea typeface="ＭＳ Ｐゴシック" pitchFamily="34" charset="-128"/>
                </a:rPr>
                <a:t> New D2D control function/services</a:t>
              </a:r>
            </a:p>
          </p:txBody>
        </p:sp>
        <p:sp>
          <p:nvSpPr>
            <p:cNvPr id="21631" name="Line 127"/>
            <p:cNvSpPr>
              <a:spLocks noChangeShapeType="1"/>
            </p:cNvSpPr>
            <p:nvPr/>
          </p:nvSpPr>
          <p:spPr bwMode="auto">
            <a:xfrm flipH="1">
              <a:off x="1108" y="2554"/>
              <a:ext cx="180" cy="6"/>
            </a:xfrm>
            <a:prstGeom prst="line">
              <a:avLst/>
            </a:prstGeom>
            <a:noFill/>
            <a:ln w="38100">
              <a:solidFill>
                <a:srgbClr val="808080"/>
              </a:solidFill>
              <a:round/>
              <a:headEnd/>
              <a:tailEnd/>
            </a:ln>
            <a:effectLst/>
          </p:spPr>
          <p:txBody>
            <a:bodyPr/>
            <a:lstStyle/>
            <a:p>
              <a:endParaRPr lang="zh-CN" altLang="en-US"/>
            </a:p>
          </p:txBody>
        </p:sp>
        <p:sp>
          <p:nvSpPr>
            <p:cNvPr id="21632" name="Line 128"/>
            <p:cNvSpPr>
              <a:spLocks noChangeShapeType="1"/>
            </p:cNvSpPr>
            <p:nvPr/>
          </p:nvSpPr>
          <p:spPr bwMode="auto">
            <a:xfrm flipH="1" flipV="1">
              <a:off x="1116" y="3456"/>
              <a:ext cx="120" cy="108"/>
            </a:xfrm>
            <a:prstGeom prst="line">
              <a:avLst/>
            </a:prstGeom>
            <a:noFill/>
            <a:ln w="9525">
              <a:solidFill>
                <a:srgbClr val="FF0000"/>
              </a:solidFill>
              <a:round/>
              <a:headEnd/>
              <a:tailEnd type="triangle" w="med" len="med"/>
            </a:ln>
            <a:effectLst/>
          </p:spPr>
          <p:txBody>
            <a:bodyPr/>
            <a:lstStyle/>
            <a:p>
              <a:endParaRPr lang="zh-CN" altLang="en-US"/>
            </a:p>
          </p:txBody>
        </p:sp>
        <p:sp>
          <p:nvSpPr>
            <p:cNvPr id="21633" name="Line 129"/>
            <p:cNvSpPr>
              <a:spLocks noChangeShapeType="1"/>
            </p:cNvSpPr>
            <p:nvPr/>
          </p:nvSpPr>
          <p:spPr bwMode="auto">
            <a:xfrm flipV="1">
              <a:off x="1608" y="3468"/>
              <a:ext cx="66" cy="90"/>
            </a:xfrm>
            <a:prstGeom prst="line">
              <a:avLst/>
            </a:prstGeom>
            <a:noFill/>
            <a:ln w="9525">
              <a:solidFill>
                <a:srgbClr val="FF0000"/>
              </a:solidFill>
              <a:round/>
              <a:headEnd/>
              <a:tailEnd type="triangle" w="med" len="med"/>
            </a:ln>
            <a:effectLst/>
          </p:spPr>
          <p:txBody>
            <a:bodyPr/>
            <a:lstStyle/>
            <a:p>
              <a:endParaRPr lang="zh-CN" altLang="en-US"/>
            </a:p>
          </p:txBody>
        </p:sp>
        <p:sp>
          <p:nvSpPr>
            <p:cNvPr id="21634" name="Line 130"/>
            <p:cNvSpPr>
              <a:spLocks noChangeShapeType="1"/>
            </p:cNvSpPr>
            <p:nvPr/>
          </p:nvSpPr>
          <p:spPr bwMode="auto">
            <a:xfrm flipH="1">
              <a:off x="474" y="2202"/>
              <a:ext cx="114" cy="762"/>
            </a:xfrm>
            <a:prstGeom prst="line">
              <a:avLst/>
            </a:prstGeom>
            <a:noFill/>
            <a:ln w="9525">
              <a:solidFill>
                <a:srgbClr val="FF0000"/>
              </a:solidFill>
              <a:round/>
              <a:headEnd/>
              <a:tailEnd type="triangle" w="med" len="med"/>
            </a:ln>
            <a:effectLst/>
          </p:spPr>
          <p:txBody>
            <a:bodyPr/>
            <a:lstStyle/>
            <a:p>
              <a:endParaRPr lang="zh-CN" altLang="en-US"/>
            </a:p>
          </p:txBody>
        </p:sp>
        <p:sp>
          <p:nvSpPr>
            <p:cNvPr id="21635" name="Line 131"/>
            <p:cNvSpPr>
              <a:spLocks noChangeShapeType="1"/>
            </p:cNvSpPr>
            <p:nvPr/>
          </p:nvSpPr>
          <p:spPr bwMode="auto">
            <a:xfrm>
              <a:off x="816" y="2232"/>
              <a:ext cx="84" cy="150"/>
            </a:xfrm>
            <a:prstGeom prst="line">
              <a:avLst/>
            </a:prstGeom>
            <a:noFill/>
            <a:ln w="9525">
              <a:solidFill>
                <a:srgbClr val="FF0000"/>
              </a:solidFill>
              <a:round/>
              <a:headEnd/>
              <a:tailEnd type="triangle" w="med" len="med"/>
            </a:ln>
            <a:effectLst/>
          </p:spPr>
          <p:txBody>
            <a:bodyPr/>
            <a:lstStyle/>
            <a:p>
              <a:endParaRPr lang="zh-CN" altLang="en-US"/>
            </a:p>
          </p:txBody>
        </p:sp>
        <p:sp>
          <p:nvSpPr>
            <p:cNvPr id="21636" name="Line 132"/>
            <p:cNvSpPr>
              <a:spLocks noChangeShapeType="1"/>
            </p:cNvSpPr>
            <p:nvPr/>
          </p:nvSpPr>
          <p:spPr bwMode="auto">
            <a:xfrm flipV="1">
              <a:off x="1260" y="1914"/>
              <a:ext cx="366" cy="66"/>
            </a:xfrm>
            <a:prstGeom prst="line">
              <a:avLst/>
            </a:prstGeom>
            <a:noFill/>
            <a:ln w="9525">
              <a:solidFill>
                <a:srgbClr val="FF0000"/>
              </a:solidFill>
              <a:round/>
              <a:headEnd/>
              <a:tailEnd type="triangle" w="med" len="med"/>
            </a:ln>
            <a:effectLst/>
          </p:spPr>
          <p:txBody>
            <a:bodyPr/>
            <a:lstStyle/>
            <a:p>
              <a:endParaRPr lang="zh-CN" altLang="en-US"/>
            </a:p>
          </p:txBody>
        </p:sp>
        <p:sp>
          <p:nvSpPr>
            <p:cNvPr id="21637" name="Line 133"/>
            <p:cNvSpPr>
              <a:spLocks noChangeShapeType="1"/>
            </p:cNvSpPr>
            <p:nvPr/>
          </p:nvSpPr>
          <p:spPr bwMode="auto">
            <a:xfrm>
              <a:off x="1176" y="2226"/>
              <a:ext cx="1134" cy="696"/>
            </a:xfrm>
            <a:prstGeom prst="line">
              <a:avLst/>
            </a:prstGeom>
            <a:noFill/>
            <a:ln w="9525">
              <a:solidFill>
                <a:srgbClr val="FF0000"/>
              </a:solidFill>
              <a:round/>
              <a:headEnd/>
              <a:tailEnd type="triangle" w="med" len="med"/>
            </a:ln>
            <a:effectLst/>
          </p:spPr>
          <p:txBody>
            <a:bodyPr/>
            <a:lstStyle/>
            <a:p>
              <a:endParaRPr lang="zh-CN" altLang="en-US"/>
            </a:p>
          </p:txBody>
        </p:sp>
      </p:grpSp>
      <p:sp>
        <p:nvSpPr>
          <p:cNvPr id="21640" name="Rectangle 136"/>
          <p:cNvSpPr>
            <a:spLocks/>
          </p:cNvSpPr>
          <p:nvPr/>
        </p:nvSpPr>
        <p:spPr bwMode="auto">
          <a:xfrm>
            <a:off x="4419600" y="1079310"/>
            <a:ext cx="4427538" cy="784225"/>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altLang="zh-CN" b="0" dirty="0">
                <a:latin typeface="Calibri" pitchFamily="34" charset="0"/>
              </a:rPr>
              <a:t>Typical applications</a:t>
            </a:r>
          </a:p>
          <a:p>
            <a:pPr marL="742950" lvl="1" indent="-285750">
              <a:lnSpc>
                <a:spcPct val="90000"/>
              </a:lnSpc>
              <a:spcBef>
                <a:spcPct val="20000"/>
              </a:spcBef>
              <a:buFont typeface="Arial" charset="0"/>
              <a:buChar char="–"/>
            </a:pPr>
            <a:r>
              <a:rPr lang="en-US" altLang="zh-CN" sz="1600" b="0" dirty="0">
                <a:latin typeface="Calibri" pitchFamily="34" charset="0"/>
              </a:rPr>
              <a:t>Cooperative transmission: Mobiles interact to jointly transmit and/or receive information in cellular environments.</a:t>
            </a:r>
          </a:p>
          <a:p>
            <a:pPr marL="742950" lvl="1" indent="-285750">
              <a:lnSpc>
                <a:spcPct val="90000"/>
              </a:lnSpc>
              <a:spcBef>
                <a:spcPct val="20000"/>
              </a:spcBef>
              <a:buFont typeface="Arial" charset="0"/>
              <a:buChar char="–"/>
            </a:pPr>
            <a:endParaRPr lang="en-US" altLang="zh-CN" sz="1400" b="0" dirty="0">
              <a:latin typeface="Calibri" pitchFamily="34" charset="0"/>
            </a:endParaRPr>
          </a:p>
          <a:p>
            <a:pPr marL="342900" indent="-342900">
              <a:lnSpc>
                <a:spcPct val="90000"/>
              </a:lnSpc>
              <a:spcBef>
                <a:spcPct val="20000"/>
              </a:spcBef>
              <a:buFont typeface="Arial" charset="0"/>
              <a:buChar char="•"/>
            </a:pPr>
            <a:endParaRPr lang="en-US" altLang="zh-CN" sz="1600" b="0" dirty="0">
              <a:latin typeface="Calibri" pitchFamily="34" charset="0"/>
            </a:endParaRPr>
          </a:p>
        </p:txBody>
      </p:sp>
      <p:sp>
        <p:nvSpPr>
          <p:cNvPr id="21642" name="Rectangle 138"/>
          <p:cNvSpPr>
            <a:spLocks noChangeArrowheads="1"/>
          </p:cNvSpPr>
          <p:nvPr/>
        </p:nvSpPr>
        <p:spPr bwMode="auto">
          <a:xfrm>
            <a:off x="192612" y="1079310"/>
            <a:ext cx="4076700" cy="1501950"/>
          </a:xfrm>
          <a:prstGeom prst="rect">
            <a:avLst/>
          </a:prstGeom>
          <a:noFill/>
          <a:ln w="9525">
            <a:noFill/>
            <a:miter lim="800000"/>
            <a:headEnd/>
            <a:tailEnd/>
          </a:ln>
          <a:effectLst/>
        </p:spPr>
        <p:txBody>
          <a:bodyPr>
            <a:spAutoFit/>
          </a:bodyPr>
          <a:lstStyle/>
          <a:p>
            <a:pPr marL="266700" indent="-266700">
              <a:lnSpc>
                <a:spcPct val="90000"/>
              </a:lnSpc>
              <a:spcBef>
                <a:spcPct val="50000"/>
              </a:spcBef>
              <a:buFont typeface="Arial" charset="0"/>
              <a:buChar char="•"/>
            </a:pPr>
            <a:r>
              <a:rPr lang="en-US" altLang="zh-CN" b="0" dirty="0">
                <a:latin typeface="Calibri" pitchFamily="34" charset="0"/>
              </a:rPr>
              <a:t>Node functionality</a:t>
            </a:r>
          </a:p>
          <a:p>
            <a:pPr marL="714375" lvl="1" indent="-257175">
              <a:spcBef>
                <a:spcPct val="20000"/>
              </a:spcBef>
              <a:buFont typeface="Arial" charset="0"/>
              <a:buChar char="–"/>
            </a:pPr>
            <a:r>
              <a:rPr lang="en-US" altLang="zh-CN" sz="1600" b="0" dirty="0">
                <a:latin typeface="Calibri" pitchFamily="34" charset="0"/>
              </a:rPr>
              <a:t>User device: New D2D control  &amp; interface</a:t>
            </a:r>
          </a:p>
          <a:p>
            <a:pPr marL="714375" lvl="1" indent="-257175">
              <a:spcBef>
                <a:spcPct val="20000"/>
              </a:spcBef>
              <a:buFont typeface="Arial" charset="0"/>
              <a:buChar char="–"/>
            </a:pPr>
            <a:r>
              <a:rPr lang="en-US" altLang="zh-CN" sz="1600" b="0" dirty="0">
                <a:latin typeface="Calibri" pitchFamily="34" charset="0"/>
              </a:rPr>
              <a:t>RAN nodes: New D2D control function</a:t>
            </a:r>
          </a:p>
          <a:p>
            <a:pPr marL="714375" lvl="1" indent="-257175">
              <a:spcBef>
                <a:spcPct val="20000"/>
              </a:spcBef>
              <a:buFont typeface="Arial" charset="0"/>
              <a:buChar char="–"/>
            </a:pPr>
            <a:r>
              <a:rPr lang="en-US" altLang="zh-CN" sz="1600" b="0" dirty="0">
                <a:latin typeface="Calibri" pitchFamily="34" charset="0"/>
              </a:rPr>
              <a:t>CN nodes: New D2D control function</a:t>
            </a:r>
          </a:p>
        </p:txBody>
      </p:sp>
      <p:sp>
        <p:nvSpPr>
          <p:cNvPr id="21644" name="Rectangle 140"/>
          <p:cNvSpPr>
            <a:spLocks noChangeArrowheads="1"/>
          </p:cNvSpPr>
          <p:nvPr/>
        </p:nvSpPr>
        <p:spPr bwMode="auto">
          <a:xfrm>
            <a:off x="4391025" y="4438225"/>
            <a:ext cx="4572000" cy="1581972"/>
          </a:xfrm>
          <a:prstGeom prst="rect">
            <a:avLst/>
          </a:prstGeom>
          <a:noFill/>
          <a:ln w="9525">
            <a:noFill/>
            <a:miter lim="800000"/>
            <a:headEnd/>
            <a:tailEnd/>
          </a:ln>
          <a:effectLst/>
        </p:spPr>
        <p:txBody>
          <a:bodyPr>
            <a:spAutoFit/>
          </a:bodyPr>
          <a:lstStyle/>
          <a:p>
            <a:pPr marL="266700" indent="-266700">
              <a:spcBef>
                <a:spcPct val="20000"/>
              </a:spcBef>
              <a:buFont typeface="Arial" charset="0"/>
              <a:buChar char="•"/>
            </a:pPr>
            <a:r>
              <a:rPr lang="en-US" altLang="zh-CN" b="0" dirty="0">
                <a:latin typeface="Calibri" pitchFamily="34" charset="0"/>
              </a:rPr>
              <a:t>Benefits/Gains</a:t>
            </a:r>
          </a:p>
          <a:p>
            <a:pPr marL="714375" lvl="1" indent="-257175">
              <a:spcBef>
                <a:spcPct val="20000"/>
              </a:spcBef>
              <a:buFont typeface="Arial" charset="0"/>
              <a:buChar char="–"/>
            </a:pPr>
            <a:r>
              <a:rPr lang="en-US" altLang="zh-CN" sz="1600" b="0" dirty="0">
                <a:solidFill>
                  <a:srgbClr val="FF0000"/>
                </a:solidFill>
                <a:latin typeface="Calibri" pitchFamily="34" charset="0"/>
              </a:rPr>
              <a:t>Cellular capacity improvement</a:t>
            </a:r>
          </a:p>
          <a:p>
            <a:pPr marL="714375" lvl="1" indent="-257175">
              <a:spcBef>
                <a:spcPct val="20000"/>
              </a:spcBef>
              <a:buFont typeface="Arial" charset="0"/>
              <a:buChar char="–"/>
            </a:pPr>
            <a:r>
              <a:rPr lang="en-US" altLang="zh-CN" sz="1600" b="0" dirty="0">
                <a:latin typeface="Calibri" pitchFamily="34" charset="0"/>
              </a:rPr>
              <a:t>Better </a:t>
            </a:r>
            <a:r>
              <a:rPr lang="en-US" altLang="zh-CN" sz="1600" b="0" dirty="0" err="1">
                <a:latin typeface="Calibri" pitchFamily="34" charset="0"/>
              </a:rPr>
              <a:t>QoS</a:t>
            </a:r>
            <a:r>
              <a:rPr lang="en-US" altLang="zh-CN" sz="1600" b="0" dirty="0">
                <a:latin typeface="Calibri" pitchFamily="34" charset="0"/>
              </a:rPr>
              <a:t>, security &amp; mobility support</a:t>
            </a:r>
          </a:p>
          <a:p>
            <a:pPr marL="714375" lvl="1" indent="-257175">
              <a:spcBef>
                <a:spcPct val="20000"/>
              </a:spcBef>
              <a:buFont typeface="Arial" charset="0"/>
              <a:buChar char="–"/>
            </a:pPr>
            <a:r>
              <a:rPr lang="en-US" altLang="zh-CN" sz="1600" b="0" dirty="0">
                <a:latin typeface="Calibri" pitchFamily="34" charset="0"/>
              </a:rPr>
              <a:t>Core network traffic offload </a:t>
            </a:r>
          </a:p>
          <a:p>
            <a:pPr marL="714375" lvl="1" indent="-257175">
              <a:spcBef>
                <a:spcPct val="20000"/>
              </a:spcBef>
              <a:buFont typeface="Arial" charset="0"/>
              <a:buChar char="–"/>
            </a:pPr>
            <a:r>
              <a:rPr lang="en-US" altLang="zh-CN" sz="1600" b="0" dirty="0">
                <a:latin typeface="Calibri" pitchFamily="34" charset="0"/>
              </a:rPr>
              <a:t>Unified &amp; Simplified communications</a:t>
            </a:r>
          </a:p>
        </p:txBody>
      </p:sp>
      <p:sp>
        <p:nvSpPr>
          <p:cNvPr id="21646" name="Rectangle 142"/>
          <p:cNvSpPr>
            <a:spLocks noChangeArrowheads="1"/>
          </p:cNvSpPr>
          <p:nvPr/>
        </p:nvSpPr>
        <p:spPr bwMode="auto">
          <a:xfrm>
            <a:off x="4391025" y="3375010"/>
            <a:ext cx="4572000" cy="1181862"/>
          </a:xfrm>
          <a:prstGeom prst="rect">
            <a:avLst/>
          </a:prstGeom>
          <a:noFill/>
          <a:ln w="9525">
            <a:noFill/>
            <a:miter lim="800000"/>
            <a:headEnd/>
            <a:tailEnd/>
          </a:ln>
          <a:effectLst/>
        </p:spPr>
        <p:txBody>
          <a:bodyPr>
            <a:spAutoFit/>
          </a:bodyPr>
          <a:lstStyle/>
          <a:p>
            <a:pPr marL="266700" indent="-266700">
              <a:lnSpc>
                <a:spcPct val="90000"/>
              </a:lnSpc>
              <a:spcBef>
                <a:spcPct val="20000"/>
              </a:spcBef>
              <a:buFont typeface="Arial" charset="0"/>
              <a:buChar char="•"/>
            </a:pPr>
            <a:r>
              <a:rPr lang="en-US" altLang="zh-CN" b="0" dirty="0">
                <a:latin typeface="Calibri" pitchFamily="34" charset="0"/>
              </a:rPr>
              <a:t>Key technology</a:t>
            </a:r>
          </a:p>
          <a:p>
            <a:pPr marL="714375" lvl="1" indent="-257175">
              <a:lnSpc>
                <a:spcPct val="90000"/>
              </a:lnSpc>
              <a:spcBef>
                <a:spcPct val="20000"/>
              </a:spcBef>
              <a:buFont typeface="Arial" charset="0"/>
              <a:buChar char="–"/>
            </a:pPr>
            <a:r>
              <a:rPr lang="en-US" altLang="zh-CN" sz="1600" b="0" dirty="0">
                <a:latin typeface="Calibri" pitchFamily="34" charset="0"/>
              </a:rPr>
              <a:t>D2D control </a:t>
            </a:r>
          </a:p>
          <a:p>
            <a:pPr marL="714375" lvl="1" indent="-257175">
              <a:lnSpc>
                <a:spcPct val="90000"/>
              </a:lnSpc>
              <a:spcBef>
                <a:spcPct val="20000"/>
              </a:spcBef>
              <a:buFont typeface="Arial" charset="0"/>
              <a:buChar char="–"/>
            </a:pPr>
            <a:r>
              <a:rPr lang="en-US" altLang="zh-CN" sz="1600" b="0" dirty="0">
                <a:latin typeface="Calibri" pitchFamily="34" charset="0"/>
              </a:rPr>
              <a:t>D2D air interface design</a:t>
            </a:r>
          </a:p>
          <a:p>
            <a:pPr marL="714375" lvl="1" indent="-257175">
              <a:lnSpc>
                <a:spcPct val="90000"/>
              </a:lnSpc>
              <a:spcBef>
                <a:spcPct val="20000"/>
              </a:spcBef>
              <a:buFont typeface="Arial" charset="0"/>
              <a:buChar char="–"/>
            </a:pPr>
            <a:r>
              <a:rPr lang="en-US" altLang="zh-CN" sz="1600" b="0" dirty="0">
                <a:latin typeface="Calibri" pitchFamily="34" charset="0"/>
              </a:rPr>
              <a:t>Cooperative transmission</a:t>
            </a:r>
          </a:p>
        </p:txBody>
      </p:sp>
      <p:grpSp>
        <p:nvGrpSpPr>
          <p:cNvPr id="16" name="Group 229"/>
          <p:cNvGrpSpPr>
            <a:grpSpLocks/>
          </p:cNvGrpSpPr>
          <p:nvPr/>
        </p:nvGrpSpPr>
        <p:grpSpPr bwMode="auto">
          <a:xfrm>
            <a:off x="5164138" y="2178035"/>
            <a:ext cx="2763837" cy="1158875"/>
            <a:chOff x="3271" y="1330"/>
            <a:chExt cx="1651" cy="664"/>
          </a:xfrm>
        </p:grpSpPr>
        <p:sp>
          <p:nvSpPr>
            <p:cNvPr id="74754" name="Oval 2"/>
            <p:cNvSpPr>
              <a:spLocks noChangeArrowheads="1"/>
            </p:cNvSpPr>
            <p:nvPr/>
          </p:nvSpPr>
          <p:spPr bwMode="auto">
            <a:xfrm rot="643183">
              <a:off x="3271" y="1471"/>
              <a:ext cx="1651" cy="52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4850" name="Oval 98"/>
            <p:cNvSpPr>
              <a:spLocks noChangeArrowheads="1"/>
            </p:cNvSpPr>
            <p:nvPr/>
          </p:nvSpPr>
          <p:spPr bwMode="auto">
            <a:xfrm rot="-482216">
              <a:off x="3596" y="1644"/>
              <a:ext cx="1275" cy="310"/>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4786" name="Text Box 34"/>
            <p:cNvSpPr txBox="1">
              <a:spLocks noChangeArrowheads="1"/>
            </p:cNvSpPr>
            <p:nvPr/>
          </p:nvSpPr>
          <p:spPr bwMode="auto">
            <a:xfrm>
              <a:off x="3659" y="1502"/>
              <a:ext cx="318"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b="0">
                  <a:latin typeface="Calibri" pitchFamily="34" charset="0"/>
                </a:rPr>
                <a:t>eNB</a:t>
              </a:r>
            </a:p>
          </p:txBody>
        </p:sp>
        <p:pic>
          <p:nvPicPr>
            <p:cNvPr id="21653" name="Picture 6" descr="3GPhone.png"/>
            <p:cNvPicPr>
              <a:picLocks noChangeAspect="1"/>
            </p:cNvPicPr>
            <p:nvPr/>
          </p:nvPicPr>
          <p:blipFill>
            <a:blip r:embed="rId13" cstate="print"/>
            <a:srcRect/>
            <a:stretch>
              <a:fillRect/>
            </a:stretch>
          </p:blipFill>
          <p:spPr bwMode="auto">
            <a:xfrm>
              <a:off x="4587" y="1682"/>
              <a:ext cx="170" cy="157"/>
            </a:xfrm>
            <a:prstGeom prst="rect">
              <a:avLst/>
            </a:prstGeom>
            <a:noFill/>
            <a:ln w="9525">
              <a:noFill/>
              <a:miter lim="800000"/>
              <a:headEnd/>
              <a:tailEnd/>
            </a:ln>
          </p:spPr>
        </p:pic>
        <p:pic>
          <p:nvPicPr>
            <p:cNvPr id="21654" name="Picture 6" descr="3GPhone.png"/>
            <p:cNvPicPr>
              <a:picLocks noChangeAspect="1"/>
            </p:cNvPicPr>
            <p:nvPr/>
          </p:nvPicPr>
          <p:blipFill>
            <a:blip r:embed="rId13" cstate="print"/>
            <a:srcRect/>
            <a:stretch>
              <a:fillRect/>
            </a:stretch>
          </p:blipFill>
          <p:spPr bwMode="auto">
            <a:xfrm>
              <a:off x="3707" y="1785"/>
              <a:ext cx="170" cy="157"/>
            </a:xfrm>
            <a:prstGeom prst="rect">
              <a:avLst/>
            </a:prstGeom>
            <a:noFill/>
            <a:ln w="9525">
              <a:noFill/>
              <a:miter lim="800000"/>
              <a:headEnd/>
              <a:tailEnd/>
            </a:ln>
          </p:spPr>
        </p:pic>
        <p:cxnSp>
          <p:nvCxnSpPr>
            <p:cNvPr id="21655" name="AutoShape 92"/>
            <p:cNvCxnSpPr>
              <a:cxnSpLocks noChangeShapeType="1"/>
            </p:cNvCxnSpPr>
            <p:nvPr/>
          </p:nvCxnSpPr>
          <p:spPr bwMode="auto">
            <a:xfrm flipH="1" flipV="1">
              <a:off x="3619" y="1607"/>
              <a:ext cx="131" cy="226"/>
            </a:xfrm>
            <a:prstGeom prst="straightConnector1">
              <a:avLst/>
            </a:prstGeom>
            <a:noFill/>
            <a:ln w="28575">
              <a:solidFill>
                <a:srgbClr val="969696"/>
              </a:solidFill>
              <a:prstDash val="sysDot"/>
              <a:round/>
              <a:headEnd type="triangle" w="med" len="med"/>
              <a:tailEnd type="triangle" w="med" len="med"/>
            </a:ln>
          </p:spPr>
        </p:cxnSp>
        <p:cxnSp>
          <p:nvCxnSpPr>
            <p:cNvPr id="21656" name="AutoShape 94"/>
            <p:cNvCxnSpPr>
              <a:cxnSpLocks noChangeShapeType="1"/>
            </p:cNvCxnSpPr>
            <p:nvPr/>
          </p:nvCxnSpPr>
          <p:spPr bwMode="auto">
            <a:xfrm flipH="1" flipV="1">
              <a:off x="3619" y="1607"/>
              <a:ext cx="1053" cy="75"/>
            </a:xfrm>
            <a:prstGeom prst="straightConnector1">
              <a:avLst/>
            </a:prstGeom>
            <a:noFill/>
            <a:ln w="28575">
              <a:solidFill>
                <a:srgbClr val="969696"/>
              </a:solidFill>
              <a:prstDash val="sysDot"/>
              <a:round/>
              <a:headEnd type="triangle" w="med" len="med"/>
              <a:tailEnd type="triangle" w="med" len="med"/>
            </a:ln>
          </p:spPr>
        </p:cxnSp>
        <p:cxnSp>
          <p:nvCxnSpPr>
            <p:cNvPr id="21657" name="AutoShape 95"/>
            <p:cNvCxnSpPr>
              <a:cxnSpLocks noChangeShapeType="1"/>
            </p:cNvCxnSpPr>
            <p:nvPr/>
          </p:nvCxnSpPr>
          <p:spPr bwMode="auto">
            <a:xfrm flipH="1">
              <a:off x="3835" y="1761"/>
              <a:ext cx="752" cy="151"/>
            </a:xfrm>
            <a:prstGeom prst="straightConnector1">
              <a:avLst/>
            </a:prstGeom>
            <a:noFill/>
            <a:ln w="28575">
              <a:solidFill>
                <a:srgbClr val="FF0000"/>
              </a:solidFill>
              <a:prstDash val="sysDot"/>
              <a:round/>
              <a:headEnd type="triangle" w="med" len="med"/>
              <a:tailEnd type="triangle" w="med" len="med"/>
            </a:ln>
          </p:spPr>
        </p:cxnSp>
        <p:sp>
          <p:nvSpPr>
            <p:cNvPr id="73766" name="Text Box 38"/>
            <p:cNvSpPr txBox="1">
              <a:spLocks noChangeArrowheads="1"/>
            </p:cNvSpPr>
            <p:nvPr/>
          </p:nvSpPr>
          <p:spPr bwMode="auto">
            <a:xfrm>
              <a:off x="4122" y="1837"/>
              <a:ext cx="370"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endParaRPr lang="zh-CN" altLang="zh-CN" sz="1200" b="0">
                <a:latin typeface="Calibri" pitchFamily="34" charset="0"/>
              </a:endParaRPr>
            </a:p>
          </p:txBody>
        </p:sp>
        <p:grpSp>
          <p:nvGrpSpPr>
            <p:cNvPr id="17" name="Group 188"/>
            <p:cNvGrpSpPr>
              <a:grpSpLocks noChangeAspect="1"/>
            </p:cNvGrpSpPr>
            <p:nvPr/>
          </p:nvGrpSpPr>
          <p:grpSpPr bwMode="auto">
            <a:xfrm>
              <a:off x="3613" y="1330"/>
              <a:ext cx="94" cy="277"/>
              <a:chOff x="4850" y="1255"/>
              <a:chExt cx="303" cy="873"/>
            </a:xfrm>
          </p:grpSpPr>
          <p:grpSp>
            <p:nvGrpSpPr>
              <p:cNvPr id="18" name="Group 189"/>
              <p:cNvGrpSpPr>
                <a:grpSpLocks noChangeAspect="1"/>
              </p:cNvGrpSpPr>
              <p:nvPr/>
            </p:nvGrpSpPr>
            <p:grpSpPr bwMode="auto">
              <a:xfrm>
                <a:off x="4850" y="1255"/>
                <a:ext cx="303" cy="873"/>
                <a:chOff x="4850" y="1255"/>
                <a:chExt cx="303" cy="873"/>
              </a:xfrm>
            </p:grpSpPr>
            <p:sp>
              <p:nvSpPr>
                <p:cNvPr id="21661"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662"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663"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664"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9" name="Group 194"/>
                <p:cNvGrpSpPr>
                  <a:grpSpLocks noChangeAspect="1"/>
                </p:cNvGrpSpPr>
                <p:nvPr/>
              </p:nvGrpSpPr>
              <p:grpSpPr bwMode="auto">
                <a:xfrm>
                  <a:off x="4850" y="1293"/>
                  <a:ext cx="48" cy="293"/>
                  <a:chOff x="4850" y="1293"/>
                  <a:chExt cx="48" cy="293"/>
                </a:xfrm>
              </p:grpSpPr>
              <p:sp>
                <p:nvSpPr>
                  <p:cNvPr id="21666"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67"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0" name="Group 197"/>
                <p:cNvGrpSpPr>
                  <a:grpSpLocks noChangeAspect="1"/>
                </p:cNvGrpSpPr>
                <p:nvPr/>
              </p:nvGrpSpPr>
              <p:grpSpPr bwMode="auto">
                <a:xfrm>
                  <a:off x="5105" y="1295"/>
                  <a:ext cx="48" cy="293"/>
                  <a:chOff x="5105" y="1295"/>
                  <a:chExt cx="48" cy="293"/>
                </a:xfrm>
              </p:grpSpPr>
              <p:sp>
                <p:nvSpPr>
                  <p:cNvPr id="21669"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70"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671"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672"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1" name="Group 202"/>
                <p:cNvGrpSpPr>
                  <a:grpSpLocks noChangeAspect="1"/>
                </p:cNvGrpSpPr>
                <p:nvPr/>
              </p:nvGrpSpPr>
              <p:grpSpPr bwMode="auto">
                <a:xfrm>
                  <a:off x="4948" y="1255"/>
                  <a:ext cx="48" cy="293"/>
                  <a:chOff x="4948" y="1255"/>
                  <a:chExt cx="48" cy="293"/>
                </a:xfrm>
              </p:grpSpPr>
              <p:sp>
                <p:nvSpPr>
                  <p:cNvPr id="21674"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75"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676"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677"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678"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679"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680"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681"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682"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683"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684"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21685"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686"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687"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688"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2" name="Group 218"/>
              <p:cNvGrpSpPr>
                <a:grpSpLocks noChangeAspect="1"/>
              </p:cNvGrpSpPr>
              <p:nvPr/>
            </p:nvGrpSpPr>
            <p:grpSpPr bwMode="auto">
              <a:xfrm>
                <a:off x="4850" y="1293"/>
                <a:ext cx="48" cy="293"/>
                <a:chOff x="4850" y="1293"/>
                <a:chExt cx="48" cy="293"/>
              </a:xfrm>
            </p:grpSpPr>
            <p:sp>
              <p:nvSpPr>
                <p:cNvPr id="21690"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91"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3" name="Group 221"/>
              <p:cNvGrpSpPr>
                <a:grpSpLocks noChangeAspect="1"/>
              </p:cNvGrpSpPr>
              <p:nvPr/>
            </p:nvGrpSpPr>
            <p:grpSpPr bwMode="auto">
              <a:xfrm>
                <a:off x="5105" y="1295"/>
                <a:ext cx="48" cy="293"/>
                <a:chOff x="5105" y="1295"/>
                <a:chExt cx="48" cy="293"/>
              </a:xfrm>
            </p:grpSpPr>
            <p:sp>
              <p:nvSpPr>
                <p:cNvPr id="21693"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94"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695"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696"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4" name="Group 226"/>
              <p:cNvGrpSpPr>
                <a:grpSpLocks noChangeAspect="1"/>
              </p:cNvGrpSpPr>
              <p:nvPr/>
            </p:nvGrpSpPr>
            <p:grpSpPr bwMode="auto">
              <a:xfrm>
                <a:off x="4948" y="1255"/>
                <a:ext cx="48" cy="293"/>
                <a:chOff x="4948" y="1255"/>
                <a:chExt cx="48" cy="293"/>
              </a:xfrm>
            </p:grpSpPr>
            <p:sp>
              <p:nvSpPr>
                <p:cNvPr id="21698"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699"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700"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701"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702"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703"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704"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705"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706"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707"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708"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21709"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710"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711"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712"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5" name="Group 242"/>
              <p:cNvGrpSpPr>
                <a:grpSpLocks noChangeAspect="1"/>
              </p:cNvGrpSpPr>
              <p:nvPr/>
            </p:nvGrpSpPr>
            <p:grpSpPr bwMode="auto">
              <a:xfrm>
                <a:off x="4850" y="1293"/>
                <a:ext cx="48" cy="293"/>
                <a:chOff x="4850" y="1293"/>
                <a:chExt cx="48" cy="293"/>
              </a:xfrm>
            </p:grpSpPr>
            <p:sp>
              <p:nvSpPr>
                <p:cNvPr id="21714"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715"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6" name="Group 245"/>
              <p:cNvGrpSpPr>
                <a:grpSpLocks noChangeAspect="1"/>
              </p:cNvGrpSpPr>
              <p:nvPr/>
            </p:nvGrpSpPr>
            <p:grpSpPr bwMode="auto">
              <a:xfrm>
                <a:off x="5105" y="1295"/>
                <a:ext cx="48" cy="293"/>
                <a:chOff x="5105" y="1295"/>
                <a:chExt cx="48" cy="293"/>
              </a:xfrm>
            </p:grpSpPr>
            <p:sp>
              <p:nvSpPr>
                <p:cNvPr id="21717"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718"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719"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1720"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7" name="Group 250"/>
              <p:cNvGrpSpPr>
                <a:grpSpLocks noChangeAspect="1"/>
              </p:cNvGrpSpPr>
              <p:nvPr/>
            </p:nvGrpSpPr>
            <p:grpSpPr bwMode="auto">
              <a:xfrm>
                <a:off x="4948" y="1255"/>
                <a:ext cx="48" cy="293"/>
                <a:chOff x="4948" y="1255"/>
                <a:chExt cx="48" cy="293"/>
              </a:xfrm>
            </p:grpSpPr>
            <p:sp>
              <p:nvSpPr>
                <p:cNvPr id="21722"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723"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1724"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1725"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1726"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1727"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1728"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1729"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1730"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1731"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1732"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
          <p:cNvSpPr txBox="1">
            <a:spLocks noChangeArrowheads="1"/>
          </p:cNvSpPr>
          <p:nvPr/>
        </p:nvSpPr>
        <p:spPr>
          <a:xfrm>
            <a:off x="500034" y="1484784"/>
            <a:ext cx="8358246" cy="2071702"/>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V2R solution with multiple RSUs</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cost and feasibility</a:t>
            </a: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Hybrid V2V and V2R solution with a single RSU </a:t>
            </a:r>
          </a:p>
          <a:p>
            <a:pPr marL="914400" lvl="1" indent="-457200">
              <a:lnSpc>
                <a:spcPct val="90000"/>
              </a:lnSpc>
              <a:spcBef>
                <a:spcPct val="20000"/>
              </a:spcBef>
              <a:buFont typeface="Arial" pitchFamily="34" charset="0"/>
              <a:buChar char="–"/>
            </a:pPr>
            <a:r>
              <a:rPr lang="en-US" altLang="zh-CN" sz="2200" dirty="0" smtClean="0">
                <a:latin typeface="Arial" charset="0"/>
                <a:ea typeface="宋体" charset="-122"/>
              </a:rPr>
              <a:t>Which OBU to broad?</a:t>
            </a:r>
          </a:p>
          <a:p>
            <a:pPr marL="914400" lvl="1" indent="-457200">
              <a:lnSpc>
                <a:spcPct val="90000"/>
              </a:lnSpc>
              <a:spcBef>
                <a:spcPct val="20000"/>
              </a:spcBef>
              <a:buFont typeface="Arial" pitchFamily="34" charset="0"/>
              <a:buChar char="–"/>
            </a:pPr>
            <a:r>
              <a:rPr lang="en-US" altLang="zh-CN" sz="2200" dirty="0" smtClean="0">
                <a:latin typeface="Arial" charset="0"/>
                <a:ea typeface="宋体" charset="-122"/>
              </a:rPr>
              <a:t>Which packets to be broadcasted?</a:t>
            </a:r>
          </a:p>
        </p:txBody>
      </p:sp>
      <p:pic>
        <p:nvPicPr>
          <p:cNvPr id="7" name="图片 6" descr="QQ截图未命名.png"/>
          <p:cNvPicPr>
            <a:picLocks noChangeAspect="1"/>
          </p:cNvPicPr>
          <p:nvPr/>
        </p:nvPicPr>
        <p:blipFill>
          <a:blip r:embed="rId4" cstate="print"/>
          <a:stretch>
            <a:fillRect/>
          </a:stretch>
        </p:blipFill>
        <p:spPr>
          <a:xfrm>
            <a:off x="1357290" y="3627924"/>
            <a:ext cx="5857916" cy="2695593"/>
          </a:xfrm>
          <a:prstGeom prst="rect">
            <a:avLst/>
          </a:prstGeom>
        </p:spPr>
      </p:pic>
      <p:sp>
        <p:nvSpPr>
          <p:cNvPr id="6" name="Rectangle 13"/>
          <p:cNvSpPr txBox="1">
            <a:spLocks noChangeArrowheads="1"/>
          </p:cNvSpPr>
          <p:nvPr/>
        </p:nvSpPr>
        <p:spPr>
          <a:xfrm>
            <a:off x="500034" y="260648"/>
            <a:ext cx="8176422" cy="631379"/>
          </a:xfrm>
          <a:prstGeom prst="rect">
            <a:avLst/>
          </a:prstGeom>
        </p:spPr>
        <p:txBody>
          <a:bodyPr/>
          <a:lstStyle/>
          <a:p>
            <a:pPr algn="ctr" eaLnBrk="0" hangingPunct="0"/>
            <a:r>
              <a:rPr lang="en-US" altLang="zh-CN" sz="3200" dirty="0" smtClean="0">
                <a:solidFill>
                  <a:srgbClr val="0070C0"/>
                </a:solidFill>
                <a:latin typeface="+mj-lt"/>
                <a:ea typeface="黑体" pitchFamily="2" charset="-122"/>
                <a:cs typeface="+mj-cs"/>
              </a:rPr>
              <a:t>Background</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571472" y="1192396"/>
            <a:ext cx="3208440" cy="461665"/>
          </a:xfrm>
          <a:prstGeom prst="rect">
            <a:avLst/>
          </a:prstGeom>
          <a:noFill/>
          <a:ln w="25400" algn="ctr">
            <a:solidFill>
              <a:schemeClr val="accent2"/>
            </a:solidFill>
            <a:miter lim="800000"/>
            <a:headEnd/>
            <a:tailEnd/>
          </a:ln>
          <a:effectLst/>
        </p:spPr>
        <p:txBody>
          <a:bodyPr wrap="square">
            <a:spAutoFit/>
          </a:bodyPr>
          <a:lstStyle/>
          <a:p>
            <a:pPr defTabSz="444500" eaLnBrk="1" hangingPunct="1">
              <a:spcBef>
                <a:spcPct val="50000"/>
              </a:spcBef>
            </a:pPr>
            <a:r>
              <a:rPr lang="en-US" altLang="zh-CN" sz="2400" dirty="0" smtClean="0">
                <a:latin typeface="Arial" charset="0"/>
                <a:ea typeface="宋体" charset="-122"/>
              </a:rPr>
              <a:t>Cognitive Radio</a:t>
            </a:r>
          </a:p>
        </p:txBody>
      </p:sp>
      <p:sp>
        <p:nvSpPr>
          <p:cNvPr id="37" name="Rectangle 3"/>
          <p:cNvSpPr txBox="1">
            <a:spLocks noChangeArrowheads="1"/>
          </p:cNvSpPr>
          <p:nvPr/>
        </p:nvSpPr>
        <p:spPr>
          <a:xfrm>
            <a:off x="500034" y="1916832"/>
            <a:ext cx="8358246" cy="4214842"/>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Introduction of cognitive radio (CR)</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Primary user (PU) : with license </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Secondary user (SU) : without license</a:t>
            </a:r>
          </a:p>
          <a:p>
            <a:pPr marL="1257300" lvl="2" indent="-342900">
              <a:lnSpc>
                <a:spcPct val="90000"/>
              </a:lnSpc>
              <a:spcBef>
                <a:spcPct val="20000"/>
              </a:spcBef>
              <a:buFont typeface="Arial" pitchFamily="34" charset="0"/>
              <a:buChar char="•"/>
            </a:pPr>
            <a:r>
              <a:rPr lang="en-US" altLang="zh-CN" dirty="0" smtClean="0">
                <a:solidFill>
                  <a:srgbClr val="FF0000"/>
                </a:solidFill>
                <a:latin typeface="Arial" charset="0"/>
                <a:ea typeface="宋体" charset="-122"/>
              </a:rPr>
              <a:t>Spectrum sensing</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Spectrum decision</a:t>
            </a:r>
          </a:p>
          <a:p>
            <a:pPr marL="1257300" lvl="2" indent="-342900">
              <a:lnSpc>
                <a:spcPct val="90000"/>
              </a:lnSpc>
              <a:spcBef>
                <a:spcPct val="20000"/>
              </a:spcBef>
              <a:buFont typeface="Arial" pitchFamily="34" charset="0"/>
              <a:buChar char="•"/>
            </a:pPr>
            <a:r>
              <a:rPr lang="en-US" altLang="zh-CN" dirty="0" smtClean="0">
                <a:solidFill>
                  <a:srgbClr val="FF0000"/>
                </a:solidFill>
                <a:latin typeface="Arial" charset="0"/>
                <a:ea typeface="宋体" charset="-122"/>
              </a:rPr>
              <a:t>Spectrum access</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Spectrum mobility</a:t>
            </a:r>
          </a:p>
          <a:p>
            <a:pPr marL="1257300" lvl="2" indent="-342900">
              <a:lnSpc>
                <a:spcPct val="90000"/>
              </a:lnSpc>
              <a:spcBef>
                <a:spcPct val="20000"/>
              </a:spcBef>
              <a:buFont typeface="Arial" pitchFamily="34" charset="0"/>
              <a:buChar char="•"/>
            </a:pPr>
            <a:endParaRPr lang="en-US" altLang="zh-CN" dirty="0" smtClean="0">
              <a:latin typeface="Arial" charset="0"/>
              <a:ea typeface="宋体" charset="-122"/>
            </a:endParaRPr>
          </a:p>
          <a:p>
            <a:pPr marL="342900" lvl="0" indent="-342900">
              <a:lnSpc>
                <a:spcPct val="90000"/>
              </a:lnSpc>
              <a:spcBef>
                <a:spcPct val="20000"/>
              </a:spcBef>
              <a:buClr>
                <a:srgbClr val="C00000"/>
              </a:buClr>
              <a:buFont typeface="Wingdings" pitchFamily="2" charset="2"/>
              <a:buChar char="Ø"/>
            </a:pPr>
            <a:r>
              <a:rPr lang="en-US" altLang="zh-CN" sz="2400" dirty="0" smtClean="0">
                <a:solidFill>
                  <a:prstClr val="black"/>
                </a:solidFill>
                <a:latin typeface="Arial" charset="0"/>
                <a:ea typeface="宋体" charset="-122"/>
              </a:rPr>
              <a:t>Motivation for introducing CR in the V2V phase</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The spectrum in PCD scenarios is quite </a:t>
            </a:r>
            <a:r>
              <a:rPr lang="en-US" altLang="zh-CN" sz="2200" dirty="0" smtClean="0">
                <a:solidFill>
                  <a:srgbClr val="FF0000"/>
                </a:solidFill>
                <a:latin typeface="Arial" charset="0"/>
                <a:ea typeface="宋体" charset="-122"/>
              </a:rPr>
              <a:t>clean</a:t>
            </a:r>
            <a:r>
              <a:rPr lang="en-US" altLang="zh-CN" sz="2200" dirty="0" smtClean="0">
                <a:latin typeface="Arial" charset="0"/>
                <a:ea typeface="宋体" charset="-122"/>
              </a:rPr>
              <a:t>.</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The OBUs have sufficient </a:t>
            </a:r>
            <a:r>
              <a:rPr lang="en-US" altLang="zh-CN" sz="2200" dirty="0" smtClean="0">
                <a:solidFill>
                  <a:srgbClr val="FF0000"/>
                </a:solidFill>
                <a:latin typeface="Arial" charset="0"/>
                <a:ea typeface="宋体" charset="-122"/>
              </a:rPr>
              <a:t>power and space</a:t>
            </a:r>
            <a:r>
              <a:rPr lang="en-US" altLang="zh-CN" sz="2200" dirty="0" smtClean="0">
                <a:latin typeface="Arial" charset="0"/>
                <a:ea typeface="宋体" charset="-122"/>
              </a:rPr>
              <a:t> for CR devices.</a:t>
            </a:r>
          </a:p>
        </p:txBody>
      </p:sp>
      <p:sp>
        <p:nvSpPr>
          <p:cNvPr id="6" name="Rectangle 13"/>
          <p:cNvSpPr txBox="1">
            <a:spLocks noChangeArrowheads="1"/>
          </p:cNvSpPr>
          <p:nvPr/>
        </p:nvSpPr>
        <p:spPr>
          <a:xfrm>
            <a:off x="500034" y="260648"/>
            <a:ext cx="8176422" cy="631379"/>
          </a:xfrm>
          <a:prstGeom prst="rect">
            <a:avLst/>
          </a:prstGeom>
        </p:spPr>
        <p:txBody>
          <a:bodyPr/>
          <a:lstStyle/>
          <a:p>
            <a:pPr algn="ctr" eaLnBrk="0" hangingPunct="0"/>
            <a:r>
              <a:rPr lang="en-US" altLang="zh-CN" sz="3200" dirty="0" smtClean="0">
                <a:solidFill>
                  <a:srgbClr val="0070C0"/>
                </a:solidFill>
                <a:latin typeface="+mj-lt"/>
                <a:ea typeface="黑体" pitchFamily="2" charset="-122"/>
                <a:cs typeface="+mj-cs"/>
              </a:rPr>
              <a:t>Background</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571472" y="965919"/>
            <a:ext cx="2200328" cy="461665"/>
          </a:xfrm>
          <a:prstGeom prst="rect">
            <a:avLst/>
          </a:prstGeom>
          <a:noFill/>
          <a:ln w="25400" algn="ctr">
            <a:solidFill>
              <a:schemeClr val="accent2"/>
            </a:solidFill>
            <a:miter lim="800000"/>
            <a:headEnd/>
            <a:tailEnd/>
          </a:ln>
          <a:effectLst/>
        </p:spPr>
        <p:txBody>
          <a:bodyPr wrap="square">
            <a:spAutoFit/>
          </a:bodyPr>
          <a:lstStyle/>
          <a:p>
            <a:pPr defTabSz="444500" eaLnBrk="1" hangingPunct="1">
              <a:spcBef>
                <a:spcPct val="50000"/>
              </a:spcBef>
            </a:pPr>
            <a:r>
              <a:rPr lang="en-US" altLang="zh-CN" sz="2400" dirty="0" smtClean="0">
                <a:latin typeface="Arial" charset="0"/>
                <a:ea typeface="宋体" charset="-122"/>
              </a:rPr>
              <a:t>Game Theory </a:t>
            </a:r>
          </a:p>
        </p:txBody>
      </p:sp>
      <p:sp>
        <p:nvSpPr>
          <p:cNvPr id="37" name="Rectangle 3"/>
          <p:cNvSpPr txBox="1">
            <a:spLocks noChangeArrowheads="1"/>
          </p:cNvSpPr>
          <p:nvPr/>
        </p:nvSpPr>
        <p:spPr>
          <a:xfrm>
            <a:off x="500034" y="1700808"/>
            <a:ext cx="8358246" cy="435771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A game can be co-operative and non-cooperative.</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Non-cooperative games</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Games in which the players do not co-operate and they are focused to achieve their own goals </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Players </a:t>
            </a:r>
            <a:r>
              <a:rPr lang="en-US" altLang="zh-CN" dirty="0" smtClean="0">
                <a:solidFill>
                  <a:srgbClr val="FF0000"/>
                </a:solidFill>
                <a:latin typeface="Arial" charset="0"/>
                <a:ea typeface="宋体" charset="-122"/>
              </a:rPr>
              <a:t>do not communicate</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Example : Auction games</a:t>
            </a:r>
          </a:p>
          <a:p>
            <a:pPr marL="1257300" lvl="2" indent="-342900">
              <a:lnSpc>
                <a:spcPct val="90000"/>
              </a:lnSpc>
              <a:spcBef>
                <a:spcPct val="20000"/>
              </a:spcBef>
              <a:buFont typeface="Arial" pitchFamily="34" charset="0"/>
              <a:buChar char="•"/>
            </a:pPr>
            <a:endParaRPr lang="en-US" altLang="zh-CN" dirty="0" smtClean="0">
              <a:latin typeface="Arial" charset="0"/>
              <a:ea typeface="宋体" charset="-122"/>
            </a:endParaRP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Cooperative games</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Games in which players cooperate with each other by following some set of defined rules</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Players </a:t>
            </a:r>
            <a:r>
              <a:rPr lang="en-US" altLang="zh-CN" dirty="0" smtClean="0">
                <a:solidFill>
                  <a:srgbClr val="FF0000"/>
                </a:solidFill>
                <a:latin typeface="Arial" charset="0"/>
                <a:ea typeface="宋体" charset="-122"/>
              </a:rPr>
              <a:t>communicate with each other</a:t>
            </a:r>
          </a:p>
          <a:p>
            <a:pPr marL="1257300" lvl="2" indent="-342900">
              <a:lnSpc>
                <a:spcPct val="90000"/>
              </a:lnSpc>
              <a:spcBef>
                <a:spcPct val="20000"/>
              </a:spcBef>
              <a:buFont typeface="Arial" pitchFamily="34" charset="0"/>
              <a:buChar char="•"/>
            </a:pPr>
            <a:r>
              <a:rPr lang="en-US" altLang="zh-CN" dirty="0" smtClean="0">
                <a:latin typeface="Arial" charset="0"/>
                <a:ea typeface="宋体" charset="-122"/>
              </a:rPr>
              <a:t>Example : Coalition formation game</a:t>
            </a:r>
          </a:p>
          <a:p>
            <a:pPr marL="800100" lvl="1" indent="-342900">
              <a:lnSpc>
                <a:spcPct val="90000"/>
              </a:lnSpc>
              <a:spcBef>
                <a:spcPct val="20000"/>
              </a:spcBef>
              <a:buFont typeface="Wingdings" pitchFamily="2" charset="2"/>
              <a:buChar char="n"/>
            </a:pPr>
            <a:endParaRPr lang="en-US" altLang="zh-CN" sz="2400" dirty="0" smtClean="0">
              <a:solidFill>
                <a:prstClr val="black"/>
              </a:solidFill>
              <a:latin typeface="Arial" charset="0"/>
              <a:ea typeface="宋体" charset="-122"/>
            </a:endParaRPr>
          </a:p>
          <a:p>
            <a:pPr marL="1257300" lvl="2" indent="-342900">
              <a:lnSpc>
                <a:spcPct val="90000"/>
              </a:lnSpc>
              <a:spcBef>
                <a:spcPct val="20000"/>
              </a:spcBef>
              <a:buFont typeface="Wingdings" pitchFamily="2" charset="2"/>
              <a:buChar char="p"/>
            </a:pPr>
            <a:endParaRPr lang="en-US" altLang="zh-CN" sz="2400" dirty="0" smtClean="0">
              <a:latin typeface="Arial" charset="0"/>
              <a:ea typeface="宋体" charset="-122"/>
            </a:endParaRPr>
          </a:p>
        </p:txBody>
      </p:sp>
      <p:sp>
        <p:nvSpPr>
          <p:cNvPr id="6" name="Rectangle 13"/>
          <p:cNvSpPr txBox="1">
            <a:spLocks noChangeArrowheads="1"/>
          </p:cNvSpPr>
          <p:nvPr/>
        </p:nvSpPr>
        <p:spPr>
          <a:xfrm>
            <a:off x="500034" y="260648"/>
            <a:ext cx="8176422" cy="631379"/>
          </a:xfrm>
          <a:prstGeom prst="rect">
            <a:avLst/>
          </a:prstGeom>
        </p:spPr>
        <p:txBody>
          <a:bodyPr/>
          <a:lstStyle/>
          <a:p>
            <a:pPr algn="ctr" eaLnBrk="0" hangingPunct="0"/>
            <a:r>
              <a:rPr lang="en-US" altLang="zh-CN" sz="3200" dirty="0" smtClean="0">
                <a:solidFill>
                  <a:srgbClr val="0070C0"/>
                </a:solidFill>
                <a:latin typeface="+mj-lt"/>
                <a:ea typeface="黑体" pitchFamily="2" charset="-122"/>
                <a:cs typeface="+mj-cs"/>
              </a:rPr>
              <a:t>Background</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571472" y="1120388"/>
            <a:ext cx="3784504" cy="461665"/>
          </a:xfrm>
          <a:prstGeom prst="rect">
            <a:avLst/>
          </a:prstGeom>
          <a:noFill/>
          <a:ln w="25400" algn="ctr">
            <a:solidFill>
              <a:schemeClr val="accent2"/>
            </a:solidFill>
            <a:miter lim="800000"/>
            <a:headEnd/>
            <a:tailEnd/>
          </a:ln>
          <a:effectLst/>
        </p:spPr>
        <p:txBody>
          <a:bodyPr wrap="square">
            <a:spAutoFit/>
          </a:bodyPr>
          <a:lstStyle/>
          <a:p>
            <a:pPr defTabSz="444500" eaLnBrk="1" hangingPunct="1">
              <a:spcBef>
                <a:spcPct val="50000"/>
              </a:spcBef>
            </a:pPr>
            <a:r>
              <a:rPr lang="en-US" altLang="zh-CN" sz="2400" dirty="0" smtClean="0">
                <a:latin typeface="Arial" charset="0"/>
                <a:ea typeface="宋体" charset="-122"/>
              </a:rPr>
              <a:t>Coalition Formation Game </a:t>
            </a:r>
          </a:p>
        </p:txBody>
      </p:sp>
      <p:sp>
        <p:nvSpPr>
          <p:cNvPr id="37" name="Rectangle 3"/>
          <p:cNvSpPr txBox="1">
            <a:spLocks noChangeArrowheads="1"/>
          </p:cNvSpPr>
          <p:nvPr/>
        </p:nvSpPr>
        <p:spPr>
          <a:xfrm>
            <a:off x="500034" y="1844824"/>
            <a:ext cx="8286808" cy="435771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A game in which the individual benefits are related and the players form coalitions by following </a:t>
            </a:r>
            <a:r>
              <a:rPr lang="en-US" altLang="zh-CN" sz="2400" dirty="0" smtClean="0">
                <a:solidFill>
                  <a:srgbClr val="FF0000"/>
                </a:solidFill>
                <a:latin typeface="Arial" charset="0"/>
                <a:ea typeface="宋体" charset="-122"/>
              </a:rPr>
              <a:t>preference rules</a:t>
            </a:r>
            <a:r>
              <a:rPr lang="en-US" altLang="zh-CN" sz="2400" dirty="0" smtClean="0">
                <a:latin typeface="Arial" charset="0"/>
                <a:ea typeface="宋体" charset="-122"/>
              </a:rPr>
              <a:t>.</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Socialist (social well fare improved by the decision)</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Capitalist (individual benefit improved)</a:t>
            </a:r>
          </a:p>
          <a:p>
            <a:pPr marL="342900" indent="-342900">
              <a:lnSpc>
                <a:spcPct val="90000"/>
              </a:lnSpc>
              <a:spcBef>
                <a:spcPct val="20000"/>
              </a:spcBef>
              <a:buClr>
                <a:srgbClr val="C00000"/>
              </a:buClr>
              <a:buFont typeface="Wingdings" pitchFamily="2" charset="2"/>
              <a:buChar char="Ø"/>
            </a:pPr>
            <a:r>
              <a:rPr lang="en-US" altLang="zh-CN" sz="2400" dirty="0" smtClean="0">
                <a:solidFill>
                  <a:srgbClr val="FF0000"/>
                </a:solidFill>
                <a:latin typeface="Arial" charset="0"/>
                <a:ea typeface="宋体" charset="-122"/>
              </a:rPr>
              <a:t>Merge rule</a:t>
            </a:r>
            <a:r>
              <a:rPr lang="en-US" altLang="zh-CN" sz="2400" dirty="0" smtClean="0">
                <a:solidFill>
                  <a:prstClr val="black"/>
                </a:solidFill>
                <a:latin typeface="Arial" charset="0"/>
                <a:ea typeface="宋体" charset="-122"/>
              </a:rPr>
              <a:t>: merge any group of coalitions where</a:t>
            </a:r>
          </a:p>
          <a:p>
            <a:pPr marL="342900" indent="-342900">
              <a:lnSpc>
                <a:spcPct val="90000"/>
              </a:lnSpc>
              <a:spcBef>
                <a:spcPct val="20000"/>
              </a:spcBef>
              <a:buClr>
                <a:srgbClr val="C00000"/>
              </a:buClr>
              <a:buFont typeface="Wingdings" pitchFamily="2" charset="2"/>
              <a:buChar char="Ø"/>
            </a:pPr>
            <a:endParaRPr lang="en-US" altLang="zh-CN" sz="2400" dirty="0" smtClean="0">
              <a:solidFill>
                <a:prstClr val="black"/>
              </a:solidFill>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solidFill>
                <a:prstClr val="black"/>
              </a:solidFill>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solidFill>
                  <a:srgbClr val="FF0000"/>
                </a:solidFill>
                <a:latin typeface="Arial" charset="0"/>
                <a:ea typeface="宋体" charset="-122"/>
              </a:rPr>
              <a:t>Split rule</a:t>
            </a:r>
            <a:r>
              <a:rPr lang="en-US" altLang="zh-CN" sz="2400" dirty="0" smtClean="0">
                <a:solidFill>
                  <a:prstClr val="black"/>
                </a:solidFill>
                <a:latin typeface="Arial" charset="0"/>
                <a:ea typeface="宋体" charset="-122"/>
              </a:rPr>
              <a:t>: split any group of coalitions where</a:t>
            </a:r>
          </a:p>
          <a:p>
            <a:pPr marL="342900" indent="-342900">
              <a:lnSpc>
                <a:spcPct val="90000"/>
              </a:lnSpc>
              <a:spcBef>
                <a:spcPct val="20000"/>
              </a:spcBef>
              <a:buClr>
                <a:srgbClr val="C00000"/>
              </a:buClr>
              <a:buFont typeface="Wingdings" pitchFamily="2" charset="2"/>
              <a:buChar char="Ø"/>
            </a:pPr>
            <a:endParaRPr lang="en-US" altLang="zh-CN" sz="2400" dirty="0" smtClean="0">
              <a:solidFill>
                <a:prstClr val="black"/>
              </a:solidFill>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solidFill>
                <a:prstClr val="black"/>
              </a:solidFill>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ko-KR" sz="2400" dirty="0" smtClean="0">
                <a:solidFill>
                  <a:prstClr val="black"/>
                </a:solidFill>
                <a:latin typeface="Arial" charset="0"/>
                <a:ea typeface="宋体" charset="-122"/>
              </a:rPr>
              <a:t>Any merge and split iteration converges in </a:t>
            </a:r>
            <a:r>
              <a:rPr lang="en-US" altLang="ko-KR" sz="2400" dirty="0" smtClean="0">
                <a:solidFill>
                  <a:srgbClr val="FF0000"/>
                </a:solidFill>
                <a:latin typeface="Arial" charset="0"/>
                <a:ea typeface="宋体" charset="-122"/>
              </a:rPr>
              <a:t>a final partition</a:t>
            </a:r>
            <a:r>
              <a:rPr lang="en-US" altLang="ko-KR" sz="2400" dirty="0" smtClean="0">
                <a:solidFill>
                  <a:prstClr val="black"/>
                </a:solidFill>
                <a:latin typeface="Arial" charset="0"/>
                <a:ea typeface="宋体" charset="-122"/>
              </a:rPr>
              <a:t>.</a:t>
            </a:r>
          </a:p>
        </p:txBody>
      </p:sp>
      <p:pic>
        <p:nvPicPr>
          <p:cNvPr id="6" name="Picture 4"/>
          <p:cNvPicPr>
            <a:picLocks noChangeAspect="1" noChangeArrowheads="1"/>
          </p:cNvPicPr>
          <p:nvPr/>
        </p:nvPicPr>
        <p:blipFill>
          <a:blip r:embed="rId4" cstate="print"/>
          <a:srcRect/>
          <a:stretch>
            <a:fillRect/>
          </a:stretch>
        </p:blipFill>
        <p:spPr bwMode="auto">
          <a:xfrm>
            <a:off x="2114560" y="3730104"/>
            <a:ext cx="3886200" cy="63500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2114560" y="4948460"/>
            <a:ext cx="3581400" cy="712788"/>
          </a:xfrm>
          <a:prstGeom prst="rect">
            <a:avLst/>
          </a:prstGeom>
          <a:noFill/>
          <a:ln w="9525">
            <a:noFill/>
            <a:miter lim="800000"/>
            <a:headEnd/>
            <a:tailEnd/>
          </a:ln>
        </p:spPr>
      </p:pic>
      <p:sp>
        <p:nvSpPr>
          <p:cNvPr id="8" name="Rectangle 13"/>
          <p:cNvSpPr txBox="1">
            <a:spLocks noChangeArrowheads="1"/>
          </p:cNvSpPr>
          <p:nvPr/>
        </p:nvSpPr>
        <p:spPr>
          <a:xfrm>
            <a:off x="500034" y="260648"/>
            <a:ext cx="8176422" cy="631379"/>
          </a:xfrm>
          <a:prstGeom prst="rect">
            <a:avLst/>
          </a:prstGeom>
        </p:spPr>
        <p:txBody>
          <a:bodyPr/>
          <a:lstStyle/>
          <a:p>
            <a:pPr algn="ctr" eaLnBrk="0" hangingPunct="0"/>
            <a:r>
              <a:rPr lang="en-US" altLang="zh-CN" sz="3200" dirty="0" smtClean="0">
                <a:solidFill>
                  <a:srgbClr val="0070C0"/>
                </a:solidFill>
                <a:latin typeface="+mj-lt"/>
                <a:ea typeface="黑体" pitchFamily="2" charset="-122"/>
                <a:cs typeface="+mj-cs"/>
              </a:rPr>
              <a:t>Background</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571472" y="332656"/>
            <a:ext cx="8032976" cy="631379"/>
          </a:xfrm>
          <a:prstGeom prst="rect">
            <a:avLst/>
          </a:prstGeom>
        </p:spPr>
        <p:txBody>
          <a:bodyPr/>
          <a:lstStyle/>
          <a:p>
            <a:pPr lvl="0" algn="ctr" eaLnBrk="0" hangingPunct="0"/>
            <a:r>
              <a:rPr lang="en-US" altLang="zh-CN" sz="3200" dirty="0" smtClean="0">
                <a:solidFill>
                  <a:srgbClr val="0070C0"/>
                </a:solidFill>
                <a:latin typeface="+mj-lt"/>
                <a:ea typeface="黑体" pitchFamily="2" charset="-122"/>
                <a:cs typeface="+mj-cs"/>
              </a:rPr>
              <a:t>System Model</a:t>
            </a:r>
          </a:p>
        </p:txBody>
      </p:sp>
      <p:sp>
        <p:nvSpPr>
          <p:cNvPr id="10" name="Rectangle 3"/>
          <p:cNvSpPr txBox="1">
            <a:spLocks noChangeArrowheads="1"/>
          </p:cNvSpPr>
          <p:nvPr/>
        </p:nvSpPr>
        <p:spPr>
          <a:xfrm>
            <a:off x="500034" y="1271610"/>
            <a:ext cx="8358246" cy="1000132"/>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CR-VANET: </a:t>
            </a:r>
            <a:r>
              <a:rPr lang="en-US" altLang="zh-CN" sz="2400" dirty="0" smtClean="0">
                <a:solidFill>
                  <a:srgbClr val="FF0000"/>
                </a:solidFill>
                <a:latin typeface="Arial" charset="0"/>
                <a:ea typeface="宋体" charset="-122"/>
              </a:rPr>
              <a:t>N OBUs </a:t>
            </a:r>
            <a:r>
              <a:rPr lang="en-US" altLang="zh-CN" sz="2400" dirty="0" smtClean="0">
                <a:latin typeface="Arial" charset="0"/>
                <a:ea typeface="宋体" charset="-122"/>
              </a:rPr>
              <a:t>engaged in sensing </a:t>
            </a:r>
            <a:r>
              <a:rPr lang="en-US" altLang="zh-CN" sz="2400" dirty="0" smtClean="0">
                <a:solidFill>
                  <a:srgbClr val="FF0000"/>
                </a:solidFill>
                <a:latin typeface="Arial" charset="0"/>
                <a:ea typeface="宋体" charset="-122"/>
              </a:rPr>
              <a:t>one PU channel</a:t>
            </a:r>
            <a:r>
              <a:rPr lang="en-US" altLang="zh-CN" sz="2400" dirty="0" smtClean="0">
                <a:latin typeface="Arial" charset="0"/>
                <a:ea typeface="宋体" charset="-122"/>
              </a:rPr>
              <a:t>, </a:t>
            </a:r>
            <a:r>
              <a:rPr lang="en-US" altLang="zh-CN" sz="2400" dirty="0" smtClean="0">
                <a:solidFill>
                  <a:srgbClr val="FF0000"/>
                </a:solidFill>
                <a:latin typeface="Arial" charset="0"/>
                <a:ea typeface="宋体" charset="-122"/>
              </a:rPr>
              <a:t>M packets </a:t>
            </a:r>
            <a:r>
              <a:rPr lang="en-US" altLang="zh-CN" sz="2400" dirty="0" smtClean="0">
                <a:latin typeface="Arial" charset="0"/>
                <a:ea typeface="宋体" charset="-122"/>
              </a:rPr>
              <a:t>for dissemination. </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p:txBody>
      </p:sp>
      <p:pic>
        <p:nvPicPr>
          <p:cNvPr id="11" name="图片 10" descr="QQ截图未命名.png"/>
          <p:cNvPicPr>
            <a:picLocks noChangeAspect="1"/>
          </p:cNvPicPr>
          <p:nvPr/>
        </p:nvPicPr>
        <p:blipFill>
          <a:blip r:embed="rId4" cstate="print"/>
          <a:stretch>
            <a:fillRect/>
          </a:stretch>
        </p:blipFill>
        <p:spPr>
          <a:xfrm>
            <a:off x="2051720" y="2420888"/>
            <a:ext cx="5373240" cy="3553503"/>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3"/>
          <p:cNvSpPr txBox="1">
            <a:spLocks noChangeArrowheads="1"/>
          </p:cNvSpPr>
          <p:nvPr/>
        </p:nvSpPr>
        <p:spPr>
          <a:xfrm>
            <a:off x="500034" y="1628800"/>
            <a:ext cx="8358246" cy="4143404"/>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V2V </a:t>
            </a:r>
            <a:r>
              <a:rPr lang="en-US" altLang="zh-CN" sz="2400" dirty="0" smtClean="0">
                <a:solidFill>
                  <a:srgbClr val="FF0000"/>
                </a:solidFill>
                <a:latin typeface="Arial" charset="0"/>
                <a:ea typeface="宋体" charset="-122"/>
              </a:rPr>
              <a:t>channel capacity</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Each OBU broadcasts at most one packet in each slot, with </a:t>
            </a:r>
            <a:r>
              <a:rPr lang="en-US" altLang="zh-CN" sz="2400" dirty="0" smtClean="0">
                <a:solidFill>
                  <a:srgbClr val="FF0000"/>
                </a:solidFill>
                <a:latin typeface="Arial" charset="0"/>
                <a:ea typeface="宋体" charset="-122"/>
              </a:rPr>
              <a:t>the probability of success</a:t>
            </a:r>
          </a:p>
          <a:p>
            <a:pPr marL="342900" indent="-342900">
              <a:lnSpc>
                <a:spcPct val="90000"/>
              </a:lnSpc>
              <a:spcBef>
                <a:spcPct val="20000"/>
              </a:spcBef>
            </a:pPr>
            <a:endParaRPr lang="en-US" altLang="zh-CN" sz="2400" dirty="0" smtClean="0">
              <a:latin typeface="Arial" charset="0"/>
              <a:ea typeface="宋体" charset="-122"/>
            </a:endParaRPr>
          </a:p>
          <a:p>
            <a:pPr marL="342900" indent="-342900">
              <a:lnSpc>
                <a:spcPct val="90000"/>
              </a:lnSpc>
              <a:spcBef>
                <a:spcPct val="20000"/>
              </a:spcBef>
              <a:buFont typeface="Wingdings" pitchFamily="2" charset="2"/>
              <a:buChar char="n"/>
            </a:pPr>
            <a:endParaRPr lang="en-US" altLang="zh-CN" sz="2400" dirty="0" smtClean="0">
              <a:latin typeface="Arial" charset="0"/>
              <a:ea typeface="宋体" charset="-122"/>
            </a:endParaRPr>
          </a:p>
        </p:txBody>
      </p:sp>
      <p:pic>
        <p:nvPicPr>
          <p:cNvPr id="6" name="图片 5" descr="QQ截图未命名.png"/>
          <p:cNvPicPr>
            <a:picLocks noChangeAspect="1"/>
          </p:cNvPicPr>
          <p:nvPr/>
        </p:nvPicPr>
        <p:blipFill>
          <a:blip r:embed="rId4" cstate="print"/>
          <a:stretch>
            <a:fillRect/>
          </a:stretch>
        </p:blipFill>
        <p:spPr>
          <a:xfrm>
            <a:off x="2000232" y="2271742"/>
            <a:ext cx="5472149" cy="1071570"/>
          </a:xfrm>
          <a:prstGeom prst="rect">
            <a:avLst/>
          </a:prstGeom>
        </p:spPr>
      </p:pic>
      <p:pic>
        <p:nvPicPr>
          <p:cNvPr id="7" name="图片 6" descr="QQ截图未命名.png"/>
          <p:cNvPicPr>
            <a:picLocks noChangeAspect="1"/>
          </p:cNvPicPr>
          <p:nvPr/>
        </p:nvPicPr>
        <p:blipFill>
          <a:blip r:embed="rId5" cstate="print"/>
          <a:stretch>
            <a:fillRect/>
          </a:stretch>
        </p:blipFill>
        <p:spPr>
          <a:xfrm>
            <a:off x="2000232" y="4557758"/>
            <a:ext cx="4714908" cy="1793888"/>
          </a:xfrm>
          <a:prstGeom prst="rect">
            <a:avLst/>
          </a:prstGeom>
        </p:spPr>
      </p:pic>
      <p:sp>
        <p:nvSpPr>
          <p:cNvPr id="8" name="Rectangle 13"/>
          <p:cNvSpPr txBox="1">
            <a:spLocks noChangeArrowheads="1"/>
          </p:cNvSpPr>
          <p:nvPr/>
        </p:nvSpPr>
        <p:spPr>
          <a:xfrm>
            <a:off x="571472" y="332656"/>
            <a:ext cx="8032976" cy="631379"/>
          </a:xfrm>
          <a:prstGeom prst="rect">
            <a:avLst/>
          </a:prstGeom>
        </p:spPr>
        <p:txBody>
          <a:bodyPr/>
          <a:lstStyle/>
          <a:p>
            <a:pPr lvl="0" algn="ctr" eaLnBrk="0" hangingPunct="0"/>
            <a:r>
              <a:rPr lang="en-US" altLang="zh-CN" sz="3200" dirty="0" smtClean="0">
                <a:solidFill>
                  <a:srgbClr val="0070C0"/>
                </a:solidFill>
                <a:latin typeface="+mj-lt"/>
                <a:ea typeface="黑体" pitchFamily="2" charset="-122"/>
                <a:cs typeface="+mj-cs"/>
              </a:rPr>
              <a:t>System Model</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714489"/>
            <a:ext cx="8358246" cy="3571900"/>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Non-cooperative spectrum sensing</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missing detection :</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false detection:</a:t>
            </a: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Non-coordinated spectrum access</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Access when the PU is absent</a:t>
            </a:r>
          </a:p>
          <a:p>
            <a:pPr marL="800100" lvl="1" indent="-342900">
              <a:lnSpc>
                <a:spcPct val="90000"/>
              </a:lnSpc>
              <a:spcBef>
                <a:spcPct val="20000"/>
              </a:spcBef>
              <a:buFont typeface="Arial" pitchFamily="34" charset="0"/>
              <a:buChar char="–"/>
            </a:pPr>
            <a:r>
              <a:rPr lang="en-US" altLang="zh-CN" sz="2200" dirty="0" smtClean="0">
                <a:solidFill>
                  <a:srgbClr val="FF0000"/>
                </a:solidFill>
                <a:latin typeface="Arial" charset="0"/>
                <a:ea typeface="宋体" charset="-122"/>
              </a:rPr>
              <a:t>Hidden terminal problems </a:t>
            </a: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Random packet selection</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Broadcast randomly chosen packets</a:t>
            </a:r>
          </a:p>
          <a:p>
            <a:pPr marL="800100" lvl="1" indent="-342900">
              <a:lnSpc>
                <a:spcPct val="90000"/>
              </a:lnSpc>
              <a:spcBef>
                <a:spcPct val="20000"/>
              </a:spcBef>
              <a:buFont typeface="Arial" pitchFamily="34" charset="0"/>
              <a:buChar char="–"/>
            </a:pPr>
            <a:r>
              <a:rPr lang="en-US" altLang="zh-CN" sz="2200" dirty="0" smtClean="0">
                <a:solidFill>
                  <a:srgbClr val="FF0000"/>
                </a:solidFill>
                <a:latin typeface="Arial" charset="0"/>
                <a:ea typeface="宋体" charset="-122"/>
              </a:rPr>
              <a:t>Meaningless transmissions</a:t>
            </a:r>
          </a:p>
          <a:p>
            <a:pPr marL="800100" lvl="1" indent="-342900">
              <a:lnSpc>
                <a:spcPct val="90000"/>
              </a:lnSpc>
              <a:spcBef>
                <a:spcPct val="20000"/>
              </a:spcBef>
              <a:buFont typeface="Wingdings" pitchFamily="2" charset="2"/>
              <a:buChar char="n"/>
            </a:pPr>
            <a:endParaRPr lang="en-US" altLang="zh-CN" sz="2400" dirty="0" smtClean="0">
              <a:latin typeface="Arial" charset="0"/>
              <a:ea typeface="宋体" charset="-122"/>
            </a:endParaRPr>
          </a:p>
        </p:txBody>
      </p:sp>
      <p:pic>
        <p:nvPicPr>
          <p:cNvPr id="6" name="图片 5" descr="QQ截图未命名.png"/>
          <p:cNvPicPr>
            <a:picLocks noChangeAspect="1"/>
          </p:cNvPicPr>
          <p:nvPr/>
        </p:nvPicPr>
        <p:blipFill>
          <a:blip r:embed="rId4" cstate="print"/>
          <a:stretch>
            <a:fillRect/>
          </a:stretch>
        </p:blipFill>
        <p:spPr>
          <a:xfrm>
            <a:off x="6000760" y="1988840"/>
            <a:ext cx="571504" cy="457204"/>
          </a:xfrm>
          <a:prstGeom prst="rect">
            <a:avLst/>
          </a:prstGeom>
        </p:spPr>
      </p:pic>
      <p:pic>
        <p:nvPicPr>
          <p:cNvPr id="7" name="图片 6" descr="QQ截图未命名.png"/>
          <p:cNvPicPr>
            <a:picLocks noChangeAspect="1"/>
          </p:cNvPicPr>
          <p:nvPr/>
        </p:nvPicPr>
        <p:blipFill>
          <a:blip r:embed="rId5" cstate="print"/>
          <a:stretch>
            <a:fillRect/>
          </a:stretch>
        </p:blipFill>
        <p:spPr>
          <a:xfrm>
            <a:off x="5638592" y="2446044"/>
            <a:ext cx="362167" cy="482890"/>
          </a:xfrm>
          <a:prstGeom prst="rect">
            <a:avLst/>
          </a:prstGeom>
        </p:spPr>
      </p:pic>
      <p:sp>
        <p:nvSpPr>
          <p:cNvPr id="8"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Non-cooperative scheme</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462003"/>
            <a:ext cx="8358246" cy="4286280"/>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Cooperative spectrum sensing (</a:t>
            </a:r>
            <a:r>
              <a:rPr lang="en-US" altLang="zh-CN" sz="2400" dirty="0" smtClean="0">
                <a:solidFill>
                  <a:srgbClr val="FF0000"/>
                </a:solidFill>
                <a:latin typeface="Arial" charset="0"/>
                <a:ea typeface="宋体" charset="-122"/>
              </a:rPr>
              <a:t>OR-rule</a:t>
            </a:r>
            <a:r>
              <a:rPr lang="en-US" altLang="zh-CN" sz="2400" dirty="0" smtClean="0">
                <a:latin typeface="Arial" charset="0"/>
                <a:ea typeface="宋体" charset="-122"/>
              </a:rPr>
              <a:t>)</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missing detection :</a:t>
            </a:r>
          </a:p>
          <a:p>
            <a:pPr marL="800100" lvl="1" indent="-342900">
              <a:lnSpc>
                <a:spcPct val="90000"/>
              </a:lnSpc>
              <a:spcBef>
                <a:spcPct val="20000"/>
              </a:spcBef>
              <a:buFont typeface="Arial" pitchFamily="34" charset="0"/>
              <a:buChar char="–"/>
            </a:pPr>
            <a:endParaRPr lang="en-US" altLang="zh-CN" sz="2200" dirty="0" smtClean="0">
              <a:latin typeface="Arial" charset="0"/>
              <a:ea typeface="宋体" charset="-122"/>
            </a:endParaRPr>
          </a:p>
          <a:p>
            <a:pPr marL="800100" lvl="1" indent="-342900">
              <a:lnSpc>
                <a:spcPct val="90000"/>
              </a:lnSpc>
              <a:spcBef>
                <a:spcPct val="20000"/>
              </a:spcBef>
              <a:buFont typeface="Arial" pitchFamily="34" charset="0"/>
              <a:buChar char="–"/>
            </a:pPr>
            <a:endParaRPr lang="en-US" altLang="zh-CN" sz="2200" dirty="0" smtClean="0">
              <a:latin typeface="Arial" charset="0"/>
              <a:ea typeface="宋体" charset="-122"/>
            </a:endParaRP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false detection:</a:t>
            </a: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Coordinated spectrum access</a:t>
            </a:r>
          </a:p>
          <a:p>
            <a:pPr marL="800100" lvl="1" indent="-342900">
              <a:lnSpc>
                <a:spcPct val="90000"/>
              </a:lnSpc>
              <a:spcBef>
                <a:spcPct val="20000"/>
              </a:spcBef>
              <a:buFont typeface="Arial" pitchFamily="34" charset="0"/>
              <a:buChar char="–"/>
            </a:pPr>
            <a:r>
              <a:rPr lang="en-US" altLang="zh-CN" sz="2200" dirty="0" smtClean="0">
                <a:solidFill>
                  <a:srgbClr val="FF0000"/>
                </a:solidFill>
                <a:latin typeface="Arial" charset="0"/>
                <a:ea typeface="宋体" charset="-122"/>
              </a:rPr>
              <a:t>Which OBUs to access? coalition formation game</a:t>
            </a: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Greedy packet selection</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Broadcast the </a:t>
            </a:r>
            <a:r>
              <a:rPr lang="en-US" altLang="zh-CN" sz="2200" dirty="0" smtClean="0">
                <a:solidFill>
                  <a:srgbClr val="FF0000"/>
                </a:solidFill>
                <a:latin typeface="Arial" charset="0"/>
                <a:ea typeface="宋体" charset="-122"/>
              </a:rPr>
              <a:t>most wanted </a:t>
            </a:r>
            <a:r>
              <a:rPr lang="en-US" altLang="zh-CN" sz="2200" dirty="0" smtClean="0">
                <a:latin typeface="Arial" charset="0"/>
                <a:ea typeface="宋体" charset="-122"/>
              </a:rPr>
              <a:t>packets.</a:t>
            </a:r>
          </a:p>
          <a:p>
            <a:pPr marL="800100" lvl="1" indent="-342900">
              <a:lnSpc>
                <a:spcPct val="90000"/>
              </a:lnSpc>
              <a:spcBef>
                <a:spcPct val="20000"/>
              </a:spcBef>
              <a:buFont typeface="Wingdings" pitchFamily="2" charset="2"/>
              <a:buChar char="n"/>
            </a:pPr>
            <a:endParaRPr lang="en-US" altLang="zh-CN" sz="2400" dirty="0" smtClean="0">
              <a:latin typeface="Arial" charset="0"/>
              <a:ea typeface="宋体" charset="-122"/>
            </a:endParaRPr>
          </a:p>
        </p:txBody>
      </p:sp>
      <p:pic>
        <p:nvPicPr>
          <p:cNvPr id="8" name="图片 7" descr="QQ截图未命名.png"/>
          <p:cNvPicPr>
            <a:picLocks noChangeAspect="1"/>
          </p:cNvPicPr>
          <p:nvPr/>
        </p:nvPicPr>
        <p:blipFill>
          <a:blip r:embed="rId4" cstate="print"/>
          <a:stretch>
            <a:fillRect/>
          </a:stretch>
        </p:blipFill>
        <p:spPr>
          <a:xfrm>
            <a:off x="3419872" y="2204864"/>
            <a:ext cx="1609524" cy="533333"/>
          </a:xfrm>
          <a:prstGeom prst="rect">
            <a:avLst/>
          </a:prstGeom>
        </p:spPr>
      </p:pic>
      <p:pic>
        <p:nvPicPr>
          <p:cNvPr id="11" name="图片 10" descr="QQ截图未命名.png"/>
          <p:cNvPicPr>
            <a:picLocks noChangeAspect="1"/>
          </p:cNvPicPr>
          <p:nvPr/>
        </p:nvPicPr>
        <p:blipFill>
          <a:blip r:embed="rId5" cstate="print"/>
          <a:stretch>
            <a:fillRect/>
          </a:stretch>
        </p:blipFill>
        <p:spPr>
          <a:xfrm>
            <a:off x="3131840" y="3476713"/>
            <a:ext cx="2380953" cy="666667"/>
          </a:xfrm>
          <a:prstGeom prst="rect">
            <a:avLst/>
          </a:prstGeom>
        </p:spPr>
      </p:pic>
      <p:sp>
        <p:nvSpPr>
          <p:cNvPr id="7"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Cooperative scheme</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498464"/>
            <a:ext cx="8358246" cy="4286280"/>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Throughput with no collision to the PU</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Throughput with collisions to the PU</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Cost function</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Value function</a:t>
            </a:r>
          </a:p>
        </p:txBody>
      </p:sp>
      <p:pic>
        <p:nvPicPr>
          <p:cNvPr id="7" name="图片 6" descr="QQ截图未命名1.png"/>
          <p:cNvPicPr>
            <a:picLocks noChangeAspect="1"/>
          </p:cNvPicPr>
          <p:nvPr/>
        </p:nvPicPr>
        <p:blipFill>
          <a:blip r:embed="rId4" cstate="print"/>
          <a:stretch>
            <a:fillRect/>
          </a:stretch>
        </p:blipFill>
        <p:spPr>
          <a:xfrm>
            <a:off x="2725727" y="1916832"/>
            <a:ext cx="2571768" cy="736515"/>
          </a:xfrm>
          <a:prstGeom prst="rect">
            <a:avLst/>
          </a:prstGeom>
        </p:spPr>
      </p:pic>
      <p:pic>
        <p:nvPicPr>
          <p:cNvPr id="13" name="图片 12" descr="QQ截图未命名.png"/>
          <p:cNvPicPr>
            <a:picLocks noChangeAspect="1"/>
          </p:cNvPicPr>
          <p:nvPr/>
        </p:nvPicPr>
        <p:blipFill>
          <a:blip r:embed="rId5" cstate="print"/>
          <a:stretch>
            <a:fillRect/>
          </a:stretch>
        </p:blipFill>
        <p:spPr>
          <a:xfrm>
            <a:off x="2643174" y="3139390"/>
            <a:ext cx="3000396" cy="502213"/>
          </a:xfrm>
          <a:prstGeom prst="rect">
            <a:avLst/>
          </a:prstGeom>
        </p:spPr>
      </p:pic>
      <p:pic>
        <p:nvPicPr>
          <p:cNvPr id="16" name="图片 15" descr="QQ截图未命名.png"/>
          <p:cNvPicPr>
            <a:picLocks noChangeAspect="1"/>
          </p:cNvPicPr>
          <p:nvPr/>
        </p:nvPicPr>
        <p:blipFill>
          <a:blip r:embed="rId6" cstate="print"/>
          <a:stretch>
            <a:fillRect/>
          </a:stretch>
        </p:blipFill>
        <p:spPr>
          <a:xfrm>
            <a:off x="2725727" y="4284546"/>
            <a:ext cx="3103023" cy="857256"/>
          </a:xfrm>
          <a:prstGeom prst="rect">
            <a:avLst/>
          </a:prstGeom>
        </p:spPr>
      </p:pic>
      <p:pic>
        <p:nvPicPr>
          <p:cNvPr id="17" name="图片 16" descr="QQ截图未命名.png"/>
          <p:cNvPicPr>
            <a:picLocks noChangeAspect="1"/>
          </p:cNvPicPr>
          <p:nvPr/>
        </p:nvPicPr>
        <p:blipFill>
          <a:blip r:embed="rId7" cstate="print"/>
          <a:stretch>
            <a:fillRect/>
          </a:stretch>
        </p:blipFill>
        <p:spPr>
          <a:xfrm>
            <a:off x="2989249" y="5498992"/>
            <a:ext cx="2654321" cy="571504"/>
          </a:xfrm>
          <a:prstGeom prst="rect">
            <a:avLst/>
          </a:prstGeom>
        </p:spPr>
      </p:pic>
      <p:sp>
        <p:nvSpPr>
          <p:cNvPr id="11"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Coalition Formation Game</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642480"/>
            <a:ext cx="8358246" cy="257176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Preferences for merging and splitting</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Algorithm for coalition formation:</a:t>
            </a:r>
          </a:p>
        </p:txBody>
      </p:sp>
      <p:pic>
        <p:nvPicPr>
          <p:cNvPr id="11" name="图片 10" descr="QQ截图未命名1.png"/>
          <p:cNvPicPr>
            <a:picLocks noChangeAspect="1"/>
          </p:cNvPicPr>
          <p:nvPr/>
        </p:nvPicPr>
        <p:blipFill>
          <a:blip r:embed="rId4" cstate="print"/>
          <a:stretch>
            <a:fillRect/>
          </a:stretch>
        </p:blipFill>
        <p:spPr>
          <a:xfrm>
            <a:off x="1285852" y="2142546"/>
            <a:ext cx="5498328" cy="645979"/>
          </a:xfrm>
          <a:prstGeom prst="rect">
            <a:avLst/>
          </a:prstGeom>
        </p:spPr>
      </p:pic>
      <p:pic>
        <p:nvPicPr>
          <p:cNvPr id="12" name="图片 11" descr="QQ截图未命名.png"/>
          <p:cNvPicPr>
            <a:picLocks noChangeAspect="1"/>
          </p:cNvPicPr>
          <p:nvPr/>
        </p:nvPicPr>
        <p:blipFill>
          <a:blip r:embed="rId5" cstate="print"/>
          <a:stretch>
            <a:fillRect/>
          </a:stretch>
        </p:blipFill>
        <p:spPr>
          <a:xfrm>
            <a:off x="1285852" y="2928364"/>
            <a:ext cx="6715172" cy="630956"/>
          </a:xfrm>
          <a:prstGeom prst="rect">
            <a:avLst/>
          </a:prstGeom>
        </p:spPr>
      </p:pic>
      <p:sp>
        <p:nvSpPr>
          <p:cNvPr id="14" name="TextBox 13"/>
          <p:cNvSpPr txBox="1"/>
          <p:nvPr/>
        </p:nvSpPr>
        <p:spPr>
          <a:xfrm>
            <a:off x="1000100" y="4285686"/>
            <a:ext cx="2143140" cy="1569660"/>
          </a:xfrm>
          <a:prstGeom prst="rect">
            <a:avLst/>
          </a:prstGeom>
          <a:noFill/>
        </p:spPr>
        <p:txBody>
          <a:bodyPr wrap="square" rtlCol="0">
            <a:spAutoFit/>
          </a:bodyPr>
          <a:lstStyle/>
          <a:p>
            <a:r>
              <a:rPr lang="en-US" altLang="zh-CN" sz="2400" dirty="0" smtClean="0">
                <a:solidFill>
                  <a:srgbClr val="FF0000"/>
                </a:solidFill>
                <a:latin typeface="Arial" charset="0"/>
                <a:ea typeface="宋体" charset="-122"/>
              </a:rPr>
              <a:t>Initial partition </a:t>
            </a:r>
            <a:r>
              <a:rPr lang="en-US" altLang="zh-CN" sz="2400" dirty="0" smtClean="0">
                <a:latin typeface="Arial" charset="0"/>
                <a:ea typeface="宋体" charset="-122"/>
              </a:rPr>
              <a:t>in which each OBU forms a coalition </a:t>
            </a:r>
            <a:endParaRPr lang="zh-CN" altLang="en-US" sz="2400" dirty="0" smtClean="0">
              <a:latin typeface="Arial" charset="0"/>
              <a:ea typeface="宋体" charset="-122"/>
            </a:endParaRPr>
          </a:p>
        </p:txBody>
      </p:sp>
      <p:sp>
        <p:nvSpPr>
          <p:cNvPr id="15" name="TextBox 14"/>
          <p:cNvSpPr txBox="1"/>
          <p:nvPr/>
        </p:nvSpPr>
        <p:spPr>
          <a:xfrm>
            <a:off x="6500826" y="4839684"/>
            <a:ext cx="2071702" cy="461665"/>
          </a:xfrm>
          <a:prstGeom prst="rect">
            <a:avLst/>
          </a:prstGeom>
          <a:noFill/>
        </p:spPr>
        <p:txBody>
          <a:bodyPr wrap="square" rtlCol="0">
            <a:spAutoFit/>
          </a:bodyPr>
          <a:lstStyle/>
          <a:p>
            <a:r>
              <a:rPr lang="en-US" altLang="zh-CN" sz="2400" dirty="0" smtClean="0">
                <a:solidFill>
                  <a:srgbClr val="FF0000"/>
                </a:solidFill>
                <a:latin typeface="Arial" charset="0"/>
                <a:ea typeface="宋体" charset="-122"/>
              </a:rPr>
              <a:t>final partition  </a:t>
            </a:r>
            <a:endParaRPr lang="zh-CN" altLang="en-US" sz="2400" dirty="0" smtClean="0">
              <a:solidFill>
                <a:srgbClr val="FF0000"/>
              </a:solidFill>
              <a:latin typeface="Arial" charset="0"/>
              <a:ea typeface="宋体" charset="-122"/>
            </a:endParaRPr>
          </a:p>
        </p:txBody>
      </p:sp>
      <p:sp>
        <p:nvSpPr>
          <p:cNvPr id="18" name="TextBox 17"/>
          <p:cNvSpPr txBox="1"/>
          <p:nvPr/>
        </p:nvSpPr>
        <p:spPr>
          <a:xfrm>
            <a:off x="3643306" y="4285686"/>
            <a:ext cx="2428892" cy="1569660"/>
          </a:xfrm>
          <a:prstGeom prst="rect">
            <a:avLst/>
          </a:prstGeom>
          <a:noFill/>
        </p:spPr>
        <p:txBody>
          <a:bodyPr wrap="square" rtlCol="0">
            <a:spAutoFit/>
          </a:bodyPr>
          <a:lstStyle/>
          <a:p>
            <a:r>
              <a:rPr lang="en-US" altLang="zh-CN" sz="2400" dirty="0" smtClean="0">
                <a:latin typeface="Arial" charset="0"/>
                <a:ea typeface="宋体" charset="-122"/>
              </a:rPr>
              <a:t>Iterations of </a:t>
            </a:r>
            <a:r>
              <a:rPr lang="en-US" altLang="zh-CN" sz="2400" dirty="0" smtClean="0">
                <a:solidFill>
                  <a:srgbClr val="FF0000"/>
                </a:solidFill>
                <a:latin typeface="Arial" charset="0"/>
                <a:ea typeface="宋体" charset="-122"/>
              </a:rPr>
              <a:t>merging and splitting </a:t>
            </a:r>
            <a:r>
              <a:rPr lang="en-US" altLang="zh-CN" sz="2400" dirty="0" smtClean="0">
                <a:latin typeface="Arial" charset="0"/>
                <a:ea typeface="宋体" charset="-122"/>
              </a:rPr>
              <a:t>based on preferences  </a:t>
            </a:r>
            <a:endParaRPr lang="zh-CN" altLang="en-US" sz="2400" dirty="0" smtClean="0">
              <a:latin typeface="Arial" charset="0"/>
              <a:ea typeface="宋体" charset="-122"/>
            </a:endParaRPr>
          </a:p>
        </p:txBody>
      </p:sp>
      <p:sp>
        <p:nvSpPr>
          <p:cNvPr id="19" name="右箭头 18"/>
          <p:cNvSpPr/>
          <p:nvPr/>
        </p:nvSpPr>
        <p:spPr>
          <a:xfrm>
            <a:off x="3143240" y="4999078"/>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6000760" y="4999078"/>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Coalition Formation Game</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400" b="1" dirty="0" smtClean="0">
                <a:solidFill>
                  <a:srgbClr val="FF0000"/>
                </a:solidFill>
                <a:ea typeface="ＭＳ Ｐゴシック" pitchFamily="34" charset="-128"/>
                <a:cs typeface="Times New Roman" pitchFamily="18" charset="0"/>
              </a:rPr>
              <a:t>Overview</a:t>
            </a:r>
          </a:p>
          <a:p>
            <a:pPr lvl="1"/>
            <a:r>
              <a:rPr lang="en-US" altLang="zh-CN" sz="2400" dirty="0" smtClean="0">
                <a:solidFill>
                  <a:schemeClr val="tx1"/>
                </a:solidFill>
              </a:rPr>
              <a:t>Background</a:t>
            </a:r>
          </a:p>
          <a:p>
            <a:pPr lvl="1"/>
            <a:r>
              <a:rPr lang="en-US" altLang="zh-CN" sz="2400" b="1" dirty="0" smtClean="0">
                <a:solidFill>
                  <a:srgbClr val="FF0000"/>
                </a:solidFill>
              </a:rPr>
              <a:t>Device-to-device Communication</a:t>
            </a:r>
          </a:p>
          <a:p>
            <a:pPr lvl="1"/>
            <a:r>
              <a:rPr lang="en-US" altLang="zh-CN" sz="2400" dirty="0" smtClean="0">
                <a:solidFill>
                  <a:schemeClr val="tx1"/>
                </a:solidFill>
              </a:rPr>
              <a:t>Device-to-device Local Area Networks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Resource Allocation and Game Theoretical Study</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Conclusions</a:t>
            </a:r>
            <a:endParaRPr lang="en-GB" altLang="zh-CN" sz="2400" dirty="0" smtClean="0">
              <a:ea typeface="ＭＳ Ｐゴシック" pitchFamily="34" charset="-128"/>
              <a:cs typeface="Times New Roman" pitchFamily="18" charset="0"/>
            </a:endParaRPr>
          </a:p>
          <a:p>
            <a:endParaRPr lang="zh-CN" altLang="en-US" sz="24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QQ截图未命名.png"/>
          <p:cNvPicPr>
            <a:picLocks noChangeAspect="1"/>
          </p:cNvPicPr>
          <p:nvPr/>
        </p:nvPicPr>
        <p:blipFill>
          <a:blip r:embed="rId4" cstate="print"/>
          <a:stretch>
            <a:fillRect/>
          </a:stretch>
        </p:blipFill>
        <p:spPr>
          <a:xfrm>
            <a:off x="0" y="620688"/>
            <a:ext cx="7090246" cy="5146588"/>
          </a:xfrm>
          <a:prstGeom prst="rect">
            <a:avLst/>
          </a:prstGeom>
        </p:spPr>
      </p:pic>
      <p:sp>
        <p:nvSpPr>
          <p:cNvPr id="4"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Simulation Results</a:t>
            </a:r>
          </a:p>
        </p:txBody>
      </p:sp>
      <p:pic>
        <p:nvPicPr>
          <p:cNvPr id="5" name="图片 4" descr="QQ截图未命名.png"/>
          <p:cNvPicPr>
            <a:picLocks noChangeAspect="1"/>
          </p:cNvPicPr>
          <p:nvPr/>
        </p:nvPicPr>
        <p:blipFill>
          <a:blip r:embed="rId5" cstate="print"/>
          <a:stretch>
            <a:fillRect/>
          </a:stretch>
        </p:blipFill>
        <p:spPr>
          <a:xfrm>
            <a:off x="1766404" y="1700808"/>
            <a:ext cx="7377596" cy="4909205"/>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Overview</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Game Theoretical Study</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Variety of Applications: </a:t>
            </a:r>
            <a:r>
              <a:rPr lang="en-US" altLang="zh-CN" sz="2800" b="1" dirty="0" smtClean="0">
                <a:solidFill>
                  <a:srgbClr val="FF0000"/>
                </a:solidFill>
                <a:ea typeface="ＭＳ Ｐゴシック" pitchFamily="34" charset="-128"/>
                <a:cs typeface="Times New Roman" pitchFamily="18" charset="0"/>
              </a:rPr>
              <a:t>D2D-LAN</a:t>
            </a:r>
          </a:p>
          <a:p>
            <a:pPr lvl="1"/>
            <a:r>
              <a:rPr lang="en-US" altLang="zh-CN" sz="2400" b="1" dirty="0" smtClean="0">
                <a:solidFill>
                  <a:schemeClr val="tx1"/>
                </a:solidFill>
              </a:rPr>
              <a:t>Wireless Vehicular Ad-hoc Networks</a:t>
            </a:r>
          </a:p>
          <a:p>
            <a:pPr lvl="1"/>
            <a:r>
              <a:rPr lang="en-US" altLang="zh-CN" sz="2400" b="1" dirty="0" smtClean="0">
                <a:solidFill>
                  <a:srgbClr val="FF0000"/>
                </a:solidFill>
              </a:rPr>
              <a:t>Mobile Social Networks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Conclusions</a:t>
            </a:r>
            <a:endParaRPr lang="en-GB" altLang="zh-CN" sz="2800" dirty="0" smtClean="0">
              <a:ea typeface="ＭＳ Ｐゴシック" pitchFamily="34" charset="-128"/>
              <a:cs typeface="Times New Roman" pitchFamily="18" charset="0"/>
            </a:endParaRPr>
          </a:p>
          <a:p>
            <a:endParaRPr lang="zh-CN" altLang="en-US" sz="2800" dirty="0"/>
          </a:p>
        </p:txBody>
      </p:sp>
    </p:spTree>
    <p:extLst>
      <p:ext uri="{BB962C8B-B14F-4D97-AF65-F5344CB8AC3E}">
        <p14:creationId xmlns="" xmlns:p14="http://schemas.microsoft.com/office/powerpoint/2010/main" val="12404886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Mobile Social Networks</a:t>
            </a:r>
            <a:endParaRPr lang="zh-CN" altLang="en-US" dirty="0"/>
          </a:p>
        </p:txBody>
      </p:sp>
      <p:pic>
        <p:nvPicPr>
          <p:cNvPr id="5" name="图片 4" descr="mobilss.jpg"/>
          <p:cNvPicPr>
            <a:picLocks noChangeAspect="1"/>
          </p:cNvPicPr>
          <p:nvPr/>
        </p:nvPicPr>
        <p:blipFill>
          <a:blip r:embed="rId2" cstate="print"/>
          <a:stretch>
            <a:fillRect/>
          </a:stretch>
        </p:blipFill>
        <p:spPr>
          <a:xfrm>
            <a:off x="958633" y="714356"/>
            <a:ext cx="3613367" cy="2647964"/>
          </a:xfrm>
          <a:prstGeom prst="rect">
            <a:avLst/>
          </a:prstGeom>
        </p:spPr>
      </p:pic>
      <p:pic>
        <p:nvPicPr>
          <p:cNvPr id="6" name="图片 5" descr="images.jpg"/>
          <p:cNvPicPr>
            <a:picLocks noChangeAspect="1"/>
          </p:cNvPicPr>
          <p:nvPr/>
        </p:nvPicPr>
        <p:blipFill>
          <a:blip r:embed="rId3" cstate="print"/>
          <a:stretch>
            <a:fillRect/>
          </a:stretch>
        </p:blipFill>
        <p:spPr>
          <a:xfrm>
            <a:off x="5286380" y="1989138"/>
            <a:ext cx="2893322" cy="2730494"/>
          </a:xfrm>
          <a:prstGeom prst="rect">
            <a:avLst/>
          </a:prstGeom>
        </p:spPr>
      </p:pic>
      <p:pic>
        <p:nvPicPr>
          <p:cNvPr id="7" name="图片 6" descr="untitled.bmp"/>
          <p:cNvPicPr>
            <a:picLocks noChangeAspect="1"/>
          </p:cNvPicPr>
          <p:nvPr/>
        </p:nvPicPr>
        <p:blipFill>
          <a:blip r:embed="rId4" cstate="print"/>
          <a:stretch>
            <a:fillRect/>
          </a:stretch>
        </p:blipFill>
        <p:spPr>
          <a:xfrm>
            <a:off x="928662" y="3143248"/>
            <a:ext cx="3980953" cy="2733334"/>
          </a:xfrm>
          <a:prstGeom prst="rect">
            <a:avLst/>
          </a:prstGeom>
        </p:spPr>
      </p:pic>
      <p:sp>
        <p:nvSpPr>
          <p:cNvPr id="8" name="内容占位符 2"/>
          <p:cNvSpPr>
            <a:spLocks noGrp="1"/>
          </p:cNvSpPr>
          <p:nvPr>
            <p:ph idx="1"/>
          </p:nvPr>
        </p:nvSpPr>
        <p:spPr>
          <a:xfrm>
            <a:off x="138502" y="6000768"/>
            <a:ext cx="8970002" cy="740600"/>
          </a:xfrm>
        </p:spPr>
        <p:style>
          <a:lnRef idx="2">
            <a:schemeClr val="accent2"/>
          </a:lnRef>
          <a:fillRef idx="1">
            <a:schemeClr val="lt1"/>
          </a:fillRef>
          <a:effectRef idx="0">
            <a:schemeClr val="accent2"/>
          </a:effectRef>
          <a:fontRef idx="minor">
            <a:schemeClr val="dk1"/>
          </a:fontRef>
        </p:style>
        <p:txBody>
          <a:bodyPr/>
          <a:lstStyle/>
          <a:p>
            <a:pPr marL="342900" indent="-342900">
              <a:buFont typeface="+mj-lt"/>
              <a:buAutoNum type="arabicPeriod"/>
            </a:pPr>
            <a:r>
              <a:rPr lang="en-US" altLang="zh-CN" sz="1400" dirty="0" err="1" smtClean="0">
                <a:latin typeface="Arial Unicode MS" pitchFamily="34" charset="-122"/>
                <a:ea typeface="Arial Unicode MS" pitchFamily="34" charset="-122"/>
                <a:cs typeface="Arial Unicode MS" pitchFamily="34" charset="-122"/>
              </a:rPr>
              <a:t>Yanru</a:t>
            </a:r>
            <a:r>
              <a:rPr lang="en-US" altLang="zh-CN" sz="1400" dirty="0" smtClean="0">
                <a:latin typeface="Arial Unicode MS" pitchFamily="34" charset="-122"/>
                <a:ea typeface="Arial Unicode MS" pitchFamily="34" charset="-122"/>
                <a:cs typeface="Arial Unicode MS" pitchFamily="34" charset="-122"/>
              </a:rPr>
              <a:t> Zhang, </a:t>
            </a:r>
            <a:r>
              <a:rPr lang="en-US" altLang="zh-CN" sz="1400" dirty="0" err="1" smtClean="0">
                <a:latin typeface="Arial Unicode MS" pitchFamily="34" charset="-122"/>
                <a:ea typeface="Arial Unicode MS" pitchFamily="34" charset="-122"/>
                <a:cs typeface="Arial Unicode MS" pitchFamily="34" charset="-122"/>
              </a:rPr>
              <a:t>Lingyang</a:t>
            </a:r>
            <a:r>
              <a:rPr lang="en-US" altLang="zh-CN" sz="1400" dirty="0" smtClean="0">
                <a:latin typeface="Arial Unicode MS" pitchFamily="34" charset="-122"/>
                <a:ea typeface="Arial Unicode MS" pitchFamily="34" charset="-122"/>
                <a:cs typeface="Arial Unicode MS" pitchFamily="34" charset="-122"/>
              </a:rPr>
              <a:t> Song, </a:t>
            </a:r>
            <a:r>
              <a:rPr lang="en-US" altLang="zh-CN" sz="1400" dirty="0" err="1" smtClean="0">
                <a:latin typeface="Arial Unicode MS" pitchFamily="34" charset="-122"/>
                <a:ea typeface="Arial Unicode MS" pitchFamily="34" charset="-122"/>
                <a:cs typeface="Arial Unicode MS" pitchFamily="34" charset="-122"/>
              </a:rPr>
              <a:t>Walid</a:t>
            </a:r>
            <a:r>
              <a:rPr lang="en-US" altLang="zh-CN" sz="1400" dirty="0" smtClean="0">
                <a:latin typeface="Arial Unicode MS" pitchFamily="34" charset="-122"/>
                <a:ea typeface="Arial Unicode MS" pitchFamily="34" charset="-122"/>
                <a:cs typeface="Arial Unicode MS" pitchFamily="34" charset="-122"/>
              </a:rPr>
              <a:t> </a:t>
            </a:r>
            <a:r>
              <a:rPr lang="en-US" altLang="zh-CN" sz="1400" dirty="0" err="1" smtClean="0">
                <a:latin typeface="Arial Unicode MS" pitchFamily="34" charset="-122"/>
                <a:ea typeface="Arial Unicode MS" pitchFamily="34" charset="-122"/>
                <a:cs typeface="Arial Unicode MS" pitchFamily="34" charset="-122"/>
              </a:rPr>
              <a:t>Saad</a:t>
            </a:r>
            <a:r>
              <a:rPr lang="en-US" altLang="zh-CN" sz="1400" dirty="0" smtClean="0">
                <a:latin typeface="Arial Unicode MS" pitchFamily="34" charset="-122"/>
                <a:ea typeface="Arial Unicode MS" pitchFamily="34" charset="-122"/>
                <a:cs typeface="Arial Unicode MS" pitchFamily="34" charset="-122"/>
              </a:rPr>
              <a:t>, </a:t>
            </a:r>
            <a:r>
              <a:rPr lang="en-US" altLang="zh-CN" sz="1400" dirty="0" err="1" smtClean="0">
                <a:latin typeface="Arial Unicode MS" pitchFamily="34" charset="-122"/>
                <a:ea typeface="Arial Unicode MS" pitchFamily="34" charset="-122"/>
                <a:cs typeface="Arial Unicode MS" pitchFamily="34" charset="-122"/>
              </a:rPr>
              <a:t>Zaher</a:t>
            </a:r>
            <a:r>
              <a:rPr lang="en-US" altLang="zh-CN" sz="1400" dirty="0" smtClean="0">
                <a:latin typeface="Arial Unicode MS" pitchFamily="34" charset="-122"/>
                <a:ea typeface="Arial Unicode MS" pitchFamily="34" charset="-122"/>
                <a:cs typeface="Arial Unicode MS" pitchFamily="34" charset="-122"/>
              </a:rPr>
              <a:t> </a:t>
            </a:r>
            <a:r>
              <a:rPr lang="en-US" altLang="zh-CN" sz="1400" dirty="0" err="1" smtClean="0">
                <a:latin typeface="Arial Unicode MS" pitchFamily="34" charset="-122"/>
                <a:ea typeface="Arial Unicode MS" pitchFamily="34" charset="-122"/>
                <a:cs typeface="Arial Unicode MS" pitchFamily="34" charset="-122"/>
              </a:rPr>
              <a:t>Dawy</a:t>
            </a:r>
            <a:r>
              <a:rPr lang="en-US" altLang="zh-CN" sz="1400" dirty="0" smtClean="0">
                <a:latin typeface="Arial Unicode MS" pitchFamily="34" charset="-122"/>
                <a:ea typeface="Arial Unicode MS" pitchFamily="34" charset="-122"/>
                <a:cs typeface="Arial Unicode MS" pitchFamily="34" charset="-122"/>
              </a:rPr>
              <a:t>, and Zhu Han, “Exploring Social Tires for Enhanced Device-to-Device Communications in Cellular Networks,” </a:t>
            </a:r>
            <a:r>
              <a:rPr lang="en-US" altLang="zh-CN" sz="1400" i="1" dirty="0" smtClean="0">
                <a:latin typeface="Arial Unicode MS" pitchFamily="34" charset="-122"/>
                <a:ea typeface="Arial Unicode MS" pitchFamily="34" charset="-122"/>
                <a:cs typeface="Arial Unicode MS" pitchFamily="34" charset="-122"/>
              </a:rPr>
              <a:t>IEEE Global Communication Conference (</a:t>
            </a:r>
            <a:r>
              <a:rPr lang="en-US" altLang="zh-CN" sz="1400" i="1" dirty="0" err="1" smtClean="0">
                <a:latin typeface="Arial Unicode MS" pitchFamily="34" charset="-122"/>
                <a:ea typeface="Arial Unicode MS" pitchFamily="34" charset="-122"/>
                <a:cs typeface="Arial Unicode MS" pitchFamily="34" charset="-122"/>
              </a:rPr>
              <a:t>Globcom</a:t>
            </a:r>
            <a:r>
              <a:rPr lang="en-US" altLang="zh-CN" sz="1400" i="1" dirty="0" smtClean="0">
                <a:latin typeface="Arial Unicode MS" pitchFamily="34" charset="-122"/>
                <a:ea typeface="Arial Unicode MS" pitchFamily="34" charset="-122"/>
                <a:cs typeface="Arial Unicode MS" pitchFamily="34" charset="-122"/>
              </a:rPr>
              <a:t> 2013)</a:t>
            </a:r>
            <a:r>
              <a:rPr lang="en-US" altLang="zh-CN" sz="1400" dirty="0" smtClean="0">
                <a:latin typeface="Arial Unicode MS" pitchFamily="34" charset="-122"/>
                <a:ea typeface="Arial Unicode MS" pitchFamily="34" charset="-122"/>
                <a:cs typeface="Arial Unicode MS" pitchFamily="34" charset="-122"/>
              </a:rPr>
              <a:t>, </a:t>
            </a:r>
            <a:r>
              <a:rPr lang="en-US" altLang="zh-CN" sz="1400" dirty="0" err="1" smtClean="0">
                <a:latin typeface="Arial Unicode MS" pitchFamily="34" charset="-122"/>
                <a:ea typeface="Arial Unicode MS" pitchFamily="34" charset="-122"/>
                <a:cs typeface="Arial Unicode MS" pitchFamily="34" charset="-122"/>
              </a:rPr>
              <a:t>Atalanta</a:t>
            </a:r>
            <a:r>
              <a:rPr lang="en-US" altLang="zh-CN" sz="1400" dirty="0" smtClean="0">
                <a:latin typeface="Arial Unicode MS" pitchFamily="34" charset="-122"/>
                <a:ea typeface="Arial Unicode MS" pitchFamily="34" charset="-122"/>
                <a:cs typeface="Arial Unicode MS" pitchFamily="34" charset="-122"/>
              </a:rPr>
              <a:t>, US., Dec, 2013</a:t>
            </a:r>
            <a:endParaRPr lang="zh-CN" altLang="zh-CN" sz="1400" dirty="0" smtClean="0">
              <a:latin typeface="Arial Unicode MS" pitchFamily="34" charset="-122"/>
              <a:ea typeface="Arial Unicode MS" pitchFamily="34" charset="-122"/>
              <a:cs typeface="Arial Unicode MS" pitchFamily="34" charset="-122"/>
            </a:endParaRPr>
          </a:p>
          <a:p>
            <a:pPr marL="342900" indent="-342900">
              <a:buFont typeface="+mj-lt"/>
              <a:buAutoNum type="arabicPeriod"/>
            </a:pPr>
            <a:endParaRPr lang="zh-CN" altLang="zh-CN" sz="1400" dirty="0">
              <a:latin typeface="Arial Unicode MS" pitchFamily="34" charset="-122"/>
              <a:ea typeface="Arial Unicode MS" pitchFamily="34" charset="-122"/>
              <a:cs typeface="Arial Unicode MS"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Introduction</a:t>
            </a:r>
            <a:endParaRPr lang="zh-CN" altLang="en-US" dirty="0"/>
          </a:p>
        </p:txBody>
      </p:sp>
      <p:sp>
        <p:nvSpPr>
          <p:cNvPr id="3" name="Content Placeholder 2"/>
          <p:cNvSpPr>
            <a:spLocks noGrp="1"/>
          </p:cNvSpPr>
          <p:nvPr>
            <p:ph idx="1"/>
          </p:nvPr>
        </p:nvSpPr>
        <p:spPr>
          <a:xfrm>
            <a:off x="611560" y="1063417"/>
            <a:ext cx="7049691" cy="4195481"/>
          </a:xfrm>
        </p:spPr>
        <p:txBody>
          <a:bodyPr>
            <a:noAutofit/>
          </a:bodyPr>
          <a:lstStyle/>
          <a:p>
            <a:r>
              <a:rPr lang="en-US" altLang="zh-CN" sz="2800" dirty="0"/>
              <a:t>I</a:t>
            </a:r>
            <a:r>
              <a:rPr lang="en-US" altLang="zh-CN" sz="2800" dirty="0" smtClean="0"/>
              <a:t>mminent wireless capacity crunch</a:t>
            </a:r>
          </a:p>
          <a:p>
            <a:pPr lvl="1"/>
            <a:r>
              <a:rPr lang="en-US" altLang="zh-CN" sz="2400" dirty="0" smtClean="0"/>
              <a:t>Facebook </a:t>
            </a:r>
            <a:r>
              <a:rPr lang="en-US" altLang="zh-CN" sz="2400" dirty="0"/>
              <a:t>and YouTube</a:t>
            </a:r>
            <a:endParaRPr lang="zh-CN" altLang="en-US" sz="2400" dirty="0"/>
          </a:p>
          <a:p>
            <a:pPr lvl="1"/>
            <a:r>
              <a:rPr lang="en-US" altLang="zh-CN" sz="2400" dirty="0"/>
              <a:t>smartphones and tablets </a:t>
            </a:r>
            <a:endParaRPr lang="en-US" altLang="zh-CN" sz="2400" dirty="0" smtClean="0"/>
          </a:p>
          <a:p>
            <a:pPr lvl="2"/>
            <a:r>
              <a:rPr lang="en-US" altLang="zh-CN" sz="2200" dirty="0" smtClean="0"/>
              <a:t>anywhere, anytime wireless communications </a:t>
            </a:r>
          </a:p>
          <a:p>
            <a:r>
              <a:rPr lang="en-US" altLang="zh-CN" sz="2800" dirty="0" smtClean="0"/>
              <a:t>Technology to solve the problem</a:t>
            </a:r>
          </a:p>
          <a:p>
            <a:pPr lvl="1"/>
            <a:r>
              <a:rPr lang="en-US" altLang="zh-CN" sz="2400" dirty="0" smtClean="0"/>
              <a:t>Device-to-device </a:t>
            </a:r>
            <a:r>
              <a:rPr lang="en-US" altLang="zh-CN" sz="2400" dirty="0"/>
              <a:t>(D2D) </a:t>
            </a:r>
            <a:r>
              <a:rPr lang="en-US" altLang="zh-CN" sz="2400" dirty="0" smtClean="0"/>
              <a:t>communication</a:t>
            </a:r>
            <a:endParaRPr lang="en-US" altLang="zh-CN" sz="2400" dirty="0"/>
          </a:p>
          <a:p>
            <a:pPr lvl="2"/>
            <a:r>
              <a:rPr lang="en-US" altLang="zh-CN" sz="2000" dirty="0" smtClean="0"/>
              <a:t>user </a:t>
            </a:r>
            <a:r>
              <a:rPr lang="en-US" altLang="zh-CN" sz="2000" dirty="0"/>
              <a:t>equipments (UEs) </a:t>
            </a:r>
            <a:r>
              <a:rPr lang="en-US" altLang="zh-CN" sz="2000" dirty="0" smtClean="0"/>
              <a:t>transmit data </a:t>
            </a:r>
            <a:r>
              <a:rPr lang="en-US" altLang="zh-CN" sz="2000" dirty="0"/>
              <a:t>signals to each </a:t>
            </a:r>
            <a:r>
              <a:rPr lang="en-US" altLang="zh-CN" sz="2000" dirty="0" smtClean="0"/>
              <a:t>other directly</a:t>
            </a:r>
          </a:p>
          <a:p>
            <a:pPr lvl="2"/>
            <a:r>
              <a:rPr lang="en-US" altLang="zh-CN" sz="2000" dirty="0" smtClean="0"/>
              <a:t>over </a:t>
            </a:r>
            <a:r>
              <a:rPr lang="en-US" altLang="zh-CN" sz="2000" dirty="0"/>
              <a:t>the licensed </a:t>
            </a:r>
            <a:r>
              <a:rPr lang="en-US" altLang="zh-CN" sz="2000" dirty="0" smtClean="0"/>
              <a:t>band</a:t>
            </a:r>
          </a:p>
          <a:p>
            <a:pPr lvl="2"/>
            <a:r>
              <a:rPr lang="en-US" altLang="zh-CN" sz="2000" dirty="0" smtClean="0"/>
              <a:t>under the control </a:t>
            </a:r>
            <a:r>
              <a:rPr lang="en-US" altLang="zh-CN" sz="2000" dirty="0"/>
              <a:t>of the cellular system’s operator</a:t>
            </a:r>
          </a:p>
        </p:txBody>
      </p:sp>
    </p:spTree>
    <p:extLst>
      <p:ext uri="{BB962C8B-B14F-4D97-AF65-F5344CB8AC3E}">
        <p14:creationId xmlns="" xmlns:p14="http://schemas.microsoft.com/office/powerpoint/2010/main" val="6137431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Introduction</a:t>
            </a:r>
            <a:endParaRPr lang="zh-CN" altLang="en-US" dirty="0"/>
          </a:p>
        </p:txBody>
      </p:sp>
      <p:sp>
        <p:nvSpPr>
          <p:cNvPr id="3" name="Content Placeholder 2"/>
          <p:cNvSpPr>
            <a:spLocks noGrp="1"/>
          </p:cNvSpPr>
          <p:nvPr>
            <p:ph idx="1"/>
          </p:nvPr>
        </p:nvSpPr>
        <p:spPr/>
        <p:txBody>
          <a:bodyPr>
            <a:noAutofit/>
          </a:bodyPr>
          <a:lstStyle/>
          <a:p>
            <a:r>
              <a:rPr lang="en-US" altLang="zh-CN" sz="2400" dirty="0" smtClean="0"/>
              <a:t>Why traffic can be offloaded? </a:t>
            </a:r>
          </a:p>
          <a:p>
            <a:pPr lvl="1"/>
            <a:r>
              <a:rPr lang="en-US" altLang="zh-CN" dirty="0" smtClean="0"/>
              <a:t>Popular contents are </a:t>
            </a:r>
            <a:r>
              <a:rPr lang="en-US" altLang="zh-CN" dirty="0"/>
              <a:t>requested </a:t>
            </a:r>
            <a:r>
              <a:rPr lang="en-US" altLang="zh-CN" dirty="0" smtClean="0"/>
              <a:t>more</a:t>
            </a:r>
          </a:p>
          <a:p>
            <a:pPr lvl="1"/>
            <a:r>
              <a:rPr lang="en-US" altLang="zh-CN" dirty="0" err="1"/>
              <a:t>eNBs</a:t>
            </a:r>
            <a:r>
              <a:rPr lang="en-US" altLang="zh-CN" dirty="0"/>
              <a:t> </a:t>
            </a:r>
            <a:r>
              <a:rPr lang="en-US" altLang="zh-CN" dirty="0" smtClean="0"/>
              <a:t>serving </a:t>
            </a:r>
            <a:r>
              <a:rPr lang="en-US" altLang="zh-CN" dirty="0"/>
              <a:t>different mobile </a:t>
            </a:r>
            <a:r>
              <a:rPr lang="en-US" altLang="zh-CN" dirty="0" smtClean="0"/>
              <a:t>users</a:t>
            </a:r>
          </a:p>
          <a:p>
            <a:pPr lvl="2"/>
            <a:r>
              <a:rPr lang="en-US" altLang="zh-CN" sz="1600" dirty="0" smtClean="0"/>
              <a:t>with </a:t>
            </a:r>
            <a:r>
              <a:rPr lang="en-US" altLang="zh-CN" sz="1600" dirty="0"/>
              <a:t>the same </a:t>
            </a:r>
            <a:r>
              <a:rPr lang="en-US" altLang="zh-CN" sz="1600" dirty="0" smtClean="0"/>
              <a:t>contents </a:t>
            </a:r>
          </a:p>
          <a:p>
            <a:pPr lvl="2"/>
            <a:r>
              <a:rPr lang="en-US" altLang="zh-CN" sz="1600" dirty="0" smtClean="0"/>
              <a:t>using </a:t>
            </a:r>
            <a:r>
              <a:rPr lang="en-US" altLang="zh-CN" sz="1600" dirty="0"/>
              <a:t>multiple duplicate transmissions</a:t>
            </a:r>
            <a:endParaRPr lang="en-US" altLang="zh-CN" sz="1600" dirty="0" smtClean="0"/>
          </a:p>
          <a:p>
            <a:r>
              <a:rPr lang="en-US" altLang="zh-CN" sz="2400" dirty="0" smtClean="0"/>
              <a:t>The main idea to offload traffic</a:t>
            </a:r>
          </a:p>
          <a:p>
            <a:pPr lvl="1"/>
            <a:r>
              <a:rPr lang="en-US" altLang="zh-CN" dirty="0" smtClean="0"/>
              <a:t>Request </a:t>
            </a:r>
            <a:r>
              <a:rPr lang="en-US" altLang="zh-CN" dirty="0"/>
              <a:t>“new” content</a:t>
            </a:r>
          </a:p>
          <a:p>
            <a:pPr lvl="2"/>
            <a:r>
              <a:rPr lang="en-US" altLang="zh-CN" sz="1600" dirty="0" err="1"/>
              <a:t>eNB</a:t>
            </a:r>
            <a:r>
              <a:rPr lang="en-US" altLang="zh-CN" sz="1600" dirty="0"/>
              <a:t> serves directly</a:t>
            </a:r>
            <a:endParaRPr lang="zh-CN" altLang="en-US" sz="1600" dirty="0"/>
          </a:p>
          <a:p>
            <a:pPr lvl="1"/>
            <a:r>
              <a:rPr lang="en-US" altLang="zh-CN" dirty="0" smtClean="0"/>
              <a:t>Request “</a:t>
            </a:r>
            <a:r>
              <a:rPr lang="en-US" altLang="zh-CN" dirty="0"/>
              <a:t>old” contents </a:t>
            </a:r>
            <a:endParaRPr lang="en-US" altLang="zh-CN" dirty="0" smtClean="0"/>
          </a:p>
          <a:p>
            <a:pPr lvl="2"/>
            <a:r>
              <a:rPr lang="en-US" altLang="zh-CN" sz="1600" dirty="0" smtClean="0"/>
              <a:t>directly through </a:t>
            </a:r>
            <a:r>
              <a:rPr lang="en-US" altLang="zh-CN" sz="1600" dirty="0"/>
              <a:t>D2D </a:t>
            </a:r>
            <a:r>
              <a:rPr lang="en-US" altLang="zh-CN" sz="1600" dirty="0" smtClean="0"/>
              <a:t>communication</a:t>
            </a:r>
          </a:p>
        </p:txBody>
      </p:sp>
      <p:cxnSp>
        <p:nvCxnSpPr>
          <p:cNvPr id="5" name="Curved Connector 4"/>
          <p:cNvCxnSpPr>
            <a:stCxn id="12" idx="3"/>
            <a:endCxn id="13" idx="1"/>
          </p:cNvCxnSpPr>
          <p:nvPr/>
        </p:nvCxnSpPr>
        <p:spPr>
          <a:xfrm flipH="1">
            <a:off x="7434073" y="3291492"/>
            <a:ext cx="309150" cy="1416336"/>
          </a:xfrm>
          <a:prstGeom prst="curvedConnector5">
            <a:avLst>
              <a:gd name="adj1" fmla="val -55459"/>
              <a:gd name="adj2" fmla="val 58255"/>
              <a:gd name="adj3" fmla="val 15545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urved Connector 5"/>
          <p:cNvCxnSpPr>
            <a:stCxn id="18" idx="2"/>
            <a:endCxn id="15" idx="1"/>
          </p:cNvCxnSpPr>
          <p:nvPr/>
        </p:nvCxnSpPr>
        <p:spPr>
          <a:xfrm rot="16200000" flipH="1">
            <a:off x="5508145" y="4167686"/>
            <a:ext cx="236916" cy="47011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urved Connector 6"/>
          <p:cNvCxnSpPr>
            <a:stCxn id="17" idx="2"/>
            <a:endCxn id="14" idx="0"/>
          </p:cNvCxnSpPr>
          <p:nvPr/>
        </p:nvCxnSpPr>
        <p:spPr>
          <a:xfrm rot="5400000">
            <a:off x="8624278" y="3858053"/>
            <a:ext cx="110868" cy="30396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p:cNvCxnSpPr>
            <a:stCxn id="13" idx="1"/>
            <a:endCxn id="16" idx="3"/>
          </p:cNvCxnSpPr>
          <p:nvPr/>
        </p:nvCxnSpPr>
        <p:spPr>
          <a:xfrm rot="10800000">
            <a:off x="6618107" y="4114016"/>
            <a:ext cx="815966" cy="59381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16" idx="1"/>
            <a:endCxn id="18" idx="3"/>
          </p:cNvCxnSpPr>
          <p:nvPr/>
        </p:nvCxnSpPr>
        <p:spPr>
          <a:xfrm rot="10800000">
            <a:off x="5529125" y="3942136"/>
            <a:ext cx="813830" cy="17188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a:stCxn id="13" idx="3"/>
            <a:endCxn id="17" idx="1"/>
          </p:cNvCxnSpPr>
          <p:nvPr/>
        </p:nvCxnSpPr>
        <p:spPr>
          <a:xfrm flipV="1">
            <a:off x="7709226" y="3612454"/>
            <a:ext cx="984891" cy="10953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5" descr="http://www.iyogi.net/mac/images/airport_express_base_station_imag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92680" y="2715518"/>
            <a:ext cx="650543" cy="115194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34073" y="4365681"/>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90152" y="4065468"/>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1659" y="4179052"/>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42955" y="3771869"/>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94118" y="3270306"/>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3971" y="3599989"/>
            <a:ext cx="275153" cy="6842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Box 18"/>
          <p:cNvSpPr txBox="1"/>
          <p:nvPr/>
        </p:nvSpPr>
        <p:spPr>
          <a:xfrm>
            <a:off x="7461175" y="4521199"/>
            <a:ext cx="152429" cy="400110"/>
          </a:xfrm>
          <a:prstGeom prst="rect">
            <a:avLst/>
          </a:prstGeom>
          <a:noFill/>
        </p:spPr>
        <p:txBody>
          <a:bodyPr wrap="square" rtlCol="0">
            <a:spAutoFit/>
          </a:bodyPr>
          <a:lstStyle/>
          <a:p>
            <a:r>
              <a:rPr lang="en-US" altLang="zh-CN" sz="2000" b="1" dirty="0" smtClean="0">
                <a:solidFill>
                  <a:schemeClr val="bg1"/>
                </a:solidFill>
              </a:rPr>
              <a:t>1</a:t>
            </a:r>
            <a:endParaRPr lang="zh-CN" altLang="en-US" sz="2000" b="1" dirty="0">
              <a:solidFill>
                <a:schemeClr val="bg1"/>
              </a:solidFill>
            </a:endParaRPr>
          </a:p>
        </p:txBody>
      </p:sp>
      <p:sp>
        <p:nvSpPr>
          <p:cNvPr id="20" name="TextBox 19"/>
          <p:cNvSpPr txBox="1"/>
          <p:nvPr/>
        </p:nvSpPr>
        <p:spPr>
          <a:xfrm>
            <a:off x="6372306" y="3919369"/>
            <a:ext cx="152429" cy="400110"/>
          </a:xfrm>
          <a:prstGeom prst="rect">
            <a:avLst/>
          </a:prstGeom>
          <a:noFill/>
        </p:spPr>
        <p:txBody>
          <a:bodyPr wrap="square" rtlCol="0">
            <a:spAutoFit/>
          </a:bodyPr>
          <a:lstStyle/>
          <a:p>
            <a:r>
              <a:rPr lang="en-US" altLang="zh-CN" sz="2000" b="1" dirty="0">
                <a:solidFill>
                  <a:schemeClr val="bg1"/>
                </a:solidFill>
              </a:rPr>
              <a:t>2</a:t>
            </a:r>
            <a:endParaRPr lang="zh-CN" altLang="en-US" sz="2000" b="1" dirty="0">
              <a:solidFill>
                <a:schemeClr val="bg1"/>
              </a:solidFill>
            </a:endParaRPr>
          </a:p>
        </p:txBody>
      </p:sp>
      <p:sp>
        <p:nvSpPr>
          <p:cNvPr id="21" name="TextBox 20"/>
          <p:cNvSpPr txBox="1"/>
          <p:nvPr/>
        </p:nvSpPr>
        <p:spPr>
          <a:xfrm>
            <a:off x="5276519" y="3750015"/>
            <a:ext cx="152429" cy="400110"/>
          </a:xfrm>
          <a:prstGeom prst="rect">
            <a:avLst/>
          </a:prstGeom>
          <a:noFill/>
        </p:spPr>
        <p:txBody>
          <a:bodyPr wrap="square" rtlCol="0">
            <a:spAutoFit/>
          </a:bodyPr>
          <a:lstStyle/>
          <a:p>
            <a:r>
              <a:rPr lang="en-US" altLang="zh-CN" sz="2000" b="1" dirty="0" smtClean="0">
                <a:solidFill>
                  <a:schemeClr val="bg1"/>
                </a:solidFill>
              </a:rPr>
              <a:t>3</a:t>
            </a:r>
            <a:endParaRPr lang="zh-CN" altLang="en-US" sz="2000" b="1" dirty="0">
              <a:solidFill>
                <a:schemeClr val="bg1"/>
              </a:solidFill>
            </a:endParaRPr>
          </a:p>
        </p:txBody>
      </p:sp>
      <p:sp>
        <p:nvSpPr>
          <p:cNvPr id="22" name="TextBox 21"/>
          <p:cNvSpPr txBox="1"/>
          <p:nvPr/>
        </p:nvSpPr>
        <p:spPr>
          <a:xfrm>
            <a:off x="8723470" y="3431017"/>
            <a:ext cx="152429" cy="400110"/>
          </a:xfrm>
          <a:prstGeom prst="rect">
            <a:avLst/>
          </a:prstGeom>
          <a:noFill/>
        </p:spPr>
        <p:txBody>
          <a:bodyPr wrap="square" rtlCol="0">
            <a:spAutoFit/>
          </a:bodyPr>
          <a:lstStyle/>
          <a:p>
            <a:r>
              <a:rPr lang="en-US" altLang="zh-CN" sz="2000" b="1" dirty="0">
                <a:solidFill>
                  <a:schemeClr val="bg1"/>
                </a:solidFill>
              </a:rPr>
              <a:t>4</a:t>
            </a:r>
            <a:endParaRPr lang="zh-CN" altLang="en-US" sz="2000" b="1" dirty="0">
              <a:solidFill>
                <a:schemeClr val="bg1"/>
              </a:solidFill>
            </a:endParaRPr>
          </a:p>
        </p:txBody>
      </p:sp>
      <p:sp>
        <p:nvSpPr>
          <p:cNvPr id="23" name="TextBox 22"/>
          <p:cNvSpPr txBox="1"/>
          <p:nvPr/>
        </p:nvSpPr>
        <p:spPr>
          <a:xfrm>
            <a:off x="5892212" y="4330703"/>
            <a:ext cx="152429" cy="400110"/>
          </a:xfrm>
          <a:prstGeom prst="rect">
            <a:avLst/>
          </a:prstGeom>
          <a:noFill/>
        </p:spPr>
        <p:txBody>
          <a:bodyPr wrap="square" rtlCol="0">
            <a:spAutoFit/>
          </a:bodyPr>
          <a:lstStyle/>
          <a:p>
            <a:r>
              <a:rPr lang="en-US" altLang="zh-CN" sz="2000" b="1" dirty="0" smtClean="0">
                <a:solidFill>
                  <a:schemeClr val="bg1"/>
                </a:solidFill>
              </a:rPr>
              <a:t>5</a:t>
            </a:r>
            <a:endParaRPr lang="zh-CN" altLang="en-US" sz="2000" b="1" dirty="0">
              <a:solidFill>
                <a:schemeClr val="bg1"/>
              </a:solidFill>
            </a:endParaRPr>
          </a:p>
        </p:txBody>
      </p:sp>
      <p:sp>
        <p:nvSpPr>
          <p:cNvPr id="24" name="TextBox 23"/>
          <p:cNvSpPr txBox="1"/>
          <p:nvPr/>
        </p:nvSpPr>
        <p:spPr>
          <a:xfrm>
            <a:off x="8417786" y="4222949"/>
            <a:ext cx="152429" cy="400110"/>
          </a:xfrm>
          <a:prstGeom prst="rect">
            <a:avLst/>
          </a:prstGeom>
          <a:noFill/>
        </p:spPr>
        <p:txBody>
          <a:bodyPr wrap="square" rtlCol="0">
            <a:spAutoFit/>
          </a:bodyPr>
          <a:lstStyle/>
          <a:p>
            <a:r>
              <a:rPr lang="en-US" altLang="zh-CN" sz="2000" b="1" dirty="0">
                <a:solidFill>
                  <a:schemeClr val="bg1"/>
                </a:solidFill>
              </a:rPr>
              <a:t>6</a:t>
            </a:r>
            <a:endParaRPr lang="zh-CN" altLang="en-US" sz="2000" b="1" dirty="0">
              <a:solidFill>
                <a:schemeClr val="bg1"/>
              </a:solidFill>
            </a:endParaRPr>
          </a:p>
        </p:txBody>
      </p:sp>
    </p:spTree>
    <p:extLst>
      <p:ext uri="{BB962C8B-B14F-4D97-AF65-F5344CB8AC3E}">
        <p14:creationId xmlns="" xmlns:p14="http://schemas.microsoft.com/office/powerpoint/2010/main" val="426560046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System Model</a:t>
            </a:r>
            <a:endParaRPr lang="zh-CN" altLang="en-US" dirty="0"/>
          </a:p>
        </p:txBody>
      </p:sp>
      <p:sp>
        <p:nvSpPr>
          <p:cNvPr id="3" name="Content Placeholder 2"/>
          <p:cNvSpPr>
            <a:spLocks noGrp="1"/>
          </p:cNvSpPr>
          <p:nvPr>
            <p:ph idx="1"/>
          </p:nvPr>
        </p:nvSpPr>
        <p:spPr>
          <a:xfrm>
            <a:off x="58119" y="1709781"/>
            <a:ext cx="4585890" cy="4195481"/>
          </a:xfrm>
        </p:spPr>
        <p:txBody>
          <a:bodyPr>
            <a:noAutofit/>
          </a:bodyPr>
          <a:lstStyle/>
          <a:p>
            <a:r>
              <a:rPr lang="en-US" altLang="zh-CN" sz="2400" dirty="0" smtClean="0"/>
              <a:t>offline </a:t>
            </a:r>
            <a:r>
              <a:rPr lang="en-US" altLang="zh-CN" sz="2400" dirty="0"/>
              <a:t>social </a:t>
            </a:r>
            <a:r>
              <a:rPr lang="en-US" altLang="zh-CN" sz="2400" dirty="0" smtClean="0"/>
              <a:t>network (</a:t>
            </a:r>
            <a:r>
              <a:rPr lang="en-US" altLang="zh-CN" sz="2400" b="1" dirty="0" err="1" smtClean="0"/>
              <a:t>OffSN</a:t>
            </a:r>
            <a:r>
              <a:rPr lang="en-US" altLang="zh-CN" sz="2400" dirty="0" smtClean="0"/>
              <a:t>)</a:t>
            </a:r>
            <a:r>
              <a:rPr lang="en-US" altLang="zh-CN" sz="2400" b="1" dirty="0" smtClean="0"/>
              <a:t> </a:t>
            </a:r>
          </a:p>
          <a:p>
            <a:pPr lvl="1"/>
            <a:r>
              <a:rPr lang="en-US" altLang="zh-CN" dirty="0"/>
              <a:t>stable connection </a:t>
            </a:r>
            <a:r>
              <a:rPr lang="en-US" altLang="zh-CN" dirty="0" smtClean="0"/>
              <a:t>for </a:t>
            </a:r>
            <a:r>
              <a:rPr lang="en-US" altLang="zh-CN" dirty="0"/>
              <a:t>D2D </a:t>
            </a:r>
            <a:r>
              <a:rPr lang="en-US" altLang="zh-CN" dirty="0" smtClean="0"/>
              <a:t>communication</a:t>
            </a:r>
            <a:endParaRPr lang="en-US" altLang="zh-CN" dirty="0"/>
          </a:p>
          <a:p>
            <a:pPr lvl="2"/>
            <a:r>
              <a:rPr lang="en-US" altLang="zh-CN" sz="1800" dirty="0" smtClean="0"/>
              <a:t>social </a:t>
            </a:r>
            <a:r>
              <a:rPr lang="en-US" altLang="zh-CN" sz="1800" dirty="0"/>
              <a:t>relations </a:t>
            </a:r>
            <a:r>
              <a:rPr lang="en-US" altLang="zh-CN" sz="1800" dirty="0" smtClean="0"/>
              <a:t>tend </a:t>
            </a:r>
            <a:r>
              <a:rPr lang="en-US" altLang="zh-CN" sz="1800" dirty="0"/>
              <a:t>to be </a:t>
            </a:r>
            <a:r>
              <a:rPr lang="en-US" altLang="zh-CN" sz="1800" dirty="0" smtClean="0"/>
              <a:t>stable over time</a:t>
            </a:r>
          </a:p>
          <a:p>
            <a:r>
              <a:rPr lang="en-US" altLang="zh-CN" sz="2400" dirty="0" smtClean="0"/>
              <a:t>online </a:t>
            </a:r>
            <a:r>
              <a:rPr lang="en-US" altLang="zh-CN" sz="2400" dirty="0"/>
              <a:t>social </a:t>
            </a:r>
            <a:r>
              <a:rPr lang="en-US" altLang="zh-CN" sz="2400" dirty="0" smtClean="0"/>
              <a:t>network (</a:t>
            </a:r>
            <a:r>
              <a:rPr lang="en-US" altLang="zh-CN" sz="2400" b="1" dirty="0" err="1" smtClean="0"/>
              <a:t>OnSN</a:t>
            </a:r>
            <a:r>
              <a:rPr lang="en-US" altLang="zh-CN" sz="2400" dirty="0" smtClean="0"/>
              <a:t>)</a:t>
            </a:r>
            <a:r>
              <a:rPr lang="en-US" altLang="zh-CN" sz="2400" dirty="0"/>
              <a:t> </a:t>
            </a:r>
            <a:endParaRPr lang="en-US" altLang="zh-CN" sz="2400" dirty="0" smtClean="0"/>
          </a:p>
          <a:p>
            <a:pPr lvl="1"/>
            <a:r>
              <a:rPr lang="en-US" altLang="zh-CN" dirty="0" smtClean="0"/>
              <a:t>Reflect </a:t>
            </a:r>
            <a:r>
              <a:rPr lang="en-US" altLang="zh-CN" dirty="0"/>
              <a:t>the influence among </a:t>
            </a:r>
            <a:r>
              <a:rPr lang="en-US" altLang="zh-CN" dirty="0" smtClean="0"/>
              <a:t>users</a:t>
            </a:r>
            <a:endParaRPr lang="zh-CN" altLang="en-US" dirty="0"/>
          </a:p>
          <a:p>
            <a:endParaRPr lang="zh-CN" altLang="en-US" dirty="0"/>
          </a:p>
        </p:txBody>
      </p:sp>
      <p:cxnSp>
        <p:nvCxnSpPr>
          <p:cNvPr id="5" name="Curved Connector 4"/>
          <p:cNvCxnSpPr>
            <a:stCxn id="31" idx="3"/>
            <a:endCxn id="35" idx="1"/>
          </p:cNvCxnSpPr>
          <p:nvPr/>
        </p:nvCxnSpPr>
        <p:spPr>
          <a:xfrm>
            <a:off x="7374028" y="2108273"/>
            <a:ext cx="596742" cy="9112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urved Connector 5"/>
          <p:cNvCxnSpPr>
            <a:endCxn id="32" idx="1"/>
          </p:cNvCxnSpPr>
          <p:nvPr/>
        </p:nvCxnSpPr>
        <p:spPr>
          <a:xfrm>
            <a:off x="6389482" y="3052427"/>
            <a:ext cx="828752" cy="13384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urved Connector 6"/>
          <p:cNvCxnSpPr>
            <a:stCxn id="30" idx="3"/>
            <a:endCxn id="32" idx="1"/>
          </p:cNvCxnSpPr>
          <p:nvPr/>
        </p:nvCxnSpPr>
        <p:spPr>
          <a:xfrm>
            <a:off x="6223727" y="2417031"/>
            <a:ext cx="994506" cy="76924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p:cNvCxnSpPr>
            <a:stCxn id="30" idx="3"/>
            <a:endCxn id="31" idx="1"/>
          </p:cNvCxnSpPr>
          <p:nvPr/>
        </p:nvCxnSpPr>
        <p:spPr>
          <a:xfrm flipV="1">
            <a:off x="6223728" y="2108273"/>
            <a:ext cx="759476" cy="30875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36" idx="3"/>
            <a:endCxn id="30" idx="1"/>
          </p:cNvCxnSpPr>
          <p:nvPr/>
        </p:nvCxnSpPr>
        <p:spPr>
          <a:xfrm>
            <a:off x="5542893" y="2172317"/>
            <a:ext cx="314248" cy="24471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a:stCxn id="30" idx="2"/>
            <a:endCxn id="34" idx="1"/>
          </p:cNvCxnSpPr>
          <p:nvPr/>
        </p:nvCxnSpPr>
        <p:spPr>
          <a:xfrm rot="16200000" flipH="1">
            <a:off x="5949752" y="2798559"/>
            <a:ext cx="344549" cy="16318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32" idx="3"/>
            <a:endCxn id="33" idx="1"/>
          </p:cNvCxnSpPr>
          <p:nvPr/>
        </p:nvCxnSpPr>
        <p:spPr>
          <a:xfrm flipV="1">
            <a:off x="7587851" y="2612223"/>
            <a:ext cx="1042441" cy="57404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5" idx="3"/>
            <a:endCxn id="33" idx="0"/>
          </p:cNvCxnSpPr>
          <p:nvPr/>
        </p:nvCxnSpPr>
        <p:spPr>
          <a:xfrm>
            <a:off x="8391891" y="2199397"/>
            <a:ext cx="492891" cy="1603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31" idx="2"/>
            <a:endCxn id="33" idx="1"/>
          </p:cNvCxnSpPr>
          <p:nvPr/>
        </p:nvCxnSpPr>
        <p:spPr>
          <a:xfrm rot="16200000" flipH="1">
            <a:off x="7774674" y="1756606"/>
            <a:ext cx="259558" cy="1451675"/>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16321" y="3717540"/>
            <a:ext cx="3467705" cy="11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39" idx="3"/>
            <a:endCxn id="41" idx="1"/>
          </p:cNvCxnSpPr>
          <p:nvPr/>
        </p:nvCxnSpPr>
        <p:spPr>
          <a:xfrm flipV="1">
            <a:off x="5625050" y="4570862"/>
            <a:ext cx="2175938" cy="20655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46" idx="2"/>
            <a:endCxn id="43" idx="1"/>
          </p:cNvCxnSpPr>
          <p:nvPr/>
        </p:nvCxnSpPr>
        <p:spPr>
          <a:xfrm rot="16200000" flipH="1">
            <a:off x="6260795" y="4602728"/>
            <a:ext cx="522175" cy="500099"/>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45" idx="2"/>
            <a:endCxn id="42" idx="1"/>
          </p:cNvCxnSpPr>
          <p:nvPr/>
        </p:nvCxnSpPr>
        <p:spPr>
          <a:xfrm rot="16200000" flipH="1">
            <a:off x="8427612" y="4664411"/>
            <a:ext cx="529462" cy="30121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41" idx="1"/>
            <a:endCxn id="44" idx="3"/>
          </p:cNvCxnSpPr>
          <p:nvPr/>
        </p:nvCxnSpPr>
        <p:spPr>
          <a:xfrm rot="10800000">
            <a:off x="7119701" y="4210822"/>
            <a:ext cx="681287" cy="36004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44" idx="1"/>
            <a:endCxn id="46" idx="3"/>
          </p:cNvCxnSpPr>
          <p:nvPr/>
        </p:nvCxnSpPr>
        <p:spPr>
          <a:xfrm rot="10800000" flipV="1">
            <a:off x="6365800" y="4210822"/>
            <a:ext cx="565970" cy="14717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41" idx="3"/>
            <a:endCxn id="45" idx="1"/>
          </p:cNvCxnSpPr>
          <p:nvPr/>
        </p:nvCxnSpPr>
        <p:spPr>
          <a:xfrm flipV="1">
            <a:off x="7988921" y="4316594"/>
            <a:ext cx="458850" cy="25426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34" idx="0"/>
            <a:endCxn id="31" idx="2"/>
          </p:cNvCxnSpPr>
          <p:nvPr/>
        </p:nvCxnSpPr>
        <p:spPr>
          <a:xfrm rot="5400000" flipH="1" flipV="1">
            <a:off x="6554574" y="2200150"/>
            <a:ext cx="471528" cy="77655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32" idx="0"/>
            <a:endCxn id="35" idx="2"/>
          </p:cNvCxnSpPr>
          <p:nvPr/>
        </p:nvCxnSpPr>
        <p:spPr>
          <a:xfrm rot="5400000" flipH="1" flipV="1">
            <a:off x="7540112" y="2296620"/>
            <a:ext cx="504150" cy="77828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48449" y="3329132"/>
            <a:ext cx="735576" cy="307777"/>
          </a:xfrm>
          <a:prstGeom prst="rect">
            <a:avLst/>
          </a:prstGeom>
          <a:noFill/>
        </p:spPr>
        <p:txBody>
          <a:bodyPr wrap="square" rtlCol="0">
            <a:spAutoFit/>
          </a:bodyPr>
          <a:lstStyle/>
          <a:p>
            <a:r>
              <a:rPr lang="en-US" altLang="zh-CN" sz="1400" b="1" dirty="0" err="1" smtClean="0"/>
              <a:t>OnSN</a:t>
            </a:r>
            <a:endParaRPr lang="zh-CN" altLang="en-US" sz="1400" b="1" dirty="0"/>
          </a:p>
        </p:txBody>
      </p:sp>
      <p:sp>
        <p:nvSpPr>
          <p:cNvPr id="24" name="TextBox 23"/>
          <p:cNvSpPr txBox="1"/>
          <p:nvPr/>
        </p:nvSpPr>
        <p:spPr>
          <a:xfrm>
            <a:off x="8470995" y="3717540"/>
            <a:ext cx="662468" cy="523220"/>
          </a:xfrm>
          <a:prstGeom prst="rect">
            <a:avLst/>
          </a:prstGeom>
          <a:noFill/>
        </p:spPr>
        <p:txBody>
          <a:bodyPr wrap="square" rtlCol="0">
            <a:spAutoFit/>
          </a:bodyPr>
          <a:lstStyle/>
          <a:p>
            <a:r>
              <a:rPr lang="en-US" altLang="zh-CN" sz="1400" b="1" dirty="0" err="1" smtClean="0"/>
              <a:t>OffSN</a:t>
            </a:r>
            <a:endParaRPr lang="zh-CN" altLang="en-US" sz="1400" b="1" dirty="0"/>
          </a:p>
        </p:txBody>
      </p:sp>
      <p:cxnSp>
        <p:nvCxnSpPr>
          <p:cNvPr id="25" name="Curved Connector 24"/>
          <p:cNvCxnSpPr>
            <a:stCxn id="34" idx="2"/>
            <a:endCxn id="33" idx="2"/>
          </p:cNvCxnSpPr>
          <p:nvPr/>
        </p:nvCxnSpPr>
        <p:spPr>
          <a:xfrm rot="5400000" flipH="1" flipV="1">
            <a:off x="7435438" y="1831315"/>
            <a:ext cx="415967" cy="2482722"/>
          </a:xfrm>
          <a:prstGeom prst="curvedConnector3">
            <a:avLst>
              <a:gd name="adj1" fmla="val -5495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0" idx="0"/>
            <a:endCxn id="35" idx="0"/>
          </p:cNvCxnSpPr>
          <p:nvPr/>
        </p:nvCxnSpPr>
        <p:spPr>
          <a:xfrm rot="5400000" flipH="1" flipV="1">
            <a:off x="7030342" y="975197"/>
            <a:ext cx="161080" cy="2140897"/>
          </a:xfrm>
          <a:prstGeom prst="curvedConnector3">
            <a:avLst>
              <a:gd name="adj1" fmla="val 24191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30" idx="0"/>
            <a:endCxn id="33" idx="0"/>
          </p:cNvCxnSpPr>
          <p:nvPr/>
        </p:nvCxnSpPr>
        <p:spPr>
          <a:xfrm rot="16200000" flipH="1">
            <a:off x="7345825" y="820793"/>
            <a:ext cx="233567" cy="2844348"/>
          </a:xfrm>
          <a:prstGeom prst="curvedConnector3">
            <a:avLst>
              <a:gd name="adj1" fmla="val -9787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34" idx="0"/>
            <a:endCxn id="35" idx="2"/>
          </p:cNvCxnSpPr>
          <p:nvPr/>
        </p:nvCxnSpPr>
        <p:spPr>
          <a:xfrm rot="5400000" flipH="1" flipV="1">
            <a:off x="7096444" y="1739307"/>
            <a:ext cx="390503" cy="177927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32" idx="0"/>
            <a:endCxn id="31" idx="2"/>
          </p:cNvCxnSpPr>
          <p:nvPr/>
        </p:nvCxnSpPr>
        <p:spPr>
          <a:xfrm rot="16200000" flipV="1">
            <a:off x="6998243" y="2533039"/>
            <a:ext cx="585175" cy="22442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30"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57141" y="2126185"/>
            <a:ext cx="366587" cy="5816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83204" y="1863882"/>
            <a:ext cx="390824" cy="4887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18234" y="2937840"/>
            <a:ext cx="369617" cy="496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630292" y="2359752"/>
            <a:ext cx="508981" cy="5049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03619" y="2824193"/>
            <a:ext cx="396883" cy="4564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970770" y="1965105"/>
            <a:ext cx="421121" cy="4685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976348" y="1732413"/>
            <a:ext cx="566544" cy="8798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7" name="TextBox 36"/>
          <p:cNvSpPr txBox="1"/>
          <p:nvPr/>
        </p:nvSpPr>
        <p:spPr>
          <a:xfrm>
            <a:off x="5613421" y="3359605"/>
            <a:ext cx="498809" cy="276999"/>
          </a:xfrm>
          <a:prstGeom prst="rect">
            <a:avLst/>
          </a:prstGeom>
          <a:noFill/>
        </p:spPr>
        <p:txBody>
          <a:bodyPr wrap="square" rtlCol="0">
            <a:spAutoFit/>
          </a:bodyPr>
          <a:lstStyle/>
          <a:p>
            <a:r>
              <a:rPr lang="en-US" altLang="zh-CN" sz="1200" b="1" dirty="0" smtClean="0"/>
              <a:t>Link</a:t>
            </a:r>
            <a:endParaRPr lang="zh-CN" altLang="en-US" sz="1200" b="1" dirty="0"/>
          </a:p>
        </p:txBody>
      </p:sp>
      <p:sp>
        <p:nvSpPr>
          <p:cNvPr id="38" name="TextBox 37"/>
          <p:cNvSpPr txBox="1"/>
          <p:nvPr/>
        </p:nvSpPr>
        <p:spPr>
          <a:xfrm>
            <a:off x="5559541" y="3689584"/>
            <a:ext cx="924545" cy="307777"/>
          </a:xfrm>
          <a:prstGeom prst="rect">
            <a:avLst/>
          </a:prstGeom>
          <a:noFill/>
        </p:spPr>
        <p:txBody>
          <a:bodyPr wrap="square" rtlCol="0">
            <a:spAutoFit/>
          </a:bodyPr>
          <a:lstStyle/>
          <a:p>
            <a:r>
              <a:rPr lang="en-US" altLang="zh-CN" sz="1400" b="1" dirty="0" smtClean="0"/>
              <a:t>Content</a:t>
            </a:r>
            <a:endParaRPr lang="zh-CN" altLang="en-US" sz="1400" b="1" dirty="0"/>
          </a:p>
        </p:txBody>
      </p:sp>
      <p:pic>
        <p:nvPicPr>
          <p:cNvPr id="39" name="Picture 5" descr="http://www.iyogi.net/mac/images/airport_express_base_station_image.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180721" y="4384021"/>
            <a:ext cx="444329" cy="78679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0" name="Curved Connector 39"/>
          <p:cNvCxnSpPr>
            <a:stCxn id="36" idx="2"/>
            <a:endCxn id="39" idx="0"/>
          </p:cNvCxnSpPr>
          <p:nvPr/>
        </p:nvCxnSpPr>
        <p:spPr>
          <a:xfrm rot="16200000" flipH="1">
            <a:off x="4445354" y="3426488"/>
            <a:ext cx="1771799" cy="14326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800988" y="4337171"/>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2"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842949" y="4846056"/>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771932" y="4880174"/>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31769" y="3977131"/>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447771" y="4082903"/>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177866" y="4124308"/>
            <a:ext cx="187933" cy="467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TextBox 46"/>
          <p:cNvSpPr txBox="1"/>
          <p:nvPr/>
        </p:nvSpPr>
        <p:spPr>
          <a:xfrm>
            <a:off x="5884403" y="1813361"/>
            <a:ext cx="181109" cy="400110"/>
          </a:xfrm>
          <a:prstGeom prst="rect">
            <a:avLst/>
          </a:prstGeom>
          <a:noFill/>
        </p:spPr>
        <p:txBody>
          <a:bodyPr wrap="square" rtlCol="0">
            <a:spAutoFit/>
          </a:bodyPr>
          <a:lstStyle/>
          <a:p>
            <a:r>
              <a:rPr lang="en-US" altLang="zh-CN" sz="2000" b="1" dirty="0" smtClean="0"/>
              <a:t>1</a:t>
            </a:r>
            <a:endParaRPr lang="zh-CN" altLang="en-US" sz="2000" b="1" dirty="0"/>
          </a:p>
        </p:txBody>
      </p:sp>
      <p:sp>
        <p:nvSpPr>
          <p:cNvPr id="48" name="TextBox 47"/>
          <p:cNvSpPr txBox="1"/>
          <p:nvPr/>
        </p:nvSpPr>
        <p:spPr>
          <a:xfrm>
            <a:off x="7771291" y="4377308"/>
            <a:ext cx="152429" cy="400110"/>
          </a:xfrm>
          <a:prstGeom prst="rect">
            <a:avLst/>
          </a:prstGeom>
          <a:noFill/>
        </p:spPr>
        <p:txBody>
          <a:bodyPr wrap="square" rtlCol="0">
            <a:spAutoFit/>
          </a:bodyPr>
          <a:lstStyle/>
          <a:p>
            <a:r>
              <a:rPr lang="en-US" altLang="zh-CN" sz="2000" b="1" dirty="0" smtClean="0">
                <a:solidFill>
                  <a:schemeClr val="bg1"/>
                </a:solidFill>
              </a:rPr>
              <a:t>1</a:t>
            </a:r>
            <a:endParaRPr lang="zh-CN" altLang="en-US" sz="2000" b="1" dirty="0">
              <a:solidFill>
                <a:schemeClr val="bg1"/>
              </a:solidFill>
            </a:endParaRPr>
          </a:p>
        </p:txBody>
      </p:sp>
      <p:sp>
        <p:nvSpPr>
          <p:cNvPr id="49" name="TextBox 48"/>
          <p:cNvSpPr txBox="1"/>
          <p:nvPr/>
        </p:nvSpPr>
        <p:spPr>
          <a:xfrm>
            <a:off x="6283849" y="2474689"/>
            <a:ext cx="152429" cy="400110"/>
          </a:xfrm>
          <a:prstGeom prst="rect">
            <a:avLst/>
          </a:prstGeom>
          <a:noFill/>
        </p:spPr>
        <p:txBody>
          <a:bodyPr wrap="square" rtlCol="0">
            <a:spAutoFit/>
          </a:bodyPr>
          <a:lstStyle/>
          <a:p>
            <a:r>
              <a:rPr lang="en-US" altLang="zh-CN" sz="2000" b="1" dirty="0"/>
              <a:t>2</a:t>
            </a:r>
            <a:endParaRPr lang="zh-CN" altLang="en-US" sz="2000" b="1" dirty="0"/>
          </a:p>
        </p:txBody>
      </p:sp>
      <p:sp>
        <p:nvSpPr>
          <p:cNvPr id="50" name="TextBox 49"/>
          <p:cNvSpPr txBox="1"/>
          <p:nvPr/>
        </p:nvSpPr>
        <p:spPr>
          <a:xfrm>
            <a:off x="6917510" y="4009250"/>
            <a:ext cx="152429" cy="400110"/>
          </a:xfrm>
          <a:prstGeom prst="rect">
            <a:avLst/>
          </a:prstGeom>
          <a:noFill/>
        </p:spPr>
        <p:txBody>
          <a:bodyPr wrap="square" rtlCol="0">
            <a:spAutoFit/>
          </a:bodyPr>
          <a:lstStyle/>
          <a:p>
            <a:r>
              <a:rPr lang="en-US" altLang="zh-CN" sz="2000" b="1" dirty="0">
                <a:solidFill>
                  <a:schemeClr val="bg1"/>
                </a:solidFill>
              </a:rPr>
              <a:t>2</a:t>
            </a:r>
            <a:endParaRPr lang="zh-CN" altLang="en-US" sz="2000" b="1" dirty="0">
              <a:solidFill>
                <a:schemeClr val="bg1"/>
              </a:solidFill>
            </a:endParaRPr>
          </a:p>
        </p:txBody>
      </p:sp>
      <p:sp>
        <p:nvSpPr>
          <p:cNvPr id="51" name="TextBox 50"/>
          <p:cNvSpPr txBox="1"/>
          <p:nvPr/>
        </p:nvSpPr>
        <p:spPr>
          <a:xfrm>
            <a:off x="7312144" y="2538218"/>
            <a:ext cx="152429" cy="400110"/>
          </a:xfrm>
          <a:prstGeom prst="rect">
            <a:avLst/>
          </a:prstGeom>
          <a:noFill/>
        </p:spPr>
        <p:txBody>
          <a:bodyPr wrap="square" rtlCol="0">
            <a:spAutoFit/>
          </a:bodyPr>
          <a:lstStyle/>
          <a:p>
            <a:r>
              <a:rPr lang="en-US" altLang="zh-CN" sz="2000" b="1" dirty="0" smtClean="0"/>
              <a:t>3</a:t>
            </a:r>
            <a:endParaRPr lang="zh-CN" altLang="en-US" sz="2000" b="1" dirty="0"/>
          </a:p>
        </p:txBody>
      </p:sp>
      <p:sp>
        <p:nvSpPr>
          <p:cNvPr id="52" name="TextBox 51"/>
          <p:cNvSpPr txBox="1"/>
          <p:nvPr/>
        </p:nvSpPr>
        <p:spPr>
          <a:xfrm>
            <a:off x="6156804" y="4176538"/>
            <a:ext cx="152429" cy="400110"/>
          </a:xfrm>
          <a:prstGeom prst="rect">
            <a:avLst/>
          </a:prstGeom>
          <a:noFill/>
        </p:spPr>
        <p:txBody>
          <a:bodyPr wrap="square" rtlCol="0">
            <a:spAutoFit/>
          </a:bodyPr>
          <a:lstStyle/>
          <a:p>
            <a:r>
              <a:rPr lang="en-US" altLang="zh-CN" sz="2000" b="1" dirty="0" smtClean="0">
                <a:solidFill>
                  <a:schemeClr val="bg1"/>
                </a:solidFill>
              </a:rPr>
              <a:t>3</a:t>
            </a:r>
            <a:endParaRPr lang="zh-CN" altLang="en-US" sz="2000" b="1" dirty="0">
              <a:solidFill>
                <a:schemeClr val="bg1"/>
              </a:solidFill>
            </a:endParaRPr>
          </a:p>
        </p:txBody>
      </p:sp>
      <p:sp>
        <p:nvSpPr>
          <p:cNvPr id="53" name="TextBox 52"/>
          <p:cNvSpPr txBox="1"/>
          <p:nvPr/>
        </p:nvSpPr>
        <p:spPr>
          <a:xfrm>
            <a:off x="8420324" y="4110648"/>
            <a:ext cx="152429" cy="400110"/>
          </a:xfrm>
          <a:prstGeom prst="rect">
            <a:avLst/>
          </a:prstGeom>
          <a:noFill/>
        </p:spPr>
        <p:txBody>
          <a:bodyPr wrap="square" rtlCol="0">
            <a:spAutoFit/>
          </a:bodyPr>
          <a:lstStyle/>
          <a:p>
            <a:r>
              <a:rPr lang="en-US" altLang="zh-CN" sz="2000" b="1" dirty="0">
                <a:solidFill>
                  <a:schemeClr val="bg1"/>
                </a:solidFill>
              </a:rPr>
              <a:t>4</a:t>
            </a:r>
            <a:endParaRPr lang="zh-CN" altLang="en-US" sz="2000" b="1" dirty="0">
              <a:solidFill>
                <a:schemeClr val="bg1"/>
              </a:solidFill>
            </a:endParaRPr>
          </a:p>
        </p:txBody>
      </p:sp>
      <p:sp>
        <p:nvSpPr>
          <p:cNvPr id="54" name="TextBox 53"/>
          <p:cNvSpPr txBox="1"/>
          <p:nvPr/>
        </p:nvSpPr>
        <p:spPr>
          <a:xfrm>
            <a:off x="7069939" y="1542129"/>
            <a:ext cx="152429" cy="400110"/>
          </a:xfrm>
          <a:prstGeom prst="rect">
            <a:avLst/>
          </a:prstGeom>
          <a:noFill/>
        </p:spPr>
        <p:txBody>
          <a:bodyPr wrap="square" rtlCol="0">
            <a:spAutoFit/>
          </a:bodyPr>
          <a:lstStyle/>
          <a:p>
            <a:r>
              <a:rPr lang="en-US" altLang="zh-CN" sz="2000" b="1" dirty="0"/>
              <a:t>4</a:t>
            </a:r>
            <a:endParaRPr lang="zh-CN" altLang="en-US" sz="2000" b="1" dirty="0"/>
          </a:p>
        </p:txBody>
      </p:sp>
      <p:sp>
        <p:nvSpPr>
          <p:cNvPr id="55" name="TextBox 54"/>
          <p:cNvSpPr txBox="1"/>
          <p:nvPr/>
        </p:nvSpPr>
        <p:spPr>
          <a:xfrm>
            <a:off x="6745687" y="4934029"/>
            <a:ext cx="152429" cy="400110"/>
          </a:xfrm>
          <a:prstGeom prst="rect">
            <a:avLst/>
          </a:prstGeom>
          <a:noFill/>
        </p:spPr>
        <p:txBody>
          <a:bodyPr wrap="square" rtlCol="0">
            <a:spAutoFit/>
          </a:bodyPr>
          <a:lstStyle/>
          <a:p>
            <a:r>
              <a:rPr lang="en-US" altLang="zh-CN" sz="2000" b="1" dirty="0" smtClean="0">
                <a:solidFill>
                  <a:schemeClr val="bg1"/>
                </a:solidFill>
              </a:rPr>
              <a:t>5</a:t>
            </a:r>
            <a:endParaRPr lang="zh-CN" altLang="en-US" sz="2000" b="1" dirty="0">
              <a:solidFill>
                <a:schemeClr val="bg1"/>
              </a:solidFill>
            </a:endParaRPr>
          </a:p>
        </p:txBody>
      </p:sp>
      <p:sp>
        <p:nvSpPr>
          <p:cNvPr id="56" name="TextBox 55"/>
          <p:cNvSpPr txBox="1"/>
          <p:nvPr/>
        </p:nvSpPr>
        <p:spPr>
          <a:xfrm>
            <a:off x="8058833" y="1622930"/>
            <a:ext cx="152429" cy="400110"/>
          </a:xfrm>
          <a:prstGeom prst="rect">
            <a:avLst/>
          </a:prstGeom>
          <a:noFill/>
        </p:spPr>
        <p:txBody>
          <a:bodyPr wrap="square" rtlCol="0">
            <a:spAutoFit/>
          </a:bodyPr>
          <a:lstStyle/>
          <a:p>
            <a:r>
              <a:rPr lang="en-US" altLang="zh-CN" sz="2000" b="1" dirty="0" smtClean="0"/>
              <a:t>5</a:t>
            </a:r>
            <a:endParaRPr lang="zh-CN" altLang="en-US" sz="2000" b="1" dirty="0"/>
          </a:p>
        </p:txBody>
      </p:sp>
      <p:sp>
        <p:nvSpPr>
          <p:cNvPr id="57" name="TextBox 56"/>
          <p:cNvSpPr txBox="1"/>
          <p:nvPr/>
        </p:nvSpPr>
        <p:spPr>
          <a:xfrm>
            <a:off x="8813784" y="4888156"/>
            <a:ext cx="152429" cy="400110"/>
          </a:xfrm>
          <a:prstGeom prst="rect">
            <a:avLst/>
          </a:prstGeom>
          <a:noFill/>
        </p:spPr>
        <p:txBody>
          <a:bodyPr wrap="square" rtlCol="0">
            <a:spAutoFit/>
          </a:bodyPr>
          <a:lstStyle/>
          <a:p>
            <a:r>
              <a:rPr lang="en-US" altLang="zh-CN" sz="2000" b="1" dirty="0">
                <a:solidFill>
                  <a:schemeClr val="bg1"/>
                </a:solidFill>
              </a:rPr>
              <a:t>6</a:t>
            </a:r>
            <a:endParaRPr lang="zh-CN" altLang="en-US" sz="2000" b="1" dirty="0">
              <a:solidFill>
                <a:schemeClr val="bg1"/>
              </a:solidFill>
            </a:endParaRPr>
          </a:p>
        </p:txBody>
      </p:sp>
      <p:sp>
        <p:nvSpPr>
          <p:cNvPr id="58" name="TextBox 57"/>
          <p:cNvSpPr txBox="1"/>
          <p:nvPr/>
        </p:nvSpPr>
        <p:spPr>
          <a:xfrm>
            <a:off x="8780563" y="1992539"/>
            <a:ext cx="152429" cy="400110"/>
          </a:xfrm>
          <a:prstGeom prst="rect">
            <a:avLst/>
          </a:prstGeom>
          <a:noFill/>
        </p:spPr>
        <p:txBody>
          <a:bodyPr wrap="square" rtlCol="0">
            <a:spAutoFit/>
          </a:bodyPr>
          <a:lstStyle/>
          <a:p>
            <a:r>
              <a:rPr lang="en-US" altLang="zh-CN" sz="2000" b="1" dirty="0"/>
              <a:t>6</a:t>
            </a:r>
            <a:endParaRPr lang="zh-CN" altLang="en-US" sz="2000" b="1" dirty="0"/>
          </a:p>
        </p:txBody>
      </p:sp>
      <p:sp>
        <p:nvSpPr>
          <p:cNvPr id="59" name="Rectangle 58"/>
          <p:cNvSpPr/>
          <p:nvPr/>
        </p:nvSpPr>
        <p:spPr>
          <a:xfrm>
            <a:off x="5910926" y="5300638"/>
            <a:ext cx="3227165" cy="307777"/>
          </a:xfrm>
          <a:prstGeom prst="rect">
            <a:avLst/>
          </a:prstGeom>
        </p:spPr>
        <p:txBody>
          <a:bodyPr wrap="none">
            <a:spAutoFit/>
          </a:bodyPr>
          <a:lstStyle/>
          <a:p>
            <a:r>
              <a:rPr lang="en-US" altLang="zh-CN" sz="1400" b="1" dirty="0"/>
              <a:t>Contents transmit to users in </a:t>
            </a:r>
            <a:r>
              <a:rPr lang="en-US" altLang="zh-CN" sz="1400" b="1" dirty="0" err="1"/>
              <a:t>OffSN</a:t>
            </a:r>
            <a:endParaRPr lang="zh-CN" altLang="en-US" sz="1400" b="1" dirty="0"/>
          </a:p>
        </p:txBody>
      </p:sp>
      <p:sp>
        <p:nvSpPr>
          <p:cNvPr id="60" name="Rectangle 59"/>
          <p:cNvSpPr/>
          <p:nvPr/>
        </p:nvSpPr>
        <p:spPr>
          <a:xfrm>
            <a:off x="4124149" y="838298"/>
            <a:ext cx="5019851" cy="646331"/>
          </a:xfrm>
          <a:prstGeom prst="rect">
            <a:avLst/>
          </a:prstGeom>
        </p:spPr>
        <p:txBody>
          <a:bodyPr wrap="square">
            <a:spAutoFit/>
          </a:bodyPr>
          <a:lstStyle/>
          <a:p>
            <a:r>
              <a:rPr lang="en-US" altLang="zh-CN" sz="1800" b="1" dirty="0"/>
              <a:t>Links spread out by users’ influence to each other in </a:t>
            </a:r>
            <a:r>
              <a:rPr lang="en-US" altLang="zh-CN" sz="1800" b="1" dirty="0" err="1"/>
              <a:t>OnSN</a:t>
            </a:r>
            <a:endParaRPr lang="en-US" altLang="zh-CN" sz="1800" b="1" dirty="0"/>
          </a:p>
        </p:txBody>
      </p:sp>
    </p:spTree>
    <p:extLst>
      <p:ext uri="{BB962C8B-B14F-4D97-AF65-F5344CB8AC3E}">
        <p14:creationId xmlns="" xmlns:p14="http://schemas.microsoft.com/office/powerpoint/2010/main" val="140890035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System Model</a:t>
            </a:r>
            <a:endParaRPr lang="zh-CN" altLang="en-US" dirty="0"/>
          </a:p>
        </p:txBody>
      </p:sp>
      <p:sp>
        <p:nvSpPr>
          <p:cNvPr id="3" name="Content Placeholder 2"/>
          <p:cNvSpPr>
            <a:spLocks noGrp="1"/>
          </p:cNvSpPr>
          <p:nvPr>
            <p:ph idx="1"/>
          </p:nvPr>
        </p:nvSpPr>
        <p:spPr>
          <a:xfrm>
            <a:off x="458609" y="1454244"/>
            <a:ext cx="3825359" cy="4322890"/>
          </a:xfrm>
        </p:spPr>
        <p:txBody>
          <a:bodyPr>
            <a:noAutofit/>
          </a:bodyPr>
          <a:lstStyle/>
          <a:p>
            <a:r>
              <a:rPr lang="en-US" altLang="zh-CN" sz="2400" dirty="0" smtClean="0"/>
              <a:t>high </a:t>
            </a:r>
            <a:r>
              <a:rPr lang="en-US" altLang="zh-CN" sz="2400" dirty="0"/>
              <a:t>density </a:t>
            </a:r>
            <a:r>
              <a:rPr lang="en-US" altLang="zh-CN" sz="2400" dirty="0" smtClean="0"/>
              <a:t>locations</a:t>
            </a:r>
          </a:p>
          <a:p>
            <a:pPr lvl="1"/>
            <a:r>
              <a:rPr lang="en-US" altLang="zh-CN" sz="2400" dirty="0" smtClean="0"/>
              <a:t>forming D2D networks </a:t>
            </a:r>
            <a:r>
              <a:rPr lang="en-US" altLang="zh-CN" sz="2400" dirty="0"/>
              <a:t>as an </a:t>
            </a:r>
            <a:r>
              <a:rPr lang="en-US" altLang="zh-CN" sz="2400" dirty="0" err="1" smtClean="0"/>
              <a:t>OffSN</a:t>
            </a:r>
            <a:endParaRPr lang="en-US" altLang="zh-CN" sz="2400" dirty="0" smtClean="0"/>
          </a:p>
          <a:p>
            <a:pPr lvl="2"/>
            <a:r>
              <a:rPr lang="en-US" altLang="zh-CN" sz="2000" dirty="0" smtClean="0"/>
              <a:t>Users’ distribution</a:t>
            </a:r>
          </a:p>
          <a:p>
            <a:pPr lvl="3"/>
            <a:r>
              <a:rPr lang="en-US" altLang="zh-CN" dirty="0" smtClean="0"/>
              <a:t>High </a:t>
            </a:r>
            <a:r>
              <a:rPr lang="en-US" altLang="zh-CN" dirty="0"/>
              <a:t>in public areas: office buildings, commercial sites</a:t>
            </a:r>
          </a:p>
          <a:p>
            <a:pPr lvl="3"/>
            <a:r>
              <a:rPr lang="en-US" altLang="zh-CN" sz="1800" dirty="0"/>
              <a:t>Low in sideways, open </a:t>
            </a:r>
            <a:r>
              <a:rPr lang="en-US" altLang="zh-CN" sz="1800" dirty="0" smtClean="0"/>
              <a:t>fields</a:t>
            </a:r>
            <a:endParaRPr lang="en-US" altLang="zh-CN" sz="2400" dirty="0"/>
          </a:p>
          <a:p>
            <a:r>
              <a:rPr lang="en-US" altLang="zh-CN" sz="2400" dirty="0" smtClean="0"/>
              <a:t>“white</a:t>
            </a:r>
            <a:r>
              <a:rPr lang="en-US" altLang="zh-CN" sz="2400" dirty="0"/>
              <a:t>” </a:t>
            </a:r>
            <a:r>
              <a:rPr lang="en-US" altLang="zh-CN" sz="2400" dirty="0" smtClean="0"/>
              <a:t>areas </a:t>
            </a:r>
          </a:p>
          <a:p>
            <a:pPr lvl="1"/>
            <a:r>
              <a:rPr lang="en-US" altLang="zh-CN" sz="2400" dirty="0" smtClean="0"/>
              <a:t>served </a:t>
            </a:r>
            <a:r>
              <a:rPr lang="en-US" altLang="zh-CN" sz="2400" dirty="0"/>
              <a:t>directly by </a:t>
            </a:r>
            <a:r>
              <a:rPr lang="en-US" altLang="zh-CN" sz="2400" dirty="0" err="1" smtClean="0"/>
              <a:t>eNB</a:t>
            </a:r>
            <a:endParaRPr lang="zh-CN" altLang="en-US" sz="2400" dirty="0"/>
          </a:p>
        </p:txBody>
      </p:sp>
      <p:sp>
        <p:nvSpPr>
          <p:cNvPr id="73" name="Hexagon 72"/>
          <p:cNvSpPr/>
          <p:nvPr/>
        </p:nvSpPr>
        <p:spPr>
          <a:xfrm>
            <a:off x="4828769" y="1848855"/>
            <a:ext cx="4227081" cy="4138478"/>
          </a:xfrm>
          <a:prstGeom prst="hexagon">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Picture 5" descr="http://www.iyogi.net/mac/images/airport_express_base_station_imag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65896" y="3198812"/>
            <a:ext cx="421817" cy="656092"/>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7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72725" y="5019043"/>
            <a:ext cx="531146" cy="622067"/>
          </a:xfrm>
          <a:prstGeom prst="rect">
            <a:avLst/>
          </a:prstGeom>
        </p:spPr>
      </p:pic>
      <p:pic>
        <p:nvPicPr>
          <p:cNvPr id="76" name="Picture 7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07109" y="4158203"/>
            <a:ext cx="479628" cy="561728"/>
          </a:xfrm>
          <a:prstGeom prst="rect">
            <a:avLst/>
          </a:prstGeom>
        </p:spPr>
      </p:pic>
      <p:pic>
        <p:nvPicPr>
          <p:cNvPr id="77" name="Picture 7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525145" y="4154867"/>
            <a:ext cx="478520" cy="560430"/>
          </a:xfrm>
          <a:prstGeom prst="rect">
            <a:avLst/>
          </a:prstGeom>
        </p:spPr>
      </p:pic>
      <p:pic>
        <p:nvPicPr>
          <p:cNvPr id="78" name="Picture 77"/>
          <p:cNvPicPr>
            <a:picLocks noChangeAspect="1"/>
          </p:cNvPicPr>
          <p:nvPr/>
        </p:nvPicPr>
        <p:blipFill rotWithShape="1">
          <a:blip r:embed="rId6" cstate="print">
            <a:extLst>
              <a:ext uri="{28A0092B-C50C-407E-A947-70E740481C1C}">
                <a14:useLocalDpi xmlns="" xmlns:a14="http://schemas.microsoft.com/office/drawing/2010/main" val="0"/>
              </a:ext>
            </a:extLst>
          </a:blip>
          <a:srcRect b="12267"/>
          <a:stretch/>
        </p:blipFill>
        <p:spPr>
          <a:xfrm>
            <a:off x="7463837" y="5177394"/>
            <a:ext cx="596691" cy="464850"/>
          </a:xfrm>
          <a:prstGeom prst="rect">
            <a:avLst/>
          </a:prstGeom>
        </p:spPr>
      </p:pic>
      <p:pic>
        <p:nvPicPr>
          <p:cNvPr id="79" name="Picture 7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95738" y="3254294"/>
            <a:ext cx="817352" cy="596694"/>
          </a:xfrm>
          <a:prstGeom prst="rect">
            <a:avLst/>
          </a:prstGeom>
        </p:spPr>
      </p:pic>
      <p:pic>
        <p:nvPicPr>
          <p:cNvPr id="80" name="Picture 7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246021" y="1887358"/>
            <a:ext cx="508982" cy="894159"/>
          </a:xfrm>
          <a:prstGeom prst="rect">
            <a:avLst/>
          </a:prstGeom>
        </p:spPr>
      </p:pic>
      <p:pic>
        <p:nvPicPr>
          <p:cNvPr id="81" name="Picture 80"/>
          <p:cNvPicPr>
            <a:picLocks noChangeAspect="1"/>
          </p:cNvPicPr>
          <p:nvPr/>
        </p:nvPicPr>
        <p:blipFill rotWithShape="1">
          <a:blip r:embed="rId9" cstate="print">
            <a:extLst>
              <a:ext uri="{28A0092B-C50C-407E-A947-70E740481C1C}">
                <a14:useLocalDpi xmlns="" xmlns:a14="http://schemas.microsoft.com/office/drawing/2010/main" val="0"/>
              </a:ext>
            </a:extLst>
          </a:blip>
          <a:srcRect l="20036" r="21241"/>
          <a:stretch/>
        </p:blipFill>
        <p:spPr>
          <a:xfrm>
            <a:off x="7498430" y="1858913"/>
            <a:ext cx="490586" cy="1031976"/>
          </a:xfrm>
          <a:prstGeom prst="rect">
            <a:avLst/>
          </a:prstGeom>
        </p:spPr>
      </p:pic>
      <p:pic>
        <p:nvPicPr>
          <p:cNvPr id="82" name="Picture 8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765896" y="2313446"/>
            <a:ext cx="699219" cy="491344"/>
          </a:xfrm>
          <a:prstGeom prst="rect">
            <a:avLst/>
          </a:prstGeom>
        </p:spPr>
      </p:pic>
      <p:pic>
        <p:nvPicPr>
          <p:cNvPr id="83" name="Picture 8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949522" y="5017457"/>
            <a:ext cx="529613" cy="620269"/>
          </a:xfrm>
          <a:prstGeom prst="rect">
            <a:avLst/>
          </a:prstGeom>
        </p:spPr>
      </p:pic>
      <p:pic>
        <p:nvPicPr>
          <p:cNvPr id="84" name="Picture 83"/>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6287887" y="4157101"/>
            <a:ext cx="463067" cy="542333"/>
          </a:xfrm>
          <a:prstGeom prst="rect">
            <a:avLst/>
          </a:prstGeom>
          <a:ln>
            <a:solidFill>
              <a:schemeClr val="bg1"/>
            </a:solidFill>
          </a:ln>
        </p:spPr>
      </p:pic>
      <p:cxnSp>
        <p:nvCxnSpPr>
          <p:cNvPr id="85" name="Curved Connector 84"/>
          <p:cNvCxnSpPr/>
          <p:nvPr/>
        </p:nvCxnSpPr>
        <p:spPr>
          <a:xfrm flipV="1">
            <a:off x="5224106" y="2981579"/>
            <a:ext cx="3409052" cy="53278"/>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86" name="Curved Connector 85"/>
          <p:cNvCxnSpPr/>
          <p:nvPr/>
        </p:nvCxnSpPr>
        <p:spPr>
          <a:xfrm flipV="1">
            <a:off x="5608055" y="5763572"/>
            <a:ext cx="2711907" cy="31692"/>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87" name="Curved Connector 86"/>
          <p:cNvCxnSpPr/>
          <p:nvPr/>
        </p:nvCxnSpPr>
        <p:spPr>
          <a:xfrm flipV="1">
            <a:off x="5286923" y="4848911"/>
            <a:ext cx="3346235" cy="9400"/>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88" name="Curved Connector 87"/>
          <p:cNvCxnSpPr/>
          <p:nvPr/>
        </p:nvCxnSpPr>
        <p:spPr>
          <a:xfrm flipV="1">
            <a:off x="4937274" y="3850988"/>
            <a:ext cx="3919155" cy="118581"/>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89" name="Curved Connector 88"/>
          <p:cNvCxnSpPr/>
          <p:nvPr/>
        </p:nvCxnSpPr>
        <p:spPr>
          <a:xfrm rot="16200000" flipV="1">
            <a:off x="6174599" y="3810178"/>
            <a:ext cx="3898234" cy="52591"/>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90" name="Curved Connector 89"/>
          <p:cNvCxnSpPr/>
          <p:nvPr/>
        </p:nvCxnSpPr>
        <p:spPr>
          <a:xfrm rot="16200000" flipV="1">
            <a:off x="4033795" y="3872256"/>
            <a:ext cx="4088454" cy="13211"/>
          </a:xfrm>
          <a:prstGeom prst="curvedConnector3">
            <a:avLst>
              <a:gd name="adj1" fmla="val 50000"/>
            </a:avLst>
          </a:prstGeom>
          <a:ln w="2540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pic>
        <p:nvPicPr>
          <p:cNvPr id="91" name="Picture 90"/>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5478721" y="5208753"/>
            <a:ext cx="189503" cy="208285"/>
          </a:xfrm>
          <a:prstGeom prst="rect">
            <a:avLst/>
          </a:prstGeom>
        </p:spPr>
      </p:pic>
      <p:pic>
        <p:nvPicPr>
          <p:cNvPr id="92" name="Picture 91"/>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229123" y="2494494"/>
            <a:ext cx="95603" cy="229441"/>
          </a:xfrm>
          <a:prstGeom prst="rect">
            <a:avLst/>
          </a:prstGeom>
        </p:spPr>
      </p:pic>
      <p:pic>
        <p:nvPicPr>
          <p:cNvPr id="93" name="Picture 92"/>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719661" y="5255725"/>
            <a:ext cx="189407" cy="287905"/>
          </a:xfrm>
          <a:prstGeom prst="rect">
            <a:avLst/>
          </a:prstGeom>
        </p:spPr>
      </p:pic>
      <p:pic>
        <p:nvPicPr>
          <p:cNvPr id="94" name="Picture 93"/>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8440325" y="3566873"/>
            <a:ext cx="295398" cy="230641"/>
          </a:xfrm>
          <a:prstGeom prst="rect">
            <a:avLst/>
          </a:prstGeom>
        </p:spPr>
      </p:pic>
      <p:pic>
        <p:nvPicPr>
          <p:cNvPr id="95" name="Picture 94"/>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7390686" y="4455479"/>
            <a:ext cx="188486" cy="232772"/>
          </a:xfrm>
          <a:prstGeom prst="rect">
            <a:avLst/>
          </a:prstGeom>
        </p:spPr>
      </p:pic>
      <p:pic>
        <p:nvPicPr>
          <p:cNvPr id="96" name="Picture 95"/>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347417" y="2564899"/>
            <a:ext cx="95603" cy="229441"/>
          </a:xfrm>
          <a:prstGeom prst="rect">
            <a:avLst/>
          </a:prstGeom>
        </p:spPr>
      </p:pic>
      <p:pic>
        <p:nvPicPr>
          <p:cNvPr id="97" name="Picture 96"/>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224359" y="2236121"/>
            <a:ext cx="95603" cy="229441"/>
          </a:xfrm>
          <a:prstGeom prst="rect">
            <a:avLst/>
          </a:prstGeom>
        </p:spPr>
      </p:pic>
      <p:pic>
        <p:nvPicPr>
          <p:cNvPr id="98" name="Picture 97"/>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472595" y="2676806"/>
            <a:ext cx="95603" cy="229441"/>
          </a:xfrm>
          <a:prstGeom prst="rect">
            <a:avLst/>
          </a:prstGeom>
        </p:spPr>
      </p:pic>
      <p:pic>
        <p:nvPicPr>
          <p:cNvPr id="99" name="Picture 98"/>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329329" y="2213226"/>
            <a:ext cx="95603" cy="229441"/>
          </a:xfrm>
          <a:prstGeom prst="rect">
            <a:avLst/>
          </a:prstGeom>
        </p:spPr>
      </p:pic>
      <p:pic>
        <p:nvPicPr>
          <p:cNvPr id="100" name="Picture 99"/>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225561" y="1869467"/>
            <a:ext cx="95603" cy="229441"/>
          </a:xfrm>
          <a:prstGeom prst="rect">
            <a:avLst/>
          </a:prstGeom>
        </p:spPr>
      </p:pic>
      <p:pic>
        <p:nvPicPr>
          <p:cNvPr id="101" name="Picture 100"/>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738131" y="4347010"/>
            <a:ext cx="189407" cy="287905"/>
          </a:xfrm>
          <a:prstGeom prst="rect">
            <a:avLst/>
          </a:prstGeom>
        </p:spPr>
      </p:pic>
      <p:pic>
        <p:nvPicPr>
          <p:cNvPr id="102" name="Picture 101"/>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456644" y="2458031"/>
            <a:ext cx="189407" cy="287905"/>
          </a:xfrm>
          <a:prstGeom prst="rect">
            <a:avLst/>
          </a:prstGeom>
        </p:spPr>
      </p:pic>
      <p:pic>
        <p:nvPicPr>
          <p:cNvPr id="103" name="Picture 102"/>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581234" y="3329938"/>
            <a:ext cx="189407" cy="287905"/>
          </a:xfrm>
          <a:prstGeom prst="rect">
            <a:avLst/>
          </a:prstGeom>
        </p:spPr>
      </p:pic>
      <p:pic>
        <p:nvPicPr>
          <p:cNvPr id="104" name="Picture 103"/>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228347" y="3219339"/>
            <a:ext cx="189407" cy="287905"/>
          </a:xfrm>
          <a:prstGeom prst="rect">
            <a:avLst/>
          </a:prstGeom>
        </p:spPr>
      </p:pic>
      <p:pic>
        <p:nvPicPr>
          <p:cNvPr id="105" name="Picture 104"/>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205349" y="5368284"/>
            <a:ext cx="189407" cy="287905"/>
          </a:xfrm>
          <a:prstGeom prst="rect">
            <a:avLst/>
          </a:prstGeom>
        </p:spPr>
      </p:pic>
      <p:pic>
        <p:nvPicPr>
          <p:cNvPr id="106" name="Picture 105"/>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6760286" y="4437585"/>
            <a:ext cx="189407" cy="287905"/>
          </a:xfrm>
          <a:prstGeom prst="rect">
            <a:avLst/>
          </a:prstGeom>
        </p:spPr>
      </p:pic>
      <p:pic>
        <p:nvPicPr>
          <p:cNvPr id="107" name="Picture 106"/>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8380064" y="5011058"/>
            <a:ext cx="139973" cy="335924"/>
          </a:xfrm>
          <a:prstGeom prst="rect">
            <a:avLst/>
          </a:prstGeom>
        </p:spPr>
      </p:pic>
      <p:pic>
        <p:nvPicPr>
          <p:cNvPr id="108" name="Picture 107"/>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5241384" y="3280417"/>
            <a:ext cx="188486" cy="232772"/>
          </a:xfrm>
          <a:prstGeom prst="rect">
            <a:avLst/>
          </a:prstGeom>
        </p:spPr>
      </p:pic>
      <p:pic>
        <p:nvPicPr>
          <p:cNvPr id="109" name="Picture 108"/>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8198565" y="4126218"/>
            <a:ext cx="568847" cy="603305"/>
          </a:xfrm>
          <a:prstGeom prst="rect">
            <a:avLst/>
          </a:prstGeom>
        </p:spPr>
      </p:pic>
      <p:pic>
        <p:nvPicPr>
          <p:cNvPr id="110" name="Picture 109"/>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8765872" y="4146151"/>
            <a:ext cx="139973" cy="335924"/>
          </a:xfrm>
          <a:prstGeom prst="rect">
            <a:avLst/>
          </a:prstGeom>
        </p:spPr>
      </p:pic>
      <p:pic>
        <p:nvPicPr>
          <p:cNvPr id="111" name="Picture 110"/>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719942" y="2554290"/>
            <a:ext cx="189407" cy="287905"/>
          </a:xfrm>
          <a:prstGeom prst="rect">
            <a:avLst/>
          </a:prstGeom>
        </p:spPr>
      </p:pic>
      <p:pic>
        <p:nvPicPr>
          <p:cNvPr id="112" name="Picture 111"/>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633158" y="3204458"/>
            <a:ext cx="189407" cy="287905"/>
          </a:xfrm>
          <a:prstGeom prst="rect">
            <a:avLst/>
          </a:prstGeom>
        </p:spPr>
      </p:pic>
      <p:pic>
        <p:nvPicPr>
          <p:cNvPr id="113" name="Picture 112"/>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5666065" y="1867645"/>
            <a:ext cx="127247" cy="305386"/>
          </a:xfrm>
          <a:prstGeom prst="rect">
            <a:avLst/>
          </a:prstGeom>
        </p:spPr>
      </p:pic>
      <p:pic>
        <p:nvPicPr>
          <p:cNvPr id="114" name="Picture 113"/>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5334961" y="2620029"/>
            <a:ext cx="188486" cy="232772"/>
          </a:xfrm>
          <a:prstGeom prst="rect">
            <a:avLst/>
          </a:prstGeom>
        </p:spPr>
      </p:pic>
      <p:pic>
        <p:nvPicPr>
          <p:cNvPr id="115" name="Picture 114"/>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5636284" y="2235520"/>
            <a:ext cx="295398" cy="230641"/>
          </a:xfrm>
          <a:prstGeom prst="rect">
            <a:avLst/>
          </a:prstGeom>
        </p:spPr>
      </p:pic>
      <p:pic>
        <p:nvPicPr>
          <p:cNvPr id="116" name="Picture 115"/>
          <p:cNvPicPr>
            <a:picLocks noChangeAspect="1"/>
          </p:cNvPicPr>
          <p:nvPr/>
        </p:nvPicPr>
        <p:blipFill>
          <a:blip r:embed="rId21" cstate="print">
            <a:extLst>
              <a:ext uri="{28A0092B-C50C-407E-A947-70E740481C1C}">
                <a14:useLocalDpi xmlns="" xmlns:a14="http://schemas.microsoft.com/office/drawing/2010/main" val="0"/>
              </a:ext>
            </a:extLst>
          </a:blip>
          <a:stretch>
            <a:fillRect/>
          </a:stretch>
        </p:blipFill>
        <p:spPr>
          <a:xfrm>
            <a:off x="8180513" y="5017456"/>
            <a:ext cx="168606" cy="263788"/>
          </a:xfrm>
          <a:prstGeom prst="rect">
            <a:avLst/>
          </a:prstGeom>
        </p:spPr>
      </p:pic>
      <p:pic>
        <p:nvPicPr>
          <p:cNvPr id="117" name="Picture 116"/>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5229405" y="4296156"/>
            <a:ext cx="172276" cy="189350"/>
          </a:xfrm>
          <a:prstGeom prst="rect">
            <a:avLst/>
          </a:prstGeom>
        </p:spPr>
      </p:pic>
      <p:pic>
        <p:nvPicPr>
          <p:cNvPr id="118" name="Picture 117"/>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6817435" y="5451759"/>
            <a:ext cx="172276" cy="189350"/>
          </a:xfrm>
          <a:prstGeom prst="rect">
            <a:avLst/>
          </a:prstGeom>
        </p:spPr>
      </p:pic>
      <p:pic>
        <p:nvPicPr>
          <p:cNvPr id="119" name="Picture 118"/>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422274" y="3219260"/>
            <a:ext cx="189407" cy="287905"/>
          </a:xfrm>
          <a:prstGeom prst="rect">
            <a:avLst/>
          </a:prstGeom>
        </p:spPr>
      </p:pic>
      <p:pic>
        <p:nvPicPr>
          <p:cNvPr id="120" name="Picture 119"/>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248575" y="3507323"/>
            <a:ext cx="189407" cy="287905"/>
          </a:xfrm>
          <a:prstGeom prst="rect">
            <a:avLst/>
          </a:prstGeom>
        </p:spPr>
      </p:pic>
      <p:pic>
        <p:nvPicPr>
          <p:cNvPr id="121" name="Picture 120"/>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496605" y="4338124"/>
            <a:ext cx="189407" cy="287905"/>
          </a:xfrm>
          <a:prstGeom prst="rect">
            <a:avLst/>
          </a:prstGeom>
        </p:spPr>
      </p:pic>
      <p:sp>
        <p:nvSpPr>
          <p:cNvPr id="122" name="TextBox 121"/>
          <p:cNvSpPr txBox="1"/>
          <p:nvPr/>
        </p:nvSpPr>
        <p:spPr>
          <a:xfrm>
            <a:off x="8345612" y="1251374"/>
            <a:ext cx="767670" cy="338554"/>
          </a:xfrm>
          <a:prstGeom prst="rect">
            <a:avLst/>
          </a:prstGeom>
          <a:noFill/>
          <a:ln w="25400">
            <a:solidFill>
              <a:srgbClr val="FF0000"/>
            </a:solidFill>
          </a:ln>
        </p:spPr>
        <p:txBody>
          <a:bodyPr wrap="square" rtlCol="0">
            <a:spAutoFit/>
          </a:bodyPr>
          <a:lstStyle/>
          <a:p>
            <a:r>
              <a:rPr lang="en-US" altLang="zh-CN" sz="1600" b="1" dirty="0" err="1" smtClean="0"/>
              <a:t>OffSN</a:t>
            </a:r>
            <a:endParaRPr lang="zh-CN" altLang="en-US" sz="1400" b="1" dirty="0"/>
          </a:p>
        </p:txBody>
      </p:sp>
      <p:cxnSp>
        <p:nvCxnSpPr>
          <p:cNvPr id="123" name="Curved Connector 122"/>
          <p:cNvCxnSpPr>
            <a:stCxn id="139" idx="0"/>
          </p:cNvCxnSpPr>
          <p:nvPr/>
        </p:nvCxnSpPr>
        <p:spPr>
          <a:xfrm rot="5400000" flipH="1" flipV="1">
            <a:off x="7511605" y="334948"/>
            <a:ext cx="428397" cy="2261254"/>
          </a:xfrm>
          <a:prstGeom prst="curved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a:stCxn id="137" idx="0"/>
          </p:cNvCxnSpPr>
          <p:nvPr/>
        </p:nvCxnSpPr>
        <p:spPr>
          <a:xfrm rot="5400000" flipH="1" flipV="1">
            <a:off x="7586477" y="836310"/>
            <a:ext cx="854883" cy="1685023"/>
          </a:xfrm>
          <a:prstGeom prst="curved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136" idx="0"/>
          </p:cNvCxnSpPr>
          <p:nvPr/>
        </p:nvCxnSpPr>
        <p:spPr>
          <a:xfrm rot="5400000" flipH="1" flipV="1">
            <a:off x="8061867" y="1194880"/>
            <a:ext cx="123391" cy="698063"/>
          </a:xfrm>
          <a:prstGeom prst="curved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a:stCxn id="135" idx="0"/>
          </p:cNvCxnSpPr>
          <p:nvPr/>
        </p:nvCxnSpPr>
        <p:spPr>
          <a:xfrm rot="5400000" flipH="1" flipV="1">
            <a:off x="6545873" y="1403218"/>
            <a:ext cx="1847732" cy="2005709"/>
          </a:xfrm>
          <a:prstGeom prst="curved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rot="16200000">
            <a:off x="3741637" y="3530185"/>
            <a:ext cx="3906217" cy="1002049"/>
          </a:xfrm>
          <a:prstGeom prst="ellipse">
            <a:avLst/>
          </a:prstGeom>
          <a:noFill/>
          <a:ln w="31750">
            <a:solidFill>
              <a:srgbClr val="000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8" name="Curved Connector 127"/>
          <p:cNvCxnSpPr>
            <a:stCxn id="138" idx="0"/>
          </p:cNvCxnSpPr>
          <p:nvPr/>
        </p:nvCxnSpPr>
        <p:spPr>
          <a:xfrm rot="5400000" flipH="1" flipV="1">
            <a:off x="7541593" y="1783183"/>
            <a:ext cx="1384976" cy="1244697"/>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6444156" y="6194517"/>
            <a:ext cx="1561393" cy="369332"/>
          </a:xfrm>
          <a:prstGeom prst="rect">
            <a:avLst/>
          </a:prstGeom>
          <a:noFill/>
          <a:ln w="25400">
            <a:solidFill>
              <a:srgbClr val="0005D0"/>
            </a:solidFill>
          </a:ln>
        </p:spPr>
        <p:txBody>
          <a:bodyPr wrap="square" rtlCol="0">
            <a:spAutoFit/>
          </a:bodyPr>
          <a:lstStyle/>
          <a:p>
            <a:r>
              <a:rPr lang="en-US" altLang="zh-CN" sz="1800" b="1" dirty="0" smtClean="0"/>
              <a:t>‘White’ Area</a:t>
            </a:r>
            <a:endParaRPr lang="zh-CN" altLang="en-US" sz="1800" b="1" dirty="0"/>
          </a:p>
        </p:txBody>
      </p:sp>
      <p:cxnSp>
        <p:nvCxnSpPr>
          <p:cNvPr id="130" name="Curved Connector 129"/>
          <p:cNvCxnSpPr>
            <a:stCxn id="133" idx="0"/>
          </p:cNvCxnSpPr>
          <p:nvPr/>
        </p:nvCxnSpPr>
        <p:spPr>
          <a:xfrm rot="5400000" flipH="1" flipV="1">
            <a:off x="6743072" y="2076522"/>
            <a:ext cx="2476842" cy="174987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129" idx="3"/>
            <a:endCxn id="134" idx="4"/>
          </p:cNvCxnSpPr>
          <p:nvPr/>
        </p:nvCxnSpPr>
        <p:spPr>
          <a:xfrm flipV="1">
            <a:off x="8005549" y="5923089"/>
            <a:ext cx="499210" cy="456094"/>
          </a:xfrm>
          <a:prstGeom prst="curvedConnector2">
            <a:avLst/>
          </a:prstGeom>
          <a:ln w="19050">
            <a:solidFill>
              <a:srgbClr val="0005D0"/>
            </a:solidFill>
          </a:ln>
        </p:spPr>
        <p:style>
          <a:lnRef idx="1">
            <a:schemeClr val="accent1"/>
          </a:lnRef>
          <a:fillRef idx="0">
            <a:schemeClr val="accent1"/>
          </a:fillRef>
          <a:effectRef idx="0">
            <a:schemeClr val="accent1"/>
          </a:effectRef>
          <a:fontRef idx="minor">
            <a:schemeClr val="tx1"/>
          </a:fontRef>
        </p:style>
      </p:cxnSp>
      <p:cxnSp>
        <p:nvCxnSpPr>
          <p:cNvPr id="132" name="Curved Connector 131"/>
          <p:cNvCxnSpPr>
            <a:stCxn id="129" idx="1"/>
            <a:endCxn id="127" idx="2"/>
          </p:cNvCxnSpPr>
          <p:nvPr/>
        </p:nvCxnSpPr>
        <p:spPr>
          <a:xfrm rot="10800000">
            <a:off x="5694746" y="5984319"/>
            <a:ext cx="749410" cy="394865"/>
          </a:xfrm>
          <a:prstGeom prst="curvedConnector2">
            <a:avLst/>
          </a:prstGeom>
          <a:ln w="19050">
            <a:solidFill>
              <a:srgbClr val="0005D0"/>
            </a:solidFill>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6113353" y="4189879"/>
            <a:ext cx="1986407" cy="139214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Oval 133"/>
          <p:cNvSpPr/>
          <p:nvPr/>
        </p:nvSpPr>
        <p:spPr>
          <a:xfrm>
            <a:off x="8045072" y="1863307"/>
            <a:ext cx="919373" cy="4059782"/>
          </a:xfrm>
          <a:prstGeom prst="ellipse">
            <a:avLst/>
          </a:prstGeom>
          <a:noFill/>
          <a:ln w="31750">
            <a:solidFill>
              <a:srgbClr val="000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5" name="Picture 134"/>
          <p:cNvPicPr>
            <a:picLocks noChangeAspect="1"/>
          </p:cNvPicPr>
          <p:nvPr/>
        </p:nvPicPr>
        <p:blipFill>
          <a:blip r:embed="rId23" cstate="print">
            <a:extLst>
              <a:ext uri="{28A0092B-C50C-407E-A947-70E740481C1C}">
                <a14:useLocalDpi xmlns="" xmlns:a14="http://schemas.microsoft.com/office/drawing/2010/main" val="0"/>
              </a:ext>
            </a:extLst>
          </a:blip>
          <a:stretch>
            <a:fillRect/>
          </a:stretch>
        </p:blipFill>
        <p:spPr>
          <a:xfrm>
            <a:off x="6177928" y="3329938"/>
            <a:ext cx="577914" cy="481039"/>
          </a:xfrm>
          <a:prstGeom prst="rect">
            <a:avLst/>
          </a:prstGeom>
        </p:spPr>
      </p:pic>
      <p:sp>
        <p:nvSpPr>
          <p:cNvPr id="136" name="TextBox 135"/>
          <p:cNvSpPr txBox="1"/>
          <p:nvPr/>
        </p:nvSpPr>
        <p:spPr>
          <a:xfrm>
            <a:off x="7433384" y="1605606"/>
            <a:ext cx="682293" cy="200055"/>
          </a:xfrm>
          <a:prstGeom prst="rect">
            <a:avLst/>
          </a:prstGeom>
          <a:noFill/>
          <a:ln>
            <a:noFill/>
          </a:ln>
        </p:spPr>
        <p:txBody>
          <a:bodyPr wrap="square" rtlCol="0">
            <a:spAutoFit/>
          </a:bodyPr>
          <a:lstStyle/>
          <a:p>
            <a:r>
              <a:rPr lang="en-US" altLang="zh-CN" sz="700" b="1" dirty="0" smtClean="0"/>
              <a:t>HOSPITAL</a:t>
            </a:r>
            <a:endParaRPr lang="zh-CN" altLang="en-US" sz="700" b="1" dirty="0"/>
          </a:p>
        </p:txBody>
      </p:sp>
      <p:sp>
        <p:nvSpPr>
          <p:cNvPr id="137" name="TextBox 136"/>
          <p:cNvSpPr txBox="1"/>
          <p:nvPr/>
        </p:nvSpPr>
        <p:spPr>
          <a:xfrm>
            <a:off x="6819806" y="2106262"/>
            <a:ext cx="703202" cy="230832"/>
          </a:xfrm>
          <a:prstGeom prst="rect">
            <a:avLst/>
          </a:prstGeom>
          <a:noFill/>
          <a:ln>
            <a:noFill/>
          </a:ln>
        </p:spPr>
        <p:txBody>
          <a:bodyPr wrap="square" rtlCol="0">
            <a:spAutoFit/>
          </a:bodyPr>
          <a:lstStyle/>
          <a:p>
            <a:r>
              <a:rPr lang="en-US" altLang="zh-CN" sz="900" b="1" dirty="0" smtClean="0"/>
              <a:t>SCHOOL</a:t>
            </a:r>
            <a:endParaRPr lang="zh-CN" altLang="en-US" sz="900" b="1" dirty="0"/>
          </a:p>
        </p:txBody>
      </p:sp>
      <p:sp>
        <p:nvSpPr>
          <p:cNvPr id="138" name="TextBox 137"/>
          <p:cNvSpPr txBox="1"/>
          <p:nvPr/>
        </p:nvSpPr>
        <p:spPr>
          <a:xfrm>
            <a:off x="7224852" y="3098019"/>
            <a:ext cx="773762" cy="215444"/>
          </a:xfrm>
          <a:prstGeom prst="rect">
            <a:avLst/>
          </a:prstGeom>
          <a:noFill/>
          <a:ln>
            <a:noFill/>
          </a:ln>
        </p:spPr>
        <p:txBody>
          <a:bodyPr wrap="square" rtlCol="0">
            <a:spAutoFit/>
          </a:bodyPr>
          <a:lstStyle/>
          <a:p>
            <a:r>
              <a:rPr lang="en-US" altLang="zh-CN" sz="800" b="1" dirty="0" smtClean="0"/>
              <a:t>MUSEMUM</a:t>
            </a:r>
            <a:endParaRPr lang="zh-CN" altLang="en-US" sz="800" b="1" dirty="0"/>
          </a:p>
        </p:txBody>
      </p:sp>
      <p:sp>
        <p:nvSpPr>
          <p:cNvPr id="139" name="TextBox 138"/>
          <p:cNvSpPr txBox="1"/>
          <p:nvPr/>
        </p:nvSpPr>
        <p:spPr>
          <a:xfrm>
            <a:off x="6159261" y="1679773"/>
            <a:ext cx="871829" cy="253916"/>
          </a:xfrm>
          <a:prstGeom prst="rect">
            <a:avLst/>
          </a:prstGeom>
          <a:noFill/>
          <a:ln>
            <a:noFill/>
          </a:ln>
        </p:spPr>
        <p:txBody>
          <a:bodyPr wrap="square" rtlCol="0">
            <a:spAutoFit/>
          </a:bodyPr>
          <a:lstStyle/>
          <a:p>
            <a:r>
              <a:rPr lang="en-US" altLang="zh-CN" sz="1050" b="1" dirty="0" smtClean="0"/>
              <a:t>COMPANY</a:t>
            </a:r>
            <a:endParaRPr lang="zh-CN" altLang="en-US" sz="1050" b="1" dirty="0"/>
          </a:p>
        </p:txBody>
      </p:sp>
      <p:pic>
        <p:nvPicPr>
          <p:cNvPr id="140" name="Picture 139"/>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5193719" y="3598947"/>
            <a:ext cx="295398" cy="230641"/>
          </a:xfrm>
          <a:prstGeom prst="rect">
            <a:avLst/>
          </a:prstGeom>
        </p:spPr>
      </p:pic>
    </p:spTree>
    <p:extLst>
      <p:ext uri="{BB962C8B-B14F-4D97-AF65-F5344CB8AC3E}">
        <p14:creationId xmlns="" xmlns:p14="http://schemas.microsoft.com/office/powerpoint/2010/main" val="32352584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a:t>Offline Social Network Model</a:t>
            </a:r>
            <a:endParaRPr lang="zh-CN" altLang="en-US" dirty="0"/>
          </a:p>
        </p:txBody>
      </p:sp>
      <p:sp>
        <p:nvSpPr>
          <p:cNvPr id="3" name="Content Placeholder 2"/>
          <p:cNvSpPr>
            <a:spLocks noGrp="1"/>
          </p:cNvSpPr>
          <p:nvPr>
            <p:ph idx="1"/>
          </p:nvPr>
        </p:nvSpPr>
        <p:spPr>
          <a:xfrm>
            <a:off x="194445" y="2545887"/>
            <a:ext cx="8664116" cy="4195481"/>
          </a:xfrm>
        </p:spPr>
        <p:txBody>
          <a:bodyPr>
            <a:noAutofit/>
          </a:bodyPr>
          <a:lstStyle/>
          <a:p>
            <a:r>
              <a:rPr lang="en-US" altLang="zh-CN" sz="2800" dirty="0" smtClean="0"/>
              <a:t>Social ties are stable over time</a:t>
            </a:r>
          </a:p>
          <a:p>
            <a:pPr lvl="1"/>
            <a:r>
              <a:rPr lang="en-US" altLang="zh-CN" sz="2400" dirty="0" smtClean="0"/>
              <a:t>high </a:t>
            </a:r>
            <a:r>
              <a:rPr lang="en-US" altLang="zh-CN" sz="2400" dirty="0"/>
              <a:t>degree of </a:t>
            </a:r>
            <a:r>
              <a:rPr lang="en-US" altLang="zh-CN" sz="2400" dirty="0" smtClean="0"/>
              <a:t>temporal and </a:t>
            </a:r>
            <a:r>
              <a:rPr lang="en-US" altLang="zh-CN" sz="2400" dirty="0"/>
              <a:t>spatial </a:t>
            </a:r>
            <a:r>
              <a:rPr lang="en-US" altLang="zh-CN" sz="2400" dirty="0" smtClean="0"/>
              <a:t>regularity</a:t>
            </a:r>
          </a:p>
          <a:p>
            <a:pPr lvl="1"/>
            <a:r>
              <a:rPr lang="en-US" altLang="zh-CN" sz="2400" dirty="0" smtClean="0"/>
              <a:t>returns </a:t>
            </a:r>
            <a:r>
              <a:rPr lang="en-US" altLang="zh-CN" sz="2400" dirty="0"/>
              <a:t>to </a:t>
            </a:r>
            <a:r>
              <a:rPr lang="en-US" altLang="zh-CN" sz="2400" dirty="0" smtClean="0"/>
              <a:t>a few </a:t>
            </a:r>
            <a:r>
              <a:rPr lang="en-US" altLang="zh-CN" sz="2400" dirty="0"/>
              <a:t>highly frequented locations with a significant probability</a:t>
            </a:r>
            <a:endParaRPr lang="en-US" altLang="zh-CN" sz="2400" dirty="0" smtClean="0"/>
          </a:p>
          <a:p>
            <a:pPr marL="342900" lvl="1" indent="-342900"/>
            <a:r>
              <a:rPr lang="en-US" altLang="zh-CN" sz="2600" dirty="0"/>
              <a:t>users’ connection degree </a:t>
            </a:r>
          </a:p>
          <a:p>
            <a:pPr lvl="1"/>
            <a:r>
              <a:rPr lang="en-US" altLang="zh-CN" sz="2600" dirty="0" smtClean="0"/>
              <a:t>cumulative communication probability</a:t>
            </a:r>
          </a:p>
          <a:p>
            <a:pPr lvl="1"/>
            <a:r>
              <a:rPr lang="en-US" altLang="zh-CN" sz="2600" dirty="0" smtClean="0"/>
              <a:t>Get from encounter history</a:t>
            </a:r>
          </a:p>
        </p:txBody>
      </p:sp>
      <p:cxnSp>
        <p:nvCxnSpPr>
          <p:cNvPr id="5" name="Straight Arrow Connector 4"/>
          <p:cNvCxnSpPr/>
          <p:nvPr/>
        </p:nvCxnSpPr>
        <p:spPr>
          <a:xfrm flipV="1">
            <a:off x="6160015" y="2080433"/>
            <a:ext cx="2818511" cy="171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195774" y="2904676"/>
            <a:ext cx="2782752" cy="1127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75625" y="1750008"/>
            <a:ext cx="534404"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7162648" y="1750009"/>
            <a:ext cx="432047"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8291893" y="1711439"/>
            <a:ext cx="439508"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6618252" y="2556580"/>
            <a:ext cx="825205"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7781313" y="2562219"/>
            <a:ext cx="871556"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Straight Connector 11"/>
          <p:cNvCxnSpPr/>
          <p:nvPr/>
        </p:nvCxnSpPr>
        <p:spPr>
          <a:xfrm>
            <a:off x="6181487" y="2820426"/>
            <a:ext cx="0" cy="172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39740" y="1321392"/>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60016" y="2051210"/>
            <a:ext cx="0" cy="17213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83326" y="1815819"/>
            <a:ext cx="216024" cy="461665"/>
          </a:xfrm>
          <a:prstGeom prst="rect">
            <a:avLst/>
          </a:prstGeom>
          <a:noFill/>
        </p:spPr>
        <p:txBody>
          <a:bodyPr wrap="square" rtlCol="0">
            <a:spAutoFit/>
          </a:bodyPr>
          <a:lstStyle/>
          <a:p>
            <a:r>
              <a:rPr lang="en-US" altLang="zh-CN" sz="2400" dirty="0" err="1" smtClean="0"/>
              <a:t>i</a:t>
            </a:r>
            <a:endParaRPr lang="zh-CN" altLang="en-US" sz="3200" dirty="0"/>
          </a:p>
        </p:txBody>
      </p:sp>
      <p:sp>
        <p:nvSpPr>
          <p:cNvPr id="16" name="TextBox 15"/>
          <p:cNvSpPr txBox="1"/>
          <p:nvPr/>
        </p:nvSpPr>
        <p:spPr>
          <a:xfrm>
            <a:off x="6015632" y="2593156"/>
            <a:ext cx="216024" cy="461665"/>
          </a:xfrm>
          <a:prstGeom prst="rect">
            <a:avLst/>
          </a:prstGeom>
          <a:noFill/>
        </p:spPr>
        <p:txBody>
          <a:bodyPr wrap="square" rtlCol="0">
            <a:spAutoFit/>
          </a:bodyPr>
          <a:lstStyle/>
          <a:p>
            <a:r>
              <a:rPr lang="en-US" altLang="zh-CN" sz="2400" dirty="0" smtClean="0"/>
              <a:t>j</a:t>
            </a:r>
            <a:endParaRPr lang="zh-CN" altLang="en-US" sz="3200" dirty="0"/>
          </a:p>
        </p:txBody>
      </p:sp>
      <p:sp>
        <p:nvSpPr>
          <p:cNvPr id="17" name="TextBox 16"/>
          <p:cNvSpPr txBox="1"/>
          <p:nvPr/>
        </p:nvSpPr>
        <p:spPr>
          <a:xfrm>
            <a:off x="8858561" y="1378051"/>
            <a:ext cx="324036" cy="461665"/>
          </a:xfrm>
          <a:prstGeom prst="rect">
            <a:avLst/>
          </a:prstGeom>
          <a:noFill/>
        </p:spPr>
        <p:txBody>
          <a:bodyPr wrap="square" rtlCol="0">
            <a:spAutoFit/>
          </a:bodyPr>
          <a:lstStyle/>
          <a:p>
            <a:r>
              <a:rPr lang="en-US" altLang="zh-CN" sz="2400" dirty="0"/>
              <a:t>T</a:t>
            </a:r>
            <a:endParaRPr lang="zh-CN" altLang="en-US" sz="3200" dirty="0"/>
          </a:p>
        </p:txBody>
      </p:sp>
      <p:sp>
        <p:nvSpPr>
          <p:cNvPr id="19" name="TextBox 18"/>
          <p:cNvSpPr txBox="1"/>
          <p:nvPr/>
        </p:nvSpPr>
        <p:spPr>
          <a:xfrm>
            <a:off x="8589551" y="2255698"/>
            <a:ext cx="772517" cy="369332"/>
          </a:xfrm>
          <a:prstGeom prst="rect">
            <a:avLst/>
          </a:prstGeom>
          <a:noFill/>
        </p:spPr>
        <p:txBody>
          <a:bodyPr wrap="square" rtlCol="0">
            <a:spAutoFit/>
          </a:bodyPr>
          <a:lstStyle/>
          <a:p>
            <a:r>
              <a:rPr lang="en-US" altLang="zh-CN" sz="1800" dirty="0" smtClean="0"/>
              <a:t>time</a:t>
            </a:r>
            <a:endParaRPr lang="zh-CN" altLang="en-US" sz="2400" dirty="0"/>
          </a:p>
        </p:txBody>
      </p:sp>
      <p:graphicFrame>
        <p:nvGraphicFramePr>
          <p:cNvPr id="21" name="Object 20"/>
          <p:cNvGraphicFramePr>
            <a:graphicFrameLocks noChangeAspect="1"/>
          </p:cNvGraphicFramePr>
          <p:nvPr>
            <p:extLst>
              <p:ext uri="{D42A27DB-BD31-4B8C-83A1-F6EECF244321}">
                <p14:modId xmlns="" xmlns:p14="http://schemas.microsoft.com/office/powerpoint/2010/main" val="1517580353"/>
              </p:ext>
            </p:extLst>
          </p:nvPr>
        </p:nvGraphicFramePr>
        <p:xfrm>
          <a:off x="7176705" y="1063546"/>
          <a:ext cx="259319" cy="347678"/>
        </p:xfrm>
        <a:graphic>
          <a:graphicData uri="http://schemas.openxmlformats.org/presentationml/2006/ole">
            <p:oleObj spid="_x0000_s794642" name="Equation" r:id="rId4" imgW="215671" imgH="215671" progId="Equation.3">
              <p:embed/>
            </p:oleObj>
          </a:graphicData>
        </a:graphic>
      </p:graphicFrame>
      <p:graphicFrame>
        <p:nvGraphicFramePr>
          <p:cNvPr id="22" name="Object 21"/>
          <p:cNvGraphicFramePr>
            <a:graphicFrameLocks noChangeAspect="1"/>
          </p:cNvGraphicFramePr>
          <p:nvPr>
            <p:extLst>
              <p:ext uri="{D42A27DB-BD31-4B8C-83A1-F6EECF244321}">
                <p14:modId xmlns="" xmlns:p14="http://schemas.microsoft.com/office/powerpoint/2010/main" val="2468320418"/>
              </p:ext>
            </p:extLst>
          </p:nvPr>
        </p:nvGraphicFramePr>
        <p:xfrm>
          <a:off x="8348707" y="1047071"/>
          <a:ext cx="260759" cy="368808"/>
        </p:xfrm>
        <a:graphic>
          <a:graphicData uri="http://schemas.openxmlformats.org/presentationml/2006/ole">
            <p:oleObj spid="_x0000_s794643" name="Equation" r:id="rId5" imgW="215801" imgH="228462" progId="Equation.3">
              <p:embed/>
            </p:oleObj>
          </a:graphicData>
        </a:graphic>
      </p:graphicFrame>
      <p:graphicFrame>
        <p:nvGraphicFramePr>
          <p:cNvPr id="23" name="Object 22"/>
          <p:cNvGraphicFramePr>
            <a:graphicFrameLocks noChangeAspect="1"/>
          </p:cNvGraphicFramePr>
          <p:nvPr>
            <p:extLst>
              <p:ext uri="{D42A27DB-BD31-4B8C-83A1-F6EECF244321}">
                <p14:modId xmlns="" xmlns:p14="http://schemas.microsoft.com/office/powerpoint/2010/main" val="2954588938"/>
              </p:ext>
            </p:extLst>
          </p:nvPr>
        </p:nvGraphicFramePr>
        <p:xfrm>
          <a:off x="6622686" y="1046166"/>
          <a:ext cx="244912" cy="347679"/>
        </p:xfrm>
        <a:graphic>
          <a:graphicData uri="http://schemas.openxmlformats.org/presentationml/2006/ole">
            <p:oleObj spid="_x0000_s794644" name="Equation" r:id="rId6" imgW="203017" imgH="215671" progId="Equation.3">
              <p:embed/>
            </p:oleObj>
          </a:graphicData>
        </a:graphic>
      </p:graphicFrame>
      <p:cxnSp>
        <p:nvCxnSpPr>
          <p:cNvPr id="24" name="Straight Arrow Connector 23"/>
          <p:cNvCxnSpPr/>
          <p:nvPr/>
        </p:nvCxnSpPr>
        <p:spPr>
          <a:xfrm>
            <a:off x="8285745" y="1418788"/>
            <a:ext cx="367124" cy="1208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610127" y="1417198"/>
            <a:ext cx="27003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82569" y="1222864"/>
            <a:ext cx="0" cy="1616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62648" y="1272129"/>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180421" y="1417198"/>
            <a:ext cx="23762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642149" y="1272129"/>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91894" y="1272129"/>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12955" y="1207132"/>
            <a:ext cx="0" cy="15180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8565772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a:t>Offline Social Network Model</a:t>
            </a:r>
            <a:endParaRPr lang="zh-CN" altLang="en-US" dirty="0"/>
          </a:p>
        </p:txBody>
      </p:sp>
      <p:sp>
        <p:nvSpPr>
          <p:cNvPr id="3" name="Content Placeholder 2"/>
          <p:cNvSpPr>
            <a:spLocks noGrp="1"/>
          </p:cNvSpPr>
          <p:nvPr>
            <p:ph idx="1"/>
          </p:nvPr>
        </p:nvSpPr>
        <p:spPr>
          <a:xfrm>
            <a:off x="786777" y="2055572"/>
            <a:ext cx="8071786" cy="4195481"/>
          </a:xfrm>
        </p:spPr>
        <p:txBody>
          <a:bodyPr>
            <a:normAutofit/>
          </a:bodyPr>
          <a:lstStyle/>
          <a:p>
            <a:r>
              <a:rPr lang="en-US" altLang="zh-CN" sz="2800" dirty="0" smtClean="0"/>
              <a:t>Contact duration</a:t>
            </a:r>
          </a:p>
          <a:p>
            <a:pPr lvl="1"/>
            <a:r>
              <a:rPr lang="en-US" altLang="zh-CN" sz="3000" dirty="0" smtClean="0"/>
              <a:t>X~              =</a:t>
            </a:r>
          </a:p>
          <a:p>
            <a:r>
              <a:rPr lang="en-US" altLang="zh-CN" sz="2800" dirty="0"/>
              <a:t>probability density function (PDF</a:t>
            </a:r>
            <a:r>
              <a:rPr lang="en-US" altLang="zh-CN" sz="2800" dirty="0" smtClean="0"/>
              <a:t>)</a:t>
            </a:r>
          </a:p>
          <a:p>
            <a:endParaRPr lang="en-US" altLang="zh-CN" sz="3200" dirty="0" smtClean="0"/>
          </a:p>
          <a:p>
            <a:r>
              <a:rPr lang="en-US" altLang="zh-CN" sz="3200" dirty="0" smtClean="0"/>
              <a:t>Define </a:t>
            </a:r>
            <a:r>
              <a:rPr lang="en-US" altLang="zh-CN" sz="3200" dirty="0"/>
              <a:t>the closeness </a:t>
            </a:r>
            <a:r>
              <a:rPr lang="en-US" altLang="zh-CN" sz="3200" dirty="0" err="1" smtClean="0"/>
              <a:t>w</a:t>
            </a:r>
            <a:r>
              <a:rPr lang="en-US" altLang="zh-CN" sz="3200" baseline="-25000" dirty="0" err="1" smtClean="0"/>
              <a:t>i,j</a:t>
            </a:r>
            <a:r>
              <a:rPr lang="en-US" altLang="zh-CN" sz="3200" baseline="-25000" dirty="0" smtClean="0"/>
              <a:t> </a:t>
            </a:r>
            <a:endParaRPr lang="en-US" altLang="zh-CN" sz="3200" dirty="0" smtClean="0"/>
          </a:p>
          <a:p>
            <a:pPr lvl="1"/>
            <a:r>
              <a:rPr lang="en-US" altLang="zh-CN" sz="3000" dirty="0" smtClean="0"/>
              <a:t>the cumulative probability </a:t>
            </a:r>
            <a:r>
              <a:rPr lang="en-US" altLang="zh-CN" sz="3000" dirty="0"/>
              <a:t>of </a:t>
            </a:r>
            <a:r>
              <a:rPr lang="en-US" altLang="zh-CN" sz="3000" dirty="0" smtClean="0"/>
              <a:t>establishing a </a:t>
            </a:r>
            <a:r>
              <a:rPr lang="en-US" altLang="zh-CN" sz="3000" dirty="0"/>
              <a:t>successful </a:t>
            </a:r>
            <a:r>
              <a:rPr lang="en-US" altLang="zh-CN" sz="3000" dirty="0" smtClean="0"/>
              <a:t>communication</a:t>
            </a:r>
            <a:endParaRPr lang="zh-CN" altLang="en-US" sz="3000" dirty="0"/>
          </a:p>
        </p:txBody>
      </p:sp>
      <p:cxnSp>
        <p:nvCxnSpPr>
          <p:cNvPr id="5" name="Straight Arrow Connector 4"/>
          <p:cNvCxnSpPr/>
          <p:nvPr/>
        </p:nvCxnSpPr>
        <p:spPr>
          <a:xfrm flipV="1">
            <a:off x="6160018" y="2228711"/>
            <a:ext cx="2818511" cy="171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195777" y="3052954"/>
            <a:ext cx="2782752" cy="1127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75628" y="1898286"/>
            <a:ext cx="534404"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7162651" y="1898287"/>
            <a:ext cx="432047"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8291896" y="1878768"/>
            <a:ext cx="439508"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6618255" y="2704858"/>
            <a:ext cx="825205"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7781316" y="2710497"/>
            <a:ext cx="871556" cy="344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Straight Connector 11"/>
          <p:cNvCxnSpPr/>
          <p:nvPr/>
        </p:nvCxnSpPr>
        <p:spPr>
          <a:xfrm>
            <a:off x="6181490" y="2968704"/>
            <a:ext cx="0" cy="172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39743" y="1469670"/>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60019" y="2199488"/>
            <a:ext cx="0" cy="17213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83329" y="1964097"/>
            <a:ext cx="216024" cy="461665"/>
          </a:xfrm>
          <a:prstGeom prst="rect">
            <a:avLst/>
          </a:prstGeom>
          <a:noFill/>
        </p:spPr>
        <p:txBody>
          <a:bodyPr wrap="square" rtlCol="0">
            <a:spAutoFit/>
          </a:bodyPr>
          <a:lstStyle/>
          <a:p>
            <a:r>
              <a:rPr lang="en-US" altLang="zh-CN" sz="2400" dirty="0" err="1" smtClean="0"/>
              <a:t>i</a:t>
            </a:r>
            <a:endParaRPr lang="zh-CN" altLang="en-US" sz="3200" dirty="0"/>
          </a:p>
        </p:txBody>
      </p:sp>
      <p:sp>
        <p:nvSpPr>
          <p:cNvPr id="16" name="TextBox 15"/>
          <p:cNvSpPr txBox="1"/>
          <p:nvPr/>
        </p:nvSpPr>
        <p:spPr>
          <a:xfrm>
            <a:off x="6015635" y="2741434"/>
            <a:ext cx="216024" cy="461665"/>
          </a:xfrm>
          <a:prstGeom prst="rect">
            <a:avLst/>
          </a:prstGeom>
          <a:noFill/>
        </p:spPr>
        <p:txBody>
          <a:bodyPr wrap="square" rtlCol="0">
            <a:spAutoFit/>
          </a:bodyPr>
          <a:lstStyle/>
          <a:p>
            <a:r>
              <a:rPr lang="en-US" altLang="zh-CN" sz="2400" dirty="0" smtClean="0"/>
              <a:t>j</a:t>
            </a:r>
            <a:endParaRPr lang="zh-CN" altLang="en-US" sz="3200" dirty="0"/>
          </a:p>
        </p:txBody>
      </p:sp>
      <p:sp>
        <p:nvSpPr>
          <p:cNvPr id="17" name="TextBox 16"/>
          <p:cNvSpPr txBox="1"/>
          <p:nvPr/>
        </p:nvSpPr>
        <p:spPr>
          <a:xfrm>
            <a:off x="8858564" y="1526328"/>
            <a:ext cx="324036" cy="461665"/>
          </a:xfrm>
          <a:prstGeom prst="rect">
            <a:avLst/>
          </a:prstGeom>
          <a:noFill/>
        </p:spPr>
        <p:txBody>
          <a:bodyPr wrap="square" rtlCol="0">
            <a:spAutoFit/>
          </a:bodyPr>
          <a:lstStyle/>
          <a:p>
            <a:r>
              <a:rPr lang="en-US" altLang="zh-CN" sz="2400" dirty="0"/>
              <a:t>T</a:t>
            </a:r>
            <a:endParaRPr lang="zh-CN" altLang="en-US" sz="3200" dirty="0"/>
          </a:p>
        </p:txBody>
      </p:sp>
      <p:sp>
        <p:nvSpPr>
          <p:cNvPr id="18" name="TextBox 17"/>
          <p:cNvSpPr txBox="1"/>
          <p:nvPr/>
        </p:nvSpPr>
        <p:spPr>
          <a:xfrm>
            <a:off x="8592271" y="2385994"/>
            <a:ext cx="772517" cy="369332"/>
          </a:xfrm>
          <a:prstGeom prst="rect">
            <a:avLst/>
          </a:prstGeom>
          <a:noFill/>
        </p:spPr>
        <p:txBody>
          <a:bodyPr wrap="square" rtlCol="0">
            <a:spAutoFit/>
          </a:bodyPr>
          <a:lstStyle/>
          <a:p>
            <a:r>
              <a:rPr lang="en-US" altLang="zh-CN" sz="1800" dirty="0" smtClean="0"/>
              <a:t>time</a:t>
            </a:r>
            <a:endParaRPr lang="zh-CN" altLang="en-US" sz="2400" dirty="0"/>
          </a:p>
        </p:txBody>
      </p:sp>
      <p:graphicFrame>
        <p:nvGraphicFramePr>
          <p:cNvPr id="19" name="Object 18"/>
          <p:cNvGraphicFramePr>
            <a:graphicFrameLocks noChangeAspect="1"/>
          </p:cNvGraphicFramePr>
          <p:nvPr>
            <p:extLst>
              <p:ext uri="{D42A27DB-BD31-4B8C-83A1-F6EECF244321}">
                <p14:modId xmlns="" xmlns:p14="http://schemas.microsoft.com/office/powerpoint/2010/main" val="2256088264"/>
              </p:ext>
            </p:extLst>
          </p:nvPr>
        </p:nvGraphicFramePr>
        <p:xfrm>
          <a:off x="7179958" y="1175002"/>
          <a:ext cx="259319" cy="347678"/>
        </p:xfrm>
        <a:graphic>
          <a:graphicData uri="http://schemas.openxmlformats.org/presentationml/2006/ole">
            <p:oleObj spid="_x0000_s795666" name="Equation" r:id="rId3" imgW="215671" imgH="215671" progId="Equation.3">
              <p:embed/>
            </p:oleObj>
          </a:graphicData>
        </a:graphic>
      </p:graphicFrame>
      <p:graphicFrame>
        <p:nvGraphicFramePr>
          <p:cNvPr id="20" name="Object 19"/>
          <p:cNvGraphicFramePr>
            <a:graphicFrameLocks noChangeAspect="1"/>
          </p:cNvGraphicFramePr>
          <p:nvPr>
            <p:extLst>
              <p:ext uri="{D42A27DB-BD31-4B8C-83A1-F6EECF244321}">
                <p14:modId xmlns="" xmlns:p14="http://schemas.microsoft.com/office/powerpoint/2010/main" val="2221998473"/>
              </p:ext>
            </p:extLst>
          </p:nvPr>
        </p:nvGraphicFramePr>
        <p:xfrm>
          <a:off x="8345780" y="1183474"/>
          <a:ext cx="260759" cy="368808"/>
        </p:xfrm>
        <a:graphic>
          <a:graphicData uri="http://schemas.openxmlformats.org/presentationml/2006/ole">
            <p:oleObj spid="_x0000_s795667" name="Equation" r:id="rId4" imgW="215801" imgH="228462" progId="Equation.3">
              <p:embed/>
            </p:oleObj>
          </a:graphicData>
        </a:graphic>
      </p:graphicFrame>
      <p:graphicFrame>
        <p:nvGraphicFramePr>
          <p:cNvPr id="21" name="Object 20"/>
          <p:cNvGraphicFramePr>
            <a:graphicFrameLocks noChangeAspect="1"/>
          </p:cNvGraphicFramePr>
          <p:nvPr>
            <p:extLst>
              <p:ext uri="{D42A27DB-BD31-4B8C-83A1-F6EECF244321}">
                <p14:modId xmlns="" xmlns:p14="http://schemas.microsoft.com/office/powerpoint/2010/main" val="85754456"/>
              </p:ext>
            </p:extLst>
          </p:nvPr>
        </p:nvGraphicFramePr>
        <p:xfrm>
          <a:off x="6620122" y="1178650"/>
          <a:ext cx="244912" cy="347679"/>
        </p:xfrm>
        <a:graphic>
          <a:graphicData uri="http://schemas.openxmlformats.org/presentationml/2006/ole">
            <p:oleObj spid="_x0000_s795668" name="Equation" r:id="rId5" imgW="203017" imgH="215671" progId="Equation.3">
              <p:embed/>
            </p:oleObj>
          </a:graphicData>
        </a:graphic>
      </p:graphicFrame>
      <p:cxnSp>
        <p:nvCxnSpPr>
          <p:cNvPr id="22" name="Straight Arrow Connector 21"/>
          <p:cNvCxnSpPr/>
          <p:nvPr/>
        </p:nvCxnSpPr>
        <p:spPr>
          <a:xfrm>
            <a:off x="8285748" y="1567066"/>
            <a:ext cx="367124" cy="1208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610130" y="1565476"/>
            <a:ext cx="27003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82572" y="1371142"/>
            <a:ext cx="0" cy="1616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62651" y="1420407"/>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80424" y="1565476"/>
            <a:ext cx="23762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642152" y="1420407"/>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91897" y="1420407"/>
            <a:ext cx="0" cy="1518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12958" y="1355411"/>
            <a:ext cx="0" cy="1518085"/>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a:stretch>
            <a:fillRect/>
          </a:stretch>
        </p:blipFill>
        <p:spPr>
          <a:xfrm>
            <a:off x="3143886" y="2613214"/>
            <a:ext cx="1357903" cy="635721"/>
          </a:xfrm>
          <a:prstGeom prst="rect">
            <a:avLst/>
          </a:prstGeom>
        </p:spPr>
      </p:pic>
      <p:pic>
        <p:nvPicPr>
          <p:cNvPr id="31" name="Picture 30"/>
          <p:cNvPicPr>
            <a:picLocks noChangeAspect="1"/>
          </p:cNvPicPr>
          <p:nvPr/>
        </p:nvPicPr>
        <p:blipFill>
          <a:blip r:embed="rId7"/>
          <a:stretch>
            <a:fillRect/>
          </a:stretch>
        </p:blipFill>
        <p:spPr>
          <a:xfrm>
            <a:off x="1950176" y="2741434"/>
            <a:ext cx="724572" cy="379283"/>
          </a:xfrm>
          <a:prstGeom prst="rect">
            <a:avLst/>
          </a:prstGeom>
        </p:spPr>
      </p:pic>
      <p:pic>
        <p:nvPicPr>
          <p:cNvPr id="34" name="Picture 33"/>
          <p:cNvPicPr>
            <a:picLocks noChangeAspect="1"/>
          </p:cNvPicPr>
          <p:nvPr/>
        </p:nvPicPr>
        <p:blipFill>
          <a:blip r:embed="rId8"/>
          <a:stretch>
            <a:fillRect/>
          </a:stretch>
        </p:blipFill>
        <p:spPr>
          <a:xfrm>
            <a:off x="2483768" y="3637010"/>
            <a:ext cx="2821781" cy="685800"/>
          </a:xfrm>
          <a:prstGeom prst="rect">
            <a:avLst/>
          </a:prstGeom>
        </p:spPr>
      </p:pic>
      <p:pic>
        <p:nvPicPr>
          <p:cNvPr id="35" name="Picture 34"/>
          <p:cNvPicPr>
            <a:picLocks noChangeAspect="1"/>
          </p:cNvPicPr>
          <p:nvPr/>
        </p:nvPicPr>
        <p:blipFill>
          <a:blip r:embed="rId9"/>
          <a:stretch>
            <a:fillRect/>
          </a:stretch>
        </p:blipFill>
        <p:spPr>
          <a:xfrm>
            <a:off x="2058845" y="5860528"/>
            <a:ext cx="4686300" cy="781050"/>
          </a:xfrm>
          <a:prstGeom prst="rect">
            <a:avLst/>
          </a:prstGeom>
        </p:spPr>
      </p:pic>
      <p:pic>
        <p:nvPicPr>
          <p:cNvPr id="36" name="Picture 35"/>
          <p:cNvPicPr>
            <a:picLocks noChangeAspect="1"/>
          </p:cNvPicPr>
          <p:nvPr/>
        </p:nvPicPr>
        <p:blipFill>
          <a:blip r:embed="rId10"/>
          <a:stretch>
            <a:fillRect/>
          </a:stretch>
        </p:blipFill>
        <p:spPr>
          <a:xfrm>
            <a:off x="6673672" y="3242709"/>
            <a:ext cx="2273300" cy="1474402"/>
          </a:xfrm>
          <a:prstGeom prst="rect">
            <a:avLst/>
          </a:prstGeom>
        </p:spPr>
      </p:pic>
    </p:spTree>
    <p:extLst>
      <p:ext uri="{BB962C8B-B14F-4D97-AF65-F5344CB8AC3E}">
        <p14:creationId xmlns="" xmlns:p14="http://schemas.microsoft.com/office/powerpoint/2010/main" val="119889278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a:t>Online Social Network Model</a:t>
            </a:r>
            <a:endParaRPr lang="zh-CN" altLang="en-US" dirty="0"/>
          </a:p>
        </p:txBody>
      </p:sp>
      <p:sp>
        <p:nvSpPr>
          <p:cNvPr id="3" name="Content Placeholder 2"/>
          <p:cNvSpPr>
            <a:spLocks noGrp="1"/>
          </p:cNvSpPr>
          <p:nvPr>
            <p:ph idx="1"/>
          </p:nvPr>
        </p:nvSpPr>
        <p:spPr>
          <a:xfrm>
            <a:off x="107080" y="1161018"/>
            <a:ext cx="5507908" cy="4366932"/>
          </a:xfrm>
          <a:noFill/>
        </p:spPr>
        <p:txBody>
          <a:bodyPr>
            <a:normAutofit/>
          </a:bodyPr>
          <a:lstStyle/>
          <a:p>
            <a:r>
              <a:rPr lang="en-US" altLang="zh-CN" dirty="0"/>
              <a:t>Indian Buffet </a:t>
            </a:r>
            <a:r>
              <a:rPr lang="en-US" altLang="zh-CN" dirty="0" smtClean="0"/>
              <a:t>Process</a:t>
            </a:r>
          </a:p>
          <a:p>
            <a:pPr lvl="1"/>
            <a:r>
              <a:rPr lang="en-US" altLang="zh-CN" dirty="0" smtClean="0"/>
              <a:t>diner samples </a:t>
            </a:r>
            <a:r>
              <a:rPr lang="en-US" altLang="zh-CN" dirty="0"/>
              <a:t>from </a:t>
            </a:r>
            <a:r>
              <a:rPr lang="en-US" altLang="zh-CN" dirty="0" smtClean="0"/>
              <a:t>infinite dishes </a:t>
            </a:r>
          </a:p>
          <a:p>
            <a:pPr lvl="1"/>
            <a:r>
              <a:rPr lang="en-US" altLang="zh-CN" dirty="0" smtClean="0"/>
              <a:t>first </a:t>
            </a:r>
            <a:r>
              <a:rPr lang="en-US" altLang="zh-CN" dirty="0"/>
              <a:t>customer </a:t>
            </a:r>
            <a:r>
              <a:rPr lang="en-US" altLang="zh-CN" dirty="0" smtClean="0"/>
              <a:t>selects preferred dishes </a:t>
            </a:r>
          </a:p>
          <a:p>
            <a:pPr lvl="2"/>
            <a:r>
              <a:rPr lang="en-US" altLang="zh-CN" sz="2000" dirty="0" smtClean="0"/>
              <a:t>Poisson(</a:t>
            </a:r>
            <a:r>
              <a:rPr lang="el-GR" altLang="zh-CN" sz="2000" dirty="0" smtClean="0"/>
              <a:t>α</a:t>
            </a:r>
            <a:r>
              <a:rPr lang="en-US" altLang="zh-CN" sz="2000" dirty="0" smtClean="0"/>
              <a:t>) </a:t>
            </a:r>
            <a:r>
              <a:rPr lang="en-US" altLang="zh-CN" sz="2000" dirty="0"/>
              <a:t>distribution </a:t>
            </a:r>
            <a:endParaRPr lang="en-US" altLang="zh-CN" sz="2000" dirty="0" smtClean="0"/>
          </a:p>
          <a:p>
            <a:pPr lvl="1"/>
            <a:r>
              <a:rPr lang="en-US" altLang="zh-CN" dirty="0" smtClean="0"/>
              <a:t>following customers </a:t>
            </a:r>
          </a:p>
          <a:p>
            <a:pPr lvl="2"/>
            <a:r>
              <a:rPr lang="en-US" altLang="zh-CN" sz="2000" dirty="0" smtClean="0"/>
              <a:t> based on </a:t>
            </a:r>
            <a:r>
              <a:rPr lang="en-US" altLang="zh-CN" sz="2000" dirty="0"/>
              <a:t>the first customer’s </a:t>
            </a:r>
            <a:r>
              <a:rPr lang="en-US" altLang="zh-CN" sz="2000" dirty="0" smtClean="0"/>
              <a:t>feedback</a:t>
            </a:r>
          </a:p>
          <a:p>
            <a:pPr lvl="1"/>
            <a:r>
              <a:rPr lang="en-US" altLang="zh-CN" dirty="0" smtClean="0"/>
              <a:t>Popular dishes are chose by more</a:t>
            </a:r>
            <a:endParaRPr lang="en-US" altLang="zh-CN" sz="1800" dirty="0" smtClean="0"/>
          </a:p>
        </p:txBody>
      </p:sp>
      <p:graphicFrame>
        <p:nvGraphicFramePr>
          <p:cNvPr id="5" name="Table 4"/>
          <p:cNvGraphicFramePr>
            <a:graphicFrameLocks noGrp="1"/>
          </p:cNvGraphicFramePr>
          <p:nvPr>
            <p:extLst>
              <p:ext uri="{D42A27DB-BD31-4B8C-83A1-F6EECF244321}">
                <p14:modId xmlns="" xmlns:p14="http://schemas.microsoft.com/office/powerpoint/2010/main" val="4117744820"/>
              </p:ext>
            </p:extLst>
          </p:nvPr>
        </p:nvGraphicFramePr>
        <p:xfrm>
          <a:off x="5572125" y="1573543"/>
          <a:ext cx="3571873" cy="3200400"/>
        </p:xfrm>
        <a:graphic>
          <a:graphicData uri="http://schemas.openxmlformats.org/drawingml/2006/table">
            <a:tbl>
              <a:tblPr firstRow="1" firstCol="1" bandRow="1">
                <a:tableStyleId>{2D5ABB26-0587-4C30-8999-92F81FD0307C}</a:tableStyleId>
              </a:tblPr>
              <a:tblGrid>
                <a:gridCol w="297656"/>
                <a:gridCol w="297656"/>
                <a:gridCol w="297656"/>
                <a:gridCol w="297656"/>
                <a:gridCol w="297656"/>
                <a:gridCol w="297656"/>
                <a:gridCol w="297656"/>
                <a:gridCol w="297656"/>
                <a:gridCol w="297656"/>
                <a:gridCol w="297656"/>
                <a:gridCol w="366713"/>
                <a:gridCol w="228600"/>
              </a:tblGrid>
              <a:tr h="318452">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2</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3</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4</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5</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6</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7</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8</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9</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a:t>
                      </a:r>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41">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41">
                <a:tc>
                  <a:txBody>
                    <a:bodyPr/>
                    <a:lstStyle/>
                    <a:p>
                      <a:r>
                        <a:rPr lang="en-US" altLang="zh-CN" dirty="0" smtClean="0"/>
                        <a:t>2</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41">
                <a:tc>
                  <a:txBody>
                    <a:bodyPr/>
                    <a:lstStyle/>
                    <a:p>
                      <a:r>
                        <a:rPr lang="en-US" altLang="zh-CN" dirty="0" smtClean="0"/>
                        <a:t>3</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41">
                <a:tc>
                  <a:txBody>
                    <a:bodyPr/>
                    <a:lstStyle/>
                    <a:p>
                      <a:r>
                        <a:rPr lang="en-US" altLang="zh-CN" dirty="0" smtClean="0"/>
                        <a:t>4</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a:t>
                      </a:r>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41">
                <a:tc>
                  <a:txBody>
                    <a:bodyPr/>
                    <a:lstStyle/>
                    <a:p>
                      <a:r>
                        <a:rPr lang="en-US" altLang="zh-CN" dirty="0" smtClean="0"/>
                        <a:t>5</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941">
                <a:tc>
                  <a:txBody>
                    <a:bodyPr/>
                    <a:lstStyle/>
                    <a:p>
                      <a:r>
                        <a:rPr lang="en-US" altLang="zh-CN" dirty="0" smtClean="0"/>
                        <a:t>6</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0</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1</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941">
                <a:tc>
                  <a:txBody>
                    <a:bodyPr/>
                    <a:lstStyle/>
                    <a:p>
                      <a:r>
                        <a:rPr lang="en-US" altLang="zh-CN" dirty="0" smtClean="0"/>
                        <a:t>…</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zh-CN" dirty="0" smtClean="0"/>
                        <a:t>…</a:t>
                      </a:r>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zh-CN" dirty="0" smtClean="0"/>
                        <a:t>…</a:t>
                      </a:r>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6" name="TextBox 5"/>
          <p:cNvSpPr txBox="1"/>
          <p:nvPr/>
        </p:nvSpPr>
        <p:spPr>
          <a:xfrm>
            <a:off x="7098952" y="1124744"/>
            <a:ext cx="665453" cy="338554"/>
          </a:xfrm>
          <a:prstGeom prst="rect">
            <a:avLst/>
          </a:prstGeom>
          <a:noFill/>
        </p:spPr>
        <p:txBody>
          <a:bodyPr wrap="square" rtlCol="0">
            <a:spAutoFit/>
          </a:bodyPr>
          <a:lstStyle/>
          <a:p>
            <a:r>
              <a:rPr lang="en-US" altLang="zh-CN" sz="1600" b="1" dirty="0"/>
              <a:t>D</a:t>
            </a:r>
            <a:r>
              <a:rPr lang="en-US" altLang="zh-CN" sz="1600" b="1" dirty="0" smtClean="0"/>
              <a:t>ish</a:t>
            </a:r>
            <a:endParaRPr lang="zh-CN" altLang="en-US" sz="1600" b="1" dirty="0"/>
          </a:p>
        </p:txBody>
      </p:sp>
      <p:sp>
        <p:nvSpPr>
          <p:cNvPr id="7" name="TextBox 6"/>
          <p:cNvSpPr txBox="1"/>
          <p:nvPr/>
        </p:nvSpPr>
        <p:spPr>
          <a:xfrm rot="16200000">
            <a:off x="4779428" y="2872594"/>
            <a:ext cx="1057121" cy="307777"/>
          </a:xfrm>
          <a:prstGeom prst="rect">
            <a:avLst/>
          </a:prstGeom>
          <a:noFill/>
        </p:spPr>
        <p:txBody>
          <a:bodyPr wrap="square" rtlCol="0">
            <a:spAutoFit/>
          </a:bodyPr>
          <a:lstStyle/>
          <a:p>
            <a:r>
              <a:rPr lang="en-US" altLang="zh-CN" sz="1400" b="1" dirty="0" smtClean="0"/>
              <a:t>customer</a:t>
            </a:r>
            <a:endParaRPr lang="zh-CN" altLang="en-US" sz="1400" b="1" dirty="0"/>
          </a:p>
        </p:txBody>
      </p:sp>
      <p:sp>
        <p:nvSpPr>
          <p:cNvPr id="9" name="Rectangle 8"/>
          <p:cNvSpPr/>
          <p:nvPr/>
        </p:nvSpPr>
        <p:spPr>
          <a:xfrm>
            <a:off x="107080" y="4700939"/>
            <a:ext cx="9036920" cy="1384995"/>
          </a:xfrm>
          <a:prstGeom prst="rect">
            <a:avLst/>
          </a:prstGeom>
        </p:spPr>
        <p:txBody>
          <a:bodyPr wrap="square">
            <a:spAutoFit/>
          </a:bodyPr>
          <a:lstStyle/>
          <a:p>
            <a:r>
              <a:rPr lang="en-US" altLang="zh-CN" sz="1800" dirty="0" smtClean="0"/>
              <a:t>          </a:t>
            </a:r>
            <a:r>
              <a:rPr lang="en-US" altLang="zh-CN" dirty="0" smtClean="0"/>
              <a:t>content </a:t>
            </a:r>
            <a:r>
              <a:rPr lang="en-US" altLang="zh-CN" dirty="0"/>
              <a:t>selection behavior in </a:t>
            </a:r>
            <a:r>
              <a:rPr lang="en-US" altLang="zh-CN" dirty="0" err="1"/>
              <a:t>OnSN</a:t>
            </a:r>
            <a:r>
              <a:rPr lang="en-US" altLang="zh-CN" dirty="0"/>
              <a:t> </a:t>
            </a:r>
            <a:r>
              <a:rPr lang="en-US" altLang="zh-CN" dirty="0" smtClean="0"/>
              <a:t>------- dish </a:t>
            </a:r>
            <a:r>
              <a:rPr lang="en-US" altLang="zh-CN" dirty="0"/>
              <a:t>selection in an </a:t>
            </a:r>
            <a:r>
              <a:rPr lang="en-US" altLang="zh-CN" dirty="0" smtClean="0"/>
              <a:t>IBP</a:t>
            </a:r>
          </a:p>
          <a:p>
            <a:pPr algn="ctr"/>
            <a:r>
              <a:rPr lang="en-US" altLang="zh-CN" sz="2400" dirty="0" smtClean="0"/>
              <a:t>                            </a:t>
            </a:r>
            <a:r>
              <a:rPr lang="en-US" altLang="zh-CN" dirty="0" err="1" smtClean="0"/>
              <a:t>OnSN</a:t>
            </a:r>
            <a:r>
              <a:rPr lang="en-US" altLang="zh-CN" dirty="0" smtClean="0"/>
              <a:t> ------- </a:t>
            </a:r>
            <a:r>
              <a:rPr lang="en-US" altLang="zh-CN" dirty="0"/>
              <a:t>an Indian </a:t>
            </a:r>
            <a:r>
              <a:rPr lang="en-US" altLang="zh-CN" dirty="0" smtClean="0"/>
              <a:t>buffet</a:t>
            </a:r>
          </a:p>
          <a:p>
            <a:r>
              <a:rPr lang="en-US" altLang="zh-CN" dirty="0" smtClean="0"/>
              <a:t>                                           online </a:t>
            </a:r>
            <a:r>
              <a:rPr lang="en-US" altLang="zh-CN" dirty="0"/>
              <a:t>contents </a:t>
            </a:r>
            <a:r>
              <a:rPr lang="en-US" altLang="zh-CN" dirty="0" smtClean="0"/>
              <a:t>------- dishes</a:t>
            </a:r>
          </a:p>
          <a:p>
            <a:pPr algn="ctr"/>
            <a:r>
              <a:rPr lang="en-US" altLang="zh-CN" dirty="0" smtClean="0"/>
              <a:t>                  users ------- customers</a:t>
            </a:r>
            <a:endParaRPr lang="zh-CN" altLang="en-US" dirty="0"/>
          </a:p>
        </p:txBody>
      </p:sp>
    </p:spTree>
    <p:extLst>
      <p:ext uri="{BB962C8B-B14F-4D97-AF65-F5344CB8AC3E}">
        <p14:creationId xmlns="" xmlns:p14="http://schemas.microsoft.com/office/powerpoint/2010/main" val="2494800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latin typeface="+mn-lt"/>
                <a:ea typeface="黑体" pitchFamily="2" charset="-122"/>
              </a:rPr>
              <a:t>Device-to-Device Communications</a:t>
            </a:r>
            <a:endParaRPr lang="zh-CN" altLang="en-US" sz="3200" dirty="0">
              <a:latin typeface="+mn-lt"/>
              <a:ea typeface="黑体" pitchFamily="2" charset="-122"/>
            </a:endParaRPr>
          </a:p>
        </p:txBody>
      </p:sp>
      <p:sp>
        <p:nvSpPr>
          <p:cNvPr id="3" name="内容占位符 2"/>
          <p:cNvSpPr>
            <a:spLocks noGrp="1"/>
          </p:cNvSpPr>
          <p:nvPr>
            <p:ph idx="1"/>
          </p:nvPr>
        </p:nvSpPr>
        <p:spPr>
          <a:xfrm>
            <a:off x="539552" y="1214438"/>
            <a:ext cx="7852295" cy="4929187"/>
          </a:xfrm>
        </p:spPr>
        <p:txBody>
          <a:bodyPr/>
          <a:lstStyle/>
          <a:p>
            <a:r>
              <a:rPr lang="en-US" altLang="zh-CN" sz="2400" dirty="0" smtClean="0"/>
              <a:t>Peer-to-peer Communications</a:t>
            </a:r>
          </a:p>
          <a:p>
            <a:endParaRPr lang="en-US" altLang="zh-CN" sz="2400" dirty="0" smtClean="0"/>
          </a:p>
          <a:p>
            <a:endParaRPr lang="en-US" altLang="zh-CN" sz="2400" dirty="0" smtClean="0"/>
          </a:p>
          <a:p>
            <a:r>
              <a:rPr lang="en-US" altLang="zh-CN" sz="2400" dirty="0" smtClean="0"/>
              <a:t>Cooperative Communications</a:t>
            </a:r>
          </a:p>
          <a:p>
            <a:pPr lvl="1"/>
            <a:r>
              <a:rPr lang="en-US" altLang="zh-CN" dirty="0" smtClean="0"/>
              <a:t>Cooperative Mobile as Relay</a:t>
            </a:r>
          </a:p>
          <a:p>
            <a:pPr lvl="1"/>
            <a:r>
              <a:rPr lang="en-US" altLang="zh-CN" dirty="0" smtClean="0"/>
              <a:t>Cooperative Diversity</a:t>
            </a:r>
            <a:endParaRPr lang="zh-CN" altLang="zh-CN" dirty="0" smtClean="0"/>
          </a:p>
          <a:p>
            <a:endParaRPr lang="en-US" altLang="zh-CN" sz="2400" dirty="0" smtClean="0"/>
          </a:p>
          <a:p>
            <a:endParaRPr lang="en-US" altLang="zh-CN" sz="2400" dirty="0" smtClean="0"/>
          </a:p>
          <a:p>
            <a:r>
              <a:rPr lang="en-US" altLang="zh-CN" sz="2400" dirty="0" smtClean="0"/>
              <a:t>Wireless Network Coding</a:t>
            </a:r>
            <a:endParaRPr lang="zh-CN" altLang="zh-CN" sz="2400" dirty="0" smtClean="0"/>
          </a:p>
          <a:p>
            <a:endParaRPr lang="zh-CN" altLang="en-US" sz="2400" dirty="0"/>
          </a:p>
        </p:txBody>
      </p:sp>
      <p:grpSp>
        <p:nvGrpSpPr>
          <p:cNvPr id="4" name="Group 229"/>
          <p:cNvGrpSpPr>
            <a:grpSpLocks/>
          </p:cNvGrpSpPr>
          <p:nvPr/>
        </p:nvGrpSpPr>
        <p:grpSpPr bwMode="auto">
          <a:xfrm>
            <a:off x="5516830" y="2214554"/>
            <a:ext cx="2769946" cy="1614120"/>
            <a:chOff x="3271" y="1330"/>
            <a:chExt cx="1651" cy="664"/>
          </a:xfrm>
        </p:grpSpPr>
        <p:sp>
          <p:nvSpPr>
            <p:cNvPr id="5" name="Oval 2"/>
            <p:cNvSpPr>
              <a:spLocks noChangeArrowheads="1"/>
            </p:cNvSpPr>
            <p:nvPr/>
          </p:nvSpPr>
          <p:spPr bwMode="auto">
            <a:xfrm rot="643183">
              <a:off x="3271" y="1471"/>
              <a:ext cx="1651" cy="52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6" name="Oval 98"/>
            <p:cNvSpPr>
              <a:spLocks noChangeArrowheads="1"/>
            </p:cNvSpPr>
            <p:nvPr/>
          </p:nvSpPr>
          <p:spPr bwMode="auto">
            <a:xfrm rot="-482216">
              <a:off x="3596" y="1644"/>
              <a:ext cx="1275" cy="310"/>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7" name="Text Box 34"/>
            <p:cNvSpPr txBox="1">
              <a:spLocks noChangeArrowheads="1"/>
            </p:cNvSpPr>
            <p:nvPr/>
          </p:nvSpPr>
          <p:spPr bwMode="auto">
            <a:xfrm>
              <a:off x="3659" y="1502"/>
              <a:ext cx="318"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b="0">
                  <a:latin typeface="Calibri" pitchFamily="34" charset="0"/>
                </a:rPr>
                <a:t>eNB</a:t>
              </a:r>
            </a:p>
          </p:txBody>
        </p:sp>
        <p:pic>
          <p:nvPicPr>
            <p:cNvPr id="8" name="Picture 6" descr="3GPhone.png"/>
            <p:cNvPicPr>
              <a:picLocks noChangeAspect="1"/>
            </p:cNvPicPr>
            <p:nvPr/>
          </p:nvPicPr>
          <p:blipFill>
            <a:blip r:embed="rId2" cstate="print"/>
            <a:srcRect/>
            <a:stretch>
              <a:fillRect/>
            </a:stretch>
          </p:blipFill>
          <p:spPr bwMode="auto">
            <a:xfrm>
              <a:off x="4587" y="1682"/>
              <a:ext cx="170" cy="157"/>
            </a:xfrm>
            <a:prstGeom prst="rect">
              <a:avLst/>
            </a:prstGeom>
            <a:noFill/>
            <a:ln w="9525">
              <a:noFill/>
              <a:miter lim="800000"/>
              <a:headEnd/>
              <a:tailEnd/>
            </a:ln>
          </p:spPr>
        </p:pic>
        <p:pic>
          <p:nvPicPr>
            <p:cNvPr id="9" name="Picture 6" descr="3GPhone.png"/>
            <p:cNvPicPr>
              <a:picLocks noChangeAspect="1"/>
            </p:cNvPicPr>
            <p:nvPr/>
          </p:nvPicPr>
          <p:blipFill>
            <a:blip r:embed="rId2" cstate="print"/>
            <a:srcRect/>
            <a:stretch>
              <a:fillRect/>
            </a:stretch>
          </p:blipFill>
          <p:spPr bwMode="auto">
            <a:xfrm>
              <a:off x="3707" y="1785"/>
              <a:ext cx="170" cy="157"/>
            </a:xfrm>
            <a:prstGeom prst="rect">
              <a:avLst/>
            </a:prstGeom>
            <a:noFill/>
            <a:ln w="9525">
              <a:noFill/>
              <a:miter lim="800000"/>
              <a:headEnd/>
              <a:tailEnd/>
            </a:ln>
          </p:spPr>
        </p:pic>
        <p:cxnSp>
          <p:nvCxnSpPr>
            <p:cNvPr id="10" name="AutoShape 92"/>
            <p:cNvCxnSpPr>
              <a:cxnSpLocks noChangeShapeType="1"/>
            </p:cNvCxnSpPr>
            <p:nvPr/>
          </p:nvCxnSpPr>
          <p:spPr bwMode="auto">
            <a:xfrm flipH="1" flipV="1">
              <a:off x="3619" y="1607"/>
              <a:ext cx="131" cy="226"/>
            </a:xfrm>
            <a:prstGeom prst="straightConnector1">
              <a:avLst/>
            </a:prstGeom>
            <a:noFill/>
            <a:ln w="28575">
              <a:solidFill>
                <a:srgbClr val="969696"/>
              </a:solidFill>
              <a:prstDash val="sysDot"/>
              <a:round/>
              <a:headEnd type="triangle" w="med" len="med"/>
              <a:tailEnd type="triangle" w="med" len="med"/>
            </a:ln>
          </p:spPr>
        </p:cxnSp>
        <p:cxnSp>
          <p:nvCxnSpPr>
            <p:cNvPr id="11" name="AutoShape 94"/>
            <p:cNvCxnSpPr>
              <a:cxnSpLocks noChangeShapeType="1"/>
            </p:cNvCxnSpPr>
            <p:nvPr/>
          </p:nvCxnSpPr>
          <p:spPr bwMode="auto">
            <a:xfrm flipH="1" flipV="1">
              <a:off x="3619" y="1607"/>
              <a:ext cx="1053" cy="75"/>
            </a:xfrm>
            <a:prstGeom prst="straightConnector1">
              <a:avLst/>
            </a:prstGeom>
            <a:noFill/>
            <a:ln w="28575">
              <a:solidFill>
                <a:srgbClr val="969696"/>
              </a:solidFill>
              <a:prstDash val="sysDot"/>
              <a:round/>
              <a:headEnd type="triangle" w="med" len="med"/>
              <a:tailEnd type="triangle" w="med" len="med"/>
            </a:ln>
          </p:spPr>
        </p:cxnSp>
        <p:cxnSp>
          <p:nvCxnSpPr>
            <p:cNvPr id="12" name="AutoShape 95"/>
            <p:cNvCxnSpPr>
              <a:cxnSpLocks noChangeShapeType="1"/>
            </p:cNvCxnSpPr>
            <p:nvPr/>
          </p:nvCxnSpPr>
          <p:spPr bwMode="auto">
            <a:xfrm flipH="1">
              <a:off x="3835" y="1761"/>
              <a:ext cx="752" cy="151"/>
            </a:xfrm>
            <a:prstGeom prst="straightConnector1">
              <a:avLst/>
            </a:prstGeom>
            <a:noFill/>
            <a:ln w="28575">
              <a:solidFill>
                <a:srgbClr val="FF0000"/>
              </a:solidFill>
              <a:prstDash val="sysDot"/>
              <a:round/>
              <a:headEnd type="triangle" w="med" len="med"/>
              <a:tailEnd type="triangle" w="med" len="med"/>
            </a:ln>
          </p:spPr>
        </p:cxnSp>
        <p:sp>
          <p:nvSpPr>
            <p:cNvPr id="13" name="Text Box 38"/>
            <p:cNvSpPr txBox="1">
              <a:spLocks noChangeArrowheads="1"/>
            </p:cNvSpPr>
            <p:nvPr/>
          </p:nvSpPr>
          <p:spPr bwMode="auto">
            <a:xfrm>
              <a:off x="4122" y="1837"/>
              <a:ext cx="370"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endParaRPr lang="zh-CN" altLang="zh-CN" sz="1200" b="0">
                <a:latin typeface="Calibri" pitchFamily="34" charset="0"/>
              </a:endParaRPr>
            </a:p>
          </p:txBody>
        </p:sp>
        <p:grpSp>
          <p:nvGrpSpPr>
            <p:cNvPr id="14" name="Group 188"/>
            <p:cNvGrpSpPr>
              <a:grpSpLocks noChangeAspect="1"/>
            </p:cNvGrpSpPr>
            <p:nvPr/>
          </p:nvGrpSpPr>
          <p:grpSpPr bwMode="auto">
            <a:xfrm>
              <a:off x="3613" y="1330"/>
              <a:ext cx="94" cy="277"/>
              <a:chOff x="4850" y="1255"/>
              <a:chExt cx="303" cy="873"/>
            </a:xfrm>
          </p:grpSpPr>
          <p:grpSp>
            <p:nvGrpSpPr>
              <p:cNvPr id="15" name="Group 189"/>
              <p:cNvGrpSpPr>
                <a:grpSpLocks noChangeAspect="1"/>
              </p:cNvGrpSpPr>
              <p:nvPr/>
            </p:nvGrpSpPr>
            <p:grpSpPr bwMode="auto">
              <a:xfrm>
                <a:off x="4850" y="1255"/>
                <a:ext cx="303" cy="873"/>
                <a:chOff x="4850" y="1255"/>
                <a:chExt cx="303" cy="873"/>
              </a:xfrm>
            </p:grpSpPr>
            <p:sp>
              <p:nvSpPr>
                <p:cNvPr id="64"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65"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66"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67"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68" name="Group 194"/>
                <p:cNvGrpSpPr>
                  <a:grpSpLocks noChangeAspect="1"/>
                </p:cNvGrpSpPr>
                <p:nvPr/>
              </p:nvGrpSpPr>
              <p:grpSpPr bwMode="auto">
                <a:xfrm>
                  <a:off x="4850" y="1293"/>
                  <a:ext cx="48" cy="293"/>
                  <a:chOff x="4850" y="1293"/>
                  <a:chExt cx="48" cy="293"/>
                </a:xfrm>
              </p:grpSpPr>
              <p:sp>
                <p:nvSpPr>
                  <p:cNvPr id="86"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7"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69" name="Group 197"/>
                <p:cNvGrpSpPr>
                  <a:grpSpLocks noChangeAspect="1"/>
                </p:cNvGrpSpPr>
                <p:nvPr/>
              </p:nvGrpSpPr>
              <p:grpSpPr bwMode="auto">
                <a:xfrm>
                  <a:off x="5105" y="1295"/>
                  <a:ext cx="48" cy="293"/>
                  <a:chOff x="5105" y="1295"/>
                  <a:chExt cx="48" cy="293"/>
                </a:xfrm>
              </p:grpSpPr>
              <p:sp>
                <p:nvSpPr>
                  <p:cNvPr id="84"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5"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70"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71"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72" name="Group 202"/>
                <p:cNvGrpSpPr>
                  <a:grpSpLocks noChangeAspect="1"/>
                </p:cNvGrpSpPr>
                <p:nvPr/>
              </p:nvGrpSpPr>
              <p:grpSpPr bwMode="auto">
                <a:xfrm>
                  <a:off x="4948" y="1255"/>
                  <a:ext cx="48" cy="293"/>
                  <a:chOff x="4948" y="1255"/>
                  <a:chExt cx="48" cy="293"/>
                </a:xfrm>
              </p:grpSpPr>
              <p:sp>
                <p:nvSpPr>
                  <p:cNvPr id="82"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3"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73"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74"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75"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76"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77"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78"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79"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80"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81"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6"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9"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0" name="Group 218"/>
              <p:cNvGrpSpPr>
                <a:grpSpLocks noChangeAspect="1"/>
              </p:cNvGrpSpPr>
              <p:nvPr/>
            </p:nvGrpSpPr>
            <p:grpSpPr bwMode="auto">
              <a:xfrm>
                <a:off x="4850" y="1293"/>
                <a:ext cx="48" cy="293"/>
                <a:chOff x="4850" y="1293"/>
                <a:chExt cx="48" cy="293"/>
              </a:xfrm>
            </p:grpSpPr>
            <p:sp>
              <p:nvSpPr>
                <p:cNvPr id="6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1" name="Group 221"/>
              <p:cNvGrpSpPr>
                <a:grpSpLocks noChangeAspect="1"/>
              </p:cNvGrpSpPr>
              <p:nvPr/>
            </p:nvGrpSpPr>
            <p:grpSpPr bwMode="auto">
              <a:xfrm>
                <a:off x="5105" y="1295"/>
                <a:ext cx="48" cy="293"/>
                <a:chOff x="5105" y="1295"/>
                <a:chExt cx="48" cy="293"/>
              </a:xfrm>
            </p:grpSpPr>
            <p:sp>
              <p:nvSpPr>
                <p:cNvPr id="60"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1"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2"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3"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4" name="Group 226"/>
              <p:cNvGrpSpPr>
                <a:grpSpLocks noChangeAspect="1"/>
              </p:cNvGrpSpPr>
              <p:nvPr/>
            </p:nvGrpSpPr>
            <p:grpSpPr bwMode="auto">
              <a:xfrm>
                <a:off x="4948" y="1255"/>
                <a:ext cx="48" cy="293"/>
                <a:chOff x="4948" y="1255"/>
                <a:chExt cx="48" cy="293"/>
              </a:xfrm>
            </p:grpSpPr>
            <p:sp>
              <p:nvSpPr>
                <p:cNvPr id="58"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9"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5"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6"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7"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8"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9"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30"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31"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32"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33"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34"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35"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36"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37"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38" name="Group 242"/>
              <p:cNvGrpSpPr>
                <a:grpSpLocks noChangeAspect="1"/>
              </p:cNvGrpSpPr>
              <p:nvPr/>
            </p:nvGrpSpPr>
            <p:grpSpPr bwMode="auto">
              <a:xfrm>
                <a:off x="4850" y="1293"/>
                <a:ext cx="48" cy="293"/>
                <a:chOff x="4850" y="1293"/>
                <a:chExt cx="48" cy="293"/>
              </a:xfrm>
            </p:grpSpPr>
            <p:sp>
              <p:nvSpPr>
                <p:cNvPr id="5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39" name="Group 245"/>
              <p:cNvGrpSpPr>
                <a:grpSpLocks noChangeAspect="1"/>
              </p:cNvGrpSpPr>
              <p:nvPr/>
            </p:nvGrpSpPr>
            <p:grpSpPr bwMode="auto">
              <a:xfrm>
                <a:off x="5105" y="1295"/>
                <a:ext cx="48" cy="293"/>
                <a:chOff x="5105" y="1295"/>
                <a:chExt cx="48" cy="293"/>
              </a:xfrm>
            </p:grpSpPr>
            <p:sp>
              <p:nvSpPr>
                <p:cNvPr id="54"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5"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0"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41"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42" name="Group 250"/>
              <p:cNvGrpSpPr>
                <a:grpSpLocks noChangeAspect="1"/>
              </p:cNvGrpSpPr>
              <p:nvPr/>
            </p:nvGrpSpPr>
            <p:grpSpPr bwMode="auto">
              <a:xfrm>
                <a:off x="4948" y="1255"/>
                <a:ext cx="48" cy="293"/>
                <a:chOff x="4948" y="1255"/>
                <a:chExt cx="48" cy="293"/>
              </a:xfrm>
            </p:grpSpPr>
            <p:sp>
              <p:nvSpPr>
                <p:cNvPr id="52"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3"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3"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44"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45"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46"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47"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48"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49"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50"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51"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grpSp>
        <p:nvGrpSpPr>
          <p:cNvPr id="88" name="Group 351"/>
          <p:cNvGrpSpPr>
            <a:grpSpLocks/>
          </p:cNvGrpSpPr>
          <p:nvPr/>
        </p:nvGrpSpPr>
        <p:grpSpPr bwMode="auto">
          <a:xfrm>
            <a:off x="5277974" y="4286256"/>
            <a:ext cx="3365992" cy="2328577"/>
            <a:chOff x="1246" y="1836"/>
            <a:chExt cx="1880" cy="1310"/>
          </a:xfrm>
        </p:grpSpPr>
        <p:sp>
          <p:nvSpPr>
            <p:cNvPr id="89" name="Oval 159"/>
            <p:cNvSpPr>
              <a:spLocks noChangeArrowheads="1"/>
            </p:cNvSpPr>
            <p:nvPr/>
          </p:nvSpPr>
          <p:spPr bwMode="auto">
            <a:xfrm rot="181240">
              <a:off x="1335" y="2311"/>
              <a:ext cx="1679" cy="835"/>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0" name="Oval 164"/>
            <p:cNvSpPr>
              <a:spLocks noChangeArrowheads="1"/>
            </p:cNvSpPr>
            <p:nvPr/>
          </p:nvSpPr>
          <p:spPr bwMode="auto">
            <a:xfrm>
              <a:off x="1246" y="2560"/>
              <a:ext cx="1089" cy="544"/>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1" name="Oval 166"/>
            <p:cNvSpPr>
              <a:spLocks noChangeArrowheads="1"/>
            </p:cNvSpPr>
            <p:nvPr/>
          </p:nvSpPr>
          <p:spPr bwMode="auto">
            <a:xfrm>
              <a:off x="1972" y="2560"/>
              <a:ext cx="1089" cy="544"/>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92" name="Picture 6" descr="3GPhone.png"/>
            <p:cNvPicPr preferRelativeResize="0">
              <a:picLocks noChangeAspect="1"/>
            </p:cNvPicPr>
            <p:nvPr/>
          </p:nvPicPr>
          <p:blipFill>
            <a:blip r:embed="rId3" cstate="print"/>
            <a:srcRect/>
            <a:stretch>
              <a:fillRect/>
            </a:stretch>
          </p:blipFill>
          <p:spPr bwMode="auto">
            <a:xfrm>
              <a:off x="1340" y="2695"/>
              <a:ext cx="224" cy="318"/>
            </a:xfrm>
            <a:prstGeom prst="rect">
              <a:avLst/>
            </a:prstGeom>
            <a:noFill/>
            <a:ln w="9525">
              <a:noFill/>
              <a:miter lim="800000"/>
              <a:headEnd/>
              <a:tailEnd/>
            </a:ln>
          </p:spPr>
        </p:pic>
        <p:pic>
          <p:nvPicPr>
            <p:cNvPr id="94" name="Picture 6" descr="3GPhone.png"/>
            <p:cNvPicPr preferRelativeResize="0">
              <a:picLocks noChangeAspect="1"/>
            </p:cNvPicPr>
            <p:nvPr/>
          </p:nvPicPr>
          <p:blipFill>
            <a:blip r:embed="rId3" cstate="print"/>
            <a:srcRect/>
            <a:stretch>
              <a:fillRect/>
            </a:stretch>
          </p:blipFill>
          <p:spPr bwMode="auto">
            <a:xfrm>
              <a:off x="2020" y="2695"/>
              <a:ext cx="224" cy="318"/>
            </a:xfrm>
            <a:prstGeom prst="rect">
              <a:avLst/>
            </a:prstGeom>
            <a:noFill/>
            <a:ln w="9525">
              <a:noFill/>
              <a:miter lim="800000"/>
              <a:headEnd/>
              <a:tailEnd/>
            </a:ln>
          </p:spPr>
        </p:pic>
        <p:pic>
          <p:nvPicPr>
            <p:cNvPr id="95" name="Picture 6" descr="3GPhone.png"/>
            <p:cNvPicPr preferRelativeResize="0">
              <a:picLocks noChangeAspect="1"/>
            </p:cNvPicPr>
            <p:nvPr/>
          </p:nvPicPr>
          <p:blipFill>
            <a:blip r:embed="rId3" cstate="print"/>
            <a:srcRect/>
            <a:stretch>
              <a:fillRect/>
            </a:stretch>
          </p:blipFill>
          <p:spPr bwMode="auto">
            <a:xfrm>
              <a:off x="2746" y="2696"/>
              <a:ext cx="224" cy="318"/>
            </a:xfrm>
            <a:prstGeom prst="rect">
              <a:avLst/>
            </a:prstGeom>
            <a:noFill/>
            <a:ln w="9525">
              <a:noFill/>
              <a:miter lim="800000"/>
              <a:headEnd/>
              <a:tailEnd/>
            </a:ln>
          </p:spPr>
        </p:pic>
        <p:cxnSp>
          <p:nvCxnSpPr>
            <p:cNvPr id="96" name="AutoShape 152"/>
            <p:cNvCxnSpPr>
              <a:cxnSpLocks noChangeShapeType="1"/>
            </p:cNvCxnSpPr>
            <p:nvPr/>
          </p:nvCxnSpPr>
          <p:spPr bwMode="auto">
            <a:xfrm>
              <a:off x="1564" y="2854"/>
              <a:ext cx="456" cy="0"/>
            </a:xfrm>
            <a:prstGeom prst="straightConnector1">
              <a:avLst/>
            </a:prstGeom>
            <a:noFill/>
            <a:ln w="28575">
              <a:solidFill>
                <a:srgbClr val="FF0000"/>
              </a:solidFill>
              <a:prstDash val="sysDot"/>
              <a:round/>
              <a:headEnd type="triangle" w="med" len="med"/>
              <a:tailEnd type="triangle" w="med" len="med"/>
            </a:ln>
          </p:spPr>
        </p:cxnSp>
        <p:cxnSp>
          <p:nvCxnSpPr>
            <p:cNvPr id="97" name="AutoShape 153"/>
            <p:cNvCxnSpPr>
              <a:cxnSpLocks noChangeShapeType="1"/>
            </p:cNvCxnSpPr>
            <p:nvPr/>
          </p:nvCxnSpPr>
          <p:spPr bwMode="auto">
            <a:xfrm>
              <a:off x="2244" y="2854"/>
              <a:ext cx="502" cy="1"/>
            </a:xfrm>
            <a:prstGeom prst="straightConnector1">
              <a:avLst/>
            </a:prstGeom>
            <a:noFill/>
            <a:ln w="28575">
              <a:solidFill>
                <a:srgbClr val="FF0000"/>
              </a:solidFill>
              <a:prstDash val="sysDot"/>
              <a:round/>
              <a:headEnd type="triangle" w="med" len="med"/>
              <a:tailEnd type="triangle" w="med" len="med"/>
            </a:ln>
          </p:spPr>
        </p:cxnSp>
        <p:cxnSp>
          <p:nvCxnSpPr>
            <p:cNvPr id="98" name="AutoShape 154"/>
            <p:cNvCxnSpPr>
              <a:cxnSpLocks noChangeShapeType="1"/>
              <a:stCxn id="103" idx="0"/>
            </p:cNvCxnSpPr>
            <p:nvPr/>
          </p:nvCxnSpPr>
          <p:spPr bwMode="auto">
            <a:xfrm flipV="1">
              <a:off x="1495" y="2225"/>
              <a:ext cx="527" cy="471"/>
            </a:xfrm>
            <a:prstGeom prst="straightConnector1">
              <a:avLst/>
            </a:prstGeom>
            <a:noFill/>
            <a:ln w="28575">
              <a:solidFill>
                <a:srgbClr val="969696"/>
              </a:solidFill>
              <a:prstDash val="sysDot"/>
              <a:round/>
              <a:headEnd type="triangle" w="med" len="med"/>
              <a:tailEnd type="triangle" w="med" len="med"/>
            </a:ln>
          </p:spPr>
        </p:cxnSp>
        <p:cxnSp>
          <p:nvCxnSpPr>
            <p:cNvPr id="99" name="AutoShape 155"/>
            <p:cNvCxnSpPr>
              <a:cxnSpLocks noChangeShapeType="1"/>
              <a:stCxn id="104" idx="0"/>
            </p:cNvCxnSpPr>
            <p:nvPr/>
          </p:nvCxnSpPr>
          <p:spPr bwMode="auto">
            <a:xfrm flipH="1" flipV="1">
              <a:off x="2078" y="2287"/>
              <a:ext cx="97" cy="409"/>
            </a:xfrm>
            <a:prstGeom prst="straightConnector1">
              <a:avLst/>
            </a:prstGeom>
            <a:noFill/>
            <a:ln w="28575">
              <a:solidFill>
                <a:srgbClr val="969696"/>
              </a:solidFill>
              <a:prstDash val="sysDot"/>
              <a:round/>
              <a:headEnd type="triangle" w="med" len="med"/>
              <a:tailEnd type="triangle" w="med" len="med"/>
            </a:ln>
          </p:spPr>
        </p:cxnSp>
        <p:cxnSp>
          <p:nvCxnSpPr>
            <p:cNvPr id="100" name="AutoShape 156"/>
            <p:cNvCxnSpPr>
              <a:cxnSpLocks noChangeShapeType="1"/>
              <a:stCxn id="105" idx="0"/>
              <a:endCxn id="149" idx="0"/>
            </p:cNvCxnSpPr>
            <p:nvPr/>
          </p:nvCxnSpPr>
          <p:spPr bwMode="auto">
            <a:xfrm flipH="1" flipV="1">
              <a:off x="2029" y="2254"/>
              <a:ext cx="872" cy="442"/>
            </a:xfrm>
            <a:prstGeom prst="straightConnector1">
              <a:avLst/>
            </a:prstGeom>
            <a:noFill/>
            <a:ln w="28575">
              <a:solidFill>
                <a:srgbClr val="969696"/>
              </a:solidFill>
              <a:prstDash val="sysDot"/>
              <a:round/>
              <a:headEnd type="triangle" w="med" len="med"/>
              <a:tailEnd type="triangle" w="med" len="med"/>
            </a:ln>
          </p:spPr>
        </p:cxnSp>
        <p:sp>
          <p:nvSpPr>
            <p:cNvPr id="101" name="Text Box 169"/>
            <p:cNvSpPr txBox="1">
              <a:spLocks noChangeArrowheads="1"/>
            </p:cNvSpPr>
            <p:nvPr/>
          </p:nvSpPr>
          <p:spPr bwMode="auto">
            <a:xfrm>
              <a:off x="1736" y="2091"/>
              <a:ext cx="363" cy="192"/>
            </a:xfrm>
            <a:prstGeom prst="rect">
              <a:avLst/>
            </a:prstGeom>
            <a:noFill/>
            <a:ln w="9525">
              <a:noFill/>
              <a:miter lim="800000"/>
              <a:headEnd/>
              <a:tailEnd/>
            </a:ln>
            <a:effectLst>
              <a:prstShdw prst="shdw17" dist="17961" dir="2700000">
                <a:srgbClr val="2F4D71"/>
              </a:prstShdw>
            </a:effectLst>
          </p:spPr>
          <p:txBody>
            <a:bodyPr/>
            <a:lstStyle/>
            <a:p>
              <a:pPr>
                <a:spcBef>
                  <a:spcPct val="50000"/>
                </a:spcBef>
              </a:pPr>
              <a:r>
                <a:rPr lang="en-US" altLang="zh-CN" sz="1200" b="0">
                  <a:latin typeface="Calibri" pitchFamily="34" charset="0"/>
                </a:rPr>
                <a:t>NB</a:t>
              </a:r>
            </a:p>
          </p:txBody>
        </p:sp>
        <p:sp>
          <p:nvSpPr>
            <p:cNvPr id="102" name="Text Box 170"/>
            <p:cNvSpPr txBox="1">
              <a:spLocks noChangeArrowheads="1"/>
            </p:cNvSpPr>
            <p:nvPr/>
          </p:nvSpPr>
          <p:spPr bwMode="auto">
            <a:xfrm>
              <a:off x="2763" y="2454"/>
              <a:ext cx="363" cy="192"/>
            </a:xfrm>
            <a:prstGeom prst="rect">
              <a:avLst/>
            </a:prstGeom>
            <a:noFill/>
            <a:ln w="9525">
              <a:noFill/>
              <a:miter lim="800000"/>
              <a:headEnd/>
              <a:tailEnd/>
            </a:ln>
            <a:effectLst>
              <a:prstShdw prst="shdw17" dist="17961" dir="2700000">
                <a:srgbClr val="2F4D71"/>
              </a:prstShdw>
            </a:effectLst>
          </p:spPr>
          <p:txBody>
            <a:bodyPr/>
            <a:lstStyle/>
            <a:p>
              <a:pPr>
                <a:spcBef>
                  <a:spcPct val="50000"/>
                </a:spcBef>
              </a:pPr>
              <a:r>
                <a:rPr lang="en-US" altLang="zh-CN" sz="1200" b="0">
                  <a:latin typeface="Calibri" pitchFamily="34" charset="0"/>
                </a:rPr>
                <a:t>NB</a:t>
              </a:r>
            </a:p>
          </p:txBody>
        </p:sp>
        <p:sp>
          <p:nvSpPr>
            <p:cNvPr id="103" name="Text Box 172"/>
            <p:cNvSpPr txBox="1">
              <a:spLocks noChangeArrowheads="1"/>
            </p:cNvSpPr>
            <p:nvPr/>
          </p:nvSpPr>
          <p:spPr bwMode="auto">
            <a:xfrm>
              <a:off x="1382"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A</a:t>
              </a:r>
            </a:p>
          </p:txBody>
        </p:sp>
        <p:sp>
          <p:nvSpPr>
            <p:cNvPr id="104" name="Text Box 172"/>
            <p:cNvSpPr txBox="1">
              <a:spLocks noChangeArrowheads="1"/>
            </p:cNvSpPr>
            <p:nvPr/>
          </p:nvSpPr>
          <p:spPr bwMode="auto">
            <a:xfrm>
              <a:off x="2062"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B</a:t>
              </a:r>
            </a:p>
          </p:txBody>
        </p:sp>
        <p:sp>
          <p:nvSpPr>
            <p:cNvPr id="105" name="Text Box 172"/>
            <p:cNvSpPr txBox="1">
              <a:spLocks noChangeArrowheads="1"/>
            </p:cNvSpPr>
            <p:nvPr/>
          </p:nvSpPr>
          <p:spPr bwMode="auto">
            <a:xfrm>
              <a:off x="2788" y="2696"/>
              <a:ext cx="226" cy="192"/>
            </a:xfrm>
            <a:prstGeom prst="rect">
              <a:avLst/>
            </a:prstGeom>
            <a:noFill/>
            <a:ln w="9525">
              <a:noFill/>
              <a:miter lim="800000"/>
              <a:headEnd/>
              <a:tailEnd/>
            </a:ln>
            <a:effectLst>
              <a:prstShdw prst="shdw17" dist="17961" dir="2700000">
                <a:srgbClr val="2F4D71"/>
              </a:prstShdw>
            </a:effec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zh-CN" sz="1400" b="0">
                  <a:latin typeface="Calibri" pitchFamily="34" charset="0"/>
                </a:rPr>
                <a:t>C</a:t>
              </a:r>
            </a:p>
          </p:txBody>
        </p:sp>
        <p:sp>
          <p:nvSpPr>
            <p:cNvPr id="106" name="AutoShape 109"/>
            <p:cNvSpPr>
              <a:spLocks noChangeArrowheads="1"/>
            </p:cNvSpPr>
            <p:nvPr/>
          </p:nvSpPr>
          <p:spPr bwMode="auto">
            <a:xfrm>
              <a:off x="1723" y="2794"/>
              <a:ext cx="136" cy="91"/>
            </a:xfrm>
            <a:prstGeom prst="foldedCorner">
              <a:avLst>
                <a:gd name="adj" fmla="val 37500"/>
              </a:avLst>
            </a:prstGeom>
            <a:gradFill rotWithShape="1">
              <a:gsLst>
                <a:gs pos="0">
                  <a:srgbClr val="99FF66"/>
                </a:gs>
                <a:gs pos="100000">
                  <a:srgbClr val="F5FFE6"/>
                </a:gs>
              </a:gsLst>
              <a:lin ang="5400000" scaled="1"/>
            </a:gradFill>
            <a:ln w="9525">
              <a:solidFill>
                <a:srgbClr val="008000"/>
              </a:solidFill>
              <a:round/>
              <a:headEnd/>
              <a:tailEnd/>
            </a:ln>
            <a:effectLst>
              <a:outerShdw dist="20000" dir="5400000" rotWithShape="0">
                <a:srgbClr val="000000">
                  <a:alpha val="37999"/>
                </a:srgbClr>
              </a:outerShdw>
            </a:effectLst>
          </p:spPr>
          <p:txBody>
            <a:bodyPr lIns="54000" rIns="54000"/>
            <a:lstStyle/>
            <a:p>
              <a:pPr>
                <a:defRPr/>
              </a:pPr>
              <a:endParaRPr lang="zh-CN" altLang="en-US" b="0">
                <a:ea typeface="宋体" charset="-122"/>
              </a:endParaRPr>
            </a:p>
          </p:txBody>
        </p:sp>
        <p:sp>
          <p:nvSpPr>
            <p:cNvPr id="107" name="AutoShape 119"/>
            <p:cNvSpPr>
              <a:spLocks noChangeArrowheads="1"/>
            </p:cNvSpPr>
            <p:nvPr/>
          </p:nvSpPr>
          <p:spPr bwMode="auto">
            <a:xfrm>
              <a:off x="2425" y="2786"/>
              <a:ext cx="136" cy="91"/>
            </a:xfrm>
            <a:prstGeom prst="foldedCorner">
              <a:avLst>
                <a:gd name="adj" fmla="val 37500"/>
              </a:avLst>
            </a:prstGeom>
            <a:gradFill rotWithShape="1">
              <a:gsLst>
                <a:gs pos="0">
                  <a:srgbClr val="99FF66"/>
                </a:gs>
                <a:gs pos="100000">
                  <a:srgbClr val="F5FFE6"/>
                </a:gs>
              </a:gsLst>
              <a:lin ang="5400000" scaled="1"/>
            </a:gradFill>
            <a:ln w="9525">
              <a:solidFill>
                <a:srgbClr val="008000"/>
              </a:solidFill>
              <a:round/>
              <a:headEnd/>
              <a:tailEnd/>
            </a:ln>
            <a:effectLst>
              <a:outerShdw dist="20000" dir="5400000" rotWithShape="0">
                <a:srgbClr val="000000">
                  <a:alpha val="37999"/>
                </a:srgbClr>
              </a:outerShdw>
            </a:effectLst>
          </p:spPr>
          <p:txBody>
            <a:bodyPr lIns="54000" rIns="54000"/>
            <a:lstStyle/>
            <a:p>
              <a:pPr>
                <a:defRPr/>
              </a:pPr>
              <a:endParaRPr lang="zh-CN" altLang="en-US" b="0">
                <a:ea typeface="宋体" charset="-122"/>
              </a:endParaRPr>
            </a:p>
          </p:txBody>
        </p:sp>
        <p:grpSp>
          <p:nvGrpSpPr>
            <p:cNvPr id="108" name="Group 188"/>
            <p:cNvGrpSpPr>
              <a:grpSpLocks noChangeAspect="1"/>
            </p:cNvGrpSpPr>
            <p:nvPr/>
          </p:nvGrpSpPr>
          <p:grpSpPr bwMode="auto">
            <a:xfrm>
              <a:off x="1939" y="1836"/>
              <a:ext cx="170" cy="503"/>
              <a:chOff x="4850" y="1255"/>
              <a:chExt cx="303" cy="873"/>
            </a:xfrm>
          </p:grpSpPr>
          <p:grpSp>
            <p:nvGrpSpPr>
              <p:cNvPr id="117" name="Group 189"/>
              <p:cNvGrpSpPr>
                <a:grpSpLocks noChangeAspect="1"/>
              </p:cNvGrpSpPr>
              <p:nvPr/>
            </p:nvGrpSpPr>
            <p:grpSpPr bwMode="auto">
              <a:xfrm>
                <a:off x="4850" y="1255"/>
                <a:ext cx="303" cy="873"/>
                <a:chOff x="4850" y="1255"/>
                <a:chExt cx="303" cy="873"/>
              </a:xfrm>
            </p:grpSpPr>
            <p:sp>
              <p:nvSpPr>
                <p:cNvPr id="166"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67"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68"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69"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0" name="Group 194"/>
                <p:cNvGrpSpPr>
                  <a:grpSpLocks noChangeAspect="1"/>
                </p:cNvGrpSpPr>
                <p:nvPr/>
              </p:nvGrpSpPr>
              <p:grpSpPr bwMode="auto">
                <a:xfrm>
                  <a:off x="4850" y="1293"/>
                  <a:ext cx="48" cy="293"/>
                  <a:chOff x="4850" y="1293"/>
                  <a:chExt cx="48" cy="293"/>
                </a:xfrm>
              </p:grpSpPr>
              <p:sp>
                <p:nvSpPr>
                  <p:cNvPr id="188"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89"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71" name="Group 197"/>
                <p:cNvGrpSpPr>
                  <a:grpSpLocks noChangeAspect="1"/>
                </p:cNvGrpSpPr>
                <p:nvPr/>
              </p:nvGrpSpPr>
              <p:grpSpPr bwMode="auto">
                <a:xfrm>
                  <a:off x="5105" y="1295"/>
                  <a:ext cx="48" cy="293"/>
                  <a:chOff x="5105" y="1295"/>
                  <a:chExt cx="48" cy="293"/>
                </a:xfrm>
              </p:grpSpPr>
              <p:sp>
                <p:nvSpPr>
                  <p:cNvPr id="186"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87"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2"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73"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74" name="Group 202"/>
                <p:cNvGrpSpPr>
                  <a:grpSpLocks noChangeAspect="1"/>
                </p:cNvGrpSpPr>
                <p:nvPr/>
              </p:nvGrpSpPr>
              <p:grpSpPr bwMode="auto">
                <a:xfrm>
                  <a:off x="4948" y="1255"/>
                  <a:ext cx="48" cy="293"/>
                  <a:chOff x="4948" y="1255"/>
                  <a:chExt cx="48" cy="293"/>
                </a:xfrm>
              </p:grpSpPr>
              <p:sp>
                <p:nvSpPr>
                  <p:cNvPr id="184"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85"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75"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76"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7"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8"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9"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80"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81"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82"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83"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18"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19"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20"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21"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22" name="Group 218"/>
              <p:cNvGrpSpPr>
                <a:grpSpLocks noChangeAspect="1"/>
              </p:cNvGrpSpPr>
              <p:nvPr/>
            </p:nvGrpSpPr>
            <p:grpSpPr bwMode="auto">
              <a:xfrm>
                <a:off x="4850" y="1293"/>
                <a:ext cx="48" cy="293"/>
                <a:chOff x="4850" y="1293"/>
                <a:chExt cx="48" cy="293"/>
              </a:xfrm>
            </p:grpSpPr>
            <p:sp>
              <p:nvSpPr>
                <p:cNvPr id="164"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65"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23" name="Group 221"/>
              <p:cNvGrpSpPr>
                <a:grpSpLocks noChangeAspect="1"/>
              </p:cNvGrpSpPr>
              <p:nvPr/>
            </p:nvGrpSpPr>
            <p:grpSpPr bwMode="auto">
              <a:xfrm>
                <a:off x="5105" y="1295"/>
                <a:ext cx="48" cy="293"/>
                <a:chOff x="5105" y="1295"/>
                <a:chExt cx="48" cy="293"/>
              </a:xfrm>
            </p:grpSpPr>
            <p:sp>
              <p:nvSpPr>
                <p:cNvPr id="162"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63"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24"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25"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26" name="Group 226"/>
              <p:cNvGrpSpPr>
                <a:grpSpLocks noChangeAspect="1"/>
              </p:cNvGrpSpPr>
              <p:nvPr/>
            </p:nvGrpSpPr>
            <p:grpSpPr bwMode="auto">
              <a:xfrm>
                <a:off x="4948" y="1255"/>
                <a:ext cx="48" cy="293"/>
                <a:chOff x="4948" y="1255"/>
                <a:chExt cx="48" cy="293"/>
              </a:xfrm>
            </p:grpSpPr>
            <p:sp>
              <p:nvSpPr>
                <p:cNvPr id="160"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61"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27"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28"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29"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30"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31"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32"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33"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34"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35"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36"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37"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38"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39"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40" name="Group 242"/>
              <p:cNvGrpSpPr>
                <a:grpSpLocks noChangeAspect="1"/>
              </p:cNvGrpSpPr>
              <p:nvPr/>
            </p:nvGrpSpPr>
            <p:grpSpPr bwMode="auto">
              <a:xfrm>
                <a:off x="4850" y="1293"/>
                <a:ext cx="48" cy="293"/>
                <a:chOff x="4850" y="1293"/>
                <a:chExt cx="48" cy="293"/>
              </a:xfrm>
            </p:grpSpPr>
            <p:sp>
              <p:nvSpPr>
                <p:cNvPr id="158"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9"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41" name="Group 245"/>
              <p:cNvGrpSpPr>
                <a:grpSpLocks noChangeAspect="1"/>
              </p:cNvGrpSpPr>
              <p:nvPr/>
            </p:nvGrpSpPr>
            <p:grpSpPr bwMode="auto">
              <a:xfrm>
                <a:off x="5105" y="1295"/>
                <a:ext cx="48" cy="293"/>
                <a:chOff x="5105" y="1295"/>
                <a:chExt cx="48" cy="293"/>
              </a:xfrm>
            </p:grpSpPr>
            <p:sp>
              <p:nvSpPr>
                <p:cNvPr id="156"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7"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42"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43"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44" name="Group 250"/>
              <p:cNvGrpSpPr>
                <a:grpSpLocks noChangeAspect="1"/>
              </p:cNvGrpSpPr>
              <p:nvPr/>
            </p:nvGrpSpPr>
            <p:grpSpPr bwMode="auto">
              <a:xfrm>
                <a:off x="4948" y="1255"/>
                <a:ext cx="48" cy="293"/>
                <a:chOff x="4948" y="1255"/>
                <a:chExt cx="48" cy="293"/>
              </a:xfrm>
            </p:grpSpPr>
            <p:sp>
              <p:nvSpPr>
                <p:cNvPr id="154"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5"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45"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46"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47"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48"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49"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50"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51"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52"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53"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9" name="AutoShape 124"/>
            <p:cNvSpPr>
              <a:spLocks noChangeArrowheads="1"/>
            </p:cNvSpPr>
            <p:nvPr/>
          </p:nvSpPr>
          <p:spPr bwMode="auto">
            <a:xfrm>
              <a:off x="1698" y="2410"/>
              <a:ext cx="136" cy="91"/>
            </a:xfrm>
            <a:prstGeom prst="foldedCorner">
              <a:avLst>
                <a:gd name="adj" fmla="val 37500"/>
              </a:avLst>
            </a:prstGeom>
            <a:gradFill rotWithShape="1">
              <a:gsLst>
                <a:gs pos="0">
                  <a:srgbClr val="FFFF66"/>
                </a:gs>
                <a:gs pos="100000">
                  <a:srgbClr val="F5FFE6"/>
                </a:gs>
              </a:gsLst>
              <a:lin ang="5400000" scaled="1"/>
            </a:gradFill>
            <a:ln w="9525">
              <a:solidFill>
                <a:srgbClr val="FF9900"/>
              </a:solidFill>
              <a:round/>
              <a:headEnd/>
              <a:tailEnd/>
            </a:ln>
            <a:effectLst>
              <a:outerShdw dist="20000" dir="5400000" rotWithShape="0">
                <a:srgbClr val="000000">
                  <a:alpha val="37999"/>
                </a:srgbClr>
              </a:outerShdw>
            </a:effectLst>
          </p:spPr>
          <p:txBody>
            <a:bodyPr lIns="54000" rIns="54000"/>
            <a:lstStyle/>
            <a:p>
              <a:pPr>
                <a:defRPr/>
              </a:pPr>
              <a:endParaRPr lang="zh-CN" altLang="en-US" b="0">
                <a:ea typeface="宋体" charset="-122"/>
              </a:endParaRPr>
            </a:p>
          </p:txBody>
        </p:sp>
        <p:sp>
          <p:nvSpPr>
            <p:cNvPr id="110" name="AutoShape 124"/>
            <p:cNvSpPr>
              <a:spLocks noChangeArrowheads="1"/>
            </p:cNvSpPr>
            <p:nvPr/>
          </p:nvSpPr>
          <p:spPr bwMode="auto">
            <a:xfrm>
              <a:off x="2392" y="2408"/>
              <a:ext cx="136" cy="91"/>
            </a:xfrm>
            <a:prstGeom prst="foldedCorner">
              <a:avLst>
                <a:gd name="adj" fmla="val 37500"/>
              </a:avLst>
            </a:prstGeom>
            <a:gradFill rotWithShape="1">
              <a:gsLst>
                <a:gs pos="0">
                  <a:srgbClr val="FFFF66"/>
                </a:gs>
                <a:gs pos="100000">
                  <a:srgbClr val="F5FFE6"/>
                </a:gs>
              </a:gsLst>
              <a:lin ang="5400000" scaled="1"/>
            </a:gradFill>
            <a:ln w="9525">
              <a:solidFill>
                <a:srgbClr val="FF9900"/>
              </a:solidFill>
              <a:round/>
              <a:headEnd/>
              <a:tailEnd/>
            </a:ln>
            <a:effectLst>
              <a:outerShdw dist="20000" dir="5400000" rotWithShape="0">
                <a:srgbClr val="000000">
                  <a:alpha val="37999"/>
                </a:srgbClr>
              </a:outerShdw>
            </a:effectLst>
          </p:spPr>
          <p:txBody>
            <a:bodyPr lIns="54000" rIns="54000"/>
            <a:lstStyle/>
            <a:p>
              <a:pPr>
                <a:defRPr/>
              </a:pPr>
              <a:endParaRPr lang="zh-CN" altLang="en-US" b="0">
                <a:ea typeface="宋体" charset="-122"/>
              </a:endParaRPr>
            </a:p>
          </p:txBody>
        </p:sp>
      </p:grpSp>
      <p:grpSp>
        <p:nvGrpSpPr>
          <p:cNvPr id="279" name="组合 278"/>
          <p:cNvGrpSpPr/>
          <p:nvPr/>
        </p:nvGrpSpPr>
        <p:grpSpPr>
          <a:xfrm>
            <a:off x="5647594" y="1175222"/>
            <a:ext cx="2139116" cy="753580"/>
            <a:chOff x="1973993" y="2133606"/>
            <a:chExt cx="2139116" cy="753580"/>
          </a:xfrm>
        </p:grpSpPr>
        <p:sp>
          <p:nvSpPr>
            <p:cNvPr id="274" name="Oval 98"/>
            <p:cNvSpPr>
              <a:spLocks noChangeArrowheads="1"/>
            </p:cNvSpPr>
            <p:nvPr/>
          </p:nvSpPr>
          <p:spPr bwMode="auto">
            <a:xfrm>
              <a:off x="1973993" y="2133606"/>
              <a:ext cx="2139116" cy="753580"/>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275" name="Picture 6" descr="3GPhone.png"/>
            <p:cNvPicPr>
              <a:picLocks noChangeAspect="1"/>
            </p:cNvPicPr>
            <p:nvPr/>
          </p:nvPicPr>
          <p:blipFill>
            <a:blip r:embed="rId2" cstate="print"/>
            <a:srcRect/>
            <a:stretch>
              <a:fillRect/>
            </a:stretch>
          </p:blipFill>
          <p:spPr bwMode="auto">
            <a:xfrm rot="730081">
              <a:off x="3636632" y="2378634"/>
              <a:ext cx="285216" cy="381652"/>
            </a:xfrm>
            <a:prstGeom prst="rect">
              <a:avLst/>
            </a:prstGeom>
            <a:noFill/>
            <a:ln w="9525">
              <a:noFill/>
              <a:miter lim="800000"/>
              <a:headEnd/>
              <a:tailEnd/>
            </a:ln>
          </p:spPr>
        </p:pic>
        <p:pic>
          <p:nvPicPr>
            <p:cNvPr id="276" name="Picture 6" descr="3GPhone.png"/>
            <p:cNvPicPr>
              <a:picLocks noChangeAspect="1"/>
            </p:cNvPicPr>
            <p:nvPr/>
          </p:nvPicPr>
          <p:blipFill>
            <a:blip r:embed="rId2" cstate="print"/>
            <a:srcRect/>
            <a:stretch>
              <a:fillRect/>
            </a:stretch>
          </p:blipFill>
          <p:spPr bwMode="auto">
            <a:xfrm rot="730081">
              <a:off x="2160222" y="2383202"/>
              <a:ext cx="285216" cy="381652"/>
            </a:xfrm>
            <a:prstGeom prst="rect">
              <a:avLst/>
            </a:prstGeom>
            <a:noFill/>
            <a:ln w="9525">
              <a:noFill/>
              <a:miter lim="800000"/>
              <a:headEnd/>
              <a:tailEnd/>
            </a:ln>
          </p:spPr>
        </p:pic>
        <p:cxnSp>
          <p:nvCxnSpPr>
            <p:cNvPr id="277" name="AutoShape 95"/>
            <p:cNvCxnSpPr>
              <a:cxnSpLocks noChangeShapeType="1"/>
            </p:cNvCxnSpPr>
            <p:nvPr/>
          </p:nvCxnSpPr>
          <p:spPr bwMode="auto">
            <a:xfrm rot="730081" flipH="1">
              <a:off x="2374972" y="2418021"/>
              <a:ext cx="1261659" cy="367066"/>
            </a:xfrm>
            <a:prstGeom prst="straightConnector1">
              <a:avLst/>
            </a:prstGeom>
            <a:noFill/>
            <a:ln w="28575">
              <a:solidFill>
                <a:srgbClr val="FF0000"/>
              </a:solidFill>
              <a:prstDash val="sysDot"/>
              <a:round/>
              <a:headEnd type="triangle" w="med" len="med"/>
              <a:tailEnd type="triangle" w="med" len="med"/>
            </a:ln>
          </p:spPr>
        </p:cxn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blinds(horizontal)">
                                      <p:cBhvr>
                                        <p:cTn id="21" dur="500"/>
                                        <p:tgtEl>
                                          <p:spTgt spid="3">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blinds(horizontal)">
                                      <p:cBhvr>
                                        <p:cTn id="2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a:t>Online Social Network Model</a:t>
            </a:r>
            <a:endParaRPr lang="zh-CN" altLang="en-US" dirty="0"/>
          </a:p>
        </p:txBody>
      </p:sp>
      <p:sp>
        <p:nvSpPr>
          <p:cNvPr id="3" name="Content Placeholder 2"/>
          <p:cNvSpPr>
            <a:spLocks noGrp="1"/>
          </p:cNvSpPr>
          <p:nvPr>
            <p:ph idx="1"/>
          </p:nvPr>
        </p:nvSpPr>
        <p:spPr>
          <a:xfrm>
            <a:off x="134555" y="1595130"/>
            <a:ext cx="5526602" cy="4195481"/>
          </a:xfrm>
        </p:spPr>
        <p:txBody>
          <a:bodyPr>
            <a:noAutofit/>
          </a:bodyPr>
          <a:lstStyle/>
          <a:p>
            <a:r>
              <a:rPr lang="en-US" altLang="zh-CN" sz="2800" dirty="0" smtClean="0"/>
              <a:t>The probability of each selection </a:t>
            </a:r>
          </a:p>
          <a:p>
            <a:pPr lvl="1"/>
            <a:r>
              <a:rPr lang="en-US" altLang="zh-CN" sz="2400" dirty="0"/>
              <a:t>the </a:t>
            </a:r>
            <a:r>
              <a:rPr lang="en-US" altLang="zh-CN" sz="2400" dirty="0" smtClean="0"/>
              <a:t>first customer </a:t>
            </a:r>
          </a:p>
          <a:p>
            <a:pPr lvl="2"/>
            <a:r>
              <a:rPr lang="en-US" altLang="zh-CN" dirty="0" smtClean="0"/>
              <a:t>equal </a:t>
            </a:r>
            <a:r>
              <a:rPr lang="en-US" altLang="zh-CN" dirty="0"/>
              <a:t>probability of </a:t>
            </a:r>
            <a:r>
              <a:rPr lang="en-US" altLang="zh-CN" dirty="0" smtClean="0"/>
              <a:t>a/K</a:t>
            </a:r>
          </a:p>
          <a:p>
            <a:pPr lvl="1"/>
            <a:r>
              <a:rPr lang="en-US" altLang="zh-CN" sz="2400" dirty="0" smtClean="0"/>
              <a:t>subsequent customers n</a:t>
            </a:r>
          </a:p>
          <a:p>
            <a:pPr lvl="2"/>
            <a:r>
              <a:rPr lang="en-US" altLang="zh-CN" sz="2000" dirty="0" smtClean="0"/>
              <a:t>P(old content</a:t>
            </a:r>
            <a:r>
              <a:rPr lang="en-US" altLang="zh-CN" sz="2000" dirty="0"/>
              <a:t>)= </a:t>
            </a:r>
            <a:r>
              <a:rPr lang="en-US" altLang="zh-CN" sz="2000" dirty="0" err="1" smtClean="0"/>
              <a:t>m</a:t>
            </a:r>
            <a:r>
              <a:rPr lang="en-US" altLang="zh-CN" sz="2000" baseline="-25000" dirty="0" err="1" smtClean="0"/>
              <a:t>k</a:t>
            </a:r>
            <a:r>
              <a:rPr lang="en-US" altLang="zh-CN" sz="2000" baseline="-25000" dirty="0" smtClean="0"/>
              <a:t> </a:t>
            </a:r>
            <a:r>
              <a:rPr lang="en-US" altLang="zh-CN" sz="2000" dirty="0" smtClean="0"/>
              <a:t>/n</a:t>
            </a:r>
          </a:p>
          <a:p>
            <a:pPr lvl="2"/>
            <a:r>
              <a:rPr lang="en-US" altLang="zh-CN" sz="2000" dirty="0" smtClean="0"/>
              <a:t>P(new content) ~ Poisson(a/n)</a:t>
            </a:r>
            <a:endParaRPr lang="zh-CN" altLang="en-US" sz="2000" dirty="0"/>
          </a:p>
        </p:txBody>
      </p:sp>
      <p:graphicFrame>
        <p:nvGraphicFramePr>
          <p:cNvPr id="5" name="Table 4"/>
          <p:cNvGraphicFramePr>
            <a:graphicFrameLocks noGrp="1"/>
          </p:cNvGraphicFramePr>
          <p:nvPr>
            <p:extLst>
              <p:ext uri="{D42A27DB-BD31-4B8C-83A1-F6EECF244321}">
                <p14:modId xmlns="" xmlns:p14="http://schemas.microsoft.com/office/powerpoint/2010/main" val="3032707369"/>
              </p:ext>
            </p:extLst>
          </p:nvPr>
        </p:nvGraphicFramePr>
        <p:xfrm>
          <a:off x="4882634" y="2245572"/>
          <a:ext cx="4239096" cy="3579244"/>
        </p:xfrm>
        <a:graphic>
          <a:graphicData uri="http://schemas.openxmlformats.org/drawingml/2006/table">
            <a:tbl>
              <a:tblPr firstRow="1" firstCol="1" bandRow="1">
                <a:tableStyleId>{2D5ABB26-0587-4C30-8999-92F81FD0307C}</a:tableStyleId>
              </a:tblPr>
              <a:tblGrid>
                <a:gridCol w="353258"/>
                <a:gridCol w="353258"/>
                <a:gridCol w="353258"/>
                <a:gridCol w="353258"/>
                <a:gridCol w="353258"/>
                <a:gridCol w="353258"/>
                <a:gridCol w="353258"/>
                <a:gridCol w="353258"/>
                <a:gridCol w="353258"/>
                <a:gridCol w="353258"/>
                <a:gridCol w="353258"/>
                <a:gridCol w="353258"/>
              </a:tblGrid>
              <a:tr h="411172">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1</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2</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3</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4</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5</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6</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7</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8</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9</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b="1" dirty="0" smtClean="0"/>
                        <a:t>10</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b="1" dirty="0" smtClean="0"/>
                        <a:t>…</a:t>
                      </a:r>
                      <a:endParaRPr lang="zh-CN" altLang="en-US" b="1"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172">
                <a:tc>
                  <a:txBody>
                    <a:bodyPr/>
                    <a:lstStyle/>
                    <a:p>
                      <a:r>
                        <a:rPr lang="en-US" altLang="zh-CN" sz="2000" b="1" dirty="0" smtClean="0"/>
                        <a:t>1</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172">
                <a:tc>
                  <a:txBody>
                    <a:bodyPr/>
                    <a:lstStyle/>
                    <a:p>
                      <a:r>
                        <a:rPr lang="en-US" altLang="zh-CN" sz="2000" b="1" dirty="0" smtClean="0"/>
                        <a:t>2</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172">
                <a:tc>
                  <a:txBody>
                    <a:bodyPr/>
                    <a:lstStyle/>
                    <a:p>
                      <a:r>
                        <a:rPr lang="en-US" altLang="zh-CN" sz="2000" b="1" dirty="0" smtClean="0"/>
                        <a:t>3</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172">
                <a:tc>
                  <a:txBody>
                    <a:bodyPr/>
                    <a:lstStyle/>
                    <a:p>
                      <a:r>
                        <a:rPr lang="en-US" altLang="zh-CN" sz="2000" b="1" dirty="0" smtClean="0"/>
                        <a:t>4</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b="1" dirty="0" smtClean="0"/>
                        <a:t>…</a:t>
                      </a:r>
                      <a:endParaRPr lang="zh-CN" altLang="en-US" b="1"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172">
                <a:tc>
                  <a:txBody>
                    <a:bodyPr/>
                    <a:lstStyle/>
                    <a:p>
                      <a:r>
                        <a:rPr lang="en-US" altLang="zh-CN" sz="2000" b="1" dirty="0" smtClean="0"/>
                        <a:t>5</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2">
                <a:tc>
                  <a:txBody>
                    <a:bodyPr/>
                    <a:lstStyle/>
                    <a:p>
                      <a:r>
                        <a:rPr lang="en-US" altLang="zh-CN" sz="2000" b="1" dirty="0" smtClean="0"/>
                        <a:t>6</a:t>
                      </a:r>
                      <a:endParaRPr lang="zh-CN" altLang="en-US"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172">
                <a:tc>
                  <a:txBody>
                    <a:bodyPr/>
                    <a:lstStyle/>
                    <a:p>
                      <a:r>
                        <a:rPr lang="en-US" altLang="zh-CN" b="1" dirty="0" smtClean="0"/>
                        <a:t>…</a:t>
                      </a:r>
                      <a:endParaRPr lang="zh-CN" altLang="en-US"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zh-CN" b="1" dirty="0" smtClean="0"/>
                        <a:t>…</a:t>
                      </a:r>
                      <a:endParaRPr lang="zh-CN" altLang="en-US"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zh-CN" altLang="en-US"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zh-CN" b="1" dirty="0" smtClean="0"/>
                        <a:t>…</a:t>
                      </a:r>
                      <a:endParaRPr lang="zh-CN" altLang="en-US" b="1" dirty="0"/>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graphicFrame>
        <p:nvGraphicFramePr>
          <p:cNvPr id="6" name="Object 5"/>
          <p:cNvGraphicFramePr>
            <a:graphicFrameLocks noChangeAspect="1"/>
          </p:cNvGraphicFramePr>
          <p:nvPr>
            <p:extLst>
              <p:ext uri="{D42A27DB-BD31-4B8C-83A1-F6EECF244321}">
                <p14:modId xmlns="" xmlns:p14="http://schemas.microsoft.com/office/powerpoint/2010/main" val="4274868719"/>
              </p:ext>
            </p:extLst>
          </p:nvPr>
        </p:nvGraphicFramePr>
        <p:xfrm>
          <a:off x="7411420" y="2881408"/>
          <a:ext cx="246776" cy="491954"/>
        </p:xfrm>
        <a:graphic>
          <a:graphicData uri="http://schemas.openxmlformats.org/presentationml/2006/ole">
            <p:oleObj spid="_x0000_s796975" name="Equation" r:id="rId3" imgW="152124" imgH="228738" progId="Equation.3">
              <p:embed/>
            </p:oleObj>
          </a:graphicData>
        </a:graphic>
      </p:graphicFrame>
      <p:graphicFrame>
        <p:nvGraphicFramePr>
          <p:cNvPr id="7" name="Object 6"/>
          <p:cNvGraphicFramePr>
            <a:graphicFrameLocks noChangeAspect="1"/>
          </p:cNvGraphicFramePr>
          <p:nvPr>
            <p:extLst>
              <p:ext uri="{D42A27DB-BD31-4B8C-83A1-F6EECF244321}">
                <p14:modId xmlns="" xmlns:p14="http://schemas.microsoft.com/office/powerpoint/2010/main" val="2512705330"/>
              </p:ext>
            </p:extLst>
          </p:nvPr>
        </p:nvGraphicFramePr>
        <p:xfrm>
          <a:off x="7766977" y="2881408"/>
          <a:ext cx="246776" cy="491954"/>
        </p:xfrm>
        <a:graphic>
          <a:graphicData uri="http://schemas.openxmlformats.org/presentationml/2006/ole">
            <p:oleObj spid="_x0000_s796976" name="Equation" r:id="rId4" imgW="152124" imgH="228738" progId="Equation.3">
              <p:embed/>
            </p:oleObj>
          </a:graphicData>
        </a:graphic>
      </p:graphicFrame>
      <p:graphicFrame>
        <p:nvGraphicFramePr>
          <p:cNvPr id="8" name="Object 7"/>
          <p:cNvGraphicFramePr>
            <a:graphicFrameLocks noChangeAspect="1"/>
          </p:cNvGraphicFramePr>
          <p:nvPr>
            <p:extLst>
              <p:ext uri="{D42A27DB-BD31-4B8C-83A1-F6EECF244321}">
                <p14:modId xmlns="" xmlns:p14="http://schemas.microsoft.com/office/powerpoint/2010/main" val="3892074015"/>
              </p:ext>
            </p:extLst>
          </p:nvPr>
        </p:nvGraphicFramePr>
        <p:xfrm>
          <a:off x="5312164" y="3287128"/>
          <a:ext cx="204848" cy="491953"/>
        </p:xfrm>
        <a:graphic>
          <a:graphicData uri="http://schemas.openxmlformats.org/presentationml/2006/ole">
            <p:oleObj spid="_x0000_s796977" name="Equation" r:id="rId5" imgW="126694" imgH="228600" progId="Equation.3">
              <p:embed/>
            </p:oleObj>
          </a:graphicData>
        </a:graphic>
      </p:graphicFrame>
      <p:graphicFrame>
        <p:nvGraphicFramePr>
          <p:cNvPr id="9" name="Object 8"/>
          <p:cNvGraphicFramePr>
            <a:graphicFrameLocks noChangeAspect="1"/>
          </p:cNvGraphicFramePr>
          <p:nvPr>
            <p:extLst>
              <p:ext uri="{D42A27DB-BD31-4B8C-83A1-F6EECF244321}">
                <p14:modId xmlns="" xmlns:p14="http://schemas.microsoft.com/office/powerpoint/2010/main" val="2470170568"/>
              </p:ext>
            </p:extLst>
          </p:nvPr>
        </p:nvGraphicFramePr>
        <p:xfrm>
          <a:off x="5672134" y="3305620"/>
          <a:ext cx="204847" cy="491953"/>
        </p:xfrm>
        <a:graphic>
          <a:graphicData uri="http://schemas.openxmlformats.org/presentationml/2006/ole">
            <p:oleObj spid="_x0000_s796978" name="Equation" r:id="rId6" imgW="126694" imgH="228600" progId="Equation.3">
              <p:embed/>
            </p:oleObj>
          </a:graphicData>
        </a:graphic>
      </p:graphicFrame>
      <p:graphicFrame>
        <p:nvGraphicFramePr>
          <p:cNvPr id="10" name="Object 9"/>
          <p:cNvGraphicFramePr>
            <a:graphicFrameLocks noChangeAspect="1"/>
          </p:cNvGraphicFramePr>
          <p:nvPr>
            <p:extLst>
              <p:ext uri="{D42A27DB-BD31-4B8C-83A1-F6EECF244321}">
                <p14:modId xmlns="" xmlns:p14="http://schemas.microsoft.com/office/powerpoint/2010/main" val="1602828311"/>
              </p:ext>
            </p:extLst>
          </p:nvPr>
        </p:nvGraphicFramePr>
        <p:xfrm>
          <a:off x="6371832" y="3284685"/>
          <a:ext cx="204847" cy="491953"/>
        </p:xfrm>
        <a:graphic>
          <a:graphicData uri="http://schemas.openxmlformats.org/presentationml/2006/ole">
            <p:oleObj spid="_x0000_s796979" name="Equation" r:id="rId7" imgW="126694" imgH="228600" progId="Equation.3">
              <p:embed/>
            </p:oleObj>
          </a:graphicData>
        </a:graphic>
      </p:graphicFrame>
      <p:graphicFrame>
        <p:nvGraphicFramePr>
          <p:cNvPr id="11" name="Object 10"/>
          <p:cNvGraphicFramePr>
            <a:graphicFrameLocks noChangeAspect="1"/>
          </p:cNvGraphicFramePr>
          <p:nvPr>
            <p:extLst>
              <p:ext uri="{D42A27DB-BD31-4B8C-83A1-F6EECF244321}">
                <p14:modId xmlns="" xmlns:p14="http://schemas.microsoft.com/office/powerpoint/2010/main" val="2583437578"/>
              </p:ext>
            </p:extLst>
          </p:nvPr>
        </p:nvGraphicFramePr>
        <p:xfrm>
          <a:off x="6025639" y="3284186"/>
          <a:ext cx="204847" cy="491953"/>
        </p:xfrm>
        <a:graphic>
          <a:graphicData uri="http://schemas.openxmlformats.org/presentationml/2006/ole">
            <p:oleObj spid="_x0000_s796980" name="Equation" r:id="rId8" imgW="126694" imgH="228600" progId="Equation.3">
              <p:embed/>
            </p:oleObj>
          </a:graphicData>
        </a:graphic>
      </p:graphicFrame>
      <p:graphicFrame>
        <p:nvGraphicFramePr>
          <p:cNvPr id="12" name="Object 11"/>
          <p:cNvGraphicFramePr>
            <a:graphicFrameLocks noChangeAspect="1"/>
          </p:cNvGraphicFramePr>
          <p:nvPr>
            <p:extLst>
              <p:ext uri="{D42A27DB-BD31-4B8C-83A1-F6EECF244321}">
                <p14:modId xmlns="" xmlns:p14="http://schemas.microsoft.com/office/powerpoint/2010/main" val="4236596687"/>
              </p:ext>
            </p:extLst>
          </p:nvPr>
        </p:nvGraphicFramePr>
        <p:xfrm>
          <a:off x="6023104" y="3707633"/>
          <a:ext cx="184483" cy="491954"/>
        </p:xfrm>
        <a:graphic>
          <a:graphicData uri="http://schemas.openxmlformats.org/presentationml/2006/ole">
            <p:oleObj spid="_x0000_s796981" name="Equation" r:id="rId9" imgW="114025" imgH="228600" progId="Equation.3">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1694432399"/>
              </p:ext>
            </p:extLst>
          </p:nvPr>
        </p:nvGraphicFramePr>
        <p:xfrm>
          <a:off x="6367352" y="3707213"/>
          <a:ext cx="204848" cy="491953"/>
        </p:xfrm>
        <a:graphic>
          <a:graphicData uri="http://schemas.openxmlformats.org/presentationml/2006/ole">
            <p:oleObj spid="_x0000_s796982" name="Equation" r:id="rId10" imgW="126694" imgH="228600" progId="Equation.3">
              <p:embed/>
            </p:oleObj>
          </a:graphicData>
        </a:graphic>
      </p:graphicFrame>
      <p:graphicFrame>
        <p:nvGraphicFramePr>
          <p:cNvPr id="14" name="Object 13"/>
          <p:cNvGraphicFramePr>
            <a:graphicFrameLocks noChangeAspect="1"/>
          </p:cNvGraphicFramePr>
          <p:nvPr>
            <p:extLst>
              <p:ext uri="{D42A27DB-BD31-4B8C-83A1-F6EECF244321}">
                <p14:modId xmlns="" xmlns:p14="http://schemas.microsoft.com/office/powerpoint/2010/main" val="169985845"/>
              </p:ext>
            </p:extLst>
          </p:nvPr>
        </p:nvGraphicFramePr>
        <p:xfrm>
          <a:off x="5665341" y="3707211"/>
          <a:ext cx="184483" cy="491954"/>
        </p:xfrm>
        <a:graphic>
          <a:graphicData uri="http://schemas.openxmlformats.org/presentationml/2006/ole">
            <p:oleObj spid="_x0000_s796983" name="Equation" r:id="rId11" imgW="114093" imgH="228738" progId="Equation.3">
              <p:embed/>
            </p:oleObj>
          </a:graphicData>
        </a:graphic>
      </p:graphicFrame>
      <p:graphicFrame>
        <p:nvGraphicFramePr>
          <p:cNvPr id="15" name="Object 14"/>
          <p:cNvGraphicFramePr>
            <a:graphicFrameLocks noChangeAspect="1"/>
          </p:cNvGraphicFramePr>
          <p:nvPr>
            <p:extLst>
              <p:ext uri="{D42A27DB-BD31-4B8C-83A1-F6EECF244321}">
                <p14:modId xmlns="" xmlns:p14="http://schemas.microsoft.com/office/powerpoint/2010/main" val="4126727188"/>
              </p:ext>
            </p:extLst>
          </p:nvPr>
        </p:nvGraphicFramePr>
        <p:xfrm>
          <a:off x="5298476" y="3707213"/>
          <a:ext cx="204847" cy="491953"/>
        </p:xfrm>
        <a:graphic>
          <a:graphicData uri="http://schemas.openxmlformats.org/presentationml/2006/ole">
            <p:oleObj spid="_x0000_s796984" name="Equation" r:id="rId12" imgW="126694" imgH="228600" progId="Equation.3">
              <p:embed/>
            </p:oleObj>
          </a:graphicData>
        </a:graphic>
      </p:graphicFrame>
      <p:graphicFrame>
        <p:nvGraphicFramePr>
          <p:cNvPr id="16" name="Object 15"/>
          <p:cNvGraphicFramePr>
            <a:graphicFrameLocks noChangeAspect="1"/>
          </p:cNvGraphicFramePr>
          <p:nvPr>
            <p:extLst>
              <p:ext uri="{D42A27DB-BD31-4B8C-83A1-F6EECF244321}">
                <p14:modId xmlns="" xmlns:p14="http://schemas.microsoft.com/office/powerpoint/2010/main" val="292739034"/>
              </p:ext>
            </p:extLst>
          </p:nvPr>
        </p:nvGraphicFramePr>
        <p:xfrm>
          <a:off x="5309718" y="4112223"/>
          <a:ext cx="204847" cy="491953"/>
        </p:xfrm>
        <a:graphic>
          <a:graphicData uri="http://schemas.openxmlformats.org/presentationml/2006/ole">
            <p:oleObj spid="_x0000_s796985" name="Equation" r:id="rId13" imgW="126694" imgH="228600" progId="Equation.3">
              <p:embed/>
            </p:oleObj>
          </a:graphicData>
        </a:graphic>
      </p:graphicFrame>
      <p:graphicFrame>
        <p:nvGraphicFramePr>
          <p:cNvPr id="17" name="Object 16"/>
          <p:cNvGraphicFramePr>
            <a:graphicFrameLocks noChangeAspect="1"/>
          </p:cNvGraphicFramePr>
          <p:nvPr>
            <p:extLst>
              <p:ext uri="{D42A27DB-BD31-4B8C-83A1-F6EECF244321}">
                <p14:modId xmlns="" xmlns:p14="http://schemas.microsoft.com/office/powerpoint/2010/main" val="772217076"/>
              </p:ext>
            </p:extLst>
          </p:nvPr>
        </p:nvGraphicFramePr>
        <p:xfrm>
          <a:off x="5665341" y="4112223"/>
          <a:ext cx="204847" cy="491953"/>
        </p:xfrm>
        <a:graphic>
          <a:graphicData uri="http://schemas.openxmlformats.org/presentationml/2006/ole">
            <p:oleObj spid="_x0000_s796986" name="Equation" r:id="rId14" imgW="126694" imgH="228600" progId="Equation.3">
              <p:embed/>
            </p:oleObj>
          </a:graphicData>
        </a:graphic>
      </p:graphicFrame>
      <p:graphicFrame>
        <p:nvGraphicFramePr>
          <p:cNvPr id="18" name="Object 17"/>
          <p:cNvGraphicFramePr>
            <a:graphicFrameLocks noChangeAspect="1"/>
          </p:cNvGraphicFramePr>
          <p:nvPr>
            <p:extLst>
              <p:ext uri="{D42A27DB-BD31-4B8C-83A1-F6EECF244321}">
                <p14:modId xmlns="" xmlns:p14="http://schemas.microsoft.com/office/powerpoint/2010/main" val="3969078433"/>
              </p:ext>
            </p:extLst>
          </p:nvPr>
        </p:nvGraphicFramePr>
        <p:xfrm>
          <a:off x="6011862" y="4109281"/>
          <a:ext cx="204847" cy="491953"/>
        </p:xfrm>
        <a:graphic>
          <a:graphicData uri="http://schemas.openxmlformats.org/presentationml/2006/ole">
            <p:oleObj spid="_x0000_s796987" name="Equation" r:id="rId15" imgW="126694" imgH="228600" progId="Equation.3">
              <p:embed/>
            </p:oleObj>
          </a:graphicData>
        </a:graphic>
      </p:graphicFrame>
      <p:graphicFrame>
        <p:nvGraphicFramePr>
          <p:cNvPr id="19" name="Object 18"/>
          <p:cNvGraphicFramePr>
            <a:graphicFrameLocks noChangeAspect="1"/>
          </p:cNvGraphicFramePr>
          <p:nvPr>
            <p:extLst>
              <p:ext uri="{D42A27DB-BD31-4B8C-83A1-F6EECF244321}">
                <p14:modId xmlns="" xmlns:p14="http://schemas.microsoft.com/office/powerpoint/2010/main" val="1100910714"/>
              </p:ext>
            </p:extLst>
          </p:nvPr>
        </p:nvGraphicFramePr>
        <p:xfrm>
          <a:off x="6378596" y="4112223"/>
          <a:ext cx="204847" cy="491953"/>
        </p:xfrm>
        <a:graphic>
          <a:graphicData uri="http://schemas.openxmlformats.org/presentationml/2006/ole">
            <p:oleObj spid="_x0000_s796988" name="Equation" r:id="rId16" imgW="126694" imgH="228600" progId="Equation.3">
              <p:embed/>
            </p:oleObj>
          </a:graphicData>
        </a:graphic>
      </p:graphicFrame>
      <p:graphicFrame>
        <p:nvGraphicFramePr>
          <p:cNvPr id="20" name="Object 19"/>
          <p:cNvGraphicFramePr>
            <a:graphicFrameLocks noChangeAspect="1"/>
          </p:cNvGraphicFramePr>
          <p:nvPr>
            <p:extLst>
              <p:ext uri="{D42A27DB-BD31-4B8C-83A1-F6EECF244321}">
                <p14:modId xmlns="" xmlns:p14="http://schemas.microsoft.com/office/powerpoint/2010/main" val="3712203632"/>
              </p:ext>
            </p:extLst>
          </p:nvPr>
        </p:nvGraphicFramePr>
        <p:xfrm>
          <a:off x="6725182" y="4112223"/>
          <a:ext cx="204848" cy="491953"/>
        </p:xfrm>
        <a:graphic>
          <a:graphicData uri="http://schemas.openxmlformats.org/presentationml/2006/ole">
            <p:oleObj spid="_x0000_s796989" name="Equation" r:id="rId17" imgW="126694" imgH="228600" progId="Equation.3">
              <p:embed/>
            </p:oleObj>
          </a:graphicData>
        </a:graphic>
      </p:graphicFrame>
      <p:graphicFrame>
        <p:nvGraphicFramePr>
          <p:cNvPr id="21" name="Object 20"/>
          <p:cNvGraphicFramePr>
            <a:graphicFrameLocks noChangeAspect="1"/>
          </p:cNvGraphicFramePr>
          <p:nvPr>
            <p:extLst>
              <p:ext uri="{D42A27DB-BD31-4B8C-83A1-F6EECF244321}">
                <p14:modId xmlns="" xmlns:p14="http://schemas.microsoft.com/office/powerpoint/2010/main" val="136449746"/>
              </p:ext>
            </p:extLst>
          </p:nvPr>
        </p:nvGraphicFramePr>
        <p:xfrm>
          <a:off x="7091982" y="3707211"/>
          <a:ext cx="184483" cy="491954"/>
        </p:xfrm>
        <a:graphic>
          <a:graphicData uri="http://schemas.openxmlformats.org/presentationml/2006/ole">
            <p:oleObj spid="_x0000_s796990" name="Equation" r:id="rId18" imgW="114093" imgH="228738" progId="Equation.3">
              <p:embed/>
            </p:oleObj>
          </a:graphicData>
        </a:graphic>
      </p:graphicFrame>
      <p:graphicFrame>
        <p:nvGraphicFramePr>
          <p:cNvPr id="22" name="Object 21"/>
          <p:cNvGraphicFramePr>
            <a:graphicFrameLocks noChangeAspect="1"/>
          </p:cNvGraphicFramePr>
          <p:nvPr>
            <p:extLst>
              <p:ext uri="{D42A27DB-BD31-4B8C-83A1-F6EECF244321}">
                <p14:modId xmlns="" xmlns:p14="http://schemas.microsoft.com/office/powerpoint/2010/main" val="2649576433"/>
              </p:ext>
            </p:extLst>
          </p:nvPr>
        </p:nvGraphicFramePr>
        <p:xfrm>
          <a:off x="7080739" y="4139261"/>
          <a:ext cx="204847" cy="491953"/>
        </p:xfrm>
        <a:graphic>
          <a:graphicData uri="http://schemas.openxmlformats.org/presentationml/2006/ole">
            <p:oleObj spid="_x0000_s796991" name="Equation" r:id="rId19" imgW="126694" imgH="228600" progId="Equation.3">
              <p:embed/>
            </p:oleObj>
          </a:graphicData>
        </a:graphic>
      </p:graphicFrame>
      <p:graphicFrame>
        <p:nvGraphicFramePr>
          <p:cNvPr id="23" name="Object 22"/>
          <p:cNvGraphicFramePr>
            <a:graphicFrameLocks noChangeAspect="1"/>
          </p:cNvGraphicFramePr>
          <p:nvPr>
            <p:extLst>
              <p:ext uri="{D42A27DB-BD31-4B8C-83A1-F6EECF244321}">
                <p14:modId xmlns="" xmlns:p14="http://schemas.microsoft.com/office/powerpoint/2010/main" val="831703569"/>
              </p:ext>
            </p:extLst>
          </p:nvPr>
        </p:nvGraphicFramePr>
        <p:xfrm>
          <a:off x="7352170" y="3272636"/>
          <a:ext cx="353390" cy="520704"/>
        </p:xfrm>
        <a:graphic>
          <a:graphicData uri="http://schemas.openxmlformats.org/presentationml/2006/ole">
            <p:oleObj spid="_x0000_s796992" name="Equation" r:id="rId20" imgW="241124" imgH="266448" progId="Equation.3">
              <p:embed/>
            </p:oleObj>
          </a:graphicData>
        </a:graphic>
      </p:graphicFrame>
      <p:graphicFrame>
        <p:nvGraphicFramePr>
          <p:cNvPr id="24" name="Object 23"/>
          <p:cNvGraphicFramePr>
            <a:graphicFrameLocks noChangeAspect="1"/>
          </p:cNvGraphicFramePr>
          <p:nvPr>
            <p:extLst>
              <p:ext uri="{D42A27DB-BD31-4B8C-83A1-F6EECF244321}">
                <p14:modId xmlns="" xmlns:p14="http://schemas.microsoft.com/office/powerpoint/2010/main" val="1098077819"/>
              </p:ext>
            </p:extLst>
          </p:nvPr>
        </p:nvGraphicFramePr>
        <p:xfrm>
          <a:off x="7003399" y="3272003"/>
          <a:ext cx="354590" cy="522302"/>
        </p:xfrm>
        <a:graphic>
          <a:graphicData uri="http://schemas.openxmlformats.org/presentationml/2006/ole">
            <p:oleObj spid="_x0000_s796993" name="Equation" r:id="rId21" imgW="241124" imgH="266448" progId="Equation.3">
              <p:embed/>
            </p:oleObj>
          </a:graphicData>
        </a:graphic>
      </p:graphicFrame>
      <p:graphicFrame>
        <p:nvGraphicFramePr>
          <p:cNvPr id="25" name="Object 24"/>
          <p:cNvGraphicFramePr>
            <a:graphicFrameLocks noChangeAspect="1"/>
          </p:cNvGraphicFramePr>
          <p:nvPr>
            <p:extLst>
              <p:ext uri="{D42A27DB-BD31-4B8C-83A1-F6EECF244321}">
                <p14:modId xmlns="" xmlns:p14="http://schemas.microsoft.com/office/powerpoint/2010/main" val="3120817708"/>
              </p:ext>
            </p:extLst>
          </p:nvPr>
        </p:nvGraphicFramePr>
        <p:xfrm>
          <a:off x="7720580" y="3293700"/>
          <a:ext cx="353392" cy="522302"/>
        </p:xfrm>
        <a:graphic>
          <a:graphicData uri="http://schemas.openxmlformats.org/presentationml/2006/ole">
            <p:oleObj spid="_x0000_s796994" name="Equation" r:id="rId22" imgW="241124" imgH="266448" progId="Equation.3">
              <p:embed/>
            </p:oleObj>
          </a:graphicData>
        </a:graphic>
      </p:graphicFrame>
      <p:graphicFrame>
        <p:nvGraphicFramePr>
          <p:cNvPr id="26" name="Object 25"/>
          <p:cNvGraphicFramePr>
            <a:graphicFrameLocks noChangeAspect="1"/>
          </p:cNvGraphicFramePr>
          <p:nvPr>
            <p:extLst>
              <p:ext uri="{D42A27DB-BD31-4B8C-83A1-F6EECF244321}">
                <p14:modId xmlns="" xmlns:p14="http://schemas.microsoft.com/office/powerpoint/2010/main" val="551226628"/>
              </p:ext>
            </p:extLst>
          </p:nvPr>
        </p:nvGraphicFramePr>
        <p:xfrm>
          <a:off x="6654232" y="3271861"/>
          <a:ext cx="353390" cy="522301"/>
        </p:xfrm>
        <a:graphic>
          <a:graphicData uri="http://schemas.openxmlformats.org/presentationml/2006/ole">
            <p:oleObj spid="_x0000_s796995" name="Equation" r:id="rId23" imgW="241124" imgH="266448" progId="Equation.3">
              <p:embed/>
            </p:oleObj>
          </a:graphicData>
        </a:graphic>
      </p:graphicFrame>
      <p:graphicFrame>
        <p:nvGraphicFramePr>
          <p:cNvPr id="27" name="Object 26"/>
          <p:cNvGraphicFramePr>
            <a:graphicFrameLocks noChangeAspect="1"/>
          </p:cNvGraphicFramePr>
          <p:nvPr>
            <p:extLst>
              <p:ext uri="{D42A27DB-BD31-4B8C-83A1-F6EECF244321}">
                <p14:modId xmlns="" xmlns:p14="http://schemas.microsoft.com/office/powerpoint/2010/main" val="3677750618"/>
              </p:ext>
            </p:extLst>
          </p:nvPr>
        </p:nvGraphicFramePr>
        <p:xfrm>
          <a:off x="6648802" y="3689726"/>
          <a:ext cx="353390" cy="522300"/>
        </p:xfrm>
        <a:graphic>
          <a:graphicData uri="http://schemas.openxmlformats.org/presentationml/2006/ole">
            <p:oleObj spid="_x0000_s796996" name="Equation" r:id="rId24" imgW="241124" imgH="266448" progId="Equation.3">
              <p:embed/>
            </p:oleObj>
          </a:graphicData>
        </a:graphic>
      </p:graphicFrame>
      <p:graphicFrame>
        <p:nvGraphicFramePr>
          <p:cNvPr id="28" name="Object 27"/>
          <p:cNvGraphicFramePr>
            <a:graphicFrameLocks noChangeAspect="1"/>
          </p:cNvGraphicFramePr>
          <p:nvPr>
            <p:extLst>
              <p:ext uri="{D42A27DB-BD31-4B8C-83A1-F6EECF244321}">
                <p14:modId xmlns="" xmlns:p14="http://schemas.microsoft.com/office/powerpoint/2010/main" val="1722441880"/>
              </p:ext>
            </p:extLst>
          </p:nvPr>
        </p:nvGraphicFramePr>
        <p:xfrm>
          <a:off x="7352694" y="3702427"/>
          <a:ext cx="353392" cy="522301"/>
        </p:xfrm>
        <a:graphic>
          <a:graphicData uri="http://schemas.openxmlformats.org/presentationml/2006/ole">
            <p:oleObj spid="_x0000_s796997" name="Equation" r:id="rId25" imgW="241124" imgH="266448" progId="Equation.3">
              <p:embed/>
            </p:oleObj>
          </a:graphicData>
        </a:graphic>
      </p:graphicFrame>
      <p:graphicFrame>
        <p:nvGraphicFramePr>
          <p:cNvPr id="29" name="Object 28"/>
          <p:cNvGraphicFramePr>
            <a:graphicFrameLocks noChangeAspect="1"/>
          </p:cNvGraphicFramePr>
          <p:nvPr>
            <p:extLst>
              <p:ext uri="{D42A27DB-BD31-4B8C-83A1-F6EECF244321}">
                <p14:modId xmlns="" xmlns:p14="http://schemas.microsoft.com/office/powerpoint/2010/main" val="2827341940"/>
              </p:ext>
            </p:extLst>
          </p:nvPr>
        </p:nvGraphicFramePr>
        <p:xfrm>
          <a:off x="7724149" y="3702426"/>
          <a:ext cx="353390" cy="522300"/>
        </p:xfrm>
        <a:graphic>
          <a:graphicData uri="http://schemas.openxmlformats.org/presentationml/2006/ole">
            <p:oleObj spid="_x0000_s796998" name="Equation" r:id="rId26" imgW="241124" imgH="266448" progId="Equation.3">
              <p:embed/>
            </p:oleObj>
          </a:graphicData>
        </a:graphic>
      </p:graphicFrame>
      <p:graphicFrame>
        <p:nvGraphicFramePr>
          <p:cNvPr id="30" name="Object 29"/>
          <p:cNvGraphicFramePr>
            <a:graphicFrameLocks noChangeAspect="1"/>
          </p:cNvGraphicFramePr>
          <p:nvPr>
            <p:extLst>
              <p:ext uri="{D42A27DB-BD31-4B8C-83A1-F6EECF244321}">
                <p14:modId xmlns="" xmlns:p14="http://schemas.microsoft.com/office/powerpoint/2010/main" val="3927609501"/>
              </p:ext>
            </p:extLst>
          </p:nvPr>
        </p:nvGraphicFramePr>
        <p:xfrm>
          <a:off x="7346842" y="4107237"/>
          <a:ext cx="354590" cy="522302"/>
        </p:xfrm>
        <a:graphic>
          <a:graphicData uri="http://schemas.openxmlformats.org/presentationml/2006/ole">
            <p:oleObj spid="_x0000_s796999" name="Equation" r:id="rId27" imgW="241124" imgH="266448" progId="Equation.3">
              <p:embed/>
            </p:oleObj>
          </a:graphicData>
        </a:graphic>
      </p:graphicFrame>
      <p:graphicFrame>
        <p:nvGraphicFramePr>
          <p:cNvPr id="31" name="Object 30"/>
          <p:cNvGraphicFramePr>
            <a:graphicFrameLocks noChangeAspect="1"/>
          </p:cNvGraphicFramePr>
          <p:nvPr>
            <p:extLst>
              <p:ext uri="{D42A27DB-BD31-4B8C-83A1-F6EECF244321}">
                <p14:modId xmlns="" xmlns:p14="http://schemas.microsoft.com/office/powerpoint/2010/main" val="438581968"/>
              </p:ext>
            </p:extLst>
          </p:nvPr>
        </p:nvGraphicFramePr>
        <p:xfrm>
          <a:off x="7719736" y="4104065"/>
          <a:ext cx="353390" cy="522301"/>
        </p:xfrm>
        <a:graphic>
          <a:graphicData uri="http://schemas.openxmlformats.org/presentationml/2006/ole">
            <p:oleObj spid="_x0000_s797000" name="Equation" r:id="rId28" imgW="241124" imgH="266448" progId="Equation.3">
              <p:embed/>
            </p:oleObj>
          </a:graphicData>
        </a:graphic>
      </p:graphicFrame>
      <p:graphicFrame>
        <p:nvGraphicFramePr>
          <p:cNvPr id="32" name="Object 31"/>
          <p:cNvGraphicFramePr>
            <a:graphicFrameLocks noChangeAspect="1"/>
          </p:cNvGraphicFramePr>
          <p:nvPr>
            <p:extLst>
              <p:ext uri="{D42A27DB-BD31-4B8C-83A1-F6EECF244321}">
                <p14:modId xmlns="" xmlns:p14="http://schemas.microsoft.com/office/powerpoint/2010/main" val="4140274921"/>
              </p:ext>
            </p:extLst>
          </p:nvPr>
        </p:nvGraphicFramePr>
        <p:xfrm>
          <a:off x="5287299" y="2889865"/>
          <a:ext cx="246460" cy="492125"/>
        </p:xfrm>
        <a:graphic>
          <a:graphicData uri="http://schemas.openxmlformats.org/presentationml/2006/ole">
            <p:oleObj spid="_x0000_s797001" name="Equation" r:id="rId29" imgW="152124" imgH="228738" progId="Equation.3">
              <p:embed/>
            </p:oleObj>
          </a:graphicData>
        </a:graphic>
      </p:graphicFrame>
      <p:graphicFrame>
        <p:nvGraphicFramePr>
          <p:cNvPr id="33" name="Object 32"/>
          <p:cNvGraphicFramePr>
            <a:graphicFrameLocks noChangeAspect="1"/>
          </p:cNvGraphicFramePr>
          <p:nvPr>
            <p:extLst>
              <p:ext uri="{D42A27DB-BD31-4B8C-83A1-F6EECF244321}">
                <p14:modId xmlns="" xmlns:p14="http://schemas.microsoft.com/office/powerpoint/2010/main" val="3439885745"/>
              </p:ext>
            </p:extLst>
          </p:nvPr>
        </p:nvGraphicFramePr>
        <p:xfrm>
          <a:off x="5319457" y="4535859"/>
          <a:ext cx="184547" cy="490537"/>
        </p:xfrm>
        <a:graphic>
          <a:graphicData uri="http://schemas.openxmlformats.org/presentationml/2006/ole">
            <p:oleObj spid="_x0000_s797002" name="Equation" r:id="rId30" imgW="114025" imgH="228600" progId="Equation.3">
              <p:embed/>
            </p:oleObj>
          </a:graphicData>
        </a:graphic>
      </p:graphicFrame>
      <p:graphicFrame>
        <p:nvGraphicFramePr>
          <p:cNvPr id="34" name="Object 33"/>
          <p:cNvGraphicFramePr>
            <a:graphicFrameLocks noChangeAspect="1"/>
          </p:cNvGraphicFramePr>
          <p:nvPr>
            <p:extLst>
              <p:ext uri="{D42A27DB-BD31-4B8C-83A1-F6EECF244321}">
                <p14:modId xmlns="" xmlns:p14="http://schemas.microsoft.com/office/powerpoint/2010/main" val="2646141761"/>
              </p:ext>
            </p:extLst>
          </p:nvPr>
        </p:nvGraphicFramePr>
        <p:xfrm>
          <a:off x="5666593" y="4532198"/>
          <a:ext cx="204788" cy="490537"/>
        </p:xfrm>
        <a:graphic>
          <a:graphicData uri="http://schemas.openxmlformats.org/presentationml/2006/ole">
            <p:oleObj spid="_x0000_s797003" name="Equation" r:id="rId31" imgW="126694" imgH="228600" progId="Equation.3">
              <p:embed/>
            </p:oleObj>
          </a:graphicData>
        </a:graphic>
      </p:graphicFrame>
      <p:graphicFrame>
        <p:nvGraphicFramePr>
          <p:cNvPr id="35" name="Object 34"/>
          <p:cNvGraphicFramePr>
            <a:graphicFrameLocks noChangeAspect="1"/>
          </p:cNvGraphicFramePr>
          <p:nvPr>
            <p:extLst>
              <p:ext uri="{D42A27DB-BD31-4B8C-83A1-F6EECF244321}">
                <p14:modId xmlns="" xmlns:p14="http://schemas.microsoft.com/office/powerpoint/2010/main" val="2018440394"/>
              </p:ext>
            </p:extLst>
          </p:nvPr>
        </p:nvGraphicFramePr>
        <p:xfrm>
          <a:off x="6387697" y="4532917"/>
          <a:ext cx="184547" cy="490537"/>
        </p:xfrm>
        <a:graphic>
          <a:graphicData uri="http://schemas.openxmlformats.org/presentationml/2006/ole">
            <p:oleObj spid="_x0000_s797004" name="Equation" r:id="rId32" imgW="114025" imgH="228600" progId="Equation.3">
              <p:embed/>
            </p:oleObj>
          </a:graphicData>
        </a:graphic>
      </p:graphicFrame>
      <p:graphicFrame>
        <p:nvGraphicFramePr>
          <p:cNvPr id="36" name="Object 35"/>
          <p:cNvGraphicFramePr>
            <a:graphicFrameLocks noChangeAspect="1"/>
          </p:cNvGraphicFramePr>
          <p:nvPr>
            <p:extLst>
              <p:ext uri="{D42A27DB-BD31-4B8C-83A1-F6EECF244321}">
                <p14:modId xmlns="" xmlns:p14="http://schemas.microsoft.com/office/powerpoint/2010/main" val="2987519609"/>
              </p:ext>
            </p:extLst>
          </p:nvPr>
        </p:nvGraphicFramePr>
        <p:xfrm>
          <a:off x="6012538" y="4517728"/>
          <a:ext cx="205978" cy="490537"/>
        </p:xfrm>
        <a:graphic>
          <a:graphicData uri="http://schemas.openxmlformats.org/presentationml/2006/ole">
            <p:oleObj spid="_x0000_s797005" name="Equation" r:id="rId33" imgW="126694" imgH="228600" progId="Equation.3">
              <p:embed/>
            </p:oleObj>
          </a:graphicData>
        </a:graphic>
      </p:graphicFrame>
      <p:graphicFrame>
        <p:nvGraphicFramePr>
          <p:cNvPr id="37" name="Object 36"/>
          <p:cNvGraphicFramePr>
            <a:graphicFrameLocks noChangeAspect="1"/>
          </p:cNvGraphicFramePr>
          <p:nvPr>
            <p:extLst>
              <p:ext uri="{D42A27DB-BD31-4B8C-83A1-F6EECF244321}">
                <p14:modId xmlns="" xmlns:p14="http://schemas.microsoft.com/office/powerpoint/2010/main" val="2572544811"/>
              </p:ext>
            </p:extLst>
          </p:nvPr>
        </p:nvGraphicFramePr>
        <p:xfrm>
          <a:off x="6745461" y="4532917"/>
          <a:ext cx="184547" cy="490537"/>
        </p:xfrm>
        <a:graphic>
          <a:graphicData uri="http://schemas.openxmlformats.org/presentationml/2006/ole">
            <p:oleObj spid="_x0000_s797006" name="Equation" r:id="rId34" imgW="114093" imgH="228738" progId="Equation.3">
              <p:embed/>
            </p:oleObj>
          </a:graphicData>
        </a:graphic>
      </p:graphicFrame>
      <p:graphicFrame>
        <p:nvGraphicFramePr>
          <p:cNvPr id="38" name="Object 37"/>
          <p:cNvGraphicFramePr>
            <a:graphicFrameLocks noChangeAspect="1"/>
          </p:cNvGraphicFramePr>
          <p:nvPr>
            <p:extLst>
              <p:ext uri="{D42A27DB-BD31-4B8C-83A1-F6EECF244321}">
                <p14:modId xmlns="" xmlns:p14="http://schemas.microsoft.com/office/powerpoint/2010/main" val="1247153656"/>
              </p:ext>
            </p:extLst>
          </p:nvPr>
        </p:nvGraphicFramePr>
        <p:xfrm>
          <a:off x="7091982" y="4532917"/>
          <a:ext cx="184547" cy="490537"/>
        </p:xfrm>
        <a:graphic>
          <a:graphicData uri="http://schemas.openxmlformats.org/presentationml/2006/ole">
            <p:oleObj spid="_x0000_s797007" name="Equation" r:id="rId35" imgW="114025" imgH="228600" progId="Equation.3">
              <p:embed/>
            </p:oleObj>
          </a:graphicData>
        </a:graphic>
      </p:graphicFrame>
      <p:graphicFrame>
        <p:nvGraphicFramePr>
          <p:cNvPr id="39" name="Object 38"/>
          <p:cNvGraphicFramePr>
            <a:graphicFrameLocks noChangeAspect="1"/>
          </p:cNvGraphicFramePr>
          <p:nvPr>
            <p:extLst>
              <p:ext uri="{D42A27DB-BD31-4B8C-83A1-F6EECF244321}">
                <p14:modId xmlns="" xmlns:p14="http://schemas.microsoft.com/office/powerpoint/2010/main" val="4102396711"/>
              </p:ext>
            </p:extLst>
          </p:nvPr>
        </p:nvGraphicFramePr>
        <p:xfrm>
          <a:off x="7803052" y="4517927"/>
          <a:ext cx="184547" cy="490537"/>
        </p:xfrm>
        <a:graphic>
          <a:graphicData uri="http://schemas.openxmlformats.org/presentationml/2006/ole">
            <p:oleObj spid="_x0000_s797008" name="Equation" r:id="rId36" imgW="114093" imgH="228738" progId="Equation.3">
              <p:embed/>
            </p:oleObj>
          </a:graphicData>
        </a:graphic>
      </p:graphicFrame>
      <p:graphicFrame>
        <p:nvGraphicFramePr>
          <p:cNvPr id="40" name="Object 39"/>
          <p:cNvGraphicFramePr>
            <a:graphicFrameLocks noChangeAspect="1"/>
          </p:cNvGraphicFramePr>
          <p:nvPr>
            <p:extLst>
              <p:ext uri="{D42A27DB-BD31-4B8C-83A1-F6EECF244321}">
                <p14:modId xmlns="" xmlns:p14="http://schemas.microsoft.com/office/powerpoint/2010/main" val="3397176908"/>
              </p:ext>
            </p:extLst>
          </p:nvPr>
        </p:nvGraphicFramePr>
        <p:xfrm>
          <a:off x="7447538" y="4517927"/>
          <a:ext cx="184547" cy="490537"/>
        </p:xfrm>
        <a:graphic>
          <a:graphicData uri="http://schemas.openxmlformats.org/presentationml/2006/ole">
            <p:oleObj spid="_x0000_s797009" name="Equation" r:id="rId37" imgW="114093" imgH="228738" progId="Equation.3">
              <p:embed/>
            </p:oleObj>
          </a:graphicData>
        </a:graphic>
      </p:graphicFrame>
      <p:graphicFrame>
        <p:nvGraphicFramePr>
          <p:cNvPr id="41" name="Object 40"/>
          <p:cNvGraphicFramePr>
            <a:graphicFrameLocks noChangeAspect="1"/>
          </p:cNvGraphicFramePr>
          <p:nvPr>
            <p:extLst>
              <p:ext uri="{D42A27DB-BD31-4B8C-83A1-F6EECF244321}">
                <p14:modId xmlns="" xmlns:p14="http://schemas.microsoft.com/office/powerpoint/2010/main" val="3423912832"/>
              </p:ext>
            </p:extLst>
          </p:nvPr>
        </p:nvGraphicFramePr>
        <p:xfrm>
          <a:off x="5309015" y="4937529"/>
          <a:ext cx="204788" cy="490538"/>
        </p:xfrm>
        <a:graphic>
          <a:graphicData uri="http://schemas.openxmlformats.org/presentationml/2006/ole">
            <p:oleObj spid="_x0000_s797010" name="Equation" r:id="rId38" imgW="126694" imgH="228600" progId="Equation.3">
              <p:embed/>
            </p:oleObj>
          </a:graphicData>
        </a:graphic>
      </p:graphicFrame>
      <p:graphicFrame>
        <p:nvGraphicFramePr>
          <p:cNvPr id="42" name="Object 41"/>
          <p:cNvGraphicFramePr>
            <a:graphicFrameLocks noChangeAspect="1"/>
          </p:cNvGraphicFramePr>
          <p:nvPr>
            <p:extLst>
              <p:ext uri="{D42A27DB-BD31-4B8C-83A1-F6EECF244321}">
                <p14:modId xmlns="" xmlns:p14="http://schemas.microsoft.com/office/powerpoint/2010/main" val="1647139624"/>
              </p:ext>
            </p:extLst>
          </p:nvPr>
        </p:nvGraphicFramePr>
        <p:xfrm>
          <a:off x="6020897" y="4937927"/>
          <a:ext cx="204788" cy="490537"/>
        </p:xfrm>
        <a:graphic>
          <a:graphicData uri="http://schemas.openxmlformats.org/presentationml/2006/ole">
            <p:oleObj spid="_x0000_s797011" name="Equation" r:id="rId39" imgW="126694" imgH="228600" progId="Equation.3">
              <p:embed/>
            </p:oleObj>
          </a:graphicData>
        </a:graphic>
      </p:graphicFrame>
      <p:graphicFrame>
        <p:nvGraphicFramePr>
          <p:cNvPr id="43" name="Object 42"/>
          <p:cNvGraphicFramePr>
            <a:graphicFrameLocks noChangeAspect="1"/>
          </p:cNvGraphicFramePr>
          <p:nvPr>
            <p:extLst>
              <p:ext uri="{D42A27DB-BD31-4B8C-83A1-F6EECF244321}">
                <p14:modId xmlns="" xmlns:p14="http://schemas.microsoft.com/office/powerpoint/2010/main" val="1285745716"/>
              </p:ext>
            </p:extLst>
          </p:nvPr>
        </p:nvGraphicFramePr>
        <p:xfrm>
          <a:off x="5665340" y="4934985"/>
          <a:ext cx="204788" cy="490537"/>
        </p:xfrm>
        <a:graphic>
          <a:graphicData uri="http://schemas.openxmlformats.org/presentationml/2006/ole">
            <p:oleObj spid="_x0000_s797012" name="Equation" r:id="rId40" imgW="126694" imgH="228600" progId="Equation.3">
              <p:embed/>
            </p:oleObj>
          </a:graphicData>
        </a:graphic>
      </p:graphicFrame>
      <p:graphicFrame>
        <p:nvGraphicFramePr>
          <p:cNvPr id="44" name="Object 43"/>
          <p:cNvGraphicFramePr>
            <a:graphicFrameLocks noChangeAspect="1"/>
          </p:cNvGraphicFramePr>
          <p:nvPr>
            <p:extLst>
              <p:ext uri="{D42A27DB-BD31-4B8C-83A1-F6EECF244321}">
                <p14:modId xmlns="" xmlns:p14="http://schemas.microsoft.com/office/powerpoint/2010/main" val="4009219750"/>
              </p:ext>
            </p:extLst>
          </p:nvPr>
        </p:nvGraphicFramePr>
        <p:xfrm>
          <a:off x="6367418" y="4937927"/>
          <a:ext cx="204788" cy="490537"/>
        </p:xfrm>
        <a:graphic>
          <a:graphicData uri="http://schemas.openxmlformats.org/presentationml/2006/ole">
            <p:oleObj spid="_x0000_s797013" name="Equation" r:id="rId41" imgW="126694" imgH="228600" progId="Equation.3">
              <p:embed/>
            </p:oleObj>
          </a:graphicData>
        </a:graphic>
      </p:graphicFrame>
      <p:graphicFrame>
        <p:nvGraphicFramePr>
          <p:cNvPr id="45" name="Object 44"/>
          <p:cNvGraphicFramePr>
            <a:graphicFrameLocks noChangeAspect="1"/>
          </p:cNvGraphicFramePr>
          <p:nvPr>
            <p:extLst>
              <p:ext uri="{D42A27DB-BD31-4B8C-83A1-F6EECF244321}">
                <p14:modId xmlns="" xmlns:p14="http://schemas.microsoft.com/office/powerpoint/2010/main" val="3458519829"/>
              </p:ext>
            </p:extLst>
          </p:nvPr>
        </p:nvGraphicFramePr>
        <p:xfrm>
          <a:off x="7080739" y="4937927"/>
          <a:ext cx="204788" cy="490537"/>
        </p:xfrm>
        <a:graphic>
          <a:graphicData uri="http://schemas.openxmlformats.org/presentationml/2006/ole">
            <p:oleObj spid="_x0000_s797014" name="Equation" r:id="rId42" imgW="126694" imgH="228600" progId="Equation.3">
              <p:embed/>
            </p:oleObj>
          </a:graphicData>
        </a:graphic>
      </p:graphicFrame>
      <p:graphicFrame>
        <p:nvGraphicFramePr>
          <p:cNvPr id="46" name="Object 45"/>
          <p:cNvGraphicFramePr>
            <a:graphicFrameLocks noChangeAspect="1"/>
          </p:cNvGraphicFramePr>
          <p:nvPr>
            <p:extLst>
              <p:ext uri="{D42A27DB-BD31-4B8C-83A1-F6EECF244321}">
                <p14:modId xmlns="" xmlns:p14="http://schemas.microsoft.com/office/powerpoint/2010/main" val="719679573"/>
              </p:ext>
            </p:extLst>
          </p:nvPr>
        </p:nvGraphicFramePr>
        <p:xfrm>
          <a:off x="6734218" y="4922937"/>
          <a:ext cx="183356" cy="490537"/>
        </p:xfrm>
        <a:graphic>
          <a:graphicData uri="http://schemas.openxmlformats.org/presentationml/2006/ole">
            <p:oleObj spid="_x0000_s797015" name="Equation" r:id="rId43" imgW="114025" imgH="228600" progId="Equation.3">
              <p:embed/>
            </p:oleObj>
          </a:graphicData>
        </a:graphic>
      </p:graphicFrame>
      <p:graphicFrame>
        <p:nvGraphicFramePr>
          <p:cNvPr id="47" name="Object 46"/>
          <p:cNvGraphicFramePr>
            <a:graphicFrameLocks noChangeAspect="1"/>
          </p:cNvGraphicFramePr>
          <p:nvPr>
            <p:extLst>
              <p:ext uri="{D42A27DB-BD31-4B8C-83A1-F6EECF244321}">
                <p14:modId xmlns="" xmlns:p14="http://schemas.microsoft.com/office/powerpoint/2010/main" val="2874197161"/>
              </p:ext>
            </p:extLst>
          </p:nvPr>
        </p:nvGraphicFramePr>
        <p:xfrm>
          <a:off x="7782817" y="4933512"/>
          <a:ext cx="204788" cy="490538"/>
        </p:xfrm>
        <a:graphic>
          <a:graphicData uri="http://schemas.openxmlformats.org/presentationml/2006/ole">
            <p:oleObj spid="_x0000_s797016" name="Equation" r:id="rId44" imgW="126694" imgH="228600" progId="Equation.3">
              <p:embed/>
            </p:oleObj>
          </a:graphicData>
        </a:graphic>
      </p:graphicFrame>
      <p:graphicFrame>
        <p:nvGraphicFramePr>
          <p:cNvPr id="48" name="Object 47"/>
          <p:cNvGraphicFramePr>
            <a:graphicFrameLocks noChangeAspect="1"/>
          </p:cNvGraphicFramePr>
          <p:nvPr>
            <p:extLst>
              <p:ext uri="{D42A27DB-BD31-4B8C-83A1-F6EECF244321}">
                <p14:modId xmlns="" xmlns:p14="http://schemas.microsoft.com/office/powerpoint/2010/main" val="2649340347"/>
              </p:ext>
            </p:extLst>
          </p:nvPr>
        </p:nvGraphicFramePr>
        <p:xfrm>
          <a:off x="7438502" y="4937926"/>
          <a:ext cx="204788" cy="490538"/>
        </p:xfrm>
        <a:graphic>
          <a:graphicData uri="http://schemas.openxmlformats.org/presentationml/2006/ole">
            <p:oleObj spid="_x0000_s797017" name="Equation" r:id="rId45" imgW="126694" imgH="228600" progId="Equation.3">
              <p:embed/>
            </p:oleObj>
          </a:graphicData>
        </a:graphic>
      </p:graphicFrame>
      <p:graphicFrame>
        <p:nvGraphicFramePr>
          <p:cNvPr id="49" name="Object 48"/>
          <p:cNvGraphicFramePr>
            <a:graphicFrameLocks noChangeAspect="1"/>
          </p:cNvGraphicFramePr>
          <p:nvPr>
            <p:extLst>
              <p:ext uri="{D42A27DB-BD31-4B8C-83A1-F6EECF244321}">
                <p14:modId xmlns="" xmlns:p14="http://schemas.microsoft.com/office/powerpoint/2010/main" val="194121266"/>
              </p:ext>
            </p:extLst>
          </p:nvPr>
        </p:nvGraphicFramePr>
        <p:xfrm>
          <a:off x="8462410" y="2891723"/>
          <a:ext cx="246459" cy="492125"/>
        </p:xfrm>
        <a:graphic>
          <a:graphicData uri="http://schemas.openxmlformats.org/presentationml/2006/ole">
            <p:oleObj spid="_x0000_s797018" name="Equation" r:id="rId46" imgW="152124" imgH="228738" progId="Equation.3">
              <p:embed/>
            </p:oleObj>
          </a:graphicData>
        </a:graphic>
      </p:graphicFrame>
      <p:graphicFrame>
        <p:nvGraphicFramePr>
          <p:cNvPr id="50" name="Object 49"/>
          <p:cNvGraphicFramePr>
            <a:graphicFrameLocks noChangeAspect="1"/>
          </p:cNvGraphicFramePr>
          <p:nvPr>
            <p:extLst>
              <p:ext uri="{D42A27DB-BD31-4B8C-83A1-F6EECF244321}">
                <p14:modId xmlns="" xmlns:p14="http://schemas.microsoft.com/office/powerpoint/2010/main" val="2837324518"/>
              </p:ext>
            </p:extLst>
          </p:nvPr>
        </p:nvGraphicFramePr>
        <p:xfrm>
          <a:off x="8127444" y="2891723"/>
          <a:ext cx="246459" cy="492125"/>
        </p:xfrm>
        <a:graphic>
          <a:graphicData uri="http://schemas.openxmlformats.org/presentationml/2006/ole">
            <p:oleObj spid="_x0000_s797019" name="Equation" r:id="rId47" imgW="152124" imgH="228738" progId="Equation.3">
              <p:embed/>
            </p:oleObj>
          </a:graphicData>
        </a:graphic>
      </p:graphicFrame>
      <p:graphicFrame>
        <p:nvGraphicFramePr>
          <p:cNvPr id="51" name="Object 50"/>
          <p:cNvGraphicFramePr>
            <a:graphicFrameLocks noChangeAspect="1"/>
          </p:cNvGraphicFramePr>
          <p:nvPr>
            <p:extLst>
              <p:ext uri="{D42A27DB-BD31-4B8C-83A1-F6EECF244321}">
                <p14:modId xmlns="" xmlns:p14="http://schemas.microsoft.com/office/powerpoint/2010/main" val="581828927"/>
              </p:ext>
            </p:extLst>
          </p:nvPr>
        </p:nvGraphicFramePr>
        <p:xfrm>
          <a:off x="8067221" y="3293790"/>
          <a:ext cx="352425" cy="522288"/>
        </p:xfrm>
        <a:graphic>
          <a:graphicData uri="http://schemas.openxmlformats.org/presentationml/2006/ole">
            <p:oleObj spid="_x0000_s797020" name="Equation" r:id="rId48" imgW="241124" imgH="266448" progId="Equation.3">
              <p:embed/>
            </p:oleObj>
          </a:graphicData>
        </a:graphic>
      </p:graphicFrame>
      <p:graphicFrame>
        <p:nvGraphicFramePr>
          <p:cNvPr id="52" name="Object 51"/>
          <p:cNvGraphicFramePr>
            <a:graphicFrameLocks noChangeAspect="1"/>
          </p:cNvGraphicFramePr>
          <p:nvPr>
            <p:extLst>
              <p:ext uri="{D42A27DB-BD31-4B8C-83A1-F6EECF244321}">
                <p14:modId xmlns="" xmlns:p14="http://schemas.microsoft.com/office/powerpoint/2010/main" val="1009184770"/>
              </p:ext>
            </p:extLst>
          </p:nvPr>
        </p:nvGraphicFramePr>
        <p:xfrm>
          <a:off x="8413742" y="3281742"/>
          <a:ext cx="352425" cy="522288"/>
        </p:xfrm>
        <a:graphic>
          <a:graphicData uri="http://schemas.openxmlformats.org/presentationml/2006/ole">
            <p:oleObj spid="_x0000_s797021" name="Equation" r:id="rId49" imgW="241124" imgH="266448" progId="Equation.3">
              <p:embed/>
            </p:oleObj>
          </a:graphicData>
        </a:graphic>
      </p:graphicFrame>
      <p:graphicFrame>
        <p:nvGraphicFramePr>
          <p:cNvPr id="53" name="Object 52"/>
          <p:cNvGraphicFramePr>
            <a:graphicFrameLocks noChangeAspect="1"/>
          </p:cNvGraphicFramePr>
          <p:nvPr>
            <p:extLst>
              <p:ext uri="{D42A27DB-BD31-4B8C-83A1-F6EECF244321}">
                <p14:modId xmlns="" xmlns:p14="http://schemas.microsoft.com/office/powerpoint/2010/main" val="2185404089"/>
              </p:ext>
            </p:extLst>
          </p:nvPr>
        </p:nvGraphicFramePr>
        <p:xfrm>
          <a:off x="8067221" y="3695859"/>
          <a:ext cx="352425" cy="522287"/>
        </p:xfrm>
        <a:graphic>
          <a:graphicData uri="http://schemas.openxmlformats.org/presentationml/2006/ole">
            <p:oleObj spid="_x0000_s797022" name="Equation" r:id="rId50" imgW="241124" imgH="266448" progId="Equation.3">
              <p:embed/>
            </p:oleObj>
          </a:graphicData>
        </a:graphic>
      </p:graphicFrame>
      <p:graphicFrame>
        <p:nvGraphicFramePr>
          <p:cNvPr id="54" name="Object 53"/>
          <p:cNvGraphicFramePr>
            <a:graphicFrameLocks noChangeAspect="1"/>
          </p:cNvGraphicFramePr>
          <p:nvPr>
            <p:extLst>
              <p:ext uri="{D42A27DB-BD31-4B8C-83A1-F6EECF244321}">
                <p14:modId xmlns="" xmlns:p14="http://schemas.microsoft.com/office/powerpoint/2010/main" val="3090984938"/>
              </p:ext>
            </p:extLst>
          </p:nvPr>
        </p:nvGraphicFramePr>
        <p:xfrm>
          <a:off x="8413742" y="3698801"/>
          <a:ext cx="352425" cy="522287"/>
        </p:xfrm>
        <a:graphic>
          <a:graphicData uri="http://schemas.openxmlformats.org/presentationml/2006/ole">
            <p:oleObj spid="_x0000_s797023" name="Equation" r:id="rId51" imgW="241124" imgH="266448" progId="Equation.3">
              <p:embed/>
            </p:oleObj>
          </a:graphicData>
        </a:graphic>
      </p:graphicFrame>
      <p:graphicFrame>
        <p:nvGraphicFramePr>
          <p:cNvPr id="55" name="Object 54"/>
          <p:cNvGraphicFramePr>
            <a:graphicFrameLocks noChangeAspect="1"/>
          </p:cNvGraphicFramePr>
          <p:nvPr>
            <p:extLst>
              <p:ext uri="{D42A27DB-BD31-4B8C-83A1-F6EECF244321}">
                <p14:modId xmlns="" xmlns:p14="http://schemas.microsoft.com/office/powerpoint/2010/main" val="1951266746"/>
              </p:ext>
            </p:extLst>
          </p:nvPr>
        </p:nvGraphicFramePr>
        <p:xfrm>
          <a:off x="8061883" y="4100868"/>
          <a:ext cx="353615" cy="522288"/>
        </p:xfrm>
        <a:graphic>
          <a:graphicData uri="http://schemas.openxmlformats.org/presentationml/2006/ole">
            <p:oleObj spid="_x0000_s797024" name="Equation" r:id="rId52" imgW="241124" imgH="266448" progId="Equation.3">
              <p:embed/>
            </p:oleObj>
          </a:graphicData>
        </a:graphic>
      </p:graphicFrame>
      <p:graphicFrame>
        <p:nvGraphicFramePr>
          <p:cNvPr id="56" name="Object 55"/>
          <p:cNvGraphicFramePr>
            <a:graphicFrameLocks noChangeAspect="1"/>
          </p:cNvGraphicFramePr>
          <p:nvPr>
            <p:extLst>
              <p:ext uri="{D42A27DB-BD31-4B8C-83A1-F6EECF244321}">
                <p14:modId xmlns="" xmlns:p14="http://schemas.microsoft.com/office/powerpoint/2010/main" val="2658839977"/>
              </p:ext>
            </p:extLst>
          </p:nvPr>
        </p:nvGraphicFramePr>
        <p:xfrm>
          <a:off x="8421589" y="4100868"/>
          <a:ext cx="353615" cy="522288"/>
        </p:xfrm>
        <a:graphic>
          <a:graphicData uri="http://schemas.openxmlformats.org/presentationml/2006/ole">
            <p:oleObj spid="_x0000_s797025" name="Equation" r:id="rId53" imgW="241124" imgH="266448" progId="Equation.3">
              <p:embed/>
            </p:oleObj>
          </a:graphicData>
        </a:graphic>
      </p:graphicFrame>
      <p:graphicFrame>
        <p:nvGraphicFramePr>
          <p:cNvPr id="57" name="Object 56"/>
          <p:cNvGraphicFramePr>
            <a:graphicFrameLocks noChangeAspect="1"/>
          </p:cNvGraphicFramePr>
          <p:nvPr>
            <p:extLst>
              <p:ext uri="{D42A27DB-BD31-4B8C-83A1-F6EECF244321}">
                <p14:modId xmlns="" xmlns:p14="http://schemas.microsoft.com/office/powerpoint/2010/main" val="3430919842"/>
              </p:ext>
            </p:extLst>
          </p:nvPr>
        </p:nvGraphicFramePr>
        <p:xfrm>
          <a:off x="8410610" y="4505878"/>
          <a:ext cx="353616" cy="522288"/>
        </p:xfrm>
        <a:graphic>
          <a:graphicData uri="http://schemas.openxmlformats.org/presentationml/2006/ole">
            <p:oleObj spid="_x0000_s797026" name="Equation" r:id="rId54" imgW="241124" imgH="266448" progId="Equation.3">
              <p:embed/>
            </p:oleObj>
          </a:graphicData>
        </a:graphic>
      </p:graphicFrame>
      <p:graphicFrame>
        <p:nvGraphicFramePr>
          <p:cNvPr id="58" name="Object 57"/>
          <p:cNvGraphicFramePr>
            <a:graphicFrameLocks noChangeAspect="1"/>
          </p:cNvGraphicFramePr>
          <p:nvPr>
            <p:extLst>
              <p:ext uri="{D42A27DB-BD31-4B8C-83A1-F6EECF244321}">
                <p14:modId xmlns="" xmlns:p14="http://schemas.microsoft.com/office/powerpoint/2010/main" val="4182323164"/>
              </p:ext>
            </p:extLst>
          </p:nvPr>
        </p:nvGraphicFramePr>
        <p:xfrm>
          <a:off x="8064089" y="4505878"/>
          <a:ext cx="353616" cy="522288"/>
        </p:xfrm>
        <a:graphic>
          <a:graphicData uri="http://schemas.openxmlformats.org/presentationml/2006/ole">
            <p:oleObj spid="_x0000_s797027" name="Equation" r:id="rId55" imgW="241124" imgH="266448" progId="Equation.3">
              <p:embed/>
            </p:oleObj>
          </a:graphicData>
        </a:graphic>
      </p:graphicFrame>
      <p:graphicFrame>
        <p:nvGraphicFramePr>
          <p:cNvPr id="59" name="Object 58"/>
          <p:cNvGraphicFramePr>
            <a:graphicFrameLocks noChangeAspect="1"/>
          </p:cNvGraphicFramePr>
          <p:nvPr>
            <p:extLst>
              <p:ext uri="{D42A27DB-BD31-4B8C-83A1-F6EECF244321}">
                <p14:modId xmlns="" xmlns:p14="http://schemas.microsoft.com/office/powerpoint/2010/main" val="3891473587"/>
              </p:ext>
            </p:extLst>
          </p:nvPr>
        </p:nvGraphicFramePr>
        <p:xfrm>
          <a:off x="8061883" y="4922936"/>
          <a:ext cx="353615" cy="522288"/>
        </p:xfrm>
        <a:graphic>
          <a:graphicData uri="http://schemas.openxmlformats.org/presentationml/2006/ole">
            <p:oleObj spid="_x0000_s797028" name="Equation" r:id="rId56" imgW="241124" imgH="266448" progId="Equation.3">
              <p:embed/>
            </p:oleObj>
          </a:graphicData>
        </a:graphic>
      </p:graphicFrame>
      <p:graphicFrame>
        <p:nvGraphicFramePr>
          <p:cNvPr id="60" name="Object 59"/>
          <p:cNvGraphicFramePr>
            <a:graphicFrameLocks noChangeAspect="1"/>
          </p:cNvGraphicFramePr>
          <p:nvPr>
            <p:extLst>
              <p:ext uri="{D42A27DB-BD31-4B8C-83A1-F6EECF244321}">
                <p14:modId xmlns="" xmlns:p14="http://schemas.microsoft.com/office/powerpoint/2010/main" val="1588936392"/>
              </p:ext>
            </p:extLst>
          </p:nvPr>
        </p:nvGraphicFramePr>
        <p:xfrm>
          <a:off x="8419647" y="4922936"/>
          <a:ext cx="353615" cy="522288"/>
        </p:xfrm>
        <a:graphic>
          <a:graphicData uri="http://schemas.openxmlformats.org/presentationml/2006/ole">
            <p:oleObj spid="_x0000_s797029" name="Equation" r:id="rId57" imgW="241124" imgH="266448" progId="Equation.3">
              <p:embed/>
            </p:oleObj>
          </a:graphicData>
        </a:graphic>
      </p:graphicFrame>
      <p:sp>
        <p:nvSpPr>
          <p:cNvPr id="61" name="TextBox 60"/>
          <p:cNvSpPr txBox="1"/>
          <p:nvPr/>
        </p:nvSpPr>
        <p:spPr>
          <a:xfrm>
            <a:off x="6691454" y="1853248"/>
            <a:ext cx="626865" cy="338554"/>
          </a:xfrm>
          <a:prstGeom prst="rect">
            <a:avLst/>
          </a:prstGeom>
          <a:noFill/>
        </p:spPr>
        <p:txBody>
          <a:bodyPr wrap="square" rtlCol="0">
            <a:spAutoFit/>
          </a:bodyPr>
          <a:lstStyle/>
          <a:p>
            <a:r>
              <a:rPr lang="en-US" altLang="zh-CN" sz="1600" b="1" dirty="0"/>
              <a:t>D</a:t>
            </a:r>
            <a:r>
              <a:rPr lang="en-US" altLang="zh-CN" sz="1600" b="1" dirty="0" smtClean="0"/>
              <a:t>ish</a:t>
            </a:r>
            <a:endParaRPr lang="zh-CN" altLang="en-US" sz="1600" b="1" dirty="0"/>
          </a:p>
        </p:txBody>
      </p:sp>
      <p:sp>
        <p:nvSpPr>
          <p:cNvPr id="62" name="TextBox 61"/>
          <p:cNvSpPr txBox="1"/>
          <p:nvPr/>
        </p:nvSpPr>
        <p:spPr>
          <a:xfrm rot="16200000">
            <a:off x="3979313" y="4815250"/>
            <a:ext cx="1235896" cy="338554"/>
          </a:xfrm>
          <a:prstGeom prst="rect">
            <a:avLst/>
          </a:prstGeom>
          <a:noFill/>
        </p:spPr>
        <p:txBody>
          <a:bodyPr wrap="square" rtlCol="0">
            <a:spAutoFit/>
          </a:bodyPr>
          <a:lstStyle/>
          <a:p>
            <a:r>
              <a:rPr lang="en-US" altLang="zh-CN" sz="1600" b="1" dirty="0" smtClean="0"/>
              <a:t>Customer</a:t>
            </a:r>
            <a:endParaRPr lang="zh-CN" altLang="en-US" sz="1600" b="1" dirty="0"/>
          </a:p>
        </p:txBody>
      </p:sp>
      <p:graphicFrame>
        <p:nvGraphicFramePr>
          <p:cNvPr id="63" name="Object 62"/>
          <p:cNvGraphicFramePr>
            <a:graphicFrameLocks noChangeAspect="1"/>
          </p:cNvGraphicFramePr>
          <p:nvPr>
            <p:extLst>
              <p:ext uri="{D42A27DB-BD31-4B8C-83A1-F6EECF244321}">
                <p14:modId xmlns="" xmlns:p14="http://schemas.microsoft.com/office/powerpoint/2010/main" val="83625977"/>
              </p:ext>
            </p:extLst>
          </p:nvPr>
        </p:nvGraphicFramePr>
        <p:xfrm>
          <a:off x="5645062" y="2891722"/>
          <a:ext cx="246459" cy="492125"/>
        </p:xfrm>
        <a:graphic>
          <a:graphicData uri="http://schemas.openxmlformats.org/presentationml/2006/ole">
            <p:oleObj spid="_x0000_s797030" name="Equation" r:id="rId58" imgW="152124" imgH="228738" progId="Equation.3">
              <p:embed/>
            </p:oleObj>
          </a:graphicData>
        </a:graphic>
      </p:graphicFrame>
      <p:graphicFrame>
        <p:nvGraphicFramePr>
          <p:cNvPr id="64" name="Object 63"/>
          <p:cNvGraphicFramePr>
            <a:graphicFrameLocks noChangeAspect="1"/>
          </p:cNvGraphicFramePr>
          <p:nvPr>
            <p:extLst>
              <p:ext uri="{D42A27DB-BD31-4B8C-83A1-F6EECF244321}">
                <p14:modId xmlns="" xmlns:p14="http://schemas.microsoft.com/office/powerpoint/2010/main" val="3717354059"/>
              </p:ext>
            </p:extLst>
          </p:nvPr>
        </p:nvGraphicFramePr>
        <p:xfrm>
          <a:off x="6356176" y="2894664"/>
          <a:ext cx="246459" cy="492125"/>
        </p:xfrm>
        <a:graphic>
          <a:graphicData uri="http://schemas.openxmlformats.org/presentationml/2006/ole">
            <p:oleObj spid="_x0000_s797031" name="Equation" r:id="rId59" imgW="152124" imgH="228738" progId="Equation.3">
              <p:embed/>
            </p:oleObj>
          </a:graphicData>
        </a:graphic>
      </p:graphicFrame>
      <p:graphicFrame>
        <p:nvGraphicFramePr>
          <p:cNvPr id="65" name="Object 64"/>
          <p:cNvGraphicFramePr>
            <a:graphicFrameLocks noChangeAspect="1"/>
          </p:cNvGraphicFramePr>
          <p:nvPr>
            <p:extLst>
              <p:ext uri="{D42A27DB-BD31-4B8C-83A1-F6EECF244321}">
                <p14:modId xmlns="" xmlns:p14="http://schemas.microsoft.com/office/powerpoint/2010/main" val="468059839"/>
              </p:ext>
            </p:extLst>
          </p:nvPr>
        </p:nvGraphicFramePr>
        <p:xfrm>
          <a:off x="7056047" y="2894664"/>
          <a:ext cx="246459" cy="492125"/>
        </p:xfrm>
        <a:graphic>
          <a:graphicData uri="http://schemas.openxmlformats.org/presentationml/2006/ole">
            <p:oleObj spid="_x0000_s797032" name="Equation" r:id="rId60" imgW="152124" imgH="228738" progId="Equation.3">
              <p:embed/>
            </p:oleObj>
          </a:graphicData>
        </a:graphic>
      </p:graphicFrame>
      <p:graphicFrame>
        <p:nvGraphicFramePr>
          <p:cNvPr id="66" name="Object 65"/>
          <p:cNvGraphicFramePr>
            <a:graphicFrameLocks noChangeAspect="1"/>
          </p:cNvGraphicFramePr>
          <p:nvPr>
            <p:extLst>
              <p:ext uri="{D42A27DB-BD31-4B8C-83A1-F6EECF244321}">
                <p14:modId xmlns="" xmlns:p14="http://schemas.microsoft.com/office/powerpoint/2010/main" val="4107954424"/>
              </p:ext>
            </p:extLst>
          </p:nvPr>
        </p:nvGraphicFramePr>
        <p:xfrm>
          <a:off x="5989376" y="2891722"/>
          <a:ext cx="246459" cy="492125"/>
        </p:xfrm>
        <a:graphic>
          <a:graphicData uri="http://schemas.openxmlformats.org/presentationml/2006/ole">
            <p:oleObj spid="_x0000_s797033" name="Equation" r:id="rId61" imgW="152124" imgH="228738" progId="Equation.3">
              <p:embed/>
            </p:oleObj>
          </a:graphicData>
        </a:graphic>
      </p:graphicFrame>
      <p:graphicFrame>
        <p:nvGraphicFramePr>
          <p:cNvPr id="67" name="Object 66"/>
          <p:cNvGraphicFramePr>
            <a:graphicFrameLocks noChangeAspect="1"/>
          </p:cNvGraphicFramePr>
          <p:nvPr>
            <p:extLst>
              <p:ext uri="{D42A27DB-BD31-4B8C-83A1-F6EECF244321}">
                <p14:modId xmlns="" xmlns:p14="http://schemas.microsoft.com/office/powerpoint/2010/main" val="1720712179"/>
              </p:ext>
            </p:extLst>
          </p:nvPr>
        </p:nvGraphicFramePr>
        <p:xfrm>
          <a:off x="6703783" y="2894664"/>
          <a:ext cx="246459" cy="492125"/>
        </p:xfrm>
        <a:graphic>
          <a:graphicData uri="http://schemas.openxmlformats.org/presentationml/2006/ole">
            <p:oleObj spid="_x0000_s797034" name="Equation" r:id="rId62" imgW="152124" imgH="228738" progId="Equation.3">
              <p:embed/>
            </p:oleObj>
          </a:graphicData>
        </a:graphic>
      </p:graphicFrame>
    </p:spTree>
    <p:extLst>
      <p:ext uri="{BB962C8B-B14F-4D97-AF65-F5344CB8AC3E}">
        <p14:creationId xmlns="" xmlns:p14="http://schemas.microsoft.com/office/powerpoint/2010/main" val="426317510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sz="3000" dirty="0" smtClean="0">
                <a:solidFill>
                  <a:srgbClr val="0070C0"/>
                </a:solidFill>
              </a:rPr>
              <a:t>Traffic Offloading Algorithm</a:t>
            </a:r>
            <a:endParaRPr lang="zh-CN" altLang="en-US" sz="3000" dirty="0" smtClean="0">
              <a:solidFill>
                <a:srgbClr val="0070C0"/>
              </a:solidFill>
            </a:endParaRPr>
          </a:p>
        </p:txBody>
      </p:sp>
      <p:sp>
        <p:nvSpPr>
          <p:cNvPr id="8" name="Text Placeholder 7"/>
          <p:cNvSpPr>
            <a:spLocks noGrp="1"/>
          </p:cNvSpPr>
          <p:nvPr>
            <p:ph type="body" sz="half" idx="15"/>
          </p:nvPr>
        </p:nvSpPr>
        <p:spPr>
          <a:xfrm>
            <a:off x="0" y="1992312"/>
            <a:ext cx="2627784" cy="4865688"/>
          </a:xfrm>
        </p:spPr>
        <p:txBody>
          <a:bodyPr>
            <a:normAutofit/>
          </a:bodyPr>
          <a:lstStyle/>
          <a:p>
            <a:r>
              <a:rPr lang="en-US" altLang="zh-CN" sz="2000" dirty="0" err="1" smtClean="0"/>
              <a:t>eNB</a:t>
            </a:r>
            <a:r>
              <a:rPr lang="en-US" altLang="zh-CN" sz="2000" dirty="0" smtClean="0"/>
              <a:t> collects encounter </a:t>
            </a:r>
            <a:r>
              <a:rPr lang="en-US" altLang="zh-CN" sz="2000" dirty="0"/>
              <a:t>information in cellular </a:t>
            </a:r>
            <a:r>
              <a:rPr lang="en-US" altLang="zh-CN" sz="2000" dirty="0" smtClean="0"/>
              <a:t>network</a:t>
            </a:r>
            <a:endParaRPr lang="en-US" altLang="zh-CN" sz="2000" dirty="0"/>
          </a:p>
          <a:p>
            <a:pPr lvl="1"/>
            <a:r>
              <a:rPr lang="en-US" altLang="zh-CN" sz="1800" dirty="0"/>
              <a:t>Find the closeness </a:t>
            </a:r>
            <a:r>
              <a:rPr lang="en-US" altLang="zh-CN" sz="1800" dirty="0" err="1"/>
              <a:t>wi,j</a:t>
            </a:r>
            <a:r>
              <a:rPr lang="en-US" altLang="zh-CN" sz="1800" dirty="0"/>
              <a:t> of UEs</a:t>
            </a:r>
          </a:p>
          <a:p>
            <a:pPr lvl="2"/>
            <a:r>
              <a:rPr lang="en-US" altLang="zh-CN" sz="1600" dirty="0" smtClean="0"/>
              <a:t>if </a:t>
            </a:r>
            <a:r>
              <a:rPr lang="en-US" altLang="zh-CN" sz="1600" dirty="0" err="1" smtClean="0"/>
              <a:t>w</a:t>
            </a:r>
            <a:r>
              <a:rPr lang="en-US" altLang="zh-CN" sz="1600" baseline="-25000" dirty="0" err="1" smtClean="0"/>
              <a:t>i,j</a:t>
            </a:r>
            <a:r>
              <a:rPr lang="en-US" altLang="zh-CN" sz="1600" dirty="0" smtClean="0"/>
              <a:t> &gt; </a:t>
            </a:r>
            <a:r>
              <a:rPr lang="en-US" altLang="zh-CN" sz="1600" dirty="0" err="1" smtClean="0"/>
              <a:t>w</a:t>
            </a:r>
            <a:r>
              <a:rPr lang="en-US" altLang="zh-CN" sz="1600" baseline="-25000" dirty="0" err="1" smtClean="0"/>
              <a:t>T</a:t>
            </a:r>
            <a:r>
              <a:rPr lang="en-US" altLang="zh-CN" sz="1600" dirty="0" smtClean="0"/>
              <a:t> then</a:t>
            </a:r>
          </a:p>
          <a:p>
            <a:pPr lvl="3"/>
            <a:r>
              <a:rPr lang="en-US" altLang="zh-CN" sz="1400" dirty="0" smtClean="0"/>
              <a:t>Add </a:t>
            </a:r>
            <a:r>
              <a:rPr lang="en-US" altLang="zh-CN" sz="1400" dirty="0"/>
              <a:t>UE </a:t>
            </a:r>
            <a:r>
              <a:rPr lang="en-US" altLang="zh-CN" sz="1400" dirty="0" err="1"/>
              <a:t>i</a:t>
            </a:r>
            <a:r>
              <a:rPr lang="en-US" altLang="zh-CN" sz="1400" dirty="0"/>
              <a:t> and UE j into </a:t>
            </a:r>
            <a:r>
              <a:rPr lang="en-US" altLang="zh-CN" sz="1400" dirty="0" err="1" smtClean="0"/>
              <a:t>OffSN</a:t>
            </a:r>
            <a:endParaRPr lang="en-US" altLang="zh-CN" sz="1400" dirty="0"/>
          </a:p>
          <a:p>
            <a:pPr lvl="1"/>
            <a:r>
              <a:rPr lang="en-US" altLang="zh-CN" sz="1800" dirty="0"/>
              <a:t>Forming </a:t>
            </a:r>
            <a:r>
              <a:rPr lang="en-US" altLang="zh-CN" sz="1800" dirty="0" err="1"/>
              <a:t>OnSN</a:t>
            </a:r>
            <a:r>
              <a:rPr lang="en-US" altLang="zh-CN" sz="1800" dirty="0"/>
              <a:t> by the users of corresponding </a:t>
            </a:r>
            <a:r>
              <a:rPr lang="en-US" altLang="zh-CN" sz="1800" dirty="0" smtClean="0"/>
              <a:t>UEs</a:t>
            </a:r>
            <a:endParaRPr lang="en-US" altLang="zh-CN" sz="1800" dirty="0"/>
          </a:p>
          <a:p>
            <a:endParaRPr lang="zh-CN" altLang="en-US" sz="1200" dirty="0"/>
          </a:p>
        </p:txBody>
      </p:sp>
      <p:sp>
        <p:nvSpPr>
          <p:cNvPr id="9" name="Text Placeholder 8"/>
          <p:cNvSpPr>
            <a:spLocks noGrp="1"/>
          </p:cNvSpPr>
          <p:nvPr>
            <p:ph type="body" sz="half" idx="16"/>
          </p:nvPr>
        </p:nvSpPr>
        <p:spPr>
          <a:xfrm>
            <a:off x="2732358" y="2011362"/>
            <a:ext cx="2583910" cy="4846638"/>
          </a:xfrm>
        </p:spPr>
        <p:txBody>
          <a:bodyPr>
            <a:normAutofit/>
          </a:bodyPr>
          <a:lstStyle/>
          <a:p>
            <a:r>
              <a:rPr lang="en-US" altLang="zh-CN" sz="2000" dirty="0" smtClean="0"/>
              <a:t>while </a:t>
            </a:r>
            <a:r>
              <a:rPr lang="en-US" altLang="zh-CN" sz="2000" dirty="0"/>
              <a:t>user n is accessing the tagged websites do</a:t>
            </a:r>
          </a:p>
          <a:p>
            <a:pPr lvl="1"/>
            <a:r>
              <a:rPr lang="en-US" altLang="zh-CN" sz="1800" dirty="0" err="1"/>
              <a:t>eNB</a:t>
            </a:r>
            <a:r>
              <a:rPr lang="en-US" altLang="zh-CN" sz="1800" dirty="0"/>
              <a:t> detects user’s </a:t>
            </a:r>
            <a:r>
              <a:rPr lang="en-US" altLang="zh-CN" sz="1800" dirty="0" smtClean="0"/>
              <a:t>location</a:t>
            </a:r>
            <a:endParaRPr lang="en-US" altLang="zh-CN" sz="1800" dirty="0"/>
          </a:p>
          <a:p>
            <a:pPr lvl="2"/>
            <a:r>
              <a:rPr lang="en-US" altLang="zh-CN" sz="1600" dirty="0"/>
              <a:t>if </a:t>
            </a:r>
            <a:r>
              <a:rPr lang="en-US" altLang="zh-CN" sz="1600" dirty="0" smtClean="0"/>
              <a:t>in </a:t>
            </a:r>
            <a:r>
              <a:rPr lang="en-US" altLang="zh-CN" sz="1600" dirty="0"/>
              <a:t>“white” areas then</a:t>
            </a:r>
          </a:p>
          <a:p>
            <a:pPr lvl="3"/>
            <a:r>
              <a:rPr lang="en-US" altLang="zh-CN" sz="1400" dirty="0" smtClean="0"/>
              <a:t>serves  directly</a:t>
            </a:r>
            <a:endParaRPr lang="en-US" altLang="zh-CN" sz="1400" dirty="0"/>
          </a:p>
          <a:p>
            <a:pPr lvl="2"/>
            <a:r>
              <a:rPr lang="en-US" altLang="zh-CN" sz="1600" dirty="0" smtClean="0"/>
              <a:t>if </a:t>
            </a:r>
            <a:r>
              <a:rPr lang="en-US" altLang="zh-CN" sz="1600" dirty="0"/>
              <a:t>in an </a:t>
            </a:r>
            <a:r>
              <a:rPr lang="en-US" altLang="zh-CN" sz="1600" dirty="0" err="1"/>
              <a:t>OffSN</a:t>
            </a:r>
            <a:r>
              <a:rPr lang="en-US" altLang="zh-CN" sz="1600" dirty="0"/>
              <a:t> then</a:t>
            </a:r>
          </a:p>
          <a:p>
            <a:pPr lvl="3"/>
            <a:r>
              <a:rPr lang="en-US" altLang="zh-CN" sz="1400" dirty="0" smtClean="0"/>
              <a:t>keep watching user’s activities</a:t>
            </a:r>
            <a:endParaRPr lang="en-US" altLang="zh-CN" sz="1400" dirty="0"/>
          </a:p>
        </p:txBody>
      </p:sp>
      <p:sp>
        <p:nvSpPr>
          <p:cNvPr id="10" name="Text Placeholder 9"/>
          <p:cNvSpPr>
            <a:spLocks noGrp="1"/>
          </p:cNvSpPr>
          <p:nvPr>
            <p:ph type="body" sz="half" idx="17"/>
          </p:nvPr>
        </p:nvSpPr>
        <p:spPr>
          <a:xfrm>
            <a:off x="5248275" y="2030412"/>
            <a:ext cx="3895725" cy="4846638"/>
          </a:xfrm>
        </p:spPr>
        <p:txBody>
          <a:bodyPr>
            <a:normAutofit/>
          </a:bodyPr>
          <a:lstStyle/>
          <a:p>
            <a:r>
              <a:rPr lang="en-US" altLang="zh-CN" sz="2000" dirty="0" smtClean="0"/>
              <a:t>while </a:t>
            </a:r>
            <a:r>
              <a:rPr lang="en-US" altLang="zh-CN" sz="2000" dirty="0"/>
              <a:t>User n is selecting contents online </a:t>
            </a:r>
          </a:p>
          <a:p>
            <a:pPr lvl="1"/>
            <a:r>
              <a:rPr lang="fr-FR" altLang="zh-CN" sz="1800" dirty="0" err="1"/>
              <a:t>eNB</a:t>
            </a:r>
            <a:r>
              <a:rPr lang="fr-FR" altLang="zh-CN" sz="1800" dirty="0"/>
              <a:t> </a:t>
            </a:r>
            <a:r>
              <a:rPr lang="fr-FR" altLang="zh-CN" sz="1800" dirty="0" err="1"/>
              <a:t>maintains</a:t>
            </a:r>
            <a:r>
              <a:rPr lang="fr-FR" altLang="zh-CN" sz="1800" dirty="0"/>
              <a:t> </a:t>
            </a:r>
            <a:r>
              <a:rPr lang="fr-FR" altLang="zh-CN" sz="1800" dirty="0" err="1"/>
              <a:t>prior</a:t>
            </a:r>
            <a:r>
              <a:rPr lang="fr-FR" altLang="zh-CN" sz="1800" dirty="0"/>
              <a:t> information</a:t>
            </a:r>
            <a:endParaRPr lang="en-US" altLang="zh-CN" sz="1800" dirty="0"/>
          </a:p>
          <a:p>
            <a:pPr lvl="1"/>
            <a:r>
              <a:rPr lang="en-US" altLang="zh-CN" sz="1800" dirty="0"/>
              <a:t>if old content then</a:t>
            </a:r>
          </a:p>
          <a:p>
            <a:pPr lvl="2"/>
            <a:r>
              <a:rPr lang="en-US" altLang="zh-CN" sz="1600" dirty="0" err="1"/>
              <a:t>eNB</a:t>
            </a:r>
            <a:r>
              <a:rPr lang="en-US" altLang="zh-CN" sz="1600" dirty="0"/>
              <a:t> locates the content holder with highest closeness </a:t>
            </a:r>
            <a:r>
              <a:rPr lang="en-US" altLang="zh-CN" sz="1600" dirty="0" err="1"/>
              <a:t>wn,i</a:t>
            </a:r>
            <a:r>
              <a:rPr lang="en-US" altLang="zh-CN" sz="1600" dirty="0"/>
              <a:t> to user n in </a:t>
            </a:r>
            <a:r>
              <a:rPr lang="en-US" altLang="zh-CN" sz="1600" dirty="0" err="1"/>
              <a:t>OffSN</a:t>
            </a:r>
            <a:endParaRPr lang="en-US" altLang="zh-CN" sz="1600" dirty="0"/>
          </a:p>
          <a:p>
            <a:pPr lvl="2"/>
            <a:r>
              <a:rPr lang="en-US" altLang="zh-CN" sz="1600" dirty="0"/>
              <a:t>Establish D2D communication</a:t>
            </a:r>
          </a:p>
          <a:p>
            <a:pPr lvl="1"/>
            <a:r>
              <a:rPr lang="en-US" altLang="zh-CN" sz="1800" dirty="0"/>
              <a:t>if communication failed then</a:t>
            </a:r>
          </a:p>
          <a:p>
            <a:pPr lvl="2"/>
            <a:r>
              <a:rPr lang="en-US" altLang="zh-CN" sz="1600" dirty="0" err="1"/>
              <a:t>eNB</a:t>
            </a:r>
            <a:r>
              <a:rPr lang="en-US" altLang="zh-CN" sz="1600" dirty="0"/>
              <a:t> reverts back to continue the transmission</a:t>
            </a:r>
          </a:p>
          <a:p>
            <a:pPr lvl="1"/>
            <a:r>
              <a:rPr lang="en-US" altLang="zh-CN" sz="1800" dirty="0"/>
              <a:t>if new content then</a:t>
            </a:r>
          </a:p>
          <a:p>
            <a:pPr lvl="2"/>
            <a:r>
              <a:rPr lang="en-US" altLang="zh-CN" sz="1600" dirty="0" err="1"/>
              <a:t>eNB</a:t>
            </a:r>
            <a:r>
              <a:rPr lang="en-US" altLang="zh-CN" sz="1600" dirty="0"/>
              <a:t> serves the request directly</a:t>
            </a:r>
          </a:p>
          <a:p>
            <a:endParaRPr lang="zh-CN" altLang="en-US" sz="1200" dirty="0"/>
          </a:p>
        </p:txBody>
      </p:sp>
      <p:sp>
        <p:nvSpPr>
          <p:cNvPr id="3" name="Rectangle 2"/>
          <p:cNvSpPr/>
          <p:nvPr/>
        </p:nvSpPr>
        <p:spPr>
          <a:xfrm>
            <a:off x="0" y="1502966"/>
            <a:ext cx="2956259" cy="338554"/>
          </a:xfrm>
          <a:prstGeom prst="rect">
            <a:avLst/>
          </a:prstGeom>
        </p:spPr>
        <p:txBody>
          <a:bodyPr wrap="none">
            <a:spAutoFit/>
          </a:bodyPr>
          <a:lstStyle/>
          <a:p>
            <a:r>
              <a:rPr lang="en-US" altLang="zh-CN" sz="1600" b="1" dirty="0" err="1"/>
              <a:t>OffSN</a:t>
            </a:r>
            <a:r>
              <a:rPr lang="en-US" altLang="zh-CN" sz="1600" b="1" dirty="0"/>
              <a:t> and </a:t>
            </a:r>
            <a:r>
              <a:rPr lang="en-US" altLang="zh-CN" sz="1600" b="1" dirty="0" err="1"/>
              <a:t>OnSN</a:t>
            </a:r>
            <a:r>
              <a:rPr lang="en-US" altLang="zh-CN" sz="1600" b="1" dirty="0"/>
              <a:t> Generation</a:t>
            </a:r>
          </a:p>
        </p:txBody>
      </p:sp>
      <p:sp>
        <p:nvSpPr>
          <p:cNvPr id="5" name="Rectangle 4"/>
          <p:cNvSpPr/>
          <p:nvPr/>
        </p:nvSpPr>
        <p:spPr>
          <a:xfrm>
            <a:off x="2800350" y="1502966"/>
            <a:ext cx="2424446" cy="338554"/>
          </a:xfrm>
          <a:prstGeom prst="rect">
            <a:avLst/>
          </a:prstGeom>
        </p:spPr>
        <p:txBody>
          <a:bodyPr wrap="none">
            <a:spAutoFit/>
          </a:bodyPr>
          <a:lstStyle/>
          <a:p>
            <a:r>
              <a:rPr lang="en-US" altLang="zh-CN" sz="1600" b="1" dirty="0"/>
              <a:t>User Activity Detection</a:t>
            </a:r>
          </a:p>
        </p:txBody>
      </p:sp>
      <p:sp>
        <p:nvSpPr>
          <p:cNvPr id="6" name="Rectangle 5"/>
          <p:cNvSpPr/>
          <p:nvPr/>
        </p:nvSpPr>
        <p:spPr>
          <a:xfrm>
            <a:off x="5176252" y="1483916"/>
            <a:ext cx="3461589" cy="338554"/>
          </a:xfrm>
          <a:prstGeom prst="rect">
            <a:avLst/>
          </a:prstGeom>
        </p:spPr>
        <p:txBody>
          <a:bodyPr wrap="none">
            <a:spAutoFit/>
          </a:bodyPr>
          <a:lstStyle/>
          <a:p>
            <a:r>
              <a:rPr lang="en-US" altLang="zh-CN" sz="1600" b="1" dirty="0"/>
              <a:t>Service based on </a:t>
            </a:r>
            <a:r>
              <a:rPr lang="en-US" altLang="zh-CN" sz="1600" b="1" dirty="0" err="1"/>
              <a:t>OnSN</a:t>
            </a:r>
            <a:r>
              <a:rPr lang="en-US" altLang="zh-CN" sz="1600" b="1" dirty="0"/>
              <a:t> Activities</a:t>
            </a:r>
          </a:p>
        </p:txBody>
      </p:sp>
    </p:spTree>
    <p:extLst>
      <p:ext uri="{BB962C8B-B14F-4D97-AF65-F5344CB8AC3E}">
        <p14:creationId xmlns="" xmlns:p14="http://schemas.microsoft.com/office/powerpoint/2010/main" val="399247530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Online Activity Degree Affects Traffic Amount </a:t>
            </a:r>
            <a:endParaRPr lang="zh-CN" alt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922873" y="1361594"/>
            <a:ext cx="4000500" cy="3609975"/>
          </a:xfrm>
        </p:spPr>
      </p:pic>
      <p:sp>
        <p:nvSpPr>
          <p:cNvPr id="12" name="Text Placeholder 11"/>
          <p:cNvSpPr>
            <a:spLocks noGrp="1"/>
          </p:cNvSpPr>
          <p:nvPr>
            <p:ph type="body" sz="half" idx="4294967295"/>
          </p:nvPr>
        </p:nvSpPr>
        <p:spPr>
          <a:xfrm>
            <a:off x="258304" y="980728"/>
            <a:ext cx="4766500" cy="4371706"/>
          </a:xfrm>
          <a:noFill/>
        </p:spPr>
        <p:txBody>
          <a:bodyPr>
            <a:noAutofit/>
          </a:bodyPr>
          <a:lstStyle/>
          <a:p>
            <a:r>
              <a:rPr lang="en-US" altLang="zh-CN" sz="2400" dirty="0" smtClean="0"/>
              <a:t>a small</a:t>
            </a:r>
          </a:p>
          <a:p>
            <a:pPr lvl="1"/>
            <a:r>
              <a:rPr lang="en-US" altLang="zh-CN" sz="2000" dirty="0"/>
              <a:t>The data rate is nearly 0 </a:t>
            </a:r>
            <a:endParaRPr lang="en-US" altLang="zh-CN" sz="2000" dirty="0" smtClean="0"/>
          </a:p>
          <a:p>
            <a:pPr lvl="2"/>
            <a:r>
              <a:rPr lang="en-US" altLang="zh-CN" sz="1800" dirty="0" smtClean="0"/>
              <a:t>Users choose </a:t>
            </a:r>
            <a:r>
              <a:rPr lang="en-US" altLang="zh-CN" sz="1800" dirty="0"/>
              <a:t>old </a:t>
            </a:r>
            <a:r>
              <a:rPr lang="en-US" altLang="zh-CN" sz="1800" dirty="0" smtClean="0"/>
              <a:t>contents more </a:t>
            </a:r>
            <a:r>
              <a:rPr lang="en-US" altLang="zh-CN" sz="1800" dirty="0"/>
              <a:t>likely </a:t>
            </a:r>
            <a:endParaRPr lang="en-US" altLang="zh-CN" sz="1800" dirty="0" smtClean="0"/>
          </a:p>
          <a:p>
            <a:pPr lvl="2"/>
            <a:r>
              <a:rPr lang="en-US" altLang="zh-CN" sz="1800" dirty="0" smtClean="0"/>
              <a:t>serve </a:t>
            </a:r>
            <a:r>
              <a:rPr lang="en-US" altLang="zh-CN" sz="1800" dirty="0"/>
              <a:t>by D2D communication in most of the </a:t>
            </a:r>
            <a:r>
              <a:rPr lang="en-US" altLang="zh-CN" sz="1800" dirty="0" smtClean="0"/>
              <a:t>cases</a:t>
            </a:r>
          </a:p>
          <a:p>
            <a:r>
              <a:rPr lang="en-US" altLang="zh-CN" sz="2400" dirty="0" smtClean="0"/>
              <a:t>a increases</a:t>
            </a:r>
          </a:p>
          <a:p>
            <a:pPr lvl="1"/>
            <a:r>
              <a:rPr lang="en-US" altLang="zh-CN" sz="2000" dirty="0" smtClean="0"/>
              <a:t>data rate </a:t>
            </a:r>
            <a:r>
              <a:rPr lang="en-US" altLang="zh-CN" sz="2000" dirty="0"/>
              <a:t>begins to </a:t>
            </a:r>
            <a:r>
              <a:rPr lang="en-US" altLang="zh-CN" sz="2000" dirty="0" smtClean="0"/>
              <a:t>increase</a:t>
            </a:r>
          </a:p>
          <a:p>
            <a:pPr lvl="2"/>
            <a:r>
              <a:rPr lang="en-US" altLang="zh-CN" sz="1800" dirty="0" smtClean="0"/>
              <a:t>users make more selections and choose </a:t>
            </a:r>
            <a:r>
              <a:rPr lang="en-US" altLang="zh-CN" sz="1800" dirty="0"/>
              <a:t>more new </a:t>
            </a:r>
            <a:r>
              <a:rPr lang="en-US" altLang="zh-CN" sz="1800" dirty="0" smtClean="0"/>
              <a:t>contents</a:t>
            </a:r>
          </a:p>
          <a:p>
            <a:pPr lvl="2"/>
            <a:r>
              <a:rPr lang="en-US" altLang="zh-CN" sz="1800" dirty="0" smtClean="0"/>
              <a:t>more </a:t>
            </a:r>
            <a:r>
              <a:rPr lang="en-US" altLang="zh-CN" sz="1800" dirty="0"/>
              <a:t>contents downloading will cause more traffic</a:t>
            </a:r>
          </a:p>
          <a:p>
            <a:pPr lvl="2"/>
            <a:r>
              <a:rPr lang="en-US" altLang="zh-CN" sz="1800" dirty="0" smtClean="0"/>
              <a:t>traffic includes </a:t>
            </a:r>
            <a:r>
              <a:rPr lang="en-US" altLang="zh-CN" sz="1800" dirty="0"/>
              <a:t>also the control signals the </a:t>
            </a:r>
            <a:r>
              <a:rPr lang="en-US" altLang="zh-CN" sz="1800" dirty="0" err="1"/>
              <a:t>eNB</a:t>
            </a:r>
            <a:r>
              <a:rPr lang="en-US" altLang="zh-CN" sz="1800" dirty="0"/>
              <a:t> needs to send for </a:t>
            </a:r>
            <a:r>
              <a:rPr lang="en-US" altLang="zh-CN" sz="1800" dirty="0" smtClean="0"/>
              <a:t>arrangement</a:t>
            </a:r>
            <a:endParaRPr lang="zh-CN" altLang="en-US" sz="1800" dirty="0"/>
          </a:p>
        </p:txBody>
      </p:sp>
    </p:spTree>
    <p:extLst>
      <p:ext uri="{BB962C8B-B14F-4D97-AF65-F5344CB8AC3E}">
        <p14:creationId xmlns="" xmlns:p14="http://schemas.microsoft.com/office/powerpoint/2010/main" val="25874603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3" y="452718"/>
            <a:ext cx="7586756" cy="1400530"/>
          </a:xfrm>
        </p:spPr>
        <p:txBody>
          <a:bodyPr/>
          <a:lstStyle/>
          <a:p>
            <a:pPr algn="ctr"/>
            <a:r>
              <a:rPr lang="en-US" altLang="zh-CN" dirty="0"/>
              <a:t>D2D </a:t>
            </a:r>
            <a:r>
              <a:rPr lang="en-US" altLang="zh-CN" dirty="0" smtClean="0"/>
              <a:t>Communication Distance Affects the Performance </a:t>
            </a:r>
            <a:r>
              <a:rPr lang="en-US" altLang="zh-CN" dirty="0"/>
              <a:t>of </a:t>
            </a:r>
            <a:r>
              <a:rPr lang="en-US" altLang="zh-CN" dirty="0" smtClean="0"/>
              <a:t>Traffic Offloading</a:t>
            </a:r>
            <a:endParaRPr lang="zh-CN" altLang="en-US" dirty="0"/>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143500" y="2132856"/>
            <a:ext cx="4000500" cy="3609975"/>
          </a:xfrm>
          <a:prstGeom prst="rect">
            <a:avLst/>
          </a:prstGeom>
        </p:spPr>
      </p:pic>
      <p:sp>
        <p:nvSpPr>
          <p:cNvPr id="3" name="Content Placeholder 2"/>
          <p:cNvSpPr>
            <a:spLocks noGrp="1"/>
          </p:cNvSpPr>
          <p:nvPr>
            <p:ph idx="1"/>
          </p:nvPr>
        </p:nvSpPr>
        <p:spPr>
          <a:xfrm>
            <a:off x="162868" y="1853248"/>
            <a:ext cx="5075882" cy="4418220"/>
          </a:xfrm>
        </p:spPr>
        <p:txBody>
          <a:bodyPr>
            <a:noAutofit/>
          </a:bodyPr>
          <a:lstStyle/>
          <a:p>
            <a:r>
              <a:rPr lang="en-US" altLang="zh-CN" sz="2400" dirty="0"/>
              <a:t>increasing the </a:t>
            </a:r>
            <a:r>
              <a:rPr lang="en-US" altLang="zh-CN" sz="2400" dirty="0" smtClean="0"/>
              <a:t>maximum communication distance</a:t>
            </a:r>
          </a:p>
          <a:p>
            <a:pPr lvl="1"/>
            <a:r>
              <a:rPr lang="en-US" altLang="zh-CN" sz="2400" dirty="0" smtClean="0"/>
              <a:t>more </a:t>
            </a:r>
            <a:r>
              <a:rPr lang="en-US" altLang="zh-CN" sz="2400" dirty="0"/>
              <a:t>possibilities for detecting available </a:t>
            </a:r>
            <a:r>
              <a:rPr lang="en-US" altLang="zh-CN" sz="2400" dirty="0" smtClean="0"/>
              <a:t>contents providers</a:t>
            </a:r>
          </a:p>
          <a:p>
            <a:pPr lvl="1"/>
            <a:r>
              <a:rPr lang="en-US" altLang="zh-CN" sz="2400" dirty="0" smtClean="0"/>
              <a:t>increase </a:t>
            </a:r>
            <a:r>
              <a:rPr lang="en-US" altLang="zh-CN" sz="2400" dirty="0"/>
              <a:t>in the amount of offloaded </a:t>
            </a:r>
            <a:r>
              <a:rPr lang="en-US" altLang="zh-CN" sz="2400" dirty="0" smtClean="0"/>
              <a:t>traffic</a:t>
            </a:r>
          </a:p>
          <a:p>
            <a:r>
              <a:rPr lang="en-US" altLang="zh-CN" sz="2400" dirty="0" smtClean="0"/>
              <a:t>the </a:t>
            </a:r>
            <a:r>
              <a:rPr lang="en-US" altLang="zh-CN" sz="2400" dirty="0"/>
              <a:t>associated UE costs </a:t>
            </a:r>
            <a:r>
              <a:rPr lang="en-US" altLang="zh-CN" sz="2400" dirty="0" smtClean="0"/>
              <a:t>(power </a:t>
            </a:r>
            <a:r>
              <a:rPr lang="en-US" altLang="zh-CN" sz="2400" dirty="0"/>
              <a:t>consumption) will </a:t>
            </a:r>
            <a:r>
              <a:rPr lang="en-US" altLang="zh-CN" sz="2400" dirty="0" smtClean="0"/>
              <a:t>increase</a:t>
            </a:r>
          </a:p>
          <a:p>
            <a:r>
              <a:rPr lang="en-US" altLang="zh-CN" sz="2400" dirty="0" smtClean="0"/>
              <a:t>provide </a:t>
            </a:r>
            <a:r>
              <a:rPr lang="en-US" altLang="zh-CN" sz="2400" dirty="0"/>
              <a:t>additional benefits to the </a:t>
            </a:r>
            <a:r>
              <a:rPr lang="en-US" altLang="zh-CN" sz="2400" dirty="0" err="1"/>
              <a:t>eNB</a:t>
            </a:r>
            <a:r>
              <a:rPr lang="en-US" altLang="zh-CN" sz="2400" dirty="0"/>
              <a:t>, but not for </a:t>
            </a:r>
            <a:r>
              <a:rPr lang="en-US" altLang="zh-CN" sz="2400" dirty="0" smtClean="0"/>
              <a:t>users</a:t>
            </a:r>
            <a:endParaRPr lang="zh-CN" altLang="en-US" sz="2400" dirty="0"/>
          </a:p>
        </p:txBody>
      </p:sp>
    </p:spTree>
    <p:extLst>
      <p:ext uri="{BB962C8B-B14F-4D97-AF65-F5344CB8AC3E}">
        <p14:creationId xmlns="" xmlns:p14="http://schemas.microsoft.com/office/powerpoint/2010/main" val="412270212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228581"/>
            <a:ext cx="8359775" cy="985841"/>
          </a:xfrm>
        </p:spPr>
        <p:txBody>
          <a:bodyPr/>
          <a:lstStyle/>
          <a:p>
            <a:pPr algn="ctr"/>
            <a:r>
              <a:rPr lang="en-US" altLang="zh-CN" dirty="0" smtClean="0"/>
              <a:t>Cost </a:t>
            </a:r>
            <a:r>
              <a:rPr lang="en-US" altLang="zh-CN" dirty="0"/>
              <a:t>for </a:t>
            </a:r>
            <a:r>
              <a:rPr lang="en-US" altLang="zh-CN" dirty="0" smtClean="0"/>
              <a:t>Control Signal Affects the Performance of Traffic Offloading</a:t>
            </a:r>
            <a:endParaRPr lang="zh-CN" altLang="en-US" dirty="0"/>
          </a:p>
        </p:txBody>
      </p:sp>
      <p:sp>
        <p:nvSpPr>
          <p:cNvPr id="3" name="Content Placeholder 2"/>
          <p:cNvSpPr>
            <a:spLocks noGrp="1"/>
          </p:cNvSpPr>
          <p:nvPr>
            <p:ph idx="1"/>
          </p:nvPr>
        </p:nvSpPr>
        <p:spPr>
          <a:xfrm>
            <a:off x="161925" y="1628800"/>
            <a:ext cx="4825696" cy="4195481"/>
          </a:xfrm>
        </p:spPr>
        <p:txBody>
          <a:bodyPr>
            <a:noAutofit/>
          </a:bodyPr>
          <a:lstStyle/>
          <a:p>
            <a:r>
              <a:rPr lang="en-US" altLang="zh-CN" sz="2400" dirty="0" err="1" smtClean="0"/>
              <a:t>eNB</a:t>
            </a:r>
            <a:r>
              <a:rPr lang="en-US" altLang="zh-CN" sz="2400" dirty="0"/>
              <a:t> </a:t>
            </a:r>
            <a:r>
              <a:rPr lang="en-US" altLang="zh-CN" sz="2400" dirty="0" smtClean="0"/>
              <a:t>has </a:t>
            </a:r>
            <a:r>
              <a:rPr lang="en-US" altLang="zh-CN" sz="2400" dirty="0"/>
              <a:t>to arrange the inter change process between </a:t>
            </a:r>
            <a:r>
              <a:rPr lang="en-US" altLang="zh-CN" sz="2400" dirty="0" smtClean="0"/>
              <a:t>cellular and </a:t>
            </a:r>
            <a:r>
              <a:rPr lang="en-US" altLang="zh-CN" sz="2400" dirty="0"/>
              <a:t>D2D </a:t>
            </a:r>
            <a:r>
              <a:rPr lang="en-US" altLang="zh-CN" sz="2400" dirty="0" smtClean="0"/>
              <a:t>communication</a:t>
            </a:r>
          </a:p>
          <a:p>
            <a:pPr lvl="1"/>
            <a:r>
              <a:rPr lang="en-US" altLang="zh-CN" sz="2000" dirty="0"/>
              <a:t>for monitoring the D2D communication and checking its status</a:t>
            </a:r>
          </a:p>
          <a:p>
            <a:pPr lvl="1"/>
            <a:r>
              <a:rPr lang="en-US" altLang="zh-CN" sz="2000" dirty="0" smtClean="0"/>
              <a:t>additional </a:t>
            </a:r>
            <a:r>
              <a:rPr lang="en-US" altLang="zh-CN" sz="2000" dirty="0"/>
              <a:t>feedback signals are </a:t>
            </a:r>
            <a:r>
              <a:rPr lang="en-US" altLang="zh-CN" sz="2000" dirty="0" smtClean="0"/>
              <a:t>required</a:t>
            </a:r>
            <a:endParaRPr lang="en-US" altLang="zh-CN" sz="2000" dirty="0"/>
          </a:p>
          <a:p>
            <a:r>
              <a:rPr lang="en-US" altLang="zh-CN" sz="2400" dirty="0" smtClean="0"/>
              <a:t>increasing </a:t>
            </a:r>
            <a:r>
              <a:rPr lang="en-US" altLang="zh-CN" sz="2400" dirty="0"/>
              <a:t>the cost on control </a:t>
            </a:r>
            <a:r>
              <a:rPr lang="en-US" altLang="zh-CN" sz="2400" dirty="0" smtClean="0"/>
              <a:t>signal</a:t>
            </a:r>
            <a:endParaRPr lang="en-US" altLang="zh-CN" sz="2400" dirty="0"/>
          </a:p>
          <a:p>
            <a:pPr lvl="1"/>
            <a:r>
              <a:rPr lang="en-US" altLang="zh-CN" sz="2000" dirty="0"/>
              <a:t>counteract to the gain in data rate</a:t>
            </a:r>
            <a:endParaRPr lang="en-US" altLang="zh-CN" sz="2000" dirty="0" smtClean="0"/>
          </a:p>
          <a:p>
            <a:pPr lvl="1"/>
            <a:r>
              <a:rPr lang="en-US" altLang="zh-CN" sz="2000" dirty="0" smtClean="0"/>
              <a:t>The offload </a:t>
            </a:r>
            <a:r>
              <a:rPr lang="en-US" altLang="zh-CN" sz="2000" dirty="0"/>
              <a:t>traffic </a:t>
            </a:r>
            <a:r>
              <a:rPr lang="en-US" altLang="zh-CN" sz="2000" dirty="0" smtClean="0"/>
              <a:t>amount decreased</a:t>
            </a:r>
            <a:endParaRPr lang="zh-CN" altLang="en-US" sz="2000"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87621" y="1844824"/>
            <a:ext cx="4000500" cy="3819525"/>
          </a:xfrm>
          <a:prstGeom prst="rect">
            <a:avLst/>
          </a:prstGeom>
        </p:spPr>
      </p:pic>
    </p:spTree>
    <p:extLst>
      <p:ext uri="{BB962C8B-B14F-4D97-AF65-F5344CB8AC3E}">
        <p14:creationId xmlns="" xmlns:p14="http://schemas.microsoft.com/office/powerpoint/2010/main" val="2207447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Conclusions</a:t>
            </a:r>
            <a:endParaRPr lang="zh-CN" altLang="en-US" sz="3200" dirty="0"/>
          </a:p>
        </p:txBody>
      </p:sp>
      <p:sp>
        <p:nvSpPr>
          <p:cNvPr id="3" name="内容占位符 2"/>
          <p:cNvSpPr>
            <a:spLocks noGrp="1"/>
          </p:cNvSpPr>
          <p:nvPr>
            <p:ph idx="1"/>
          </p:nvPr>
        </p:nvSpPr>
        <p:spPr>
          <a:xfrm>
            <a:off x="392113" y="1071581"/>
            <a:ext cx="8359775" cy="4929187"/>
          </a:xfrm>
        </p:spPr>
        <p:txBody>
          <a:bodyPr/>
          <a:lstStyle/>
          <a:p>
            <a:pPr marL="342900">
              <a:spcBef>
                <a:spcPct val="60000"/>
              </a:spcBef>
              <a:buClr>
                <a:schemeClr val="bg2"/>
              </a:buClr>
              <a:buFont typeface="Wingdings" pitchFamily="2" charset="2"/>
              <a:buChar char="§"/>
            </a:pPr>
            <a:r>
              <a:rPr lang="en-US" altLang="zh-CN" sz="2400" b="1" dirty="0" smtClean="0">
                <a:solidFill>
                  <a:schemeClr val="tx1"/>
                </a:solidFill>
                <a:ea typeface="ＭＳ Ｐゴシック" pitchFamily="34" charset="-128"/>
                <a:cs typeface="Times New Roman" pitchFamily="18" charset="0"/>
              </a:rPr>
              <a:t>D2D and D2D-LAN Communications:</a:t>
            </a:r>
          </a:p>
          <a:p>
            <a:pPr lvl="1">
              <a:buClr>
                <a:schemeClr val="bg2"/>
              </a:buClr>
              <a:buFont typeface="Wingdings" pitchFamily="2" charset="2"/>
              <a:buChar char="ü"/>
            </a:pPr>
            <a:r>
              <a:rPr lang="en-US" altLang="zh-CN" dirty="0" smtClean="0">
                <a:solidFill>
                  <a:schemeClr val="tx1"/>
                </a:solidFill>
              </a:rPr>
              <a:t>Can perform BS-controlled short-range direct data transmission for local area services;</a:t>
            </a:r>
          </a:p>
          <a:p>
            <a:pPr lvl="1">
              <a:buClr>
                <a:schemeClr val="bg2"/>
              </a:buClr>
              <a:buFont typeface="Wingdings" pitchFamily="2" charset="2"/>
              <a:buChar char="ü"/>
            </a:pPr>
            <a:r>
              <a:rPr lang="en-US" altLang="zh-CN" dirty="0" smtClean="0">
                <a:solidFill>
                  <a:schemeClr val="tx1"/>
                </a:solidFill>
              </a:rPr>
              <a:t>Can share the resources with traditional cellular communications;</a:t>
            </a:r>
          </a:p>
          <a:p>
            <a:pPr lvl="1">
              <a:buClr>
                <a:schemeClr val="bg2"/>
              </a:buClr>
              <a:buFont typeface="Wingdings" pitchFamily="2" charset="2"/>
              <a:buChar char="ü"/>
            </a:pPr>
            <a:r>
              <a:rPr lang="en-US" altLang="zh-CN" dirty="0" smtClean="0">
                <a:solidFill>
                  <a:schemeClr val="tx1"/>
                </a:solidFill>
              </a:rPr>
              <a:t>Improved network spectral efficiency;</a:t>
            </a:r>
          </a:p>
          <a:p>
            <a:pPr lvl="1">
              <a:buClr>
                <a:schemeClr val="bg2"/>
              </a:buClr>
              <a:buFont typeface="Wingdings" pitchFamily="2" charset="2"/>
              <a:buChar char="ü"/>
            </a:pPr>
            <a:r>
              <a:rPr lang="en-US" altLang="zh-CN" dirty="0" smtClean="0">
                <a:solidFill>
                  <a:schemeClr val="tx1"/>
                </a:solidFill>
              </a:rPr>
              <a:t>Enhanced local user throughput;</a:t>
            </a:r>
          </a:p>
          <a:p>
            <a:pPr marL="342900">
              <a:spcBef>
                <a:spcPct val="60000"/>
              </a:spcBef>
              <a:buClr>
                <a:schemeClr val="bg2"/>
              </a:buClr>
              <a:buFont typeface="Wingdings" pitchFamily="2" charset="2"/>
              <a:buChar char="§"/>
            </a:pPr>
            <a:r>
              <a:rPr lang="en-US" altLang="zh-CN" sz="2400" b="1" dirty="0" smtClean="0">
                <a:solidFill>
                  <a:schemeClr val="tx1"/>
                </a:solidFill>
                <a:ea typeface="ＭＳ Ｐゴシック" pitchFamily="34" charset="-128"/>
                <a:cs typeface="Times New Roman" pitchFamily="18" charset="0"/>
              </a:rPr>
              <a:t>Game theory can be readily used:</a:t>
            </a:r>
          </a:p>
          <a:p>
            <a:pPr lvl="1"/>
            <a:r>
              <a:rPr lang="en-US" altLang="zh-CN" dirty="0" smtClean="0"/>
              <a:t>Non-cooperative game</a:t>
            </a:r>
          </a:p>
          <a:p>
            <a:pPr lvl="1"/>
            <a:r>
              <a:rPr lang="en-US" altLang="zh-CN" dirty="0" smtClean="0"/>
              <a:t>Dynamic game</a:t>
            </a:r>
          </a:p>
          <a:p>
            <a:pPr lvl="1"/>
            <a:r>
              <a:rPr lang="en-US" altLang="zh-CN" dirty="0" smtClean="0"/>
              <a:t>Cooperative game</a:t>
            </a:r>
          </a:p>
          <a:p>
            <a:pPr lvl="1"/>
            <a:r>
              <a:rPr lang="en-US" altLang="zh-CN" dirty="0" smtClean="0"/>
              <a:t>Auction theory</a:t>
            </a:r>
          </a:p>
          <a:p>
            <a:r>
              <a:rPr lang="en-US" altLang="zh-CN" sz="2400" b="1" dirty="0" smtClean="0"/>
              <a:t>Many applications in the frame work of D2D-LAN such as VANET and MSN can be easily integrated.</a:t>
            </a:r>
            <a:endParaRPr lang="zh-CN" altLang="en-US" sz="2400" b="1"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References</a:t>
            </a:r>
            <a:endParaRPr lang="zh-CN" altLang="en-US" dirty="0"/>
          </a:p>
        </p:txBody>
      </p:sp>
      <p:sp>
        <p:nvSpPr>
          <p:cNvPr id="3" name="内容占位符 2"/>
          <p:cNvSpPr>
            <a:spLocks noGrp="1"/>
          </p:cNvSpPr>
          <p:nvPr>
            <p:ph idx="1"/>
          </p:nvPr>
        </p:nvSpPr>
        <p:spPr/>
        <p:txBody>
          <a:bodyPr/>
          <a:lstStyle/>
          <a:p>
            <a:pPr lvl="0">
              <a:buNone/>
            </a:pPr>
            <a:r>
              <a:rPr lang="en-US" altLang="zh-CN" sz="1800" b="1" dirty="0" smtClean="0"/>
              <a:t>Books</a:t>
            </a:r>
          </a:p>
          <a:p>
            <a:pPr lvl="0"/>
            <a:r>
              <a:rPr lang="en-US" altLang="zh-CN" sz="1400" dirty="0" smtClean="0"/>
              <a:t>Chen </a:t>
            </a:r>
            <a:r>
              <a:rPr lang="en-US" altLang="zh-CN" sz="1400" dirty="0" err="1" smtClean="0"/>
              <a:t>Xu</a:t>
            </a:r>
            <a:r>
              <a:rPr lang="en-US" altLang="zh-CN" sz="1400" dirty="0" smtClean="0"/>
              <a:t>, </a:t>
            </a:r>
            <a:r>
              <a:rPr lang="en-US" altLang="zh-CN" sz="1400" dirty="0" err="1" smtClean="0"/>
              <a:t>Lingyang</a:t>
            </a:r>
            <a:r>
              <a:rPr lang="en-US" altLang="zh-CN" sz="1400" dirty="0" smtClean="0"/>
              <a:t> Song, and Zhu Han, “</a:t>
            </a:r>
            <a:r>
              <a:rPr lang="en-US" altLang="zh-CN" sz="1400" i="1" dirty="0" smtClean="0"/>
              <a:t>Resource Management for Device-to-Device Underlay Communication</a:t>
            </a:r>
            <a:r>
              <a:rPr lang="zh-CN" altLang="en-US" sz="1400" dirty="0" smtClean="0"/>
              <a:t>”</a:t>
            </a:r>
            <a:r>
              <a:rPr lang="en-US" altLang="zh-CN" sz="1400" dirty="0" smtClean="0"/>
              <a:t>, </a:t>
            </a:r>
            <a:r>
              <a:rPr lang="en-US" sz="1400" dirty="0" smtClean="0"/>
              <a:t>Springer Briefs in Computer Science</a:t>
            </a:r>
            <a:r>
              <a:rPr lang="en-US" altLang="zh-CN" sz="1400" dirty="0" smtClean="0"/>
              <a:t>, 2014. </a:t>
            </a:r>
          </a:p>
          <a:p>
            <a:pPr>
              <a:buNone/>
            </a:pPr>
            <a:r>
              <a:rPr lang="en-US" altLang="zh-CN" sz="1800" b="1" dirty="0" smtClean="0"/>
              <a:t>Tutorial</a:t>
            </a:r>
          </a:p>
          <a:p>
            <a:pPr lvl="0"/>
            <a:r>
              <a:rPr lang="en-US" altLang="zh-CN" sz="1400" dirty="0" err="1" smtClean="0"/>
              <a:t>Lingyang</a:t>
            </a:r>
            <a:r>
              <a:rPr lang="en-US" altLang="zh-CN" sz="1400" dirty="0" smtClean="0"/>
              <a:t> Song</a:t>
            </a:r>
            <a:r>
              <a:rPr lang="zh-CN" altLang="en-US" sz="1400" dirty="0" smtClean="0"/>
              <a:t> </a:t>
            </a:r>
            <a:r>
              <a:rPr lang="en-US" altLang="zh-CN" sz="1400" dirty="0" smtClean="0"/>
              <a:t>and Zhu Han, “Resource Allocation for Device-to-Device Communications,” </a:t>
            </a:r>
            <a:r>
              <a:rPr lang="en-US" sz="1400" i="1" dirty="0" smtClean="0"/>
              <a:t>IEEE International Conference on Communications in China (ICCC 2013)</a:t>
            </a:r>
            <a:r>
              <a:rPr lang="en-US" sz="1400" dirty="0" smtClean="0"/>
              <a:t>, Xi’ An, Aug. 2013</a:t>
            </a:r>
            <a:endParaRPr lang="zh-CN" altLang="en-US" sz="1400" dirty="0" smtClean="0"/>
          </a:p>
          <a:p>
            <a:pPr lvl="0"/>
            <a:r>
              <a:rPr lang="en-US" altLang="zh-CN" sz="1400" dirty="0" err="1" smtClean="0"/>
              <a:t>Lingyang</a:t>
            </a:r>
            <a:r>
              <a:rPr lang="en-US" altLang="zh-CN" sz="1400" dirty="0" smtClean="0"/>
              <a:t> Song</a:t>
            </a:r>
            <a:r>
              <a:rPr lang="zh-CN" altLang="en-US" sz="1400" dirty="0" smtClean="0"/>
              <a:t> </a:t>
            </a:r>
            <a:r>
              <a:rPr lang="en-US" altLang="zh-CN" sz="1400" dirty="0" smtClean="0"/>
              <a:t>and Zhu Han, “Device-to-Device Communications and Networks,” </a:t>
            </a:r>
            <a:r>
              <a:rPr lang="en-US" sz="1400" dirty="0" smtClean="0"/>
              <a:t>IEEE Globe Communication Conference (</a:t>
            </a:r>
            <a:r>
              <a:rPr lang="en-US" sz="1400" dirty="0" err="1" smtClean="0"/>
              <a:t>Globecom</a:t>
            </a:r>
            <a:r>
              <a:rPr lang="en-US" sz="1400" dirty="0" smtClean="0"/>
              <a:t>), Atlanta, USA, Dec. 2013.</a:t>
            </a:r>
            <a:endParaRPr lang="zh-CN" altLang="en-US" sz="1400" dirty="0" smtClean="0"/>
          </a:p>
          <a:p>
            <a:pPr>
              <a:buNone/>
            </a:pPr>
            <a:r>
              <a:rPr lang="en-US" altLang="zh-CN" sz="1800" b="1" dirty="0" smtClean="0"/>
              <a:t>Papers</a:t>
            </a:r>
          </a:p>
          <a:p>
            <a:r>
              <a:rPr lang="en-US" sz="1400" dirty="0" err="1" smtClean="0"/>
              <a:t>Tianyu</a:t>
            </a:r>
            <a:r>
              <a:rPr lang="en-US" sz="1400" dirty="0" smtClean="0"/>
              <a:t> Wang, </a:t>
            </a:r>
            <a:r>
              <a:rPr lang="en-US" sz="1400" dirty="0" err="1" smtClean="0"/>
              <a:t>Lingyang</a:t>
            </a:r>
            <a:r>
              <a:rPr lang="en-US" sz="1400" dirty="0" smtClean="0"/>
              <a:t> Song, and Zhu Han, “Coalitional Graph Games for Popular Content Distribution in Cognitive Radio VANETs,” to appear, </a:t>
            </a:r>
            <a:r>
              <a:rPr lang="en-US" sz="1400" i="1" dirty="0" smtClean="0"/>
              <a:t>IEEE Transactions on Vehicular Technologies</a:t>
            </a:r>
            <a:r>
              <a:rPr lang="en-US" sz="1400" dirty="0" smtClean="0"/>
              <a:t>, </a:t>
            </a:r>
            <a:r>
              <a:rPr lang="en-US" sz="1400" i="1" dirty="0" smtClean="0"/>
              <a:t>special issue “on Graph Theory and Its Application in Vehicular Networking”</a:t>
            </a:r>
            <a:r>
              <a:rPr lang="en-US" sz="1400" dirty="0" smtClean="0"/>
              <a:t> </a:t>
            </a:r>
            <a:endParaRPr lang="zh-CN" altLang="en-US" sz="1400" dirty="0" smtClean="0"/>
          </a:p>
          <a:p>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and </a:t>
            </a:r>
            <a:r>
              <a:rPr lang="en-US" sz="1400" dirty="0" err="1" smtClean="0"/>
              <a:t>Bingli</a:t>
            </a:r>
            <a:r>
              <a:rPr lang="en-US" sz="1400" dirty="0" smtClean="0"/>
              <a:t> Jiao, “Efficient Resource Allocation for Device-to-Device </a:t>
            </a:r>
            <a:r>
              <a:rPr lang="en-US" sz="1400" dirty="0" err="1" smtClean="0"/>
              <a:t>Underlaying</a:t>
            </a:r>
            <a:r>
              <a:rPr lang="en-US" sz="1400" dirty="0" smtClean="0"/>
              <a:t> Networks using Combinatorial  Auction”, to appear, </a:t>
            </a:r>
            <a:r>
              <a:rPr lang="en-US" sz="1400" i="1" dirty="0" smtClean="0"/>
              <a:t>IEEE Journal on Selected Areas in Communications, special issue “on Peer-to-Peer Networks”</a:t>
            </a:r>
            <a:r>
              <a:rPr lang="en-US" sz="1400" dirty="0" smtClean="0"/>
              <a:t> </a:t>
            </a:r>
            <a:endParaRPr lang="zh-CN" altLang="en-US" sz="1400" dirty="0" smtClean="0"/>
          </a:p>
          <a:p>
            <a:r>
              <a:rPr lang="en-US" sz="1400" dirty="0" err="1" smtClean="0"/>
              <a:t>Tianyu</a:t>
            </a:r>
            <a:r>
              <a:rPr lang="en-US" sz="1400" dirty="0" smtClean="0"/>
              <a:t> Wang, </a:t>
            </a:r>
            <a:r>
              <a:rPr lang="en-US" sz="1400" dirty="0" err="1" smtClean="0"/>
              <a:t>Lingyang</a:t>
            </a:r>
            <a:r>
              <a:rPr lang="en-US" sz="1400" dirty="0" smtClean="0"/>
              <a:t> Song, Zhu Han, and </a:t>
            </a:r>
            <a:r>
              <a:rPr lang="en-US" sz="1400" dirty="0" err="1" smtClean="0"/>
              <a:t>Bingli</a:t>
            </a:r>
            <a:r>
              <a:rPr lang="en-US" sz="1400" dirty="0" smtClean="0"/>
              <a:t> Jiao “Popular Content Distribution in CR-VANETs with Joint Spectrum Sensing and Channel Access” to appear, </a:t>
            </a:r>
            <a:r>
              <a:rPr lang="en-US" sz="1400" i="1" dirty="0" smtClean="0"/>
              <a:t>IEEE Journal on Selected Areas in Communications, special issue “on Emerging Technologies”</a:t>
            </a:r>
            <a:endParaRPr lang="zh-CN" altLang="en-US" sz="1400" dirty="0"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References</a:t>
            </a:r>
            <a:endParaRPr lang="zh-CN" altLang="en-US" dirty="0"/>
          </a:p>
        </p:txBody>
      </p:sp>
      <p:sp>
        <p:nvSpPr>
          <p:cNvPr id="3" name="内容占位符 2"/>
          <p:cNvSpPr>
            <a:spLocks noGrp="1"/>
          </p:cNvSpPr>
          <p:nvPr>
            <p:ph idx="1"/>
          </p:nvPr>
        </p:nvSpPr>
        <p:spPr/>
        <p:txBody>
          <a:bodyPr/>
          <a:lstStyle/>
          <a:p>
            <a:pPr lvl="0"/>
            <a:r>
              <a:rPr lang="en-US" sz="1400" dirty="0" err="1" smtClean="0"/>
              <a:t>Feiran</a:t>
            </a:r>
            <a:r>
              <a:rPr lang="en-US" sz="1400" dirty="0" smtClean="0"/>
              <a:t> Wang, Chen </a:t>
            </a:r>
            <a:r>
              <a:rPr lang="en-US" sz="1400" dirty="0" err="1" smtClean="0"/>
              <a:t>Xu</a:t>
            </a:r>
            <a:r>
              <a:rPr lang="en-US" sz="1400" dirty="0" smtClean="0"/>
              <a:t>, </a:t>
            </a:r>
            <a:r>
              <a:rPr lang="en-US" sz="1400" dirty="0" err="1" smtClean="0"/>
              <a:t>Lingyang</a:t>
            </a:r>
            <a:r>
              <a:rPr lang="en-US" sz="1400" dirty="0" smtClean="0"/>
              <a:t> Song, </a:t>
            </a:r>
            <a:r>
              <a:rPr lang="en-US" sz="1400" dirty="0" err="1" smtClean="0"/>
              <a:t>Qun</a:t>
            </a:r>
            <a:r>
              <a:rPr lang="en-US" sz="1400" dirty="0" smtClean="0"/>
              <a:t> Zhao, </a:t>
            </a:r>
            <a:r>
              <a:rPr lang="en-US" sz="1400" dirty="0" err="1" smtClean="0"/>
              <a:t>Xiaoli</a:t>
            </a:r>
            <a:r>
              <a:rPr lang="en-US" sz="1400" dirty="0" smtClean="0"/>
              <a:t> Wang, and Zhu Han, “Energy-Aware Resource Allocation for Device-to-Device Underlay Communication," IEEE International Conference on Communications, Budapest, Hungary, June 2013.</a:t>
            </a:r>
            <a:endParaRPr lang="zh-CN" altLang="en-US" sz="1400" dirty="0" smtClean="0"/>
          </a:p>
          <a:p>
            <a:r>
              <a:rPr lang="en-US" sz="1400" dirty="0" err="1" smtClean="0"/>
              <a:t>Rongqing</a:t>
            </a:r>
            <a:r>
              <a:rPr lang="en-US" sz="1400" dirty="0" smtClean="0"/>
              <a:t> Zhang, </a:t>
            </a:r>
            <a:r>
              <a:rPr lang="en-US" sz="1400" dirty="0" err="1" smtClean="0"/>
              <a:t>Lingyang</a:t>
            </a:r>
            <a:r>
              <a:rPr lang="en-US" sz="1400" dirty="0" smtClean="0"/>
              <a:t> Song, Zhu Han, Xiang Cheng, and </a:t>
            </a:r>
            <a:r>
              <a:rPr lang="en-US" sz="1400" dirty="0" err="1" smtClean="0"/>
              <a:t>Bingli</a:t>
            </a:r>
            <a:r>
              <a:rPr lang="en-US" sz="1400" dirty="0" smtClean="0"/>
              <a:t> Jiao, “Distributed Resource Allocation for Device-to-Device Communications </a:t>
            </a:r>
            <a:r>
              <a:rPr lang="en-US" sz="1400" dirty="0" err="1" smtClean="0"/>
              <a:t>Underlaying</a:t>
            </a:r>
            <a:r>
              <a:rPr lang="en-US" sz="1400" dirty="0" smtClean="0"/>
              <a:t> Cellular Networks,"</a:t>
            </a:r>
            <a:r>
              <a:rPr lang="en-US" sz="1400" i="1" dirty="0" smtClean="0"/>
              <a:t> IEEE International Conference on Communications</a:t>
            </a:r>
            <a:r>
              <a:rPr lang="en-US" sz="1400" dirty="0" smtClean="0"/>
              <a:t>, Budapest, Hungary, June 2013.</a:t>
            </a:r>
          </a:p>
          <a:p>
            <a:pPr lvl="0"/>
            <a:r>
              <a:rPr lang="en-US" sz="1400" dirty="0" err="1" smtClean="0"/>
              <a:t>Feiran</a:t>
            </a:r>
            <a:r>
              <a:rPr lang="en-US" sz="1400" dirty="0" smtClean="0"/>
              <a:t> Wang,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“Joint Scheduling and Resource Allocation for Device-to-Device Underlay Communication,” </a:t>
            </a:r>
            <a:r>
              <a:rPr lang="en-US" sz="1400" i="1" dirty="0" smtClean="0"/>
              <a:t>2013 IEEE Wireless Communications and Networking Conference (WCNC)</a:t>
            </a:r>
            <a:r>
              <a:rPr lang="en-US" sz="1400" dirty="0" smtClean="0"/>
              <a:t>, Shanghai China, Apr. 2013.</a:t>
            </a:r>
            <a:endParaRPr lang="zh-CN" altLang="en-US" sz="1400" dirty="0" smtClean="0"/>
          </a:p>
          <a:p>
            <a:pPr lvl="0"/>
            <a:r>
              <a:rPr lang="en-US" sz="1400" dirty="0" err="1" smtClean="0"/>
              <a:t>Feiran</a:t>
            </a:r>
            <a:r>
              <a:rPr lang="en-US" sz="1400" dirty="0" smtClean="0"/>
              <a:t> Wang, Chen </a:t>
            </a:r>
            <a:r>
              <a:rPr lang="en-US" sz="1400" dirty="0" err="1" smtClean="0"/>
              <a:t>Xu</a:t>
            </a:r>
            <a:r>
              <a:rPr lang="en-US" sz="1400" dirty="0" smtClean="0"/>
              <a:t>, </a:t>
            </a:r>
            <a:r>
              <a:rPr lang="en-US" sz="1400" dirty="0" err="1" smtClean="0"/>
              <a:t>Lingyang</a:t>
            </a:r>
            <a:r>
              <a:rPr lang="en-US" sz="1400" dirty="0" smtClean="0"/>
              <a:t> Song, Zhu Han, and </a:t>
            </a:r>
            <a:r>
              <a:rPr lang="en-US" sz="1400" dirty="0" err="1" smtClean="0"/>
              <a:t>Baoxian</a:t>
            </a:r>
            <a:r>
              <a:rPr lang="en-US" sz="1400" dirty="0" smtClean="0"/>
              <a:t> Zhang, “Energy-Efficient Radio Resource and Power Allocation for Device-to-Device Communication </a:t>
            </a:r>
            <a:r>
              <a:rPr lang="en-US" sz="1400" dirty="0" err="1" smtClean="0"/>
              <a:t>Underlaying</a:t>
            </a:r>
            <a:r>
              <a:rPr lang="en-US" sz="1400" dirty="0" smtClean="0"/>
              <a:t> Cellular Networks,” </a:t>
            </a:r>
            <a:r>
              <a:rPr lang="en-US" sz="1400" i="1" dirty="0" smtClean="0"/>
              <a:t>The IEEE International Conference on Wireless Communications and Signal Processing (WCSP)</a:t>
            </a:r>
            <a:r>
              <a:rPr lang="en-US" sz="1400" dirty="0" smtClean="0"/>
              <a:t>, </a:t>
            </a:r>
            <a:r>
              <a:rPr lang="en-US" sz="1400" dirty="0" err="1" smtClean="0"/>
              <a:t>Anwei,China</a:t>
            </a:r>
            <a:r>
              <a:rPr lang="en-US" sz="1400" dirty="0" smtClean="0"/>
              <a:t>, </a:t>
            </a:r>
            <a:r>
              <a:rPr lang="en-US" sz="1400" dirty="0" err="1" smtClean="0"/>
              <a:t>Otc</a:t>
            </a:r>
            <a:r>
              <a:rPr lang="en-US" sz="1400" dirty="0" smtClean="0"/>
              <a:t>. 25 - 27, 2012.</a:t>
            </a:r>
            <a:endParaRPr lang="zh-CN" altLang="en-US" sz="1400" dirty="0" smtClean="0"/>
          </a:p>
          <a:p>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Dou Li, and </a:t>
            </a:r>
            <a:r>
              <a:rPr lang="en-US" sz="1400" dirty="0" err="1" smtClean="0"/>
              <a:t>Bingli</a:t>
            </a:r>
            <a:r>
              <a:rPr lang="en-US" sz="1400" dirty="0" smtClean="0"/>
              <a:t> Jiao, “Resource Allocation Using A Reverse Iterative Combinatorial Auction for Device-to-Device Underlay Cellular Networks,”</a:t>
            </a:r>
            <a:r>
              <a:rPr lang="en-US" sz="1400" i="1" dirty="0" smtClean="0"/>
              <a:t> </a:t>
            </a:r>
            <a:r>
              <a:rPr lang="en-US" sz="1400" dirty="0" smtClean="0"/>
              <a:t>IEEE Globe Communication Conference (</a:t>
            </a:r>
            <a:r>
              <a:rPr lang="en-US" sz="1400" dirty="0" err="1" smtClean="0"/>
              <a:t>Globecom</a:t>
            </a:r>
            <a:r>
              <a:rPr lang="en-US" sz="1400" dirty="0" smtClean="0"/>
              <a:t>), Los Angels, USA, Dec. 2012.</a:t>
            </a:r>
          </a:p>
          <a:p>
            <a:pPr lvl="0"/>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and </a:t>
            </a:r>
            <a:r>
              <a:rPr lang="en-US" sz="1400" dirty="0" err="1" smtClean="0"/>
              <a:t>Bingli</a:t>
            </a:r>
            <a:r>
              <a:rPr lang="en-US" sz="1400" dirty="0" smtClean="0"/>
              <a:t> Jiao, “Interference-Aware Resource Allocation for Device-to-Device Communications as an Underlay Using Sequential Second Price Auction," </a:t>
            </a:r>
            <a:r>
              <a:rPr lang="en-US" sz="1400" i="1" dirty="0" smtClean="0"/>
              <a:t>IEEE International Conference on Communications (ICC)</a:t>
            </a:r>
            <a:r>
              <a:rPr lang="en-US" sz="1400" dirty="0" smtClean="0"/>
              <a:t>, Ottawa, Canada, Jun. 2012.</a:t>
            </a:r>
          </a:p>
          <a:p>
            <a:r>
              <a:rPr lang="en-US" sz="1400" dirty="0" err="1" smtClean="0"/>
              <a:t>Yanru</a:t>
            </a:r>
            <a:r>
              <a:rPr lang="en-US" sz="1400" dirty="0" smtClean="0"/>
              <a:t> Zhang, </a:t>
            </a:r>
            <a:r>
              <a:rPr lang="en-US" sz="1400" dirty="0" err="1" smtClean="0"/>
              <a:t>Lingyang</a:t>
            </a:r>
            <a:r>
              <a:rPr lang="en-US" sz="1400" dirty="0" smtClean="0"/>
              <a:t> Song, </a:t>
            </a:r>
            <a:r>
              <a:rPr lang="en-US" sz="1400" dirty="0" err="1" smtClean="0"/>
              <a:t>Walid</a:t>
            </a:r>
            <a:r>
              <a:rPr lang="en-US" sz="1400" dirty="0" smtClean="0"/>
              <a:t> </a:t>
            </a:r>
            <a:r>
              <a:rPr lang="en-US" sz="1400" dirty="0" err="1" smtClean="0"/>
              <a:t>Saad</a:t>
            </a:r>
            <a:r>
              <a:rPr lang="en-US" sz="1400" dirty="0" smtClean="0"/>
              <a:t>, </a:t>
            </a:r>
            <a:r>
              <a:rPr lang="en-US" sz="1400" dirty="0" err="1" smtClean="0"/>
              <a:t>Zaher</a:t>
            </a:r>
            <a:r>
              <a:rPr lang="en-US" sz="1400" dirty="0" smtClean="0"/>
              <a:t> </a:t>
            </a:r>
            <a:r>
              <a:rPr lang="en-US" sz="1400" dirty="0" err="1" smtClean="0"/>
              <a:t>Dawy</a:t>
            </a:r>
            <a:r>
              <a:rPr lang="en-US" sz="1400" dirty="0" smtClean="0"/>
              <a:t>, and Zhu Han, “Exploring Social Ties for Enhanced Device-to-Device Communications in Wireless Networks,” </a:t>
            </a:r>
            <a:r>
              <a:rPr lang="en-US" sz="1400" i="1" dirty="0" smtClean="0"/>
              <a:t>IEEE Globe Communication Conference (</a:t>
            </a:r>
            <a:r>
              <a:rPr lang="en-US" sz="1400" i="1" dirty="0" err="1" smtClean="0"/>
              <a:t>Globecom</a:t>
            </a:r>
            <a:r>
              <a:rPr lang="en-US" sz="1400" i="1" dirty="0" smtClean="0"/>
              <a:t>)</a:t>
            </a:r>
            <a:r>
              <a:rPr lang="en-US" sz="1400" dirty="0" smtClean="0"/>
              <a:t>, Atlanta, USA, Dec. 2013.</a:t>
            </a:r>
            <a:endParaRPr lang="zh-CN" altLang="en-US" sz="1400" dirty="0" smtClean="0"/>
          </a:p>
          <a:p>
            <a:pPr lvl="0"/>
            <a:endParaRPr lang="zh-CN" altLang="en-US" sz="1400" dirty="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p:cNvSpPr>
            <a:spLocks noChangeArrowheads="1"/>
          </p:cNvSpPr>
          <p:nvPr/>
        </p:nvSpPr>
        <p:spPr bwMode="auto">
          <a:xfrm>
            <a:off x="1214414" y="2459041"/>
            <a:ext cx="6929486" cy="898521"/>
          </a:xfrm>
          <a:prstGeom prst="rect">
            <a:avLst/>
          </a:prstGeom>
          <a:noFill/>
          <a:ln w="0">
            <a:noFill/>
            <a:miter lim="800000"/>
            <a:headEnd/>
            <a:tailEnd/>
          </a:ln>
        </p:spPr>
        <p:txBody>
          <a:bodyPr lIns="0" tIns="0" rIns="0" bIns="0"/>
          <a:lstStyle/>
          <a:p>
            <a:pPr fontAlgn="auto">
              <a:spcBef>
                <a:spcPts val="0"/>
              </a:spcBef>
              <a:spcAft>
                <a:spcPts val="0"/>
              </a:spcAft>
              <a:defRPr/>
            </a:pPr>
            <a:r>
              <a:rPr lang="en-US" altLang="zh-CN" sz="4400" b="1" spc="50" dirty="0" smtClean="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Thanks for your attention!</a:t>
            </a:r>
            <a:endParaRPr lang="en-US" altLang="zh-CN" sz="44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 xmlns:p14="http://schemas.microsoft.com/office/powerpoint/2010/main" Requires="p14">
      <p:transition p14:dur="0" advTm="157078"/>
    </mc:Choice>
    <mc:Fallback>
      <p:transition advTm="15707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28625" y="298659"/>
            <a:ext cx="8537576" cy="50004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algn="ctr" eaLnBrk="0" hangingPunct="0"/>
            <a:r>
              <a:rPr lang="en-US" altLang="zh-CN" sz="3200" dirty="0" smtClean="0">
                <a:solidFill>
                  <a:srgbClr val="0070C0"/>
                </a:solidFill>
                <a:ea typeface="黑体" pitchFamily="2" charset="-122"/>
              </a:rPr>
              <a:t>Peer-to-Peer Communications: UL</a:t>
            </a:r>
          </a:p>
        </p:txBody>
      </p:sp>
      <p:grpSp>
        <p:nvGrpSpPr>
          <p:cNvPr id="2" name="组合 100"/>
          <p:cNvGrpSpPr/>
          <p:nvPr/>
        </p:nvGrpSpPr>
        <p:grpSpPr>
          <a:xfrm>
            <a:off x="4876905" y="1234038"/>
            <a:ext cx="3981375" cy="3059058"/>
            <a:chOff x="4071934" y="1109741"/>
            <a:chExt cx="3981375" cy="3059058"/>
          </a:xfrm>
        </p:grpSpPr>
        <p:sp>
          <p:nvSpPr>
            <p:cNvPr id="100" name="AutoShape 9"/>
            <p:cNvSpPr>
              <a:spLocks noChangeArrowheads="1"/>
            </p:cNvSpPr>
            <p:nvPr/>
          </p:nvSpPr>
          <p:spPr bwMode="auto">
            <a:xfrm>
              <a:off x="4071934" y="1109741"/>
              <a:ext cx="3981375" cy="3059058"/>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pSp>
          <p:nvGrpSpPr>
            <p:cNvPr id="3" name="组合 48"/>
            <p:cNvGrpSpPr/>
            <p:nvPr/>
          </p:nvGrpSpPr>
          <p:grpSpPr>
            <a:xfrm>
              <a:off x="4500563" y="1457009"/>
              <a:ext cx="3268067" cy="2540699"/>
              <a:chOff x="4500562" y="1457009"/>
              <a:chExt cx="3487103" cy="2540699"/>
            </a:xfrm>
          </p:grpSpPr>
          <p:graphicFrame>
            <p:nvGraphicFramePr>
              <p:cNvPr id="38" name="Object 17"/>
              <p:cNvGraphicFramePr>
                <a:graphicFrameLocks noChangeAspect="1"/>
              </p:cNvGraphicFramePr>
              <p:nvPr/>
            </p:nvGraphicFramePr>
            <p:xfrm>
              <a:off x="7160999" y="1457009"/>
              <a:ext cx="482835" cy="1114735"/>
            </p:xfrm>
            <a:graphic>
              <a:graphicData uri="http://schemas.openxmlformats.org/presentationml/2006/ole">
                <p:oleObj spid="_x0000_s779427" name="Visio" r:id="rId4" imgW="468487" imgH="1294448" progId="">
                  <p:embed/>
                </p:oleObj>
              </a:graphicData>
            </a:graphic>
          </p:graphicFrame>
          <p:graphicFrame>
            <p:nvGraphicFramePr>
              <p:cNvPr id="42" name="Object 22"/>
              <p:cNvGraphicFramePr>
                <a:graphicFrameLocks noChangeAspect="1"/>
              </p:cNvGraphicFramePr>
              <p:nvPr/>
            </p:nvGraphicFramePr>
            <p:xfrm>
              <a:off x="4500562" y="3214686"/>
              <a:ext cx="480594" cy="385705"/>
            </p:xfrm>
            <a:graphic>
              <a:graphicData uri="http://schemas.openxmlformats.org/presentationml/2006/ole">
                <p:oleObj spid="_x0000_s779428" name="Visio" r:id="rId5" imgW="586740" imgH="591502" progId="">
                  <p:embed/>
                </p:oleObj>
              </a:graphicData>
            </a:graphic>
          </p:graphicFrame>
          <p:graphicFrame>
            <p:nvGraphicFramePr>
              <p:cNvPr id="43" name="Object 22"/>
              <p:cNvGraphicFramePr>
                <a:graphicFrameLocks noChangeAspect="1"/>
              </p:cNvGraphicFramePr>
              <p:nvPr/>
            </p:nvGraphicFramePr>
            <p:xfrm>
              <a:off x="7199808" y="3214686"/>
              <a:ext cx="515464" cy="413690"/>
            </p:xfrm>
            <a:graphic>
              <a:graphicData uri="http://schemas.openxmlformats.org/presentationml/2006/ole">
                <p:oleObj spid="_x0000_s779429" name="Visio" r:id="rId6" imgW="586740" imgH="591502" progId="">
                  <p:embed/>
                </p:oleObj>
              </a:graphicData>
            </a:graphic>
          </p:graphicFrame>
          <p:sp>
            <p:nvSpPr>
              <p:cNvPr id="46" name="Text Box 28"/>
              <p:cNvSpPr txBox="1">
                <a:spLocks noChangeArrowheads="1"/>
              </p:cNvSpPr>
              <p:nvPr/>
            </p:nvSpPr>
            <p:spPr bwMode="auto">
              <a:xfrm>
                <a:off x="4903889" y="3571876"/>
                <a:ext cx="1197418" cy="369333"/>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d</a:t>
                </a:r>
                <a:r>
                  <a:rPr lang="en-US" altLang="zh-TW" sz="1800" b="1" baseline="30000" dirty="0" smtClean="0">
                    <a:latin typeface="Calibri" pitchFamily="34" charset="0"/>
                    <a:ea typeface="PMingLiU" pitchFamily="18" charset="-120"/>
                  </a:rPr>
                  <a:t>1</a:t>
                </a:r>
                <a:endParaRPr lang="en-US" altLang="zh-TW" sz="1800" b="1" baseline="30000" dirty="0">
                  <a:latin typeface="Calibri" pitchFamily="34" charset="0"/>
                  <a:ea typeface="PMingLiU" pitchFamily="18" charset="-120"/>
                </a:endParaRPr>
              </a:p>
            </p:txBody>
          </p:sp>
          <p:cxnSp>
            <p:nvCxnSpPr>
              <p:cNvPr id="50" name="直接连接符 49"/>
              <p:cNvCxnSpPr/>
              <p:nvPr/>
            </p:nvCxnSpPr>
            <p:spPr bwMode="auto">
              <a:xfrm>
                <a:off x="4986723" y="3429000"/>
                <a:ext cx="2213085" cy="1588"/>
              </a:xfrm>
              <a:prstGeom prst="line">
                <a:avLst/>
              </a:prstGeom>
              <a:solidFill>
                <a:schemeClr val="accent1"/>
              </a:solidFill>
              <a:ln w="28575" cap="flat" cmpd="sng" algn="ctr">
                <a:solidFill>
                  <a:srgbClr val="FF0000"/>
                </a:solidFill>
                <a:prstDash val="solid"/>
                <a:round/>
                <a:headEnd type="none" w="med" len="med"/>
                <a:tailEnd type="arrow" w="med" len="med"/>
              </a:ln>
              <a:effectLst/>
            </p:spPr>
          </p:cxnSp>
          <p:graphicFrame>
            <p:nvGraphicFramePr>
              <p:cNvPr id="55" name="Object 22"/>
              <p:cNvGraphicFramePr>
                <a:graphicFrameLocks noChangeAspect="1"/>
              </p:cNvGraphicFramePr>
              <p:nvPr/>
            </p:nvGraphicFramePr>
            <p:xfrm>
              <a:off x="4500562" y="1837201"/>
              <a:ext cx="440706" cy="377353"/>
            </p:xfrm>
            <a:graphic>
              <a:graphicData uri="http://schemas.openxmlformats.org/presentationml/2006/ole">
                <p:oleObj spid="_x0000_s779430" name="Visio" r:id="rId7" imgW="586740" imgH="591502" progId="">
                  <p:embed/>
                </p:oleObj>
              </a:graphicData>
            </a:graphic>
          </p:graphicFrame>
          <p:cxnSp>
            <p:nvCxnSpPr>
              <p:cNvPr id="58" name="直接箭头连接符 57"/>
              <p:cNvCxnSpPr/>
              <p:nvPr/>
            </p:nvCxnSpPr>
            <p:spPr bwMode="auto">
              <a:xfrm rot="10800000">
                <a:off x="4911960" y="2016528"/>
                <a:ext cx="2374684" cy="1588"/>
              </a:xfrm>
              <a:prstGeom prst="straightConnector1">
                <a:avLst/>
              </a:prstGeom>
              <a:solidFill>
                <a:schemeClr val="accent1"/>
              </a:solidFill>
              <a:ln w="28575" cap="flat" cmpd="sng" algn="ctr">
                <a:solidFill>
                  <a:srgbClr val="00FF00"/>
                </a:solidFill>
                <a:prstDash val="solid"/>
                <a:round/>
                <a:headEnd type="arrow" w="med" len="med"/>
                <a:tailEnd type="none" w="med" len="med"/>
              </a:ln>
              <a:effectLst/>
            </p:spPr>
          </p:cxnSp>
          <p:sp>
            <p:nvSpPr>
              <p:cNvPr id="60" name="Text Box 28"/>
              <p:cNvSpPr txBox="1">
                <a:spLocks noChangeArrowheads="1"/>
              </p:cNvSpPr>
              <p:nvPr/>
            </p:nvSpPr>
            <p:spPr bwMode="auto">
              <a:xfrm>
                <a:off x="6939793" y="3628376"/>
                <a:ext cx="1047872" cy="369332"/>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d</a:t>
                </a:r>
                <a:r>
                  <a:rPr lang="en-US" altLang="zh-TW" sz="1800" b="1" baseline="30000" dirty="0" smtClean="0">
                    <a:latin typeface="Calibri" pitchFamily="34" charset="0"/>
                    <a:ea typeface="PMingLiU" pitchFamily="18" charset="-120"/>
                  </a:rPr>
                  <a:t>2</a:t>
                </a:r>
                <a:endParaRPr lang="en-US" altLang="zh-TW" sz="1800" b="1" baseline="30000" dirty="0">
                  <a:latin typeface="Calibri" pitchFamily="34" charset="0"/>
                  <a:ea typeface="PMingLiU" pitchFamily="18" charset="-120"/>
                </a:endParaRPr>
              </a:p>
            </p:txBody>
          </p:sp>
          <p:sp>
            <p:nvSpPr>
              <p:cNvPr id="61" name="Text Box 28"/>
              <p:cNvSpPr txBox="1">
                <a:spLocks noChangeArrowheads="1"/>
              </p:cNvSpPr>
              <p:nvPr/>
            </p:nvSpPr>
            <p:spPr bwMode="auto">
              <a:xfrm>
                <a:off x="4884001" y="1559470"/>
                <a:ext cx="759949" cy="369332"/>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c</a:t>
                </a:r>
                <a:r>
                  <a:rPr lang="en-US" altLang="zh-TW" sz="1800" b="1" baseline="30000" dirty="0" smtClean="0">
                    <a:latin typeface="Calibri" pitchFamily="34" charset="0"/>
                    <a:ea typeface="PMingLiU" pitchFamily="18" charset="-120"/>
                  </a:rPr>
                  <a:t>1</a:t>
                </a:r>
                <a:endParaRPr lang="en-US" altLang="zh-TW" sz="1800" b="1" baseline="30000" dirty="0">
                  <a:latin typeface="Calibri" pitchFamily="34" charset="0"/>
                  <a:ea typeface="PMingLiU" pitchFamily="18" charset="-120"/>
                </a:endParaRPr>
              </a:p>
            </p:txBody>
          </p:sp>
          <p:sp>
            <p:nvSpPr>
              <p:cNvPr id="62" name="Text Box 28"/>
              <p:cNvSpPr txBox="1">
                <a:spLocks noChangeArrowheads="1"/>
              </p:cNvSpPr>
              <p:nvPr/>
            </p:nvSpPr>
            <p:spPr bwMode="auto">
              <a:xfrm>
                <a:off x="6613830" y="1596556"/>
                <a:ext cx="887128" cy="369332"/>
              </a:xfrm>
              <a:prstGeom prst="rect">
                <a:avLst/>
              </a:prstGeom>
              <a:noFill/>
              <a:ln w="9525">
                <a:noFill/>
                <a:miter lim="800000"/>
                <a:headEnd/>
                <a:tailEnd/>
              </a:ln>
              <a:effectLst/>
            </p:spPr>
            <p:txBody>
              <a:bodyPr wrap="square">
                <a:spAutoFit/>
              </a:bodyPr>
              <a:lstStyle/>
              <a:p>
                <a:pPr algn="l"/>
                <a:r>
                  <a:rPr lang="en-US" altLang="zh-TW" sz="1800" b="1" dirty="0" err="1" smtClean="0">
                    <a:latin typeface="Calibri" pitchFamily="34" charset="0"/>
                    <a:ea typeface="PMingLiU" pitchFamily="18" charset="-120"/>
                  </a:rPr>
                  <a:t>eNB</a:t>
                </a:r>
                <a:endParaRPr lang="en-US" altLang="zh-TW" sz="1800" b="1" baseline="30000" dirty="0">
                  <a:latin typeface="Calibri" pitchFamily="34" charset="0"/>
                  <a:ea typeface="PMingLiU" pitchFamily="18" charset="-120"/>
                </a:endParaRPr>
              </a:p>
            </p:txBody>
          </p:sp>
          <p:cxnSp>
            <p:nvCxnSpPr>
              <p:cNvPr id="41" name="直接连接符 40"/>
              <p:cNvCxnSpPr/>
              <p:nvPr/>
            </p:nvCxnSpPr>
            <p:spPr bwMode="auto">
              <a:xfrm flipV="1">
                <a:off x="5000628" y="2018116"/>
                <a:ext cx="2199180" cy="1410884"/>
              </a:xfrm>
              <a:prstGeom prst="line">
                <a:avLst/>
              </a:prstGeom>
              <a:solidFill>
                <a:schemeClr val="accent1"/>
              </a:solidFill>
              <a:ln w="28575" cap="flat" cmpd="sng" algn="ctr">
                <a:solidFill>
                  <a:srgbClr val="FF0000"/>
                </a:solidFill>
                <a:prstDash val="dash"/>
                <a:round/>
                <a:headEnd type="none" w="med" len="med"/>
                <a:tailEnd type="arrow" w="med" len="med"/>
              </a:ln>
              <a:effectLst/>
            </p:spPr>
          </p:cxnSp>
          <p:cxnSp>
            <p:nvCxnSpPr>
              <p:cNvPr id="45" name="直接箭头连接符 44"/>
              <p:cNvCxnSpPr/>
              <p:nvPr/>
            </p:nvCxnSpPr>
            <p:spPr bwMode="auto">
              <a:xfrm rot="10800000">
                <a:off x="4929190" y="2000242"/>
                <a:ext cx="2357454" cy="1428759"/>
              </a:xfrm>
              <a:prstGeom prst="straightConnector1">
                <a:avLst/>
              </a:prstGeom>
              <a:solidFill>
                <a:schemeClr val="accent1"/>
              </a:solidFill>
              <a:ln w="28575" cap="flat" cmpd="sng" algn="ctr">
                <a:solidFill>
                  <a:srgbClr val="00FF00"/>
                </a:solidFill>
                <a:prstDash val="sysDash"/>
                <a:round/>
                <a:headEnd type="arrow" w="med" len="med"/>
                <a:tailEnd type="none" w="med" len="med"/>
              </a:ln>
              <a:effectLst/>
            </p:spPr>
          </p:cxnSp>
        </p:grpSp>
      </p:grpSp>
      <p:grpSp>
        <p:nvGrpSpPr>
          <p:cNvPr id="4" name="组合 101"/>
          <p:cNvGrpSpPr/>
          <p:nvPr/>
        </p:nvGrpSpPr>
        <p:grpSpPr>
          <a:xfrm>
            <a:off x="214282" y="1214422"/>
            <a:ext cx="3981375" cy="3059058"/>
            <a:chOff x="214282" y="1214422"/>
            <a:chExt cx="3981375" cy="3059058"/>
          </a:xfrm>
        </p:grpSpPr>
        <p:grpSp>
          <p:nvGrpSpPr>
            <p:cNvPr id="6" name="组合 50"/>
            <p:cNvGrpSpPr/>
            <p:nvPr/>
          </p:nvGrpSpPr>
          <p:grpSpPr>
            <a:xfrm>
              <a:off x="214282" y="1214422"/>
              <a:ext cx="3981375" cy="3059058"/>
              <a:chOff x="2036762" y="1052736"/>
              <a:chExt cx="5055518" cy="3840901"/>
            </a:xfrm>
          </p:grpSpPr>
          <p:grpSp>
            <p:nvGrpSpPr>
              <p:cNvPr id="7" name="组合 56"/>
              <p:cNvGrpSpPr/>
              <p:nvPr/>
            </p:nvGrpSpPr>
            <p:grpSpPr>
              <a:xfrm>
                <a:off x="2036762" y="1052736"/>
                <a:ext cx="5055518" cy="3840901"/>
                <a:chOff x="1604715" y="1412776"/>
                <a:chExt cx="5055518" cy="3840901"/>
              </a:xfrm>
            </p:grpSpPr>
            <p:grpSp>
              <p:nvGrpSpPr>
                <p:cNvPr id="8" name="组合 33"/>
                <p:cNvGrpSpPr/>
                <p:nvPr/>
              </p:nvGrpSpPr>
              <p:grpSpPr>
                <a:xfrm>
                  <a:off x="1604715" y="1412776"/>
                  <a:ext cx="5055518" cy="3840901"/>
                  <a:chOff x="2068404" y="3564985"/>
                  <a:chExt cx="1923899" cy="1782735"/>
                </a:xfrm>
              </p:grpSpPr>
              <p:sp>
                <p:nvSpPr>
                  <p:cNvPr id="64" name="AutoShape 9"/>
                  <p:cNvSpPr>
                    <a:spLocks noChangeArrowheads="1"/>
                  </p:cNvSpPr>
                  <p:nvPr/>
                </p:nvSpPr>
                <p:spPr bwMode="auto">
                  <a:xfrm>
                    <a:off x="2068404" y="3564985"/>
                    <a:ext cx="1923899"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65" name="Object 17"/>
                  <p:cNvGraphicFramePr>
                    <a:graphicFrameLocks noChangeAspect="1"/>
                  </p:cNvGraphicFramePr>
                  <p:nvPr/>
                </p:nvGraphicFramePr>
                <p:xfrm>
                  <a:off x="2922427" y="3878199"/>
                  <a:ext cx="233318" cy="649637"/>
                </p:xfrm>
                <a:graphic>
                  <a:graphicData uri="http://schemas.openxmlformats.org/presentationml/2006/ole">
                    <p:oleObj spid="_x0000_s779431" name="Visio" r:id="rId8" imgW="468487" imgH="1294448" progId="">
                      <p:embed/>
                    </p:oleObj>
                  </a:graphicData>
                </a:graphic>
              </p:graphicFrame>
              <p:graphicFrame>
                <p:nvGraphicFramePr>
                  <p:cNvPr id="70" name="Object 22"/>
                  <p:cNvGraphicFramePr>
                    <a:graphicFrameLocks noChangeAspect="1"/>
                  </p:cNvGraphicFramePr>
                  <p:nvPr/>
                </p:nvGraphicFramePr>
                <p:xfrm>
                  <a:off x="2267635" y="4568526"/>
                  <a:ext cx="232235" cy="224778"/>
                </p:xfrm>
                <a:graphic>
                  <a:graphicData uri="http://schemas.openxmlformats.org/presentationml/2006/ole">
                    <p:oleObj spid="_x0000_s779432" name="Visio" r:id="rId9" imgW="586740" imgH="591502" progId="">
                      <p:embed/>
                    </p:oleObj>
                  </a:graphicData>
                </a:graphic>
              </p:graphicFrame>
              <p:graphicFrame>
                <p:nvGraphicFramePr>
                  <p:cNvPr id="78" name="Object 22"/>
                  <p:cNvGraphicFramePr>
                    <a:graphicFrameLocks noChangeAspect="1"/>
                  </p:cNvGraphicFramePr>
                  <p:nvPr/>
                </p:nvGraphicFramePr>
                <p:xfrm>
                  <a:off x="2757143" y="4976250"/>
                  <a:ext cx="249085" cy="241087"/>
                </p:xfrm>
                <a:graphic>
                  <a:graphicData uri="http://schemas.openxmlformats.org/presentationml/2006/ole">
                    <p:oleObj spid="_x0000_s779433" name="Visio" r:id="rId10" imgW="586740" imgH="591502" progId="">
                      <p:embed/>
                    </p:oleObj>
                  </a:graphicData>
                </a:graphic>
              </p:graphicFrame>
              <p:sp>
                <p:nvSpPr>
                  <p:cNvPr id="79" name="Text Box 28"/>
                  <p:cNvSpPr txBox="1">
                    <a:spLocks noChangeArrowheads="1"/>
                  </p:cNvSpPr>
                  <p:nvPr/>
                </p:nvSpPr>
                <p:spPr bwMode="auto">
                  <a:xfrm>
                    <a:off x="2178521" y="4397102"/>
                    <a:ext cx="578622" cy="215237"/>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d</a:t>
                    </a:r>
                    <a:r>
                      <a:rPr lang="en-US" altLang="zh-TW" sz="1800" b="1" baseline="30000" dirty="0" smtClean="0">
                        <a:latin typeface="Calibri" pitchFamily="34" charset="0"/>
                        <a:ea typeface="PMingLiU" pitchFamily="18" charset="-120"/>
                      </a:rPr>
                      <a:t>1</a:t>
                    </a:r>
                    <a:endParaRPr lang="en-US" altLang="zh-TW" sz="1800" b="1" baseline="30000" dirty="0">
                      <a:latin typeface="Calibri" pitchFamily="34" charset="0"/>
                      <a:ea typeface="PMingLiU" pitchFamily="18" charset="-120"/>
                    </a:endParaRPr>
                  </a:p>
                </p:txBody>
              </p:sp>
              <p:cxnSp>
                <p:nvCxnSpPr>
                  <p:cNvPr id="81" name="直接箭头连接符 80"/>
                  <p:cNvCxnSpPr/>
                  <p:nvPr/>
                </p:nvCxnSpPr>
                <p:spPr bwMode="auto">
                  <a:xfrm flipH="1">
                    <a:off x="3093302" y="3788977"/>
                    <a:ext cx="215722" cy="178443"/>
                  </a:xfrm>
                  <a:prstGeom prst="straightConnector1">
                    <a:avLst/>
                  </a:prstGeom>
                  <a:solidFill>
                    <a:schemeClr val="accent1"/>
                  </a:solidFill>
                  <a:ln w="28575" cap="flat" cmpd="sng" algn="ctr">
                    <a:solidFill>
                      <a:srgbClr val="00FF00"/>
                    </a:solidFill>
                    <a:prstDash val="solid"/>
                    <a:round/>
                    <a:headEnd type="none" w="med" len="med"/>
                    <a:tailEnd type="arrow" w="med" len="med"/>
                  </a:ln>
                  <a:effectLst/>
                </p:spPr>
              </p:cxnSp>
              <p:cxnSp>
                <p:nvCxnSpPr>
                  <p:cNvPr id="82" name="直接连接符 81"/>
                  <p:cNvCxnSpPr/>
                  <p:nvPr/>
                </p:nvCxnSpPr>
                <p:spPr bwMode="auto">
                  <a:xfrm>
                    <a:off x="2453030" y="4750771"/>
                    <a:ext cx="321349" cy="225479"/>
                  </a:xfrm>
                  <a:prstGeom prst="line">
                    <a:avLst/>
                  </a:prstGeom>
                  <a:solidFill>
                    <a:schemeClr val="accent1"/>
                  </a:solidFill>
                  <a:ln w="28575" cap="flat" cmpd="sng" algn="ctr">
                    <a:solidFill>
                      <a:srgbClr val="FF0000"/>
                    </a:solidFill>
                    <a:prstDash val="solid"/>
                    <a:round/>
                    <a:headEnd type="none" w="med" len="med"/>
                    <a:tailEnd type="arrow" w="med" len="med"/>
                  </a:ln>
                  <a:effectLst/>
                </p:spPr>
              </p:cxnSp>
            </p:grpSp>
            <p:graphicFrame>
              <p:nvGraphicFramePr>
                <p:cNvPr id="63" name="Object 22"/>
                <p:cNvGraphicFramePr>
                  <a:graphicFrameLocks noChangeAspect="1"/>
                </p:cNvGraphicFramePr>
                <p:nvPr/>
              </p:nvGraphicFramePr>
              <p:xfrm>
                <a:off x="4870325" y="1502472"/>
                <a:ext cx="559605" cy="473798"/>
              </p:xfrm>
              <a:graphic>
                <a:graphicData uri="http://schemas.openxmlformats.org/presentationml/2006/ole">
                  <p:oleObj spid="_x0000_s779434" name="Visio" r:id="rId11" imgW="586740" imgH="591502" progId="">
                    <p:embed/>
                  </p:oleObj>
                </a:graphicData>
              </a:graphic>
            </p:graphicFrame>
          </p:grpSp>
          <p:cxnSp>
            <p:nvCxnSpPr>
              <p:cNvPr id="53" name="直接箭头连接符 52"/>
              <p:cNvCxnSpPr/>
              <p:nvPr/>
            </p:nvCxnSpPr>
            <p:spPr bwMode="auto">
              <a:xfrm flipH="1">
                <a:off x="2887114" y="2060848"/>
                <a:ext cx="1614011" cy="1258576"/>
              </a:xfrm>
              <a:prstGeom prst="straightConnector1">
                <a:avLst/>
              </a:prstGeom>
              <a:solidFill>
                <a:schemeClr val="accent1"/>
              </a:solidFill>
              <a:ln w="28575" cap="flat" cmpd="sng" algn="ctr">
                <a:solidFill>
                  <a:srgbClr val="FF0000"/>
                </a:solidFill>
                <a:prstDash val="sysDash"/>
                <a:round/>
                <a:headEnd type="arrow" w="med" len="med"/>
                <a:tailEnd type="none" w="med" len="med"/>
              </a:ln>
              <a:effectLst/>
            </p:spPr>
          </p:cxnSp>
          <p:sp>
            <p:nvSpPr>
              <p:cNvPr id="54" name="Text Box 28"/>
              <p:cNvSpPr txBox="1">
                <a:spLocks noChangeArrowheads="1"/>
              </p:cNvSpPr>
              <p:nvPr/>
            </p:nvSpPr>
            <p:spPr bwMode="auto">
              <a:xfrm>
                <a:off x="3170545" y="4280738"/>
                <a:ext cx="1330579" cy="463727"/>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d</a:t>
                </a:r>
                <a:r>
                  <a:rPr lang="en-US" altLang="zh-TW" sz="1800" b="1" baseline="30000" dirty="0" smtClean="0">
                    <a:latin typeface="Calibri" pitchFamily="34" charset="0"/>
                    <a:ea typeface="PMingLiU" pitchFamily="18" charset="-120"/>
                  </a:rPr>
                  <a:t>2</a:t>
                </a:r>
                <a:endParaRPr lang="en-US" altLang="zh-TW" sz="1800" b="1" baseline="30000" dirty="0">
                  <a:latin typeface="Calibri" pitchFamily="34" charset="0"/>
                  <a:ea typeface="PMingLiU" pitchFamily="18" charset="-120"/>
                </a:endParaRPr>
              </a:p>
            </p:txBody>
          </p:sp>
          <p:sp>
            <p:nvSpPr>
              <p:cNvPr id="56" name="Text Box 28"/>
              <p:cNvSpPr txBox="1">
                <a:spLocks noChangeArrowheads="1"/>
              </p:cNvSpPr>
              <p:nvPr/>
            </p:nvSpPr>
            <p:spPr bwMode="auto">
              <a:xfrm>
                <a:off x="5296797" y="1727555"/>
                <a:ext cx="964977" cy="463727"/>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UE</a:t>
                </a:r>
                <a:r>
                  <a:rPr lang="en-US" altLang="zh-TW" sz="1800" b="1" baseline="-25000" dirty="0" smtClean="0">
                    <a:latin typeface="Calibri" pitchFamily="34" charset="0"/>
                    <a:ea typeface="PMingLiU" pitchFamily="18" charset="-120"/>
                  </a:rPr>
                  <a:t>c</a:t>
                </a:r>
                <a:r>
                  <a:rPr lang="en-US" altLang="zh-TW" sz="1800" b="1" baseline="30000" dirty="0" smtClean="0">
                    <a:latin typeface="Calibri" pitchFamily="34" charset="0"/>
                    <a:ea typeface="PMingLiU" pitchFamily="18" charset="-120"/>
                  </a:rPr>
                  <a:t>1</a:t>
                </a:r>
                <a:endParaRPr lang="en-US" altLang="zh-TW" sz="1800" b="1" baseline="30000" dirty="0">
                  <a:latin typeface="Calibri" pitchFamily="34" charset="0"/>
                  <a:ea typeface="PMingLiU" pitchFamily="18" charset="-120"/>
                </a:endParaRPr>
              </a:p>
            </p:txBody>
          </p:sp>
          <p:sp>
            <p:nvSpPr>
              <p:cNvPr id="57" name="Text Box 28"/>
              <p:cNvSpPr txBox="1">
                <a:spLocks noChangeArrowheads="1"/>
              </p:cNvSpPr>
              <p:nvPr/>
            </p:nvSpPr>
            <p:spPr bwMode="auto">
              <a:xfrm>
                <a:off x="4729934" y="2997932"/>
                <a:ext cx="1126468" cy="463727"/>
              </a:xfrm>
              <a:prstGeom prst="rect">
                <a:avLst/>
              </a:prstGeom>
              <a:noFill/>
              <a:ln w="9525">
                <a:noFill/>
                <a:miter lim="800000"/>
                <a:headEnd/>
                <a:tailEnd/>
              </a:ln>
              <a:effectLst/>
            </p:spPr>
            <p:txBody>
              <a:bodyPr wrap="square">
                <a:spAutoFit/>
              </a:bodyPr>
              <a:lstStyle/>
              <a:p>
                <a:pPr algn="l"/>
                <a:r>
                  <a:rPr lang="en-US" altLang="zh-TW" sz="1800" b="1" dirty="0" err="1" smtClean="0">
                    <a:latin typeface="Calibri" pitchFamily="34" charset="0"/>
                    <a:ea typeface="PMingLiU" pitchFamily="18" charset="-120"/>
                  </a:rPr>
                  <a:t>eNB</a:t>
                </a:r>
                <a:endParaRPr lang="en-US" altLang="zh-TW" sz="1800" b="1" baseline="30000" dirty="0">
                  <a:latin typeface="Calibri" pitchFamily="34" charset="0"/>
                  <a:ea typeface="PMingLiU" pitchFamily="18" charset="-120"/>
                </a:endParaRPr>
              </a:p>
            </p:txBody>
          </p:sp>
        </p:grpSp>
        <p:cxnSp>
          <p:nvCxnSpPr>
            <p:cNvPr id="83" name="曲线连接符 82"/>
            <p:cNvCxnSpPr/>
            <p:nvPr/>
          </p:nvCxnSpPr>
          <p:spPr bwMode="auto">
            <a:xfrm rot="5400000">
              <a:off x="1575850" y="2000419"/>
              <a:ext cx="2048467" cy="1240742"/>
            </a:xfrm>
            <a:prstGeom prst="curvedConnector3">
              <a:avLst>
                <a:gd name="adj1" fmla="val 106631"/>
              </a:avLst>
            </a:prstGeom>
            <a:solidFill>
              <a:schemeClr val="accent1"/>
            </a:solidFill>
            <a:ln w="38100" cap="flat" cmpd="sng" algn="ctr">
              <a:solidFill>
                <a:srgbClr val="00FF00"/>
              </a:solidFill>
              <a:prstDash val="dash"/>
              <a:round/>
              <a:headEnd type="none" w="med" len="med"/>
              <a:tailEnd type="arrow" w="med" len="med"/>
            </a:ln>
            <a:effectLst/>
          </p:spPr>
        </p:cxnSp>
      </p:grpSp>
      <p:sp>
        <p:nvSpPr>
          <p:cNvPr id="103" name="圆角矩形 102"/>
          <p:cNvSpPr/>
          <p:nvPr/>
        </p:nvSpPr>
        <p:spPr bwMode="auto">
          <a:xfrm>
            <a:off x="250825" y="4581128"/>
            <a:ext cx="8322776" cy="1776829"/>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457200" indent="-457200">
              <a:buFont typeface="Wingdings" pitchFamily="2" charset="2"/>
              <a:buChar char="p"/>
            </a:pPr>
            <a:r>
              <a:rPr lang="en-US" altLang="zh-TW" sz="2400" dirty="0" smtClean="0">
                <a:solidFill>
                  <a:srgbClr val="000000"/>
                </a:solidFill>
                <a:latin typeface="Arial" pitchFamily="34" charset="0"/>
                <a:ea typeface="PMingLiU" pitchFamily="18" charset="-120"/>
              </a:rPr>
              <a:t>Assumption: H is known by multi-</a:t>
            </a:r>
            <a:r>
              <a:rPr lang="en-US" altLang="zh-TW" sz="2400" dirty="0" err="1" smtClean="0">
                <a:solidFill>
                  <a:srgbClr val="000000"/>
                </a:solidFill>
                <a:latin typeface="Arial" pitchFamily="34" charset="0"/>
                <a:ea typeface="PMingLiU" pitchFamily="18" charset="-120"/>
              </a:rPr>
              <a:t>Tx</a:t>
            </a:r>
            <a:r>
              <a:rPr lang="en-US" altLang="zh-TW" sz="2400" dirty="0" smtClean="0">
                <a:solidFill>
                  <a:srgbClr val="000000"/>
                </a:solidFill>
                <a:latin typeface="Arial" pitchFamily="34" charset="0"/>
                <a:ea typeface="PMingLiU" pitchFamily="18" charset="-120"/>
              </a:rPr>
              <a:t> </a:t>
            </a:r>
            <a:r>
              <a:rPr lang="en-US" altLang="zh-TW" sz="2400" dirty="0" err="1" smtClean="0">
                <a:solidFill>
                  <a:srgbClr val="000000"/>
                </a:solidFill>
                <a:latin typeface="Arial" pitchFamily="34" charset="0"/>
                <a:ea typeface="PMingLiU" pitchFamily="18" charset="-120"/>
              </a:rPr>
              <a:t>eNB</a:t>
            </a:r>
            <a:r>
              <a:rPr lang="en-US" altLang="zh-TW" sz="2400" dirty="0" smtClean="0">
                <a:solidFill>
                  <a:srgbClr val="000000"/>
                </a:solidFill>
                <a:latin typeface="Arial" pitchFamily="34" charset="0"/>
                <a:ea typeface="PMingLiU" pitchFamily="18" charset="-120"/>
              </a:rPr>
              <a:t>; Single-</a:t>
            </a:r>
            <a:r>
              <a:rPr lang="en-US" altLang="zh-TW" sz="2400" dirty="0" err="1" smtClean="0">
                <a:solidFill>
                  <a:srgbClr val="000000"/>
                </a:solidFill>
                <a:latin typeface="Arial" pitchFamily="34" charset="0"/>
                <a:ea typeface="PMingLiU" pitchFamily="18" charset="-120"/>
              </a:rPr>
              <a:t>Tx</a:t>
            </a:r>
            <a:r>
              <a:rPr lang="en-US" altLang="zh-TW" sz="2400" dirty="0" smtClean="0">
                <a:solidFill>
                  <a:srgbClr val="000000"/>
                </a:solidFill>
                <a:latin typeface="Arial" pitchFamily="34" charset="0"/>
                <a:ea typeface="PMingLiU" pitchFamily="18" charset="-120"/>
              </a:rPr>
              <a:t> UE </a:t>
            </a:r>
          </a:p>
          <a:p>
            <a:pPr marL="457200" indent="-457200">
              <a:buFont typeface="Wingdings" pitchFamily="2" charset="2"/>
              <a:buChar char="p"/>
            </a:pPr>
            <a:endParaRPr lang="en-US" altLang="zh-TW" sz="2400" dirty="0" smtClean="0">
              <a:solidFill>
                <a:srgbClr val="000000"/>
              </a:solidFill>
              <a:latin typeface="Arial" pitchFamily="34" charset="0"/>
              <a:ea typeface="PMingLiU" pitchFamily="18" charset="-120"/>
            </a:endParaRPr>
          </a:p>
          <a:p>
            <a:pPr marL="457200" indent="-457200">
              <a:buFont typeface="Wingdings" pitchFamily="2" charset="2"/>
              <a:buChar char="p"/>
            </a:pPr>
            <a:r>
              <a:rPr lang="en-US" altLang="zh-TW" sz="2400" dirty="0" smtClean="0">
                <a:solidFill>
                  <a:srgbClr val="000000"/>
                </a:solidFill>
                <a:latin typeface="Arial" pitchFamily="34" charset="0"/>
                <a:ea typeface="PMingLiU" pitchFamily="18" charset="-120"/>
              </a:rPr>
              <a:t>Proposal: Centralized Power Control</a:t>
            </a:r>
          </a:p>
          <a:p>
            <a:pPr marL="914400" lvl="1" indent="-457200">
              <a:buFont typeface="Wingdings" pitchFamily="2" charset="2"/>
              <a:buChar char="p"/>
            </a:pPr>
            <a:r>
              <a:rPr lang="en-US" altLang="zh-TW" sz="2400" dirty="0" err="1" smtClean="0">
                <a:solidFill>
                  <a:srgbClr val="000000"/>
                </a:solidFill>
                <a:latin typeface="Arial" pitchFamily="34" charset="0"/>
                <a:ea typeface="PMingLiU" pitchFamily="18" charset="-120"/>
              </a:rPr>
              <a:t>eNB</a:t>
            </a:r>
            <a:r>
              <a:rPr lang="en-US" altLang="zh-TW" sz="2400" dirty="0" smtClean="0">
                <a:solidFill>
                  <a:srgbClr val="000000"/>
                </a:solidFill>
                <a:latin typeface="Arial" pitchFamily="34" charset="0"/>
                <a:ea typeface="PMingLiU" pitchFamily="18" charset="-120"/>
              </a:rPr>
              <a:t>: Max sum SINR</a:t>
            </a:r>
          </a:p>
          <a:p>
            <a:endParaRPr lang="en-US" altLang="zh-TW" b="1" dirty="0" smtClean="0">
              <a:latin typeface="Calibri" pitchFamily="34" charset="0"/>
              <a:ea typeface="PMingLiU" pitchFamily="18" charset="-120"/>
            </a:endParaRPr>
          </a:p>
          <a:p>
            <a:endParaRPr lang="en-US" altLang="zh-TW" dirty="0" smtClean="0">
              <a:solidFill>
                <a:srgbClr val="000000"/>
              </a:solidFill>
              <a:latin typeface="Arial" pitchFamily="34" charset="0"/>
            </a:endParaRPr>
          </a:p>
        </p:txBody>
      </p:sp>
      <p:sp>
        <p:nvSpPr>
          <p:cNvPr id="104" name="Text Box 28"/>
          <p:cNvSpPr txBox="1">
            <a:spLocks noChangeArrowheads="1"/>
          </p:cNvSpPr>
          <p:nvPr/>
        </p:nvSpPr>
        <p:spPr bwMode="auto">
          <a:xfrm>
            <a:off x="6216725" y="2935774"/>
            <a:ext cx="498415" cy="369333"/>
          </a:xfrm>
          <a:prstGeom prst="rect">
            <a:avLst/>
          </a:prstGeom>
          <a:noFill/>
          <a:ln w="9525">
            <a:noFill/>
            <a:miter lim="800000"/>
            <a:headEnd/>
            <a:tailEnd/>
          </a:ln>
          <a:effectLst/>
        </p:spPr>
        <p:txBody>
          <a:bodyPr wrap="square">
            <a:spAutoFit/>
          </a:bodyPr>
          <a:lstStyle/>
          <a:p>
            <a:pPr algn="l"/>
            <a:r>
              <a:rPr lang="en-US" altLang="zh-TW" sz="1800" b="1" dirty="0" smtClean="0">
                <a:latin typeface="Calibri" pitchFamily="34" charset="0"/>
                <a:ea typeface="PMingLiU" pitchFamily="18" charset="-120"/>
              </a:rPr>
              <a:t>H</a:t>
            </a:r>
            <a:endParaRPr lang="en-US" altLang="zh-TW" sz="1800" b="1" baseline="30000" dirty="0">
              <a:latin typeface="Calibri" pitchFamily="34" charset="0"/>
              <a:ea typeface="PMingLiU" pitchFamily="18" charset="-120"/>
            </a:endParaRPr>
          </a:p>
        </p:txBody>
      </p:sp>
    </p:spTree>
    <p:custDataLst>
      <p:tags r:id="rId2"/>
    </p:custDataLst>
  </p:cSld>
  <p:clrMapOvr>
    <a:masterClrMapping/>
  </p:clrMapOvr>
  <mc:AlternateContent xmlns:mc="http://schemas.openxmlformats.org/markup-compatibility/2006">
    <mc:Choice xmlns="" xmlns:p14="http://schemas.microsoft.com/office/powerpoint/2010/main" Requires="p14">
      <p:transition p14:dur="0" advTm="75125"/>
    </mc:Choice>
    <mc:Fallback>
      <p:transition advTm="7512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11188" y="332656"/>
            <a:ext cx="7929562" cy="869950"/>
          </a:xfrm>
          <a:noFill/>
          <a:ln/>
        </p:spPr>
        <p:txBody>
          <a:bodyPr/>
          <a:lstStyle/>
          <a:p>
            <a:pPr algn="ctr"/>
            <a:r>
              <a:rPr lang="en-US" altLang="zh-CN" sz="3200" kern="1200" dirty="0" smtClean="0">
                <a:solidFill>
                  <a:srgbClr val="0070C0"/>
                </a:solidFill>
                <a:ea typeface="黑体" pitchFamily="2" charset="-122"/>
              </a:rPr>
              <a:t>Cooperative Mobile as Relay</a:t>
            </a:r>
            <a:endParaRPr lang="en-US" altLang="zh-CN" sz="3200" kern="1200" dirty="0">
              <a:solidFill>
                <a:srgbClr val="0070C0"/>
              </a:solidFill>
              <a:ea typeface="黑体" pitchFamily="2" charset="-122"/>
            </a:endParaRPr>
          </a:p>
        </p:txBody>
      </p:sp>
      <p:sp>
        <p:nvSpPr>
          <p:cNvPr id="357379" name="Rectangle 3"/>
          <p:cNvSpPr>
            <a:spLocks noGrp="1" noChangeArrowheads="1"/>
          </p:cNvSpPr>
          <p:nvPr>
            <p:ph type="body" sz="half" idx="1"/>
          </p:nvPr>
        </p:nvSpPr>
        <p:spPr>
          <a:xfrm>
            <a:off x="395536" y="1052513"/>
            <a:ext cx="7345188" cy="936625"/>
          </a:xfrm>
          <a:noFill/>
          <a:ln/>
        </p:spPr>
        <p:txBody>
          <a:bodyPr>
            <a:noAutofit/>
          </a:bodyPr>
          <a:lstStyle/>
          <a:p>
            <a:pPr>
              <a:lnSpc>
                <a:spcPct val="120000"/>
              </a:lnSpc>
              <a:buClr>
                <a:srgbClr val="C00000"/>
              </a:buClr>
              <a:buFont typeface="Wingdings" pitchFamily="2" charset="2"/>
              <a:buChar char="Ø"/>
            </a:pPr>
            <a:r>
              <a:rPr lang="en-US" altLang="zh-CN" dirty="0" smtClean="0"/>
              <a:t>E</a:t>
            </a:r>
            <a:r>
              <a:rPr lang="en-US" altLang="en-US" b="0" dirty="0" smtClean="0"/>
              <a:t>nhance </a:t>
            </a:r>
            <a:r>
              <a:rPr lang="en-US" altLang="en-US" b="0" dirty="0"/>
              <a:t>the capacity of the cell.</a:t>
            </a:r>
            <a:r>
              <a:rPr lang="en-US" altLang="zh-CN" b="0" dirty="0"/>
              <a:t> </a:t>
            </a:r>
            <a:endParaRPr lang="en-US" altLang="zh-CN" dirty="0" smtClean="0"/>
          </a:p>
          <a:p>
            <a:pPr>
              <a:lnSpc>
                <a:spcPct val="120000"/>
              </a:lnSpc>
              <a:buClr>
                <a:srgbClr val="C00000"/>
              </a:buClr>
              <a:buFont typeface="Wingdings" pitchFamily="2" charset="2"/>
              <a:buChar char="Ø"/>
            </a:pPr>
            <a:r>
              <a:rPr lang="en-US" altLang="zh-CN" dirty="0" smtClean="0"/>
              <a:t>A</a:t>
            </a:r>
            <a:r>
              <a:rPr lang="en-US" altLang="zh-CN" b="0" dirty="0" smtClean="0"/>
              <a:t>ssist </a:t>
            </a:r>
            <a:r>
              <a:rPr lang="en-US" altLang="zh-CN" b="0" dirty="0"/>
              <a:t>other mobile to communicate with network.</a:t>
            </a:r>
            <a:endParaRPr lang="zh-CN" altLang="en-US" b="0" dirty="0"/>
          </a:p>
        </p:txBody>
      </p:sp>
      <p:sp>
        <p:nvSpPr>
          <p:cNvPr id="357380" name="Rectangle 4"/>
          <p:cNvSpPr>
            <a:spLocks noChangeArrowheads="1"/>
          </p:cNvSpPr>
          <p:nvPr/>
        </p:nvSpPr>
        <p:spPr bwMode="auto">
          <a:xfrm>
            <a:off x="250824" y="4786322"/>
            <a:ext cx="8678893" cy="17145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80152" tIns="40076" rIns="80152" bIns="40076"/>
          <a:lstStyle/>
          <a:p>
            <a:pPr marL="195263" indent="-250825" defTabSz="801688">
              <a:lnSpc>
                <a:spcPct val="120000"/>
              </a:lnSpc>
              <a:buSzPct val="50000"/>
              <a:buFont typeface="Wingdings" pitchFamily="2" charset="2"/>
              <a:buChar char="l"/>
            </a:pPr>
            <a:r>
              <a:rPr lang="en-US" altLang="zh-CN" dirty="0" smtClean="0">
                <a:solidFill>
                  <a:schemeClr val="tx1"/>
                </a:solidFill>
                <a:latin typeface="+mj-lt"/>
                <a:cs typeface="Times New Roman" pitchFamily="18" charset="0"/>
              </a:rPr>
              <a:t>The link between User A (such as notebook, </a:t>
            </a:r>
            <a:r>
              <a:rPr lang="en-US" altLang="zh-CN" dirty="0" err="1" smtClean="0">
                <a:solidFill>
                  <a:schemeClr val="tx1"/>
                </a:solidFill>
                <a:latin typeface="+mj-lt"/>
                <a:cs typeface="Times New Roman" pitchFamily="18" charset="0"/>
              </a:rPr>
              <a:t>iPAD</a:t>
            </a:r>
            <a:r>
              <a:rPr lang="en-US" altLang="zh-CN" dirty="0" smtClean="0">
                <a:solidFill>
                  <a:schemeClr val="tx1"/>
                </a:solidFill>
                <a:latin typeface="+mj-lt"/>
                <a:cs typeface="Times New Roman" pitchFamily="18" charset="0"/>
              </a:rPr>
              <a:t>, etc) and BS is poor </a:t>
            </a:r>
          </a:p>
          <a:p>
            <a:pPr marL="195263" indent="-250825" defTabSz="801688">
              <a:lnSpc>
                <a:spcPct val="120000"/>
              </a:lnSpc>
              <a:buSzPct val="50000"/>
              <a:buFont typeface="Wingdings" pitchFamily="2" charset="2"/>
              <a:buChar char="l"/>
            </a:pPr>
            <a:r>
              <a:rPr lang="en-US" altLang="zh-CN" dirty="0" smtClean="0">
                <a:solidFill>
                  <a:schemeClr val="tx1"/>
                </a:solidFill>
                <a:latin typeface="+mj-lt"/>
                <a:cs typeface="Times New Roman" pitchFamily="18" charset="0"/>
              </a:rPr>
              <a:t>The link between user B and BS/user A is good. </a:t>
            </a:r>
          </a:p>
          <a:p>
            <a:pPr marL="195263" indent="-250825" defTabSz="801688">
              <a:lnSpc>
                <a:spcPct val="120000"/>
              </a:lnSpc>
              <a:buSzPct val="50000"/>
              <a:buFont typeface="Wingdings" pitchFamily="2" charset="2"/>
              <a:buChar char="l"/>
            </a:pPr>
            <a:r>
              <a:rPr lang="en-US" altLang="zh-CN" dirty="0" smtClean="0">
                <a:solidFill>
                  <a:schemeClr val="tx1"/>
                </a:solidFill>
                <a:latin typeface="+mj-lt"/>
                <a:cs typeface="Times New Roman" pitchFamily="18" charset="0"/>
              </a:rPr>
              <a:t>User </a:t>
            </a:r>
            <a:r>
              <a:rPr lang="en-US" altLang="zh-CN" dirty="0">
                <a:solidFill>
                  <a:schemeClr val="tx1"/>
                </a:solidFill>
                <a:latin typeface="+mj-lt"/>
                <a:cs typeface="Times New Roman" pitchFamily="18" charset="0"/>
              </a:rPr>
              <a:t>B act as a relay for User A to forward the information between user A and BS.</a:t>
            </a:r>
            <a:endParaRPr lang="zh-CN" altLang="en-US" dirty="0">
              <a:solidFill>
                <a:schemeClr val="tx1"/>
              </a:solidFill>
              <a:latin typeface="+mj-lt"/>
              <a:cs typeface="Times New Roman" pitchFamily="18" charset="0"/>
            </a:endParaRPr>
          </a:p>
        </p:txBody>
      </p:sp>
      <p:sp>
        <p:nvSpPr>
          <p:cNvPr id="357383" name="Rectangle 7"/>
          <p:cNvSpPr>
            <a:spLocks noChangeArrowheads="1"/>
          </p:cNvSpPr>
          <p:nvPr/>
        </p:nvSpPr>
        <p:spPr bwMode="auto">
          <a:xfrm>
            <a:off x="0" y="2309813"/>
            <a:ext cx="9144000" cy="0"/>
          </a:xfrm>
          <a:prstGeom prst="rect">
            <a:avLst/>
          </a:prstGeom>
          <a:noFill/>
          <a:ln w="9525" algn="ctr">
            <a:noFill/>
            <a:miter lim="800000"/>
            <a:headEnd/>
            <a:tailEnd/>
          </a:ln>
          <a:effectLst/>
        </p:spPr>
        <p:txBody>
          <a:bodyPr wrap="none" lIns="79200" tIns="39600" rIns="79200" bIns="39600" anchor="ctr">
            <a:spAutoFit/>
          </a:bodyPr>
          <a:lstStyle/>
          <a:p>
            <a:endParaRPr lang="zh-CN" altLang="en-US"/>
          </a:p>
        </p:txBody>
      </p:sp>
      <p:graphicFrame>
        <p:nvGraphicFramePr>
          <p:cNvPr id="357382" name="Object 6"/>
          <p:cNvGraphicFramePr>
            <a:graphicFrameLocks noChangeAspect="1"/>
          </p:cNvGraphicFramePr>
          <p:nvPr/>
        </p:nvGraphicFramePr>
        <p:xfrm>
          <a:off x="4643438" y="1229087"/>
          <a:ext cx="4071966" cy="3557235"/>
        </p:xfrm>
        <a:graphic>
          <a:graphicData uri="http://schemas.openxmlformats.org/presentationml/2006/ole">
            <p:oleObj spid="_x0000_s153644" name="Visio" r:id="rId4" imgW="5171760" imgH="4525560" progId="">
              <p:embed/>
            </p:oleObj>
          </a:graphicData>
        </a:graphic>
      </p:graphicFrame>
      <p:grpSp>
        <p:nvGrpSpPr>
          <p:cNvPr id="7" name="Group 229"/>
          <p:cNvGrpSpPr>
            <a:grpSpLocks/>
          </p:cNvGrpSpPr>
          <p:nvPr/>
        </p:nvGrpSpPr>
        <p:grpSpPr bwMode="auto">
          <a:xfrm>
            <a:off x="395535" y="2309813"/>
            <a:ext cx="3763935" cy="1919575"/>
            <a:chOff x="3271" y="1330"/>
            <a:chExt cx="1651" cy="664"/>
          </a:xfrm>
        </p:grpSpPr>
        <p:sp>
          <p:nvSpPr>
            <p:cNvPr id="8" name="Oval 2"/>
            <p:cNvSpPr>
              <a:spLocks noChangeArrowheads="1"/>
            </p:cNvSpPr>
            <p:nvPr/>
          </p:nvSpPr>
          <p:spPr bwMode="auto">
            <a:xfrm rot="643183">
              <a:off x="3271" y="1471"/>
              <a:ext cx="1651" cy="52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 name="Oval 98"/>
            <p:cNvSpPr>
              <a:spLocks noChangeArrowheads="1"/>
            </p:cNvSpPr>
            <p:nvPr/>
          </p:nvSpPr>
          <p:spPr bwMode="auto">
            <a:xfrm rot="-482216">
              <a:off x="3596" y="1644"/>
              <a:ext cx="1275" cy="310"/>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10" name="Text Box 34"/>
            <p:cNvSpPr txBox="1">
              <a:spLocks noChangeArrowheads="1"/>
            </p:cNvSpPr>
            <p:nvPr/>
          </p:nvSpPr>
          <p:spPr bwMode="auto">
            <a:xfrm>
              <a:off x="3659" y="1502"/>
              <a:ext cx="318"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b="0">
                  <a:latin typeface="Calibri" pitchFamily="34" charset="0"/>
                </a:rPr>
                <a:t>eNB</a:t>
              </a:r>
            </a:p>
          </p:txBody>
        </p:sp>
        <p:pic>
          <p:nvPicPr>
            <p:cNvPr id="11" name="Picture 6" descr="3GPhone.png"/>
            <p:cNvPicPr>
              <a:picLocks noChangeAspect="1"/>
            </p:cNvPicPr>
            <p:nvPr/>
          </p:nvPicPr>
          <p:blipFill>
            <a:blip r:embed="rId5" cstate="print"/>
            <a:srcRect/>
            <a:stretch>
              <a:fillRect/>
            </a:stretch>
          </p:blipFill>
          <p:spPr bwMode="auto">
            <a:xfrm>
              <a:off x="4587" y="1682"/>
              <a:ext cx="170" cy="157"/>
            </a:xfrm>
            <a:prstGeom prst="rect">
              <a:avLst/>
            </a:prstGeom>
            <a:noFill/>
            <a:ln w="9525">
              <a:noFill/>
              <a:miter lim="800000"/>
              <a:headEnd/>
              <a:tailEnd/>
            </a:ln>
          </p:spPr>
        </p:pic>
        <p:pic>
          <p:nvPicPr>
            <p:cNvPr id="12" name="Picture 6" descr="3GPhone.png"/>
            <p:cNvPicPr>
              <a:picLocks noChangeAspect="1"/>
            </p:cNvPicPr>
            <p:nvPr/>
          </p:nvPicPr>
          <p:blipFill>
            <a:blip r:embed="rId5" cstate="print"/>
            <a:srcRect/>
            <a:stretch>
              <a:fillRect/>
            </a:stretch>
          </p:blipFill>
          <p:spPr bwMode="auto">
            <a:xfrm>
              <a:off x="3707" y="1785"/>
              <a:ext cx="170" cy="157"/>
            </a:xfrm>
            <a:prstGeom prst="rect">
              <a:avLst/>
            </a:prstGeom>
            <a:noFill/>
            <a:ln w="9525">
              <a:noFill/>
              <a:miter lim="800000"/>
              <a:headEnd/>
              <a:tailEnd/>
            </a:ln>
          </p:spPr>
        </p:pic>
        <p:cxnSp>
          <p:nvCxnSpPr>
            <p:cNvPr id="13" name="AutoShape 92"/>
            <p:cNvCxnSpPr>
              <a:cxnSpLocks noChangeShapeType="1"/>
            </p:cNvCxnSpPr>
            <p:nvPr/>
          </p:nvCxnSpPr>
          <p:spPr bwMode="auto">
            <a:xfrm flipH="1" flipV="1">
              <a:off x="3619" y="1607"/>
              <a:ext cx="131" cy="226"/>
            </a:xfrm>
            <a:prstGeom prst="straightConnector1">
              <a:avLst/>
            </a:prstGeom>
            <a:noFill/>
            <a:ln w="28575">
              <a:solidFill>
                <a:srgbClr val="969696"/>
              </a:solidFill>
              <a:prstDash val="sysDot"/>
              <a:round/>
              <a:headEnd type="triangle" w="med" len="med"/>
              <a:tailEnd type="triangle" w="med" len="med"/>
            </a:ln>
          </p:spPr>
        </p:cxnSp>
        <p:cxnSp>
          <p:nvCxnSpPr>
            <p:cNvPr id="14" name="AutoShape 94"/>
            <p:cNvCxnSpPr>
              <a:cxnSpLocks noChangeShapeType="1"/>
            </p:cNvCxnSpPr>
            <p:nvPr/>
          </p:nvCxnSpPr>
          <p:spPr bwMode="auto">
            <a:xfrm flipH="1" flipV="1">
              <a:off x="3619" y="1607"/>
              <a:ext cx="1053" cy="75"/>
            </a:xfrm>
            <a:prstGeom prst="straightConnector1">
              <a:avLst/>
            </a:prstGeom>
            <a:noFill/>
            <a:ln w="28575">
              <a:solidFill>
                <a:srgbClr val="969696"/>
              </a:solidFill>
              <a:prstDash val="sysDot"/>
              <a:round/>
              <a:headEnd type="triangle" w="med" len="med"/>
              <a:tailEnd type="triangle" w="med" len="med"/>
            </a:ln>
          </p:spPr>
        </p:cxnSp>
        <p:cxnSp>
          <p:nvCxnSpPr>
            <p:cNvPr id="15" name="AutoShape 95"/>
            <p:cNvCxnSpPr>
              <a:cxnSpLocks noChangeShapeType="1"/>
            </p:cNvCxnSpPr>
            <p:nvPr/>
          </p:nvCxnSpPr>
          <p:spPr bwMode="auto">
            <a:xfrm flipH="1">
              <a:off x="3835" y="1761"/>
              <a:ext cx="752" cy="151"/>
            </a:xfrm>
            <a:prstGeom prst="straightConnector1">
              <a:avLst/>
            </a:prstGeom>
            <a:noFill/>
            <a:ln w="28575">
              <a:solidFill>
                <a:srgbClr val="FF0000"/>
              </a:solidFill>
              <a:prstDash val="sysDot"/>
              <a:round/>
              <a:headEnd type="triangle" w="med" len="med"/>
              <a:tailEnd type="triangle" w="med" len="med"/>
            </a:ln>
          </p:spPr>
        </p:cxnSp>
        <p:sp>
          <p:nvSpPr>
            <p:cNvPr id="16" name="Text Box 38"/>
            <p:cNvSpPr txBox="1">
              <a:spLocks noChangeArrowheads="1"/>
            </p:cNvSpPr>
            <p:nvPr/>
          </p:nvSpPr>
          <p:spPr bwMode="auto">
            <a:xfrm>
              <a:off x="4122" y="1837"/>
              <a:ext cx="370" cy="15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endParaRPr lang="zh-CN" altLang="zh-CN" sz="1200" b="0">
                <a:latin typeface="Calibri" pitchFamily="34" charset="0"/>
              </a:endParaRPr>
            </a:p>
          </p:txBody>
        </p:sp>
        <p:grpSp>
          <p:nvGrpSpPr>
            <p:cNvPr id="17" name="Group 188"/>
            <p:cNvGrpSpPr>
              <a:grpSpLocks noChangeAspect="1"/>
            </p:cNvGrpSpPr>
            <p:nvPr/>
          </p:nvGrpSpPr>
          <p:grpSpPr bwMode="auto">
            <a:xfrm>
              <a:off x="3613" y="1330"/>
              <a:ext cx="94" cy="277"/>
              <a:chOff x="4850" y="1255"/>
              <a:chExt cx="303" cy="873"/>
            </a:xfrm>
          </p:grpSpPr>
          <p:grpSp>
            <p:nvGrpSpPr>
              <p:cNvPr id="18" name="Group 189"/>
              <p:cNvGrpSpPr>
                <a:grpSpLocks noChangeAspect="1"/>
              </p:cNvGrpSpPr>
              <p:nvPr/>
            </p:nvGrpSpPr>
            <p:grpSpPr bwMode="auto">
              <a:xfrm>
                <a:off x="4850" y="1255"/>
                <a:ext cx="303" cy="873"/>
                <a:chOff x="4850" y="1255"/>
                <a:chExt cx="303" cy="873"/>
              </a:xfrm>
            </p:grpSpPr>
            <p:sp>
              <p:nvSpPr>
                <p:cNvPr id="67"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68"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69"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70"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71" name="Group 194"/>
                <p:cNvGrpSpPr>
                  <a:grpSpLocks noChangeAspect="1"/>
                </p:cNvGrpSpPr>
                <p:nvPr/>
              </p:nvGrpSpPr>
              <p:grpSpPr bwMode="auto">
                <a:xfrm>
                  <a:off x="4850" y="1293"/>
                  <a:ext cx="48" cy="293"/>
                  <a:chOff x="4850" y="1293"/>
                  <a:chExt cx="48" cy="293"/>
                </a:xfrm>
              </p:grpSpPr>
              <p:sp>
                <p:nvSpPr>
                  <p:cNvPr id="89"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90"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72" name="Group 197"/>
                <p:cNvGrpSpPr>
                  <a:grpSpLocks noChangeAspect="1"/>
                </p:cNvGrpSpPr>
                <p:nvPr/>
              </p:nvGrpSpPr>
              <p:grpSpPr bwMode="auto">
                <a:xfrm>
                  <a:off x="5105" y="1295"/>
                  <a:ext cx="48" cy="293"/>
                  <a:chOff x="5105" y="1295"/>
                  <a:chExt cx="48" cy="293"/>
                </a:xfrm>
              </p:grpSpPr>
              <p:sp>
                <p:nvSpPr>
                  <p:cNvPr id="87"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8"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7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7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75" name="Group 202"/>
                <p:cNvGrpSpPr>
                  <a:grpSpLocks noChangeAspect="1"/>
                </p:cNvGrpSpPr>
                <p:nvPr/>
              </p:nvGrpSpPr>
              <p:grpSpPr bwMode="auto">
                <a:xfrm>
                  <a:off x="4948" y="1255"/>
                  <a:ext cx="48" cy="293"/>
                  <a:chOff x="4948" y="1255"/>
                  <a:chExt cx="48" cy="293"/>
                </a:xfrm>
              </p:grpSpPr>
              <p:sp>
                <p:nvSpPr>
                  <p:cNvPr id="85"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6"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76"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77"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78"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79"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80"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81"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82"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83"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84"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9"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0"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3" name="Group 218"/>
              <p:cNvGrpSpPr>
                <a:grpSpLocks noChangeAspect="1"/>
              </p:cNvGrpSpPr>
              <p:nvPr/>
            </p:nvGrpSpPr>
            <p:grpSpPr bwMode="auto">
              <a:xfrm>
                <a:off x="4850" y="1293"/>
                <a:ext cx="48" cy="293"/>
                <a:chOff x="4850" y="1293"/>
                <a:chExt cx="48" cy="293"/>
              </a:xfrm>
            </p:grpSpPr>
            <p:sp>
              <p:nvSpPr>
                <p:cNvPr id="65"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6"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4" name="Group 221"/>
              <p:cNvGrpSpPr>
                <a:grpSpLocks noChangeAspect="1"/>
              </p:cNvGrpSpPr>
              <p:nvPr/>
            </p:nvGrpSpPr>
            <p:grpSpPr bwMode="auto">
              <a:xfrm>
                <a:off x="5105" y="1295"/>
                <a:ext cx="48" cy="293"/>
                <a:chOff x="5105" y="1295"/>
                <a:chExt cx="48" cy="293"/>
              </a:xfrm>
            </p:grpSpPr>
            <p:sp>
              <p:nvSpPr>
                <p:cNvPr id="63"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4"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5"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6"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7" name="Group 226"/>
              <p:cNvGrpSpPr>
                <a:grpSpLocks noChangeAspect="1"/>
              </p:cNvGrpSpPr>
              <p:nvPr/>
            </p:nvGrpSpPr>
            <p:grpSpPr bwMode="auto">
              <a:xfrm>
                <a:off x="4948" y="1255"/>
                <a:ext cx="48" cy="293"/>
                <a:chOff x="4948" y="1255"/>
                <a:chExt cx="48" cy="293"/>
              </a:xfrm>
            </p:grpSpPr>
            <p:sp>
              <p:nvSpPr>
                <p:cNvPr id="61"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2"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3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3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3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3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3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3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3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3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3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3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4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41" name="Group 242"/>
              <p:cNvGrpSpPr>
                <a:grpSpLocks noChangeAspect="1"/>
              </p:cNvGrpSpPr>
              <p:nvPr/>
            </p:nvGrpSpPr>
            <p:grpSpPr bwMode="auto">
              <a:xfrm>
                <a:off x="4850" y="1293"/>
                <a:ext cx="48" cy="293"/>
                <a:chOff x="4850" y="1293"/>
                <a:chExt cx="48" cy="293"/>
              </a:xfrm>
            </p:grpSpPr>
            <p:sp>
              <p:nvSpPr>
                <p:cNvPr id="59"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60"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42" name="Group 245"/>
              <p:cNvGrpSpPr>
                <a:grpSpLocks noChangeAspect="1"/>
              </p:cNvGrpSpPr>
              <p:nvPr/>
            </p:nvGrpSpPr>
            <p:grpSpPr bwMode="auto">
              <a:xfrm>
                <a:off x="5105" y="1295"/>
                <a:ext cx="48" cy="293"/>
                <a:chOff x="5105" y="1295"/>
                <a:chExt cx="48" cy="293"/>
              </a:xfrm>
            </p:grpSpPr>
            <p:sp>
              <p:nvSpPr>
                <p:cNvPr id="57"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8"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3"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44"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45" name="Group 250"/>
              <p:cNvGrpSpPr>
                <a:grpSpLocks noChangeAspect="1"/>
              </p:cNvGrpSpPr>
              <p:nvPr/>
            </p:nvGrpSpPr>
            <p:grpSpPr bwMode="auto">
              <a:xfrm>
                <a:off x="4948" y="1255"/>
                <a:ext cx="48" cy="293"/>
                <a:chOff x="4948" y="1255"/>
                <a:chExt cx="48" cy="293"/>
              </a:xfrm>
            </p:grpSpPr>
            <p:sp>
              <p:nvSpPr>
                <p:cNvPr id="55"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56"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4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4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4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5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5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5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5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5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704844" y="2766070"/>
            <a:ext cx="3009900" cy="3181350"/>
          </a:xfrm>
          <a:prstGeom prst="rect">
            <a:avLst/>
          </a:prstGeom>
          <a:noFill/>
          <a:ln w="9525">
            <a:noFill/>
            <a:miter lim="800000"/>
            <a:headEnd/>
            <a:tailEnd/>
          </a:ln>
          <a:effectLst/>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标题 1"/>
          <p:cNvSpPr>
            <a:spLocks noGrp="1"/>
          </p:cNvSpPr>
          <p:nvPr>
            <p:ph type="title"/>
          </p:nvPr>
        </p:nvSpPr>
        <p:spPr>
          <a:xfrm>
            <a:off x="392113" y="351507"/>
            <a:ext cx="8359775" cy="557213"/>
          </a:xfrm>
        </p:spPr>
        <p:txBody>
          <a:bodyPr>
            <a:noAutofit/>
          </a:bodyPr>
          <a:lstStyle/>
          <a:p>
            <a:pPr algn="ctr"/>
            <a:r>
              <a:rPr lang="en-US" altLang="zh-CN" sz="3200" kern="1200" dirty="0" smtClean="0">
                <a:ea typeface="黑体" pitchFamily="2" charset="-122"/>
              </a:rPr>
              <a:t>Cooperative Diversity</a:t>
            </a:r>
            <a:endParaRPr lang="zh-CN" altLang="en-US" sz="3200" kern="1200" dirty="0">
              <a:ea typeface="黑体" pitchFamily="2" charset="-122"/>
            </a:endParaRPr>
          </a:p>
        </p:txBody>
      </p:sp>
      <p:sp>
        <p:nvSpPr>
          <p:cNvPr id="8" name="矩形 7"/>
          <p:cNvSpPr/>
          <p:nvPr/>
        </p:nvSpPr>
        <p:spPr>
          <a:xfrm>
            <a:off x="285720" y="5947420"/>
            <a:ext cx="4071966"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1400" dirty="0" smtClean="0"/>
              <a:t> phase-1, UE1 and UE2 transmit to </a:t>
            </a:r>
            <a:r>
              <a:rPr lang="en-US" altLang="zh-CN" sz="1400" dirty="0" err="1" smtClean="0"/>
              <a:t>eNB</a:t>
            </a:r>
            <a:r>
              <a:rPr lang="en-US" altLang="zh-CN" sz="1400" dirty="0" smtClean="0"/>
              <a:t>, and each UE receives the replica of the other UE’s signals. </a:t>
            </a:r>
          </a:p>
        </p:txBody>
      </p:sp>
      <p:pic>
        <p:nvPicPr>
          <p:cNvPr id="18434" name="Picture 2"/>
          <p:cNvPicPr>
            <a:picLocks noChangeAspect="1" noChangeArrowheads="1"/>
          </p:cNvPicPr>
          <p:nvPr/>
        </p:nvPicPr>
        <p:blipFill>
          <a:blip r:embed="rId3" cstate="print"/>
          <a:srcRect/>
          <a:stretch>
            <a:fillRect/>
          </a:stretch>
        </p:blipFill>
        <p:spPr bwMode="auto">
          <a:xfrm>
            <a:off x="5000628" y="2786058"/>
            <a:ext cx="3362325" cy="3181350"/>
          </a:xfrm>
          <a:prstGeom prst="rect">
            <a:avLst/>
          </a:prstGeom>
          <a:noFill/>
          <a:ln w="9525">
            <a:noFill/>
            <a:miter lim="800000"/>
            <a:headEnd/>
            <a:tailEnd/>
          </a:ln>
          <a:effectLst/>
        </p:spPr>
      </p:pic>
      <p:sp>
        <p:nvSpPr>
          <p:cNvPr id="9" name="内容占位符 2"/>
          <p:cNvSpPr>
            <a:spLocks noGrp="1"/>
          </p:cNvSpPr>
          <p:nvPr>
            <p:ph sz="quarter" idx="1"/>
          </p:nvPr>
        </p:nvSpPr>
        <p:spPr>
          <a:xfrm>
            <a:off x="392113" y="908720"/>
            <a:ext cx="8359775" cy="2070546"/>
          </a:xfrm>
        </p:spPr>
        <p:txBody>
          <a:bodyPr>
            <a:normAutofit lnSpcReduction="10000"/>
          </a:bodyPr>
          <a:lstStyle/>
          <a:p>
            <a:pPr>
              <a:buClr>
                <a:srgbClr val="C00000"/>
              </a:buClr>
              <a:buFont typeface="Wingdings" pitchFamily="2" charset="2"/>
              <a:buChar char="Ø"/>
            </a:pPr>
            <a:r>
              <a:rPr lang="en-US" altLang="zh-CN" sz="2400" dirty="0" smtClean="0">
                <a:latin typeface="+mj-lt"/>
                <a:ea typeface="Arial Unicode MS" pitchFamily="34" charset="-122"/>
                <a:cs typeface="Times New Roman" pitchFamily="18" charset="0"/>
              </a:rPr>
              <a:t>Objective</a:t>
            </a:r>
          </a:p>
          <a:p>
            <a:pPr lvl="1"/>
            <a:r>
              <a:rPr lang="en-US" altLang="zh-CN" sz="1800" dirty="0" smtClean="0">
                <a:latin typeface="+mj-lt"/>
                <a:ea typeface="Arial Unicode MS" pitchFamily="34" charset="-122"/>
                <a:cs typeface="Times New Roman" pitchFamily="18" charset="0"/>
              </a:rPr>
              <a:t>To achieve spatial diversity through the idea of NC.</a:t>
            </a:r>
          </a:p>
          <a:p>
            <a:pPr>
              <a:buClr>
                <a:srgbClr val="C00000"/>
              </a:buClr>
              <a:buFont typeface="Wingdings" pitchFamily="2" charset="2"/>
              <a:buChar char="Ø"/>
            </a:pPr>
            <a:r>
              <a:rPr lang="en-US" altLang="zh-CN" sz="2400" dirty="0" smtClean="0">
                <a:latin typeface="+mj-lt"/>
                <a:ea typeface="Arial Unicode MS" pitchFamily="34" charset="-122"/>
                <a:cs typeface="Times New Roman" pitchFamily="18" charset="0"/>
              </a:rPr>
              <a:t>Protocols</a:t>
            </a:r>
          </a:p>
          <a:p>
            <a:pPr lvl="1"/>
            <a:r>
              <a:rPr lang="en-US" altLang="zh-CN" sz="1800" dirty="0" smtClean="0">
                <a:latin typeface="+mj-lt"/>
                <a:ea typeface="Arial Unicode MS" pitchFamily="34" charset="-122"/>
                <a:cs typeface="Times New Roman" pitchFamily="18" charset="0"/>
              </a:rPr>
              <a:t>Phase 1: UE1 and UE2 transmit to </a:t>
            </a:r>
            <a:r>
              <a:rPr lang="en-US" altLang="zh-CN" sz="1800" dirty="0" err="1" smtClean="0">
                <a:latin typeface="+mj-lt"/>
                <a:ea typeface="Arial Unicode MS" pitchFamily="34" charset="-122"/>
                <a:cs typeface="Times New Roman" pitchFamily="18" charset="0"/>
              </a:rPr>
              <a:t>eNB</a:t>
            </a:r>
            <a:r>
              <a:rPr lang="en-US" altLang="zh-CN" sz="1800" dirty="0" smtClean="0">
                <a:latin typeface="+mj-lt"/>
                <a:ea typeface="Arial Unicode MS" pitchFamily="34" charset="-122"/>
                <a:cs typeface="Times New Roman" pitchFamily="18" charset="0"/>
              </a:rPr>
              <a:t> through different PRBs, and at the same time they can receive each other’s information.</a:t>
            </a:r>
          </a:p>
          <a:p>
            <a:pPr lvl="1"/>
            <a:r>
              <a:rPr lang="en-US" altLang="zh-CN" sz="1800" dirty="0" smtClean="0">
                <a:latin typeface="+mj-lt"/>
                <a:ea typeface="Arial Unicode MS" pitchFamily="34" charset="-122"/>
                <a:cs typeface="Times New Roman" pitchFamily="18" charset="0"/>
              </a:rPr>
              <a:t> Phase 2: The network coded signals are sent to </a:t>
            </a:r>
            <a:r>
              <a:rPr lang="en-US" altLang="zh-CN" sz="1800" dirty="0" err="1" smtClean="0">
                <a:latin typeface="+mj-lt"/>
                <a:ea typeface="Arial Unicode MS" pitchFamily="34" charset="-122"/>
                <a:cs typeface="Times New Roman" pitchFamily="18" charset="0"/>
              </a:rPr>
              <a:t>eNB</a:t>
            </a:r>
            <a:r>
              <a:rPr lang="en-US" altLang="zh-CN" sz="1800" dirty="0" smtClean="0">
                <a:latin typeface="+mj-lt"/>
                <a:ea typeface="Arial Unicode MS" pitchFamily="34" charset="-122"/>
                <a:cs typeface="Times New Roman" pitchFamily="18" charset="0"/>
              </a:rPr>
              <a:t> by each UE.</a:t>
            </a:r>
          </a:p>
        </p:txBody>
      </p:sp>
      <p:sp>
        <p:nvSpPr>
          <p:cNvPr id="10" name="矩形 9"/>
          <p:cNvSpPr/>
          <p:nvPr/>
        </p:nvSpPr>
        <p:spPr>
          <a:xfrm>
            <a:off x="4714876" y="5947420"/>
            <a:ext cx="4143404"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1400" dirty="0" smtClean="0"/>
              <a:t> phase-2, each UE sends the superimposed signals to </a:t>
            </a:r>
            <a:r>
              <a:rPr lang="en-US" altLang="zh-CN" sz="1400" dirty="0" err="1" smtClean="0"/>
              <a:t>eNB</a:t>
            </a:r>
            <a:r>
              <a:rPr lang="en-US" altLang="zh-CN" sz="1400" dirty="0" smtClean="0"/>
              <a:t> again to achieve additional spatial diversity gain.</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403225" y="325215"/>
            <a:ext cx="8137525" cy="871537"/>
          </a:xfrm>
        </p:spPr>
        <p:txBody>
          <a:bodyPr/>
          <a:lstStyle/>
          <a:p>
            <a:pPr algn="ctr"/>
            <a:r>
              <a:rPr lang="en-US" altLang="zh-CN" sz="3200" kern="1200" dirty="0" smtClean="0">
                <a:ea typeface="黑体" pitchFamily="2" charset="-122"/>
              </a:rPr>
              <a:t>Cooperative Diversity</a:t>
            </a:r>
            <a:endParaRPr lang="zh-CN" altLang="en-US" sz="3200" b="1" i="1" dirty="0"/>
          </a:p>
        </p:txBody>
      </p:sp>
      <p:sp>
        <p:nvSpPr>
          <p:cNvPr id="363523" name="Rectangle 3"/>
          <p:cNvSpPr>
            <a:spLocks noChangeArrowheads="1"/>
          </p:cNvSpPr>
          <p:nvPr/>
        </p:nvSpPr>
        <p:spPr bwMode="auto">
          <a:xfrm>
            <a:off x="403225" y="928670"/>
            <a:ext cx="4337050" cy="4968875"/>
          </a:xfrm>
          <a:prstGeom prst="rect">
            <a:avLst/>
          </a:prstGeom>
          <a:noFill/>
          <a:ln w="9525">
            <a:noFill/>
            <a:miter lim="800000"/>
            <a:headEnd/>
            <a:tailEnd/>
          </a:ln>
          <a:effectLst/>
        </p:spPr>
        <p:txBody>
          <a:bodyPr lIns="80152" tIns="40076" rIns="80152" bIns="40076"/>
          <a:lstStyle/>
          <a:p>
            <a:pPr marL="300038" indent="-300038" defTabSz="801688">
              <a:lnSpc>
                <a:spcPct val="120000"/>
              </a:lnSpc>
              <a:buClr>
                <a:schemeClr val="bg2"/>
              </a:buClr>
              <a:buSzPct val="60000"/>
              <a:buFont typeface="Wingdings" pitchFamily="2" charset="2"/>
              <a:buChar char="l"/>
            </a:pPr>
            <a:r>
              <a:rPr lang="en-US" altLang="zh-CN" sz="1800" b="1" dirty="0">
                <a:solidFill>
                  <a:schemeClr val="tx1"/>
                </a:solidFill>
                <a:latin typeface="+mj-lt"/>
                <a:ea typeface="华文细黑" pitchFamily="2" charset="-122"/>
                <a:cs typeface="Times New Roman" pitchFamily="18" charset="0"/>
              </a:rPr>
              <a:t>The mobiles in the cell have been split </a:t>
            </a:r>
            <a:r>
              <a:rPr lang="en-US" altLang="zh-CN" sz="1800" b="1" dirty="0" smtClean="0">
                <a:solidFill>
                  <a:schemeClr val="tx1"/>
                </a:solidFill>
                <a:latin typeface="+mj-lt"/>
                <a:ea typeface="华文细黑" pitchFamily="2" charset="-122"/>
                <a:cs typeface="Times New Roman" pitchFamily="18" charset="0"/>
              </a:rPr>
              <a:t>into groups </a:t>
            </a:r>
            <a:r>
              <a:rPr lang="en-US" altLang="zh-CN" sz="1800" b="1" dirty="0">
                <a:solidFill>
                  <a:schemeClr val="tx1"/>
                </a:solidFill>
                <a:latin typeface="+mj-lt"/>
                <a:ea typeface="华文细黑" pitchFamily="2" charset="-122"/>
                <a:cs typeface="Times New Roman" pitchFamily="18" charset="0"/>
              </a:rPr>
              <a:t>which are composed of adjacent mobiles:</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The grouping of mobiles is controlled by the BS;</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The mobile </a:t>
            </a:r>
            <a:r>
              <a:rPr lang="en-US" altLang="zh-CN" sz="1600" dirty="0" smtClean="0">
                <a:solidFill>
                  <a:schemeClr val="tx1"/>
                </a:solidFill>
                <a:latin typeface="+mj-lt"/>
                <a:ea typeface="华文细黑" pitchFamily="2" charset="-122"/>
                <a:cs typeface="Times New Roman" pitchFamily="18" charset="0"/>
              </a:rPr>
              <a:t>in </a:t>
            </a:r>
            <a:r>
              <a:rPr lang="en-US" altLang="zh-CN" sz="1600" dirty="0">
                <a:solidFill>
                  <a:schemeClr val="tx1"/>
                </a:solidFill>
                <a:latin typeface="+mj-lt"/>
                <a:ea typeface="华文细黑" pitchFamily="2" charset="-122"/>
                <a:cs typeface="Times New Roman" pitchFamily="18" charset="0"/>
              </a:rPr>
              <a:t>the same group can communicate with each other;</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Each group could communicate with BS as one unit;</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Every mobile in the same group relays </a:t>
            </a:r>
            <a:r>
              <a:rPr lang="en-US" altLang="zh-CN" sz="1600" dirty="0" smtClean="0">
                <a:solidFill>
                  <a:schemeClr val="tx1"/>
                </a:solidFill>
                <a:latin typeface="+mj-lt"/>
                <a:ea typeface="华文细黑" pitchFamily="2" charset="-122"/>
                <a:cs typeface="Times New Roman" pitchFamily="18" charset="0"/>
              </a:rPr>
              <a:t>data </a:t>
            </a:r>
            <a:r>
              <a:rPr lang="en-US" altLang="zh-CN" sz="1600" dirty="0">
                <a:solidFill>
                  <a:schemeClr val="tx1"/>
                </a:solidFill>
                <a:latin typeface="+mj-lt"/>
                <a:ea typeface="华文细黑" pitchFamily="2" charset="-122"/>
                <a:cs typeface="Times New Roman" pitchFamily="18" charset="0"/>
              </a:rPr>
              <a:t>for each </a:t>
            </a:r>
            <a:r>
              <a:rPr lang="en-US" altLang="zh-CN" sz="1600" dirty="0" smtClean="0">
                <a:solidFill>
                  <a:schemeClr val="tx1"/>
                </a:solidFill>
                <a:latin typeface="+mj-lt"/>
                <a:ea typeface="华文细黑" pitchFamily="2" charset="-122"/>
                <a:cs typeface="Times New Roman" pitchFamily="18" charset="0"/>
              </a:rPr>
              <a:t>other;</a:t>
            </a:r>
            <a:endParaRPr lang="en-US" altLang="zh-CN" sz="1600" dirty="0">
              <a:solidFill>
                <a:schemeClr val="tx1"/>
              </a:solidFill>
              <a:latin typeface="+mj-lt"/>
              <a:ea typeface="华文细黑" pitchFamily="2" charset="-122"/>
              <a:cs typeface="Times New Roman" pitchFamily="18" charset="0"/>
            </a:endParaRPr>
          </a:p>
          <a:p>
            <a:pPr marL="300038" indent="-300038" defTabSz="801688">
              <a:lnSpc>
                <a:spcPct val="120000"/>
              </a:lnSpc>
              <a:buClr>
                <a:schemeClr val="bg2"/>
              </a:buClr>
              <a:buSzPct val="60000"/>
              <a:buFont typeface="Wingdings" pitchFamily="2" charset="2"/>
              <a:buChar char="l"/>
            </a:pPr>
            <a:r>
              <a:rPr lang="en-US" altLang="zh-CN" sz="1800" b="1" dirty="0">
                <a:solidFill>
                  <a:schemeClr val="tx1"/>
                </a:solidFill>
                <a:latin typeface="+mj-lt"/>
                <a:ea typeface="华文细黑" pitchFamily="2" charset="-122"/>
                <a:cs typeface="Times New Roman" pitchFamily="18" charset="0"/>
              </a:rPr>
              <a:t>The typical application area of the system model may include: </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Dynamic network and temporary hot spots, such as world expo. </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High buildings, offices;	</a:t>
            </a:r>
          </a:p>
          <a:p>
            <a:pPr marL="652463" lvl="1" indent="-250825" defTabSz="801688">
              <a:lnSpc>
                <a:spcPct val="120000"/>
              </a:lnSpc>
              <a:buClr>
                <a:schemeClr val="tx1"/>
              </a:buClr>
              <a:buSzPct val="50000"/>
              <a:buFont typeface="Wingdings" pitchFamily="2" charset="2"/>
              <a:buChar char="p"/>
            </a:pPr>
            <a:r>
              <a:rPr lang="en-US" altLang="zh-CN" sz="1600" dirty="0">
                <a:solidFill>
                  <a:schemeClr val="tx1"/>
                </a:solidFill>
                <a:latin typeface="+mj-lt"/>
                <a:ea typeface="华文细黑" pitchFamily="2" charset="-122"/>
                <a:cs typeface="Times New Roman" pitchFamily="18" charset="0"/>
              </a:rPr>
              <a:t>Business quarter. </a:t>
            </a:r>
          </a:p>
        </p:txBody>
      </p:sp>
      <p:sp>
        <p:nvSpPr>
          <p:cNvPr id="363525" name="Rectangle 5"/>
          <p:cNvSpPr>
            <a:spLocks noChangeArrowheads="1"/>
          </p:cNvSpPr>
          <p:nvPr/>
        </p:nvSpPr>
        <p:spPr bwMode="auto">
          <a:xfrm>
            <a:off x="0" y="2066925"/>
            <a:ext cx="9144000" cy="0"/>
          </a:xfrm>
          <a:prstGeom prst="rect">
            <a:avLst/>
          </a:prstGeom>
          <a:noFill/>
          <a:ln w="9525" algn="ctr">
            <a:noFill/>
            <a:miter lim="800000"/>
            <a:headEnd/>
            <a:tailEnd/>
          </a:ln>
          <a:effectLst/>
        </p:spPr>
        <p:txBody>
          <a:bodyPr wrap="none" lIns="79200" tIns="39600" rIns="79200" bIns="39600" anchor="ctr">
            <a:spAutoFit/>
          </a:bodyPr>
          <a:lstStyle/>
          <a:p>
            <a:endParaRPr lang="zh-CN" altLang="en-US"/>
          </a:p>
        </p:txBody>
      </p:sp>
      <p:graphicFrame>
        <p:nvGraphicFramePr>
          <p:cNvPr id="154648" name="Object 24"/>
          <p:cNvGraphicFramePr>
            <a:graphicFrameLocks noChangeAspect="1"/>
          </p:cNvGraphicFramePr>
          <p:nvPr/>
        </p:nvGraphicFramePr>
        <p:xfrm>
          <a:off x="4429125" y="1000125"/>
          <a:ext cx="4643438" cy="5630863"/>
        </p:xfrm>
        <a:graphic>
          <a:graphicData uri="http://schemas.openxmlformats.org/presentationml/2006/ole">
            <p:oleObj spid="_x0000_s154669" name="Visio" r:id="rId4" imgW="6625685" imgH="8018716" progId="">
              <p:embed/>
            </p:oleObj>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Overview</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Resource Allocation and Game Theoretical Study</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sz="2800" dirty="0" smtClean="0">
                <a:ea typeface="ＭＳ Ｐゴシック" pitchFamily="34" charset="-128"/>
                <a:cs typeface="Times New Roman" pitchFamily="18" charset="0"/>
              </a:rPr>
              <a:t>Conclusions</a:t>
            </a:r>
            <a:endParaRPr lang="en-GB" altLang="zh-CN" sz="2800" dirty="0" smtClean="0">
              <a:ea typeface="ＭＳ Ｐゴシック" pitchFamily="34" charset="-128"/>
              <a:cs typeface="Times New Roman" pitchFamily="18" charset="0"/>
            </a:endParaRPr>
          </a:p>
          <a:p>
            <a:endParaRPr lang="zh-CN" altLang="en-US" sz="28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sz="half" idx="1"/>
          </p:nvPr>
        </p:nvSpPr>
        <p:spPr>
          <a:xfrm>
            <a:off x="392113" y="1412776"/>
            <a:ext cx="8572500" cy="4381500"/>
          </a:xfrm>
        </p:spPr>
        <p:txBody>
          <a:bodyPr/>
          <a:lstStyle/>
          <a:p>
            <a:r>
              <a:rPr lang="nb-NO" sz="2400" dirty="0"/>
              <a:t>Conventional Bi-Directional Relay Protocal</a:t>
            </a:r>
          </a:p>
          <a:p>
            <a:pPr lvl="1"/>
            <a:endParaRPr lang="nb-NO" sz="2400" dirty="0"/>
          </a:p>
        </p:txBody>
      </p:sp>
      <p:graphicFrame>
        <p:nvGraphicFramePr>
          <p:cNvPr id="107543" name="Object 23"/>
          <p:cNvGraphicFramePr>
            <a:graphicFrameLocks noGrp="1" noChangeAspect="1"/>
          </p:cNvGraphicFramePr>
          <p:nvPr>
            <p:ph sz="quarter" idx="3"/>
          </p:nvPr>
        </p:nvGraphicFramePr>
        <p:xfrm>
          <a:off x="2409825" y="2695476"/>
          <a:ext cx="4033838" cy="806450"/>
        </p:xfrm>
        <a:graphic>
          <a:graphicData uri="http://schemas.openxmlformats.org/presentationml/2006/ole">
            <p:oleObj spid="_x0000_s248008" name="Visio" r:id="rId3" imgW="4034293" imgH="806726" progId="">
              <p:embed/>
            </p:oleObj>
          </a:graphicData>
        </a:graphic>
      </p:graphicFrame>
      <p:graphicFrame>
        <p:nvGraphicFramePr>
          <p:cNvPr id="107548" name="Object 28"/>
          <p:cNvGraphicFramePr>
            <a:graphicFrameLocks noChangeAspect="1"/>
          </p:cNvGraphicFramePr>
          <p:nvPr/>
        </p:nvGraphicFramePr>
        <p:xfrm>
          <a:off x="2409825" y="4481414"/>
          <a:ext cx="4033838" cy="806450"/>
        </p:xfrm>
        <a:graphic>
          <a:graphicData uri="http://schemas.openxmlformats.org/presentationml/2006/ole">
            <p:oleObj spid="_x0000_s248009" name="Visio" r:id="rId4" imgW="4034293" imgH="806726" progId="">
              <p:embed/>
            </p:oleObj>
          </a:graphicData>
        </a:graphic>
      </p:graphicFrame>
      <p:graphicFrame>
        <p:nvGraphicFramePr>
          <p:cNvPr id="107549" name="Object 29"/>
          <p:cNvGraphicFramePr>
            <a:graphicFrameLocks noChangeAspect="1"/>
          </p:cNvGraphicFramePr>
          <p:nvPr/>
        </p:nvGraphicFramePr>
        <p:xfrm>
          <a:off x="2409825" y="5345014"/>
          <a:ext cx="4033838" cy="806450"/>
        </p:xfrm>
        <a:graphic>
          <a:graphicData uri="http://schemas.openxmlformats.org/presentationml/2006/ole">
            <p:oleObj spid="_x0000_s248010" name="Visio" r:id="rId5" imgW="4034293" imgH="806726" progId="">
              <p:embed/>
            </p:oleObj>
          </a:graphicData>
        </a:graphic>
      </p:graphicFrame>
      <p:graphicFrame>
        <p:nvGraphicFramePr>
          <p:cNvPr id="107551" name="Object 31"/>
          <p:cNvGraphicFramePr>
            <a:graphicFrameLocks noGrp="1" noChangeAspect="1"/>
          </p:cNvGraphicFramePr>
          <p:nvPr>
            <p:ph sz="quarter" idx="2"/>
          </p:nvPr>
        </p:nvGraphicFramePr>
        <p:xfrm>
          <a:off x="2411413" y="3616226"/>
          <a:ext cx="4033837" cy="806450"/>
        </p:xfrm>
        <a:graphic>
          <a:graphicData uri="http://schemas.openxmlformats.org/presentationml/2006/ole">
            <p:oleObj spid="_x0000_s248011" name="Visio" r:id="rId6" imgW="4034293" imgH="806726" progId="">
              <p:embed/>
            </p:oleObj>
          </a:graphicData>
        </a:graphic>
      </p:graphicFrame>
      <p:graphicFrame>
        <p:nvGraphicFramePr>
          <p:cNvPr id="107553" name="Object 33"/>
          <p:cNvGraphicFramePr>
            <a:graphicFrameLocks noChangeAspect="1"/>
          </p:cNvGraphicFramePr>
          <p:nvPr/>
        </p:nvGraphicFramePr>
        <p:xfrm>
          <a:off x="2411413" y="1903314"/>
          <a:ext cx="4033837" cy="806450"/>
        </p:xfrm>
        <a:graphic>
          <a:graphicData uri="http://schemas.openxmlformats.org/presentationml/2006/ole">
            <p:oleObj spid="_x0000_s248012" name="Visio" r:id="rId7" imgW="4034293" imgH="806726" progId="">
              <p:embed/>
            </p:oleObj>
          </a:graphicData>
        </a:graphic>
      </p:graphicFrame>
      <p:sp>
        <p:nvSpPr>
          <p:cNvPr id="10" name="标题 1"/>
          <p:cNvSpPr>
            <a:spLocks noGrp="1"/>
          </p:cNvSpPr>
          <p:nvPr>
            <p:ph type="title"/>
          </p:nvPr>
        </p:nvSpPr>
        <p:spPr>
          <a:xfrm>
            <a:off x="392113" y="351507"/>
            <a:ext cx="8359775" cy="557213"/>
          </a:xfrm>
        </p:spPr>
        <p:txBody>
          <a:bodyPr/>
          <a:lstStyle/>
          <a:p>
            <a:pPr algn="ctr"/>
            <a:r>
              <a:rPr lang="en-US" altLang="zh-CN" sz="3200" kern="1200" dirty="0" smtClean="0">
                <a:solidFill>
                  <a:srgbClr val="0070C0"/>
                </a:solidFill>
                <a:ea typeface="黑体" pitchFamily="2" charset="-122"/>
              </a:rPr>
              <a:t>Wireless Network Coding (1)</a:t>
            </a:r>
            <a:endParaRPr lang="zh-CN" altLang="en-US" sz="3200" kern="1200" dirty="0">
              <a:solidFill>
                <a:srgbClr val="0070C0"/>
              </a:solidFill>
              <a:ea typeface="黑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5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sz="half" idx="1"/>
          </p:nvPr>
        </p:nvSpPr>
        <p:spPr>
          <a:xfrm>
            <a:off x="392113" y="1412776"/>
            <a:ext cx="8572500" cy="4381500"/>
          </a:xfrm>
        </p:spPr>
        <p:txBody>
          <a:bodyPr/>
          <a:lstStyle/>
          <a:p>
            <a:r>
              <a:rPr lang="nb-NO" sz="2400" dirty="0"/>
              <a:t>Decode-and-Forward Bi-Directional Relay Protocal</a:t>
            </a:r>
          </a:p>
          <a:p>
            <a:pPr lvl="1"/>
            <a:endParaRPr lang="nb-NO" sz="1800" dirty="0"/>
          </a:p>
        </p:txBody>
      </p:sp>
      <p:graphicFrame>
        <p:nvGraphicFramePr>
          <p:cNvPr id="113668" name="Object 4"/>
          <p:cNvGraphicFramePr>
            <a:graphicFrameLocks noGrp="1" noChangeAspect="1"/>
          </p:cNvGraphicFramePr>
          <p:nvPr>
            <p:ph sz="quarter" idx="3"/>
          </p:nvPr>
        </p:nvGraphicFramePr>
        <p:xfrm>
          <a:off x="2409825" y="2982814"/>
          <a:ext cx="4033838" cy="806450"/>
        </p:xfrm>
        <a:graphic>
          <a:graphicData uri="http://schemas.openxmlformats.org/presentationml/2006/ole">
            <p:oleObj spid="_x0000_s246945" name="Visio" r:id="rId3" imgW="4034293" imgH="806726" progId="">
              <p:embed/>
            </p:oleObj>
          </a:graphicData>
        </a:graphic>
      </p:graphicFrame>
      <p:graphicFrame>
        <p:nvGraphicFramePr>
          <p:cNvPr id="113671" name="Object 7"/>
          <p:cNvGraphicFramePr>
            <a:graphicFrameLocks noGrp="1" noChangeAspect="1"/>
          </p:cNvGraphicFramePr>
          <p:nvPr>
            <p:ph sz="quarter" idx="2"/>
          </p:nvPr>
        </p:nvGraphicFramePr>
        <p:xfrm>
          <a:off x="2411413" y="3903564"/>
          <a:ext cx="4033837" cy="806450"/>
        </p:xfrm>
        <a:graphic>
          <a:graphicData uri="http://schemas.openxmlformats.org/presentationml/2006/ole">
            <p:oleObj spid="_x0000_s246946" name="Visio" r:id="rId4" imgW="4034293" imgH="806726" progId="">
              <p:embed/>
            </p:oleObj>
          </a:graphicData>
        </a:graphic>
      </p:graphicFrame>
      <p:graphicFrame>
        <p:nvGraphicFramePr>
          <p:cNvPr id="113672" name="Object 8"/>
          <p:cNvGraphicFramePr>
            <a:graphicFrameLocks noChangeAspect="1"/>
          </p:cNvGraphicFramePr>
          <p:nvPr/>
        </p:nvGraphicFramePr>
        <p:xfrm>
          <a:off x="2411413" y="2190651"/>
          <a:ext cx="4033837" cy="806450"/>
        </p:xfrm>
        <a:graphic>
          <a:graphicData uri="http://schemas.openxmlformats.org/presentationml/2006/ole">
            <p:oleObj spid="_x0000_s246947" name="Visio" r:id="rId5" imgW="4034293" imgH="806726" progId="">
              <p:embed/>
            </p:oleObj>
          </a:graphicData>
        </a:graphic>
      </p:graphicFrame>
      <p:graphicFrame>
        <p:nvGraphicFramePr>
          <p:cNvPr id="113673" name="Object 9"/>
          <p:cNvGraphicFramePr>
            <a:graphicFrameLocks noChangeAspect="1"/>
          </p:cNvGraphicFramePr>
          <p:nvPr/>
        </p:nvGraphicFramePr>
        <p:xfrm>
          <a:off x="2409825" y="4768751"/>
          <a:ext cx="4033838" cy="806450"/>
        </p:xfrm>
        <a:graphic>
          <a:graphicData uri="http://schemas.openxmlformats.org/presentationml/2006/ole">
            <p:oleObj spid="_x0000_s246948" name="Visio" r:id="rId6" imgW="4034293" imgH="806726" progId="">
              <p:embed/>
            </p:oleObj>
          </a:graphicData>
        </a:graphic>
      </p:graphicFrame>
      <p:sp>
        <p:nvSpPr>
          <p:cNvPr id="9" name="标题 1"/>
          <p:cNvSpPr>
            <a:spLocks noGrp="1"/>
          </p:cNvSpPr>
          <p:nvPr>
            <p:ph type="title"/>
          </p:nvPr>
        </p:nvSpPr>
        <p:spPr>
          <a:xfrm>
            <a:off x="392113" y="351507"/>
            <a:ext cx="8359775" cy="557213"/>
          </a:xfrm>
        </p:spPr>
        <p:txBody>
          <a:bodyPr/>
          <a:lstStyle/>
          <a:p>
            <a:pPr algn="ctr"/>
            <a:r>
              <a:rPr lang="en-US" altLang="zh-CN" sz="3200" kern="1200" dirty="0" smtClean="0">
                <a:solidFill>
                  <a:srgbClr val="0070C0"/>
                </a:solidFill>
                <a:ea typeface="黑体" pitchFamily="2" charset="-122"/>
              </a:rPr>
              <a:t>Wireless Network Coding (2)</a:t>
            </a:r>
            <a:endParaRPr lang="zh-CN" altLang="en-US" sz="3200" kern="1200" dirty="0">
              <a:solidFill>
                <a:srgbClr val="0070C0"/>
              </a:solidFill>
              <a:ea typeface="黑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body" sz="half" idx="1"/>
          </p:nvPr>
        </p:nvSpPr>
        <p:spPr>
          <a:xfrm>
            <a:off x="392113" y="1340768"/>
            <a:ext cx="8428037" cy="4381500"/>
          </a:xfrm>
        </p:spPr>
        <p:txBody>
          <a:bodyPr/>
          <a:lstStyle/>
          <a:p>
            <a:r>
              <a:rPr lang="nb-NO" sz="2400" dirty="0"/>
              <a:t>Amplify-and-Forward Bi-Directional Relay Protocal</a:t>
            </a:r>
          </a:p>
          <a:p>
            <a:pPr lvl="1"/>
            <a:endParaRPr lang="nb-NO" sz="2400" dirty="0"/>
          </a:p>
        </p:txBody>
      </p:sp>
      <p:graphicFrame>
        <p:nvGraphicFramePr>
          <p:cNvPr id="114699" name="Object 11"/>
          <p:cNvGraphicFramePr>
            <a:graphicFrameLocks noGrp="1" noChangeAspect="1"/>
          </p:cNvGraphicFramePr>
          <p:nvPr>
            <p:ph sz="quarter" idx="2"/>
          </p:nvPr>
        </p:nvGraphicFramePr>
        <p:xfrm>
          <a:off x="2409825" y="3112418"/>
          <a:ext cx="4033838" cy="806450"/>
        </p:xfrm>
        <a:graphic>
          <a:graphicData uri="http://schemas.openxmlformats.org/presentationml/2006/ole">
            <p:oleObj spid="_x0000_s244858" name="Visio" r:id="rId3" imgW="4034293" imgH="806726" progId="">
              <p:embed/>
            </p:oleObj>
          </a:graphicData>
        </a:graphic>
      </p:graphicFrame>
      <p:graphicFrame>
        <p:nvGraphicFramePr>
          <p:cNvPr id="114696" name="Object 8"/>
          <p:cNvGraphicFramePr>
            <a:graphicFrameLocks noChangeAspect="1"/>
          </p:cNvGraphicFramePr>
          <p:nvPr/>
        </p:nvGraphicFramePr>
        <p:xfrm>
          <a:off x="2409825" y="2047206"/>
          <a:ext cx="4033838" cy="806450"/>
        </p:xfrm>
        <a:graphic>
          <a:graphicData uri="http://schemas.openxmlformats.org/presentationml/2006/ole">
            <p:oleObj spid="_x0000_s244859" name="Visio" r:id="rId4" imgW="4409694" imgH="862393" progId="">
              <p:embed/>
            </p:oleObj>
          </a:graphicData>
        </a:graphic>
      </p:graphicFrame>
      <p:graphicFrame>
        <p:nvGraphicFramePr>
          <p:cNvPr id="114704" name="Object 16"/>
          <p:cNvGraphicFramePr>
            <a:graphicFrameLocks noGrp="1" noChangeAspect="1"/>
          </p:cNvGraphicFramePr>
          <p:nvPr>
            <p:ph sz="quarter" idx="3"/>
          </p:nvPr>
        </p:nvGraphicFramePr>
        <p:xfrm>
          <a:off x="2409825" y="4261768"/>
          <a:ext cx="4033838" cy="806450"/>
        </p:xfrm>
        <a:graphic>
          <a:graphicData uri="http://schemas.openxmlformats.org/presentationml/2006/ole">
            <p:oleObj spid="_x0000_s244860" name="Visio" r:id="rId5" imgW="4034293" imgH="806726" progId="">
              <p:embed/>
            </p:oleObj>
          </a:graphicData>
        </a:graphic>
      </p:graphicFrame>
      <p:grpSp>
        <p:nvGrpSpPr>
          <p:cNvPr id="2" name="Group 20"/>
          <p:cNvGrpSpPr>
            <a:grpSpLocks/>
          </p:cNvGrpSpPr>
          <p:nvPr/>
        </p:nvGrpSpPr>
        <p:grpSpPr bwMode="auto">
          <a:xfrm>
            <a:off x="1763713" y="3055268"/>
            <a:ext cx="5256212" cy="2719388"/>
            <a:chOff x="1111" y="2160"/>
            <a:chExt cx="3311" cy="1713"/>
          </a:xfrm>
        </p:grpSpPr>
        <p:sp>
          <p:nvSpPr>
            <p:cNvPr id="114706" name="Rectangle 18"/>
            <p:cNvSpPr>
              <a:spLocks noChangeArrowheads="1"/>
            </p:cNvSpPr>
            <p:nvPr/>
          </p:nvSpPr>
          <p:spPr bwMode="auto">
            <a:xfrm>
              <a:off x="1111" y="2160"/>
              <a:ext cx="3311" cy="1361"/>
            </a:xfrm>
            <a:prstGeom prst="rect">
              <a:avLst/>
            </a:prstGeom>
            <a:solidFill>
              <a:schemeClr val="accent1">
                <a:alpha val="10001"/>
              </a:schemeClr>
            </a:solidFill>
            <a:ln w="15875">
              <a:solidFill>
                <a:srgbClr val="0000FF"/>
              </a:solidFill>
              <a:miter lim="800000"/>
              <a:headEnd/>
              <a:tailEnd/>
            </a:ln>
            <a:effectLst/>
          </p:spPr>
          <p:txBody>
            <a:bodyPr wrap="none" anchor="ctr"/>
            <a:lstStyle/>
            <a:p>
              <a:endParaRPr lang="zh-CN" altLang="en-US"/>
            </a:p>
          </p:txBody>
        </p:sp>
        <p:sp>
          <p:nvSpPr>
            <p:cNvPr id="114707" name="Text Box 19"/>
            <p:cNvSpPr txBox="1">
              <a:spLocks noChangeArrowheads="1"/>
            </p:cNvSpPr>
            <p:nvPr/>
          </p:nvSpPr>
          <p:spPr bwMode="auto">
            <a:xfrm>
              <a:off x="1440" y="3543"/>
              <a:ext cx="2745" cy="330"/>
            </a:xfrm>
            <a:prstGeom prst="rect">
              <a:avLst/>
            </a:prstGeom>
            <a:noFill/>
            <a:ln w="9525">
              <a:noFill/>
              <a:miter lim="800000"/>
              <a:headEnd/>
              <a:tailEnd/>
            </a:ln>
            <a:effectLst/>
          </p:spPr>
          <p:txBody>
            <a:bodyPr wrap="square">
              <a:spAutoFit/>
            </a:bodyPr>
            <a:lstStyle/>
            <a:p>
              <a:pPr algn="ctr">
                <a:spcBef>
                  <a:spcPct val="50000"/>
                </a:spcBef>
              </a:pPr>
              <a:r>
                <a:rPr lang="nb-NO" dirty="0"/>
                <a:t>Analog Network Coding</a:t>
              </a:r>
              <a:endParaRPr lang="en-US" altLang="zh-CN" dirty="0">
                <a:ea typeface="宋体" pitchFamily="2" charset="-122"/>
              </a:endParaRPr>
            </a:p>
          </p:txBody>
        </p:sp>
      </p:grpSp>
      <p:sp>
        <p:nvSpPr>
          <p:cNvPr id="11" name="标题 1"/>
          <p:cNvSpPr>
            <a:spLocks noGrp="1"/>
          </p:cNvSpPr>
          <p:nvPr>
            <p:ph type="title"/>
          </p:nvPr>
        </p:nvSpPr>
        <p:spPr>
          <a:xfrm>
            <a:off x="392113" y="351507"/>
            <a:ext cx="8359775" cy="557213"/>
          </a:xfrm>
        </p:spPr>
        <p:txBody>
          <a:bodyPr/>
          <a:lstStyle/>
          <a:p>
            <a:pPr algn="ctr"/>
            <a:r>
              <a:rPr lang="en-US" altLang="zh-CN" sz="3200" kern="1200" dirty="0" smtClean="0">
                <a:solidFill>
                  <a:srgbClr val="0070C0"/>
                </a:solidFill>
                <a:ea typeface="黑体" pitchFamily="2" charset="-122"/>
              </a:rPr>
              <a:t>Wireless Network Coding (3)</a:t>
            </a:r>
            <a:endParaRPr lang="zh-CN" altLang="en-US" sz="3200" kern="1200" dirty="0">
              <a:solidFill>
                <a:srgbClr val="0070C0"/>
              </a:solidFill>
              <a:ea typeface="黑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标题 1"/>
          <p:cNvSpPr>
            <a:spLocks noGrp="1"/>
          </p:cNvSpPr>
          <p:nvPr>
            <p:ph type="title"/>
          </p:nvPr>
        </p:nvSpPr>
        <p:spPr>
          <a:xfrm>
            <a:off x="392113" y="351507"/>
            <a:ext cx="8359775" cy="557213"/>
          </a:xfrm>
        </p:spPr>
        <p:txBody>
          <a:bodyPr/>
          <a:lstStyle/>
          <a:p>
            <a:pPr algn="ctr"/>
            <a:r>
              <a:rPr lang="en-US" altLang="zh-CN" sz="3200" kern="1200" dirty="0" smtClean="0">
                <a:ea typeface="黑体" pitchFamily="2" charset="-122"/>
              </a:rPr>
              <a:t>Wireless Network Coding (4)</a:t>
            </a:r>
            <a:endParaRPr lang="zh-CN" altLang="en-US" sz="3200" kern="1200" dirty="0">
              <a:ea typeface="黑体" pitchFamily="2" charset="-122"/>
            </a:endParaRPr>
          </a:p>
        </p:txBody>
      </p:sp>
      <p:sp>
        <p:nvSpPr>
          <p:cNvPr id="8" name="矩形 7"/>
          <p:cNvSpPr/>
          <p:nvPr/>
        </p:nvSpPr>
        <p:spPr>
          <a:xfrm>
            <a:off x="142844" y="5138028"/>
            <a:ext cx="3061004" cy="523220"/>
          </a:xfrm>
          <a:prstGeom prst="rect">
            <a:avLst/>
          </a:prstGeom>
        </p:spPr>
        <p:txBody>
          <a:bodyPr wrap="square">
            <a:spAutoFit/>
          </a:bodyPr>
          <a:lstStyle/>
          <a:p>
            <a:r>
              <a:rPr lang="en-US" altLang="zh-CN" sz="1400" dirty="0" smtClean="0"/>
              <a:t>phase-1, exchange control information to set up the D2D link.</a:t>
            </a:r>
          </a:p>
        </p:txBody>
      </p:sp>
      <p:pic>
        <p:nvPicPr>
          <p:cNvPr id="17411" name="Picture 3"/>
          <p:cNvPicPr>
            <a:picLocks noChangeAspect="1" noChangeArrowheads="1"/>
          </p:cNvPicPr>
          <p:nvPr/>
        </p:nvPicPr>
        <p:blipFill>
          <a:blip r:embed="rId3" cstate="print"/>
          <a:srcRect/>
          <a:stretch>
            <a:fillRect/>
          </a:stretch>
        </p:blipFill>
        <p:spPr bwMode="auto">
          <a:xfrm>
            <a:off x="3415918" y="2780574"/>
            <a:ext cx="2474146" cy="2091404"/>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cstate="print"/>
          <a:srcRect/>
          <a:stretch>
            <a:fillRect/>
          </a:stretch>
        </p:blipFill>
        <p:spPr bwMode="auto">
          <a:xfrm>
            <a:off x="6300192" y="2802676"/>
            <a:ext cx="2443227" cy="2065270"/>
          </a:xfrm>
          <a:prstGeom prst="rect">
            <a:avLst/>
          </a:prstGeom>
          <a:noFill/>
          <a:ln w="9525">
            <a:noFill/>
            <a:miter lim="800000"/>
            <a:headEnd/>
            <a:tailEnd/>
          </a:ln>
          <a:effectLst/>
        </p:spPr>
      </p:pic>
      <p:sp>
        <p:nvSpPr>
          <p:cNvPr id="11" name="矩形 10"/>
          <p:cNvSpPr/>
          <p:nvPr/>
        </p:nvSpPr>
        <p:spPr>
          <a:xfrm>
            <a:off x="3779912" y="5138028"/>
            <a:ext cx="1338828" cy="307777"/>
          </a:xfrm>
          <a:prstGeom prst="rect">
            <a:avLst/>
          </a:prstGeom>
        </p:spPr>
        <p:txBody>
          <a:bodyPr wrap="none">
            <a:spAutoFit/>
          </a:bodyPr>
          <a:lstStyle/>
          <a:p>
            <a:r>
              <a:rPr lang="en-US" altLang="zh-CN" sz="1400" dirty="0" smtClean="0"/>
              <a:t> phase-2, D2D</a:t>
            </a:r>
          </a:p>
        </p:txBody>
      </p:sp>
      <p:sp>
        <p:nvSpPr>
          <p:cNvPr id="12" name="矩形 11"/>
          <p:cNvSpPr/>
          <p:nvPr/>
        </p:nvSpPr>
        <p:spPr>
          <a:xfrm>
            <a:off x="6660033" y="5138028"/>
            <a:ext cx="1289135" cy="307777"/>
          </a:xfrm>
          <a:prstGeom prst="rect">
            <a:avLst/>
          </a:prstGeom>
        </p:spPr>
        <p:txBody>
          <a:bodyPr wrap="none">
            <a:spAutoFit/>
          </a:bodyPr>
          <a:lstStyle/>
          <a:p>
            <a:r>
              <a:rPr lang="en-US" altLang="zh-CN" sz="1400" dirty="0" smtClean="0"/>
              <a:t>phase-3, D2D</a:t>
            </a:r>
          </a:p>
        </p:txBody>
      </p:sp>
      <p:pic>
        <p:nvPicPr>
          <p:cNvPr id="2050" name="Picture 2"/>
          <p:cNvPicPr>
            <a:picLocks noChangeAspect="1" noChangeArrowheads="1"/>
          </p:cNvPicPr>
          <p:nvPr/>
        </p:nvPicPr>
        <p:blipFill>
          <a:blip r:embed="rId5" cstate="print"/>
          <a:srcRect/>
          <a:stretch>
            <a:fillRect/>
          </a:stretch>
        </p:blipFill>
        <p:spPr bwMode="auto">
          <a:xfrm>
            <a:off x="357158" y="2709135"/>
            <a:ext cx="2558658" cy="2162843"/>
          </a:xfrm>
          <a:prstGeom prst="rect">
            <a:avLst/>
          </a:prstGeom>
          <a:noFill/>
          <a:ln w="9525">
            <a:noFill/>
            <a:miter lim="800000"/>
            <a:headEnd/>
            <a:tailEnd/>
          </a:ln>
          <a:effectLst/>
        </p:spPr>
      </p:pic>
      <p:sp>
        <p:nvSpPr>
          <p:cNvPr id="14" name="矩形 13"/>
          <p:cNvSpPr/>
          <p:nvPr/>
        </p:nvSpPr>
        <p:spPr>
          <a:xfrm>
            <a:off x="251520" y="1222418"/>
            <a:ext cx="8712968" cy="1126462"/>
          </a:xfrm>
          <a:prstGeom prst="rect">
            <a:avLst/>
          </a:prstGeom>
        </p:spPr>
        <p:txBody>
          <a:bodyPr wrap="square">
            <a:spAutoFit/>
          </a:bodyPr>
          <a:lstStyle/>
          <a:p>
            <a:pPr>
              <a:lnSpc>
                <a:spcPct val="105000"/>
              </a:lnSpc>
              <a:buClr>
                <a:srgbClr val="C00000"/>
              </a:buClr>
              <a:buFont typeface="Wingdings" pitchFamily="2" charset="2"/>
              <a:buChar char="Ø"/>
            </a:pPr>
            <a:r>
              <a:rPr lang="en-US" altLang="zh-CN" sz="2200" dirty="0" smtClean="0">
                <a:latin typeface="+mj-lt"/>
                <a:cs typeface="Times New Roman" pitchFamily="18" charset="0"/>
              </a:rPr>
              <a:t>D2D: an ad-hoc multi-hop relaying protocol (3GPP)</a:t>
            </a:r>
          </a:p>
          <a:p>
            <a:pPr>
              <a:lnSpc>
                <a:spcPct val="105000"/>
              </a:lnSpc>
              <a:buClr>
                <a:srgbClr val="C00000"/>
              </a:buClr>
              <a:buFont typeface="Wingdings" pitchFamily="2" charset="2"/>
              <a:buChar char="Ø"/>
            </a:pPr>
            <a:r>
              <a:rPr lang="en-US" altLang="zh-CN" sz="2200" dirty="0" smtClean="0">
                <a:latin typeface="+mj-lt"/>
                <a:cs typeface="Times New Roman" pitchFamily="18" charset="0"/>
              </a:rPr>
              <a:t>Application of network coding to multi-hop D2D networks is natural</a:t>
            </a:r>
          </a:p>
          <a:p>
            <a:pPr lvl="1">
              <a:lnSpc>
                <a:spcPct val="105000"/>
              </a:lnSpc>
              <a:buClr>
                <a:srgbClr val="C00000"/>
              </a:buClr>
              <a:buFont typeface="Wingdings" pitchFamily="2" charset="2"/>
              <a:buChar char="Ø"/>
            </a:pPr>
            <a:r>
              <a:rPr lang="en-US" altLang="zh-CN" dirty="0" smtClean="0">
                <a:latin typeface="+mj-lt"/>
                <a:cs typeface="Times New Roman" pitchFamily="18" charset="0"/>
              </a:rPr>
              <a:t>Better energy-efficiency, fairness, robustness, or coverage.</a:t>
            </a:r>
            <a:endParaRPr lang="zh-CN" altLang="en-US" dirty="0">
              <a:latin typeface="+mj-lt"/>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400" b="1" dirty="0" smtClean="0">
                <a:solidFill>
                  <a:srgbClr val="FF0000"/>
                </a:solidFill>
                <a:ea typeface="ＭＳ Ｐゴシック" pitchFamily="34" charset="-128"/>
                <a:cs typeface="Times New Roman" pitchFamily="18" charset="0"/>
              </a:rPr>
              <a:t>Overview</a:t>
            </a:r>
          </a:p>
          <a:p>
            <a:pPr lvl="1"/>
            <a:r>
              <a:rPr lang="en-US" altLang="zh-CN" sz="2400" dirty="0" smtClean="0">
                <a:solidFill>
                  <a:schemeClr val="tx1"/>
                </a:solidFill>
              </a:rPr>
              <a:t>Background</a:t>
            </a:r>
          </a:p>
          <a:p>
            <a:pPr lvl="1"/>
            <a:r>
              <a:rPr lang="en-US" altLang="zh-CN" sz="2400" dirty="0" smtClean="0">
                <a:solidFill>
                  <a:schemeClr val="tx1"/>
                </a:solidFill>
              </a:rPr>
              <a:t>Device-to-device Communication</a:t>
            </a:r>
          </a:p>
          <a:p>
            <a:pPr lvl="1"/>
            <a:r>
              <a:rPr lang="en-US" altLang="zh-CN" sz="2400" b="1" dirty="0" smtClean="0">
                <a:solidFill>
                  <a:srgbClr val="FF0000"/>
                </a:solidFill>
              </a:rPr>
              <a:t>Device-to-device Local Area Networks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Game Theoretical Study</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Conclusions</a:t>
            </a:r>
            <a:endParaRPr lang="en-GB" altLang="zh-CN" sz="2400" dirty="0" smtClean="0">
              <a:ea typeface="ＭＳ Ｐゴシック" pitchFamily="34" charset="-128"/>
              <a:cs typeface="Times New Roman" pitchFamily="18" charset="0"/>
            </a:endParaRPr>
          </a:p>
          <a:p>
            <a:endParaRPr lang="zh-CN" altLang="en-US" sz="24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txBox="1">
            <a:spLocks noChangeArrowheads="1"/>
          </p:cNvSpPr>
          <p:nvPr/>
        </p:nvSpPr>
        <p:spPr bwMode="auto">
          <a:xfrm>
            <a:off x="467544" y="120646"/>
            <a:ext cx="7676356" cy="50004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lgn="ctr"/>
            <a:r>
              <a:rPr lang="en-US" altLang="zh-CN" sz="3200" dirty="0" smtClean="0">
                <a:solidFill>
                  <a:srgbClr val="0070C0"/>
                </a:solidFill>
                <a:latin typeface="+mj-lt"/>
                <a:ea typeface="黑体" pitchFamily="2" charset="-122"/>
                <a:cs typeface="+mj-cs"/>
              </a:rPr>
              <a:t>Introduction</a:t>
            </a:r>
            <a:endParaRPr lang="zh-CN" altLang="en-US" sz="3200" dirty="0" smtClean="0">
              <a:solidFill>
                <a:srgbClr val="0070C0"/>
              </a:solidFill>
              <a:latin typeface="+mj-lt"/>
              <a:ea typeface="黑体" pitchFamily="2" charset="-122"/>
              <a:cs typeface="+mj-cs"/>
            </a:endParaRPr>
          </a:p>
        </p:txBody>
      </p:sp>
      <p:grpSp>
        <p:nvGrpSpPr>
          <p:cNvPr id="2" name="组合 313"/>
          <p:cNvGrpSpPr/>
          <p:nvPr/>
        </p:nvGrpSpPr>
        <p:grpSpPr>
          <a:xfrm>
            <a:off x="4343068" y="2187901"/>
            <a:ext cx="4621421" cy="4553467"/>
            <a:chOff x="3794093" y="701977"/>
            <a:chExt cx="3713220" cy="3405959"/>
          </a:xfrm>
        </p:grpSpPr>
        <p:sp>
          <p:nvSpPr>
            <p:cNvPr id="78" name="Oval 3"/>
            <p:cNvSpPr>
              <a:spLocks noChangeArrowheads="1"/>
            </p:cNvSpPr>
            <p:nvPr/>
          </p:nvSpPr>
          <p:spPr bwMode="auto">
            <a:xfrm rot="643183">
              <a:off x="3965600" y="909940"/>
              <a:ext cx="1119188" cy="181451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82" name="Oval 2"/>
            <p:cNvSpPr>
              <a:spLocks noChangeArrowheads="1"/>
            </p:cNvSpPr>
            <p:nvPr/>
          </p:nvSpPr>
          <p:spPr bwMode="auto">
            <a:xfrm rot="359696">
              <a:off x="4940325" y="1479852"/>
              <a:ext cx="2566988" cy="1417638"/>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85" name="Oval 48"/>
            <p:cNvSpPr>
              <a:spLocks noChangeArrowheads="1"/>
            </p:cNvSpPr>
            <p:nvPr/>
          </p:nvSpPr>
          <p:spPr bwMode="auto">
            <a:xfrm>
              <a:off x="3933850" y="1713215"/>
              <a:ext cx="3101975" cy="136842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3" name="Oval 4"/>
            <p:cNvSpPr>
              <a:spLocks noChangeArrowheads="1"/>
            </p:cNvSpPr>
            <p:nvPr/>
          </p:nvSpPr>
          <p:spPr bwMode="auto">
            <a:xfrm>
              <a:off x="4405337" y="1762427"/>
              <a:ext cx="2090738" cy="122237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94" name="Picture 6" descr="3GPhone.png"/>
            <p:cNvPicPr>
              <a:picLocks noChangeAspect="1"/>
            </p:cNvPicPr>
            <p:nvPr/>
          </p:nvPicPr>
          <p:blipFill>
            <a:blip r:embed="rId4" cstate="print"/>
            <a:srcRect/>
            <a:stretch>
              <a:fillRect/>
            </a:stretch>
          </p:blipFill>
          <p:spPr bwMode="auto">
            <a:xfrm>
              <a:off x="5153050" y="2200577"/>
              <a:ext cx="331788" cy="342900"/>
            </a:xfrm>
            <a:prstGeom prst="rect">
              <a:avLst/>
            </a:prstGeom>
            <a:noFill/>
            <a:ln w="9525">
              <a:noFill/>
              <a:miter lim="800000"/>
              <a:headEnd/>
              <a:tailEnd/>
            </a:ln>
          </p:spPr>
        </p:pic>
        <p:pic>
          <p:nvPicPr>
            <p:cNvPr id="96" name="Picture 6" descr="3GPhone.png"/>
            <p:cNvPicPr>
              <a:picLocks noChangeAspect="1"/>
            </p:cNvPicPr>
            <p:nvPr/>
          </p:nvPicPr>
          <p:blipFill>
            <a:blip r:embed="rId4" cstate="print"/>
            <a:srcRect/>
            <a:stretch>
              <a:fillRect/>
            </a:stretch>
          </p:blipFill>
          <p:spPr bwMode="auto">
            <a:xfrm>
              <a:off x="6097612" y="2202165"/>
              <a:ext cx="333375" cy="342900"/>
            </a:xfrm>
            <a:prstGeom prst="rect">
              <a:avLst/>
            </a:prstGeom>
            <a:noFill/>
            <a:ln w="9525">
              <a:noFill/>
              <a:miter lim="800000"/>
              <a:headEnd/>
              <a:tailEnd/>
            </a:ln>
          </p:spPr>
        </p:pic>
        <p:cxnSp>
          <p:nvCxnSpPr>
            <p:cNvPr id="97" name="AutoShape 26"/>
            <p:cNvCxnSpPr>
              <a:cxnSpLocks noChangeShapeType="1"/>
            </p:cNvCxnSpPr>
            <p:nvPr/>
          </p:nvCxnSpPr>
          <p:spPr bwMode="auto">
            <a:xfrm>
              <a:off x="5484837" y="2372027"/>
              <a:ext cx="612775" cy="1588"/>
            </a:xfrm>
            <a:prstGeom prst="straightConnector1">
              <a:avLst/>
            </a:prstGeom>
            <a:noFill/>
            <a:ln w="28575">
              <a:solidFill>
                <a:srgbClr val="FF0000"/>
              </a:solidFill>
              <a:prstDash val="sysDot"/>
              <a:round/>
              <a:headEnd type="triangle" w="med" len="med"/>
              <a:tailEnd type="triangle" w="med" len="med"/>
            </a:ln>
          </p:spPr>
        </p:cxnSp>
        <p:cxnSp>
          <p:nvCxnSpPr>
            <p:cNvPr id="98" name="AutoShape 28"/>
            <p:cNvCxnSpPr>
              <a:cxnSpLocks noChangeShapeType="1"/>
            </p:cNvCxnSpPr>
            <p:nvPr/>
          </p:nvCxnSpPr>
          <p:spPr bwMode="auto">
            <a:xfrm flipV="1">
              <a:off x="5319737" y="1794177"/>
              <a:ext cx="346075" cy="406400"/>
            </a:xfrm>
            <a:prstGeom prst="straightConnector1">
              <a:avLst/>
            </a:prstGeom>
            <a:noFill/>
            <a:ln w="28575">
              <a:solidFill>
                <a:srgbClr val="969696"/>
              </a:solidFill>
              <a:prstDash val="sysDot"/>
              <a:round/>
              <a:headEnd type="triangle" w="med" len="med"/>
              <a:tailEnd type="triangle" w="med" len="med"/>
            </a:ln>
          </p:spPr>
        </p:cxnSp>
        <p:cxnSp>
          <p:nvCxnSpPr>
            <p:cNvPr id="99" name="AutoShape 29"/>
            <p:cNvCxnSpPr>
              <a:cxnSpLocks noChangeShapeType="1"/>
            </p:cNvCxnSpPr>
            <p:nvPr/>
          </p:nvCxnSpPr>
          <p:spPr bwMode="auto">
            <a:xfrm flipH="1" flipV="1">
              <a:off x="5665812" y="1794177"/>
              <a:ext cx="598488" cy="407988"/>
            </a:xfrm>
            <a:prstGeom prst="straightConnector1">
              <a:avLst/>
            </a:prstGeom>
            <a:noFill/>
            <a:ln w="28575">
              <a:solidFill>
                <a:srgbClr val="969696"/>
              </a:solidFill>
              <a:prstDash val="sysDot"/>
              <a:round/>
              <a:headEnd type="triangle" w="med" len="med"/>
              <a:tailEnd type="triangle" w="med" len="med"/>
            </a:ln>
          </p:spPr>
        </p:cxnSp>
        <p:sp>
          <p:nvSpPr>
            <p:cNvPr id="100" name="Text Box 34"/>
            <p:cNvSpPr txBox="1">
              <a:spLocks noChangeArrowheads="1"/>
            </p:cNvSpPr>
            <p:nvPr/>
          </p:nvSpPr>
          <p:spPr bwMode="auto">
            <a:xfrm>
              <a:off x="4089426" y="1175052"/>
              <a:ext cx="539750"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pic>
          <p:nvPicPr>
            <p:cNvPr id="101" name="Picture 6" descr="3GPhone.png"/>
            <p:cNvPicPr>
              <a:picLocks noChangeAspect="1"/>
            </p:cNvPicPr>
            <p:nvPr/>
          </p:nvPicPr>
          <p:blipFill>
            <a:blip r:embed="rId4" cstate="print"/>
            <a:srcRect/>
            <a:stretch>
              <a:fillRect/>
            </a:stretch>
          </p:blipFill>
          <p:spPr bwMode="auto">
            <a:xfrm>
              <a:off x="4652987" y="1781477"/>
              <a:ext cx="331788" cy="341313"/>
            </a:xfrm>
            <a:prstGeom prst="rect">
              <a:avLst/>
            </a:prstGeom>
            <a:noFill/>
            <a:ln w="9525">
              <a:noFill/>
              <a:miter lim="800000"/>
              <a:headEnd/>
              <a:tailEnd/>
            </a:ln>
          </p:spPr>
        </p:pic>
        <p:cxnSp>
          <p:nvCxnSpPr>
            <p:cNvPr id="102" name="AutoShape 44"/>
            <p:cNvCxnSpPr>
              <a:cxnSpLocks noChangeShapeType="1"/>
              <a:stCxn id="100" idx="3"/>
            </p:cNvCxnSpPr>
            <p:nvPr/>
          </p:nvCxnSpPr>
          <p:spPr bwMode="auto">
            <a:xfrm>
              <a:off x="4629176" y="1313552"/>
              <a:ext cx="23812" cy="639376"/>
            </a:xfrm>
            <a:prstGeom prst="straightConnector1">
              <a:avLst/>
            </a:prstGeom>
            <a:noFill/>
            <a:ln w="28575">
              <a:solidFill>
                <a:srgbClr val="969696"/>
              </a:solidFill>
              <a:prstDash val="sysDot"/>
              <a:round/>
              <a:headEnd type="triangle" w="med" len="med"/>
              <a:tailEnd type="triangle" w="med" len="med"/>
            </a:ln>
          </p:spPr>
        </p:cxnSp>
        <p:cxnSp>
          <p:nvCxnSpPr>
            <p:cNvPr id="103" name="AutoShape 45"/>
            <p:cNvCxnSpPr>
              <a:cxnSpLocks noChangeShapeType="1"/>
            </p:cNvCxnSpPr>
            <p:nvPr/>
          </p:nvCxnSpPr>
          <p:spPr bwMode="auto">
            <a:xfrm flipH="1" flipV="1">
              <a:off x="5665812" y="1794177"/>
              <a:ext cx="1066800" cy="603250"/>
            </a:xfrm>
            <a:prstGeom prst="straightConnector1">
              <a:avLst/>
            </a:prstGeom>
            <a:noFill/>
            <a:ln w="28575">
              <a:solidFill>
                <a:srgbClr val="969696"/>
              </a:solidFill>
              <a:prstDash val="sysDot"/>
              <a:round/>
              <a:headEnd type="triangle" w="med" len="med"/>
              <a:tailEnd type="triangle" w="med" len="med"/>
            </a:ln>
          </p:spPr>
        </p:cxnSp>
        <p:cxnSp>
          <p:nvCxnSpPr>
            <p:cNvPr id="104" name="AutoShape 49"/>
            <p:cNvCxnSpPr>
              <a:cxnSpLocks noChangeShapeType="1"/>
            </p:cNvCxnSpPr>
            <p:nvPr/>
          </p:nvCxnSpPr>
          <p:spPr bwMode="auto">
            <a:xfrm>
              <a:off x="4819675" y="2122790"/>
              <a:ext cx="333375" cy="249238"/>
            </a:xfrm>
            <a:prstGeom prst="straightConnector1">
              <a:avLst/>
            </a:prstGeom>
            <a:noFill/>
            <a:ln w="28575">
              <a:solidFill>
                <a:srgbClr val="FF0000"/>
              </a:solidFill>
              <a:prstDash val="sysDot"/>
              <a:round/>
              <a:headEnd type="triangle" w="med" len="med"/>
              <a:tailEnd type="triangle" w="med" len="med"/>
            </a:ln>
          </p:spPr>
        </p:cxnSp>
        <p:cxnSp>
          <p:nvCxnSpPr>
            <p:cNvPr id="105" name="AutoShape 51"/>
            <p:cNvCxnSpPr>
              <a:cxnSpLocks noChangeShapeType="1"/>
            </p:cNvCxnSpPr>
            <p:nvPr/>
          </p:nvCxnSpPr>
          <p:spPr bwMode="auto">
            <a:xfrm>
              <a:off x="5484837" y="2372027"/>
              <a:ext cx="1081088" cy="195263"/>
            </a:xfrm>
            <a:prstGeom prst="straightConnector1">
              <a:avLst/>
            </a:prstGeom>
            <a:noFill/>
            <a:ln w="28575">
              <a:solidFill>
                <a:srgbClr val="FF0000"/>
              </a:solidFill>
              <a:prstDash val="sysDot"/>
              <a:round/>
              <a:headEnd type="triangle" w="med" len="med"/>
              <a:tailEnd type="triangle" w="med" len="med"/>
            </a:ln>
          </p:spPr>
        </p:cxnSp>
        <p:pic>
          <p:nvPicPr>
            <p:cNvPr id="106" name="Picture 59"/>
            <p:cNvPicPr>
              <a:picLocks noChangeAspect="1" noChangeArrowheads="1"/>
            </p:cNvPicPr>
            <p:nvPr/>
          </p:nvPicPr>
          <p:blipFill>
            <a:blip r:embed="rId5" cstate="print"/>
            <a:srcRect/>
            <a:stretch>
              <a:fillRect/>
            </a:stretch>
          </p:blipFill>
          <p:spPr bwMode="auto">
            <a:xfrm>
              <a:off x="4268812" y="2070402"/>
              <a:ext cx="382588" cy="407988"/>
            </a:xfrm>
            <a:prstGeom prst="rect">
              <a:avLst/>
            </a:prstGeom>
            <a:noFill/>
            <a:ln w="9525">
              <a:noFill/>
              <a:miter lim="800000"/>
              <a:headEnd/>
              <a:tailEnd/>
            </a:ln>
          </p:spPr>
        </p:pic>
        <p:pic>
          <p:nvPicPr>
            <p:cNvPr id="107" name="Picture 61"/>
            <p:cNvPicPr>
              <a:picLocks noChangeAspect="1" noChangeArrowheads="1"/>
            </p:cNvPicPr>
            <p:nvPr/>
          </p:nvPicPr>
          <p:blipFill>
            <a:blip r:embed="rId6" cstate="print"/>
            <a:srcRect/>
            <a:stretch>
              <a:fillRect/>
            </a:stretch>
          </p:blipFill>
          <p:spPr bwMode="auto">
            <a:xfrm>
              <a:off x="4989537" y="2502202"/>
              <a:ext cx="382588" cy="371475"/>
            </a:xfrm>
            <a:prstGeom prst="rect">
              <a:avLst/>
            </a:prstGeom>
            <a:noFill/>
            <a:ln w="9525">
              <a:noFill/>
              <a:miter lim="800000"/>
              <a:headEnd/>
              <a:tailEnd/>
            </a:ln>
          </p:spPr>
        </p:pic>
        <p:pic>
          <p:nvPicPr>
            <p:cNvPr id="108" name="图片 67" descr="http://www.quantum-wireless.com/store/media/catalog/product/cache/1/image/500x500/9df78eab33525d08d6e5fb8d27136e95/n/o/novatel-mifi-2200.png"/>
            <p:cNvPicPr>
              <a:picLocks noChangeAspect="1" noChangeArrowheads="1"/>
            </p:cNvPicPr>
            <p:nvPr/>
          </p:nvPicPr>
          <p:blipFill>
            <a:blip r:embed="rId7" cstate="print"/>
            <a:srcRect/>
            <a:stretch>
              <a:fillRect/>
            </a:stretch>
          </p:blipFill>
          <p:spPr bwMode="auto">
            <a:xfrm>
              <a:off x="6532587" y="2406952"/>
              <a:ext cx="561975" cy="407988"/>
            </a:xfrm>
            <a:prstGeom prst="rect">
              <a:avLst/>
            </a:prstGeom>
            <a:noFill/>
            <a:ln w="9525">
              <a:noFill/>
              <a:miter lim="800000"/>
              <a:headEnd/>
              <a:tailEnd/>
            </a:ln>
          </p:spPr>
        </p:pic>
        <p:pic>
          <p:nvPicPr>
            <p:cNvPr id="109" name="Picture 59"/>
            <p:cNvPicPr>
              <a:picLocks noChangeAspect="1" noChangeArrowheads="1"/>
            </p:cNvPicPr>
            <p:nvPr/>
          </p:nvPicPr>
          <p:blipFill>
            <a:blip r:embed="rId5" cstate="print"/>
            <a:srcRect/>
            <a:stretch>
              <a:fillRect/>
            </a:stretch>
          </p:blipFill>
          <p:spPr bwMode="auto">
            <a:xfrm flipH="1">
              <a:off x="5924575" y="2502202"/>
              <a:ext cx="382588" cy="434975"/>
            </a:xfrm>
            <a:prstGeom prst="rect">
              <a:avLst/>
            </a:prstGeom>
            <a:noFill/>
            <a:ln w="9525">
              <a:noFill/>
              <a:miter lim="800000"/>
              <a:headEnd/>
              <a:tailEnd/>
            </a:ln>
          </p:spPr>
        </p:pic>
        <p:pic>
          <p:nvPicPr>
            <p:cNvPr id="110" name="Picture 65"/>
            <p:cNvPicPr>
              <a:picLocks noChangeAspect="1" noChangeArrowheads="1"/>
            </p:cNvPicPr>
            <p:nvPr/>
          </p:nvPicPr>
          <p:blipFill>
            <a:blip r:embed="rId8" cstate="print"/>
            <a:srcRect/>
            <a:stretch>
              <a:fillRect/>
            </a:stretch>
          </p:blipFill>
          <p:spPr bwMode="auto">
            <a:xfrm>
              <a:off x="6700862" y="2383140"/>
              <a:ext cx="254000" cy="184150"/>
            </a:xfrm>
            <a:prstGeom prst="rect">
              <a:avLst/>
            </a:prstGeom>
            <a:noFill/>
            <a:ln w="9525">
              <a:noFill/>
              <a:miter lim="800000"/>
              <a:headEnd/>
              <a:tailEnd/>
            </a:ln>
          </p:spPr>
        </p:pic>
        <p:sp>
          <p:nvSpPr>
            <p:cNvPr id="111" name="Text Box 35"/>
            <p:cNvSpPr txBox="1">
              <a:spLocks noChangeArrowheads="1"/>
            </p:cNvSpPr>
            <p:nvPr/>
          </p:nvSpPr>
          <p:spPr bwMode="auto">
            <a:xfrm>
              <a:off x="5757887" y="1567165"/>
              <a:ext cx="539750" cy="2746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sp>
          <p:nvSpPr>
            <p:cNvPr id="112" name="圆角矩形标注 111"/>
            <p:cNvSpPr>
              <a:spLocks noChangeArrowheads="1"/>
            </p:cNvSpPr>
            <p:nvPr/>
          </p:nvSpPr>
          <p:spPr bwMode="auto">
            <a:xfrm>
              <a:off x="3794093" y="3012702"/>
              <a:ext cx="2906769" cy="1095234"/>
            </a:xfrm>
            <a:prstGeom prst="wedgeRoundRectCallout">
              <a:avLst>
                <a:gd name="adj1" fmla="val 11334"/>
                <a:gd name="adj2" fmla="val -82677"/>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wrap="square" lIns="54000" rIns="54000">
              <a:spAutoFit/>
            </a:bodyPr>
            <a:lstStyle/>
            <a:p>
              <a:pPr algn="just"/>
              <a:r>
                <a:rPr lang="en-US" altLang="zh-CN" sz="1600" b="1" dirty="0" smtClean="0">
                  <a:solidFill>
                    <a:srgbClr val="FF0000"/>
                  </a:solidFill>
                  <a:latin typeface="+mj-lt"/>
                  <a:ea typeface="华文仿宋" pitchFamily="2" charset="-122"/>
                </a:rPr>
                <a:t>Mobile social networks:</a:t>
              </a:r>
            </a:p>
            <a:p>
              <a:pPr marL="342900" indent="-342900" algn="just">
                <a:buFont typeface="+mj-ea"/>
                <a:buAutoNum type="circleNumDbPlain"/>
              </a:pPr>
              <a:r>
                <a:rPr lang="en-US" altLang="zh-CN" sz="1600" dirty="0" smtClean="0">
                  <a:latin typeface="+mj-lt"/>
                  <a:ea typeface="华文仿宋" pitchFamily="2" charset="-122"/>
                </a:rPr>
                <a:t>Mobile + social</a:t>
              </a:r>
            </a:p>
            <a:p>
              <a:pPr marL="342900" indent="-342900" algn="just">
                <a:buFont typeface="+mj-ea"/>
                <a:buAutoNum type="circleNumDbPlain"/>
              </a:pPr>
              <a:r>
                <a:rPr lang="en-US" altLang="zh-CN" sz="1600" dirty="0" smtClean="0">
                  <a:latin typeface="+mj-lt"/>
                  <a:ea typeface="华文仿宋" pitchFamily="2" charset="-122"/>
                </a:rPr>
                <a:t>Connected via mobiles</a:t>
              </a:r>
            </a:p>
            <a:p>
              <a:pPr marL="342900" indent="-342900" algn="just">
                <a:buFont typeface="+mj-ea"/>
                <a:buAutoNum type="circleNumDbPlain"/>
              </a:pPr>
              <a:r>
                <a:rPr lang="en-US" altLang="zh-CN" sz="1600" dirty="0" smtClean="0">
                  <a:latin typeface="+mj-lt"/>
                  <a:ea typeface="华文仿宋" pitchFamily="2" charset="-122"/>
                </a:rPr>
                <a:t>Information push, sharing, etc</a:t>
              </a:r>
              <a:endParaRPr lang="en-US" altLang="zh-CN" sz="1600" dirty="0" smtClean="0">
                <a:solidFill>
                  <a:srgbClr val="000000"/>
                </a:solidFill>
                <a:latin typeface="+mj-lt"/>
                <a:ea typeface="华文仿宋" pitchFamily="2" charset="-122"/>
              </a:endParaRPr>
            </a:p>
            <a:p>
              <a:pPr marL="342900" indent="-342900" algn="just">
                <a:buFont typeface="+mj-ea"/>
                <a:buAutoNum type="circleNumDbPlain"/>
              </a:pPr>
              <a:r>
                <a:rPr lang="en-US" altLang="zh-CN" sz="1600" dirty="0" smtClean="0">
                  <a:solidFill>
                    <a:srgbClr val="FF0000"/>
                  </a:solidFill>
                  <a:latin typeface="+mj-lt"/>
                  <a:ea typeface="华文仿宋" pitchFamily="2" charset="-122"/>
                </a:rPr>
                <a:t>New business model</a:t>
              </a:r>
              <a:endParaRPr lang="en-US" altLang="zh-CN" sz="1600" dirty="0">
                <a:solidFill>
                  <a:srgbClr val="FF0000"/>
                </a:solidFill>
                <a:latin typeface="+mj-lt"/>
                <a:ea typeface="华文仿宋" pitchFamily="2" charset="-122"/>
              </a:endParaRPr>
            </a:p>
          </p:txBody>
        </p:sp>
        <p:grpSp>
          <p:nvGrpSpPr>
            <p:cNvPr id="3" name="Group 188"/>
            <p:cNvGrpSpPr>
              <a:grpSpLocks noChangeAspect="1"/>
            </p:cNvGrpSpPr>
            <p:nvPr/>
          </p:nvGrpSpPr>
          <p:grpSpPr bwMode="auto">
            <a:xfrm>
              <a:off x="4484712" y="701977"/>
              <a:ext cx="211138" cy="674688"/>
              <a:chOff x="4850" y="1255"/>
              <a:chExt cx="303" cy="873"/>
            </a:xfrm>
          </p:grpSpPr>
          <p:grpSp>
            <p:nvGrpSpPr>
              <p:cNvPr id="4" name="Group 189"/>
              <p:cNvGrpSpPr>
                <a:grpSpLocks noChangeAspect="1"/>
              </p:cNvGrpSpPr>
              <p:nvPr/>
            </p:nvGrpSpPr>
            <p:grpSpPr bwMode="auto">
              <a:xfrm>
                <a:off x="4850" y="1255"/>
                <a:ext cx="303" cy="873"/>
                <a:chOff x="4850" y="1255"/>
                <a:chExt cx="303" cy="873"/>
              </a:xfrm>
            </p:grpSpPr>
            <p:sp>
              <p:nvSpPr>
                <p:cNvPr id="289"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90"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91"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92"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5" name="Group 194"/>
                <p:cNvGrpSpPr>
                  <a:grpSpLocks noChangeAspect="1"/>
                </p:cNvGrpSpPr>
                <p:nvPr/>
              </p:nvGrpSpPr>
              <p:grpSpPr bwMode="auto">
                <a:xfrm>
                  <a:off x="4850" y="1293"/>
                  <a:ext cx="48" cy="293"/>
                  <a:chOff x="4850" y="1293"/>
                  <a:chExt cx="48" cy="293"/>
                </a:xfrm>
              </p:grpSpPr>
              <p:sp>
                <p:nvSpPr>
                  <p:cNvPr id="311"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312"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6" name="Group 197"/>
                <p:cNvGrpSpPr>
                  <a:grpSpLocks noChangeAspect="1"/>
                </p:cNvGrpSpPr>
                <p:nvPr/>
              </p:nvGrpSpPr>
              <p:grpSpPr bwMode="auto">
                <a:xfrm>
                  <a:off x="5105" y="1295"/>
                  <a:ext cx="48" cy="293"/>
                  <a:chOff x="5105" y="1295"/>
                  <a:chExt cx="48" cy="293"/>
                </a:xfrm>
              </p:grpSpPr>
              <p:sp>
                <p:nvSpPr>
                  <p:cNvPr id="309"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310"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95"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96"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7" name="Group 202"/>
                <p:cNvGrpSpPr>
                  <a:grpSpLocks noChangeAspect="1"/>
                </p:cNvGrpSpPr>
                <p:nvPr/>
              </p:nvGrpSpPr>
              <p:grpSpPr bwMode="auto">
                <a:xfrm>
                  <a:off x="4948" y="1255"/>
                  <a:ext cx="48" cy="293"/>
                  <a:chOff x="4948" y="1255"/>
                  <a:chExt cx="48" cy="293"/>
                </a:xfrm>
              </p:grpSpPr>
              <p:sp>
                <p:nvSpPr>
                  <p:cNvPr id="307"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308"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98"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99"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300"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301"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302"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303"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304"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305"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306"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241"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42"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43"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44"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8" name="Group 218"/>
              <p:cNvGrpSpPr>
                <a:grpSpLocks noChangeAspect="1"/>
              </p:cNvGrpSpPr>
              <p:nvPr/>
            </p:nvGrpSpPr>
            <p:grpSpPr bwMode="auto">
              <a:xfrm>
                <a:off x="4850" y="1293"/>
                <a:ext cx="48" cy="293"/>
                <a:chOff x="4850" y="1293"/>
                <a:chExt cx="48" cy="293"/>
              </a:xfrm>
            </p:grpSpPr>
            <p:sp>
              <p:nvSpPr>
                <p:cNvPr id="287"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88"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9" name="Group 221"/>
              <p:cNvGrpSpPr>
                <a:grpSpLocks noChangeAspect="1"/>
              </p:cNvGrpSpPr>
              <p:nvPr/>
            </p:nvGrpSpPr>
            <p:grpSpPr bwMode="auto">
              <a:xfrm>
                <a:off x="5105" y="1295"/>
                <a:ext cx="48" cy="293"/>
                <a:chOff x="5105" y="1295"/>
                <a:chExt cx="48" cy="293"/>
              </a:xfrm>
            </p:grpSpPr>
            <p:sp>
              <p:nvSpPr>
                <p:cNvPr id="285"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86"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47"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48"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 name="Group 226"/>
              <p:cNvGrpSpPr>
                <a:grpSpLocks noChangeAspect="1"/>
              </p:cNvGrpSpPr>
              <p:nvPr/>
            </p:nvGrpSpPr>
            <p:grpSpPr bwMode="auto">
              <a:xfrm>
                <a:off x="4948" y="1255"/>
                <a:ext cx="48" cy="293"/>
                <a:chOff x="4948" y="1255"/>
                <a:chExt cx="48" cy="293"/>
              </a:xfrm>
            </p:grpSpPr>
            <p:sp>
              <p:nvSpPr>
                <p:cNvPr id="283"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84"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50"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51"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52"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53"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54"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55"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56"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57"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58"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259"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60"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61"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62"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 name="Group 242"/>
              <p:cNvGrpSpPr>
                <a:grpSpLocks noChangeAspect="1"/>
              </p:cNvGrpSpPr>
              <p:nvPr/>
            </p:nvGrpSpPr>
            <p:grpSpPr bwMode="auto">
              <a:xfrm>
                <a:off x="4850" y="1293"/>
                <a:ext cx="48" cy="293"/>
                <a:chOff x="4850" y="1293"/>
                <a:chExt cx="48" cy="293"/>
              </a:xfrm>
            </p:grpSpPr>
            <p:sp>
              <p:nvSpPr>
                <p:cNvPr id="281"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82"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2" name="Group 245"/>
              <p:cNvGrpSpPr>
                <a:grpSpLocks noChangeAspect="1"/>
              </p:cNvGrpSpPr>
              <p:nvPr/>
            </p:nvGrpSpPr>
            <p:grpSpPr bwMode="auto">
              <a:xfrm>
                <a:off x="5105" y="1295"/>
                <a:ext cx="48" cy="293"/>
                <a:chOff x="5105" y="1295"/>
                <a:chExt cx="48" cy="293"/>
              </a:xfrm>
            </p:grpSpPr>
            <p:sp>
              <p:nvSpPr>
                <p:cNvPr id="279"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80"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65"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66"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 name="Group 250"/>
              <p:cNvGrpSpPr>
                <a:grpSpLocks noChangeAspect="1"/>
              </p:cNvGrpSpPr>
              <p:nvPr/>
            </p:nvGrpSpPr>
            <p:grpSpPr bwMode="auto">
              <a:xfrm>
                <a:off x="4948" y="1255"/>
                <a:ext cx="48" cy="293"/>
                <a:chOff x="4948" y="1255"/>
                <a:chExt cx="48" cy="293"/>
              </a:xfrm>
            </p:grpSpPr>
            <p:sp>
              <p:nvSpPr>
                <p:cNvPr id="277"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78"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68"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69"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70"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71"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72"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73"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74"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75"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76"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nvGrpSpPr>
            <p:cNvPr id="14" name="Group 188"/>
            <p:cNvGrpSpPr>
              <a:grpSpLocks noChangeAspect="1"/>
            </p:cNvGrpSpPr>
            <p:nvPr/>
          </p:nvGrpSpPr>
          <p:grpSpPr bwMode="auto">
            <a:xfrm>
              <a:off x="5565800" y="1133777"/>
              <a:ext cx="211138" cy="674688"/>
              <a:chOff x="4850" y="1255"/>
              <a:chExt cx="303" cy="873"/>
            </a:xfrm>
          </p:grpSpPr>
          <p:grpSp>
            <p:nvGrpSpPr>
              <p:cNvPr id="15" name="Group 189"/>
              <p:cNvGrpSpPr>
                <a:grpSpLocks noChangeAspect="1"/>
              </p:cNvGrpSpPr>
              <p:nvPr/>
            </p:nvGrpSpPr>
            <p:grpSpPr bwMode="auto">
              <a:xfrm>
                <a:off x="4850" y="1255"/>
                <a:ext cx="303" cy="873"/>
                <a:chOff x="4850" y="1255"/>
                <a:chExt cx="303" cy="873"/>
              </a:xfrm>
            </p:grpSpPr>
            <p:sp>
              <p:nvSpPr>
                <p:cNvPr id="216"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217"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218"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219"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6" name="Group 194"/>
                <p:cNvGrpSpPr>
                  <a:grpSpLocks noChangeAspect="1"/>
                </p:cNvGrpSpPr>
                <p:nvPr/>
              </p:nvGrpSpPr>
              <p:grpSpPr bwMode="auto">
                <a:xfrm>
                  <a:off x="4850" y="1293"/>
                  <a:ext cx="48" cy="293"/>
                  <a:chOff x="4850" y="1293"/>
                  <a:chExt cx="48" cy="293"/>
                </a:xfrm>
              </p:grpSpPr>
              <p:sp>
                <p:nvSpPr>
                  <p:cNvPr id="238"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39"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7" name="Group 197"/>
                <p:cNvGrpSpPr>
                  <a:grpSpLocks noChangeAspect="1"/>
                </p:cNvGrpSpPr>
                <p:nvPr/>
              </p:nvGrpSpPr>
              <p:grpSpPr bwMode="auto">
                <a:xfrm>
                  <a:off x="5105" y="1295"/>
                  <a:ext cx="48" cy="293"/>
                  <a:chOff x="5105" y="1295"/>
                  <a:chExt cx="48" cy="293"/>
                </a:xfrm>
              </p:grpSpPr>
              <p:sp>
                <p:nvSpPr>
                  <p:cNvPr id="236"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37"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22"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223"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8" name="Group 202"/>
                <p:cNvGrpSpPr>
                  <a:grpSpLocks noChangeAspect="1"/>
                </p:cNvGrpSpPr>
                <p:nvPr/>
              </p:nvGrpSpPr>
              <p:grpSpPr bwMode="auto">
                <a:xfrm>
                  <a:off x="4948" y="1255"/>
                  <a:ext cx="48" cy="293"/>
                  <a:chOff x="4948" y="1255"/>
                  <a:chExt cx="48" cy="293"/>
                </a:xfrm>
              </p:grpSpPr>
              <p:sp>
                <p:nvSpPr>
                  <p:cNvPr id="234"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35"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225"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226"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227"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228"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229"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30"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31"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32"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33"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33"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34"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3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4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9" name="Group 218"/>
              <p:cNvGrpSpPr>
                <a:grpSpLocks noChangeAspect="1"/>
              </p:cNvGrpSpPr>
              <p:nvPr/>
            </p:nvGrpSpPr>
            <p:grpSpPr bwMode="auto">
              <a:xfrm>
                <a:off x="4850" y="1293"/>
                <a:ext cx="48" cy="293"/>
                <a:chOff x="4850" y="1293"/>
                <a:chExt cx="48" cy="293"/>
              </a:xfrm>
            </p:grpSpPr>
            <p:sp>
              <p:nvSpPr>
                <p:cNvPr id="214"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5"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0" name="Group 221"/>
              <p:cNvGrpSpPr>
                <a:grpSpLocks noChangeAspect="1"/>
              </p:cNvGrpSpPr>
              <p:nvPr/>
            </p:nvGrpSpPr>
            <p:grpSpPr bwMode="auto">
              <a:xfrm>
                <a:off x="5105" y="1295"/>
                <a:ext cx="48" cy="293"/>
                <a:chOff x="5105" y="1295"/>
                <a:chExt cx="48" cy="293"/>
              </a:xfrm>
            </p:grpSpPr>
            <p:sp>
              <p:nvSpPr>
                <p:cNvPr id="212"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3"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5"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66"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1" name="Group 226"/>
              <p:cNvGrpSpPr>
                <a:grpSpLocks noChangeAspect="1"/>
              </p:cNvGrpSpPr>
              <p:nvPr/>
            </p:nvGrpSpPr>
            <p:grpSpPr bwMode="auto">
              <a:xfrm>
                <a:off x="4948" y="1255"/>
                <a:ext cx="48" cy="293"/>
                <a:chOff x="4948" y="1255"/>
                <a:chExt cx="48" cy="293"/>
              </a:xfrm>
            </p:grpSpPr>
            <p:sp>
              <p:nvSpPr>
                <p:cNvPr id="210"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11"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6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7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7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7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7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7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8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2" name="Group 242"/>
              <p:cNvGrpSpPr>
                <a:grpSpLocks noChangeAspect="1"/>
              </p:cNvGrpSpPr>
              <p:nvPr/>
            </p:nvGrpSpPr>
            <p:grpSpPr bwMode="auto">
              <a:xfrm>
                <a:off x="4850" y="1293"/>
                <a:ext cx="48" cy="293"/>
                <a:chOff x="4850" y="1293"/>
                <a:chExt cx="48" cy="293"/>
              </a:xfrm>
            </p:grpSpPr>
            <p:sp>
              <p:nvSpPr>
                <p:cNvPr id="208"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09"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3" name="Group 245"/>
              <p:cNvGrpSpPr>
                <a:grpSpLocks noChangeAspect="1"/>
              </p:cNvGrpSpPr>
              <p:nvPr/>
            </p:nvGrpSpPr>
            <p:grpSpPr bwMode="auto">
              <a:xfrm>
                <a:off x="5105" y="1295"/>
                <a:ext cx="48" cy="293"/>
                <a:chOff x="5105" y="1295"/>
                <a:chExt cx="48" cy="293"/>
              </a:xfrm>
            </p:grpSpPr>
            <p:sp>
              <p:nvSpPr>
                <p:cNvPr id="206"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07"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2"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93"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4" name="Group 250"/>
              <p:cNvGrpSpPr>
                <a:grpSpLocks noChangeAspect="1"/>
              </p:cNvGrpSpPr>
              <p:nvPr/>
            </p:nvGrpSpPr>
            <p:grpSpPr bwMode="auto">
              <a:xfrm>
                <a:off x="4948" y="1255"/>
                <a:ext cx="48" cy="293"/>
                <a:chOff x="4948" y="1255"/>
                <a:chExt cx="48" cy="293"/>
              </a:xfrm>
            </p:grpSpPr>
            <p:sp>
              <p:nvSpPr>
                <p:cNvPr id="204"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205"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95"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96"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97"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98"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99"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200"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201"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202"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203"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cxnSp>
          <p:nvCxnSpPr>
            <p:cNvPr id="115" name="AutoShape 96"/>
            <p:cNvCxnSpPr>
              <a:cxnSpLocks noChangeShapeType="1"/>
            </p:cNvCxnSpPr>
            <p:nvPr/>
          </p:nvCxnSpPr>
          <p:spPr bwMode="auto">
            <a:xfrm flipH="1" flipV="1">
              <a:off x="4391050" y="1729090"/>
              <a:ext cx="261938" cy="223838"/>
            </a:xfrm>
            <a:prstGeom prst="straightConnector1">
              <a:avLst/>
            </a:prstGeom>
            <a:noFill/>
            <a:ln w="28575">
              <a:solidFill>
                <a:srgbClr val="FF0000"/>
              </a:solidFill>
              <a:prstDash val="sysDot"/>
              <a:round/>
              <a:headEnd type="triangle" w="med" len="med"/>
              <a:tailEnd type="triangle" w="med" len="med"/>
            </a:ln>
          </p:spPr>
        </p:cxnSp>
        <p:pic>
          <p:nvPicPr>
            <p:cNvPr id="117" name="Picture 79" descr="FOMA-ht03a_white.jpg"/>
            <p:cNvPicPr>
              <a:picLocks noChangeAspect="1"/>
            </p:cNvPicPr>
            <p:nvPr/>
          </p:nvPicPr>
          <p:blipFill>
            <a:blip r:embed="rId9" cstate="print"/>
            <a:srcRect/>
            <a:stretch>
              <a:fillRect/>
            </a:stretch>
          </p:blipFill>
          <p:spPr bwMode="auto">
            <a:xfrm>
              <a:off x="4089425" y="1551290"/>
              <a:ext cx="244475" cy="395288"/>
            </a:xfrm>
            <a:prstGeom prst="rect">
              <a:avLst/>
            </a:prstGeom>
            <a:noFill/>
            <a:ln w="9525">
              <a:noFill/>
              <a:miter lim="800000"/>
              <a:headEnd/>
              <a:tailEnd/>
            </a:ln>
          </p:spPr>
        </p:pic>
        <p:pic>
          <p:nvPicPr>
            <p:cNvPr id="118" name="图片 6" descr="http://www.andreas-rozek.de/iPhone/Welcome/iPad.png"/>
            <p:cNvPicPr>
              <a:picLocks noChangeAspect="1" noChangeArrowheads="1"/>
            </p:cNvPicPr>
            <p:nvPr/>
          </p:nvPicPr>
          <p:blipFill>
            <a:blip r:embed="rId10" cstate="print"/>
            <a:srcRect/>
            <a:stretch>
              <a:fillRect/>
            </a:stretch>
          </p:blipFill>
          <p:spPr bwMode="auto">
            <a:xfrm>
              <a:off x="4867300" y="1314752"/>
              <a:ext cx="298450" cy="333375"/>
            </a:xfrm>
            <a:prstGeom prst="rect">
              <a:avLst/>
            </a:prstGeom>
            <a:noFill/>
            <a:ln w="9525">
              <a:noFill/>
              <a:miter lim="800000"/>
              <a:headEnd/>
              <a:tailEnd/>
            </a:ln>
          </p:spPr>
        </p:pic>
        <p:cxnSp>
          <p:nvCxnSpPr>
            <p:cNvPr id="119" name="AutoShape 95"/>
            <p:cNvCxnSpPr>
              <a:cxnSpLocks noChangeShapeType="1"/>
            </p:cNvCxnSpPr>
            <p:nvPr/>
          </p:nvCxnSpPr>
          <p:spPr bwMode="auto">
            <a:xfrm flipH="1">
              <a:off x="4819675" y="1687815"/>
              <a:ext cx="192088" cy="93663"/>
            </a:xfrm>
            <a:prstGeom prst="straightConnector1">
              <a:avLst/>
            </a:prstGeom>
            <a:noFill/>
            <a:ln w="28575">
              <a:solidFill>
                <a:srgbClr val="FF0000"/>
              </a:solidFill>
              <a:prstDash val="sysDot"/>
              <a:round/>
              <a:headEnd type="triangle" w="med" len="med"/>
              <a:tailEnd type="triangle" w="med" len="med"/>
            </a:ln>
          </p:spPr>
        </p:cxnSp>
      </p:grpSp>
      <p:graphicFrame>
        <p:nvGraphicFramePr>
          <p:cNvPr id="318" name="表格 317"/>
          <p:cNvGraphicFramePr>
            <a:graphicFrameLocks noGrp="1"/>
          </p:cNvGraphicFramePr>
          <p:nvPr>
            <p:extLst>
              <p:ext uri="{D42A27DB-BD31-4B8C-83A1-F6EECF244321}">
                <p14:modId xmlns="" xmlns:p14="http://schemas.microsoft.com/office/powerpoint/2010/main" val="1004461026"/>
              </p:ext>
            </p:extLst>
          </p:nvPr>
        </p:nvGraphicFramePr>
        <p:xfrm>
          <a:off x="250825" y="744202"/>
          <a:ext cx="8607455" cy="987764"/>
        </p:xfrm>
        <a:graphic>
          <a:graphicData uri="http://schemas.openxmlformats.org/drawingml/2006/table">
            <a:tbl>
              <a:tblPr firstRow="1" bandRow="1">
                <a:tableStyleId>{5C22544A-7EE6-4342-B048-85BDC9FD1C3A}</a:tableStyleId>
              </a:tblPr>
              <a:tblGrid>
                <a:gridCol w="1721491"/>
                <a:gridCol w="1721491"/>
                <a:gridCol w="1721491"/>
                <a:gridCol w="1721491"/>
                <a:gridCol w="1721491"/>
              </a:tblGrid>
              <a:tr h="362180">
                <a:tc>
                  <a:txBody>
                    <a:bodyPr/>
                    <a:lstStyle/>
                    <a:p>
                      <a:pPr algn="ctr"/>
                      <a:r>
                        <a:rPr lang="en-US" sz="1600" b="0" kern="1200" dirty="0" smtClean="0">
                          <a:solidFill>
                            <a:srgbClr val="0066FF"/>
                          </a:solidFill>
                          <a:latin typeface="Arial Unicode MS" pitchFamily="34" charset="-122"/>
                          <a:ea typeface="Arial Unicode MS" pitchFamily="34" charset="-122"/>
                          <a:cs typeface="Arial Unicode MS" pitchFamily="34" charset="-122"/>
                        </a:rPr>
                        <a:t>RAT</a:t>
                      </a:r>
                      <a:endParaRPr lang="zh-CN" altLang="en-US" sz="1600" b="0" dirty="0">
                        <a:solidFill>
                          <a:srgbClr val="0066FF"/>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solidFill>
                            <a:srgbClr val="0066FF"/>
                          </a:solidFill>
                          <a:latin typeface="Arial Unicode MS" pitchFamily="34" charset="-122"/>
                          <a:ea typeface="Arial Unicode MS" pitchFamily="34" charset="-122"/>
                          <a:cs typeface="Arial Unicode MS" pitchFamily="34" charset="-122"/>
                        </a:rPr>
                        <a:t>Solution</a:t>
                      </a:r>
                      <a:endParaRPr lang="zh-CN" altLang="en-US" sz="1600" b="0" dirty="0">
                        <a:solidFill>
                          <a:srgbClr val="0066FF"/>
                        </a:solidFill>
                        <a:latin typeface="Arial Unicode MS" pitchFamily="34" charset="-122"/>
                        <a:ea typeface="Arial Unicode MS" pitchFamily="34" charset="-122"/>
                        <a:cs typeface="Arial Unicode MS"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rgbClr val="0066FF"/>
                          </a:solidFill>
                          <a:latin typeface="Arial Unicode MS" pitchFamily="34" charset="-122"/>
                          <a:ea typeface="Arial Unicode MS" pitchFamily="34" charset="-122"/>
                          <a:cs typeface="Arial Unicode MS" pitchFamily="34" charset="-122"/>
                        </a:rPr>
                        <a:t>Benefits</a:t>
                      </a:r>
                      <a:endParaRPr lang="zh-CN" altLang="en-US" sz="1600" b="0" dirty="0" smtClean="0">
                        <a:solidFill>
                          <a:srgbClr val="0066FF"/>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solidFill>
                            <a:srgbClr val="0066FF"/>
                          </a:solidFill>
                          <a:latin typeface="Arial Unicode MS" pitchFamily="34" charset="-122"/>
                          <a:ea typeface="Arial Unicode MS" pitchFamily="34" charset="-122"/>
                          <a:cs typeface="Arial Unicode MS" pitchFamily="34" charset="-122"/>
                        </a:rPr>
                        <a:t>Frequency</a:t>
                      </a:r>
                      <a:endParaRPr lang="zh-CN" altLang="en-US" sz="1600" b="0" dirty="0">
                        <a:solidFill>
                          <a:srgbClr val="0066FF"/>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solidFill>
                            <a:srgbClr val="0066FF"/>
                          </a:solidFill>
                          <a:latin typeface="Arial Unicode MS" pitchFamily="34" charset="-122"/>
                          <a:ea typeface="Arial Unicode MS" pitchFamily="34" charset="-122"/>
                          <a:cs typeface="Arial Unicode MS" pitchFamily="34" charset="-122"/>
                        </a:rPr>
                        <a:t>Disadvantages</a:t>
                      </a:r>
                      <a:endParaRPr lang="zh-CN" altLang="en-US" sz="1600" b="0" dirty="0">
                        <a:solidFill>
                          <a:srgbClr val="0066FF"/>
                        </a:solidFill>
                        <a:latin typeface="Arial Unicode MS" pitchFamily="34" charset="-122"/>
                        <a:ea typeface="Arial Unicode MS" pitchFamily="34" charset="-122"/>
                        <a:cs typeface="Arial Unicode MS" pitchFamily="34" charset="-122"/>
                      </a:endParaRPr>
                    </a:p>
                  </a:txBody>
                  <a:tcPr/>
                </a:tc>
              </a:tr>
              <a:tr h="625584">
                <a:tc>
                  <a:txBody>
                    <a:bodyPr/>
                    <a:lstStyle/>
                    <a:p>
                      <a:pPr algn="ctr"/>
                      <a:r>
                        <a:rPr lang="en-US" altLang="zh-CN" sz="1600" b="0" dirty="0" smtClean="0">
                          <a:latin typeface="Arial Unicode MS" pitchFamily="34" charset="-122"/>
                          <a:ea typeface="Arial Unicode MS" pitchFamily="34" charset="-122"/>
                          <a:cs typeface="Arial Unicode MS" pitchFamily="34" charset="-122"/>
                        </a:rPr>
                        <a:t>Wireless Mesh</a:t>
                      </a:r>
                      <a:endParaRPr lang="zh-CN" altLang="en-US" sz="16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latin typeface="Arial Unicode MS" pitchFamily="34" charset="-122"/>
                          <a:ea typeface="Arial Unicode MS" pitchFamily="34" charset="-122"/>
                          <a:cs typeface="Arial Unicode MS" pitchFamily="34" charset="-122"/>
                        </a:rPr>
                        <a:t>WLAN + Ad Hoc </a:t>
                      </a:r>
                      <a:endParaRPr lang="zh-CN" altLang="en-US" sz="16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latin typeface="Arial Unicode MS" pitchFamily="34" charset="-122"/>
                          <a:ea typeface="Arial Unicode MS" pitchFamily="34" charset="-122"/>
                          <a:cs typeface="Arial Unicode MS" pitchFamily="34" charset="-122"/>
                        </a:rPr>
                        <a:t>Flexible</a:t>
                      </a:r>
                      <a:endParaRPr lang="zh-CN" altLang="en-US" sz="16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latin typeface="Arial Unicode MS" pitchFamily="34" charset="-122"/>
                          <a:ea typeface="Arial Unicode MS" pitchFamily="34" charset="-122"/>
                          <a:cs typeface="Arial Unicode MS" pitchFamily="34" charset="-122"/>
                        </a:rPr>
                        <a:t>Un-authorized</a:t>
                      </a:r>
                      <a:endParaRPr lang="zh-CN" altLang="en-US" sz="16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err="1" smtClean="0">
                          <a:solidFill>
                            <a:srgbClr val="002060"/>
                          </a:solidFill>
                          <a:latin typeface="Arial Unicode MS" pitchFamily="34" charset="-122"/>
                          <a:ea typeface="Arial Unicode MS" pitchFamily="34" charset="-122"/>
                          <a:cs typeface="Arial Unicode MS" pitchFamily="34" charset="-122"/>
                        </a:rPr>
                        <a:t>QoS</a:t>
                      </a:r>
                      <a:r>
                        <a:rPr lang="zh-CN" altLang="en-US" sz="1600" b="0" dirty="0" smtClean="0">
                          <a:solidFill>
                            <a:srgbClr val="002060"/>
                          </a:solidFill>
                          <a:latin typeface="Arial Unicode MS" pitchFamily="34" charset="-122"/>
                          <a:ea typeface="Arial Unicode MS" pitchFamily="34" charset="-122"/>
                          <a:cs typeface="Arial Unicode MS" pitchFamily="34" charset="-122"/>
                        </a:rPr>
                        <a:t> </a:t>
                      </a:r>
                      <a:r>
                        <a:rPr lang="en-US" altLang="zh-CN" sz="1600" b="0" dirty="0" smtClean="0">
                          <a:solidFill>
                            <a:srgbClr val="002060"/>
                          </a:solidFill>
                          <a:latin typeface="Arial Unicode MS" pitchFamily="34" charset="-122"/>
                          <a:ea typeface="Arial Unicode MS" pitchFamily="34" charset="-122"/>
                          <a:cs typeface="Arial Unicode MS" pitchFamily="34" charset="-122"/>
                        </a:rPr>
                        <a:t>in-guaranteed</a:t>
                      </a:r>
                      <a:endParaRPr lang="zh-CN" altLang="en-US" sz="1600" b="0" dirty="0">
                        <a:solidFill>
                          <a:srgbClr val="002060"/>
                        </a:solidFill>
                        <a:latin typeface="Arial Unicode MS" pitchFamily="34" charset="-122"/>
                        <a:ea typeface="Arial Unicode MS" pitchFamily="34" charset="-122"/>
                        <a:cs typeface="Arial Unicode MS" pitchFamily="34" charset="-122"/>
                      </a:endParaRPr>
                    </a:p>
                  </a:txBody>
                  <a:tcPr/>
                </a:tc>
              </a:tr>
            </a:tbl>
          </a:graphicData>
        </a:graphic>
      </p:graphicFrame>
      <p:graphicFrame>
        <p:nvGraphicFramePr>
          <p:cNvPr id="325" name="表格 324"/>
          <p:cNvGraphicFramePr>
            <a:graphicFrameLocks noGrp="1"/>
          </p:cNvGraphicFramePr>
          <p:nvPr>
            <p:extLst>
              <p:ext uri="{D42A27DB-BD31-4B8C-83A1-F6EECF244321}">
                <p14:modId xmlns="" xmlns:p14="http://schemas.microsoft.com/office/powerpoint/2010/main" val="917105331"/>
              </p:ext>
            </p:extLst>
          </p:nvPr>
        </p:nvGraphicFramePr>
        <p:xfrm>
          <a:off x="250826" y="1731966"/>
          <a:ext cx="8636725" cy="625584"/>
        </p:xfrm>
        <a:graphic>
          <a:graphicData uri="http://schemas.openxmlformats.org/drawingml/2006/table">
            <a:tbl>
              <a:tblPr firstRow="1" bandRow="1">
                <a:tableStyleId>{5C22544A-7EE6-4342-B048-85BDC9FD1C3A}</a:tableStyleId>
              </a:tblPr>
              <a:tblGrid>
                <a:gridCol w="1727345"/>
                <a:gridCol w="1727345"/>
                <a:gridCol w="1727345"/>
                <a:gridCol w="1727345"/>
                <a:gridCol w="1727345"/>
              </a:tblGrid>
              <a:tr h="625584">
                <a:tc>
                  <a:txBody>
                    <a:bodyPr/>
                    <a:lstStyle/>
                    <a:p>
                      <a:pPr algn="ctr"/>
                      <a:r>
                        <a:rPr lang="en-US" altLang="zh-CN" sz="1600" b="0" dirty="0" smtClean="0">
                          <a:solidFill>
                            <a:srgbClr val="FF0000"/>
                          </a:solidFill>
                          <a:latin typeface="Arial Unicode MS" pitchFamily="34" charset="-122"/>
                          <a:ea typeface="Arial Unicode MS" pitchFamily="34" charset="-122"/>
                          <a:cs typeface="Arial Unicode MS" pitchFamily="34" charset="-122"/>
                        </a:rPr>
                        <a:t>D2D LAN</a:t>
                      </a:r>
                      <a:endParaRPr lang="zh-CN" altLang="en-US" sz="1600" b="0" dirty="0">
                        <a:solidFill>
                          <a:srgbClr val="FF0000"/>
                        </a:solidFill>
                        <a:latin typeface="Arial Unicode MS" pitchFamily="34" charset="-122"/>
                        <a:ea typeface="Arial Unicode MS" pitchFamily="34" charset="-122"/>
                        <a:cs typeface="Arial Unicode MS"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rgbClr val="FF0000"/>
                          </a:solidFill>
                          <a:latin typeface="Arial Unicode MS" pitchFamily="34" charset="-122"/>
                          <a:ea typeface="Arial Unicode MS" pitchFamily="34" charset="-122"/>
                          <a:cs typeface="Arial Unicode MS" pitchFamily="34" charset="-122"/>
                        </a:rPr>
                        <a:t>Cellular</a:t>
                      </a:r>
                      <a:r>
                        <a:rPr lang="zh-CN" altLang="en-US" sz="1600" b="0" baseline="0" dirty="0" smtClean="0">
                          <a:solidFill>
                            <a:srgbClr val="FF0000"/>
                          </a:solidFill>
                          <a:latin typeface="Arial Unicode MS" pitchFamily="34" charset="-122"/>
                          <a:ea typeface="Arial Unicode MS" pitchFamily="34" charset="-122"/>
                          <a:cs typeface="Arial Unicode MS" pitchFamily="34" charset="-122"/>
                        </a:rPr>
                        <a:t> </a:t>
                      </a:r>
                      <a:r>
                        <a:rPr lang="en-US" altLang="zh-CN" sz="1600" b="0" baseline="0" dirty="0" smtClean="0">
                          <a:solidFill>
                            <a:srgbClr val="FF0000"/>
                          </a:solidFill>
                          <a:latin typeface="Arial Unicode MS" pitchFamily="34" charset="-122"/>
                          <a:ea typeface="Arial Unicode MS" pitchFamily="34" charset="-122"/>
                          <a:cs typeface="Arial Unicode MS" pitchFamily="34" charset="-122"/>
                        </a:rPr>
                        <a:t> +</a:t>
                      </a:r>
                      <a:r>
                        <a:rPr lang="en-US" altLang="zh-CN" sz="1600" b="0" dirty="0" smtClean="0">
                          <a:solidFill>
                            <a:srgbClr val="FF0000"/>
                          </a:solidFill>
                          <a:latin typeface="Arial Unicode MS" pitchFamily="34" charset="-122"/>
                          <a:ea typeface="Arial Unicode MS" pitchFamily="34" charset="-122"/>
                          <a:cs typeface="Arial Unicode MS" pitchFamily="34" charset="-122"/>
                        </a:rPr>
                        <a:t>Ad Hoc </a:t>
                      </a:r>
                      <a:endParaRPr lang="zh-CN" altLang="en-US" sz="1600" b="0" dirty="0">
                        <a:solidFill>
                          <a:srgbClr val="FF0000"/>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solidFill>
                            <a:srgbClr val="FF0000"/>
                          </a:solidFill>
                          <a:latin typeface="Arial Unicode MS" pitchFamily="34" charset="-122"/>
                          <a:ea typeface="Arial Unicode MS" pitchFamily="34" charset="-122"/>
                          <a:cs typeface="Arial Unicode MS" pitchFamily="34" charset="-122"/>
                        </a:rPr>
                        <a:t>Flexible</a:t>
                      </a:r>
                      <a:endParaRPr lang="zh-CN" altLang="en-US" sz="1600" b="0" dirty="0">
                        <a:solidFill>
                          <a:srgbClr val="FF0000"/>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smtClean="0">
                          <a:solidFill>
                            <a:srgbClr val="FF0000"/>
                          </a:solidFill>
                          <a:latin typeface="Arial Unicode MS" pitchFamily="34" charset="-122"/>
                          <a:ea typeface="Arial Unicode MS" pitchFamily="34" charset="-122"/>
                          <a:cs typeface="Arial Unicode MS" pitchFamily="34" charset="-122"/>
                        </a:rPr>
                        <a:t>Authorized</a:t>
                      </a:r>
                      <a:endParaRPr lang="zh-CN" altLang="en-US" sz="1600" b="0" dirty="0">
                        <a:solidFill>
                          <a:srgbClr val="FF0000"/>
                        </a:solidFill>
                        <a:latin typeface="Arial Unicode MS" pitchFamily="34" charset="-122"/>
                        <a:ea typeface="Arial Unicode MS" pitchFamily="34" charset="-122"/>
                        <a:cs typeface="Arial Unicode MS" pitchFamily="34" charset="-122"/>
                      </a:endParaRPr>
                    </a:p>
                  </a:txBody>
                  <a:tcPr/>
                </a:tc>
                <a:tc>
                  <a:txBody>
                    <a:bodyPr/>
                    <a:lstStyle/>
                    <a:p>
                      <a:pPr algn="ctr"/>
                      <a:r>
                        <a:rPr lang="en-US" altLang="zh-CN" sz="1600" b="0" dirty="0" err="1" smtClean="0">
                          <a:solidFill>
                            <a:srgbClr val="FF0000"/>
                          </a:solidFill>
                          <a:latin typeface="Arial Unicode MS" pitchFamily="34" charset="-122"/>
                          <a:ea typeface="Arial Unicode MS" pitchFamily="34" charset="-122"/>
                          <a:cs typeface="Arial Unicode MS" pitchFamily="34" charset="-122"/>
                        </a:rPr>
                        <a:t>QoS</a:t>
                      </a:r>
                      <a:r>
                        <a:rPr lang="zh-CN" altLang="en-US" sz="1600" b="0" dirty="0" smtClean="0">
                          <a:solidFill>
                            <a:srgbClr val="FF0000"/>
                          </a:solidFill>
                          <a:latin typeface="Arial Unicode MS" pitchFamily="34" charset="-122"/>
                          <a:ea typeface="Arial Unicode MS" pitchFamily="34" charset="-122"/>
                          <a:cs typeface="Arial Unicode MS" pitchFamily="34" charset="-122"/>
                        </a:rPr>
                        <a:t> </a:t>
                      </a:r>
                      <a:r>
                        <a:rPr lang="en-US" altLang="zh-CN" sz="1600" b="0" dirty="0" smtClean="0">
                          <a:solidFill>
                            <a:srgbClr val="FF0000"/>
                          </a:solidFill>
                          <a:latin typeface="Arial Unicode MS" pitchFamily="34" charset="-122"/>
                          <a:ea typeface="Arial Unicode MS" pitchFamily="34" charset="-122"/>
                          <a:cs typeface="Arial Unicode MS" pitchFamily="34" charset="-122"/>
                        </a:rPr>
                        <a:t>guaranteed</a:t>
                      </a:r>
                      <a:endParaRPr lang="zh-CN" altLang="en-US" sz="1600" b="0" dirty="0">
                        <a:solidFill>
                          <a:srgbClr val="FF0000"/>
                        </a:solidFill>
                        <a:latin typeface="Arial Unicode MS" pitchFamily="34" charset="-122"/>
                        <a:ea typeface="Arial Unicode MS" pitchFamily="34" charset="-122"/>
                        <a:cs typeface="Arial Unicode MS" pitchFamily="34" charset="-122"/>
                      </a:endParaRPr>
                    </a:p>
                  </a:txBody>
                  <a:tcPr/>
                </a:tc>
              </a:tr>
            </a:tbl>
          </a:graphicData>
        </a:graphic>
      </p:graphicFrame>
      <p:grpSp>
        <p:nvGrpSpPr>
          <p:cNvPr id="25" name="组合 327"/>
          <p:cNvGrpSpPr/>
          <p:nvPr/>
        </p:nvGrpSpPr>
        <p:grpSpPr>
          <a:xfrm>
            <a:off x="0" y="2846483"/>
            <a:ext cx="3991009" cy="2608022"/>
            <a:chOff x="0" y="3113442"/>
            <a:chExt cx="3991009" cy="2608022"/>
          </a:xfrm>
        </p:grpSpPr>
        <p:sp>
          <p:nvSpPr>
            <p:cNvPr id="185" name="TextBox 184"/>
            <p:cNvSpPr txBox="1"/>
            <p:nvPr/>
          </p:nvSpPr>
          <p:spPr>
            <a:xfrm>
              <a:off x="0" y="3166918"/>
              <a:ext cx="1442226"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altLang="zh-CN" sz="1800" dirty="0" smtClean="0">
                  <a:solidFill>
                    <a:srgbClr val="FF0000"/>
                  </a:solidFill>
                  <a:latin typeface="+mj-lt"/>
                  <a:ea typeface="华文仿宋" pitchFamily="2" charset="-122"/>
                  <a:cs typeface="Times New Roman" pitchFamily="18" charset="0"/>
                </a:rPr>
                <a:t>Smart-phones</a:t>
              </a:r>
              <a:r>
                <a:rPr lang="en-US" altLang="zh-CN" sz="1800" dirty="0" smtClean="0">
                  <a:latin typeface="+mj-lt"/>
                  <a:ea typeface="华文仿宋" pitchFamily="2" charset="-122"/>
                  <a:cs typeface="Times New Roman" pitchFamily="18" charset="0"/>
                </a:rPr>
                <a:t> and </a:t>
              </a:r>
              <a:r>
                <a:rPr lang="en-US" altLang="zh-CN" sz="1800" dirty="0" smtClean="0">
                  <a:solidFill>
                    <a:srgbClr val="FF0000"/>
                  </a:solidFill>
                  <a:latin typeface="+mj-lt"/>
                  <a:ea typeface="华文仿宋" pitchFamily="2" charset="-122"/>
                  <a:cs typeface="Times New Roman" pitchFamily="18" charset="0"/>
                </a:rPr>
                <a:t>data-service</a:t>
              </a:r>
              <a:r>
                <a:rPr lang="en-US" altLang="zh-CN" sz="1800" dirty="0" smtClean="0">
                  <a:latin typeface="+mj-lt"/>
                  <a:ea typeface="华文仿宋" pitchFamily="2" charset="-122"/>
                  <a:cs typeface="Times New Roman" pitchFamily="18" charset="0"/>
                </a:rPr>
                <a:t> based </a:t>
              </a:r>
              <a:r>
                <a:rPr lang="en-US" altLang="zh-CN" sz="1800" dirty="0" smtClean="0">
                  <a:solidFill>
                    <a:srgbClr val="FF0000"/>
                  </a:solidFill>
                  <a:latin typeface="+mj-lt"/>
                  <a:ea typeface="华文仿宋" pitchFamily="2" charset="-122"/>
                  <a:cs typeface="Times New Roman" pitchFamily="18" charset="0"/>
                </a:rPr>
                <a:t>mobile internet</a:t>
              </a:r>
            </a:p>
          </p:txBody>
        </p:sp>
        <p:pic>
          <p:nvPicPr>
            <p:cNvPr id="188" name="图片 2"/>
            <p:cNvPicPr>
              <a:picLocks noChangeAspect="1" noChangeArrowheads="1"/>
            </p:cNvPicPr>
            <p:nvPr/>
          </p:nvPicPr>
          <p:blipFill>
            <a:blip r:embed="rId11" cstate="print"/>
            <a:srcRect/>
            <a:stretch>
              <a:fillRect/>
            </a:stretch>
          </p:blipFill>
          <p:spPr bwMode="auto">
            <a:xfrm>
              <a:off x="1403649" y="3113442"/>
              <a:ext cx="2587360" cy="2608022"/>
            </a:xfrm>
            <a:prstGeom prst="rect">
              <a:avLst/>
            </a:prstGeom>
            <a:noFill/>
            <a:ln w="9525">
              <a:noFill/>
              <a:miter lim="800000"/>
              <a:headEnd/>
              <a:tailEnd/>
            </a:ln>
          </p:spPr>
        </p:pic>
      </p:grpSp>
      <p:sp>
        <p:nvSpPr>
          <p:cNvPr id="319" name="Freeform 136"/>
          <p:cNvSpPr>
            <a:spLocks noChangeAspect="1"/>
          </p:cNvSpPr>
          <p:nvPr/>
        </p:nvSpPr>
        <p:spPr bwMode="auto">
          <a:xfrm rot="2539968">
            <a:off x="3533929" y="3322280"/>
            <a:ext cx="1169047" cy="475401"/>
          </a:xfrm>
          <a:custGeom>
            <a:avLst/>
            <a:gdLst/>
            <a:ahLst/>
            <a:cxnLst>
              <a:cxn ang="0">
                <a:pos x="987" y="291"/>
              </a:cxn>
              <a:cxn ang="0">
                <a:pos x="783" y="0"/>
              </a:cxn>
              <a:cxn ang="0">
                <a:pos x="827" y="98"/>
              </a:cxn>
              <a:cxn ang="0">
                <a:pos x="814" y="117"/>
              </a:cxn>
              <a:cxn ang="0">
                <a:pos x="800" y="135"/>
              </a:cxn>
              <a:cxn ang="0">
                <a:pos x="786" y="152"/>
              </a:cxn>
              <a:cxn ang="0">
                <a:pos x="770" y="166"/>
              </a:cxn>
              <a:cxn ang="0">
                <a:pos x="755" y="182"/>
              </a:cxn>
              <a:cxn ang="0">
                <a:pos x="740" y="195"/>
              </a:cxn>
              <a:cxn ang="0">
                <a:pos x="723" y="207"/>
              </a:cxn>
              <a:cxn ang="0">
                <a:pos x="708" y="218"/>
              </a:cxn>
              <a:cxn ang="0">
                <a:pos x="681" y="230"/>
              </a:cxn>
              <a:cxn ang="0">
                <a:pos x="664" y="238"/>
              </a:cxn>
              <a:cxn ang="0">
                <a:pos x="648" y="244"/>
              </a:cxn>
              <a:cxn ang="0">
                <a:pos x="628" y="248"/>
              </a:cxn>
              <a:cxn ang="0">
                <a:pos x="610" y="253"/>
              </a:cxn>
              <a:cxn ang="0">
                <a:pos x="590" y="255"/>
              </a:cxn>
              <a:cxn ang="0">
                <a:pos x="571" y="257"/>
              </a:cxn>
              <a:cxn ang="0">
                <a:pos x="551" y="258"/>
              </a:cxn>
              <a:cxn ang="0">
                <a:pos x="531" y="256"/>
              </a:cxn>
              <a:cxn ang="0">
                <a:pos x="510" y="254"/>
              </a:cxn>
              <a:cxn ang="0">
                <a:pos x="490" y="251"/>
              </a:cxn>
              <a:cxn ang="0">
                <a:pos x="468" y="246"/>
              </a:cxn>
              <a:cxn ang="0">
                <a:pos x="400" y="226"/>
              </a:cxn>
              <a:cxn ang="0">
                <a:pos x="378" y="215"/>
              </a:cxn>
              <a:cxn ang="0">
                <a:pos x="355" y="204"/>
              </a:cxn>
              <a:cxn ang="0">
                <a:pos x="330" y="194"/>
              </a:cxn>
              <a:cxn ang="0">
                <a:pos x="307" y="179"/>
              </a:cxn>
              <a:cxn ang="0">
                <a:pos x="280" y="166"/>
              </a:cxn>
              <a:cxn ang="0">
                <a:pos x="255" y="150"/>
              </a:cxn>
              <a:cxn ang="0">
                <a:pos x="231" y="133"/>
              </a:cxn>
              <a:cxn ang="0">
                <a:pos x="205" y="115"/>
              </a:cxn>
              <a:cxn ang="0">
                <a:pos x="0" y="269"/>
              </a:cxn>
              <a:cxn ang="0">
                <a:pos x="27" y="300"/>
              </a:cxn>
              <a:cxn ang="0">
                <a:pos x="58" y="327"/>
              </a:cxn>
              <a:cxn ang="0">
                <a:pos x="87" y="354"/>
              </a:cxn>
              <a:cxn ang="0">
                <a:pos x="115" y="378"/>
              </a:cxn>
              <a:cxn ang="0">
                <a:pos x="146" y="400"/>
              </a:cxn>
              <a:cxn ang="0">
                <a:pos x="174" y="420"/>
              </a:cxn>
              <a:cxn ang="0">
                <a:pos x="203" y="436"/>
              </a:cxn>
              <a:cxn ang="0">
                <a:pos x="231" y="452"/>
              </a:cxn>
              <a:cxn ang="0">
                <a:pos x="261" y="466"/>
              </a:cxn>
              <a:cxn ang="0">
                <a:pos x="289" y="479"/>
              </a:cxn>
              <a:cxn ang="0">
                <a:pos x="332" y="491"/>
              </a:cxn>
              <a:cxn ang="0">
                <a:pos x="362" y="498"/>
              </a:cxn>
              <a:cxn ang="0">
                <a:pos x="390" y="502"/>
              </a:cxn>
              <a:cxn ang="0">
                <a:pos x="420" y="504"/>
              </a:cxn>
              <a:cxn ang="0">
                <a:pos x="449" y="505"/>
              </a:cxn>
              <a:cxn ang="0">
                <a:pos x="477" y="502"/>
              </a:cxn>
              <a:cxn ang="0">
                <a:pos x="507" y="499"/>
              </a:cxn>
              <a:cxn ang="0">
                <a:pos x="535" y="494"/>
              </a:cxn>
              <a:cxn ang="0">
                <a:pos x="563" y="485"/>
              </a:cxn>
              <a:cxn ang="0">
                <a:pos x="592" y="475"/>
              </a:cxn>
              <a:cxn ang="0">
                <a:pos x="621" y="463"/>
              </a:cxn>
              <a:cxn ang="0">
                <a:pos x="692" y="425"/>
              </a:cxn>
              <a:cxn ang="0">
                <a:pos x="722" y="404"/>
              </a:cxn>
              <a:cxn ang="0">
                <a:pos x="751" y="383"/>
              </a:cxn>
              <a:cxn ang="0">
                <a:pos x="780" y="358"/>
              </a:cxn>
              <a:cxn ang="0">
                <a:pos x="807" y="334"/>
              </a:cxn>
              <a:cxn ang="0">
                <a:pos x="836" y="307"/>
              </a:cxn>
              <a:cxn ang="0">
                <a:pos x="864" y="276"/>
              </a:cxn>
              <a:cxn ang="0">
                <a:pos x="893" y="245"/>
              </a:cxn>
              <a:cxn ang="0">
                <a:pos x="922" y="211"/>
              </a:cxn>
            </a:cxnLst>
            <a:rect l="0" t="0" r="r" b="b"/>
            <a:pathLst>
              <a:path w="1081" h="505">
                <a:moveTo>
                  <a:pt x="922" y="211"/>
                </a:moveTo>
                <a:lnTo>
                  <a:pt x="987" y="291"/>
                </a:lnTo>
                <a:lnTo>
                  <a:pt x="1081" y="21"/>
                </a:lnTo>
                <a:lnTo>
                  <a:pt x="783" y="0"/>
                </a:lnTo>
                <a:lnTo>
                  <a:pt x="834" y="88"/>
                </a:lnTo>
                <a:lnTo>
                  <a:pt x="827" y="98"/>
                </a:lnTo>
                <a:lnTo>
                  <a:pt x="821" y="108"/>
                </a:lnTo>
                <a:lnTo>
                  <a:pt x="814" y="117"/>
                </a:lnTo>
                <a:lnTo>
                  <a:pt x="807" y="126"/>
                </a:lnTo>
                <a:lnTo>
                  <a:pt x="800" y="135"/>
                </a:lnTo>
                <a:lnTo>
                  <a:pt x="793" y="143"/>
                </a:lnTo>
                <a:lnTo>
                  <a:pt x="786" y="152"/>
                </a:lnTo>
                <a:lnTo>
                  <a:pt x="778" y="160"/>
                </a:lnTo>
                <a:lnTo>
                  <a:pt x="770" y="166"/>
                </a:lnTo>
                <a:lnTo>
                  <a:pt x="762" y="173"/>
                </a:lnTo>
                <a:lnTo>
                  <a:pt x="755" y="182"/>
                </a:lnTo>
                <a:lnTo>
                  <a:pt x="746" y="189"/>
                </a:lnTo>
                <a:lnTo>
                  <a:pt x="740" y="195"/>
                </a:lnTo>
                <a:lnTo>
                  <a:pt x="732" y="200"/>
                </a:lnTo>
                <a:lnTo>
                  <a:pt x="723" y="207"/>
                </a:lnTo>
                <a:lnTo>
                  <a:pt x="714" y="212"/>
                </a:lnTo>
                <a:lnTo>
                  <a:pt x="708" y="218"/>
                </a:lnTo>
                <a:lnTo>
                  <a:pt x="691" y="227"/>
                </a:lnTo>
                <a:lnTo>
                  <a:pt x="681" y="230"/>
                </a:lnTo>
                <a:lnTo>
                  <a:pt x="673" y="235"/>
                </a:lnTo>
                <a:lnTo>
                  <a:pt x="664" y="238"/>
                </a:lnTo>
                <a:lnTo>
                  <a:pt x="655" y="240"/>
                </a:lnTo>
                <a:lnTo>
                  <a:pt x="648" y="244"/>
                </a:lnTo>
                <a:lnTo>
                  <a:pt x="636" y="246"/>
                </a:lnTo>
                <a:lnTo>
                  <a:pt x="628" y="248"/>
                </a:lnTo>
                <a:lnTo>
                  <a:pt x="619" y="252"/>
                </a:lnTo>
                <a:lnTo>
                  <a:pt x="610" y="253"/>
                </a:lnTo>
                <a:lnTo>
                  <a:pt x="599" y="255"/>
                </a:lnTo>
                <a:lnTo>
                  <a:pt x="590" y="255"/>
                </a:lnTo>
                <a:lnTo>
                  <a:pt x="580" y="256"/>
                </a:lnTo>
                <a:lnTo>
                  <a:pt x="571" y="257"/>
                </a:lnTo>
                <a:lnTo>
                  <a:pt x="562" y="258"/>
                </a:lnTo>
                <a:lnTo>
                  <a:pt x="551" y="258"/>
                </a:lnTo>
                <a:lnTo>
                  <a:pt x="540" y="257"/>
                </a:lnTo>
                <a:lnTo>
                  <a:pt x="531" y="256"/>
                </a:lnTo>
                <a:lnTo>
                  <a:pt x="520" y="256"/>
                </a:lnTo>
                <a:lnTo>
                  <a:pt x="510" y="254"/>
                </a:lnTo>
                <a:lnTo>
                  <a:pt x="499" y="253"/>
                </a:lnTo>
                <a:lnTo>
                  <a:pt x="490" y="251"/>
                </a:lnTo>
                <a:lnTo>
                  <a:pt x="478" y="249"/>
                </a:lnTo>
                <a:lnTo>
                  <a:pt x="468" y="246"/>
                </a:lnTo>
                <a:lnTo>
                  <a:pt x="456" y="244"/>
                </a:lnTo>
                <a:lnTo>
                  <a:pt x="400" y="226"/>
                </a:lnTo>
                <a:lnTo>
                  <a:pt x="389" y="221"/>
                </a:lnTo>
                <a:lnTo>
                  <a:pt x="378" y="215"/>
                </a:lnTo>
                <a:lnTo>
                  <a:pt x="365" y="211"/>
                </a:lnTo>
                <a:lnTo>
                  <a:pt x="355" y="204"/>
                </a:lnTo>
                <a:lnTo>
                  <a:pt x="342" y="200"/>
                </a:lnTo>
                <a:lnTo>
                  <a:pt x="330" y="194"/>
                </a:lnTo>
                <a:lnTo>
                  <a:pt x="319" y="187"/>
                </a:lnTo>
                <a:lnTo>
                  <a:pt x="307" y="179"/>
                </a:lnTo>
                <a:lnTo>
                  <a:pt x="293" y="173"/>
                </a:lnTo>
                <a:lnTo>
                  <a:pt x="280" y="166"/>
                </a:lnTo>
                <a:lnTo>
                  <a:pt x="269" y="157"/>
                </a:lnTo>
                <a:lnTo>
                  <a:pt x="255" y="150"/>
                </a:lnTo>
                <a:lnTo>
                  <a:pt x="243" y="140"/>
                </a:lnTo>
                <a:lnTo>
                  <a:pt x="231" y="133"/>
                </a:lnTo>
                <a:lnTo>
                  <a:pt x="218" y="125"/>
                </a:lnTo>
                <a:lnTo>
                  <a:pt x="205" y="115"/>
                </a:lnTo>
                <a:lnTo>
                  <a:pt x="326" y="306"/>
                </a:lnTo>
                <a:lnTo>
                  <a:pt x="0" y="269"/>
                </a:lnTo>
                <a:lnTo>
                  <a:pt x="15" y="285"/>
                </a:lnTo>
                <a:lnTo>
                  <a:pt x="27" y="300"/>
                </a:lnTo>
                <a:lnTo>
                  <a:pt x="42" y="314"/>
                </a:lnTo>
                <a:lnTo>
                  <a:pt x="58" y="327"/>
                </a:lnTo>
                <a:lnTo>
                  <a:pt x="71" y="342"/>
                </a:lnTo>
                <a:lnTo>
                  <a:pt x="87" y="354"/>
                </a:lnTo>
                <a:lnTo>
                  <a:pt x="101" y="366"/>
                </a:lnTo>
                <a:lnTo>
                  <a:pt x="115" y="378"/>
                </a:lnTo>
                <a:lnTo>
                  <a:pt x="130" y="389"/>
                </a:lnTo>
                <a:lnTo>
                  <a:pt x="146" y="400"/>
                </a:lnTo>
                <a:lnTo>
                  <a:pt x="159" y="409"/>
                </a:lnTo>
                <a:lnTo>
                  <a:pt x="174" y="420"/>
                </a:lnTo>
                <a:lnTo>
                  <a:pt x="189" y="429"/>
                </a:lnTo>
                <a:lnTo>
                  <a:pt x="203" y="436"/>
                </a:lnTo>
                <a:lnTo>
                  <a:pt x="217" y="445"/>
                </a:lnTo>
                <a:lnTo>
                  <a:pt x="231" y="452"/>
                </a:lnTo>
                <a:lnTo>
                  <a:pt x="246" y="459"/>
                </a:lnTo>
                <a:lnTo>
                  <a:pt x="261" y="466"/>
                </a:lnTo>
                <a:lnTo>
                  <a:pt x="276" y="473"/>
                </a:lnTo>
                <a:lnTo>
                  <a:pt x="289" y="479"/>
                </a:lnTo>
                <a:lnTo>
                  <a:pt x="318" y="488"/>
                </a:lnTo>
                <a:lnTo>
                  <a:pt x="332" y="491"/>
                </a:lnTo>
                <a:lnTo>
                  <a:pt x="349" y="495"/>
                </a:lnTo>
                <a:lnTo>
                  <a:pt x="362" y="498"/>
                </a:lnTo>
                <a:lnTo>
                  <a:pt x="377" y="500"/>
                </a:lnTo>
                <a:lnTo>
                  <a:pt x="390" y="502"/>
                </a:lnTo>
                <a:lnTo>
                  <a:pt x="406" y="503"/>
                </a:lnTo>
                <a:lnTo>
                  <a:pt x="420" y="504"/>
                </a:lnTo>
                <a:lnTo>
                  <a:pt x="433" y="505"/>
                </a:lnTo>
                <a:lnTo>
                  <a:pt x="449" y="505"/>
                </a:lnTo>
                <a:lnTo>
                  <a:pt x="464" y="504"/>
                </a:lnTo>
                <a:lnTo>
                  <a:pt x="477" y="502"/>
                </a:lnTo>
                <a:lnTo>
                  <a:pt x="491" y="501"/>
                </a:lnTo>
                <a:lnTo>
                  <a:pt x="507" y="499"/>
                </a:lnTo>
                <a:lnTo>
                  <a:pt x="520" y="495"/>
                </a:lnTo>
                <a:lnTo>
                  <a:pt x="535" y="494"/>
                </a:lnTo>
                <a:lnTo>
                  <a:pt x="551" y="490"/>
                </a:lnTo>
                <a:lnTo>
                  <a:pt x="563" y="485"/>
                </a:lnTo>
                <a:lnTo>
                  <a:pt x="579" y="479"/>
                </a:lnTo>
                <a:lnTo>
                  <a:pt x="592" y="475"/>
                </a:lnTo>
                <a:lnTo>
                  <a:pt x="606" y="468"/>
                </a:lnTo>
                <a:lnTo>
                  <a:pt x="621" y="463"/>
                </a:lnTo>
                <a:lnTo>
                  <a:pt x="635" y="457"/>
                </a:lnTo>
                <a:lnTo>
                  <a:pt x="692" y="425"/>
                </a:lnTo>
                <a:lnTo>
                  <a:pt x="708" y="414"/>
                </a:lnTo>
                <a:lnTo>
                  <a:pt x="722" y="404"/>
                </a:lnTo>
                <a:lnTo>
                  <a:pt x="735" y="394"/>
                </a:lnTo>
                <a:lnTo>
                  <a:pt x="751" y="383"/>
                </a:lnTo>
                <a:lnTo>
                  <a:pt x="765" y="371"/>
                </a:lnTo>
                <a:lnTo>
                  <a:pt x="780" y="358"/>
                </a:lnTo>
                <a:lnTo>
                  <a:pt x="793" y="347"/>
                </a:lnTo>
                <a:lnTo>
                  <a:pt x="807" y="334"/>
                </a:lnTo>
                <a:lnTo>
                  <a:pt x="820" y="321"/>
                </a:lnTo>
                <a:lnTo>
                  <a:pt x="836" y="307"/>
                </a:lnTo>
                <a:lnTo>
                  <a:pt x="850" y="293"/>
                </a:lnTo>
                <a:lnTo>
                  <a:pt x="864" y="276"/>
                </a:lnTo>
                <a:lnTo>
                  <a:pt x="878" y="262"/>
                </a:lnTo>
                <a:lnTo>
                  <a:pt x="893" y="245"/>
                </a:lnTo>
                <a:lnTo>
                  <a:pt x="907" y="228"/>
                </a:lnTo>
                <a:lnTo>
                  <a:pt x="922" y="211"/>
                </a:lnTo>
              </a:path>
            </a:pathLst>
          </a:custGeom>
          <a:gradFill rotWithShape="0">
            <a:gsLst>
              <a:gs pos="0">
                <a:srgbClr val="ABC7FF"/>
              </a:gs>
              <a:gs pos="100000">
                <a:srgbClr val="FFFFFF"/>
              </a:gs>
            </a:gsLst>
            <a:lin ang="5400000" scaled="1"/>
          </a:gradFill>
          <a:ln w="12700" cap="rnd" cmpd="sng">
            <a:solidFill>
              <a:schemeClr val="bg2"/>
            </a:solidFill>
            <a:prstDash val="solid"/>
            <a:round/>
            <a:headEnd type="none" w="sm" len="sm"/>
            <a:tailEnd type="none" w="sm" len="sm"/>
          </a:ln>
          <a:effectLst/>
        </p:spPr>
        <p:txBody>
          <a:bodyPr/>
          <a:lstStyle/>
          <a:p>
            <a:endParaRPr lang="zh-CN" altLang="en-US"/>
          </a:p>
        </p:txBody>
      </p:sp>
      <p:grpSp>
        <p:nvGrpSpPr>
          <p:cNvPr id="26" name="组合 326"/>
          <p:cNvGrpSpPr/>
          <p:nvPr/>
        </p:nvGrpSpPr>
        <p:grpSpPr>
          <a:xfrm>
            <a:off x="6300192" y="2295535"/>
            <a:ext cx="2587360" cy="2141577"/>
            <a:chOff x="-1293680" y="196270"/>
            <a:chExt cx="2587360" cy="2141577"/>
          </a:xfrm>
        </p:grpSpPr>
        <p:sp>
          <p:nvSpPr>
            <p:cNvPr id="315" name="TextBox 314"/>
            <p:cNvSpPr txBox="1"/>
            <p:nvPr/>
          </p:nvSpPr>
          <p:spPr>
            <a:xfrm>
              <a:off x="-1188640" y="2060848"/>
              <a:ext cx="2292988"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1200" dirty="0" smtClean="0"/>
                <a:t>Wireless Mesh</a:t>
              </a:r>
              <a:endParaRPr lang="zh-CN" altLang="en-US" sz="1200" dirty="0"/>
            </a:p>
          </p:txBody>
        </p:sp>
        <p:pic>
          <p:nvPicPr>
            <p:cNvPr id="320" name="图片 319" descr="Mesh.bmp"/>
            <p:cNvPicPr>
              <a:picLocks noChangeAspect="1"/>
            </p:cNvPicPr>
            <p:nvPr/>
          </p:nvPicPr>
          <p:blipFill>
            <a:blip r:embed="rId12" cstate="print"/>
            <a:stretch>
              <a:fillRect/>
            </a:stretch>
          </p:blipFill>
          <p:spPr>
            <a:xfrm>
              <a:off x="-1293680" y="196270"/>
              <a:ext cx="2587360" cy="2017875"/>
            </a:xfrm>
            <a:prstGeom prst="rect">
              <a:avLst/>
            </a:prstGeom>
            <a:ln>
              <a:noFill/>
            </a:ln>
            <a:effectLst>
              <a:softEdge rad="112500"/>
            </a:effectLst>
          </p:spPr>
        </p:pic>
      </p:grpSp>
      <p:sp>
        <p:nvSpPr>
          <p:cNvPr id="321" name="TextBox 320"/>
          <p:cNvSpPr txBox="1"/>
          <p:nvPr/>
        </p:nvSpPr>
        <p:spPr>
          <a:xfrm>
            <a:off x="497112" y="3999878"/>
            <a:ext cx="836116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2400" dirty="0" smtClean="0">
                <a:solidFill>
                  <a:srgbClr val="FF0000"/>
                </a:solidFill>
                <a:latin typeface="+mj-lt"/>
                <a:ea typeface="华文仿宋" pitchFamily="2" charset="-122"/>
                <a:cs typeface="Times New Roman" pitchFamily="18" charset="0"/>
              </a:rPr>
              <a:t>D2D</a:t>
            </a:r>
            <a:r>
              <a:rPr lang="zh-CN" altLang="en-US" sz="2400" dirty="0">
                <a:solidFill>
                  <a:srgbClr val="FF0000"/>
                </a:solidFill>
                <a:latin typeface="+mj-lt"/>
                <a:ea typeface="华文仿宋" pitchFamily="2" charset="-122"/>
                <a:cs typeface="Times New Roman" pitchFamily="18" charset="0"/>
              </a:rPr>
              <a:t> </a:t>
            </a:r>
            <a:r>
              <a:rPr lang="en-US" altLang="zh-CN" sz="2400" dirty="0" smtClean="0">
                <a:solidFill>
                  <a:srgbClr val="FF0000"/>
                </a:solidFill>
                <a:latin typeface="+mj-lt"/>
                <a:ea typeface="华文仿宋" pitchFamily="2" charset="-122"/>
                <a:cs typeface="Times New Roman" pitchFamily="18" charset="0"/>
              </a:rPr>
              <a:t>LAN</a:t>
            </a:r>
          </a:p>
          <a:p>
            <a:pPr marL="457200" indent="-457200" algn="just">
              <a:buFont typeface="+mj-lt"/>
              <a:buAutoNum type="arabicPeriod"/>
            </a:pPr>
            <a:r>
              <a:rPr lang="en-US" altLang="zh-CN" dirty="0" smtClean="0">
                <a:solidFill>
                  <a:srgbClr val="FF0000"/>
                </a:solidFill>
                <a:latin typeface="+mj-lt"/>
                <a:ea typeface="华文仿宋" pitchFamily="2" charset="-122"/>
                <a:cs typeface="Times New Roman" pitchFamily="18" charset="0"/>
              </a:rPr>
              <a:t>UEs can be connected in an Ad-hoc</a:t>
            </a:r>
            <a:r>
              <a:rPr lang="zh-CN" altLang="en-US" dirty="0" smtClean="0">
                <a:solidFill>
                  <a:srgbClr val="FF0000"/>
                </a:solidFill>
                <a:latin typeface="+mj-lt"/>
                <a:ea typeface="华文仿宋" pitchFamily="2" charset="-122"/>
                <a:cs typeface="Times New Roman" pitchFamily="18" charset="0"/>
              </a:rPr>
              <a:t> </a:t>
            </a:r>
            <a:r>
              <a:rPr lang="en-US" altLang="zh-CN" dirty="0" smtClean="0">
                <a:solidFill>
                  <a:srgbClr val="FF0000"/>
                </a:solidFill>
                <a:latin typeface="+mj-lt"/>
                <a:ea typeface="华文仿宋" pitchFamily="2" charset="-122"/>
                <a:cs typeface="Times New Roman" pitchFamily="18" charset="0"/>
              </a:rPr>
              <a:t>way and use cellular frequency with guaranteed </a:t>
            </a:r>
            <a:r>
              <a:rPr lang="en-US" altLang="zh-CN" dirty="0" err="1" smtClean="0">
                <a:solidFill>
                  <a:srgbClr val="FF0000"/>
                </a:solidFill>
                <a:latin typeface="+mj-lt"/>
                <a:ea typeface="华文仿宋" pitchFamily="2" charset="-122"/>
                <a:cs typeface="Times New Roman" pitchFamily="18" charset="0"/>
              </a:rPr>
              <a:t>QoS</a:t>
            </a:r>
            <a:endParaRPr lang="en-US" altLang="zh-CN" dirty="0" smtClean="0">
              <a:solidFill>
                <a:srgbClr val="FF0000"/>
              </a:solidFill>
              <a:latin typeface="+mj-lt"/>
              <a:ea typeface="华文仿宋" pitchFamily="2" charset="-122"/>
              <a:cs typeface="Times New Roman" pitchFamily="18" charset="0"/>
            </a:endParaRPr>
          </a:p>
          <a:p>
            <a:pPr marL="457200" indent="-457200" algn="just">
              <a:buFont typeface="+mj-ea"/>
              <a:buAutoNum type="arabicPeriod"/>
            </a:pPr>
            <a:r>
              <a:rPr lang="en-US" altLang="zh-CN" dirty="0" smtClean="0">
                <a:solidFill>
                  <a:srgbClr val="FF0000"/>
                </a:solidFill>
                <a:latin typeface="+mj-lt"/>
                <a:ea typeface="华文仿宋" pitchFamily="2" charset="-122"/>
                <a:cs typeface="Times New Roman" pitchFamily="18" charset="0"/>
              </a:rPr>
              <a:t>Create new services for operators and vendors</a:t>
            </a:r>
          </a:p>
          <a:p>
            <a:pPr marL="457200" indent="-457200" algn="just">
              <a:buFont typeface="+mj-ea"/>
              <a:buAutoNum type="arabicPeriod"/>
            </a:pPr>
            <a:r>
              <a:rPr lang="en-US" altLang="zh-CN" dirty="0" smtClean="0">
                <a:solidFill>
                  <a:srgbClr val="FF0000"/>
                </a:solidFill>
                <a:latin typeface="+mj-lt"/>
                <a:ea typeface="华文仿宋" pitchFamily="2" charset="-122"/>
                <a:cs typeface="Times New Roman" pitchFamily="18" charset="0"/>
              </a:rPr>
              <a:t>Expand to many other areas</a:t>
            </a:r>
            <a:endParaRPr lang="zh-CN" altLang="en-US" dirty="0">
              <a:solidFill>
                <a:schemeClr val="tx1"/>
              </a:solidFill>
              <a:latin typeface="+mj-lt"/>
              <a:ea typeface="华文仿宋" pitchFamily="2" charset="-122"/>
              <a:cs typeface="Times New Roman" pitchFamily="18" charset="0"/>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advTm="77968"/>
    </mc:Choice>
    <mc:Fallback>
      <p:transition advTm="77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srcRect/>
          <a:stretch>
            <a:fillRect/>
          </a:stretch>
        </p:blipFill>
        <p:spPr bwMode="auto">
          <a:xfrm>
            <a:off x="-32" y="1714488"/>
            <a:ext cx="2173287" cy="3521075"/>
          </a:xfrm>
          <a:prstGeom prst="rect">
            <a:avLst/>
          </a:prstGeom>
          <a:noFill/>
          <a:ln w="9525">
            <a:noFill/>
            <a:miter lim="800000"/>
            <a:headEnd/>
            <a:tailEnd/>
          </a:ln>
          <a:effectLst/>
        </p:spPr>
      </p:pic>
      <p:pic>
        <p:nvPicPr>
          <p:cNvPr id="9" name="Picture 2"/>
          <p:cNvPicPr>
            <a:picLocks noChangeAspect="1" noChangeArrowheads="1"/>
          </p:cNvPicPr>
          <p:nvPr/>
        </p:nvPicPr>
        <p:blipFill>
          <a:blip r:embed="rId4"/>
          <a:srcRect/>
          <a:stretch>
            <a:fillRect/>
          </a:stretch>
        </p:blipFill>
        <p:spPr bwMode="auto">
          <a:xfrm>
            <a:off x="2959105" y="1643050"/>
            <a:ext cx="2398713" cy="3825875"/>
          </a:xfrm>
          <a:prstGeom prst="rect">
            <a:avLst/>
          </a:prstGeom>
          <a:noFill/>
          <a:ln w="9525">
            <a:noFill/>
            <a:miter lim="800000"/>
            <a:headEnd/>
            <a:tailEnd/>
          </a:ln>
          <a:effectLst/>
        </p:spPr>
      </p:pic>
      <p:pic>
        <p:nvPicPr>
          <p:cNvPr id="10" name="Picture 3"/>
          <p:cNvPicPr>
            <a:picLocks noChangeAspect="1" noChangeArrowheads="1"/>
          </p:cNvPicPr>
          <p:nvPr/>
        </p:nvPicPr>
        <p:blipFill>
          <a:blip r:embed="rId5"/>
          <a:srcRect/>
          <a:stretch>
            <a:fillRect/>
          </a:stretch>
        </p:blipFill>
        <p:spPr bwMode="auto">
          <a:xfrm>
            <a:off x="5749903" y="1428736"/>
            <a:ext cx="3216275" cy="4337050"/>
          </a:xfrm>
          <a:prstGeom prst="rect">
            <a:avLst/>
          </a:prstGeom>
          <a:noFill/>
          <a:ln w="9525">
            <a:noFill/>
            <a:miter lim="800000"/>
            <a:headEnd/>
            <a:tailEnd/>
          </a:ln>
          <a:effectLst/>
        </p:spPr>
      </p:pic>
      <p:grpSp>
        <p:nvGrpSpPr>
          <p:cNvPr id="4" name="Group 4"/>
          <p:cNvGrpSpPr>
            <a:grpSpLocks/>
          </p:cNvGrpSpPr>
          <p:nvPr/>
        </p:nvGrpSpPr>
        <p:grpSpPr bwMode="auto">
          <a:xfrm>
            <a:off x="71406" y="3857628"/>
            <a:ext cx="8678893" cy="1422400"/>
            <a:chOff x="204" y="3067"/>
            <a:chExt cx="5262" cy="896"/>
          </a:xfrm>
          <a:solidFill>
            <a:srgbClr val="FF0000">
              <a:alpha val="23000"/>
            </a:srgbClr>
          </a:solidFill>
          <a:effectLst>
            <a:outerShdw blurRad="50800" dist="50800" dir="5400000" algn="ctr" rotWithShape="0">
              <a:srgbClr val="000000">
                <a:alpha val="0"/>
              </a:srgbClr>
            </a:outerShdw>
          </a:effectLst>
        </p:grpSpPr>
        <p:sp>
          <p:nvSpPr>
            <p:cNvPr id="5" name="AutoShape 5"/>
            <p:cNvSpPr>
              <a:spLocks noChangeArrowheads="1"/>
            </p:cNvSpPr>
            <p:nvPr/>
          </p:nvSpPr>
          <p:spPr bwMode="auto">
            <a:xfrm>
              <a:off x="204"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sp>
          <p:nvSpPr>
            <p:cNvPr id="6" name="AutoShape 6"/>
            <p:cNvSpPr>
              <a:spLocks noChangeArrowheads="1"/>
            </p:cNvSpPr>
            <p:nvPr/>
          </p:nvSpPr>
          <p:spPr bwMode="auto">
            <a:xfrm>
              <a:off x="1837"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sp>
          <p:nvSpPr>
            <p:cNvPr id="7" name="AutoShape 7"/>
            <p:cNvSpPr>
              <a:spLocks noChangeArrowheads="1"/>
            </p:cNvSpPr>
            <p:nvPr/>
          </p:nvSpPr>
          <p:spPr bwMode="auto">
            <a:xfrm>
              <a:off x="3470"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grpSp>
      <p:sp>
        <p:nvSpPr>
          <p:cNvPr id="11" name="Rectangle 2"/>
          <p:cNvSpPr txBox="1">
            <a:spLocks/>
          </p:cNvSpPr>
          <p:nvPr/>
        </p:nvSpPr>
        <p:spPr>
          <a:xfrm>
            <a:off x="392113" y="260648"/>
            <a:ext cx="8359775" cy="557213"/>
          </a:xfrm>
          <a:prstGeom prst="rect">
            <a:avLst/>
          </a:prstGeom>
        </p:spPr>
        <p:txBody>
          <a:bodyPr/>
          <a:lstStyle/>
          <a:p>
            <a:pPr marL="0" marR="0" indent="0" algn="ctr" defTabSz="914400" eaLnBrk="0" latinLnBrk="0" hangingPunct="0">
              <a:lnSpc>
                <a:spcPct val="100000"/>
              </a:lnSpc>
              <a:buClrTx/>
              <a:buSzTx/>
              <a:buFontTx/>
              <a:buNone/>
              <a:tabLst/>
              <a:defRPr/>
            </a:pPr>
            <a:r>
              <a:rPr lang="en-US" altLang="zh-CN" sz="3200" dirty="0" smtClean="0">
                <a:solidFill>
                  <a:srgbClr val="0070C0"/>
                </a:solidFill>
                <a:latin typeface="+mj-lt"/>
                <a:ea typeface="黑体" pitchFamily="2" charset="-122"/>
                <a:cs typeface="+mj-cs"/>
              </a:rPr>
              <a:t>D2D LAN Roadmap</a:t>
            </a:r>
            <a:endParaRPr lang="en-US" altLang="zh-CN" sz="3200" dirty="0">
              <a:solidFill>
                <a:srgbClr val="0070C0"/>
              </a:solidFill>
              <a:latin typeface="+mj-lt"/>
              <a:ea typeface="黑体" pitchFamily="2" charset="-122"/>
              <a:cs typeface="+mj-cs"/>
            </a:endParaRPr>
          </a:p>
        </p:txBody>
      </p:sp>
      <p:sp>
        <p:nvSpPr>
          <p:cNvPr id="13" name="TextBox 12"/>
          <p:cNvSpPr txBox="1"/>
          <p:nvPr/>
        </p:nvSpPr>
        <p:spPr>
          <a:xfrm>
            <a:off x="807037" y="6315038"/>
            <a:ext cx="2193327" cy="400110"/>
          </a:xfrm>
          <a:prstGeom prst="rect">
            <a:avLst/>
          </a:prstGeom>
          <a:noFill/>
        </p:spPr>
        <p:txBody>
          <a:bodyPr wrap="square" rtlCol="0">
            <a:spAutoFit/>
          </a:bodyPr>
          <a:lstStyle/>
          <a:p>
            <a:r>
              <a:rPr lang="en-US" altLang="zh-CN" dirty="0" smtClean="0"/>
              <a:t>Source</a:t>
            </a:r>
            <a:r>
              <a:rPr lang="zh-CN" altLang="en-US" dirty="0" smtClean="0"/>
              <a:t>：</a:t>
            </a:r>
            <a:r>
              <a:rPr lang="en-US" altLang="zh-CN" dirty="0" smtClean="0"/>
              <a:t>Intel</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28625" y="192654"/>
            <a:ext cx="8537576" cy="50004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algn="ctr"/>
            <a:r>
              <a:rPr lang="en-US" altLang="zh-CN" sz="3200" dirty="0" smtClean="0">
                <a:solidFill>
                  <a:srgbClr val="0070C0"/>
                </a:solidFill>
                <a:latin typeface="+mj-lt"/>
                <a:ea typeface="黑体" pitchFamily="2" charset="-122"/>
                <a:cs typeface="+mj-cs"/>
              </a:rPr>
              <a:t>D2D LAN Protocol</a:t>
            </a:r>
            <a:endParaRPr lang="zh-CN" altLang="en-US" sz="3200" dirty="0" smtClean="0">
              <a:solidFill>
                <a:srgbClr val="0070C0"/>
              </a:solidFill>
              <a:latin typeface="+mj-lt"/>
              <a:ea typeface="黑体" pitchFamily="2" charset="-122"/>
              <a:cs typeface="+mj-cs"/>
            </a:endParaRPr>
          </a:p>
        </p:txBody>
      </p:sp>
      <p:sp>
        <p:nvSpPr>
          <p:cNvPr id="7" name="标题 1"/>
          <p:cNvSpPr>
            <a:spLocks noGrp="1"/>
          </p:cNvSpPr>
          <p:nvPr>
            <p:ph type="title"/>
          </p:nvPr>
        </p:nvSpPr>
        <p:spPr>
          <a:xfrm>
            <a:off x="429475" y="646491"/>
            <a:ext cx="4143404" cy="600288"/>
          </a:xfrm>
        </p:spPr>
        <p:style>
          <a:lnRef idx="2">
            <a:schemeClr val="accent3"/>
          </a:lnRef>
          <a:fillRef idx="1">
            <a:schemeClr val="lt1"/>
          </a:fillRef>
          <a:effectRef idx="0">
            <a:schemeClr val="accent3"/>
          </a:effectRef>
          <a:fontRef idx="minor">
            <a:schemeClr val="dk1"/>
          </a:fontRef>
        </p:style>
        <p:txBody>
          <a:bodyPr/>
          <a:lstStyle/>
          <a:p>
            <a:r>
              <a:rPr lang="en-US" altLang="zh-CN" sz="2800" dirty="0" smtClean="0">
                <a:solidFill>
                  <a:srgbClr val="0066FF"/>
                </a:solidFill>
                <a:latin typeface="+mj-lt"/>
                <a:ea typeface="华文仿宋" pitchFamily="2" charset="-122"/>
              </a:rPr>
              <a:t>D2D LAN System</a:t>
            </a:r>
            <a:endParaRPr lang="zh-CN" altLang="en-US" sz="2800" dirty="0">
              <a:solidFill>
                <a:srgbClr val="0066FF"/>
              </a:solidFill>
              <a:latin typeface="+mj-lt"/>
              <a:ea typeface="华文仿宋" pitchFamily="2" charset="-122"/>
            </a:endParaRPr>
          </a:p>
        </p:txBody>
      </p:sp>
      <p:grpSp>
        <p:nvGrpSpPr>
          <p:cNvPr id="98" name="组合 97"/>
          <p:cNvGrpSpPr/>
          <p:nvPr/>
        </p:nvGrpSpPr>
        <p:grpSpPr>
          <a:xfrm>
            <a:off x="142844" y="1246779"/>
            <a:ext cx="4071538" cy="5134549"/>
            <a:chOff x="500462" y="1151971"/>
            <a:chExt cx="4071538" cy="5134549"/>
          </a:xfrm>
        </p:grpSpPr>
        <p:sp>
          <p:nvSpPr>
            <p:cNvPr id="99" name="AutoShape 5"/>
            <p:cNvSpPr>
              <a:spLocks noChangeArrowheads="1"/>
            </p:cNvSpPr>
            <p:nvPr/>
          </p:nvSpPr>
          <p:spPr bwMode="auto">
            <a:xfrm>
              <a:off x="787093" y="2579447"/>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100" name="AutoShape 9"/>
            <p:cNvSpPr>
              <a:spLocks noChangeArrowheads="1"/>
            </p:cNvSpPr>
            <p:nvPr/>
          </p:nvSpPr>
          <p:spPr bwMode="auto">
            <a:xfrm>
              <a:off x="2340954" y="3470177"/>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101" name="AutoShape 12"/>
            <p:cNvSpPr>
              <a:spLocks noChangeArrowheads="1"/>
            </p:cNvSpPr>
            <p:nvPr/>
          </p:nvSpPr>
          <p:spPr bwMode="auto">
            <a:xfrm>
              <a:off x="785786" y="4360909"/>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102" name="Object 16"/>
            <p:cNvGraphicFramePr>
              <a:graphicFrameLocks noChangeAspect="1"/>
            </p:cNvGraphicFramePr>
            <p:nvPr/>
          </p:nvGraphicFramePr>
          <p:xfrm>
            <a:off x="1714550" y="2894493"/>
            <a:ext cx="231814" cy="646610"/>
          </p:xfrm>
          <a:graphic>
            <a:graphicData uri="http://schemas.openxmlformats.org/presentationml/2006/ole">
              <p:oleObj spid="_x0000_s75137" name="Visio" r:id="rId4" imgW="450215" imgH="1276350" progId="">
                <p:embed/>
              </p:oleObj>
            </a:graphicData>
          </a:graphic>
        </p:graphicFrame>
        <p:graphicFrame>
          <p:nvGraphicFramePr>
            <p:cNvPr id="103" name="Object 17"/>
            <p:cNvGraphicFramePr>
              <a:graphicFrameLocks noChangeAspect="1"/>
            </p:cNvGraphicFramePr>
            <p:nvPr/>
          </p:nvGraphicFramePr>
          <p:xfrm>
            <a:off x="3280045" y="3783391"/>
            <a:ext cx="233318" cy="649637"/>
          </p:xfrm>
          <a:graphic>
            <a:graphicData uri="http://schemas.openxmlformats.org/presentationml/2006/ole">
              <p:oleObj spid="_x0000_s75138" name="Visio" r:id="rId5" imgW="468487" imgH="1294448" progId="">
                <p:embed/>
              </p:oleObj>
            </a:graphicData>
          </a:graphic>
        </p:graphicFrame>
        <p:graphicFrame>
          <p:nvGraphicFramePr>
            <p:cNvPr id="104" name="Object 18"/>
            <p:cNvGraphicFramePr>
              <a:graphicFrameLocks noChangeAspect="1"/>
            </p:cNvGraphicFramePr>
            <p:nvPr/>
          </p:nvGraphicFramePr>
          <p:xfrm>
            <a:off x="1714550" y="4675317"/>
            <a:ext cx="231814" cy="648122"/>
          </p:xfrm>
          <a:graphic>
            <a:graphicData uri="http://schemas.openxmlformats.org/presentationml/2006/ole">
              <p:oleObj spid="_x0000_s75139" name="Visio" r:id="rId6" imgW="450215" imgH="1276350" progId="">
                <p:embed/>
              </p:oleObj>
            </a:graphicData>
          </a:graphic>
        </p:graphicFrame>
        <p:graphicFrame>
          <p:nvGraphicFramePr>
            <p:cNvPr id="105" name="Object 22"/>
            <p:cNvGraphicFramePr>
              <a:graphicFrameLocks noChangeAspect="1"/>
            </p:cNvGraphicFramePr>
            <p:nvPr/>
          </p:nvGraphicFramePr>
          <p:xfrm>
            <a:off x="1714550" y="3690013"/>
            <a:ext cx="368731" cy="356891"/>
          </p:xfrm>
          <a:graphic>
            <a:graphicData uri="http://schemas.openxmlformats.org/presentationml/2006/ole">
              <p:oleObj spid="_x0000_s75140" name="Visio" r:id="rId7" imgW="586740" imgH="591502" progId="">
                <p:embed/>
              </p:oleObj>
            </a:graphicData>
          </a:graphic>
        </p:graphicFrame>
        <p:graphicFrame>
          <p:nvGraphicFramePr>
            <p:cNvPr id="106" name="Object 22"/>
            <p:cNvGraphicFramePr>
              <a:graphicFrameLocks noChangeAspect="1"/>
            </p:cNvGraphicFramePr>
            <p:nvPr/>
          </p:nvGraphicFramePr>
          <p:xfrm>
            <a:off x="2505225" y="3868462"/>
            <a:ext cx="368731" cy="356891"/>
          </p:xfrm>
          <a:graphic>
            <a:graphicData uri="http://schemas.openxmlformats.org/presentationml/2006/ole">
              <p:oleObj spid="_x0000_s75141" name="Visio" r:id="rId8" imgW="586740" imgH="591502" progId="">
                <p:embed/>
              </p:oleObj>
            </a:graphicData>
          </a:graphic>
        </p:graphicFrame>
        <p:graphicFrame>
          <p:nvGraphicFramePr>
            <p:cNvPr id="107" name="Object 22"/>
            <p:cNvGraphicFramePr>
              <a:graphicFrameLocks noChangeAspect="1"/>
            </p:cNvGraphicFramePr>
            <p:nvPr/>
          </p:nvGraphicFramePr>
          <p:xfrm>
            <a:off x="3136895" y="4317224"/>
            <a:ext cx="368731" cy="356891"/>
          </p:xfrm>
          <a:graphic>
            <a:graphicData uri="http://schemas.openxmlformats.org/presentationml/2006/ole">
              <p:oleObj spid="_x0000_s75142" name="Visio" r:id="rId9" imgW="586740" imgH="591502" progId="">
                <p:embed/>
              </p:oleObj>
            </a:graphicData>
          </a:graphic>
        </p:graphicFrame>
        <p:graphicFrame>
          <p:nvGraphicFramePr>
            <p:cNvPr id="108" name="Object 21"/>
            <p:cNvGraphicFramePr>
              <a:graphicFrameLocks noChangeAspect="1"/>
            </p:cNvGraphicFramePr>
            <p:nvPr/>
          </p:nvGraphicFramePr>
          <p:xfrm>
            <a:off x="2340954" y="4887584"/>
            <a:ext cx="368352" cy="357733"/>
          </p:xfrm>
          <a:graphic>
            <a:graphicData uri="http://schemas.openxmlformats.org/presentationml/2006/ole">
              <p:oleObj spid="_x0000_s75143" name="Visio" r:id="rId10" imgW="586740" imgH="591502" progId="">
                <p:embed/>
              </p:oleObj>
            </a:graphicData>
          </a:graphic>
        </p:graphicFrame>
        <p:sp>
          <p:nvSpPr>
            <p:cNvPr id="109" name="Text Box 28"/>
            <p:cNvSpPr txBox="1">
              <a:spLocks noChangeArrowheads="1"/>
            </p:cNvSpPr>
            <p:nvPr/>
          </p:nvSpPr>
          <p:spPr bwMode="auto">
            <a:xfrm>
              <a:off x="2857488" y="4698496"/>
              <a:ext cx="593432" cy="369332"/>
            </a:xfrm>
            <a:prstGeom prst="rect">
              <a:avLst/>
            </a:prstGeom>
            <a:noFill/>
            <a:ln w="9525">
              <a:noFill/>
              <a:miter lim="800000"/>
              <a:headEnd/>
              <a:tailEnd/>
            </a:ln>
            <a:effectLst/>
          </p:spPr>
          <p:txBody>
            <a:bodyPr wrap="none">
              <a:spAutoFit/>
            </a:bodyPr>
            <a:lstStyle/>
            <a:p>
              <a:pPr algn="l"/>
              <a:r>
                <a:rPr lang="en-US" altLang="zh-TW" sz="1800" b="1" dirty="0" smtClean="0">
                  <a:latin typeface="Calibri" pitchFamily="34" charset="0"/>
                  <a:ea typeface="PMingLiU" pitchFamily="18" charset="-120"/>
                </a:rPr>
                <a:t>D2D</a:t>
              </a:r>
              <a:endParaRPr lang="en-US" altLang="zh-TW" sz="1800" b="1" dirty="0">
                <a:latin typeface="Calibri" pitchFamily="34" charset="0"/>
                <a:ea typeface="PMingLiU" pitchFamily="18" charset="-120"/>
              </a:endParaRPr>
            </a:p>
          </p:txBody>
        </p:sp>
        <p:cxnSp>
          <p:nvCxnSpPr>
            <p:cNvPr id="110" name="直接箭头连接符 109"/>
            <p:cNvCxnSpPr/>
            <p:nvPr/>
          </p:nvCxnSpPr>
          <p:spPr bwMode="auto">
            <a:xfrm rot="10800000" flipV="1">
              <a:off x="2709612" y="3868460"/>
              <a:ext cx="611651" cy="178443"/>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cxnSp>
          <p:nvCxnSpPr>
            <p:cNvPr id="111" name="直接箭头连接符 110"/>
            <p:cNvCxnSpPr/>
            <p:nvPr/>
          </p:nvCxnSpPr>
          <p:spPr bwMode="auto">
            <a:xfrm>
              <a:off x="1801861" y="4759195"/>
              <a:ext cx="593740" cy="318358"/>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112" name="Object 2"/>
            <p:cNvGraphicFramePr>
              <a:graphicFrameLocks noChangeAspect="1"/>
            </p:cNvGraphicFramePr>
            <p:nvPr/>
          </p:nvGraphicFramePr>
          <p:xfrm>
            <a:off x="1000100" y="1305787"/>
            <a:ext cx="301587" cy="623015"/>
          </p:xfrm>
          <a:graphic>
            <a:graphicData uri="http://schemas.openxmlformats.org/presentationml/2006/ole">
              <p:oleObj spid="_x0000_s75144" name="CorelDRAW" r:id="rId11" imgW="1103760" imgH="1987200" progId="">
                <p:embed/>
              </p:oleObj>
            </a:graphicData>
          </a:graphic>
        </p:graphicFrame>
        <p:graphicFrame>
          <p:nvGraphicFramePr>
            <p:cNvPr id="113" name="Object 3"/>
            <p:cNvGraphicFramePr>
              <a:graphicFrameLocks noChangeAspect="1"/>
            </p:cNvGraphicFramePr>
            <p:nvPr/>
          </p:nvGraphicFramePr>
          <p:xfrm>
            <a:off x="2688880" y="1305787"/>
            <a:ext cx="311171" cy="623015"/>
          </p:xfrm>
          <a:graphic>
            <a:graphicData uri="http://schemas.openxmlformats.org/presentationml/2006/ole">
              <p:oleObj spid="_x0000_s75145" name="CorelDRAW" r:id="rId12" imgW="3333960" imgH="7332480" progId="">
                <p:embed/>
              </p:oleObj>
            </a:graphicData>
          </a:graphic>
        </p:graphicFrame>
        <p:sp>
          <p:nvSpPr>
            <p:cNvPr id="114" name="TextBox 113"/>
            <p:cNvSpPr txBox="1"/>
            <p:nvPr/>
          </p:nvSpPr>
          <p:spPr>
            <a:xfrm>
              <a:off x="1357575" y="1367909"/>
              <a:ext cx="853661" cy="335525"/>
            </a:xfrm>
            <a:prstGeom prst="rect">
              <a:avLst/>
            </a:prstGeom>
            <a:noFill/>
          </p:spPr>
          <p:txBody>
            <a:bodyPr wrap="square" rtlCol="0">
              <a:spAutoFit/>
            </a:bodyPr>
            <a:lstStyle/>
            <a:p>
              <a:r>
                <a:rPr lang="en-US" altLang="zh-CN" sz="1200" b="1" dirty="0" smtClean="0"/>
                <a:t>MME</a:t>
              </a:r>
              <a:endParaRPr lang="zh-CN" altLang="en-US" sz="1200" b="1" dirty="0"/>
            </a:p>
          </p:txBody>
        </p:sp>
        <p:sp>
          <p:nvSpPr>
            <p:cNvPr id="115" name="TextBox 114"/>
            <p:cNvSpPr txBox="1"/>
            <p:nvPr/>
          </p:nvSpPr>
          <p:spPr>
            <a:xfrm>
              <a:off x="3071802" y="1367909"/>
              <a:ext cx="853661" cy="335525"/>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116" name="直接连接符 115"/>
            <p:cNvCxnSpPr/>
            <p:nvPr/>
          </p:nvCxnSpPr>
          <p:spPr bwMode="auto">
            <a:xfrm>
              <a:off x="1142976" y="1928802"/>
              <a:ext cx="2259405" cy="1939658"/>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17" name="直接连接符 116"/>
            <p:cNvCxnSpPr/>
            <p:nvPr/>
          </p:nvCxnSpPr>
          <p:spPr bwMode="auto">
            <a:xfrm rot="16200000" flipH="1">
              <a:off x="947955" y="2123823"/>
              <a:ext cx="1048929" cy="65888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18" name="直接连接符 117"/>
            <p:cNvCxnSpPr/>
            <p:nvPr/>
          </p:nvCxnSpPr>
          <p:spPr bwMode="auto">
            <a:xfrm rot="16200000" flipH="1">
              <a:off x="85842" y="2985935"/>
              <a:ext cx="2769695" cy="6554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19" name="直接连接符 118"/>
            <p:cNvCxnSpPr/>
            <p:nvPr/>
          </p:nvCxnSpPr>
          <p:spPr bwMode="auto">
            <a:xfrm rot="5400000" flipH="1" flipV="1">
              <a:off x="1760057" y="1970607"/>
              <a:ext cx="1048931" cy="965319"/>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20" name="直接连接符 119"/>
            <p:cNvCxnSpPr/>
            <p:nvPr/>
          </p:nvCxnSpPr>
          <p:spPr bwMode="auto">
            <a:xfrm rot="16200000" flipH="1">
              <a:off x="2123025" y="2572959"/>
              <a:ext cx="1939658" cy="65134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21" name="直接连接符 120"/>
            <p:cNvCxnSpPr/>
            <p:nvPr/>
          </p:nvCxnSpPr>
          <p:spPr bwMode="auto">
            <a:xfrm rot="5400000">
              <a:off x="869326" y="2861339"/>
              <a:ext cx="2830392" cy="96531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22" name="直接连接符 121"/>
            <p:cNvCxnSpPr/>
            <p:nvPr/>
          </p:nvCxnSpPr>
          <p:spPr bwMode="auto">
            <a:xfrm flipV="1">
              <a:off x="2505225" y="4433029"/>
              <a:ext cx="774820" cy="644524"/>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123" name="直接连接符 122"/>
            <p:cNvCxnSpPr/>
            <p:nvPr/>
          </p:nvCxnSpPr>
          <p:spPr bwMode="auto">
            <a:xfrm>
              <a:off x="2709611" y="4091472"/>
              <a:ext cx="570434" cy="341556"/>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124" name="直接连接符 123"/>
            <p:cNvCxnSpPr/>
            <p:nvPr/>
          </p:nvCxnSpPr>
          <p:spPr bwMode="auto">
            <a:xfrm rot="16200000" flipV="1">
              <a:off x="1670012" y="4232614"/>
              <a:ext cx="1111566" cy="558866"/>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125" name="直接连接符 124"/>
            <p:cNvCxnSpPr/>
            <p:nvPr/>
          </p:nvCxnSpPr>
          <p:spPr bwMode="auto">
            <a:xfrm>
              <a:off x="2083281" y="3956262"/>
              <a:ext cx="605599" cy="90642"/>
            </a:xfrm>
            <a:prstGeom prst="line">
              <a:avLst/>
            </a:prstGeom>
            <a:solidFill>
              <a:schemeClr val="accent1"/>
            </a:solidFill>
            <a:ln w="28575" cap="flat" cmpd="sng" algn="ctr">
              <a:solidFill>
                <a:srgbClr val="FF0000"/>
              </a:solidFill>
              <a:prstDash val="dash"/>
              <a:round/>
              <a:headEnd type="none" w="med" len="med"/>
              <a:tailEnd type="none" w="med" len="med"/>
            </a:ln>
            <a:effectLst/>
          </p:spPr>
        </p:cxnSp>
        <p:sp>
          <p:nvSpPr>
            <p:cNvPr id="126" name="圆角矩形 125"/>
            <p:cNvSpPr/>
            <p:nvPr/>
          </p:nvSpPr>
          <p:spPr bwMode="auto">
            <a:xfrm>
              <a:off x="500462" y="1151971"/>
              <a:ext cx="4071538" cy="5134549"/>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cxnSp>
        <p:nvCxnSpPr>
          <p:cNvPr id="40" name="直接连接符 39"/>
          <p:cNvCxnSpPr/>
          <p:nvPr/>
        </p:nvCxnSpPr>
        <p:spPr bwMode="auto">
          <a:xfrm>
            <a:off x="142844" y="1988840"/>
            <a:ext cx="4071538"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42" name="TextBox 41"/>
          <p:cNvSpPr txBox="1"/>
          <p:nvPr/>
        </p:nvSpPr>
        <p:spPr>
          <a:xfrm>
            <a:off x="3315802" y="1628800"/>
            <a:ext cx="755704" cy="369332"/>
          </a:xfrm>
          <a:prstGeom prst="rect">
            <a:avLst/>
          </a:prstGeom>
          <a:noFill/>
        </p:spPr>
        <p:txBody>
          <a:bodyPr wrap="square" rtlCol="0">
            <a:spAutoFit/>
          </a:bodyPr>
          <a:lstStyle/>
          <a:p>
            <a:r>
              <a:rPr lang="en-US" altLang="zh-CN" sz="1800" b="1" dirty="0" smtClean="0">
                <a:solidFill>
                  <a:srgbClr val="FF0000"/>
                </a:solidFill>
              </a:rPr>
              <a:t>EPC</a:t>
            </a:r>
            <a:endParaRPr lang="zh-CN" altLang="en-US" sz="1800" b="1" dirty="0">
              <a:solidFill>
                <a:srgbClr val="FF0000"/>
              </a:solidFill>
            </a:endParaRPr>
          </a:p>
        </p:txBody>
      </p:sp>
      <p:sp>
        <p:nvSpPr>
          <p:cNvPr id="43" name="TextBox 42"/>
          <p:cNvSpPr txBox="1"/>
          <p:nvPr/>
        </p:nvSpPr>
        <p:spPr>
          <a:xfrm>
            <a:off x="2627784" y="5867980"/>
            <a:ext cx="1288667" cy="369332"/>
          </a:xfrm>
          <a:prstGeom prst="rect">
            <a:avLst/>
          </a:prstGeom>
          <a:noFill/>
        </p:spPr>
        <p:txBody>
          <a:bodyPr wrap="square" rtlCol="0">
            <a:spAutoFit/>
          </a:bodyPr>
          <a:lstStyle/>
          <a:p>
            <a:r>
              <a:rPr lang="en-US" altLang="zh-CN" sz="1800" b="1" dirty="0" smtClean="0">
                <a:solidFill>
                  <a:srgbClr val="FF0000"/>
                </a:solidFill>
              </a:rPr>
              <a:t>E-UTRAN</a:t>
            </a:r>
            <a:endParaRPr lang="zh-CN" altLang="en-US" sz="1800" b="1" dirty="0">
              <a:solidFill>
                <a:srgbClr val="FF0000"/>
              </a:solidFill>
            </a:endParaRPr>
          </a:p>
        </p:txBody>
      </p:sp>
      <p:sp>
        <p:nvSpPr>
          <p:cNvPr id="45" name="椭圆 44"/>
          <p:cNvSpPr/>
          <p:nvPr/>
        </p:nvSpPr>
        <p:spPr bwMode="auto">
          <a:xfrm rot="2371473">
            <a:off x="1112126" y="3852400"/>
            <a:ext cx="2211698" cy="1322756"/>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47" name="TextBox 46"/>
          <p:cNvSpPr txBox="1"/>
          <p:nvPr/>
        </p:nvSpPr>
        <p:spPr>
          <a:xfrm>
            <a:off x="3098258" y="3789040"/>
            <a:ext cx="2304256" cy="255454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altLang="zh-CN" b="1" dirty="0" smtClean="0">
                <a:solidFill>
                  <a:srgbClr val="FF0000"/>
                </a:solidFill>
                <a:latin typeface="华文仿宋" pitchFamily="2" charset="-122"/>
                <a:ea typeface="华文仿宋" pitchFamily="2" charset="-122"/>
              </a:rPr>
              <a:t>D2D LAN: </a:t>
            </a:r>
          </a:p>
          <a:p>
            <a:pPr marL="342900" indent="-342900">
              <a:buFont typeface="+mj-ea"/>
              <a:buAutoNum type="circleNumDbPlain"/>
            </a:pPr>
            <a:r>
              <a:rPr lang="en-US" altLang="zh-CN" b="1" dirty="0" smtClean="0">
                <a:solidFill>
                  <a:srgbClr val="FF0000"/>
                </a:solidFill>
                <a:latin typeface="华文仿宋" pitchFamily="2" charset="-122"/>
                <a:ea typeface="华文仿宋" pitchFamily="2" charset="-122"/>
              </a:rPr>
              <a:t>Subnet  </a:t>
            </a:r>
          </a:p>
          <a:p>
            <a:pPr marL="342900" indent="-342900">
              <a:buFont typeface="+mj-ea"/>
              <a:buAutoNum type="circleNumDbPlain"/>
            </a:pPr>
            <a:r>
              <a:rPr lang="en-US" altLang="zh-CN" b="1" dirty="0" smtClean="0">
                <a:solidFill>
                  <a:srgbClr val="FF0000"/>
                </a:solidFill>
                <a:latin typeface="华文仿宋" pitchFamily="2" charset="-122"/>
                <a:ea typeface="华文仿宋" pitchFamily="2" charset="-122"/>
              </a:rPr>
              <a:t>Parallel to  Cellular</a:t>
            </a:r>
          </a:p>
          <a:p>
            <a:pPr marL="342900" indent="-342900">
              <a:buFont typeface="+mj-ea"/>
              <a:buAutoNum type="circleNumDbPlain"/>
            </a:pPr>
            <a:r>
              <a:rPr lang="en-US" altLang="zh-CN" b="1" dirty="0" smtClean="0">
                <a:solidFill>
                  <a:srgbClr val="FF0000"/>
                </a:solidFill>
                <a:latin typeface="华文仿宋" pitchFamily="2" charset="-122"/>
                <a:ea typeface="华文仿宋" pitchFamily="2" charset="-122"/>
              </a:rPr>
              <a:t>Flexible topology</a:t>
            </a:r>
          </a:p>
          <a:p>
            <a:pPr marL="342900" indent="-342900">
              <a:buFont typeface="+mj-ea"/>
              <a:buAutoNum type="circleNumDbPlain"/>
            </a:pPr>
            <a:r>
              <a:rPr lang="en-US" altLang="zh-CN" b="1" dirty="0" smtClean="0">
                <a:solidFill>
                  <a:srgbClr val="FF0000"/>
                </a:solidFill>
                <a:latin typeface="华文仿宋" pitchFamily="2" charset="-122"/>
                <a:ea typeface="华文仿宋" pitchFamily="2" charset="-122"/>
              </a:rPr>
              <a:t>Controlled by core network and </a:t>
            </a:r>
            <a:r>
              <a:rPr lang="en-US" altLang="zh-CN" b="1" dirty="0" err="1" smtClean="0">
                <a:solidFill>
                  <a:srgbClr val="FF0000"/>
                </a:solidFill>
                <a:latin typeface="华文仿宋" pitchFamily="2" charset="-122"/>
                <a:ea typeface="华文仿宋" pitchFamily="2" charset="-122"/>
              </a:rPr>
              <a:t>eNB</a:t>
            </a:r>
            <a:endParaRPr lang="zh-CN" altLang="en-US" b="1" dirty="0">
              <a:solidFill>
                <a:srgbClr val="FF0000"/>
              </a:solidFill>
              <a:latin typeface="华文仿宋" pitchFamily="2" charset="-122"/>
              <a:ea typeface="华文仿宋" pitchFamily="2" charset="-122"/>
            </a:endParaRPr>
          </a:p>
        </p:txBody>
      </p:sp>
      <p:sp>
        <p:nvSpPr>
          <p:cNvPr id="48" name="TextBox 47"/>
          <p:cNvSpPr txBox="1"/>
          <p:nvPr/>
        </p:nvSpPr>
        <p:spPr>
          <a:xfrm>
            <a:off x="3059832" y="2843644"/>
            <a:ext cx="1288667" cy="369332"/>
          </a:xfrm>
          <a:prstGeom prst="rect">
            <a:avLst/>
          </a:prstGeom>
          <a:noFill/>
        </p:spPr>
        <p:txBody>
          <a:bodyPr wrap="square" rtlCol="0">
            <a:spAutoFit/>
          </a:bodyPr>
          <a:lstStyle/>
          <a:p>
            <a:r>
              <a:rPr lang="en-US" altLang="zh-CN" sz="1800" b="1" dirty="0" smtClean="0">
                <a:solidFill>
                  <a:srgbClr val="FF0000"/>
                </a:solidFill>
              </a:rPr>
              <a:t>Cellular</a:t>
            </a:r>
            <a:endParaRPr lang="zh-CN" altLang="en-US" sz="1800" b="1" dirty="0">
              <a:solidFill>
                <a:srgbClr val="FF0000"/>
              </a:solidFill>
            </a:endParaRPr>
          </a:p>
        </p:txBody>
      </p:sp>
      <p:graphicFrame>
        <p:nvGraphicFramePr>
          <p:cNvPr id="46" name="表格 45"/>
          <p:cNvGraphicFramePr>
            <a:graphicFrameLocks noGrp="1"/>
          </p:cNvGraphicFramePr>
          <p:nvPr>
            <p:extLst>
              <p:ext uri="{D42A27DB-BD31-4B8C-83A1-F6EECF244321}">
                <p14:modId xmlns="" xmlns:p14="http://schemas.microsoft.com/office/powerpoint/2010/main" val="1032165613"/>
              </p:ext>
            </p:extLst>
          </p:nvPr>
        </p:nvGraphicFramePr>
        <p:xfrm>
          <a:off x="5043566" y="1537375"/>
          <a:ext cx="3600400" cy="3800449"/>
        </p:xfrm>
        <a:graphic>
          <a:graphicData uri="http://schemas.openxmlformats.org/drawingml/2006/table">
            <a:tbl>
              <a:tblPr firstRow="1" bandRow="1">
                <a:tableStyleId>{5C22544A-7EE6-4342-B048-85BDC9FD1C3A}</a:tableStyleId>
              </a:tblPr>
              <a:tblGrid>
                <a:gridCol w="1800200"/>
                <a:gridCol w="1800200"/>
              </a:tblGrid>
              <a:tr h="436733">
                <a:tc gridSpan="2">
                  <a:txBody>
                    <a:bodyPr/>
                    <a:lstStyle/>
                    <a:p>
                      <a:pPr algn="ctr"/>
                      <a:r>
                        <a:rPr lang="en-US" altLang="zh-CN" sz="1800" b="0" dirty="0" smtClean="0">
                          <a:solidFill>
                            <a:srgbClr val="FF0000"/>
                          </a:solidFill>
                          <a:latin typeface="Arial Unicode MS" pitchFamily="34" charset="-122"/>
                          <a:ea typeface="Arial Unicode MS" pitchFamily="34" charset="-122"/>
                          <a:cs typeface="Arial Unicode MS" pitchFamily="34" charset="-122"/>
                        </a:rPr>
                        <a:t>System</a:t>
                      </a:r>
                      <a:r>
                        <a:rPr lang="en-US" altLang="zh-CN" sz="1800" b="0" baseline="0" dirty="0" smtClean="0">
                          <a:solidFill>
                            <a:srgbClr val="FF0000"/>
                          </a:solidFill>
                          <a:latin typeface="Arial Unicode MS" pitchFamily="34" charset="-122"/>
                          <a:ea typeface="Arial Unicode MS" pitchFamily="34" charset="-122"/>
                          <a:cs typeface="Arial Unicode MS" pitchFamily="34" charset="-122"/>
                        </a:rPr>
                        <a:t> configuration</a:t>
                      </a:r>
                      <a:endParaRPr lang="zh-CN" altLang="en-US" sz="1800" b="0" dirty="0">
                        <a:solidFill>
                          <a:srgbClr val="FF0000"/>
                        </a:solidFill>
                        <a:latin typeface="Arial Unicode MS" pitchFamily="34" charset="-122"/>
                        <a:ea typeface="Arial Unicode MS" pitchFamily="34" charset="-122"/>
                        <a:cs typeface="Arial Unicode MS" pitchFamily="34" charset="-122"/>
                      </a:endParaRPr>
                    </a:p>
                  </a:txBody>
                  <a:tcPr/>
                </a:tc>
                <a:tc hMerge="1">
                  <a:txBody>
                    <a:bodyPr/>
                    <a:lstStyle/>
                    <a:p>
                      <a:pPr algn="ctr"/>
                      <a:endParaRPr lang="zh-CN" altLang="en-US" sz="1800" b="1" dirty="0">
                        <a:solidFill>
                          <a:srgbClr val="FF0000"/>
                        </a:solidFill>
                        <a:latin typeface="华文仿宋" pitchFamily="2" charset="-122"/>
                        <a:ea typeface="华文仿宋" pitchFamily="2" charset="-122"/>
                      </a:endParaRPr>
                    </a:p>
                  </a:txBody>
                  <a:tcPr/>
                </a:tc>
              </a:tr>
              <a:tr h="4295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Arial Unicode MS" pitchFamily="34" charset="-122"/>
                          <a:ea typeface="Arial Unicode MS" pitchFamily="34" charset="-122"/>
                          <a:cs typeface="Arial Unicode MS" pitchFamily="34" charset="-122"/>
                        </a:rPr>
                        <a:t>Frequency</a:t>
                      </a:r>
                      <a:endParaRPr lang="zh-CN" altLang="en-US" sz="1800" b="0" dirty="0" smtClean="0">
                        <a:latin typeface="Arial Unicode MS" pitchFamily="34" charset="-122"/>
                        <a:ea typeface="Arial Unicode MS" pitchFamily="34" charset="-122"/>
                        <a:cs typeface="Arial Unicode MS"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Arial Unicode MS" pitchFamily="34" charset="-122"/>
                          <a:ea typeface="Arial Unicode MS" pitchFamily="34" charset="-122"/>
                          <a:cs typeface="Arial Unicode MS" pitchFamily="34" charset="-122"/>
                        </a:rPr>
                        <a:t>Authorized</a:t>
                      </a:r>
                      <a:endParaRPr lang="zh-CN" altLang="en-US" sz="1800" b="0" dirty="0" smtClean="0">
                        <a:latin typeface="Arial Unicode MS" pitchFamily="34" charset="-122"/>
                        <a:ea typeface="Arial Unicode MS" pitchFamily="34" charset="-122"/>
                        <a:cs typeface="Arial Unicode MS" pitchFamily="34" charset="-122"/>
                      </a:endParaRPr>
                    </a:p>
                  </a:txBody>
                  <a:tcPr/>
                </a:tc>
              </a:tr>
              <a:tr h="429537">
                <a:tc>
                  <a:txBody>
                    <a:bodyPr/>
                    <a:lstStyle/>
                    <a:p>
                      <a:pPr algn="ctr"/>
                      <a:r>
                        <a:rPr lang="en-US" altLang="zh-CN" sz="1800" b="0" dirty="0" smtClean="0">
                          <a:latin typeface="Arial Unicode MS" pitchFamily="34" charset="-122"/>
                          <a:ea typeface="Arial Unicode MS" pitchFamily="34" charset="-122"/>
                          <a:cs typeface="Arial Unicode MS" pitchFamily="34" charset="-122"/>
                        </a:rPr>
                        <a:t>System</a:t>
                      </a:r>
                      <a:endParaRPr lang="zh-CN" altLang="en-US" sz="18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800" b="0" dirty="0" smtClean="0">
                          <a:latin typeface="Arial Unicode MS" pitchFamily="34" charset="-122"/>
                          <a:ea typeface="Arial Unicode MS" pitchFamily="34" charset="-122"/>
                          <a:cs typeface="Arial Unicode MS" pitchFamily="34" charset="-122"/>
                        </a:rPr>
                        <a:t>TDD</a:t>
                      </a:r>
                      <a:endParaRPr lang="zh-CN" altLang="en-US" sz="1800" b="0" dirty="0">
                        <a:latin typeface="Arial Unicode MS" pitchFamily="34" charset="-122"/>
                        <a:ea typeface="Arial Unicode MS" pitchFamily="34" charset="-122"/>
                        <a:cs typeface="Arial Unicode MS" pitchFamily="34" charset="-122"/>
                      </a:endParaRPr>
                    </a:p>
                  </a:txBody>
                  <a:tcPr/>
                </a:tc>
              </a:tr>
              <a:tr h="7351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Arial Unicode MS" pitchFamily="34" charset="-122"/>
                          <a:ea typeface="Arial Unicode MS" pitchFamily="34" charset="-122"/>
                          <a:cs typeface="Arial Unicode MS" pitchFamily="34" charset="-122"/>
                        </a:rPr>
                        <a:t>Network</a:t>
                      </a:r>
                      <a:endParaRPr lang="zh-CN" altLang="en-US" sz="1800" b="0" dirty="0" smtClean="0">
                        <a:latin typeface="Arial Unicode MS" pitchFamily="34" charset="-122"/>
                        <a:ea typeface="Arial Unicode MS" pitchFamily="34" charset="-122"/>
                        <a:cs typeface="Arial Unicode MS"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Arial Unicode MS" pitchFamily="34" charset="-122"/>
                          <a:ea typeface="Arial Unicode MS" pitchFamily="34" charset="-122"/>
                          <a:cs typeface="Arial Unicode MS" pitchFamily="34" charset="-122"/>
                        </a:rPr>
                        <a:t>Cellular</a:t>
                      </a:r>
                      <a:r>
                        <a:rPr lang="zh-CN" altLang="en-US" sz="1800" b="0" dirty="0" smtClean="0">
                          <a:latin typeface="Arial Unicode MS" pitchFamily="34" charset="-122"/>
                          <a:ea typeface="Arial Unicode MS" pitchFamily="34" charset="-122"/>
                          <a:cs typeface="Arial Unicode MS" pitchFamily="34" charset="-122"/>
                        </a:rPr>
                        <a:t> </a:t>
                      </a:r>
                      <a:r>
                        <a:rPr lang="en-US" altLang="zh-CN" sz="1800" b="0" dirty="0" smtClean="0">
                          <a:latin typeface="Arial Unicode MS" pitchFamily="34" charset="-122"/>
                          <a:ea typeface="Arial Unicode MS" pitchFamily="34" charset="-122"/>
                          <a:cs typeface="Arial Unicode MS" pitchFamily="34" charset="-122"/>
                        </a:rPr>
                        <a:t>network and D2D</a:t>
                      </a:r>
                      <a:r>
                        <a:rPr lang="zh-CN" altLang="en-US" sz="1800" b="0" dirty="0" smtClean="0">
                          <a:latin typeface="Arial Unicode MS" pitchFamily="34" charset="-122"/>
                          <a:ea typeface="Arial Unicode MS" pitchFamily="34" charset="-122"/>
                          <a:cs typeface="Arial Unicode MS" pitchFamily="34" charset="-122"/>
                        </a:rPr>
                        <a:t> </a:t>
                      </a:r>
                      <a:r>
                        <a:rPr lang="en-US" altLang="zh-CN" sz="1800" b="0" dirty="0" smtClean="0">
                          <a:latin typeface="Arial Unicode MS" pitchFamily="34" charset="-122"/>
                          <a:ea typeface="Arial Unicode MS" pitchFamily="34" charset="-122"/>
                          <a:cs typeface="Arial Unicode MS" pitchFamily="34" charset="-122"/>
                        </a:rPr>
                        <a:t>LAN</a:t>
                      </a:r>
                      <a:endParaRPr lang="zh-CN" altLang="en-US" sz="1800" b="0" dirty="0" smtClean="0">
                        <a:latin typeface="Arial Unicode MS" pitchFamily="34" charset="-122"/>
                        <a:ea typeface="Arial Unicode MS" pitchFamily="34" charset="-122"/>
                        <a:cs typeface="Arial Unicode MS" pitchFamily="34" charset="-122"/>
                      </a:endParaRPr>
                    </a:p>
                  </a:txBody>
                  <a:tcPr/>
                </a:tc>
              </a:tr>
              <a:tr h="4295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Arial Unicode MS" pitchFamily="34" charset="-122"/>
                          <a:ea typeface="Arial Unicode MS" pitchFamily="34" charset="-122"/>
                          <a:cs typeface="Arial Unicode MS" pitchFamily="34" charset="-122"/>
                        </a:rPr>
                        <a:t>UE mode</a:t>
                      </a:r>
                      <a:endParaRPr lang="zh-CN" altLang="en-US" sz="18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800" b="0" dirty="0" smtClean="0">
                          <a:latin typeface="Arial Unicode MS" pitchFamily="34" charset="-122"/>
                          <a:ea typeface="Arial Unicode MS" pitchFamily="34" charset="-122"/>
                          <a:cs typeface="Arial Unicode MS" pitchFamily="34" charset="-122"/>
                        </a:rPr>
                        <a:t>Cellular/D2D</a:t>
                      </a:r>
                      <a:endParaRPr lang="zh-CN" altLang="en-US" sz="1800" b="0" dirty="0">
                        <a:latin typeface="Arial Unicode MS" pitchFamily="34" charset="-122"/>
                        <a:ea typeface="Arial Unicode MS" pitchFamily="34" charset="-122"/>
                        <a:cs typeface="Arial Unicode MS" pitchFamily="34" charset="-122"/>
                      </a:endParaRPr>
                    </a:p>
                  </a:txBody>
                  <a:tcPr/>
                </a:tc>
              </a:tr>
              <a:tr h="425592">
                <a:tc>
                  <a:txBody>
                    <a:bodyPr/>
                    <a:lstStyle/>
                    <a:p>
                      <a:pPr algn="ctr"/>
                      <a:r>
                        <a:rPr lang="en-US" altLang="zh-CN" sz="1800" b="0" dirty="0" smtClean="0">
                          <a:latin typeface="Arial Unicode MS" pitchFamily="34" charset="-122"/>
                          <a:ea typeface="Arial Unicode MS" pitchFamily="34" charset="-122"/>
                          <a:cs typeface="Arial Unicode MS" pitchFamily="34" charset="-122"/>
                        </a:rPr>
                        <a:t>Topology</a:t>
                      </a:r>
                      <a:endParaRPr lang="zh-CN" altLang="en-US" sz="18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800" b="0" dirty="0" smtClean="0">
                          <a:latin typeface="Arial Unicode MS" pitchFamily="34" charset="-122"/>
                          <a:ea typeface="Arial Unicode MS" pitchFamily="34" charset="-122"/>
                          <a:cs typeface="Arial Unicode MS" pitchFamily="34" charset="-122"/>
                        </a:rPr>
                        <a:t>Multi-cell</a:t>
                      </a:r>
                      <a:endParaRPr lang="zh-CN" altLang="en-US" sz="1800" b="0" dirty="0">
                        <a:latin typeface="Arial Unicode MS" pitchFamily="34" charset="-122"/>
                        <a:ea typeface="Arial Unicode MS" pitchFamily="34" charset="-122"/>
                        <a:cs typeface="Arial Unicode MS" pitchFamily="34" charset="-122"/>
                      </a:endParaRPr>
                    </a:p>
                  </a:txBody>
                  <a:tcPr/>
                </a:tc>
              </a:tr>
              <a:tr h="735113">
                <a:tc>
                  <a:txBody>
                    <a:bodyPr/>
                    <a:lstStyle/>
                    <a:p>
                      <a:pPr algn="ctr"/>
                      <a:r>
                        <a:rPr lang="en-US" altLang="zh-CN" sz="1800" b="0" dirty="0" smtClean="0">
                          <a:latin typeface="Arial Unicode MS" pitchFamily="34" charset="-122"/>
                          <a:ea typeface="Arial Unicode MS" pitchFamily="34" charset="-122"/>
                          <a:cs typeface="Arial Unicode MS" pitchFamily="34" charset="-122"/>
                        </a:rPr>
                        <a:t>Control</a:t>
                      </a:r>
                      <a:endParaRPr lang="zh-CN" altLang="en-US" sz="1800" b="0"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1800" b="0" dirty="0" smtClean="0">
                          <a:latin typeface="Arial Unicode MS" pitchFamily="34" charset="-122"/>
                          <a:ea typeface="Arial Unicode MS" pitchFamily="34" charset="-122"/>
                          <a:cs typeface="Arial Unicode MS" pitchFamily="34" charset="-122"/>
                        </a:rPr>
                        <a:t>Core network, </a:t>
                      </a:r>
                      <a:r>
                        <a:rPr lang="en-US" altLang="zh-CN" sz="1800" b="0" dirty="0" err="1" smtClean="0">
                          <a:latin typeface="Arial Unicode MS" pitchFamily="34" charset="-122"/>
                          <a:ea typeface="Arial Unicode MS" pitchFamily="34" charset="-122"/>
                          <a:cs typeface="Arial Unicode MS" pitchFamily="34" charset="-122"/>
                        </a:rPr>
                        <a:t>eNB</a:t>
                      </a:r>
                      <a:r>
                        <a:rPr lang="en-US" altLang="zh-CN" sz="1800" b="0" dirty="0" smtClean="0">
                          <a:latin typeface="Arial Unicode MS" pitchFamily="34" charset="-122"/>
                          <a:ea typeface="Arial Unicode MS" pitchFamily="34" charset="-122"/>
                          <a:cs typeface="Arial Unicode MS" pitchFamily="34" charset="-122"/>
                        </a:rPr>
                        <a:t>, and UE</a:t>
                      </a:r>
                      <a:endParaRPr lang="zh-CN" altLang="en-US" sz="1800" b="0" dirty="0">
                        <a:latin typeface="Arial Unicode MS" pitchFamily="34" charset="-122"/>
                        <a:ea typeface="Arial Unicode MS" pitchFamily="34" charset="-122"/>
                        <a:cs typeface="Arial Unicode MS" pitchFamily="34" charset="-122"/>
                      </a:endParaRPr>
                    </a:p>
                  </a:txBody>
                  <a:tcPr/>
                </a:tc>
              </a:tr>
            </a:tbl>
          </a:graphicData>
        </a:graphic>
      </p:graphicFrame>
      <p:sp>
        <p:nvSpPr>
          <p:cNvPr id="49" name="圆角矩形 48"/>
          <p:cNvSpPr/>
          <p:nvPr/>
        </p:nvSpPr>
        <p:spPr bwMode="auto">
          <a:xfrm>
            <a:off x="3017841" y="2350871"/>
            <a:ext cx="3394069" cy="2989254"/>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2400" dirty="0" smtClean="0">
                <a:solidFill>
                  <a:srgbClr val="FF0000"/>
                </a:solidFill>
                <a:latin typeface="+mj-lt"/>
                <a:ea typeface="华文仿宋" pitchFamily="2" charset="-122"/>
              </a:rPr>
              <a:t>Key issues</a:t>
            </a:r>
            <a:endParaRPr kumimoji="0" lang="en-US" altLang="zh-CN" sz="2400" i="0" u="none" strike="noStrike" cap="none" normalizeH="0" baseline="0" dirty="0" smtClean="0">
              <a:ln>
                <a:noFill/>
              </a:ln>
              <a:solidFill>
                <a:srgbClr val="FF0000"/>
              </a:solidFill>
              <a:latin typeface="+mj-lt"/>
              <a:ea typeface="华文仿宋" pitchFamily="2" charset="-122"/>
            </a:endParaRPr>
          </a:p>
          <a:p>
            <a:pPr marL="342900" indent="-342900">
              <a:buFont typeface="+mj-ea"/>
              <a:buAutoNum type="circleNumDbPlain"/>
            </a:pPr>
            <a:r>
              <a:rPr lang="en-US" altLang="zh-CN" dirty="0" smtClean="0">
                <a:solidFill>
                  <a:schemeClr val="tx1"/>
                </a:solidFill>
                <a:latin typeface="+mj-lt"/>
                <a:ea typeface="华文仿宋" pitchFamily="2" charset="-122"/>
                <a:cs typeface="Times New Roman" pitchFamily="18" charset="0"/>
              </a:rPr>
              <a:t>Usage scenarios, services, and billing</a:t>
            </a:r>
          </a:p>
          <a:p>
            <a:pPr marL="342900" indent="-342900">
              <a:buFont typeface="+mj-ea"/>
              <a:buAutoNum type="circleNumDbPlain"/>
            </a:pPr>
            <a:r>
              <a:rPr lang="en-US" altLang="zh-CN" dirty="0" smtClean="0">
                <a:solidFill>
                  <a:schemeClr val="tx1"/>
                </a:solidFill>
                <a:latin typeface="+mj-lt"/>
                <a:ea typeface="华文仿宋" pitchFamily="2" charset="-122"/>
                <a:cs typeface="Times New Roman" pitchFamily="18" charset="0"/>
              </a:rPr>
              <a:t>Channel model</a:t>
            </a:r>
          </a:p>
          <a:p>
            <a:pPr marL="342900" indent="-342900">
              <a:buFont typeface="+mj-ea"/>
              <a:buAutoNum type="circleNumDbPlain"/>
            </a:pPr>
            <a:r>
              <a:rPr lang="en-US" altLang="zh-CN" dirty="0" smtClean="0">
                <a:solidFill>
                  <a:schemeClr val="tx1"/>
                </a:solidFill>
                <a:latin typeface="+mj-lt"/>
                <a:ea typeface="华文仿宋" pitchFamily="2" charset="-122"/>
                <a:cs typeface="Times New Roman" pitchFamily="18" charset="0"/>
              </a:rPr>
              <a:t>Physical layer</a:t>
            </a:r>
          </a:p>
          <a:p>
            <a:pPr marL="342900" indent="-342900">
              <a:buFont typeface="+mj-ea"/>
              <a:buAutoNum type="circleNumDbPlain"/>
            </a:pPr>
            <a:r>
              <a:rPr lang="en-US" altLang="zh-CN" dirty="0" smtClean="0">
                <a:solidFill>
                  <a:schemeClr val="tx1"/>
                </a:solidFill>
                <a:latin typeface="+mj-lt"/>
                <a:ea typeface="华文仿宋" pitchFamily="2" charset="-122"/>
                <a:cs typeface="Times New Roman" pitchFamily="18" charset="0"/>
              </a:rPr>
              <a:t>MAC</a:t>
            </a:r>
            <a:r>
              <a:rPr lang="zh-CN" altLang="en-US" dirty="0" smtClean="0">
                <a:solidFill>
                  <a:schemeClr val="tx1"/>
                </a:solidFill>
                <a:latin typeface="+mj-lt"/>
                <a:ea typeface="华文仿宋" pitchFamily="2" charset="-122"/>
                <a:cs typeface="Times New Roman" pitchFamily="18" charset="0"/>
              </a:rPr>
              <a:t> </a:t>
            </a:r>
            <a:r>
              <a:rPr lang="en-US" altLang="zh-CN" dirty="0" smtClean="0">
                <a:solidFill>
                  <a:schemeClr val="tx1"/>
                </a:solidFill>
                <a:latin typeface="+mj-lt"/>
                <a:ea typeface="华文仿宋" pitchFamily="2" charset="-122"/>
                <a:cs typeface="Times New Roman" pitchFamily="18" charset="0"/>
              </a:rPr>
              <a:t>layer</a:t>
            </a:r>
          </a:p>
          <a:p>
            <a:pPr marL="342900" indent="-342900">
              <a:buFont typeface="+mj-ea"/>
              <a:buAutoNum type="circleNumDbPlain"/>
            </a:pPr>
            <a:r>
              <a:rPr lang="en-US" altLang="zh-CN" dirty="0" smtClean="0">
                <a:solidFill>
                  <a:schemeClr val="tx1"/>
                </a:solidFill>
                <a:latin typeface="+mj-lt"/>
                <a:ea typeface="华文仿宋" pitchFamily="2" charset="-122"/>
                <a:cs typeface="Times New Roman" pitchFamily="18" charset="0"/>
              </a:rPr>
              <a:t>Network layer</a:t>
            </a:r>
          </a:p>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2000" i="0" u="none" strike="noStrike" cap="none" normalizeH="0" baseline="0" dirty="0" smtClean="0">
              <a:ln>
                <a:noFill/>
              </a:ln>
              <a:solidFill>
                <a:srgbClr val="000000"/>
              </a:solidFill>
              <a:effectLst/>
              <a:latin typeface="+mj-lt"/>
              <a:ea typeface="华文仿宋" pitchFamily="2" charset="-122"/>
            </a:endParaRPr>
          </a:p>
        </p:txBody>
      </p:sp>
      <p:pic>
        <p:nvPicPr>
          <p:cNvPr id="75146" name="Picture 394"/>
          <p:cNvPicPr>
            <a:picLocks noChangeAspect="1" noChangeArrowheads="1"/>
          </p:cNvPicPr>
          <p:nvPr/>
        </p:nvPicPr>
        <p:blipFill>
          <a:blip r:embed="rId13"/>
          <a:srcRect/>
          <a:stretch>
            <a:fillRect/>
          </a:stretch>
        </p:blipFill>
        <p:spPr bwMode="auto">
          <a:xfrm>
            <a:off x="1725663" y="701259"/>
            <a:ext cx="6203923" cy="5945427"/>
          </a:xfrm>
          <a:prstGeom prst="rect">
            <a:avLst/>
          </a:prstGeom>
          <a:noFill/>
          <a:ln w="9525">
            <a:noFill/>
            <a:miter lim="800000"/>
            <a:headEnd/>
            <a:tailEnd/>
          </a:ln>
          <a:effectLst/>
        </p:spPr>
      </p:pic>
    </p:spTree>
    <p:custDataLst>
      <p:tags r:id="rId2"/>
    </p:custDataLst>
  </p:cSld>
  <p:clrMapOvr>
    <a:masterClrMapping/>
  </p:clrMapOvr>
  <mc:AlternateContent xmlns:mc="http://schemas.openxmlformats.org/markup-compatibility/2006">
    <mc:Choice xmlns="" xmlns:p14="http://schemas.microsoft.com/office/powerpoint/2010/main" Requires="p14">
      <p:transition p14:dur="0" advTm="75125"/>
    </mc:Choice>
    <mc:Fallback>
      <p:transition advTm="75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75146"/>
                                        </p:tgtEl>
                                        <p:attrNameLst>
                                          <p:attrName>style.visibility</p:attrName>
                                        </p:attrNameLst>
                                      </p:cBhvr>
                                      <p:to>
                                        <p:strVal val="visible"/>
                                      </p:to>
                                    </p:set>
                                    <p:animEffect transition="in" filter="blinds(horizontal)">
                                      <p:cBhvr>
                                        <p:cTn id="33" dur="500"/>
                                        <p:tgtEl>
                                          <p:spTgt spid="75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5" grpId="0" animBg="1"/>
      <p:bldP spid="47" grpId="0" animBg="1"/>
      <p:bldP spid="48" grpId="0"/>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D2D LAN Problems</a:t>
            </a:r>
            <a:endParaRPr lang="zh-CN" altLang="en-US" sz="3200" dirty="0" smtClean="0">
              <a:ea typeface="黑体" pitchFamily="2" charset="-122"/>
            </a:endParaRPr>
          </a:p>
        </p:txBody>
      </p:sp>
      <p:sp>
        <p:nvSpPr>
          <p:cNvPr id="40" name="圆角矩形 39"/>
          <p:cNvSpPr/>
          <p:nvPr/>
        </p:nvSpPr>
        <p:spPr bwMode="auto">
          <a:xfrm>
            <a:off x="4311445" y="1285860"/>
            <a:ext cx="4581035" cy="104886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200" dirty="0" smtClean="0">
                <a:latin typeface="+mn-ea"/>
                <a:ea typeface="+mn-ea"/>
              </a:rPr>
              <a:t>Realize full connection</a:t>
            </a:r>
            <a:r>
              <a:rPr lang="zh-CN" altLang="en-US" sz="2200" dirty="0" smtClean="0">
                <a:latin typeface="+mn-ea"/>
                <a:ea typeface="+mn-ea"/>
              </a:rPr>
              <a:t>，</a:t>
            </a:r>
            <a:r>
              <a:rPr lang="en-US" altLang="zh-CN" sz="2200" dirty="0" smtClean="0">
                <a:solidFill>
                  <a:srgbClr val="FF0000"/>
                </a:solidFill>
                <a:latin typeface="+mn-ea"/>
                <a:ea typeface="+mn-ea"/>
              </a:rPr>
              <a:t>networks become complicated</a:t>
            </a:r>
          </a:p>
        </p:txBody>
      </p:sp>
      <p:grpSp>
        <p:nvGrpSpPr>
          <p:cNvPr id="3" name="组合 44"/>
          <p:cNvGrpSpPr/>
          <p:nvPr/>
        </p:nvGrpSpPr>
        <p:grpSpPr>
          <a:xfrm>
            <a:off x="4283968" y="2476814"/>
            <a:ext cx="4581035" cy="1685871"/>
            <a:chOff x="4283968" y="2459714"/>
            <a:chExt cx="4581035" cy="1685871"/>
          </a:xfrm>
        </p:grpSpPr>
        <p:sp>
          <p:nvSpPr>
            <p:cNvPr id="41" name="圆角矩形 40"/>
            <p:cNvSpPr/>
            <p:nvPr/>
          </p:nvSpPr>
          <p:spPr bwMode="auto">
            <a:xfrm>
              <a:off x="4283968" y="3037704"/>
              <a:ext cx="4581035" cy="110788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200" dirty="0" smtClean="0">
                  <a:latin typeface="+mn-lt"/>
                </a:rPr>
                <a:t>Support high-date transmission</a:t>
              </a:r>
              <a:r>
                <a:rPr lang="zh-CN" altLang="en-US" sz="2200" dirty="0" smtClean="0">
                  <a:latin typeface="+mn-lt"/>
                </a:rPr>
                <a:t>，</a:t>
              </a:r>
              <a:r>
                <a:rPr lang="en-US" altLang="zh-CN" sz="2200" dirty="0" smtClean="0">
                  <a:solidFill>
                    <a:srgbClr val="FF0000"/>
                  </a:solidFill>
                  <a:latin typeface="+mn-lt"/>
                </a:rPr>
                <a:t>interference becomes severe</a:t>
              </a:r>
            </a:p>
          </p:txBody>
        </p:sp>
        <p:sp>
          <p:nvSpPr>
            <p:cNvPr id="43" name="下箭头 42"/>
            <p:cNvSpPr/>
            <p:nvPr/>
          </p:nvSpPr>
          <p:spPr bwMode="auto">
            <a:xfrm>
              <a:off x="5786446" y="2459714"/>
              <a:ext cx="1857388" cy="39778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grpSp>
        <p:nvGrpSpPr>
          <p:cNvPr id="4" name="组合 45"/>
          <p:cNvGrpSpPr/>
          <p:nvPr/>
        </p:nvGrpSpPr>
        <p:grpSpPr>
          <a:xfrm>
            <a:off x="4283968" y="4334202"/>
            <a:ext cx="4581035" cy="1672930"/>
            <a:chOff x="4283968" y="4317102"/>
            <a:chExt cx="4581035" cy="1672930"/>
          </a:xfrm>
        </p:grpSpPr>
        <p:sp>
          <p:nvSpPr>
            <p:cNvPr id="42" name="圆角矩形 41"/>
            <p:cNvSpPr/>
            <p:nvPr/>
          </p:nvSpPr>
          <p:spPr bwMode="auto">
            <a:xfrm>
              <a:off x="4283968" y="4858245"/>
              <a:ext cx="4581035" cy="113178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200" dirty="0" smtClean="0">
                  <a:latin typeface="+mn-lt"/>
                </a:rPr>
                <a:t>Realize four dimension optimization</a:t>
              </a:r>
              <a:r>
                <a:rPr lang="zh-CN" altLang="en-US" sz="2200" dirty="0" smtClean="0">
                  <a:latin typeface="+mn-lt"/>
                </a:rPr>
                <a:t>，</a:t>
              </a:r>
              <a:r>
                <a:rPr lang="en-US" altLang="zh-CN" sz="2200" dirty="0" smtClean="0">
                  <a:solidFill>
                    <a:srgbClr val="FF0000"/>
                  </a:solidFill>
                  <a:latin typeface="+mn-lt"/>
                </a:rPr>
                <a:t>resource management is challenging</a:t>
              </a:r>
              <a:endParaRPr lang="zh-CN" altLang="en-US" sz="2200" dirty="0" smtClean="0">
                <a:solidFill>
                  <a:srgbClr val="FF0000"/>
                </a:solidFill>
                <a:latin typeface="+mn-lt"/>
              </a:endParaRPr>
            </a:p>
          </p:txBody>
        </p:sp>
        <p:sp>
          <p:nvSpPr>
            <p:cNvPr id="44" name="下箭头 43"/>
            <p:cNvSpPr/>
            <p:nvPr/>
          </p:nvSpPr>
          <p:spPr bwMode="auto">
            <a:xfrm>
              <a:off x="5786446" y="4317102"/>
              <a:ext cx="1857388" cy="39778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grpSp>
        <p:nvGrpSpPr>
          <p:cNvPr id="5" name="组合 46"/>
          <p:cNvGrpSpPr/>
          <p:nvPr/>
        </p:nvGrpSpPr>
        <p:grpSpPr>
          <a:xfrm>
            <a:off x="142844" y="1169217"/>
            <a:ext cx="3991341" cy="5133904"/>
            <a:chOff x="5000628" y="1169217"/>
            <a:chExt cx="3991341" cy="5133904"/>
          </a:xfrm>
        </p:grpSpPr>
        <p:sp>
          <p:nvSpPr>
            <p:cNvPr id="48" name="圆角矩形 47"/>
            <p:cNvSpPr/>
            <p:nvPr/>
          </p:nvSpPr>
          <p:spPr bwMode="auto">
            <a:xfrm>
              <a:off x="5000628" y="1175074"/>
              <a:ext cx="3864058" cy="5128047"/>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nvGrpSpPr>
            <p:cNvPr id="6" name="组合 649"/>
            <p:cNvGrpSpPr/>
            <p:nvPr/>
          </p:nvGrpSpPr>
          <p:grpSpPr>
            <a:xfrm>
              <a:off x="5000628" y="1169217"/>
              <a:ext cx="3991341" cy="4831730"/>
              <a:chOff x="5000628" y="1169217"/>
              <a:chExt cx="3991341" cy="4831730"/>
            </a:xfrm>
          </p:grpSpPr>
          <p:sp>
            <p:nvSpPr>
              <p:cNvPr id="50" name="AutoShape 5"/>
              <p:cNvSpPr>
                <a:spLocks noChangeArrowheads="1"/>
              </p:cNvSpPr>
              <p:nvPr/>
            </p:nvSpPr>
            <p:spPr bwMode="auto">
              <a:xfrm>
                <a:off x="5272653" y="2441264"/>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51" name="AutoShape 9"/>
              <p:cNvSpPr>
                <a:spLocks noChangeArrowheads="1"/>
              </p:cNvSpPr>
              <p:nvPr/>
            </p:nvSpPr>
            <p:spPr bwMode="auto">
              <a:xfrm>
                <a:off x="6747331" y="3330866"/>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52" name="AutoShape 12"/>
              <p:cNvSpPr>
                <a:spLocks noChangeArrowheads="1"/>
              </p:cNvSpPr>
              <p:nvPr/>
            </p:nvSpPr>
            <p:spPr bwMode="auto">
              <a:xfrm>
                <a:off x="5271412" y="4220470"/>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53" name="Object 16"/>
              <p:cNvGraphicFramePr>
                <a:graphicFrameLocks noChangeAspect="1"/>
              </p:cNvGraphicFramePr>
              <p:nvPr/>
            </p:nvGraphicFramePr>
            <p:xfrm>
              <a:off x="6152848" y="2755911"/>
              <a:ext cx="220001" cy="645791"/>
            </p:xfrm>
            <a:graphic>
              <a:graphicData uri="http://schemas.openxmlformats.org/presentationml/2006/ole">
                <p:oleObj spid="_x0000_s249197" name="Visio" r:id="rId4" imgW="450215" imgH="1276350" progId="">
                  <p:embed/>
                </p:oleObj>
              </a:graphicData>
            </a:graphic>
          </p:graphicFrame>
          <p:graphicFrame>
            <p:nvGraphicFramePr>
              <p:cNvPr id="54" name="Object 17"/>
              <p:cNvGraphicFramePr>
                <a:graphicFrameLocks noChangeAspect="1"/>
              </p:cNvGraphicFramePr>
              <p:nvPr/>
            </p:nvGraphicFramePr>
            <p:xfrm>
              <a:off x="7638568" y="3643684"/>
              <a:ext cx="221428" cy="648814"/>
            </p:xfrm>
            <a:graphic>
              <a:graphicData uri="http://schemas.openxmlformats.org/presentationml/2006/ole">
                <p:oleObj spid="_x0000_s249198" name="Visio" r:id="rId5" imgW="468487" imgH="1294448" progId="">
                  <p:embed/>
                </p:oleObj>
              </a:graphicData>
            </a:graphic>
          </p:graphicFrame>
          <p:graphicFrame>
            <p:nvGraphicFramePr>
              <p:cNvPr id="55" name="Object 18"/>
              <p:cNvGraphicFramePr>
                <a:graphicFrameLocks noChangeAspect="1"/>
              </p:cNvGraphicFramePr>
              <p:nvPr/>
            </p:nvGraphicFramePr>
            <p:xfrm>
              <a:off x="6152848" y="4534480"/>
              <a:ext cx="220001" cy="647301"/>
            </p:xfrm>
            <a:graphic>
              <a:graphicData uri="http://schemas.openxmlformats.org/presentationml/2006/ole">
                <p:oleObj spid="_x0000_s249199" name="Visio" r:id="rId6" imgW="450215" imgH="1276350" progId="">
                  <p:embed/>
                </p:oleObj>
              </a:graphicData>
            </a:graphic>
          </p:graphicFrame>
          <p:graphicFrame>
            <p:nvGraphicFramePr>
              <p:cNvPr id="56" name="Object 22"/>
              <p:cNvGraphicFramePr>
                <a:graphicFrameLocks noChangeAspect="1"/>
              </p:cNvGraphicFramePr>
              <p:nvPr/>
            </p:nvGraphicFramePr>
            <p:xfrm>
              <a:off x="6152848" y="3550424"/>
              <a:ext cx="349941" cy="356439"/>
            </p:xfrm>
            <a:graphic>
              <a:graphicData uri="http://schemas.openxmlformats.org/presentationml/2006/ole">
                <p:oleObj spid="_x0000_s249200" name="Visio" r:id="rId7" imgW="586740" imgH="591502" progId="">
                  <p:embed/>
                </p:oleObj>
              </a:graphicData>
            </a:graphic>
          </p:graphicFrame>
          <p:graphicFrame>
            <p:nvGraphicFramePr>
              <p:cNvPr id="57" name="Object 22"/>
              <p:cNvGraphicFramePr>
                <a:graphicFrameLocks noChangeAspect="1"/>
              </p:cNvGraphicFramePr>
              <p:nvPr/>
            </p:nvGraphicFramePr>
            <p:xfrm>
              <a:off x="6903231" y="3728647"/>
              <a:ext cx="349941" cy="356439"/>
            </p:xfrm>
            <a:graphic>
              <a:graphicData uri="http://schemas.openxmlformats.org/presentationml/2006/ole">
                <p:oleObj spid="_x0000_s249201" name="Visio" r:id="rId8" imgW="586740" imgH="591502" progId="">
                  <p:embed/>
                </p:oleObj>
              </a:graphicData>
            </a:graphic>
          </p:graphicFrame>
          <p:graphicFrame>
            <p:nvGraphicFramePr>
              <p:cNvPr id="58" name="Object 22"/>
              <p:cNvGraphicFramePr>
                <a:graphicFrameLocks noChangeAspect="1"/>
              </p:cNvGraphicFramePr>
              <p:nvPr/>
            </p:nvGraphicFramePr>
            <p:xfrm>
              <a:off x="7502712" y="4176841"/>
              <a:ext cx="349941" cy="356439"/>
            </p:xfrm>
            <a:graphic>
              <a:graphicData uri="http://schemas.openxmlformats.org/presentationml/2006/ole">
                <p:oleObj spid="_x0000_s249202" name="Visio" r:id="rId9" imgW="586740" imgH="591502" progId="">
                  <p:embed/>
                </p:oleObj>
              </a:graphicData>
            </a:graphic>
          </p:graphicFrame>
          <p:graphicFrame>
            <p:nvGraphicFramePr>
              <p:cNvPr id="59" name="Object 21"/>
              <p:cNvGraphicFramePr>
                <a:graphicFrameLocks noChangeAspect="1"/>
              </p:cNvGraphicFramePr>
              <p:nvPr/>
            </p:nvGraphicFramePr>
            <p:xfrm>
              <a:off x="6747331" y="4746479"/>
              <a:ext cx="349581" cy="357280"/>
            </p:xfrm>
            <a:graphic>
              <a:graphicData uri="http://schemas.openxmlformats.org/presentationml/2006/ole">
                <p:oleObj spid="_x0000_s249203" name="Visio" r:id="rId10" imgW="586740" imgH="591502" progId="">
                  <p:embed/>
                </p:oleObj>
              </a:graphicData>
            </a:graphic>
          </p:graphicFrame>
          <p:cxnSp>
            <p:nvCxnSpPr>
              <p:cNvPr id="60" name="直接箭头连接符 59"/>
              <p:cNvCxnSpPr/>
              <p:nvPr/>
            </p:nvCxnSpPr>
            <p:spPr bwMode="auto">
              <a:xfrm rot="10800000" flipV="1">
                <a:off x="7097203" y="3728645"/>
                <a:ext cx="580482" cy="178217"/>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cxnSp>
            <p:nvCxnSpPr>
              <p:cNvPr id="61" name="直接箭头连接符 60"/>
              <p:cNvCxnSpPr/>
              <p:nvPr/>
            </p:nvCxnSpPr>
            <p:spPr bwMode="auto">
              <a:xfrm>
                <a:off x="6235710" y="4618252"/>
                <a:ext cx="563484" cy="317955"/>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62" name="Object 2"/>
              <p:cNvGraphicFramePr>
                <a:graphicFrameLocks noChangeAspect="1"/>
              </p:cNvGraphicFramePr>
              <p:nvPr/>
            </p:nvGraphicFramePr>
            <p:xfrm>
              <a:off x="5474805" y="1169217"/>
              <a:ext cx="286219" cy="622226"/>
            </p:xfrm>
            <a:graphic>
              <a:graphicData uri="http://schemas.openxmlformats.org/presentationml/2006/ole">
                <p:oleObj spid="_x0000_s249204" name="CorelDRAW" r:id="rId11" imgW="1103760" imgH="1987200" progId="">
                  <p:embed/>
                </p:oleObj>
              </a:graphicData>
            </a:graphic>
          </p:graphicFrame>
          <p:graphicFrame>
            <p:nvGraphicFramePr>
              <p:cNvPr id="63" name="Object 3"/>
              <p:cNvGraphicFramePr>
                <a:graphicFrameLocks noChangeAspect="1"/>
              </p:cNvGraphicFramePr>
              <p:nvPr/>
            </p:nvGraphicFramePr>
            <p:xfrm>
              <a:off x="7077527" y="1169217"/>
              <a:ext cx="295314" cy="622226"/>
            </p:xfrm>
            <a:graphic>
              <a:graphicData uri="http://schemas.openxmlformats.org/presentationml/2006/ole">
                <p:oleObj spid="_x0000_s249205" name="CorelDRAW" r:id="rId12" imgW="3333960" imgH="7332480" progId="">
                  <p:embed/>
                </p:oleObj>
              </a:graphicData>
            </a:graphic>
          </p:graphicFrame>
          <p:sp>
            <p:nvSpPr>
              <p:cNvPr id="64" name="TextBox 63"/>
              <p:cNvSpPr txBox="1"/>
              <p:nvPr/>
            </p:nvSpPr>
            <p:spPr>
              <a:xfrm>
                <a:off x="5814064" y="1231261"/>
                <a:ext cx="810160" cy="335100"/>
              </a:xfrm>
              <a:prstGeom prst="rect">
                <a:avLst/>
              </a:prstGeom>
              <a:noFill/>
            </p:spPr>
            <p:txBody>
              <a:bodyPr wrap="square" rtlCol="0">
                <a:spAutoFit/>
              </a:bodyPr>
              <a:lstStyle/>
              <a:p>
                <a:r>
                  <a:rPr lang="en-US" altLang="zh-CN" sz="1200" b="1" dirty="0" smtClean="0"/>
                  <a:t>MME</a:t>
                </a:r>
                <a:endParaRPr lang="zh-CN" altLang="en-US" sz="1200" b="1" dirty="0"/>
              </a:p>
            </p:txBody>
          </p:sp>
          <p:sp>
            <p:nvSpPr>
              <p:cNvPr id="65" name="TextBox 64"/>
              <p:cNvSpPr txBox="1"/>
              <p:nvPr/>
            </p:nvSpPr>
            <p:spPr>
              <a:xfrm>
                <a:off x="7440936" y="1231261"/>
                <a:ext cx="810160" cy="335100"/>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66" name="直接连接符 65"/>
              <p:cNvCxnSpPr/>
              <p:nvPr/>
            </p:nvCxnSpPr>
            <p:spPr bwMode="auto">
              <a:xfrm>
                <a:off x="5610400" y="1791443"/>
                <a:ext cx="2144269" cy="1937202"/>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67" name="直接连接符 66"/>
              <p:cNvCxnSpPr/>
              <p:nvPr/>
            </p:nvCxnSpPr>
            <p:spPr bwMode="auto">
              <a:xfrm rot="16200000" flipH="1">
                <a:off x="5399256" y="2002588"/>
                <a:ext cx="1047601" cy="62531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68" name="直接连接符 67"/>
              <p:cNvCxnSpPr/>
              <p:nvPr/>
            </p:nvCxnSpPr>
            <p:spPr bwMode="auto">
              <a:xfrm rot="16200000" flipH="1">
                <a:off x="4538320" y="2863522"/>
                <a:ext cx="2766188" cy="6220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69" name="直接连接符 68"/>
              <p:cNvCxnSpPr/>
              <p:nvPr/>
            </p:nvCxnSpPr>
            <p:spPr bwMode="auto">
              <a:xfrm rot="5400000" flipH="1" flipV="1">
                <a:off x="6169974" y="1857180"/>
                <a:ext cx="1047603" cy="91612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70" name="直接连接符 69"/>
              <p:cNvCxnSpPr/>
              <p:nvPr/>
            </p:nvCxnSpPr>
            <p:spPr bwMode="auto">
              <a:xfrm rot="16200000" flipH="1">
                <a:off x="6492315" y="2450968"/>
                <a:ext cx="1937202" cy="618152"/>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71" name="直接连接符 70"/>
              <p:cNvCxnSpPr/>
              <p:nvPr/>
            </p:nvCxnSpPr>
            <p:spPr bwMode="auto">
              <a:xfrm rot="5400000">
                <a:off x="5280371" y="2746784"/>
                <a:ext cx="2826808" cy="91612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72" name="直接连接符 71"/>
              <p:cNvCxnSpPr/>
              <p:nvPr/>
            </p:nvCxnSpPr>
            <p:spPr bwMode="auto">
              <a:xfrm>
                <a:off x="5000628" y="1756717"/>
                <a:ext cx="3864058"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73" name="TextBox 72"/>
              <p:cNvSpPr txBox="1"/>
              <p:nvPr/>
            </p:nvSpPr>
            <p:spPr>
              <a:xfrm>
                <a:off x="7638568" y="1397133"/>
                <a:ext cx="1226118" cy="369332"/>
              </a:xfrm>
              <a:prstGeom prst="rect">
                <a:avLst/>
              </a:prstGeom>
              <a:noFill/>
            </p:spPr>
            <p:txBody>
              <a:bodyPr wrap="square" rtlCol="0">
                <a:spAutoFit/>
              </a:bodyPr>
              <a:lstStyle/>
              <a:p>
                <a:r>
                  <a:rPr lang="en-US" altLang="zh-CN" sz="1800" dirty="0" smtClean="0">
                    <a:solidFill>
                      <a:srgbClr val="FF0000"/>
                    </a:solidFill>
                    <a:latin typeface="+mj-lt"/>
                    <a:ea typeface="华文仿宋" pitchFamily="2" charset="-122"/>
                  </a:rPr>
                  <a:t>Core Net</a:t>
                </a:r>
                <a:endParaRPr lang="zh-CN" altLang="en-US" sz="1800" dirty="0">
                  <a:solidFill>
                    <a:srgbClr val="FF0000"/>
                  </a:solidFill>
                  <a:latin typeface="+mj-lt"/>
                  <a:ea typeface="华文仿宋" pitchFamily="2" charset="-122"/>
                </a:endParaRPr>
              </a:p>
            </p:txBody>
          </p:sp>
          <p:sp>
            <p:nvSpPr>
              <p:cNvPr id="74" name="TextBox 73"/>
              <p:cNvSpPr txBox="1"/>
              <p:nvPr/>
            </p:nvSpPr>
            <p:spPr>
              <a:xfrm>
                <a:off x="7494073" y="5264132"/>
                <a:ext cx="1430098" cy="369332"/>
              </a:xfrm>
              <a:prstGeom prst="rect">
                <a:avLst/>
              </a:prstGeom>
              <a:noFill/>
            </p:spPr>
            <p:txBody>
              <a:bodyPr wrap="square" rtlCol="0">
                <a:spAutoFit/>
              </a:bodyPr>
              <a:lstStyle/>
              <a:p>
                <a:pPr algn="ctr"/>
                <a:r>
                  <a:rPr lang="en-US" altLang="zh-CN" sz="1800" dirty="0" smtClean="0">
                    <a:solidFill>
                      <a:srgbClr val="FF0000"/>
                    </a:solidFill>
                    <a:latin typeface="+mj-lt"/>
                    <a:ea typeface="华文仿宋" pitchFamily="2" charset="-122"/>
                  </a:rPr>
                  <a:t>D2D LAN</a:t>
                </a:r>
                <a:endParaRPr lang="zh-CN" altLang="en-US" sz="1800" dirty="0">
                  <a:solidFill>
                    <a:srgbClr val="FF0000"/>
                  </a:solidFill>
                  <a:latin typeface="+mj-lt"/>
                  <a:ea typeface="华文仿宋" pitchFamily="2" charset="-122"/>
                </a:endParaRPr>
              </a:p>
            </p:txBody>
          </p:sp>
          <p:sp>
            <p:nvSpPr>
              <p:cNvPr id="75" name="TextBox 74"/>
              <p:cNvSpPr txBox="1"/>
              <p:nvPr/>
            </p:nvSpPr>
            <p:spPr>
              <a:xfrm>
                <a:off x="7768971" y="2610439"/>
                <a:ext cx="1222998" cy="368864"/>
              </a:xfrm>
              <a:prstGeom prst="rect">
                <a:avLst/>
              </a:prstGeom>
              <a:noFill/>
            </p:spPr>
            <p:txBody>
              <a:bodyPr wrap="square" rtlCol="0">
                <a:spAutoFit/>
              </a:bodyPr>
              <a:lstStyle/>
              <a:p>
                <a:r>
                  <a:rPr lang="en-US" altLang="zh-CN" sz="1800" dirty="0" smtClean="0">
                    <a:solidFill>
                      <a:srgbClr val="FF0000"/>
                    </a:solidFill>
                    <a:latin typeface="+mj-lt"/>
                    <a:ea typeface="华文仿宋" pitchFamily="2" charset="-122"/>
                  </a:rPr>
                  <a:t>Cellular</a:t>
                </a:r>
                <a:endParaRPr lang="zh-CN" altLang="en-US" sz="1800" dirty="0">
                  <a:solidFill>
                    <a:srgbClr val="FF0000"/>
                  </a:solidFill>
                  <a:latin typeface="+mj-lt"/>
                  <a:ea typeface="华文仿宋" pitchFamily="2" charset="-122"/>
                </a:endParaRPr>
              </a:p>
            </p:txBody>
          </p:sp>
        </p:grpSp>
      </p:grpSp>
      <p:grpSp>
        <p:nvGrpSpPr>
          <p:cNvPr id="7" name="组合 75"/>
          <p:cNvGrpSpPr/>
          <p:nvPr/>
        </p:nvGrpSpPr>
        <p:grpSpPr>
          <a:xfrm>
            <a:off x="1055595" y="3419684"/>
            <a:ext cx="2147856" cy="1698318"/>
            <a:chOff x="5913379" y="3419684"/>
            <a:chExt cx="2147856" cy="1698318"/>
          </a:xfrm>
        </p:grpSpPr>
        <p:sp>
          <p:nvSpPr>
            <p:cNvPr id="77" name="椭圆 76"/>
            <p:cNvSpPr/>
            <p:nvPr/>
          </p:nvSpPr>
          <p:spPr bwMode="auto">
            <a:xfrm rot="2497544">
              <a:off x="5913379"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8" name="组合 643"/>
            <p:cNvGrpSpPr/>
            <p:nvPr/>
          </p:nvGrpSpPr>
          <p:grpSpPr>
            <a:xfrm>
              <a:off x="6372846" y="3816336"/>
              <a:ext cx="1265722" cy="1119871"/>
              <a:chOff x="6372846" y="3816336"/>
              <a:chExt cx="1265722" cy="1119871"/>
            </a:xfrm>
          </p:grpSpPr>
          <p:cxnSp>
            <p:nvCxnSpPr>
              <p:cNvPr id="79" name="直接连接符 78"/>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80" name="直接连接符 79"/>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81" name="直接连接符 80"/>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82" name="直接连接符 81"/>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sp>
        <p:nvSpPr>
          <p:cNvPr id="83" name="圆角矩形 82"/>
          <p:cNvSpPr/>
          <p:nvPr/>
        </p:nvSpPr>
        <p:spPr bwMode="auto">
          <a:xfrm>
            <a:off x="123285" y="1787373"/>
            <a:ext cx="3923543" cy="191809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 typeface="Wingdings" pitchFamily="2" charset="2"/>
              <a:buChar char="p"/>
              <a:tabLst/>
            </a:pPr>
            <a:r>
              <a:rPr kumimoji="0" lang="en-US" altLang="zh-CN" b="0" i="0" u="none" strike="noStrike" cap="none" normalizeH="0" baseline="0" dirty="0" smtClean="0">
                <a:ln>
                  <a:noFill/>
                </a:ln>
                <a:solidFill>
                  <a:schemeClr val="accent3"/>
                </a:solidFill>
                <a:effectLst/>
                <a:ea typeface="黑体" pitchFamily="2" charset="-122"/>
              </a:rPr>
              <a:t>Introduce</a:t>
            </a:r>
            <a:r>
              <a:rPr kumimoji="0" lang="zh-CN" altLang="en-US" b="0" i="0" u="none" strike="noStrike" cap="none" normalizeH="0" baseline="0" dirty="0" smtClean="0">
                <a:ln>
                  <a:noFill/>
                </a:ln>
                <a:solidFill>
                  <a:srgbClr val="FF0000"/>
                </a:solidFill>
                <a:effectLst/>
                <a:ea typeface="黑体" pitchFamily="2" charset="-122"/>
              </a:rPr>
              <a:t>“</a:t>
            </a:r>
            <a:r>
              <a:rPr kumimoji="0" lang="en-US" altLang="zh-CN" b="0" i="0" u="none" strike="noStrike" cap="none" normalizeH="0" baseline="0" dirty="0" smtClean="0">
                <a:ln>
                  <a:noFill/>
                </a:ln>
                <a:solidFill>
                  <a:srgbClr val="FF0000"/>
                </a:solidFill>
                <a:effectLst/>
                <a:ea typeface="黑体" pitchFamily="2" charset="-122"/>
              </a:rPr>
              <a:t>device</a:t>
            </a:r>
            <a:r>
              <a:rPr kumimoji="0" lang="zh-CN" altLang="en-US" b="0" i="0" u="none" strike="noStrike" cap="none" normalizeH="0" baseline="0" dirty="0" smtClean="0">
                <a:ln>
                  <a:noFill/>
                </a:ln>
                <a:solidFill>
                  <a:srgbClr val="FF0000"/>
                </a:solidFill>
                <a:effectLst/>
                <a:ea typeface="黑体" pitchFamily="2" charset="-122"/>
              </a:rPr>
              <a:t>”</a:t>
            </a:r>
            <a:r>
              <a:rPr lang="en-US" altLang="zh-CN" dirty="0" smtClean="0">
                <a:solidFill>
                  <a:schemeClr val="accent3"/>
                </a:solidFill>
                <a:ea typeface="黑体" pitchFamily="2" charset="-122"/>
              </a:rPr>
              <a:t>freedom</a:t>
            </a:r>
          </a:p>
          <a:p>
            <a:pPr marL="0" marR="0" indent="0" defTabSz="914400" rtl="0" eaLnBrk="1" fontAlgn="base" latinLnBrk="0" hangingPunct="1">
              <a:lnSpc>
                <a:spcPct val="100000"/>
              </a:lnSpc>
              <a:spcBef>
                <a:spcPct val="0"/>
              </a:spcBef>
              <a:spcAft>
                <a:spcPct val="0"/>
              </a:spcAft>
              <a:buClrTx/>
              <a:buSzTx/>
              <a:buFont typeface="Wingdings" pitchFamily="2" charset="2"/>
              <a:buChar char="p"/>
              <a:tabLst/>
            </a:pPr>
            <a:r>
              <a:rPr lang="en-US" altLang="zh-CN" dirty="0" smtClean="0">
                <a:solidFill>
                  <a:schemeClr val="accent3"/>
                </a:solidFill>
                <a:ea typeface="黑体" pitchFamily="2" charset="-122"/>
              </a:rPr>
              <a:t>Space, Time, Frequency, and Device, </a:t>
            </a:r>
            <a:r>
              <a:rPr lang="en-US" altLang="zh-CN" dirty="0" smtClean="0">
                <a:solidFill>
                  <a:srgbClr val="FF0000"/>
                </a:solidFill>
                <a:ea typeface="黑体" pitchFamily="2" charset="-122"/>
              </a:rPr>
              <a:t>joint optimization</a:t>
            </a:r>
            <a:endParaRPr lang="en-US" altLang="zh-CN" dirty="0" smtClean="0">
              <a:solidFill>
                <a:schemeClr val="accent3"/>
              </a:solidFill>
              <a:ea typeface="黑体" pitchFamily="2" charset="-122"/>
            </a:endParaRPr>
          </a:p>
          <a:p>
            <a:pPr marL="0" marR="0" indent="0" defTabSz="914400" rtl="0" eaLnBrk="1" fontAlgn="base" latinLnBrk="0" hangingPunct="1">
              <a:lnSpc>
                <a:spcPct val="100000"/>
              </a:lnSpc>
              <a:spcBef>
                <a:spcPct val="0"/>
              </a:spcBef>
              <a:spcAft>
                <a:spcPct val="0"/>
              </a:spcAft>
              <a:buClrTx/>
              <a:buSzTx/>
              <a:buFont typeface="Wingdings" pitchFamily="2" charset="2"/>
              <a:buChar char="p"/>
              <a:tabLst/>
            </a:pPr>
            <a:r>
              <a:rPr lang="en-US" altLang="zh-CN" dirty="0" smtClean="0">
                <a:solidFill>
                  <a:srgbClr val="FF0000"/>
                </a:solidFill>
                <a:ea typeface="黑体" pitchFamily="2" charset="-122"/>
              </a:rPr>
              <a:t>Communication Freedom </a:t>
            </a:r>
            <a:r>
              <a:rPr lang="en-US" altLang="zh-CN" dirty="0" smtClean="0">
                <a:solidFill>
                  <a:schemeClr val="accent3"/>
                </a:solidFill>
                <a:ea typeface="黑体" pitchFamily="2" charset="-122"/>
              </a:rPr>
              <a:t>increase</a:t>
            </a:r>
          </a:p>
        </p:txBody>
      </p:sp>
    </p:spTree>
    <p:custDataLst>
      <p:tags r:id="rId2"/>
    </p:custDataLst>
  </p:cSld>
  <p:clrMapOvr>
    <a:masterClrMapping/>
  </p:clrMapOvr>
  <mc:AlternateContent xmlns:mc="http://schemas.openxmlformats.org/markup-compatibility/2006">
    <mc:Choice xmlns="" xmlns:p14="http://schemas.microsoft.com/office/powerpoint/2010/main" Requires="p14">
      <p:transition p14:dur="0" advTm="89391"/>
    </mc:Choice>
    <mc:Fallback>
      <p:transition advTm="89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worldmap.jpg"/>
          <p:cNvPicPr>
            <a:picLocks noChangeAspect="1"/>
          </p:cNvPicPr>
          <p:nvPr/>
        </p:nvPicPr>
        <p:blipFill>
          <a:blip r:embed="rId2"/>
          <a:stretch>
            <a:fillRect/>
          </a:stretch>
        </p:blipFill>
        <p:spPr>
          <a:xfrm>
            <a:off x="357158" y="1000108"/>
            <a:ext cx="8253183" cy="4929206"/>
          </a:xfrm>
          <a:prstGeom prst="rect">
            <a:avLst/>
          </a:prstGeom>
        </p:spPr>
      </p:pic>
      <p:sp>
        <p:nvSpPr>
          <p:cNvPr id="2" name="标题 1"/>
          <p:cNvSpPr>
            <a:spLocks noGrp="1"/>
          </p:cNvSpPr>
          <p:nvPr>
            <p:ph type="title"/>
          </p:nvPr>
        </p:nvSpPr>
        <p:spPr/>
        <p:txBody>
          <a:bodyPr/>
          <a:lstStyle/>
          <a:p>
            <a:r>
              <a:rPr lang="en-US" altLang="zh-CN" sz="3200" dirty="0" smtClean="0"/>
              <a:t>Research Projects</a:t>
            </a:r>
            <a:endParaRPr lang="zh-CN" altLang="en-US" sz="3200" dirty="0"/>
          </a:p>
        </p:txBody>
      </p:sp>
      <p:sp>
        <p:nvSpPr>
          <p:cNvPr id="5" name="流程图: 联系 4"/>
          <p:cNvSpPr/>
          <p:nvPr/>
        </p:nvSpPr>
        <p:spPr bwMode="auto">
          <a:xfrm>
            <a:off x="6143636" y="1928802"/>
            <a:ext cx="214314" cy="214314"/>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6" name="流程图: 联系 5"/>
          <p:cNvSpPr/>
          <p:nvPr/>
        </p:nvSpPr>
        <p:spPr bwMode="auto">
          <a:xfrm>
            <a:off x="2500298" y="1714488"/>
            <a:ext cx="214314" cy="214314"/>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12" name="组合 11"/>
          <p:cNvGrpSpPr/>
          <p:nvPr/>
        </p:nvGrpSpPr>
        <p:grpSpPr>
          <a:xfrm>
            <a:off x="4429124" y="3357562"/>
            <a:ext cx="4108482" cy="2000264"/>
            <a:chOff x="4643406" y="2857496"/>
            <a:chExt cx="4108482" cy="2000264"/>
          </a:xfrm>
        </p:grpSpPr>
        <p:sp>
          <p:nvSpPr>
            <p:cNvPr id="7" name="圆角矩形 6"/>
            <p:cNvSpPr/>
            <p:nvPr/>
          </p:nvSpPr>
          <p:spPr bwMode="auto">
            <a:xfrm>
              <a:off x="4643406" y="2857496"/>
              <a:ext cx="4108482" cy="200026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b="1" dirty="0" smtClean="0"/>
                <a:t>Science and Technology Ministry of China:</a:t>
              </a:r>
            </a:p>
            <a:p>
              <a:pPr marL="457200" indent="-457200">
                <a:buFont typeface="+mj-ea"/>
                <a:buAutoNum type="circleNumDbPlain"/>
              </a:pPr>
              <a:r>
                <a:rPr lang="en-US" altLang="zh-CN" b="1" dirty="0" smtClean="0"/>
                <a:t>D2D LAN</a:t>
              </a:r>
            </a:p>
          </p:txBody>
        </p:sp>
        <p:pic>
          <p:nvPicPr>
            <p:cNvPr id="8" name="Image 4"/>
            <p:cNvPicPr>
              <a:picLocks noChangeAspect="1"/>
            </p:cNvPicPr>
            <p:nvPr/>
          </p:nvPicPr>
          <p:blipFill>
            <a:blip r:embed="rId3" cstate="print"/>
            <a:stretch>
              <a:fillRect/>
            </a:stretch>
          </p:blipFill>
          <p:spPr>
            <a:xfrm flipH="1">
              <a:off x="4871215" y="4086901"/>
              <a:ext cx="614519" cy="614519"/>
            </a:xfrm>
            <a:prstGeom prst="rect">
              <a:avLst/>
            </a:prstGeom>
          </p:spPr>
        </p:pic>
        <p:pic>
          <p:nvPicPr>
            <p:cNvPr id="9" name="图片 8" descr="深圳大学.jpg"/>
            <p:cNvPicPr>
              <a:picLocks noChangeAspect="1"/>
            </p:cNvPicPr>
            <p:nvPr/>
          </p:nvPicPr>
          <p:blipFill>
            <a:blip r:embed="rId4"/>
            <a:stretch>
              <a:fillRect/>
            </a:stretch>
          </p:blipFill>
          <p:spPr>
            <a:xfrm flipH="1">
              <a:off x="7600819" y="4086901"/>
              <a:ext cx="614519" cy="614519"/>
            </a:xfrm>
            <a:prstGeom prst="rect">
              <a:avLst/>
            </a:prstGeom>
          </p:spPr>
        </p:pic>
        <p:pic>
          <p:nvPicPr>
            <p:cNvPr id="10" name="图片 9" descr="香港中文大学.jpg"/>
            <p:cNvPicPr>
              <a:picLocks noChangeAspect="1"/>
            </p:cNvPicPr>
            <p:nvPr/>
          </p:nvPicPr>
          <p:blipFill>
            <a:blip r:embed="rId5"/>
            <a:stretch>
              <a:fillRect/>
            </a:stretch>
          </p:blipFill>
          <p:spPr>
            <a:xfrm flipH="1">
              <a:off x="6223587" y="4086901"/>
              <a:ext cx="777305" cy="614519"/>
            </a:xfrm>
            <a:prstGeom prst="rect">
              <a:avLst/>
            </a:prstGeom>
          </p:spPr>
        </p:pic>
        <p:pic>
          <p:nvPicPr>
            <p:cNvPr id="11" name="Picture 18"/>
            <p:cNvPicPr>
              <a:picLocks noChangeAspect="1" noChangeArrowheads="1"/>
            </p:cNvPicPr>
            <p:nvPr/>
          </p:nvPicPr>
          <p:blipFill>
            <a:blip r:embed="rId6" cstate="print"/>
            <a:srcRect/>
            <a:stretch>
              <a:fillRect/>
            </a:stretch>
          </p:blipFill>
          <p:spPr bwMode="auto">
            <a:xfrm>
              <a:off x="7882416" y="3214686"/>
              <a:ext cx="832304" cy="714380"/>
            </a:xfrm>
            <a:prstGeom prst="rect">
              <a:avLst/>
            </a:prstGeom>
            <a:noFill/>
            <a:ln w="9525">
              <a:noFill/>
              <a:miter lim="800000"/>
              <a:headEnd/>
              <a:tailEnd/>
            </a:ln>
            <a:effectLst/>
          </p:spPr>
        </p:pic>
      </p:grpSp>
      <p:sp>
        <p:nvSpPr>
          <p:cNvPr id="13" name="圆角矩形 12"/>
          <p:cNvSpPr/>
          <p:nvPr/>
        </p:nvSpPr>
        <p:spPr bwMode="auto">
          <a:xfrm>
            <a:off x="5018121" y="500050"/>
            <a:ext cx="3554407" cy="121443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b="1" dirty="0" smtClean="0"/>
              <a:t>Industry and Information Ministry of China: </a:t>
            </a:r>
          </a:p>
          <a:p>
            <a:pPr marL="457200" indent="-457200">
              <a:buFont typeface="+mj-ea"/>
              <a:buAutoNum type="circleNumDbPlain"/>
            </a:pPr>
            <a:r>
              <a:rPr lang="en-US" altLang="zh-CN" b="1" dirty="0" smtClean="0"/>
              <a:t>Mobile D2D Direct</a:t>
            </a:r>
          </a:p>
        </p:txBody>
      </p:sp>
      <p:sp>
        <p:nvSpPr>
          <p:cNvPr id="14" name="圆角矩形 13"/>
          <p:cNvSpPr/>
          <p:nvPr/>
        </p:nvSpPr>
        <p:spPr bwMode="auto">
          <a:xfrm>
            <a:off x="785818" y="2428868"/>
            <a:ext cx="2500298" cy="121443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r>
              <a:rPr lang="en-US" altLang="zh-CN" b="1" dirty="0" smtClean="0"/>
              <a:t>QUALCOMM:</a:t>
            </a:r>
          </a:p>
          <a:p>
            <a:pPr marL="457200" indent="-457200">
              <a:buFont typeface="+mj-ea"/>
              <a:buAutoNum type="circleNumDbPlain"/>
            </a:pPr>
            <a:r>
              <a:rPr lang="en-US" altLang="zh-CN" b="1" dirty="0" err="1" smtClean="0"/>
              <a:t>FlashlinQ</a:t>
            </a:r>
            <a:endParaRPr lang="en-US" altLang="zh-CN" b="1" dirty="0" smtClean="0"/>
          </a:p>
          <a:p>
            <a:pPr marL="457200" indent="-457200">
              <a:buFont typeface="+mj-ea"/>
              <a:buAutoNum type="circleNumDbPlain"/>
            </a:pPr>
            <a:r>
              <a:rPr lang="en-US" altLang="zh-CN" b="1" dirty="0" smtClean="0"/>
              <a:t>LTE-Direct</a:t>
            </a:r>
          </a:p>
          <a:p>
            <a:endParaRPr lang="en-US" altLang="zh-CN" b="1" dirty="0" smtClean="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2400" b="1" dirty="0" smtClean="0">
                <a:solidFill>
                  <a:srgbClr val="FF0000"/>
                </a:solidFill>
                <a:ea typeface="ＭＳ Ｐゴシック" pitchFamily="34" charset="-128"/>
                <a:cs typeface="Times New Roman" pitchFamily="18" charset="0"/>
              </a:rPr>
              <a:t>Overview</a:t>
            </a:r>
          </a:p>
          <a:p>
            <a:pPr lvl="1"/>
            <a:r>
              <a:rPr lang="en-US" altLang="zh-CN" sz="2400" b="1" dirty="0" smtClean="0">
                <a:solidFill>
                  <a:srgbClr val="FF0000"/>
                </a:solidFill>
              </a:rPr>
              <a:t>Background</a:t>
            </a:r>
          </a:p>
          <a:p>
            <a:pPr lvl="1"/>
            <a:r>
              <a:rPr lang="en-US" altLang="zh-CN" sz="2400" dirty="0" smtClean="0">
                <a:solidFill>
                  <a:schemeClr val="tx1"/>
                </a:solidFill>
              </a:rPr>
              <a:t>Device-to-device Communication</a:t>
            </a:r>
          </a:p>
          <a:p>
            <a:pPr lvl="1"/>
            <a:r>
              <a:rPr lang="en-US" altLang="zh-CN" sz="2400" dirty="0" smtClean="0">
                <a:solidFill>
                  <a:schemeClr val="tx1"/>
                </a:solidFill>
              </a:rPr>
              <a:t>Device-to-device Local Area Networks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Resource Allocation and Game Theoretical Study</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sz="2400" dirty="0" smtClean="0">
                <a:ea typeface="ＭＳ Ｐゴシック" pitchFamily="34" charset="-128"/>
                <a:cs typeface="Times New Roman" pitchFamily="18" charset="0"/>
              </a:rPr>
              <a:t>Conclusions</a:t>
            </a:r>
            <a:endParaRPr lang="en-GB" altLang="zh-CN" sz="2400" dirty="0" smtClean="0">
              <a:ea typeface="ＭＳ Ｐゴシック" pitchFamily="34" charset="-128"/>
              <a:cs typeface="Times New Roman" pitchFamily="18" charset="0"/>
            </a:endParaRPr>
          </a:p>
          <a:p>
            <a:endParaRPr lang="zh-CN" altLang="en-US" sz="24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3200" kern="1200" dirty="0" smtClean="0"/>
              <a:t>Standardization in a Global Partnership</a:t>
            </a:r>
            <a:endParaRPr lang="zh-CN" altLang="en-US" sz="3200" kern="1200" dirty="0" smtClean="0"/>
          </a:p>
        </p:txBody>
      </p:sp>
      <p:sp>
        <p:nvSpPr>
          <p:cNvPr id="4" name="Rectangle 3"/>
          <p:cNvSpPr txBox="1">
            <a:spLocks noChangeArrowheads="1"/>
          </p:cNvSpPr>
          <p:nvPr>
            <p:custDataLst>
              <p:tags r:id="rId1"/>
            </p:custDataLst>
          </p:nvPr>
        </p:nvSpPr>
        <p:spPr bwMode="auto">
          <a:xfrm>
            <a:off x="427067" y="1139842"/>
            <a:ext cx="8359775" cy="4683125"/>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宋体" charset="-122"/>
                <a:cs typeface="+mn-cs"/>
              </a:rPr>
              <a:t>3GPP: The 3</a:t>
            </a:r>
            <a:r>
              <a:rPr kumimoji="0" lang="en-US" altLang="zh-CN" sz="2000" b="0" i="0" u="none" strike="noStrike" kern="0" cap="none" spc="0" normalizeH="0" baseline="30000" noProof="0" dirty="0" smtClean="0">
                <a:ln>
                  <a:noFill/>
                </a:ln>
                <a:solidFill>
                  <a:srgbClr val="000000"/>
                </a:solidFill>
                <a:effectLst/>
                <a:uLnTx/>
                <a:uFillTx/>
                <a:latin typeface="+mn-lt"/>
                <a:ea typeface="宋体" charset="-122"/>
                <a:cs typeface="+mn-cs"/>
              </a:rPr>
              <a:t>rd</a:t>
            </a:r>
            <a:r>
              <a:rPr kumimoji="0" lang="en-US" altLang="zh-CN" sz="2000" b="0" i="0" u="none" strike="noStrike" kern="0" cap="none" spc="0" normalizeH="0" baseline="0" noProof="0" dirty="0" smtClean="0">
                <a:ln>
                  <a:noFill/>
                </a:ln>
                <a:solidFill>
                  <a:srgbClr val="000000"/>
                </a:solidFill>
                <a:effectLst/>
                <a:uLnTx/>
                <a:uFillTx/>
                <a:latin typeface="+mn-lt"/>
                <a:ea typeface="宋体" charset="-122"/>
                <a:cs typeface="+mn-cs"/>
              </a:rPr>
              <a:t> Generation Partnership Project</a:t>
            </a:r>
            <a:endParaRPr kumimoji="0" lang="en-US" altLang="zh-CN" sz="2000" b="0" i="0" u="none" strike="noStrike" kern="0" cap="none" spc="0" normalizeH="0" baseline="0" noProof="0" dirty="0">
              <a:ln>
                <a:noFill/>
              </a:ln>
              <a:solidFill>
                <a:srgbClr val="000000"/>
              </a:solidFill>
              <a:effectLst/>
              <a:uLnTx/>
              <a:uFillTx/>
              <a:latin typeface="+mn-lt"/>
              <a:ea typeface="宋体" charset="-122"/>
              <a:cs typeface="+mn-cs"/>
            </a:endParaRPr>
          </a:p>
        </p:txBody>
      </p:sp>
      <p:pic>
        <p:nvPicPr>
          <p:cNvPr id="5" name="Picture 32"/>
          <p:cNvPicPr>
            <a:picLocks noChangeAspect="1" noChangeArrowheads="1"/>
          </p:cNvPicPr>
          <p:nvPr>
            <p:custDataLst>
              <p:tags r:id="rId2"/>
            </p:custDataLst>
          </p:nvPr>
        </p:nvPicPr>
        <p:blipFill>
          <a:blip r:embed="rId5" cstate="print"/>
          <a:srcRect/>
          <a:stretch>
            <a:fillRect/>
          </a:stretch>
        </p:blipFill>
        <p:spPr bwMode="auto">
          <a:xfrm>
            <a:off x="565207" y="1568470"/>
            <a:ext cx="8113713" cy="4646612"/>
          </a:xfrm>
          <a:prstGeom prst="rect">
            <a:avLst/>
          </a:prstGeom>
          <a:noFill/>
          <a:ln w="50800">
            <a:noFill/>
            <a:miter lim="800000"/>
            <a:headEnd/>
            <a:tailEnd/>
          </a:ln>
          <a:effectLst/>
        </p:spPr>
      </p:pic>
      <p:sp>
        <p:nvSpPr>
          <p:cNvPr id="6" name="Text Box 33"/>
          <p:cNvSpPr txBox="1">
            <a:spLocks noChangeArrowheads="1"/>
          </p:cNvSpPr>
          <p:nvPr>
            <p:custDataLst>
              <p:tags r:id="rId3"/>
            </p:custDataLst>
          </p:nvPr>
        </p:nvSpPr>
        <p:spPr bwMode="auto">
          <a:xfrm>
            <a:off x="706495" y="4997494"/>
            <a:ext cx="3703637" cy="1200329"/>
          </a:xfrm>
          <a:prstGeom prst="rect">
            <a:avLst/>
          </a:prstGeom>
          <a:solidFill>
            <a:schemeClr val="bg1"/>
          </a:solidFill>
          <a:ln w="9525">
            <a:noFill/>
            <a:miter lim="800000"/>
            <a:headEnd/>
            <a:tailEnd/>
          </a:ln>
          <a:effectLst/>
        </p:spPr>
        <p:txBody>
          <a:bodyPr>
            <a:spAutoFit/>
          </a:bodyPr>
          <a:lstStyle/>
          <a:p>
            <a:pPr algn="l">
              <a:spcBef>
                <a:spcPct val="50000"/>
              </a:spcBef>
            </a:pPr>
            <a:r>
              <a:rPr lang="en-US" altLang="zh-CN" sz="1800" dirty="0">
                <a:ea typeface="宋体" charset="-122"/>
              </a:rPr>
              <a:t>A form of Open Innovation:</a:t>
            </a:r>
          </a:p>
          <a:p>
            <a:pPr algn="l">
              <a:spcBef>
                <a:spcPct val="50000"/>
              </a:spcBef>
              <a:buFontTx/>
              <a:buChar char="•"/>
            </a:pPr>
            <a:r>
              <a:rPr lang="en-US" altLang="zh-CN" sz="1800" dirty="0">
                <a:ea typeface="宋体" charset="-122"/>
              </a:rPr>
              <a:t> 5 regions</a:t>
            </a:r>
          </a:p>
          <a:p>
            <a:pPr algn="l">
              <a:spcBef>
                <a:spcPct val="50000"/>
              </a:spcBef>
              <a:buFontTx/>
              <a:buChar char="•"/>
            </a:pPr>
            <a:r>
              <a:rPr lang="en-US" altLang="zh-CN" sz="1800" dirty="0">
                <a:ea typeface="宋体" charset="-122"/>
              </a:rPr>
              <a:t> Over 300 member companies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2113" y="857232"/>
            <a:ext cx="8359775" cy="4929187"/>
          </a:xfrm>
        </p:spPr>
        <p:txBody>
          <a:bodyPr/>
          <a:lstStyle/>
          <a:p>
            <a:r>
              <a:rPr lang="en-US" altLang="zh-CN" sz="1800" dirty="0" smtClean="0"/>
              <a:t>Drastically different requirements</a:t>
            </a:r>
          </a:p>
          <a:p>
            <a:endParaRPr lang="zh-CN" altLang="en-US" sz="1800" dirty="0" smtClean="0"/>
          </a:p>
          <a:p>
            <a:endParaRPr lang="zh-CN" altLang="en-US" sz="1800" dirty="0" smtClean="0"/>
          </a:p>
          <a:p>
            <a:endParaRPr lang="en-US" sz="1800" dirty="0" smtClean="0"/>
          </a:p>
          <a:p>
            <a:endParaRPr lang="en-US" sz="1800" dirty="0" smtClean="0"/>
          </a:p>
          <a:p>
            <a:r>
              <a:rPr lang="en-US" sz="1800" dirty="0" smtClean="0"/>
              <a:t>The LTE platform would have the advantage over others, such as Wi-Fi and Bluetooth that operate device to device protocols, because they use license exempt spectrum.</a:t>
            </a:r>
            <a:endParaRPr lang="en-US" altLang="zh-CN" sz="1800" dirty="0" smtClean="0"/>
          </a:p>
          <a:p>
            <a:r>
              <a:rPr lang="en-US" altLang="zh-CN" sz="1800" dirty="0" smtClean="0"/>
              <a:t>Proximity-based applications and services represent a recent and enormous social-technological trend </a:t>
            </a:r>
          </a:p>
          <a:p>
            <a:pPr lvl="1"/>
            <a:r>
              <a:rPr lang="en-US" altLang="zh-CN" sz="1600" dirty="0" smtClean="0"/>
              <a:t>These applications and these services are based on the awareness that two devices or two users are close to each other </a:t>
            </a:r>
          </a:p>
          <a:p>
            <a:pPr lvl="1"/>
            <a:r>
              <a:rPr lang="en-US" altLang="zh-CN" sz="1600" dirty="0" smtClean="0"/>
              <a:t>Awareness of proximity carries value, and generates demand for an exchange of traffic between them </a:t>
            </a:r>
          </a:p>
          <a:p>
            <a:r>
              <a:rPr lang="en-US" altLang="zh-CN" sz="1800" dirty="0" smtClean="0"/>
              <a:t>Direct D2D communication is also essential for public safety services </a:t>
            </a:r>
          </a:p>
          <a:p>
            <a:pPr lvl="1"/>
            <a:r>
              <a:rPr lang="en-US" altLang="zh-CN" sz="1600" dirty="0" smtClean="0"/>
              <a:t>e.g. in case of lack of network infrastructure in disaster situations) </a:t>
            </a:r>
          </a:p>
          <a:p>
            <a:r>
              <a:rPr lang="en-US" altLang="zh-CN" sz="1800" dirty="0" smtClean="0"/>
              <a:t>3GPP has imitated work on enhancing the LTE-EPC platform to support these capabilities </a:t>
            </a:r>
          </a:p>
        </p:txBody>
      </p:sp>
      <p:sp>
        <p:nvSpPr>
          <p:cNvPr id="5" name="标题 1"/>
          <p:cNvSpPr txBox="1">
            <a:spLocks/>
          </p:cNvSpPr>
          <p:nvPr/>
        </p:nvSpPr>
        <p:spPr bwMode="auto">
          <a:xfrm>
            <a:off x="392113" y="2285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0" marR="0" lvl="0" indent="0" algn="ctr" defTabSz="914400" eaLnBrk="0" latinLnBrk="0" hangingPunct="0">
              <a:lnSpc>
                <a:spcPct val="100000"/>
              </a:lnSpc>
              <a:buClrTx/>
              <a:buSzTx/>
              <a:buFontTx/>
              <a:buNone/>
              <a:tabLst/>
              <a:defRPr/>
            </a:pPr>
            <a:r>
              <a:rPr lang="en-US" altLang="zh-CN" sz="3200" dirty="0" smtClean="0">
                <a:solidFill>
                  <a:srgbClr val="0070C0"/>
                </a:solidFill>
                <a:latin typeface="+mj-lt"/>
                <a:ea typeface="+mj-ea"/>
                <a:cs typeface="+mj-cs"/>
              </a:rPr>
              <a:t>3GPP R12 on D2D</a:t>
            </a:r>
            <a:endParaRPr lang="zh-CN" altLang="en-US" sz="3200" dirty="0">
              <a:solidFill>
                <a:srgbClr val="0070C0"/>
              </a:solidFill>
              <a:latin typeface="+mj-lt"/>
              <a:ea typeface="+mj-ea"/>
              <a:cs typeface="+mj-cs"/>
            </a:endParaRPr>
          </a:p>
        </p:txBody>
      </p:sp>
      <p:pic>
        <p:nvPicPr>
          <p:cNvPr id="6" name="Picture 2"/>
          <p:cNvPicPr>
            <a:picLocks noChangeAspect="1" noChangeArrowheads="1"/>
          </p:cNvPicPr>
          <p:nvPr/>
        </p:nvPicPr>
        <p:blipFill>
          <a:blip r:embed="rId3"/>
          <a:srcRect/>
          <a:stretch>
            <a:fillRect/>
          </a:stretch>
        </p:blipFill>
        <p:spPr bwMode="auto">
          <a:xfrm>
            <a:off x="690589" y="1214422"/>
            <a:ext cx="7667625" cy="1390650"/>
          </a:xfrm>
          <a:prstGeom prst="rect">
            <a:avLst/>
          </a:prstGeom>
          <a:noFill/>
          <a:ln w="9525">
            <a:noFill/>
            <a:miter lim="800000"/>
            <a:headEnd/>
            <a:tailEnd/>
          </a:ln>
          <a:effectLst/>
        </p:spPr>
      </p:pic>
    </p:spTree>
    <p:extLst>
      <p:ext uri="{BB962C8B-B14F-4D97-AF65-F5344CB8AC3E}">
        <p14:creationId xmlns="" xmlns:p14="http://schemas.microsoft.com/office/powerpoint/2010/main" val="812046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linds(horizontal)">
                                      <p:cBhvr>
                                        <p:cTn id="15" dur="500"/>
                                        <p:tgtEl>
                                          <p:spTgt spid="3">
                                            <p:txEl>
                                              <p:pRg st="7" end="7"/>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linds(horizontal)">
                                      <p:cBhvr>
                                        <p:cTn id="18" dur="500"/>
                                        <p:tgtEl>
                                          <p:spTgt spid="3">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blinds(horizontal)">
                                      <p:cBhvr>
                                        <p:cTn id="23" dur="500"/>
                                        <p:tgtEl>
                                          <p:spTgt spid="3">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linds(horizontal)">
                                      <p:cBhvr>
                                        <p:cTn id="26" dur="500"/>
                                        <p:tgtEl>
                                          <p:spTgt spid="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sz="2800" dirty="0" smtClean="0"/>
              <a:t>3GPP R12 on D2D</a:t>
            </a:r>
            <a:endParaRPr lang="zh-CN" altLang="en-US" dirty="0"/>
          </a:p>
        </p:txBody>
      </p:sp>
      <p:sp>
        <p:nvSpPr>
          <p:cNvPr id="3" name="内容占位符 2"/>
          <p:cNvSpPr>
            <a:spLocks noGrp="1"/>
          </p:cNvSpPr>
          <p:nvPr>
            <p:ph idx="1"/>
          </p:nvPr>
        </p:nvSpPr>
        <p:spPr>
          <a:xfrm>
            <a:off x="392113" y="1142984"/>
            <a:ext cx="8359775" cy="4929187"/>
          </a:xfrm>
        </p:spPr>
        <p:txBody>
          <a:bodyPr/>
          <a:lstStyle/>
          <a:p>
            <a:r>
              <a:rPr lang="en-US" altLang="zh-CN" sz="2200" dirty="0" smtClean="0"/>
              <a:t>Motivation of D2D SI and WI in 3GPP and other standardizations </a:t>
            </a:r>
          </a:p>
          <a:p>
            <a:r>
              <a:rPr lang="en-US" altLang="zh-CN" sz="2200" dirty="0" smtClean="0"/>
              <a:t>Development within 3GPP </a:t>
            </a:r>
          </a:p>
          <a:p>
            <a:pPr lvl="1"/>
            <a:r>
              <a:rPr lang="en-US" altLang="zh-CN" dirty="0" smtClean="0"/>
              <a:t>SA1 TR22.803,TS22.278* </a:t>
            </a:r>
          </a:p>
          <a:p>
            <a:pPr lvl="1"/>
            <a:r>
              <a:rPr lang="en-US" altLang="zh-CN" dirty="0" smtClean="0"/>
              <a:t>SA2 WI TR22.703 </a:t>
            </a:r>
          </a:p>
          <a:p>
            <a:pPr lvl="1"/>
            <a:r>
              <a:rPr lang="en-US" altLang="zh-CN" dirty="0" smtClean="0"/>
              <a:t>RAN SI** </a:t>
            </a:r>
            <a:r>
              <a:rPr lang="en-GB" altLang="zh-CN" dirty="0" smtClean="0"/>
              <a:t>: Study on LTE Device to Device Proximity Services</a:t>
            </a:r>
            <a:endParaRPr lang="en-US" altLang="zh-CN" dirty="0" smtClean="0"/>
          </a:p>
          <a:p>
            <a:pPr lvl="2"/>
            <a:r>
              <a:rPr lang="en-GB" altLang="zh-CN" sz="2000" dirty="0" smtClean="0"/>
              <a:t>Objectives: evaluate LTE device-to-device proximity services</a:t>
            </a:r>
          </a:p>
          <a:p>
            <a:pPr lvl="2"/>
            <a:r>
              <a:rPr lang="en-GB" altLang="zh-CN" sz="2000" dirty="0" err="1" smtClean="0"/>
              <a:t>ProSe</a:t>
            </a:r>
            <a:r>
              <a:rPr lang="en-GB" altLang="zh-CN" sz="2000" dirty="0" smtClean="0"/>
              <a:t> Discovery over E-UTRA;</a:t>
            </a:r>
          </a:p>
          <a:p>
            <a:pPr lvl="3"/>
            <a:r>
              <a:rPr lang="en-US" altLang="zh-CN" sz="2000" dirty="0" smtClean="0"/>
              <a:t>Evaluation of discovery and communication performance </a:t>
            </a:r>
          </a:p>
          <a:p>
            <a:pPr lvl="3"/>
            <a:r>
              <a:rPr lang="en-US" altLang="zh-CN" sz="2000" dirty="0" smtClean="0"/>
              <a:t>Discovery research on carrier, timing, resource allocation, discovery signal/channel </a:t>
            </a:r>
          </a:p>
          <a:p>
            <a:pPr lvl="3"/>
            <a:r>
              <a:rPr lang="en-US" altLang="zh-CN" sz="2000" dirty="0" smtClean="0"/>
              <a:t>Communication research on synchronization, timing, resource allocation, control/share channel </a:t>
            </a:r>
          </a:p>
          <a:p>
            <a:pPr lvl="2"/>
            <a:r>
              <a:rPr lang="en-GB" altLang="zh-CN" sz="2000" dirty="0" err="1" smtClean="0"/>
              <a:t>ProSe</a:t>
            </a:r>
            <a:r>
              <a:rPr lang="en-GB" altLang="zh-CN" sz="2000" dirty="0" smtClean="0"/>
              <a:t> Communication over E-UTRA;</a:t>
            </a:r>
          </a:p>
          <a:p>
            <a:pPr lvl="2"/>
            <a:r>
              <a:rPr lang="en-GB" altLang="zh-CN" sz="2000" dirty="0" smtClean="0"/>
              <a:t>EPC support of </a:t>
            </a:r>
            <a:r>
              <a:rPr lang="en-GB" altLang="zh-CN" sz="2000" dirty="0" err="1" smtClean="0"/>
              <a:t>ProSe</a:t>
            </a:r>
            <a:r>
              <a:rPr lang="en-GB" altLang="zh-CN" sz="2000" dirty="0" smtClean="0"/>
              <a:t> Communication over WLAN</a:t>
            </a:r>
            <a:endParaRPr lang="zh-CN" altLang="en-US" sz="2000" dirty="0" smtClean="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horizontal)">
                                      <p:cBhvr>
                                        <p:cTn id="10" dur="500"/>
                                        <p:tgtEl>
                                          <p:spTgt spid="3">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blinds(horizontal)">
                                      <p:cBhvr>
                                        <p:cTn id="13" dur="500"/>
                                        <p:tgtEl>
                                          <p:spTgt spid="3">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blinds(horizontal)">
                                      <p:cBhvr>
                                        <p:cTn id="16" dur="500"/>
                                        <p:tgtEl>
                                          <p:spTgt spid="3">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linds(horizontal)">
                                      <p:cBhvr>
                                        <p:cTn id="21" dur="500"/>
                                        <p:tgtEl>
                                          <p:spTgt spid="3">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blinds(horizontal)">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 xmlns:p14="http://schemas.microsoft.com/office/powerpoint/2010/main" val="3230362240"/>
              </p:ext>
            </p:extLst>
          </p:nvPr>
        </p:nvGraphicFramePr>
        <p:xfrm>
          <a:off x="357911" y="4537902"/>
          <a:ext cx="8500369" cy="2248684"/>
        </p:xfrm>
        <a:graphic>
          <a:graphicData uri="http://schemas.openxmlformats.org/drawingml/2006/table">
            <a:tbl>
              <a:tblPr firstRow="1" firstCol="1" bandRow="1">
                <a:tableStyleId>{21E4AEA4-8DFA-4A89-87EB-49C32662AFE0}</a:tableStyleId>
              </a:tblPr>
              <a:tblGrid>
                <a:gridCol w="2603717"/>
                <a:gridCol w="3064508"/>
                <a:gridCol w="2832144"/>
              </a:tblGrid>
              <a:tr h="622684">
                <a:tc>
                  <a:txBody>
                    <a:bodyPr/>
                    <a:lstStyle/>
                    <a:p>
                      <a:pPr marR="657225" algn="just" hangingPunct="0">
                        <a:spcAft>
                          <a:spcPts val="900"/>
                        </a:spcAft>
                      </a:pPr>
                      <a:r>
                        <a:rPr lang="en-GB" sz="1800" dirty="0">
                          <a:effectLst/>
                        </a:rPr>
                        <a:t> </a:t>
                      </a:r>
                      <a:endParaRPr lang="zh-CN" sz="1800" dirty="0">
                        <a:effectLst/>
                        <a:latin typeface="Times New Roman"/>
                        <a:ea typeface="맑은 고딕"/>
                      </a:endParaRPr>
                    </a:p>
                  </a:txBody>
                  <a:tcPr marL="73025" marR="73025" marT="36830" marB="18415"/>
                </a:tc>
                <a:tc>
                  <a:txBody>
                    <a:bodyPr/>
                    <a:lstStyle/>
                    <a:p>
                      <a:pPr marR="657225" hangingPunct="0">
                        <a:spcAft>
                          <a:spcPts val="900"/>
                        </a:spcAft>
                      </a:pPr>
                      <a:r>
                        <a:rPr lang="en-GB" sz="1800" dirty="0">
                          <a:effectLst/>
                        </a:rPr>
                        <a:t>Within network coverage</a:t>
                      </a:r>
                      <a:endParaRPr lang="zh-CN" sz="1800" dirty="0">
                        <a:effectLst/>
                        <a:latin typeface="Times New Roman"/>
                        <a:ea typeface="맑은 고딕"/>
                      </a:endParaRPr>
                    </a:p>
                  </a:txBody>
                  <a:tcPr marL="73025" marR="73025" marT="36830" marB="18415" anchor="ctr"/>
                </a:tc>
                <a:tc>
                  <a:txBody>
                    <a:bodyPr/>
                    <a:lstStyle/>
                    <a:p>
                      <a:pPr marR="657225" hangingPunct="0">
                        <a:spcAft>
                          <a:spcPts val="900"/>
                        </a:spcAft>
                      </a:pPr>
                      <a:r>
                        <a:rPr lang="en-GB" sz="1800">
                          <a:effectLst/>
                        </a:rPr>
                        <a:t>Outside network coverage</a:t>
                      </a:r>
                      <a:endParaRPr lang="zh-CN" sz="1800">
                        <a:effectLst/>
                        <a:latin typeface="Times New Roman"/>
                        <a:ea typeface="맑은 고딕"/>
                      </a:endParaRPr>
                    </a:p>
                  </a:txBody>
                  <a:tcPr marL="73025" marR="73025" marT="36830" marB="18415" anchor="ctr"/>
                </a:tc>
              </a:tr>
              <a:tr h="902346">
                <a:tc>
                  <a:txBody>
                    <a:bodyPr/>
                    <a:lstStyle/>
                    <a:p>
                      <a:pPr marR="657225" algn="ctr" hangingPunct="0">
                        <a:spcAft>
                          <a:spcPts val="900"/>
                        </a:spcAft>
                      </a:pPr>
                      <a:r>
                        <a:rPr lang="en-GB" sz="1800" dirty="0">
                          <a:effectLst/>
                        </a:rPr>
                        <a:t>Discovery</a:t>
                      </a:r>
                      <a:endParaRPr lang="zh-CN" sz="1800" dirty="0">
                        <a:effectLst/>
                        <a:latin typeface="Times New Roman"/>
                        <a:ea typeface="맑은 고딕"/>
                      </a:endParaRPr>
                    </a:p>
                  </a:txBody>
                  <a:tcPr marL="73025" marR="73025" marT="36830" marB="18415" anchor="ctr"/>
                </a:tc>
                <a:tc>
                  <a:txBody>
                    <a:bodyPr/>
                    <a:lstStyle/>
                    <a:p>
                      <a:pPr marR="657225" hangingPunct="0">
                        <a:spcAft>
                          <a:spcPts val="900"/>
                        </a:spcAft>
                      </a:pPr>
                      <a:r>
                        <a:rPr lang="en-GB" sz="1800">
                          <a:effectLst/>
                        </a:rPr>
                        <a:t>Non public safety &amp; </a:t>
                      </a:r>
                      <a:br>
                        <a:rPr lang="en-GB" sz="1800">
                          <a:effectLst/>
                        </a:rPr>
                      </a:br>
                      <a:r>
                        <a:rPr lang="en-GB" sz="1800">
                          <a:effectLst/>
                        </a:rPr>
                        <a:t>public safety requirements</a:t>
                      </a:r>
                      <a:endParaRPr lang="zh-CN" sz="1800">
                        <a:effectLst/>
                        <a:latin typeface="Times New Roman"/>
                        <a:ea typeface="맑은 고딕"/>
                      </a:endParaRPr>
                    </a:p>
                  </a:txBody>
                  <a:tcPr marL="73025" marR="73025" marT="36830" marB="18415" anchor="ctr"/>
                </a:tc>
                <a:tc>
                  <a:txBody>
                    <a:bodyPr/>
                    <a:lstStyle/>
                    <a:p>
                      <a:pPr marR="657225" hangingPunct="0">
                        <a:spcAft>
                          <a:spcPts val="900"/>
                        </a:spcAft>
                      </a:pPr>
                      <a:r>
                        <a:rPr lang="en-GB" sz="1800">
                          <a:effectLst/>
                        </a:rPr>
                        <a:t>Public safety only</a:t>
                      </a:r>
                      <a:endParaRPr lang="zh-CN" sz="1800">
                        <a:effectLst/>
                        <a:latin typeface="Times New Roman"/>
                        <a:ea typeface="맑은 고딕"/>
                      </a:endParaRPr>
                    </a:p>
                  </a:txBody>
                  <a:tcPr marL="73025" marR="73025" marT="36830" marB="18415" anchor="ctr"/>
                </a:tc>
              </a:tr>
              <a:tr h="723654">
                <a:tc>
                  <a:txBody>
                    <a:bodyPr/>
                    <a:lstStyle/>
                    <a:p>
                      <a:pPr marR="657225" algn="ctr" hangingPunct="0">
                        <a:spcAft>
                          <a:spcPts val="900"/>
                        </a:spcAft>
                      </a:pPr>
                      <a:r>
                        <a:rPr lang="en-GB" sz="1800" dirty="0">
                          <a:effectLst/>
                        </a:rPr>
                        <a:t>Direct Communication</a:t>
                      </a:r>
                      <a:endParaRPr lang="zh-CN" sz="1800" dirty="0">
                        <a:effectLst/>
                        <a:latin typeface="Times New Roman"/>
                        <a:ea typeface="맑은 고딕"/>
                      </a:endParaRPr>
                    </a:p>
                  </a:txBody>
                  <a:tcPr marL="73025" marR="73025" marT="36830" marB="18415" anchor="ctr"/>
                </a:tc>
                <a:tc>
                  <a:txBody>
                    <a:bodyPr/>
                    <a:lstStyle/>
                    <a:p>
                      <a:pPr marR="657225" hangingPunct="0">
                        <a:spcAft>
                          <a:spcPts val="900"/>
                        </a:spcAft>
                      </a:pPr>
                      <a:r>
                        <a:rPr lang="en-GB" sz="1800">
                          <a:effectLst/>
                        </a:rPr>
                        <a:t>At least public safety requirements </a:t>
                      </a:r>
                      <a:endParaRPr lang="zh-CN" sz="1800">
                        <a:effectLst/>
                        <a:latin typeface="Times New Roman"/>
                        <a:ea typeface="맑은 고딕"/>
                      </a:endParaRPr>
                    </a:p>
                  </a:txBody>
                  <a:tcPr marL="73025" marR="73025" marT="36830" marB="18415" anchor="ctr"/>
                </a:tc>
                <a:tc>
                  <a:txBody>
                    <a:bodyPr/>
                    <a:lstStyle/>
                    <a:p>
                      <a:pPr marR="657225" hangingPunct="0">
                        <a:spcAft>
                          <a:spcPts val="900"/>
                        </a:spcAft>
                      </a:pPr>
                      <a:r>
                        <a:rPr lang="en-GB" sz="1800" dirty="0">
                          <a:effectLst/>
                        </a:rPr>
                        <a:t>Public safety only</a:t>
                      </a:r>
                      <a:endParaRPr lang="zh-CN" sz="1800" dirty="0">
                        <a:effectLst/>
                        <a:latin typeface="Times New Roman"/>
                        <a:ea typeface="맑은 고딕"/>
                      </a:endParaRPr>
                    </a:p>
                  </a:txBody>
                  <a:tcPr marL="73025" marR="73025" marT="36830" marB="18415" anchor="ctr"/>
                </a:tc>
              </a:tr>
            </a:tbl>
          </a:graphicData>
        </a:graphic>
      </p:graphicFrame>
      <p:sp>
        <p:nvSpPr>
          <p:cNvPr id="5" name="标题 1"/>
          <p:cNvSpPr txBox="1">
            <a:spLocks/>
          </p:cNvSpPr>
          <p:nvPr/>
        </p:nvSpPr>
        <p:spPr bwMode="auto">
          <a:xfrm>
            <a:off x="392113" y="-24"/>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0" marR="0" lvl="0" indent="0" algn="ctr" defTabSz="914400" eaLnBrk="0" latinLnBrk="0" hangingPunct="0">
              <a:lnSpc>
                <a:spcPct val="100000"/>
              </a:lnSpc>
              <a:buClrTx/>
              <a:buSzTx/>
              <a:buFontTx/>
              <a:buNone/>
              <a:tabLst/>
              <a:defRPr/>
            </a:pPr>
            <a:r>
              <a:rPr lang="en-US" altLang="zh-CN" sz="3200" dirty="0" smtClean="0">
                <a:solidFill>
                  <a:srgbClr val="0070C0"/>
                </a:solidFill>
                <a:latin typeface="+mj-lt"/>
                <a:ea typeface="+mj-ea"/>
                <a:cs typeface="+mj-cs"/>
              </a:rPr>
              <a:t>3GPP R12 on D2D</a:t>
            </a:r>
            <a:endParaRPr lang="zh-CN" altLang="en-US" sz="3200" dirty="0">
              <a:solidFill>
                <a:srgbClr val="0070C0"/>
              </a:solidFill>
              <a:latin typeface="+mj-lt"/>
              <a:ea typeface="+mj-ea"/>
              <a:cs typeface="+mj-cs"/>
            </a:endParaRPr>
          </a:p>
        </p:txBody>
      </p:sp>
      <p:pic>
        <p:nvPicPr>
          <p:cNvPr id="970753" name="Picture 1"/>
          <p:cNvPicPr>
            <a:picLocks noGrp="1" noChangeAspect="1" noChangeArrowheads="1"/>
          </p:cNvPicPr>
          <p:nvPr>
            <p:ph idx="1"/>
          </p:nvPr>
        </p:nvPicPr>
        <p:blipFill>
          <a:blip r:embed="rId3"/>
          <a:srcRect/>
          <a:stretch>
            <a:fillRect/>
          </a:stretch>
        </p:blipFill>
        <p:spPr bwMode="auto">
          <a:xfrm>
            <a:off x="761999" y="490545"/>
            <a:ext cx="3667125" cy="4010025"/>
          </a:xfrm>
          <a:prstGeom prst="rect">
            <a:avLst/>
          </a:prstGeom>
          <a:noFill/>
          <a:ln w="9525">
            <a:noFill/>
            <a:miter lim="800000"/>
            <a:headEnd/>
            <a:tailEnd/>
          </a:ln>
          <a:effectLst/>
        </p:spPr>
      </p:pic>
      <p:pic>
        <p:nvPicPr>
          <p:cNvPr id="970755" name="Picture 3"/>
          <p:cNvPicPr>
            <a:picLocks noChangeAspect="1" noChangeArrowheads="1"/>
          </p:cNvPicPr>
          <p:nvPr/>
        </p:nvPicPr>
        <p:blipFill>
          <a:blip r:embed="rId4"/>
          <a:srcRect/>
          <a:stretch>
            <a:fillRect/>
          </a:stretch>
        </p:blipFill>
        <p:spPr bwMode="auto">
          <a:xfrm>
            <a:off x="4643438" y="490545"/>
            <a:ext cx="3390900" cy="4114800"/>
          </a:xfrm>
          <a:prstGeom prst="rect">
            <a:avLst/>
          </a:prstGeom>
          <a:noFill/>
          <a:ln w="9525">
            <a:noFill/>
            <a:miter lim="800000"/>
            <a:headEnd/>
            <a:tailEnd/>
          </a:ln>
          <a:effectLst/>
        </p:spPr>
      </p:pic>
    </p:spTree>
    <p:extLst>
      <p:ext uri="{BB962C8B-B14F-4D97-AF65-F5344CB8AC3E}">
        <p14:creationId xmlns="" xmlns:p14="http://schemas.microsoft.com/office/powerpoint/2010/main" val="812046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sz="3200" dirty="0" smtClean="0"/>
              <a:t>Application Scenarios</a:t>
            </a:r>
            <a:endParaRPr lang="zh-CN" altLang="en-US" sz="3200" dirty="0"/>
          </a:p>
        </p:txBody>
      </p:sp>
      <p:sp>
        <p:nvSpPr>
          <p:cNvPr id="3" name="内容占位符 2"/>
          <p:cNvSpPr>
            <a:spLocks noGrp="1"/>
          </p:cNvSpPr>
          <p:nvPr>
            <p:ph idx="1"/>
          </p:nvPr>
        </p:nvSpPr>
        <p:spPr/>
        <p:txBody>
          <a:bodyPr/>
          <a:lstStyle/>
          <a:p>
            <a:r>
              <a:rPr lang="en-US" altLang="zh-CN" sz="2400" dirty="0" smtClean="0"/>
              <a:t>There are two important services of </a:t>
            </a:r>
            <a:r>
              <a:rPr lang="en-US" altLang="zh-CN" sz="2400" dirty="0" err="1" smtClean="0"/>
              <a:t>ProSe</a:t>
            </a:r>
            <a:r>
              <a:rPr lang="en-US" altLang="zh-CN" sz="2400" dirty="0" smtClean="0"/>
              <a:t>. </a:t>
            </a:r>
          </a:p>
          <a:p>
            <a:pPr lvl="1"/>
            <a:r>
              <a:rPr lang="en-US" altLang="zh-CN" dirty="0" smtClean="0"/>
              <a:t>The first one is proximity discovery with which users can discovery each other in proximity. </a:t>
            </a:r>
          </a:p>
          <a:p>
            <a:pPr lvl="1"/>
            <a:r>
              <a:rPr lang="en-US" altLang="zh-CN" dirty="0" smtClean="0"/>
              <a:t>The second is direct communication with which users can communicate with each other in proximity. </a:t>
            </a:r>
          </a:p>
          <a:p>
            <a:r>
              <a:rPr lang="en-US" altLang="zh-CN" sz="2400" dirty="0" smtClean="0"/>
              <a:t>There is no causality between proximity discovery and direct communication. </a:t>
            </a:r>
          </a:p>
          <a:p>
            <a:pPr lvl="1"/>
            <a:r>
              <a:rPr lang="en-US" altLang="zh-CN" dirty="0" smtClean="0"/>
              <a:t>Proximity discovery can be stand alone services to users and doesn’t always trigger direct communication. </a:t>
            </a:r>
          </a:p>
          <a:p>
            <a:pPr lvl="1"/>
            <a:r>
              <a:rPr lang="en-US" altLang="zh-CN" dirty="0" smtClean="0"/>
              <a:t>Users may initiate direct communication directly without proximity discovery. </a:t>
            </a:r>
          </a:p>
          <a:p>
            <a:pPr lvl="1"/>
            <a:r>
              <a:rPr lang="en-US" altLang="zh-CN" dirty="0" smtClean="0"/>
              <a:t>However, users can use direct communication easily when they know the proximity information.</a:t>
            </a:r>
          </a:p>
          <a:p>
            <a:endParaRPr lang="zh-CN" altLang="en-US" dirty="0"/>
          </a:p>
        </p:txBody>
      </p:sp>
      <p:pic>
        <p:nvPicPr>
          <p:cNvPr id="968706" name="Picture 2"/>
          <p:cNvPicPr>
            <a:picLocks noChangeAspect="1" noChangeArrowheads="1"/>
          </p:cNvPicPr>
          <p:nvPr/>
        </p:nvPicPr>
        <p:blipFill>
          <a:blip r:embed="rId2"/>
          <a:srcRect/>
          <a:stretch>
            <a:fillRect/>
          </a:stretch>
        </p:blipFill>
        <p:spPr bwMode="auto">
          <a:xfrm>
            <a:off x="0" y="1000108"/>
            <a:ext cx="9095317" cy="5068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68706"/>
                                        </p:tgtEl>
                                        <p:attrNameLst>
                                          <p:attrName>style.visibility</p:attrName>
                                        </p:attrNameLst>
                                      </p:cBhvr>
                                      <p:to>
                                        <p:strVal val="visible"/>
                                      </p:to>
                                    </p:set>
                                    <p:animEffect transition="in" filter="blinds(horizontal)">
                                      <p:cBhvr>
                                        <p:cTn id="21" dur="500"/>
                                        <p:tgtEl>
                                          <p:spTgt spid="96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a:t>
            </a:r>
            <a:endParaRPr lang="zh-CN" altLang="en-US" sz="3200" dirty="0"/>
          </a:p>
        </p:txBody>
      </p:sp>
      <p:sp>
        <p:nvSpPr>
          <p:cNvPr id="3" name="内容占位符 2"/>
          <p:cNvSpPr>
            <a:spLocks noGrp="1"/>
          </p:cNvSpPr>
          <p:nvPr>
            <p:ph idx="1"/>
          </p:nvPr>
        </p:nvSpPr>
        <p:spPr>
          <a:xfrm>
            <a:off x="392113" y="928670"/>
            <a:ext cx="8359775" cy="4929187"/>
          </a:xfrm>
        </p:spPr>
        <p:txBody>
          <a:bodyPr/>
          <a:lstStyle/>
          <a:p>
            <a:r>
              <a:rPr lang="en-US" altLang="zh-CN" sz="2400" dirty="0" smtClean="0"/>
              <a:t>D2D scenarios include proximity discovery and direct communication.</a:t>
            </a:r>
          </a:p>
          <a:p>
            <a:endParaRPr lang="zh-CN" altLang="en-US" sz="2400" dirty="0"/>
          </a:p>
        </p:txBody>
      </p:sp>
      <p:pic>
        <p:nvPicPr>
          <p:cNvPr id="1098754" name="Picture 2"/>
          <p:cNvPicPr>
            <a:picLocks noChangeAspect="1" noChangeArrowheads="1"/>
          </p:cNvPicPr>
          <p:nvPr/>
        </p:nvPicPr>
        <p:blipFill>
          <a:blip r:embed="rId2"/>
          <a:srcRect/>
          <a:stretch>
            <a:fillRect/>
          </a:stretch>
        </p:blipFill>
        <p:spPr bwMode="auto">
          <a:xfrm>
            <a:off x="1185863" y="1714523"/>
            <a:ext cx="6772275" cy="500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(1)</a:t>
            </a:r>
            <a:endParaRPr lang="zh-CN" altLang="en-US" sz="3200" dirty="0"/>
          </a:p>
        </p:txBody>
      </p:sp>
      <p:sp>
        <p:nvSpPr>
          <p:cNvPr id="3" name="内容占位符 2"/>
          <p:cNvSpPr>
            <a:spLocks noGrp="1"/>
          </p:cNvSpPr>
          <p:nvPr>
            <p:ph idx="1"/>
          </p:nvPr>
        </p:nvSpPr>
        <p:spPr>
          <a:xfrm>
            <a:off x="142844" y="1214438"/>
            <a:ext cx="4322763" cy="5143520"/>
          </a:xfrm>
        </p:spPr>
        <p:txBody>
          <a:bodyPr/>
          <a:lstStyle/>
          <a:p>
            <a:r>
              <a:rPr lang="en-US" altLang="zh-CN" dirty="0" smtClean="0"/>
              <a:t>Social Networking</a:t>
            </a:r>
          </a:p>
          <a:p>
            <a:pPr lvl="1"/>
            <a:r>
              <a:rPr lang="en-US" altLang="zh-CN" dirty="0" smtClean="0"/>
              <a:t>Without specific target users: </a:t>
            </a:r>
            <a:r>
              <a:rPr lang="en-US" altLang="zh-CN" dirty="0" err="1" smtClean="0"/>
              <a:t>ProSe</a:t>
            </a:r>
            <a:r>
              <a:rPr lang="en-US" altLang="zh-CN" dirty="0" smtClean="0"/>
              <a:t> applications discovery all the users in proximity and network helps to choose those of users’ interest.</a:t>
            </a:r>
          </a:p>
          <a:p>
            <a:pPr lvl="1"/>
            <a:endParaRPr lang="en-US" altLang="zh-CN" dirty="0" smtClean="0"/>
          </a:p>
          <a:p>
            <a:pPr lvl="1"/>
            <a:r>
              <a:rPr lang="en-US" altLang="zh-CN" dirty="0" smtClean="0"/>
              <a:t>With specific target users: </a:t>
            </a:r>
            <a:r>
              <a:rPr lang="en-US" altLang="zh-CN" dirty="0" err="1" smtClean="0"/>
              <a:t>ProSe</a:t>
            </a:r>
            <a:r>
              <a:rPr lang="en-US" altLang="zh-CN" dirty="0" smtClean="0"/>
              <a:t> applications only discover the specific users, usually the friends of users and show the proximity information on the right of the target user.</a:t>
            </a:r>
          </a:p>
          <a:p>
            <a:pPr lvl="1"/>
            <a:endParaRPr lang="en-US" altLang="zh-CN" dirty="0" smtClean="0"/>
          </a:p>
          <a:p>
            <a:pPr lvl="1"/>
            <a:endParaRPr lang="en-US" altLang="zh-CN" dirty="0" smtClean="0"/>
          </a:p>
          <a:p>
            <a:pPr lvl="1"/>
            <a:endParaRPr lang="en-US" altLang="zh-CN" dirty="0" smtClean="0"/>
          </a:p>
        </p:txBody>
      </p:sp>
      <p:pic>
        <p:nvPicPr>
          <p:cNvPr id="1099778" name="Picture 2"/>
          <p:cNvPicPr>
            <a:picLocks noChangeAspect="1" noChangeArrowheads="1"/>
          </p:cNvPicPr>
          <p:nvPr/>
        </p:nvPicPr>
        <p:blipFill>
          <a:blip r:embed="rId2"/>
          <a:srcRect/>
          <a:stretch>
            <a:fillRect/>
          </a:stretch>
        </p:blipFill>
        <p:spPr bwMode="auto">
          <a:xfrm>
            <a:off x="4608483" y="1233519"/>
            <a:ext cx="4411863" cy="4695811"/>
          </a:xfrm>
          <a:prstGeom prst="rect">
            <a:avLst/>
          </a:prstGeom>
          <a:noFill/>
          <a:ln w="9525">
            <a:noFill/>
            <a:miter lim="800000"/>
            <a:headEnd/>
            <a:tailEnd/>
          </a:ln>
          <a:effectLst/>
        </p:spPr>
      </p:pic>
      <p:pic>
        <p:nvPicPr>
          <p:cNvPr id="1099779" name="Picture 3"/>
          <p:cNvPicPr>
            <a:picLocks noChangeAspect="1" noChangeArrowheads="1"/>
          </p:cNvPicPr>
          <p:nvPr/>
        </p:nvPicPr>
        <p:blipFill>
          <a:blip r:embed="rId3"/>
          <a:srcRect/>
          <a:stretch>
            <a:fillRect/>
          </a:stretch>
        </p:blipFill>
        <p:spPr bwMode="auto">
          <a:xfrm>
            <a:off x="1536670" y="142852"/>
            <a:ext cx="6143625" cy="33813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9779"/>
                                        </p:tgtEl>
                                        <p:attrNameLst>
                                          <p:attrName>style.visibility</p:attrName>
                                        </p:attrNameLst>
                                      </p:cBhvr>
                                      <p:to>
                                        <p:strVal val="visible"/>
                                      </p:to>
                                    </p:set>
                                    <p:animEffect transition="in" filter="blinds(horizontal)">
                                      <p:cBhvr>
                                        <p:cTn id="7" dur="500"/>
                                        <p:tgtEl>
                                          <p:spTgt spid="1099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(2)</a:t>
            </a:r>
            <a:endParaRPr lang="zh-CN" altLang="en-US" sz="3200" dirty="0"/>
          </a:p>
        </p:txBody>
      </p:sp>
      <p:sp>
        <p:nvSpPr>
          <p:cNvPr id="3" name="内容占位符 2"/>
          <p:cNvSpPr>
            <a:spLocks noGrp="1"/>
          </p:cNvSpPr>
          <p:nvPr>
            <p:ph idx="1"/>
          </p:nvPr>
        </p:nvSpPr>
        <p:spPr>
          <a:xfrm>
            <a:off x="392113" y="1214438"/>
            <a:ext cx="3322631" cy="4929187"/>
          </a:xfrm>
        </p:spPr>
        <p:txBody>
          <a:bodyPr/>
          <a:lstStyle/>
          <a:p>
            <a:r>
              <a:rPr lang="en-US" altLang="zh-CN" sz="2400" dirty="0" smtClean="0"/>
              <a:t>Local Advertisement</a:t>
            </a:r>
          </a:p>
          <a:p>
            <a:pPr lvl="1"/>
            <a:r>
              <a:rPr lang="en-US" altLang="zh-CN" dirty="0" smtClean="0"/>
              <a:t>The shops will automatically distribute the advertisement to the passage nearby. </a:t>
            </a:r>
          </a:p>
          <a:p>
            <a:pPr lvl="1"/>
            <a:r>
              <a:rPr lang="en-US" altLang="zh-CN" dirty="0" smtClean="0"/>
              <a:t>Applications in users’ terminal discover the advertisers automatically and receive the information from them, including introduction, menus, coupons, etc.</a:t>
            </a:r>
          </a:p>
          <a:p>
            <a:endParaRPr lang="zh-CN" altLang="en-US" dirty="0"/>
          </a:p>
        </p:txBody>
      </p:sp>
      <p:pic>
        <p:nvPicPr>
          <p:cNvPr id="1100802" name="Picture 2"/>
          <p:cNvPicPr>
            <a:picLocks noChangeAspect="1" noChangeArrowheads="1"/>
          </p:cNvPicPr>
          <p:nvPr/>
        </p:nvPicPr>
        <p:blipFill>
          <a:blip r:embed="rId2"/>
          <a:srcRect/>
          <a:stretch>
            <a:fillRect/>
          </a:stretch>
        </p:blipFill>
        <p:spPr bwMode="auto">
          <a:xfrm>
            <a:off x="3846513" y="1533540"/>
            <a:ext cx="4905375"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(3)</a:t>
            </a:r>
            <a:endParaRPr lang="zh-CN" altLang="en-US" sz="3200" dirty="0"/>
          </a:p>
        </p:txBody>
      </p:sp>
      <p:sp>
        <p:nvSpPr>
          <p:cNvPr id="3" name="内容占位符 2"/>
          <p:cNvSpPr>
            <a:spLocks noGrp="1"/>
          </p:cNvSpPr>
          <p:nvPr>
            <p:ph idx="1"/>
          </p:nvPr>
        </p:nvSpPr>
        <p:spPr>
          <a:xfrm>
            <a:off x="285720" y="1214438"/>
            <a:ext cx="3608383" cy="4929187"/>
          </a:xfrm>
        </p:spPr>
        <p:txBody>
          <a:bodyPr/>
          <a:lstStyle/>
          <a:p>
            <a:r>
              <a:rPr lang="en-US" altLang="zh-CN" sz="2400" dirty="0" smtClean="0"/>
              <a:t>Location Enhancement </a:t>
            </a:r>
          </a:p>
          <a:p>
            <a:pPr lvl="1"/>
            <a:r>
              <a:rPr lang="en-US" altLang="zh-CN" sz="2200" dirty="0" smtClean="0"/>
              <a:t>The D2D terminals receive the real-time parking space information that helps finding one’s parking space easily. </a:t>
            </a:r>
          </a:p>
          <a:p>
            <a:pPr lvl="1"/>
            <a:r>
              <a:rPr lang="en-US" altLang="zh-CN" sz="2200" dirty="0" smtClean="0"/>
              <a:t>It can provide more information than a GPS based application by D2D.</a:t>
            </a:r>
          </a:p>
          <a:p>
            <a:endParaRPr lang="zh-CN" altLang="en-US" dirty="0"/>
          </a:p>
        </p:txBody>
      </p:sp>
      <p:pic>
        <p:nvPicPr>
          <p:cNvPr id="1101827" name="Picture 3"/>
          <p:cNvPicPr>
            <a:picLocks noChangeAspect="1" noChangeArrowheads="1"/>
          </p:cNvPicPr>
          <p:nvPr/>
        </p:nvPicPr>
        <p:blipFill>
          <a:blip r:embed="rId2"/>
          <a:srcRect/>
          <a:stretch>
            <a:fillRect/>
          </a:stretch>
        </p:blipFill>
        <p:spPr bwMode="auto">
          <a:xfrm>
            <a:off x="3920915" y="1500193"/>
            <a:ext cx="5151679" cy="41433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(4)</a:t>
            </a:r>
            <a:endParaRPr lang="zh-CN" altLang="en-US" sz="3200" dirty="0"/>
          </a:p>
        </p:txBody>
      </p:sp>
      <p:sp>
        <p:nvSpPr>
          <p:cNvPr id="3" name="内容占位符 2"/>
          <p:cNvSpPr>
            <a:spLocks noGrp="1"/>
          </p:cNvSpPr>
          <p:nvPr>
            <p:ph idx="1"/>
          </p:nvPr>
        </p:nvSpPr>
        <p:spPr>
          <a:xfrm>
            <a:off x="250825" y="1214438"/>
            <a:ext cx="3535357" cy="4929187"/>
          </a:xfrm>
        </p:spPr>
        <p:txBody>
          <a:bodyPr/>
          <a:lstStyle/>
          <a:p>
            <a:r>
              <a:rPr lang="en-US" altLang="zh-CN" sz="2400" dirty="0" smtClean="0"/>
              <a:t>Distance Based Applications</a:t>
            </a:r>
          </a:p>
          <a:p>
            <a:pPr lvl="1"/>
            <a:r>
              <a:rPr lang="en-US" altLang="zh-CN" sz="2200" dirty="0" smtClean="0"/>
              <a:t>Members of a team or group can obtain the sphere of activities for each other by D2D distance monitoring when touring, keeping a safe movement range to prevent occurring accident.</a:t>
            </a:r>
          </a:p>
          <a:p>
            <a:endParaRPr lang="zh-CN" altLang="en-US" dirty="0"/>
          </a:p>
        </p:txBody>
      </p:sp>
      <p:pic>
        <p:nvPicPr>
          <p:cNvPr id="1102851" name="Picture 3"/>
          <p:cNvPicPr>
            <a:picLocks noChangeAspect="1" noChangeArrowheads="1"/>
          </p:cNvPicPr>
          <p:nvPr/>
        </p:nvPicPr>
        <p:blipFill>
          <a:blip r:embed="rId3"/>
          <a:srcRect/>
          <a:stretch>
            <a:fillRect/>
          </a:stretch>
        </p:blipFill>
        <p:spPr bwMode="auto">
          <a:xfrm>
            <a:off x="3714744" y="1214438"/>
            <a:ext cx="5357818" cy="4572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custDataLst>
              <p:tags r:id="rId2"/>
            </p:custDataLst>
          </p:nvPr>
        </p:nvSpPr>
        <p:spPr>
          <a:xfrm>
            <a:off x="214282" y="4786322"/>
            <a:ext cx="8786874" cy="642942"/>
          </a:xfrm>
          <a:noFill/>
          <a:ln/>
        </p:spPr>
        <p:txBody>
          <a:bodyPr/>
          <a:lstStyle/>
          <a:p>
            <a:r>
              <a:rPr lang="en-US" sz="1700" dirty="0" smtClean="0"/>
              <a:t>19</a:t>
            </a:r>
            <a:r>
              <a:rPr lang="en-US" sz="1800" dirty="0" smtClean="0"/>
              <a:t>00: Famous patent No. 7777, "tuned or </a:t>
            </a:r>
            <a:r>
              <a:rPr lang="en-US" sz="1800" dirty="0" err="1" smtClean="0"/>
              <a:t>syntonic</a:t>
            </a:r>
            <a:r>
              <a:rPr lang="en-US" sz="1800" dirty="0" smtClean="0"/>
              <a:t> telegraphy" </a:t>
            </a:r>
            <a:br>
              <a:rPr lang="en-US" sz="1800" dirty="0" smtClean="0"/>
            </a:br>
            <a:r>
              <a:rPr lang="en-US" sz="1800" dirty="0" smtClean="0"/>
              <a:t>1900: Marconi's Wireless Telegraph Company Limited founded</a:t>
            </a:r>
            <a:br>
              <a:rPr lang="en-US" sz="1800" dirty="0" smtClean="0"/>
            </a:br>
            <a:endParaRPr lang="en-US" altLang="zh-CN" dirty="0">
              <a:ea typeface="SimSun" pitchFamily="2" charset="-122"/>
            </a:endParaRPr>
          </a:p>
        </p:txBody>
      </p:sp>
      <p:pic>
        <p:nvPicPr>
          <p:cNvPr id="54277" name="Picture 5" descr="Marconi's transatlantic wireless station at Table Head, Glace Bay, Nova Scotia"/>
          <p:cNvPicPr>
            <a:picLocks noChangeAspect="1" noChangeArrowheads="1"/>
          </p:cNvPicPr>
          <p:nvPr>
            <p:custDataLst>
              <p:tags r:id="rId3"/>
            </p:custDataLst>
          </p:nvPr>
        </p:nvPicPr>
        <p:blipFill>
          <a:blip r:embed="rId8" cstate="print"/>
          <a:srcRect/>
          <a:stretch>
            <a:fillRect/>
          </a:stretch>
        </p:blipFill>
        <p:spPr bwMode="auto">
          <a:xfrm>
            <a:off x="246856" y="785794"/>
            <a:ext cx="8754300" cy="3929090"/>
          </a:xfrm>
          <a:prstGeom prst="rect">
            <a:avLst/>
          </a:prstGeom>
          <a:noFill/>
        </p:spPr>
      </p:pic>
      <p:pic>
        <p:nvPicPr>
          <p:cNvPr id="54279" name="Picture 7" descr="Guglielmo Marconi"/>
          <p:cNvPicPr>
            <a:picLocks noChangeAspect="1" noChangeArrowheads="1"/>
          </p:cNvPicPr>
          <p:nvPr>
            <p:custDataLst>
              <p:tags r:id="rId4"/>
            </p:custDataLst>
          </p:nvPr>
        </p:nvPicPr>
        <p:blipFill>
          <a:blip r:embed="rId9" cstate="print"/>
          <a:srcRect/>
          <a:stretch>
            <a:fillRect/>
          </a:stretch>
        </p:blipFill>
        <p:spPr bwMode="auto">
          <a:xfrm>
            <a:off x="7350125" y="333375"/>
            <a:ext cx="1543050" cy="2162175"/>
          </a:xfrm>
          <a:prstGeom prst="rect">
            <a:avLst/>
          </a:prstGeom>
          <a:noFill/>
        </p:spPr>
      </p:pic>
      <p:sp>
        <p:nvSpPr>
          <p:cNvPr id="6" name="Rectangle 2"/>
          <p:cNvSpPr txBox="1">
            <a:spLocks noChangeArrowheads="1"/>
          </p:cNvSpPr>
          <p:nvPr/>
        </p:nvSpPr>
        <p:spPr bwMode="auto">
          <a:xfrm>
            <a:off x="285720" y="260648"/>
            <a:ext cx="8001000"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a:defRPr/>
            </a:pPr>
            <a:r>
              <a:rPr lang="en-GB" altLang="zh-CN" sz="3200" kern="0" dirty="0" smtClean="0">
                <a:solidFill>
                  <a:srgbClr val="0070C0"/>
                </a:solidFill>
                <a:latin typeface="Arial Unicode MS" pitchFamily="34" charset="-122"/>
                <a:ea typeface="Arial Unicode MS" pitchFamily="34" charset="-122"/>
                <a:cs typeface="Arial Unicode MS" pitchFamily="34" charset="-122"/>
              </a:rPr>
              <a:t>History of Mobile Communications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zh-CN" sz="3200" b="0" i="0" u="none" strike="noStrike" kern="0" cap="none" spc="0" normalizeH="0" baseline="0" noProof="0" dirty="0" smtClean="0">
              <a:ln>
                <a:noFill/>
              </a:ln>
              <a:solidFill>
                <a:srgbClr val="0070C0"/>
              </a:solidFill>
              <a:effectLst/>
              <a:uLnTx/>
              <a:uFillTx/>
              <a:latin typeface="Arial Unicode MS" pitchFamily="34" charset="-122"/>
              <a:ea typeface="Arial Unicode MS" pitchFamily="34" charset="-122"/>
              <a:cs typeface="Arial Unicode MS" pitchFamily="34" charset="-122"/>
            </a:endParaRPr>
          </a:p>
        </p:txBody>
      </p:sp>
      <p:sp>
        <p:nvSpPr>
          <p:cNvPr id="7" name="Rectangle 2"/>
          <p:cNvSpPr txBox="1">
            <a:spLocks noChangeArrowheads="1"/>
          </p:cNvSpPr>
          <p:nvPr>
            <p:custDataLst>
              <p:tags r:id="rId5"/>
            </p:custDataLst>
          </p:nvPr>
        </p:nvSpPr>
        <p:spPr bwMode="auto">
          <a:xfrm>
            <a:off x="214282" y="5429264"/>
            <a:ext cx="8786874" cy="571504"/>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11643"/>
                </a:solidFill>
                <a:effectLst/>
                <a:uLnTx/>
                <a:uFillTx/>
                <a:latin typeface="+mj-lt"/>
                <a:ea typeface="+mj-ea"/>
                <a:cs typeface="+mj-cs"/>
              </a:rPr>
              <a:t>1901: Transmitting the first wireless signals across the Atlantic between </a:t>
            </a:r>
            <a:r>
              <a:rPr kumimoji="0" lang="en-US" sz="1800" b="0" i="0" u="none" strike="noStrike" kern="0" cap="none" spc="0" normalizeH="0" baseline="0" noProof="0" dirty="0" err="1" smtClean="0">
                <a:ln>
                  <a:noFill/>
                </a:ln>
                <a:solidFill>
                  <a:srgbClr val="011643"/>
                </a:solidFill>
                <a:effectLst/>
                <a:uLnTx/>
                <a:uFillTx/>
                <a:latin typeface="+mj-lt"/>
                <a:ea typeface="+mj-ea"/>
                <a:cs typeface="+mj-cs"/>
              </a:rPr>
              <a:t>Poldhu</a:t>
            </a:r>
            <a:r>
              <a:rPr kumimoji="0" lang="en-US" sz="1800" b="0" i="0" u="none" strike="noStrike" kern="0" cap="none" spc="0" normalizeH="0" baseline="0" noProof="0" dirty="0" smtClean="0">
                <a:ln>
                  <a:noFill/>
                </a:ln>
                <a:solidFill>
                  <a:srgbClr val="011643"/>
                </a:solidFill>
                <a:effectLst/>
                <a:uLnTx/>
                <a:uFillTx/>
                <a:latin typeface="+mj-lt"/>
                <a:ea typeface="+mj-ea"/>
                <a:cs typeface="+mj-cs"/>
              </a:rPr>
              <a:t>, Cornwall, and St. John's, Newfoundland, a distance of 2100 miles.</a:t>
            </a:r>
            <a:endParaRPr kumimoji="0" lang="en-US" altLang="zh-CN" sz="3200" b="0" i="0" u="none" strike="noStrike" kern="0" cap="none" spc="0" normalizeH="0" baseline="0" noProof="0" dirty="0">
              <a:ln>
                <a:noFill/>
              </a:ln>
              <a:solidFill>
                <a:srgbClr val="011643"/>
              </a:solidFill>
              <a:effectLst/>
              <a:uLnTx/>
              <a:uFillTx/>
              <a:latin typeface="+mj-lt"/>
              <a:ea typeface="SimSun" pitchFamily="2" charset="-122"/>
              <a:cs typeface="+mj-cs"/>
            </a:endParaRPr>
          </a:p>
        </p:txBody>
      </p:sp>
      <p:sp>
        <p:nvSpPr>
          <p:cNvPr id="8" name="Rectangle 2"/>
          <p:cNvSpPr txBox="1">
            <a:spLocks noChangeArrowheads="1"/>
          </p:cNvSpPr>
          <p:nvPr>
            <p:custDataLst>
              <p:tags r:id="rId6"/>
            </p:custDataLst>
          </p:nvPr>
        </p:nvSpPr>
        <p:spPr bwMode="auto">
          <a:xfrm>
            <a:off x="249622" y="6021288"/>
            <a:ext cx="8786874" cy="35719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11643"/>
                </a:solidFill>
                <a:effectLst/>
                <a:uLnTx/>
                <a:uFillTx/>
                <a:latin typeface="+mj-lt"/>
                <a:ea typeface="+mj-ea"/>
                <a:cs typeface="+mj-cs"/>
              </a:rPr>
              <a:t>1909: The Nobel Prize in Physics</a:t>
            </a:r>
            <a:endParaRPr kumimoji="0" lang="en-US" altLang="zh-CN" sz="3200" b="0" i="0" u="none" strike="noStrike" kern="0" cap="none" spc="0" normalizeH="0" baseline="0" noProof="0" dirty="0">
              <a:ln>
                <a:noFill/>
              </a:ln>
              <a:solidFill>
                <a:srgbClr val="011643"/>
              </a:solidFill>
              <a:effectLst/>
              <a:uLnTx/>
              <a:uFillTx/>
              <a:latin typeface="+mj-lt"/>
              <a:ea typeface="SimSun" pitchFamily="2" charset="-122"/>
              <a:cs typeface="+mj-cs"/>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(5)</a:t>
            </a:r>
            <a:endParaRPr lang="zh-CN" altLang="en-US" sz="3200" dirty="0"/>
          </a:p>
        </p:txBody>
      </p:sp>
      <p:sp>
        <p:nvSpPr>
          <p:cNvPr id="3" name="内容占位符 2"/>
          <p:cNvSpPr>
            <a:spLocks noGrp="1"/>
          </p:cNvSpPr>
          <p:nvPr>
            <p:ph idx="1"/>
          </p:nvPr>
        </p:nvSpPr>
        <p:spPr>
          <a:xfrm>
            <a:off x="392113" y="857232"/>
            <a:ext cx="8359775" cy="4929187"/>
          </a:xfrm>
        </p:spPr>
        <p:txBody>
          <a:bodyPr/>
          <a:lstStyle/>
          <a:p>
            <a:r>
              <a:rPr lang="en-US" altLang="zh-CN" sz="2400" dirty="0" smtClean="0"/>
              <a:t>Enhance Network Capability (Offloading)</a:t>
            </a:r>
          </a:p>
          <a:p>
            <a:pPr lvl="1"/>
            <a:r>
              <a:rPr lang="en-US" altLang="zh-CN" dirty="0" smtClean="0"/>
              <a:t>D2D applications can provide coverage enhancement without increasing infrastructure cost, capacity enhancement by multiplexing D2D and cellular spectrum and user experience enhancement of link robustness and throughput.</a:t>
            </a:r>
          </a:p>
          <a:p>
            <a:endParaRPr lang="zh-CN" altLang="en-US" dirty="0"/>
          </a:p>
        </p:txBody>
      </p:sp>
      <p:pic>
        <p:nvPicPr>
          <p:cNvPr id="1103874" name="Picture 2"/>
          <p:cNvPicPr>
            <a:picLocks noChangeAspect="1" noChangeArrowheads="1"/>
          </p:cNvPicPr>
          <p:nvPr/>
        </p:nvPicPr>
        <p:blipFill>
          <a:blip r:embed="rId2"/>
          <a:srcRect/>
          <a:stretch>
            <a:fillRect/>
          </a:stretch>
        </p:blipFill>
        <p:spPr bwMode="auto">
          <a:xfrm>
            <a:off x="857224" y="2639066"/>
            <a:ext cx="7413898" cy="4218958"/>
          </a:xfrm>
          <a:prstGeom prst="rect">
            <a:avLst/>
          </a:prstGeom>
          <a:noFill/>
          <a:ln w="9525">
            <a:noFill/>
            <a:miter lim="800000"/>
            <a:headEnd/>
            <a:tailEnd/>
          </a:ln>
          <a:effectLst/>
        </p:spPr>
      </p:pic>
      <p:sp>
        <p:nvSpPr>
          <p:cNvPr id="5" name="圆角矩形 4"/>
          <p:cNvSpPr/>
          <p:nvPr/>
        </p:nvSpPr>
        <p:spPr bwMode="auto">
          <a:xfrm>
            <a:off x="5643570" y="2571744"/>
            <a:ext cx="2786082" cy="135732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zh-CN" sz="2400" b="1" dirty="0" smtClean="0">
                <a:solidFill>
                  <a:srgbClr val="000000"/>
                </a:solidFill>
                <a:latin typeface="Arial" pitchFamily="34" charset="0"/>
              </a:rPr>
              <a:t>e</a:t>
            </a:r>
            <a:r>
              <a:rPr kumimoji="0" lang="en-US" altLang="zh-CN" sz="2400" b="1" i="0" u="none" strike="noStrike" cap="none" normalizeH="0" baseline="0" dirty="0" smtClean="0">
                <a:ln>
                  <a:noFill/>
                </a:ln>
                <a:solidFill>
                  <a:srgbClr val="000000"/>
                </a:solidFill>
                <a:effectLst/>
                <a:latin typeface="Arial" pitchFamily="34" charset="0"/>
              </a:rPr>
              <a:t>.g.</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2200" b="0" i="0" u="none" strike="noStrike" cap="none" normalizeH="0" baseline="0" dirty="0" smtClean="0">
                <a:ln>
                  <a:noFill/>
                </a:ln>
                <a:solidFill>
                  <a:srgbClr val="FF0000"/>
                </a:solidFill>
                <a:effectLst/>
                <a:latin typeface="Arial" pitchFamily="34" charset="0"/>
              </a:rPr>
              <a:t>Concert Networks</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r>
              <a:rPr lang="en-US" altLang="zh-CN" sz="2200" dirty="0" smtClean="0">
                <a:solidFill>
                  <a:srgbClr val="FF0000"/>
                </a:solidFill>
                <a:latin typeface="Arial" pitchFamily="34" charset="0"/>
              </a:rPr>
              <a:t>Stadium Networks</a:t>
            </a:r>
            <a:endParaRPr kumimoji="0" lang="zh-CN" altLang="en-US" sz="2200" b="0" i="0" u="none" strike="noStrike" cap="none" normalizeH="0" baseline="0" dirty="0" smtClean="0">
              <a:ln>
                <a:noFill/>
              </a:ln>
              <a:solidFill>
                <a:srgbClr val="FF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(5)</a:t>
            </a:r>
            <a:endParaRPr lang="zh-CN" altLang="en-US" sz="3200" dirty="0"/>
          </a:p>
        </p:txBody>
      </p:sp>
      <p:sp>
        <p:nvSpPr>
          <p:cNvPr id="3" name="内容占位符 2"/>
          <p:cNvSpPr>
            <a:spLocks noGrp="1"/>
          </p:cNvSpPr>
          <p:nvPr>
            <p:ph idx="1"/>
          </p:nvPr>
        </p:nvSpPr>
        <p:spPr>
          <a:xfrm>
            <a:off x="392113" y="1214438"/>
            <a:ext cx="4179887" cy="4929187"/>
          </a:xfrm>
        </p:spPr>
        <p:txBody>
          <a:bodyPr/>
          <a:lstStyle/>
          <a:p>
            <a:r>
              <a:rPr lang="en-US" altLang="zh-CN" sz="2400" dirty="0" smtClean="0"/>
              <a:t>Disaster and Public Safety  </a:t>
            </a:r>
          </a:p>
          <a:p>
            <a:pPr lvl="1"/>
            <a:r>
              <a:rPr lang="en-US" altLang="zh-CN" dirty="0" smtClean="0"/>
              <a:t>In case of disastrous simulation, where the fixed infrastructures, such as BSs, are in failure, mobiles not in the coverage can possibly reach the BS with the aid of mobiles in the coverage area.</a:t>
            </a:r>
          </a:p>
          <a:p>
            <a:pPr lvl="1"/>
            <a:r>
              <a:rPr lang="en-US" altLang="zh-CN" dirty="0" smtClean="0"/>
              <a:t>This is similar to multi-hop relaying networks.</a:t>
            </a:r>
            <a:endParaRPr lang="zh-CN" altLang="en-US" dirty="0"/>
          </a:p>
        </p:txBody>
      </p:sp>
      <p:grpSp>
        <p:nvGrpSpPr>
          <p:cNvPr id="5" name="组合 4"/>
          <p:cNvGrpSpPr/>
          <p:nvPr/>
        </p:nvGrpSpPr>
        <p:grpSpPr>
          <a:xfrm>
            <a:off x="4782504" y="1083011"/>
            <a:ext cx="3857651" cy="5489261"/>
            <a:chOff x="4643438" y="1083011"/>
            <a:chExt cx="3857651" cy="5489261"/>
          </a:xfrm>
        </p:grpSpPr>
        <p:grpSp>
          <p:nvGrpSpPr>
            <p:cNvPr id="6" name="组合 385"/>
            <p:cNvGrpSpPr/>
            <p:nvPr/>
          </p:nvGrpSpPr>
          <p:grpSpPr>
            <a:xfrm>
              <a:off x="4643436" y="1083009"/>
              <a:ext cx="3857651" cy="3989063"/>
              <a:chOff x="4715304" y="857232"/>
              <a:chExt cx="4071538" cy="5134549"/>
            </a:xfrm>
          </p:grpSpPr>
          <p:sp>
            <p:nvSpPr>
              <p:cNvPr id="8" name="AutoShape 5"/>
              <p:cNvSpPr>
                <a:spLocks noChangeArrowheads="1"/>
              </p:cNvSpPr>
              <p:nvPr/>
            </p:nvSpPr>
            <p:spPr bwMode="auto">
              <a:xfrm>
                <a:off x="5001935" y="2284708"/>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9" name="AutoShape 9"/>
              <p:cNvSpPr>
                <a:spLocks noChangeArrowheads="1"/>
              </p:cNvSpPr>
              <p:nvPr/>
            </p:nvSpPr>
            <p:spPr bwMode="auto">
              <a:xfrm>
                <a:off x="6555796" y="3175438"/>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10" name="AutoShape 12"/>
              <p:cNvSpPr>
                <a:spLocks noChangeArrowheads="1"/>
              </p:cNvSpPr>
              <p:nvPr/>
            </p:nvSpPr>
            <p:spPr bwMode="auto">
              <a:xfrm>
                <a:off x="5000628" y="4066170"/>
                <a:ext cx="2088170" cy="1782735"/>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11" name="Object 16"/>
              <p:cNvGraphicFramePr>
                <a:graphicFrameLocks noChangeAspect="1"/>
              </p:cNvGraphicFramePr>
              <p:nvPr/>
            </p:nvGraphicFramePr>
            <p:xfrm>
              <a:off x="5929392" y="2599754"/>
              <a:ext cx="231814" cy="646610"/>
            </p:xfrm>
            <a:graphic>
              <a:graphicData uri="http://schemas.openxmlformats.org/presentationml/2006/ole">
                <p:oleObj spid="_x0000_s1107970" name="Visio" r:id="rId3" imgW="450215" imgH="1276350" progId="">
                  <p:embed/>
                </p:oleObj>
              </a:graphicData>
            </a:graphic>
          </p:graphicFrame>
          <p:graphicFrame>
            <p:nvGraphicFramePr>
              <p:cNvPr id="12" name="Object 17"/>
              <p:cNvGraphicFramePr>
                <a:graphicFrameLocks noChangeAspect="1"/>
              </p:cNvGraphicFramePr>
              <p:nvPr/>
            </p:nvGraphicFramePr>
            <p:xfrm>
              <a:off x="7494887" y="3488652"/>
              <a:ext cx="233318" cy="649637"/>
            </p:xfrm>
            <a:graphic>
              <a:graphicData uri="http://schemas.openxmlformats.org/presentationml/2006/ole">
                <p:oleObj spid="_x0000_s1107971" name="Visio" r:id="rId4" imgW="468487" imgH="1294448" progId="">
                  <p:embed/>
                </p:oleObj>
              </a:graphicData>
            </a:graphic>
          </p:graphicFrame>
          <p:graphicFrame>
            <p:nvGraphicFramePr>
              <p:cNvPr id="13" name="Object 18"/>
              <p:cNvGraphicFramePr>
                <a:graphicFrameLocks noChangeAspect="1"/>
              </p:cNvGraphicFramePr>
              <p:nvPr/>
            </p:nvGraphicFramePr>
            <p:xfrm>
              <a:off x="5929392" y="4380578"/>
              <a:ext cx="231814" cy="648122"/>
            </p:xfrm>
            <a:graphic>
              <a:graphicData uri="http://schemas.openxmlformats.org/presentationml/2006/ole">
                <p:oleObj spid="_x0000_s1107972" name="Visio" r:id="rId5" imgW="450215" imgH="1276350" progId="">
                  <p:embed/>
                </p:oleObj>
              </a:graphicData>
            </a:graphic>
          </p:graphicFrame>
          <p:graphicFrame>
            <p:nvGraphicFramePr>
              <p:cNvPr id="14" name="Object 22"/>
              <p:cNvGraphicFramePr>
                <a:graphicFrameLocks noChangeAspect="1"/>
              </p:cNvGraphicFramePr>
              <p:nvPr/>
            </p:nvGraphicFramePr>
            <p:xfrm>
              <a:off x="5929392" y="3395274"/>
              <a:ext cx="368731" cy="356891"/>
            </p:xfrm>
            <a:graphic>
              <a:graphicData uri="http://schemas.openxmlformats.org/presentationml/2006/ole">
                <p:oleObj spid="_x0000_s1107973" name="Visio" r:id="rId6" imgW="586740" imgH="591502" progId="">
                  <p:embed/>
                </p:oleObj>
              </a:graphicData>
            </a:graphic>
          </p:graphicFrame>
          <p:graphicFrame>
            <p:nvGraphicFramePr>
              <p:cNvPr id="15" name="Object 22"/>
              <p:cNvGraphicFramePr>
                <a:graphicFrameLocks noChangeAspect="1"/>
              </p:cNvGraphicFramePr>
              <p:nvPr/>
            </p:nvGraphicFramePr>
            <p:xfrm>
              <a:off x="6720067" y="3573723"/>
              <a:ext cx="368731" cy="356891"/>
            </p:xfrm>
            <a:graphic>
              <a:graphicData uri="http://schemas.openxmlformats.org/presentationml/2006/ole">
                <p:oleObj spid="_x0000_s1107974" name="Visio" r:id="rId7" imgW="586740" imgH="591502" progId="">
                  <p:embed/>
                </p:oleObj>
              </a:graphicData>
            </a:graphic>
          </p:graphicFrame>
          <p:graphicFrame>
            <p:nvGraphicFramePr>
              <p:cNvPr id="16" name="Object 22"/>
              <p:cNvGraphicFramePr>
                <a:graphicFrameLocks noChangeAspect="1"/>
              </p:cNvGraphicFramePr>
              <p:nvPr/>
            </p:nvGraphicFramePr>
            <p:xfrm>
              <a:off x="7351737" y="4022485"/>
              <a:ext cx="368731" cy="356891"/>
            </p:xfrm>
            <a:graphic>
              <a:graphicData uri="http://schemas.openxmlformats.org/presentationml/2006/ole">
                <p:oleObj spid="_x0000_s1107975" name="Visio" r:id="rId8" imgW="586740" imgH="591502" progId="">
                  <p:embed/>
                </p:oleObj>
              </a:graphicData>
            </a:graphic>
          </p:graphicFrame>
          <p:graphicFrame>
            <p:nvGraphicFramePr>
              <p:cNvPr id="17" name="Object 21"/>
              <p:cNvGraphicFramePr>
                <a:graphicFrameLocks noChangeAspect="1"/>
              </p:cNvGraphicFramePr>
              <p:nvPr/>
            </p:nvGraphicFramePr>
            <p:xfrm>
              <a:off x="6555796" y="4592845"/>
              <a:ext cx="368352" cy="357733"/>
            </p:xfrm>
            <a:graphic>
              <a:graphicData uri="http://schemas.openxmlformats.org/presentationml/2006/ole">
                <p:oleObj spid="_x0000_s1107976" name="Visio" r:id="rId9" imgW="586740" imgH="591502" progId="">
                  <p:embed/>
                </p:oleObj>
              </a:graphicData>
            </a:graphic>
          </p:graphicFrame>
          <p:sp>
            <p:nvSpPr>
              <p:cNvPr id="18" name="Text Box 28"/>
              <p:cNvSpPr txBox="1">
                <a:spLocks noChangeArrowheads="1"/>
              </p:cNvSpPr>
              <p:nvPr/>
            </p:nvSpPr>
            <p:spPr bwMode="auto">
              <a:xfrm>
                <a:off x="7072330" y="4403757"/>
                <a:ext cx="593432" cy="369332"/>
              </a:xfrm>
              <a:prstGeom prst="rect">
                <a:avLst/>
              </a:prstGeom>
              <a:noFill/>
              <a:ln w="9525">
                <a:noFill/>
                <a:miter lim="800000"/>
                <a:headEnd/>
                <a:tailEnd/>
              </a:ln>
              <a:effectLst/>
            </p:spPr>
            <p:txBody>
              <a:bodyPr wrap="none">
                <a:spAutoFit/>
              </a:bodyPr>
              <a:lstStyle/>
              <a:p>
                <a:pPr algn="l"/>
                <a:r>
                  <a:rPr lang="en-US" altLang="zh-TW" sz="1800" b="1" dirty="0" smtClean="0">
                    <a:latin typeface="Calibri" pitchFamily="34" charset="0"/>
                    <a:ea typeface="PMingLiU" pitchFamily="18" charset="-120"/>
                  </a:rPr>
                  <a:t>D2D</a:t>
                </a:r>
                <a:endParaRPr lang="en-US" altLang="zh-TW" sz="1800" b="1" dirty="0">
                  <a:latin typeface="Calibri" pitchFamily="34" charset="0"/>
                  <a:ea typeface="PMingLiU" pitchFamily="18" charset="-120"/>
                </a:endParaRPr>
              </a:p>
            </p:txBody>
          </p:sp>
          <p:cxnSp>
            <p:nvCxnSpPr>
              <p:cNvPr id="19" name="直接箭头连接符 18"/>
              <p:cNvCxnSpPr/>
              <p:nvPr/>
            </p:nvCxnSpPr>
            <p:spPr bwMode="auto">
              <a:xfrm rot="10800000" flipV="1">
                <a:off x="6924454" y="3573721"/>
                <a:ext cx="611651" cy="178443"/>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20" name="Object 2"/>
              <p:cNvGraphicFramePr>
                <a:graphicFrameLocks noChangeAspect="1"/>
              </p:cNvGraphicFramePr>
              <p:nvPr/>
            </p:nvGraphicFramePr>
            <p:xfrm>
              <a:off x="5214942" y="1011048"/>
              <a:ext cx="301587" cy="623015"/>
            </p:xfrm>
            <a:graphic>
              <a:graphicData uri="http://schemas.openxmlformats.org/presentationml/2006/ole">
                <p:oleObj spid="_x0000_s1107977" name="CorelDRAW" r:id="rId10" imgW="1103760" imgH="1987200" progId="">
                  <p:embed/>
                </p:oleObj>
              </a:graphicData>
            </a:graphic>
          </p:graphicFrame>
          <p:graphicFrame>
            <p:nvGraphicFramePr>
              <p:cNvPr id="21" name="Object 3"/>
              <p:cNvGraphicFramePr>
                <a:graphicFrameLocks noChangeAspect="1"/>
              </p:cNvGraphicFramePr>
              <p:nvPr/>
            </p:nvGraphicFramePr>
            <p:xfrm>
              <a:off x="6903722" y="1011048"/>
              <a:ext cx="311171" cy="623015"/>
            </p:xfrm>
            <a:graphic>
              <a:graphicData uri="http://schemas.openxmlformats.org/presentationml/2006/ole">
                <p:oleObj spid="_x0000_s1107978" name="CorelDRAW" r:id="rId11" imgW="3333960" imgH="7332480" progId="">
                  <p:embed/>
                </p:oleObj>
              </a:graphicData>
            </a:graphic>
          </p:graphicFrame>
          <p:sp>
            <p:nvSpPr>
              <p:cNvPr id="22" name="TextBox 21"/>
              <p:cNvSpPr txBox="1"/>
              <p:nvPr/>
            </p:nvSpPr>
            <p:spPr>
              <a:xfrm>
                <a:off x="5572417" y="1073170"/>
                <a:ext cx="853661" cy="335525"/>
              </a:xfrm>
              <a:prstGeom prst="rect">
                <a:avLst/>
              </a:prstGeom>
              <a:noFill/>
            </p:spPr>
            <p:txBody>
              <a:bodyPr wrap="square" rtlCol="0">
                <a:spAutoFit/>
              </a:bodyPr>
              <a:lstStyle/>
              <a:p>
                <a:r>
                  <a:rPr lang="en-US" altLang="zh-CN" sz="1200" b="1" dirty="0" smtClean="0"/>
                  <a:t>MME</a:t>
                </a:r>
                <a:endParaRPr lang="zh-CN" altLang="en-US" sz="1200" b="1" dirty="0"/>
              </a:p>
            </p:txBody>
          </p:sp>
          <p:sp>
            <p:nvSpPr>
              <p:cNvPr id="23" name="TextBox 22"/>
              <p:cNvSpPr txBox="1"/>
              <p:nvPr/>
            </p:nvSpPr>
            <p:spPr>
              <a:xfrm>
                <a:off x="7286644" y="1073170"/>
                <a:ext cx="853661" cy="335525"/>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24" name="直接连接符 23"/>
              <p:cNvCxnSpPr/>
              <p:nvPr/>
            </p:nvCxnSpPr>
            <p:spPr bwMode="auto">
              <a:xfrm>
                <a:off x="5357818" y="1634063"/>
                <a:ext cx="2259405" cy="1939658"/>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5" name="直接连接符 24"/>
              <p:cNvCxnSpPr/>
              <p:nvPr/>
            </p:nvCxnSpPr>
            <p:spPr bwMode="auto">
              <a:xfrm rot="16200000" flipH="1">
                <a:off x="5162797" y="1829084"/>
                <a:ext cx="1048929" cy="65888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6" name="直接连接符 25"/>
              <p:cNvCxnSpPr/>
              <p:nvPr/>
            </p:nvCxnSpPr>
            <p:spPr bwMode="auto">
              <a:xfrm rot="16200000" flipH="1">
                <a:off x="4300684" y="2691196"/>
                <a:ext cx="2769695" cy="6554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7" name="直接连接符 26"/>
              <p:cNvCxnSpPr/>
              <p:nvPr/>
            </p:nvCxnSpPr>
            <p:spPr bwMode="auto">
              <a:xfrm rot="5400000" flipH="1" flipV="1">
                <a:off x="5974899" y="1675868"/>
                <a:ext cx="1048931" cy="965319"/>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8" name="直接连接符 27"/>
              <p:cNvCxnSpPr/>
              <p:nvPr/>
            </p:nvCxnSpPr>
            <p:spPr bwMode="auto">
              <a:xfrm rot="16200000" flipH="1">
                <a:off x="6337867" y="2278220"/>
                <a:ext cx="1939658" cy="65134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9" name="直接连接符 28"/>
              <p:cNvCxnSpPr/>
              <p:nvPr/>
            </p:nvCxnSpPr>
            <p:spPr bwMode="auto">
              <a:xfrm flipV="1">
                <a:off x="6720067" y="4138290"/>
                <a:ext cx="774820" cy="644524"/>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30" name="直接连接符 29"/>
              <p:cNvCxnSpPr/>
              <p:nvPr/>
            </p:nvCxnSpPr>
            <p:spPr bwMode="auto">
              <a:xfrm>
                <a:off x="6924453" y="3796733"/>
                <a:ext cx="570434" cy="341556"/>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31" name="直接连接符 30"/>
              <p:cNvCxnSpPr/>
              <p:nvPr/>
            </p:nvCxnSpPr>
            <p:spPr bwMode="auto">
              <a:xfrm rot="16200000" flipV="1">
                <a:off x="5884854" y="3937875"/>
                <a:ext cx="1111566" cy="558866"/>
              </a:xfrm>
              <a:prstGeom prst="line">
                <a:avLst/>
              </a:prstGeom>
              <a:solidFill>
                <a:schemeClr val="accent1"/>
              </a:solidFill>
              <a:ln w="28575" cap="flat" cmpd="sng" algn="ctr">
                <a:solidFill>
                  <a:srgbClr val="FF0000"/>
                </a:solidFill>
                <a:prstDash val="dash"/>
                <a:round/>
                <a:headEnd type="none" w="med" len="med"/>
                <a:tailEnd type="none" w="med" len="med"/>
              </a:ln>
              <a:effectLst/>
            </p:spPr>
          </p:cxnSp>
          <p:cxnSp>
            <p:nvCxnSpPr>
              <p:cNvPr id="32" name="直接连接符 31"/>
              <p:cNvCxnSpPr/>
              <p:nvPr/>
            </p:nvCxnSpPr>
            <p:spPr bwMode="auto">
              <a:xfrm>
                <a:off x="6298123" y="3661523"/>
                <a:ext cx="605599" cy="90642"/>
              </a:xfrm>
              <a:prstGeom prst="line">
                <a:avLst/>
              </a:prstGeom>
              <a:solidFill>
                <a:schemeClr val="accent1"/>
              </a:solidFill>
              <a:ln w="28575" cap="flat" cmpd="sng" algn="ctr">
                <a:solidFill>
                  <a:srgbClr val="FF0000"/>
                </a:solidFill>
                <a:prstDash val="dash"/>
                <a:round/>
                <a:headEnd type="none" w="med" len="med"/>
                <a:tailEnd type="none" w="med" len="med"/>
              </a:ln>
              <a:effectLst/>
            </p:spPr>
          </p:cxnSp>
          <p:graphicFrame>
            <p:nvGraphicFramePr>
              <p:cNvPr id="33" name="Object 19"/>
              <p:cNvGraphicFramePr>
                <a:graphicFrameLocks noChangeAspect="1"/>
              </p:cNvGraphicFramePr>
              <p:nvPr/>
            </p:nvGraphicFramePr>
            <p:xfrm>
              <a:off x="5857884" y="4572008"/>
              <a:ext cx="357120" cy="357862"/>
            </p:xfrm>
            <a:graphic>
              <a:graphicData uri="http://schemas.openxmlformats.org/presentationml/2006/ole">
                <p:oleObj spid="_x0000_s1107979" name="Visio" r:id="rId12" imgW="727920" imgH="727920" progId="">
                  <p:embed/>
                </p:oleObj>
              </a:graphicData>
            </a:graphic>
          </p:graphicFrame>
          <p:graphicFrame>
            <p:nvGraphicFramePr>
              <p:cNvPr id="34" name="Object 19"/>
              <p:cNvGraphicFramePr>
                <a:graphicFrameLocks noChangeAspect="1"/>
              </p:cNvGraphicFramePr>
              <p:nvPr/>
            </p:nvGraphicFramePr>
            <p:xfrm>
              <a:off x="5857884" y="2801126"/>
              <a:ext cx="357188" cy="357188"/>
            </p:xfrm>
            <a:graphic>
              <a:graphicData uri="http://schemas.openxmlformats.org/presentationml/2006/ole">
                <p:oleObj spid="_x0000_s1107980" name="Visio" r:id="rId13" imgW="727920" imgH="727920" progId="">
                  <p:embed/>
                </p:oleObj>
              </a:graphicData>
            </a:graphic>
          </p:graphicFrame>
          <p:sp>
            <p:nvSpPr>
              <p:cNvPr id="35" name="圆角矩形 34"/>
              <p:cNvSpPr/>
              <p:nvPr/>
            </p:nvSpPr>
            <p:spPr bwMode="auto">
              <a:xfrm>
                <a:off x="4715304" y="857232"/>
                <a:ext cx="4071538" cy="5134549"/>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sp>
          <p:nvSpPr>
            <p:cNvPr id="7" name="标题 1"/>
            <p:cNvSpPr txBox="1">
              <a:spLocks/>
            </p:cNvSpPr>
            <p:nvPr/>
          </p:nvSpPr>
          <p:spPr bwMode="auto">
            <a:xfrm>
              <a:off x="4742311" y="5214950"/>
              <a:ext cx="3623408" cy="1357322"/>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b="1" kern="0" dirty="0" smtClean="0">
                  <a:solidFill>
                    <a:srgbClr val="FF0000"/>
                  </a:solidFill>
                  <a:latin typeface="+mj-lt"/>
                  <a:ea typeface="黑体" pitchFamily="2" charset="-122"/>
                  <a:cs typeface="+mj-cs"/>
                </a:rPr>
                <a:t>Emergency Communications</a:t>
              </a:r>
            </a:p>
            <a:p>
              <a:pPr marL="457200" marR="0" lvl="0" indent="-457200" defTabSz="914400" rtl="0" eaLnBrk="0" fontAlgn="base" latinLnBrk="0" hangingPunct="0">
                <a:lnSpc>
                  <a:spcPct val="100000"/>
                </a:lnSpc>
                <a:spcBef>
                  <a:spcPct val="0"/>
                </a:spcBef>
                <a:spcAft>
                  <a:spcPct val="0"/>
                </a:spcAft>
                <a:buClrTx/>
                <a:buSzTx/>
                <a:buFont typeface="+mj-ea"/>
                <a:buAutoNum type="circleNumDbPlain"/>
                <a:tabLst/>
                <a:defRPr/>
              </a:pPr>
              <a:r>
                <a:rPr lang="en-US" altLang="zh-CN" b="1" kern="0" dirty="0" smtClean="0">
                  <a:solidFill>
                    <a:schemeClr val="tx1"/>
                  </a:solidFill>
                  <a:latin typeface="+mj-lt"/>
                  <a:ea typeface="宋体" pitchFamily="2" charset="-122"/>
                  <a:cs typeface="+mj-cs"/>
                </a:rPr>
                <a:t>Mobile </a:t>
              </a:r>
              <a:r>
                <a:rPr lang="en-US" altLang="zh-CN" b="1" kern="0" dirty="0" err="1" smtClean="0">
                  <a:solidFill>
                    <a:schemeClr val="tx1"/>
                  </a:solidFill>
                  <a:latin typeface="+mj-lt"/>
                  <a:ea typeface="宋体" pitchFamily="2" charset="-122"/>
                  <a:cs typeface="+mj-cs"/>
                </a:rPr>
                <a:t>Adhoc</a:t>
              </a:r>
              <a:r>
                <a:rPr lang="en-US" altLang="zh-CN" b="1" kern="0" dirty="0" smtClean="0">
                  <a:solidFill>
                    <a:schemeClr val="tx1"/>
                  </a:solidFill>
                  <a:latin typeface="+mj-lt"/>
                  <a:ea typeface="宋体" pitchFamily="2" charset="-122"/>
                  <a:cs typeface="+mj-cs"/>
                </a:rPr>
                <a:t> networks</a:t>
              </a:r>
              <a:endParaRPr kumimoji="0" lang="en-US" altLang="zh-CN" b="1" i="0" u="none" strike="noStrike" kern="0" cap="none" spc="0" normalizeH="0" baseline="0" noProof="0" dirty="0" smtClean="0">
                <a:ln>
                  <a:noFill/>
                </a:ln>
                <a:solidFill>
                  <a:schemeClr val="tx1"/>
                </a:solidFill>
                <a:effectLst/>
                <a:uLnTx/>
                <a:uFillTx/>
                <a:latin typeface="+mj-lt"/>
                <a:ea typeface="宋体" pitchFamily="2" charset="-122"/>
                <a:cs typeface="+mj-cs"/>
              </a:endParaRPr>
            </a:p>
            <a:p>
              <a:pPr marL="457200" lvl="0" indent="-457200" eaLnBrk="0" hangingPunct="0">
                <a:buFont typeface="+mj-ea"/>
                <a:buAutoNum type="circleNumDbPlain"/>
                <a:defRPr/>
              </a:pPr>
              <a:r>
                <a:rPr kumimoji="0" lang="en-US" altLang="zh-CN" b="1" i="0" u="none" strike="noStrike" kern="0" cap="none" spc="0" normalizeH="0" baseline="0" noProof="0" dirty="0" smtClean="0">
                  <a:ln>
                    <a:noFill/>
                  </a:ln>
                  <a:solidFill>
                    <a:schemeClr val="tx1"/>
                  </a:solidFill>
                  <a:effectLst/>
                  <a:uLnTx/>
                  <a:uFillTx/>
                  <a:latin typeface="+mj-lt"/>
                  <a:ea typeface="宋体" pitchFamily="2" charset="-122"/>
                  <a:cs typeface="+mj-cs"/>
                </a:rPr>
                <a:t>Active BS is </a:t>
              </a:r>
              <a:r>
                <a:rPr lang="en-US" altLang="zh-CN" b="1" kern="0" dirty="0" smtClean="0">
                  <a:solidFill>
                    <a:schemeClr val="tx1"/>
                  </a:solidFill>
                  <a:ea typeface="宋体" pitchFamily="2" charset="-122"/>
                </a:rPr>
                <a:t>the</a:t>
              </a:r>
              <a:r>
                <a:rPr kumimoji="0" lang="en-US" altLang="zh-CN" b="1" i="0" u="none" strike="noStrike" kern="0" cap="none" spc="0" normalizeH="0" baseline="0" noProof="0" dirty="0" smtClean="0">
                  <a:ln>
                    <a:noFill/>
                  </a:ln>
                  <a:solidFill>
                    <a:schemeClr val="tx1"/>
                  </a:solidFill>
                  <a:effectLst/>
                  <a:uLnTx/>
                  <a:uFillTx/>
                  <a:latin typeface="+mj-lt"/>
                  <a:ea typeface="宋体" pitchFamily="2" charset="-122"/>
                  <a:cs typeface="+mj-cs"/>
                </a:rPr>
                <a:t> final destination</a:t>
              </a:r>
              <a:endParaRPr kumimoji="0" lang="zh-CN" altLang="en-US" b="1" i="0" u="none" strike="noStrike" kern="0" cap="none" spc="0" normalizeH="0" baseline="0" noProof="0" dirty="0">
                <a:ln>
                  <a:noFill/>
                </a:ln>
                <a:solidFill>
                  <a:schemeClr val="tx1"/>
                </a:solidFill>
                <a:effectLst/>
                <a:uLnTx/>
                <a:uFillTx/>
                <a:latin typeface="+mj-lt"/>
                <a:ea typeface="宋体" pitchFamily="2" charset="-122"/>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2800" dirty="0" smtClean="0"/>
              <a:t>Application Scenarios (6)</a:t>
            </a:r>
            <a:endParaRPr lang="zh-CN" altLang="en-US" dirty="0"/>
          </a:p>
        </p:txBody>
      </p:sp>
      <p:sp>
        <p:nvSpPr>
          <p:cNvPr id="3" name="内容占位符 2"/>
          <p:cNvSpPr>
            <a:spLocks noGrp="1"/>
          </p:cNvSpPr>
          <p:nvPr>
            <p:ph idx="1"/>
          </p:nvPr>
        </p:nvSpPr>
        <p:spPr>
          <a:xfrm>
            <a:off x="392113" y="1000108"/>
            <a:ext cx="8359775" cy="4929187"/>
          </a:xfrm>
        </p:spPr>
        <p:txBody>
          <a:bodyPr/>
          <a:lstStyle/>
          <a:p>
            <a:r>
              <a:rPr lang="en-US" altLang="zh-CN" sz="2400" dirty="0" smtClean="0"/>
              <a:t>Two Basic System Models</a:t>
            </a:r>
          </a:p>
          <a:p>
            <a:endParaRPr lang="zh-CN" altLang="en-US" dirty="0"/>
          </a:p>
        </p:txBody>
      </p:sp>
      <p:grpSp>
        <p:nvGrpSpPr>
          <p:cNvPr id="62" name="组合 61"/>
          <p:cNvGrpSpPr/>
          <p:nvPr/>
        </p:nvGrpSpPr>
        <p:grpSpPr>
          <a:xfrm>
            <a:off x="5081253" y="1071546"/>
            <a:ext cx="3991341" cy="5133904"/>
            <a:chOff x="4795501" y="1071546"/>
            <a:chExt cx="3991341" cy="5133904"/>
          </a:xfrm>
        </p:grpSpPr>
        <p:grpSp>
          <p:nvGrpSpPr>
            <p:cNvPr id="4" name="组合 3"/>
            <p:cNvGrpSpPr/>
            <p:nvPr/>
          </p:nvGrpSpPr>
          <p:grpSpPr>
            <a:xfrm>
              <a:off x="4795501" y="1071546"/>
              <a:ext cx="3991341" cy="5133904"/>
              <a:chOff x="5000628" y="1169217"/>
              <a:chExt cx="3991341" cy="5133904"/>
            </a:xfrm>
          </p:grpSpPr>
          <p:sp>
            <p:nvSpPr>
              <p:cNvPr id="5" name="圆角矩形 4"/>
              <p:cNvSpPr/>
              <p:nvPr/>
            </p:nvSpPr>
            <p:spPr bwMode="auto">
              <a:xfrm>
                <a:off x="5000628" y="1175074"/>
                <a:ext cx="3864058" cy="5128047"/>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nvGrpSpPr>
              <p:cNvPr id="6" name="组合 649"/>
              <p:cNvGrpSpPr/>
              <p:nvPr/>
            </p:nvGrpSpPr>
            <p:grpSpPr>
              <a:xfrm>
                <a:off x="5000628" y="1169217"/>
                <a:ext cx="3991341" cy="4831730"/>
                <a:chOff x="5000628" y="1169217"/>
                <a:chExt cx="3991341" cy="4831730"/>
              </a:xfrm>
            </p:grpSpPr>
            <p:sp>
              <p:nvSpPr>
                <p:cNvPr id="7" name="AutoShape 5"/>
                <p:cNvSpPr>
                  <a:spLocks noChangeArrowheads="1"/>
                </p:cNvSpPr>
                <p:nvPr/>
              </p:nvSpPr>
              <p:spPr bwMode="auto">
                <a:xfrm>
                  <a:off x="5272653" y="2441264"/>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8" name="AutoShape 9"/>
                <p:cNvSpPr>
                  <a:spLocks noChangeArrowheads="1"/>
                </p:cNvSpPr>
                <p:nvPr/>
              </p:nvSpPr>
              <p:spPr bwMode="auto">
                <a:xfrm>
                  <a:off x="6747331" y="3330866"/>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9" name="AutoShape 12"/>
                <p:cNvSpPr>
                  <a:spLocks noChangeArrowheads="1"/>
                </p:cNvSpPr>
                <p:nvPr/>
              </p:nvSpPr>
              <p:spPr bwMode="auto">
                <a:xfrm>
                  <a:off x="5271412" y="4220470"/>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10" name="Object 16"/>
                <p:cNvGraphicFramePr>
                  <a:graphicFrameLocks noChangeAspect="1"/>
                </p:cNvGraphicFramePr>
                <p:nvPr/>
              </p:nvGraphicFramePr>
              <p:xfrm>
                <a:off x="6152848" y="2755911"/>
                <a:ext cx="220001" cy="645791"/>
              </p:xfrm>
              <a:graphic>
                <a:graphicData uri="http://schemas.openxmlformats.org/presentationml/2006/ole">
                  <p:oleObj spid="_x0000_s1108994" name="Visio" r:id="rId3" imgW="450215" imgH="1276350" progId="">
                    <p:embed/>
                  </p:oleObj>
                </a:graphicData>
              </a:graphic>
            </p:graphicFrame>
            <p:graphicFrame>
              <p:nvGraphicFramePr>
                <p:cNvPr id="11" name="Object 17"/>
                <p:cNvGraphicFramePr>
                  <a:graphicFrameLocks noChangeAspect="1"/>
                </p:cNvGraphicFramePr>
                <p:nvPr/>
              </p:nvGraphicFramePr>
              <p:xfrm>
                <a:off x="7638568" y="3643684"/>
                <a:ext cx="221428" cy="648814"/>
              </p:xfrm>
              <a:graphic>
                <a:graphicData uri="http://schemas.openxmlformats.org/presentationml/2006/ole">
                  <p:oleObj spid="_x0000_s1108995" name="Visio" r:id="rId4" imgW="468487" imgH="1294448" progId="">
                    <p:embed/>
                  </p:oleObj>
                </a:graphicData>
              </a:graphic>
            </p:graphicFrame>
            <p:graphicFrame>
              <p:nvGraphicFramePr>
                <p:cNvPr id="12" name="Object 18"/>
                <p:cNvGraphicFramePr>
                  <a:graphicFrameLocks noChangeAspect="1"/>
                </p:cNvGraphicFramePr>
                <p:nvPr/>
              </p:nvGraphicFramePr>
              <p:xfrm>
                <a:off x="6152848" y="4534480"/>
                <a:ext cx="220001" cy="647301"/>
              </p:xfrm>
              <a:graphic>
                <a:graphicData uri="http://schemas.openxmlformats.org/presentationml/2006/ole">
                  <p:oleObj spid="_x0000_s1108996" name="Visio" r:id="rId5" imgW="450215" imgH="1276350" progId="">
                    <p:embed/>
                  </p:oleObj>
                </a:graphicData>
              </a:graphic>
            </p:graphicFrame>
            <p:graphicFrame>
              <p:nvGraphicFramePr>
                <p:cNvPr id="13" name="Object 22"/>
                <p:cNvGraphicFramePr>
                  <a:graphicFrameLocks noChangeAspect="1"/>
                </p:cNvGraphicFramePr>
                <p:nvPr/>
              </p:nvGraphicFramePr>
              <p:xfrm>
                <a:off x="5356216" y="3193988"/>
                <a:ext cx="349941" cy="356439"/>
              </p:xfrm>
              <a:graphic>
                <a:graphicData uri="http://schemas.openxmlformats.org/presentationml/2006/ole">
                  <p:oleObj spid="_x0000_s1108997" name="Visio" r:id="rId6" imgW="586740" imgH="591502" progId="">
                    <p:embed/>
                  </p:oleObj>
                </a:graphicData>
              </a:graphic>
            </p:graphicFrame>
            <p:graphicFrame>
              <p:nvGraphicFramePr>
                <p:cNvPr id="14" name="Object 22"/>
                <p:cNvGraphicFramePr>
                  <a:graphicFrameLocks noChangeAspect="1"/>
                </p:cNvGraphicFramePr>
                <p:nvPr/>
              </p:nvGraphicFramePr>
              <p:xfrm>
                <a:off x="6903231" y="3728647"/>
                <a:ext cx="349941" cy="356439"/>
              </p:xfrm>
              <a:graphic>
                <a:graphicData uri="http://schemas.openxmlformats.org/presentationml/2006/ole">
                  <p:oleObj spid="_x0000_s1108998" name="Visio" r:id="rId7" imgW="586740" imgH="591502" progId="">
                    <p:embed/>
                  </p:oleObj>
                </a:graphicData>
              </a:graphic>
            </p:graphicFrame>
            <p:graphicFrame>
              <p:nvGraphicFramePr>
                <p:cNvPr id="15" name="Object 22"/>
                <p:cNvGraphicFramePr>
                  <a:graphicFrameLocks noChangeAspect="1"/>
                </p:cNvGraphicFramePr>
                <p:nvPr/>
              </p:nvGraphicFramePr>
              <p:xfrm>
                <a:off x="7502712" y="4176841"/>
                <a:ext cx="349941" cy="356439"/>
              </p:xfrm>
              <a:graphic>
                <a:graphicData uri="http://schemas.openxmlformats.org/presentationml/2006/ole">
                  <p:oleObj spid="_x0000_s1108999" name="Visio" r:id="rId8" imgW="586740" imgH="591502" progId="">
                    <p:embed/>
                  </p:oleObj>
                </a:graphicData>
              </a:graphic>
            </p:graphicFrame>
            <p:graphicFrame>
              <p:nvGraphicFramePr>
                <p:cNvPr id="16" name="Object 21"/>
                <p:cNvGraphicFramePr>
                  <a:graphicFrameLocks noChangeAspect="1"/>
                </p:cNvGraphicFramePr>
                <p:nvPr/>
              </p:nvGraphicFramePr>
              <p:xfrm>
                <a:off x="6601471" y="5181781"/>
                <a:ext cx="349581" cy="357280"/>
              </p:xfrm>
              <a:graphic>
                <a:graphicData uri="http://schemas.openxmlformats.org/presentationml/2006/ole">
                  <p:oleObj spid="_x0000_s1109000" name="Visio" r:id="rId9" imgW="586740" imgH="591502" progId="">
                    <p:embed/>
                  </p:oleObj>
                </a:graphicData>
              </a:graphic>
            </p:graphicFrame>
            <p:cxnSp>
              <p:nvCxnSpPr>
                <p:cNvPr id="17" name="直接箭头连接符 16"/>
                <p:cNvCxnSpPr/>
                <p:nvPr/>
              </p:nvCxnSpPr>
              <p:spPr bwMode="auto">
                <a:xfrm rot="10800000" flipV="1">
                  <a:off x="7097203" y="3728645"/>
                  <a:ext cx="580482" cy="178217"/>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cxnSp>
              <p:nvCxnSpPr>
                <p:cNvPr id="18" name="直接箭头连接符 17"/>
                <p:cNvCxnSpPr/>
                <p:nvPr/>
              </p:nvCxnSpPr>
              <p:spPr bwMode="auto">
                <a:xfrm rot="16200000" flipH="1">
                  <a:off x="6193661" y="4660301"/>
                  <a:ext cx="563529" cy="479430"/>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19" name="Object 2"/>
                <p:cNvGraphicFramePr>
                  <a:graphicFrameLocks noChangeAspect="1"/>
                </p:cNvGraphicFramePr>
                <p:nvPr/>
              </p:nvGraphicFramePr>
              <p:xfrm>
                <a:off x="5474805" y="1169217"/>
                <a:ext cx="286219" cy="622226"/>
              </p:xfrm>
              <a:graphic>
                <a:graphicData uri="http://schemas.openxmlformats.org/presentationml/2006/ole">
                  <p:oleObj spid="_x0000_s1109001" name="CorelDRAW" r:id="rId10" imgW="1103760" imgH="1987200" progId="">
                    <p:embed/>
                  </p:oleObj>
                </a:graphicData>
              </a:graphic>
            </p:graphicFrame>
            <p:graphicFrame>
              <p:nvGraphicFramePr>
                <p:cNvPr id="20" name="Object 3"/>
                <p:cNvGraphicFramePr>
                  <a:graphicFrameLocks noChangeAspect="1"/>
                </p:cNvGraphicFramePr>
                <p:nvPr/>
              </p:nvGraphicFramePr>
              <p:xfrm>
                <a:off x="7077527" y="1169217"/>
                <a:ext cx="295314" cy="622226"/>
              </p:xfrm>
              <a:graphic>
                <a:graphicData uri="http://schemas.openxmlformats.org/presentationml/2006/ole">
                  <p:oleObj spid="_x0000_s1109002" name="CorelDRAW" r:id="rId11" imgW="3333960" imgH="7332480" progId="">
                    <p:embed/>
                  </p:oleObj>
                </a:graphicData>
              </a:graphic>
            </p:graphicFrame>
            <p:sp>
              <p:nvSpPr>
                <p:cNvPr id="21" name="TextBox 20"/>
                <p:cNvSpPr txBox="1"/>
                <p:nvPr/>
              </p:nvSpPr>
              <p:spPr>
                <a:xfrm>
                  <a:off x="5814064" y="1231261"/>
                  <a:ext cx="810160" cy="335100"/>
                </a:xfrm>
                <a:prstGeom prst="rect">
                  <a:avLst/>
                </a:prstGeom>
                <a:noFill/>
              </p:spPr>
              <p:txBody>
                <a:bodyPr wrap="square" rtlCol="0">
                  <a:spAutoFit/>
                </a:bodyPr>
                <a:lstStyle/>
                <a:p>
                  <a:r>
                    <a:rPr lang="en-US" altLang="zh-CN" sz="1200" b="1" dirty="0" smtClean="0"/>
                    <a:t>MME</a:t>
                  </a:r>
                  <a:endParaRPr lang="zh-CN" altLang="en-US" sz="1200" b="1" dirty="0"/>
                </a:p>
              </p:txBody>
            </p:sp>
            <p:sp>
              <p:nvSpPr>
                <p:cNvPr id="22" name="TextBox 21"/>
                <p:cNvSpPr txBox="1"/>
                <p:nvPr/>
              </p:nvSpPr>
              <p:spPr>
                <a:xfrm>
                  <a:off x="7440936" y="1231261"/>
                  <a:ext cx="810160" cy="335100"/>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23" name="直接连接符 22"/>
                <p:cNvCxnSpPr/>
                <p:nvPr/>
              </p:nvCxnSpPr>
              <p:spPr bwMode="auto">
                <a:xfrm>
                  <a:off x="5610400" y="1791443"/>
                  <a:ext cx="2144269" cy="1937202"/>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4" name="直接连接符 23"/>
                <p:cNvCxnSpPr/>
                <p:nvPr/>
              </p:nvCxnSpPr>
              <p:spPr bwMode="auto">
                <a:xfrm rot="16200000" flipH="1">
                  <a:off x="5399256" y="2002588"/>
                  <a:ext cx="1047601" cy="62531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5" name="直接连接符 24"/>
                <p:cNvCxnSpPr/>
                <p:nvPr/>
              </p:nvCxnSpPr>
              <p:spPr bwMode="auto">
                <a:xfrm rot="16200000" flipH="1">
                  <a:off x="4538320" y="2863522"/>
                  <a:ext cx="2766188" cy="6220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6" name="直接连接符 25"/>
                <p:cNvCxnSpPr/>
                <p:nvPr/>
              </p:nvCxnSpPr>
              <p:spPr bwMode="auto">
                <a:xfrm rot="5400000" flipH="1" flipV="1">
                  <a:off x="6169974" y="1857180"/>
                  <a:ext cx="1047603" cy="91612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7" name="直接连接符 26"/>
                <p:cNvCxnSpPr/>
                <p:nvPr/>
              </p:nvCxnSpPr>
              <p:spPr bwMode="auto">
                <a:xfrm rot="16200000" flipH="1">
                  <a:off x="6492315" y="2450968"/>
                  <a:ext cx="1937202" cy="618152"/>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8" name="直接连接符 27"/>
                <p:cNvCxnSpPr/>
                <p:nvPr/>
              </p:nvCxnSpPr>
              <p:spPr bwMode="auto">
                <a:xfrm rot="5400000">
                  <a:off x="5280371" y="2746784"/>
                  <a:ext cx="2826808" cy="91612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9" name="直接连接符 28"/>
                <p:cNvCxnSpPr/>
                <p:nvPr/>
              </p:nvCxnSpPr>
              <p:spPr bwMode="auto">
                <a:xfrm>
                  <a:off x="5000628" y="1756717"/>
                  <a:ext cx="3864058"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30" name="TextBox 29"/>
                <p:cNvSpPr txBox="1"/>
                <p:nvPr/>
              </p:nvSpPr>
              <p:spPr>
                <a:xfrm>
                  <a:off x="7769992" y="1397133"/>
                  <a:ext cx="959099"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CN</a:t>
                  </a:r>
                  <a:endParaRPr lang="zh-CN" altLang="en-US" sz="1800" b="1" dirty="0">
                    <a:solidFill>
                      <a:srgbClr val="FF0000"/>
                    </a:solidFill>
                    <a:latin typeface="+mn-lt"/>
                    <a:ea typeface="华文仿宋" pitchFamily="2" charset="-122"/>
                  </a:endParaRPr>
                </a:p>
              </p:txBody>
            </p:sp>
            <p:sp>
              <p:nvSpPr>
                <p:cNvPr id="31" name="TextBox 30"/>
                <p:cNvSpPr txBox="1"/>
                <p:nvPr/>
              </p:nvSpPr>
              <p:spPr>
                <a:xfrm>
                  <a:off x="7254413" y="5264132"/>
                  <a:ext cx="1669758" cy="369332"/>
                </a:xfrm>
                <a:prstGeom prst="rect">
                  <a:avLst/>
                </a:prstGeom>
                <a:noFill/>
              </p:spPr>
              <p:txBody>
                <a:bodyPr wrap="square" rtlCol="0">
                  <a:spAutoFit/>
                </a:bodyPr>
                <a:lstStyle/>
                <a:p>
                  <a:pPr algn="ctr"/>
                  <a:r>
                    <a:rPr lang="en-US" altLang="zh-CN" sz="1800" b="1" dirty="0" smtClean="0">
                      <a:solidFill>
                        <a:srgbClr val="FF0000"/>
                      </a:solidFill>
                      <a:latin typeface="+mn-lt"/>
                      <a:ea typeface="华文仿宋" pitchFamily="2" charset="-122"/>
                    </a:rPr>
                    <a:t>D2D LAN</a:t>
                  </a:r>
                  <a:endParaRPr lang="zh-CN" altLang="en-US" sz="1800" b="1" dirty="0">
                    <a:solidFill>
                      <a:srgbClr val="FF0000"/>
                    </a:solidFill>
                    <a:latin typeface="+mn-lt"/>
                    <a:ea typeface="华文仿宋" pitchFamily="2" charset="-122"/>
                  </a:endParaRPr>
                </a:p>
              </p:txBody>
            </p:sp>
            <p:sp>
              <p:nvSpPr>
                <p:cNvPr id="32" name="TextBox 31"/>
                <p:cNvSpPr txBox="1"/>
                <p:nvPr/>
              </p:nvSpPr>
              <p:spPr>
                <a:xfrm>
                  <a:off x="7768971" y="2610439"/>
                  <a:ext cx="1222998"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Cellular</a:t>
                  </a:r>
                  <a:endParaRPr lang="zh-CN" altLang="en-US" sz="1800" b="1" dirty="0">
                    <a:solidFill>
                      <a:srgbClr val="FF0000"/>
                    </a:solidFill>
                    <a:latin typeface="+mn-lt"/>
                    <a:ea typeface="华文仿宋" pitchFamily="2" charset="-122"/>
                  </a:endParaRPr>
                </a:p>
              </p:txBody>
            </p:sp>
          </p:grpSp>
        </p:grpSp>
        <p:grpSp>
          <p:nvGrpSpPr>
            <p:cNvPr id="33" name="组合 32"/>
            <p:cNvGrpSpPr/>
            <p:nvPr/>
          </p:nvGrpSpPr>
          <p:grpSpPr>
            <a:xfrm>
              <a:off x="6404475" y="3572627"/>
              <a:ext cx="1474370" cy="1318126"/>
              <a:chOff x="5875423" y="3419684"/>
              <a:chExt cx="2147856" cy="1698318"/>
            </a:xfrm>
          </p:grpSpPr>
          <p:sp>
            <p:nvSpPr>
              <p:cNvPr id="34" name="椭圆 33"/>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35" name="组合 643"/>
              <p:cNvGrpSpPr/>
              <p:nvPr/>
            </p:nvGrpSpPr>
            <p:grpSpPr>
              <a:xfrm>
                <a:off x="6372846" y="3816336"/>
                <a:ext cx="1265722" cy="1119871"/>
                <a:chOff x="6372846" y="3816336"/>
                <a:chExt cx="1265722" cy="1119871"/>
              </a:xfrm>
            </p:grpSpPr>
            <p:cxnSp>
              <p:nvCxnSpPr>
                <p:cNvPr id="36" name="直接连接符 35"/>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7" name="直接连接符 36"/>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8" name="直接连接符 37"/>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9" name="直接连接符 38"/>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40" name="Object 22"/>
            <p:cNvGraphicFramePr>
              <a:graphicFrameLocks noChangeAspect="1"/>
            </p:cNvGraphicFramePr>
            <p:nvPr/>
          </p:nvGraphicFramePr>
          <p:xfrm>
            <a:off x="5594343" y="4625656"/>
            <a:ext cx="349941" cy="356439"/>
          </p:xfrm>
          <a:graphic>
            <a:graphicData uri="http://schemas.openxmlformats.org/presentationml/2006/ole">
              <p:oleObj spid="_x0000_s1109003" name="Visio" r:id="rId12" imgW="586740" imgH="591502" progId="">
                <p:embed/>
              </p:oleObj>
            </a:graphicData>
          </a:graphic>
        </p:graphicFrame>
        <p:graphicFrame>
          <p:nvGraphicFramePr>
            <p:cNvPr id="41" name="Object 22"/>
            <p:cNvGraphicFramePr>
              <a:graphicFrameLocks noChangeAspect="1"/>
            </p:cNvGraphicFramePr>
            <p:nvPr/>
          </p:nvGraphicFramePr>
          <p:xfrm>
            <a:off x="5769313" y="5214950"/>
            <a:ext cx="349941" cy="356439"/>
          </p:xfrm>
          <a:graphic>
            <a:graphicData uri="http://schemas.openxmlformats.org/presentationml/2006/ole">
              <p:oleObj spid="_x0000_s1109004" name="Visio" r:id="rId13" imgW="586740" imgH="591502" progId="">
                <p:embed/>
              </p:oleObj>
            </a:graphicData>
          </a:graphic>
        </p:graphicFrame>
        <p:graphicFrame>
          <p:nvGraphicFramePr>
            <p:cNvPr id="42" name="Object 21"/>
            <p:cNvGraphicFramePr>
              <a:graphicFrameLocks noChangeAspect="1"/>
            </p:cNvGraphicFramePr>
            <p:nvPr/>
          </p:nvGraphicFramePr>
          <p:xfrm>
            <a:off x="5438443" y="5643488"/>
            <a:ext cx="349581" cy="357280"/>
          </p:xfrm>
          <a:graphic>
            <a:graphicData uri="http://schemas.openxmlformats.org/presentationml/2006/ole">
              <p:oleObj spid="_x0000_s1109005" name="Visio" r:id="rId14" imgW="586740" imgH="591502" progId="">
                <p:embed/>
              </p:oleObj>
            </a:graphicData>
          </a:graphic>
        </p:graphicFrame>
        <p:graphicFrame>
          <p:nvGraphicFramePr>
            <p:cNvPr id="43" name="Object 14"/>
            <p:cNvGraphicFramePr>
              <a:graphicFrameLocks noChangeAspect="1"/>
            </p:cNvGraphicFramePr>
            <p:nvPr/>
          </p:nvGraphicFramePr>
          <p:xfrm>
            <a:off x="6948335" y="4563525"/>
            <a:ext cx="349250" cy="357188"/>
          </p:xfrm>
          <a:graphic>
            <a:graphicData uri="http://schemas.openxmlformats.org/presentationml/2006/ole">
              <p:oleObj spid="_x0000_s1109006" name="Visio" r:id="rId15" imgW="586740" imgH="591502" progId="">
                <p:embed/>
              </p:oleObj>
            </a:graphicData>
          </a:graphic>
        </p:graphicFrame>
        <p:grpSp>
          <p:nvGrpSpPr>
            <p:cNvPr id="44" name="组合 46"/>
            <p:cNvGrpSpPr/>
            <p:nvPr/>
          </p:nvGrpSpPr>
          <p:grpSpPr>
            <a:xfrm>
              <a:off x="4795501" y="4825518"/>
              <a:ext cx="1474370" cy="1318126"/>
              <a:chOff x="5875423" y="3419684"/>
              <a:chExt cx="2147856" cy="1698318"/>
            </a:xfrm>
          </p:grpSpPr>
          <p:sp>
            <p:nvSpPr>
              <p:cNvPr id="45" name="椭圆 44"/>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46" name="组合 643"/>
              <p:cNvGrpSpPr/>
              <p:nvPr/>
            </p:nvGrpSpPr>
            <p:grpSpPr>
              <a:xfrm>
                <a:off x="6372846" y="3816336"/>
                <a:ext cx="1265722" cy="1119871"/>
                <a:chOff x="6372846" y="3816336"/>
                <a:chExt cx="1265722" cy="1119871"/>
              </a:xfrm>
            </p:grpSpPr>
            <p:cxnSp>
              <p:nvCxnSpPr>
                <p:cNvPr id="47" name="直接连接符 46"/>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48" name="直接连接符 47"/>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49" name="直接连接符 48"/>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0" name="直接连接符 49"/>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51" name="Object 22"/>
            <p:cNvGraphicFramePr>
              <a:graphicFrameLocks noChangeAspect="1"/>
            </p:cNvGraphicFramePr>
            <p:nvPr/>
          </p:nvGraphicFramePr>
          <p:xfrm>
            <a:off x="4891314" y="4920713"/>
            <a:ext cx="349941" cy="356439"/>
          </p:xfrm>
          <a:graphic>
            <a:graphicData uri="http://schemas.openxmlformats.org/presentationml/2006/ole">
              <p:oleObj spid="_x0000_s1109007" name="Visio" r:id="rId16" imgW="586740" imgH="591502" progId="">
                <p:embed/>
              </p:oleObj>
            </a:graphicData>
          </a:graphic>
        </p:graphicFrame>
        <p:graphicFrame>
          <p:nvGraphicFramePr>
            <p:cNvPr id="52" name="Object 21"/>
            <p:cNvGraphicFramePr>
              <a:graphicFrameLocks noChangeAspect="1"/>
            </p:cNvGraphicFramePr>
            <p:nvPr/>
          </p:nvGraphicFramePr>
          <p:xfrm>
            <a:off x="5598140" y="2658240"/>
            <a:ext cx="349581" cy="357280"/>
          </p:xfrm>
          <a:graphic>
            <a:graphicData uri="http://schemas.openxmlformats.org/presentationml/2006/ole">
              <p:oleObj spid="_x0000_s1109008" name="Visio" r:id="rId17" imgW="586740" imgH="591502" progId="">
                <p:embed/>
              </p:oleObj>
            </a:graphicData>
          </a:graphic>
        </p:graphicFrame>
        <p:graphicFrame>
          <p:nvGraphicFramePr>
            <p:cNvPr id="53" name="Object 21"/>
            <p:cNvGraphicFramePr>
              <a:graphicFrameLocks noChangeAspect="1"/>
            </p:cNvGraphicFramePr>
            <p:nvPr/>
          </p:nvGraphicFramePr>
          <p:xfrm>
            <a:off x="5677719" y="3452756"/>
            <a:ext cx="349581" cy="357280"/>
          </p:xfrm>
          <a:graphic>
            <a:graphicData uri="http://schemas.openxmlformats.org/presentationml/2006/ole">
              <p:oleObj spid="_x0000_s1109009" name="Visio" r:id="rId18" imgW="586740" imgH="591502" progId="">
                <p:embed/>
              </p:oleObj>
            </a:graphicData>
          </a:graphic>
        </p:graphicFrame>
        <p:grpSp>
          <p:nvGrpSpPr>
            <p:cNvPr id="54" name="组合 57"/>
            <p:cNvGrpSpPr/>
            <p:nvPr/>
          </p:nvGrpSpPr>
          <p:grpSpPr>
            <a:xfrm>
              <a:off x="5009815" y="2571744"/>
              <a:ext cx="1474370" cy="1318126"/>
              <a:chOff x="5875423" y="3419684"/>
              <a:chExt cx="2147856" cy="1698318"/>
            </a:xfrm>
          </p:grpSpPr>
          <p:sp>
            <p:nvSpPr>
              <p:cNvPr id="55" name="椭圆 54"/>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56" name="组合 643"/>
              <p:cNvGrpSpPr/>
              <p:nvPr/>
            </p:nvGrpSpPr>
            <p:grpSpPr>
              <a:xfrm>
                <a:off x="6372846" y="3816336"/>
                <a:ext cx="1265722" cy="1119871"/>
                <a:chOff x="6372846" y="3816336"/>
                <a:chExt cx="1265722" cy="1119871"/>
              </a:xfrm>
            </p:grpSpPr>
            <p:cxnSp>
              <p:nvCxnSpPr>
                <p:cNvPr id="57" name="直接连接符 56"/>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8" name="直接连接符 57"/>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9" name="直接连接符 58"/>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60" name="直接连接符 59"/>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pSp>
      <p:pic>
        <p:nvPicPr>
          <p:cNvPr id="1109010" name="Picture 18"/>
          <p:cNvPicPr>
            <a:picLocks noChangeAspect="1" noChangeArrowheads="1"/>
          </p:cNvPicPr>
          <p:nvPr/>
        </p:nvPicPr>
        <p:blipFill>
          <a:blip r:embed="rId19"/>
          <a:srcRect/>
          <a:stretch>
            <a:fillRect/>
          </a:stretch>
        </p:blipFill>
        <p:spPr bwMode="auto">
          <a:xfrm>
            <a:off x="152629" y="1571612"/>
            <a:ext cx="4676972" cy="451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Research Topics</a:t>
            </a:r>
            <a:endParaRPr lang="zh-CN" altLang="en-US" sz="3200" dirty="0"/>
          </a:p>
        </p:txBody>
      </p:sp>
      <p:sp>
        <p:nvSpPr>
          <p:cNvPr id="3" name="内容占位符 2"/>
          <p:cNvSpPr>
            <a:spLocks noGrp="1"/>
          </p:cNvSpPr>
          <p:nvPr>
            <p:ph idx="1"/>
          </p:nvPr>
        </p:nvSpPr>
        <p:spPr>
          <a:xfrm>
            <a:off x="392113" y="1000108"/>
            <a:ext cx="8359775" cy="4929187"/>
          </a:xfrm>
        </p:spPr>
        <p:txBody>
          <a:bodyPr/>
          <a:lstStyle/>
          <a:p>
            <a:r>
              <a:rPr lang="en-US" altLang="zh-CN" dirty="0" smtClean="0"/>
              <a:t>Scaling law and capacity analysis</a:t>
            </a:r>
          </a:p>
          <a:p>
            <a:r>
              <a:rPr lang="en-US" altLang="zh-CN" dirty="0" smtClean="0"/>
              <a:t>Channel measurement and modeling, and interference analysis</a:t>
            </a:r>
          </a:p>
          <a:p>
            <a:r>
              <a:rPr lang="en-US" altLang="zh-CN" dirty="0" smtClean="0"/>
              <a:t>Device discovery</a:t>
            </a:r>
          </a:p>
          <a:p>
            <a:r>
              <a:rPr lang="en-US" altLang="zh-CN" dirty="0" smtClean="0"/>
              <a:t>Proximity based applications, such as context-aware networks, and offload in concert and stadium networks</a:t>
            </a:r>
          </a:p>
          <a:p>
            <a:r>
              <a:rPr lang="en-US" altLang="zh-CN" dirty="0" smtClean="0"/>
              <a:t>Distributed network coding for data dissemination</a:t>
            </a:r>
          </a:p>
          <a:p>
            <a:r>
              <a:rPr lang="en-US" altLang="zh-CN" dirty="0" smtClean="0"/>
              <a:t>Interference cancellation</a:t>
            </a:r>
          </a:p>
          <a:p>
            <a:r>
              <a:rPr lang="en-US" altLang="zh-CN" dirty="0" smtClean="0"/>
              <a:t>Group communication, multicasting, and broadcasting</a:t>
            </a:r>
          </a:p>
          <a:p>
            <a:r>
              <a:rPr lang="en-US" altLang="zh-CN" dirty="0" smtClean="0"/>
              <a:t>Mobility measurement, modeling and management</a:t>
            </a:r>
          </a:p>
          <a:p>
            <a:r>
              <a:rPr lang="en-US" altLang="zh-CN" dirty="0" smtClean="0"/>
              <a:t>Interference-aware resource allocation and routing</a:t>
            </a:r>
          </a:p>
          <a:p>
            <a:r>
              <a:rPr lang="en-US" altLang="zh-CN" dirty="0" smtClean="0"/>
              <a:t>Connectivity and multiple-hop communication</a:t>
            </a:r>
          </a:p>
          <a:p>
            <a:r>
              <a:rPr lang="en-US" altLang="zh-CN" dirty="0" smtClean="0"/>
              <a:t>Signaling overhead reduction</a:t>
            </a:r>
          </a:p>
          <a:p>
            <a:r>
              <a:rPr lang="en-US" altLang="zh-CN" dirty="0" smtClean="0"/>
              <a:t>Limited backhaul issues for cross-cell D2D transmission </a:t>
            </a:r>
          </a:p>
          <a:p>
            <a:r>
              <a:rPr lang="en-US" altLang="zh-CN" dirty="0" smtClean="0"/>
              <a:t>New applications and services, e.g. mobile social networks</a:t>
            </a:r>
          </a:p>
          <a:p>
            <a:endParaRPr lang="zh-CN"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Table of Content</a:t>
            </a:r>
            <a:endParaRPr lang="zh-CN" altLang="en-US" dirty="0"/>
          </a:p>
        </p:txBody>
      </p:sp>
      <p:sp>
        <p:nvSpPr>
          <p:cNvPr id="3" name="内容占位符 2"/>
          <p:cNvSpPr>
            <a:spLocks noGrp="1"/>
          </p:cNvSpPr>
          <p:nvPr>
            <p:ph idx="1"/>
          </p:nvPr>
        </p:nvSpPr>
        <p:spPr/>
        <p:txBody>
          <a:bodyPr/>
          <a:lstStyle/>
          <a:p>
            <a:pPr>
              <a:lnSpc>
                <a:spcPct val="90000"/>
              </a:lnSpc>
              <a:spcBef>
                <a:spcPts val="1200"/>
              </a:spcBef>
              <a:spcAft>
                <a:spcPts val="1200"/>
              </a:spcAft>
            </a:pPr>
            <a:r>
              <a:rPr lang="en-US" altLang="zh-CN" sz="1800" dirty="0" smtClean="0">
                <a:ea typeface="ＭＳ Ｐゴシック" pitchFamily="34" charset="-128"/>
                <a:cs typeface="Times New Roman" pitchFamily="18" charset="0"/>
              </a:rPr>
              <a:t>Overview</a:t>
            </a:r>
          </a:p>
          <a:p>
            <a:pPr>
              <a:lnSpc>
                <a:spcPct val="90000"/>
              </a:lnSpc>
              <a:spcBef>
                <a:spcPts val="1200"/>
              </a:spcBef>
              <a:spcAft>
                <a:spcPts val="1200"/>
              </a:spcAft>
            </a:pPr>
            <a:r>
              <a:rPr lang="en-US" altLang="zh-CN" b="1" dirty="0" smtClean="0">
                <a:solidFill>
                  <a:srgbClr val="FF0000"/>
                </a:solidFill>
                <a:ea typeface="ＭＳ Ｐゴシック" pitchFamily="34" charset="-128"/>
                <a:cs typeface="Times New Roman" pitchFamily="18" charset="0"/>
              </a:rPr>
              <a:t>Key Technologies</a:t>
            </a:r>
          </a:p>
          <a:p>
            <a:pPr lvl="1"/>
            <a:r>
              <a:rPr lang="en-US" altLang="zh-CN" dirty="0" smtClean="0">
                <a:solidFill>
                  <a:srgbClr val="FF0000"/>
                </a:solidFill>
              </a:rPr>
              <a:t>Access Methods</a:t>
            </a:r>
          </a:p>
          <a:p>
            <a:pPr lvl="1"/>
            <a:r>
              <a:rPr lang="en-US" altLang="zh-CN" dirty="0" smtClean="0">
                <a:solidFill>
                  <a:srgbClr val="FF0000"/>
                </a:solidFill>
              </a:rPr>
              <a:t>Mode Selection</a:t>
            </a:r>
          </a:p>
          <a:p>
            <a:pPr lvl="1"/>
            <a:r>
              <a:rPr lang="en-US" altLang="zh-CN" dirty="0" smtClean="0">
                <a:solidFill>
                  <a:srgbClr val="FF0000"/>
                </a:solidFill>
              </a:rPr>
              <a:t>Neighbor Discovery</a:t>
            </a:r>
          </a:p>
          <a:p>
            <a:pPr lvl="1"/>
            <a:r>
              <a:rPr lang="en-US" altLang="zh-CN" dirty="0" smtClean="0">
                <a:solidFill>
                  <a:srgbClr val="FF0000"/>
                </a:solidFill>
              </a:rPr>
              <a:t>Spectrum Sharing</a:t>
            </a:r>
          </a:p>
          <a:p>
            <a:pPr lvl="1"/>
            <a:r>
              <a:rPr lang="en-US" altLang="zh-CN" dirty="0" smtClean="0">
                <a:solidFill>
                  <a:srgbClr val="FF0000"/>
                </a:solidFill>
              </a:rPr>
              <a:t>Interference Analysis</a:t>
            </a:r>
          </a:p>
          <a:p>
            <a:pPr lvl="1"/>
            <a:r>
              <a:rPr lang="en-US" altLang="zh-CN" dirty="0" smtClean="0">
                <a:solidFill>
                  <a:srgbClr val="FF0000"/>
                </a:solidFill>
              </a:rPr>
              <a:t>Power Control</a:t>
            </a:r>
          </a:p>
          <a:p>
            <a:pPr lvl="1"/>
            <a:r>
              <a:rPr lang="en-US" altLang="zh-CN" dirty="0" smtClean="0">
                <a:solidFill>
                  <a:srgbClr val="FF0000"/>
                </a:solidFill>
              </a:rPr>
              <a:t>MIMO </a:t>
            </a:r>
            <a:r>
              <a:rPr lang="en-US" altLang="zh-CN" dirty="0" err="1" smtClean="0">
                <a:solidFill>
                  <a:srgbClr val="FF0000"/>
                </a:solidFill>
              </a:rPr>
              <a:t>Beamforming</a:t>
            </a:r>
            <a:endParaRPr lang="en-US" altLang="zh-CN" dirty="0" smtClean="0">
              <a:solidFill>
                <a:srgbClr val="FF0000"/>
              </a:solidFill>
            </a:endParaRPr>
          </a:p>
          <a:p>
            <a:pPr lvl="1"/>
            <a:r>
              <a:rPr lang="en-US" altLang="zh-CN" dirty="0" smtClean="0">
                <a:solidFill>
                  <a:srgbClr val="FF0000"/>
                </a:solidFill>
              </a:rPr>
              <a:t>Signal and Interference Model</a:t>
            </a:r>
          </a:p>
          <a:p>
            <a:pPr lvl="1"/>
            <a:r>
              <a:rPr lang="en-US" altLang="zh-CN" dirty="0" smtClean="0">
                <a:solidFill>
                  <a:srgbClr val="FF0000"/>
                </a:solidFill>
              </a:rPr>
              <a:t>Radio Resource Management</a:t>
            </a:r>
          </a:p>
          <a:p>
            <a:pPr lvl="1"/>
            <a:r>
              <a:rPr lang="en-US" altLang="zh-CN" dirty="0" smtClean="0">
                <a:solidFill>
                  <a:srgbClr val="FF0000"/>
                </a:solidFill>
              </a:rPr>
              <a:t>Operation Protocol</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Access Methods</a:t>
            </a:r>
            <a:endParaRPr lang="zh-CN" altLang="en-US" dirty="0"/>
          </a:p>
        </p:txBody>
      </p:sp>
      <p:sp>
        <p:nvSpPr>
          <p:cNvPr id="3" name="内容占位符 2"/>
          <p:cNvSpPr>
            <a:spLocks noGrp="1"/>
          </p:cNvSpPr>
          <p:nvPr>
            <p:ph idx="1"/>
          </p:nvPr>
        </p:nvSpPr>
        <p:spPr/>
        <p:txBody>
          <a:bodyPr/>
          <a:lstStyle/>
          <a:p>
            <a:r>
              <a:rPr lang="en-US" altLang="zh-CN" dirty="0" smtClean="0"/>
              <a:t>The D2D networks can be configured in three ways to allow or restrict their usage by certain users:</a:t>
            </a:r>
          </a:p>
          <a:p>
            <a:pPr lvl="1"/>
            <a:r>
              <a:rPr lang="en-US" altLang="zh-CN" dirty="0" smtClean="0">
                <a:solidFill>
                  <a:srgbClr val="FF0000"/>
                </a:solidFill>
              </a:rPr>
              <a:t>Network Controlled</a:t>
            </a:r>
            <a:r>
              <a:rPr lang="en-US" altLang="zh-CN" dirty="0" smtClean="0"/>
              <a:t>: In this scheme, the base station and the core network control the communication signaling setup and the there after resource allocation for both cellular and D2D users. </a:t>
            </a:r>
          </a:p>
          <a:p>
            <a:pPr lvl="1"/>
            <a:r>
              <a:rPr lang="en-US" altLang="zh-CN" dirty="0" smtClean="0">
                <a:solidFill>
                  <a:srgbClr val="FF0000"/>
                </a:solidFill>
              </a:rPr>
              <a:t>Self-organized</a:t>
            </a:r>
            <a:r>
              <a:rPr lang="en-US" altLang="zh-CN" dirty="0" smtClean="0"/>
              <a:t>: In this scheme, D2D users themselves realizes the communications in a self-organizing way by finding the empty spectrum hole. </a:t>
            </a:r>
          </a:p>
          <a:p>
            <a:pPr lvl="1"/>
            <a:r>
              <a:rPr lang="en-US" altLang="zh-CN" dirty="0" smtClean="0">
                <a:solidFill>
                  <a:srgbClr val="FF0000"/>
                </a:solidFill>
              </a:rPr>
              <a:t>Network Assisted </a:t>
            </a:r>
            <a:r>
              <a:rPr lang="en-US" altLang="zh-CN" dirty="0" smtClean="0"/>
              <a:t>: The D2D users operates in a self-organized way, and exchanges with cellular system limited controlling information for resource management. And the cellular network can obtain the status of D2D communications for better control purposes.</a:t>
            </a:r>
          </a:p>
          <a:p>
            <a:pPr lvl="2"/>
            <a:r>
              <a:rPr lang="en-US" altLang="zh-CN" sz="2000" dirty="0" smtClean="0"/>
              <a:t>This scheme comprises the merits of first two D2D users access methods.</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Mode Selection</a:t>
            </a:r>
            <a:endParaRPr lang="zh-CN" altLang="en-US" sz="3200" dirty="0"/>
          </a:p>
        </p:txBody>
      </p:sp>
      <p:sp>
        <p:nvSpPr>
          <p:cNvPr id="3" name="内容占位符 2"/>
          <p:cNvSpPr>
            <a:spLocks noGrp="1"/>
          </p:cNvSpPr>
          <p:nvPr>
            <p:ph idx="1"/>
          </p:nvPr>
        </p:nvSpPr>
        <p:spPr/>
        <p:txBody>
          <a:bodyPr/>
          <a:lstStyle/>
          <a:p>
            <a:r>
              <a:rPr lang="en-US" altLang="zh-CN" sz="2400" b="1" dirty="0" smtClean="0">
                <a:solidFill>
                  <a:schemeClr val="tx1"/>
                </a:solidFill>
                <a:latin typeface="+mn-ea"/>
              </a:rPr>
              <a:t>Mode selection criteria</a:t>
            </a:r>
          </a:p>
          <a:p>
            <a:pPr lvl="1"/>
            <a:r>
              <a:rPr lang="en-US" altLang="zh-CN" dirty="0" smtClean="0">
                <a:solidFill>
                  <a:srgbClr val="FF0000"/>
                </a:solidFill>
                <a:latin typeface="+mn-ea"/>
                <a:ea typeface="+mn-ea"/>
                <a:cs typeface="Times New Roman" pitchFamily="18" charset="0"/>
              </a:rPr>
              <a:t>Cellular Mode</a:t>
            </a:r>
            <a:r>
              <a:rPr lang="en-US" altLang="zh-CN" dirty="0" smtClean="0">
                <a:latin typeface="+mn-ea"/>
                <a:ea typeface="+mn-ea"/>
                <a:cs typeface="Times New Roman" pitchFamily="18" charset="0"/>
              </a:rPr>
              <a:t>: The mobile works in a traditional cellular way relaying data by a BS.</a:t>
            </a:r>
          </a:p>
          <a:p>
            <a:pPr lvl="1"/>
            <a:r>
              <a:rPr lang="en-US" altLang="zh-CN" dirty="0" smtClean="0">
                <a:solidFill>
                  <a:srgbClr val="FF0000"/>
                </a:solidFill>
                <a:latin typeface="+mn-ea"/>
                <a:ea typeface="+mn-ea"/>
                <a:cs typeface="Times New Roman" pitchFamily="18" charset="0"/>
              </a:rPr>
              <a:t> D2D Mode</a:t>
            </a:r>
            <a:r>
              <a:rPr lang="en-US" altLang="zh-CN" dirty="0" smtClean="0">
                <a:latin typeface="+mn-ea"/>
                <a:ea typeface="+mn-ea"/>
                <a:cs typeface="Times New Roman" pitchFamily="18" charset="0"/>
              </a:rPr>
              <a:t>: The mobiles exchanges information directly.</a:t>
            </a:r>
          </a:p>
          <a:p>
            <a:pPr lvl="1"/>
            <a:r>
              <a:rPr lang="en-US" altLang="zh-CN" dirty="0" smtClean="0">
                <a:solidFill>
                  <a:srgbClr val="FF0000"/>
                </a:solidFill>
                <a:latin typeface="+mn-ea"/>
                <a:ea typeface="+mn-ea"/>
                <a:cs typeface="Times New Roman" pitchFamily="18" charset="0"/>
              </a:rPr>
              <a:t>Mode Adaptation</a:t>
            </a:r>
            <a:r>
              <a:rPr lang="en-US" altLang="zh-CN" dirty="0" smtClean="0">
                <a:latin typeface="+mn-ea"/>
                <a:ea typeface="+mn-ea"/>
                <a:cs typeface="Times New Roman" pitchFamily="18" charset="0"/>
              </a:rPr>
              <a:t>: The mobiles can select the right mode for communication according to the predefined criterions.</a:t>
            </a:r>
          </a:p>
          <a:p>
            <a:pPr lvl="1"/>
            <a:endParaRPr lang="en-US" altLang="zh-CN" dirty="0" smtClean="0">
              <a:latin typeface="+mn-ea"/>
              <a:ea typeface="+mn-ea"/>
              <a:cs typeface="Times New Roman" pitchFamily="18" charset="0"/>
            </a:endParaRPr>
          </a:p>
          <a:p>
            <a:r>
              <a:rPr lang="en-US" altLang="zh-CN" dirty="0" smtClean="0">
                <a:latin typeface="+mn-ea"/>
                <a:cs typeface="Times New Roman" pitchFamily="18" charset="0"/>
              </a:rPr>
              <a:t>Typically, all the UEs are implemented with two modes, i.e. cellular mode, and D2D mode, and can </a:t>
            </a:r>
            <a:r>
              <a:rPr lang="en-US" altLang="zh-CN" b="1" dirty="0" smtClean="0">
                <a:solidFill>
                  <a:srgbClr val="FF0000"/>
                </a:solidFill>
                <a:latin typeface="+mn-ea"/>
                <a:cs typeface="Times New Roman" pitchFamily="18" charset="0"/>
              </a:rPr>
              <a:t>adaptively utilize </a:t>
            </a:r>
            <a:r>
              <a:rPr lang="en-US" altLang="zh-CN" dirty="0" smtClean="0">
                <a:latin typeface="+mn-ea"/>
                <a:cs typeface="Times New Roman" pitchFamily="18" charset="0"/>
              </a:rPr>
              <a:t>the proper way for transmission.</a:t>
            </a:r>
          </a:p>
          <a:p>
            <a:pPr lvl="1"/>
            <a:endParaRPr lang="en-US" altLang="zh-CN" dirty="0" smtClean="0">
              <a:latin typeface="+mn-ea"/>
              <a:ea typeface="+mn-ea"/>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2800" dirty="0" smtClean="0">
                <a:ea typeface="黑体" pitchFamily="2" charset="-122"/>
              </a:rPr>
              <a:t>Simulation Results by Mode Selection:</a:t>
            </a:r>
            <a:r>
              <a:rPr lang="zh-CN" altLang="en-US" sz="2800" dirty="0" smtClean="0">
                <a:ea typeface="黑体" pitchFamily="2" charset="-122"/>
              </a:rPr>
              <a:t/>
            </a:r>
            <a:br>
              <a:rPr lang="zh-CN" altLang="en-US" sz="2800" dirty="0" smtClean="0">
                <a:ea typeface="黑体" pitchFamily="2" charset="-122"/>
              </a:rPr>
            </a:br>
            <a:r>
              <a:rPr lang="en-US" altLang="zh-CN" sz="2800" dirty="0" smtClean="0">
                <a:ea typeface="黑体" pitchFamily="2" charset="-122"/>
              </a:rPr>
              <a:t>Scenario</a:t>
            </a:r>
            <a:endParaRPr lang="zh-CN" altLang="en-US" dirty="0"/>
          </a:p>
        </p:txBody>
      </p:sp>
      <p:sp>
        <p:nvSpPr>
          <p:cNvPr id="3" name="内容占位符 2"/>
          <p:cNvSpPr>
            <a:spLocks noGrp="1"/>
          </p:cNvSpPr>
          <p:nvPr>
            <p:ph idx="1"/>
          </p:nvPr>
        </p:nvSpPr>
        <p:spPr>
          <a:xfrm>
            <a:off x="5143504" y="1071546"/>
            <a:ext cx="3608384" cy="5000660"/>
          </a:xfrm>
        </p:spPr>
        <p:style>
          <a:lnRef idx="1">
            <a:schemeClr val="accent3"/>
          </a:lnRef>
          <a:fillRef idx="2">
            <a:schemeClr val="accent3"/>
          </a:fillRef>
          <a:effectRef idx="1">
            <a:schemeClr val="accent3"/>
          </a:effectRef>
          <a:fontRef idx="minor">
            <a:schemeClr val="dk1"/>
          </a:fontRef>
        </p:style>
        <p:txBody>
          <a:bodyPr/>
          <a:lstStyle/>
          <a:p>
            <a:endParaRPr lang="en-US" altLang="zh-CN" dirty="0" smtClean="0"/>
          </a:p>
          <a:p>
            <a:r>
              <a:rPr lang="en-US" altLang="zh-CN" dirty="0" smtClean="0"/>
              <a:t>Cellular user (UE1) and D2D users (UE2 and UE3) share the same radio resources. </a:t>
            </a:r>
          </a:p>
          <a:p>
            <a:pPr lvl="1"/>
            <a:r>
              <a:rPr lang="en-US" altLang="zh-CN" dirty="0" smtClean="0"/>
              <a:t>The position of UE2 is fixed.</a:t>
            </a:r>
          </a:p>
          <a:p>
            <a:pPr lvl="1"/>
            <a:r>
              <a:rPr lang="en-US" altLang="zh-CN" dirty="0" smtClean="0"/>
              <a:t>UE3 follow a uniform distribution inside a region at most L from UE2.</a:t>
            </a:r>
          </a:p>
          <a:p>
            <a:pPr lvl="1"/>
            <a:r>
              <a:rPr lang="en-US" altLang="zh-CN" dirty="0" smtClean="0"/>
              <a:t>UE1 is free to be anywhere inside the cell, following  a uniform distribution.</a:t>
            </a:r>
          </a:p>
          <a:p>
            <a:pPr lvl="1"/>
            <a:endParaRPr lang="zh-CN" altLang="en-US" dirty="0"/>
          </a:p>
        </p:txBody>
      </p:sp>
      <p:grpSp>
        <p:nvGrpSpPr>
          <p:cNvPr id="4" name="组合 3"/>
          <p:cNvGrpSpPr/>
          <p:nvPr/>
        </p:nvGrpSpPr>
        <p:grpSpPr>
          <a:xfrm>
            <a:off x="332778" y="1683710"/>
            <a:ext cx="4524974" cy="3674116"/>
            <a:chOff x="357158" y="1571612"/>
            <a:chExt cx="4524974" cy="3674116"/>
          </a:xfrm>
        </p:grpSpPr>
        <p:pic>
          <p:nvPicPr>
            <p:cNvPr id="5" name="Picture 3"/>
            <p:cNvPicPr>
              <a:picLocks noChangeAspect="1" noChangeArrowheads="1"/>
            </p:cNvPicPr>
            <p:nvPr/>
          </p:nvPicPr>
          <p:blipFill>
            <a:blip r:embed="rId2" cstate="print"/>
            <a:srcRect/>
            <a:stretch>
              <a:fillRect/>
            </a:stretch>
          </p:blipFill>
          <p:spPr bwMode="auto">
            <a:xfrm>
              <a:off x="357158" y="1571612"/>
              <a:ext cx="4524974" cy="3126939"/>
            </a:xfrm>
            <a:prstGeom prst="rect">
              <a:avLst/>
            </a:prstGeom>
            <a:noFill/>
            <a:ln w="9525">
              <a:noFill/>
              <a:miter lim="800000"/>
              <a:headEnd/>
              <a:tailEnd/>
            </a:ln>
            <a:effectLst/>
          </p:spPr>
        </p:pic>
        <p:sp>
          <p:nvSpPr>
            <p:cNvPr id="6" name="TextBox 5"/>
            <p:cNvSpPr txBox="1"/>
            <p:nvPr/>
          </p:nvSpPr>
          <p:spPr>
            <a:xfrm>
              <a:off x="357158" y="4876396"/>
              <a:ext cx="4524974" cy="369332"/>
            </a:xfrm>
            <a:prstGeom prst="rect">
              <a:avLst/>
            </a:prstGeom>
            <a:noFill/>
          </p:spPr>
          <p:txBody>
            <a:bodyPr wrap="square" rtlCol="0">
              <a:spAutoFit/>
            </a:bodyPr>
            <a:lstStyle/>
            <a:p>
              <a:r>
                <a:rPr lang="en-US" altLang="zh-CN" sz="1800" dirty="0" smtClean="0"/>
                <a:t>Scenario of D2D underlay communication</a:t>
              </a:r>
              <a:endParaRPr lang="zh-CN" altLang="en-US" sz="1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265382"/>
            <a:ext cx="1296144" cy="338554"/>
          </a:xfrm>
          <a:prstGeom prst="rect">
            <a:avLst/>
          </a:prstGeom>
          <a:noFill/>
        </p:spPr>
        <p:txBody>
          <a:bodyPr wrap="square" rtlCol="0">
            <a:spAutoFit/>
          </a:bodyPr>
          <a:lstStyle/>
          <a:p>
            <a:r>
              <a:rPr lang="en-US" altLang="zh-CN" sz="1600" dirty="0" smtClean="0"/>
              <a:t>  L=5m.  </a:t>
            </a:r>
            <a:endParaRPr lang="zh-CN" altLang="en-US" sz="1600" dirty="0"/>
          </a:p>
        </p:txBody>
      </p:sp>
      <p:pic>
        <p:nvPicPr>
          <p:cNvPr id="9" name="图片 8" descr="capacityL=5.jpg"/>
          <p:cNvPicPr>
            <a:picLocks noChangeAspect="1"/>
          </p:cNvPicPr>
          <p:nvPr/>
        </p:nvPicPr>
        <p:blipFill>
          <a:blip r:embed="rId3" cstate="print"/>
          <a:stretch>
            <a:fillRect/>
          </a:stretch>
        </p:blipFill>
        <p:spPr>
          <a:xfrm>
            <a:off x="827584" y="1000860"/>
            <a:ext cx="3911750" cy="2928582"/>
          </a:xfrm>
          <a:prstGeom prst="rect">
            <a:avLst/>
          </a:prstGeom>
        </p:spPr>
      </p:pic>
      <p:sp>
        <p:nvSpPr>
          <p:cNvPr id="10" name="标题 1"/>
          <p:cNvSpPr txBox="1">
            <a:spLocks/>
          </p:cNvSpPr>
          <p:nvPr/>
        </p:nvSpPr>
        <p:spPr>
          <a:xfrm>
            <a:off x="357158" y="32963"/>
            <a:ext cx="8247290" cy="714380"/>
          </a:xfrm>
          <a:prstGeom prst="rect">
            <a:avLst/>
          </a:prstGeom>
        </p:spPr>
        <p:txBody>
          <a:bodyPr/>
          <a:lstStyle/>
          <a:p>
            <a:pPr algn="ctr" fontAlgn="auto">
              <a:spcAft>
                <a:spcPts val="0"/>
              </a:spcAft>
              <a:defRPr/>
            </a:pPr>
            <a:r>
              <a:rPr lang="en-US" altLang="zh-CN" sz="3200" dirty="0" smtClean="0">
                <a:solidFill>
                  <a:srgbClr val="0070C0"/>
                </a:solidFill>
                <a:latin typeface="+mj-lt"/>
                <a:ea typeface="黑体" pitchFamily="2" charset="-122"/>
                <a:cs typeface="+mj-cs"/>
              </a:rPr>
              <a:t>Simulation Results by Mode Selection</a:t>
            </a:r>
            <a:endParaRPr lang="zh-CN" altLang="en-US" sz="3200" dirty="0">
              <a:solidFill>
                <a:srgbClr val="0070C0"/>
              </a:solidFill>
              <a:latin typeface="+mj-lt"/>
              <a:ea typeface="黑体" pitchFamily="2" charset="-122"/>
              <a:cs typeface="+mj-cs"/>
            </a:endParaRPr>
          </a:p>
        </p:txBody>
      </p:sp>
      <p:pic>
        <p:nvPicPr>
          <p:cNvPr id="11" name="图片 10" descr="capacityL=15.jpg"/>
          <p:cNvPicPr>
            <a:picLocks noChangeAspect="1"/>
          </p:cNvPicPr>
          <p:nvPr/>
        </p:nvPicPr>
        <p:blipFill>
          <a:blip r:embed="rId4" cstate="print"/>
          <a:stretch>
            <a:fillRect/>
          </a:stretch>
        </p:blipFill>
        <p:spPr>
          <a:xfrm>
            <a:off x="5052739" y="977350"/>
            <a:ext cx="3911749" cy="2928582"/>
          </a:xfrm>
          <a:prstGeom prst="rect">
            <a:avLst/>
          </a:prstGeom>
        </p:spPr>
      </p:pic>
      <p:pic>
        <p:nvPicPr>
          <p:cNvPr id="12" name="图片 11" descr="capacityL=25.jpg"/>
          <p:cNvPicPr>
            <a:picLocks noChangeAspect="1"/>
          </p:cNvPicPr>
          <p:nvPr/>
        </p:nvPicPr>
        <p:blipFill>
          <a:blip r:embed="rId5" cstate="print"/>
          <a:stretch>
            <a:fillRect/>
          </a:stretch>
        </p:blipFill>
        <p:spPr>
          <a:xfrm>
            <a:off x="827584" y="3969210"/>
            <a:ext cx="3858630" cy="2888814"/>
          </a:xfrm>
          <a:prstGeom prst="rect">
            <a:avLst/>
          </a:prstGeom>
        </p:spPr>
      </p:pic>
      <p:pic>
        <p:nvPicPr>
          <p:cNvPr id="13" name="图片 12" descr="capacityL=35.jpg"/>
          <p:cNvPicPr>
            <a:picLocks noChangeAspect="1"/>
          </p:cNvPicPr>
          <p:nvPr/>
        </p:nvPicPr>
        <p:blipFill>
          <a:blip r:embed="rId6" cstate="print"/>
          <a:stretch>
            <a:fillRect/>
          </a:stretch>
        </p:blipFill>
        <p:spPr>
          <a:xfrm>
            <a:off x="5124747" y="3929442"/>
            <a:ext cx="3911749" cy="2928582"/>
          </a:xfrm>
          <a:prstGeom prst="rect">
            <a:avLst/>
          </a:prstGeom>
        </p:spPr>
      </p:pic>
      <p:sp>
        <p:nvSpPr>
          <p:cNvPr id="14" name="TextBox 13"/>
          <p:cNvSpPr txBox="1"/>
          <p:nvPr/>
        </p:nvSpPr>
        <p:spPr>
          <a:xfrm>
            <a:off x="4427984" y="1265382"/>
            <a:ext cx="936104" cy="338554"/>
          </a:xfrm>
          <a:prstGeom prst="rect">
            <a:avLst/>
          </a:prstGeom>
          <a:noFill/>
        </p:spPr>
        <p:txBody>
          <a:bodyPr wrap="square" rtlCol="0">
            <a:spAutoFit/>
          </a:bodyPr>
          <a:lstStyle/>
          <a:p>
            <a:r>
              <a:rPr lang="en-US" altLang="zh-CN" sz="1600" dirty="0" smtClean="0"/>
              <a:t>  L=15m.  </a:t>
            </a:r>
            <a:endParaRPr lang="zh-CN" altLang="en-US" sz="1600" dirty="0"/>
          </a:p>
        </p:txBody>
      </p:sp>
      <p:sp>
        <p:nvSpPr>
          <p:cNvPr id="15" name="TextBox 14"/>
          <p:cNvSpPr txBox="1"/>
          <p:nvPr/>
        </p:nvSpPr>
        <p:spPr>
          <a:xfrm>
            <a:off x="35496" y="4289718"/>
            <a:ext cx="991582" cy="338554"/>
          </a:xfrm>
          <a:prstGeom prst="rect">
            <a:avLst/>
          </a:prstGeom>
          <a:noFill/>
        </p:spPr>
        <p:txBody>
          <a:bodyPr wrap="square" rtlCol="0">
            <a:spAutoFit/>
          </a:bodyPr>
          <a:lstStyle/>
          <a:p>
            <a:r>
              <a:rPr lang="en-US" altLang="zh-CN" sz="1600" dirty="0" smtClean="0"/>
              <a:t>  L=25m.  </a:t>
            </a:r>
            <a:endParaRPr lang="zh-CN" altLang="en-US" sz="1600" dirty="0"/>
          </a:p>
        </p:txBody>
      </p:sp>
      <p:sp>
        <p:nvSpPr>
          <p:cNvPr id="16" name="TextBox 15"/>
          <p:cNvSpPr txBox="1"/>
          <p:nvPr/>
        </p:nvSpPr>
        <p:spPr>
          <a:xfrm>
            <a:off x="4520012" y="4268813"/>
            <a:ext cx="1065454" cy="338554"/>
          </a:xfrm>
          <a:prstGeom prst="rect">
            <a:avLst/>
          </a:prstGeom>
          <a:noFill/>
        </p:spPr>
        <p:txBody>
          <a:bodyPr wrap="square" rtlCol="0">
            <a:spAutoFit/>
          </a:bodyPr>
          <a:lstStyle/>
          <a:p>
            <a:r>
              <a:rPr lang="en-US" altLang="zh-CN" sz="1600" dirty="0" smtClean="0"/>
              <a:t> L=35m.  </a:t>
            </a:r>
            <a:endParaRPr lang="zh-CN" altLang="en-US" sz="1600" dirty="0"/>
          </a:p>
        </p:txBody>
      </p:sp>
      <p:sp>
        <p:nvSpPr>
          <p:cNvPr id="8" name="TextBox 7"/>
          <p:cNvSpPr txBox="1"/>
          <p:nvPr/>
        </p:nvSpPr>
        <p:spPr>
          <a:xfrm>
            <a:off x="179512" y="742874"/>
            <a:ext cx="4559822"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prstDash val="solid"/>
          </a:ln>
        </p:spPr>
        <p:txBody>
          <a:bodyPr wrap="square" rtlCol="0">
            <a:spAutoFit/>
          </a:bodyPr>
          <a:lstStyle/>
          <a:p>
            <a:r>
              <a:rPr lang="en-US" altLang="zh-CN" dirty="0" smtClean="0">
                <a:latin typeface="+mj-lt"/>
                <a:cs typeface="Times New Roman" pitchFamily="18" charset="0"/>
              </a:rPr>
              <a:t>Capacity distribution under different L </a:t>
            </a:r>
            <a:endParaRPr lang="zh-CN" altLang="en-US" dirty="0">
              <a:latin typeface="+mj-lt"/>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ea typeface="黑体" pitchFamily="2" charset="-122"/>
              </a:rPr>
              <a:t>Device Discovery and Synchronization (1)</a:t>
            </a:r>
            <a:endParaRPr lang="zh-CN" altLang="en-US" dirty="0">
              <a:ea typeface="黑体" pitchFamily="2" charset="-122"/>
            </a:endParaRPr>
          </a:p>
        </p:txBody>
      </p:sp>
      <p:sp>
        <p:nvSpPr>
          <p:cNvPr id="3" name="内容占位符 2"/>
          <p:cNvSpPr>
            <a:spLocks noGrp="1"/>
          </p:cNvSpPr>
          <p:nvPr>
            <p:ph idx="1"/>
          </p:nvPr>
        </p:nvSpPr>
        <p:spPr/>
        <p:txBody>
          <a:bodyPr/>
          <a:lstStyle/>
          <a:p>
            <a:r>
              <a:rPr lang="en-US" altLang="zh-CN" dirty="0" smtClean="0"/>
              <a:t>For D2D communications, network time synchronization is necessary </a:t>
            </a:r>
          </a:p>
          <a:p>
            <a:pPr lvl="1"/>
            <a:r>
              <a:rPr lang="en-US" altLang="zh-CN" dirty="0" smtClean="0"/>
              <a:t>between cellular networks and D2D users</a:t>
            </a:r>
          </a:p>
          <a:p>
            <a:pPr lvl="1"/>
            <a:r>
              <a:rPr lang="en-US" altLang="zh-CN" dirty="0" smtClean="0"/>
              <a:t>among D2D users themselves </a:t>
            </a:r>
          </a:p>
          <a:p>
            <a:pPr lvl="1"/>
            <a:r>
              <a:rPr lang="en-US" altLang="zh-CN" dirty="0" smtClean="0"/>
              <a:t>to minimize multi-access interference, as well as for the proper performance of handoffs. </a:t>
            </a:r>
          </a:p>
          <a:p>
            <a:r>
              <a:rPr lang="en-US" dirty="0" smtClean="0"/>
              <a:t>The fundamental problem of device discovery is that </a:t>
            </a:r>
          </a:p>
          <a:p>
            <a:pPr lvl="1"/>
            <a:r>
              <a:rPr lang="en-US" dirty="0" smtClean="0"/>
              <a:t>the two peer devices have to meet in space, time, and frequency. Without any coordination, </a:t>
            </a:r>
          </a:p>
          <a:p>
            <a:pPr lvl="1"/>
            <a:r>
              <a:rPr lang="en-US" dirty="0" smtClean="0"/>
              <a:t>this can be made possible via some randomized procedure and one of the peers assuming the responsibility of sending the beacon. </a:t>
            </a:r>
          </a:p>
          <a:p>
            <a:pPr lvl="1"/>
            <a:endParaRPr lang="en-US" dirty="0" smtClean="0"/>
          </a:p>
          <a:p>
            <a:r>
              <a:rPr lang="en-US" altLang="zh-CN" dirty="0" smtClean="0"/>
              <a:t>The approaches in IEEE 802.11 can be readily adopted to enable the synchronization among mobiles.</a:t>
            </a:r>
          </a:p>
          <a:p>
            <a:endParaRPr lang="en-US" dirty="0" smtClean="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linds(horizontal)">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2"/>
            </p:custDataLst>
          </p:nvPr>
        </p:nvSpPr>
        <p:spPr>
          <a:xfrm>
            <a:off x="287462" y="214290"/>
            <a:ext cx="8856538" cy="914400"/>
          </a:xfrm>
          <a:noFill/>
          <a:ln/>
        </p:spPr>
        <p:txBody>
          <a:bodyPr/>
          <a:lstStyle/>
          <a:p>
            <a:r>
              <a:rPr lang="en-US" altLang="zh-CN" sz="3100" dirty="0">
                <a:ea typeface="SimSun" pitchFamily="2" charset="-122"/>
              </a:rPr>
              <a:t>A </a:t>
            </a:r>
            <a:r>
              <a:rPr lang="en-US" altLang="zh-CN" sz="3100" dirty="0" smtClean="0">
                <a:ea typeface="SimSun" pitchFamily="2" charset="-122"/>
              </a:rPr>
              <a:t>Market </a:t>
            </a:r>
            <a:r>
              <a:rPr lang="en-US" altLang="zh-CN" sz="3100" dirty="0">
                <a:ea typeface="SimSun" pitchFamily="2" charset="-122"/>
              </a:rPr>
              <a:t>N</a:t>
            </a:r>
            <a:r>
              <a:rPr lang="en-US" altLang="zh-CN" sz="3100" dirty="0" smtClean="0">
                <a:ea typeface="SimSun" pitchFamily="2" charset="-122"/>
              </a:rPr>
              <a:t>eeds </a:t>
            </a:r>
            <a:r>
              <a:rPr lang="en-US" altLang="zh-CN" sz="3100" dirty="0">
                <a:ea typeface="SimSun" pitchFamily="2" charset="-122"/>
              </a:rPr>
              <a:t>both </a:t>
            </a:r>
            <a:r>
              <a:rPr lang="en-US" altLang="zh-CN" sz="3100" dirty="0">
                <a:solidFill>
                  <a:srgbClr val="AC0098"/>
                </a:solidFill>
                <a:ea typeface="SimSun" pitchFamily="2" charset="-122"/>
              </a:rPr>
              <a:t>T</a:t>
            </a:r>
            <a:r>
              <a:rPr lang="en-US" altLang="zh-CN" sz="3100" dirty="0" smtClean="0">
                <a:solidFill>
                  <a:srgbClr val="AC0098"/>
                </a:solidFill>
                <a:ea typeface="SimSun" pitchFamily="2" charset="-122"/>
              </a:rPr>
              <a:t>echnology</a:t>
            </a:r>
            <a:r>
              <a:rPr lang="en-US" altLang="zh-CN" sz="3100" dirty="0" smtClean="0">
                <a:ea typeface="SimSun" pitchFamily="2" charset="-122"/>
              </a:rPr>
              <a:t> </a:t>
            </a:r>
            <a:r>
              <a:rPr lang="en-US" altLang="zh-CN" sz="3100" dirty="0">
                <a:ea typeface="SimSun" pitchFamily="2" charset="-122"/>
              </a:rPr>
              <a:t>and </a:t>
            </a:r>
            <a:r>
              <a:rPr lang="en-US" altLang="zh-CN" sz="3100" dirty="0" smtClean="0">
                <a:solidFill>
                  <a:srgbClr val="AC0098"/>
                </a:solidFill>
                <a:ea typeface="SimSun" pitchFamily="2" charset="-122"/>
              </a:rPr>
              <a:t>Application</a:t>
            </a:r>
            <a:endParaRPr lang="en-US" altLang="zh-CN" sz="3100" dirty="0">
              <a:solidFill>
                <a:srgbClr val="AC0098"/>
              </a:solidFill>
              <a:ea typeface="SimSun" pitchFamily="2" charset="-122"/>
            </a:endParaRPr>
          </a:p>
        </p:txBody>
      </p:sp>
      <p:grpSp>
        <p:nvGrpSpPr>
          <p:cNvPr id="2" name="Group 18"/>
          <p:cNvGrpSpPr>
            <a:grpSpLocks/>
          </p:cNvGrpSpPr>
          <p:nvPr/>
        </p:nvGrpSpPr>
        <p:grpSpPr bwMode="auto">
          <a:xfrm>
            <a:off x="395288" y="1268413"/>
            <a:ext cx="3455987" cy="3457575"/>
            <a:chOff x="249" y="799"/>
            <a:chExt cx="2177" cy="2178"/>
          </a:xfrm>
        </p:grpSpPr>
        <p:pic>
          <p:nvPicPr>
            <p:cNvPr id="55301" name="Picture 5" descr="L. R. Johnstone transmitting messages in Morse Code to Clifden, Ireland, on the official opening day of the transatlantic service, 17 Oct 1907"/>
            <p:cNvPicPr>
              <a:picLocks noChangeAspect="1" noChangeArrowheads="1"/>
            </p:cNvPicPr>
            <p:nvPr>
              <p:custDataLst>
                <p:tags r:id="rId9"/>
              </p:custDataLst>
            </p:nvPr>
          </p:nvPicPr>
          <p:blipFill>
            <a:blip r:embed="rId12" cstate="print"/>
            <a:srcRect/>
            <a:stretch>
              <a:fillRect/>
            </a:stretch>
          </p:blipFill>
          <p:spPr bwMode="auto">
            <a:xfrm>
              <a:off x="249" y="1298"/>
              <a:ext cx="2177" cy="1679"/>
            </a:xfrm>
            <a:prstGeom prst="rect">
              <a:avLst/>
            </a:prstGeom>
            <a:noFill/>
          </p:spPr>
        </p:pic>
        <p:sp>
          <p:nvSpPr>
            <p:cNvPr id="55310" name="Rectangle 14"/>
            <p:cNvSpPr>
              <a:spLocks noChangeArrowheads="1"/>
            </p:cNvSpPr>
            <p:nvPr>
              <p:custDataLst>
                <p:tags r:id="rId10"/>
              </p:custDataLst>
            </p:nvPr>
          </p:nvSpPr>
          <p:spPr bwMode="auto">
            <a:xfrm>
              <a:off x="295" y="799"/>
              <a:ext cx="1270" cy="453"/>
            </a:xfrm>
            <a:prstGeom prst="rect">
              <a:avLst/>
            </a:prstGeom>
            <a:noFill/>
            <a:ln w="0">
              <a:noFill/>
              <a:miter lim="800000"/>
              <a:headEnd/>
              <a:tailEnd/>
            </a:ln>
            <a:effectLst/>
          </p:spPr>
          <p:txBody>
            <a:bodyPr lIns="0" tIns="0" rIns="0" bIns="0"/>
            <a:lstStyle/>
            <a:p>
              <a:pPr algn="l"/>
              <a:r>
                <a:rPr lang="en-US" altLang="zh-CN" sz="2600" dirty="0">
                  <a:ea typeface="SimSun" pitchFamily="2" charset="-122"/>
                </a:rPr>
                <a:t>From data … </a:t>
              </a:r>
            </a:p>
          </p:txBody>
        </p:sp>
      </p:grpSp>
      <p:grpSp>
        <p:nvGrpSpPr>
          <p:cNvPr id="3" name="Group 20"/>
          <p:cNvGrpSpPr>
            <a:grpSpLocks/>
          </p:cNvGrpSpPr>
          <p:nvPr/>
        </p:nvGrpSpPr>
        <p:grpSpPr bwMode="auto">
          <a:xfrm>
            <a:off x="4140200" y="1052513"/>
            <a:ext cx="4887913" cy="5668962"/>
            <a:chOff x="2608" y="663"/>
            <a:chExt cx="3079" cy="3571"/>
          </a:xfrm>
        </p:grpSpPr>
        <p:grpSp>
          <p:nvGrpSpPr>
            <p:cNvPr id="4" name="Group 15"/>
            <p:cNvGrpSpPr>
              <a:grpSpLocks/>
            </p:cNvGrpSpPr>
            <p:nvPr/>
          </p:nvGrpSpPr>
          <p:grpSpPr bwMode="auto">
            <a:xfrm>
              <a:off x="4105" y="663"/>
              <a:ext cx="1582" cy="3571"/>
              <a:chOff x="4105" y="663"/>
              <a:chExt cx="1582" cy="3571"/>
            </a:xfrm>
          </p:grpSpPr>
          <p:pic>
            <p:nvPicPr>
              <p:cNvPr id="55307" name="Picture 11"/>
              <p:cNvPicPr>
                <a:picLocks noChangeAspect="1" noChangeArrowheads="1"/>
              </p:cNvPicPr>
              <p:nvPr>
                <p:custDataLst>
                  <p:tags r:id="rId6"/>
                </p:custDataLst>
              </p:nvPr>
            </p:nvPicPr>
            <p:blipFill>
              <a:blip r:embed="rId13" cstate="print"/>
              <a:srcRect/>
              <a:stretch>
                <a:fillRect/>
              </a:stretch>
            </p:blipFill>
            <p:spPr bwMode="auto">
              <a:xfrm>
                <a:off x="4105" y="663"/>
                <a:ext cx="1562" cy="1359"/>
              </a:xfrm>
              <a:prstGeom prst="rect">
                <a:avLst/>
              </a:prstGeom>
              <a:noFill/>
              <a:ln w="9525">
                <a:noFill/>
                <a:miter lim="800000"/>
                <a:headEnd/>
                <a:tailEnd/>
              </a:ln>
              <a:effectLst/>
            </p:spPr>
          </p:pic>
          <p:pic>
            <p:nvPicPr>
              <p:cNvPr id="55309" name="Picture 13" descr="Picture"/>
              <p:cNvPicPr>
                <a:picLocks noChangeAspect="1" noChangeArrowheads="1"/>
              </p:cNvPicPr>
              <p:nvPr>
                <p:custDataLst>
                  <p:tags r:id="rId7"/>
                </p:custDataLst>
              </p:nvPr>
            </p:nvPicPr>
            <p:blipFill>
              <a:blip r:embed="rId14" cstate="print"/>
              <a:srcRect/>
              <a:stretch>
                <a:fillRect/>
              </a:stretch>
            </p:blipFill>
            <p:spPr bwMode="auto">
              <a:xfrm>
                <a:off x="4150" y="1616"/>
                <a:ext cx="1072" cy="1425"/>
              </a:xfrm>
              <a:prstGeom prst="rect">
                <a:avLst/>
              </a:prstGeom>
              <a:noFill/>
            </p:spPr>
          </p:pic>
          <p:pic>
            <p:nvPicPr>
              <p:cNvPr id="55302" name="Picture 6"/>
              <p:cNvPicPr>
                <a:picLocks noChangeAspect="1" noChangeArrowheads="1"/>
              </p:cNvPicPr>
              <p:nvPr>
                <p:custDataLst>
                  <p:tags r:id="rId8"/>
                </p:custDataLst>
              </p:nvPr>
            </p:nvPicPr>
            <p:blipFill>
              <a:blip r:embed="rId15" cstate="print"/>
              <a:srcRect/>
              <a:stretch>
                <a:fillRect/>
              </a:stretch>
            </p:blipFill>
            <p:spPr bwMode="auto">
              <a:xfrm>
                <a:off x="4468" y="2614"/>
                <a:ext cx="1219" cy="1620"/>
              </a:xfrm>
              <a:prstGeom prst="rect">
                <a:avLst/>
              </a:prstGeom>
              <a:noFill/>
              <a:ln w="9525">
                <a:noFill/>
                <a:miter lim="800000"/>
                <a:headEnd/>
                <a:tailEnd/>
              </a:ln>
              <a:effectLst/>
            </p:spPr>
          </p:pic>
        </p:grpSp>
        <p:sp>
          <p:nvSpPr>
            <p:cNvPr id="55313" name="Rectangle 17"/>
            <p:cNvSpPr>
              <a:spLocks noChangeArrowheads="1"/>
            </p:cNvSpPr>
            <p:nvPr>
              <p:custDataLst>
                <p:tags r:id="rId5"/>
              </p:custDataLst>
            </p:nvPr>
          </p:nvSpPr>
          <p:spPr bwMode="auto">
            <a:xfrm>
              <a:off x="2608" y="800"/>
              <a:ext cx="1316" cy="453"/>
            </a:xfrm>
            <a:prstGeom prst="rect">
              <a:avLst/>
            </a:prstGeom>
            <a:noFill/>
            <a:ln w="0">
              <a:noFill/>
              <a:miter lim="800000"/>
              <a:headEnd/>
              <a:tailEnd/>
            </a:ln>
            <a:effectLst/>
          </p:spPr>
          <p:txBody>
            <a:bodyPr lIns="0" tIns="0" rIns="0" bIns="0"/>
            <a:lstStyle/>
            <a:p>
              <a:pPr algn="l"/>
              <a:r>
                <a:rPr lang="en-US" altLang="zh-CN" sz="2600" dirty="0">
                  <a:ea typeface="SimSun" pitchFamily="2" charset="-122"/>
                </a:rPr>
                <a:t>to everything</a:t>
              </a:r>
            </a:p>
          </p:txBody>
        </p:sp>
      </p:grpSp>
      <p:grpSp>
        <p:nvGrpSpPr>
          <p:cNvPr id="5" name="Group 22"/>
          <p:cNvGrpSpPr>
            <a:grpSpLocks/>
          </p:cNvGrpSpPr>
          <p:nvPr/>
        </p:nvGrpSpPr>
        <p:grpSpPr bwMode="auto">
          <a:xfrm>
            <a:off x="2482850" y="1270000"/>
            <a:ext cx="3924300" cy="4030663"/>
            <a:chOff x="1564" y="800"/>
            <a:chExt cx="2472" cy="2539"/>
          </a:xfrm>
        </p:grpSpPr>
        <p:sp>
          <p:nvSpPr>
            <p:cNvPr id="55312" name="Rectangle 16"/>
            <p:cNvSpPr>
              <a:spLocks noChangeArrowheads="1"/>
            </p:cNvSpPr>
            <p:nvPr>
              <p:custDataLst>
                <p:tags r:id="rId3"/>
              </p:custDataLst>
            </p:nvPr>
          </p:nvSpPr>
          <p:spPr bwMode="auto">
            <a:xfrm>
              <a:off x="1564" y="800"/>
              <a:ext cx="1180" cy="453"/>
            </a:xfrm>
            <a:prstGeom prst="rect">
              <a:avLst/>
            </a:prstGeom>
            <a:noFill/>
            <a:ln w="0">
              <a:noFill/>
              <a:miter lim="800000"/>
              <a:headEnd/>
              <a:tailEnd/>
            </a:ln>
            <a:effectLst/>
          </p:spPr>
          <p:txBody>
            <a:bodyPr lIns="0" tIns="0" rIns="0" bIns="0"/>
            <a:lstStyle/>
            <a:p>
              <a:pPr algn="l"/>
              <a:r>
                <a:rPr lang="en-US" altLang="zh-CN" sz="2600" dirty="0">
                  <a:ea typeface="SimSun" pitchFamily="2" charset="-122"/>
                </a:rPr>
                <a:t>to voice … </a:t>
              </a:r>
            </a:p>
          </p:txBody>
        </p:sp>
        <p:pic>
          <p:nvPicPr>
            <p:cNvPr id="55317" name="Picture 21"/>
            <p:cNvPicPr>
              <a:picLocks noChangeAspect="1" noChangeArrowheads="1"/>
            </p:cNvPicPr>
            <p:nvPr>
              <p:custDataLst>
                <p:tags r:id="rId4"/>
              </p:custDataLst>
            </p:nvPr>
          </p:nvPicPr>
          <p:blipFill>
            <a:blip r:embed="rId16" cstate="print"/>
            <a:srcRect/>
            <a:stretch>
              <a:fillRect/>
            </a:stretch>
          </p:blipFill>
          <p:spPr bwMode="auto">
            <a:xfrm>
              <a:off x="2381" y="1661"/>
              <a:ext cx="1655" cy="1678"/>
            </a:xfrm>
            <a:prstGeom prst="rect">
              <a:avLst/>
            </a:prstGeom>
            <a:noFill/>
            <a:ln w="9525">
              <a:noFill/>
              <a:miter lim="800000"/>
              <a:headEnd/>
              <a:tailEnd/>
            </a:ln>
            <a:effectLst/>
          </p:spPr>
        </p:pic>
      </p:gr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2800" dirty="0" smtClean="0">
                <a:ea typeface="黑体" pitchFamily="2" charset="-122"/>
              </a:rPr>
              <a:t>Device Discovery and Synchronization (2)</a:t>
            </a:r>
            <a:endParaRPr lang="zh-CN" altLang="en-US" dirty="0"/>
          </a:p>
        </p:txBody>
      </p:sp>
      <p:sp>
        <p:nvSpPr>
          <p:cNvPr id="3" name="内容占位符 2"/>
          <p:cNvSpPr>
            <a:spLocks noGrp="1"/>
          </p:cNvSpPr>
          <p:nvPr>
            <p:ph idx="1"/>
          </p:nvPr>
        </p:nvSpPr>
        <p:spPr>
          <a:xfrm>
            <a:off x="392113" y="1071546"/>
            <a:ext cx="8359775" cy="4929187"/>
          </a:xfrm>
        </p:spPr>
        <p:txBody>
          <a:bodyPr/>
          <a:lstStyle/>
          <a:p>
            <a:r>
              <a:rPr lang="en-US" dirty="0" smtClean="0">
                <a:solidFill>
                  <a:srgbClr val="FF0000"/>
                </a:solidFill>
              </a:rPr>
              <a:t>Traditional peer discovery</a:t>
            </a:r>
            <a:r>
              <a:rPr lang="en-US" dirty="0" smtClean="0"/>
              <a:t>: In both the ad hoc and the cellular cases, the discovery is made possible by one party transmitting a known synchronization or reference signal sequence (the beacon). </a:t>
            </a:r>
          </a:p>
          <a:p>
            <a:r>
              <a:rPr lang="en-US" dirty="0" smtClean="0">
                <a:solidFill>
                  <a:srgbClr val="FF0000"/>
                </a:solidFill>
              </a:rPr>
              <a:t>In the case of network assisted D2D, </a:t>
            </a:r>
            <a:r>
              <a:rPr lang="en-US" dirty="0" smtClean="0">
                <a:solidFill>
                  <a:schemeClr val="tx1"/>
                </a:solidFill>
              </a:rPr>
              <a:t>the network can mediate in the discovery process by </a:t>
            </a:r>
          </a:p>
          <a:p>
            <a:pPr lvl="1"/>
            <a:r>
              <a:rPr lang="en-US" dirty="0" smtClean="0">
                <a:solidFill>
                  <a:schemeClr val="tx1"/>
                </a:solidFill>
              </a:rPr>
              <a:t>recognizing D2D candidates, </a:t>
            </a:r>
          </a:p>
          <a:p>
            <a:pPr lvl="1"/>
            <a:r>
              <a:rPr lang="en-US" dirty="0" smtClean="0">
                <a:solidFill>
                  <a:schemeClr val="tx1"/>
                </a:solidFill>
              </a:rPr>
              <a:t>coordinating the time and frequency allocations for sending/scanning for beacons, </a:t>
            </a:r>
          </a:p>
          <a:p>
            <a:pPr lvl="1"/>
            <a:r>
              <a:rPr lang="en-US" dirty="0" smtClean="0">
                <a:solidFill>
                  <a:schemeClr val="tx1"/>
                </a:solidFill>
              </a:rPr>
              <a:t>and thereby making the pairing process more energy efficient and less time consuming.</a:t>
            </a:r>
          </a:p>
          <a:p>
            <a:r>
              <a:rPr lang="en-US" dirty="0" smtClean="0"/>
              <a:t>Typical procedure</a:t>
            </a:r>
          </a:p>
          <a:p>
            <a:pPr lvl="1"/>
            <a:r>
              <a:rPr lang="en-US" dirty="0" smtClean="0"/>
              <a:t>Use direct signal to discover peer</a:t>
            </a:r>
          </a:p>
          <a:p>
            <a:pPr lvl="1"/>
            <a:r>
              <a:rPr lang="en-US" dirty="0" smtClean="0"/>
              <a:t>Set transmission power so that UEs in distance D can hear the broadcast.</a:t>
            </a:r>
          </a:p>
          <a:p>
            <a:pPr lvl="1"/>
            <a:r>
              <a:rPr lang="en-US" dirty="0" smtClean="0"/>
              <a:t>Whoever receives the broadcast confirm that with the </a:t>
            </a:r>
            <a:r>
              <a:rPr lang="en-US" dirty="0" err="1" smtClean="0"/>
              <a:t>eNodeB</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Device Discovery and Synchronization (3)</a:t>
            </a:r>
            <a:endParaRPr lang="zh-CN" altLang="en-US" dirty="0"/>
          </a:p>
        </p:txBody>
      </p:sp>
      <p:sp>
        <p:nvSpPr>
          <p:cNvPr id="3" name="内容占位符 2"/>
          <p:cNvSpPr>
            <a:spLocks noGrp="1"/>
          </p:cNvSpPr>
          <p:nvPr>
            <p:ph idx="1"/>
          </p:nvPr>
        </p:nvSpPr>
        <p:spPr/>
        <p:txBody>
          <a:bodyPr/>
          <a:lstStyle/>
          <a:p>
            <a:r>
              <a:rPr lang="en-US" altLang="zh-CN" sz="2400" dirty="0" smtClean="0"/>
              <a:t>From the aspect that there is response from discovering UE or not, two discovery approaches could be classified: </a:t>
            </a:r>
          </a:p>
          <a:p>
            <a:pPr lvl="1"/>
            <a:r>
              <a:rPr lang="en-US" altLang="zh-CN" sz="2400" dirty="0" smtClean="0"/>
              <a:t>Beacon-based discovery </a:t>
            </a:r>
          </a:p>
          <a:p>
            <a:pPr lvl="1"/>
            <a:r>
              <a:rPr lang="en-US" altLang="zh-CN" sz="2400" dirty="0" smtClean="0"/>
              <a:t>Request-based discovery </a:t>
            </a:r>
          </a:p>
          <a:p>
            <a:endParaRPr lang="en-US" altLang="zh-CN" sz="2400" dirty="0" smtClean="0"/>
          </a:p>
          <a:p>
            <a:r>
              <a:rPr lang="en-US" altLang="zh-CN" sz="2400" dirty="0" smtClean="0"/>
              <a:t>According to whether there is network participation for identification detection, discovery procedure could be categorized into: </a:t>
            </a:r>
          </a:p>
          <a:p>
            <a:pPr lvl="1"/>
            <a:r>
              <a:rPr lang="en-US" altLang="zh-CN" sz="2400" dirty="0" smtClean="0"/>
              <a:t>Network-assistance detection </a:t>
            </a:r>
          </a:p>
          <a:p>
            <a:pPr lvl="1"/>
            <a:r>
              <a:rPr lang="en-US" altLang="zh-CN" sz="2400" dirty="0" smtClean="0"/>
              <a:t>Non-Network-assistance detection </a:t>
            </a:r>
          </a:p>
          <a:p>
            <a:endParaRPr lang="zh-CN" altLang="en-US" sz="2400" dirty="0" smtClean="0"/>
          </a:p>
          <a:p>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Spectrum Sharing</a:t>
            </a:r>
            <a:endParaRPr lang="zh-CN" altLang="en-US" sz="3200" dirty="0"/>
          </a:p>
        </p:txBody>
      </p:sp>
      <p:sp>
        <p:nvSpPr>
          <p:cNvPr id="3" name="内容占位符 2"/>
          <p:cNvSpPr>
            <a:spLocks noGrp="1"/>
          </p:cNvSpPr>
          <p:nvPr>
            <p:ph idx="1"/>
          </p:nvPr>
        </p:nvSpPr>
        <p:spPr/>
        <p:txBody>
          <a:bodyPr/>
          <a:lstStyle/>
          <a:p>
            <a:r>
              <a:rPr lang="en-US" altLang="zh-CN" dirty="0" smtClean="0">
                <a:latin typeface="+mn-ea"/>
                <a:ea typeface="+mn-ea"/>
                <a:cs typeface="Times New Roman" pitchFamily="18" charset="0"/>
              </a:rPr>
              <a:t>Spectrum sharing as an </a:t>
            </a:r>
            <a:r>
              <a:rPr lang="en-US" altLang="zh-CN" b="1" dirty="0" smtClean="0">
                <a:solidFill>
                  <a:srgbClr val="FF0000"/>
                </a:solidFill>
                <a:latin typeface="+mn-ea"/>
                <a:ea typeface="+mn-ea"/>
                <a:cs typeface="Times New Roman" pitchFamily="18" charset="0"/>
              </a:rPr>
              <a:t>overlay</a:t>
            </a:r>
            <a:r>
              <a:rPr lang="en-US" altLang="zh-CN" dirty="0" smtClean="0">
                <a:latin typeface="+mn-ea"/>
                <a:ea typeface="+mn-ea"/>
                <a:cs typeface="Times New Roman" pitchFamily="18" charset="0"/>
              </a:rPr>
              <a:t>: </a:t>
            </a:r>
          </a:p>
          <a:p>
            <a:pPr lvl="1"/>
            <a:r>
              <a:rPr lang="en-US" altLang="zh-CN" sz="1800" dirty="0" smtClean="0">
                <a:latin typeface="+mn-ea"/>
                <a:ea typeface="+mn-ea"/>
                <a:cs typeface="Times New Roman" pitchFamily="18" charset="0"/>
              </a:rPr>
              <a:t>The D2D users occupies the vacant cellular spectrum for communication. </a:t>
            </a:r>
          </a:p>
          <a:p>
            <a:pPr lvl="1"/>
            <a:r>
              <a:rPr lang="en-US" altLang="zh-CN" sz="1800" dirty="0" smtClean="0">
                <a:latin typeface="+mn-ea"/>
                <a:ea typeface="+mn-ea"/>
                <a:cs typeface="Times New Roman" pitchFamily="18" charset="0"/>
              </a:rPr>
              <a:t>This approach that completely eliminates cross-layer interference is to divide the licensed spectrum into two parts (orthogonal channel assignment). </a:t>
            </a:r>
          </a:p>
          <a:p>
            <a:pPr lvl="1"/>
            <a:r>
              <a:rPr lang="en-US" altLang="zh-CN" sz="1800" dirty="0" smtClean="0">
                <a:latin typeface="+mn-ea"/>
                <a:ea typeface="+mn-ea"/>
                <a:cs typeface="Times New Roman" pitchFamily="18" charset="0"/>
              </a:rPr>
              <a:t>This way, a fraction of the </a:t>
            </a:r>
            <a:r>
              <a:rPr lang="en-US" altLang="zh-CN" sz="1800" dirty="0" err="1" smtClean="0">
                <a:latin typeface="+mn-ea"/>
                <a:ea typeface="+mn-ea"/>
                <a:cs typeface="Times New Roman" pitchFamily="18" charset="0"/>
              </a:rPr>
              <a:t>subchannels</a:t>
            </a:r>
            <a:r>
              <a:rPr lang="en-US" altLang="zh-CN" sz="1800" dirty="0" smtClean="0">
                <a:latin typeface="+mn-ea"/>
                <a:ea typeface="+mn-ea"/>
                <a:cs typeface="Times New Roman" pitchFamily="18" charset="0"/>
              </a:rPr>
              <a:t> would be used by the cellular users while another fraction would be used by the D2D networks. </a:t>
            </a:r>
          </a:p>
          <a:p>
            <a:pPr lvl="1"/>
            <a:r>
              <a:rPr lang="en-US" altLang="zh-CN" sz="1800" dirty="0" smtClean="0">
                <a:latin typeface="+mn-ea"/>
                <a:ea typeface="+mn-ea"/>
                <a:cs typeface="Times New Roman" pitchFamily="18" charset="0"/>
              </a:rPr>
              <a:t>Although optimal from a cross-layer interference standpoint, this approach is inefficient in terms of spectrum reuse.</a:t>
            </a:r>
          </a:p>
          <a:p>
            <a:r>
              <a:rPr lang="en-US" altLang="zh-CN" dirty="0" smtClean="0">
                <a:latin typeface="+mn-ea"/>
                <a:ea typeface="+mn-ea"/>
                <a:cs typeface="Times New Roman" pitchFamily="18" charset="0"/>
              </a:rPr>
              <a:t>Spectrum sharing as an </a:t>
            </a:r>
            <a:r>
              <a:rPr lang="en-US" altLang="zh-CN" b="1" dirty="0" smtClean="0">
                <a:solidFill>
                  <a:srgbClr val="FF0000"/>
                </a:solidFill>
                <a:latin typeface="+mn-ea"/>
                <a:ea typeface="+mn-ea"/>
                <a:cs typeface="Times New Roman" pitchFamily="18" charset="0"/>
              </a:rPr>
              <a:t>underlay</a:t>
            </a:r>
            <a:r>
              <a:rPr lang="en-US" altLang="zh-CN" dirty="0" smtClean="0">
                <a:latin typeface="+mn-ea"/>
                <a:ea typeface="+mn-ea"/>
                <a:cs typeface="Times New Roman" pitchFamily="18" charset="0"/>
              </a:rPr>
              <a:t>: </a:t>
            </a:r>
          </a:p>
          <a:p>
            <a:pPr lvl="1"/>
            <a:r>
              <a:rPr lang="en-US" altLang="zh-CN" sz="1800" dirty="0" smtClean="0">
                <a:latin typeface="+mn-ea"/>
                <a:ea typeface="+mn-ea"/>
                <a:cs typeface="Times New Roman" pitchFamily="18" charset="0"/>
              </a:rPr>
              <a:t>This scheme allows multiple D2D users to work as an underlay with cellular users, and thus to improve the spectrum efficiency. </a:t>
            </a:r>
          </a:p>
          <a:p>
            <a:pPr lvl="1"/>
            <a:r>
              <a:rPr lang="en-US" altLang="zh-CN" sz="1800" dirty="0" smtClean="0">
                <a:latin typeface="+mn-ea"/>
                <a:ea typeface="+mn-ea"/>
                <a:cs typeface="Times New Roman" pitchFamily="18" charset="0"/>
              </a:rPr>
              <a:t>Therefore, co-channel assignment of the cellular and D2D users seems more efficient and profitable for operators, although far more intricate from the technical point of view.</a:t>
            </a:r>
            <a:endParaRPr lang="zh-CN" altLang="en-US" sz="18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horizontal)">
                                      <p:cBhvr>
                                        <p:cTn id="10" dur="500"/>
                                        <p:tgtEl>
                                          <p:spTgt spid="3">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Interference Analysis</a:t>
            </a:r>
            <a:endParaRPr lang="zh-CN" altLang="en-US" sz="3200" dirty="0"/>
          </a:p>
        </p:txBody>
      </p:sp>
      <p:sp>
        <p:nvSpPr>
          <p:cNvPr id="3" name="内容占位符 2"/>
          <p:cNvSpPr>
            <a:spLocks noGrp="1"/>
          </p:cNvSpPr>
          <p:nvPr>
            <p:ph idx="1"/>
          </p:nvPr>
        </p:nvSpPr>
        <p:spPr/>
        <p:txBody>
          <a:bodyPr/>
          <a:lstStyle/>
          <a:p>
            <a:r>
              <a:rPr lang="en-US" altLang="zh-CN" dirty="0" smtClean="0"/>
              <a:t>D2D networks provides coverage at the customer premises, but radiates toward neighboring mobile users, introducing interference.</a:t>
            </a:r>
          </a:p>
          <a:p>
            <a:r>
              <a:rPr lang="en-US" altLang="zh-CN" dirty="0" smtClean="0"/>
              <a:t>Considering that these networks define two separate layers, interference can be classified as follows:</a:t>
            </a:r>
          </a:p>
          <a:p>
            <a:pPr lvl="1"/>
            <a:r>
              <a:rPr lang="en-US" altLang="zh-CN" dirty="0" smtClean="0">
                <a:solidFill>
                  <a:srgbClr val="FF0000"/>
                </a:solidFill>
              </a:rPr>
              <a:t>Cross-layer</a:t>
            </a:r>
            <a:r>
              <a:rPr lang="en-US" altLang="zh-CN" dirty="0" smtClean="0"/>
              <a:t>: This refers to situations in which the aggressor (e.g., a D2D user) and the victim (e.g., a cellular user) of interference belong to different network layers.</a:t>
            </a:r>
          </a:p>
          <a:p>
            <a:pPr lvl="1"/>
            <a:r>
              <a:rPr lang="en-US" altLang="zh-CN" dirty="0" smtClean="0">
                <a:solidFill>
                  <a:srgbClr val="FF0000"/>
                </a:solidFill>
              </a:rPr>
              <a:t>Co-layer</a:t>
            </a:r>
            <a:r>
              <a:rPr lang="en-US" altLang="zh-CN" dirty="0" smtClean="0"/>
              <a:t>: In this case the aggressor (e.g., a D2D user) and the victim (e.g., a neighboring D2D user) belong to the same network layer.</a:t>
            </a:r>
          </a:p>
          <a:p>
            <a:r>
              <a:rPr lang="en-US" altLang="zh-CN" dirty="0" smtClean="0"/>
              <a:t>Combating the interference</a:t>
            </a:r>
          </a:p>
          <a:p>
            <a:pPr lvl="1"/>
            <a:r>
              <a:rPr lang="en-US" altLang="zh-CN" dirty="0" smtClean="0">
                <a:solidFill>
                  <a:srgbClr val="FF0000"/>
                </a:solidFill>
              </a:rPr>
              <a:t>Transmitter</a:t>
            </a:r>
            <a:r>
              <a:rPr lang="en-US" altLang="zh-CN" dirty="0" smtClean="0"/>
              <a:t>: Frequency, time, space, power etc, allocation</a:t>
            </a:r>
          </a:p>
          <a:p>
            <a:pPr lvl="1"/>
            <a:r>
              <a:rPr lang="en-US" altLang="zh-CN" dirty="0" smtClean="0">
                <a:solidFill>
                  <a:srgbClr val="FF0000"/>
                </a:solidFill>
              </a:rPr>
              <a:t>Receiver</a:t>
            </a:r>
            <a:r>
              <a:rPr lang="en-US" altLang="zh-CN" dirty="0" smtClean="0"/>
              <a:t>: Signal processing for interference cancelation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Power Control</a:t>
            </a:r>
            <a:endParaRPr lang="zh-CN" altLang="en-US" sz="3200" dirty="0"/>
          </a:p>
        </p:txBody>
      </p:sp>
      <p:sp>
        <p:nvSpPr>
          <p:cNvPr id="3" name="内容占位符 2"/>
          <p:cNvSpPr>
            <a:spLocks noGrp="1"/>
          </p:cNvSpPr>
          <p:nvPr>
            <p:ph idx="1"/>
          </p:nvPr>
        </p:nvSpPr>
        <p:spPr/>
        <p:txBody>
          <a:bodyPr/>
          <a:lstStyle/>
          <a:p>
            <a:r>
              <a:rPr lang="en-US" altLang="zh-CN" dirty="0" smtClean="0"/>
              <a:t>Power control can be performed by two approaches:</a:t>
            </a:r>
          </a:p>
          <a:p>
            <a:pPr lvl="1"/>
            <a:r>
              <a:rPr lang="en-US" altLang="zh-CN" dirty="0" smtClean="0">
                <a:solidFill>
                  <a:srgbClr val="FF0000"/>
                </a:solidFill>
              </a:rPr>
              <a:t>Self-organized</a:t>
            </a:r>
            <a:r>
              <a:rPr lang="en-US" altLang="zh-CN" dirty="0" smtClean="0"/>
              <a:t> power control: </a:t>
            </a:r>
          </a:p>
          <a:p>
            <a:pPr lvl="2"/>
            <a:r>
              <a:rPr lang="en-US" altLang="zh-CN" sz="1800" dirty="0" smtClean="0"/>
              <a:t>the D2D users make power changes in a self-organized way according to a predefined SINR threshold in order to meet the </a:t>
            </a:r>
            <a:r>
              <a:rPr lang="en-US" altLang="zh-CN" sz="1800" dirty="0" err="1" smtClean="0"/>
              <a:t>QoS</a:t>
            </a:r>
            <a:r>
              <a:rPr lang="en-US" altLang="zh-CN" sz="1800" dirty="0" smtClean="0"/>
              <a:t>, and meanwhile not affect the cellular users.</a:t>
            </a:r>
          </a:p>
          <a:p>
            <a:pPr lvl="1"/>
            <a:r>
              <a:rPr lang="en-US" altLang="zh-CN" dirty="0" smtClean="0">
                <a:solidFill>
                  <a:srgbClr val="FF0000"/>
                </a:solidFill>
              </a:rPr>
              <a:t>Network managed </a:t>
            </a:r>
            <a:r>
              <a:rPr lang="en-US" altLang="zh-CN" dirty="0" smtClean="0"/>
              <a:t>power control: </a:t>
            </a:r>
          </a:p>
          <a:p>
            <a:pPr lvl="2"/>
            <a:r>
              <a:rPr lang="en-US" altLang="zh-CN" sz="1800" dirty="0" smtClean="0"/>
              <a:t>Both cellular and D2D users adaptively adjust the transmit power according to the SINR report. </a:t>
            </a:r>
          </a:p>
          <a:p>
            <a:pPr lvl="2"/>
            <a:r>
              <a:rPr lang="en-US" altLang="zh-CN" sz="1800" dirty="0" smtClean="0"/>
              <a:t>Typically, the D2D users can control the transmit power at first, and then the cellular users make change afterward. </a:t>
            </a:r>
          </a:p>
          <a:p>
            <a:pPr lvl="2"/>
            <a:r>
              <a:rPr lang="en-US" altLang="zh-CN" sz="1800" dirty="0" smtClean="0"/>
              <a:t>This iterative process terminates until all the users meet their SINR requirements.</a:t>
            </a:r>
          </a:p>
          <a:p>
            <a:r>
              <a:rPr lang="en-US" altLang="zh-CN" dirty="0" smtClean="0"/>
              <a:t>The first method is not going to change the behaviors of cellular users, such that D2D users are invisibly treated. </a:t>
            </a:r>
          </a:p>
          <a:p>
            <a:r>
              <a:rPr lang="en-US" altLang="zh-CN" dirty="0" smtClean="0"/>
              <a:t>The second method allows all the users to adjust the transmit power, but requires a certain amount of signaling overhead</a:t>
            </a:r>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595688" y="4295775"/>
            <a:ext cx="5284787" cy="1924050"/>
          </a:xfrm>
          <a:prstGeom prst="roundRect">
            <a:avLst/>
          </a:prstGeom>
          <a:solidFill>
            <a:schemeClr val="bg1"/>
          </a:solidFill>
          <a:ln>
            <a:solidFill>
              <a:schemeClr val="accent2"/>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1200"/>
          </a:p>
        </p:txBody>
      </p:sp>
      <p:sp>
        <p:nvSpPr>
          <p:cNvPr id="4" name="圆角矩形 3"/>
          <p:cNvSpPr/>
          <p:nvPr/>
        </p:nvSpPr>
        <p:spPr>
          <a:xfrm>
            <a:off x="514350" y="4295775"/>
            <a:ext cx="2705100" cy="19240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sz="1200"/>
          </a:p>
        </p:txBody>
      </p:sp>
      <p:sp>
        <p:nvSpPr>
          <p:cNvPr id="96" name="日期占位符 3"/>
          <p:cNvSpPr>
            <a:spLocks noGrp="1"/>
          </p:cNvSpPr>
          <p:nvPr>
            <p:ph type="dt" sz="quarter" idx="10"/>
          </p:nvPr>
        </p:nvSpPr>
        <p:spPr/>
        <p:txBody>
          <a:bodyPr/>
          <a:lstStyle/>
          <a:p>
            <a:pPr>
              <a:defRPr/>
            </a:pPr>
            <a:fld id="{C6C027AC-BBDC-4951-91A4-37D914B768E7}" type="datetime1">
              <a:rPr lang="zh-CN" altLang="en-US" sz="1200"/>
              <a:pPr>
                <a:defRPr/>
              </a:pPr>
              <a:t>2013-9-17</a:t>
            </a:fld>
            <a:endParaRPr lang="zh-CN" altLang="en-US" sz="1200" dirty="0"/>
          </a:p>
        </p:txBody>
      </p:sp>
      <p:sp>
        <p:nvSpPr>
          <p:cNvPr id="26857" name="Rectangle 3"/>
          <p:cNvSpPr>
            <a:spLocks noGrp="1"/>
          </p:cNvSpPr>
          <p:nvPr>
            <p:ph type="body" idx="1"/>
          </p:nvPr>
        </p:nvSpPr>
        <p:spPr>
          <a:xfrm>
            <a:off x="468313" y="1196752"/>
            <a:ext cx="8362950" cy="2651125"/>
          </a:xfrm>
        </p:spPr>
        <p:txBody>
          <a:bodyPr/>
          <a:lstStyle/>
          <a:p>
            <a:pPr eaLnBrk="1" hangingPunct="1">
              <a:buClr>
                <a:srgbClr val="C00000"/>
              </a:buClr>
              <a:buNone/>
            </a:pPr>
            <a:r>
              <a:rPr lang="en-US" altLang="zh-CN" sz="2400" dirty="0" smtClean="0"/>
              <a:t>Motivation &amp; Problem</a:t>
            </a:r>
          </a:p>
          <a:p>
            <a:pPr lvl="1" eaLnBrk="1" hangingPunct="1"/>
            <a:r>
              <a:rPr lang="en-US" altLang="zh-CN" dirty="0" smtClean="0"/>
              <a:t>Same frequency-time resources could be shared by cellular &amp; D2D links to enhance the system capacity</a:t>
            </a:r>
          </a:p>
          <a:p>
            <a:pPr lvl="1" eaLnBrk="1" hangingPunct="1"/>
            <a:r>
              <a:rPr lang="en-US" altLang="zh-CN" b="1" dirty="0" smtClean="0">
                <a:solidFill>
                  <a:srgbClr val="FF0000"/>
                </a:solidFill>
              </a:rPr>
              <a:t>Power control </a:t>
            </a:r>
            <a:r>
              <a:rPr lang="en-US" altLang="zh-CN" dirty="0" smtClean="0"/>
              <a:t>is necessary to mitigate the interference &amp; saving energy</a:t>
            </a:r>
          </a:p>
          <a:p>
            <a:pPr lvl="2" eaLnBrk="1" hangingPunct="1"/>
            <a:r>
              <a:rPr lang="en-US" altLang="zh-CN" sz="1800" dirty="0" smtClean="0"/>
              <a:t>Limit the amount of interference to cellular users</a:t>
            </a:r>
          </a:p>
          <a:p>
            <a:pPr lvl="2" eaLnBrk="1" hangingPunct="1"/>
            <a:r>
              <a:rPr lang="en-US" altLang="zh-CN" sz="1800" dirty="0" smtClean="0"/>
              <a:t>Achieve a reliable level of performance for D2D users</a:t>
            </a:r>
          </a:p>
          <a:p>
            <a:pPr lvl="1" eaLnBrk="1" hangingPunct="1"/>
            <a:endParaRPr lang="en-US" altLang="zh-CN" sz="1400" dirty="0" smtClean="0"/>
          </a:p>
        </p:txBody>
      </p:sp>
      <p:grpSp>
        <p:nvGrpSpPr>
          <p:cNvPr id="2" name="组合 1"/>
          <p:cNvGrpSpPr>
            <a:grpSpLocks/>
          </p:cNvGrpSpPr>
          <p:nvPr/>
        </p:nvGrpSpPr>
        <p:grpSpPr bwMode="auto">
          <a:xfrm>
            <a:off x="712788" y="4576763"/>
            <a:ext cx="2305050" cy="1645424"/>
            <a:chOff x="639958" y="4454678"/>
            <a:chExt cx="2305050" cy="1645424"/>
          </a:xfrm>
        </p:grpSpPr>
        <p:sp>
          <p:nvSpPr>
            <p:cNvPr id="26892" name="Oval 30"/>
            <p:cNvSpPr>
              <a:spLocks noChangeArrowheads="1"/>
            </p:cNvSpPr>
            <p:nvPr/>
          </p:nvSpPr>
          <p:spPr bwMode="auto">
            <a:xfrm>
              <a:off x="639958" y="4599140"/>
              <a:ext cx="2305050" cy="1152525"/>
            </a:xfrm>
            <a:prstGeom prst="ellipse">
              <a:avLst/>
            </a:prstGeom>
            <a:solidFill>
              <a:srgbClr val="CCCCFF"/>
            </a:solidFill>
            <a:ln w="9525">
              <a:noFill/>
              <a:round/>
              <a:headEnd/>
              <a:tailEnd/>
            </a:ln>
          </p:spPr>
          <p:txBody>
            <a:bodyPr wrap="none" anchor="ctr"/>
            <a:lstStyle/>
            <a:p>
              <a:endParaRPr lang="zh-CN" altLang="en-US" sz="1200"/>
            </a:p>
          </p:txBody>
        </p:sp>
        <p:graphicFrame>
          <p:nvGraphicFramePr>
            <p:cNvPr id="26846" name="Object 1246"/>
            <p:cNvGraphicFramePr>
              <a:graphicFrameLocks noChangeAspect="1"/>
            </p:cNvGraphicFramePr>
            <p:nvPr/>
          </p:nvGraphicFramePr>
          <p:xfrm>
            <a:off x="1144783" y="4670578"/>
            <a:ext cx="254000" cy="385762"/>
          </p:xfrm>
          <a:graphic>
            <a:graphicData uri="http://schemas.openxmlformats.org/presentationml/2006/ole">
              <p:oleObj spid="_x0000_s949250" name="Visio" r:id="rId4" imgW="505968" imgH="771144" progId="">
                <p:embed/>
              </p:oleObj>
            </a:graphicData>
          </a:graphic>
        </p:graphicFrame>
        <p:graphicFrame>
          <p:nvGraphicFramePr>
            <p:cNvPr id="26847" name="Object 1247"/>
            <p:cNvGraphicFramePr>
              <a:graphicFrameLocks noChangeAspect="1"/>
            </p:cNvGraphicFramePr>
            <p:nvPr/>
          </p:nvGraphicFramePr>
          <p:xfrm>
            <a:off x="1505146" y="5246840"/>
            <a:ext cx="254000" cy="385763"/>
          </p:xfrm>
          <a:graphic>
            <a:graphicData uri="http://schemas.openxmlformats.org/presentationml/2006/ole">
              <p:oleObj spid="_x0000_s949251" name="Visio" r:id="rId5" imgW="505968" imgH="771144" progId="">
                <p:embed/>
              </p:oleObj>
            </a:graphicData>
          </a:graphic>
        </p:graphicFrame>
        <p:grpSp>
          <p:nvGrpSpPr>
            <p:cNvPr id="3" name="Group 92"/>
            <p:cNvGrpSpPr>
              <a:grpSpLocks/>
            </p:cNvGrpSpPr>
            <p:nvPr/>
          </p:nvGrpSpPr>
          <p:grpSpPr bwMode="auto">
            <a:xfrm>
              <a:off x="2224283" y="4743603"/>
              <a:ext cx="187325" cy="481012"/>
              <a:chOff x="1854" y="2738"/>
              <a:chExt cx="113" cy="539"/>
            </a:xfrm>
          </p:grpSpPr>
          <p:sp>
            <p:nvSpPr>
              <p:cNvPr id="26903" name="Freeform 93"/>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close/>
                  </a:path>
                </a:pathLst>
              </a:custGeom>
              <a:solidFill>
                <a:srgbClr val="FFFFFF"/>
              </a:solidFill>
              <a:ln w="19050">
                <a:solidFill>
                  <a:srgbClr val="000000"/>
                </a:solidFill>
                <a:round/>
                <a:headEnd/>
                <a:tailEnd/>
              </a:ln>
            </p:spPr>
            <p:txBody>
              <a:bodyPr/>
              <a:lstStyle/>
              <a:p>
                <a:endParaRPr lang="zh-CN" altLang="en-US" sz="1200"/>
              </a:p>
            </p:txBody>
          </p:sp>
          <p:sp>
            <p:nvSpPr>
              <p:cNvPr id="26904" name="Freeform 94"/>
              <p:cNvSpPr>
                <a:spLocks/>
              </p:cNvSpPr>
              <p:nvPr/>
            </p:nvSpPr>
            <p:spPr bwMode="auto">
              <a:xfrm>
                <a:off x="1854" y="3202"/>
                <a:ext cx="113" cy="36"/>
              </a:xfrm>
              <a:custGeom>
                <a:avLst/>
                <a:gdLst>
                  <a:gd name="T0" fmla="*/ 0 w 113"/>
                  <a:gd name="T1" fmla="*/ 36 h 36"/>
                  <a:gd name="T2" fmla="*/ 57 w 113"/>
                  <a:gd name="T3" fmla="*/ 0 h 36"/>
                  <a:gd name="T4" fmla="*/ 113 w 113"/>
                  <a:gd name="T5" fmla="*/ 36 h 36"/>
                  <a:gd name="T6" fmla="*/ 0 60000 65536"/>
                  <a:gd name="T7" fmla="*/ 0 60000 65536"/>
                  <a:gd name="T8" fmla="*/ 0 60000 65536"/>
                  <a:gd name="T9" fmla="*/ 0 w 113"/>
                  <a:gd name="T10" fmla="*/ 0 h 36"/>
                  <a:gd name="T11" fmla="*/ 113 w 113"/>
                  <a:gd name="T12" fmla="*/ 36 h 36"/>
                </a:gdLst>
                <a:ahLst/>
                <a:cxnLst>
                  <a:cxn ang="T6">
                    <a:pos x="T0" y="T1"/>
                  </a:cxn>
                  <a:cxn ang="T7">
                    <a:pos x="T2" y="T3"/>
                  </a:cxn>
                  <a:cxn ang="T8">
                    <a:pos x="T4" y="T5"/>
                  </a:cxn>
                </a:cxnLst>
                <a:rect l="T9" t="T10" r="T11" b="T12"/>
                <a:pathLst>
                  <a:path w="113" h="36">
                    <a:moveTo>
                      <a:pt x="0" y="36"/>
                    </a:moveTo>
                    <a:lnTo>
                      <a:pt x="57" y="0"/>
                    </a:lnTo>
                    <a:lnTo>
                      <a:pt x="113" y="36"/>
                    </a:lnTo>
                  </a:path>
                </a:pathLst>
              </a:custGeom>
              <a:noFill/>
              <a:ln w="19050">
                <a:solidFill>
                  <a:srgbClr val="000000"/>
                </a:solidFill>
                <a:round/>
                <a:headEnd/>
                <a:tailEnd/>
              </a:ln>
            </p:spPr>
            <p:txBody>
              <a:bodyPr/>
              <a:lstStyle/>
              <a:p>
                <a:endParaRPr lang="zh-CN" altLang="en-US" sz="1200"/>
              </a:p>
            </p:txBody>
          </p:sp>
          <p:sp>
            <p:nvSpPr>
              <p:cNvPr id="26905" name="Freeform 95"/>
              <p:cNvSpPr>
                <a:spLocks/>
              </p:cNvSpPr>
              <p:nvPr/>
            </p:nvSpPr>
            <p:spPr bwMode="auto">
              <a:xfrm>
                <a:off x="1854" y="2824"/>
                <a:ext cx="113" cy="453"/>
              </a:xfrm>
              <a:custGeom>
                <a:avLst/>
                <a:gdLst>
                  <a:gd name="T0" fmla="*/ 57 w 113"/>
                  <a:gd name="T1" fmla="*/ 0 h 453"/>
                  <a:gd name="T2" fmla="*/ 57 w 113"/>
                  <a:gd name="T3" fmla="*/ 453 h 453"/>
                  <a:gd name="T4" fmla="*/ 0 w 113"/>
                  <a:gd name="T5" fmla="*/ 414 h 453"/>
                  <a:gd name="T6" fmla="*/ 57 w 113"/>
                  <a:gd name="T7" fmla="*/ 0 h 453"/>
                  <a:gd name="T8" fmla="*/ 113 w 113"/>
                  <a:gd name="T9" fmla="*/ 414 h 453"/>
                  <a:gd name="T10" fmla="*/ 57 w 113"/>
                  <a:gd name="T11" fmla="*/ 453 h 453"/>
                  <a:gd name="T12" fmla="*/ 0 60000 65536"/>
                  <a:gd name="T13" fmla="*/ 0 60000 65536"/>
                  <a:gd name="T14" fmla="*/ 0 60000 65536"/>
                  <a:gd name="T15" fmla="*/ 0 60000 65536"/>
                  <a:gd name="T16" fmla="*/ 0 60000 65536"/>
                  <a:gd name="T17" fmla="*/ 0 60000 65536"/>
                  <a:gd name="T18" fmla="*/ 0 w 113"/>
                  <a:gd name="T19" fmla="*/ 0 h 453"/>
                  <a:gd name="T20" fmla="*/ 113 w 113"/>
                  <a:gd name="T21" fmla="*/ 453 h 453"/>
                </a:gdLst>
                <a:ahLst/>
                <a:cxnLst>
                  <a:cxn ang="T12">
                    <a:pos x="T0" y="T1"/>
                  </a:cxn>
                  <a:cxn ang="T13">
                    <a:pos x="T2" y="T3"/>
                  </a:cxn>
                  <a:cxn ang="T14">
                    <a:pos x="T4" y="T5"/>
                  </a:cxn>
                  <a:cxn ang="T15">
                    <a:pos x="T6" y="T7"/>
                  </a:cxn>
                  <a:cxn ang="T16">
                    <a:pos x="T8" y="T9"/>
                  </a:cxn>
                  <a:cxn ang="T17">
                    <a:pos x="T10" y="T11"/>
                  </a:cxn>
                </a:cxnLst>
                <a:rect l="T18" t="T19" r="T20" b="T21"/>
                <a:pathLst>
                  <a:path w="113" h="453">
                    <a:moveTo>
                      <a:pt x="57" y="0"/>
                    </a:moveTo>
                    <a:lnTo>
                      <a:pt x="57" y="453"/>
                    </a:lnTo>
                    <a:lnTo>
                      <a:pt x="0" y="414"/>
                    </a:lnTo>
                    <a:lnTo>
                      <a:pt x="57" y="0"/>
                    </a:lnTo>
                    <a:lnTo>
                      <a:pt x="113" y="414"/>
                    </a:lnTo>
                    <a:lnTo>
                      <a:pt x="57" y="453"/>
                    </a:lnTo>
                  </a:path>
                </a:pathLst>
              </a:custGeom>
              <a:noFill/>
              <a:ln w="19050">
                <a:solidFill>
                  <a:srgbClr val="000000"/>
                </a:solidFill>
                <a:round/>
                <a:headEnd/>
                <a:tailEnd/>
              </a:ln>
            </p:spPr>
            <p:txBody>
              <a:bodyPr/>
              <a:lstStyle/>
              <a:p>
                <a:endParaRPr lang="zh-CN" altLang="en-US" sz="1200"/>
              </a:p>
            </p:txBody>
          </p:sp>
          <p:sp>
            <p:nvSpPr>
              <p:cNvPr id="26906" name="Freeform 96"/>
              <p:cNvSpPr>
                <a:spLocks/>
              </p:cNvSpPr>
              <p:nvPr/>
            </p:nvSpPr>
            <p:spPr bwMode="auto">
              <a:xfrm>
                <a:off x="1898" y="2928"/>
                <a:ext cx="27" cy="9"/>
              </a:xfrm>
              <a:custGeom>
                <a:avLst/>
                <a:gdLst>
                  <a:gd name="T0" fmla="*/ 0 w 27"/>
                  <a:gd name="T1" fmla="*/ 0 h 9"/>
                  <a:gd name="T2" fmla="*/ 13 w 27"/>
                  <a:gd name="T3" fmla="*/ 9 h 9"/>
                  <a:gd name="T4" fmla="*/ 27 w 27"/>
                  <a:gd name="T5" fmla="*/ 0 h 9"/>
                  <a:gd name="T6" fmla="*/ 0 60000 65536"/>
                  <a:gd name="T7" fmla="*/ 0 60000 65536"/>
                  <a:gd name="T8" fmla="*/ 0 60000 65536"/>
                  <a:gd name="T9" fmla="*/ 0 w 27"/>
                  <a:gd name="T10" fmla="*/ 0 h 9"/>
                  <a:gd name="T11" fmla="*/ 27 w 27"/>
                  <a:gd name="T12" fmla="*/ 9 h 9"/>
                </a:gdLst>
                <a:ahLst/>
                <a:cxnLst>
                  <a:cxn ang="T6">
                    <a:pos x="T0" y="T1"/>
                  </a:cxn>
                  <a:cxn ang="T7">
                    <a:pos x="T2" y="T3"/>
                  </a:cxn>
                  <a:cxn ang="T8">
                    <a:pos x="T4" y="T5"/>
                  </a:cxn>
                </a:cxnLst>
                <a:rect l="T9" t="T10" r="T11" b="T12"/>
                <a:pathLst>
                  <a:path w="27" h="9">
                    <a:moveTo>
                      <a:pt x="0" y="0"/>
                    </a:moveTo>
                    <a:lnTo>
                      <a:pt x="13" y="9"/>
                    </a:lnTo>
                    <a:lnTo>
                      <a:pt x="27" y="0"/>
                    </a:lnTo>
                  </a:path>
                </a:pathLst>
              </a:custGeom>
              <a:noFill/>
              <a:ln w="19050">
                <a:solidFill>
                  <a:srgbClr val="000000"/>
                </a:solidFill>
                <a:round/>
                <a:headEnd/>
                <a:tailEnd/>
              </a:ln>
            </p:spPr>
            <p:txBody>
              <a:bodyPr/>
              <a:lstStyle/>
              <a:p>
                <a:endParaRPr lang="zh-CN" altLang="en-US" sz="1200"/>
              </a:p>
            </p:txBody>
          </p:sp>
          <p:sp>
            <p:nvSpPr>
              <p:cNvPr id="26907" name="Freeform 97"/>
              <p:cNvSpPr>
                <a:spLocks/>
              </p:cNvSpPr>
              <p:nvPr/>
            </p:nvSpPr>
            <p:spPr bwMode="auto">
              <a:xfrm>
                <a:off x="1892" y="2962"/>
                <a:ext cx="39" cy="14"/>
              </a:xfrm>
              <a:custGeom>
                <a:avLst/>
                <a:gdLst>
                  <a:gd name="T0" fmla="*/ 0 w 39"/>
                  <a:gd name="T1" fmla="*/ 0 h 14"/>
                  <a:gd name="T2" fmla="*/ 19 w 39"/>
                  <a:gd name="T3" fmla="*/ 14 h 14"/>
                  <a:gd name="T4" fmla="*/ 39 w 39"/>
                  <a:gd name="T5" fmla="*/ 0 h 14"/>
                  <a:gd name="T6" fmla="*/ 0 60000 65536"/>
                  <a:gd name="T7" fmla="*/ 0 60000 65536"/>
                  <a:gd name="T8" fmla="*/ 0 60000 65536"/>
                  <a:gd name="T9" fmla="*/ 0 w 39"/>
                  <a:gd name="T10" fmla="*/ 0 h 14"/>
                  <a:gd name="T11" fmla="*/ 39 w 39"/>
                  <a:gd name="T12" fmla="*/ 14 h 14"/>
                </a:gdLst>
                <a:ahLst/>
                <a:cxnLst>
                  <a:cxn ang="T6">
                    <a:pos x="T0" y="T1"/>
                  </a:cxn>
                  <a:cxn ang="T7">
                    <a:pos x="T2" y="T3"/>
                  </a:cxn>
                  <a:cxn ang="T8">
                    <a:pos x="T4" y="T5"/>
                  </a:cxn>
                </a:cxnLst>
                <a:rect l="T9" t="T10" r="T11" b="T12"/>
                <a:pathLst>
                  <a:path w="39" h="14">
                    <a:moveTo>
                      <a:pt x="0" y="0"/>
                    </a:moveTo>
                    <a:lnTo>
                      <a:pt x="19" y="14"/>
                    </a:lnTo>
                    <a:lnTo>
                      <a:pt x="39" y="0"/>
                    </a:lnTo>
                  </a:path>
                </a:pathLst>
              </a:custGeom>
              <a:noFill/>
              <a:ln w="19050">
                <a:solidFill>
                  <a:srgbClr val="000000"/>
                </a:solidFill>
                <a:round/>
                <a:headEnd/>
                <a:tailEnd/>
              </a:ln>
            </p:spPr>
            <p:txBody>
              <a:bodyPr/>
              <a:lstStyle/>
              <a:p>
                <a:endParaRPr lang="zh-CN" altLang="en-US" sz="1200"/>
              </a:p>
            </p:txBody>
          </p:sp>
          <p:sp>
            <p:nvSpPr>
              <p:cNvPr id="26908" name="Freeform 98"/>
              <p:cNvSpPr>
                <a:spLocks/>
              </p:cNvSpPr>
              <p:nvPr/>
            </p:nvSpPr>
            <p:spPr bwMode="auto">
              <a:xfrm>
                <a:off x="1888" y="2997"/>
                <a:ext cx="47" cy="15"/>
              </a:xfrm>
              <a:custGeom>
                <a:avLst/>
                <a:gdLst>
                  <a:gd name="T0" fmla="*/ 0 w 47"/>
                  <a:gd name="T1" fmla="*/ 0 h 15"/>
                  <a:gd name="T2" fmla="*/ 23 w 47"/>
                  <a:gd name="T3" fmla="*/ 15 h 15"/>
                  <a:gd name="T4" fmla="*/ 47 w 47"/>
                  <a:gd name="T5" fmla="*/ 0 h 15"/>
                  <a:gd name="T6" fmla="*/ 0 60000 65536"/>
                  <a:gd name="T7" fmla="*/ 0 60000 65536"/>
                  <a:gd name="T8" fmla="*/ 0 60000 65536"/>
                  <a:gd name="T9" fmla="*/ 0 w 47"/>
                  <a:gd name="T10" fmla="*/ 0 h 15"/>
                  <a:gd name="T11" fmla="*/ 47 w 47"/>
                  <a:gd name="T12" fmla="*/ 15 h 15"/>
                </a:gdLst>
                <a:ahLst/>
                <a:cxnLst>
                  <a:cxn ang="T6">
                    <a:pos x="T0" y="T1"/>
                  </a:cxn>
                  <a:cxn ang="T7">
                    <a:pos x="T2" y="T3"/>
                  </a:cxn>
                  <a:cxn ang="T8">
                    <a:pos x="T4" y="T5"/>
                  </a:cxn>
                </a:cxnLst>
                <a:rect l="T9" t="T10" r="T11" b="T12"/>
                <a:pathLst>
                  <a:path w="47" h="15">
                    <a:moveTo>
                      <a:pt x="0" y="0"/>
                    </a:moveTo>
                    <a:lnTo>
                      <a:pt x="23" y="15"/>
                    </a:lnTo>
                    <a:lnTo>
                      <a:pt x="47" y="0"/>
                    </a:lnTo>
                  </a:path>
                </a:pathLst>
              </a:custGeom>
              <a:noFill/>
              <a:ln w="19050">
                <a:solidFill>
                  <a:srgbClr val="000000"/>
                </a:solidFill>
                <a:round/>
                <a:headEnd/>
                <a:tailEnd/>
              </a:ln>
            </p:spPr>
            <p:txBody>
              <a:bodyPr/>
              <a:lstStyle/>
              <a:p>
                <a:endParaRPr lang="zh-CN" altLang="en-US" sz="1200"/>
              </a:p>
            </p:txBody>
          </p:sp>
          <p:sp>
            <p:nvSpPr>
              <p:cNvPr id="26909" name="Freeform 99"/>
              <p:cNvSpPr>
                <a:spLocks/>
              </p:cNvSpPr>
              <p:nvPr/>
            </p:nvSpPr>
            <p:spPr bwMode="auto">
              <a:xfrm>
                <a:off x="1883" y="3031"/>
                <a:ext cx="57" cy="19"/>
              </a:xfrm>
              <a:custGeom>
                <a:avLst/>
                <a:gdLst>
                  <a:gd name="T0" fmla="*/ 0 w 57"/>
                  <a:gd name="T1" fmla="*/ 0 h 19"/>
                  <a:gd name="T2" fmla="*/ 28 w 57"/>
                  <a:gd name="T3" fmla="*/ 19 h 19"/>
                  <a:gd name="T4" fmla="*/ 57 w 57"/>
                  <a:gd name="T5" fmla="*/ 0 h 19"/>
                  <a:gd name="T6" fmla="*/ 0 60000 65536"/>
                  <a:gd name="T7" fmla="*/ 0 60000 65536"/>
                  <a:gd name="T8" fmla="*/ 0 60000 65536"/>
                  <a:gd name="T9" fmla="*/ 0 w 57"/>
                  <a:gd name="T10" fmla="*/ 0 h 19"/>
                  <a:gd name="T11" fmla="*/ 57 w 57"/>
                  <a:gd name="T12" fmla="*/ 19 h 19"/>
                </a:gdLst>
                <a:ahLst/>
                <a:cxnLst>
                  <a:cxn ang="T6">
                    <a:pos x="T0" y="T1"/>
                  </a:cxn>
                  <a:cxn ang="T7">
                    <a:pos x="T2" y="T3"/>
                  </a:cxn>
                  <a:cxn ang="T8">
                    <a:pos x="T4" y="T5"/>
                  </a:cxn>
                </a:cxnLst>
                <a:rect l="T9" t="T10" r="T11" b="T12"/>
                <a:pathLst>
                  <a:path w="57" h="19">
                    <a:moveTo>
                      <a:pt x="0" y="0"/>
                    </a:moveTo>
                    <a:lnTo>
                      <a:pt x="28" y="19"/>
                    </a:lnTo>
                    <a:lnTo>
                      <a:pt x="57" y="0"/>
                    </a:lnTo>
                  </a:path>
                </a:pathLst>
              </a:custGeom>
              <a:noFill/>
              <a:ln w="19050">
                <a:solidFill>
                  <a:srgbClr val="000000"/>
                </a:solidFill>
                <a:round/>
                <a:headEnd/>
                <a:tailEnd/>
              </a:ln>
            </p:spPr>
            <p:txBody>
              <a:bodyPr/>
              <a:lstStyle/>
              <a:p>
                <a:endParaRPr lang="zh-CN" altLang="en-US" sz="1200"/>
              </a:p>
            </p:txBody>
          </p:sp>
          <p:sp>
            <p:nvSpPr>
              <p:cNvPr id="26910" name="Freeform 100"/>
              <p:cNvSpPr>
                <a:spLocks/>
              </p:cNvSpPr>
              <p:nvPr/>
            </p:nvSpPr>
            <p:spPr bwMode="auto">
              <a:xfrm>
                <a:off x="1879" y="3066"/>
                <a:ext cx="65" cy="23"/>
              </a:xfrm>
              <a:custGeom>
                <a:avLst/>
                <a:gdLst>
                  <a:gd name="T0" fmla="*/ 0 w 65"/>
                  <a:gd name="T1" fmla="*/ 0 h 23"/>
                  <a:gd name="T2" fmla="*/ 32 w 65"/>
                  <a:gd name="T3" fmla="*/ 23 h 23"/>
                  <a:gd name="T4" fmla="*/ 65 w 65"/>
                  <a:gd name="T5" fmla="*/ 0 h 23"/>
                  <a:gd name="T6" fmla="*/ 0 60000 65536"/>
                  <a:gd name="T7" fmla="*/ 0 60000 65536"/>
                  <a:gd name="T8" fmla="*/ 0 60000 65536"/>
                  <a:gd name="T9" fmla="*/ 0 w 65"/>
                  <a:gd name="T10" fmla="*/ 0 h 23"/>
                  <a:gd name="T11" fmla="*/ 65 w 65"/>
                  <a:gd name="T12" fmla="*/ 23 h 23"/>
                </a:gdLst>
                <a:ahLst/>
                <a:cxnLst>
                  <a:cxn ang="T6">
                    <a:pos x="T0" y="T1"/>
                  </a:cxn>
                  <a:cxn ang="T7">
                    <a:pos x="T2" y="T3"/>
                  </a:cxn>
                  <a:cxn ang="T8">
                    <a:pos x="T4" y="T5"/>
                  </a:cxn>
                </a:cxnLst>
                <a:rect l="T9" t="T10" r="T11" b="T12"/>
                <a:pathLst>
                  <a:path w="65" h="23">
                    <a:moveTo>
                      <a:pt x="0" y="0"/>
                    </a:moveTo>
                    <a:lnTo>
                      <a:pt x="32" y="23"/>
                    </a:lnTo>
                    <a:lnTo>
                      <a:pt x="65" y="0"/>
                    </a:lnTo>
                  </a:path>
                </a:pathLst>
              </a:custGeom>
              <a:noFill/>
              <a:ln w="19050">
                <a:solidFill>
                  <a:srgbClr val="000000"/>
                </a:solidFill>
                <a:round/>
                <a:headEnd/>
                <a:tailEnd/>
              </a:ln>
            </p:spPr>
            <p:txBody>
              <a:bodyPr/>
              <a:lstStyle/>
              <a:p>
                <a:endParaRPr lang="zh-CN" altLang="en-US" sz="1200"/>
              </a:p>
            </p:txBody>
          </p:sp>
          <p:sp>
            <p:nvSpPr>
              <p:cNvPr id="26911" name="Freeform 101"/>
              <p:cNvSpPr>
                <a:spLocks/>
              </p:cNvSpPr>
              <p:nvPr/>
            </p:nvSpPr>
            <p:spPr bwMode="auto">
              <a:xfrm>
                <a:off x="1873" y="3100"/>
                <a:ext cx="75" cy="25"/>
              </a:xfrm>
              <a:custGeom>
                <a:avLst/>
                <a:gdLst>
                  <a:gd name="T0" fmla="*/ 0 w 75"/>
                  <a:gd name="T1" fmla="*/ 0 h 25"/>
                  <a:gd name="T2" fmla="*/ 38 w 75"/>
                  <a:gd name="T3" fmla="*/ 25 h 25"/>
                  <a:gd name="T4" fmla="*/ 75 w 75"/>
                  <a:gd name="T5" fmla="*/ 0 h 25"/>
                  <a:gd name="T6" fmla="*/ 0 60000 65536"/>
                  <a:gd name="T7" fmla="*/ 0 60000 65536"/>
                  <a:gd name="T8" fmla="*/ 0 60000 65536"/>
                  <a:gd name="T9" fmla="*/ 0 w 75"/>
                  <a:gd name="T10" fmla="*/ 0 h 25"/>
                  <a:gd name="T11" fmla="*/ 75 w 75"/>
                  <a:gd name="T12" fmla="*/ 25 h 25"/>
                </a:gdLst>
                <a:ahLst/>
                <a:cxnLst>
                  <a:cxn ang="T6">
                    <a:pos x="T0" y="T1"/>
                  </a:cxn>
                  <a:cxn ang="T7">
                    <a:pos x="T2" y="T3"/>
                  </a:cxn>
                  <a:cxn ang="T8">
                    <a:pos x="T4" y="T5"/>
                  </a:cxn>
                </a:cxnLst>
                <a:rect l="T9" t="T10" r="T11" b="T12"/>
                <a:pathLst>
                  <a:path w="75" h="25">
                    <a:moveTo>
                      <a:pt x="0" y="0"/>
                    </a:moveTo>
                    <a:lnTo>
                      <a:pt x="38" y="25"/>
                    </a:lnTo>
                    <a:lnTo>
                      <a:pt x="75" y="0"/>
                    </a:lnTo>
                  </a:path>
                </a:pathLst>
              </a:custGeom>
              <a:noFill/>
              <a:ln w="19050">
                <a:solidFill>
                  <a:srgbClr val="000000"/>
                </a:solidFill>
                <a:round/>
                <a:headEnd/>
                <a:tailEnd/>
              </a:ln>
            </p:spPr>
            <p:txBody>
              <a:bodyPr/>
              <a:lstStyle/>
              <a:p>
                <a:endParaRPr lang="zh-CN" altLang="en-US" sz="1200"/>
              </a:p>
            </p:txBody>
          </p:sp>
          <p:sp>
            <p:nvSpPr>
              <p:cNvPr id="26912" name="Freeform 102"/>
              <p:cNvSpPr>
                <a:spLocks/>
              </p:cNvSpPr>
              <p:nvPr/>
            </p:nvSpPr>
            <p:spPr bwMode="auto">
              <a:xfrm>
                <a:off x="1869" y="3135"/>
                <a:ext cx="85" cy="29"/>
              </a:xfrm>
              <a:custGeom>
                <a:avLst/>
                <a:gdLst>
                  <a:gd name="T0" fmla="*/ 0 w 85"/>
                  <a:gd name="T1" fmla="*/ 0 h 29"/>
                  <a:gd name="T2" fmla="*/ 42 w 85"/>
                  <a:gd name="T3" fmla="*/ 29 h 29"/>
                  <a:gd name="T4" fmla="*/ 85 w 85"/>
                  <a:gd name="T5" fmla="*/ 0 h 29"/>
                  <a:gd name="T6" fmla="*/ 0 60000 65536"/>
                  <a:gd name="T7" fmla="*/ 0 60000 65536"/>
                  <a:gd name="T8" fmla="*/ 0 60000 65536"/>
                  <a:gd name="T9" fmla="*/ 0 w 85"/>
                  <a:gd name="T10" fmla="*/ 0 h 29"/>
                  <a:gd name="T11" fmla="*/ 85 w 85"/>
                  <a:gd name="T12" fmla="*/ 29 h 29"/>
                </a:gdLst>
                <a:ahLst/>
                <a:cxnLst>
                  <a:cxn ang="T6">
                    <a:pos x="T0" y="T1"/>
                  </a:cxn>
                  <a:cxn ang="T7">
                    <a:pos x="T2" y="T3"/>
                  </a:cxn>
                  <a:cxn ang="T8">
                    <a:pos x="T4" y="T5"/>
                  </a:cxn>
                </a:cxnLst>
                <a:rect l="T9" t="T10" r="T11" b="T12"/>
                <a:pathLst>
                  <a:path w="85" h="29">
                    <a:moveTo>
                      <a:pt x="0" y="0"/>
                    </a:moveTo>
                    <a:lnTo>
                      <a:pt x="42" y="29"/>
                    </a:lnTo>
                    <a:lnTo>
                      <a:pt x="85" y="0"/>
                    </a:lnTo>
                  </a:path>
                </a:pathLst>
              </a:custGeom>
              <a:noFill/>
              <a:ln w="19050">
                <a:solidFill>
                  <a:srgbClr val="000000"/>
                </a:solidFill>
                <a:round/>
                <a:headEnd/>
                <a:tailEnd/>
              </a:ln>
            </p:spPr>
            <p:txBody>
              <a:bodyPr/>
              <a:lstStyle/>
              <a:p>
                <a:endParaRPr lang="zh-CN" altLang="en-US" sz="1200"/>
              </a:p>
            </p:txBody>
          </p:sp>
          <p:sp>
            <p:nvSpPr>
              <p:cNvPr id="26913" name="Freeform 103"/>
              <p:cNvSpPr>
                <a:spLocks/>
              </p:cNvSpPr>
              <p:nvPr/>
            </p:nvSpPr>
            <p:spPr bwMode="auto">
              <a:xfrm>
                <a:off x="1863" y="3169"/>
                <a:ext cx="97" cy="33"/>
              </a:xfrm>
              <a:custGeom>
                <a:avLst/>
                <a:gdLst>
                  <a:gd name="T0" fmla="*/ 0 w 97"/>
                  <a:gd name="T1" fmla="*/ 0 h 33"/>
                  <a:gd name="T2" fmla="*/ 48 w 97"/>
                  <a:gd name="T3" fmla="*/ 33 h 33"/>
                  <a:gd name="T4" fmla="*/ 97 w 97"/>
                  <a:gd name="T5" fmla="*/ 0 h 33"/>
                  <a:gd name="T6" fmla="*/ 0 60000 65536"/>
                  <a:gd name="T7" fmla="*/ 0 60000 65536"/>
                  <a:gd name="T8" fmla="*/ 0 60000 65536"/>
                  <a:gd name="T9" fmla="*/ 0 w 97"/>
                  <a:gd name="T10" fmla="*/ 0 h 33"/>
                  <a:gd name="T11" fmla="*/ 97 w 97"/>
                  <a:gd name="T12" fmla="*/ 33 h 33"/>
                </a:gdLst>
                <a:ahLst/>
                <a:cxnLst>
                  <a:cxn ang="T6">
                    <a:pos x="T0" y="T1"/>
                  </a:cxn>
                  <a:cxn ang="T7">
                    <a:pos x="T2" y="T3"/>
                  </a:cxn>
                  <a:cxn ang="T8">
                    <a:pos x="T4" y="T5"/>
                  </a:cxn>
                </a:cxnLst>
                <a:rect l="T9" t="T10" r="T11" b="T12"/>
                <a:pathLst>
                  <a:path w="97" h="33">
                    <a:moveTo>
                      <a:pt x="0" y="0"/>
                    </a:moveTo>
                    <a:lnTo>
                      <a:pt x="48" y="33"/>
                    </a:lnTo>
                    <a:lnTo>
                      <a:pt x="97" y="0"/>
                    </a:lnTo>
                  </a:path>
                </a:pathLst>
              </a:custGeom>
              <a:noFill/>
              <a:ln w="19050">
                <a:solidFill>
                  <a:srgbClr val="000000"/>
                </a:solidFill>
                <a:round/>
                <a:headEnd/>
                <a:tailEnd/>
              </a:ln>
            </p:spPr>
            <p:txBody>
              <a:bodyPr/>
              <a:lstStyle/>
              <a:p>
                <a:endParaRPr lang="zh-CN" altLang="en-US" sz="1200"/>
              </a:p>
            </p:txBody>
          </p:sp>
          <p:sp>
            <p:nvSpPr>
              <p:cNvPr id="26914" name="Freeform 104"/>
              <p:cNvSpPr>
                <a:spLocks/>
              </p:cNvSpPr>
              <p:nvPr/>
            </p:nvSpPr>
            <p:spPr bwMode="auto">
              <a:xfrm>
                <a:off x="1859" y="3204"/>
                <a:ext cx="104" cy="34"/>
              </a:xfrm>
              <a:custGeom>
                <a:avLst/>
                <a:gdLst>
                  <a:gd name="T0" fmla="*/ 0 w 104"/>
                  <a:gd name="T1" fmla="*/ 0 h 34"/>
                  <a:gd name="T2" fmla="*/ 52 w 104"/>
                  <a:gd name="T3" fmla="*/ 34 h 34"/>
                  <a:gd name="T4" fmla="*/ 104 w 104"/>
                  <a:gd name="T5" fmla="*/ 0 h 34"/>
                  <a:gd name="T6" fmla="*/ 0 60000 65536"/>
                  <a:gd name="T7" fmla="*/ 0 60000 65536"/>
                  <a:gd name="T8" fmla="*/ 0 60000 65536"/>
                  <a:gd name="T9" fmla="*/ 0 w 104"/>
                  <a:gd name="T10" fmla="*/ 0 h 34"/>
                  <a:gd name="T11" fmla="*/ 104 w 104"/>
                  <a:gd name="T12" fmla="*/ 34 h 34"/>
                </a:gdLst>
                <a:ahLst/>
                <a:cxnLst>
                  <a:cxn ang="T6">
                    <a:pos x="T0" y="T1"/>
                  </a:cxn>
                  <a:cxn ang="T7">
                    <a:pos x="T2" y="T3"/>
                  </a:cxn>
                  <a:cxn ang="T8">
                    <a:pos x="T4" y="T5"/>
                  </a:cxn>
                </a:cxnLst>
                <a:rect l="T9" t="T10" r="T11" b="T12"/>
                <a:pathLst>
                  <a:path w="104" h="34">
                    <a:moveTo>
                      <a:pt x="0" y="0"/>
                    </a:moveTo>
                    <a:lnTo>
                      <a:pt x="52" y="34"/>
                    </a:lnTo>
                    <a:lnTo>
                      <a:pt x="104" y="0"/>
                    </a:lnTo>
                  </a:path>
                </a:pathLst>
              </a:custGeom>
              <a:noFill/>
              <a:ln w="19050">
                <a:solidFill>
                  <a:srgbClr val="000000"/>
                </a:solidFill>
                <a:round/>
                <a:headEnd/>
                <a:tailEnd/>
              </a:ln>
            </p:spPr>
            <p:txBody>
              <a:bodyPr/>
              <a:lstStyle/>
              <a:p>
                <a:endParaRPr lang="zh-CN" altLang="en-US" sz="1200"/>
              </a:p>
            </p:txBody>
          </p:sp>
          <p:sp>
            <p:nvSpPr>
              <p:cNvPr id="26915" name="Freeform 105"/>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path>
                </a:pathLst>
              </a:custGeom>
              <a:noFill/>
              <a:ln w="19050">
                <a:solidFill>
                  <a:srgbClr val="000000"/>
                </a:solidFill>
                <a:round/>
                <a:headEnd/>
                <a:tailEnd/>
              </a:ln>
            </p:spPr>
            <p:txBody>
              <a:bodyPr/>
              <a:lstStyle/>
              <a:p>
                <a:endParaRPr lang="zh-CN" altLang="en-US" sz="1200"/>
              </a:p>
            </p:txBody>
          </p:sp>
          <p:sp>
            <p:nvSpPr>
              <p:cNvPr id="26916" name="Freeform 106"/>
              <p:cNvSpPr>
                <a:spLocks/>
              </p:cNvSpPr>
              <p:nvPr/>
            </p:nvSpPr>
            <p:spPr bwMode="auto">
              <a:xfrm>
                <a:off x="1854" y="2805"/>
                <a:ext cx="44" cy="19"/>
              </a:xfrm>
              <a:custGeom>
                <a:avLst/>
                <a:gdLst>
                  <a:gd name="T0" fmla="*/ 44 w 44"/>
                  <a:gd name="T1" fmla="*/ 19 h 19"/>
                  <a:gd name="T2" fmla="*/ 15 w 44"/>
                  <a:gd name="T3" fmla="*/ 15 h 19"/>
                  <a:gd name="T4" fmla="*/ 29 w 44"/>
                  <a:gd name="T5" fmla="*/ 2 h 19"/>
                  <a:gd name="T6" fmla="*/ 0 w 44"/>
                  <a:gd name="T7" fmla="*/ 0 h 19"/>
                  <a:gd name="T8" fmla="*/ 0 60000 65536"/>
                  <a:gd name="T9" fmla="*/ 0 60000 65536"/>
                  <a:gd name="T10" fmla="*/ 0 60000 65536"/>
                  <a:gd name="T11" fmla="*/ 0 60000 65536"/>
                  <a:gd name="T12" fmla="*/ 0 w 44"/>
                  <a:gd name="T13" fmla="*/ 0 h 19"/>
                  <a:gd name="T14" fmla="*/ 44 w 44"/>
                  <a:gd name="T15" fmla="*/ 19 h 19"/>
                </a:gdLst>
                <a:ahLst/>
                <a:cxnLst>
                  <a:cxn ang="T8">
                    <a:pos x="T0" y="T1"/>
                  </a:cxn>
                  <a:cxn ang="T9">
                    <a:pos x="T2" y="T3"/>
                  </a:cxn>
                  <a:cxn ang="T10">
                    <a:pos x="T4" y="T5"/>
                  </a:cxn>
                  <a:cxn ang="T11">
                    <a:pos x="T6" y="T7"/>
                  </a:cxn>
                </a:cxnLst>
                <a:rect l="T12" t="T13" r="T14" b="T15"/>
                <a:pathLst>
                  <a:path w="44" h="19">
                    <a:moveTo>
                      <a:pt x="44" y="19"/>
                    </a:moveTo>
                    <a:lnTo>
                      <a:pt x="15" y="15"/>
                    </a:lnTo>
                    <a:lnTo>
                      <a:pt x="29" y="2"/>
                    </a:lnTo>
                    <a:lnTo>
                      <a:pt x="0" y="0"/>
                    </a:lnTo>
                  </a:path>
                </a:pathLst>
              </a:custGeom>
              <a:noFill/>
              <a:ln w="19050">
                <a:solidFill>
                  <a:srgbClr val="000000"/>
                </a:solidFill>
                <a:round/>
                <a:headEnd/>
                <a:tailEnd/>
              </a:ln>
            </p:spPr>
            <p:txBody>
              <a:bodyPr/>
              <a:lstStyle/>
              <a:p>
                <a:endParaRPr lang="zh-CN" altLang="en-US" sz="1200"/>
              </a:p>
            </p:txBody>
          </p:sp>
          <p:sp>
            <p:nvSpPr>
              <p:cNvPr id="26917" name="Freeform 107"/>
              <p:cNvSpPr>
                <a:spLocks/>
              </p:cNvSpPr>
              <p:nvPr/>
            </p:nvSpPr>
            <p:spPr bwMode="auto">
              <a:xfrm>
                <a:off x="1919" y="2803"/>
                <a:ext cx="48" cy="23"/>
              </a:xfrm>
              <a:custGeom>
                <a:avLst/>
                <a:gdLst>
                  <a:gd name="T0" fmla="*/ 48 w 48"/>
                  <a:gd name="T1" fmla="*/ 2 h 23"/>
                  <a:gd name="T2" fmla="*/ 19 w 48"/>
                  <a:gd name="T3" fmla="*/ 23 h 23"/>
                  <a:gd name="T4" fmla="*/ 29 w 48"/>
                  <a:gd name="T5" fmla="*/ 0 h 23"/>
                  <a:gd name="T6" fmla="*/ 0 w 48"/>
                  <a:gd name="T7" fmla="*/ 21 h 23"/>
                  <a:gd name="T8" fmla="*/ 0 60000 65536"/>
                  <a:gd name="T9" fmla="*/ 0 60000 65536"/>
                  <a:gd name="T10" fmla="*/ 0 60000 65536"/>
                  <a:gd name="T11" fmla="*/ 0 60000 65536"/>
                  <a:gd name="T12" fmla="*/ 0 w 48"/>
                  <a:gd name="T13" fmla="*/ 0 h 23"/>
                  <a:gd name="T14" fmla="*/ 48 w 48"/>
                  <a:gd name="T15" fmla="*/ 23 h 23"/>
                </a:gdLst>
                <a:ahLst/>
                <a:cxnLst>
                  <a:cxn ang="T8">
                    <a:pos x="T0" y="T1"/>
                  </a:cxn>
                  <a:cxn ang="T9">
                    <a:pos x="T2" y="T3"/>
                  </a:cxn>
                  <a:cxn ang="T10">
                    <a:pos x="T4" y="T5"/>
                  </a:cxn>
                  <a:cxn ang="T11">
                    <a:pos x="T6" y="T7"/>
                  </a:cxn>
                </a:cxnLst>
                <a:rect l="T12" t="T13" r="T14" b="T15"/>
                <a:pathLst>
                  <a:path w="48" h="23">
                    <a:moveTo>
                      <a:pt x="48" y="2"/>
                    </a:moveTo>
                    <a:lnTo>
                      <a:pt x="19" y="23"/>
                    </a:lnTo>
                    <a:lnTo>
                      <a:pt x="29" y="0"/>
                    </a:lnTo>
                    <a:lnTo>
                      <a:pt x="0" y="21"/>
                    </a:lnTo>
                  </a:path>
                </a:pathLst>
              </a:custGeom>
              <a:noFill/>
              <a:ln w="19050">
                <a:solidFill>
                  <a:srgbClr val="000000"/>
                </a:solidFill>
                <a:round/>
                <a:headEnd/>
                <a:tailEnd/>
              </a:ln>
            </p:spPr>
            <p:txBody>
              <a:bodyPr/>
              <a:lstStyle/>
              <a:p>
                <a:endParaRPr lang="zh-CN" altLang="en-US" sz="1200"/>
              </a:p>
            </p:txBody>
          </p:sp>
          <p:sp>
            <p:nvSpPr>
              <p:cNvPr id="26918" name="Freeform 108"/>
              <p:cNvSpPr>
                <a:spLocks/>
              </p:cNvSpPr>
              <p:nvPr/>
            </p:nvSpPr>
            <p:spPr bwMode="auto">
              <a:xfrm>
                <a:off x="1904" y="2738"/>
                <a:ext cx="15" cy="76"/>
              </a:xfrm>
              <a:custGeom>
                <a:avLst/>
                <a:gdLst>
                  <a:gd name="T0" fmla="*/ 7 w 15"/>
                  <a:gd name="T1" fmla="*/ 76 h 76"/>
                  <a:gd name="T2" fmla="*/ 0 w 15"/>
                  <a:gd name="T3" fmla="*/ 28 h 76"/>
                  <a:gd name="T4" fmla="*/ 15 w 15"/>
                  <a:gd name="T5" fmla="*/ 48 h 76"/>
                  <a:gd name="T6" fmla="*/ 7 w 15"/>
                  <a:gd name="T7" fmla="*/ 0 h 76"/>
                  <a:gd name="T8" fmla="*/ 0 60000 65536"/>
                  <a:gd name="T9" fmla="*/ 0 60000 65536"/>
                  <a:gd name="T10" fmla="*/ 0 60000 65536"/>
                  <a:gd name="T11" fmla="*/ 0 60000 65536"/>
                  <a:gd name="T12" fmla="*/ 0 w 15"/>
                  <a:gd name="T13" fmla="*/ 0 h 76"/>
                  <a:gd name="T14" fmla="*/ 15 w 15"/>
                  <a:gd name="T15" fmla="*/ 76 h 76"/>
                </a:gdLst>
                <a:ahLst/>
                <a:cxnLst>
                  <a:cxn ang="T8">
                    <a:pos x="T0" y="T1"/>
                  </a:cxn>
                  <a:cxn ang="T9">
                    <a:pos x="T2" y="T3"/>
                  </a:cxn>
                  <a:cxn ang="T10">
                    <a:pos x="T4" y="T5"/>
                  </a:cxn>
                  <a:cxn ang="T11">
                    <a:pos x="T6" y="T7"/>
                  </a:cxn>
                </a:cxnLst>
                <a:rect l="T12" t="T13" r="T14" b="T15"/>
                <a:pathLst>
                  <a:path w="15" h="76">
                    <a:moveTo>
                      <a:pt x="7" y="76"/>
                    </a:moveTo>
                    <a:lnTo>
                      <a:pt x="0" y="28"/>
                    </a:lnTo>
                    <a:lnTo>
                      <a:pt x="15" y="48"/>
                    </a:lnTo>
                    <a:lnTo>
                      <a:pt x="7" y="0"/>
                    </a:lnTo>
                  </a:path>
                </a:pathLst>
              </a:custGeom>
              <a:noFill/>
              <a:ln w="19050">
                <a:solidFill>
                  <a:srgbClr val="000000"/>
                </a:solidFill>
                <a:round/>
                <a:headEnd/>
                <a:tailEnd/>
              </a:ln>
            </p:spPr>
            <p:txBody>
              <a:bodyPr/>
              <a:lstStyle/>
              <a:p>
                <a:endParaRPr lang="zh-CN" altLang="en-US" sz="1200"/>
              </a:p>
            </p:txBody>
          </p:sp>
        </p:grpSp>
        <p:sp>
          <p:nvSpPr>
            <p:cNvPr id="26894" name="Line 31"/>
            <p:cNvSpPr>
              <a:spLocks noChangeShapeType="1"/>
            </p:cNvSpPr>
            <p:nvPr/>
          </p:nvSpPr>
          <p:spPr bwMode="auto">
            <a:xfrm flipV="1">
              <a:off x="1721046" y="4815040"/>
              <a:ext cx="576262" cy="503238"/>
            </a:xfrm>
            <a:prstGeom prst="line">
              <a:avLst/>
            </a:prstGeom>
            <a:noFill/>
            <a:ln w="9525">
              <a:solidFill>
                <a:srgbClr val="008000"/>
              </a:solidFill>
              <a:round/>
              <a:headEnd type="triangle" w="med" len="med"/>
              <a:tailEnd type="triangle" w="med" len="med"/>
            </a:ln>
          </p:spPr>
          <p:txBody>
            <a:bodyPr/>
            <a:lstStyle/>
            <a:p>
              <a:endParaRPr lang="zh-CN" altLang="en-US" sz="1200"/>
            </a:p>
          </p:txBody>
        </p:sp>
        <p:sp>
          <p:nvSpPr>
            <p:cNvPr id="26895" name="Line 32"/>
            <p:cNvSpPr>
              <a:spLocks noChangeShapeType="1"/>
            </p:cNvSpPr>
            <p:nvPr/>
          </p:nvSpPr>
          <p:spPr bwMode="auto">
            <a:xfrm>
              <a:off x="1360683" y="4815040"/>
              <a:ext cx="792163" cy="0"/>
            </a:xfrm>
            <a:prstGeom prst="line">
              <a:avLst/>
            </a:prstGeom>
            <a:noFill/>
            <a:ln w="9525">
              <a:solidFill>
                <a:srgbClr val="008000"/>
              </a:solidFill>
              <a:round/>
              <a:headEnd type="triangle" w="med" len="med"/>
              <a:tailEnd type="triangle" w="med" len="med"/>
            </a:ln>
          </p:spPr>
          <p:txBody>
            <a:bodyPr/>
            <a:lstStyle/>
            <a:p>
              <a:endParaRPr lang="zh-CN" altLang="en-US" sz="1200"/>
            </a:p>
          </p:txBody>
        </p:sp>
        <p:sp>
          <p:nvSpPr>
            <p:cNvPr id="26896" name="Text Box 33"/>
            <p:cNvSpPr txBox="1">
              <a:spLocks noChangeArrowheads="1"/>
            </p:cNvSpPr>
            <p:nvPr/>
          </p:nvSpPr>
          <p:spPr bwMode="auto">
            <a:xfrm>
              <a:off x="1576583" y="4480078"/>
              <a:ext cx="1188146" cy="276999"/>
            </a:xfrm>
            <a:prstGeom prst="rect">
              <a:avLst/>
            </a:prstGeom>
            <a:noFill/>
            <a:ln w="9525">
              <a:noFill/>
              <a:miter lim="800000"/>
              <a:headEnd/>
              <a:tailEnd/>
            </a:ln>
          </p:spPr>
          <p:txBody>
            <a:bodyPr wrap="none">
              <a:spAutoFit/>
            </a:bodyPr>
            <a:lstStyle/>
            <a:p>
              <a:r>
                <a:rPr lang="en-US" altLang="zh-CN" sz="1200">
                  <a:solidFill>
                    <a:srgbClr val="008000"/>
                  </a:solidFill>
                </a:rPr>
                <a:t>Cellular air link</a:t>
              </a:r>
            </a:p>
          </p:txBody>
        </p:sp>
        <p:sp>
          <p:nvSpPr>
            <p:cNvPr id="26897" name="Line 34"/>
            <p:cNvSpPr>
              <a:spLocks noChangeShapeType="1"/>
            </p:cNvSpPr>
            <p:nvPr/>
          </p:nvSpPr>
          <p:spPr bwMode="auto">
            <a:xfrm>
              <a:off x="1360683" y="4959503"/>
              <a:ext cx="144463" cy="287337"/>
            </a:xfrm>
            <a:prstGeom prst="line">
              <a:avLst/>
            </a:prstGeom>
            <a:noFill/>
            <a:ln w="9525">
              <a:solidFill>
                <a:srgbClr val="FF0000"/>
              </a:solidFill>
              <a:round/>
              <a:headEnd type="triangle" w="med" len="med"/>
              <a:tailEnd type="triangle" w="med" len="med"/>
            </a:ln>
          </p:spPr>
          <p:txBody>
            <a:bodyPr/>
            <a:lstStyle/>
            <a:p>
              <a:endParaRPr lang="zh-CN" altLang="en-US" sz="1200"/>
            </a:p>
          </p:txBody>
        </p:sp>
        <p:sp>
          <p:nvSpPr>
            <p:cNvPr id="26898" name="Text Box 35"/>
            <p:cNvSpPr txBox="1">
              <a:spLocks noChangeArrowheads="1"/>
            </p:cNvSpPr>
            <p:nvPr/>
          </p:nvSpPr>
          <p:spPr bwMode="auto">
            <a:xfrm>
              <a:off x="639958" y="5102378"/>
              <a:ext cx="976549" cy="276999"/>
            </a:xfrm>
            <a:prstGeom prst="rect">
              <a:avLst/>
            </a:prstGeom>
            <a:noFill/>
            <a:ln w="9525">
              <a:noFill/>
              <a:miter lim="800000"/>
              <a:headEnd/>
              <a:tailEnd/>
            </a:ln>
          </p:spPr>
          <p:txBody>
            <a:bodyPr wrap="none">
              <a:spAutoFit/>
            </a:bodyPr>
            <a:lstStyle/>
            <a:p>
              <a:r>
                <a:rPr lang="en-US" altLang="zh-CN" sz="1200">
                  <a:solidFill>
                    <a:srgbClr val="FF0000"/>
                  </a:solidFill>
                </a:rPr>
                <a:t>D2D air link</a:t>
              </a:r>
            </a:p>
          </p:txBody>
        </p:sp>
        <p:sp>
          <p:nvSpPr>
            <p:cNvPr id="26899" name="Text Box 36"/>
            <p:cNvSpPr txBox="1">
              <a:spLocks noChangeArrowheads="1"/>
            </p:cNvSpPr>
            <p:nvPr/>
          </p:nvSpPr>
          <p:spPr bwMode="auto">
            <a:xfrm>
              <a:off x="2440183" y="4984903"/>
              <a:ext cx="397866" cy="276999"/>
            </a:xfrm>
            <a:prstGeom prst="rect">
              <a:avLst/>
            </a:prstGeom>
            <a:noFill/>
            <a:ln w="9525">
              <a:noFill/>
              <a:miter lim="800000"/>
              <a:headEnd/>
              <a:tailEnd/>
            </a:ln>
          </p:spPr>
          <p:txBody>
            <a:bodyPr wrap="none">
              <a:spAutoFit/>
            </a:bodyPr>
            <a:lstStyle/>
            <a:p>
              <a:r>
                <a:rPr lang="en-US" altLang="zh-CN" sz="1200" b="1"/>
                <a:t>BS</a:t>
              </a:r>
            </a:p>
          </p:txBody>
        </p:sp>
        <p:sp>
          <p:nvSpPr>
            <p:cNvPr id="26900" name="Text Box 37"/>
            <p:cNvSpPr txBox="1">
              <a:spLocks noChangeArrowheads="1"/>
            </p:cNvSpPr>
            <p:nvPr/>
          </p:nvSpPr>
          <p:spPr bwMode="auto">
            <a:xfrm>
              <a:off x="1648021" y="5488140"/>
              <a:ext cx="942694" cy="276999"/>
            </a:xfrm>
            <a:prstGeom prst="rect">
              <a:avLst/>
            </a:prstGeom>
            <a:noFill/>
            <a:ln w="9525">
              <a:noFill/>
              <a:miter lim="800000"/>
              <a:headEnd/>
              <a:tailEnd/>
            </a:ln>
          </p:spPr>
          <p:txBody>
            <a:bodyPr wrap="none">
              <a:spAutoFit/>
            </a:bodyPr>
            <a:lstStyle/>
            <a:p>
              <a:r>
                <a:rPr lang="en-US" altLang="zh-CN" sz="1200" b="1"/>
                <a:t>Terminal 1</a:t>
              </a:r>
            </a:p>
          </p:txBody>
        </p:sp>
        <p:sp>
          <p:nvSpPr>
            <p:cNvPr id="26901" name="Text Box 38"/>
            <p:cNvSpPr txBox="1">
              <a:spLocks noChangeArrowheads="1"/>
            </p:cNvSpPr>
            <p:nvPr/>
          </p:nvSpPr>
          <p:spPr bwMode="auto">
            <a:xfrm>
              <a:off x="712983" y="4454678"/>
              <a:ext cx="942694" cy="276999"/>
            </a:xfrm>
            <a:prstGeom prst="rect">
              <a:avLst/>
            </a:prstGeom>
            <a:noFill/>
            <a:ln w="9525">
              <a:noFill/>
              <a:miter lim="800000"/>
              <a:headEnd/>
              <a:tailEnd/>
            </a:ln>
          </p:spPr>
          <p:txBody>
            <a:bodyPr wrap="none">
              <a:spAutoFit/>
            </a:bodyPr>
            <a:lstStyle/>
            <a:p>
              <a:r>
                <a:rPr lang="en-US" altLang="zh-CN" sz="1200" b="1"/>
                <a:t>Terminal 2</a:t>
              </a:r>
            </a:p>
          </p:txBody>
        </p:sp>
        <p:sp>
          <p:nvSpPr>
            <p:cNvPr id="26902" name="Text Box 40"/>
            <p:cNvSpPr txBox="1">
              <a:spLocks noChangeArrowheads="1"/>
            </p:cNvSpPr>
            <p:nvPr/>
          </p:nvSpPr>
          <p:spPr bwMode="auto">
            <a:xfrm>
              <a:off x="1213844" y="5823103"/>
              <a:ext cx="1197764" cy="276999"/>
            </a:xfrm>
            <a:prstGeom prst="rect">
              <a:avLst/>
            </a:prstGeom>
            <a:noFill/>
            <a:ln w="9525">
              <a:noFill/>
              <a:miter lim="800000"/>
              <a:headEnd/>
              <a:tailEnd/>
            </a:ln>
          </p:spPr>
          <p:txBody>
            <a:bodyPr wrap="none">
              <a:spAutoFit/>
            </a:bodyPr>
            <a:lstStyle/>
            <a:p>
              <a:r>
                <a:rPr lang="en-US" altLang="zh-CN" sz="1200" dirty="0" smtClean="0"/>
                <a:t>Cellular &amp; D2D</a:t>
              </a:r>
              <a:endParaRPr lang="en-US" altLang="zh-CN" sz="1200" dirty="0"/>
            </a:p>
          </p:txBody>
        </p:sp>
      </p:grpSp>
      <p:sp>
        <p:nvSpPr>
          <p:cNvPr id="26859" name="Oval 30"/>
          <p:cNvSpPr>
            <a:spLocks noChangeArrowheads="1"/>
          </p:cNvSpPr>
          <p:nvPr/>
        </p:nvSpPr>
        <p:spPr bwMode="auto">
          <a:xfrm>
            <a:off x="3771900" y="4710113"/>
            <a:ext cx="2813050" cy="1152525"/>
          </a:xfrm>
          <a:prstGeom prst="ellipse">
            <a:avLst/>
          </a:prstGeom>
          <a:solidFill>
            <a:srgbClr val="CCCCFF"/>
          </a:solidFill>
          <a:ln w="9525">
            <a:noFill/>
            <a:round/>
            <a:headEnd/>
            <a:tailEnd/>
          </a:ln>
        </p:spPr>
        <p:txBody>
          <a:bodyPr wrap="none" anchor="ctr"/>
          <a:lstStyle/>
          <a:p>
            <a:endParaRPr lang="zh-CN" altLang="en-US" sz="1200"/>
          </a:p>
        </p:txBody>
      </p:sp>
      <p:graphicFrame>
        <p:nvGraphicFramePr>
          <p:cNvPr id="26848" name="Object 1248"/>
          <p:cNvGraphicFramePr>
            <a:graphicFrameLocks noChangeAspect="1"/>
          </p:cNvGraphicFramePr>
          <p:nvPr/>
        </p:nvGraphicFramePr>
        <p:xfrm>
          <a:off x="4276725" y="4781550"/>
          <a:ext cx="254000" cy="385763"/>
        </p:xfrm>
        <a:graphic>
          <a:graphicData uri="http://schemas.openxmlformats.org/presentationml/2006/ole">
            <p:oleObj spid="_x0000_s949252" name="Visio" r:id="rId6" imgW="505968" imgH="771144" progId="">
              <p:embed/>
            </p:oleObj>
          </a:graphicData>
        </a:graphic>
      </p:graphicFrame>
      <p:graphicFrame>
        <p:nvGraphicFramePr>
          <p:cNvPr id="26849" name="Object 1249"/>
          <p:cNvGraphicFramePr>
            <a:graphicFrameLocks noChangeAspect="1"/>
          </p:cNvGraphicFramePr>
          <p:nvPr/>
        </p:nvGraphicFramePr>
        <p:xfrm>
          <a:off x="4637088" y="5357813"/>
          <a:ext cx="254000" cy="385762"/>
        </p:xfrm>
        <a:graphic>
          <a:graphicData uri="http://schemas.openxmlformats.org/presentationml/2006/ole">
            <p:oleObj spid="_x0000_s949253" name="Visio" r:id="rId7" imgW="505968" imgH="771144" progId="">
              <p:embed/>
            </p:oleObj>
          </a:graphicData>
        </a:graphic>
      </p:graphicFrame>
      <p:grpSp>
        <p:nvGrpSpPr>
          <p:cNvPr id="6" name="Group 92"/>
          <p:cNvGrpSpPr>
            <a:grpSpLocks/>
          </p:cNvGrpSpPr>
          <p:nvPr/>
        </p:nvGrpSpPr>
        <p:grpSpPr bwMode="auto">
          <a:xfrm>
            <a:off x="5356225" y="4854575"/>
            <a:ext cx="187325" cy="481013"/>
            <a:chOff x="1854" y="2738"/>
            <a:chExt cx="113" cy="539"/>
          </a:xfrm>
        </p:grpSpPr>
        <p:sp>
          <p:nvSpPr>
            <p:cNvPr id="26876" name="Freeform 93"/>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close/>
                </a:path>
              </a:pathLst>
            </a:custGeom>
            <a:solidFill>
              <a:srgbClr val="FFFFFF"/>
            </a:solidFill>
            <a:ln w="19050">
              <a:solidFill>
                <a:srgbClr val="000000"/>
              </a:solidFill>
              <a:round/>
              <a:headEnd/>
              <a:tailEnd/>
            </a:ln>
          </p:spPr>
          <p:txBody>
            <a:bodyPr/>
            <a:lstStyle/>
            <a:p>
              <a:endParaRPr lang="zh-CN" altLang="en-US" sz="1200"/>
            </a:p>
          </p:txBody>
        </p:sp>
        <p:sp>
          <p:nvSpPr>
            <p:cNvPr id="26877" name="Freeform 94"/>
            <p:cNvSpPr>
              <a:spLocks/>
            </p:cNvSpPr>
            <p:nvPr/>
          </p:nvSpPr>
          <p:spPr bwMode="auto">
            <a:xfrm>
              <a:off x="1854" y="3202"/>
              <a:ext cx="113" cy="36"/>
            </a:xfrm>
            <a:custGeom>
              <a:avLst/>
              <a:gdLst>
                <a:gd name="T0" fmla="*/ 0 w 113"/>
                <a:gd name="T1" fmla="*/ 36 h 36"/>
                <a:gd name="T2" fmla="*/ 57 w 113"/>
                <a:gd name="T3" fmla="*/ 0 h 36"/>
                <a:gd name="T4" fmla="*/ 113 w 113"/>
                <a:gd name="T5" fmla="*/ 36 h 36"/>
                <a:gd name="T6" fmla="*/ 0 60000 65536"/>
                <a:gd name="T7" fmla="*/ 0 60000 65536"/>
                <a:gd name="T8" fmla="*/ 0 60000 65536"/>
                <a:gd name="T9" fmla="*/ 0 w 113"/>
                <a:gd name="T10" fmla="*/ 0 h 36"/>
                <a:gd name="T11" fmla="*/ 113 w 113"/>
                <a:gd name="T12" fmla="*/ 36 h 36"/>
              </a:gdLst>
              <a:ahLst/>
              <a:cxnLst>
                <a:cxn ang="T6">
                  <a:pos x="T0" y="T1"/>
                </a:cxn>
                <a:cxn ang="T7">
                  <a:pos x="T2" y="T3"/>
                </a:cxn>
                <a:cxn ang="T8">
                  <a:pos x="T4" y="T5"/>
                </a:cxn>
              </a:cxnLst>
              <a:rect l="T9" t="T10" r="T11" b="T12"/>
              <a:pathLst>
                <a:path w="113" h="36">
                  <a:moveTo>
                    <a:pt x="0" y="36"/>
                  </a:moveTo>
                  <a:lnTo>
                    <a:pt x="57" y="0"/>
                  </a:lnTo>
                  <a:lnTo>
                    <a:pt x="113" y="36"/>
                  </a:lnTo>
                </a:path>
              </a:pathLst>
            </a:custGeom>
            <a:noFill/>
            <a:ln w="19050">
              <a:solidFill>
                <a:srgbClr val="000000"/>
              </a:solidFill>
              <a:round/>
              <a:headEnd/>
              <a:tailEnd/>
            </a:ln>
          </p:spPr>
          <p:txBody>
            <a:bodyPr/>
            <a:lstStyle/>
            <a:p>
              <a:endParaRPr lang="zh-CN" altLang="en-US" sz="1200"/>
            </a:p>
          </p:txBody>
        </p:sp>
        <p:sp>
          <p:nvSpPr>
            <p:cNvPr id="26878" name="Freeform 95"/>
            <p:cNvSpPr>
              <a:spLocks/>
            </p:cNvSpPr>
            <p:nvPr/>
          </p:nvSpPr>
          <p:spPr bwMode="auto">
            <a:xfrm>
              <a:off x="1854" y="2824"/>
              <a:ext cx="113" cy="453"/>
            </a:xfrm>
            <a:custGeom>
              <a:avLst/>
              <a:gdLst>
                <a:gd name="T0" fmla="*/ 57 w 113"/>
                <a:gd name="T1" fmla="*/ 0 h 453"/>
                <a:gd name="T2" fmla="*/ 57 w 113"/>
                <a:gd name="T3" fmla="*/ 453 h 453"/>
                <a:gd name="T4" fmla="*/ 0 w 113"/>
                <a:gd name="T5" fmla="*/ 414 h 453"/>
                <a:gd name="T6" fmla="*/ 57 w 113"/>
                <a:gd name="T7" fmla="*/ 0 h 453"/>
                <a:gd name="T8" fmla="*/ 113 w 113"/>
                <a:gd name="T9" fmla="*/ 414 h 453"/>
                <a:gd name="T10" fmla="*/ 57 w 113"/>
                <a:gd name="T11" fmla="*/ 453 h 453"/>
                <a:gd name="T12" fmla="*/ 0 60000 65536"/>
                <a:gd name="T13" fmla="*/ 0 60000 65536"/>
                <a:gd name="T14" fmla="*/ 0 60000 65536"/>
                <a:gd name="T15" fmla="*/ 0 60000 65536"/>
                <a:gd name="T16" fmla="*/ 0 60000 65536"/>
                <a:gd name="T17" fmla="*/ 0 60000 65536"/>
                <a:gd name="T18" fmla="*/ 0 w 113"/>
                <a:gd name="T19" fmla="*/ 0 h 453"/>
                <a:gd name="T20" fmla="*/ 113 w 113"/>
                <a:gd name="T21" fmla="*/ 453 h 453"/>
              </a:gdLst>
              <a:ahLst/>
              <a:cxnLst>
                <a:cxn ang="T12">
                  <a:pos x="T0" y="T1"/>
                </a:cxn>
                <a:cxn ang="T13">
                  <a:pos x="T2" y="T3"/>
                </a:cxn>
                <a:cxn ang="T14">
                  <a:pos x="T4" y="T5"/>
                </a:cxn>
                <a:cxn ang="T15">
                  <a:pos x="T6" y="T7"/>
                </a:cxn>
                <a:cxn ang="T16">
                  <a:pos x="T8" y="T9"/>
                </a:cxn>
                <a:cxn ang="T17">
                  <a:pos x="T10" y="T11"/>
                </a:cxn>
              </a:cxnLst>
              <a:rect l="T18" t="T19" r="T20" b="T21"/>
              <a:pathLst>
                <a:path w="113" h="453">
                  <a:moveTo>
                    <a:pt x="57" y="0"/>
                  </a:moveTo>
                  <a:lnTo>
                    <a:pt x="57" y="453"/>
                  </a:lnTo>
                  <a:lnTo>
                    <a:pt x="0" y="414"/>
                  </a:lnTo>
                  <a:lnTo>
                    <a:pt x="57" y="0"/>
                  </a:lnTo>
                  <a:lnTo>
                    <a:pt x="113" y="414"/>
                  </a:lnTo>
                  <a:lnTo>
                    <a:pt x="57" y="453"/>
                  </a:lnTo>
                </a:path>
              </a:pathLst>
            </a:custGeom>
            <a:noFill/>
            <a:ln w="19050">
              <a:solidFill>
                <a:srgbClr val="000000"/>
              </a:solidFill>
              <a:round/>
              <a:headEnd/>
              <a:tailEnd/>
            </a:ln>
          </p:spPr>
          <p:txBody>
            <a:bodyPr/>
            <a:lstStyle/>
            <a:p>
              <a:endParaRPr lang="zh-CN" altLang="en-US" sz="1200"/>
            </a:p>
          </p:txBody>
        </p:sp>
        <p:sp>
          <p:nvSpPr>
            <p:cNvPr id="26879" name="Freeform 96"/>
            <p:cNvSpPr>
              <a:spLocks/>
            </p:cNvSpPr>
            <p:nvPr/>
          </p:nvSpPr>
          <p:spPr bwMode="auto">
            <a:xfrm>
              <a:off x="1898" y="2928"/>
              <a:ext cx="27" cy="9"/>
            </a:xfrm>
            <a:custGeom>
              <a:avLst/>
              <a:gdLst>
                <a:gd name="T0" fmla="*/ 0 w 27"/>
                <a:gd name="T1" fmla="*/ 0 h 9"/>
                <a:gd name="T2" fmla="*/ 13 w 27"/>
                <a:gd name="T3" fmla="*/ 9 h 9"/>
                <a:gd name="T4" fmla="*/ 27 w 27"/>
                <a:gd name="T5" fmla="*/ 0 h 9"/>
                <a:gd name="T6" fmla="*/ 0 60000 65536"/>
                <a:gd name="T7" fmla="*/ 0 60000 65536"/>
                <a:gd name="T8" fmla="*/ 0 60000 65536"/>
                <a:gd name="T9" fmla="*/ 0 w 27"/>
                <a:gd name="T10" fmla="*/ 0 h 9"/>
                <a:gd name="T11" fmla="*/ 27 w 27"/>
                <a:gd name="T12" fmla="*/ 9 h 9"/>
              </a:gdLst>
              <a:ahLst/>
              <a:cxnLst>
                <a:cxn ang="T6">
                  <a:pos x="T0" y="T1"/>
                </a:cxn>
                <a:cxn ang="T7">
                  <a:pos x="T2" y="T3"/>
                </a:cxn>
                <a:cxn ang="T8">
                  <a:pos x="T4" y="T5"/>
                </a:cxn>
              </a:cxnLst>
              <a:rect l="T9" t="T10" r="T11" b="T12"/>
              <a:pathLst>
                <a:path w="27" h="9">
                  <a:moveTo>
                    <a:pt x="0" y="0"/>
                  </a:moveTo>
                  <a:lnTo>
                    <a:pt x="13" y="9"/>
                  </a:lnTo>
                  <a:lnTo>
                    <a:pt x="27" y="0"/>
                  </a:lnTo>
                </a:path>
              </a:pathLst>
            </a:custGeom>
            <a:noFill/>
            <a:ln w="19050">
              <a:solidFill>
                <a:srgbClr val="000000"/>
              </a:solidFill>
              <a:round/>
              <a:headEnd/>
              <a:tailEnd/>
            </a:ln>
          </p:spPr>
          <p:txBody>
            <a:bodyPr/>
            <a:lstStyle/>
            <a:p>
              <a:endParaRPr lang="zh-CN" altLang="en-US" sz="1200"/>
            </a:p>
          </p:txBody>
        </p:sp>
        <p:sp>
          <p:nvSpPr>
            <p:cNvPr id="26880" name="Freeform 97"/>
            <p:cNvSpPr>
              <a:spLocks/>
            </p:cNvSpPr>
            <p:nvPr/>
          </p:nvSpPr>
          <p:spPr bwMode="auto">
            <a:xfrm>
              <a:off x="1892" y="2962"/>
              <a:ext cx="39" cy="14"/>
            </a:xfrm>
            <a:custGeom>
              <a:avLst/>
              <a:gdLst>
                <a:gd name="T0" fmla="*/ 0 w 39"/>
                <a:gd name="T1" fmla="*/ 0 h 14"/>
                <a:gd name="T2" fmla="*/ 19 w 39"/>
                <a:gd name="T3" fmla="*/ 14 h 14"/>
                <a:gd name="T4" fmla="*/ 39 w 39"/>
                <a:gd name="T5" fmla="*/ 0 h 14"/>
                <a:gd name="T6" fmla="*/ 0 60000 65536"/>
                <a:gd name="T7" fmla="*/ 0 60000 65536"/>
                <a:gd name="T8" fmla="*/ 0 60000 65536"/>
                <a:gd name="T9" fmla="*/ 0 w 39"/>
                <a:gd name="T10" fmla="*/ 0 h 14"/>
                <a:gd name="T11" fmla="*/ 39 w 39"/>
                <a:gd name="T12" fmla="*/ 14 h 14"/>
              </a:gdLst>
              <a:ahLst/>
              <a:cxnLst>
                <a:cxn ang="T6">
                  <a:pos x="T0" y="T1"/>
                </a:cxn>
                <a:cxn ang="T7">
                  <a:pos x="T2" y="T3"/>
                </a:cxn>
                <a:cxn ang="T8">
                  <a:pos x="T4" y="T5"/>
                </a:cxn>
              </a:cxnLst>
              <a:rect l="T9" t="T10" r="T11" b="T12"/>
              <a:pathLst>
                <a:path w="39" h="14">
                  <a:moveTo>
                    <a:pt x="0" y="0"/>
                  </a:moveTo>
                  <a:lnTo>
                    <a:pt x="19" y="14"/>
                  </a:lnTo>
                  <a:lnTo>
                    <a:pt x="39" y="0"/>
                  </a:lnTo>
                </a:path>
              </a:pathLst>
            </a:custGeom>
            <a:noFill/>
            <a:ln w="19050">
              <a:solidFill>
                <a:srgbClr val="000000"/>
              </a:solidFill>
              <a:round/>
              <a:headEnd/>
              <a:tailEnd/>
            </a:ln>
          </p:spPr>
          <p:txBody>
            <a:bodyPr/>
            <a:lstStyle/>
            <a:p>
              <a:endParaRPr lang="zh-CN" altLang="en-US" sz="1200"/>
            </a:p>
          </p:txBody>
        </p:sp>
        <p:sp>
          <p:nvSpPr>
            <p:cNvPr id="26881" name="Freeform 98"/>
            <p:cNvSpPr>
              <a:spLocks/>
            </p:cNvSpPr>
            <p:nvPr/>
          </p:nvSpPr>
          <p:spPr bwMode="auto">
            <a:xfrm>
              <a:off x="1888" y="2997"/>
              <a:ext cx="47" cy="15"/>
            </a:xfrm>
            <a:custGeom>
              <a:avLst/>
              <a:gdLst>
                <a:gd name="T0" fmla="*/ 0 w 47"/>
                <a:gd name="T1" fmla="*/ 0 h 15"/>
                <a:gd name="T2" fmla="*/ 23 w 47"/>
                <a:gd name="T3" fmla="*/ 15 h 15"/>
                <a:gd name="T4" fmla="*/ 47 w 47"/>
                <a:gd name="T5" fmla="*/ 0 h 15"/>
                <a:gd name="T6" fmla="*/ 0 60000 65536"/>
                <a:gd name="T7" fmla="*/ 0 60000 65536"/>
                <a:gd name="T8" fmla="*/ 0 60000 65536"/>
                <a:gd name="T9" fmla="*/ 0 w 47"/>
                <a:gd name="T10" fmla="*/ 0 h 15"/>
                <a:gd name="T11" fmla="*/ 47 w 47"/>
                <a:gd name="T12" fmla="*/ 15 h 15"/>
              </a:gdLst>
              <a:ahLst/>
              <a:cxnLst>
                <a:cxn ang="T6">
                  <a:pos x="T0" y="T1"/>
                </a:cxn>
                <a:cxn ang="T7">
                  <a:pos x="T2" y="T3"/>
                </a:cxn>
                <a:cxn ang="T8">
                  <a:pos x="T4" y="T5"/>
                </a:cxn>
              </a:cxnLst>
              <a:rect l="T9" t="T10" r="T11" b="T12"/>
              <a:pathLst>
                <a:path w="47" h="15">
                  <a:moveTo>
                    <a:pt x="0" y="0"/>
                  </a:moveTo>
                  <a:lnTo>
                    <a:pt x="23" y="15"/>
                  </a:lnTo>
                  <a:lnTo>
                    <a:pt x="47" y="0"/>
                  </a:lnTo>
                </a:path>
              </a:pathLst>
            </a:custGeom>
            <a:noFill/>
            <a:ln w="19050">
              <a:solidFill>
                <a:srgbClr val="000000"/>
              </a:solidFill>
              <a:round/>
              <a:headEnd/>
              <a:tailEnd/>
            </a:ln>
          </p:spPr>
          <p:txBody>
            <a:bodyPr/>
            <a:lstStyle/>
            <a:p>
              <a:endParaRPr lang="zh-CN" altLang="en-US" sz="1200"/>
            </a:p>
          </p:txBody>
        </p:sp>
        <p:sp>
          <p:nvSpPr>
            <p:cNvPr id="26882" name="Freeform 99"/>
            <p:cNvSpPr>
              <a:spLocks/>
            </p:cNvSpPr>
            <p:nvPr/>
          </p:nvSpPr>
          <p:spPr bwMode="auto">
            <a:xfrm>
              <a:off x="1883" y="3031"/>
              <a:ext cx="57" cy="19"/>
            </a:xfrm>
            <a:custGeom>
              <a:avLst/>
              <a:gdLst>
                <a:gd name="T0" fmla="*/ 0 w 57"/>
                <a:gd name="T1" fmla="*/ 0 h 19"/>
                <a:gd name="T2" fmla="*/ 28 w 57"/>
                <a:gd name="T3" fmla="*/ 19 h 19"/>
                <a:gd name="T4" fmla="*/ 57 w 57"/>
                <a:gd name="T5" fmla="*/ 0 h 19"/>
                <a:gd name="T6" fmla="*/ 0 60000 65536"/>
                <a:gd name="T7" fmla="*/ 0 60000 65536"/>
                <a:gd name="T8" fmla="*/ 0 60000 65536"/>
                <a:gd name="T9" fmla="*/ 0 w 57"/>
                <a:gd name="T10" fmla="*/ 0 h 19"/>
                <a:gd name="T11" fmla="*/ 57 w 57"/>
                <a:gd name="T12" fmla="*/ 19 h 19"/>
              </a:gdLst>
              <a:ahLst/>
              <a:cxnLst>
                <a:cxn ang="T6">
                  <a:pos x="T0" y="T1"/>
                </a:cxn>
                <a:cxn ang="T7">
                  <a:pos x="T2" y="T3"/>
                </a:cxn>
                <a:cxn ang="T8">
                  <a:pos x="T4" y="T5"/>
                </a:cxn>
              </a:cxnLst>
              <a:rect l="T9" t="T10" r="T11" b="T12"/>
              <a:pathLst>
                <a:path w="57" h="19">
                  <a:moveTo>
                    <a:pt x="0" y="0"/>
                  </a:moveTo>
                  <a:lnTo>
                    <a:pt x="28" y="19"/>
                  </a:lnTo>
                  <a:lnTo>
                    <a:pt x="57" y="0"/>
                  </a:lnTo>
                </a:path>
              </a:pathLst>
            </a:custGeom>
            <a:noFill/>
            <a:ln w="19050">
              <a:solidFill>
                <a:srgbClr val="000000"/>
              </a:solidFill>
              <a:round/>
              <a:headEnd/>
              <a:tailEnd/>
            </a:ln>
          </p:spPr>
          <p:txBody>
            <a:bodyPr/>
            <a:lstStyle/>
            <a:p>
              <a:endParaRPr lang="zh-CN" altLang="en-US" sz="1200"/>
            </a:p>
          </p:txBody>
        </p:sp>
        <p:sp>
          <p:nvSpPr>
            <p:cNvPr id="26883" name="Freeform 100"/>
            <p:cNvSpPr>
              <a:spLocks/>
            </p:cNvSpPr>
            <p:nvPr/>
          </p:nvSpPr>
          <p:spPr bwMode="auto">
            <a:xfrm>
              <a:off x="1879" y="3066"/>
              <a:ext cx="65" cy="23"/>
            </a:xfrm>
            <a:custGeom>
              <a:avLst/>
              <a:gdLst>
                <a:gd name="T0" fmla="*/ 0 w 65"/>
                <a:gd name="T1" fmla="*/ 0 h 23"/>
                <a:gd name="T2" fmla="*/ 32 w 65"/>
                <a:gd name="T3" fmla="*/ 23 h 23"/>
                <a:gd name="T4" fmla="*/ 65 w 65"/>
                <a:gd name="T5" fmla="*/ 0 h 23"/>
                <a:gd name="T6" fmla="*/ 0 60000 65536"/>
                <a:gd name="T7" fmla="*/ 0 60000 65536"/>
                <a:gd name="T8" fmla="*/ 0 60000 65536"/>
                <a:gd name="T9" fmla="*/ 0 w 65"/>
                <a:gd name="T10" fmla="*/ 0 h 23"/>
                <a:gd name="T11" fmla="*/ 65 w 65"/>
                <a:gd name="T12" fmla="*/ 23 h 23"/>
              </a:gdLst>
              <a:ahLst/>
              <a:cxnLst>
                <a:cxn ang="T6">
                  <a:pos x="T0" y="T1"/>
                </a:cxn>
                <a:cxn ang="T7">
                  <a:pos x="T2" y="T3"/>
                </a:cxn>
                <a:cxn ang="T8">
                  <a:pos x="T4" y="T5"/>
                </a:cxn>
              </a:cxnLst>
              <a:rect l="T9" t="T10" r="T11" b="T12"/>
              <a:pathLst>
                <a:path w="65" h="23">
                  <a:moveTo>
                    <a:pt x="0" y="0"/>
                  </a:moveTo>
                  <a:lnTo>
                    <a:pt x="32" y="23"/>
                  </a:lnTo>
                  <a:lnTo>
                    <a:pt x="65" y="0"/>
                  </a:lnTo>
                </a:path>
              </a:pathLst>
            </a:custGeom>
            <a:noFill/>
            <a:ln w="19050">
              <a:solidFill>
                <a:srgbClr val="000000"/>
              </a:solidFill>
              <a:round/>
              <a:headEnd/>
              <a:tailEnd/>
            </a:ln>
          </p:spPr>
          <p:txBody>
            <a:bodyPr/>
            <a:lstStyle/>
            <a:p>
              <a:endParaRPr lang="zh-CN" altLang="en-US" sz="1200"/>
            </a:p>
          </p:txBody>
        </p:sp>
        <p:sp>
          <p:nvSpPr>
            <p:cNvPr id="26884" name="Freeform 101"/>
            <p:cNvSpPr>
              <a:spLocks/>
            </p:cNvSpPr>
            <p:nvPr/>
          </p:nvSpPr>
          <p:spPr bwMode="auto">
            <a:xfrm>
              <a:off x="1873" y="3100"/>
              <a:ext cx="75" cy="25"/>
            </a:xfrm>
            <a:custGeom>
              <a:avLst/>
              <a:gdLst>
                <a:gd name="T0" fmla="*/ 0 w 75"/>
                <a:gd name="T1" fmla="*/ 0 h 25"/>
                <a:gd name="T2" fmla="*/ 38 w 75"/>
                <a:gd name="T3" fmla="*/ 25 h 25"/>
                <a:gd name="T4" fmla="*/ 75 w 75"/>
                <a:gd name="T5" fmla="*/ 0 h 25"/>
                <a:gd name="T6" fmla="*/ 0 60000 65536"/>
                <a:gd name="T7" fmla="*/ 0 60000 65536"/>
                <a:gd name="T8" fmla="*/ 0 60000 65536"/>
                <a:gd name="T9" fmla="*/ 0 w 75"/>
                <a:gd name="T10" fmla="*/ 0 h 25"/>
                <a:gd name="T11" fmla="*/ 75 w 75"/>
                <a:gd name="T12" fmla="*/ 25 h 25"/>
              </a:gdLst>
              <a:ahLst/>
              <a:cxnLst>
                <a:cxn ang="T6">
                  <a:pos x="T0" y="T1"/>
                </a:cxn>
                <a:cxn ang="T7">
                  <a:pos x="T2" y="T3"/>
                </a:cxn>
                <a:cxn ang="T8">
                  <a:pos x="T4" y="T5"/>
                </a:cxn>
              </a:cxnLst>
              <a:rect l="T9" t="T10" r="T11" b="T12"/>
              <a:pathLst>
                <a:path w="75" h="25">
                  <a:moveTo>
                    <a:pt x="0" y="0"/>
                  </a:moveTo>
                  <a:lnTo>
                    <a:pt x="38" y="25"/>
                  </a:lnTo>
                  <a:lnTo>
                    <a:pt x="75" y="0"/>
                  </a:lnTo>
                </a:path>
              </a:pathLst>
            </a:custGeom>
            <a:noFill/>
            <a:ln w="19050">
              <a:solidFill>
                <a:srgbClr val="000000"/>
              </a:solidFill>
              <a:round/>
              <a:headEnd/>
              <a:tailEnd/>
            </a:ln>
          </p:spPr>
          <p:txBody>
            <a:bodyPr/>
            <a:lstStyle/>
            <a:p>
              <a:endParaRPr lang="zh-CN" altLang="en-US" sz="1200"/>
            </a:p>
          </p:txBody>
        </p:sp>
        <p:sp>
          <p:nvSpPr>
            <p:cNvPr id="26885" name="Freeform 102"/>
            <p:cNvSpPr>
              <a:spLocks/>
            </p:cNvSpPr>
            <p:nvPr/>
          </p:nvSpPr>
          <p:spPr bwMode="auto">
            <a:xfrm>
              <a:off x="1869" y="3135"/>
              <a:ext cx="85" cy="29"/>
            </a:xfrm>
            <a:custGeom>
              <a:avLst/>
              <a:gdLst>
                <a:gd name="T0" fmla="*/ 0 w 85"/>
                <a:gd name="T1" fmla="*/ 0 h 29"/>
                <a:gd name="T2" fmla="*/ 42 w 85"/>
                <a:gd name="T3" fmla="*/ 29 h 29"/>
                <a:gd name="T4" fmla="*/ 85 w 85"/>
                <a:gd name="T5" fmla="*/ 0 h 29"/>
                <a:gd name="T6" fmla="*/ 0 60000 65536"/>
                <a:gd name="T7" fmla="*/ 0 60000 65536"/>
                <a:gd name="T8" fmla="*/ 0 60000 65536"/>
                <a:gd name="T9" fmla="*/ 0 w 85"/>
                <a:gd name="T10" fmla="*/ 0 h 29"/>
                <a:gd name="T11" fmla="*/ 85 w 85"/>
                <a:gd name="T12" fmla="*/ 29 h 29"/>
              </a:gdLst>
              <a:ahLst/>
              <a:cxnLst>
                <a:cxn ang="T6">
                  <a:pos x="T0" y="T1"/>
                </a:cxn>
                <a:cxn ang="T7">
                  <a:pos x="T2" y="T3"/>
                </a:cxn>
                <a:cxn ang="T8">
                  <a:pos x="T4" y="T5"/>
                </a:cxn>
              </a:cxnLst>
              <a:rect l="T9" t="T10" r="T11" b="T12"/>
              <a:pathLst>
                <a:path w="85" h="29">
                  <a:moveTo>
                    <a:pt x="0" y="0"/>
                  </a:moveTo>
                  <a:lnTo>
                    <a:pt x="42" y="29"/>
                  </a:lnTo>
                  <a:lnTo>
                    <a:pt x="85" y="0"/>
                  </a:lnTo>
                </a:path>
              </a:pathLst>
            </a:custGeom>
            <a:noFill/>
            <a:ln w="19050">
              <a:solidFill>
                <a:srgbClr val="000000"/>
              </a:solidFill>
              <a:round/>
              <a:headEnd/>
              <a:tailEnd/>
            </a:ln>
          </p:spPr>
          <p:txBody>
            <a:bodyPr/>
            <a:lstStyle/>
            <a:p>
              <a:endParaRPr lang="zh-CN" altLang="en-US" sz="1200"/>
            </a:p>
          </p:txBody>
        </p:sp>
        <p:sp>
          <p:nvSpPr>
            <p:cNvPr id="26886" name="Freeform 103"/>
            <p:cNvSpPr>
              <a:spLocks/>
            </p:cNvSpPr>
            <p:nvPr/>
          </p:nvSpPr>
          <p:spPr bwMode="auto">
            <a:xfrm>
              <a:off x="1863" y="3169"/>
              <a:ext cx="97" cy="33"/>
            </a:xfrm>
            <a:custGeom>
              <a:avLst/>
              <a:gdLst>
                <a:gd name="T0" fmla="*/ 0 w 97"/>
                <a:gd name="T1" fmla="*/ 0 h 33"/>
                <a:gd name="T2" fmla="*/ 48 w 97"/>
                <a:gd name="T3" fmla="*/ 33 h 33"/>
                <a:gd name="T4" fmla="*/ 97 w 97"/>
                <a:gd name="T5" fmla="*/ 0 h 33"/>
                <a:gd name="T6" fmla="*/ 0 60000 65536"/>
                <a:gd name="T7" fmla="*/ 0 60000 65536"/>
                <a:gd name="T8" fmla="*/ 0 60000 65536"/>
                <a:gd name="T9" fmla="*/ 0 w 97"/>
                <a:gd name="T10" fmla="*/ 0 h 33"/>
                <a:gd name="T11" fmla="*/ 97 w 97"/>
                <a:gd name="T12" fmla="*/ 33 h 33"/>
              </a:gdLst>
              <a:ahLst/>
              <a:cxnLst>
                <a:cxn ang="T6">
                  <a:pos x="T0" y="T1"/>
                </a:cxn>
                <a:cxn ang="T7">
                  <a:pos x="T2" y="T3"/>
                </a:cxn>
                <a:cxn ang="T8">
                  <a:pos x="T4" y="T5"/>
                </a:cxn>
              </a:cxnLst>
              <a:rect l="T9" t="T10" r="T11" b="T12"/>
              <a:pathLst>
                <a:path w="97" h="33">
                  <a:moveTo>
                    <a:pt x="0" y="0"/>
                  </a:moveTo>
                  <a:lnTo>
                    <a:pt x="48" y="33"/>
                  </a:lnTo>
                  <a:lnTo>
                    <a:pt x="97" y="0"/>
                  </a:lnTo>
                </a:path>
              </a:pathLst>
            </a:custGeom>
            <a:noFill/>
            <a:ln w="19050">
              <a:solidFill>
                <a:srgbClr val="000000"/>
              </a:solidFill>
              <a:round/>
              <a:headEnd/>
              <a:tailEnd/>
            </a:ln>
          </p:spPr>
          <p:txBody>
            <a:bodyPr/>
            <a:lstStyle/>
            <a:p>
              <a:endParaRPr lang="zh-CN" altLang="en-US" sz="1200"/>
            </a:p>
          </p:txBody>
        </p:sp>
        <p:sp>
          <p:nvSpPr>
            <p:cNvPr id="26887" name="Freeform 104"/>
            <p:cNvSpPr>
              <a:spLocks/>
            </p:cNvSpPr>
            <p:nvPr/>
          </p:nvSpPr>
          <p:spPr bwMode="auto">
            <a:xfrm>
              <a:off x="1859" y="3204"/>
              <a:ext cx="104" cy="34"/>
            </a:xfrm>
            <a:custGeom>
              <a:avLst/>
              <a:gdLst>
                <a:gd name="T0" fmla="*/ 0 w 104"/>
                <a:gd name="T1" fmla="*/ 0 h 34"/>
                <a:gd name="T2" fmla="*/ 52 w 104"/>
                <a:gd name="T3" fmla="*/ 34 h 34"/>
                <a:gd name="T4" fmla="*/ 104 w 104"/>
                <a:gd name="T5" fmla="*/ 0 h 34"/>
                <a:gd name="T6" fmla="*/ 0 60000 65536"/>
                <a:gd name="T7" fmla="*/ 0 60000 65536"/>
                <a:gd name="T8" fmla="*/ 0 60000 65536"/>
                <a:gd name="T9" fmla="*/ 0 w 104"/>
                <a:gd name="T10" fmla="*/ 0 h 34"/>
                <a:gd name="T11" fmla="*/ 104 w 104"/>
                <a:gd name="T12" fmla="*/ 34 h 34"/>
              </a:gdLst>
              <a:ahLst/>
              <a:cxnLst>
                <a:cxn ang="T6">
                  <a:pos x="T0" y="T1"/>
                </a:cxn>
                <a:cxn ang="T7">
                  <a:pos x="T2" y="T3"/>
                </a:cxn>
                <a:cxn ang="T8">
                  <a:pos x="T4" y="T5"/>
                </a:cxn>
              </a:cxnLst>
              <a:rect l="T9" t="T10" r="T11" b="T12"/>
              <a:pathLst>
                <a:path w="104" h="34">
                  <a:moveTo>
                    <a:pt x="0" y="0"/>
                  </a:moveTo>
                  <a:lnTo>
                    <a:pt x="52" y="34"/>
                  </a:lnTo>
                  <a:lnTo>
                    <a:pt x="104" y="0"/>
                  </a:lnTo>
                </a:path>
              </a:pathLst>
            </a:custGeom>
            <a:noFill/>
            <a:ln w="19050">
              <a:solidFill>
                <a:srgbClr val="000000"/>
              </a:solidFill>
              <a:round/>
              <a:headEnd/>
              <a:tailEnd/>
            </a:ln>
          </p:spPr>
          <p:txBody>
            <a:bodyPr/>
            <a:lstStyle/>
            <a:p>
              <a:endParaRPr lang="zh-CN" altLang="en-US" sz="1200"/>
            </a:p>
          </p:txBody>
        </p:sp>
        <p:sp>
          <p:nvSpPr>
            <p:cNvPr id="26888" name="Freeform 105"/>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path>
              </a:pathLst>
            </a:custGeom>
            <a:noFill/>
            <a:ln w="19050">
              <a:solidFill>
                <a:srgbClr val="000000"/>
              </a:solidFill>
              <a:round/>
              <a:headEnd/>
              <a:tailEnd/>
            </a:ln>
          </p:spPr>
          <p:txBody>
            <a:bodyPr/>
            <a:lstStyle/>
            <a:p>
              <a:endParaRPr lang="zh-CN" altLang="en-US" sz="1200"/>
            </a:p>
          </p:txBody>
        </p:sp>
        <p:sp>
          <p:nvSpPr>
            <p:cNvPr id="26889" name="Freeform 106"/>
            <p:cNvSpPr>
              <a:spLocks/>
            </p:cNvSpPr>
            <p:nvPr/>
          </p:nvSpPr>
          <p:spPr bwMode="auto">
            <a:xfrm>
              <a:off x="1854" y="2805"/>
              <a:ext cx="44" cy="19"/>
            </a:xfrm>
            <a:custGeom>
              <a:avLst/>
              <a:gdLst>
                <a:gd name="T0" fmla="*/ 44 w 44"/>
                <a:gd name="T1" fmla="*/ 19 h 19"/>
                <a:gd name="T2" fmla="*/ 15 w 44"/>
                <a:gd name="T3" fmla="*/ 15 h 19"/>
                <a:gd name="T4" fmla="*/ 29 w 44"/>
                <a:gd name="T5" fmla="*/ 2 h 19"/>
                <a:gd name="T6" fmla="*/ 0 w 44"/>
                <a:gd name="T7" fmla="*/ 0 h 19"/>
                <a:gd name="T8" fmla="*/ 0 60000 65536"/>
                <a:gd name="T9" fmla="*/ 0 60000 65536"/>
                <a:gd name="T10" fmla="*/ 0 60000 65536"/>
                <a:gd name="T11" fmla="*/ 0 60000 65536"/>
                <a:gd name="T12" fmla="*/ 0 w 44"/>
                <a:gd name="T13" fmla="*/ 0 h 19"/>
                <a:gd name="T14" fmla="*/ 44 w 44"/>
                <a:gd name="T15" fmla="*/ 19 h 19"/>
              </a:gdLst>
              <a:ahLst/>
              <a:cxnLst>
                <a:cxn ang="T8">
                  <a:pos x="T0" y="T1"/>
                </a:cxn>
                <a:cxn ang="T9">
                  <a:pos x="T2" y="T3"/>
                </a:cxn>
                <a:cxn ang="T10">
                  <a:pos x="T4" y="T5"/>
                </a:cxn>
                <a:cxn ang="T11">
                  <a:pos x="T6" y="T7"/>
                </a:cxn>
              </a:cxnLst>
              <a:rect l="T12" t="T13" r="T14" b="T15"/>
              <a:pathLst>
                <a:path w="44" h="19">
                  <a:moveTo>
                    <a:pt x="44" y="19"/>
                  </a:moveTo>
                  <a:lnTo>
                    <a:pt x="15" y="15"/>
                  </a:lnTo>
                  <a:lnTo>
                    <a:pt x="29" y="2"/>
                  </a:lnTo>
                  <a:lnTo>
                    <a:pt x="0" y="0"/>
                  </a:lnTo>
                </a:path>
              </a:pathLst>
            </a:custGeom>
            <a:noFill/>
            <a:ln w="19050">
              <a:solidFill>
                <a:srgbClr val="000000"/>
              </a:solidFill>
              <a:round/>
              <a:headEnd/>
              <a:tailEnd/>
            </a:ln>
          </p:spPr>
          <p:txBody>
            <a:bodyPr/>
            <a:lstStyle/>
            <a:p>
              <a:endParaRPr lang="zh-CN" altLang="en-US" sz="1200"/>
            </a:p>
          </p:txBody>
        </p:sp>
        <p:sp>
          <p:nvSpPr>
            <p:cNvPr id="26890" name="Freeform 107"/>
            <p:cNvSpPr>
              <a:spLocks/>
            </p:cNvSpPr>
            <p:nvPr/>
          </p:nvSpPr>
          <p:spPr bwMode="auto">
            <a:xfrm>
              <a:off x="1919" y="2803"/>
              <a:ext cx="48" cy="23"/>
            </a:xfrm>
            <a:custGeom>
              <a:avLst/>
              <a:gdLst>
                <a:gd name="T0" fmla="*/ 48 w 48"/>
                <a:gd name="T1" fmla="*/ 2 h 23"/>
                <a:gd name="T2" fmla="*/ 19 w 48"/>
                <a:gd name="T3" fmla="*/ 23 h 23"/>
                <a:gd name="T4" fmla="*/ 29 w 48"/>
                <a:gd name="T5" fmla="*/ 0 h 23"/>
                <a:gd name="T6" fmla="*/ 0 w 48"/>
                <a:gd name="T7" fmla="*/ 21 h 23"/>
                <a:gd name="T8" fmla="*/ 0 60000 65536"/>
                <a:gd name="T9" fmla="*/ 0 60000 65536"/>
                <a:gd name="T10" fmla="*/ 0 60000 65536"/>
                <a:gd name="T11" fmla="*/ 0 60000 65536"/>
                <a:gd name="T12" fmla="*/ 0 w 48"/>
                <a:gd name="T13" fmla="*/ 0 h 23"/>
                <a:gd name="T14" fmla="*/ 48 w 48"/>
                <a:gd name="T15" fmla="*/ 23 h 23"/>
              </a:gdLst>
              <a:ahLst/>
              <a:cxnLst>
                <a:cxn ang="T8">
                  <a:pos x="T0" y="T1"/>
                </a:cxn>
                <a:cxn ang="T9">
                  <a:pos x="T2" y="T3"/>
                </a:cxn>
                <a:cxn ang="T10">
                  <a:pos x="T4" y="T5"/>
                </a:cxn>
                <a:cxn ang="T11">
                  <a:pos x="T6" y="T7"/>
                </a:cxn>
              </a:cxnLst>
              <a:rect l="T12" t="T13" r="T14" b="T15"/>
              <a:pathLst>
                <a:path w="48" h="23">
                  <a:moveTo>
                    <a:pt x="48" y="2"/>
                  </a:moveTo>
                  <a:lnTo>
                    <a:pt x="19" y="23"/>
                  </a:lnTo>
                  <a:lnTo>
                    <a:pt x="29" y="0"/>
                  </a:lnTo>
                  <a:lnTo>
                    <a:pt x="0" y="21"/>
                  </a:lnTo>
                </a:path>
              </a:pathLst>
            </a:custGeom>
            <a:noFill/>
            <a:ln w="19050">
              <a:solidFill>
                <a:srgbClr val="000000"/>
              </a:solidFill>
              <a:round/>
              <a:headEnd/>
              <a:tailEnd/>
            </a:ln>
          </p:spPr>
          <p:txBody>
            <a:bodyPr/>
            <a:lstStyle/>
            <a:p>
              <a:endParaRPr lang="zh-CN" altLang="en-US" sz="1200"/>
            </a:p>
          </p:txBody>
        </p:sp>
        <p:sp>
          <p:nvSpPr>
            <p:cNvPr id="26891" name="Freeform 108"/>
            <p:cNvSpPr>
              <a:spLocks/>
            </p:cNvSpPr>
            <p:nvPr/>
          </p:nvSpPr>
          <p:spPr bwMode="auto">
            <a:xfrm>
              <a:off x="1904" y="2738"/>
              <a:ext cx="15" cy="76"/>
            </a:xfrm>
            <a:custGeom>
              <a:avLst/>
              <a:gdLst>
                <a:gd name="T0" fmla="*/ 7 w 15"/>
                <a:gd name="T1" fmla="*/ 76 h 76"/>
                <a:gd name="T2" fmla="*/ 0 w 15"/>
                <a:gd name="T3" fmla="*/ 28 h 76"/>
                <a:gd name="T4" fmla="*/ 15 w 15"/>
                <a:gd name="T5" fmla="*/ 48 h 76"/>
                <a:gd name="T6" fmla="*/ 7 w 15"/>
                <a:gd name="T7" fmla="*/ 0 h 76"/>
                <a:gd name="T8" fmla="*/ 0 60000 65536"/>
                <a:gd name="T9" fmla="*/ 0 60000 65536"/>
                <a:gd name="T10" fmla="*/ 0 60000 65536"/>
                <a:gd name="T11" fmla="*/ 0 60000 65536"/>
                <a:gd name="T12" fmla="*/ 0 w 15"/>
                <a:gd name="T13" fmla="*/ 0 h 76"/>
                <a:gd name="T14" fmla="*/ 15 w 15"/>
                <a:gd name="T15" fmla="*/ 76 h 76"/>
              </a:gdLst>
              <a:ahLst/>
              <a:cxnLst>
                <a:cxn ang="T8">
                  <a:pos x="T0" y="T1"/>
                </a:cxn>
                <a:cxn ang="T9">
                  <a:pos x="T2" y="T3"/>
                </a:cxn>
                <a:cxn ang="T10">
                  <a:pos x="T4" y="T5"/>
                </a:cxn>
                <a:cxn ang="T11">
                  <a:pos x="T6" y="T7"/>
                </a:cxn>
              </a:cxnLst>
              <a:rect l="T12" t="T13" r="T14" b="T15"/>
              <a:pathLst>
                <a:path w="15" h="76">
                  <a:moveTo>
                    <a:pt x="7" y="76"/>
                  </a:moveTo>
                  <a:lnTo>
                    <a:pt x="0" y="28"/>
                  </a:lnTo>
                  <a:lnTo>
                    <a:pt x="15" y="48"/>
                  </a:lnTo>
                  <a:lnTo>
                    <a:pt x="7" y="0"/>
                  </a:lnTo>
                </a:path>
              </a:pathLst>
            </a:custGeom>
            <a:noFill/>
            <a:ln w="19050">
              <a:solidFill>
                <a:srgbClr val="000000"/>
              </a:solidFill>
              <a:round/>
              <a:headEnd/>
              <a:tailEnd/>
            </a:ln>
          </p:spPr>
          <p:txBody>
            <a:bodyPr/>
            <a:lstStyle/>
            <a:p>
              <a:endParaRPr lang="zh-CN" altLang="en-US" sz="1200"/>
            </a:p>
          </p:txBody>
        </p:sp>
      </p:grpSp>
      <p:sp>
        <p:nvSpPr>
          <p:cNvPr id="26861" name="Line 31"/>
          <p:cNvSpPr>
            <a:spLocks noChangeShapeType="1"/>
          </p:cNvSpPr>
          <p:nvPr/>
        </p:nvSpPr>
        <p:spPr bwMode="auto">
          <a:xfrm>
            <a:off x="5475288" y="4978400"/>
            <a:ext cx="725487" cy="95250"/>
          </a:xfrm>
          <a:prstGeom prst="line">
            <a:avLst/>
          </a:prstGeom>
          <a:noFill/>
          <a:ln w="9525">
            <a:solidFill>
              <a:srgbClr val="008000"/>
            </a:solidFill>
            <a:round/>
            <a:headEnd type="triangle" w="med" len="med"/>
            <a:tailEnd type="triangle" w="med" len="med"/>
          </a:ln>
        </p:spPr>
        <p:txBody>
          <a:bodyPr/>
          <a:lstStyle/>
          <a:p>
            <a:endParaRPr lang="zh-CN" altLang="en-US" sz="1200"/>
          </a:p>
        </p:txBody>
      </p:sp>
      <p:sp>
        <p:nvSpPr>
          <p:cNvPr id="26862" name="Text Box 33"/>
          <p:cNvSpPr txBox="1">
            <a:spLocks noChangeArrowheads="1"/>
          </p:cNvSpPr>
          <p:nvPr/>
        </p:nvSpPr>
        <p:spPr bwMode="auto">
          <a:xfrm>
            <a:off x="5568950" y="4727575"/>
            <a:ext cx="1188146" cy="276999"/>
          </a:xfrm>
          <a:prstGeom prst="rect">
            <a:avLst/>
          </a:prstGeom>
          <a:noFill/>
          <a:ln w="9525">
            <a:noFill/>
            <a:miter lim="800000"/>
            <a:headEnd/>
            <a:tailEnd/>
          </a:ln>
        </p:spPr>
        <p:txBody>
          <a:bodyPr wrap="none">
            <a:spAutoFit/>
          </a:bodyPr>
          <a:lstStyle/>
          <a:p>
            <a:r>
              <a:rPr lang="en-US" altLang="zh-CN" sz="1200">
                <a:solidFill>
                  <a:srgbClr val="008000"/>
                </a:solidFill>
              </a:rPr>
              <a:t>Cellular air link</a:t>
            </a:r>
          </a:p>
        </p:txBody>
      </p:sp>
      <p:sp>
        <p:nvSpPr>
          <p:cNvPr id="26863" name="Line 34"/>
          <p:cNvSpPr>
            <a:spLocks noChangeShapeType="1"/>
          </p:cNvSpPr>
          <p:nvPr/>
        </p:nvSpPr>
        <p:spPr bwMode="auto">
          <a:xfrm>
            <a:off x="4492625" y="5070475"/>
            <a:ext cx="144463" cy="287338"/>
          </a:xfrm>
          <a:prstGeom prst="line">
            <a:avLst/>
          </a:prstGeom>
          <a:noFill/>
          <a:ln w="9525">
            <a:solidFill>
              <a:srgbClr val="FF0000"/>
            </a:solidFill>
            <a:round/>
            <a:headEnd type="triangle" w="med" len="med"/>
            <a:tailEnd type="triangle" w="med" len="med"/>
          </a:ln>
        </p:spPr>
        <p:txBody>
          <a:bodyPr/>
          <a:lstStyle/>
          <a:p>
            <a:endParaRPr lang="zh-CN" altLang="en-US" sz="1200"/>
          </a:p>
        </p:txBody>
      </p:sp>
      <p:sp>
        <p:nvSpPr>
          <p:cNvPr id="26864" name="Text Box 35"/>
          <p:cNvSpPr txBox="1">
            <a:spLocks noChangeArrowheads="1"/>
          </p:cNvSpPr>
          <p:nvPr/>
        </p:nvSpPr>
        <p:spPr bwMode="auto">
          <a:xfrm>
            <a:off x="3771900" y="5213350"/>
            <a:ext cx="976549" cy="276999"/>
          </a:xfrm>
          <a:prstGeom prst="rect">
            <a:avLst/>
          </a:prstGeom>
          <a:noFill/>
          <a:ln w="9525">
            <a:noFill/>
            <a:miter lim="800000"/>
            <a:headEnd/>
            <a:tailEnd/>
          </a:ln>
        </p:spPr>
        <p:txBody>
          <a:bodyPr wrap="none">
            <a:spAutoFit/>
          </a:bodyPr>
          <a:lstStyle/>
          <a:p>
            <a:r>
              <a:rPr lang="en-US" altLang="zh-CN" sz="1200">
                <a:solidFill>
                  <a:srgbClr val="FF0000"/>
                </a:solidFill>
              </a:rPr>
              <a:t>D2D air link</a:t>
            </a:r>
          </a:p>
        </p:txBody>
      </p:sp>
      <p:sp>
        <p:nvSpPr>
          <p:cNvPr id="26865" name="Text Box 36"/>
          <p:cNvSpPr txBox="1">
            <a:spLocks noChangeArrowheads="1"/>
          </p:cNvSpPr>
          <p:nvPr/>
        </p:nvSpPr>
        <p:spPr bwMode="auto">
          <a:xfrm>
            <a:off x="5572125" y="5095875"/>
            <a:ext cx="397866" cy="276999"/>
          </a:xfrm>
          <a:prstGeom prst="rect">
            <a:avLst/>
          </a:prstGeom>
          <a:noFill/>
          <a:ln w="9525">
            <a:noFill/>
            <a:miter lim="800000"/>
            <a:headEnd/>
            <a:tailEnd/>
          </a:ln>
        </p:spPr>
        <p:txBody>
          <a:bodyPr wrap="none">
            <a:spAutoFit/>
          </a:bodyPr>
          <a:lstStyle/>
          <a:p>
            <a:r>
              <a:rPr lang="en-US" altLang="zh-CN" sz="1200" b="1"/>
              <a:t>BS</a:t>
            </a:r>
          </a:p>
        </p:txBody>
      </p:sp>
      <p:sp>
        <p:nvSpPr>
          <p:cNvPr id="26866" name="Text Box 37"/>
          <p:cNvSpPr txBox="1">
            <a:spLocks noChangeArrowheads="1"/>
          </p:cNvSpPr>
          <p:nvPr/>
        </p:nvSpPr>
        <p:spPr bwMode="auto">
          <a:xfrm>
            <a:off x="4779963" y="5599113"/>
            <a:ext cx="942694" cy="276999"/>
          </a:xfrm>
          <a:prstGeom prst="rect">
            <a:avLst/>
          </a:prstGeom>
          <a:noFill/>
          <a:ln w="9525">
            <a:noFill/>
            <a:miter lim="800000"/>
            <a:headEnd/>
            <a:tailEnd/>
          </a:ln>
        </p:spPr>
        <p:txBody>
          <a:bodyPr wrap="none">
            <a:spAutoFit/>
          </a:bodyPr>
          <a:lstStyle/>
          <a:p>
            <a:r>
              <a:rPr lang="en-US" altLang="zh-CN" sz="1200" b="1"/>
              <a:t>Terminal 1</a:t>
            </a:r>
          </a:p>
        </p:txBody>
      </p:sp>
      <p:sp>
        <p:nvSpPr>
          <p:cNvPr id="26867" name="Text Box 38"/>
          <p:cNvSpPr txBox="1">
            <a:spLocks noChangeArrowheads="1"/>
          </p:cNvSpPr>
          <p:nvPr/>
        </p:nvSpPr>
        <p:spPr bwMode="auto">
          <a:xfrm>
            <a:off x="3844925" y="4565650"/>
            <a:ext cx="942694" cy="276999"/>
          </a:xfrm>
          <a:prstGeom prst="rect">
            <a:avLst/>
          </a:prstGeom>
          <a:noFill/>
          <a:ln w="9525">
            <a:noFill/>
            <a:miter lim="800000"/>
            <a:headEnd/>
            <a:tailEnd/>
          </a:ln>
        </p:spPr>
        <p:txBody>
          <a:bodyPr wrap="none">
            <a:spAutoFit/>
          </a:bodyPr>
          <a:lstStyle/>
          <a:p>
            <a:r>
              <a:rPr lang="en-US" altLang="zh-CN" sz="1200" b="1"/>
              <a:t>Terminal 2</a:t>
            </a:r>
          </a:p>
        </p:txBody>
      </p:sp>
      <p:sp>
        <p:nvSpPr>
          <p:cNvPr id="26868" name="Text Box 40"/>
          <p:cNvSpPr txBox="1">
            <a:spLocks noChangeArrowheads="1"/>
          </p:cNvSpPr>
          <p:nvPr/>
        </p:nvSpPr>
        <p:spPr bwMode="auto">
          <a:xfrm>
            <a:off x="4516438" y="5900738"/>
            <a:ext cx="3260829" cy="276999"/>
          </a:xfrm>
          <a:prstGeom prst="rect">
            <a:avLst/>
          </a:prstGeom>
          <a:noFill/>
          <a:ln w="9525">
            <a:noFill/>
            <a:miter lim="800000"/>
            <a:headEnd/>
            <a:tailEnd/>
          </a:ln>
        </p:spPr>
        <p:txBody>
          <a:bodyPr wrap="none">
            <a:spAutoFit/>
          </a:bodyPr>
          <a:lstStyle/>
          <a:p>
            <a:r>
              <a:rPr lang="en-US" altLang="zh-CN" sz="1200" dirty="0"/>
              <a:t>Resource reuse between </a:t>
            </a:r>
            <a:r>
              <a:rPr lang="en-US" altLang="zh-CN" sz="1200" dirty="0" smtClean="0"/>
              <a:t>D2D </a:t>
            </a:r>
            <a:r>
              <a:rPr lang="en-US" altLang="zh-CN" sz="1200" dirty="0"/>
              <a:t>&amp; cellular links</a:t>
            </a:r>
          </a:p>
        </p:txBody>
      </p:sp>
      <p:graphicFrame>
        <p:nvGraphicFramePr>
          <p:cNvPr id="26850" name="Object 1250"/>
          <p:cNvGraphicFramePr>
            <a:graphicFrameLocks noChangeAspect="1"/>
          </p:cNvGraphicFramePr>
          <p:nvPr/>
        </p:nvGraphicFramePr>
        <p:xfrm>
          <a:off x="6142038" y="4984750"/>
          <a:ext cx="254000" cy="385763"/>
        </p:xfrm>
        <a:graphic>
          <a:graphicData uri="http://schemas.openxmlformats.org/presentationml/2006/ole">
            <p:oleObj spid="_x0000_s949254" name="Visio" r:id="rId8" imgW="505968" imgH="771144" progId="">
              <p:embed/>
            </p:oleObj>
          </a:graphicData>
        </a:graphic>
      </p:graphicFrame>
      <p:sp>
        <p:nvSpPr>
          <p:cNvPr id="26869" name="Text Box 38"/>
          <p:cNvSpPr txBox="1">
            <a:spLocks noChangeArrowheads="1"/>
          </p:cNvSpPr>
          <p:nvPr/>
        </p:nvSpPr>
        <p:spPr bwMode="auto">
          <a:xfrm>
            <a:off x="6076950" y="5426075"/>
            <a:ext cx="942694" cy="276999"/>
          </a:xfrm>
          <a:prstGeom prst="rect">
            <a:avLst/>
          </a:prstGeom>
          <a:noFill/>
          <a:ln w="9525">
            <a:noFill/>
            <a:miter lim="800000"/>
            <a:headEnd/>
            <a:tailEnd/>
          </a:ln>
        </p:spPr>
        <p:txBody>
          <a:bodyPr wrap="none">
            <a:spAutoFit/>
          </a:bodyPr>
          <a:lstStyle/>
          <a:p>
            <a:r>
              <a:rPr lang="en-US" altLang="zh-CN" sz="1200" b="1"/>
              <a:t>Terminal 3</a:t>
            </a:r>
          </a:p>
        </p:txBody>
      </p:sp>
      <p:pic>
        <p:nvPicPr>
          <p:cNvPr id="26870" name="图片 5"/>
          <p:cNvPicPr>
            <a:picLocks noChangeAspect="1"/>
          </p:cNvPicPr>
          <p:nvPr/>
        </p:nvPicPr>
        <p:blipFill>
          <a:blip r:embed="rId9" cstate="print"/>
          <a:srcRect/>
          <a:stretch>
            <a:fillRect/>
          </a:stretch>
        </p:blipFill>
        <p:spPr bwMode="auto">
          <a:xfrm>
            <a:off x="7073900" y="4810125"/>
            <a:ext cx="1606550" cy="884238"/>
          </a:xfrm>
          <a:prstGeom prst="rect">
            <a:avLst/>
          </a:prstGeom>
          <a:noFill/>
          <a:ln w="9525">
            <a:noFill/>
            <a:miter lim="800000"/>
            <a:headEnd/>
            <a:tailEnd/>
          </a:ln>
        </p:spPr>
      </p:pic>
      <p:sp>
        <p:nvSpPr>
          <p:cNvPr id="26871" name="TextBox 6"/>
          <p:cNvSpPr txBox="1">
            <a:spLocks noChangeArrowheads="1"/>
          </p:cNvSpPr>
          <p:nvPr/>
        </p:nvSpPr>
        <p:spPr bwMode="auto">
          <a:xfrm>
            <a:off x="7323138" y="4381500"/>
            <a:ext cx="1184940" cy="461665"/>
          </a:xfrm>
          <a:prstGeom prst="rect">
            <a:avLst/>
          </a:prstGeom>
          <a:noFill/>
          <a:ln w="9525">
            <a:noFill/>
            <a:miter lim="800000"/>
            <a:headEnd/>
            <a:tailEnd/>
          </a:ln>
        </p:spPr>
        <p:txBody>
          <a:bodyPr wrap="none">
            <a:spAutoFit/>
          </a:bodyPr>
          <a:lstStyle/>
          <a:p>
            <a:r>
              <a:rPr lang="en-US" altLang="zh-CN" sz="1200"/>
              <a:t>   Spectrum</a:t>
            </a:r>
          </a:p>
          <a:p>
            <a:r>
              <a:rPr lang="en-US" altLang="zh-CN" sz="1200"/>
              <a:t>Cellular + D2D</a:t>
            </a:r>
            <a:endParaRPr lang="zh-CN" altLang="en-US" sz="1200"/>
          </a:p>
        </p:txBody>
      </p:sp>
      <p:sp>
        <p:nvSpPr>
          <p:cNvPr id="26872" name="TextBox 143"/>
          <p:cNvSpPr txBox="1">
            <a:spLocks noChangeArrowheads="1"/>
          </p:cNvSpPr>
          <p:nvPr/>
        </p:nvSpPr>
        <p:spPr bwMode="auto">
          <a:xfrm>
            <a:off x="7113588" y="5189538"/>
            <a:ext cx="1593850" cy="276999"/>
          </a:xfrm>
          <a:prstGeom prst="rect">
            <a:avLst/>
          </a:prstGeom>
          <a:noFill/>
          <a:ln w="9525">
            <a:noFill/>
            <a:miter lim="800000"/>
            <a:headEnd/>
            <a:tailEnd/>
          </a:ln>
        </p:spPr>
        <p:txBody>
          <a:bodyPr>
            <a:spAutoFit/>
          </a:bodyPr>
          <a:lstStyle/>
          <a:p>
            <a:r>
              <a:rPr lang="en-US" altLang="zh-CN" sz="1200"/>
              <a:t>Resource allocation</a:t>
            </a:r>
            <a:endParaRPr lang="zh-CN" altLang="en-US" sz="1200"/>
          </a:p>
        </p:txBody>
      </p:sp>
      <p:cxnSp>
        <p:nvCxnSpPr>
          <p:cNvPr id="9" name="直接箭头连接符 8"/>
          <p:cNvCxnSpPr>
            <a:stCxn id="26863" idx="1"/>
          </p:cNvCxnSpPr>
          <p:nvPr/>
        </p:nvCxnSpPr>
        <p:spPr>
          <a:xfrm>
            <a:off x="4637088" y="5357813"/>
            <a:ext cx="2436812" cy="190500"/>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cxnSp>
        <p:nvCxnSpPr>
          <p:cNvPr id="11" name="直接箭头连接符 10"/>
          <p:cNvCxnSpPr/>
          <p:nvPr/>
        </p:nvCxnSpPr>
        <p:spPr>
          <a:xfrm>
            <a:off x="5932488" y="5060950"/>
            <a:ext cx="1141412" cy="487363"/>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sp>
        <p:nvSpPr>
          <p:cNvPr id="76" name="标题 1"/>
          <p:cNvSpPr txBox="1">
            <a:spLocks noGrp="1"/>
          </p:cNvSpPr>
          <p:nvPr>
            <p:ph type="title"/>
          </p:nvPr>
        </p:nvSpPr>
        <p:spPr>
          <a:xfrm>
            <a:off x="392113" y="351507"/>
            <a:ext cx="8359775" cy="557213"/>
          </a:xfrm>
          <a:prstGeom prst="rect">
            <a:avLst/>
          </a:prstGeom>
        </p:spPr>
        <p:txBody>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pPr lvl="0" algn="ctr">
              <a:defRPr/>
            </a:pPr>
            <a:r>
              <a:rPr lang="en-US" altLang="zh-CN" sz="3200" kern="1200" dirty="0" smtClean="0">
                <a:solidFill>
                  <a:srgbClr val="0070C0"/>
                </a:solidFill>
                <a:latin typeface="+mj-lt"/>
                <a:ea typeface="+mj-ea"/>
                <a:cs typeface="+mj-cs"/>
              </a:rPr>
              <a:t>Threshold Based Power Control</a:t>
            </a:r>
            <a:endParaRPr lang="zh-CN" altLang="en-US" sz="3200" kern="1200" dirty="0">
              <a:solidFill>
                <a:srgbClr val="0070C0"/>
              </a:solidFill>
              <a:latin typeface="+mj-lt"/>
              <a:ea typeface="+mj-ea"/>
              <a:cs typeface="+mj-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7188" y="1047031"/>
            <a:ext cx="7537788" cy="366346"/>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altLang="zh-CN" sz="1800" dirty="0" smtClean="0"/>
              <a:t>A power control method which can be utilized with distributed scheduling</a:t>
            </a:r>
            <a:endParaRPr lang="zh-CN" altLang="en-US" sz="1800" dirty="0">
              <a:solidFill>
                <a:srgbClr val="FF0000"/>
              </a:solidFill>
            </a:endParaRPr>
          </a:p>
        </p:txBody>
      </p:sp>
      <p:sp>
        <p:nvSpPr>
          <p:cNvPr id="4" name="日期占位符 3"/>
          <p:cNvSpPr>
            <a:spLocks noGrp="1"/>
          </p:cNvSpPr>
          <p:nvPr>
            <p:ph type="dt" sz="half" idx="10"/>
          </p:nvPr>
        </p:nvSpPr>
        <p:spPr/>
        <p:txBody>
          <a:bodyPr/>
          <a:lstStyle/>
          <a:p>
            <a:pPr>
              <a:defRPr/>
            </a:pPr>
            <a:fld id="{9D2236E7-2572-48A0-882F-DE696456B30F}" type="datetime1">
              <a:rPr lang="zh-CN" altLang="en-US" smtClean="0"/>
              <a:pPr>
                <a:defRPr/>
              </a:pPr>
              <a:t>2013-9-17</a:t>
            </a:fld>
            <a:endParaRPr lang="zh-CN" altLang="en-US" dirty="0"/>
          </a:p>
        </p:txBody>
      </p:sp>
      <p:sp>
        <p:nvSpPr>
          <p:cNvPr id="48" name="TextBox 47"/>
          <p:cNvSpPr txBox="1"/>
          <p:nvPr/>
        </p:nvSpPr>
        <p:spPr>
          <a:xfrm>
            <a:off x="282586" y="1632407"/>
            <a:ext cx="1223412" cy="369332"/>
          </a:xfrm>
          <a:prstGeom prst="rect">
            <a:avLst/>
          </a:prstGeom>
          <a:noFill/>
        </p:spPr>
        <p:txBody>
          <a:bodyPr wrap="none" rtlCol="0">
            <a:spAutoFit/>
          </a:bodyPr>
          <a:lstStyle/>
          <a:p>
            <a:r>
              <a:rPr lang="en-US" altLang="zh-CN" sz="1800" dirty="0" smtClean="0">
                <a:latin typeface="+mn-lt"/>
              </a:rPr>
              <a:t>Algorithm:</a:t>
            </a:r>
            <a:endParaRPr lang="zh-CN" altLang="en-US" sz="1800" dirty="0">
              <a:latin typeface="+mn-lt"/>
            </a:endParaRPr>
          </a:p>
        </p:txBody>
      </p:sp>
      <p:sp>
        <p:nvSpPr>
          <p:cNvPr id="50" name="矩形 49"/>
          <p:cNvSpPr/>
          <p:nvPr/>
        </p:nvSpPr>
        <p:spPr>
          <a:xfrm>
            <a:off x="282586" y="2001739"/>
            <a:ext cx="4957820" cy="2308324"/>
          </a:xfrm>
          <a:prstGeom prst="rect">
            <a:avLst/>
          </a:prstGeom>
        </p:spPr>
        <p:txBody>
          <a:bodyPr wrap="square">
            <a:spAutoFit/>
          </a:bodyPr>
          <a:lstStyle/>
          <a:p>
            <a:pPr marL="285750" indent="-285750">
              <a:buFont typeface="Arial" pitchFamily="34" charset="0"/>
              <a:buChar char="•"/>
            </a:pPr>
            <a:r>
              <a:rPr lang="en-US" altLang="zh-CN" sz="1600" dirty="0" smtClean="0">
                <a:latin typeface="+mn-lt"/>
              </a:rPr>
              <a:t>BS has no direct control on the D2D link transmission but </a:t>
            </a:r>
            <a:r>
              <a:rPr lang="en-US" altLang="zh-CN" sz="1600" dirty="0">
                <a:latin typeface="+mn-lt"/>
              </a:rPr>
              <a:t>notifies a threshold to D2D </a:t>
            </a:r>
            <a:r>
              <a:rPr lang="en-US" altLang="zh-CN" sz="1600" dirty="0" smtClean="0">
                <a:latin typeface="+mn-lt"/>
              </a:rPr>
              <a:t>transmitter</a:t>
            </a:r>
          </a:p>
          <a:p>
            <a:pPr marL="285750" indent="-285750">
              <a:buFont typeface="Arial" pitchFamily="34" charset="0"/>
              <a:buChar char="•"/>
            </a:pPr>
            <a:r>
              <a:rPr lang="en-US" altLang="zh-CN" sz="1600" dirty="0" smtClean="0">
                <a:latin typeface="+mn-lt"/>
              </a:rPr>
              <a:t>BS feeds back the CSI of D2D transmitter UL channel (not needed for TDD system)</a:t>
            </a:r>
          </a:p>
          <a:p>
            <a:pPr marL="285750" indent="-285750">
              <a:buFont typeface="Arial" pitchFamily="34" charset="0"/>
              <a:buChar char="•"/>
            </a:pPr>
            <a:r>
              <a:rPr lang="en-US" altLang="zh-CN" sz="1600" dirty="0" smtClean="0">
                <a:latin typeface="+mn-lt"/>
              </a:rPr>
              <a:t>D2D </a:t>
            </a:r>
            <a:r>
              <a:rPr lang="en-US" altLang="zh-CN" sz="1600" dirty="0">
                <a:latin typeface="+mn-lt"/>
              </a:rPr>
              <a:t>trans. Power is calculated by D2D transmitter </a:t>
            </a:r>
            <a:r>
              <a:rPr lang="en-US" altLang="zh-CN" sz="1600" dirty="0" smtClean="0">
                <a:latin typeface="+mn-lt"/>
              </a:rPr>
              <a:t>itself</a:t>
            </a:r>
          </a:p>
          <a:p>
            <a:pPr marL="285750" indent="-285750">
              <a:buFont typeface="Arial" pitchFamily="34" charset="0"/>
              <a:buChar char="•"/>
            </a:pPr>
            <a:r>
              <a:rPr lang="en-US" altLang="zh-CN" sz="1600" dirty="0" smtClean="0">
                <a:latin typeface="+mn-lt"/>
              </a:rPr>
              <a:t>D2D transmitter can freely decide whether to transmit according to allowed transmitter power and D2D link status</a:t>
            </a:r>
            <a:endParaRPr lang="en-US" altLang="zh-CN" sz="1600" dirty="0">
              <a:latin typeface="+mn-lt"/>
            </a:endParaRPr>
          </a:p>
        </p:txBody>
      </p:sp>
      <p:sp>
        <p:nvSpPr>
          <p:cNvPr id="71" name="Oval 99"/>
          <p:cNvSpPr>
            <a:spLocks noChangeArrowheads="1"/>
          </p:cNvSpPr>
          <p:nvPr/>
        </p:nvSpPr>
        <p:spPr bwMode="auto">
          <a:xfrm>
            <a:off x="5510764" y="2724474"/>
            <a:ext cx="3207217" cy="1113614"/>
          </a:xfrm>
          <a:prstGeom prst="ellipse">
            <a:avLst/>
          </a:prstGeom>
          <a:ln/>
          <a:extLst/>
        </p:spPr>
        <p:style>
          <a:lnRef idx="1">
            <a:schemeClr val="accent1"/>
          </a:lnRef>
          <a:fillRef idx="2">
            <a:schemeClr val="accent1"/>
          </a:fillRef>
          <a:effectRef idx="1">
            <a:schemeClr val="accent1"/>
          </a:effectRef>
          <a:fontRef idx="minor">
            <a:schemeClr val="dk1"/>
          </a:fontRef>
        </p:style>
        <p:txBody>
          <a:bodyPr wrap="none" anchor="ctr"/>
          <a:lstStyle/>
          <a:p>
            <a:endParaRPr lang="zh-CN" altLang="en-US" sz="1100"/>
          </a:p>
        </p:txBody>
      </p:sp>
      <p:sp>
        <p:nvSpPr>
          <p:cNvPr id="72" name="Oval 100"/>
          <p:cNvSpPr>
            <a:spLocks noChangeArrowheads="1"/>
          </p:cNvSpPr>
          <p:nvPr/>
        </p:nvSpPr>
        <p:spPr bwMode="auto">
          <a:xfrm rot="2278561">
            <a:off x="5956704" y="3235157"/>
            <a:ext cx="1183550" cy="389711"/>
          </a:xfrm>
          <a:prstGeom prst="ellipse">
            <a:avLst/>
          </a:prstGeom>
          <a:ln/>
          <a:extLst/>
        </p:spPr>
        <p:style>
          <a:lnRef idx="1">
            <a:schemeClr val="accent6"/>
          </a:lnRef>
          <a:fillRef idx="2">
            <a:schemeClr val="accent6"/>
          </a:fillRef>
          <a:effectRef idx="1">
            <a:schemeClr val="accent6"/>
          </a:effectRef>
          <a:fontRef idx="minor">
            <a:schemeClr val="dk1"/>
          </a:fontRef>
        </p:style>
        <p:txBody>
          <a:bodyPr wrap="none" anchor="ctr"/>
          <a:lstStyle/>
          <a:p>
            <a:endParaRPr lang="zh-CN" altLang="en-US" sz="1100"/>
          </a:p>
        </p:txBody>
      </p:sp>
      <p:graphicFrame>
        <p:nvGraphicFramePr>
          <p:cNvPr id="73" name="对象 72"/>
          <p:cNvGraphicFramePr>
            <a:graphicFrameLocks noChangeAspect="1"/>
          </p:cNvGraphicFramePr>
          <p:nvPr>
            <p:extLst>
              <p:ext uri="{D42A27DB-BD31-4B8C-83A1-F6EECF244321}">
                <p14:modId xmlns="" xmlns:p14="http://schemas.microsoft.com/office/powerpoint/2010/main" val="1221313880"/>
              </p:ext>
            </p:extLst>
          </p:nvPr>
        </p:nvGraphicFramePr>
        <p:xfrm>
          <a:off x="6200291" y="2912276"/>
          <a:ext cx="254000" cy="385763"/>
        </p:xfrm>
        <a:graphic>
          <a:graphicData uri="http://schemas.openxmlformats.org/presentationml/2006/ole">
            <p:oleObj spid="_x0000_s950274" name="Visio" r:id="rId4" imgW="505968" imgH="771144" progId="">
              <p:embed/>
            </p:oleObj>
          </a:graphicData>
        </a:graphic>
      </p:graphicFrame>
      <p:graphicFrame>
        <p:nvGraphicFramePr>
          <p:cNvPr id="74" name="对象 73"/>
          <p:cNvGraphicFramePr>
            <a:graphicFrameLocks noChangeAspect="1"/>
          </p:cNvGraphicFramePr>
          <p:nvPr>
            <p:extLst>
              <p:ext uri="{D42A27DB-BD31-4B8C-83A1-F6EECF244321}">
                <p14:modId xmlns="" xmlns:p14="http://schemas.microsoft.com/office/powerpoint/2010/main" val="3633101446"/>
              </p:ext>
            </p:extLst>
          </p:nvPr>
        </p:nvGraphicFramePr>
        <p:xfrm>
          <a:off x="6728507" y="3421163"/>
          <a:ext cx="254000" cy="385763"/>
        </p:xfrm>
        <a:graphic>
          <a:graphicData uri="http://schemas.openxmlformats.org/presentationml/2006/ole">
            <p:oleObj spid="_x0000_s950275" name="Visio" r:id="rId5" imgW="505968" imgH="771144" progId="">
              <p:embed/>
            </p:oleObj>
          </a:graphicData>
        </a:graphic>
      </p:graphicFrame>
      <p:graphicFrame>
        <p:nvGraphicFramePr>
          <p:cNvPr id="75" name="对象 74"/>
          <p:cNvGraphicFramePr>
            <a:graphicFrameLocks noChangeAspect="1"/>
          </p:cNvGraphicFramePr>
          <p:nvPr>
            <p:extLst>
              <p:ext uri="{D42A27DB-BD31-4B8C-83A1-F6EECF244321}">
                <p14:modId xmlns="" xmlns:p14="http://schemas.microsoft.com/office/powerpoint/2010/main" val="2287332466"/>
              </p:ext>
            </p:extLst>
          </p:nvPr>
        </p:nvGraphicFramePr>
        <p:xfrm>
          <a:off x="8009385" y="3139707"/>
          <a:ext cx="254000" cy="385763"/>
        </p:xfrm>
        <a:graphic>
          <a:graphicData uri="http://schemas.openxmlformats.org/presentationml/2006/ole">
            <p:oleObj spid="_x0000_s950276" name="Visio" r:id="rId6" imgW="505968" imgH="771144" progId="">
              <p:embed/>
            </p:oleObj>
          </a:graphicData>
        </a:graphic>
      </p:graphicFrame>
      <p:grpSp>
        <p:nvGrpSpPr>
          <p:cNvPr id="2" name="Group 92"/>
          <p:cNvGrpSpPr>
            <a:grpSpLocks/>
          </p:cNvGrpSpPr>
          <p:nvPr/>
        </p:nvGrpSpPr>
        <p:grpSpPr bwMode="auto">
          <a:xfrm>
            <a:off x="7271197" y="2422392"/>
            <a:ext cx="187325" cy="481012"/>
            <a:chOff x="1854" y="2738"/>
            <a:chExt cx="113" cy="539"/>
          </a:xfrm>
        </p:grpSpPr>
        <p:sp>
          <p:nvSpPr>
            <p:cNvPr id="79" name="Freeform 93"/>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close/>
                </a:path>
              </a:pathLst>
            </a:custGeom>
            <a:solidFill>
              <a:srgbClr val="FFFFFF"/>
            </a:solidFill>
            <a:ln w="19050">
              <a:solidFill>
                <a:srgbClr val="000000"/>
              </a:solidFill>
              <a:round/>
              <a:headEnd/>
              <a:tailEnd/>
            </a:ln>
          </p:spPr>
          <p:txBody>
            <a:bodyPr/>
            <a:lstStyle/>
            <a:p>
              <a:endParaRPr lang="zh-CN" altLang="en-US" sz="1100"/>
            </a:p>
          </p:txBody>
        </p:sp>
        <p:sp>
          <p:nvSpPr>
            <p:cNvPr id="80" name="Freeform 94"/>
            <p:cNvSpPr>
              <a:spLocks/>
            </p:cNvSpPr>
            <p:nvPr/>
          </p:nvSpPr>
          <p:spPr bwMode="auto">
            <a:xfrm>
              <a:off x="1854" y="3202"/>
              <a:ext cx="113" cy="36"/>
            </a:xfrm>
            <a:custGeom>
              <a:avLst/>
              <a:gdLst>
                <a:gd name="T0" fmla="*/ 0 w 113"/>
                <a:gd name="T1" fmla="*/ 36 h 36"/>
                <a:gd name="T2" fmla="*/ 57 w 113"/>
                <a:gd name="T3" fmla="*/ 0 h 36"/>
                <a:gd name="T4" fmla="*/ 113 w 113"/>
                <a:gd name="T5" fmla="*/ 36 h 36"/>
                <a:gd name="T6" fmla="*/ 0 60000 65536"/>
                <a:gd name="T7" fmla="*/ 0 60000 65536"/>
                <a:gd name="T8" fmla="*/ 0 60000 65536"/>
                <a:gd name="T9" fmla="*/ 0 w 113"/>
                <a:gd name="T10" fmla="*/ 0 h 36"/>
                <a:gd name="T11" fmla="*/ 113 w 113"/>
                <a:gd name="T12" fmla="*/ 36 h 36"/>
              </a:gdLst>
              <a:ahLst/>
              <a:cxnLst>
                <a:cxn ang="T6">
                  <a:pos x="T0" y="T1"/>
                </a:cxn>
                <a:cxn ang="T7">
                  <a:pos x="T2" y="T3"/>
                </a:cxn>
                <a:cxn ang="T8">
                  <a:pos x="T4" y="T5"/>
                </a:cxn>
              </a:cxnLst>
              <a:rect l="T9" t="T10" r="T11" b="T12"/>
              <a:pathLst>
                <a:path w="113" h="36">
                  <a:moveTo>
                    <a:pt x="0" y="36"/>
                  </a:moveTo>
                  <a:lnTo>
                    <a:pt x="57" y="0"/>
                  </a:lnTo>
                  <a:lnTo>
                    <a:pt x="113" y="36"/>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1" name="Freeform 95"/>
            <p:cNvSpPr>
              <a:spLocks/>
            </p:cNvSpPr>
            <p:nvPr/>
          </p:nvSpPr>
          <p:spPr bwMode="auto">
            <a:xfrm>
              <a:off x="1854" y="2824"/>
              <a:ext cx="113" cy="453"/>
            </a:xfrm>
            <a:custGeom>
              <a:avLst/>
              <a:gdLst>
                <a:gd name="T0" fmla="*/ 57 w 113"/>
                <a:gd name="T1" fmla="*/ 0 h 453"/>
                <a:gd name="T2" fmla="*/ 57 w 113"/>
                <a:gd name="T3" fmla="*/ 453 h 453"/>
                <a:gd name="T4" fmla="*/ 0 w 113"/>
                <a:gd name="T5" fmla="*/ 414 h 453"/>
                <a:gd name="T6" fmla="*/ 57 w 113"/>
                <a:gd name="T7" fmla="*/ 0 h 453"/>
                <a:gd name="T8" fmla="*/ 113 w 113"/>
                <a:gd name="T9" fmla="*/ 414 h 453"/>
                <a:gd name="T10" fmla="*/ 57 w 113"/>
                <a:gd name="T11" fmla="*/ 453 h 453"/>
                <a:gd name="T12" fmla="*/ 0 60000 65536"/>
                <a:gd name="T13" fmla="*/ 0 60000 65536"/>
                <a:gd name="T14" fmla="*/ 0 60000 65536"/>
                <a:gd name="T15" fmla="*/ 0 60000 65536"/>
                <a:gd name="T16" fmla="*/ 0 60000 65536"/>
                <a:gd name="T17" fmla="*/ 0 60000 65536"/>
                <a:gd name="T18" fmla="*/ 0 w 113"/>
                <a:gd name="T19" fmla="*/ 0 h 453"/>
                <a:gd name="T20" fmla="*/ 113 w 113"/>
                <a:gd name="T21" fmla="*/ 453 h 453"/>
              </a:gdLst>
              <a:ahLst/>
              <a:cxnLst>
                <a:cxn ang="T12">
                  <a:pos x="T0" y="T1"/>
                </a:cxn>
                <a:cxn ang="T13">
                  <a:pos x="T2" y="T3"/>
                </a:cxn>
                <a:cxn ang="T14">
                  <a:pos x="T4" y="T5"/>
                </a:cxn>
                <a:cxn ang="T15">
                  <a:pos x="T6" y="T7"/>
                </a:cxn>
                <a:cxn ang="T16">
                  <a:pos x="T8" y="T9"/>
                </a:cxn>
                <a:cxn ang="T17">
                  <a:pos x="T10" y="T11"/>
                </a:cxn>
              </a:cxnLst>
              <a:rect l="T18" t="T19" r="T20" b="T21"/>
              <a:pathLst>
                <a:path w="113" h="453">
                  <a:moveTo>
                    <a:pt x="57" y="0"/>
                  </a:moveTo>
                  <a:lnTo>
                    <a:pt x="57" y="453"/>
                  </a:lnTo>
                  <a:lnTo>
                    <a:pt x="0" y="414"/>
                  </a:lnTo>
                  <a:lnTo>
                    <a:pt x="57" y="0"/>
                  </a:lnTo>
                  <a:lnTo>
                    <a:pt x="113" y="414"/>
                  </a:lnTo>
                  <a:lnTo>
                    <a:pt x="57" y="453"/>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2" name="Freeform 96"/>
            <p:cNvSpPr>
              <a:spLocks/>
            </p:cNvSpPr>
            <p:nvPr/>
          </p:nvSpPr>
          <p:spPr bwMode="auto">
            <a:xfrm>
              <a:off x="1898" y="2928"/>
              <a:ext cx="27" cy="9"/>
            </a:xfrm>
            <a:custGeom>
              <a:avLst/>
              <a:gdLst>
                <a:gd name="T0" fmla="*/ 0 w 27"/>
                <a:gd name="T1" fmla="*/ 0 h 9"/>
                <a:gd name="T2" fmla="*/ 13 w 27"/>
                <a:gd name="T3" fmla="*/ 9 h 9"/>
                <a:gd name="T4" fmla="*/ 27 w 27"/>
                <a:gd name="T5" fmla="*/ 0 h 9"/>
                <a:gd name="T6" fmla="*/ 0 60000 65536"/>
                <a:gd name="T7" fmla="*/ 0 60000 65536"/>
                <a:gd name="T8" fmla="*/ 0 60000 65536"/>
                <a:gd name="T9" fmla="*/ 0 w 27"/>
                <a:gd name="T10" fmla="*/ 0 h 9"/>
                <a:gd name="T11" fmla="*/ 27 w 27"/>
                <a:gd name="T12" fmla="*/ 9 h 9"/>
              </a:gdLst>
              <a:ahLst/>
              <a:cxnLst>
                <a:cxn ang="T6">
                  <a:pos x="T0" y="T1"/>
                </a:cxn>
                <a:cxn ang="T7">
                  <a:pos x="T2" y="T3"/>
                </a:cxn>
                <a:cxn ang="T8">
                  <a:pos x="T4" y="T5"/>
                </a:cxn>
              </a:cxnLst>
              <a:rect l="T9" t="T10" r="T11" b="T12"/>
              <a:pathLst>
                <a:path w="27" h="9">
                  <a:moveTo>
                    <a:pt x="0" y="0"/>
                  </a:moveTo>
                  <a:lnTo>
                    <a:pt x="13" y="9"/>
                  </a:lnTo>
                  <a:lnTo>
                    <a:pt x="27"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3" name="Freeform 97"/>
            <p:cNvSpPr>
              <a:spLocks/>
            </p:cNvSpPr>
            <p:nvPr/>
          </p:nvSpPr>
          <p:spPr bwMode="auto">
            <a:xfrm>
              <a:off x="1892" y="2962"/>
              <a:ext cx="39" cy="14"/>
            </a:xfrm>
            <a:custGeom>
              <a:avLst/>
              <a:gdLst>
                <a:gd name="T0" fmla="*/ 0 w 39"/>
                <a:gd name="T1" fmla="*/ 0 h 14"/>
                <a:gd name="T2" fmla="*/ 19 w 39"/>
                <a:gd name="T3" fmla="*/ 14 h 14"/>
                <a:gd name="T4" fmla="*/ 39 w 39"/>
                <a:gd name="T5" fmla="*/ 0 h 14"/>
                <a:gd name="T6" fmla="*/ 0 60000 65536"/>
                <a:gd name="T7" fmla="*/ 0 60000 65536"/>
                <a:gd name="T8" fmla="*/ 0 60000 65536"/>
                <a:gd name="T9" fmla="*/ 0 w 39"/>
                <a:gd name="T10" fmla="*/ 0 h 14"/>
                <a:gd name="T11" fmla="*/ 39 w 39"/>
                <a:gd name="T12" fmla="*/ 14 h 14"/>
              </a:gdLst>
              <a:ahLst/>
              <a:cxnLst>
                <a:cxn ang="T6">
                  <a:pos x="T0" y="T1"/>
                </a:cxn>
                <a:cxn ang="T7">
                  <a:pos x="T2" y="T3"/>
                </a:cxn>
                <a:cxn ang="T8">
                  <a:pos x="T4" y="T5"/>
                </a:cxn>
              </a:cxnLst>
              <a:rect l="T9" t="T10" r="T11" b="T12"/>
              <a:pathLst>
                <a:path w="39" h="14">
                  <a:moveTo>
                    <a:pt x="0" y="0"/>
                  </a:moveTo>
                  <a:lnTo>
                    <a:pt x="19" y="14"/>
                  </a:lnTo>
                  <a:lnTo>
                    <a:pt x="39"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4" name="Freeform 98"/>
            <p:cNvSpPr>
              <a:spLocks/>
            </p:cNvSpPr>
            <p:nvPr/>
          </p:nvSpPr>
          <p:spPr bwMode="auto">
            <a:xfrm>
              <a:off x="1888" y="2997"/>
              <a:ext cx="47" cy="15"/>
            </a:xfrm>
            <a:custGeom>
              <a:avLst/>
              <a:gdLst>
                <a:gd name="T0" fmla="*/ 0 w 47"/>
                <a:gd name="T1" fmla="*/ 0 h 15"/>
                <a:gd name="T2" fmla="*/ 23 w 47"/>
                <a:gd name="T3" fmla="*/ 15 h 15"/>
                <a:gd name="T4" fmla="*/ 47 w 47"/>
                <a:gd name="T5" fmla="*/ 0 h 15"/>
                <a:gd name="T6" fmla="*/ 0 60000 65536"/>
                <a:gd name="T7" fmla="*/ 0 60000 65536"/>
                <a:gd name="T8" fmla="*/ 0 60000 65536"/>
                <a:gd name="T9" fmla="*/ 0 w 47"/>
                <a:gd name="T10" fmla="*/ 0 h 15"/>
                <a:gd name="T11" fmla="*/ 47 w 47"/>
                <a:gd name="T12" fmla="*/ 15 h 15"/>
              </a:gdLst>
              <a:ahLst/>
              <a:cxnLst>
                <a:cxn ang="T6">
                  <a:pos x="T0" y="T1"/>
                </a:cxn>
                <a:cxn ang="T7">
                  <a:pos x="T2" y="T3"/>
                </a:cxn>
                <a:cxn ang="T8">
                  <a:pos x="T4" y="T5"/>
                </a:cxn>
              </a:cxnLst>
              <a:rect l="T9" t="T10" r="T11" b="T12"/>
              <a:pathLst>
                <a:path w="47" h="15">
                  <a:moveTo>
                    <a:pt x="0" y="0"/>
                  </a:moveTo>
                  <a:lnTo>
                    <a:pt x="23" y="15"/>
                  </a:lnTo>
                  <a:lnTo>
                    <a:pt x="47"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5" name="Freeform 99"/>
            <p:cNvSpPr>
              <a:spLocks/>
            </p:cNvSpPr>
            <p:nvPr/>
          </p:nvSpPr>
          <p:spPr bwMode="auto">
            <a:xfrm>
              <a:off x="1883" y="3031"/>
              <a:ext cx="57" cy="19"/>
            </a:xfrm>
            <a:custGeom>
              <a:avLst/>
              <a:gdLst>
                <a:gd name="T0" fmla="*/ 0 w 57"/>
                <a:gd name="T1" fmla="*/ 0 h 19"/>
                <a:gd name="T2" fmla="*/ 28 w 57"/>
                <a:gd name="T3" fmla="*/ 19 h 19"/>
                <a:gd name="T4" fmla="*/ 57 w 57"/>
                <a:gd name="T5" fmla="*/ 0 h 19"/>
                <a:gd name="T6" fmla="*/ 0 60000 65536"/>
                <a:gd name="T7" fmla="*/ 0 60000 65536"/>
                <a:gd name="T8" fmla="*/ 0 60000 65536"/>
                <a:gd name="T9" fmla="*/ 0 w 57"/>
                <a:gd name="T10" fmla="*/ 0 h 19"/>
                <a:gd name="T11" fmla="*/ 57 w 57"/>
                <a:gd name="T12" fmla="*/ 19 h 19"/>
              </a:gdLst>
              <a:ahLst/>
              <a:cxnLst>
                <a:cxn ang="T6">
                  <a:pos x="T0" y="T1"/>
                </a:cxn>
                <a:cxn ang="T7">
                  <a:pos x="T2" y="T3"/>
                </a:cxn>
                <a:cxn ang="T8">
                  <a:pos x="T4" y="T5"/>
                </a:cxn>
              </a:cxnLst>
              <a:rect l="T9" t="T10" r="T11" b="T12"/>
              <a:pathLst>
                <a:path w="57" h="19">
                  <a:moveTo>
                    <a:pt x="0" y="0"/>
                  </a:moveTo>
                  <a:lnTo>
                    <a:pt x="28" y="19"/>
                  </a:lnTo>
                  <a:lnTo>
                    <a:pt x="57"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6" name="Freeform 100"/>
            <p:cNvSpPr>
              <a:spLocks/>
            </p:cNvSpPr>
            <p:nvPr/>
          </p:nvSpPr>
          <p:spPr bwMode="auto">
            <a:xfrm>
              <a:off x="1879" y="3066"/>
              <a:ext cx="65" cy="23"/>
            </a:xfrm>
            <a:custGeom>
              <a:avLst/>
              <a:gdLst>
                <a:gd name="T0" fmla="*/ 0 w 65"/>
                <a:gd name="T1" fmla="*/ 0 h 23"/>
                <a:gd name="T2" fmla="*/ 32 w 65"/>
                <a:gd name="T3" fmla="*/ 23 h 23"/>
                <a:gd name="T4" fmla="*/ 65 w 65"/>
                <a:gd name="T5" fmla="*/ 0 h 23"/>
                <a:gd name="T6" fmla="*/ 0 60000 65536"/>
                <a:gd name="T7" fmla="*/ 0 60000 65536"/>
                <a:gd name="T8" fmla="*/ 0 60000 65536"/>
                <a:gd name="T9" fmla="*/ 0 w 65"/>
                <a:gd name="T10" fmla="*/ 0 h 23"/>
                <a:gd name="T11" fmla="*/ 65 w 65"/>
                <a:gd name="T12" fmla="*/ 23 h 23"/>
              </a:gdLst>
              <a:ahLst/>
              <a:cxnLst>
                <a:cxn ang="T6">
                  <a:pos x="T0" y="T1"/>
                </a:cxn>
                <a:cxn ang="T7">
                  <a:pos x="T2" y="T3"/>
                </a:cxn>
                <a:cxn ang="T8">
                  <a:pos x="T4" y="T5"/>
                </a:cxn>
              </a:cxnLst>
              <a:rect l="T9" t="T10" r="T11" b="T12"/>
              <a:pathLst>
                <a:path w="65" h="23">
                  <a:moveTo>
                    <a:pt x="0" y="0"/>
                  </a:moveTo>
                  <a:lnTo>
                    <a:pt x="32" y="23"/>
                  </a:lnTo>
                  <a:lnTo>
                    <a:pt x="65"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7" name="Freeform 101"/>
            <p:cNvSpPr>
              <a:spLocks/>
            </p:cNvSpPr>
            <p:nvPr/>
          </p:nvSpPr>
          <p:spPr bwMode="auto">
            <a:xfrm>
              <a:off x="1873" y="3100"/>
              <a:ext cx="75" cy="25"/>
            </a:xfrm>
            <a:custGeom>
              <a:avLst/>
              <a:gdLst>
                <a:gd name="T0" fmla="*/ 0 w 75"/>
                <a:gd name="T1" fmla="*/ 0 h 25"/>
                <a:gd name="T2" fmla="*/ 38 w 75"/>
                <a:gd name="T3" fmla="*/ 25 h 25"/>
                <a:gd name="T4" fmla="*/ 75 w 75"/>
                <a:gd name="T5" fmla="*/ 0 h 25"/>
                <a:gd name="T6" fmla="*/ 0 60000 65536"/>
                <a:gd name="T7" fmla="*/ 0 60000 65536"/>
                <a:gd name="T8" fmla="*/ 0 60000 65536"/>
                <a:gd name="T9" fmla="*/ 0 w 75"/>
                <a:gd name="T10" fmla="*/ 0 h 25"/>
                <a:gd name="T11" fmla="*/ 75 w 75"/>
                <a:gd name="T12" fmla="*/ 25 h 25"/>
              </a:gdLst>
              <a:ahLst/>
              <a:cxnLst>
                <a:cxn ang="T6">
                  <a:pos x="T0" y="T1"/>
                </a:cxn>
                <a:cxn ang="T7">
                  <a:pos x="T2" y="T3"/>
                </a:cxn>
                <a:cxn ang="T8">
                  <a:pos x="T4" y="T5"/>
                </a:cxn>
              </a:cxnLst>
              <a:rect l="T9" t="T10" r="T11" b="T12"/>
              <a:pathLst>
                <a:path w="75" h="25">
                  <a:moveTo>
                    <a:pt x="0" y="0"/>
                  </a:moveTo>
                  <a:lnTo>
                    <a:pt x="38" y="25"/>
                  </a:lnTo>
                  <a:lnTo>
                    <a:pt x="75"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8" name="Freeform 102"/>
            <p:cNvSpPr>
              <a:spLocks/>
            </p:cNvSpPr>
            <p:nvPr/>
          </p:nvSpPr>
          <p:spPr bwMode="auto">
            <a:xfrm>
              <a:off x="1869" y="3135"/>
              <a:ext cx="85" cy="29"/>
            </a:xfrm>
            <a:custGeom>
              <a:avLst/>
              <a:gdLst>
                <a:gd name="T0" fmla="*/ 0 w 85"/>
                <a:gd name="T1" fmla="*/ 0 h 29"/>
                <a:gd name="T2" fmla="*/ 42 w 85"/>
                <a:gd name="T3" fmla="*/ 29 h 29"/>
                <a:gd name="T4" fmla="*/ 85 w 85"/>
                <a:gd name="T5" fmla="*/ 0 h 29"/>
                <a:gd name="T6" fmla="*/ 0 60000 65536"/>
                <a:gd name="T7" fmla="*/ 0 60000 65536"/>
                <a:gd name="T8" fmla="*/ 0 60000 65536"/>
                <a:gd name="T9" fmla="*/ 0 w 85"/>
                <a:gd name="T10" fmla="*/ 0 h 29"/>
                <a:gd name="T11" fmla="*/ 85 w 85"/>
                <a:gd name="T12" fmla="*/ 29 h 29"/>
              </a:gdLst>
              <a:ahLst/>
              <a:cxnLst>
                <a:cxn ang="T6">
                  <a:pos x="T0" y="T1"/>
                </a:cxn>
                <a:cxn ang="T7">
                  <a:pos x="T2" y="T3"/>
                </a:cxn>
                <a:cxn ang="T8">
                  <a:pos x="T4" y="T5"/>
                </a:cxn>
              </a:cxnLst>
              <a:rect l="T9" t="T10" r="T11" b="T12"/>
              <a:pathLst>
                <a:path w="85" h="29">
                  <a:moveTo>
                    <a:pt x="0" y="0"/>
                  </a:moveTo>
                  <a:lnTo>
                    <a:pt x="42" y="29"/>
                  </a:lnTo>
                  <a:lnTo>
                    <a:pt x="85"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89" name="Freeform 103"/>
            <p:cNvSpPr>
              <a:spLocks/>
            </p:cNvSpPr>
            <p:nvPr/>
          </p:nvSpPr>
          <p:spPr bwMode="auto">
            <a:xfrm>
              <a:off x="1863" y="3169"/>
              <a:ext cx="97" cy="33"/>
            </a:xfrm>
            <a:custGeom>
              <a:avLst/>
              <a:gdLst>
                <a:gd name="T0" fmla="*/ 0 w 97"/>
                <a:gd name="T1" fmla="*/ 0 h 33"/>
                <a:gd name="T2" fmla="*/ 48 w 97"/>
                <a:gd name="T3" fmla="*/ 33 h 33"/>
                <a:gd name="T4" fmla="*/ 97 w 97"/>
                <a:gd name="T5" fmla="*/ 0 h 33"/>
                <a:gd name="T6" fmla="*/ 0 60000 65536"/>
                <a:gd name="T7" fmla="*/ 0 60000 65536"/>
                <a:gd name="T8" fmla="*/ 0 60000 65536"/>
                <a:gd name="T9" fmla="*/ 0 w 97"/>
                <a:gd name="T10" fmla="*/ 0 h 33"/>
                <a:gd name="T11" fmla="*/ 97 w 97"/>
                <a:gd name="T12" fmla="*/ 33 h 33"/>
              </a:gdLst>
              <a:ahLst/>
              <a:cxnLst>
                <a:cxn ang="T6">
                  <a:pos x="T0" y="T1"/>
                </a:cxn>
                <a:cxn ang="T7">
                  <a:pos x="T2" y="T3"/>
                </a:cxn>
                <a:cxn ang="T8">
                  <a:pos x="T4" y="T5"/>
                </a:cxn>
              </a:cxnLst>
              <a:rect l="T9" t="T10" r="T11" b="T12"/>
              <a:pathLst>
                <a:path w="97" h="33">
                  <a:moveTo>
                    <a:pt x="0" y="0"/>
                  </a:moveTo>
                  <a:lnTo>
                    <a:pt x="48" y="33"/>
                  </a:lnTo>
                  <a:lnTo>
                    <a:pt x="97"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90" name="Freeform 104"/>
            <p:cNvSpPr>
              <a:spLocks/>
            </p:cNvSpPr>
            <p:nvPr/>
          </p:nvSpPr>
          <p:spPr bwMode="auto">
            <a:xfrm>
              <a:off x="1859" y="3204"/>
              <a:ext cx="104" cy="34"/>
            </a:xfrm>
            <a:custGeom>
              <a:avLst/>
              <a:gdLst>
                <a:gd name="T0" fmla="*/ 0 w 104"/>
                <a:gd name="T1" fmla="*/ 0 h 34"/>
                <a:gd name="T2" fmla="*/ 52 w 104"/>
                <a:gd name="T3" fmla="*/ 34 h 34"/>
                <a:gd name="T4" fmla="*/ 104 w 104"/>
                <a:gd name="T5" fmla="*/ 0 h 34"/>
                <a:gd name="T6" fmla="*/ 0 60000 65536"/>
                <a:gd name="T7" fmla="*/ 0 60000 65536"/>
                <a:gd name="T8" fmla="*/ 0 60000 65536"/>
                <a:gd name="T9" fmla="*/ 0 w 104"/>
                <a:gd name="T10" fmla="*/ 0 h 34"/>
                <a:gd name="T11" fmla="*/ 104 w 104"/>
                <a:gd name="T12" fmla="*/ 34 h 34"/>
              </a:gdLst>
              <a:ahLst/>
              <a:cxnLst>
                <a:cxn ang="T6">
                  <a:pos x="T0" y="T1"/>
                </a:cxn>
                <a:cxn ang="T7">
                  <a:pos x="T2" y="T3"/>
                </a:cxn>
                <a:cxn ang="T8">
                  <a:pos x="T4" y="T5"/>
                </a:cxn>
              </a:cxnLst>
              <a:rect l="T9" t="T10" r="T11" b="T12"/>
              <a:pathLst>
                <a:path w="104" h="34">
                  <a:moveTo>
                    <a:pt x="0" y="0"/>
                  </a:moveTo>
                  <a:lnTo>
                    <a:pt x="52" y="34"/>
                  </a:lnTo>
                  <a:lnTo>
                    <a:pt x="104"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91" name="Freeform 105"/>
            <p:cNvSpPr>
              <a:spLocks/>
            </p:cNvSpPr>
            <p:nvPr/>
          </p:nvSpPr>
          <p:spPr bwMode="auto">
            <a:xfrm>
              <a:off x="1900" y="2843"/>
              <a:ext cx="21" cy="46"/>
            </a:xfrm>
            <a:custGeom>
              <a:avLst/>
              <a:gdLst>
                <a:gd name="T0" fmla="*/ 4 w 21"/>
                <a:gd name="T1" fmla="*/ 10 h 46"/>
                <a:gd name="T2" fmla="*/ 11 w 21"/>
                <a:gd name="T3" fmla="*/ 0 h 46"/>
                <a:gd name="T4" fmla="*/ 19 w 21"/>
                <a:gd name="T5" fmla="*/ 10 h 46"/>
                <a:gd name="T6" fmla="*/ 21 w 21"/>
                <a:gd name="T7" fmla="*/ 37 h 46"/>
                <a:gd name="T8" fmla="*/ 11 w 21"/>
                <a:gd name="T9" fmla="*/ 46 h 46"/>
                <a:gd name="T10" fmla="*/ 0 w 21"/>
                <a:gd name="T11" fmla="*/ 37 h 46"/>
                <a:gd name="T12" fmla="*/ 4 w 21"/>
                <a:gd name="T13" fmla="*/ 10 h 46"/>
                <a:gd name="T14" fmla="*/ 0 60000 65536"/>
                <a:gd name="T15" fmla="*/ 0 60000 65536"/>
                <a:gd name="T16" fmla="*/ 0 60000 65536"/>
                <a:gd name="T17" fmla="*/ 0 60000 65536"/>
                <a:gd name="T18" fmla="*/ 0 60000 65536"/>
                <a:gd name="T19" fmla="*/ 0 60000 65536"/>
                <a:gd name="T20" fmla="*/ 0 60000 65536"/>
                <a:gd name="T21" fmla="*/ 0 w 21"/>
                <a:gd name="T22" fmla="*/ 0 h 46"/>
                <a:gd name="T23" fmla="*/ 21 w 2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6">
                  <a:moveTo>
                    <a:pt x="4" y="10"/>
                  </a:moveTo>
                  <a:lnTo>
                    <a:pt x="11" y="0"/>
                  </a:lnTo>
                  <a:lnTo>
                    <a:pt x="19" y="10"/>
                  </a:lnTo>
                  <a:lnTo>
                    <a:pt x="21" y="37"/>
                  </a:lnTo>
                  <a:lnTo>
                    <a:pt x="11" y="46"/>
                  </a:lnTo>
                  <a:lnTo>
                    <a:pt x="0" y="37"/>
                  </a:lnTo>
                  <a:lnTo>
                    <a:pt x="4" y="1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92" name="Freeform 106"/>
            <p:cNvSpPr>
              <a:spLocks/>
            </p:cNvSpPr>
            <p:nvPr/>
          </p:nvSpPr>
          <p:spPr bwMode="auto">
            <a:xfrm>
              <a:off x="1854" y="2805"/>
              <a:ext cx="44" cy="19"/>
            </a:xfrm>
            <a:custGeom>
              <a:avLst/>
              <a:gdLst>
                <a:gd name="T0" fmla="*/ 44 w 44"/>
                <a:gd name="T1" fmla="*/ 19 h 19"/>
                <a:gd name="T2" fmla="*/ 15 w 44"/>
                <a:gd name="T3" fmla="*/ 15 h 19"/>
                <a:gd name="T4" fmla="*/ 29 w 44"/>
                <a:gd name="T5" fmla="*/ 2 h 19"/>
                <a:gd name="T6" fmla="*/ 0 w 44"/>
                <a:gd name="T7" fmla="*/ 0 h 19"/>
                <a:gd name="T8" fmla="*/ 0 60000 65536"/>
                <a:gd name="T9" fmla="*/ 0 60000 65536"/>
                <a:gd name="T10" fmla="*/ 0 60000 65536"/>
                <a:gd name="T11" fmla="*/ 0 60000 65536"/>
                <a:gd name="T12" fmla="*/ 0 w 44"/>
                <a:gd name="T13" fmla="*/ 0 h 19"/>
                <a:gd name="T14" fmla="*/ 44 w 44"/>
                <a:gd name="T15" fmla="*/ 19 h 19"/>
              </a:gdLst>
              <a:ahLst/>
              <a:cxnLst>
                <a:cxn ang="T8">
                  <a:pos x="T0" y="T1"/>
                </a:cxn>
                <a:cxn ang="T9">
                  <a:pos x="T2" y="T3"/>
                </a:cxn>
                <a:cxn ang="T10">
                  <a:pos x="T4" y="T5"/>
                </a:cxn>
                <a:cxn ang="T11">
                  <a:pos x="T6" y="T7"/>
                </a:cxn>
              </a:cxnLst>
              <a:rect l="T12" t="T13" r="T14" b="T15"/>
              <a:pathLst>
                <a:path w="44" h="19">
                  <a:moveTo>
                    <a:pt x="44" y="19"/>
                  </a:moveTo>
                  <a:lnTo>
                    <a:pt x="15" y="15"/>
                  </a:lnTo>
                  <a:lnTo>
                    <a:pt x="29" y="2"/>
                  </a:lnTo>
                  <a:lnTo>
                    <a:pt x="0"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93" name="Freeform 107"/>
            <p:cNvSpPr>
              <a:spLocks/>
            </p:cNvSpPr>
            <p:nvPr/>
          </p:nvSpPr>
          <p:spPr bwMode="auto">
            <a:xfrm>
              <a:off x="1919" y="2803"/>
              <a:ext cx="48" cy="23"/>
            </a:xfrm>
            <a:custGeom>
              <a:avLst/>
              <a:gdLst>
                <a:gd name="T0" fmla="*/ 48 w 48"/>
                <a:gd name="T1" fmla="*/ 2 h 23"/>
                <a:gd name="T2" fmla="*/ 19 w 48"/>
                <a:gd name="T3" fmla="*/ 23 h 23"/>
                <a:gd name="T4" fmla="*/ 29 w 48"/>
                <a:gd name="T5" fmla="*/ 0 h 23"/>
                <a:gd name="T6" fmla="*/ 0 w 48"/>
                <a:gd name="T7" fmla="*/ 21 h 23"/>
                <a:gd name="T8" fmla="*/ 0 60000 65536"/>
                <a:gd name="T9" fmla="*/ 0 60000 65536"/>
                <a:gd name="T10" fmla="*/ 0 60000 65536"/>
                <a:gd name="T11" fmla="*/ 0 60000 65536"/>
                <a:gd name="T12" fmla="*/ 0 w 48"/>
                <a:gd name="T13" fmla="*/ 0 h 23"/>
                <a:gd name="T14" fmla="*/ 48 w 48"/>
                <a:gd name="T15" fmla="*/ 23 h 23"/>
              </a:gdLst>
              <a:ahLst/>
              <a:cxnLst>
                <a:cxn ang="T8">
                  <a:pos x="T0" y="T1"/>
                </a:cxn>
                <a:cxn ang="T9">
                  <a:pos x="T2" y="T3"/>
                </a:cxn>
                <a:cxn ang="T10">
                  <a:pos x="T4" y="T5"/>
                </a:cxn>
                <a:cxn ang="T11">
                  <a:pos x="T6" y="T7"/>
                </a:cxn>
              </a:cxnLst>
              <a:rect l="T12" t="T13" r="T14" b="T15"/>
              <a:pathLst>
                <a:path w="48" h="23">
                  <a:moveTo>
                    <a:pt x="48" y="2"/>
                  </a:moveTo>
                  <a:lnTo>
                    <a:pt x="19" y="23"/>
                  </a:lnTo>
                  <a:lnTo>
                    <a:pt x="29" y="0"/>
                  </a:lnTo>
                  <a:lnTo>
                    <a:pt x="0" y="21"/>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sp>
          <p:nvSpPr>
            <p:cNvPr id="94" name="Freeform 108"/>
            <p:cNvSpPr>
              <a:spLocks/>
            </p:cNvSpPr>
            <p:nvPr/>
          </p:nvSpPr>
          <p:spPr bwMode="auto">
            <a:xfrm>
              <a:off x="1904" y="2738"/>
              <a:ext cx="15" cy="76"/>
            </a:xfrm>
            <a:custGeom>
              <a:avLst/>
              <a:gdLst>
                <a:gd name="T0" fmla="*/ 7 w 15"/>
                <a:gd name="T1" fmla="*/ 76 h 76"/>
                <a:gd name="T2" fmla="*/ 0 w 15"/>
                <a:gd name="T3" fmla="*/ 28 h 76"/>
                <a:gd name="T4" fmla="*/ 15 w 15"/>
                <a:gd name="T5" fmla="*/ 48 h 76"/>
                <a:gd name="T6" fmla="*/ 7 w 15"/>
                <a:gd name="T7" fmla="*/ 0 h 76"/>
                <a:gd name="T8" fmla="*/ 0 60000 65536"/>
                <a:gd name="T9" fmla="*/ 0 60000 65536"/>
                <a:gd name="T10" fmla="*/ 0 60000 65536"/>
                <a:gd name="T11" fmla="*/ 0 60000 65536"/>
                <a:gd name="T12" fmla="*/ 0 w 15"/>
                <a:gd name="T13" fmla="*/ 0 h 76"/>
                <a:gd name="T14" fmla="*/ 15 w 15"/>
                <a:gd name="T15" fmla="*/ 76 h 76"/>
              </a:gdLst>
              <a:ahLst/>
              <a:cxnLst>
                <a:cxn ang="T8">
                  <a:pos x="T0" y="T1"/>
                </a:cxn>
                <a:cxn ang="T9">
                  <a:pos x="T2" y="T3"/>
                </a:cxn>
                <a:cxn ang="T10">
                  <a:pos x="T4" y="T5"/>
                </a:cxn>
                <a:cxn ang="T11">
                  <a:pos x="T6" y="T7"/>
                </a:cxn>
              </a:cxnLst>
              <a:rect l="T12" t="T13" r="T14" b="T15"/>
              <a:pathLst>
                <a:path w="15" h="76">
                  <a:moveTo>
                    <a:pt x="7" y="76"/>
                  </a:moveTo>
                  <a:lnTo>
                    <a:pt x="0" y="28"/>
                  </a:lnTo>
                  <a:lnTo>
                    <a:pt x="15" y="48"/>
                  </a:lnTo>
                  <a:lnTo>
                    <a:pt x="7" y="0"/>
                  </a:lnTo>
                </a:path>
              </a:pathLst>
            </a:cu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1100"/>
            </a:p>
          </p:txBody>
        </p:sp>
      </p:grpSp>
      <p:sp>
        <p:nvSpPr>
          <p:cNvPr id="98" name="TextBox 97"/>
          <p:cNvSpPr txBox="1"/>
          <p:nvPr/>
        </p:nvSpPr>
        <p:spPr>
          <a:xfrm>
            <a:off x="5362147" y="2872081"/>
            <a:ext cx="995362" cy="261610"/>
          </a:xfrm>
          <a:prstGeom prst="rect">
            <a:avLst/>
          </a:prstGeom>
          <a:noFill/>
        </p:spPr>
        <p:txBody>
          <a:bodyPr wrap="square" rtlCol="0">
            <a:spAutoFit/>
          </a:bodyPr>
          <a:lstStyle/>
          <a:p>
            <a:r>
              <a:rPr lang="en-US" altLang="zh-CN" sz="1100" dirty="0" smtClean="0">
                <a:latin typeface="+mn-lt"/>
              </a:rPr>
              <a:t>Transmitter</a:t>
            </a:r>
            <a:endParaRPr lang="zh-CN" altLang="en-US" sz="1100" dirty="0">
              <a:latin typeface="+mn-lt"/>
            </a:endParaRPr>
          </a:p>
        </p:txBody>
      </p:sp>
      <p:sp>
        <p:nvSpPr>
          <p:cNvPr id="99" name="TextBox 98"/>
          <p:cNvSpPr txBox="1"/>
          <p:nvPr/>
        </p:nvSpPr>
        <p:spPr>
          <a:xfrm>
            <a:off x="6393535" y="3745911"/>
            <a:ext cx="995362" cy="261610"/>
          </a:xfrm>
          <a:prstGeom prst="rect">
            <a:avLst/>
          </a:prstGeom>
          <a:noFill/>
        </p:spPr>
        <p:txBody>
          <a:bodyPr wrap="square" rtlCol="0">
            <a:spAutoFit/>
          </a:bodyPr>
          <a:lstStyle/>
          <a:p>
            <a:r>
              <a:rPr lang="en-US" altLang="zh-CN" sz="1100" dirty="0" smtClean="0">
                <a:latin typeface="+mn-lt"/>
              </a:rPr>
              <a:t>Receiver</a:t>
            </a:r>
            <a:endParaRPr lang="zh-CN" altLang="en-US" sz="1100" dirty="0">
              <a:latin typeface="+mn-lt"/>
            </a:endParaRPr>
          </a:p>
        </p:txBody>
      </p:sp>
      <p:sp>
        <p:nvSpPr>
          <p:cNvPr id="100" name="TextBox 99"/>
          <p:cNvSpPr txBox="1"/>
          <p:nvPr/>
        </p:nvSpPr>
        <p:spPr>
          <a:xfrm>
            <a:off x="7114372" y="3010580"/>
            <a:ext cx="995362" cy="261610"/>
          </a:xfrm>
          <a:prstGeom prst="rect">
            <a:avLst/>
          </a:prstGeom>
          <a:noFill/>
        </p:spPr>
        <p:txBody>
          <a:bodyPr wrap="square" rtlCol="0">
            <a:spAutoFit/>
          </a:bodyPr>
          <a:lstStyle/>
          <a:p>
            <a:r>
              <a:rPr lang="en-US" altLang="zh-CN" sz="1100" dirty="0" smtClean="0">
                <a:latin typeface="+mn-lt"/>
              </a:rPr>
              <a:t>Cellular User</a:t>
            </a:r>
            <a:endParaRPr lang="zh-CN" altLang="en-US" sz="1100" dirty="0">
              <a:latin typeface="+mn-lt"/>
            </a:endParaRPr>
          </a:p>
        </p:txBody>
      </p:sp>
      <p:cxnSp>
        <p:nvCxnSpPr>
          <p:cNvPr id="102" name="直接箭头连接符 101"/>
          <p:cNvCxnSpPr/>
          <p:nvPr/>
        </p:nvCxnSpPr>
        <p:spPr>
          <a:xfrm flipH="1">
            <a:off x="6327042" y="2422392"/>
            <a:ext cx="913687" cy="42122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05" name="直接箭头连接符 104"/>
          <p:cNvCxnSpPr/>
          <p:nvPr/>
        </p:nvCxnSpPr>
        <p:spPr>
          <a:xfrm>
            <a:off x="6386627" y="3281281"/>
            <a:ext cx="317143" cy="353437"/>
          </a:xfrm>
          <a:prstGeom prst="straightConnector1">
            <a:avLst/>
          </a:prstGeom>
          <a:ln>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6330789" y="3286431"/>
            <a:ext cx="317143" cy="353437"/>
          </a:xfrm>
          <a:prstGeom prst="straightConnector1">
            <a:avLst/>
          </a:prstGeom>
          <a:ln>
            <a:prstDash val="dashDot"/>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直接箭头连接符 106"/>
          <p:cNvCxnSpPr/>
          <p:nvPr/>
        </p:nvCxnSpPr>
        <p:spPr>
          <a:xfrm flipH="1">
            <a:off x="6378469" y="2513864"/>
            <a:ext cx="913687" cy="421220"/>
          </a:xfrm>
          <a:prstGeom prst="straightConnector1">
            <a:avLst/>
          </a:prstGeom>
          <a:ln>
            <a:prstDash val="dashDot"/>
            <a:tailEnd type="arrow"/>
          </a:ln>
        </p:spPr>
        <p:style>
          <a:lnRef idx="1">
            <a:schemeClr val="accent2"/>
          </a:lnRef>
          <a:fillRef idx="0">
            <a:schemeClr val="accent2"/>
          </a:fillRef>
          <a:effectRef idx="0">
            <a:schemeClr val="accent2"/>
          </a:effectRef>
          <a:fontRef idx="minor">
            <a:schemeClr val="tx1"/>
          </a:fontRef>
        </p:style>
      </p:cxnSp>
      <p:cxnSp>
        <p:nvCxnSpPr>
          <p:cNvPr id="108" name="直接箭头连接符 107"/>
          <p:cNvCxnSpPr/>
          <p:nvPr/>
        </p:nvCxnSpPr>
        <p:spPr>
          <a:xfrm flipH="1">
            <a:off x="6421459" y="2545991"/>
            <a:ext cx="913687" cy="421220"/>
          </a:xfrm>
          <a:prstGeom prst="straightConnector1">
            <a:avLst/>
          </a:prstGeom>
          <a:ln>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p:nvPr/>
        </p:nvCxnSpPr>
        <p:spPr>
          <a:xfrm>
            <a:off x="6438289" y="3109694"/>
            <a:ext cx="282702" cy="353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1" name="圆角矩形标注 110"/>
          <p:cNvSpPr/>
          <p:nvPr/>
        </p:nvSpPr>
        <p:spPr>
          <a:xfrm>
            <a:off x="5362147" y="2101133"/>
            <a:ext cx="1207329" cy="487684"/>
          </a:xfrm>
          <a:prstGeom prst="wedgeRoundRectCallout">
            <a:avLst>
              <a:gd name="adj1" fmla="val 50375"/>
              <a:gd name="adj2" fmla="val 8599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100" dirty="0" smtClean="0"/>
              <a:t>1. </a:t>
            </a:r>
            <a:r>
              <a:rPr lang="en-US" altLang="zh-CN" sz="1100" dirty="0" err="1" smtClean="0"/>
              <a:t>eNB</a:t>
            </a:r>
            <a:r>
              <a:rPr lang="en-US" altLang="zh-CN" sz="1100" dirty="0" smtClean="0"/>
              <a:t> notifies threshold value</a:t>
            </a:r>
            <a:endParaRPr lang="zh-CN" altLang="en-US" sz="1100" dirty="0"/>
          </a:p>
        </p:txBody>
      </p:sp>
      <p:sp>
        <p:nvSpPr>
          <p:cNvPr id="112" name="圆角矩形标注 111"/>
          <p:cNvSpPr/>
          <p:nvPr/>
        </p:nvSpPr>
        <p:spPr>
          <a:xfrm>
            <a:off x="5076056" y="3654024"/>
            <a:ext cx="1345403" cy="460775"/>
          </a:xfrm>
          <a:prstGeom prst="wedgeRoundRectCallout">
            <a:avLst>
              <a:gd name="adj1" fmla="val 52170"/>
              <a:gd name="adj2" fmla="val -94892"/>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100" dirty="0" smtClean="0"/>
              <a:t>2. Transmitter achieves D2D link status</a:t>
            </a:r>
            <a:endParaRPr lang="zh-CN" altLang="en-US" sz="1100" dirty="0"/>
          </a:p>
        </p:txBody>
      </p:sp>
      <p:sp>
        <p:nvSpPr>
          <p:cNvPr id="113" name="圆角矩形标注 112"/>
          <p:cNvSpPr/>
          <p:nvPr/>
        </p:nvSpPr>
        <p:spPr>
          <a:xfrm>
            <a:off x="7378950" y="2001739"/>
            <a:ext cx="1718901" cy="560169"/>
          </a:xfrm>
          <a:prstGeom prst="wedgeRoundRectCallout">
            <a:avLst>
              <a:gd name="adj1" fmla="val -62320"/>
              <a:gd name="adj2" fmla="val 4154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100" dirty="0" smtClean="0"/>
              <a:t>3. </a:t>
            </a:r>
            <a:r>
              <a:rPr lang="en-US" altLang="zh-CN" sz="1100" dirty="0" err="1" smtClean="0"/>
              <a:t>eNB</a:t>
            </a:r>
            <a:r>
              <a:rPr lang="en-US" altLang="zh-CN" sz="1100" dirty="0" smtClean="0"/>
              <a:t> measures transmitter UL link quality and feeds back CSI </a:t>
            </a:r>
            <a:endParaRPr lang="zh-CN" altLang="en-US" sz="1100" dirty="0"/>
          </a:p>
        </p:txBody>
      </p:sp>
      <p:sp>
        <p:nvSpPr>
          <p:cNvPr id="114" name="圆角矩形标注 113"/>
          <p:cNvSpPr/>
          <p:nvPr/>
        </p:nvSpPr>
        <p:spPr>
          <a:xfrm>
            <a:off x="7199086" y="3745911"/>
            <a:ext cx="1944914" cy="564152"/>
          </a:xfrm>
          <a:prstGeom prst="wedgeRoundRectCallout">
            <a:avLst>
              <a:gd name="adj1" fmla="val -91339"/>
              <a:gd name="adj2" fmla="val -16415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100" dirty="0" smtClean="0"/>
              <a:t>4. Transmitter calculates sending power and decides whether to transmit or not</a:t>
            </a:r>
            <a:endParaRPr lang="zh-CN" altLang="en-US" sz="1100" dirty="0"/>
          </a:p>
        </p:txBody>
      </p:sp>
      <p:sp>
        <p:nvSpPr>
          <p:cNvPr id="115" name="TextBox 114"/>
          <p:cNvSpPr txBox="1"/>
          <p:nvPr/>
        </p:nvSpPr>
        <p:spPr>
          <a:xfrm>
            <a:off x="8148862" y="2853429"/>
            <a:ext cx="948990" cy="769441"/>
          </a:xfrm>
          <a:prstGeom prst="rect">
            <a:avLst/>
          </a:prstGeom>
          <a:noFill/>
        </p:spPr>
        <p:txBody>
          <a:bodyPr wrap="square" rtlCol="0">
            <a:spAutoFit/>
          </a:bodyPr>
          <a:lstStyle/>
          <a:p>
            <a:r>
              <a:rPr lang="en-US" altLang="zh-CN" sz="1100" dirty="0" smtClean="0">
                <a:solidFill>
                  <a:srgbClr val="FF0000"/>
                </a:solidFill>
              </a:rPr>
              <a:t>Independent with cellular trans.</a:t>
            </a:r>
            <a:endParaRPr lang="zh-CN" altLang="en-US" sz="1100" dirty="0">
              <a:solidFill>
                <a:srgbClr val="FF0000"/>
              </a:solidFill>
            </a:endParaRPr>
          </a:p>
        </p:txBody>
      </p:sp>
      <p:sp>
        <p:nvSpPr>
          <p:cNvPr id="95" name="矩形 94"/>
          <p:cNvSpPr/>
          <p:nvPr/>
        </p:nvSpPr>
        <p:spPr>
          <a:xfrm>
            <a:off x="304799" y="5072872"/>
            <a:ext cx="8413181" cy="338554"/>
          </a:xfrm>
          <a:prstGeom prst="rect">
            <a:avLst/>
          </a:prstGeom>
        </p:spPr>
        <p:txBody>
          <a:bodyPr wrap="square">
            <a:spAutoFit/>
          </a:bodyPr>
          <a:lstStyle/>
          <a:p>
            <a:pPr marL="285750" indent="-285750">
              <a:buFont typeface="Arial" pitchFamily="34" charset="0"/>
              <a:buChar char="•"/>
            </a:pPr>
            <a:r>
              <a:rPr lang="en-US" altLang="zh-CN" sz="1600" dirty="0" smtClean="0">
                <a:latin typeface="+mn-lt"/>
              </a:rPr>
              <a:t>Better adapt to D2D link quality to improve performance</a:t>
            </a:r>
            <a:endParaRPr lang="en-US" altLang="zh-CN" sz="1600" dirty="0">
              <a:latin typeface="+mn-lt"/>
            </a:endParaRPr>
          </a:p>
        </p:txBody>
      </p:sp>
      <p:sp>
        <p:nvSpPr>
          <p:cNvPr id="96" name="矩形 95"/>
          <p:cNvSpPr/>
          <p:nvPr/>
        </p:nvSpPr>
        <p:spPr>
          <a:xfrm>
            <a:off x="304800" y="5349601"/>
            <a:ext cx="7158242" cy="584775"/>
          </a:xfrm>
          <a:prstGeom prst="rect">
            <a:avLst/>
          </a:prstGeom>
        </p:spPr>
        <p:txBody>
          <a:bodyPr wrap="none">
            <a:spAutoFit/>
          </a:bodyPr>
          <a:lstStyle/>
          <a:p>
            <a:pPr marL="285750" indent="-285750">
              <a:buFont typeface="Arial" pitchFamily="34" charset="0"/>
              <a:buChar char="•"/>
            </a:pPr>
            <a:r>
              <a:rPr lang="en-US" altLang="zh-CN" sz="1600" dirty="0" smtClean="0">
                <a:latin typeface="+mn-lt"/>
              </a:rPr>
              <a:t>Better scalability as distributed characteristics  </a:t>
            </a:r>
          </a:p>
          <a:p>
            <a:pPr marL="285750" indent="-285750">
              <a:buFont typeface="Arial" pitchFamily="34" charset="0"/>
              <a:buChar char="•"/>
            </a:pPr>
            <a:r>
              <a:rPr lang="en-US" altLang="zh-CN" sz="1600" dirty="0">
                <a:latin typeface="+mn-lt"/>
              </a:rPr>
              <a:t>Could both restrain interference and guarantee the feasibility of D2D </a:t>
            </a:r>
            <a:r>
              <a:rPr lang="en-US" altLang="zh-CN" sz="1600" dirty="0" smtClean="0">
                <a:latin typeface="+mn-lt"/>
              </a:rPr>
              <a:t>connection</a:t>
            </a:r>
            <a:endParaRPr lang="en-US" altLang="zh-CN" sz="1600" dirty="0">
              <a:latin typeface="+mn-lt"/>
            </a:endParaRPr>
          </a:p>
        </p:txBody>
      </p:sp>
      <p:sp>
        <p:nvSpPr>
          <p:cNvPr id="42" name="TextBox 41"/>
          <p:cNvSpPr txBox="1"/>
          <p:nvPr/>
        </p:nvSpPr>
        <p:spPr>
          <a:xfrm>
            <a:off x="304797" y="4719078"/>
            <a:ext cx="1396857" cy="369332"/>
          </a:xfrm>
          <a:prstGeom prst="rect">
            <a:avLst/>
          </a:prstGeom>
          <a:noFill/>
        </p:spPr>
        <p:txBody>
          <a:bodyPr wrap="none" rtlCol="0">
            <a:spAutoFit/>
          </a:bodyPr>
          <a:lstStyle/>
          <a:p>
            <a:r>
              <a:rPr lang="en-US" altLang="zh-CN" sz="1800" dirty="0" smtClean="0">
                <a:latin typeface="+mn-lt"/>
              </a:rPr>
              <a:t>Key benefits:</a:t>
            </a:r>
            <a:endParaRPr lang="zh-CN" altLang="en-US" sz="1800" dirty="0">
              <a:latin typeface="+mn-lt"/>
            </a:endParaRPr>
          </a:p>
        </p:txBody>
      </p:sp>
      <p:sp>
        <p:nvSpPr>
          <p:cNvPr id="46" name="圆角矩形 45"/>
          <p:cNvSpPr/>
          <p:nvPr/>
        </p:nvSpPr>
        <p:spPr>
          <a:xfrm>
            <a:off x="304797" y="4681664"/>
            <a:ext cx="8318560" cy="133813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1" name="标题 1"/>
          <p:cNvSpPr txBox="1">
            <a:spLocks/>
          </p:cNvSpPr>
          <p:nvPr/>
        </p:nvSpPr>
        <p:spPr>
          <a:xfrm>
            <a:off x="357188" y="332656"/>
            <a:ext cx="8247260" cy="714375"/>
          </a:xfrm>
          <a:prstGeom prst="rect">
            <a:avLst/>
          </a:prstGeom>
        </p:spPr>
        <p:txBody>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pPr algn="ctr" eaLnBrk="0" hangingPunct="0"/>
            <a:r>
              <a:rPr lang="en-US" altLang="zh-CN" sz="3200" dirty="0" smtClean="0">
                <a:solidFill>
                  <a:srgbClr val="0070C0"/>
                </a:solidFill>
                <a:latin typeface="+mj-lt"/>
                <a:ea typeface="+mj-ea"/>
                <a:cs typeface="+mj-cs"/>
              </a:rPr>
              <a:t>Iterative Algorithm</a:t>
            </a:r>
            <a:endParaRPr lang="zh-CN" altLang="en-US" sz="3200" dirty="0" smtClean="0">
              <a:solidFill>
                <a:srgbClr val="0070C0"/>
              </a:solidFill>
              <a:latin typeface="+mj-lt"/>
              <a:ea typeface="+mj-ea"/>
              <a:cs typeface="+mj-cs"/>
            </a:endParaRPr>
          </a:p>
        </p:txBody>
      </p:sp>
    </p:spTree>
    <p:extLst>
      <p:ext uri="{BB962C8B-B14F-4D97-AF65-F5344CB8AC3E}">
        <p14:creationId xmlns="" xmlns:p14="http://schemas.microsoft.com/office/powerpoint/2010/main" val="35553958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内容占位符 2"/>
          <p:cNvSpPr>
            <a:spLocks noGrp="1"/>
          </p:cNvSpPr>
          <p:nvPr>
            <p:ph idx="1"/>
          </p:nvPr>
        </p:nvSpPr>
        <p:spPr>
          <a:xfrm>
            <a:off x="457200" y="1600200"/>
            <a:ext cx="3749675" cy="4525963"/>
          </a:xfrm>
        </p:spPr>
        <p:txBody>
          <a:bodyPr/>
          <a:lstStyle/>
          <a:p>
            <a:r>
              <a:rPr lang="en-US" altLang="zh-CN" sz="1800" dirty="0">
                <a:latin typeface="Gill Sans MT" charset="0"/>
                <a:ea typeface="华文中宋" charset="0"/>
              </a:rPr>
              <a:t>Achieving D2D channel status info.</a:t>
            </a:r>
          </a:p>
          <a:p>
            <a:pPr lvl="1"/>
            <a:r>
              <a:rPr lang="en-US" altLang="zh-CN" sz="1600" dirty="0">
                <a:latin typeface="Gill Sans MT" charset="0"/>
                <a:ea typeface="华文中宋" charset="0"/>
              </a:rPr>
              <a:t>D2D transmitter sends detection signals and the receiver detects </a:t>
            </a:r>
          </a:p>
          <a:p>
            <a:pPr lvl="1"/>
            <a:r>
              <a:rPr lang="en-US" altLang="zh-CN" sz="1600" dirty="0">
                <a:latin typeface="Gill Sans MT" charset="0"/>
                <a:ea typeface="华文中宋" charset="0"/>
              </a:rPr>
              <a:t>D2D receiver sends detection result and the channel information to the transmitter</a:t>
            </a:r>
          </a:p>
          <a:p>
            <a:r>
              <a:rPr lang="en-US" altLang="zh-CN" sz="1800" dirty="0">
                <a:latin typeface="Gill Sans MT" charset="0"/>
                <a:ea typeface="华文中宋" charset="0"/>
              </a:rPr>
              <a:t>Achieving channel status Info. of link from D2D transmitter to BS</a:t>
            </a:r>
          </a:p>
          <a:p>
            <a:pPr lvl="1"/>
            <a:r>
              <a:rPr lang="en-US" altLang="zh-CN" sz="1600" dirty="0">
                <a:latin typeface="Gill Sans MT" charset="0"/>
                <a:ea typeface="华文中宋" charset="0"/>
              </a:rPr>
              <a:t>D2D transmits detection signals to the BS </a:t>
            </a:r>
          </a:p>
          <a:p>
            <a:pPr lvl="1"/>
            <a:r>
              <a:rPr lang="en-US" altLang="zh-CN" sz="1600" dirty="0">
                <a:latin typeface="Gill Sans MT" charset="0"/>
                <a:ea typeface="华文中宋" charset="0"/>
              </a:rPr>
              <a:t>The BS feedback CSI to D2D </a:t>
            </a:r>
          </a:p>
          <a:p>
            <a:r>
              <a:rPr lang="en-US" altLang="zh-CN" sz="1800" dirty="0">
                <a:latin typeface="Gill Sans MT" charset="0"/>
                <a:ea typeface="华文中宋" charset="0"/>
              </a:rPr>
              <a:t>Deciding whether D2D link usable</a:t>
            </a:r>
          </a:p>
          <a:p>
            <a:pPr lvl="1"/>
            <a:r>
              <a:rPr lang="en-US" altLang="zh-CN" sz="1600" dirty="0">
                <a:latin typeface="Gill Sans MT" charset="0"/>
                <a:ea typeface="华文中宋" charset="0"/>
              </a:rPr>
              <a:t>D2D receiver measures SINR and judge by a threshold</a:t>
            </a:r>
            <a:endParaRPr lang="zh-CN" altLang="en-US" sz="1600" dirty="0">
              <a:latin typeface="Gill Sans MT" charset="0"/>
              <a:ea typeface="华文中宋" charset="0"/>
            </a:endParaRPr>
          </a:p>
        </p:txBody>
      </p:sp>
      <p:grpSp>
        <p:nvGrpSpPr>
          <p:cNvPr id="2" name="组合 7"/>
          <p:cNvGrpSpPr>
            <a:grpSpLocks/>
          </p:cNvGrpSpPr>
          <p:nvPr/>
        </p:nvGrpSpPr>
        <p:grpSpPr bwMode="auto">
          <a:xfrm>
            <a:off x="4784725" y="1517650"/>
            <a:ext cx="4206875" cy="4806950"/>
            <a:chOff x="4970855" y="1414377"/>
            <a:chExt cx="4207562" cy="4807128"/>
          </a:xfrm>
        </p:grpSpPr>
        <p:sp>
          <p:nvSpPr>
            <p:cNvPr id="50" name="矩形 49"/>
            <p:cNvSpPr/>
            <p:nvPr/>
          </p:nvSpPr>
          <p:spPr bwMode="auto">
            <a:xfrm>
              <a:off x="5370970" y="2174818"/>
              <a:ext cx="3601038" cy="539770"/>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dirty="0">
                  <a:solidFill>
                    <a:srgbClr val="000000"/>
                  </a:solidFill>
                  <a:latin typeface="+mj-lt"/>
                  <a:ea typeface="华文中宋" charset="0"/>
                  <a:cs typeface="华文中宋" charset="0"/>
                </a:rPr>
                <a:t>D2D transmitter achieving D2D channel status Info.</a:t>
              </a:r>
              <a:endParaRPr lang="zh-CN" altLang="en-US" sz="1400" dirty="0">
                <a:solidFill>
                  <a:srgbClr val="000000"/>
                </a:solidFill>
                <a:latin typeface="+mj-lt"/>
                <a:ea typeface="华文中宋" charset="0"/>
                <a:cs typeface="华文中宋" charset="0"/>
              </a:endParaRPr>
            </a:p>
          </p:txBody>
        </p:sp>
        <p:sp>
          <p:nvSpPr>
            <p:cNvPr id="51" name="矩形 50"/>
            <p:cNvSpPr/>
            <p:nvPr/>
          </p:nvSpPr>
          <p:spPr bwMode="auto">
            <a:xfrm>
              <a:off x="5370970" y="3078139"/>
              <a:ext cx="3601038" cy="623911"/>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a:solidFill>
                    <a:srgbClr val="000000"/>
                  </a:solidFill>
                  <a:latin typeface="Gill Sans MT" charset="0"/>
                  <a:ea typeface="华文中宋" charset="0"/>
                  <a:cs typeface="华文中宋" charset="0"/>
                </a:rPr>
                <a:t>BS feedbacks channel status Info. of link from D2D transmitter to BS </a:t>
              </a:r>
            </a:p>
            <a:p>
              <a:pPr algn="ctr"/>
              <a:r>
                <a:rPr lang="en-US" altLang="zh-CN" sz="1400">
                  <a:solidFill>
                    <a:srgbClr val="000000"/>
                  </a:solidFill>
                  <a:latin typeface="Gill Sans MT" charset="0"/>
                  <a:ea typeface="华文中宋" charset="0"/>
                  <a:cs typeface="华文中宋" charset="0"/>
                </a:rPr>
                <a:t>(not needed for TDD system)</a:t>
              </a:r>
              <a:endParaRPr lang="zh-CN" altLang="en-US" sz="1400">
                <a:solidFill>
                  <a:srgbClr val="000000"/>
                </a:solidFill>
                <a:latin typeface="Gill Sans MT" charset="0"/>
                <a:ea typeface="华文中宋" charset="0"/>
                <a:cs typeface="华文中宋" charset="0"/>
              </a:endParaRPr>
            </a:p>
          </p:txBody>
        </p:sp>
        <p:sp>
          <p:nvSpPr>
            <p:cNvPr id="52" name="矩形 51"/>
            <p:cNvSpPr/>
            <p:nvPr/>
          </p:nvSpPr>
          <p:spPr bwMode="auto">
            <a:xfrm>
              <a:off x="5370970" y="3995748"/>
              <a:ext cx="3601038" cy="539770"/>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dirty="0">
                  <a:solidFill>
                    <a:srgbClr val="000000"/>
                  </a:solidFill>
                  <a:latin typeface="Gill Sans MT" charset="0"/>
                  <a:ea typeface="华文中宋" charset="0"/>
                  <a:cs typeface="华文中宋" charset="0"/>
                </a:rPr>
                <a:t>D2D transmitter calculating D2D transmission power</a:t>
              </a:r>
              <a:endParaRPr lang="zh-CN" altLang="en-US" sz="1400" dirty="0">
                <a:solidFill>
                  <a:srgbClr val="000000"/>
                </a:solidFill>
                <a:latin typeface="Gill Sans MT" charset="0"/>
                <a:ea typeface="华文中宋" charset="0"/>
                <a:cs typeface="华文中宋" charset="0"/>
              </a:endParaRPr>
            </a:p>
          </p:txBody>
        </p:sp>
        <p:sp>
          <p:nvSpPr>
            <p:cNvPr id="53" name="菱形 52"/>
            <p:cNvSpPr/>
            <p:nvPr/>
          </p:nvSpPr>
          <p:spPr bwMode="auto">
            <a:xfrm>
              <a:off x="5909221" y="4776827"/>
              <a:ext cx="2530888" cy="571521"/>
            </a:xfrm>
            <a:prstGeom prst="diamond">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a:solidFill>
                    <a:schemeClr val="tx1"/>
                  </a:solidFill>
                  <a:latin typeface="Gill Sans MT" charset="0"/>
                  <a:ea typeface="华文中宋" charset="0"/>
                  <a:cs typeface="华文中宋" charset="0"/>
                </a:rPr>
                <a:t>Whether D2D link usable? </a:t>
              </a:r>
              <a:endParaRPr lang="zh-CN" altLang="en-US" sz="1400">
                <a:solidFill>
                  <a:schemeClr val="tx1"/>
                </a:solidFill>
                <a:latin typeface="Gill Sans MT" charset="0"/>
                <a:ea typeface="华文中宋" charset="0"/>
                <a:cs typeface="华文中宋" charset="0"/>
              </a:endParaRPr>
            </a:p>
          </p:txBody>
        </p:sp>
        <p:sp>
          <p:nvSpPr>
            <p:cNvPr id="55" name="矩形 54"/>
            <p:cNvSpPr/>
            <p:nvPr/>
          </p:nvSpPr>
          <p:spPr bwMode="auto">
            <a:xfrm>
              <a:off x="8076512" y="5413438"/>
              <a:ext cx="1101905" cy="54135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a:solidFill>
                    <a:srgbClr val="000000"/>
                  </a:solidFill>
                  <a:latin typeface="Gill Sans MT" charset="0"/>
                  <a:ea typeface="华文中宋" charset="0"/>
                  <a:cs typeface="华文中宋" charset="0"/>
                </a:rPr>
                <a:t>Cancel data sending</a:t>
              </a:r>
              <a:endParaRPr lang="zh-CN" altLang="en-US" sz="1400">
                <a:solidFill>
                  <a:srgbClr val="000000"/>
                </a:solidFill>
                <a:latin typeface="Gill Sans MT" charset="0"/>
                <a:ea typeface="华文中宋" charset="0"/>
                <a:cs typeface="华文中宋" charset="0"/>
              </a:endParaRPr>
            </a:p>
          </p:txBody>
        </p:sp>
        <p:cxnSp>
          <p:nvCxnSpPr>
            <p:cNvPr id="75" name="直接箭头连接符 74"/>
            <p:cNvCxnSpPr>
              <a:stCxn id="50" idx="2"/>
              <a:endCxn id="51" idx="0"/>
            </p:cNvCxnSpPr>
            <p:nvPr/>
          </p:nvCxnSpPr>
          <p:spPr bwMode="auto">
            <a:xfrm>
              <a:off x="7171489" y="2714588"/>
              <a:ext cx="0" cy="36355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a:stCxn id="51" idx="2"/>
              <a:endCxn id="52" idx="0"/>
            </p:cNvCxnSpPr>
            <p:nvPr/>
          </p:nvCxnSpPr>
          <p:spPr bwMode="auto">
            <a:xfrm>
              <a:off x="7171489" y="3702050"/>
              <a:ext cx="0" cy="29369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a:stCxn id="52" idx="2"/>
              <a:endCxn id="53" idx="0"/>
            </p:cNvCxnSpPr>
            <p:nvPr/>
          </p:nvCxnSpPr>
          <p:spPr bwMode="auto">
            <a:xfrm>
              <a:off x="7171489" y="4535518"/>
              <a:ext cx="3176" cy="24130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5" name="肘形连接符 84"/>
            <p:cNvCxnSpPr>
              <a:stCxn id="53" idx="3"/>
              <a:endCxn id="55" idx="0"/>
            </p:cNvCxnSpPr>
            <p:nvPr/>
          </p:nvCxnSpPr>
          <p:spPr bwMode="auto">
            <a:xfrm>
              <a:off x="8440109" y="5062587"/>
              <a:ext cx="187356" cy="35085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bwMode="auto">
            <a:xfrm>
              <a:off x="4970855" y="5451539"/>
              <a:ext cx="1878320" cy="539770"/>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a:solidFill>
                    <a:srgbClr val="000000"/>
                  </a:solidFill>
                  <a:latin typeface="Gill Sans MT" charset="0"/>
                  <a:ea typeface="华文中宋" charset="0"/>
                  <a:cs typeface="华文中宋" charset="0"/>
                </a:rPr>
                <a:t>Send with calculated power</a:t>
              </a:r>
              <a:endParaRPr lang="zh-CN" altLang="en-US" sz="1400">
                <a:solidFill>
                  <a:srgbClr val="000000"/>
                </a:solidFill>
                <a:latin typeface="Gill Sans MT" charset="0"/>
                <a:ea typeface="华文中宋" charset="0"/>
                <a:cs typeface="华文中宋" charset="0"/>
              </a:endParaRPr>
            </a:p>
          </p:txBody>
        </p:sp>
        <p:cxnSp>
          <p:nvCxnSpPr>
            <p:cNvPr id="133" name="直接箭头连接符 132"/>
            <p:cNvCxnSpPr>
              <a:stCxn id="53" idx="1"/>
              <a:endCxn id="129" idx="0"/>
            </p:cNvCxnSpPr>
            <p:nvPr/>
          </p:nvCxnSpPr>
          <p:spPr bwMode="auto">
            <a:xfrm>
              <a:off x="5909221" y="5062587"/>
              <a:ext cx="0" cy="3889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5" name="肘形连接符 134"/>
            <p:cNvCxnSpPr>
              <a:stCxn id="129" idx="2"/>
              <a:endCxn id="50" idx="0"/>
            </p:cNvCxnSpPr>
            <p:nvPr/>
          </p:nvCxnSpPr>
          <p:spPr bwMode="auto">
            <a:xfrm rot="5400000" flipH="1" flipV="1">
              <a:off x="4632110" y="3451930"/>
              <a:ext cx="3816491" cy="1262268"/>
            </a:xfrm>
            <a:prstGeom prst="bentConnector5">
              <a:avLst>
                <a:gd name="adj1" fmla="val -5990"/>
                <a:gd name="adj2" fmla="val -96800"/>
                <a:gd name="adj3" fmla="val 10599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7" name="肘形连接符 136"/>
            <p:cNvCxnSpPr>
              <a:stCxn id="55" idx="2"/>
            </p:cNvCxnSpPr>
            <p:nvPr/>
          </p:nvCxnSpPr>
          <p:spPr bwMode="auto">
            <a:xfrm rot="5400000">
              <a:off x="7134988" y="4729028"/>
              <a:ext cx="266710" cy="2718244"/>
            </a:xfrm>
            <a:prstGeom prst="bentConnector2">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3573" name="TextBox 137"/>
            <p:cNvSpPr txBox="1">
              <a:spLocks noChangeArrowheads="1"/>
            </p:cNvSpPr>
            <p:nvPr/>
          </p:nvSpPr>
          <p:spPr bwMode="auto">
            <a:xfrm>
              <a:off x="5432382" y="5103136"/>
              <a:ext cx="477481" cy="307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r>
                <a:rPr lang="en-US" altLang="zh-CN" sz="1400"/>
                <a:t>Yes</a:t>
              </a:r>
              <a:endParaRPr lang="zh-CN" altLang="en-US" sz="1400"/>
            </a:p>
          </p:txBody>
        </p:sp>
        <p:sp>
          <p:nvSpPr>
            <p:cNvPr id="23574" name="TextBox 138"/>
            <p:cNvSpPr txBox="1">
              <a:spLocks noChangeArrowheads="1"/>
            </p:cNvSpPr>
            <p:nvPr/>
          </p:nvSpPr>
          <p:spPr bwMode="auto">
            <a:xfrm>
              <a:off x="8194913" y="5103136"/>
              <a:ext cx="413821" cy="307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r>
                <a:rPr lang="en-US" altLang="zh-CN" sz="1400"/>
                <a:t>No</a:t>
              </a:r>
              <a:endParaRPr lang="zh-CN" altLang="en-US" sz="1400"/>
            </a:p>
          </p:txBody>
        </p:sp>
        <p:sp>
          <p:nvSpPr>
            <p:cNvPr id="23" name="矩形 22"/>
            <p:cNvSpPr/>
            <p:nvPr/>
          </p:nvSpPr>
          <p:spPr bwMode="auto">
            <a:xfrm>
              <a:off x="5378910" y="1414377"/>
              <a:ext cx="3593099" cy="398478"/>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1400" dirty="0">
                  <a:solidFill>
                    <a:srgbClr val="000000"/>
                  </a:solidFill>
                  <a:latin typeface="Gill Sans MT" charset="0"/>
                  <a:ea typeface="华文中宋" charset="0"/>
                  <a:cs typeface="华文中宋" charset="0"/>
                </a:rPr>
                <a:t>BS assign radio resource and threshold value</a:t>
              </a:r>
              <a:endParaRPr lang="zh-CN" altLang="en-US" sz="1400" dirty="0">
                <a:solidFill>
                  <a:srgbClr val="000000"/>
                </a:solidFill>
                <a:latin typeface="Gill Sans MT" charset="0"/>
                <a:ea typeface="华文中宋" charset="0"/>
                <a:cs typeface="华文中宋" charset="0"/>
              </a:endParaRPr>
            </a:p>
          </p:txBody>
        </p:sp>
        <p:cxnSp>
          <p:nvCxnSpPr>
            <p:cNvPr id="3" name="直接箭头连接符 2"/>
            <p:cNvCxnSpPr>
              <a:stCxn id="23" idx="2"/>
              <a:endCxn id="50" idx="0"/>
            </p:cNvCxnSpPr>
            <p:nvPr/>
          </p:nvCxnSpPr>
          <p:spPr>
            <a:xfrm flipH="1">
              <a:off x="7171489" y="1812855"/>
              <a:ext cx="3176" cy="361963"/>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26" name="标题 1"/>
          <p:cNvSpPr txBox="1">
            <a:spLocks/>
          </p:cNvSpPr>
          <p:nvPr/>
        </p:nvSpPr>
        <p:spPr>
          <a:xfrm>
            <a:off x="142875" y="357188"/>
            <a:ext cx="8572500" cy="714375"/>
          </a:xfrm>
          <a:prstGeom prst="rect">
            <a:avLst/>
          </a:prstGeom>
        </p:spPr>
        <p:txBody>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pPr algn="ctr" eaLnBrk="0" hangingPunct="0"/>
            <a:r>
              <a:rPr lang="en-US" altLang="zh-CN" sz="3200" dirty="0" smtClean="0">
                <a:solidFill>
                  <a:srgbClr val="0070C0"/>
                </a:solidFill>
                <a:latin typeface="+mj-lt"/>
                <a:ea typeface="+mj-ea"/>
                <a:cs typeface="+mj-cs"/>
              </a:rPr>
              <a:t>Iterative Algorithm</a:t>
            </a:r>
            <a:endParaRPr lang="zh-CN" altLang="en-US" sz="3200" dirty="0" smtClean="0">
              <a:solidFill>
                <a:srgbClr val="0070C0"/>
              </a:solidFill>
              <a:latin typeface="+mj-lt"/>
              <a:ea typeface="+mj-ea"/>
              <a:cs typeface="+mj-cs"/>
            </a:endParaRPr>
          </a:p>
        </p:txBody>
      </p:sp>
    </p:spTree>
    <p:extLst>
      <p:ext uri="{BB962C8B-B14F-4D97-AF65-F5344CB8AC3E}">
        <p14:creationId xmlns="" xmlns:p14="http://schemas.microsoft.com/office/powerpoint/2010/main" val="12479222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noRot="1" noChangeAspect="1" noMove="1" noResize="1" noEditPoints="1" noAdjustHandles="1" noChangeArrowheads="1" noChangeShapeType="1" noTextEdit="1"/>
          </p:cNvSpPr>
          <p:nvPr>
            <p:ph idx="1"/>
          </p:nvPr>
        </p:nvSpPr>
        <p:spPr>
          <a:xfrm>
            <a:off x="457200" y="1600200"/>
            <a:ext cx="8229600" cy="3117574"/>
          </a:xfrm>
          <a:blipFill rotWithShape="1">
            <a:blip r:embed="rId4" cstate="print"/>
            <a:stretch>
              <a:fillRect l="-593" t="-978" b="-2935"/>
            </a:stretch>
          </a:blipFill>
        </p:spPr>
        <p:txBody>
          <a:bodyPr/>
          <a:lstStyle/>
          <a:p>
            <a:r>
              <a:rPr lang="zh-CN" altLang="en-US">
                <a:noFill/>
              </a:rPr>
              <a:t> </a:t>
            </a:r>
          </a:p>
        </p:txBody>
      </p:sp>
      <p:sp>
        <p:nvSpPr>
          <p:cNvPr id="4" name="日期占位符 3"/>
          <p:cNvSpPr>
            <a:spLocks noGrp="1"/>
          </p:cNvSpPr>
          <p:nvPr>
            <p:ph type="dt" sz="half" idx="10"/>
          </p:nvPr>
        </p:nvSpPr>
        <p:spPr>
          <a:xfrm>
            <a:off x="800100" y="5743864"/>
            <a:ext cx="7543800" cy="304800"/>
          </a:xfrm>
        </p:spPr>
        <p:txBody>
          <a:bodyPr/>
          <a:lstStyle/>
          <a:p>
            <a:pPr>
              <a:defRPr/>
            </a:pPr>
            <a:fld id="{9D2236E7-2572-48A0-882F-DE696456B30F}" type="datetime1">
              <a:rPr lang="zh-CN" altLang="en-US" smtClean="0"/>
              <a:pPr>
                <a:defRPr/>
              </a:pPr>
              <a:t>2013-9-17</a:t>
            </a:fld>
            <a:endParaRPr lang="zh-CN" altLang="en-US" dirty="0"/>
          </a:p>
        </p:txBody>
      </p:sp>
      <p:sp>
        <p:nvSpPr>
          <p:cNvPr id="13" name="矩形 12"/>
          <p:cNvSpPr>
            <a:spLocks noRot="1" noChangeAspect="1" noMove="1" noResize="1" noEditPoints="1" noAdjustHandles="1" noChangeArrowheads="1" noChangeShapeType="1" noTextEdit="1"/>
          </p:cNvSpPr>
          <p:nvPr/>
        </p:nvSpPr>
        <p:spPr>
          <a:xfrm>
            <a:off x="546666" y="5120571"/>
            <a:ext cx="6170215" cy="369332"/>
          </a:xfrm>
          <a:prstGeom prst="rect">
            <a:avLst/>
          </a:prstGeom>
          <a:blipFill rotWithShape="1">
            <a:blip r:embed="rId5" cstate="print"/>
            <a:stretch>
              <a:fillRect l="-889" t="-8197" b="-24590"/>
            </a:stretch>
          </a:blipFill>
        </p:spPr>
        <p:txBody>
          <a:bodyPr/>
          <a:lstStyle/>
          <a:p>
            <a:r>
              <a:rPr lang="zh-CN" altLang="en-US">
                <a:noFill/>
              </a:rPr>
              <a:t> </a:t>
            </a:r>
          </a:p>
        </p:txBody>
      </p:sp>
      <p:graphicFrame>
        <p:nvGraphicFramePr>
          <p:cNvPr id="14" name="对象 13"/>
          <p:cNvGraphicFramePr>
            <a:graphicFrameLocks noChangeAspect="1"/>
          </p:cNvGraphicFramePr>
          <p:nvPr>
            <p:extLst>
              <p:ext uri="{D42A27DB-BD31-4B8C-83A1-F6EECF244321}">
                <p14:modId xmlns="" xmlns:p14="http://schemas.microsoft.com/office/powerpoint/2010/main" val="3740608353"/>
              </p:ext>
            </p:extLst>
          </p:nvPr>
        </p:nvGraphicFramePr>
        <p:xfrm>
          <a:off x="6716881" y="4961832"/>
          <a:ext cx="1649412" cy="744537"/>
        </p:xfrm>
        <a:graphic>
          <a:graphicData uri="http://schemas.openxmlformats.org/presentationml/2006/ole">
            <p:oleObj spid="_x0000_s951298" name="Equation" r:id="rId6" imgW="927077" imgH="418893" progId="">
              <p:embed/>
            </p:oleObj>
          </a:graphicData>
        </a:graphic>
      </p:graphicFrame>
      <p:sp>
        <p:nvSpPr>
          <p:cNvPr id="15" name="TextBox 14"/>
          <p:cNvSpPr txBox="1">
            <a:spLocks noRot="1" noChangeAspect="1" noMove="1" noResize="1" noEditPoints="1" noAdjustHandles="1" noChangeArrowheads="1" noChangeShapeType="1" noTextEdit="1"/>
          </p:cNvSpPr>
          <p:nvPr/>
        </p:nvSpPr>
        <p:spPr>
          <a:xfrm>
            <a:off x="546666" y="5645422"/>
            <a:ext cx="5832494" cy="369332"/>
          </a:xfrm>
          <a:prstGeom prst="rect">
            <a:avLst/>
          </a:prstGeom>
          <a:blipFill rotWithShape="1">
            <a:blip r:embed="rId7" cstate="print"/>
            <a:stretch>
              <a:fillRect l="-941" t="-8197" b="-24590"/>
            </a:stretch>
          </a:blipFill>
        </p:spPr>
        <p:txBody>
          <a:bodyPr/>
          <a:lstStyle/>
          <a:p>
            <a:r>
              <a:rPr lang="zh-CN" altLang="en-US">
                <a:noFill/>
              </a:rPr>
              <a:t> </a:t>
            </a:r>
          </a:p>
        </p:txBody>
      </p:sp>
      <p:sp>
        <p:nvSpPr>
          <p:cNvPr id="16" name="TextBox 15"/>
          <p:cNvSpPr txBox="1"/>
          <p:nvPr/>
        </p:nvSpPr>
        <p:spPr>
          <a:xfrm>
            <a:off x="463825" y="4812899"/>
            <a:ext cx="1039067" cy="338554"/>
          </a:xfrm>
          <a:prstGeom prst="rect">
            <a:avLst/>
          </a:prstGeom>
          <a:noFill/>
        </p:spPr>
        <p:txBody>
          <a:bodyPr wrap="none" rtlCol="0">
            <a:spAutoFit/>
          </a:bodyPr>
          <a:lstStyle/>
          <a:p>
            <a:r>
              <a:rPr lang="en-US" altLang="zh-CN" sz="1600" dirty="0" smtClean="0"/>
              <a:t>Example:</a:t>
            </a:r>
            <a:endParaRPr lang="zh-CN" altLang="en-US" sz="1600" dirty="0"/>
          </a:p>
        </p:txBody>
      </p:sp>
      <p:sp>
        <p:nvSpPr>
          <p:cNvPr id="12" name="标题 1"/>
          <p:cNvSpPr txBox="1">
            <a:spLocks/>
          </p:cNvSpPr>
          <p:nvPr/>
        </p:nvSpPr>
        <p:spPr>
          <a:xfrm>
            <a:off x="142875" y="357188"/>
            <a:ext cx="8572500" cy="714375"/>
          </a:xfrm>
          <a:prstGeom prst="rect">
            <a:avLst/>
          </a:prstGeom>
        </p:spPr>
        <p:txBody>
          <a:bodyPr/>
          <a:lstStyle>
            <a:lvl1pPr>
              <a:defRPr>
                <a:solidFill>
                  <a:schemeClr val="tx1"/>
                </a:solidFill>
                <a:latin typeface="Gill Sans MT" charset="0"/>
                <a:ea typeface="华文中宋" charset="0"/>
                <a:cs typeface="华文中宋" charset="0"/>
              </a:defRPr>
            </a:lvl1pPr>
            <a:lvl2pPr marL="742950" indent="-285750">
              <a:defRPr>
                <a:solidFill>
                  <a:schemeClr val="tx1"/>
                </a:solidFill>
                <a:latin typeface="Gill Sans MT" charset="0"/>
                <a:ea typeface="华文中宋" charset="0"/>
                <a:cs typeface="华文中宋" charset="0"/>
              </a:defRPr>
            </a:lvl2pPr>
            <a:lvl3pPr marL="1143000" indent="-228600">
              <a:defRPr>
                <a:solidFill>
                  <a:schemeClr val="tx1"/>
                </a:solidFill>
                <a:latin typeface="Gill Sans MT" charset="0"/>
                <a:ea typeface="华文中宋" charset="0"/>
                <a:cs typeface="华文中宋" charset="0"/>
              </a:defRPr>
            </a:lvl3pPr>
            <a:lvl4pPr marL="1600200" indent="-228600">
              <a:defRPr>
                <a:solidFill>
                  <a:schemeClr val="tx1"/>
                </a:solidFill>
                <a:latin typeface="Gill Sans MT" charset="0"/>
                <a:ea typeface="华文中宋" charset="0"/>
                <a:cs typeface="华文中宋" charset="0"/>
              </a:defRPr>
            </a:lvl4pPr>
            <a:lvl5pPr marL="2057400" indent="-228600">
              <a:defRPr>
                <a:solidFill>
                  <a:schemeClr val="tx1"/>
                </a:solidFill>
                <a:latin typeface="Gill Sans MT" charset="0"/>
                <a:ea typeface="华文中宋" charset="0"/>
                <a:cs typeface="华文中宋" charset="0"/>
              </a:defRPr>
            </a:lvl5pPr>
            <a:lvl6pPr marL="2514600" indent="-228600" fontAlgn="base">
              <a:spcBef>
                <a:spcPct val="0"/>
              </a:spcBef>
              <a:spcAft>
                <a:spcPct val="0"/>
              </a:spcAft>
              <a:defRPr>
                <a:solidFill>
                  <a:schemeClr val="tx1"/>
                </a:solidFill>
                <a:latin typeface="Gill Sans MT" charset="0"/>
                <a:ea typeface="华文中宋" charset="0"/>
                <a:cs typeface="华文中宋" charset="0"/>
              </a:defRPr>
            </a:lvl6pPr>
            <a:lvl7pPr marL="2971800" indent="-228600" fontAlgn="base">
              <a:spcBef>
                <a:spcPct val="0"/>
              </a:spcBef>
              <a:spcAft>
                <a:spcPct val="0"/>
              </a:spcAft>
              <a:defRPr>
                <a:solidFill>
                  <a:schemeClr val="tx1"/>
                </a:solidFill>
                <a:latin typeface="Gill Sans MT" charset="0"/>
                <a:ea typeface="华文中宋" charset="0"/>
                <a:cs typeface="华文中宋" charset="0"/>
              </a:defRPr>
            </a:lvl7pPr>
            <a:lvl8pPr marL="3429000" indent="-228600" fontAlgn="base">
              <a:spcBef>
                <a:spcPct val="0"/>
              </a:spcBef>
              <a:spcAft>
                <a:spcPct val="0"/>
              </a:spcAft>
              <a:defRPr>
                <a:solidFill>
                  <a:schemeClr val="tx1"/>
                </a:solidFill>
                <a:latin typeface="Gill Sans MT" charset="0"/>
                <a:ea typeface="华文中宋" charset="0"/>
                <a:cs typeface="华文中宋" charset="0"/>
              </a:defRPr>
            </a:lvl8pPr>
            <a:lvl9pPr marL="3886200" indent="-228600" fontAlgn="base">
              <a:spcBef>
                <a:spcPct val="0"/>
              </a:spcBef>
              <a:spcAft>
                <a:spcPct val="0"/>
              </a:spcAft>
              <a:defRPr>
                <a:solidFill>
                  <a:schemeClr val="tx1"/>
                </a:solidFill>
                <a:latin typeface="Gill Sans MT" charset="0"/>
                <a:ea typeface="华文中宋" charset="0"/>
                <a:cs typeface="华文中宋" charset="0"/>
              </a:defRPr>
            </a:lvl9pPr>
          </a:lstStyle>
          <a:p>
            <a:pPr algn="ctr" eaLnBrk="0" hangingPunct="0">
              <a:defRPr/>
            </a:pPr>
            <a:r>
              <a:rPr lang="en-US" altLang="zh-CN" sz="3200" dirty="0" smtClean="0">
                <a:solidFill>
                  <a:srgbClr val="0070C0"/>
                </a:solidFill>
                <a:latin typeface="+mj-lt"/>
                <a:ea typeface="+mj-ea"/>
                <a:cs typeface="+mj-cs"/>
              </a:rPr>
              <a:t>Iterative Algorithm</a:t>
            </a:r>
            <a:endParaRPr lang="zh-CN" altLang="en-US" sz="3200" dirty="0" smtClean="0">
              <a:solidFill>
                <a:srgbClr val="0070C0"/>
              </a:solidFill>
              <a:latin typeface="+mj-lt"/>
              <a:ea typeface="+mj-ea"/>
              <a:cs typeface="+mj-cs"/>
            </a:endParaRPr>
          </a:p>
        </p:txBody>
      </p:sp>
    </p:spTree>
    <p:extLst>
      <p:ext uri="{BB962C8B-B14F-4D97-AF65-F5344CB8AC3E}">
        <p14:creationId xmlns="" xmlns:p14="http://schemas.microsoft.com/office/powerpoint/2010/main" val="347990992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lgn="ctr"/>
            <a:r>
              <a:rPr lang="en-US" altLang="zh-CN" sz="3200" dirty="0" smtClean="0"/>
              <a:t>MIMO and Virtual MIMO</a:t>
            </a:r>
            <a:endParaRPr lang="zh-CN" altLang="en-US" sz="3200" dirty="0"/>
          </a:p>
        </p:txBody>
      </p:sp>
      <p:sp>
        <p:nvSpPr>
          <p:cNvPr id="4" name="内容占位符 3"/>
          <p:cNvSpPr>
            <a:spLocks noGrp="1"/>
          </p:cNvSpPr>
          <p:nvPr>
            <p:ph idx="1"/>
          </p:nvPr>
        </p:nvSpPr>
        <p:spPr>
          <a:xfrm>
            <a:off x="392113" y="1142984"/>
            <a:ext cx="8359775" cy="4929187"/>
          </a:xfrm>
        </p:spPr>
        <p:txBody>
          <a:bodyPr/>
          <a:lstStyle/>
          <a:p>
            <a:r>
              <a:rPr lang="en-US" altLang="zh-CN" dirty="0" smtClean="0"/>
              <a:t>By performing transmit or receive </a:t>
            </a:r>
            <a:r>
              <a:rPr lang="en-US" altLang="zh-CN" dirty="0" err="1" smtClean="0"/>
              <a:t>beamforming</a:t>
            </a:r>
            <a:r>
              <a:rPr lang="en-US" altLang="zh-CN" dirty="0" smtClean="0"/>
              <a:t> ,the use of multiple antennas at the </a:t>
            </a:r>
            <a:r>
              <a:rPr lang="en-US" altLang="zh-CN" dirty="0" err="1" smtClean="0"/>
              <a:t>eNB</a:t>
            </a:r>
            <a:r>
              <a:rPr lang="en-US" altLang="zh-CN" dirty="0" smtClean="0"/>
              <a:t> and the UE can </a:t>
            </a:r>
          </a:p>
          <a:p>
            <a:pPr lvl="1"/>
            <a:r>
              <a:rPr lang="en-US" altLang="zh-CN" dirty="0" smtClean="0"/>
              <a:t>reduce the co-channel interference to other users,</a:t>
            </a:r>
          </a:p>
          <a:p>
            <a:pPr lvl="1"/>
            <a:r>
              <a:rPr lang="en-US" altLang="zh-CN" dirty="0" smtClean="0"/>
              <a:t> and thus to improve spectrum efficiency. </a:t>
            </a:r>
          </a:p>
          <a:p>
            <a:endParaRPr lang="en-US" altLang="zh-CN" dirty="0" smtClean="0"/>
          </a:p>
          <a:p>
            <a:r>
              <a:rPr lang="en-US" altLang="zh-CN" dirty="0" smtClean="0"/>
              <a:t>The methods can be summarized as follows:</a:t>
            </a:r>
          </a:p>
          <a:p>
            <a:pPr lvl="1"/>
            <a:r>
              <a:rPr lang="en-US" altLang="zh-CN" dirty="0" err="1" smtClean="0">
                <a:solidFill>
                  <a:srgbClr val="FF0000"/>
                </a:solidFill>
              </a:rPr>
              <a:t>eNB</a:t>
            </a:r>
            <a:r>
              <a:rPr lang="en-US" altLang="zh-CN" dirty="0" smtClean="0">
                <a:solidFill>
                  <a:srgbClr val="FF0000"/>
                </a:solidFill>
              </a:rPr>
              <a:t> </a:t>
            </a:r>
            <a:r>
              <a:rPr lang="en-US" altLang="zh-CN" dirty="0" err="1" smtClean="0">
                <a:solidFill>
                  <a:srgbClr val="FF0000"/>
                </a:solidFill>
              </a:rPr>
              <a:t>beamforming</a:t>
            </a:r>
            <a:r>
              <a:rPr lang="en-US" altLang="zh-CN" dirty="0" smtClean="0"/>
              <a:t>: This sort of multi-user MIMO like approach can be performed at the cellular </a:t>
            </a:r>
            <a:r>
              <a:rPr lang="en-US" altLang="zh-CN" dirty="0" err="1" smtClean="0"/>
              <a:t>dowblink</a:t>
            </a:r>
            <a:r>
              <a:rPr lang="en-US" altLang="zh-CN" dirty="0" smtClean="0"/>
              <a:t> to reduce the interference to D2D users, such that D2D communications can be allowed. </a:t>
            </a:r>
          </a:p>
          <a:p>
            <a:pPr lvl="1"/>
            <a:r>
              <a:rPr lang="en-US" altLang="zh-CN" dirty="0" smtClean="0">
                <a:solidFill>
                  <a:srgbClr val="FF0000"/>
                </a:solidFill>
              </a:rPr>
              <a:t>D2D </a:t>
            </a:r>
            <a:r>
              <a:rPr lang="en-US" altLang="zh-CN" dirty="0" err="1" smtClean="0">
                <a:solidFill>
                  <a:srgbClr val="FF0000"/>
                </a:solidFill>
              </a:rPr>
              <a:t>beamforming</a:t>
            </a:r>
            <a:r>
              <a:rPr lang="en-US" altLang="zh-CN" dirty="0" smtClean="0"/>
              <a:t>: This avoids the D2D transmission to disturb the cellular and other D2D users.</a:t>
            </a:r>
          </a:p>
          <a:p>
            <a:pPr lvl="1"/>
            <a:r>
              <a:rPr lang="en-US" altLang="zh-CN" dirty="0" smtClean="0">
                <a:solidFill>
                  <a:srgbClr val="FF0000"/>
                </a:solidFill>
              </a:rPr>
              <a:t>Virtual D2D </a:t>
            </a:r>
            <a:r>
              <a:rPr lang="en-US" altLang="zh-CN" dirty="0" err="1" smtClean="0">
                <a:solidFill>
                  <a:srgbClr val="FF0000"/>
                </a:solidFill>
              </a:rPr>
              <a:t>beamforming</a:t>
            </a:r>
            <a:r>
              <a:rPr lang="en-US" altLang="zh-CN" dirty="0" smtClean="0"/>
              <a:t>: This borrows the ideas of cooperative mobiles, such that multiple D2D users collaboratively form the </a:t>
            </a:r>
            <a:r>
              <a:rPr lang="en-US" altLang="zh-CN" dirty="0" err="1" smtClean="0"/>
              <a:t>beamforming</a:t>
            </a:r>
            <a:r>
              <a:rPr lang="en-US" altLang="zh-CN" dirty="0" smtClean="0"/>
              <a:t> matrices to improve the system performance.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blinds(horizontal)">
                                      <p:cBhvr>
                                        <p:cTn id="7" dur="500"/>
                                        <p:tgtEl>
                                          <p:spTgt spid="4">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blinds(horizontal)">
                                      <p:cBhvr>
                                        <p:cTn id="10" dur="500"/>
                                        <p:tgtEl>
                                          <p:spTgt spid="4">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blinds(horizontal)">
                                      <p:cBhvr>
                                        <p:cTn id="15" dur="500"/>
                                        <p:tgtEl>
                                          <p:spTgt spid="4">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blinds(horizontal)">
                                      <p:cBhvr>
                                        <p:cTn id="2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17488" y="1500188"/>
            <a:ext cx="8926512" cy="3405187"/>
            <a:chOff x="137" y="1149"/>
            <a:chExt cx="5623" cy="2145"/>
          </a:xfrm>
        </p:grpSpPr>
        <p:grpSp>
          <p:nvGrpSpPr>
            <p:cNvPr id="3" name="Group 16"/>
            <p:cNvGrpSpPr>
              <a:grpSpLocks/>
            </p:cNvGrpSpPr>
            <p:nvPr/>
          </p:nvGrpSpPr>
          <p:grpSpPr bwMode="auto">
            <a:xfrm>
              <a:off x="137" y="1149"/>
              <a:ext cx="5623" cy="2145"/>
              <a:chOff x="137" y="1706"/>
              <a:chExt cx="5623" cy="2145"/>
            </a:xfrm>
          </p:grpSpPr>
          <p:pic>
            <p:nvPicPr>
              <p:cNvPr id="37895" name="Picture 7"/>
              <p:cNvPicPr>
                <a:picLocks noChangeAspect="1" noChangeArrowheads="1"/>
              </p:cNvPicPr>
              <p:nvPr>
                <p:custDataLst>
                  <p:tags r:id="rId23"/>
                </p:custDataLst>
              </p:nvPr>
            </p:nvPicPr>
            <p:blipFill>
              <a:blip r:embed="rId31" cstate="print"/>
              <a:srcRect/>
              <a:stretch>
                <a:fillRect/>
              </a:stretch>
            </p:blipFill>
            <p:spPr bwMode="auto">
              <a:xfrm>
                <a:off x="137" y="1706"/>
                <a:ext cx="5623" cy="2145"/>
              </a:xfrm>
              <a:prstGeom prst="rect">
                <a:avLst/>
              </a:prstGeom>
              <a:noFill/>
              <a:ln w="9525">
                <a:noFill/>
                <a:miter lim="800000"/>
                <a:headEnd/>
                <a:tailEnd/>
              </a:ln>
              <a:effectLst/>
            </p:spPr>
          </p:pic>
          <p:sp>
            <p:nvSpPr>
              <p:cNvPr id="37892" name="Rectangle 4"/>
              <p:cNvSpPr>
                <a:spLocks noChangeArrowheads="1"/>
              </p:cNvSpPr>
              <p:nvPr>
                <p:custDataLst>
                  <p:tags r:id="rId24"/>
                </p:custDataLst>
              </p:nvPr>
            </p:nvSpPr>
            <p:spPr bwMode="auto">
              <a:xfrm>
                <a:off x="4422"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2015</a:t>
                </a:r>
                <a:endParaRPr lang="en-US" altLang="zh-CN" sz="1800">
                  <a:ea typeface="SimSun" pitchFamily="2" charset="-122"/>
                </a:endParaRPr>
              </a:p>
            </p:txBody>
          </p:sp>
          <p:sp>
            <p:nvSpPr>
              <p:cNvPr id="37899" name="Rectangle 11"/>
              <p:cNvSpPr>
                <a:spLocks noChangeArrowheads="1"/>
              </p:cNvSpPr>
              <p:nvPr>
                <p:custDataLst>
                  <p:tags r:id="rId25"/>
                </p:custDataLst>
              </p:nvPr>
            </p:nvSpPr>
            <p:spPr bwMode="auto">
              <a:xfrm>
                <a:off x="2381"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2005</a:t>
                </a:r>
                <a:endParaRPr lang="en-US" altLang="zh-CN" sz="1800">
                  <a:ea typeface="SimSun" pitchFamily="2" charset="-122"/>
                </a:endParaRPr>
              </a:p>
            </p:txBody>
          </p:sp>
          <p:sp>
            <p:nvSpPr>
              <p:cNvPr id="37900" name="Rectangle 12"/>
              <p:cNvSpPr>
                <a:spLocks noChangeArrowheads="1"/>
              </p:cNvSpPr>
              <p:nvPr>
                <p:custDataLst>
                  <p:tags r:id="rId26"/>
                </p:custDataLst>
              </p:nvPr>
            </p:nvSpPr>
            <p:spPr bwMode="auto">
              <a:xfrm>
                <a:off x="1338"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2000</a:t>
                </a:r>
                <a:endParaRPr lang="en-US" altLang="zh-CN" sz="1800">
                  <a:ea typeface="SimSun" pitchFamily="2" charset="-122"/>
                </a:endParaRPr>
              </a:p>
            </p:txBody>
          </p:sp>
          <p:sp>
            <p:nvSpPr>
              <p:cNvPr id="37901" name="Rectangle 13"/>
              <p:cNvSpPr>
                <a:spLocks noChangeArrowheads="1"/>
              </p:cNvSpPr>
              <p:nvPr>
                <p:custDataLst>
                  <p:tags r:id="rId27"/>
                </p:custDataLst>
              </p:nvPr>
            </p:nvSpPr>
            <p:spPr bwMode="auto">
              <a:xfrm>
                <a:off x="210"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1995</a:t>
                </a:r>
                <a:endParaRPr lang="en-US" altLang="zh-CN" sz="1800">
                  <a:ea typeface="SimSun" pitchFamily="2" charset="-122"/>
                </a:endParaRPr>
              </a:p>
            </p:txBody>
          </p:sp>
          <p:sp>
            <p:nvSpPr>
              <p:cNvPr id="37902" name="Rectangle 14"/>
              <p:cNvSpPr>
                <a:spLocks noChangeArrowheads="1"/>
              </p:cNvSpPr>
              <p:nvPr>
                <p:custDataLst>
                  <p:tags r:id="rId28"/>
                </p:custDataLst>
              </p:nvPr>
            </p:nvSpPr>
            <p:spPr bwMode="auto">
              <a:xfrm>
                <a:off x="3470"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2010</a:t>
                </a:r>
                <a:endParaRPr lang="en-US" altLang="zh-CN" sz="1800">
                  <a:ea typeface="SimSun" pitchFamily="2" charset="-122"/>
                </a:endParaRPr>
              </a:p>
            </p:txBody>
          </p:sp>
        </p:grpSp>
        <p:sp>
          <p:nvSpPr>
            <p:cNvPr id="37905" name="Rectangle 17"/>
            <p:cNvSpPr>
              <a:spLocks noChangeArrowheads="1"/>
            </p:cNvSpPr>
            <p:nvPr>
              <p:custDataLst>
                <p:tags r:id="rId22"/>
              </p:custDataLst>
            </p:nvPr>
          </p:nvSpPr>
          <p:spPr bwMode="auto">
            <a:xfrm>
              <a:off x="180" y="2523"/>
              <a:ext cx="499" cy="181"/>
            </a:xfrm>
            <a:prstGeom prst="rect">
              <a:avLst/>
            </a:prstGeom>
            <a:solidFill>
              <a:schemeClr val="bg1"/>
            </a:solidFill>
            <a:ln w="9525">
              <a:noFill/>
              <a:miter lim="800000"/>
              <a:headEnd/>
              <a:tailEnd/>
            </a:ln>
            <a:effectLst/>
          </p:spPr>
          <p:txBody>
            <a:bodyPr wrap="none" anchor="ctr"/>
            <a:lstStyle/>
            <a:p>
              <a:endParaRPr lang="zh-CN" altLang="zh-CN"/>
            </a:p>
          </p:txBody>
        </p:sp>
      </p:grpSp>
      <p:sp>
        <p:nvSpPr>
          <p:cNvPr id="37890" name="Rectangle 2"/>
          <p:cNvSpPr>
            <a:spLocks noGrp="1" noChangeArrowheads="1"/>
          </p:cNvSpPr>
          <p:nvPr>
            <p:ph type="title"/>
            <p:custDataLst>
              <p:tags r:id="rId2"/>
            </p:custDataLst>
          </p:nvPr>
        </p:nvSpPr>
        <p:spPr>
          <a:xfrm>
            <a:off x="285750" y="228584"/>
            <a:ext cx="8678738" cy="914400"/>
          </a:xfrm>
          <a:noFill/>
          <a:ln/>
        </p:spPr>
        <p:txBody>
          <a:bodyPr/>
          <a:lstStyle/>
          <a:p>
            <a:pPr algn="ctr"/>
            <a:r>
              <a:rPr lang="en-US" altLang="zh-CN" sz="3200" dirty="0" smtClean="0">
                <a:ea typeface="SimSun" pitchFamily="2" charset="-122"/>
              </a:rPr>
              <a:t>Standardization </a:t>
            </a:r>
            <a:r>
              <a:rPr lang="en-US" altLang="zh-CN" sz="3200" dirty="0">
                <a:ea typeface="SimSun" pitchFamily="2" charset="-122"/>
              </a:rPr>
              <a:t>F</a:t>
            </a:r>
            <a:r>
              <a:rPr lang="en-US" altLang="zh-CN" sz="3200" dirty="0" smtClean="0">
                <a:ea typeface="SimSun" pitchFamily="2" charset="-122"/>
              </a:rPr>
              <a:t>acilitates </a:t>
            </a:r>
            <a:r>
              <a:rPr lang="en-US" altLang="zh-CN" sz="3200" dirty="0">
                <a:ea typeface="SimSun" pitchFamily="2" charset="-122"/>
              </a:rPr>
              <a:t>T</a:t>
            </a:r>
            <a:r>
              <a:rPr lang="en-US" altLang="zh-CN" sz="3200" dirty="0" smtClean="0">
                <a:ea typeface="SimSun" pitchFamily="2" charset="-122"/>
              </a:rPr>
              <a:t>echnology </a:t>
            </a:r>
            <a:r>
              <a:rPr lang="en-US" altLang="zh-CN" sz="3200" dirty="0">
                <a:ea typeface="SimSun" pitchFamily="2" charset="-122"/>
              </a:rPr>
              <a:t>E</a:t>
            </a:r>
            <a:r>
              <a:rPr lang="en-US" altLang="zh-CN" sz="3200" dirty="0" smtClean="0">
                <a:ea typeface="SimSun" pitchFamily="2" charset="-122"/>
              </a:rPr>
              <a:t>volution </a:t>
            </a:r>
            <a:endParaRPr lang="en-US" altLang="zh-CN" sz="3200" dirty="0">
              <a:ea typeface="SimSun" pitchFamily="2" charset="-122"/>
            </a:endParaRPr>
          </a:p>
        </p:txBody>
      </p:sp>
      <p:sp>
        <p:nvSpPr>
          <p:cNvPr id="37903" name="Rectangle 15"/>
          <p:cNvSpPr>
            <a:spLocks noGrp="1" noChangeArrowheads="1"/>
          </p:cNvSpPr>
          <p:nvPr>
            <p:ph type="body" idx="1"/>
            <p:custDataLst>
              <p:tags r:id="rId3"/>
            </p:custDataLst>
          </p:nvPr>
        </p:nvSpPr>
        <p:spPr>
          <a:xfrm>
            <a:off x="392113" y="1211263"/>
            <a:ext cx="8359775" cy="5170487"/>
          </a:xfrm>
          <a:noFill/>
          <a:ln/>
        </p:spPr>
        <p:txBody>
          <a:bodyPr/>
          <a:lstStyle/>
          <a:p>
            <a:pPr>
              <a:lnSpc>
                <a:spcPct val="95000"/>
              </a:lnSpc>
            </a:pPr>
            <a:r>
              <a:rPr lang="en-US" altLang="zh-CN" sz="2000" dirty="0">
                <a:ea typeface="SimSun" pitchFamily="2" charset="-122"/>
              </a:rPr>
              <a:t>Each new evolution builds on the established market of the previous </a:t>
            </a:r>
          </a:p>
          <a:p>
            <a:pPr>
              <a:lnSpc>
                <a:spcPct val="95000"/>
              </a:lnSpc>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buNone/>
            </a:pPr>
            <a:endParaRPr lang="en-US" altLang="zh-CN" sz="1400" dirty="0" smtClean="0">
              <a:ea typeface="SimSun" pitchFamily="2" charset="-122"/>
            </a:endParaRPr>
          </a:p>
          <a:p>
            <a:pPr>
              <a:lnSpc>
                <a:spcPct val="95000"/>
              </a:lnSpc>
              <a:buNone/>
            </a:pPr>
            <a:endParaRPr lang="en-US" altLang="zh-CN" sz="1400" dirty="0">
              <a:ea typeface="SimSun" pitchFamily="2" charset="-122"/>
            </a:endParaRPr>
          </a:p>
          <a:p>
            <a:pPr>
              <a:lnSpc>
                <a:spcPct val="95000"/>
              </a:lnSpc>
            </a:pPr>
            <a:endParaRPr lang="en-US" altLang="zh-CN" sz="2000" dirty="0" smtClean="0">
              <a:ea typeface="SimSun" pitchFamily="2" charset="-122"/>
            </a:endParaRPr>
          </a:p>
          <a:p>
            <a:pPr>
              <a:lnSpc>
                <a:spcPct val="95000"/>
              </a:lnSpc>
            </a:pPr>
            <a:endParaRPr lang="en-US" altLang="zh-CN" sz="2000" dirty="0" smtClean="0">
              <a:ea typeface="SimSun" pitchFamily="2" charset="-122"/>
            </a:endParaRPr>
          </a:p>
          <a:p>
            <a:pPr>
              <a:lnSpc>
                <a:spcPct val="95000"/>
              </a:lnSpc>
            </a:pPr>
            <a:r>
              <a:rPr lang="en-US" altLang="zh-CN" sz="2000" dirty="0" smtClean="0">
                <a:ea typeface="SimSun" pitchFamily="2" charset="-122"/>
              </a:rPr>
              <a:t>Backwards-compatible </a:t>
            </a:r>
            <a:r>
              <a:rPr lang="en-US" altLang="zh-CN" sz="2000" dirty="0">
                <a:ea typeface="SimSun" pitchFamily="2" charset="-122"/>
              </a:rPr>
              <a:t>evolution</a:t>
            </a:r>
          </a:p>
          <a:p>
            <a:pPr>
              <a:lnSpc>
                <a:spcPct val="95000"/>
              </a:lnSpc>
            </a:pPr>
            <a:r>
              <a:rPr lang="en-US" altLang="zh-CN" sz="2000" dirty="0">
                <a:ea typeface="SimSun" pitchFamily="2" charset="-122"/>
              </a:rPr>
              <a:t>But larger technology steps require </a:t>
            </a:r>
            <a:r>
              <a:rPr lang="en-US" altLang="zh-CN" sz="2000" dirty="0" smtClean="0">
                <a:ea typeface="SimSun" pitchFamily="2" charset="-122"/>
              </a:rPr>
              <a:t>revolutions:</a:t>
            </a:r>
            <a:endParaRPr lang="en-US" altLang="zh-CN" dirty="0">
              <a:ea typeface="SimSun" pitchFamily="2" charset="-122"/>
            </a:endParaRPr>
          </a:p>
        </p:txBody>
      </p:sp>
      <p:grpSp>
        <p:nvGrpSpPr>
          <p:cNvPr id="4" name="Group 57"/>
          <p:cNvGrpSpPr>
            <a:grpSpLocks/>
          </p:cNvGrpSpPr>
          <p:nvPr/>
        </p:nvGrpSpPr>
        <p:grpSpPr bwMode="auto">
          <a:xfrm>
            <a:off x="301625" y="2335213"/>
            <a:ext cx="2622550" cy="4098925"/>
            <a:chOff x="190" y="1471"/>
            <a:chExt cx="1652" cy="2582"/>
          </a:xfrm>
        </p:grpSpPr>
        <p:pic>
          <p:nvPicPr>
            <p:cNvPr id="37908" name="Picture 20"/>
            <p:cNvPicPr>
              <a:picLocks noChangeAspect="1" noChangeArrowheads="1"/>
            </p:cNvPicPr>
            <p:nvPr>
              <p:custDataLst>
                <p:tags r:id="rId17"/>
              </p:custDataLst>
            </p:nvPr>
          </p:nvPicPr>
          <p:blipFill>
            <a:blip r:embed="rId32" cstate="print"/>
            <a:srcRect/>
            <a:stretch>
              <a:fillRect/>
            </a:stretch>
          </p:blipFill>
          <p:spPr bwMode="auto">
            <a:xfrm>
              <a:off x="738" y="3206"/>
              <a:ext cx="862" cy="847"/>
            </a:xfrm>
            <a:prstGeom prst="rect">
              <a:avLst/>
            </a:prstGeom>
            <a:noFill/>
            <a:ln w="9525">
              <a:noFill/>
              <a:miter lim="800000"/>
              <a:headEnd/>
              <a:tailEnd/>
            </a:ln>
            <a:effectLst/>
          </p:spPr>
        </p:pic>
        <p:sp>
          <p:nvSpPr>
            <p:cNvPr id="37912" name="Text Box 24"/>
            <p:cNvSpPr txBox="1">
              <a:spLocks noChangeArrowheads="1"/>
            </p:cNvSpPr>
            <p:nvPr>
              <p:custDataLst>
                <p:tags r:id="rId18"/>
              </p:custDataLst>
            </p:nvPr>
          </p:nvSpPr>
          <p:spPr bwMode="auto">
            <a:xfrm>
              <a:off x="190" y="3323"/>
              <a:ext cx="697" cy="330"/>
            </a:xfrm>
            <a:prstGeom prst="rect">
              <a:avLst/>
            </a:prstGeom>
            <a:noFill/>
            <a:ln w="9525">
              <a:noFill/>
              <a:miter lim="800000"/>
              <a:headEnd/>
              <a:tailEnd/>
            </a:ln>
            <a:effectLst/>
          </p:spPr>
          <p:txBody>
            <a:bodyPr>
              <a:spAutoFit/>
            </a:bodyPr>
            <a:lstStyle/>
            <a:p>
              <a:pPr algn="l">
                <a:spcBef>
                  <a:spcPct val="50000"/>
                </a:spcBef>
              </a:pPr>
              <a:r>
                <a:rPr lang="en-US" altLang="zh-CN" sz="1400" dirty="0">
                  <a:ea typeface="SimSun" pitchFamily="2" charset="-122"/>
                </a:rPr>
                <a:t>From TDMA:</a:t>
              </a:r>
            </a:p>
          </p:txBody>
        </p:sp>
        <p:sp>
          <p:nvSpPr>
            <p:cNvPr id="37934" name="Freeform 46"/>
            <p:cNvSpPr>
              <a:spLocks/>
            </p:cNvSpPr>
            <p:nvPr>
              <p:custDataLst>
                <p:tags r:id="rId19"/>
              </p:custDataLst>
            </p:nvPr>
          </p:nvSpPr>
          <p:spPr bwMode="auto">
            <a:xfrm>
              <a:off x="200" y="1471"/>
              <a:ext cx="1368"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37936" name="Line 48"/>
            <p:cNvSpPr>
              <a:spLocks noChangeShapeType="1"/>
            </p:cNvSpPr>
            <p:nvPr>
              <p:custDataLst>
                <p:tags r:id="rId20"/>
              </p:custDataLst>
            </p:nvPr>
          </p:nvSpPr>
          <p:spPr bwMode="auto">
            <a:xfrm>
              <a:off x="1483" y="1471"/>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37" name="Line 49"/>
            <p:cNvSpPr>
              <a:spLocks noChangeShapeType="1"/>
            </p:cNvSpPr>
            <p:nvPr>
              <p:custDataLst>
                <p:tags r:id="rId21"/>
              </p:custDataLst>
            </p:nvPr>
          </p:nvSpPr>
          <p:spPr bwMode="auto">
            <a:xfrm>
              <a:off x="1466" y="1740"/>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5" name="Group 58"/>
          <p:cNvGrpSpPr>
            <a:grpSpLocks/>
          </p:cNvGrpSpPr>
          <p:nvPr/>
        </p:nvGrpSpPr>
        <p:grpSpPr bwMode="auto">
          <a:xfrm>
            <a:off x="1882775" y="2849563"/>
            <a:ext cx="5086350" cy="3605212"/>
            <a:chOff x="1186" y="1795"/>
            <a:chExt cx="3204" cy="2271"/>
          </a:xfrm>
        </p:grpSpPr>
        <p:pic>
          <p:nvPicPr>
            <p:cNvPr id="37909" name="Picture 21"/>
            <p:cNvPicPr>
              <a:picLocks noChangeAspect="1" noChangeArrowheads="1"/>
            </p:cNvPicPr>
            <p:nvPr>
              <p:custDataLst>
                <p:tags r:id="rId11"/>
              </p:custDataLst>
            </p:nvPr>
          </p:nvPicPr>
          <p:blipFill>
            <a:blip r:embed="rId33" cstate="print"/>
            <a:srcRect/>
            <a:stretch>
              <a:fillRect/>
            </a:stretch>
          </p:blipFill>
          <p:spPr bwMode="auto">
            <a:xfrm>
              <a:off x="2218" y="3190"/>
              <a:ext cx="807" cy="876"/>
            </a:xfrm>
            <a:prstGeom prst="rect">
              <a:avLst/>
            </a:prstGeom>
            <a:noFill/>
            <a:ln w="9525">
              <a:noFill/>
              <a:miter lim="800000"/>
              <a:headEnd/>
              <a:tailEnd/>
            </a:ln>
            <a:effectLst/>
          </p:spPr>
        </p:pic>
        <p:sp>
          <p:nvSpPr>
            <p:cNvPr id="37913" name="Text Box 25"/>
            <p:cNvSpPr txBox="1">
              <a:spLocks noChangeArrowheads="1"/>
            </p:cNvSpPr>
            <p:nvPr>
              <p:custDataLst>
                <p:tags r:id="rId12"/>
              </p:custDataLst>
            </p:nvPr>
          </p:nvSpPr>
          <p:spPr bwMode="auto">
            <a:xfrm>
              <a:off x="1735" y="3352"/>
              <a:ext cx="697" cy="194"/>
            </a:xfrm>
            <a:prstGeom prst="rect">
              <a:avLst/>
            </a:prstGeom>
            <a:noFill/>
            <a:ln w="9525">
              <a:noFill/>
              <a:miter lim="800000"/>
              <a:headEnd/>
              <a:tailEnd/>
            </a:ln>
            <a:effectLst/>
          </p:spPr>
          <p:txBody>
            <a:bodyPr>
              <a:spAutoFit/>
            </a:bodyPr>
            <a:lstStyle/>
            <a:p>
              <a:pPr algn="l">
                <a:spcBef>
                  <a:spcPct val="50000"/>
                </a:spcBef>
              </a:pPr>
              <a:r>
                <a:rPr lang="en-US" altLang="zh-CN" sz="1400" dirty="0">
                  <a:ea typeface="SimSun" pitchFamily="2" charset="-122"/>
                </a:rPr>
                <a:t>to CDMA:</a:t>
              </a:r>
            </a:p>
          </p:txBody>
        </p:sp>
        <p:sp>
          <p:nvSpPr>
            <p:cNvPr id="37917" name="AutoShape 29"/>
            <p:cNvSpPr>
              <a:spLocks noChangeArrowheads="1"/>
            </p:cNvSpPr>
            <p:nvPr>
              <p:custDataLst>
                <p:tags r:id="rId13"/>
              </p:custDataLst>
            </p:nvPr>
          </p:nvSpPr>
          <p:spPr bwMode="auto">
            <a:xfrm flipV="1">
              <a:off x="1186" y="1820"/>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37939" name="Freeform 51"/>
            <p:cNvSpPr>
              <a:spLocks/>
            </p:cNvSpPr>
            <p:nvPr>
              <p:custDataLst>
                <p:tags r:id="rId14"/>
              </p:custDataLst>
            </p:nvPr>
          </p:nvSpPr>
          <p:spPr bwMode="auto">
            <a:xfrm>
              <a:off x="1488" y="1795"/>
              <a:ext cx="2719"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37940" name="Line 52"/>
            <p:cNvSpPr>
              <a:spLocks noChangeShapeType="1"/>
            </p:cNvSpPr>
            <p:nvPr>
              <p:custDataLst>
                <p:tags r:id="rId15"/>
              </p:custDataLst>
            </p:nvPr>
          </p:nvSpPr>
          <p:spPr bwMode="auto">
            <a:xfrm>
              <a:off x="4031" y="1795"/>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41" name="Line 53"/>
            <p:cNvSpPr>
              <a:spLocks noChangeShapeType="1"/>
            </p:cNvSpPr>
            <p:nvPr>
              <p:custDataLst>
                <p:tags r:id="rId16"/>
              </p:custDataLst>
            </p:nvPr>
          </p:nvSpPr>
          <p:spPr bwMode="auto">
            <a:xfrm>
              <a:off x="4014" y="2064"/>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6" name="Group 59"/>
          <p:cNvGrpSpPr>
            <a:grpSpLocks/>
          </p:cNvGrpSpPr>
          <p:nvPr/>
        </p:nvGrpSpPr>
        <p:grpSpPr bwMode="auto">
          <a:xfrm>
            <a:off x="5014913" y="3535363"/>
            <a:ext cx="3741737" cy="2938462"/>
            <a:chOff x="3159" y="2227"/>
            <a:chExt cx="2357" cy="1851"/>
          </a:xfrm>
        </p:grpSpPr>
        <p:pic>
          <p:nvPicPr>
            <p:cNvPr id="37911" name="Picture 23"/>
            <p:cNvPicPr>
              <a:picLocks noChangeAspect="1" noChangeArrowheads="1"/>
            </p:cNvPicPr>
            <p:nvPr>
              <p:custDataLst>
                <p:tags r:id="rId5"/>
              </p:custDataLst>
            </p:nvPr>
          </p:nvPicPr>
          <p:blipFill>
            <a:blip r:embed="rId34" cstate="print"/>
            <a:srcRect/>
            <a:stretch>
              <a:fillRect/>
            </a:stretch>
          </p:blipFill>
          <p:spPr bwMode="auto">
            <a:xfrm>
              <a:off x="3836" y="3191"/>
              <a:ext cx="1680" cy="887"/>
            </a:xfrm>
            <a:prstGeom prst="rect">
              <a:avLst/>
            </a:prstGeom>
            <a:noFill/>
            <a:ln w="9525">
              <a:noFill/>
              <a:miter lim="800000"/>
              <a:headEnd/>
              <a:tailEnd/>
            </a:ln>
            <a:effectLst/>
          </p:spPr>
        </p:pic>
        <p:sp>
          <p:nvSpPr>
            <p:cNvPr id="37914" name="Text Box 26"/>
            <p:cNvSpPr txBox="1">
              <a:spLocks noChangeArrowheads="1"/>
            </p:cNvSpPr>
            <p:nvPr>
              <p:custDataLst>
                <p:tags r:id="rId6"/>
              </p:custDataLst>
            </p:nvPr>
          </p:nvSpPr>
          <p:spPr bwMode="auto">
            <a:xfrm>
              <a:off x="3203" y="3352"/>
              <a:ext cx="881" cy="194"/>
            </a:xfrm>
            <a:prstGeom prst="rect">
              <a:avLst/>
            </a:prstGeom>
            <a:noFill/>
            <a:ln w="9525">
              <a:noFill/>
              <a:miter lim="800000"/>
              <a:headEnd/>
              <a:tailEnd/>
            </a:ln>
            <a:effectLst/>
          </p:spPr>
          <p:txBody>
            <a:bodyPr>
              <a:spAutoFit/>
            </a:bodyPr>
            <a:lstStyle/>
            <a:p>
              <a:pPr algn="l">
                <a:spcBef>
                  <a:spcPct val="50000"/>
                </a:spcBef>
              </a:pPr>
              <a:r>
                <a:rPr lang="en-US" altLang="zh-CN" sz="1400" dirty="0">
                  <a:ea typeface="SimSun" pitchFamily="2" charset="-122"/>
                </a:rPr>
                <a:t>to OFDMA:</a:t>
              </a:r>
            </a:p>
          </p:txBody>
        </p:sp>
        <p:sp>
          <p:nvSpPr>
            <p:cNvPr id="37928" name="AutoShape 40"/>
            <p:cNvSpPr>
              <a:spLocks noChangeArrowheads="1"/>
            </p:cNvSpPr>
            <p:nvPr>
              <p:custDataLst>
                <p:tags r:id="rId7"/>
              </p:custDataLst>
            </p:nvPr>
          </p:nvSpPr>
          <p:spPr bwMode="auto">
            <a:xfrm flipV="1">
              <a:off x="3159" y="2227"/>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37942" name="Line 54"/>
            <p:cNvSpPr>
              <a:spLocks noChangeShapeType="1"/>
            </p:cNvSpPr>
            <p:nvPr>
              <p:custDataLst>
                <p:tags r:id="rId8"/>
              </p:custDataLst>
            </p:nvPr>
          </p:nvSpPr>
          <p:spPr bwMode="auto">
            <a:xfrm>
              <a:off x="4955" y="2240"/>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43" name="Line 55"/>
            <p:cNvSpPr>
              <a:spLocks noChangeShapeType="1"/>
            </p:cNvSpPr>
            <p:nvPr>
              <p:custDataLst>
                <p:tags r:id="rId9"/>
              </p:custDataLst>
            </p:nvPr>
          </p:nvSpPr>
          <p:spPr bwMode="auto">
            <a:xfrm>
              <a:off x="4938" y="2509"/>
              <a:ext cx="376" cy="0"/>
            </a:xfrm>
            <a:prstGeom prst="line">
              <a:avLst/>
            </a:prstGeom>
            <a:noFill/>
            <a:ln w="50800">
              <a:solidFill>
                <a:srgbClr val="FF0000"/>
              </a:solidFill>
              <a:prstDash val="sysDot"/>
              <a:round/>
              <a:headEnd/>
              <a:tailEnd/>
            </a:ln>
            <a:effectLst/>
          </p:spPr>
          <p:txBody>
            <a:bodyPr/>
            <a:lstStyle/>
            <a:p>
              <a:endParaRPr lang="zh-CN" altLang="en-US"/>
            </a:p>
          </p:txBody>
        </p:sp>
        <p:sp>
          <p:nvSpPr>
            <p:cNvPr id="37944" name="Freeform 56"/>
            <p:cNvSpPr>
              <a:spLocks/>
            </p:cNvSpPr>
            <p:nvPr>
              <p:custDataLst>
                <p:tags r:id="rId10"/>
              </p:custDataLst>
            </p:nvPr>
          </p:nvSpPr>
          <p:spPr bwMode="auto">
            <a:xfrm>
              <a:off x="3467" y="2241"/>
              <a:ext cx="1573"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grpSp>
      <p:sp>
        <p:nvSpPr>
          <p:cNvPr id="37948" name="Rectangle 60"/>
          <p:cNvSpPr>
            <a:spLocks noChangeArrowheads="1"/>
          </p:cNvSpPr>
          <p:nvPr>
            <p:custDataLst>
              <p:tags r:id="rId4"/>
            </p:custDataLst>
          </p:nvPr>
        </p:nvSpPr>
        <p:spPr bwMode="auto">
          <a:xfrm>
            <a:off x="2603500" y="3343275"/>
            <a:ext cx="2359025" cy="301625"/>
          </a:xfrm>
          <a:prstGeom prst="rect">
            <a:avLst/>
          </a:prstGeom>
          <a:solidFill>
            <a:schemeClr val="bg1"/>
          </a:solidFill>
          <a:ln w="50800" algn="ctr">
            <a:solidFill>
              <a:schemeClr val="bg1"/>
            </a:solidFill>
            <a:miter lim="800000"/>
            <a:headEnd/>
            <a:tailEnd/>
          </a:ln>
          <a:effectLst/>
        </p:spPr>
        <p:txBody>
          <a:bodyPr wrap="none" anchor="ctr"/>
          <a:lstStyle/>
          <a:p>
            <a:endParaRPr lang="zh-CN" altLang="zh-CN"/>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357158" y="357166"/>
            <a:ext cx="8319298" cy="714380"/>
          </a:xfrm>
          <a:prstGeom prst="rect">
            <a:avLst/>
          </a:prstGeom>
        </p:spPr>
        <p:txBody>
          <a:bodyPr/>
          <a:lstStyle/>
          <a:p>
            <a:pPr algn="ctr">
              <a:defRPr/>
            </a:pPr>
            <a:r>
              <a:rPr lang="en-US" altLang="zh-CN" sz="3200" dirty="0" smtClean="0">
                <a:solidFill>
                  <a:srgbClr val="0070C0"/>
                </a:solidFill>
                <a:latin typeface="+mj-lt"/>
                <a:ea typeface="黑体" pitchFamily="2" charset="-122"/>
                <a:cs typeface="+mj-cs"/>
              </a:rPr>
              <a:t>Signal and Interference Model</a:t>
            </a:r>
            <a:endParaRPr lang="zh-CN" altLang="en-US" sz="3200" dirty="0">
              <a:solidFill>
                <a:srgbClr val="0070C0"/>
              </a:solidFill>
              <a:latin typeface="+mj-lt"/>
              <a:ea typeface="黑体" pitchFamily="2" charset="-122"/>
              <a:cs typeface="+mj-cs"/>
            </a:endParaRPr>
          </a:p>
        </p:txBody>
      </p:sp>
      <p:graphicFrame>
        <p:nvGraphicFramePr>
          <p:cNvPr id="6" name="表格 5"/>
          <p:cNvGraphicFramePr>
            <a:graphicFrameLocks noGrp="1"/>
          </p:cNvGraphicFramePr>
          <p:nvPr>
            <p:extLst>
              <p:ext uri="{D42A27DB-BD31-4B8C-83A1-F6EECF244321}">
                <p14:modId xmlns="" xmlns:p14="http://schemas.microsoft.com/office/powerpoint/2010/main" val="134163179"/>
              </p:ext>
            </p:extLst>
          </p:nvPr>
        </p:nvGraphicFramePr>
        <p:xfrm>
          <a:off x="500034" y="1556792"/>
          <a:ext cx="4929224" cy="3931920"/>
        </p:xfrm>
        <a:graphic>
          <a:graphicData uri="http://schemas.openxmlformats.org/drawingml/2006/table">
            <a:tbl>
              <a:tblPr firstRow="1" bandRow="1">
                <a:tableStyleId>{5C22544A-7EE6-4342-B048-85BDC9FD1C3A}</a:tableStyleId>
              </a:tblPr>
              <a:tblGrid>
                <a:gridCol w="1857388"/>
                <a:gridCol w="3071836"/>
              </a:tblGrid>
              <a:tr h="370840">
                <a:tc>
                  <a:txBody>
                    <a:bodyPr/>
                    <a:lstStyle/>
                    <a:p>
                      <a:pPr algn="ctr"/>
                      <a:r>
                        <a:rPr lang="en-US" altLang="zh-CN" sz="2000" dirty="0" smtClean="0">
                          <a:solidFill>
                            <a:schemeClr val="tx1"/>
                          </a:solidFill>
                          <a:latin typeface="+mj-lt"/>
                          <a:cs typeface="Times New Roman" pitchFamily="18" charset="0"/>
                        </a:rPr>
                        <a:t>Resource allocation</a:t>
                      </a:r>
                      <a:endParaRPr lang="zh-CN" altLang="en-US" sz="2000" dirty="0">
                        <a:solidFill>
                          <a:schemeClr val="tx1"/>
                        </a:solidFill>
                        <a:latin typeface="+mj-lt"/>
                        <a:cs typeface="Times New Roman" pitchFamily="18" charset="0"/>
                      </a:endParaRPr>
                    </a:p>
                  </a:txBody>
                  <a:tcPr/>
                </a:tc>
                <a:tc>
                  <a:txBody>
                    <a:bodyPr/>
                    <a:lstStyle/>
                    <a:p>
                      <a:pPr algn="ctr"/>
                      <a:r>
                        <a:rPr lang="en-US" altLang="zh-CN" sz="2000" dirty="0" smtClean="0">
                          <a:solidFill>
                            <a:schemeClr val="tx1"/>
                          </a:solidFill>
                          <a:latin typeface="+mj-lt"/>
                          <a:cs typeface="Times New Roman" pitchFamily="18" charset="0"/>
                        </a:rPr>
                        <a:t>Interference</a:t>
                      </a:r>
                      <a:endParaRPr lang="zh-CN" altLang="en-US" sz="2000" dirty="0">
                        <a:solidFill>
                          <a:schemeClr val="tx1"/>
                        </a:solidFill>
                        <a:latin typeface="+mj-lt"/>
                        <a:cs typeface="Times New Roman" pitchFamily="18" charset="0"/>
                      </a:endParaRPr>
                    </a:p>
                  </a:txBody>
                  <a:tcPr anchor="ctr"/>
                </a:tc>
              </a:tr>
              <a:tr h="370840">
                <a:tc>
                  <a:txBody>
                    <a:bodyPr/>
                    <a:lstStyle/>
                    <a:p>
                      <a:pPr algn="l"/>
                      <a:r>
                        <a:rPr lang="en-US" altLang="zh-CN" sz="2000" dirty="0" smtClean="0">
                          <a:latin typeface="+mj-lt"/>
                          <a:cs typeface="Times New Roman" pitchFamily="18" charset="0"/>
                        </a:rPr>
                        <a:t>Uplink (UL) </a:t>
                      </a:r>
                      <a:endParaRPr lang="zh-CN" altLang="en-US" sz="2000" dirty="0">
                        <a:latin typeface="+mj-lt"/>
                        <a:cs typeface="Times New Roman" pitchFamily="18" charset="0"/>
                      </a:endParaRPr>
                    </a:p>
                  </a:txBody>
                  <a:tcPr anchor="ctr"/>
                </a:tc>
                <a:tc>
                  <a:txBody>
                    <a:bodyPr/>
                    <a:lstStyle/>
                    <a:p>
                      <a:r>
                        <a:rPr lang="en-US" altLang="zh-CN" sz="2000" dirty="0" smtClean="0">
                          <a:latin typeface="+mj-lt"/>
                          <a:cs typeface="Times New Roman" pitchFamily="18" charset="0"/>
                        </a:rPr>
                        <a:t>CEL—</a:t>
                      </a:r>
                    </a:p>
                    <a:p>
                      <a:r>
                        <a:rPr lang="en-US" altLang="zh-CN" sz="2000" dirty="0" smtClean="0">
                          <a:latin typeface="+mj-lt"/>
                          <a:cs typeface="Times New Roman" pitchFamily="18" charset="0"/>
                        </a:rPr>
                        <a:t>From: D2D user.</a:t>
                      </a:r>
                      <a:r>
                        <a:rPr lang="en-US" altLang="zh-CN" sz="2000" baseline="0" dirty="0" smtClean="0">
                          <a:latin typeface="+mj-lt"/>
                          <a:cs typeface="Times New Roman" pitchFamily="18" charset="0"/>
                        </a:rPr>
                        <a:t> </a:t>
                      </a:r>
                      <a:r>
                        <a:rPr lang="en-US" altLang="zh-CN" sz="2000" dirty="0" smtClean="0">
                          <a:latin typeface="+mj-lt"/>
                          <a:cs typeface="Times New Roman" pitchFamily="18" charset="0"/>
                        </a:rPr>
                        <a:t>To: BS</a:t>
                      </a:r>
                    </a:p>
                    <a:p>
                      <a:r>
                        <a:rPr lang="en-US" altLang="zh-CN" sz="2000" dirty="0" smtClean="0">
                          <a:latin typeface="+mj-lt"/>
                          <a:cs typeface="Times New Roman" pitchFamily="18" charset="0"/>
                        </a:rPr>
                        <a:t>D2D—</a:t>
                      </a:r>
                    </a:p>
                    <a:p>
                      <a:r>
                        <a:rPr lang="en-US" altLang="zh-CN" sz="2000" dirty="0" smtClean="0">
                          <a:latin typeface="+mj-lt"/>
                          <a:cs typeface="Times New Roman" pitchFamily="18" charset="0"/>
                        </a:rPr>
                        <a:t>From: cellular user. To: D2D user</a:t>
                      </a:r>
                      <a:endParaRPr lang="zh-CN" altLang="en-US" sz="2000" dirty="0">
                        <a:latin typeface="+mj-lt"/>
                        <a:cs typeface="Times New Roman" pitchFamily="18" charset="0"/>
                      </a:endParaRPr>
                    </a:p>
                  </a:txBody>
                  <a:tcPr/>
                </a:tc>
              </a:tr>
              <a:tr h="370840">
                <a:tc>
                  <a:txBody>
                    <a:bodyPr/>
                    <a:lstStyle/>
                    <a:p>
                      <a:r>
                        <a:rPr lang="en-US" altLang="zh-CN" sz="2000" dirty="0" smtClean="0">
                          <a:latin typeface="+mj-lt"/>
                          <a:cs typeface="Times New Roman" pitchFamily="18" charset="0"/>
                        </a:rPr>
                        <a:t>Downlink (DL)</a:t>
                      </a:r>
                      <a:endParaRPr lang="zh-CN" altLang="en-US" sz="2000" dirty="0">
                        <a:latin typeface="+mj-lt"/>
                        <a:cs typeface="Times New Roman" pitchFamily="18" charset="0"/>
                      </a:endParaRPr>
                    </a:p>
                  </a:txBody>
                  <a:tcPr anchor="ctr"/>
                </a:tc>
                <a:tc>
                  <a:txBody>
                    <a:bodyPr/>
                    <a:lstStyle/>
                    <a:p>
                      <a:r>
                        <a:rPr lang="en-US" altLang="zh-CN" sz="2000" dirty="0" smtClean="0">
                          <a:latin typeface="+mj-lt"/>
                          <a:cs typeface="Times New Roman" pitchFamily="18" charset="0"/>
                        </a:rPr>
                        <a:t>CEL</a:t>
                      </a:r>
                      <a:r>
                        <a:rPr lang="en-US" altLang="zh-CN" sz="2000" baseline="0" dirty="0" smtClean="0">
                          <a:latin typeface="+mj-lt"/>
                          <a:cs typeface="Times New Roman" pitchFamily="18" charset="0"/>
                        </a:rPr>
                        <a:t>—</a:t>
                      </a:r>
                      <a:endParaRPr lang="en-US" altLang="zh-CN" sz="2000" dirty="0" smtClean="0">
                        <a:latin typeface="+mj-lt"/>
                        <a:cs typeface="Times New Roman" pitchFamily="18" charset="0"/>
                      </a:endParaRPr>
                    </a:p>
                    <a:p>
                      <a:r>
                        <a:rPr lang="en-US" altLang="zh-CN" sz="2000" dirty="0" smtClean="0">
                          <a:latin typeface="+mj-lt"/>
                          <a:cs typeface="Times New Roman" pitchFamily="18" charset="0"/>
                        </a:rPr>
                        <a:t>From: D2D user. To: cellular</a:t>
                      </a:r>
                      <a:r>
                        <a:rPr lang="en-US" altLang="zh-CN" sz="2000" baseline="0" dirty="0" smtClean="0">
                          <a:latin typeface="+mj-lt"/>
                          <a:cs typeface="Times New Roman" pitchFamily="18" charset="0"/>
                        </a:rPr>
                        <a:t> user</a:t>
                      </a:r>
                    </a:p>
                    <a:p>
                      <a:r>
                        <a:rPr lang="en-US" altLang="zh-CN" sz="2000" baseline="0" dirty="0" smtClean="0">
                          <a:latin typeface="+mj-lt"/>
                          <a:cs typeface="Times New Roman" pitchFamily="18" charset="0"/>
                        </a:rPr>
                        <a:t>D2D—</a:t>
                      </a:r>
                    </a:p>
                    <a:p>
                      <a:r>
                        <a:rPr lang="en-US" altLang="zh-CN" sz="2000" baseline="0" dirty="0" smtClean="0">
                          <a:latin typeface="+mj-lt"/>
                          <a:cs typeface="Times New Roman" pitchFamily="18" charset="0"/>
                        </a:rPr>
                        <a:t>From: BS. To: D2D user</a:t>
                      </a:r>
                      <a:endParaRPr lang="zh-CN" altLang="en-US" sz="2000" dirty="0">
                        <a:latin typeface="+mj-lt"/>
                        <a:cs typeface="Times New Roman" pitchFamily="18" charset="0"/>
                      </a:endParaRPr>
                    </a:p>
                  </a:txBody>
                  <a:tcPr/>
                </a:tc>
              </a:tr>
            </a:tbl>
          </a:graphicData>
        </a:graphic>
      </p:graphicFrame>
      <p:pic>
        <p:nvPicPr>
          <p:cNvPr id="7" name="Picture 3"/>
          <p:cNvPicPr>
            <a:picLocks noChangeAspect="1" noChangeArrowheads="1"/>
          </p:cNvPicPr>
          <p:nvPr/>
        </p:nvPicPr>
        <p:blipFill>
          <a:blip r:embed="rId3" cstate="print"/>
          <a:srcRect/>
          <a:stretch>
            <a:fillRect/>
          </a:stretch>
        </p:blipFill>
        <p:spPr bwMode="auto">
          <a:xfrm>
            <a:off x="5572132" y="1785926"/>
            <a:ext cx="3399684" cy="3022962"/>
          </a:xfrm>
          <a:prstGeom prst="rect">
            <a:avLst/>
          </a:prstGeom>
          <a:noFill/>
          <a:ln w="9525">
            <a:noFill/>
            <a:miter lim="800000"/>
            <a:headEnd/>
            <a:tailEnd/>
          </a:ln>
        </p:spPr>
      </p:pic>
      <p:sp>
        <p:nvSpPr>
          <p:cNvPr id="8" name="TextBox 7"/>
          <p:cNvSpPr txBox="1"/>
          <p:nvPr/>
        </p:nvSpPr>
        <p:spPr>
          <a:xfrm>
            <a:off x="5500694" y="4929198"/>
            <a:ext cx="3643306" cy="1077218"/>
          </a:xfrm>
          <a:prstGeom prst="rect">
            <a:avLst/>
          </a:prstGeom>
          <a:noFill/>
        </p:spPr>
        <p:txBody>
          <a:bodyPr wrap="square" rtlCol="0">
            <a:spAutoFit/>
          </a:bodyPr>
          <a:lstStyle/>
          <a:p>
            <a:r>
              <a:rPr lang="en-US" altLang="zh-CN" sz="1600" dirty="0" smtClean="0"/>
              <a:t>D2D comm. reusing cellular resources. Solid arrows indicate the wanted signals and dashed arrows the interference. </a:t>
            </a:r>
            <a:endParaRPr lang="zh-CN" altLang="en-US" sz="16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ea typeface="黑体" pitchFamily="2" charset="-122"/>
              </a:rPr>
              <a:t>Signal and Interference Model</a:t>
            </a:r>
            <a:endParaRPr lang="zh-CN" altLang="en-US" dirty="0"/>
          </a:p>
        </p:txBody>
      </p:sp>
      <p:sp>
        <p:nvSpPr>
          <p:cNvPr id="3" name="内容占位符 2"/>
          <p:cNvSpPr>
            <a:spLocks noGrp="1"/>
          </p:cNvSpPr>
          <p:nvPr>
            <p:ph idx="1"/>
          </p:nvPr>
        </p:nvSpPr>
        <p:spPr/>
        <p:txBody>
          <a:bodyPr/>
          <a:lstStyle/>
          <a:p>
            <a:r>
              <a:rPr lang="en-US" altLang="zh-CN" dirty="0" smtClean="0"/>
              <a:t>During the uplink period of the cellular system, both cellular and D2D UEs receive interference as they share the same sub-channels. </a:t>
            </a:r>
          </a:p>
          <a:p>
            <a:r>
              <a:rPr lang="en-US" altLang="zh-CN" dirty="0" smtClean="0"/>
              <a:t>During the UL period, the sum rate of the cellular UEs and D2D UEs can be written as</a:t>
            </a:r>
          </a:p>
          <a:p>
            <a:endParaRPr lang="en-US" altLang="zh-CN" dirty="0" smtClean="0"/>
          </a:p>
          <a:p>
            <a:endParaRPr lang="en-US" altLang="zh-CN" dirty="0" smtClean="0"/>
          </a:p>
          <a:p>
            <a:endParaRPr lang="en-US" altLang="zh-CN" dirty="0" smtClean="0"/>
          </a:p>
          <a:p>
            <a:endParaRPr lang="zh-CN" altLang="en-US" dirty="0"/>
          </a:p>
        </p:txBody>
      </p:sp>
      <p:pic>
        <p:nvPicPr>
          <p:cNvPr id="948226" name="Picture 2"/>
          <p:cNvPicPr>
            <a:picLocks noChangeAspect="1" noChangeArrowheads="1"/>
          </p:cNvPicPr>
          <p:nvPr/>
        </p:nvPicPr>
        <p:blipFill>
          <a:blip r:embed="rId2"/>
          <a:srcRect/>
          <a:stretch>
            <a:fillRect/>
          </a:stretch>
        </p:blipFill>
        <p:spPr bwMode="auto">
          <a:xfrm>
            <a:off x="3071802" y="2643182"/>
            <a:ext cx="2357454" cy="874931"/>
          </a:xfrm>
          <a:prstGeom prst="rect">
            <a:avLst/>
          </a:prstGeom>
          <a:noFill/>
          <a:ln w="9525">
            <a:noFill/>
            <a:miter lim="800000"/>
            <a:headEnd/>
            <a:tailEnd/>
          </a:ln>
          <a:effectLst/>
        </p:spPr>
      </p:pic>
      <p:pic>
        <p:nvPicPr>
          <p:cNvPr id="948227" name="Picture 3"/>
          <p:cNvPicPr>
            <a:picLocks noChangeAspect="1" noChangeArrowheads="1"/>
          </p:cNvPicPr>
          <p:nvPr/>
        </p:nvPicPr>
        <p:blipFill>
          <a:blip r:embed="rId3"/>
          <a:srcRect/>
          <a:stretch>
            <a:fillRect/>
          </a:stretch>
        </p:blipFill>
        <p:spPr bwMode="auto">
          <a:xfrm>
            <a:off x="-32" y="3643314"/>
            <a:ext cx="9096375" cy="26969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357158" y="357166"/>
            <a:ext cx="8391306" cy="7143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3200" dirty="0" smtClean="0">
                <a:solidFill>
                  <a:srgbClr val="0070C0"/>
                </a:solidFill>
                <a:latin typeface="+mj-lt"/>
                <a:ea typeface="黑体" pitchFamily="2" charset="-122"/>
                <a:cs typeface="+mj-cs"/>
              </a:rPr>
              <a:t>Simulation Results</a:t>
            </a:r>
            <a:endParaRPr lang="zh-CN" altLang="en-US" sz="3200" dirty="0">
              <a:solidFill>
                <a:srgbClr val="0070C0"/>
              </a:solidFill>
              <a:latin typeface="+mj-lt"/>
              <a:ea typeface="黑体" pitchFamily="2" charset="-122"/>
              <a:cs typeface="+mj-cs"/>
            </a:endParaRPr>
          </a:p>
        </p:txBody>
      </p:sp>
      <p:sp>
        <p:nvSpPr>
          <p:cNvPr id="5" name="TextBox 4"/>
          <p:cNvSpPr txBox="1"/>
          <p:nvPr/>
        </p:nvSpPr>
        <p:spPr>
          <a:xfrm>
            <a:off x="2928926" y="1000108"/>
            <a:ext cx="3714776" cy="707886"/>
          </a:xfrm>
          <a:prstGeom prst="rect">
            <a:avLst/>
          </a:prstGeom>
          <a:noFill/>
        </p:spPr>
        <p:txBody>
          <a:bodyPr wrap="square" rtlCol="0">
            <a:spAutoFit/>
          </a:bodyPr>
          <a:lstStyle/>
          <a:p>
            <a:pPr algn="ctr"/>
            <a:r>
              <a:rPr lang="en-US" altLang="zh-CN" dirty="0" smtClean="0"/>
              <a:t>TABLE </a:t>
            </a:r>
          </a:p>
          <a:p>
            <a:pPr algn="ctr"/>
            <a:r>
              <a:rPr lang="en-US" altLang="zh-CN" dirty="0" smtClean="0"/>
              <a:t>Main Simulation Parameters</a:t>
            </a:r>
            <a:endParaRPr lang="zh-CN" altLang="en-US" dirty="0"/>
          </a:p>
        </p:txBody>
      </p:sp>
      <p:graphicFrame>
        <p:nvGraphicFramePr>
          <p:cNvPr id="6" name="表格 5"/>
          <p:cNvGraphicFramePr>
            <a:graphicFrameLocks noGrp="1"/>
          </p:cNvGraphicFramePr>
          <p:nvPr>
            <p:extLst>
              <p:ext uri="{D42A27DB-BD31-4B8C-83A1-F6EECF244321}">
                <p14:modId xmlns="" xmlns:p14="http://schemas.microsoft.com/office/powerpoint/2010/main" val="2155534503"/>
              </p:ext>
            </p:extLst>
          </p:nvPr>
        </p:nvGraphicFramePr>
        <p:xfrm>
          <a:off x="1568450" y="1838325"/>
          <a:ext cx="6007100" cy="3938905"/>
        </p:xfrm>
        <a:graphic>
          <a:graphicData uri="http://schemas.openxmlformats.org/drawingml/2006/table">
            <a:tbl>
              <a:tblPr/>
              <a:tblGrid>
                <a:gridCol w="2965450"/>
                <a:gridCol w="3041650"/>
              </a:tblGrid>
              <a:tr h="267335">
                <a:tc>
                  <a:txBody>
                    <a:bodyPr/>
                    <a:lstStyle/>
                    <a:p>
                      <a:pPr indent="127000" algn="just">
                        <a:lnSpc>
                          <a:spcPts val="2000"/>
                        </a:lnSpc>
                        <a:spcAft>
                          <a:spcPts val="0"/>
                        </a:spcAft>
                      </a:pPr>
                      <a:r>
                        <a:rPr lang="en-US" sz="1600" b="1" kern="100" dirty="0">
                          <a:latin typeface="+mj-lt"/>
                          <a:ea typeface="宋体"/>
                          <a:cs typeface="Times New Roman"/>
                        </a:rPr>
                        <a:t>Parameter</a:t>
                      </a:r>
                      <a:r>
                        <a:rPr lang="en-US" sz="1600" kern="100" dirty="0">
                          <a:latin typeface="+mj-lt"/>
                          <a:ea typeface="宋体"/>
                          <a:cs typeface="Times New Roman"/>
                        </a:rPr>
                        <a:t> </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b="1" kern="100">
                          <a:latin typeface="+mj-lt"/>
                          <a:ea typeface="宋体"/>
                          <a:cs typeface="Times New Roman"/>
                        </a:rPr>
                        <a:t>Value</a:t>
                      </a:r>
                      <a:r>
                        <a:rPr lang="en-US" sz="1600" kern="100">
                          <a:latin typeface="+mj-lt"/>
                          <a:ea typeface="宋体"/>
                          <a:cs typeface="Times New Roman"/>
                        </a:rPr>
                        <a:t>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Cellular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a:latin typeface="+mj-lt"/>
                          <a:ea typeface="宋体"/>
                          <a:cs typeface="Times New Roman"/>
                        </a:rPr>
                        <a:t>Isolated cell, 1-sector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305">
                <a:tc>
                  <a:txBody>
                    <a:bodyPr/>
                    <a:lstStyle/>
                    <a:p>
                      <a:pPr indent="127000" algn="just">
                        <a:lnSpc>
                          <a:spcPts val="2000"/>
                        </a:lnSpc>
                        <a:spcAft>
                          <a:spcPts val="0"/>
                        </a:spcAft>
                      </a:pPr>
                      <a:r>
                        <a:rPr lang="en-US" sz="1600" kern="100">
                          <a:latin typeface="+mj-lt"/>
                          <a:ea typeface="宋体"/>
                          <a:cs typeface="Times New Roman"/>
                        </a:rPr>
                        <a:t>System area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dirty="0">
                          <a:latin typeface="+mj-lt"/>
                          <a:ea typeface="宋体"/>
                          <a:cs typeface="Times New Roman"/>
                        </a:rPr>
                        <a:t>User devices are distributed within a range of 500m from the BS </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Noise spectral density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a:latin typeface="+mj-lt"/>
                          <a:ea typeface="宋体"/>
                          <a:cs typeface="Times New Roman"/>
                        </a:rPr>
                        <a:t>-174dBm/Hz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System bandwidth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a:latin typeface="+mj-lt"/>
                          <a:ea typeface="宋体"/>
                          <a:cs typeface="Times New Roman"/>
                        </a:rPr>
                        <a:t>5MHz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Noise figure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a:latin typeface="+mj-lt"/>
                          <a:ea typeface="宋体"/>
                          <a:cs typeface="Times New Roman"/>
                        </a:rPr>
                        <a:t>5dB at BS/9dB at device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Antenna gains and patterns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dirty="0">
                          <a:latin typeface="+mj-lt"/>
                          <a:ea typeface="宋体"/>
                          <a:cs typeface="Times New Roman"/>
                        </a:rPr>
                        <a:t>BS:14dBi </a:t>
                      </a:r>
                      <a:endParaRPr lang="zh-CN" sz="1600" kern="100" dirty="0">
                        <a:latin typeface="+mj-lt"/>
                        <a:ea typeface="宋体"/>
                        <a:cs typeface="Times New Roman"/>
                      </a:endParaRPr>
                    </a:p>
                    <a:p>
                      <a:pPr indent="127000" algn="just">
                        <a:lnSpc>
                          <a:spcPts val="2000"/>
                        </a:lnSpc>
                        <a:spcAft>
                          <a:spcPts val="0"/>
                        </a:spcAft>
                      </a:pPr>
                      <a:r>
                        <a:rPr lang="en-US" sz="1600" kern="100" dirty="0">
                          <a:latin typeface="+mj-lt"/>
                          <a:ea typeface="宋体"/>
                          <a:cs typeface="Times New Roman"/>
                        </a:rPr>
                        <a:t>Device: Omnidirectional 0dBi </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indent="127000" algn="just">
                        <a:lnSpc>
                          <a:spcPts val="2000"/>
                        </a:lnSpc>
                        <a:spcAft>
                          <a:spcPts val="0"/>
                        </a:spcAft>
                      </a:pPr>
                      <a:r>
                        <a:rPr lang="en-US" sz="1600" kern="100">
                          <a:latin typeface="+mj-lt"/>
                          <a:ea typeface="宋体"/>
                          <a:cs typeface="Times New Roman"/>
                        </a:rPr>
                        <a:t>Cluster radius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a:latin typeface="+mj-lt"/>
                          <a:ea typeface="宋体"/>
                          <a:cs typeface="Times New Roman"/>
                        </a:rPr>
                        <a:t>5m,10m,15m,20m,25m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sz="1600" kern="100">
                          <a:latin typeface="+mj-lt"/>
                          <a:ea typeface="宋体"/>
                          <a:cs typeface="Times New Roman"/>
                        </a:rPr>
                        <a:t>Transmit power </a:t>
                      </a:r>
                      <a:endParaRPr lang="zh-CN" sz="1600" kern="10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sz="1600" kern="100" dirty="0">
                          <a:latin typeface="+mj-lt"/>
                          <a:ea typeface="宋体"/>
                          <a:cs typeface="Times New Roman"/>
                        </a:rPr>
                        <a:t>BS:46dBm</a:t>
                      </a:r>
                      <a:endParaRPr lang="zh-CN" sz="1600" kern="100" dirty="0">
                        <a:latin typeface="+mj-lt"/>
                        <a:ea typeface="宋体"/>
                        <a:cs typeface="Times New Roman"/>
                      </a:endParaRPr>
                    </a:p>
                    <a:p>
                      <a:pPr indent="127000" algn="just">
                        <a:lnSpc>
                          <a:spcPts val="2000"/>
                        </a:lnSpc>
                        <a:spcAft>
                          <a:spcPts val="0"/>
                        </a:spcAft>
                      </a:pPr>
                      <a:r>
                        <a:rPr lang="en-US" sz="1600" kern="100" dirty="0">
                          <a:latin typeface="+mj-lt"/>
                          <a:ea typeface="宋体"/>
                          <a:cs typeface="Times New Roman"/>
                        </a:rPr>
                        <a:t>Device: 24dBm (without power control) </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lstStyle/>
                    <a:p>
                      <a:pPr indent="127000" algn="just">
                        <a:lnSpc>
                          <a:spcPts val="2000"/>
                        </a:lnSpc>
                        <a:spcAft>
                          <a:spcPts val="0"/>
                        </a:spcAft>
                      </a:pPr>
                      <a:r>
                        <a:rPr lang="en-US" altLang="zh-CN" sz="1600" kern="100" dirty="0" smtClean="0">
                          <a:latin typeface="+mj-lt"/>
                          <a:ea typeface="宋体"/>
                          <a:cs typeface="Times New Roman"/>
                        </a:rPr>
                        <a:t>Channel Model</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lnSpc>
                          <a:spcPts val="2000"/>
                        </a:lnSpc>
                        <a:spcAft>
                          <a:spcPts val="0"/>
                        </a:spcAft>
                      </a:pPr>
                      <a:r>
                        <a:rPr lang="en-US" altLang="zh-CN" sz="1600" kern="100" dirty="0" smtClean="0">
                          <a:latin typeface="+mj-lt"/>
                          <a:ea typeface="宋体"/>
                          <a:cs typeface="Times New Roman"/>
                        </a:rPr>
                        <a:t>WINNER II</a:t>
                      </a:r>
                      <a:endParaRPr lang="zh-CN" sz="1600" kern="100" dirty="0">
                        <a:latin typeface="+mj-lt"/>
                        <a:ea typeface="宋体"/>
                        <a:cs typeface="Times New Roman"/>
                      </a:endParaRPr>
                    </a:p>
                  </a:txBody>
                  <a:tcPr marL="54610" marR="5461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280" y="5516744"/>
            <a:ext cx="4857784" cy="584775"/>
          </a:xfrm>
          <a:prstGeom prst="rect">
            <a:avLst/>
          </a:prstGeom>
          <a:noFill/>
        </p:spPr>
        <p:txBody>
          <a:bodyPr wrap="square" rtlCol="0">
            <a:spAutoFit/>
          </a:bodyPr>
          <a:lstStyle/>
          <a:p>
            <a:r>
              <a:rPr lang="en-US" altLang="zh-CN" sz="1600" dirty="0" smtClean="0"/>
              <a:t>SINR distribution of D2D underlay communication with L=25m (DL).</a:t>
            </a:r>
            <a:endParaRPr lang="zh-CN" altLang="en-US" sz="1600" dirty="0"/>
          </a:p>
        </p:txBody>
      </p:sp>
      <p:sp>
        <p:nvSpPr>
          <p:cNvPr id="7" name="TextBox 6"/>
          <p:cNvSpPr txBox="1"/>
          <p:nvPr/>
        </p:nvSpPr>
        <p:spPr>
          <a:xfrm>
            <a:off x="357157" y="1224242"/>
            <a:ext cx="3998821"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prstDash val="solid"/>
          </a:ln>
        </p:spPr>
        <p:txBody>
          <a:bodyPr wrap="square" rtlCol="0">
            <a:spAutoFit/>
          </a:bodyPr>
          <a:lstStyle/>
          <a:p>
            <a:r>
              <a:rPr lang="en-US" altLang="zh-CN" dirty="0" smtClean="0">
                <a:latin typeface="+mj-lt"/>
                <a:cs typeface="Times New Roman" pitchFamily="18" charset="0"/>
              </a:rPr>
              <a:t>SINR distribution without PC (DL) </a:t>
            </a:r>
            <a:endParaRPr lang="zh-CN" altLang="en-US" dirty="0">
              <a:latin typeface="+mj-lt"/>
              <a:cs typeface="Times New Roman" pitchFamily="18" charset="0"/>
            </a:endParaRPr>
          </a:p>
        </p:txBody>
      </p:sp>
      <p:pic>
        <p:nvPicPr>
          <p:cNvPr id="9" name="图片 8" descr="SINR非功控下行.jpg"/>
          <p:cNvPicPr>
            <a:picLocks noChangeAspect="1"/>
          </p:cNvPicPr>
          <p:nvPr/>
        </p:nvPicPr>
        <p:blipFill>
          <a:blip r:embed="rId3" cstate="print"/>
          <a:stretch>
            <a:fillRect/>
          </a:stretch>
        </p:blipFill>
        <p:spPr>
          <a:xfrm>
            <a:off x="0" y="1932128"/>
            <a:ext cx="4788023" cy="3584616"/>
          </a:xfrm>
          <a:prstGeom prst="rect">
            <a:avLst/>
          </a:prstGeom>
        </p:spPr>
      </p:pic>
      <p:sp>
        <p:nvSpPr>
          <p:cNvPr id="8" name="标题 1"/>
          <p:cNvSpPr txBox="1">
            <a:spLocks/>
          </p:cNvSpPr>
          <p:nvPr/>
        </p:nvSpPr>
        <p:spPr>
          <a:xfrm>
            <a:off x="357158" y="357166"/>
            <a:ext cx="8319298" cy="714380"/>
          </a:xfrm>
          <a:prstGeom prst="rect">
            <a:avLst/>
          </a:prstGeom>
        </p:spPr>
        <p:txBody>
          <a:bodyPr/>
          <a:lstStyle/>
          <a:p>
            <a:pPr algn="ctr" fontAlgn="auto">
              <a:spcAft>
                <a:spcPts val="0"/>
              </a:spcAft>
              <a:defRPr/>
            </a:pPr>
            <a:r>
              <a:rPr lang="en-US" altLang="zh-CN" sz="3200" dirty="0" smtClean="0">
                <a:solidFill>
                  <a:srgbClr val="0070C0"/>
                </a:solidFill>
                <a:latin typeface="+mj-lt"/>
                <a:ea typeface="黑体" pitchFamily="2" charset="-122"/>
                <a:cs typeface="+mj-cs"/>
              </a:rPr>
              <a:t>Simulation Results</a:t>
            </a:r>
            <a:endParaRPr lang="zh-CN" altLang="en-US" sz="3200" dirty="0">
              <a:solidFill>
                <a:srgbClr val="0070C0"/>
              </a:solidFill>
              <a:latin typeface="+mj-lt"/>
              <a:ea typeface="黑体" pitchFamily="2" charset="-122"/>
              <a:cs typeface="+mj-cs"/>
            </a:endParaRPr>
          </a:p>
        </p:txBody>
      </p:sp>
      <p:sp>
        <p:nvSpPr>
          <p:cNvPr id="11" name="TextBox 10"/>
          <p:cNvSpPr txBox="1"/>
          <p:nvPr/>
        </p:nvSpPr>
        <p:spPr>
          <a:xfrm>
            <a:off x="4788023" y="1224242"/>
            <a:ext cx="4106704"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prstDash val="solid"/>
          </a:ln>
        </p:spPr>
        <p:txBody>
          <a:bodyPr wrap="square" rtlCol="0">
            <a:spAutoFit/>
          </a:bodyPr>
          <a:lstStyle/>
          <a:p>
            <a:r>
              <a:rPr lang="en-US" altLang="zh-CN" dirty="0" smtClean="0">
                <a:latin typeface="+mj-lt"/>
                <a:cs typeface="Times New Roman" pitchFamily="18" charset="0"/>
              </a:rPr>
              <a:t>SINR distribution without PC (UL)</a:t>
            </a:r>
            <a:endParaRPr lang="zh-CN" altLang="en-US" dirty="0">
              <a:latin typeface="+mj-lt"/>
              <a:cs typeface="Times New Roman" pitchFamily="18" charset="0"/>
            </a:endParaRPr>
          </a:p>
        </p:txBody>
      </p:sp>
      <p:pic>
        <p:nvPicPr>
          <p:cNvPr id="12" name="图片 11" descr="SINR非功控上行.jpg"/>
          <p:cNvPicPr>
            <a:picLocks noChangeAspect="1"/>
          </p:cNvPicPr>
          <p:nvPr/>
        </p:nvPicPr>
        <p:blipFill>
          <a:blip r:embed="rId4" cstate="print"/>
          <a:stretch>
            <a:fillRect/>
          </a:stretch>
        </p:blipFill>
        <p:spPr>
          <a:xfrm>
            <a:off x="4355979" y="1932128"/>
            <a:ext cx="4788021" cy="3584615"/>
          </a:xfrm>
          <a:prstGeom prst="rect">
            <a:avLst/>
          </a:prstGeom>
        </p:spPr>
      </p:pic>
      <p:sp>
        <p:nvSpPr>
          <p:cNvPr id="13" name="TextBox 12"/>
          <p:cNvSpPr txBox="1"/>
          <p:nvPr/>
        </p:nvSpPr>
        <p:spPr>
          <a:xfrm>
            <a:off x="4857784" y="5516743"/>
            <a:ext cx="4286216" cy="584775"/>
          </a:xfrm>
          <a:prstGeom prst="rect">
            <a:avLst/>
          </a:prstGeom>
          <a:noFill/>
        </p:spPr>
        <p:txBody>
          <a:bodyPr wrap="square" rtlCol="0">
            <a:spAutoFit/>
          </a:bodyPr>
          <a:lstStyle/>
          <a:p>
            <a:r>
              <a:rPr lang="en-US" altLang="zh-CN" sz="1600" dirty="0" smtClean="0"/>
              <a:t>SINR distribution of D2D underlay communication with L=25m (UL).</a:t>
            </a:r>
            <a:endParaRPr lang="zh-CN" altLang="en-US" sz="16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Radio Resource Management (1)</a:t>
            </a:r>
            <a:endParaRPr lang="zh-CN" altLang="en-US" sz="3200" dirty="0"/>
          </a:p>
        </p:txBody>
      </p:sp>
      <p:sp>
        <p:nvSpPr>
          <p:cNvPr id="3" name="内容占位符 2"/>
          <p:cNvSpPr>
            <a:spLocks noGrp="1"/>
          </p:cNvSpPr>
          <p:nvPr>
            <p:ph idx="1"/>
          </p:nvPr>
        </p:nvSpPr>
        <p:spPr/>
        <p:txBody>
          <a:bodyPr/>
          <a:lstStyle/>
          <a:p>
            <a:r>
              <a:rPr lang="en-US" altLang="zh-CN" dirty="0" smtClean="0"/>
              <a:t>With regards to the underlay approach, to </a:t>
            </a:r>
            <a:r>
              <a:rPr lang="en-US" altLang="zh-CN" b="1" dirty="0" smtClean="0">
                <a:solidFill>
                  <a:srgbClr val="FF0000"/>
                </a:solidFill>
              </a:rPr>
              <a:t>mitigate cross- and co-layer interference</a:t>
            </a:r>
            <a:r>
              <a:rPr lang="en-US" altLang="zh-CN" dirty="0" smtClean="0"/>
              <a:t>, there would be a </a:t>
            </a:r>
            <a:r>
              <a:rPr lang="en-US" altLang="zh-CN" b="1" dirty="0" smtClean="0">
                <a:solidFill>
                  <a:srgbClr val="FF0000"/>
                </a:solidFill>
              </a:rPr>
              <a:t>central entity </a:t>
            </a:r>
            <a:r>
              <a:rPr lang="en-US" altLang="zh-CN" dirty="0" smtClean="0"/>
              <a:t>in charge of intelligently telling each cell which </a:t>
            </a:r>
            <a:r>
              <a:rPr lang="en-US" altLang="zh-CN" dirty="0" err="1" smtClean="0"/>
              <a:t>subchannels</a:t>
            </a:r>
            <a:r>
              <a:rPr lang="en-US" altLang="zh-CN" dirty="0" smtClean="0"/>
              <a:t> to use. </a:t>
            </a:r>
          </a:p>
          <a:p>
            <a:r>
              <a:rPr lang="en-US" altLang="zh-CN" dirty="0" smtClean="0"/>
              <a:t>This entity would need to collect information from the D2D users, and use it to find an optimal or a good solution within a short period of time.</a:t>
            </a:r>
          </a:p>
          <a:p>
            <a:r>
              <a:rPr lang="en-US" altLang="zh-CN" dirty="0" smtClean="0"/>
              <a:t>The presence of </a:t>
            </a:r>
            <a:r>
              <a:rPr lang="en-US" altLang="zh-CN" b="1" dirty="0" smtClean="0">
                <a:solidFill>
                  <a:srgbClr val="FF0000"/>
                </a:solidFill>
              </a:rPr>
              <a:t>large number of D2D users</a:t>
            </a:r>
            <a:r>
              <a:rPr lang="en-US" altLang="zh-CN" dirty="0" smtClean="0"/>
              <a:t>, and the allowance of multiple D2D users coexistence with cellular user makes the optimization problem too complex.</a:t>
            </a:r>
          </a:p>
          <a:p>
            <a:r>
              <a:rPr lang="en-US" altLang="zh-CN" dirty="0" smtClean="0"/>
              <a:t>Latency issues arise when trying to facilitate the D2D communication with the central </a:t>
            </a:r>
            <a:r>
              <a:rPr lang="en-US" altLang="zh-CN" dirty="0" err="1" smtClean="0"/>
              <a:t>subchannels</a:t>
            </a:r>
            <a:r>
              <a:rPr lang="en-US" altLang="zh-CN" dirty="0" smtClean="0"/>
              <a:t> broker throughout the backhaul.</a:t>
            </a:r>
          </a:p>
          <a:p>
            <a:endParaRPr lang="en-US" altLang="zh-CN" dirty="0" smtClean="0"/>
          </a:p>
          <a:p>
            <a:r>
              <a:rPr lang="en-US" altLang="zh-CN" dirty="0" smtClean="0"/>
              <a:t>A </a:t>
            </a:r>
            <a:r>
              <a:rPr lang="en-US" altLang="zh-CN" b="1" dirty="0" smtClean="0">
                <a:solidFill>
                  <a:srgbClr val="FF0000"/>
                </a:solidFill>
              </a:rPr>
              <a:t>distributed approach </a:t>
            </a:r>
            <a:r>
              <a:rPr lang="en-US" altLang="zh-CN" dirty="0" smtClean="0"/>
              <a:t>to mitigate cross- and co-layer interference, where the D2D users can manage their own </a:t>
            </a:r>
            <a:r>
              <a:rPr lang="en-US" altLang="zh-CN" dirty="0" err="1" smtClean="0"/>
              <a:t>subchannels</a:t>
            </a:r>
            <a:r>
              <a:rPr lang="en-US" altLang="zh-CN" dirty="0" smtClean="0"/>
              <a:t>, is thus more suitable in this case (i.e., self-organization). </a:t>
            </a:r>
          </a:p>
          <a:p>
            <a:endParaRPr lang="en-US" altLang="zh-C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Radio Resource Management (2)</a:t>
            </a:r>
            <a:endParaRPr lang="zh-CN" altLang="en-US" sz="3200" dirty="0"/>
          </a:p>
        </p:txBody>
      </p:sp>
      <p:sp>
        <p:nvSpPr>
          <p:cNvPr id="3" name="内容占位符 2"/>
          <p:cNvSpPr>
            <a:spLocks noGrp="1"/>
          </p:cNvSpPr>
          <p:nvPr>
            <p:ph idx="1"/>
          </p:nvPr>
        </p:nvSpPr>
        <p:spPr/>
        <p:txBody>
          <a:bodyPr/>
          <a:lstStyle/>
          <a:p>
            <a:r>
              <a:rPr lang="en-US" altLang="zh-CN" dirty="0" smtClean="0"/>
              <a:t>In a </a:t>
            </a:r>
            <a:r>
              <a:rPr lang="en-US" altLang="zh-CN" b="1" dirty="0" smtClean="0">
                <a:solidFill>
                  <a:srgbClr val="FF0000"/>
                </a:solidFill>
              </a:rPr>
              <a:t>non-cooperative </a:t>
            </a:r>
            <a:r>
              <a:rPr lang="en-US" altLang="zh-CN" dirty="0" smtClean="0"/>
              <a:t>solution, i.e. self-organized approach</a:t>
            </a:r>
          </a:p>
          <a:p>
            <a:pPr lvl="1"/>
            <a:r>
              <a:rPr lang="en-US" altLang="zh-CN" dirty="0" smtClean="0"/>
              <a:t>each D2D user would plan its </a:t>
            </a:r>
            <a:r>
              <a:rPr lang="en-US" altLang="zh-CN" dirty="0" err="1" smtClean="0"/>
              <a:t>subchannels</a:t>
            </a:r>
            <a:r>
              <a:rPr lang="en-US" altLang="zh-CN" dirty="0" smtClean="0"/>
              <a:t> so as to maximize the throughput and </a:t>
            </a:r>
            <a:r>
              <a:rPr lang="en-US" altLang="zh-CN" dirty="0" err="1" smtClean="0"/>
              <a:t>QoS</a:t>
            </a:r>
            <a:r>
              <a:rPr lang="en-US" altLang="zh-CN" dirty="0" smtClean="0"/>
              <a:t> for its users. </a:t>
            </a:r>
          </a:p>
          <a:p>
            <a:pPr lvl="1"/>
            <a:r>
              <a:rPr lang="en-US" altLang="zh-CN" dirty="0" smtClean="0"/>
              <a:t>this would be done independent of the effects its allocation that might cause to co-channel D2D and cellular users. </a:t>
            </a:r>
          </a:p>
          <a:p>
            <a:endParaRPr lang="en-US" altLang="zh-CN" dirty="0" smtClean="0"/>
          </a:p>
          <a:p>
            <a:r>
              <a:rPr lang="en-US" altLang="zh-CN" dirty="0" smtClean="0"/>
              <a:t>In a </a:t>
            </a:r>
            <a:r>
              <a:rPr lang="en-US" altLang="zh-CN" b="1" dirty="0" smtClean="0">
                <a:solidFill>
                  <a:srgbClr val="FF0000"/>
                </a:solidFill>
              </a:rPr>
              <a:t>cooperative</a:t>
            </a:r>
            <a:r>
              <a:rPr lang="en-US" altLang="zh-CN" dirty="0" smtClean="0">
                <a:solidFill>
                  <a:srgbClr val="FF0000"/>
                </a:solidFill>
              </a:rPr>
              <a:t> </a:t>
            </a:r>
            <a:r>
              <a:rPr lang="en-US" altLang="zh-CN" dirty="0" smtClean="0"/>
              <a:t>approach, i.e. network assisted approach</a:t>
            </a:r>
          </a:p>
          <a:p>
            <a:pPr lvl="1"/>
            <a:r>
              <a:rPr lang="en-US" altLang="zh-CN" dirty="0" smtClean="0"/>
              <a:t>the D2D users can gather partial information about subcarrier usage situation.</a:t>
            </a:r>
          </a:p>
          <a:p>
            <a:pPr lvl="1"/>
            <a:r>
              <a:rPr lang="en-US" altLang="zh-CN" dirty="0" smtClean="0"/>
              <a:t>may perform its allocation taking into account the effect it would cause to its co-channel neighbors. </a:t>
            </a:r>
          </a:p>
          <a:p>
            <a:pPr lvl="1"/>
            <a:r>
              <a:rPr lang="en-US" altLang="zh-CN" dirty="0" smtClean="0"/>
              <a:t>the average cellular and D2D users' throughput and </a:t>
            </a:r>
            <a:r>
              <a:rPr lang="en-US" altLang="zh-CN" dirty="0" err="1" smtClean="0"/>
              <a:t>QoS</a:t>
            </a:r>
            <a:r>
              <a:rPr lang="en-US" altLang="zh-CN" dirty="0" smtClean="0"/>
              <a:t>, as well as their global performance can be locally optimized.</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7" name="Picture 1"/>
          <p:cNvPicPr>
            <a:picLocks noChangeAspect="1" noChangeArrowheads="1"/>
          </p:cNvPicPr>
          <p:nvPr/>
        </p:nvPicPr>
        <p:blipFill>
          <a:blip r:embed="rId4"/>
          <a:srcRect/>
          <a:stretch>
            <a:fillRect/>
          </a:stretch>
        </p:blipFill>
        <p:spPr bwMode="auto">
          <a:xfrm>
            <a:off x="4000496" y="1263405"/>
            <a:ext cx="5000625" cy="4451611"/>
          </a:xfrm>
          <a:prstGeom prst="rect">
            <a:avLst/>
          </a:prstGeom>
          <a:noFill/>
          <a:ln w="9525">
            <a:noFill/>
            <a:miter lim="800000"/>
            <a:headEnd/>
            <a:tailEnd/>
          </a:ln>
          <a:effectLst/>
        </p:spPr>
      </p:pic>
      <p:sp>
        <p:nvSpPr>
          <p:cNvPr id="4" name="标题 10"/>
          <p:cNvSpPr>
            <a:spLocks noGrp="1"/>
          </p:cNvSpPr>
          <p:nvPr>
            <p:ph type="title"/>
          </p:nvPr>
        </p:nvSpPr>
        <p:spPr>
          <a:xfrm>
            <a:off x="392113" y="207491"/>
            <a:ext cx="8500367" cy="557213"/>
          </a:xfrm>
        </p:spPr>
        <p:txBody>
          <a:bodyPr/>
          <a:lstStyle/>
          <a:p>
            <a:pPr lvl="0" algn="ctr"/>
            <a:r>
              <a:rPr lang="en-US" altLang="zh-CN" sz="3200" kern="1200" dirty="0" smtClean="0">
                <a:ea typeface="黑体" pitchFamily="2" charset="-122"/>
              </a:rPr>
              <a:t>D2D</a:t>
            </a:r>
            <a:r>
              <a:rPr lang="zh-CN" altLang="en-US" sz="3200" kern="1200" dirty="0" smtClean="0">
                <a:ea typeface="黑体" pitchFamily="2" charset="-122"/>
              </a:rPr>
              <a:t> </a:t>
            </a:r>
            <a:r>
              <a:rPr lang="en-US" altLang="zh-CN" sz="3200" kern="1200" dirty="0" smtClean="0">
                <a:ea typeface="黑体" pitchFamily="2" charset="-122"/>
              </a:rPr>
              <a:t>Operating Protocol</a:t>
            </a:r>
            <a:endParaRPr lang="zh-CN" altLang="en-US" sz="3200" kern="1200" dirty="0" smtClean="0">
              <a:ea typeface="黑体" pitchFamily="2" charset="-122"/>
            </a:endParaRPr>
          </a:p>
        </p:txBody>
      </p:sp>
      <p:sp>
        <p:nvSpPr>
          <p:cNvPr id="9" name="圆角矩形 8"/>
          <p:cNvSpPr/>
          <p:nvPr/>
        </p:nvSpPr>
        <p:spPr bwMode="auto">
          <a:xfrm>
            <a:off x="1785918" y="857232"/>
            <a:ext cx="1428760" cy="64294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All UEs</a:t>
            </a:r>
            <a:r>
              <a:rPr kumimoji="0" lang="zh-CN" altLang="en-US" sz="14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a:t>
            </a:r>
            <a:r>
              <a:rPr kumimoji="0" lang="en-US" altLang="zh-CN" sz="14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Cellular</a:t>
            </a:r>
            <a:endParaRPr kumimoji="0" lang="zh-CN" altLang="en-US" sz="14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endParaRPr>
          </a:p>
        </p:txBody>
      </p:sp>
      <p:grpSp>
        <p:nvGrpSpPr>
          <p:cNvPr id="2" name="组合 76"/>
          <p:cNvGrpSpPr/>
          <p:nvPr/>
        </p:nvGrpSpPr>
        <p:grpSpPr>
          <a:xfrm>
            <a:off x="1785918" y="1500174"/>
            <a:ext cx="1285884" cy="1071570"/>
            <a:chOff x="1500166" y="1571612"/>
            <a:chExt cx="1285884" cy="1071570"/>
          </a:xfrm>
        </p:grpSpPr>
        <p:sp>
          <p:nvSpPr>
            <p:cNvPr id="7" name="菱形 6"/>
            <p:cNvSpPr/>
            <p:nvPr/>
          </p:nvSpPr>
          <p:spPr bwMode="auto">
            <a:xfrm>
              <a:off x="1500166" y="1785926"/>
              <a:ext cx="1285884" cy="857256"/>
            </a:xfrm>
            <a:prstGeom prst="diamon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MME</a:t>
              </a:r>
              <a:r>
                <a:rPr kumimoji="0" lang="zh-CN" altLang="en-US"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a:t>
              </a:r>
              <a:endPar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lang="en-US" altLang="zh-CN" sz="1200" b="1" dirty="0" smtClean="0">
                  <a:latin typeface="Arial Unicode MS" pitchFamily="34" charset="-122"/>
                  <a:ea typeface="Arial Unicode MS" pitchFamily="34" charset="-122"/>
                  <a:cs typeface="Arial Unicode MS" pitchFamily="34" charset="-122"/>
                </a:rPr>
                <a:t>Adjacent</a:t>
              </a:r>
              <a:endPar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endParaRPr>
            </a:p>
          </p:txBody>
        </p:sp>
        <p:cxnSp>
          <p:nvCxnSpPr>
            <p:cNvPr id="16" name="直接连接符 15"/>
            <p:cNvCxnSpPr>
              <a:endCxn id="7" idx="0"/>
            </p:cNvCxnSpPr>
            <p:nvPr/>
          </p:nvCxnSpPr>
          <p:spPr bwMode="auto">
            <a:xfrm rot="16200000" flipH="1">
              <a:off x="2035950" y="1678768"/>
              <a:ext cx="214314" cy="1"/>
            </a:xfrm>
            <a:prstGeom prst="line">
              <a:avLst/>
            </a:prstGeom>
            <a:solidFill>
              <a:schemeClr val="accent1"/>
            </a:solidFill>
            <a:ln w="9525" cap="flat" cmpd="sng" algn="ctr">
              <a:solidFill>
                <a:schemeClr val="tx1"/>
              </a:solidFill>
              <a:prstDash val="solid"/>
              <a:round/>
              <a:headEnd type="none" w="med" len="med"/>
              <a:tailEnd type="arrow" w="med" len="med"/>
            </a:ln>
            <a:effectLst/>
          </p:spPr>
        </p:cxnSp>
      </p:grpSp>
      <p:grpSp>
        <p:nvGrpSpPr>
          <p:cNvPr id="3" name="组合 78"/>
          <p:cNvGrpSpPr/>
          <p:nvPr/>
        </p:nvGrpSpPr>
        <p:grpSpPr>
          <a:xfrm>
            <a:off x="1785918" y="2357430"/>
            <a:ext cx="1428760" cy="857256"/>
            <a:chOff x="1500166" y="2428868"/>
            <a:chExt cx="1428760" cy="857256"/>
          </a:xfrm>
        </p:grpSpPr>
        <p:sp>
          <p:nvSpPr>
            <p:cNvPr id="11" name="圆角矩形 10"/>
            <p:cNvSpPr/>
            <p:nvPr/>
          </p:nvSpPr>
          <p:spPr bwMode="auto">
            <a:xfrm>
              <a:off x="1500166" y="2857496"/>
              <a:ext cx="1285884" cy="42862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UE probe</a:t>
              </a:r>
              <a:r>
                <a:rPr kumimoji="0" lang="zh-CN" altLang="en-US" sz="1200" b="0"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　</a:t>
              </a:r>
            </a:p>
          </p:txBody>
        </p:sp>
        <p:cxnSp>
          <p:nvCxnSpPr>
            <p:cNvPr id="18" name="直接连接符 17"/>
            <p:cNvCxnSpPr>
              <a:stCxn id="7" idx="2"/>
              <a:endCxn id="11" idx="0"/>
            </p:cNvCxnSpPr>
            <p:nvPr/>
          </p:nvCxnSpPr>
          <p:spPr bwMode="auto">
            <a:xfrm rot="5400000">
              <a:off x="2035951" y="2750339"/>
              <a:ext cx="214314" cy="1588"/>
            </a:xfrm>
            <a:prstGeom prst="line">
              <a:avLst/>
            </a:prstGeom>
            <a:solidFill>
              <a:schemeClr val="accent1"/>
            </a:solidFill>
            <a:ln w="9525" cap="flat" cmpd="sng" algn="ctr">
              <a:solidFill>
                <a:schemeClr val="tx1"/>
              </a:solidFill>
              <a:prstDash val="solid"/>
              <a:round/>
              <a:headEnd type="none" w="med" len="med"/>
              <a:tailEnd type="arrow" w="med" len="med"/>
            </a:ln>
            <a:effectLst/>
          </p:spPr>
        </p:cxnSp>
        <p:sp>
          <p:nvSpPr>
            <p:cNvPr id="37" name="TextBox 36"/>
            <p:cNvSpPr txBox="1"/>
            <p:nvPr/>
          </p:nvSpPr>
          <p:spPr>
            <a:xfrm>
              <a:off x="2463784" y="2428868"/>
              <a:ext cx="465142" cy="276999"/>
            </a:xfrm>
            <a:prstGeom prst="rect">
              <a:avLst/>
            </a:prstGeom>
            <a:noFill/>
          </p:spPr>
          <p:txBody>
            <a:bodyPr wrap="square" rtlCol="0">
              <a:spAutoFit/>
            </a:bodyPr>
            <a:lstStyle/>
            <a:p>
              <a:r>
                <a:rPr lang="en-US" altLang="zh-CN" sz="1200" b="1" dirty="0" smtClean="0">
                  <a:solidFill>
                    <a:srgbClr val="FF0000"/>
                  </a:solidFill>
                  <a:latin typeface="Arial Unicode MS" pitchFamily="34" charset="-122"/>
                  <a:ea typeface="Arial Unicode MS" pitchFamily="34" charset="-122"/>
                  <a:cs typeface="Arial Unicode MS" pitchFamily="34" charset="-122"/>
                </a:rPr>
                <a:t>Yes</a:t>
              </a:r>
              <a:endParaRPr lang="zh-CN" altLang="en-US" sz="1200" b="1" dirty="0">
                <a:solidFill>
                  <a:srgbClr val="FF0000"/>
                </a:solidFill>
                <a:latin typeface="Arial Unicode MS" pitchFamily="34" charset="-122"/>
                <a:ea typeface="Arial Unicode MS" pitchFamily="34" charset="-122"/>
                <a:cs typeface="Arial Unicode MS" pitchFamily="34" charset="-122"/>
              </a:endParaRPr>
            </a:p>
          </p:txBody>
        </p:sp>
      </p:grpSp>
      <p:grpSp>
        <p:nvGrpSpPr>
          <p:cNvPr id="5" name="组合 77"/>
          <p:cNvGrpSpPr/>
          <p:nvPr/>
        </p:nvGrpSpPr>
        <p:grpSpPr>
          <a:xfrm>
            <a:off x="1071538" y="1178703"/>
            <a:ext cx="714380" cy="964413"/>
            <a:chOff x="785786" y="1250141"/>
            <a:chExt cx="714380" cy="964413"/>
          </a:xfrm>
        </p:grpSpPr>
        <p:cxnSp>
          <p:nvCxnSpPr>
            <p:cNvPr id="45" name="形状 44"/>
            <p:cNvCxnSpPr/>
            <p:nvPr/>
          </p:nvCxnSpPr>
          <p:spPr bwMode="auto">
            <a:xfrm rot="10800000">
              <a:off x="1498578" y="1250141"/>
              <a:ext cx="1588" cy="964413"/>
            </a:xfrm>
            <a:prstGeom prst="bentConnector3">
              <a:avLst>
                <a:gd name="adj1" fmla="val 14395466"/>
              </a:avLst>
            </a:prstGeom>
            <a:solidFill>
              <a:schemeClr val="accent1"/>
            </a:solidFill>
            <a:ln w="9525" cap="flat" cmpd="sng" algn="ctr">
              <a:solidFill>
                <a:schemeClr val="tx1"/>
              </a:solidFill>
              <a:prstDash val="solid"/>
              <a:round/>
              <a:headEnd type="none" w="med" len="med"/>
              <a:tailEnd type="arrow"/>
            </a:ln>
            <a:effectLst/>
          </p:spPr>
        </p:cxnSp>
        <p:sp>
          <p:nvSpPr>
            <p:cNvPr id="52" name="TextBox 51"/>
            <p:cNvSpPr txBox="1"/>
            <p:nvPr/>
          </p:nvSpPr>
          <p:spPr>
            <a:xfrm>
              <a:off x="785786" y="1928802"/>
              <a:ext cx="393704" cy="276999"/>
            </a:xfrm>
            <a:prstGeom prst="rect">
              <a:avLst/>
            </a:prstGeom>
            <a:noFill/>
          </p:spPr>
          <p:txBody>
            <a:bodyPr wrap="square" rtlCol="0">
              <a:spAutoFit/>
            </a:bodyPr>
            <a:lstStyle/>
            <a:p>
              <a:r>
                <a:rPr lang="en-US" altLang="zh-CN" sz="1200" b="1" dirty="0" smtClean="0">
                  <a:solidFill>
                    <a:srgbClr val="FF0000"/>
                  </a:solidFill>
                  <a:latin typeface="Arial Unicode MS" pitchFamily="34" charset="-122"/>
                  <a:ea typeface="Arial Unicode MS" pitchFamily="34" charset="-122"/>
                  <a:cs typeface="Arial Unicode MS" pitchFamily="34" charset="-122"/>
                </a:rPr>
                <a:t>No</a:t>
              </a:r>
              <a:endParaRPr lang="zh-CN" altLang="en-US" sz="1200" b="1" dirty="0">
                <a:solidFill>
                  <a:srgbClr val="FF0000"/>
                </a:solidFill>
                <a:latin typeface="Arial Unicode MS" pitchFamily="34" charset="-122"/>
                <a:ea typeface="Arial Unicode MS" pitchFamily="34" charset="-122"/>
                <a:cs typeface="Arial Unicode MS" pitchFamily="34" charset="-122"/>
              </a:endParaRPr>
            </a:p>
          </p:txBody>
        </p:sp>
      </p:grpSp>
      <p:grpSp>
        <p:nvGrpSpPr>
          <p:cNvPr id="6" name="组合 79"/>
          <p:cNvGrpSpPr/>
          <p:nvPr/>
        </p:nvGrpSpPr>
        <p:grpSpPr>
          <a:xfrm>
            <a:off x="1785918" y="3214686"/>
            <a:ext cx="1286678" cy="1071570"/>
            <a:chOff x="1500166" y="3215480"/>
            <a:chExt cx="1286678" cy="1142214"/>
          </a:xfrm>
        </p:grpSpPr>
        <p:sp>
          <p:nvSpPr>
            <p:cNvPr id="53" name="菱形 52"/>
            <p:cNvSpPr/>
            <p:nvPr/>
          </p:nvSpPr>
          <p:spPr bwMode="auto">
            <a:xfrm>
              <a:off x="1500166" y="3500438"/>
              <a:ext cx="1286678" cy="857256"/>
            </a:xfrm>
            <a:prstGeom prst="diamon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Mode</a:t>
              </a:r>
            </a:p>
            <a:p>
              <a:pPr marL="0" marR="0" indent="0" algn="ctr" defTabSz="914400" rtl="0" eaLnBrk="1" fontAlgn="base" latinLnBrk="0" hangingPunct="1">
                <a:lnSpc>
                  <a:spcPct val="100000"/>
                </a:lnSpc>
                <a:spcBef>
                  <a:spcPct val="0"/>
                </a:spcBef>
                <a:spcAft>
                  <a:spcPct val="0"/>
                </a:spcAft>
                <a:buClrTx/>
                <a:buSzTx/>
                <a:buFontTx/>
                <a:buNone/>
                <a:tabLst/>
              </a:pPr>
              <a:r>
                <a:rPr lang="en-US" altLang="zh-CN" sz="1200" b="1" dirty="0" smtClean="0">
                  <a:solidFill>
                    <a:srgbClr val="000000"/>
                  </a:solidFill>
                  <a:latin typeface="Arial Unicode MS" pitchFamily="34" charset="-122"/>
                  <a:ea typeface="Arial Unicode MS" pitchFamily="34" charset="-122"/>
                  <a:cs typeface="Arial Unicode MS" pitchFamily="34" charset="-122"/>
                </a:rPr>
                <a:t>Switch</a:t>
              </a:r>
              <a:endParaRPr kumimoji="0" lang="en-US" altLang="zh-CN" sz="12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endParaRPr>
            </a:p>
          </p:txBody>
        </p:sp>
        <p:cxnSp>
          <p:nvCxnSpPr>
            <p:cNvPr id="58" name="直接连接符 57"/>
            <p:cNvCxnSpPr>
              <a:stCxn id="11" idx="2"/>
              <a:endCxn id="53" idx="0"/>
            </p:cNvCxnSpPr>
            <p:nvPr/>
          </p:nvCxnSpPr>
          <p:spPr bwMode="auto">
            <a:xfrm rot="16200000" flipH="1">
              <a:off x="2000827" y="3357760"/>
              <a:ext cx="284958" cy="397"/>
            </a:xfrm>
            <a:prstGeom prst="line">
              <a:avLst/>
            </a:prstGeom>
            <a:solidFill>
              <a:schemeClr val="accent1"/>
            </a:solidFill>
            <a:ln w="9525" cap="flat" cmpd="sng" algn="ctr">
              <a:solidFill>
                <a:schemeClr val="tx1"/>
              </a:solidFill>
              <a:prstDash val="solid"/>
              <a:round/>
              <a:headEnd type="none" w="med" len="med"/>
              <a:tailEnd type="arrow" w="med" len="med"/>
            </a:ln>
            <a:effectLst/>
          </p:spPr>
        </p:cxnSp>
      </p:grpSp>
      <p:grpSp>
        <p:nvGrpSpPr>
          <p:cNvPr id="8" name="组合 81"/>
          <p:cNvGrpSpPr/>
          <p:nvPr/>
        </p:nvGrpSpPr>
        <p:grpSpPr>
          <a:xfrm>
            <a:off x="1785918" y="4143380"/>
            <a:ext cx="1428760" cy="785818"/>
            <a:chOff x="1500166" y="4214818"/>
            <a:chExt cx="1428760" cy="785818"/>
          </a:xfrm>
        </p:grpSpPr>
        <p:sp>
          <p:nvSpPr>
            <p:cNvPr id="54" name="圆角矩形 53"/>
            <p:cNvSpPr/>
            <p:nvPr/>
          </p:nvSpPr>
          <p:spPr bwMode="auto">
            <a:xfrm>
              <a:off x="1500166" y="4572008"/>
              <a:ext cx="1285884" cy="42862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400" b="1" dirty="0" smtClean="0">
                  <a:latin typeface="Arial Unicode MS" pitchFamily="34" charset="-122"/>
                  <a:ea typeface="Arial Unicode MS" pitchFamily="34" charset="-122"/>
                  <a:cs typeface="Arial Unicode MS" pitchFamily="34" charset="-122"/>
                </a:rPr>
                <a:t>D2D</a:t>
              </a:r>
              <a:r>
                <a:rPr lang="zh-CN" altLang="en-US" sz="1400" b="1" dirty="0" smtClean="0">
                  <a:latin typeface="Arial Unicode MS" pitchFamily="34" charset="-122"/>
                  <a:ea typeface="Arial Unicode MS" pitchFamily="34" charset="-122"/>
                  <a:cs typeface="Arial Unicode MS" pitchFamily="34" charset="-122"/>
                </a:rPr>
                <a:t> </a:t>
              </a:r>
              <a:r>
                <a:rPr lang="en-US" altLang="zh-CN" sz="1400" b="1" dirty="0" smtClean="0">
                  <a:latin typeface="Arial Unicode MS" pitchFamily="34" charset="-122"/>
                  <a:ea typeface="Arial Unicode MS" pitchFamily="34" charset="-122"/>
                  <a:cs typeface="Arial Unicode MS" pitchFamily="34" charset="-122"/>
                </a:rPr>
                <a:t>Network</a:t>
              </a:r>
              <a:r>
                <a:rPr kumimoji="0" lang="zh-CN" altLang="en-US" sz="1400" b="0"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　</a:t>
              </a:r>
            </a:p>
          </p:txBody>
        </p:sp>
        <p:cxnSp>
          <p:nvCxnSpPr>
            <p:cNvPr id="56" name="直接连接符 55"/>
            <p:cNvCxnSpPr>
              <a:stCxn id="53" idx="2"/>
              <a:endCxn id="54" idx="0"/>
            </p:cNvCxnSpPr>
            <p:nvPr/>
          </p:nvCxnSpPr>
          <p:spPr bwMode="auto">
            <a:xfrm rot="5400000">
              <a:off x="2036150" y="4464653"/>
              <a:ext cx="214314" cy="397"/>
            </a:xfrm>
            <a:prstGeom prst="line">
              <a:avLst/>
            </a:prstGeom>
            <a:solidFill>
              <a:schemeClr val="accent1"/>
            </a:solidFill>
            <a:ln w="9525" cap="flat" cmpd="sng" algn="ctr">
              <a:solidFill>
                <a:schemeClr val="tx1"/>
              </a:solidFill>
              <a:prstDash val="solid"/>
              <a:round/>
              <a:headEnd type="none" w="med" len="med"/>
              <a:tailEnd type="arrow" w="med" len="med"/>
            </a:ln>
            <a:effectLst/>
          </p:spPr>
        </p:cxnSp>
        <p:sp>
          <p:nvSpPr>
            <p:cNvPr id="59" name="TextBox 58"/>
            <p:cNvSpPr txBox="1"/>
            <p:nvPr/>
          </p:nvSpPr>
          <p:spPr>
            <a:xfrm>
              <a:off x="2463784" y="4214818"/>
              <a:ext cx="465142" cy="276999"/>
            </a:xfrm>
            <a:prstGeom prst="rect">
              <a:avLst/>
            </a:prstGeom>
            <a:noFill/>
          </p:spPr>
          <p:txBody>
            <a:bodyPr wrap="square" rtlCol="0">
              <a:spAutoFit/>
            </a:bodyPr>
            <a:lstStyle/>
            <a:p>
              <a:r>
                <a:rPr lang="en-US" altLang="zh-CN" sz="1200" b="1" dirty="0" smtClean="0">
                  <a:solidFill>
                    <a:srgbClr val="FF0000"/>
                  </a:solidFill>
                  <a:latin typeface="Arial Unicode MS" pitchFamily="34" charset="-122"/>
                  <a:ea typeface="Arial Unicode MS" pitchFamily="34" charset="-122"/>
                  <a:cs typeface="Arial Unicode MS" pitchFamily="34" charset="-122"/>
                </a:rPr>
                <a:t>Yes</a:t>
              </a:r>
              <a:endParaRPr lang="zh-CN" altLang="en-US" sz="1200" b="1" dirty="0">
                <a:solidFill>
                  <a:srgbClr val="FF0000"/>
                </a:solidFill>
                <a:latin typeface="Arial Unicode MS" pitchFamily="34" charset="-122"/>
                <a:ea typeface="Arial Unicode MS" pitchFamily="34" charset="-122"/>
                <a:cs typeface="Arial Unicode MS" pitchFamily="34" charset="-122"/>
              </a:endParaRPr>
            </a:p>
          </p:txBody>
        </p:sp>
      </p:grpSp>
      <p:grpSp>
        <p:nvGrpSpPr>
          <p:cNvPr id="10" name="组合 80"/>
          <p:cNvGrpSpPr/>
          <p:nvPr/>
        </p:nvGrpSpPr>
        <p:grpSpPr>
          <a:xfrm>
            <a:off x="1142976" y="2143116"/>
            <a:ext cx="642942" cy="1741022"/>
            <a:chOff x="857224" y="2214554"/>
            <a:chExt cx="642942" cy="1741022"/>
          </a:xfrm>
        </p:grpSpPr>
        <p:cxnSp>
          <p:nvCxnSpPr>
            <p:cNvPr id="61" name="形状 60"/>
            <p:cNvCxnSpPr>
              <a:stCxn id="53" idx="1"/>
            </p:cNvCxnSpPr>
            <p:nvPr/>
          </p:nvCxnSpPr>
          <p:spPr bwMode="auto">
            <a:xfrm rot="10800000">
              <a:off x="1285856" y="2214554"/>
              <a:ext cx="214310" cy="1741022"/>
            </a:xfrm>
            <a:prstGeom prst="bentConnector2">
              <a:avLst/>
            </a:prstGeom>
            <a:solidFill>
              <a:schemeClr val="accent1"/>
            </a:solidFill>
            <a:ln w="9525" cap="flat" cmpd="sng" algn="ctr">
              <a:solidFill>
                <a:schemeClr val="tx1"/>
              </a:solidFill>
              <a:prstDash val="solid"/>
              <a:round/>
              <a:headEnd type="none" w="med" len="med"/>
              <a:tailEnd type="arrow"/>
            </a:ln>
            <a:effectLst/>
          </p:spPr>
        </p:cxnSp>
        <p:sp>
          <p:nvSpPr>
            <p:cNvPr id="62" name="TextBox 61"/>
            <p:cNvSpPr txBox="1"/>
            <p:nvPr/>
          </p:nvSpPr>
          <p:spPr>
            <a:xfrm>
              <a:off x="857224" y="3643314"/>
              <a:ext cx="393704" cy="276999"/>
            </a:xfrm>
            <a:prstGeom prst="rect">
              <a:avLst/>
            </a:prstGeom>
            <a:noFill/>
          </p:spPr>
          <p:txBody>
            <a:bodyPr wrap="square" rtlCol="0">
              <a:spAutoFit/>
            </a:bodyPr>
            <a:lstStyle/>
            <a:p>
              <a:r>
                <a:rPr lang="en-US" altLang="zh-CN" sz="1200" b="1" dirty="0" smtClean="0">
                  <a:solidFill>
                    <a:srgbClr val="FF0000"/>
                  </a:solidFill>
                  <a:latin typeface="Arial Unicode MS" pitchFamily="34" charset="-122"/>
                  <a:ea typeface="Arial Unicode MS" pitchFamily="34" charset="-122"/>
                  <a:cs typeface="Arial Unicode MS" pitchFamily="34" charset="-122"/>
                </a:rPr>
                <a:t>No</a:t>
              </a:r>
              <a:endParaRPr lang="zh-CN" altLang="en-US" sz="1200" b="1" dirty="0">
                <a:solidFill>
                  <a:srgbClr val="FF0000"/>
                </a:solidFill>
                <a:latin typeface="Arial Unicode MS" pitchFamily="34" charset="-122"/>
                <a:ea typeface="Arial Unicode MS" pitchFamily="34" charset="-122"/>
                <a:cs typeface="Arial Unicode MS" pitchFamily="34" charset="-122"/>
              </a:endParaRPr>
            </a:p>
          </p:txBody>
        </p:sp>
      </p:grpSp>
      <p:sp>
        <p:nvSpPr>
          <p:cNvPr id="64" name="圆角矩形 63"/>
          <p:cNvSpPr/>
          <p:nvPr/>
        </p:nvSpPr>
        <p:spPr bwMode="auto">
          <a:xfrm>
            <a:off x="1786712" y="5857892"/>
            <a:ext cx="1285884" cy="42862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200" b="1" dirty="0" smtClean="0">
                <a:latin typeface="Arial Unicode MS" pitchFamily="34" charset="-122"/>
                <a:ea typeface="Arial Unicode MS" pitchFamily="34" charset="-122"/>
                <a:cs typeface="Arial Unicode MS" pitchFamily="34" charset="-122"/>
              </a:rPr>
              <a:t>D2D</a:t>
            </a:r>
            <a:r>
              <a:rPr lang="zh-CN" altLang="en-US" sz="1200" b="1" dirty="0" smtClean="0">
                <a:latin typeface="Arial Unicode MS" pitchFamily="34" charset="-122"/>
                <a:ea typeface="Arial Unicode MS" pitchFamily="34" charset="-122"/>
                <a:cs typeface="Arial Unicode MS" pitchFamily="34" charset="-122"/>
              </a:rPr>
              <a:t> </a:t>
            </a:r>
            <a:r>
              <a:rPr lang="en-US" altLang="zh-CN" sz="1200" b="1" dirty="0" smtClean="0">
                <a:latin typeface="Arial Unicode MS" pitchFamily="34" charset="-122"/>
                <a:ea typeface="Arial Unicode MS" pitchFamily="34" charset="-122"/>
                <a:cs typeface="Arial Unicode MS" pitchFamily="34" charset="-122"/>
              </a:rPr>
              <a:t>transmission</a:t>
            </a:r>
            <a:r>
              <a:rPr kumimoji="0" lang="zh-CN" altLang="en-US" sz="1200" b="0"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　</a:t>
            </a:r>
          </a:p>
        </p:txBody>
      </p:sp>
      <p:grpSp>
        <p:nvGrpSpPr>
          <p:cNvPr id="12" name="组合 82"/>
          <p:cNvGrpSpPr/>
          <p:nvPr/>
        </p:nvGrpSpPr>
        <p:grpSpPr>
          <a:xfrm>
            <a:off x="1785918" y="4929995"/>
            <a:ext cx="1285884" cy="642143"/>
            <a:chOff x="1500166" y="5009380"/>
            <a:chExt cx="1285884" cy="705640"/>
          </a:xfrm>
        </p:grpSpPr>
        <p:sp>
          <p:nvSpPr>
            <p:cNvPr id="63" name="圆角矩形 62"/>
            <p:cNvSpPr/>
            <p:nvPr/>
          </p:nvSpPr>
          <p:spPr bwMode="auto">
            <a:xfrm>
              <a:off x="1500166" y="5286392"/>
              <a:ext cx="1285884" cy="42862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Resource allocation</a:t>
              </a:r>
              <a:r>
                <a:rPr kumimoji="0" lang="zh-CN" altLang="en-US" sz="1100" b="0" i="0" u="none" strike="noStrike" cap="none" normalizeH="0" baseline="0" dirty="0" smtClean="0">
                  <a:ln>
                    <a:noFill/>
                  </a:ln>
                  <a:solidFill>
                    <a:srgbClr val="000000"/>
                  </a:solidFill>
                  <a:effectLst/>
                  <a:latin typeface="Arial Unicode MS" pitchFamily="34" charset="-122"/>
                  <a:ea typeface="Arial Unicode MS" pitchFamily="34" charset="-122"/>
                  <a:cs typeface="Arial Unicode MS" pitchFamily="34" charset="-122"/>
                </a:rPr>
                <a:t>　</a:t>
              </a:r>
            </a:p>
          </p:txBody>
        </p:sp>
        <p:cxnSp>
          <p:nvCxnSpPr>
            <p:cNvPr id="69" name="直接连接符 68"/>
            <p:cNvCxnSpPr>
              <a:stCxn id="54" idx="2"/>
              <a:endCxn id="63" idx="0"/>
            </p:cNvCxnSpPr>
            <p:nvPr/>
          </p:nvCxnSpPr>
          <p:spPr bwMode="auto">
            <a:xfrm rot="5400000">
              <a:off x="2004161" y="5147526"/>
              <a:ext cx="277894" cy="1588"/>
            </a:xfrm>
            <a:prstGeom prst="line">
              <a:avLst/>
            </a:prstGeom>
            <a:solidFill>
              <a:schemeClr val="accent1"/>
            </a:solidFill>
            <a:ln w="9525" cap="flat" cmpd="sng" algn="ctr">
              <a:solidFill>
                <a:schemeClr val="tx1"/>
              </a:solidFill>
              <a:prstDash val="solid"/>
              <a:round/>
              <a:headEnd type="none" w="med" len="med"/>
              <a:tailEnd type="arrow" w="med" len="med"/>
            </a:ln>
            <a:effectLst/>
          </p:spPr>
        </p:cxnSp>
      </p:grpSp>
      <p:cxnSp>
        <p:nvCxnSpPr>
          <p:cNvPr id="71" name="直接连接符 70"/>
          <p:cNvCxnSpPr>
            <a:stCxn id="63" idx="2"/>
            <a:endCxn id="64" idx="0"/>
          </p:cNvCxnSpPr>
          <p:nvPr/>
        </p:nvCxnSpPr>
        <p:spPr bwMode="auto">
          <a:xfrm rot="16200000" flipH="1">
            <a:off x="2286381" y="5714619"/>
            <a:ext cx="285752" cy="794"/>
          </a:xfrm>
          <a:prstGeom prst="line">
            <a:avLst/>
          </a:prstGeom>
          <a:solidFill>
            <a:schemeClr val="accent1"/>
          </a:solidFill>
          <a:ln w="9525" cap="flat" cmpd="sng" algn="ctr">
            <a:solidFill>
              <a:schemeClr val="tx1"/>
            </a:solidFill>
            <a:prstDash val="solid"/>
            <a:round/>
            <a:headEnd type="none" w="med" len="med"/>
            <a:tailEnd type="arrow" w="med" len="med"/>
          </a:ln>
          <a:effectLst/>
        </p:spPr>
      </p:cxnSp>
      <p:sp>
        <p:nvSpPr>
          <p:cNvPr id="46" name="圆角矩形标注 45"/>
          <p:cNvSpPr/>
          <p:nvPr/>
        </p:nvSpPr>
        <p:spPr bwMode="auto">
          <a:xfrm>
            <a:off x="4929190" y="1500172"/>
            <a:ext cx="3963290" cy="664969"/>
          </a:xfrm>
          <a:prstGeom prst="wedgeRoundRectCallout">
            <a:avLst>
              <a:gd name="adj1" fmla="val -99721"/>
              <a:gd name="adj2" fmla="val 341699"/>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kumimoji="1" lang="en-US" altLang="zh-CN" dirty="0" smtClean="0">
                <a:solidFill>
                  <a:srgbClr val="0066FF"/>
                </a:solidFill>
                <a:latin typeface="+mj-lt"/>
                <a:ea typeface="隶书" pitchFamily="49" charset="-122"/>
              </a:rPr>
              <a:t>Network: </a:t>
            </a:r>
            <a:r>
              <a:rPr kumimoji="1" lang="en-US" altLang="zh-CN" dirty="0" smtClean="0">
                <a:solidFill>
                  <a:srgbClr val="FF0000"/>
                </a:solidFill>
                <a:latin typeface="+mj-lt"/>
                <a:ea typeface="隶书" pitchFamily="49" charset="-122"/>
              </a:rPr>
              <a:t>Self-organization</a:t>
            </a:r>
          </a:p>
        </p:txBody>
      </p:sp>
      <p:sp>
        <p:nvSpPr>
          <p:cNvPr id="47" name="圆角矩形标注 46"/>
          <p:cNvSpPr/>
          <p:nvPr/>
        </p:nvSpPr>
        <p:spPr bwMode="auto">
          <a:xfrm>
            <a:off x="4714876" y="3214686"/>
            <a:ext cx="3571900" cy="928694"/>
          </a:xfrm>
          <a:prstGeom prst="wedgeRoundRectCallout">
            <a:avLst>
              <a:gd name="adj1" fmla="val -96848"/>
              <a:gd name="adj2" fmla="val 176138"/>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kumimoji="1" lang="en-US" altLang="zh-CN" dirty="0" smtClean="0">
                <a:solidFill>
                  <a:srgbClr val="0066FF"/>
                </a:solidFill>
                <a:latin typeface="+mj-lt"/>
                <a:ea typeface="隶书" pitchFamily="49" charset="-122"/>
              </a:rPr>
              <a:t>MAC</a:t>
            </a:r>
            <a:r>
              <a:rPr kumimoji="1" lang="zh-CN" altLang="en-US" dirty="0" smtClean="0">
                <a:solidFill>
                  <a:srgbClr val="0066FF"/>
                </a:solidFill>
                <a:latin typeface="+mj-lt"/>
                <a:ea typeface="隶书" pitchFamily="49" charset="-122"/>
              </a:rPr>
              <a:t>：</a:t>
            </a:r>
            <a:r>
              <a:rPr kumimoji="1" lang="en-US" altLang="zh-CN" dirty="0" smtClean="0">
                <a:solidFill>
                  <a:srgbClr val="FF0000"/>
                </a:solidFill>
                <a:latin typeface="+mj-lt"/>
                <a:ea typeface="隶书" pitchFamily="49" charset="-122"/>
              </a:rPr>
              <a:t>Dynamic resource allocation</a:t>
            </a:r>
          </a:p>
        </p:txBody>
      </p:sp>
      <p:sp>
        <p:nvSpPr>
          <p:cNvPr id="48" name="圆角矩形标注 47"/>
          <p:cNvSpPr/>
          <p:nvPr/>
        </p:nvSpPr>
        <p:spPr bwMode="auto">
          <a:xfrm>
            <a:off x="4714876" y="5072074"/>
            <a:ext cx="4177604" cy="1175873"/>
          </a:xfrm>
          <a:prstGeom prst="wedgeRoundRectCallout">
            <a:avLst>
              <a:gd name="adj1" fmla="val -87190"/>
              <a:gd name="adj2" fmla="val 36670"/>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kumimoji="1" lang="en-US" altLang="zh-CN" dirty="0" smtClean="0">
                <a:solidFill>
                  <a:srgbClr val="0066FF"/>
                </a:solidFill>
                <a:latin typeface="+mj-lt"/>
                <a:ea typeface="隶书" pitchFamily="49" charset="-122"/>
              </a:rPr>
              <a:t>PHY</a:t>
            </a:r>
            <a:r>
              <a:rPr kumimoji="1" lang="zh-CN" altLang="en-US" dirty="0" smtClean="0">
                <a:solidFill>
                  <a:srgbClr val="0066FF"/>
                </a:solidFill>
                <a:latin typeface="+mj-lt"/>
                <a:ea typeface="隶书" pitchFamily="49" charset="-122"/>
              </a:rPr>
              <a:t>：</a:t>
            </a:r>
            <a:r>
              <a:rPr kumimoji="1" lang="en-US" altLang="zh-CN" dirty="0" smtClean="0">
                <a:solidFill>
                  <a:srgbClr val="FF0000"/>
                </a:solidFill>
                <a:latin typeface="+mj-lt"/>
                <a:ea typeface="隶书" pitchFamily="49" charset="-122"/>
              </a:rPr>
              <a:t>Efficient transmission</a:t>
            </a:r>
          </a:p>
          <a:p>
            <a:r>
              <a:rPr kumimoji="1" lang="en-US" altLang="zh-CN" dirty="0" smtClean="0">
                <a:solidFill>
                  <a:srgbClr val="0066FF"/>
                </a:solidFill>
                <a:latin typeface="+mj-lt"/>
                <a:ea typeface="隶书" pitchFamily="49" charset="-122"/>
              </a:rPr>
              <a:t>Propagation</a:t>
            </a:r>
            <a:r>
              <a:rPr kumimoji="1" lang="zh-CN" altLang="en-US" dirty="0" smtClean="0">
                <a:solidFill>
                  <a:srgbClr val="0066FF"/>
                </a:solidFill>
                <a:latin typeface="+mj-lt"/>
                <a:ea typeface="隶书" pitchFamily="49" charset="-122"/>
              </a:rPr>
              <a:t>：</a:t>
            </a:r>
            <a:r>
              <a:rPr kumimoji="1" lang="en-US" altLang="zh-CN" dirty="0" smtClean="0">
                <a:solidFill>
                  <a:srgbClr val="FF0000"/>
                </a:solidFill>
                <a:latin typeface="+mj-lt"/>
                <a:ea typeface="隶书" pitchFamily="49" charset="-122"/>
              </a:rPr>
              <a:t>Channel modeling</a:t>
            </a:r>
          </a:p>
        </p:txBody>
      </p:sp>
      <p:cxnSp>
        <p:nvCxnSpPr>
          <p:cNvPr id="88" name="肘形连接符 87"/>
          <p:cNvCxnSpPr>
            <a:stCxn id="64" idx="3"/>
          </p:cNvCxnSpPr>
          <p:nvPr/>
        </p:nvCxnSpPr>
        <p:spPr bwMode="auto">
          <a:xfrm flipH="1" flipV="1">
            <a:off x="3071802" y="3000372"/>
            <a:ext cx="794" cy="3071834"/>
          </a:xfrm>
          <a:prstGeom prst="bentConnector3">
            <a:avLst>
              <a:gd name="adj1" fmla="val -28790932"/>
            </a:avLst>
          </a:prstGeom>
          <a:solidFill>
            <a:schemeClr val="accent1"/>
          </a:solidFill>
          <a:ln w="9525" cap="flat" cmpd="sng" algn="ctr">
            <a:solidFill>
              <a:schemeClr val="tx1"/>
            </a:solidFill>
            <a:prstDash val="solid"/>
            <a:round/>
            <a:headEnd type="none" w="med" len="med"/>
            <a:tailEnd type="arrow"/>
          </a:ln>
          <a:effectLst/>
        </p:spPr>
      </p:cxnSp>
      <p:sp>
        <p:nvSpPr>
          <p:cNvPr id="89" name="圆角矩形 88"/>
          <p:cNvSpPr/>
          <p:nvPr/>
        </p:nvSpPr>
        <p:spPr bwMode="auto">
          <a:xfrm>
            <a:off x="1000100" y="692696"/>
            <a:ext cx="2928958" cy="5786478"/>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i="0" u="none" strike="noStrike" cap="none" normalizeH="0" baseline="0" dirty="0" smtClean="0">
              <a:ln>
                <a:noFill/>
              </a:ln>
              <a:solidFill>
                <a:srgbClr val="000000"/>
              </a:solidFill>
              <a:effectLst/>
              <a:latin typeface="Arial" pitchFamily="34" charset="0"/>
            </a:endParaRPr>
          </a:p>
        </p:txBody>
      </p:sp>
      <p:sp>
        <p:nvSpPr>
          <p:cNvPr id="35" name="圆角矩形 34"/>
          <p:cNvSpPr/>
          <p:nvPr/>
        </p:nvSpPr>
        <p:spPr bwMode="auto">
          <a:xfrm>
            <a:off x="4929190" y="692696"/>
            <a:ext cx="3857652" cy="642940"/>
          </a:xfrm>
          <a:prstGeom prst="round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2800" dirty="0" smtClean="0">
                <a:solidFill>
                  <a:srgbClr val="FF0000"/>
                </a:solidFill>
                <a:latin typeface="+mj-lt"/>
                <a:ea typeface="华文仿宋" pitchFamily="2" charset="-122"/>
              </a:rPr>
              <a:t>Research Challenges</a:t>
            </a:r>
            <a:endParaRPr kumimoji="0" lang="zh-CN" altLang="en-US" sz="2800" i="0" u="none" strike="noStrike" cap="none" normalizeH="0" baseline="0" dirty="0" smtClean="0">
              <a:ln>
                <a:noFill/>
              </a:ln>
              <a:solidFill>
                <a:srgbClr val="FF0000"/>
              </a:solidFill>
              <a:effectLst/>
              <a:latin typeface="+mj-lt"/>
              <a:ea typeface="华文仿宋"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advTm="70374"/>
    </mc:Choice>
    <mc:Fallback>
      <p:transition advTm="70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6" grpId="0" animBg="1"/>
      <p:bldP spid="47" grpId="0" animBg="1"/>
      <p:bldP spid="48" grpId="0" animBg="1"/>
      <p:bldP spid="3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Table of Content</a:t>
            </a:r>
            <a:endParaRPr lang="zh-CN" altLang="en-US" sz="3200" dirty="0"/>
          </a:p>
        </p:txBody>
      </p:sp>
      <p:sp>
        <p:nvSpPr>
          <p:cNvPr id="3" name="内容占位符 2"/>
          <p:cNvSpPr>
            <a:spLocks noGrp="1"/>
          </p:cNvSpPr>
          <p:nvPr>
            <p:ph idx="1"/>
          </p:nvPr>
        </p:nvSpPr>
        <p:spPr>
          <a:xfrm>
            <a:off x="392113" y="1071581"/>
            <a:ext cx="8359775" cy="4929187"/>
          </a:xfrm>
        </p:spPr>
        <p:txBody>
          <a:bodyPr/>
          <a:lstStyle/>
          <a:p>
            <a:pPr>
              <a:lnSpc>
                <a:spcPct val="90000"/>
              </a:lnSpc>
              <a:spcBef>
                <a:spcPts val="1200"/>
              </a:spcBef>
              <a:spcAft>
                <a:spcPts val="1200"/>
              </a:spcAft>
            </a:pPr>
            <a:r>
              <a:rPr lang="en-US" altLang="zh-CN" dirty="0" smtClean="0">
                <a:ea typeface="ＭＳ Ｐゴシック" pitchFamily="34" charset="-128"/>
                <a:cs typeface="Times New Roman" pitchFamily="18" charset="0"/>
              </a:rPr>
              <a:t>Overview</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Key Technologies</a:t>
            </a:r>
          </a:p>
          <a:p>
            <a:pPr>
              <a:lnSpc>
                <a:spcPct val="90000"/>
              </a:lnSpc>
              <a:spcBef>
                <a:spcPts val="1200"/>
              </a:spcBef>
              <a:spcAft>
                <a:spcPts val="1200"/>
              </a:spcAft>
            </a:pPr>
            <a:r>
              <a:rPr lang="en-US" altLang="zh-CN" b="1" dirty="0" smtClean="0">
                <a:solidFill>
                  <a:srgbClr val="FF0000"/>
                </a:solidFill>
                <a:ea typeface="ＭＳ Ｐゴシック" pitchFamily="34" charset="-128"/>
                <a:cs typeface="Times New Roman" pitchFamily="18" charset="0"/>
              </a:rPr>
              <a:t>Resource Management and Game Theoretical Study</a:t>
            </a:r>
          </a:p>
          <a:p>
            <a:pPr lvl="1">
              <a:lnSpc>
                <a:spcPct val="90000"/>
              </a:lnSpc>
            </a:pPr>
            <a:r>
              <a:rPr lang="en-US" altLang="zh-CN" dirty="0" smtClean="0">
                <a:solidFill>
                  <a:srgbClr val="FF0000"/>
                </a:solidFill>
                <a:ea typeface="ＭＳ Ｐゴシック" pitchFamily="34" charset="-128"/>
                <a:cs typeface="Times New Roman" pitchFamily="18" charset="0"/>
              </a:rPr>
              <a:t>Basics</a:t>
            </a:r>
          </a:p>
          <a:p>
            <a:pPr lvl="1">
              <a:lnSpc>
                <a:spcPct val="90000"/>
              </a:lnSpc>
            </a:pPr>
            <a:r>
              <a:rPr lang="en-US" altLang="zh-CN" dirty="0" smtClean="0">
                <a:solidFill>
                  <a:srgbClr val="FF0000"/>
                </a:solidFill>
                <a:ea typeface="ＭＳ Ｐゴシック" pitchFamily="34" charset="-128"/>
                <a:cs typeface="Times New Roman" pitchFamily="18" charset="0"/>
              </a:rPr>
              <a:t>Non-Cooperative Static Game</a:t>
            </a:r>
          </a:p>
          <a:p>
            <a:pPr lvl="1">
              <a:lnSpc>
                <a:spcPct val="90000"/>
              </a:lnSpc>
            </a:pPr>
            <a:r>
              <a:rPr lang="en-US" altLang="zh-CN" dirty="0" smtClean="0">
                <a:solidFill>
                  <a:srgbClr val="FF0000"/>
                </a:solidFill>
                <a:ea typeface="ＭＳ Ｐゴシック" pitchFamily="34" charset="-128"/>
                <a:cs typeface="Times New Roman" pitchFamily="18" charset="0"/>
              </a:rPr>
              <a:t>Dynamic Game</a:t>
            </a:r>
          </a:p>
          <a:p>
            <a:pPr lvl="1">
              <a:lnSpc>
                <a:spcPct val="90000"/>
              </a:lnSpc>
            </a:pPr>
            <a:r>
              <a:rPr lang="en-US" altLang="zh-CN" dirty="0" smtClean="0">
                <a:solidFill>
                  <a:srgbClr val="FF0000"/>
                </a:solidFill>
                <a:ea typeface="ＭＳ Ｐゴシック" pitchFamily="34" charset="-128"/>
                <a:cs typeface="Times New Roman" pitchFamily="18" charset="0"/>
              </a:rPr>
              <a:t>Cooperative Game</a:t>
            </a:r>
          </a:p>
          <a:p>
            <a:pPr lvl="1">
              <a:lnSpc>
                <a:spcPct val="90000"/>
              </a:lnSpc>
            </a:pPr>
            <a:r>
              <a:rPr lang="en-US" altLang="zh-CN" dirty="0" smtClean="0">
                <a:solidFill>
                  <a:srgbClr val="FF0000"/>
                </a:solidFill>
                <a:ea typeface="ＭＳ Ｐゴシック" pitchFamily="34" charset="-128"/>
                <a:cs typeface="Times New Roman" pitchFamily="18" charset="0"/>
              </a:rPr>
              <a:t>Auction Theory</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Conclusions</a:t>
            </a:r>
            <a:endParaRPr lang="en-GB" altLang="zh-CN" dirty="0" smtClean="0">
              <a:ea typeface="ＭＳ Ｐゴシック" pitchFamily="34" charset="-128"/>
              <a:cs typeface="Times New Roman" pitchFamily="18" charset="0"/>
            </a:endParaRPr>
          </a:p>
          <a:p>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3200" dirty="0" smtClean="0">
                <a:ea typeface="宋体" pitchFamily="2" charset="-122"/>
              </a:rPr>
              <a:t>History of Game Theory</a:t>
            </a:r>
            <a:endParaRPr lang="zh-CN" altLang="en-US" sz="3200" dirty="0" smtClean="0">
              <a:ea typeface="宋体" pitchFamily="2" charset="-122"/>
            </a:endParaRPr>
          </a:p>
        </p:txBody>
      </p:sp>
      <p:sp>
        <p:nvSpPr>
          <p:cNvPr id="45059" name="内容占位符 2"/>
          <p:cNvSpPr>
            <a:spLocks noGrp="1"/>
          </p:cNvSpPr>
          <p:nvPr>
            <p:ph idx="1"/>
          </p:nvPr>
        </p:nvSpPr>
        <p:spPr>
          <a:xfrm>
            <a:off x="338400" y="990600"/>
            <a:ext cx="8348400" cy="5181600"/>
          </a:xfrm>
        </p:spPr>
        <p:txBody>
          <a:bodyPr/>
          <a:lstStyle/>
          <a:p>
            <a:pPr algn="just">
              <a:lnSpc>
                <a:spcPct val="80000"/>
              </a:lnSpc>
            </a:pPr>
            <a:r>
              <a:rPr lang="en-US" altLang="ko-KR" sz="1800" b="1" dirty="0" smtClean="0">
                <a:ea typeface="Gulim" pitchFamily="34" charset="-127"/>
                <a:cs typeface="Times New Roman" pitchFamily="18" charset="0"/>
              </a:rPr>
              <a:t>John von </a:t>
            </a:r>
            <a:r>
              <a:rPr lang="en-US" altLang="ko-KR" sz="1800" b="1" dirty="0" err="1" smtClean="0">
                <a:ea typeface="Gulim" pitchFamily="34" charset="-127"/>
                <a:cs typeface="Times New Roman" pitchFamily="18" charset="0"/>
              </a:rPr>
              <a:t>Neuman</a:t>
            </a:r>
            <a:r>
              <a:rPr lang="en-US" altLang="ko-KR" sz="1800" dirty="0" smtClean="0">
                <a:ea typeface="Gulim" pitchFamily="34" charset="-127"/>
                <a:cs typeface="Times New Roman" pitchFamily="18" charset="0"/>
              </a:rPr>
              <a:t> (1903-1957) co-authored, Theory of Games and Economic Behavior, with Oskar Morgenstern in 1940s, establishing game theory as a field.</a:t>
            </a:r>
          </a:p>
          <a:p>
            <a:pPr algn="just">
              <a:lnSpc>
                <a:spcPct val="80000"/>
              </a:lnSpc>
            </a:pPr>
            <a:r>
              <a:rPr lang="en-US" altLang="ko-KR" sz="1800" b="1" dirty="0" smtClean="0">
                <a:ea typeface="Gulim" pitchFamily="34" charset="-127"/>
                <a:cs typeface="Times New Roman" pitchFamily="18" charset="0"/>
              </a:rPr>
              <a:t>John Nash</a:t>
            </a:r>
            <a:r>
              <a:rPr lang="en-US" altLang="ko-KR" sz="1800" dirty="0" smtClean="0">
                <a:ea typeface="Gulim" pitchFamily="34" charset="-127"/>
                <a:cs typeface="Times New Roman" pitchFamily="18" charset="0"/>
              </a:rPr>
              <a:t> (1928 - ) developed a key concept of game theory (Nash equilibrium) which initiated many subsequent results and studies.</a:t>
            </a:r>
          </a:p>
          <a:p>
            <a:pPr algn="just">
              <a:lnSpc>
                <a:spcPct val="80000"/>
              </a:lnSpc>
            </a:pPr>
            <a:r>
              <a:rPr lang="en-US" altLang="ko-KR" sz="1800" dirty="0" smtClean="0">
                <a:ea typeface="Gulim" pitchFamily="34" charset="-127"/>
                <a:cs typeface="Times New Roman" pitchFamily="18" charset="0"/>
              </a:rPr>
              <a:t>Since 1970s, game-theoretic methods have come to dominate microeconomic theory and other fields. </a:t>
            </a:r>
          </a:p>
          <a:p>
            <a:pPr algn="just">
              <a:lnSpc>
                <a:spcPct val="80000"/>
              </a:lnSpc>
            </a:pPr>
            <a:r>
              <a:rPr lang="en-US" altLang="ko-KR" sz="1800" dirty="0" smtClean="0">
                <a:ea typeface="Gulim" pitchFamily="34" charset="-127"/>
                <a:cs typeface="Times New Roman" pitchFamily="18" charset="0"/>
              </a:rPr>
              <a:t>Nobel Prizes</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Nobel prize in Economic Sciences 1994 awarded to </a:t>
            </a:r>
            <a:r>
              <a:rPr lang="en-US" altLang="ko-KR" sz="1800" b="1" dirty="0" smtClean="0">
                <a:latin typeface="Calibri" panose="020F0502020204030204" pitchFamily="34" charset="0"/>
                <a:ea typeface="Gulim" pitchFamily="34" charset="-127"/>
                <a:cs typeface="Times New Roman" pitchFamily="18" charset="0"/>
              </a:rPr>
              <a:t>Nash</a:t>
            </a:r>
            <a:r>
              <a:rPr lang="en-US" altLang="ko-KR" sz="1800" dirty="0" smtClean="0">
                <a:latin typeface="Calibri" panose="020F0502020204030204" pitchFamily="34" charset="0"/>
                <a:ea typeface="Gulim" pitchFamily="34" charset="-127"/>
                <a:cs typeface="Times New Roman" pitchFamily="18" charset="0"/>
              </a:rPr>
              <a:t>, </a:t>
            </a:r>
            <a:r>
              <a:rPr lang="en-US" altLang="ko-KR" sz="1800" b="1" dirty="0" err="1" smtClean="0">
                <a:latin typeface="Calibri" panose="020F0502020204030204" pitchFamily="34" charset="0"/>
                <a:ea typeface="Gulim" pitchFamily="34" charset="-127"/>
                <a:cs typeface="Times New Roman" pitchFamily="18" charset="0"/>
              </a:rPr>
              <a:t>Harsanyi</a:t>
            </a:r>
            <a:r>
              <a:rPr lang="en-US" altLang="ko-KR" sz="1800" dirty="0" smtClean="0">
                <a:latin typeface="Calibri" panose="020F0502020204030204" pitchFamily="34" charset="0"/>
                <a:ea typeface="Gulim" pitchFamily="34" charset="-127"/>
                <a:cs typeface="Times New Roman" pitchFamily="18" charset="0"/>
              </a:rPr>
              <a:t> (Bayesian games) and </a:t>
            </a:r>
            <a:r>
              <a:rPr lang="en-US" altLang="ko-KR" sz="1800" b="1" dirty="0" err="1" smtClean="0">
                <a:latin typeface="Calibri" panose="020F0502020204030204" pitchFamily="34" charset="0"/>
                <a:ea typeface="Gulim" pitchFamily="34" charset="-127"/>
                <a:cs typeface="Times New Roman" pitchFamily="18" charset="0"/>
              </a:rPr>
              <a:t>Selten</a:t>
            </a:r>
            <a:r>
              <a:rPr lang="en-US" altLang="ko-KR" sz="1800" dirty="0" smtClean="0">
                <a:latin typeface="Calibri" panose="020F0502020204030204" pitchFamily="34" charset="0"/>
                <a:ea typeface="Gulim" pitchFamily="34" charset="-127"/>
                <a:cs typeface="Times New Roman" pitchFamily="18" charset="0"/>
              </a:rPr>
              <a:t> (</a:t>
            </a:r>
            <a:r>
              <a:rPr lang="en-US" altLang="ko-KR" sz="1800" dirty="0" err="1" smtClean="0">
                <a:latin typeface="Calibri" panose="020F0502020204030204" pitchFamily="34" charset="0"/>
                <a:ea typeface="Gulim" pitchFamily="34" charset="-127"/>
                <a:cs typeface="Times New Roman" pitchFamily="18" charset="0"/>
              </a:rPr>
              <a:t>subgame</a:t>
            </a:r>
            <a:r>
              <a:rPr lang="en-US" altLang="ko-KR" sz="1800" dirty="0" smtClean="0">
                <a:latin typeface="Calibri" panose="020F0502020204030204" pitchFamily="34" charset="0"/>
                <a:ea typeface="Gulim" pitchFamily="34" charset="-127"/>
                <a:cs typeface="Times New Roman" pitchFamily="18" charset="0"/>
              </a:rPr>
              <a:t> perfect equilibrium).</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2005, </a:t>
            </a:r>
            <a:r>
              <a:rPr lang="en-US" altLang="ko-KR" sz="1800" b="1" dirty="0" err="1" smtClean="0">
                <a:latin typeface="Calibri" panose="020F0502020204030204" pitchFamily="34" charset="0"/>
                <a:ea typeface="Gulim" pitchFamily="34" charset="-127"/>
                <a:cs typeface="Times New Roman" pitchFamily="18" charset="0"/>
              </a:rPr>
              <a:t>Auman</a:t>
            </a:r>
            <a:r>
              <a:rPr lang="en-US" altLang="ko-KR" sz="1800" dirty="0" smtClean="0">
                <a:latin typeface="Calibri" panose="020F0502020204030204" pitchFamily="34" charset="0"/>
                <a:ea typeface="Gulim" pitchFamily="34" charset="-127"/>
                <a:cs typeface="Times New Roman" pitchFamily="18" charset="0"/>
              </a:rPr>
              <a:t> and </a:t>
            </a:r>
            <a:r>
              <a:rPr lang="en-US" altLang="ko-KR" sz="1800" b="1" dirty="0" smtClean="0">
                <a:latin typeface="Calibri" panose="020F0502020204030204" pitchFamily="34" charset="0"/>
                <a:ea typeface="Gulim" pitchFamily="34" charset="-127"/>
                <a:cs typeface="Times New Roman" pitchFamily="18" charset="0"/>
              </a:rPr>
              <a:t>Schelling</a:t>
            </a:r>
            <a:r>
              <a:rPr lang="en-US" altLang="ko-KR" sz="1800" dirty="0" smtClean="0">
                <a:latin typeface="Calibri" panose="020F0502020204030204" pitchFamily="34" charset="0"/>
                <a:ea typeface="Gulim" pitchFamily="34" charset="-127"/>
                <a:cs typeface="Times New Roman" pitchFamily="18" charset="0"/>
              </a:rPr>
              <a:t> got the Nobel prize for having enhanced our understanding of cooperation and conflict through game theory.</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2007 </a:t>
            </a:r>
            <a:r>
              <a:rPr lang="en-US" altLang="ko-KR" sz="1800" b="1" dirty="0" smtClean="0">
                <a:latin typeface="Calibri" panose="020F0502020204030204" pitchFamily="34" charset="0"/>
                <a:ea typeface="Gulim" pitchFamily="34" charset="-127"/>
                <a:cs typeface="Times New Roman" pitchFamily="18" charset="0"/>
              </a:rPr>
              <a:t>Leonid </a:t>
            </a:r>
            <a:r>
              <a:rPr lang="en-US" altLang="ko-KR" sz="1800" b="1" dirty="0" err="1" smtClean="0">
                <a:latin typeface="Calibri" panose="020F0502020204030204" pitchFamily="34" charset="0"/>
                <a:ea typeface="Gulim" pitchFamily="34" charset="-127"/>
                <a:cs typeface="Times New Roman" pitchFamily="18" charset="0"/>
              </a:rPr>
              <a:t>Hurwicz</a:t>
            </a:r>
            <a:r>
              <a:rPr lang="en-US" altLang="ko-KR" sz="1800" b="1" dirty="0" smtClean="0">
                <a:latin typeface="Calibri" panose="020F0502020204030204" pitchFamily="34" charset="0"/>
                <a:ea typeface="Gulim" pitchFamily="34" charset="-127"/>
                <a:cs typeface="Times New Roman" pitchFamily="18" charset="0"/>
              </a:rPr>
              <a:t>, Eric </a:t>
            </a:r>
            <a:r>
              <a:rPr lang="en-US" altLang="ko-KR" sz="1800" b="1" dirty="0" err="1" smtClean="0">
                <a:latin typeface="Calibri" panose="020F0502020204030204" pitchFamily="34" charset="0"/>
                <a:ea typeface="Gulim" pitchFamily="34" charset="-127"/>
                <a:cs typeface="Times New Roman" pitchFamily="18" charset="0"/>
              </a:rPr>
              <a:t>Maskin</a:t>
            </a:r>
            <a:r>
              <a:rPr lang="en-US" altLang="ko-KR" sz="1800" b="1" dirty="0" smtClean="0">
                <a:latin typeface="Calibri" panose="020F0502020204030204" pitchFamily="34" charset="0"/>
                <a:ea typeface="Gulim" pitchFamily="34" charset="-127"/>
                <a:cs typeface="Times New Roman" pitchFamily="18" charset="0"/>
              </a:rPr>
              <a:t> and Roger Myerson</a:t>
            </a:r>
            <a:r>
              <a:rPr lang="en-US" altLang="ko-KR" sz="1800" dirty="0" smtClean="0">
                <a:latin typeface="Calibri" panose="020F0502020204030204" pitchFamily="34" charset="0"/>
                <a:ea typeface="Gulim" pitchFamily="34" charset="-127"/>
                <a:cs typeface="Times New Roman" pitchFamily="18" charset="0"/>
              </a:rPr>
              <a:t> won Nobel Prize for having laid the foundations of mechanism design theory.</a:t>
            </a:r>
            <a:endParaRPr lang="zh-CN" altLang="en-US" sz="1800" dirty="0" smtClean="0">
              <a:latin typeface="Calibri" panose="020F0502020204030204" pitchFamily="34" charset="0"/>
              <a:ea typeface="宋体" pitchFamily="2" charset="-122"/>
            </a:endParaRPr>
          </a:p>
        </p:txBody>
      </p:sp>
      <p:sp>
        <p:nvSpPr>
          <p:cNvPr id="4" name="灯片编号占位符 3"/>
          <p:cNvSpPr>
            <a:spLocks noGrp="1"/>
          </p:cNvSpPr>
          <p:nvPr>
            <p:ph type="sldNum" sz="quarter" idx="4294967295"/>
          </p:nvPr>
        </p:nvSpPr>
        <p:spPr>
          <a:xfrm>
            <a:off x="0" y="6477000"/>
            <a:ext cx="608013" cy="303213"/>
          </a:xfrm>
          <a:prstGeom prst="rect">
            <a:avLst/>
          </a:prstGeom>
        </p:spPr>
        <p:txBody>
          <a:bodyPr/>
          <a:lstStyle/>
          <a:p>
            <a:pPr>
              <a:defRPr/>
            </a:pPr>
            <a:r>
              <a:rPr lang="en-US" smtClean="0"/>
              <a:t>[</a:t>
            </a:r>
            <a:fld id="{76C16D65-260D-406F-A2BF-AB769FEB7B8A}" type="slidenum">
              <a:rPr lang="en-US" smtClean="0"/>
              <a:pPr>
                <a:defRPr/>
              </a:pPr>
              <a:t>68</a:t>
            </a:fld>
            <a:r>
              <a:rPr lang="en-US" smtClean="0"/>
              <a:t>]</a:t>
            </a:r>
            <a:endParaRPr lang="en-US" dirty="0"/>
          </a:p>
        </p:txBody>
      </p:sp>
      <p:pic>
        <p:nvPicPr>
          <p:cNvPr id="45060"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6129" y="4791075"/>
            <a:ext cx="3429000" cy="197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70929" y="4745037"/>
            <a:ext cx="3087688"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Tree>
    <p:extLst>
      <p:ext uri="{BB962C8B-B14F-4D97-AF65-F5344CB8AC3E}">
        <p14:creationId xmlns="" xmlns:p14="http://schemas.microsoft.com/office/powerpoint/2010/main" val="28039758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3200" dirty="0" smtClean="0">
                <a:ea typeface="Gulim" pitchFamily="34" charset="-127"/>
              </a:rPr>
              <a:t>Introduction</a:t>
            </a:r>
            <a:r>
              <a:rPr lang="en-US" altLang="zh-CN" dirty="0" smtClean="0">
                <a:ea typeface="宋体" pitchFamily="2" charset="-122"/>
              </a:rPr>
              <a:t> </a:t>
            </a:r>
            <a:endParaRPr lang="zh-CN" altLang="en-US" dirty="0" smtClean="0">
              <a:ea typeface="宋体" pitchFamily="2" charset="-122"/>
            </a:endParaRPr>
          </a:p>
        </p:txBody>
      </p:sp>
      <p:sp>
        <p:nvSpPr>
          <p:cNvPr id="46083" name="内容占位符 2"/>
          <p:cNvSpPr>
            <a:spLocks noGrp="1"/>
          </p:cNvSpPr>
          <p:nvPr>
            <p:ph idx="1"/>
          </p:nvPr>
        </p:nvSpPr>
        <p:spPr>
          <a:xfrm>
            <a:off x="336550" y="1143000"/>
            <a:ext cx="8426450" cy="5181600"/>
          </a:xfrm>
        </p:spPr>
        <p:txBody>
          <a:bodyPr/>
          <a:lstStyle/>
          <a:p>
            <a:pPr algn="just" eaLnBrk="1" hangingPunct="1">
              <a:lnSpc>
                <a:spcPct val="80000"/>
              </a:lnSpc>
            </a:pPr>
            <a:r>
              <a:rPr lang="en-US" altLang="ko-KR" sz="2200" dirty="0" smtClean="0">
                <a:ea typeface="Gulim" pitchFamily="34" charset="-127"/>
              </a:rPr>
              <a:t>Game theory - mathematical models and techniques developed in economics to analyze interactive decision processes, predict the outcomes of interactions, identify optimal strategies </a:t>
            </a:r>
          </a:p>
          <a:p>
            <a:pPr algn="just" eaLnBrk="1" hangingPunct="1">
              <a:lnSpc>
                <a:spcPct val="80000"/>
              </a:lnSpc>
            </a:pPr>
            <a:r>
              <a:rPr lang="en-US" altLang="ko-KR" sz="2200" dirty="0" smtClean="0">
                <a:ea typeface="Gulim" pitchFamily="34" charset="-127"/>
              </a:rPr>
              <a:t>Game theory techniques were adopted to solve many protocol design issues (e.g., resource allocation, power control, cooperation enforcement) in wireless networks.</a:t>
            </a:r>
          </a:p>
          <a:p>
            <a:pPr algn="just" eaLnBrk="1" hangingPunct="1">
              <a:lnSpc>
                <a:spcPct val="80000"/>
              </a:lnSpc>
            </a:pPr>
            <a:r>
              <a:rPr lang="en-US" altLang="ko-KR" sz="2200" dirty="0" smtClean="0">
                <a:ea typeface="Gulim" pitchFamily="34" charset="-127"/>
              </a:rPr>
              <a:t>Fundamental component of game theory is the notion of a </a:t>
            </a:r>
            <a:r>
              <a:rPr lang="en-US" altLang="ko-KR" sz="2200" i="1" dirty="0" smtClean="0">
                <a:ea typeface="Gulim" pitchFamily="34" charset="-127"/>
              </a:rPr>
              <a:t>game</a:t>
            </a:r>
            <a:r>
              <a:rPr lang="en-US" altLang="ko-KR" sz="2200" dirty="0" smtClean="0">
                <a:ea typeface="Gulim" pitchFamily="34" charset="-127"/>
              </a:rPr>
              <a:t>.</a:t>
            </a:r>
          </a:p>
          <a:p>
            <a:pPr lvl="1" algn="just" eaLnBrk="1" hangingPunct="1">
              <a:lnSpc>
                <a:spcPct val="80000"/>
              </a:lnSpc>
            </a:pPr>
            <a:r>
              <a:rPr lang="en-US" altLang="ko-KR" dirty="0" smtClean="0">
                <a:latin typeface="Calibri" panose="020F0502020204030204" pitchFamily="34" charset="0"/>
                <a:ea typeface="Gulim" pitchFamily="34" charset="-127"/>
              </a:rPr>
              <a:t>A game is described by a set of rational </a:t>
            </a:r>
            <a:r>
              <a:rPr lang="en-US" altLang="ko-KR" i="1" dirty="0" smtClean="0">
                <a:solidFill>
                  <a:srgbClr val="FF0000"/>
                </a:solidFill>
                <a:latin typeface="Calibri" panose="020F0502020204030204" pitchFamily="34" charset="0"/>
                <a:ea typeface="Gulim" pitchFamily="34" charset="-127"/>
              </a:rPr>
              <a:t>players</a:t>
            </a:r>
            <a:r>
              <a:rPr lang="en-US" altLang="ko-KR" dirty="0" smtClean="0">
                <a:latin typeface="Calibri" panose="020F0502020204030204" pitchFamily="34" charset="0"/>
                <a:ea typeface="Gulim" pitchFamily="34" charset="-127"/>
              </a:rPr>
              <a:t>, the </a:t>
            </a:r>
            <a:r>
              <a:rPr lang="en-US" altLang="ko-KR" i="1" dirty="0" smtClean="0">
                <a:solidFill>
                  <a:srgbClr val="FF0000"/>
                </a:solidFill>
                <a:latin typeface="Calibri" panose="020F0502020204030204" pitchFamily="34" charset="0"/>
                <a:ea typeface="Gulim" pitchFamily="34" charset="-127"/>
              </a:rPr>
              <a:t>strategies</a:t>
            </a:r>
            <a:r>
              <a:rPr lang="en-US" altLang="ko-KR" dirty="0" smtClean="0">
                <a:latin typeface="Calibri" panose="020F0502020204030204" pitchFamily="34" charset="0"/>
                <a:ea typeface="Gulim" pitchFamily="34" charset="-127"/>
              </a:rPr>
              <a:t> associated with the players, and the </a:t>
            </a:r>
            <a:r>
              <a:rPr lang="en-US" altLang="ko-KR" i="1" dirty="0" smtClean="0">
                <a:solidFill>
                  <a:srgbClr val="FF0000"/>
                </a:solidFill>
                <a:latin typeface="Calibri" panose="020F0502020204030204" pitchFamily="34" charset="0"/>
                <a:ea typeface="Gulim" pitchFamily="34" charset="-127"/>
              </a:rPr>
              <a:t>payoff</a:t>
            </a:r>
            <a:r>
              <a:rPr lang="en-US" altLang="ko-KR" dirty="0" smtClean="0">
                <a:solidFill>
                  <a:srgbClr val="FF0000"/>
                </a:solidFill>
                <a:latin typeface="Calibri" panose="020F0502020204030204" pitchFamily="34" charset="0"/>
                <a:ea typeface="Gulim" pitchFamily="34" charset="-127"/>
              </a:rPr>
              <a:t>s</a:t>
            </a:r>
            <a:r>
              <a:rPr lang="en-US" altLang="ko-KR" dirty="0" smtClean="0">
                <a:latin typeface="Calibri" panose="020F0502020204030204" pitchFamily="34" charset="0"/>
                <a:ea typeface="Gulim" pitchFamily="34" charset="-127"/>
              </a:rPr>
              <a:t> for the players. A rational player has his own interest, and therefore, will act by choosing an available strategy to achieve his interest.</a:t>
            </a:r>
          </a:p>
          <a:p>
            <a:pPr lvl="1" algn="just" eaLnBrk="1" hangingPunct="1">
              <a:lnSpc>
                <a:spcPct val="80000"/>
              </a:lnSpc>
            </a:pPr>
            <a:r>
              <a:rPr lang="en-US" altLang="ko-KR" dirty="0" smtClean="0">
                <a:latin typeface="Calibri" panose="020F0502020204030204" pitchFamily="34" charset="0"/>
                <a:ea typeface="Gulim" pitchFamily="34" charset="-127"/>
              </a:rPr>
              <a:t>A player is assumed to be able to evaluate exactly or probabilistically the outcome or payoff (usually measured by the utility) of the game which </a:t>
            </a:r>
            <a:r>
              <a:rPr lang="en-US" altLang="ko-KR" dirty="0" smtClean="0">
                <a:solidFill>
                  <a:srgbClr val="FF0000"/>
                </a:solidFill>
                <a:latin typeface="Calibri" panose="020F0502020204030204" pitchFamily="34" charset="0"/>
                <a:ea typeface="Gulim" pitchFamily="34" charset="-127"/>
              </a:rPr>
              <a:t>depends not only on his action but also on other players’ actions</a:t>
            </a:r>
            <a:r>
              <a:rPr lang="en-US" altLang="ko-KR" dirty="0" smtClean="0">
                <a:latin typeface="Calibri" panose="020F0502020204030204" pitchFamily="34" charset="0"/>
                <a:ea typeface="Gulim" pitchFamily="34" charset="-127"/>
              </a:rPr>
              <a:t>.</a:t>
            </a:r>
          </a:p>
          <a:p>
            <a:endParaRPr lang="zh-CN" altLang="en-US" dirty="0" smtClean="0">
              <a:ea typeface="宋体" pitchFamily="2" charset="-122"/>
            </a:endParaRPr>
          </a:p>
        </p:txBody>
      </p:sp>
    </p:spTree>
    <p:extLst>
      <p:ext uri="{BB962C8B-B14F-4D97-AF65-F5344CB8AC3E}">
        <p14:creationId xmlns="" xmlns:p14="http://schemas.microsoft.com/office/powerpoint/2010/main" val="3017632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85705"/>
            <a:ext cx="8359775" cy="557213"/>
          </a:xfrm>
        </p:spPr>
        <p:txBody>
          <a:bodyPr/>
          <a:lstStyle/>
          <a:p>
            <a:pPr lvl="0" algn="ctr"/>
            <a:r>
              <a:rPr lang="en-US" altLang="zh-CN" sz="3200" dirty="0" smtClean="0">
                <a:latin typeface="+mn-lt"/>
                <a:ea typeface="黑体" pitchFamily="2" charset="-122"/>
              </a:rPr>
              <a:t>Future Wireless Challenges</a:t>
            </a:r>
            <a:endParaRPr lang="zh-CN" altLang="en-US" sz="3200" dirty="0">
              <a:latin typeface="+mn-lt"/>
              <a:ea typeface="黑体" pitchFamily="2" charset="-122"/>
            </a:endParaRPr>
          </a:p>
        </p:txBody>
      </p:sp>
      <p:sp>
        <p:nvSpPr>
          <p:cNvPr id="507" name="Rectangle 505"/>
          <p:cNvSpPr>
            <a:spLocks noChangeArrowheads="1"/>
          </p:cNvSpPr>
          <p:nvPr/>
        </p:nvSpPr>
        <p:spPr bwMode="auto">
          <a:xfrm>
            <a:off x="4611688" y="857232"/>
            <a:ext cx="4210050" cy="1277937"/>
          </a:xfrm>
          <a:prstGeom prst="rect">
            <a:avLst/>
          </a:prstGeom>
          <a:noFill/>
          <a:ln w="9525">
            <a:noFill/>
            <a:miter lim="800000"/>
            <a:headEnd/>
            <a:tailEnd/>
          </a:ln>
        </p:spPr>
        <p:txBody>
          <a:bodyPr/>
          <a:lstStyle/>
          <a:p>
            <a:pPr marL="742950" lvl="1" indent="-285750" algn="l" eaLnBrk="0" hangingPunct="0">
              <a:spcBef>
                <a:spcPct val="20000"/>
              </a:spcBef>
              <a:buClr>
                <a:srgbClr val="000078"/>
              </a:buClr>
              <a:buFont typeface="Wingdings" pitchFamily="2" charset="2"/>
              <a:buChar char="q"/>
            </a:pPr>
            <a:endParaRPr lang="en-GB" altLang="ko-KR" sz="1400">
              <a:solidFill>
                <a:srgbClr val="660033"/>
              </a:solidFill>
              <a:latin typeface="Arial" charset="0"/>
              <a:ea typeface="GulimChe" pitchFamily="49" charset="-127"/>
            </a:endParaRPr>
          </a:p>
        </p:txBody>
      </p:sp>
      <p:sp>
        <p:nvSpPr>
          <p:cNvPr id="508" name="Rectangle 508"/>
          <p:cNvSpPr>
            <a:spLocks noChangeArrowheads="1"/>
          </p:cNvSpPr>
          <p:nvPr/>
        </p:nvSpPr>
        <p:spPr bwMode="auto">
          <a:xfrm>
            <a:off x="500034" y="714356"/>
            <a:ext cx="8108950" cy="300039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lstStyle/>
          <a:p>
            <a:pPr marL="342900" indent="-342900" eaLnBrk="0" hangingPunct="0">
              <a:spcBef>
                <a:spcPct val="20000"/>
              </a:spcBef>
              <a:buFont typeface="Wingdings" pitchFamily="2" charset="2"/>
              <a:buChar char="n"/>
            </a:pPr>
            <a:r>
              <a:rPr lang="en-US" altLang="zh-CN" sz="2400" b="1" dirty="0" smtClean="0">
                <a:latin typeface="+mj-lt"/>
                <a:ea typeface="宋体" pitchFamily="2" charset="-122"/>
              </a:rPr>
              <a:t>Mobile Internet and Smart Phones</a:t>
            </a:r>
          </a:p>
          <a:p>
            <a:pPr marL="914400" lvl="1" indent="-457200" eaLnBrk="0" hangingPunct="0">
              <a:spcBef>
                <a:spcPct val="20000"/>
              </a:spcBef>
              <a:buFont typeface="+mj-lt"/>
              <a:buAutoNum type="arabicPeriod"/>
            </a:pPr>
            <a:r>
              <a:rPr lang="en-US" altLang="zh-CN" b="1" dirty="0" smtClean="0">
                <a:solidFill>
                  <a:srgbClr val="FF0000"/>
                </a:solidFill>
                <a:latin typeface="+mj-lt"/>
                <a:ea typeface="宋体" pitchFamily="2" charset="-122"/>
              </a:rPr>
              <a:t>Bandwidth and data traffic boost (Cisco)</a:t>
            </a:r>
          </a:p>
          <a:p>
            <a:pPr marL="1371600" lvl="2" indent="-457200" eaLnBrk="0" hangingPunct="0">
              <a:spcBef>
                <a:spcPct val="20000"/>
              </a:spcBef>
              <a:buFont typeface="Wingdings" pitchFamily="2" charset="2"/>
              <a:buChar char="Ø"/>
            </a:pPr>
            <a:r>
              <a:rPr lang="en-US" altLang="zh-CN" sz="1800" b="1" dirty="0" smtClean="0">
                <a:solidFill>
                  <a:schemeClr val="tx1"/>
                </a:solidFill>
                <a:latin typeface="+mj-lt"/>
                <a:ea typeface="宋体" pitchFamily="2" charset="-122"/>
              </a:rPr>
              <a:t>Data traffic increases 2 times/per year, 1000 times by 2020</a:t>
            </a:r>
          </a:p>
          <a:p>
            <a:pPr marL="1371600" lvl="2" indent="-457200" eaLnBrk="0" hangingPunct="0">
              <a:spcBef>
                <a:spcPct val="20000"/>
              </a:spcBef>
              <a:buFont typeface="Wingdings" pitchFamily="2" charset="2"/>
              <a:buChar char="p"/>
            </a:pPr>
            <a:r>
              <a:rPr lang="en-US" altLang="zh-CN" b="1" dirty="0" smtClean="0">
                <a:solidFill>
                  <a:schemeClr val="tx1"/>
                </a:solidFill>
                <a:latin typeface="+mj-lt"/>
              </a:rPr>
              <a:t>Wireless network cannot support that!</a:t>
            </a:r>
          </a:p>
          <a:p>
            <a:pPr marL="914400" lvl="1" indent="-457200" eaLnBrk="0" hangingPunct="0">
              <a:spcBef>
                <a:spcPct val="20000"/>
              </a:spcBef>
              <a:buFont typeface="+mj-lt"/>
              <a:buAutoNum type="arabicPeriod"/>
            </a:pPr>
            <a:r>
              <a:rPr lang="en-US" altLang="zh-CN" b="1" dirty="0" smtClean="0">
                <a:solidFill>
                  <a:srgbClr val="FF0000"/>
                </a:solidFill>
                <a:latin typeface="+mj-lt"/>
                <a:ea typeface="宋体" pitchFamily="2" charset="-122"/>
              </a:rPr>
              <a:t>Information aggregate to hotspot and local area</a:t>
            </a:r>
          </a:p>
          <a:p>
            <a:pPr marL="1371600" lvl="2" indent="-457200" eaLnBrk="0" hangingPunct="0">
              <a:spcBef>
                <a:spcPct val="20000"/>
              </a:spcBef>
              <a:buFont typeface="Wingdings" pitchFamily="2" charset="2"/>
              <a:buChar char="Ø"/>
            </a:pPr>
            <a:r>
              <a:rPr lang="en-US" altLang="zh-CN" sz="1800" b="1" dirty="0" smtClean="0">
                <a:solidFill>
                  <a:schemeClr val="tx1"/>
                </a:solidFill>
                <a:latin typeface="+mj-lt"/>
                <a:ea typeface="宋体" pitchFamily="2" charset="-122"/>
              </a:rPr>
              <a:t>70% in office and hotspot, over 90% in future</a:t>
            </a:r>
          </a:p>
          <a:p>
            <a:pPr marL="1371600" lvl="2" indent="-457200" eaLnBrk="0" hangingPunct="0">
              <a:spcBef>
                <a:spcPct val="20000"/>
              </a:spcBef>
              <a:buFont typeface="Wingdings" pitchFamily="2" charset="2"/>
              <a:buChar char="p"/>
            </a:pPr>
            <a:r>
              <a:rPr lang="en-US" altLang="zh-CN" b="1" dirty="0" smtClean="0">
                <a:solidFill>
                  <a:schemeClr val="tx1"/>
                </a:solidFill>
                <a:latin typeface="+mj-lt"/>
              </a:rPr>
              <a:t>Hotspot </a:t>
            </a:r>
            <a:r>
              <a:rPr lang="en-US" altLang="zh-CN" b="1" dirty="0" err="1" smtClean="0">
                <a:solidFill>
                  <a:schemeClr val="tx1"/>
                </a:solidFill>
                <a:latin typeface="+mj-lt"/>
              </a:rPr>
              <a:t>QoS</a:t>
            </a:r>
            <a:r>
              <a:rPr lang="en-US" altLang="zh-CN" b="1" dirty="0" smtClean="0">
                <a:solidFill>
                  <a:schemeClr val="tx1"/>
                </a:solidFill>
                <a:latin typeface="+mj-lt"/>
              </a:rPr>
              <a:t> cannot be guaranteed!</a:t>
            </a:r>
          </a:p>
          <a:p>
            <a:pPr marL="800100" lvl="1" indent="-342900" eaLnBrk="0" hangingPunct="0">
              <a:spcBef>
                <a:spcPct val="20000"/>
              </a:spcBef>
            </a:pPr>
            <a:endParaRPr lang="en-US" altLang="zh-CN" dirty="0" smtClean="0">
              <a:latin typeface="宋体" pitchFamily="2" charset="-122"/>
            </a:endParaRPr>
          </a:p>
        </p:txBody>
      </p:sp>
      <p:pic>
        <p:nvPicPr>
          <p:cNvPr id="7" name="图片 3"/>
          <p:cNvPicPr>
            <a:picLocks noChangeAspect="1" noChangeArrowheads="1"/>
          </p:cNvPicPr>
          <p:nvPr/>
        </p:nvPicPr>
        <p:blipFill>
          <a:blip r:embed="rId4" cstate="print"/>
          <a:srcRect/>
          <a:stretch>
            <a:fillRect/>
          </a:stretch>
        </p:blipFill>
        <p:spPr bwMode="auto">
          <a:xfrm>
            <a:off x="500034" y="3786190"/>
            <a:ext cx="3872423" cy="2928934"/>
          </a:xfrm>
          <a:prstGeom prst="rect">
            <a:avLst/>
          </a:prstGeom>
          <a:noFill/>
          <a:ln w="9525">
            <a:solidFill>
              <a:schemeClr val="accent4"/>
            </a:solidFill>
            <a:miter lim="800000"/>
            <a:headEnd/>
            <a:tailEnd/>
          </a:ln>
        </p:spPr>
      </p:pic>
      <p:sp>
        <p:nvSpPr>
          <p:cNvPr id="8" name="圆角矩形 7"/>
          <p:cNvSpPr/>
          <p:nvPr/>
        </p:nvSpPr>
        <p:spPr bwMode="auto">
          <a:xfrm>
            <a:off x="749330" y="4000504"/>
            <a:ext cx="7680322" cy="1000132"/>
          </a:xfrm>
          <a:prstGeom prst="round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800100" lvl="1" indent="-342900" eaLnBrk="0" hangingPunct="0">
              <a:spcBef>
                <a:spcPct val="20000"/>
              </a:spcBef>
            </a:pPr>
            <a:r>
              <a:rPr lang="en-US" altLang="zh-CN" sz="2400" b="1" dirty="0" smtClean="0">
                <a:solidFill>
                  <a:schemeClr val="accent3"/>
                </a:solidFill>
                <a:latin typeface="+mj-lt"/>
              </a:rPr>
              <a:t>Bandwidth demand over </a:t>
            </a:r>
            <a:r>
              <a:rPr lang="en-US" altLang="zh-CN" sz="2400" b="1" dirty="0" smtClean="0">
                <a:solidFill>
                  <a:srgbClr val="FF0000"/>
                </a:solidFill>
                <a:latin typeface="+mj-lt"/>
              </a:rPr>
              <a:t>1200MHz</a:t>
            </a:r>
            <a:r>
              <a:rPr lang="zh-CN" altLang="en-US" sz="2400" b="1" dirty="0" smtClean="0">
                <a:solidFill>
                  <a:schemeClr val="accent3"/>
                </a:solidFill>
                <a:latin typeface="+mj-lt"/>
              </a:rPr>
              <a:t>，</a:t>
            </a:r>
            <a:r>
              <a:rPr lang="en-US" altLang="zh-CN" sz="2400" b="1" dirty="0" smtClean="0">
                <a:solidFill>
                  <a:schemeClr val="accent3"/>
                </a:solidFill>
                <a:latin typeface="+mj-lt"/>
              </a:rPr>
              <a:t>ITU assignment less than </a:t>
            </a:r>
            <a:r>
              <a:rPr lang="en-US" altLang="zh-CN" sz="2400" b="1" dirty="0" smtClean="0">
                <a:solidFill>
                  <a:srgbClr val="FF0000"/>
                </a:solidFill>
                <a:latin typeface="+mj-lt"/>
              </a:rPr>
              <a:t>600MHz</a:t>
            </a:r>
            <a:endParaRPr lang="en-US" altLang="zh-CN" sz="2400" dirty="0" smtClean="0">
              <a:latin typeface="+mj-lt"/>
            </a:endParaRPr>
          </a:p>
        </p:txBody>
      </p:sp>
      <p:pic>
        <p:nvPicPr>
          <p:cNvPr id="10" name="Picture 1"/>
          <p:cNvPicPr>
            <a:picLocks noChangeAspect="1" noChangeArrowheads="1"/>
          </p:cNvPicPr>
          <p:nvPr/>
        </p:nvPicPr>
        <p:blipFill>
          <a:blip r:embed="rId5" cstate="print"/>
          <a:srcRect/>
          <a:stretch>
            <a:fillRect/>
          </a:stretch>
        </p:blipFill>
        <p:spPr bwMode="auto">
          <a:xfrm>
            <a:off x="4714876" y="3786190"/>
            <a:ext cx="3872423" cy="2928934"/>
          </a:xfrm>
          <a:prstGeom prst="rect">
            <a:avLst/>
          </a:prstGeom>
          <a:noFill/>
          <a:ln w="9525">
            <a:solidFill>
              <a:schemeClr val="accent4"/>
            </a:solid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0" advTm="59406"/>
    </mc:Choice>
    <mc:Fallback>
      <p:transition advTm="59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212942" y="333375"/>
            <a:ext cx="8686800" cy="581025"/>
          </a:xfrm>
        </p:spPr>
        <p:txBody>
          <a:bodyPr/>
          <a:lstStyle/>
          <a:p>
            <a:pPr algn="ctr">
              <a:defRPr/>
            </a:pPr>
            <a:r>
              <a:rPr lang="en-US" altLang="ko-KR" sz="3200" dirty="0" smtClean="0">
                <a:solidFill>
                  <a:srgbClr val="0070C0"/>
                </a:solidFill>
                <a:ea typeface="Gulim" pitchFamily="34" charset="-127"/>
              </a:rPr>
              <a:t>Examples: Rich Game Theoretical Approaches</a:t>
            </a:r>
          </a:p>
        </p:txBody>
      </p:sp>
      <p:sp>
        <p:nvSpPr>
          <p:cNvPr id="48131" name="Rectangle 3"/>
          <p:cNvSpPr>
            <a:spLocks noGrp="1" noChangeArrowheads="1"/>
          </p:cNvSpPr>
          <p:nvPr>
            <p:ph type="body" sz="half" idx="1"/>
          </p:nvPr>
        </p:nvSpPr>
        <p:spPr>
          <a:xfrm>
            <a:off x="336550" y="979118"/>
            <a:ext cx="8502650" cy="5638800"/>
          </a:xfrm>
        </p:spPr>
        <p:txBody>
          <a:bodyPr/>
          <a:lstStyle/>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Non-cooperative Static Game</a:t>
            </a:r>
            <a:r>
              <a:rPr lang="en-US" altLang="zh-CN" sz="1800" dirty="0">
                <a:solidFill>
                  <a:srgbClr val="0033CC"/>
                </a:solidFill>
                <a:latin typeface="Calibri" panose="020F0502020204030204" pitchFamily="34" charset="0"/>
                <a:ea typeface="ＭＳ Ｐゴシック" pitchFamily="34" charset="-128"/>
              </a:rPr>
              <a:t>:</a:t>
            </a:r>
            <a:r>
              <a:rPr lang="en-US" altLang="zh-CN" sz="1800" dirty="0" smtClean="0">
                <a:latin typeface="Calibri" panose="020F0502020204030204" pitchFamily="34" charset="0"/>
                <a:ea typeface="ＭＳ Ｐゴシック" pitchFamily="34" charset="-128"/>
              </a:rPr>
              <a:t> play once </a:t>
            </a:r>
          </a:p>
          <a:p>
            <a:pPr lvl="1">
              <a:lnSpc>
                <a:spcPct val="90000"/>
              </a:lnSpc>
            </a:pPr>
            <a:endParaRPr lang="en-US" altLang="zh-CN" sz="1800" dirty="0" smtClean="0">
              <a:latin typeface="Calibri" panose="020F0502020204030204" pitchFamily="34" charset="0"/>
              <a:ea typeface="ＭＳ Ｐゴシック" pitchFamily="34" charset="-128"/>
            </a:endParaRPr>
          </a:p>
          <a:p>
            <a:pPr lvl="1">
              <a:lnSpc>
                <a:spcPct val="90000"/>
              </a:lnSpc>
              <a:buFontTx/>
              <a:buNone/>
            </a:pPr>
            <a:endParaRPr lang="en-US" altLang="zh-CN" sz="1800" dirty="0" smtClean="0">
              <a:latin typeface="Calibri" panose="020F0502020204030204" pitchFamily="34" charset="0"/>
              <a:ea typeface="ＭＳ Ｐゴシック" pitchFamily="34" charset="-128"/>
            </a:endParaRPr>
          </a:p>
          <a:p>
            <a:pPr lvl="1">
              <a:lnSpc>
                <a:spcPct val="90000"/>
              </a:lnSpc>
            </a:pPr>
            <a:r>
              <a:rPr lang="en-US" altLang="zh-CN" sz="1800" dirty="0" err="1" smtClean="0">
                <a:latin typeface="Calibri" panose="020F0502020204030204" pitchFamily="34" charset="0"/>
                <a:ea typeface="ＭＳ Ｐゴシック" pitchFamily="34" charset="-128"/>
              </a:rPr>
              <a:t>Mandayam</a:t>
            </a:r>
            <a:r>
              <a:rPr lang="en-US" altLang="zh-CN" sz="1800" dirty="0" smtClean="0">
                <a:latin typeface="Calibri" panose="020F0502020204030204" pitchFamily="34" charset="0"/>
                <a:ea typeface="ＭＳ Ｐゴシック" pitchFamily="34" charset="-128"/>
              </a:rPr>
              <a:t> and Goodman (2001)</a:t>
            </a:r>
          </a:p>
          <a:p>
            <a:pPr lvl="1">
              <a:lnSpc>
                <a:spcPct val="90000"/>
              </a:lnSpc>
            </a:pPr>
            <a:r>
              <a:rPr lang="en-US" altLang="zh-CN" sz="1800" dirty="0" smtClean="0">
                <a:latin typeface="Calibri" panose="020F0502020204030204" pitchFamily="34" charset="0"/>
                <a:ea typeface="ＭＳ Ｐゴシック" pitchFamily="34" charset="-128"/>
              </a:rPr>
              <a:t>Virginia tech</a:t>
            </a:r>
          </a:p>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Repeated Game</a:t>
            </a:r>
            <a:r>
              <a:rPr lang="en-US" altLang="zh-CN" sz="1800" dirty="0" smtClean="0">
                <a:solidFill>
                  <a:srgbClr val="0033CC"/>
                </a:solidFill>
                <a:latin typeface="Calibri" panose="020F0502020204030204" pitchFamily="34" charset="0"/>
                <a:ea typeface="ＭＳ Ｐゴシック" pitchFamily="34" charset="-128"/>
              </a:rPr>
              <a:t>: </a:t>
            </a:r>
            <a:r>
              <a:rPr lang="en-US" altLang="zh-CN" sz="1800" dirty="0" smtClean="0">
                <a:latin typeface="Calibri" panose="020F0502020204030204" pitchFamily="34" charset="0"/>
                <a:ea typeface="ＭＳ Ｐゴシック" pitchFamily="34" charset="-128"/>
              </a:rPr>
              <a:t>play multiple times</a:t>
            </a:r>
          </a:p>
          <a:p>
            <a:pPr lvl="1">
              <a:lnSpc>
                <a:spcPct val="90000"/>
              </a:lnSpc>
            </a:pPr>
            <a:r>
              <a:rPr lang="en-US" altLang="zh-TW" sz="1800" b="1" dirty="0" smtClean="0">
                <a:latin typeface="Calibri" panose="020F0502020204030204" pitchFamily="34" charset="0"/>
                <a:ea typeface="PMingLiU" pitchFamily="18" charset="-120"/>
              </a:rPr>
              <a:t>Threat of punishment</a:t>
            </a:r>
            <a:r>
              <a:rPr lang="en-US" altLang="zh-TW" sz="1800" dirty="0" smtClean="0">
                <a:latin typeface="Calibri" panose="020F0502020204030204" pitchFamily="34" charset="0"/>
                <a:ea typeface="PMingLiU" pitchFamily="18" charset="-120"/>
              </a:rPr>
              <a:t> by repeated game. MAD: Nobel prize 2005. </a:t>
            </a:r>
          </a:p>
          <a:p>
            <a:pPr lvl="1">
              <a:lnSpc>
                <a:spcPct val="90000"/>
              </a:lnSpc>
            </a:pPr>
            <a:r>
              <a:rPr lang="en-US" altLang="zh-CN" sz="1800" dirty="0" smtClean="0">
                <a:latin typeface="Calibri" panose="020F0502020204030204" pitchFamily="34" charset="0"/>
                <a:ea typeface="ＭＳ Ｐゴシック" pitchFamily="34" charset="-128"/>
              </a:rPr>
              <a:t>Tit-for-Tat (</a:t>
            </a:r>
            <a:r>
              <a:rPr lang="en-US" altLang="zh-CN" sz="1800" dirty="0" err="1" smtClean="0">
                <a:latin typeface="Calibri" panose="020F0502020204030204" pitchFamily="34" charset="0"/>
                <a:ea typeface="ＭＳ Ｐゴシック" pitchFamily="34" charset="-128"/>
              </a:rPr>
              <a:t>infocom</a:t>
            </a:r>
            <a:r>
              <a:rPr lang="en-US" altLang="zh-CN" sz="1800" dirty="0" smtClean="0">
                <a:latin typeface="Calibri" panose="020F0502020204030204" pitchFamily="34" charset="0"/>
                <a:ea typeface="ＭＳ Ｐゴシック" pitchFamily="34" charset="-128"/>
              </a:rPr>
              <a:t> 2003):</a:t>
            </a:r>
          </a:p>
          <a:p>
            <a:pPr>
              <a:lnSpc>
                <a:spcPct val="90000"/>
              </a:lnSpc>
            </a:pPr>
            <a:r>
              <a:rPr lang="en-US" altLang="zh-CN" sz="1800" b="1" dirty="0" smtClean="0">
                <a:solidFill>
                  <a:srgbClr val="FF0000"/>
                </a:solidFill>
                <a:latin typeface="Calibri" panose="020F0502020204030204" pitchFamily="34" charset="0"/>
                <a:ea typeface="ＭＳ Ｐゴシック" pitchFamily="34" charset="-128"/>
              </a:rPr>
              <a:t>Dynamic game</a:t>
            </a:r>
            <a:r>
              <a:rPr lang="en-US" altLang="zh-CN" sz="1800" dirty="0" smtClean="0">
                <a:latin typeface="Calibri" panose="020F0502020204030204" pitchFamily="34" charset="0"/>
                <a:ea typeface="ＭＳ Ｐゴシック" pitchFamily="34" charset="-128"/>
              </a:rPr>
              <a:t>: (</a:t>
            </a:r>
            <a:r>
              <a:rPr lang="en-US" altLang="zh-CN" sz="1800" dirty="0" err="1" smtClean="0">
                <a:latin typeface="Calibri" panose="020F0502020204030204" pitchFamily="34" charset="0"/>
                <a:ea typeface="ＭＳ Ｐゴシック" pitchFamily="34" charset="-128"/>
              </a:rPr>
              <a:t>Basar</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book)</a:t>
            </a:r>
          </a:p>
          <a:p>
            <a:pPr lvl="1">
              <a:lnSpc>
                <a:spcPct val="90000"/>
              </a:lnSpc>
            </a:pPr>
            <a:r>
              <a:rPr lang="en-US" altLang="zh-CN" sz="1800" dirty="0" smtClean="0">
                <a:latin typeface="Calibri" panose="020F0502020204030204" pitchFamily="34" charset="0"/>
                <a:ea typeface="ＭＳ Ｐゴシック" pitchFamily="34" charset="-128"/>
              </a:rPr>
              <a:t>ODE for state</a:t>
            </a:r>
          </a:p>
          <a:p>
            <a:pPr lvl="1">
              <a:lnSpc>
                <a:spcPct val="90000"/>
              </a:lnSpc>
            </a:pPr>
            <a:r>
              <a:rPr lang="en-US" altLang="zh-CN" sz="1800" dirty="0" smtClean="0">
                <a:latin typeface="Calibri" panose="020F0502020204030204" pitchFamily="34" charset="0"/>
                <a:ea typeface="ＭＳ Ｐゴシック" pitchFamily="34" charset="-128"/>
              </a:rPr>
              <a:t>Optimization utility over time </a:t>
            </a:r>
          </a:p>
          <a:p>
            <a:pPr lvl="1">
              <a:lnSpc>
                <a:spcPct val="90000"/>
              </a:lnSpc>
            </a:pPr>
            <a:r>
              <a:rPr lang="en-US" altLang="zh-CN" sz="1800" dirty="0" smtClean="0">
                <a:latin typeface="Calibri" panose="020F0502020204030204" pitchFamily="34" charset="0"/>
                <a:ea typeface="ＭＳ Ｐゴシック" pitchFamily="34" charset="-128"/>
              </a:rPr>
              <a:t>HJB and dynamic programming</a:t>
            </a:r>
          </a:p>
          <a:p>
            <a:pPr lvl="1">
              <a:lnSpc>
                <a:spcPct val="90000"/>
              </a:lnSpc>
            </a:pPr>
            <a:r>
              <a:rPr lang="en-US" altLang="zh-CN" sz="1800" dirty="0" smtClean="0">
                <a:latin typeface="Calibri" panose="020F0502020204030204" pitchFamily="34" charset="0"/>
                <a:ea typeface="ＭＳ Ｐゴシック" pitchFamily="34" charset="-128"/>
              </a:rPr>
              <a:t>Evolutional game (</a:t>
            </a:r>
            <a:r>
              <a:rPr lang="en-US" altLang="zh-CN" sz="1800" dirty="0" err="1" smtClean="0">
                <a:latin typeface="Calibri" panose="020F0502020204030204" pitchFamily="34" charset="0"/>
                <a:ea typeface="ＭＳ Ｐゴシック" pitchFamily="34" charset="-128"/>
              </a:rPr>
              <a:t>Hossain</a:t>
            </a:r>
            <a:r>
              <a:rPr lang="en-US" altLang="zh-CN" sz="1800" dirty="0" smtClean="0">
                <a:latin typeface="Calibri" panose="020F0502020204030204" pitchFamily="34" charset="0"/>
                <a:ea typeface="ＭＳ Ｐゴシック" pitchFamily="34" charset="-128"/>
              </a:rPr>
              <a:t> and </a:t>
            </a:r>
            <a:r>
              <a:rPr lang="en-US" altLang="zh-CN" sz="1800" dirty="0" err="1" smtClean="0">
                <a:latin typeface="Calibri" panose="020F0502020204030204" pitchFamily="34" charset="0"/>
                <a:ea typeface="ＭＳ Ｐゴシック" pitchFamily="34" charset="-128"/>
              </a:rPr>
              <a:t>Dusit</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zh-CN" sz="1800" dirty="0" smtClean="0">
                <a:latin typeface="Calibri" panose="020F0502020204030204" pitchFamily="34" charset="0"/>
                <a:ea typeface="ＭＳ Ｐゴシック" pitchFamily="34" charset="-128"/>
              </a:rPr>
              <a:t>Stochastic game (Altman</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ko-KR" sz="1800" b="1" dirty="0" smtClean="0">
                <a:solidFill>
                  <a:srgbClr val="FF0000"/>
                </a:solidFill>
                <a:latin typeface="Calibri" panose="020F0502020204030204" pitchFamily="34" charset="0"/>
                <a:ea typeface="ＭＳ Ｐゴシック" pitchFamily="34" charset="-128"/>
              </a:rPr>
              <a:t>Cooperative Games</a:t>
            </a:r>
          </a:p>
          <a:p>
            <a:pPr lvl="1">
              <a:lnSpc>
                <a:spcPct val="90000"/>
              </a:lnSpc>
            </a:pPr>
            <a:r>
              <a:rPr lang="en-US" altLang="ko-KR" sz="1800" dirty="0" smtClean="0">
                <a:latin typeface="Calibri" panose="020F0502020204030204" pitchFamily="34" charset="0"/>
                <a:ea typeface="Gulim" pitchFamily="34" charset="-127"/>
              </a:rPr>
              <a:t>Nash Bargaining Solution</a:t>
            </a:r>
          </a:p>
          <a:p>
            <a:pPr lvl="1">
              <a:lnSpc>
                <a:spcPct val="90000"/>
              </a:lnSpc>
            </a:pPr>
            <a:r>
              <a:rPr lang="en-US" altLang="ko-KR" sz="1800" dirty="0" smtClean="0">
                <a:latin typeface="Calibri" panose="020F0502020204030204" pitchFamily="34" charset="0"/>
                <a:ea typeface="Gulim" pitchFamily="34" charset="-127"/>
              </a:rPr>
              <a:t>Coalitional Game</a:t>
            </a:r>
          </a:p>
          <a:p>
            <a:pPr>
              <a:lnSpc>
                <a:spcPct val="90000"/>
              </a:lnSpc>
            </a:pPr>
            <a:endParaRPr lang="en-US" altLang="zh-CN" sz="2000" dirty="0" smtClean="0">
              <a:ea typeface="ＭＳ Ｐゴシック" pitchFamily="34" charset="-128"/>
            </a:endParaRPr>
          </a:p>
        </p:txBody>
      </p:sp>
      <p:sp>
        <p:nvSpPr>
          <p:cNvPr id="48132" name="Text Box 25"/>
          <p:cNvSpPr txBox="1">
            <a:spLocks noChangeArrowheads="1"/>
          </p:cNvSpPr>
          <p:nvPr/>
        </p:nvSpPr>
        <p:spPr bwMode="auto">
          <a:xfrm>
            <a:off x="609600" y="1363999"/>
            <a:ext cx="3276600" cy="460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Calibri" panose="020F0502020204030204" pitchFamily="34" charset="0"/>
              </a:rPr>
              <a:t>Prisoner Dilemma </a:t>
            </a:r>
            <a:endParaRPr lang="en-US" altLang="zh-CN" sz="2000" dirty="0" smtClean="0">
              <a:latin typeface="Calibri" panose="020F0502020204030204" pitchFamily="34" charset="0"/>
            </a:endParaRPr>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smtClean="0">
                <a:latin typeface="Calibri" panose="020F0502020204030204" pitchFamily="34" charset="0"/>
              </a:rPr>
              <a:t>Payoff: (</a:t>
            </a:r>
            <a:r>
              <a:rPr lang="en-US" altLang="zh-CN" sz="2000" dirty="0">
                <a:latin typeface="Calibri" panose="020F0502020204030204" pitchFamily="34" charset="0"/>
              </a:rPr>
              <a:t>user1, user2)</a:t>
            </a:r>
          </a:p>
        </p:txBody>
      </p:sp>
      <p:pic>
        <p:nvPicPr>
          <p:cNvPr id="48133" name="Picture 31"/>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a:xfrm>
            <a:off x="5994044" y="1068572"/>
            <a:ext cx="2534338" cy="2166004"/>
          </a:xfrm>
        </p:spPr>
      </p:pic>
    </p:spTree>
    <p:extLst>
      <p:ext uri="{BB962C8B-B14F-4D97-AF65-F5344CB8AC3E}">
        <p14:creationId xmlns="" xmlns:p14="http://schemas.microsoft.com/office/powerpoint/2010/main" val="61112505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lgn="ctr">
              <a:defRPr/>
            </a:pPr>
            <a:r>
              <a:rPr lang="en-US" altLang="ko-KR" sz="3200" dirty="0" smtClean="0">
                <a:ea typeface="Gulim" pitchFamily="34" charset="-127"/>
              </a:rPr>
              <a:t>Games in Strategic (Normal) Form</a:t>
            </a:r>
            <a:endParaRPr lang="en-GB" altLang="ko-KR" sz="3200" dirty="0" smtClean="0">
              <a:ea typeface="Gulim" pitchFamily="34" charset="-127"/>
            </a:endParaRPr>
          </a:p>
        </p:txBody>
      </p:sp>
      <p:sp>
        <p:nvSpPr>
          <p:cNvPr id="47107" name="Rectangle 3"/>
          <p:cNvSpPr>
            <a:spLocks noGrp="1" noChangeArrowheads="1"/>
          </p:cNvSpPr>
          <p:nvPr>
            <p:ph type="body" idx="1"/>
          </p:nvPr>
        </p:nvSpPr>
        <p:spPr>
          <a:xfrm>
            <a:off x="338400" y="1081088"/>
            <a:ext cx="8348400" cy="5334000"/>
          </a:xfrm>
        </p:spPr>
        <p:txBody>
          <a:bodyPr/>
          <a:lstStyle/>
          <a:p>
            <a:pPr algn="just">
              <a:lnSpc>
                <a:spcPct val="90000"/>
              </a:lnSpc>
            </a:pPr>
            <a:r>
              <a:rPr lang="en-US" altLang="ko-KR" dirty="0" smtClean="0">
                <a:ea typeface="Gulim" pitchFamily="34" charset="-127"/>
              </a:rPr>
              <a:t>A game in strategic (normal) form is represented by three elements:</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A </a:t>
            </a:r>
            <a:r>
              <a:rPr lang="en-US" altLang="ko-KR" dirty="0" smtClean="0">
                <a:solidFill>
                  <a:srgbClr val="FF0000"/>
                </a:solidFill>
                <a:latin typeface="Calibri" panose="020F0502020204030204" pitchFamily="34" charset="0"/>
                <a:ea typeface="Gulim" pitchFamily="34" charset="-127"/>
                <a:cs typeface="Times New Roman" pitchFamily="18" charset="0"/>
              </a:rPr>
              <a:t>set of players </a:t>
            </a:r>
            <a:r>
              <a:rPr lang="en-US" altLang="ko-KR" i="1" dirty="0" smtClean="0">
                <a:latin typeface="Calibri" panose="020F0502020204030204" pitchFamily="34" charset="0"/>
                <a:ea typeface="Gulim" pitchFamily="34" charset="-127"/>
                <a:cs typeface="Times New Roman" pitchFamily="18" charset="0"/>
              </a:rPr>
              <a:t>N</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strategies</a:t>
            </a:r>
            <a:r>
              <a:rPr lang="en-US" altLang="ko-KR" dirty="0" smtClean="0">
                <a:latin typeface="Calibri" panose="020F0502020204030204" pitchFamily="34" charset="0"/>
                <a:ea typeface="Gulim" pitchFamily="34" charset="-127"/>
                <a:cs typeface="Times New Roman" pitchFamily="18" charset="0"/>
              </a:rPr>
              <a:t> of player </a:t>
            </a:r>
            <a:r>
              <a:rPr lang="en-US" altLang="ko-KR" i="1" dirty="0" smtClean="0">
                <a:latin typeface="Calibri" panose="020F0502020204030204" pitchFamily="34" charset="0"/>
                <a:ea typeface="Gulim" pitchFamily="34" charset="-127"/>
                <a:cs typeface="Times New Roman" pitchFamily="18" charset="0"/>
              </a:rPr>
              <a:t>Si </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payoffs</a:t>
            </a:r>
            <a:r>
              <a:rPr lang="en-US" altLang="ko-KR" dirty="0" smtClean="0">
                <a:latin typeface="Calibri" panose="020F0502020204030204" pitchFamily="34" charset="0"/>
                <a:ea typeface="Gulim" pitchFamily="34" charset="-127"/>
                <a:cs typeface="Times New Roman" pitchFamily="18" charset="0"/>
              </a:rPr>
              <a:t> (or payoff functions) </a:t>
            </a:r>
            <a:r>
              <a:rPr lang="en-US" altLang="ko-KR" i="1" dirty="0" err="1" smtClean="0">
                <a:latin typeface="Calibri" panose="020F0502020204030204" pitchFamily="34" charset="0"/>
                <a:ea typeface="Gulim" pitchFamily="34" charset="-127"/>
                <a:cs typeface="Times New Roman" pitchFamily="18" charset="0"/>
              </a:rPr>
              <a:t>Ui</a:t>
            </a:r>
            <a:endParaRPr lang="en-US" altLang="ko-KR" i="1" dirty="0" smtClean="0">
              <a:latin typeface="Calibri" panose="020F0502020204030204" pitchFamily="34" charset="0"/>
              <a:ea typeface="Gulim" pitchFamily="34" charset="-127"/>
              <a:cs typeface="Times New Roman" pitchFamily="18" charset="0"/>
            </a:endParaRPr>
          </a:p>
          <a:p>
            <a:pPr algn="just">
              <a:lnSpc>
                <a:spcPct val="90000"/>
              </a:lnSpc>
            </a:pPr>
            <a:endParaRPr lang="en-US" altLang="ko-KR" dirty="0" smtClean="0">
              <a:ea typeface="Gulim" pitchFamily="34" charset="-127"/>
              <a:cs typeface="Times New Roman" pitchFamily="18" charset="0"/>
            </a:endParaRPr>
          </a:p>
          <a:p>
            <a:pPr algn="just">
              <a:lnSpc>
                <a:spcPct val="90000"/>
              </a:lnSpc>
            </a:pPr>
            <a:r>
              <a:rPr lang="en-US" altLang="ko-KR" dirty="0" smtClean="0">
                <a:ea typeface="Gulim" pitchFamily="34" charset="-127"/>
                <a:cs typeface="Times New Roman" pitchFamily="18" charset="0"/>
              </a:rPr>
              <a:t>Notation </a:t>
            </a:r>
            <a:r>
              <a:rPr lang="en-US" altLang="ko-KR" i="1" dirty="0" err="1" smtClean="0">
                <a:ea typeface="Gulim" pitchFamily="34" charset="-127"/>
                <a:cs typeface="Times New Roman" pitchFamily="18" charset="0"/>
              </a:rPr>
              <a:t>s</a:t>
            </a:r>
            <a:r>
              <a:rPr lang="en-US" altLang="ko-KR" i="1" baseline="-25000" dirty="0" err="1" smtClean="0">
                <a:ea typeface="Gulim" pitchFamily="34" charset="-127"/>
                <a:cs typeface="Times New Roman" pitchFamily="18" charset="0"/>
              </a:rPr>
              <a:t>i</a:t>
            </a:r>
            <a:r>
              <a:rPr lang="en-US" altLang="ko-KR" i="1" baseline="-25000" dirty="0" smtClean="0">
                <a:ea typeface="Gulim" pitchFamily="34" charset="-127"/>
                <a:cs typeface="Times New Roman" pitchFamily="18" charset="0"/>
              </a:rPr>
              <a:t> </a:t>
            </a:r>
            <a:r>
              <a:rPr lang="en-US" altLang="ko-KR" dirty="0" smtClean="0">
                <a:ea typeface="Gulim" pitchFamily="34" charset="-127"/>
                <a:cs typeface="Times New Roman" pitchFamily="18" charset="0"/>
              </a:rPr>
              <a:t>strategy of a player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while </a:t>
            </a:r>
            <a:r>
              <a:rPr lang="en-US" altLang="ko-KR" b="1" dirty="0" smtClean="0">
                <a:ea typeface="Gulim" pitchFamily="34" charset="-127"/>
                <a:cs typeface="Times New Roman" pitchFamily="18" charset="0"/>
              </a:rPr>
              <a:t>s</a:t>
            </a:r>
            <a:r>
              <a:rPr lang="en-US" altLang="ko-KR" baseline="-25000" dirty="0" smtClean="0">
                <a:ea typeface="Gulim" pitchFamily="34" charset="-127"/>
                <a:cs typeface="Times New Roman" pitchFamily="18" charset="0"/>
              </a:rPr>
              <a:t>-</a:t>
            </a:r>
            <a:r>
              <a:rPr lang="en-US" altLang="ko-KR" baseline="-25000" dirty="0" err="1" smtClean="0">
                <a:ea typeface="Gulim" pitchFamily="34" charset="-127"/>
                <a:cs typeface="Times New Roman" pitchFamily="18" charset="0"/>
              </a:rPr>
              <a:t>i</a:t>
            </a:r>
            <a:r>
              <a:rPr lang="en-US" altLang="ko-KR" dirty="0" smtClean="0">
                <a:ea typeface="Gulim" pitchFamily="34" charset="-127"/>
                <a:cs typeface="Times New Roman" pitchFamily="18" charset="0"/>
              </a:rPr>
              <a:t> is the strategy </a:t>
            </a:r>
            <a:r>
              <a:rPr lang="en-US" altLang="ko-KR" b="1" dirty="0" smtClean="0">
                <a:ea typeface="Gulim" pitchFamily="34" charset="-127"/>
                <a:cs typeface="Times New Roman" pitchFamily="18" charset="0"/>
              </a:rPr>
              <a:t>profile</a:t>
            </a:r>
            <a:r>
              <a:rPr lang="en-US" altLang="ko-KR" dirty="0" smtClean="0">
                <a:ea typeface="Gulim" pitchFamily="34" charset="-127"/>
                <a:cs typeface="Times New Roman" pitchFamily="18" charset="0"/>
              </a:rPr>
              <a:t> of all other players.</a:t>
            </a:r>
          </a:p>
          <a:p>
            <a:pPr algn="just">
              <a:lnSpc>
                <a:spcPct val="90000"/>
              </a:lnSpc>
            </a:pPr>
            <a:endParaRPr lang="en-US" altLang="ko-KR" dirty="0" smtClean="0">
              <a:ea typeface="Gulim" pitchFamily="34" charset="-127"/>
            </a:endParaRPr>
          </a:p>
          <a:p>
            <a:pPr algn="just">
              <a:lnSpc>
                <a:spcPct val="90000"/>
              </a:lnSpc>
            </a:pPr>
            <a:r>
              <a:rPr lang="en-US" altLang="ko-KR" dirty="0" smtClean="0">
                <a:ea typeface="Gulim" pitchFamily="34" charset="-127"/>
              </a:rPr>
              <a:t>Notice that one user’s utility is a function of both this user’s and others’ strategies.</a:t>
            </a:r>
          </a:p>
          <a:p>
            <a:pPr algn="just"/>
            <a:endParaRPr lang="en-US" altLang="ko-KR" dirty="0" smtClean="0">
              <a:ea typeface="Gulim" pitchFamily="34" charset="-127"/>
            </a:endParaRPr>
          </a:p>
          <a:p>
            <a:pPr algn="just"/>
            <a:r>
              <a:rPr lang="en-US" altLang="ko-KR" dirty="0" smtClean="0">
                <a:ea typeface="Gulim" pitchFamily="34" charset="-127"/>
              </a:rPr>
              <a:t>A game is said to be one with </a:t>
            </a:r>
            <a:r>
              <a:rPr lang="en-US" altLang="ko-KR" dirty="0" smtClean="0">
                <a:solidFill>
                  <a:srgbClr val="FF0000"/>
                </a:solidFill>
                <a:ea typeface="Gulim" pitchFamily="34" charset="-127"/>
              </a:rPr>
              <a:t>complete information </a:t>
            </a:r>
            <a:r>
              <a:rPr lang="en-US" altLang="ko-KR" dirty="0" smtClean="0">
                <a:ea typeface="Gulim" pitchFamily="34" charset="-127"/>
              </a:rPr>
              <a:t>if all elements of the game are common knowledge. Otherwise, the game is said to be one with </a:t>
            </a:r>
            <a:r>
              <a:rPr lang="en-US" altLang="ko-KR" dirty="0" smtClean="0">
                <a:solidFill>
                  <a:srgbClr val="FF0000"/>
                </a:solidFill>
                <a:ea typeface="Gulim" pitchFamily="34" charset="-127"/>
              </a:rPr>
              <a:t>incomplete information</a:t>
            </a:r>
            <a:r>
              <a:rPr lang="en-US" altLang="ko-KR" dirty="0" smtClean="0">
                <a:ea typeface="Gulim" pitchFamily="34" charset="-127"/>
              </a:rPr>
              <a:t>, or an incomplete information game.</a:t>
            </a:r>
          </a:p>
          <a:p>
            <a:pPr lvl="2">
              <a:lnSpc>
                <a:spcPct val="90000"/>
              </a:lnSpc>
              <a:buFont typeface="Wingdings" pitchFamily="2" charset="2"/>
              <a:buNone/>
            </a:pPr>
            <a:endParaRPr lang="en-US" altLang="ko-KR" sz="2000" dirty="0" smtClean="0">
              <a:latin typeface="Times New Roman" pitchFamily="18" charset="0"/>
              <a:ea typeface="Gulim" pitchFamily="34" charset="-127"/>
            </a:endParaRPr>
          </a:p>
          <a:p>
            <a:pPr lvl="2">
              <a:lnSpc>
                <a:spcPct val="90000"/>
              </a:lnSpc>
              <a:buFont typeface="Wingdings" pitchFamily="2" charset="2"/>
              <a:buNone/>
            </a:pPr>
            <a:endParaRPr lang="en-US" altLang="ko-KR" sz="2000" dirty="0" smtClean="0">
              <a:latin typeface="Times New Roman" pitchFamily="18" charset="0"/>
              <a:ea typeface="Gulim" pitchFamily="34" charset="-127"/>
            </a:endParaRPr>
          </a:p>
          <a:p>
            <a:pPr lvl="1">
              <a:lnSpc>
                <a:spcPct val="90000"/>
              </a:lnSpc>
              <a:buFont typeface="Wingdings" pitchFamily="2" charset="2"/>
              <a:buNone/>
            </a:pPr>
            <a:endParaRPr lang="en-US" altLang="ko-KR" dirty="0" smtClean="0">
              <a:ea typeface="Gulim" pitchFamily="34" charset="-127"/>
            </a:endParaRPr>
          </a:p>
          <a:p>
            <a:pPr>
              <a:lnSpc>
                <a:spcPct val="90000"/>
              </a:lnSpc>
            </a:pPr>
            <a:endParaRPr lang="en-US" altLang="ko-KR" dirty="0" smtClean="0">
              <a:ea typeface="Gulim" pitchFamily="34" charset="-127"/>
            </a:endParaRPr>
          </a:p>
          <a:p>
            <a:pPr lvl="2">
              <a:lnSpc>
                <a:spcPct val="90000"/>
              </a:lnSpc>
            </a:pPr>
            <a:endParaRPr lang="en-GB" altLang="ko-KR" sz="2000" dirty="0" smtClean="0">
              <a:latin typeface="Times New Roman" pitchFamily="18" charset="0"/>
              <a:ea typeface="Gulim" pitchFamily="34" charset="-127"/>
            </a:endParaRPr>
          </a:p>
        </p:txBody>
      </p:sp>
    </p:spTree>
    <p:extLst>
      <p:ext uri="{BB962C8B-B14F-4D97-AF65-F5344CB8AC3E}">
        <p14:creationId xmlns="" xmlns:p14="http://schemas.microsoft.com/office/powerpoint/2010/main" val="215233191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lgn="ctr">
              <a:defRPr/>
            </a:pPr>
            <a:r>
              <a:rPr lang="en-US" altLang="ko-KR" sz="3200" dirty="0" smtClean="0">
                <a:ea typeface="Gulim" pitchFamily="34" charset="-127"/>
              </a:rPr>
              <a:t>Nash Equilibrium</a:t>
            </a:r>
            <a:endParaRPr lang="en-GB" altLang="ko-KR" sz="3200" dirty="0" smtClean="0">
              <a:ea typeface="Gulim" pitchFamily="34" charset="-127"/>
            </a:endParaRPr>
          </a:p>
        </p:txBody>
      </p:sp>
      <p:sp>
        <p:nvSpPr>
          <p:cNvPr id="48130" name="Rectangle 3"/>
          <p:cNvSpPr>
            <a:spLocks noGrp="1" noChangeArrowheads="1"/>
          </p:cNvSpPr>
          <p:nvPr>
            <p:ph type="body" idx="1"/>
          </p:nvPr>
        </p:nvSpPr>
        <p:spPr>
          <a:xfrm>
            <a:off x="685800" y="1066800"/>
            <a:ext cx="8077200" cy="5105400"/>
          </a:xfrm>
        </p:spPr>
        <p:txBody>
          <a:bodyPr/>
          <a:lstStyle/>
          <a:p>
            <a:r>
              <a:rPr lang="en-US" altLang="ko-KR" b="1" dirty="0" smtClean="0">
                <a:ea typeface="Gulim" pitchFamily="34" charset="-127"/>
              </a:rPr>
              <a:t>Dominant strategy </a:t>
            </a:r>
            <a:r>
              <a:rPr lang="en-US" altLang="ko-KR" dirty="0" smtClean="0">
                <a:ea typeface="Gulim" pitchFamily="34" charset="-127"/>
              </a:rPr>
              <a:t>is a player's best strategy, i.e., a strategy that yields the highest utility for the player regardless of what strategies the other players choose.</a:t>
            </a:r>
            <a:endParaRPr lang="en-US" altLang="ko-KR" b="1" dirty="0" smtClean="0">
              <a:ea typeface="Gulim" pitchFamily="34" charset="-127"/>
              <a:cs typeface="Times New Roman" pitchFamily="18" charset="0"/>
            </a:endParaRPr>
          </a:p>
          <a:p>
            <a:endParaRPr lang="en-US" altLang="ko-KR" dirty="0" smtClean="0">
              <a:ea typeface="Gulim" pitchFamily="34" charset="-127"/>
              <a:cs typeface="Times New Roman" pitchFamily="18" charset="0"/>
            </a:endParaRPr>
          </a:p>
          <a:p>
            <a:r>
              <a:rPr lang="en-US" altLang="ko-KR" dirty="0" smtClean="0">
                <a:ea typeface="Gulim" pitchFamily="34" charset="-127"/>
                <a:cs typeface="Times New Roman" pitchFamily="18" charset="0"/>
              </a:rPr>
              <a:t>A </a:t>
            </a:r>
            <a:r>
              <a:rPr lang="en-US" altLang="ko-KR" b="1" dirty="0" smtClean="0">
                <a:ea typeface="Gulim" pitchFamily="34" charset="-127"/>
                <a:cs typeface="Times New Roman" pitchFamily="18" charset="0"/>
              </a:rPr>
              <a:t>Nash equilibrium</a:t>
            </a:r>
            <a:r>
              <a:rPr lang="en-US" altLang="ko-KR" dirty="0" smtClean="0">
                <a:ea typeface="Gulim" pitchFamily="34" charset="-127"/>
                <a:cs typeface="Times New Roman" pitchFamily="18" charset="0"/>
              </a:rPr>
              <a:t> is a strategy profile </a:t>
            </a:r>
            <a:r>
              <a:rPr lang="en-US" altLang="ko-KR" b="1" dirty="0" smtClean="0">
                <a:ea typeface="Gulim" pitchFamily="34" charset="-127"/>
                <a:cs typeface="Times New Roman" pitchFamily="18" charset="0"/>
              </a:rPr>
              <a:t>s</a:t>
            </a:r>
            <a:r>
              <a:rPr lang="en-US" altLang="ko-KR" dirty="0" smtClean="0">
                <a:ea typeface="Gulim" pitchFamily="34" charset="-127"/>
                <a:cs typeface="Times New Roman" pitchFamily="18" charset="0"/>
              </a:rPr>
              <a:t>* with the property that no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can do better by choosing a strategy different from s*, given that every other player </a:t>
            </a:r>
            <a:r>
              <a:rPr lang="en-US" altLang="ko-KR" i="1" dirty="0" smtClean="0">
                <a:ea typeface="Gulim" pitchFamily="34" charset="-127"/>
                <a:cs typeface="Times New Roman" pitchFamily="18" charset="0"/>
              </a:rPr>
              <a:t>j ≠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 </a:t>
            </a:r>
          </a:p>
          <a:p>
            <a:endParaRPr lang="en-US" altLang="ko-KR" dirty="0" smtClean="0">
              <a:ea typeface="Gulim" pitchFamily="34" charset="-127"/>
              <a:cs typeface="Times New Roman" pitchFamily="18" charset="0"/>
            </a:endParaRPr>
          </a:p>
          <a:p>
            <a:r>
              <a:rPr lang="en-US" altLang="ko-KR" dirty="0" smtClean="0">
                <a:ea typeface="Gulim" pitchFamily="34" charset="-127"/>
                <a:cs typeface="Times New Roman" pitchFamily="18" charset="0"/>
              </a:rPr>
              <a:t>In other words, for each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with payoff function </a:t>
            </a:r>
            <a:r>
              <a:rPr lang="en-US" altLang="ko-KR" i="1" dirty="0" err="1" smtClean="0">
                <a:ea typeface="Gulim" pitchFamily="34" charset="-127"/>
                <a:cs typeface="Times New Roman" pitchFamily="18" charset="0"/>
              </a:rPr>
              <a:t>u</a:t>
            </a:r>
            <a:r>
              <a:rPr lang="en-US" altLang="ko-KR" i="1" baseline="-25000"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 </a:t>
            </a:r>
          </a:p>
          <a:p>
            <a:endParaRPr lang="en-US" altLang="ko-KR" i="1" dirty="0" smtClean="0">
              <a:ea typeface="Gulim" pitchFamily="34" charset="-127"/>
              <a:cs typeface="Times New Roman" pitchFamily="18" charset="0"/>
            </a:endParaRPr>
          </a:p>
          <a:p>
            <a:endParaRPr lang="en-US" altLang="ko-KR" dirty="0" smtClean="0">
              <a:solidFill>
                <a:srgbClr val="FF0000"/>
              </a:solidFill>
              <a:ea typeface="Gulim" pitchFamily="34" charset="-127"/>
              <a:cs typeface="Times New Roman" pitchFamily="18" charset="0"/>
            </a:endParaRPr>
          </a:p>
          <a:p>
            <a:endParaRPr lang="en-US" altLang="ko-KR" dirty="0" smtClean="0">
              <a:solidFill>
                <a:srgbClr val="FF0000"/>
              </a:solidFill>
              <a:ea typeface="Gulim" pitchFamily="34" charset="-127"/>
              <a:cs typeface="Times New Roman" pitchFamily="18" charset="0"/>
            </a:endParaRPr>
          </a:p>
          <a:p>
            <a:r>
              <a:rPr lang="en-US" altLang="ko-KR" dirty="0" smtClean="0">
                <a:solidFill>
                  <a:srgbClr val="FF0000"/>
                </a:solidFill>
                <a:ea typeface="Gulim" pitchFamily="34" charset="-127"/>
                <a:cs typeface="Times New Roman" pitchFamily="18" charset="0"/>
              </a:rPr>
              <a:t>No user can change its payoff by </a:t>
            </a:r>
            <a:r>
              <a:rPr lang="en-US" altLang="ko-KR" b="1" dirty="0" smtClean="0">
                <a:solidFill>
                  <a:srgbClr val="FF0000"/>
                </a:solidFill>
                <a:ea typeface="Gulim" pitchFamily="34" charset="-127"/>
                <a:cs typeface="Times New Roman" pitchFamily="18" charset="0"/>
              </a:rPr>
              <a:t>Unilaterally </a:t>
            </a:r>
            <a:r>
              <a:rPr lang="en-US" altLang="ko-KR" dirty="0" smtClean="0">
                <a:solidFill>
                  <a:srgbClr val="FF0000"/>
                </a:solidFill>
                <a:ea typeface="Gulim" pitchFamily="34" charset="-127"/>
                <a:cs typeface="Times New Roman" pitchFamily="18" charset="0"/>
              </a:rPr>
              <a:t>changing its strategy, i.e., changing its strategy while </a:t>
            </a:r>
            <a:r>
              <a:rPr lang="en-US" altLang="ko-KR" b="1" dirty="0" smtClean="0">
                <a:solidFill>
                  <a:srgbClr val="FF0000"/>
                </a:solidFill>
                <a:ea typeface="Gulim" pitchFamily="34" charset="-127"/>
                <a:cs typeface="Times New Roman" pitchFamily="18" charset="0"/>
              </a:rPr>
              <a:t>s</a:t>
            </a:r>
            <a:r>
              <a:rPr lang="en-US" altLang="ko-KR" baseline="-25000" dirty="0" smtClean="0">
                <a:solidFill>
                  <a:srgbClr val="FF0000"/>
                </a:solidFill>
                <a:ea typeface="Gulim" pitchFamily="34" charset="-127"/>
                <a:cs typeface="Times New Roman" pitchFamily="18" charset="0"/>
              </a:rPr>
              <a:t>-</a:t>
            </a:r>
            <a:r>
              <a:rPr lang="en-US" altLang="ko-KR" baseline="-25000" dirty="0" err="1" smtClean="0">
                <a:solidFill>
                  <a:srgbClr val="FF0000"/>
                </a:solidFill>
                <a:ea typeface="Gulim" pitchFamily="34" charset="-127"/>
                <a:cs typeface="Times New Roman" pitchFamily="18" charset="0"/>
              </a:rPr>
              <a:t>i</a:t>
            </a:r>
            <a:r>
              <a:rPr lang="en-US" altLang="ko-KR" dirty="0" smtClean="0">
                <a:solidFill>
                  <a:srgbClr val="FF0000"/>
                </a:solidFill>
                <a:ea typeface="Gulim" pitchFamily="34" charset="-127"/>
                <a:cs typeface="Times New Roman" pitchFamily="18" charset="0"/>
              </a:rPr>
              <a:t> is fixed</a:t>
            </a:r>
          </a:p>
          <a:p>
            <a:pPr lvl="1"/>
            <a:endParaRPr lang="en-US" altLang="ko-KR" dirty="0" smtClean="0">
              <a:ea typeface="Gulim" pitchFamily="34" charset="-127"/>
              <a:cs typeface="Times New Roman" pitchFamily="18" charset="0"/>
            </a:endParaRPr>
          </a:p>
          <a:p>
            <a:pPr lvl="1">
              <a:lnSpc>
                <a:spcPct val="90000"/>
              </a:lnSpc>
            </a:pPr>
            <a:endParaRPr lang="en-US" altLang="ko-KR" dirty="0" smtClean="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1">
              <a:lnSpc>
                <a:spcPct val="90000"/>
              </a:lnSpc>
              <a:buFont typeface="Wingdings" pitchFamily="2" charset="2"/>
              <a:buNone/>
            </a:pPr>
            <a:endParaRPr lang="en-US" altLang="ko-KR" dirty="0" smtClean="0">
              <a:ea typeface="Gulim" pitchFamily="34" charset="-127"/>
              <a:cs typeface="Times New Roman" pitchFamily="18" charset="0"/>
            </a:endParaRPr>
          </a:p>
          <a:p>
            <a:pPr>
              <a:lnSpc>
                <a:spcPct val="90000"/>
              </a:lnSpc>
            </a:pPr>
            <a:endParaRPr lang="en-US" altLang="ko-KR" dirty="0" smtClean="0">
              <a:ea typeface="Gulim" pitchFamily="34" charset="-127"/>
              <a:cs typeface="Times New Roman" pitchFamily="18" charset="0"/>
            </a:endParaRPr>
          </a:p>
          <a:p>
            <a:pPr lvl="2">
              <a:lnSpc>
                <a:spcPct val="90000"/>
              </a:lnSpc>
            </a:pPr>
            <a:endParaRPr lang="en-GB" altLang="ko-KR" dirty="0" smtClean="0">
              <a:latin typeface="Times New Roman" pitchFamily="18" charset="0"/>
              <a:ea typeface="Gulim" pitchFamily="34" charset="-127"/>
              <a:cs typeface="Times New Roman" pitchFamily="18" charset="0"/>
            </a:endParaRPr>
          </a:p>
        </p:txBody>
      </p:sp>
      <p:pic>
        <p:nvPicPr>
          <p:cNvPr id="48131" name="Picture 4"/>
          <p:cNvPicPr>
            <a:picLocks noChangeAspect="1" noChangeArrowheads="1"/>
          </p:cNvPicPr>
          <p:nvPr/>
        </p:nvPicPr>
        <p:blipFill>
          <a:blip r:embed="rId2" cstate="print"/>
          <a:srcRect/>
          <a:stretch>
            <a:fillRect/>
          </a:stretch>
        </p:blipFill>
        <p:spPr bwMode="auto">
          <a:xfrm>
            <a:off x="2500298" y="4335701"/>
            <a:ext cx="4706947" cy="7363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algn="ctr">
              <a:defRPr/>
            </a:pPr>
            <a:r>
              <a:rPr lang="en-US" altLang="ko-KR" sz="3200" dirty="0" smtClean="0">
                <a:ea typeface="Gulim" pitchFamily="34" charset="-127"/>
              </a:rPr>
              <a:t>The price of Anarchy</a:t>
            </a:r>
          </a:p>
        </p:txBody>
      </p:sp>
      <p:sp>
        <p:nvSpPr>
          <p:cNvPr id="50179" name="Rectangle 4"/>
          <p:cNvSpPr>
            <a:spLocks noGrp="1" noChangeArrowheads="1"/>
          </p:cNvSpPr>
          <p:nvPr>
            <p:ph idx="1"/>
          </p:nvPr>
        </p:nvSpPr>
        <p:spPr>
          <a:xfrm>
            <a:off x="304800" y="1066800"/>
            <a:ext cx="8426450" cy="5181600"/>
          </a:xfrm>
        </p:spPr>
        <p:txBody>
          <a:bodyPr/>
          <a:lstStyle/>
          <a:p>
            <a:r>
              <a:rPr lang="en-US" altLang="ko-KR" sz="2200" b="1" dirty="0" smtClean="0">
                <a:ea typeface="Gulim" pitchFamily="34" charset="-127"/>
              </a:rPr>
              <a:t>Centralized system:</a:t>
            </a:r>
            <a:r>
              <a:rPr lang="en-US" altLang="ko-KR" sz="2200" dirty="0" smtClean="0">
                <a:ea typeface="Gulim" pitchFamily="34" charset="-127"/>
              </a:rPr>
              <a:t> In a centralized system, one seeks to find the social optimum (i.e., the best operating point of the system), given a global knowledge of the parameters. This point is in many respect efficient but often unfair.</a:t>
            </a:r>
          </a:p>
          <a:p>
            <a:r>
              <a:rPr lang="en-US" altLang="ko-KR" sz="2200" b="1" dirty="0" smtClean="0">
                <a:ea typeface="Gulim" pitchFamily="34" charset="-127"/>
              </a:rPr>
              <a:t>Decentralized: </a:t>
            </a:r>
            <a:r>
              <a:rPr lang="en-US" altLang="ko-KR" sz="2200" dirty="0" smtClean="0">
                <a:ea typeface="Gulim" pitchFamily="34" charset="-127"/>
              </a:rPr>
              <a:t>When the players act </a:t>
            </a:r>
            <a:r>
              <a:rPr lang="en-US" altLang="ko-KR" sz="2200" dirty="0" err="1" smtClean="0">
                <a:ea typeface="Gulim" pitchFamily="34" charset="-127"/>
              </a:rPr>
              <a:t>noncooperatively</a:t>
            </a:r>
            <a:r>
              <a:rPr lang="en-US" altLang="ko-KR" sz="2200" dirty="0" smtClean="0">
                <a:ea typeface="Gulim" pitchFamily="34" charset="-127"/>
              </a:rPr>
              <a:t> and are in competition, one operating point of interest is the Nash equilibrium. This point is often inefficient but stable from the players’ perspective.</a:t>
            </a:r>
          </a:p>
          <a:p>
            <a:r>
              <a:rPr lang="en-US" altLang="ko-KR" sz="2200" dirty="0" smtClean="0">
                <a:ea typeface="Gulim" pitchFamily="34" charset="-127"/>
              </a:rPr>
              <a:t>The </a:t>
            </a:r>
            <a:r>
              <a:rPr lang="en-US" altLang="ko-KR" sz="2200" b="1" dirty="0" smtClean="0">
                <a:ea typeface="Gulim" pitchFamily="34" charset="-127"/>
              </a:rPr>
              <a:t>Price of Anarchy (</a:t>
            </a:r>
            <a:r>
              <a:rPr lang="en-US" altLang="ko-KR" sz="2200" b="1" dirty="0" err="1" smtClean="0">
                <a:ea typeface="Gulim" pitchFamily="34" charset="-127"/>
              </a:rPr>
              <a:t>PoA</a:t>
            </a:r>
            <a:r>
              <a:rPr lang="en-US" altLang="ko-KR" sz="2200" b="1" dirty="0" smtClean="0">
                <a:ea typeface="Gulim" pitchFamily="34" charset="-127"/>
              </a:rPr>
              <a:t>)</a:t>
            </a:r>
            <a:r>
              <a:rPr lang="en-US" altLang="ko-KR" sz="2200" dirty="0" smtClean="0">
                <a:ea typeface="Gulim" pitchFamily="34" charset="-127"/>
              </a:rPr>
              <a:t>, defined as the ratio of the cost (or utility) function at equilibrium with respect to the social optimum case, measures the price of not having a central coordination in the system</a:t>
            </a:r>
          </a:p>
          <a:p>
            <a:r>
              <a:rPr lang="en-US" altLang="ko-KR" sz="2200" dirty="0" err="1" smtClean="0">
                <a:ea typeface="Gulim" pitchFamily="34" charset="-127"/>
              </a:rPr>
              <a:t>PoA</a:t>
            </a:r>
            <a:r>
              <a:rPr lang="en-US" altLang="ko-KR" sz="2200" dirty="0" smtClean="0">
                <a:ea typeface="Gulim" pitchFamily="34" charset="-127"/>
              </a:rPr>
              <a:t> is, loosely, a measure of the loss incurred by having a distributed system!</a:t>
            </a:r>
          </a:p>
          <a:p>
            <a:endParaRPr lang="en-US" altLang="ko-KR" sz="2200" dirty="0" smtClean="0">
              <a:ea typeface="Gulim" pitchFamily="34" charset="-127"/>
            </a:endParaRPr>
          </a:p>
          <a:p>
            <a:endParaRPr lang="en-US" altLang="ko-KR" sz="2200" dirty="0" smtClean="0">
              <a:ea typeface="Gulim" pitchFamily="34" charset="-127"/>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5572132" y="3234575"/>
            <a:ext cx="3179756" cy="2717619"/>
          </a:xfrm>
          <a:prstGeom prst="rect">
            <a:avLst/>
          </a:prstGeom>
        </p:spPr>
      </p:pic>
      <p:sp>
        <p:nvSpPr>
          <p:cNvPr id="330754" name="Rectangle 2"/>
          <p:cNvSpPr>
            <a:spLocks noGrp="1" noChangeArrowheads="1"/>
          </p:cNvSpPr>
          <p:nvPr>
            <p:ph type="title"/>
          </p:nvPr>
        </p:nvSpPr>
        <p:spPr/>
        <p:txBody>
          <a:bodyPr/>
          <a:lstStyle/>
          <a:p>
            <a:pPr algn="ctr">
              <a:defRPr/>
            </a:pPr>
            <a:r>
              <a:rPr lang="en-US" altLang="ko-KR" sz="3200" dirty="0" smtClean="0">
                <a:ea typeface="Gulim" pitchFamily="34" charset="-127"/>
              </a:rPr>
              <a:t>Example: Prisoner’s Dilemma</a:t>
            </a:r>
            <a:endParaRPr lang="en-GB" altLang="ko-KR" sz="3200" dirty="0" smtClean="0">
              <a:ea typeface="Gulim" pitchFamily="34" charset="-127"/>
            </a:endParaRPr>
          </a:p>
        </p:txBody>
      </p:sp>
      <p:sp>
        <p:nvSpPr>
          <p:cNvPr id="46082" name="Rectangle 3"/>
          <p:cNvSpPr>
            <a:spLocks noGrp="1" noChangeArrowheads="1"/>
          </p:cNvSpPr>
          <p:nvPr>
            <p:ph type="body" idx="1"/>
          </p:nvPr>
        </p:nvSpPr>
        <p:spPr>
          <a:xfrm>
            <a:off x="338400" y="1080000"/>
            <a:ext cx="7772400" cy="5105400"/>
          </a:xfrm>
        </p:spPr>
        <p:txBody>
          <a:bodyPr/>
          <a:lstStyle/>
          <a:p>
            <a:r>
              <a:rPr lang="en-US" altLang="ko-KR" dirty="0" smtClean="0">
                <a:ea typeface="Gulim" pitchFamily="34" charset="-127"/>
                <a:cs typeface="Times New Roman" pitchFamily="18" charset="0"/>
              </a:rPr>
              <a:t>Two suspects in a major crime held for interrogation in separate cells</a:t>
            </a:r>
          </a:p>
          <a:p>
            <a:pPr lvl="1"/>
            <a:r>
              <a:rPr lang="en-US" altLang="ko-KR" sz="2000" dirty="0" smtClean="0">
                <a:ea typeface="Gulim" pitchFamily="34" charset="-127"/>
                <a:cs typeface="Times New Roman" pitchFamily="18" charset="0"/>
              </a:rPr>
              <a:t>If they both stay quiet, each will be convicted with a minor offence and will spend </a:t>
            </a:r>
            <a:r>
              <a:rPr lang="en-US" altLang="ko-KR" sz="2000" b="1" dirty="0" smtClean="0">
                <a:ea typeface="Gulim" pitchFamily="34" charset="-127"/>
                <a:cs typeface="Times New Roman" pitchFamily="18" charset="0"/>
              </a:rPr>
              <a:t>1 year</a:t>
            </a:r>
            <a:r>
              <a:rPr lang="en-US" altLang="ko-KR" sz="2000" dirty="0" smtClean="0">
                <a:ea typeface="Gulim" pitchFamily="34" charset="-127"/>
                <a:cs typeface="Times New Roman" pitchFamily="18" charset="0"/>
              </a:rPr>
              <a:t> in prison</a:t>
            </a:r>
          </a:p>
          <a:p>
            <a:pPr lvl="1"/>
            <a:r>
              <a:rPr lang="en-US" altLang="ko-KR" sz="2000" dirty="0" smtClean="0">
                <a:ea typeface="Gulim" pitchFamily="34" charset="-127"/>
                <a:cs typeface="Times New Roman" pitchFamily="18" charset="0"/>
              </a:rPr>
              <a:t>If one and only one of them finks, he will be freed and used as a witness against the other who will spend </a:t>
            </a:r>
            <a:r>
              <a:rPr lang="en-US" altLang="ko-KR" sz="2000" b="1" dirty="0" smtClean="0">
                <a:ea typeface="Gulim" pitchFamily="34" charset="-127"/>
                <a:cs typeface="Times New Roman" pitchFamily="18" charset="0"/>
              </a:rPr>
              <a:t>4 years</a:t>
            </a:r>
            <a:r>
              <a:rPr lang="en-US" altLang="ko-KR" sz="2000" dirty="0" smtClean="0">
                <a:ea typeface="Gulim" pitchFamily="34" charset="-127"/>
                <a:cs typeface="Times New Roman" pitchFamily="18" charset="0"/>
              </a:rPr>
              <a:t> in prison</a:t>
            </a:r>
          </a:p>
          <a:p>
            <a:pPr lvl="1"/>
            <a:r>
              <a:rPr lang="en-US" altLang="ko-KR" sz="2000" dirty="0" smtClean="0">
                <a:ea typeface="Gulim" pitchFamily="34" charset="-127"/>
                <a:cs typeface="Times New Roman" pitchFamily="18" charset="0"/>
              </a:rPr>
              <a:t>If both of them fink, each will spend </a:t>
            </a:r>
            <a:r>
              <a:rPr lang="en-US" altLang="ko-KR" sz="2000" b="1" dirty="0" smtClean="0">
                <a:ea typeface="Gulim" pitchFamily="34" charset="-127"/>
                <a:cs typeface="Times New Roman" pitchFamily="18" charset="0"/>
              </a:rPr>
              <a:t>3 years</a:t>
            </a:r>
            <a:r>
              <a:rPr lang="en-US" altLang="ko-KR" sz="2000" dirty="0" smtClean="0">
                <a:ea typeface="Gulim" pitchFamily="34" charset="-127"/>
                <a:cs typeface="Times New Roman" pitchFamily="18" charset="0"/>
              </a:rPr>
              <a:t> in prison</a:t>
            </a:r>
          </a:p>
          <a:p>
            <a:r>
              <a:rPr lang="en-US" altLang="ko-KR" dirty="0" smtClean="0">
                <a:ea typeface="Gulim" pitchFamily="34" charset="-127"/>
                <a:cs typeface="Times New Roman" pitchFamily="18" charset="0"/>
              </a:rPr>
              <a:t>Components of the Prisoner’s dilemma</a:t>
            </a:r>
          </a:p>
          <a:p>
            <a:pPr lvl="1"/>
            <a:r>
              <a:rPr lang="en-US" altLang="ko-KR" sz="2000" b="1" dirty="0" smtClean="0">
                <a:ea typeface="Gulim" pitchFamily="34" charset="-127"/>
                <a:cs typeface="Times New Roman" pitchFamily="18" charset="0"/>
              </a:rPr>
              <a:t>Rational Players: </a:t>
            </a:r>
            <a:r>
              <a:rPr lang="en-US" altLang="ko-KR" sz="2000" dirty="0" smtClean="0">
                <a:ea typeface="Gulim" pitchFamily="34" charset="-127"/>
                <a:cs typeface="Times New Roman" pitchFamily="18" charset="0"/>
              </a:rPr>
              <a:t>the prisoners</a:t>
            </a:r>
          </a:p>
          <a:p>
            <a:pPr lvl="1"/>
            <a:r>
              <a:rPr lang="en-US" altLang="ko-KR" sz="2000" b="1" dirty="0" smtClean="0">
                <a:ea typeface="Gulim" pitchFamily="34" charset="-127"/>
                <a:cs typeface="Times New Roman" pitchFamily="18" charset="0"/>
              </a:rPr>
              <a:t>Strategies:</a:t>
            </a:r>
            <a:r>
              <a:rPr lang="en-US" altLang="ko-KR" sz="2000" dirty="0" smtClean="0">
                <a:ea typeface="Gulim" pitchFamily="34" charset="-127"/>
                <a:cs typeface="Times New Roman" pitchFamily="18" charset="0"/>
              </a:rPr>
              <a:t> Stay quiet (Q) or Fink (F) </a:t>
            </a:r>
          </a:p>
          <a:p>
            <a:pPr lvl="1"/>
            <a:r>
              <a:rPr lang="en-US" altLang="ko-KR" sz="2000" b="1" dirty="0" smtClean="0">
                <a:ea typeface="Gulim" pitchFamily="34" charset="-127"/>
                <a:cs typeface="Times New Roman" pitchFamily="18" charset="0"/>
              </a:rPr>
              <a:t>Solution: </a:t>
            </a:r>
            <a:r>
              <a:rPr lang="en-US" altLang="ko-KR" sz="2000" dirty="0" smtClean="0">
                <a:ea typeface="Gulim" pitchFamily="34" charset="-127"/>
                <a:cs typeface="Times New Roman" pitchFamily="18" charset="0"/>
              </a:rPr>
              <a:t>What is the Nash equilibrium of the game?</a:t>
            </a:r>
            <a:endParaRPr lang="en-US" altLang="ko-KR" sz="2000" b="1" dirty="0" smtClean="0">
              <a:ea typeface="Gulim" pitchFamily="34" charset="-127"/>
              <a:cs typeface="Times New Roman" pitchFamily="18" charset="0"/>
            </a:endParaRPr>
          </a:p>
          <a:p>
            <a:r>
              <a:rPr lang="en-US" altLang="ko-KR" dirty="0" smtClean="0">
                <a:ea typeface="Gulim" pitchFamily="34" charset="-127"/>
                <a:cs typeface="Times New Roman" pitchFamily="18" charset="0"/>
              </a:rPr>
              <a:t>Representation in Strategic Form</a:t>
            </a:r>
          </a:p>
          <a:p>
            <a:pPr lvl="1"/>
            <a:endParaRPr lang="en-US" altLang="ko-KR" sz="2000" dirty="0" smtClean="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1150938" y="214313"/>
            <a:ext cx="7793037" cy="700087"/>
          </a:xfrm>
        </p:spPr>
        <p:txBody>
          <a:bodyPr/>
          <a:lstStyle/>
          <a:p>
            <a:pPr algn="ctr"/>
            <a:r>
              <a:rPr lang="en-US" altLang="ko-KR" sz="3200" dirty="0" smtClean="0">
                <a:solidFill>
                  <a:srgbClr val="0070C0"/>
                </a:solidFill>
                <a:ea typeface="Gulim" pitchFamily="34" charset="-127"/>
              </a:rPr>
              <a:t>Example: Prisoner’s Dilemma</a:t>
            </a:r>
            <a:endParaRPr lang="en-GB" altLang="ko-KR" sz="3200" dirty="0" smtClean="0">
              <a:solidFill>
                <a:srgbClr val="0070C0"/>
              </a:solidFill>
              <a:ea typeface="Gulim" pitchFamily="34" charset="-127"/>
            </a:endParaRPr>
          </a:p>
        </p:txBody>
      </p:sp>
      <p:graphicFrame>
        <p:nvGraphicFramePr>
          <p:cNvPr id="433155" name="Group 3"/>
          <p:cNvGraphicFramePr>
            <a:graphicFrameLocks noGrp="1"/>
          </p:cNvGraphicFramePr>
          <p:nvPr>
            <p:ph idx="1"/>
          </p:nvPr>
        </p:nvGraphicFramePr>
        <p:xfrm>
          <a:off x="838200" y="1905000"/>
          <a:ext cx="7772400" cy="2427288"/>
        </p:xfrm>
        <a:graphic>
          <a:graphicData uri="http://schemas.openxmlformats.org/drawingml/2006/table">
            <a:tbl>
              <a:tblPr/>
              <a:tblGrid>
                <a:gridCol w="2590800"/>
                <a:gridCol w="2590800"/>
                <a:gridCol w="2590800"/>
              </a:tblGrid>
              <a:tr h="965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smtClean="0">
                        <a:ln>
                          <a:noFill/>
                        </a:ln>
                        <a:solidFill>
                          <a:schemeClr val="folHlink"/>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1,1</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4,0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0,4</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2244" name="AutoShape 21"/>
          <p:cNvSpPr>
            <a:spLocks noChangeArrowheads="1"/>
          </p:cNvSpPr>
          <p:nvPr/>
        </p:nvSpPr>
        <p:spPr bwMode="auto">
          <a:xfrm>
            <a:off x="4495800" y="4800600"/>
            <a:ext cx="2514600" cy="833718"/>
          </a:xfrm>
          <a:prstGeom prst="wedgeRectCallout">
            <a:avLst>
              <a:gd name="adj1" fmla="val 48453"/>
              <a:gd name="adj2" fmla="val -14264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Nash Equilibrium</a:t>
            </a:r>
            <a:endParaRPr lang="nb-NO" altLang="ko-KR" sz="2000" b="1" dirty="0">
              <a:solidFill>
                <a:schemeClr val="tx2"/>
              </a:solidFill>
              <a:latin typeface="Calibri" panose="020F0502020204030204" pitchFamily="34" charset="0"/>
              <a:ea typeface="Gulim" pitchFamily="34" charset="-127"/>
            </a:endParaRPr>
          </a:p>
        </p:txBody>
      </p:sp>
      <p:sp>
        <p:nvSpPr>
          <p:cNvPr id="52245" name="AutoShape 22"/>
          <p:cNvSpPr>
            <a:spLocks noChangeArrowheads="1"/>
          </p:cNvSpPr>
          <p:nvPr/>
        </p:nvSpPr>
        <p:spPr bwMode="auto">
          <a:xfrm>
            <a:off x="1150938" y="4800600"/>
            <a:ext cx="2708368" cy="833718"/>
          </a:xfrm>
          <a:prstGeom prst="wedgeRectCallout">
            <a:avLst>
              <a:gd name="adj1" fmla="val 57012"/>
              <a:gd name="adj2" fmla="val -21657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Pareto optimal</a:t>
            </a:r>
          </a:p>
          <a:p>
            <a:r>
              <a:rPr lang="en-US" altLang="ko-KR" sz="2000" b="1" dirty="0">
                <a:solidFill>
                  <a:schemeClr val="tx2"/>
                </a:solidFill>
                <a:latin typeface="Calibri" panose="020F0502020204030204" pitchFamily="34" charset="0"/>
                <a:ea typeface="Gulim" pitchFamily="34" charset="-127"/>
              </a:rPr>
              <a:t>(recall we’re minimizing)</a:t>
            </a:r>
            <a:endParaRPr lang="nb-NO" altLang="ko-KR" sz="2000" b="1" dirty="0">
              <a:solidFill>
                <a:schemeClr val="tx2"/>
              </a:solidFill>
              <a:latin typeface="Calibri" panose="020F0502020204030204" pitchFamily="34" charset="0"/>
              <a:ea typeface="Gulim" pitchFamily="34" charset="-127"/>
            </a:endParaRPr>
          </a:p>
          <a:p>
            <a:endParaRPr lang="nb-NO" altLang="ko-KR" dirty="0">
              <a:ea typeface="Gulim" pitchFamily="34" charset="-127"/>
            </a:endParaRPr>
          </a:p>
        </p:txBody>
      </p:sp>
      <p:sp>
        <p:nvSpPr>
          <p:cNvPr id="52246" name="TextBox 6"/>
          <p:cNvSpPr txBox="1">
            <a:spLocks noChangeArrowheads="1"/>
          </p:cNvSpPr>
          <p:nvPr/>
        </p:nvSpPr>
        <p:spPr bwMode="auto">
          <a:xfrm>
            <a:off x="338400" y="1080000"/>
            <a:ext cx="3097195" cy="461665"/>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l"/>
            </a:pPr>
            <a:r>
              <a:rPr lang="en-US" altLang="ko-KR" sz="2400" b="1" dirty="0">
                <a:latin typeface="Cambria" panose="02040503050406030204" pitchFamily="18" charset="0"/>
                <a:ea typeface="Gulim" pitchFamily="34" charset="-127"/>
              </a:rPr>
              <a:t>Price of Anarchy 3</a:t>
            </a:r>
            <a:endParaRPr lang="ko-KR" altLang="en-US" sz="2400" b="1" dirty="0">
              <a:latin typeface="Cambria" panose="02040503050406030204" pitchFamily="18" charset="0"/>
              <a:ea typeface="Gulim" pitchFamily="34" charset="-127"/>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algn="ctr"/>
            <a:r>
              <a:rPr lang="en-US" altLang="ko-KR" sz="3200" dirty="0" smtClean="0">
                <a:ea typeface="Gulim" pitchFamily="34" charset="-127"/>
              </a:rPr>
              <a:t>Algorithms for Finding the NE</a:t>
            </a:r>
            <a:endParaRPr lang="en-GB" altLang="ko-KR" sz="3200" dirty="0" smtClean="0">
              <a:ea typeface="Gulim" pitchFamily="34" charset="-127"/>
            </a:endParaRPr>
          </a:p>
        </p:txBody>
      </p:sp>
      <p:sp>
        <p:nvSpPr>
          <p:cNvPr id="450563" name="Rectangle 3"/>
          <p:cNvSpPr>
            <a:spLocks noGrp="1" noChangeArrowheads="1"/>
          </p:cNvSpPr>
          <p:nvPr>
            <p:ph type="body" idx="1"/>
          </p:nvPr>
        </p:nvSpPr>
        <p:spPr>
          <a:xfrm>
            <a:off x="338400" y="1080000"/>
            <a:ext cx="8348400" cy="5334000"/>
          </a:xfrm>
        </p:spPr>
        <p:txBody>
          <a:bodyPr/>
          <a:lstStyle/>
          <a:p>
            <a:r>
              <a:rPr lang="en-US" altLang="ko-KR" sz="2400" dirty="0" smtClean="0">
                <a:ea typeface="Gulim" pitchFamily="34" charset="-127"/>
              </a:rPr>
              <a:t>For a general N-player game, finding the set of NEs is not possible in polynomial time!</a:t>
            </a:r>
          </a:p>
          <a:p>
            <a:pPr lvl="2"/>
            <a:r>
              <a:rPr lang="en-US" altLang="ko-KR" sz="2000" dirty="0" smtClean="0">
                <a:ea typeface="Gulim" pitchFamily="34" charset="-127"/>
                <a:cs typeface="Times New Roman" pitchFamily="18" charset="0"/>
              </a:rPr>
              <a:t>Unless the game has a certain structure</a:t>
            </a:r>
          </a:p>
          <a:p>
            <a:r>
              <a:rPr lang="en-US" altLang="ko-KR" sz="2400" dirty="0" smtClean="0">
                <a:ea typeface="Gulim" pitchFamily="34" charset="-127"/>
              </a:rPr>
              <a:t>Some existing algorithms</a:t>
            </a:r>
          </a:p>
          <a:p>
            <a:pPr lvl="1"/>
            <a:r>
              <a:rPr lang="en-US" altLang="ko-KR" dirty="0" smtClean="0">
                <a:ea typeface="Gulim" pitchFamily="34" charset="-127"/>
              </a:rPr>
              <a:t>Fictitious play (based on empirical probabilities)</a:t>
            </a:r>
          </a:p>
          <a:p>
            <a:pPr lvl="1"/>
            <a:r>
              <a:rPr lang="en-US" altLang="ko-KR" dirty="0" smtClean="0">
                <a:ea typeface="Gulim" pitchFamily="34" charset="-127"/>
              </a:rPr>
              <a:t>Iterative algorithms (can converge for certain classes of games)</a:t>
            </a:r>
          </a:p>
          <a:p>
            <a:pPr lvl="1"/>
            <a:r>
              <a:rPr lang="en-US" altLang="ko-KR" dirty="0" smtClean="0">
                <a:ea typeface="Gulim" pitchFamily="34" charset="-127"/>
              </a:rPr>
              <a:t>Best response algorithms</a:t>
            </a:r>
          </a:p>
          <a:p>
            <a:pPr lvl="2"/>
            <a:r>
              <a:rPr lang="en-US" altLang="ko-KR" sz="2000" dirty="0" smtClean="0">
                <a:ea typeface="Gulim" pitchFamily="34" charset="-127"/>
              </a:rPr>
              <a:t>Popular in some games (continuous kernel games for example)</a:t>
            </a:r>
          </a:p>
          <a:p>
            <a:pPr marL="254000" lvl="1">
              <a:buChar char="•"/>
            </a:pPr>
            <a:r>
              <a:rPr lang="en-US" altLang="ko-KR" sz="2400" dirty="0" smtClean="0">
                <a:ea typeface="Gulim" pitchFamily="34" charset="-127"/>
                <a:cs typeface="+mn-cs"/>
              </a:rPr>
              <a:t>Useful Reference</a:t>
            </a:r>
          </a:p>
          <a:p>
            <a:pPr lvl="1"/>
            <a:r>
              <a:rPr lang="en-US" altLang="ko-KR" dirty="0" smtClean="0">
                <a:ea typeface="Gulim" pitchFamily="34" charset="-127"/>
              </a:rPr>
              <a:t>D. </a:t>
            </a:r>
            <a:r>
              <a:rPr lang="en-US" altLang="ko-KR" dirty="0" err="1" smtClean="0">
                <a:ea typeface="Gulim" pitchFamily="34" charset="-127"/>
              </a:rPr>
              <a:t>Fundenberg</a:t>
            </a:r>
            <a:r>
              <a:rPr lang="en-US" altLang="ko-KR" dirty="0" smtClean="0">
                <a:ea typeface="Gulim" pitchFamily="34" charset="-127"/>
              </a:rPr>
              <a:t> and D. Levine, The theory of learning in games, the MIT press, 1998.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0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0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56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5056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50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Game-theoretic Methods for RRM in D2D</a:t>
            </a:r>
            <a:endParaRPr lang="zh-CN" altLang="en-US" sz="3200" dirty="0"/>
          </a:p>
        </p:txBody>
      </p:sp>
      <p:sp>
        <p:nvSpPr>
          <p:cNvPr id="3" name="内容占位符 2"/>
          <p:cNvSpPr>
            <a:spLocks noGrp="1"/>
          </p:cNvSpPr>
          <p:nvPr>
            <p:ph idx="1"/>
          </p:nvPr>
        </p:nvSpPr>
        <p:spPr/>
        <p:txBody>
          <a:bodyPr/>
          <a:lstStyle/>
          <a:p>
            <a:r>
              <a:rPr lang="en-US" altLang="zh-CN" dirty="0" smtClean="0"/>
              <a:t>Given resource allocation methods, corresponding games can be applied.</a:t>
            </a:r>
          </a:p>
          <a:p>
            <a:endParaRPr lang="en-US" altLang="zh-CN" dirty="0" smtClean="0"/>
          </a:p>
          <a:p>
            <a:r>
              <a:rPr lang="en-US" altLang="zh-CN" dirty="0" smtClean="0"/>
              <a:t>Global Optimization: Optimize both cellular and D2D users</a:t>
            </a:r>
          </a:p>
          <a:p>
            <a:pPr lvl="1"/>
            <a:r>
              <a:rPr lang="en-US" altLang="zh-CN" dirty="0" smtClean="0"/>
              <a:t>Non-cooperative game</a:t>
            </a:r>
          </a:p>
          <a:p>
            <a:pPr lvl="1"/>
            <a:r>
              <a:rPr lang="en-US" altLang="zh-CN" dirty="0" err="1" smtClean="0"/>
              <a:t>Stackelberg</a:t>
            </a:r>
            <a:r>
              <a:rPr lang="en-US" altLang="zh-CN" dirty="0" smtClean="0"/>
              <a:t>-type game</a:t>
            </a:r>
          </a:p>
          <a:p>
            <a:pPr lvl="1"/>
            <a:r>
              <a:rPr lang="en-US" altLang="zh-CN" dirty="0" smtClean="0"/>
              <a:t>Cooperative game: coalition game</a:t>
            </a:r>
          </a:p>
          <a:p>
            <a:pPr lvl="1"/>
            <a:r>
              <a:rPr lang="en-US" altLang="zh-CN" dirty="0" smtClean="0"/>
              <a:t>Auction game: combinatorial auction</a:t>
            </a:r>
          </a:p>
          <a:p>
            <a:r>
              <a:rPr lang="en-US" altLang="zh-CN" dirty="0" smtClean="0"/>
              <a:t>Local Optimization: Given the current cellular networks, optimize D2D users only</a:t>
            </a:r>
          </a:p>
          <a:p>
            <a:pPr lvl="1"/>
            <a:r>
              <a:rPr lang="en-US" altLang="zh-CN" dirty="0" smtClean="0"/>
              <a:t>Non-cooperative game</a:t>
            </a:r>
          </a:p>
          <a:p>
            <a:pPr lvl="1"/>
            <a:r>
              <a:rPr lang="en-US" altLang="zh-CN" dirty="0" smtClean="0"/>
              <a:t>Cooperative game : coalition game</a:t>
            </a:r>
          </a:p>
          <a:p>
            <a:pPr lvl="1"/>
            <a:r>
              <a:rPr lang="en-US" altLang="zh-CN" dirty="0" smtClean="0"/>
              <a:t>Auction game: combinatorial auction</a:t>
            </a:r>
          </a:p>
          <a:p>
            <a:pPr lvl="1"/>
            <a:endParaRPr lang="zh-CN" alt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Non-Cooperative Game Preliminaries</a:t>
            </a:r>
            <a:endParaRPr lang="zh-CN" altLang="en-US" sz="3200" dirty="0"/>
          </a:p>
        </p:txBody>
      </p:sp>
      <p:sp>
        <p:nvSpPr>
          <p:cNvPr id="3" name="内容占位符 2"/>
          <p:cNvSpPr>
            <a:spLocks noGrp="1"/>
          </p:cNvSpPr>
          <p:nvPr>
            <p:ph idx="1"/>
          </p:nvPr>
        </p:nvSpPr>
        <p:spPr/>
        <p:txBody>
          <a:bodyPr/>
          <a:lstStyle/>
          <a:p>
            <a:r>
              <a:rPr lang="en-US" altLang="zh-CN" dirty="0" smtClean="0">
                <a:solidFill>
                  <a:srgbClr val="0070C0"/>
                </a:solidFill>
              </a:rPr>
              <a:t>Best response</a:t>
            </a:r>
            <a:r>
              <a:rPr lang="en-US" altLang="zh-CN" dirty="0">
                <a:solidFill>
                  <a:srgbClr val="0070C0"/>
                </a:solidFill>
              </a:rPr>
              <a:t/>
            </a:r>
            <a:br>
              <a:rPr lang="en-US" altLang="zh-CN" dirty="0">
                <a:solidFill>
                  <a:srgbClr val="0070C0"/>
                </a:solidFill>
              </a:rPr>
            </a:br>
            <a:r>
              <a:rPr lang="en-US" altLang="zh-CN" dirty="0" smtClean="0">
                <a:solidFill>
                  <a:schemeClr val="tx1"/>
                </a:solidFill>
              </a:rPr>
              <a:t>Given other players’ strategies, a player</a:t>
            </a:r>
            <a:r>
              <a:rPr lang="en-US" altLang="zh-CN" i="1" dirty="0" smtClean="0">
                <a:solidFill>
                  <a:schemeClr val="tx1"/>
                </a:solidFill>
              </a:rPr>
              <a:t> </a:t>
            </a:r>
            <a:r>
              <a:rPr lang="en-US" altLang="zh-CN" dirty="0" smtClean="0">
                <a:solidFill>
                  <a:schemeClr val="tx1"/>
                </a:solidFill>
              </a:rPr>
              <a:t>has a best strategy that maximizes its utility.</a:t>
            </a:r>
          </a:p>
          <a:p>
            <a:endParaRPr lang="en-US" altLang="zh-CN" dirty="0" smtClean="0">
              <a:solidFill>
                <a:srgbClr val="0070C0"/>
              </a:solidFill>
            </a:endParaRPr>
          </a:p>
          <a:p>
            <a:r>
              <a:rPr lang="en-US" altLang="zh-CN" dirty="0" smtClean="0">
                <a:solidFill>
                  <a:srgbClr val="0070C0"/>
                </a:solidFill>
              </a:rPr>
              <a:t>Nash Equilibrium</a:t>
            </a:r>
            <a:r>
              <a:rPr lang="en-US" altLang="zh-CN" dirty="0">
                <a:solidFill>
                  <a:srgbClr val="0070C0"/>
                </a:solidFill>
              </a:rPr>
              <a:t/>
            </a:r>
            <a:br>
              <a:rPr lang="en-US" altLang="zh-CN" dirty="0">
                <a:solidFill>
                  <a:srgbClr val="0070C0"/>
                </a:solidFill>
              </a:rPr>
            </a:br>
            <a:r>
              <a:rPr lang="en-US" altLang="zh-CN" dirty="0" smtClean="0">
                <a:solidFill>
                  <a:schemeClr val="tx1"/>
                </a:solidFill>
              </a:rPr>
              <a:t>Given other players’ strategies, every player has a best strategy that no one wishes to deviate.</a:t>
            </a:r>
          </a:p>
          <a:p>
            <a:endParaRPr lang="en-US" altLang="zh-CN" dirty="0" smtClean="0">
              <a:solidFill>
                <a:schemeClr val="tx1"/>
              </a:solidFill>
            </a:endParaRPr>
          </a:p>
          <a:p>
            <a:r>
              <a:rPr lang="en-US" altLang="zh-CN" dirty="0" smtClean="0">
                <a:solidFill>
                  <a:srgbClr val="0070C0"/>
                </a:solidFill>
              </a:rPr>
              <a:t>Pareto Optimality</a:t>
            </a:r>
            <a:r>
              <a:rPr lang="en-US" altLang="zh-CN" dirty="0">
                <a:solidFill>
                  <a:schemeClr val="tx1"/>
                </a:solidFill>
              </a:rPr>
              <a:t/>
            </a:r>
            <a:br>
              <a:rPr lang="en-US" altLang="zh-CN" dirty="0">
                <a:solidFill>
                  <a:schemeClr val="tx1"/>
                </a:solidFill>
              </a:rPr>
            </a:br>
            <a:r>
              <a:rPr lang="en-US" altLang="zh-CN" dirty="0" smtClean="0">
                <a:solidFill>
                  <a:schemeClr val="tx1"/>
                </a:solidFill>
              </a:rPr>
              <a:t>A </a:t>
            </a:r>
            <a:r>
              <a:rPr lang="en-US" altLang="zh-CN" dirty="0">
                <a:solidFill>
                  <a:schemeClr val="tx1"/>
                </a:solidFill>
              </a:rPr>
              <a:t>state of </a:t>
            </a:r>
            <a:r>
              <a:rPr lang="en-US" altLang="zh-CN" dirty="0" smtClean="0">
                <a:solidFill>
                  <a:schemeClr val="tx1"/>
                </a:solidFill>
              </a:rPr>
              <a:t>equilibrium </a:t>
            </a:r>
            <a:r>
              <a:rPr lang="en-US" altLang="zh-CN" dirty="0">
                <a:solidFill>
                  <a:schemeClr val="tx1"/>
                </a:solidFill>
              </a:rPr>
              <a:t>in which it is impossible to make any one individual better off without making at least one individual worse off.</a:t>
            </a:r>
            <a:endParaRPr lang="en-US" altLang="zh-CN" dirty="0" smtClean="0">
              <a:solidFill>
                <a:schemeClr val="tx1"/>
              </a:solidFill>
            </a:endParaRPr>
          </a:p>
        </p:txBody>
      </p:sp>
      <p:graphicFrame>
        <p:nvGraphicFramePr>
          <p:cNvPr id="5" name="对象 4"/>
          <p:cNvGraphicFramePr>
            <a:graphicFrameLocks noChangeAspect="1"/>
          </p:cNvGraphicFramePr>
          <p:nvPr>
            <p:extLst>
              <p:ext uri="{D42A27DB-BD31-4B8C-83A1-F6EECF244321}">
                <p14:modId xmlns="" xmlns:p14="http://schemas.microsoft.com/office/powerpoint/2010/main" val="1069234575"/>
              </p:ext>
            </p:extLst>
          </p:nvPr>
        </p:nvGraphicFramePr>
        <p:xfrm>
          <a:off x="3290888" y="2265363"/>
          <a:ext cx="2563812" cy="314325"/>
        </p:xfrm>
        <a:graphic>
          <a:graphicData uri="http://schemas.openxmlformats.org/presentationml/2006/ole">
            <p:oleObj spid="_x0000_s793634" name="Formula" r:id="rId3" imgW="1291167" imgH="160867"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4289498999"/>
              </p:ext>
            </p:extLst>
          </p:nvPr>
        </p:nvGraphicFramePr>
        <p:xfrm>
          <a:off x="3113088" y="3625850"/>
          <a:ext cx="2919412" cy="314325"/>
        </p:xfrm>
        <a:graphic>
          <a:graphicData uri="http://schemas.openxmlformats.org/presentationml/2006/ole">
            <p:oleObj spid="_x0000_s793635" name="Formula" r:id="rId4" imgW="1473200" imgH="160867" progId="">
              <p:embed/>
            </p:oleObj>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423515"/>
            <a:ext cx="8359775" cy="557213"/>
          </a:xfrm>
        </p:spPr>
        <p:txBody>
          <a:bodyPr/>
          <a:lstStyle/>
          <a:p>
            <a:pPr algn="ctr"/>
            <a:r>
              <a:rPr lang="en-US" altLang="zh-CN" sz="3200" dirty="0" smtClean="0">
                <a:solidFill>
                  <a:srgbClr val="0070C0"/>
                </a:solidFill>
              </a:rPr>
              <a:t>Energy-Aware Resource Allocation for</a:t>
            </a:r>
            <a:br>
              <a:rPr lang="en-US" altLang="zh-CN" sz="3200" dirty="0" smtClean="0">
                <a:solidFill>
                  <a:srgbClr val="0070C0"/>
                </a:solidFill>
              </a:rPr>
            </a:br>
            <a:r>
              <a:rPr lang="en-US" altLang="zh-CN" sz="3200" dirty="0" smtClean="0">
                <a:solidFill>
                  <a:srgbClr val="0070C0"/>
                </a:solidFill>
              </a:rPr>
              <a:t>Device-to-Device Underlay Communication</a:t>
            </a:r>
            <a:endParaRPr lang="zh-CN" altLang="en-US" sz="3200" dirty="0">
              <a:solidFill>
                <a:srgbClr val="0070C0"/>
              </a:solidFill>
            </a:endParaRPr>
          </a:p>
        </p:txBody>
      </p:sp>
      <p:pic>
        <p:nvPicPr>
          <p:cNvPr id="5" name="内容占位符 4"/>
          <p:cNvPicPr>
            <a:picLocks noGrp="1" noChangeAspect="1"/>
          </p:cNvPicPr>
          <p:nvPr>
            <p:ph sz="half" idx="1"/>
          </p:nvPr>
        </p:nvPicPr>
        <p:blipFill>
          <a:blip r:embed="rId3" cstate="print"/>
          <a:stretch>
            <a:fillRect/>
          </a:stretch>
        </p:blipFill>
        <p:spPr>
          <a:xfrm>
            <a:off x="540881" y="1628800"/>
            <a:ext cx="3806151" cy="4381500"/>
          </a:xfrm>
          <a:prstGeom prst="rect">
            <a:avLst/>
          </a:prstGeom>
        </p:spPr>
      </p:pic>
      <p:sp>
        <p:nvSpPr>
          <p:cNvPr id="4" name="内容占位符 3"/>
          <p:cNvSpPr>
            <a:spLocks noGrp="1"/>
          </p:cNvSpPr>
          <p:nvPr>
            <p:ph sz="half" idx="2"/>
          </p:nvPr>
        </p:nvSpPr>
        <p:spPr/>
        <p:txBody>
          <a:bodyPr/>
          <a:lstStyle/>
          <a:p>
            <a:r>
              <a:rPr lang="en-US" altLang="zh-CN" sz="2400" dirty="0"/>
              <a:t>A single </a:t>
            </a:r>
            <a:r>
              <a:rPr lang="en-US" altLang="zh-CN" sz="2400" dirty="0" smtClean="0"/>
              <a:t>cell environment, uplink </a:t>
            </a:r>
            <a:r>
              <a:rPr lang="en-US" altLang="zh-CN" sz="2400" dirty="0"/>
              <a:t>period</a:t>
            </a:r>
          </a:p>
          <a:p>
            <a:r>
              <a:rPr lang="en-US" altLang="zh-CN" sz="2400" dirty="0" smtClean="0"/>
              <a:t>C </a:t>
            </a:r>
            <a:r>
              <a:rPr lang="en-US" altLang="zh-CN" sz="2400" dirty="0"/>
              <a:t>cellular UEs </a:t>
            </a:r>
            <a:r>
              <a:rPr lang="en-US" altLang="zh-CN" sz="2400" dirty="0" smtClean="0"/>
              <a:t>occupying orthogonal </a:t>
            </a:r>
            <a:r>
              <a:rPr lang="en-US" altLang="zh-CN" sz="2400" dirty="0"/>
              <a:t>channels</a:t>
            </a:r>
          </a:p>
          <a:p>
            <a:r>
              <a:rPr lang="en-US" altLang="zh-CN" sz="2400" dirty="0" smtClean="0"/>
              <a:t>D </a:t>
            </a:r>
            <a:r>
              <a:rPr lang="en-US" altLang="zh-CN" sz="2400" dirty="0"/>
              <a:t>D2D pairs</a:t>
            </a:r>
          </a:p>
          <a:p>
            <a:r>
              <a:rPr lang="en-US" altLang="zh-CN" sz="2400" dirty="0" smtClean="0"/>
              <a:t>Interference</a:t>
            </a:r>
            <a:r>
              <a:rPr lang="en-US" altLang="zh-CN" sz="2400" dirty="0"/>
              <a:t>: Cellular to </a:t>
            </a:r>
            <a:r>
              <a:rPr lang="en-US" altLang="zh-CN" sz="2400" dirty="0" smtClean="0"/>
              <a:t>D2D, D2D </a:t>
            </a:r>
            <a:r>
              <a:rPr lang="en-US" altLang="zh-CN" sz="2400" dirty="0"/>
              <a:t>to </a:t>
            </a:r>
            <a:r>
              <a:rPr lang="en-US" altLang="zh-CN" sz="2400" dirty="0" err="1"/>
              <a:t>eNB</a:t>
            </a:r>
            <a:endParaRPr lang="zh-CN" altLang="en-US" sz="2400" dirty="0"/>
          </a:p>
        </p:txBody>
      </p:sp>
      <p:sp>
        <p:nvSpPr>
          <p:cNvPr id="6" name="矩形 5"/>
          <p:cNvSpPr/>
          <p:nvPr/>
        </p:nvSpPr>
        <p:spPr>
          <a:xfrm>
            <a:off x="315975" y="6021288"/>
            <a:ext cx="835990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1200" dirty="0" err="1" smtClean="0"/>
              <a:t>Feiran</a:t>
            </a:r>
            <a:r>
              <a:rPr lang="en-US" sz="1200" dirty="0" smtClean="0"/>
              <a:t> Wang, Chen </a:t>
            </a:r>
            <a:r>
              <a:rPr lang="en-US" sz="1200" dirty="0" err="1" smtClean="0"/>
              <a:t>Xu</a:t>
            </a:r>
            <a:r>
              <a:rPr lang="en-US" sz="1200" dirty="0" smtClean="0"/>
              <a:t>, </a:t>
            </a:r>
            <a:r>
              <a:rPr lang="en-US" sz="1200" dirty="0" err="1" smtClean="0"/>
              <a:t>Lingyang</a:t>
            </a:r>
            <a:r>
              <a:rPr lang="en-US" sz="1200" dirty="0" smtClean="0"/>
              <a:t> Song, </a:t>
            </a:r>
            <a:r>
              <a:rPr lang="en-US" sz="1200" dirty="0" err="1" smtClean="0"/>
              <a:t>Qun</a:t>
            </a:r>
            <a:r>
              <a:rPr lang="en-US" sz="1200" dirty="0" smtClean="0"/>
              <a:t> Zhao, </a:t>
            </a:r>
            <a:r>
              <a:rPr lang="en-US" sz="1200" dirty="0" err="1" smtClean="0"/>
              <a:t>Xiaoli</a:t>
            </a:r>
            <a:r>
              <a:rPr lang="en-US" sz="1200" dirty="0" smtClean="0"/>
              <a:t> Wang, and Zhu Han, “Energy-Aware Resource Allocation for Device-to-Device Underlay Communication," IEEE International Conference on Communications, Budapest, Hungary, June 2013.</a:t>
            </a:r>
            <a:endParaRPr lang="zh-CN" altLang="en-US" sz="1200" dirty="0"/>
          </a:p>
        </p:txBody>
      </p:sp>
    </p:spTree>
    <p:extLst>
      <p:ext uri="{BB962C8B-B14F-4D97-AF65-F5344CB8AC3E}">
        <p14:creationId xmlns="" xmlns:p14="http://schemas.microsoft.com/office/powerpoint/2010/main" val="24864821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sz="3200" dirty="0" smtClean="0">
                <a:latin typeface="+mn-lt"/>
                <a:ea typeface="黑体" pitchFamily="2" charset="-122"/>
              </a:rPr>
              <a:t>Possible Solutions</a:t>
            </a:r>
            <a:endParaRPr lang="zh-CN" altLang="en-US" sz="3200" dirty="0">
              <a:latin typeface="+mn-lt"/>
              <a:ea typeface="黑体" pitchFamily="2" charset="-122"/>
            </a:endParaRPr>
          </a:p>
        </p:txBody>
      </p:sp>
      <p:grpSp>
        <p:nvGrpSpPr>
          <p:cNvPr id="3" name="组合 83"/>
          <p:cNvGrpSpPr/>
          <p:nvPr/>
        </p:nvGrpSpPr>
        <p:grpSpPr>
          <a:xfrm>
            <a:off x="1115616" y="456317"/>
            <a:ext cx="7060208" cy="5544616"/>
            <a:chOff x="4214810" y="1000902"/>
            <a:chExt cx="4537078" cy="4572032"/>
          </a:xfrm>
        </p:grpSpPr>
        <p:cxnSp>
          <p:nvCxnSpPr>
            <p:cNvPr id="27" name="直接箭头连接符 26"/>
            <p:cNvCxnSpPr/>
            <p:nvPr/>
          </p:nvCxnSpPr>
          <p:spPr bwMode="auto">
            <a:xfrm rot="5400000">
              <a:off x="2143108" y="3286124"/>
              <a:ext cx="4572032" cy="1588"/>
            </a:xfrm>
            <a:prstGeom prst="straightConnector1">
              <a:avLst/>
            </a:prstGeom>
            <a:ln>
              <a:headEnd type="triangle" w="lg" len="lg"/>
              <a:tailEnd type="none"/>
            </a:ln>
          </p:spPr>
          <p:style>
            <a:lnRef idx="3">
              <a:schemeClr val="dk1"/>
            </a:lnRef>
            <a:fillRef idx="0">
              <a:schemeClr val="dk1"/>
            </a:fillRef>
            <a:effectRef idx="2">
              <a:schemeClr val="dk1"/>
            </a:effectRef>
            <a:fontRef idx="minor">
              <a:schemeClr val="tx1"/>
            </a:fontRef>
          </p:style>
        </p:cxnSp>
        <p:cxnSp>
          <p:nvCxnSpPr>
            <p:cNvPr id="28" name="直接箭头连接符 27"/>
            <p:cNvCxnSpPr/>
            <p:nvPr/>
          </p:nvCxnSpPr>
          <p:spPr bwMode="auto">
            <a:xfrm flipH="1" flipV="1">
              <a:off x="4286249" y="4856968"/>
              <a:ext cx="4465639" cy="29268"/>
            </a:xfrm>
            <a:prstGeom prst="straightConnector1">
              <a:avLst/>
            </a:prstGeom>
            <a:ln>
              <a:headEnd type="triangle" w="lg" len="lg"/>
              <a:tailEnd type="none"/>
            </a:ln>
          </p:spPr>
          <p:style>
            <a:lnRef idx="3">
              <a:schemeClr val="dk1"/>
            </a:lnRef>
            <a:fillRef idx="0">
              <a:schemeClr val="dk1"/>
            </a:fillRef>
            <a:effectRef idx="2">
              <a:schemeClr val="dk1"/>
            </a:effectRef>
            <a:fontRef idx="minor">
              <a:schemeClr val="tx1"/>
            </a:fontRef>
          </p:style>
        </p:cxnSp>
        <p:cxnSp>
          <p:nvCxnSpPr>
            <p:cNvPr id="32" name="直接连接符 31"/>
            <p:cNvCxnSpPr/>
            <p:nvPr/>
          </p:nvCxnSpPr>
          <p:spPr bwMode="auto">
            <a:xfrm>
              <a:off x="4286249" y="2926552"/>
              <a:ext cx="4465639" cy="1588"/>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43" name="圆角矩形 42"/>
            <p:cNvSpPr/>
            <p:nvPr/>
          </p:nvSpPr>
          <p:spPr bwMode="auto">
            <a:xfrm>
              <a:off x="4214810" y="5000636"/>
              <a:ext cx="1285884" cy="336534"/>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b="1" dirty="0" smtClean="0">
                  <a:solidFill>
                    <a:srgbClr val="000000"/>
                  </a:solidFill>
                  <a:ea typeface="黑体" pitchFamily="2" charset="-122"/>
                </a:rPr>
                <a:t>Number of UE</a:t>
              </a:r>
              <a:endParaRPr kumimoji="0" lang="zh-CN" altLang="en-US" sz="2000" b="1" i="0" u="none" strike="noStrike" cap="none" normalizeH="0" baseline="0" dirty="0" smtClean="0">
                <a:ln>
                  <a:noFill/>
                </a:ln>
                <a:solidFill>
                  <a:srgbClr val="000000"/>
                </a:solidFill>
                <a:effectLst/>
                <a:ea typeface="黑体" pitchFamily="2" charset="-122"/>
              </a:endParaRPr>
            </a:p>
          </p:txBody>
        </p:sp>
        <p:sp>
          <p:nvSpPr>
            <p:cNvPr id="45" name="下箭头标注 44"/>
            <p:cNvSpPr/>
            <p:nvPr/>
          </p:nvSpPr>
          <p:spPr bwMode="auto">
            <a:xfrm>
              <a:off x="4214810" y="2285992"/>
              <a:ext cx="1285884" cy="642942"/>
            </a:xfrm>
            <a:prstGeom prst="downArrowCallou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altLang="zh-CN" b="1" dirty="0" smtClean="0">
                  <a:ea typeface="黑体" pitchFamily="2" charset="-122"/>
                </a:rPr>
                <a:t>Cell Capacity</a:t>
              </a:r>
              <a:endParaRPr lang="zh-CN" altLang="en-US" b="1" dirty="0" smtClean="0">
                <a:ea typeface="黑体" pitchFamily="2" charset="-122"/>
              </a:endParaRPr>
            </a:p>
          </p:txBody>
        </p:sp>
        <p:sp>
          <p:nvSpPr>
            <p:cNvPr id="56" name="任意多边形 55"/>
            <p:cNvSpPr/>
            <p:nvPr/>
          </p:nvSpPr>
          <p:spPr bwMode="auto">
            <a:xfrm>
              <a:off x="5880683" y="2989385"/>
              <a:ext cx="2614246" cy="1863969"/>
            </a:xfrm>
            <a:custGeom>
              <a:avLst/>
              <a:gdLst>
                <a:gd name="connsiteX0" fmla="*/ 0 w 2614246"/>
                <a:gd name="connsiteY0" fmla="*/ 1863969 h 1863969"/>
                <a:gd name="connsiteX1" fmla="*/ 1195754 w 2614246"/>
                <a:gd name="connsiteY1" fmla="*/ 633046 h 1863969"/>
                <a:gd name="connsiteX2" fmla="*/ 2614246 w 2614246"/>
                <a:gd name="connsiteY2" fmla="*/ 0 h 1863969"/>
              </a:gdLst>
              <a:ahLst/>
              <a:cxnLst>
                <a:cxn ang="0">
                  <a:pos x="connsiteX0" y="connsiteY0"/>
                </a:cxn>
                <a:cxn ang="0">
                  <a:pos x="connsiteX1" y="connsiteY1"/>
                </a:cxn>
                <a:cxn ang="0">
                  <a:pos x="connsiteX2" y="connsiteY2"/>
                </a:cxn>
              </a:cxnLst>
              <a:rect l="l" t="t" r="r" b="b"/>
              <a:pathLst>
                <a:path w="2614246" h="1863969">
                  <a:moveTo>
                    <a:pt x="0" y="1863969"/>
                  </a:moveTo>
                  <a:cubicBezTo>
                    <a:pt x="380023" y="1403838"/>
                    <a:pt x="760046" y="943707"/>
                    <a:pt x="1195754" y="633046"/>
                  </a:cubicBezTo>
                  <a:cubicBezTo>
                    <a:pt x="1631462" y="322385"/>
                    <a:pt x="2122854" y="161192"/>
                    <a:pt x="2614246" y="0"/>
                  </a:cubicBezTo>
                </a:path>
              </a:pathLst>
            </a:custGeom>
            <a:ln w="571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grpSp>
        <p:nvGrpSpPr>
          <p:cNvPr id="4" name="组合 61"/>
          <p:cNvGrpSpPr/>
          <p:nvPr/>
        </p:nvGrpSpPr>
        <p:grpSpPr>
          <a:xfrm>
            <a:off x="1207343" y="1405916"/>
            <a:ext cx="7003435" cy="781637"/>
            <a:chOff x="4286248" y="1500174"/>
            <a:chExt cx="4500594" cy="644530"/>
          </a:xfrm>
        </p:grpSpPr>
        <p:cxnSp>
          <p:nvCxnSpPr>
            <p:cNvPr id="58" name="直接连接符 57"/>
            <p:cNvCxnSpPr/>
            <p:nvPr/>
          </p:nvCxnSpPr>
          <p:spPr bwMode="auto">
            <a:xfrm>
              <a:off x="4321203" y="2143116"/>
              <a:ext cx="4465639" cy="1588"/>
            </a:xfrm>
            <a:prstGeom prst="line">
              <a:avLst/>
            </a:prstGeom>
            <a:solidFill>
              <a:schemeClr val="accent1"/>
            </a:solidFill>
            <a:ln w="57150" cap="flat" cmpd="sng" algn="ctr">
              <a:solidFill>
                <a:srgbClr val="00B0F0"/>
              </a:solidFill>
              <a:prstDash val="lgDash"/>
              <a:round/>
              <a:headEnd type="none" w="med" len="med"/>
              <a:tailEnd type="none" w="med" len="med"/>
            </a:ln>
            <a:effectLst/>
          </p:spPr>
        </p:cxnSp>
        <p:sp>
          <p:nvSpPr>
            <p:cNvPr id="59" name="下箭头标注 58"/>
            <p:cNvSpPr/>
            <p:nvPr/>
          </p:nvSpPr>
          <p:spPr bwMode="auto">
            <a:xfrm>
              <a:off x="4286248" y="1500174"/>
              <a:ext cx="2143141" cy="642942"/>
            </a:xfrm>
            <a:prstGeom prst="downArrowCallou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altLang="zh-CN" b="1" dirty="0" smtClean="0">
                  <a:ea typeface="黑体" pitchFamily="2" charset="-122"/>
                </a:rPr>
                <a:t>Add fixed AP</a:t>
              </a:r>
              <a:endParaRPr lang="zh-CN" altLang="en-US" b="1" dirty="0" smtClean="0">
                <a:ea typeface="黑体" pitchFamily="2" charset="-122"/>
              </a:endParaRPr>
            </a:p>
          </p:txBody>
        </p:sp>
      </p:grpSp>
      <p:sp>
        <p:nvSpPr>
          <p:cNvPr id="63" name="圆角矩形 62"/>
          <p:cNvSpPr/>
          <p:nvPr/>
        </p:nvSpPr>
        <p:spPr bwMode="auto">
          <a:xfrm>
            <a:off x="5326486" y="3922902"/>
            <a:ext cx="2613583" cy="60548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ea typeface="黑体" pitchFamily="2" charset="-122"/>
              </a:rPr>
              <a:t>Sum rates</a:t>
            </a:r>
            <a:endParaRPr kumimoji="0" lang="zh-CN" altLang="en-US" sz="2400" b="1" i="0" u="none" strike="noStrike" cap="none" normalizeH="0" baseline="0" dirty="0" smtClean="0">
              <a:ln>
                <a:noFill/>
              </a:ln>
              <a:solidFill>
                <a:srgbClr val="FF0000"/>
              </a:solidFill>
              <a:effectLst/>
              <a:ea typeface="黑体" pitchFamily="2" charset="-122"/>
            </a:endParaRPr>
          </a:p>
        </p:txBody>
      </p:sp>
      <p:grpSp>
        <p:nvGrpSpPr>
          <p:cNvPr id="5" name="组合 80"/>
          <p:cNvGrpSpPr/>
          <p:nvPr/>
        </p:nvGrpSpPr>
        <p:grpSpPr>
          <a:xfrm>
            <a:off x="5687599" y="1196752"/>
            <a:ext cx="2556809" cy="1556535"/>
            <a:chOff x="7143768" y="1643050"/>
            <a:chExt cx="1643074" cy="1283502"/>
          </a:xfrm>
        </p:grpSpPr>
        <p:cxnSp>
          <p:nvCxnSpPr>
            <p:cNvPr id="70" name="直接连接符 69"/>
            <p:cNvCxnSpPr/>
            <p:nvPr/>
          </p:nvCxnSpPr>
          <p:spPr bwMode="auto">
            <a:xfrm>
              <a:off x="7286644" y="2144704"/>
              <a:ext cx="857257" cy="781848"/>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72" name="直接连接符 71"/>
            <p:cNvCxnSpPr/>
            <p:nvPr/>
          </p:nvCxnSpPr>
          <p:spPr bwMode="auto">
            <a:xfrm>
              <a:off x="7572396" y="1643050"/>
              <a:ext cx="1214446" cy="1143008"/>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80" name="直接连接符 79"/>
            <p:cNvCxnSpPr/>
            <p:nvPr/>
          </p:nvCxnSpPr>
          <p:spPr bwMode="auto">
            <a:xfrm rot="10800000">
              <a:off x="7143768" y="2643182"/>
              <a:ext cx="285752" cy="28337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grpSp>
      <p:sp>
        <p:nvSpPr>
          <p:cNvPr id="82" name="任意多边形 81"/>
          <p:cNvSpPr/>
          <p:nvPr/>
        </p:nvSpPr>
        <p:spPr bwMode="auto">
          <a:xfrm>
            <a:off x="3341706" y="878419"/>
            <a:ext cx="4615338" cy="4289738"/>
          </a:xfrm>
          <a:custGeom>
            <a:avLst/>
            <a:gdLst>
              <a:gd name="connsiteX0" fmla="*/ 0 w 2965939"/>
              <a:gd name="connsiteY0" fmla="*/ 3423139 h 3423139"/>
              <a:gd name="connsiteX1" fmla="*/ 1570892 w 2965939"/>
              <a:gd name="connsiteY1" fmla="*/ 1735016 h 3423139"/>
              <a:gd name="connsiteX2" fmla="*/ 2965939 w 2965939"/>
              <a:gd name="connsiteY2" fmla="*/ 0 h 3423139"/>
              <a:gd name="connsiteX3" fmla="*/ 2965939 w 2965939"/>
              <a:gd name="connsiteY3" fmla="*/ 0 h 3423139"/>
            </a:gdLst>
            <a:ahLst/>
            <a:cxnLst>
              <a:cxn ang="0">
                <a:pos x="connsiteX0" y="connsiteY0"/>
              </a:cxn>
              <a:cxn ang="0">
                <a:pos x="connsiteX1" y="connsiteY1"/>
              </a:cxn>
              <a:cxn ang="0">
                <a:pos x="connsiteX2" y="connsiteY2"/>
              </a:cxn>
              <a:cxn ang="0">
                <a:pos x="connsiteX3" y="connsiteY3"/>
              </a:cxn>
            </a:cxnLst>
            <a:rect l="l" t="t" r="r" b="b"/>
            <a:pathLst>
              <a:path w="2965939" h="3423139">
                <a:moveTo>
                  <a:pt x="0" y="3423139"/>
                </a:moveTo>
                <a:cubicBezTo>
                  <a:pt x="538284" y="2864339"/>
                  <a:pt x="1076569" y="2305539"/>
                  <a:pt x="1570892" y="1735016"/>
                </a:cubicBezTo>
                <a:cubicBezTo>
                  <a:pt x="2065215" y="1164493"/>
                  <a:pt x="2965939" y="0"/>
                  <a:pt x="2965939" y="0"/>
                </a:cubicBezTo>
                <a:lnTo>
                  <a:pt x="2965939" y="0"/>
                </a:lnTo>
              </a:path>
            </a:pathLst>
          </a:custGeom>
          <a:ln w="127000">
            <a:solidFill>
              <a:srgbClr val="7030A0"/>
            </a:solidFill>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6" name="组合 88"/>
          <p:cNvGrpSpPr/>
          <p:nvPr/>
        </p:nvGrpSpPr>
        <p:grpSpPr>
          <a:xfrm>
            <a:off x="1643042" y="785794"/>
            <a:ext cx="6333970" cy="5572164"/>
            <a:chOff x="4606899" y="1373761"/>
            <a:chExt cx="4070378" cy="4594748"/>
          </a:xfrm>
        </p:grpSpPr>
        <p:sp>
          <p:nvSpPr>
            <p:cNvPr id="48" name="圆角矩形 47"/>
            <p:cNvSpPr/>
            <p:nvPr/>
          </p:nvSpPr>
          <p:spPr bwMode="auto">
            <a:xfrm>
              <a:off x="4606899" y="5497253"/>
              <a:ext cx="4070378" cy="471256"/>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sz="1400" dirty="0" smtClean="0"/>
                <a:t>P. Gupta and P. Kumar, “</a:t>
              </a:r>
              <a:r>
                <a:rPr lang="en-US" sz="1400" b="1" dirty="0" smtClean="0">
                  <a:solidFill>
                    <a:srgbClr val="FF0000"/>
                  </a:solidFill>
                </a:rPr>
                <a:t>The capacity of wireless networks</a:t>
              </a:r>
              <a:r>
                <a:rPr lang="en-US" sz="1400" dirty="0" smtClean="0"/>
                <a:t>,” </a:t>
              </a:r>
              <a:r>
                <a:rPr lang="en-US" sz="1400" i="1" dirty="0" smtClean="0"/>
                <a:t>IEEE Transactions on Information Theory, </a:t>
              </a:r>
              <a:r>
                <a:rPr lang="en-US" sz="1400" dirty="0" smtClean="0"/>
                <a:t>vol. 46, no. 2, pp. 388-404, Mar. 2000.</a:t>
              </a:r>
              <a:endParaRPr kumimoji="0" lang="zh-CN" altLang="en-US" sz="1400" b="0" i="0" u="none" strike="noStrike" cap="none" normalizeH="0" baseline="0" dirty="0" smtClean="0">
                <a:ln>
                  <a:noFill/>
                </a:ln>
                <a:solidFill>
                  <a:srgbClr val="000000"/>
                </a:solidFill>
                <a:effectLst/>
                <a:latin typeface="Arial" pitchFamily="34" charset="0"/>
              </a:endParaRPr>
            </a:p>
          </p:txBody>
        </p:sp>
        <p:grpSp>
          <p:nvGrpSpPr>
            <p:cNvPr id="7" name="组合 85"/>
            <p:cNvGrpSpPr/>
            <p:nvPr/>
          </p:nvGrpSpPr>
          <p:grpSpPr>
            <a:xfrm>
              <a:off x="5285995" y="1373761"/>
              <a:ext cx="2426611" cy="3483205"/>
              <a:chOff x="5285995" y="1373761"/>
              <a:chExt cx="2426611" cy="3483205"/>
            </a:xfrm>
          </p:grpSpPr>
          <p:sp>
            <p:nvSpPr>
              <p:cNvPr id="87" name="任意多边形 86"/>
              <p:cNvSpPr/>
              <p:nvPr/>
            </p:nvSpPr>
            <p:spPr bwMode="auto">
              <a:xfrm>
                <a:off x="5285995" y="1373761"/>
                <a:ext cx="2426611" cy="3483205"/>
              </a:xfrm>
              <a:custGeom>
                <a:avLst/>
                <a:gdLst>
                  <a:gd name="connsiteX0" fmla="*/ 0 w 2192216"/>
                  <a:gd name="connsiteY0" fmla="*/ 3927231 h 3942862"/>
                  <a:gd name="connsiteX1" fmla="*/ 867508 w 2192216"/>
                  <a:gd name="connsiteY1" fmla="*/ 3317631 h 3942862"/>
                  <a:gd name="connsiteX2" fmla="*/ 2133600 w 2192216"/>
                  <a:gd name="connsiteY2" fmla="*/ 175846 h 3942862"/>
                  <a:gd name="connsiteX3" fmla="*/ 2133600 w 2192216"/>
                  <a:gd name="connsiteY3" fmla="*/ 175846 h 3942862"/>
                  <a:gd name="connsiteX4" fmla="*/ 2192216 w 2192216"/>
                  <a:gd name="connsiteY4" fmla="*/ 0 h 3942862"/>
                  <a:gd name="connsiteX0" fmla="*/ 0 w 2192216"/>
                  <a:gd name="connsiteY0" fmla="*/ 3927231 h 3942862"/>
                  <a:gd name="connsiteX1" fmla="*/ 867508 w 2192216"/>
                  <a:gd name="connsiteY1" fmla="*/ 3317631 h 3942862"/>
                  <a:gd name="connsiteX2" fmla="*/ 2133600 w 2192216"/>
                  <a:gd name="connsiteY2" fmla="*/ 175846 h 3942862"/>
                  <a:gd name="connsiteX3" fmla="*/ 2133600 w 2192216"/>
                  <a:gd name="connsiteY3" fmla="*/ 175846 h 3942862"/>
                  <a:gd name="connsiteX4" fmla="*/ 2192216 w 2192216"/>
                  <a:gd name="connsiteY4" fmla="*/ 0 h 39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216" h="3942862">
                    <a:moveTo>
                      <a:pt x="0" y="3927231"/>
                    </a:moveTo>
                    <a:cubicBezTo>
                      <a:pt x="255954" y="3935046"/>
                      <a:pt x="511908" y="3942862"/>
                      <a:pt x="867508" y="3317631"/>
                    </a:cubicBezTo>
                    <a:cubicBezTo>
                      <a:pt x="1223108" y="2692400"/>
                      <a:pt x="2133600" y="175846"/>
                      <a:pt x="2133600" y="175846"/>
                    </a:cubicBezTo>
                    <a:lnTo>
                      <a:pt x="2133600" y="175846"/>
                    </a:lnTo>
                    <a:lnTo>
                      <a:pt x="2192216" y="0"/>
                    </a:lnTo>
                  </a:path>
                </a:pathLst>
              </a:custGeom>
              <a:ln w="57150">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FF0000"/>
                  </a:solidFill>
                  <a:effectLst/>
                  <a:latin typeface="Arial" pitchFamily="34" charset="0"/>
                </a:endParaRPr>
              </a:p>
            </p:txBody>
          </p:sp>
          <p:sp>
            <p:nvSpPr>
              <p:cNvPr id="88" name="右箭头标注 87"/>
              <p:cNvSpPr/>
              <p:nvPr/>
            </p:nvSpPr>
            <p:spPr bwMode="auto">
              <a:xfrm>
                <a:off x="6022426" y="2357430"/>
                <a:ext cx="764151" cy="1643074"/>
              </a:xfrm>
              <a:prstGeom prst="rightArrowCallou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just" defTabSz="914400" eaLnBrk="1" latinLnBrk="0" hangingPunct="1">
                  <a:lnSpc>
                    <a:spcPct val="100000"/>
                  </a:lnSpc>
                  <a:buClrTx/>
                  <a:buSzTx/>
                  <a:buFontTx/>
                  <a:buNone/>
                  <a:tabLst/>
                </a:pPr>
                <a:r>
                  <a:rPr lang="en-US" altLang="zh-CN" b="1" dirty="0" smtClean="0">
                    <a:solidFill>
                      <a:srgbClr val="FF0000"/>
                    </a:solidFill>
                    <a:ea typeface="黑体" pitchFamily="2" charset="-122"/>
                  </a:rPr>
                  <a:t>Ad-hoc </a:t>
                </a:r>
                <a:r>
                  <a:rPr lang="en-US" altLang="zh-CN" b="1" dirty="0" err="1" smtClean="0">
                    <a:solidFill>
                      <a:srgbClr val="FF0000"/>
                    </a:solidFill>
                    <a:ea typeface="黑体" pitchFamily="2" charset="-122"/>
                  </a:rPr>
                  <a:t>opti</a:t>
                </a:r>
                <a:r>
                  <a:rPr lang="en-US" altLang="zh-CN" b="1" dirty="0" smtClean="0">
                    <a:solidFill>
                      <a:srgbClr val="FF0000"/>
                    </a:solidFill>
                    <a:ea typeface="黑体" pitchFamily="2" charset="-122"/>
                  </a:rPr>
                  <a:t>-mal rate</a:t>
                </a:r>
                <a:endParaRPr lang="zh-CN" altLang="en-US" b="1" dirty="0" smtClean="0">
                  <a:solidFill>
                    <a:schemeClr val="dk1"/>
                  </a:solidFill>
                  <a:ea typeface="黑体" pitchFamily="2" charset="-122"/>
                </a:endParaRPr>
              </a:p>
            </p:txBody>
          </p:sp>
        </p:grpSp>
      </p:grpSp>
      <p:sp>
        <p:nvSpPr>
          <p:cNvPr id="33" name="圆角矩形 32"/>
          <p:cNvSpPr/>
          <p:nvPr/>
        </p:nvSpPr>
        <p:spPr bwMode="auto">
          <a:xfrm>
            <a:off x="107504" y="2924944"/>
            <a:ext cx="3506055" cy="1872208"/>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342900" indent="-342900" eaLnBrk="0" hangingPunct="0">
              <a:spcBef>
                <a:spcPct val="20000"/>
              </a:spcBef>
            </a:pPr>
            <a:r>
              <a:rPr lang="en-US" altLang="zh-CN" b="1" dirty="0" smtClean="0">
                <a:solidFill>
                  <a:schemeClr val="dk1"/>
                </a:solidFill>
                <a:ea typeface="宋体" pitchFamily="2" charset="-122"/>
              </a:rPr>
              <a:t>By</a:t>
            </a:r>
            <a:r>
              <a:rPr lang="zh-CN" altLang="en-US" b="1" dirty="0" smtClean="0">
                <a:solidFill>
                  <a:schemeClr val="dk1"/>
                </a:solidFill>
                <a:ea typeface="宋体" pitchFamily="2" charset="-122"/>
              </a:rPr>
              <a:t> “</a:t>
            </a:r>
            <a:r>
              <a:rPr lang="en-US" altLang="zh-CN" b="1" dirty="0" smtClean="0">
                <a:solidFill>
                  <a:srgbClr val="FF0000"/>
                </a:solidFill>
                <a:ea typeface="宋体" pitchFamily="2" charset="-122"/>
              </a:rPr>
              <a:t>Shannon Theory</a:t>
            </a:r>
            <a:r>
              <a:rPr lang="zh-CN" altLang="en-US" b="1" dirty="0" smtClean="0">
                <a:solidFill>
                  <a:schemeClr val="dk1"/>
                </a:solidFill>
                <a:ea typeface="宋体" pitchFamily="2" charset="-122"/>
              </a:rPr>
              <a:t>”，</a:t>
            </a:r>
            <a:r>
              <a:rPr lang="en-US" altLang="zh-CN" b="1" dirty="0" smtClean="0">
                <a:solidFill>
                  <a:schemeClr val="dk1"/>
                </a:solidFill>
                <a:ea typeface="宋体" pitchFamily="2" charset="-122"/>
              </a:rPr>
              <a:t>network capacity relies on </a:t>
            </a:r>
            <a:r>
              <a:rPr lang="en-US" altLang="zh-CN" b="1" dirty="0" smtClean="0">
                <a:solidFill>
                  <a:srgbClr val="FF0000"/>
                </a:solidFill>
                <a:ea typeface="宋体" pitchFamily="2" charset="-122"/>
              </a:rPr>
              <a:t>bandwidth</a:t>
            </a:r>
            <a:r>
              <a:rPr lang="en-US" altLang="zh-CN" b="1" dirty="0" smtClean="0">
                <a:solidFill>
                  <a:schemeClr val="dk1"/>
                </a:solidFill>
                <a:ea typeface="宋体" pitchFamily="2" charset="-122"/>
              </a:rPr>
              <a:t> and </a:t>
            </a:r>
            <a:r>
              <a:rPr lang="en-US" altLang="zh-CN" b="1" dirty="0" smtClean="0">
                <a:solidFill>
                  <a:srgbClr val="FF0000"/>
                </a:solidFill>
                <a:ea typeface="宋体" pitchFamily="2" charset="-122"/>
              </a:rPr>
              <a:t>APs</a:t>
            </a:r>
          </a:p>
          <a:p>
            <a:pPr marL="342900" indent="-342900" eaLnBrk="0" hangingPunct="0">
              <a:spcBef>
                <a:spcPct val="20000"/>
              </a:spcBef>
            </a:pPr>
            <a:r>
              <a:rPr lang="en-US" altLang="zh-CN" b="1" dirty="0" smtClean="0">
                <a:solidFill>
                  <a:schemeClr val="dk1"/>
                </a:solidFill>
                <a:ea typeface="宋体" pitchFamily="2" charset="-122"/>
              </a:rPr>
              <a:t>Current</a:t>
            </a:r>
            <a:r>
              <a:rPr lang="zh-CN" altLang="en-US" b="1" dirty="0" smtClean="0">
                <a:solidFill>
                  <a:schemeClr val="dk1"/>
                </a:solidFill>
                <a:ea typeface="宋体" pitchFamily="2" charset="-122"/>
              </a:rPr>
              <a:t>：</a:t>
            </a:r>
            <a:r>
              <a:rPr lang="en-US" altLang="zh-CN" b="1" dirty="0" smtClean="0">
                <a:solidFill>
                  <a:schemeClr val="dk1"/>
                </a:solidFill>
                <a:ea typeface="宋体" pitchFamily="2" charset="-122"/>
              </a:rPr>
              <a:t>Add fixed APs</a:t>
            </a:r>
            <a:endParaRPr lang="en-US" altLang="zh-CN" b="1" dirty="0" smtClean="0">
              <a:solidFill>
                <a:srgbClr val="FF0000"/>
              </a:solidFill>
              <a:ea typeface="宋体" pitchFamily="2" charset="-122"/>
            </a:endParaRPr>
          </a:p>
        </p:txBody>
      </p:sp>
      <p:sp>
        <p:nvSpPr>
          <p:cNvPr id="25" name="圆角矩形 24"/>
          <p:cNvSpPr/>
          <p:nvPr/>
        </p:nvSpPr>
        <p:spPr bwMode="auto">
          <a:xfrm>
            <a:off x="6929454" y="1774763"/>
            <a:ext cx="2113517" cy="1019725"/>
          </a:xfrm>
          <a:prstGeom prst="round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b="1" i="0" u="none" strike="noStrike" cap="none" normalizeH="0" baseline="0" dirty="0" smtClean="0">
                <a:ln>
                  <a:noFill/>
                </a:ln>
                <a:solidFill>
                  <a:srgbClr val="FF0000"/>
                </a:solidFill>
                <a:effectLst/>
                <a:ea typeface="黑体" pitchFamily="2" charset="-122"/>
              </a:rPr>
              <a:t>Combine Cellular</a:t>
            </a:r>
            <a:r>
              <a:rPr kumimoji="0" lang="en-US" altLang="zh-CN" b="1" i="0" u="none" strike="noStrike" cap="none" normalizeH="0" dirty="0" smtClean="0">
                <a:ln>
                  <a:noFill/>
                </a:ln>
                <a:solidFill>
                  <a:srgbClr val="FF0000"/>
                </a:solidFill>
                <a:effectLst/>
                <a:ea typeface="黑体" pitchFamily="2" charset="-122"/>
              </a:rPr>
              <a:t> and Ad-hoc</a:t>
            </a:r>
            <a:endParaRPr kumimoji="0" lang="zh-CN" altLang="en-US" b="1" i="0" u="none" strike="noStrike" cap="none" normalizeH="0" baseline="0" dirty="0" smtClean="0">
              <a:ln>
                <a:noFill/>
              </a:ln>
              <a:solidFill>
                <a:srgbClr val="FF0000"/>
              </a:solidFill>
              <a:effectLst/>
              <a:ea typeface="黑体"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0" advTm="142812"/>
    </mc:Choice>
    <mc:Fallback>
      <p:transition advTm="1428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blinds(horizontal)">
                                      <p:cBhvr>
                                        <p:cTn id="7" dur="500"/>
                                        <p:tgtEl>
                                          <p:spTgt spid="3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sz="2400" dirty="0" smtClean="0"/>
                  <a:t>The received SINR at the </a:t>
                </a:r>
                <a:r>
                  <a:rPr lang="en-US" altLang="zh-CN" sz="2400" i="1" dirty="0" err="1"/>
                  <a:t>i</a:t>
                </a:r>
                <a:r>
                  <a:rPr lang="en-US" altLang="zh-CN" sz="2400" dirty="0" err="1"/>
                  <a:t>-th</a:t>
                </a:r>
                <a:r>
                  <a:rPr lang="en-US" altLang="zh-CN" sz="2400" dirty="0"/>
                  <a:t> D2D receiver on channel </a:t>
                </a:r>
                <a:r>
                  <a:rPr lang="en-US" altLang="zh-CN" sz="2400" dirty="0" smtClean="0"/>
                  <a:t>c</a:t>
                </a:r>
              </a:p>
              <a:p>
                <a:endParaRPr lang="en-US" altLang="zh-CN" sz="2400" dirty="0" smtClean="0"/>
              </a:p>
              <a:p>
                <a:endParaRPr lang="en-US" altLang="zh-CN" sz="2400" dirty="0"/>
              </a:p>
              <a:p>
                <a:r>
                  <a:rPr lang="en-US" altLang="zh-CN" sz="2400" dirty="0"/>
                  <a:t>Channel rate given </a:t>
                </a:r>
                <a:r>
                  <a:rPr lang="en-US" altLang="zh-CN" sz="2400" dirty="0" smtClean="0"/>
                  <a:t>by</a:t>
                </a:r>
              </a:p>
              <a:p>
                <a:endParaRPr lang="en-US" altLang="zh-CN" sz="2400" dirty="0"/>
              </a:p>
              <a:p>
                <a14:m>
                  <m:oMath xmlns:m="http://schemas.openxmlformats.org/officeDocument/2006/math" xmlns="">
                    <m:sSubSup>
                      <m:sSubSupPr>
                        <m:ctrlPr>
                          <a:rPr lang="en-US" altLang="zh-CN" b="0" i="1" smtClean="0">
                            <a:latin typeface="Cambria Math"/>
                          </a:rPr>
                        </m:ctrlPr>
                      </m:sSubSup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𝑐</m:t>
                        </m:r>
                      </m:sup>
                    </m:sSubSup>
                    <m:r>
                      <a:rPr lang="en-US" altLang="zh-CN" b="0" i="1" smtClean="0">
                        <a:latin typeface="Cambria Math" panose="02040503050406030204" pitchFamily="18" charset="0"/>
                      </a:rPr>
                      <m:t>,</m:t>
                    </m:r>
                    <m:sSubSup>
                      <m:sSubSupPr>
                        <m:ctrlPr>
                          <a:rPr lang="en-US" altLang="zh-CN" b="0" i="1" smtClean="0">
                            <a:latin typeface="Cambria Math"/>
                          </a:rPr>
                        </m:ctrlPr>
                      </m:sSubSup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𝑗</m:t>
                        </m:r>
                      </m:sub>
                      <m:sup>
                        <m:r>
                          <a:rPr lang="en-US" altLang="zh-CN" b="0" i="1" smtClean="0">
                            <a:latin typeface="Cambria Math" panose="02040503050406030204" pitchFamily="18" charset="0"/>
                          </a:rPr>
                          <m:t>𝑐</m:t>
                        </m:r>
                      </m:sup>
                    </m:sSubSup>
                  </m:oMath>
                </a14:m>
                <a:r>
                  <a:rPr lang="en-US" altLang="zh-CN" dirty="0" smtClean="0"/>
                  <a:t> -- </a:t>
                </a:r>
                <a:r>
                  <a:rPr lang="en-US" altLang="zh-CN" dirty="0"/>
                  <a:t>the transmit power of the </a:t>
                </a:r>
                <a:r>
                  <a:rPr lang="en-US" altLang="zh-CN" dirty="0" smtClean="0"/>
                  <a:t>c-</a:t>
                </a:r>
                <a:r>
                  <a:rPr lang="en-US" altLang="zh-CN" dirty="0" err="1" smtClean="0"/>
                  <a:t>th</a:t>
                </a:r>
                <a:r>
                  <a:rPr lang="en-US" altLang="zh-CN" dirty="0"/>
                  <a:t>cellular UE and the </a:t>
                </a:r>
                <a:r>
                  <a:rPr lang="en-US" altLang="zh-CN" dirty="0" smtClean="0"/>
                  <a:t>j-</a:t>
                </a:r>
                <a:r>
                  <a:rPr lang="en-US" altLang="zh-CN" dirty="0" err="1" smtClean="0"/>
                  <a:t>th</a:t>
                </a:r>
                <a:r>
                  <a:rPr lang="en-US" altLang="zh-CN" dirty="0"/>
                  <a:t>D2D transmitter on channel </a:t>
                </a:r>
                <a:r>
                  <a:rPr lang="en-US" altLang="zh-CN" dirty="0" smtClean="0"/>
                  <a:t>c, respectively</a:t>
                </a:r>
                <a:endParaRPr lang="en-US" altLang="zh-CN" dirty="0"/>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𝑐𝑖</m:t>
                        </m:r>
                      </m:sub>
                    </m:sSub>
                  </m:oMath>
                </a14:m>
                <a:r>
                  <a:rPr lang="en-US" altLang="zh-CN" dirty="0"/>
                  <a:t>-- the channel gain between the </a:t>
                </a:r>
                <a:r>
                  <a:rPr lang="en-US" altLang="zh-CN" dirty="0" smtClean="0"/>
                  <a:t>c-</a:t>
                </a:r>
                <a:r>
                  <a:rPr lang="en-US" altLang="zh-CN" dirty="0" err="1" smtClean="0"/>
                  <a:t>th</a:t>
                </a:r>
                <a:r>
                  <a:rPr lang="en-US" altLang="zh-CN" dirty="0"/>
                  <a:t>cellular UE and </a:t>
                </a:r>
                <a:r>
                  <a:rPr lang="en-US" altLang="zh-CN" dirty="0" err="1" smtClean="0"/>
                  <a:t>i-th</a:t>
                </a:r>
                <a:r>
                  <a:rPr lang="en-US" altLang="zh-CN" dirty="0"/>
                  <a:t>D2D </a:t>
                </a:r>
                <a:r>
                  <a:rPr lang="en-US" altLang="zh-CN" dirty="0" smtClean="0"/>
                  <a:t>receiver</a:t>
                </a:r>
                <a:endParaRPr lang="en-US" altLang="zh-CN" dirty="0"/>
              </a:p>
              <a:p>
                <a14:m>
                  <m:oMath xmlns:m="http://schemas.openxmlformats.org/officeDocument/2006/math" xmlns="">
                    <m:sSub>
                      <m:sSubPr>
                        <m:ctrlPr>
                          <a:rPr lang="en-US" altLang="zh-CN" b="0" i="1" dirty="0" smtClean="0">
                            <a:latin typeface="Cambria Math"/>
                          </a:rPr>
                        </m:ctrlPr>
                      </m:sSubPr>
                      <m:e>
                        <m:r>
                          <a:rPr lang="en-US" altLang="zh-CN" i="1" dirty="0" smtClean="0">
                            <a:latin typeface="Cambria Math" panose="02040503050406030204" pitchFamily="18" charset="0"/>
                          </a:rPr>
                          <m:t>𝑔</m:t>
                        </m:r>
                      </m:e>
                      <m:sub>
                        <m:r>
                          <a:rPr lang="en-US" altLang="zh-CN" b="0" i="1" dirty="0" smtClean="0">
                            <a:latin typeface="Cambria Math" panose="02040503050406030204" pitchFamily="18" charset="0"/>
                          </a:rPr>
                          <m:t>𝑗𝑖</m:t>
                        </m:r>
                      </m:sub>
                    </m:sSub>
                    <m:r>
                      <a:rPr lang="en-US" altLang="zh-CN" i="1" dirty="0">
                        <a:latin typeface="Cambria Math" panose="02040503050406030204" pitchFamily="18" charset="0"/>
                      </a:rPr>
                      <m:t> </m:t>
                    </m:r>
                  </m:oMath>
                </a14:m>
                <a:r>
                  <a:rPr lang="en-US" altLang="zh-CN" dirty="0"/>
                  <a:t>-- the channel gain between the </a:t>
                </a:r>
                <a:r>
                  <a:rPr lang="en-US" altLang="zh-CN" dirty="0" smtClean="0"/>
                  <a:t>j-</a:t>
                </a:r>
                <a:r>
                  <a:rPr lang="en-US" altLang="zh-CN" dirty="0" err="1" smtClean="0"/>
                  <a:t>th</a:t>
                </a:r>
                <a:r>
                  <a:rPr lang="en-US" altLang="zh-CN" dirty="0"/>
                  <a:t>D2D transmitter and the </a:t>
                </a:r>
                <a:r>
                  <a:rPr lang="en-US" altLang="zh-CN" dirty="0" err="1" smtClean="0"/>
                  <a:t>i-th</a:t>
                </a:r>
                <a:r>
                  <a:rPr lang="en-US" altLang="zh-CN" dirty="0"/>
                  <a:t>D2D </a:t>
                </a:r>
                <a:r>
                  <a:rPr lang="en-US" altLang="zh-CN" dirty="0" smtClean="0"/>
                  <a:t>receiver</a:t>
                </a:r>
                <a:endParaRPr lang="en-US" altLang="zh-CN" dirty="0"/>
              </a:p>
              <a:p>
                <a14:m>
                  <m:oMath xmlns:m="http://schemas.openxmlformats.org/officeDocument/2006/math" xmlns="">
                    <m:sSub>
                      <m:sSubPr>
                        <m:ctrlPr>
                          <a:rPr lang="en-US" altLang="zh-CN" b="0" i="1" dirty="0" smtClean="0">
                            <a:latin typeface="Cambria Math"/>
                          </a:rPr>
                        </m:ctrlPr>
                      </m:sSubPr>
                      <m:e>
                        <m:r>
                          <a:rPr lang="en-US" altLang="zh-CN" i="1" dirty="0" smtClean="0">
                            <a:latin typeface="Cambria Math" panose="02040503050406030204" pitchFamily="18" charset="0"/>
                          </a:rPr>
                          <m:t>𝑁</m:t>
                        </m:r>
                      </m:e>
                      <m:sub>
                        <m:r>
                          <a:rPr lang="en-US" altLang="zh-CN" b="0" i="1" dirty="0" smtClean="0">
                            <a:latin typeface="Cambria Math" panose="02040503050406030204" pitchFamily="18" charset="0"/>
                          </a:rPr>
                          <m:t>0</m:t>
                        </m:r>
                      </m:sub>
                    </m:sSub>
                  </m:oMath>
                </a14:m>
                <a:r>
                  <a:rPr lang="en-US" altLang="zh-CN" dirty="0"/>
                  <a:t>- noise power</a:t>
                </a:r>
                <a:endParaRPr lang="en-US" altLang="zh-CN" dirty="0" smtClean="0"/>
              </a:p>
              <a:p>
                <a:endParaRPr lang="zh-CN" altLang="en-US" sz="2400"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4"/>
                <a:stretch>
                  <a:fillRect l="-2041" t="-1978" r="-1093"/>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2188763623"/>
              </p:ext>
            </p:extLst>
          </p:nvPr>
        </p:nvGraphicFramePr>
        <p:xfrm>
          <a:off x="2867025" y="1700808"/>
          <a:ext cx="3257550" cy="666750"/>
        </p:xfrm>
        <a:graphic>
          <a:graphicData uri="http://schemas.openxmlformats.org/presentationml/2006/ole">
            <p:oleObj spid="_x0000_s788525" name="Formula" r:id="rId5" imgW="1643592" imgH="337608"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1388711718"/>
              </p:ext>
            </p:extLst>
          </p:nvPr>
        </p:nvGraphicFramePr>
        <p:xfrm>
          <a:off x="3567113" y="3068960"/>
          <a:ext cx="1858962" cy="317500"/>
        </p:xfrm>
        <a:graphic>
          <a:graphicData uri="http://schemas.openxmlformats.org/presentationml/2006/ole">
            <p:oleObj spid="_x0000_s788526" name="Formula" r:id="rId6" imgW="938742" imgH="159808" progId="">
              <p:embed/>
            </p:oleObj>
          </a:graphicData>
        </a:graphic>
      </p:graphicFrame>
      <p:sp>
        <p:nvSpPr>
          <p:cNvPr id="7" name="标题 1"/>
          <p:cNvSpPr>
            <a:spLocks noGrp="1"/>
          </p:cNvSpPr>
          <p:nvPr>
            <p:ph type="title"/>
          </p:nvPr>
        </p:nvSpPr>
        <p:spPr>
          <a:xfrm>
            <a:off x="392113" y="423515"/>
            <a:ext cx="8359775" cy="557213"/>
          </a:xfrm>
        </p:spPr>
        <p:txBody>
          <a:bodyPr/>
          <a:lstStyle/>
          <a:p>
            <a:pPr algn="ctr"/>
            <a:r>
              <a:rPr lang="en-US" altLang="zh-CN" sz="3200" dirty="0" smtClean="0">
                <a:solidFill>
                  <a:srgbClr val="0070C0"/>
                </a:solidFill>
              </a:rPr>
              <a:t>System Model</a:t>
            </a:r>
            <a:endParaRPr lang="zh-CN" altLang="en-US" sz="3200" dirty="0">
              <a:solidFill>
                <a:srgbClr val="0070C0"/>
              </a:solidFill>
            </a:endParaRPr>
          </a:p>
        </p:txBody>
      </p:sp>
    </p:spTree>
    <p:extLst>
      <p:ext uri="{BB962C8B-B14F-4D97-AF65-F5344CB8AC3E}">
        <p14:creationId xmlns="" xmlns:p14="http://schemas.microsoft.com/office/powerpoint/2010/main" val="14836346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a:t>Problem </a:t>
            </a:r>
            <a:r>
              <a:rPr lang="en-US" altLang="zh-CN" sz="3200" dirty="0" smtClean="0"/>
              <a:t>Formulation</a:t>
            </a:r>
            <a:endParaRPr lang="zh-CN" altLang="en-US" sz="3200"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The energy consumption of D2D users includes two parts,</a:t>
                </a:r>
              </a:p>
              <a:p>
                <a:pPr lvl="1"/>
                <a:r>
                  <a:rPr lang="en-US" altLang="zh-CN" dirty="0" smtClean="0"/>
                  <a:t>the </a:t>
                </a:r>
                <a:r>
                  <a:rPr lang="en-US" altLang="zh-CN" dirty="0"/>
                  <a:t>transmission energy</a:t>
                </a:r>
              </a:p>
              <a:p>
                <a:pPr lvl="1"/>
                <a:r>
                  <a:rPr lang="en-US" altLang="zh-CN" dirty="0" smtClean="0"/>
                  <a:t>circuit energy Pc: energy consumed by all the circuit blocks along the </a:t>
                </a:r>
                <a:r>
                  <a:rPr lang="en-US" altLang="zh-CN" dirty="0"/>
                  <a:t>signal path. We assume all D2D UEs have the same </a:t>
                </a:r>
                <a:r>
                  <a:rPr lang="en-US" altLang="zh-CN" dirty="0" smtClean="0"/>
                  <a:t>constant circuit </a:t>
                </a:r>
                <a:r>
                  <a:rPr lang="en-US" altLang="zh-CN" dirty="0"/>
                  <a:t>power consumption.</a:t>
                </a:r>
              </a:p>
              <a:p>
                <a:r>
                  <a:rPr lang="en-US" altLang="zh-CN" dirty="0"/>
                  <a:t>The total power consumption of the </a:t>
                </a:r>
                <a:r>
                  <a:rPr lang="en-US" altLang="zh-CN" dirty="0" err="1" smtClean="0"/>
                  <a:t>i-th</a:t>
                </a:r>
                <a:r>
                  <a:rPr lang="en-US" altLang="zh-CN" dirty="0"/>
                  <a:t>D2D transmitter </a:t>
                </a:r>
                <a:r>
                  <a:rPr lang="en-US" altLang="zh-CN" dirty="0" smtClean="0"/>
                  <a:t>is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nary>
                      <m:naryPr>
                        <m:chr m:val="∑"/>
                        <m:supHide m:val="on"/>
                        <m:ctrlPr>
                          <a:rPr lang="en-US" altLang="zh-CN" b="0" i="1" smtClean="0">
                            <a:latin typeface="Cambria Math"/>
                          </a:rPr>
                        </m:ctrlPr>
                      </m:naryPr>
                      <m:sub>
                        <m:r>
                          <a:rPr lang="en-US" altLang="zh-CN" b="0" i="1" smtClean="0">
                            <a:latin typeface="Cambria Math" panose="02040503050406030204" pitchFamily="18" charset="0"/>
                          </a:rPr>
                          <m:t>𝑐</m:t>
                        </m:r>
                      </m:sub>
                      <m:sup/>
                      <m:e>
                        <m:sSubSup>
                          <m:sSubSupPr>
                            <m:ctrlPr>
                              <a:rPr lang="en-US" altLang="zh-CN" b="0" i="1" smtClean="0">
                                <a:latin typeface="Cambria Math"/>
                              </a:rPr>
                            </m:ctrlPr>
                          </m:sSubSup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𝑐</m:t>
                            </m:r>
                          </m:sup>
                        </m:sSubSup>
                      </m:e>
                    </m:nary>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𝑐</m:t>
                        </m:r>
                      </m:sub>
                    </m:sSub>
                  </m:oMath>
                </a14:m>
                <a:endParaRPr lang="en-US" altLang="zh-CN" dirty="0" smtClean="0"/>
              </a:p>
              <a:p>
                <a:r>
                  <a:rPr lang="en-US" altLang="zh-CN" dirty="0"/>
                  <a:t>According to </a:t>
                </a:r>
                <a:r>
                  <a:rPr lang="en-US" altLang="zh-CN" dirty="0" err="1"/>
                  <a:t>Peukert’s</a:t>
                </a:r>
                <a:r>
                  <a:rPr lang="en-US" altLang="zh-CN" dirty="0"/>
                  <a:t> law, the battery lifetime L is </a:t>
                </a:r>
                <a:r>
                  <a:rPr lang="en-US" altLang="zh-CN" dirty="0" smtClean="0"/>
                  <a:t>approximately</a:t>
                </a:r>
              </a:p>
              <a:p>
                <a:endParaRPr lang="en-US" altLang="zh-CN" dirty="0"/>
              </a:p>
              <a:p>
                <a:endParaRPr lang="en-US" altLang="zh-CN" dirty="0" smtClean="0"/>
              </a:p>
              <a:p>
                <a:r>
                  <a:rPr lang="en-US" altLang="zh-CN" dirty="0"/>
                  <a:t>Q – battery capacity, I – discharge current, b – constant</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731" r="-1385"/>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3329265117"/>
              </p:ext>
            </p:extLst>
          </p:nvPr>
        </p:nvGraphicFramePr>
        <p:xfrm>
          <a:off x="4105275" y="4152056"/>
          <a:ext cx="782638" cy="573088"/>
        </p:xfrm>
        <a:graphic>
          <a:graphicData uri="http://schemas.openxmlformats.org/presentationml/2006/ole">
            <p:oleObj spid="_x0000_s789527" name="Formula" r:id="rId4" imgW="395359" imgH="288591" progId="">
              <p:embed/>
            </p:oleObj>
          </a:graphicData>
        </a:graphic>
      </p:graphicFrame>
    </p:spTree>
    <p:extLst>
      <p:ext uri="{BB962C8B-B14F-4D97-AF65-F5344CB8AC3E}">
        <p14:creationId xmlns="" xmlns:p14="http://schemas.microsoft.com/office/powerpoint/2010/main" val="295031009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a:t>Non-cooperative Game</a:t>
            </a:r>
            <a:endParaRPr lang="zh-CN" altLang="en-US" sz="3200" dirty="0"/>
          </a:p>
        </p:txBody>
      </p:sp>
      <p:sp>
        <p:nvSpPr>
          <p:cNvPr id="3" name="内容占位符 2"/>
          <p:cNvSpPr>
            <a:spLocks noGrp="1"/>
          </p:cNvSpPr>
          <p:nvPr>
            <p:ph idx="1"/>
          </p:nvPr>
        </p:nvSpPr>
        <p:spPr/>
        <p:txBody>
          <a:bodyPr/>
          <a:lstStyle/>
          <a:p>
            <a:r>
              <a:rPr lang="en-US" altLang="zh-CN" sz="2400" dirty="0"/>
              <a:t>Consider D2D transmitters as players.</a:t>
            </a:r>
          </a:p>
          <a:p>
            <a:r>
              <a:rPr lang="en-US" altLang="zh-CN" sz="2400" dirty="0" smtClean="0"/>
              <a:t>The </a:t>
            </a:r>
            <a:r>
              <a:rPr lang="en-US" altLang="zh-CN" sz="2400" dirty="0"/>
              <a:t>players are self-interested and each player wants to </a:t>
            </a:r>
            <a:r>
              <a:rPr lang="en-US" altLang="zh-CN" sz="2400" dirty="0" smtClean="0"/>
              <a:t>maximize its </a:t>
            </a:r>
            <a:r>
              <a:rPr lang="en-US" altLang="zh-CN" sz="2400" dirty="0"/>
              <a:t>own battery lifetime subject to a rate constraint R.</a:t>
            </a:r>
          </a:p>
          <a:p>
            <a:r>
              <a:rPr lang="en-US" altLang="zh-CN" sz="2400" dirty="0" smtClean="0"/>
              <a:t>The </a:t>
            </a:r>
            <a:r>
              <a:rPr lang="en-US" altLang="zh-CN" sz="2400" dirty="0"/>
              <a:t>best strategy for each player is to minimize its own </a:t>
            </a:r>
            <a:r>
              <a:rPr lang="en-US" altLang="zh-CN" sz="2400" dirty="0" smtClean="0"/>
              <a:t>transmit power </a:t>
            </a:r>
            <a:r>
              <a:rPr lang="en-US" altLang="zh-CN" sz="2400" dirty="0"/>
              <a:t>at any given time.</a:t>
            </a:r>
            <a:endParaRPr lang="zh-CN" altLang="en-US" sz="2400" dirty="0"/>
          </a:p>
        </p:txBody>
      </p:sp>
    </p:spTree>
    <p:extLst>
      <p:ext uri="{BB962C8B-B14F-4D97-AF65-F5344CB8AC3E}">
        <p14:creationId xmlns="" xmlns:p14="http://schemas.microsoft.com/office/powerpoint/2010/main" val="38717898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279499"/>
            <a:ext cx="8359775" cy="557213"/>
          </a:xfrm>
        </p:spPr>
        <p:txBody>
          <a:bodyPr/>
          <a:lstStyle/>
          <a:p>
            <a:pPr algn="ctr"/>
            <a:r>
              <a:rPr lang="en-US" altLang="zh-CN" sz="3200" dirty="0" smtClean="0"/>
              <a:t>Non-cooperative Game - Utility </a:t>
            </a:r>
            <a:r>
              <a:rPr lang="en-US" altLang="zh-CN" sz="3200" dirty="0"/>
              <a:t>Function</a:t>
            </a:r>
            <a:endParaRPr lang="zh-CN" altLang="en-US" sz="3200"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sz="2400" dirty="0" smtClean="0"/>
                  <a:t>Define </a:t>
                </a:r>
                <a:r>
                  <a:rPr lang="en-US" altLang="zh-CN" sz="2400" dirty="0"/>
                  <a:t>the power vector </a:t>
                </a:r>
                <a14:m>
                  <m:oMath xmlns:m="http://schemas.openxmlformats.org/officeDocument/2006/math" xmlns="">
                    <m:sSub>
                      <m:sSubPr>
                        <m:ctrlPr>
                          <a:rPr lang="en-US" altLang="zh-CN" sz="2400" b="0" i="1" dirty="0" smtClean="0">
                            <a:latin typeface="Cambria Math"/>
                          </a:rPr>
                        </m:ctrlPr>
                      </m:sSubPr>
                      <m:e>
                        <m:r>
                          <a:rPr lang="en-US" altLang="zh-CN" sz="2400" b="1" i="0" dirty="0" smtClean="0">
                            <a:latin typeface="Cambria Math" panose="02040503050406030204" pitchFamily="18" charset="0"/>
                          </a:rPr>
                          <m:t>𝐩</m:t>
                        </m:r>
                      </m:e>
                      <m:sub>
                        <m:r>
                          <a:rPr lang="en-US" altLang="zh-CN" sz="2400" b="0" i="1" dirty="0" smtClean="0">
                            <a:latin typeface="Cambria Math" panose="02040503050406030204" pitchFamily="18" charset="0"/>
                          </a:rPr>
                          <m:t>𝑖</m:t>
                        </m:r>
                      </m:sub>
                    </m:sSub>
                    <m:r>
                      <a:rPr lang="en-US" altLang="zh-CN" sz="2400" b="0" i="1" dirty="0" smtClean="0">
                        <a:latin typeface="Cambria Math" panose="02040503050406030204" pitchFamily="18" charset="0"/>
                      </a:rPr>
                      <m:t>=(</m:t>
                    </m:r>
                    <m:sSubSup>
                      <m:sSubSupPr>
                        <m:ctrlPr>
                          <a:rPr lang="en-US" altLang="zh-CN" sz="2400" b="0" i="1" dirty="0" smtClean="0">
                            <a:latin typeface="Cambria Math"/>
                          </a:rPr>
                        </m:ctrlPr>
                      </m:sSubSupPr>
                      <m:e>
                        <m:r>
                          <a:rPr lang="en-US" altLang="zh-CN" sz="2400" b="0" i="1" dirty="0" smtClean="0">
                            <a:latin typeface="Cambria Math" panose="02040503050406030204" pitchFamily="18" charset="0"/>
                          </a:rPr>
                          <m:t>𝑝</m:t>
                        </m:r>
                      </m:e>
                      <m:sub>
                        <m:r>
                          <a:rPr lang="en-US" altLang="zh-CN" sz="2400" b="0" i="1" dirty="0" smtClean="0">
                            <a:latin typeface="Cambria Math" panose="02040503050406030204" pitchFamily="18" charset="0"/>
                          </a:rPr>
                          <m:t>𝑖</m:t>
                        </m:r>
                      </m:sub>
                      <m:sup>
                        <m:r>
                          <a:rPr lang="en-US" altLang="zh-CN" sz="2400" b="0" i="1" dirty="0" smtClean="0">
                            <a:latin typeface="Cambria Math" panose="02040503050406030204" pitchFamily="18" charset="0"/>
                          </a:rPr>
                          <m:t>1</m:t>
                        </m:r>
                      </m:sup>
                    </m:sSubSup>
                    <m:r>
                      <a:rPr lang="en-US" altLang="zh-CN" sz="2400" b="0" i="1" dirty="0" smtClean="0">
                        <a:latin typeface="Cambria Math" panose="02040503050406030204" pitchFamily="18" charset="0"/>
                      </a:rPr>
                      <m:t>,</m:t>
                    </m:r>
                    <m:sSubSup>
                      <m:sSubSupPr>
                        <m:ctrlPr>
                          <a:rPr lang="en-US" altLang="zh-CN" sz="2400" b="0" i="1" dirty="0" smtClean="0">
                            <a:latin typeface="Cambria Math"/>
                          </a:rPr>
                        </m:ctrlPr>
                      </m:sSubSupPr>
                      <m:e>
                        <m:r>
                          <a:rPr lang="en-US" altLang="zh-CN" sz="2400" b="0" i="1" dirty="0" smtClean="0">
                            <a:latin typeface="Cambria Math" panose="02040503050406030204" pitchFamily="18" charset="0"/>
                          </a:rPr>
                          <m:t>𝑝</m:t>
                        </m:r>
                      </m:e>
                      <m:sub>
                        <m:r>
                          <a:rPr lang="en-US" altLang="zh-CN" sz="2400" b="0" i="1" dirty="0" smtClean="0">
                            <a:latin typeface="Cambria Math" panose="02040503050406030204" pitchFamily="18" charset="0"/>
                          </a:rPr>
                          <m:t>𝑖</m:t>
                        </m:r>
                      </m:sub>
                      <m:sup>
                        <m:r>
                          <a:rPr lang="en-US" altLang="zh-CN" sz="2400" b="0" i="1" dirty="0" smtClean="0">
                            <a:latin typeface="Cambria Math" panose="02040503050406030204" pitchFamily="18" charset="0"/>
                          </a:rPr>
                          <m:t>2</m:t>
                        </m:r>
                      </m:sup>
                    </m:sSubSup>
                    <m:r>
                      <a:rPr lang="en-US" altLang="zh-CN" sz="2400" b="0" i="1" dirty="0" smtClean="0">
                        <a:latin typeface="Cambria Math" panose="02040503050406030204" pitchFamily="18" charset="0"/>
                      </a:rPr>
                      <m:t>,…,</m:t>
                    </m:r>
                    <m:sSubSup>
                      <m:sSubSupPr>
                        <m:ctrlPr>
                          <a:rPr lang="en-US" altLang="zh-CN" sz="2400" b="0" i="1" dirty="0" smtClean="0">
                            <a:latin typeface="Cambria Math"/>
                          </a:rPr>
                        </m:ctrlPr>
                      </m:sSubSupPr>
                      <m:e>
                        <m:r>
                          <a:rPr lang="en-US" altLang="zh-CN" sz="2400" b="0" i="1" dirty="0" smtClean="0">
                            <a:latin typeface="Cambria Math" panose="02040503050406030204" pitchFamily="18" charset="0"/>
                          </a:rPr>
                          <m:t>𝑝</m:t>
                        </m:r>
                      </m:e>
                      <m:sub>
                        <m:r>
                          <a:rPr lang="en-US" altLang="zh-CN" sz="2400" b="0" i="1" dirty="0" smtClean="0">
                            <a:latin typeface="Cambria Math" panose="02040503050406030204" pitchFamily="18" charset="0"/>
                          </a:rPr>
                          <m:t>𝑖</m:t>
                        </m:r>
                      </m:sub>
                      <m:sup>
                        <m:r>
                          <a:rPr lang="en-US" altLang="zh-CN" sz="2400" b="0" i="1" dirty="0" smtClean="0">
                            <a:latin typeface="Cambria Math" panose="02040503050406030204" pitchFamily="18" charset="0"/>
                          </a:rPr>
                          <m:t>𝐶</m:t>
                        </m:r>
                      </m:sup>
                    </m:sSubSup>
                    <m:r>
                      <a:rPr lang="en-US" altLang="zh-CN" sz="2400" b="0" i="1" dirty="0" smtClean="0">
                        <a:latin typeface="Cambria Math" panose="02040503050406030204" pitchFamily="18" charset="0"/>
                      </a:rPr>
                      <m:t>)</m:t>
                    </m:r>
                  </m:oMath>
                </a14:m>
                <a:r>
                  <a:rPr lang="en-US" altLang="zh-CN" sz="2400" dirty="0" smtClean="0"/>
                  <a:t> as </a:t>
                </a:r>
                <a:r>
                  <a:rPr lang="en-US" altLang="zh-CN" sz="2400" dirty="0"/>
                  <a:t>the transmit </a:t>
                </a:r>
                <a:r>
                  <a:rPr lang="en-US" altLang="zh-CN" sz="2400" dirty="0" smtClean="0"/>
                  <a:t>power of </a:t>
                </a:r>
                <a:r>
                  <a:rPr lang="en-US" altLang="zh-CN" sz="2400" dirty="0"/>
                  <a:t>D2D transmitter </a:t>
                </a:r>
                <a:r>
                  <a:rPr lang="en-US" altLang="zh-CN" sz="2400" dirty="0" err="1"/>
                  <a:t>i</a:t>
                </a:r>
                <a:r>
                  <a:rPr lang="en-US" altLang="zh-CN" sz="2400" dirty="0"/>
                  <a:t> on each channel – the strategy of player </a:t>
                </a:r>
                <a:r>
                  <a:rPr lang="en-US" altLang="zh-CN" sz="2400" dirty="0" err="1"/>
                  <a:t>i</a:t>
                </a:r>
                <a:r>
                  <a:rPr lang="en-US" altLang="zh-CN" sz="2400" dirty="0"/>
                  <a:t>.</a:t>
                </a:r>
              </a:p>
              <a:p>
                <a:r>
                  <a:rPr lang="en-US" altLang="zh-CN" sz="2400" dirty="0" smtClean="0"/>
                  <a:t>Player </a:t>
                </a:r>
                <a:r>
                  <a:rPr lang="en-US" altLang="zh-CN" sz="2400" dirty="0"/>
                  <a:t>i’s utility </a:t>
                </a:r>
                <a:endParaRPr lang="en-US" altLang="zh-CN" sz="2400" dirty="0" smtClean="0"/>
              </a:p>
              <a:p>
                <a:endParaRPr lang="en-US" altLang="zh-CN" sz="2400" dirty="0"/>
              </a:p>
              <a:p>
                <a:endParaRPr lang="en-US" altLang="zh-CN" sz="2400" dirty="0" smtClean="0"/>
              </a:p>
              <a:p>
                <a14:m>
                  <m:oMath xmlns:m="http://schemas.openxmlformats.org/officeDocument/2006/math" xmlns="">
                    <m:sSub>
                      <m:sSubPr>
                        <m:ctrlPr>
                          <a:rPr lang="en-US" altLang="zh-CN" sz="2400" b="0" i="1" smtClean="0">
                            <a:latin typeface="Cambria Math"/>
                          </a:rPr>
                        </m:ctrlPr>
                      </m:sSubPr>
                      <m:e>
                        <m:r>
                          <a:rPr lang="en-US" altLang="zh-CN" sz="2400" b="1" i="0" smtClean="0">
                            <a:latin typeface="Cambria Math" panose="02040503050406030204" pitchFamily="18" charset="0"/>
                          </a:rPr>
                          <m:t>𝐩</m:t>
                        </m:r>
                      </m:e>
                      <m: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𝑖</m:t>
                        </m:r>
                      </m:sub>
                    </m:sSub>
                  </m:oMath>
                </a14:m>
                <a:r>
                  <a:rPr lang="en-US" altLang="zh-CN" sz="2400" dirty="0" smtClean="0"/>
                  <a:t> – </a:t>
                </a:r>
                <a:r>
                  <a:rPr lang="en-US" altLang="zh-CN" sz="2400" dirty="0"/>
                  <a:t>the strategy of other players</a:t>
                </a:r>
              </a:p>
              <a:p>
                <a:r>
                  <a:rPr lang="en-US" altLang="zh-CN" sz="2400" dirty="0" smtClean="0"/>
                  <a:t>By </a:t>
                </a:r>
                <a:r>
                  <a:rPr lang="en-US" altLang="zh-CN" sz="2400" dirty="0"/>
                  <a:t>taking proper strategy pi, each user wants to maximize </a:t>
                </a:r>
                <a:r>
                  <a:rPr lang="en-US" altLang="zh-CN" sz="2400" dirty="0" smtClean="0"/>
                  <a:t>its utility</a:t>
                </a:r>
                <a:r>
                  <a:rPr lang="en-US" altLang="zh-CN" sz="2400" dirty="0"/>
                  <a:t>.</a:t>
                </a:r>
                <a:endParaRPr lang="zh-CN" altLang="en-US" sz="2400"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2187" t="-1607" r="-875"/>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1731066775"/>
              </p:ext>
            </p:extLst>
          </p:nvPr>
        </p:nvGraphicFramePr>
        <p:xfrm>
          <a:off x="3303588" y="2957513"/>
          <a:ext cx="2384425" cy="790575"/>
        </p:xfrm>
        <a:graphic>
          <a:graphicData uri="http://schemas.openxmlformats.org/presentationml/2006/ole">
            <p:oleObj spid="_x0000_s790551" name="Formula" r:id="rId4" imgW="1203325" imgH="398992" progId="">
              <p:embed/>
            </p:oleObj>
          </a:graphicData>
        </a:graphic>
      </p:graphicFrame>
    </p:spTree>
    <p:extLst>
      <p:ext uri="{BB962C8B-B14F-4D97-AF65-F5344CB8AC3E}">
        <p14:creationId xmlns="" xmlns:p14="http://schemas.microsoft.com/office/powerpoint/2010/main" val="11967550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smtClean="0"/>
              <a:t>Non-cooperative Game - Best Response</a:t>
            </a:r>
            <a:endParaRPr lang="zh-CN" altLang="en-US" sz="3200"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We begin by characterizing the best response for any player </a:t>
                </a:r>
                <a:r>
                  <a:rPr lang="en-US" altLang="zh-CN" dirty="0" err="1"/>
                  <a:t>i</a:t>
                </a:r>
                <a:r>
                  <a:rPr lang="en-US" altLang="zh-CN" dirty="0" smtClean="0"/>
                  <a:t>.</a:t>
                </a:r>
              </a:p>
              <a:p>
                <a:pPr lvl="1"/>
                <a:r>
                  <a:rPr lang="en-US" altLang="zh-CN" dirty="0"/>
                  <a:t>Define </a:t>
                </a:r>
                <a14:m>
                  <m:oMath xmlns:m="http://schemas.openxmlformats.org/officeDocument/2006/math" xmlns="">
                    <m:sSup>
                      <m:sSupPr>
                        <m:ctrlPr>
                          <a:rPr lang="en-US" altLang="zh-CN" b="0"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func>
                      <m:funcPr>
                        <m:ctrlPr>
                          <a:rPr lang="en-US" altLang="zh-CN" b="0" i="1" smtClean="0">
                            <a:latin typeface="Cambria Math"/>
                          </a:rPr>
                        </m:ctrlPr>
                      </m:funcPr>
                      <m:fName>
                        <m:r>
                          <m:rPr>
                            <m:sty m:val="p"/>
                          </m:rPr>
                          <a:rPr lang="en-US" altLang="zh-CN" b="0" i="0" smtClean="0">
                            <a:latin typeface="Cambria Math" panose="02040503050406030204" pitchFamily="18" charset="0"/>
                          </a:rPr>
                          <m:t>max</m:t>
                        </m:r>
                      </m:fName>
                      <m:e>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,0)</m:t>
                        </m:r>
                      </m:e>
                    </m:func>
                  </m:oMath>
                </a14:m>
                <a:r>
                  <a:rPr lang="en-US" altLang="zh-CN" dirty="0" smtClean="0"/>
                  <a:t>, </a:t>
                </a:r>
                <a14:m>
                  <m:oMath xmlns:m="http://schemas.openxmlformats.org/officeDocument/2006/math" xmlns="">
                    <m:sSup>
                      <m:sSupPr>
                        <m:ctrlPr>
                          <a:rPr lang="en-US" altLang="zh-CN" b="0" i="1" dirty="0" smtClean="0">
                            <a:latin typeface="Cambria Math"/>
                          </a:rPr>
                        </m:ctrlPr>
                      </m:sSupPr>
                      <m:e>
                        <m:r>
                          <a:rPr lang="en-US" altLang="zh-CN" b="1" i="0" dirty="0" smtClean="0">
                            <a:latin typeface="Cambria Math" panose="02040503050406030204" pitchFamily="18" charset="0"/>
                          </a:rPr>
                          <m:t>𝐱</m:t>
                        </m:r>
                      </m:e>
                      <m:sup>
                        <m:r>
                          <a:rPr lang="en-US" altLang="zh-CN" b="0" i="0" dirty="0" smtClean="0">
                            <a:latin typeface="Cambria Math" panose="02040503050406030204" pitchFamily="18" charset="0"/>
                          </a:rPr>
                          <m:t>+</m:t>
                        </m:r>
                      </m:sup>
                    </m:sSup>
                    <m:r>
                      <a:rPr lang="en-US" altLang="zh-CN" b="0" i="1" dirty="0" smtClean="0">
                        <a:latin typeface="Cambria Math" panose="02040503050406030204" pitchFamily="18" charset="0"/>
                      </a:rPr>
                      <m:t>=(</m:t>
                    </m:r>
                    <m:sSubSup>
                      <m:sSubSupPr>
                        <m:ctrlPr>
                          <a:rPr lang="en-US" altLang="zh-CN" b="0" i="1" dirty="0" smtClean="0">
                            <a:latin typeface="Cambria Math"/>
                          </a:rPr>
                        </m:ctrlPr>
                      </m:sSubSup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1</m:t>
                        </m:r>
                      </m:sub>
                      <m:sup>
                        <m:r>
                          <a:rPr lang="en-US" altLang="zh-CN" b="0" i="1" dirty="0" smtClean="0">
                            <a:latin typeface="Cambria Math" panose="02040503050406030204" pitchFamily="18" charset="0"/>
                          </a:rPr>
                          <m:t>+</m:t>
                        </m:r>
                      </m:sup>
                    </m:sSubSup>
                    <m:r>
                      <a:rPr lang="en-US" altLang="zh-CN" b="0" i="1" dirty="0" smtClean="0">
                        <a:latin typeface="Cambria Math" panose="02040503050406030204" pitchFamily="18" charset="0"/>
                      </a:rPr>
                      <m:t>,</m:t>
                    </m:r>
                    <m:sSubSup>
                      <m:sSubSupPr>
                        <m:ctrlPr>
                          <a:rPr lang="en-US" altLang="zh-CN" b="0" i="1" dirty="0" smtClean="0">
                            <a:latin typeface="Cambria Math"/>
                          </a:rPr>
                        </m:ctrlPr>
                      </m:sSubSup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2</m:t>
                        </m:r>
                      </m:sub>
                      <m:sup>
                        <m:r>
                          <a:rPr lang="en-US" altLang="zh-CN" b="0" i="1" dirty="0" smtClean="0">
                            <a:latin typeface="Cambria Math" panose="02040503050406030204" pitchFamily="18" charset="0"/>
                          </a:rPr>
                          <m:t>+</m:t>
                        </m:r>
                      </m:sup>
                    </m:sSubSup>
                    <m:r>
                      <a:rPr lang="en-US" altLang="zh-CN" b="0" i="1" dirty="0" smtClean="0">
                        <a:latin typeface="Cambria Math" panose="02040503050406030204" pitchFamily="18" charset="0"/>
                      </a:rPr>
                      <m:t>,…,</m:t>
                    </m:r>
                    <m:sSubSup>
                      <m:sSubSupPr>
                        <m:ctrlPr>
                          <a:rPr lang="en-US" altLang="zh-CN" b="0" i="1" dirty="0" smtClean="0">
                            <a:latin typeface="Cambria Math"/>
                          </a:rPr>
                        </m:ctrlPr>
                      </m:sSubSup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𝑛</m:t>
                        </m:r>
                      </m:sub>
                      <m:sup>
                        <m:r>
                          <a:rPr lang="en-US" altLang="zh-CN" b="0" i="1" dirty="0" smtClean="0">
                            <a:latin typeface="Cambria Math" panose="02040503050406030204" pitchFamily="18" charset="0"/>
                          </a:rPr>
                          <m:t>+</m:t>
                        </m:r>
                      </m:sup>
                    </m:sSubSup>
                    <m:r>
                      <a:rPr lang="en-US" altLang="zh-CN" b="0" i="1" dirty="0" smtClean="0">
                        <a:latin typeface="Cambria Math" panose="02040503050406030204" pitchFamily="18" charset="0"/>
                      </a:rPr>
                      <m:t>) </m:t>
                    </m:r>
                  </m:oMath>
                </a14:m>
                <a:endParaRPr lang="en-US" altLang="zh-CN" dirty="0" smtClean="0"/>
              </a:p>
              <a:p>
                <a:pPr lvl="1"/>
                <a:r>
                  <a:rPr lang="en-US" altLang="zh-CN" dirty="0" smtClean="0"/>
                  <a:t>Define </a:t>
                </a:r>
                <a14:m>
                  <m:oMath xmlns:m="http://schemas.openxmlformats.org/officeDocument/2006/math" xmlns="">
                    <m:sSub>
                      <m:sSubPr>
                        <m:ctrlPr>
                          <a:rPr lang="en-US" altLang="zh-CN" b="0" i="1" smtClean="0">
                            <a:latin typeface="Cambria Math"/>
                          </a:rPr>
                        </m:ctrlPr>
                      </m:sSubPr>
                      <m:e>
                        <m:r>
                          <a:rPr lang="en-US" altLang="zh-CN" b="1" i="0" smtClean="0">
                            <a:latin typeface="Cambria Math" panose="02040503050406030204" pitchFamily="18" charset="0"/>
                          </a:rPr>
                          <m:t>𝐪</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Sup>
                      <m:sSubSupPr>
                        <m:ctrlPr>
                          <a:rPr lang="en-US" altLang="zh-CN" b="0" i="1" smtClean="0">
                            <a:latin typeface="Cambria Math"/>
                          </a:rPr>
                        </m:ctrlPr>
                      </m:sSubSup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𝑖𝑖</m:t>
                        </m:r>
                      </m:sub>
                      <m:sup>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sSub>
                      <m:sSubPr>
                        <m:ctrlPr>
                          <a:rPr lang="en-US" altLang="zh-CN" b="1" i="1" smtClean="0">
                            <a:latin typeface="Cambria Math"/>
                          </a:rPr>
                        </m:ctrlPr>
                      </m:sSubPr>
                      <m:e>
                        <m:r>
                          <a:rPr lang="en-US" altLang="zh-CN" b="1" i="0" smtClean="0">
                            <a:latin typeface="Cambria Math" panose="02040503050406030204" pitchFamily="18" charset="0"/>
                          </a:rPr>
                          <m:t>𝐩</m:t>
                        </m:r>
                      </m:e>
                      <m:sub>
                        <m:r>
                          <a:rPr lang="en-US" altLang="zh-CN" b="0" i="0" smtClean="0">
                            <a:latin typeface="Cambria Math" panose="02040503050406030204" pitchFamily="18" charset="0"/>
                          </a:rPr>
                          <m:t>0</m:t>
                        </m:r>
                      </m:sub>
                    </m:sSub>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𝑐𝑖</m:t>
                        </m:r>
                      </m:sub>
                    </m:sSub>
                    <m:r>
                      <a:rPr lang="en-US" altLang="zh-CN" b="0" i="1" smtClean="0">
                        <a:latin typeface="Cambria Math" panose="02040503050406030204" pitchFamily="18" charset="0"/>
                      </a:rPr>
                      <m:t>+</m:t>
                    </m:r>
                    <m:nary>
                      <m:naryPr>
                        <m:chr m:val="∑"/>
                        <m:supHide m:val="on"/>
                        <m:ctrlPr>
                          <a:rPr lang="en-US" altLang="zh-CN" b="0" i="1" smtClean="0">
                            <a:latin typeface="Cambria Math"/>
                          </a:rPr>
                        </m:ctrlPr>
                      </m:naryPr>
                      <m:sub>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sub>
                      <m:sup/>
                      <m:e>
                        <m:sSub>
                          <m:sSubPr>
                            <m:ctrlPr>
                              <a:rPr lang="en-US" altLang="zh-CN" b="0" i="1" smtClean="0">
                                <a:latin typeface="Cambria Math"/>
                              </a:rPr>
                            </m:ctrlPr>
                          </m:sSubPr>
                          <m:e>
                            <m:r>
                              <a:rPr lang="en-US" altLang="zh-CN" b="1" i="0" smtClean="0">
                                <a:latin typeface="Cambria Math" panose="02040503050406030204" pitchFamily="18" charset="0"/>
                              </a:rPr>
                              <m:t>𝐩</m:t>
                            </m:r>
                          </m:e>
                          <m:sub>
                            <m:r>
                              <a:rPr lang="en-US" altLang="zh-CN" b="0" i="1" smtClean="0">
                                <a:latin typeface="Cambria Math" panose="02040503050406030204" pitchFamily="18" charset="0"/>
                              </a:rPr>
                              <m:t>𝑗</m:t>
                            </m:r>
                          </m:sub>
                        </m:sSub>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𝑗𝑖</m:t>
                            </m:r>
                          </m:sub>
                        </m:sSub>
                      </m:e>
                    </m:nary>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oMath>
                </a14:m>
                <a:endParaRPr lang="en-US" altLang="zh-CN" dirty="0" smtClean="0"/>
              </a:p>
              <a:p>
                <a:pPr lvl="1"/>
                <a:r>
                  <a:rPr lang="en-US" altLang="zh-CN" dirty="0" smtClean="0"/>
                  <a:t>Assume </a:t>
                </a:r>
                <a14:m>
                  <m:oMath xmlns:m="http://schemas.openxmlformats.org/officeDocument/2006/math" xmlns="">
                    <m:sSubSup>
                      <m:sSubSupPr>
                        <m:ctrlPr>
                          <a:rPr lang="en-US" altLang="zh-CN" b="0" i="1" smtClean="0">
                            <a:latin typeface="Cambria Math"/>
                          </a:rPr>
                        </m:ctrlPr>
                      </m:sSubSup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sSubSup>
                      <m:sSubSupPr>
                        <m:ctrlPr>
                          <a:rPr lang="en-US" altLang="zh-CN" b="0" i="1" smtClean="0">
                            <a:latin typeface="Cambria Math"/>
                          </a:rPr>
                        </m:ctrlPr>
                      </m:sSubSup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2</m:t>
                        </m:r>
                      </m:sup>
                    </m:sSubSup>
                    <m:r>
                      <a:rPr lang="en-US" altLang="zh-CN" b="0" i="1" smtClean="0">
                        <a:latin typeface="Cambria Math" panose="02040503050406030204" pitchFamily="18" charset="0"/>
                      </a:rPr>
                      <m:t>≤…≤</m:t>
                    </m:r>
                    <m:sSubSup>
                      <m:sSubSupPr>
                        <m:ctrlPr>
                          <a:rPr lang="en-US" altLang="zh-CN" b="0" i="1" smtClean="0">
                            <a:latin typeface="Cambria Math"/>
                          </a:rPr>
                        </m:ctrlPr>
                      </m:sSubSup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𝐶</m:t>
                        </m:r>
                      </m:sup>
                    </m:sSubSup>
                  </m:oMath>
                </a14:m>
                <a:r>
                  <a:rPr lang="en-US" altLang="zh-CN" dirty="0" smtClean="0"/>
                  <a:t> (It </a:t>
                </a:r>
                <a:r>
                  <a:rPr lang="en-US" altLang="zh-CN" dirty="0"/>
                  <a:t>is obvious that </a:t>
                </a:r>
                <a14:m>
                  <m:oMath xmlns:m="http://schemas.openxmlformats.org/officeDocument/2006/math" xmlns="">
                    <m:sSubSup>
                      <m:sSubSupPr>
                        <m:ctrlPr>
                          <a:rPr lang="en-US" altLang="zh-CN" b="0" i="1" smtClean="0">
                            <a:latin typeface="Cambria Math"/>
                          </a:rPr>
                        </m:ctrlPr>
                      </m:sSubSup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𝑐</m:t>
                        </m:r>
                      </m:sup>
                    </m:sSubSup>
                    <m:r>
                      <a:rPr lang="en-US" altLang="zh-CN" b="0" i="1" smtClean="0">
                        <a:latin typeface="Cambria Math" panose="02040503050406030204" pitchFamily="18" charset="0"/>
                      </a:rPr>
                      <m:t>≥0,∀</m:t>
                    </m:r>
                    <m:r>
                      <a:rPr lang="en-US" altLang="zh-CN" b="0" i="1" smtClean="0">
                        <a:latin typeface="Cambria Math" panose="02040503050406030204" pitchFamily="18" charset="0"/>
                      </a:rPr>
                      <m:t>𝑐</m:t>
                    </m:r>
                  </m:oMath>
                </a14:m>
                <a:r>
                  <a:rPr lang="en-US" altLang="zh-CN" dirty="0" smtClean="0"/>
                  <a:t>)</a:t>
                </a:r>
              </a:p>
              <a:p>
                <a:r>
                  <a:rPr lang="en-US" altLang="zh-CN" dirty="0" smtClean="0">
                    <a:solidFill>
                      <a:srgbClr val="C00000"/>
                    </a:solidFill>
                  </a:rPr>
                  <a:t>Proposition 1</a:t>
                </a:r>
              </a:p>
              <a:p>
                <a:r>
                  <a:rPr lang="en-US" altLang="zh-CN" dirty="0"/>
                  <a:t>Given other players’ strategies, the best response of player </a:t>
                </a:r>
                <a:r>
                  <a:rPr lang="en-US" altLang="zh-CN" dirty="0" err="1"/>
                  <a:t>i</a:t>
                </a:r>
                <a:r>
                  <a:rPr lang="en-US" altLang="zh-CN" dirty="0"/>
                  <a:t>, i.e., </a:t>
                </a:r>
                <a:r>
                  <a:rPr lang="en-US" altLang="zh-CN" dirty="0" smtClean="0"/>
                  <a:t>the strategy </a:t>
                </a:r>
                <a:r>
                  <a:rPr lang="en-US" altLang="zh-CN" dirty="0"/>
                  <a:t>that maximizes its utility </a:t>
                </a:r>
                <a:r>
                  <a:rPr lang="en-US" altLang="zh-CN" dirty="0" smtClean="0"/>
                  <a:t>is</a:t>
                </a:r>
              </a:p>
              <a:p>
                <a:endParaRPr lang="en-US" altLang="zh-CN" dirty="0"/>
              </a:p>
              <a:p>
                <a:endParaRPr lang="en-US" altLang="zh-CN" dirty="0" smtClean="0"/>
              </a:p>
              <a:p>
                <a:endParaRPr lang="en-US" altLang="zh-CN" dirty="0"/>
              </a:p>
              <a:p>
                <a:r>
                  <a:rPr lang="en-US" altLang="zh-CN" dirty="0" smtClean="0"/>
                  <a:t>where </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731"/>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3462513778"/>
              </p:ext>
            </p:extLst>
          </p:nvPr>
        </p:nvGraphicFramePr>
        <p:xfrm>
          <a:off x="2858294" y="3933056"/>
          <a:ext cx="3427412" cy="1006475"/>
        </p:xfrm>
        <a:graphic>
          <a:graphicData uri="http://schemas.openxmlformats.org/presentationml/2006/ole">
            <p:oleObj spid="_x0000_s791595" name="Formula" r:id="rId4" imgW="1728258" imgH="506942"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2981356192"/>
              </p:ext>
            </p:extLst>
          </p:nvPr>
        </p:nvGraphicFramePr>
        <p:xfrm>
          <a:off x="1475656" y="5013176"/>
          <a:ext cx="4200525" cy="373062"/>
        </p:xfrm>
        <a:graphic>
          <a:graphicData uri="http://schemas.openxmlformats.org/presentationml/2006/ole">
            <p:oleObj spid="_x0000_s791596" name="Formula" r:id="rId5" imgW="2118783" imgH="189442" progId="">
              <p:embed/>
            </p:oleObj>
          </a:graphicData>
        </a:graphic>
      </p:graphicFrame>
    </p:spTree>
    <p:extLst>
      <p:ext uri="{BB962C8B-B14F-4D97-AF65-F5344CB8AC3E}">
        <p14:creationId xmlns="" xmlns:p14="http://schemas.microsoft.com/office/powerpoint/2010/main" val="85879935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a:t>Resource </a:t>
            </a:r>
            <a:r>
              <a:rPr lang="en-US" altLang="zh-CN" sz="3200" dirty="0" smtClean="0"/>
              <a:t>Allocation </a:t>
            </a:r>
            <a:r>
              <a:rPr lang="en-US" altLang="zh-CN" sz="3200" dirty="0"/>
              <a:t>Algorithm</a:t>
            </a:r>
            <a:endParaRPr lang="zh-CN" altLang="en-US" sz="3200" dirty="0"/>
          </a:p>
        </p:txBody>
      </p:sp>
      <p:sp>
        <p:nvSpPr>
          <p:cNvPr id="3" name="内容占位符 2"/>
          <p:cNvSpPr>
            <a:spLocks noGrp="1"/>
          </p:cNvSpPr>
          <p:nvPr>
            <p:ph idx="1"/>
          </p:nvPr>
        </p:nvSpPr>
        <p:spPr/>
        <p:txBody>
          <a:bodyPr/>
          <a:lstStyle/>
          <a:p>
            <a:r>
              <a:rPr lang="en-US" altLang="zh-CN" dirty="0"/>
              <a:t>The channels are auctioned one by one.</a:t>
            </a:r>
          </a:p>
          <a:p>
            <a:r>
              <a:rPr lang="en-US" altLang="zh-CN" dirty="0" smtClean="0"/>
              <a:t>Each </a:t>
            </a:r>
            <a:r>
              <a:rPr lang="en-US" altLang="zh-CN" dirty="0"/>
              <a:t>player calculates its best transmit power and </a:t>
            </a:r>
            <a:r>
              <a:rPr lang="en-US" altLang="zh-CN" dirty="0" smtClean="0"/>
              <a:t>corresponding utility</a:t>
            </a:r>
            <a:r>
              <a:rPr lang="en-US" altLang="zh-CN" dirty="0"/>
              <a:t>.</a:t>
            </a:r>
          </a:p>
          <a:p>
            <a:r>
              <a:rPr lang="en-US" altLang="zh-CN" dirty="0" smtClean="0"/>
              <a:t>The </a:t>
            </a:r>
            <a:r>
              <a:rPr lang="en-US" altLang="zh-CN" dirty="0"/>
              <a:t>player and channel (</a:t>
            </a:r>
            <a:r>
              <a:rPr lang="en-US" altLang="zh-CN" dirty="0" err="1"/>
              <a:t>i</a:t>
            </a:r>
            <a:r>
              <a:rPr lang="en-US" altLang="zh-CN" dirty="0"/>
              <a:t>∗,c∗) with the highest utility wins </a:t>
            </a:r>
            <a:r>
              <a:rPr lang="en-US" altLang="zh-CN" dirty="0" smtClean="0"/>
              <a:t>the auction</a:t>
            </a:r>
            <a:r>
              <a:rPr lang="en-US" altLang="zh-CN" dirty="0"/>
              <a:t>.</a:t>
            </a:r>
          </a:p>
          <a:p>
            <a:r>
              <a:rPr lang="en-US" altLang="zh-CN" dirty="0" smtClean="0"/>
              <a:t>The </a:t>
            </a:r>
            <a:r>
              <a:rPr lang="en-US" altLang="zh-CN" dirty="0"/>
              <a:t>cost of player </a:t>
            </a:r>
            <a:r>
              <a:rPr lang="en-US" altLang="zh-CN" dirty="0" err="1"/>
              <a:t>i</a:t>
            </a:r>
            <a:r>
              <a:rPr lang="en-US" altLang="zh-CN" dirty="0" smtClean="0"/>
              <a:t>∗ for </a:t>
            </a:r>
            <a:r>
              <a:rPr lang="en-US" altLang="zh-CN" dirty="0"/>
              <a:t>any resource and the cost of any player </a:t>
            </a:r>
            <a:r>
              <a:rPr lang="en-US" altLang="zh-CN" dirty="0" smtClean="0"/>
              <a:t>for channel </a:t>
            </a:r>
            <a:r>
              <a:rPr lang="en-US" altLang="zh-CN" dirty="0"/>
              <a:t>c</a:t>
            </a:r>
            <a:r>
              <a:rPr lang="en-US" altLang="zh-CN" dirty="0" smtClean="0"/>
              <a:t>∗ is </a:t>
            </a:r>
            <a:r>
              <a:rPr lang="en-US" altLang="zh-CN" dirty="0"/>
              <a:t>increased.</a:t>
            </a:r>
          </a:p>
          <a:p>
            <a:r>
              <a:rPr lang="en-US" altLang="zh-CN" dirty="0" smtClean="0"/>
              <a:t>If </a:t>
            </a:r>
            <a:r>
              <a:rPr lang="en-US" altLang="zh-CN" dirty="0"/>
              <a:t>multiple players share the same channel c, and a new </a:t>
            </a:r>
            <a:r>
              <a:rPr lang="en-US" altLang="zh-CN" dirty="0" smtClean="0"/>
              <a:t>player comes </a:t>
            </a:r>
            <a:r>
              <a:rPr lang="en-US" altLang="zh-CN" dirty="0"/>
              <a:t>in, the transmit power is adjusted by </a:t>
            </a:r>
            <a:r>
              <a:rPr lang="en-US" altLang="zh-CN" dirty="0" smtClean="0"/>
              <a:t>solving</a:t>
            </a:r>
          </a:p>
          <a:p>
            <a:endParaRPr lang="en-US" altLang="zh-CN" dirty="0"/>
          </a:p>
          <a:p>
            <a:endParaRPr lang="en-US" altLang="zh-CN" dirty="0" smtClean="0"/>
          </a:p>
          <a:p>
            <a:r>
              <a:rPr lang="en-US" altLang="zh-CN" dirty="0"/>
              <a:t>The auction repeated the above steps until all the players get </a:t>
            </a:r>
            <a:r>
              <a:rPr lang="en-US" altLang="zh-CN" dirty="0" smtClean="0"/>
              <a:t>at least </a:t>
            </a:r>
            <a:r>
              <a:rPr lang="en-US" altLang="zh-CN" dirty="0"/>
              <a:t>one channel.</a:t>
            </a:r>
            <a:endParaRPr lang="zh-CN" altLang="en-US" dirty="0"/>
          </a:p>
        </p:txBody>
      </p:sp>
      <p:graphicFrame>
        <p:nvGraphicFramePr>
          <p:cNvPr id="4" name="对象 3"/>
          <p:cNvGraphicFramePr>
            <a:graphicFrameLocks noChangeAspect="1"/>
          </p:cNvGraphicFramePr>
          <p:nvPr>
            <p:extLst>
              <p:ext uri="{D42A27DB-BD31-4B8C-83A1-F6EECF244321}">
                <p14:modId xmlns="" xmlns:p14="http://schemas.microsoft.com/office/powerpoint/2010/main" val="3431627263"/>
              </p:ext>
            </p:extLst>
          </p:nvPr>
        </p:nvGraphicFramePr>
        <p:xfrm>
          <a:off x="1427163" y="3774108"/>
          <a:ext cx="6137275" cy="735012"/>
        </p:xfrm>
        <a:graphic>
          <a:graphicData uri="http://schemas.openxmlformats.org/presentationml/2006/ole">
            <p:oleObj spid="_x0000_s792599" name="Formula" r:id="rId3" imgW="3095625" imgH="371475" progId="">
              <p:embed/>
            </p:oleObj>
          </a:graphicData>
        </a:graphic>
      </p:graphicFrame>
    </p:spTree>
    <p:extLst>
      <p:ext uri="{BB962C8B-B14F-4D97-AF65-F5344CB8AC3E}">
        <p14:creationId xmlns="" xmlns:p14="http://schemas.microsoft.com/office/powerpoint/2010/main" val="23711299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4" name="内容占位符 3"/>
          <p:cNvPicPr>
            <a:picLocks noGrp="1" noChangeAspect="1"/>
          </p:cNvPicPr>
          <p:nvPr>
            <p:ph idx="1"/>
          </p:nvPr>
        </p:nvPicPr>
        <p:blipFill>
          <a:blip r:embed="rId2" cstate="print"/>
          <a:stretch>
            <a:fillRect/>
          </a:stretch>
        </p:blipFill>
        <p:spPr>
          <a:xfrm>
            <a:off x="709613" y="1469231"/>
            <a:ext cx="7724775" cy="4419600"/>
          </a:xfrm>
          <a:prstGeom prst="rect">
            <a:avLst/>
          </a:prstGeom>
        </p:spPr>
      </p:pic>
    </p:spTree>
    <p:extLst>
      <p:ext uri="{BB962C8B-B14F-4D97-AF65-F5344CB8AC3E}">
        <p14:creationId xmlns="" xmlns:p14="http://schemas.microsoft.com/office/powerpoint/2010/main" val="183602996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0" y="908720"/>
            <a:ext cx="7324725" cy="4467225"/>
          </a:xfrm>
          <a:prstGeom prst="rect">
            <a:avLst/>
          </a:prstGeom>
        </p:spPr>
      </p:pic>
      <p:sp>
        <p:nvSpPr>
          <p:cNvPr id="6"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5" name="内容占位符 3"/>
          <p:cNvPicPr>
            <a:picLocks noChangeAspect="1"/>
          </p:cNvPicPr>
          <p:nvPr/>
        </p:nvPicPr>
        <p:blipFill>
          <a:blip r:embed="rId3" cstate="print"/>
          <a:stretch>
            <a:fillRect/>
          </a:stretch>
        </p:blipFill>
        <p:spPr bwMode="auto">
          <a:xfrm>
            <a:off x="2171700" y="2132856"/>
            <a:ext cx="6972300" cy="4486275"/>
          </a:xfrm>
          <a:prstGeom prst="rect">
            <a:avLst/>
          </a:prstGeom>
          <a:noFill/>
          <a:ln w="0">
            <a:noFill/>
            <a:miter lim="800000"/>
            <a:headEnd/>
            <a:tailEnd/>
          </a:ln>
        </p:spPr>
      </p:pic>
    </p:spTree>
    <p:extLst>
      <p:ext uri="{BB962C8B-B14F-4D97-AF65-F5344CB8AC3E}">
        <p14:creationId xmlns="" xmlns:p14="http://schemas.microsoft.com/office/powerpoint/2010/main" val="40011108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err="1" smtClean="0"/>
              <a:t>Stackelberg</a:t>
            </a:r>
            <a:r>
              <a:rPr lang="en-US" altLang="zh-CN" dirty="0" smtClean="0"/>
              <a:t>-type Game Preliminaries</a:t>
            </a:r>
            <a:endParaRPr lang="zh-CN" altLang="en-US" dirty="0"/>
          </a:p>
        </p:txBody>
      </p:sp>
      <p:sp>
        <p:nvSpPr>
          <p:cNvPr id="3" name="内容占位符 2"/>
          <p:cNvSpPr>
            <a:spLocks noGrp="1"/>
          </p:cNvSpPr>
          <p:nvPr>
            <p:ph idx="1"/>
          </p:nvPr>
        </p:nvSpPr>
        <p:spPr/>
        <p:txBody>
          <a:bodyPr/>
          <a:lstStyle/>
          <a:p>
            <a:r>
              <a:rPr lang="en-US" altLang="zh-CN" dirty="0" smtClean="0">
                <a:solidFill>
                  <a:srgbClr val="0070C0"/>
                </a:solidFill>
              </a:rPr>
              <a:t>Leader-follower game</a:t>
            </a:r>
          </a:p>
          <a:p>
            <a:pPr lvl="1"/>
            <a:r>
              <a:rPr lang="en-US" altLang="zh-CN" dirty="0" smtClean="0"/>
              <a:t>A hierarchical game with one leader and one/multiple followers.</a:t>
            </a:r>
          </a:p>
          <a:p>
            <a:pPr lvl="1"/>
            <a:r>
              <a:rPr lang="en-US" altLang="zh-CN" dirty="0" smtClean="0"/>
              <a:t>The leader acts first.</a:t>
            </a:r>
          </a:p>
          <a:p>
            <a:pPr lvl="1"/>
            <a:r>
              <a:rPr lang="en-US" altLang="zh-CN" dirty="0" smtClean="0"/>
              <a:t>The follower observes the leader’s behavior, and decides its own strategy</a:t>
            </a:r>
          </a:p>
          <a:p>
            <a:r>
              <a:rPr lang="en-US" altLang="zh-CN" dirty="0" smtClean="0">
                <a:solidFill>
                  <a:srgbClr val="0070C0"/>
                </a:solidFill>
              </a:rPr>
              <a:t>Solving </a:t>
            </a:r>
            <a:r>
              <a:rPr lang="en-US" altLang="zh-CN" dirty="0" err="1" smtClean="0">
                <a:solidFill>
                  <a:srgbClr val="0070C0"/>
                </a:solidFill>
              </a:rPr>
              <a:t>Stackelberg</a:t>
            </a:r>
            <a:r>
              <a:rPr lang="en-US" altLang="zh-CN" dirty="0" smtClean="0">
                <a:solidFill>
                  <a:srgbClr val="0070C0"/>
                </a:solidFill>
              </a:rPr>
              <a:t> game</a:t>
            </a:r>
          </a:p>
          <a:p>
            <a:pPr lvl="1"/>
            <a:r>
              <a:rPr lang="en-US" altLang="zh-CN" dirty="0" smtClean="0"/>
              <a:t>The </a:t>
            </a:r>
            <a:r>
              <a:rPr lang="en-US" altLang="zh-CN" dirty="0"/>
              <a:t>leader </a:t>
            </a:r>
            <a:r>
              <a:rPr lang="en-US" altLang="zh-CN" dirty="0" smtClean="0"/>
              <a:t>knows </a:t>
            </a:r>
            <a:r>
              <a:rPr lang="en-US" altLang="zh-CN" i="1" dirty="0"/>
              <a:t>ex ante </a:t>
            </a:r>
            <a:r>
              <a:rPr lang="en-US" altLang="zh-CN" dirty="0"/>
              <a:t>that the follower observes his action. </a:t>
            </a:r>
            <a:endParaRPr lang="en-US" altLang="zh-CN" dirty="0" smtClean="0"/>
          </a:p>
          <a:p>
            <a:pPr lvl="1"/>
            <a:r>
              <a:rPr lang="en-US" altLang="zh-CN" dirty="0" smtClean="0"/>
              <a:t>The </a:t>
            </a:r>
            <a:r>
              <a:rPr lang="en-US" altLang="zh-CN" dirty="0"/>
              <a:t>follower </a:t>
            </a:r>
            <a:r>
              <a:rPr lang="en-US" altLang="zh-CN" dirty="0" smtClean="0"/>
              <a:t>has </a:t>
            </a:r>
            <a:r>
              <a:rPr lang="en-US" altLang="zh-CN" dirty="0"/>
              <a:t>no means of committing to a future non-</a:t>
            </a:r>
            <a:r>
              <a:rPr lang="en-US" altLang="zh-CN" dirty="0" err="1"/>
              <a:t>Stackelberg</a:t>
            </a:r>
            <a:r>
              <a:rPr lang="en-US" altLang="zh-CN" dirty="0"/>
              <a:t> follower action and the leader </a:t>
            </a:r>
            <a:r>
              <a:rPr lang="en-US" altLang="zh-CN" dirty="0" smtClean="0"/>
              <a:t>knows </a:t>
            </a:r>
            <a:r>
              <a:rPr lang="en-US" altLang="zh-CN" dirty="0"/>
              <a:t>this</a:t>
            </a:r>
            <a:r>
              <a:rPr lang="en-US" altLang="zh-CN" dirty="0" smtClean="0"/>
              <a:t>.</a:t>
            </a:r>
          </a:p>
          <a:p>
            <a:pPr lvl="1"/>
            <a:r>
              <a:rPr lang="en-US" altLang="zh-CN" dirty="0" smtClean="0"/>
              <a:t>The game can be solved by backward induction.</a:t>
            </a:r>
            <a:endParaRPr lang="zh-CN" altLang="en-US" dirty="0"/>
          </a:p>
        </p:txBody>
      </p:sp>
    </p:spTree>
    <p:extLst>
      <p:ext uri="{BB962C8B-B14F-4D97-AF65-F5344CB8AC3E}">
        <p14:creationId xmlns="" xmlns:p14="http://schemas.microsoft.com/office/powerpoint/2010/main" val="8497338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9552" y="304800"/>
            <a:ext cx="8029575" cy="487363"/>
          </a:xfrm>
        </p:spPr>
        <p:txBody>
          <a:bodyPr>
            <a:noAutofit/>
          </a:bodyPr>
          <a:lstStyle/>
          <a:p>
            <a:pPr lvl="1" algn="ctr" eaLnBrk="1" hangingPunct="1">
              <a:defRPr/>
            </a:pPr>
            <a:r>
              <a:rPr lang="en-US" altLang="zh-CN" sz="3200" i="0" dirty="0" err="1" smtClean="0">
                <a:solidFill>
                  <a:srgbClr val="0070C0"/>
                </a:solidFill>
                <a:latin typeface="+mj-lt"/>
                <a:ea typeface="ＭＳ Ｐゴシック" pitchFamily="34" charset="-128"/>
              </a:rPr>
              <a:t>Stackelberg</a:t>
            </a:r>
            <a:r>
              <a:rPr lang="en-US" altLang="zh-CN" sz="3200" i="0" dirty="0" smtClean="0">
                <a:solidFill>
                  <a:srgbClr val="0070C0"/>
                </a:solidFill>
                <a:latin typeface="+mj-lt"/>
                <a:ea typeface="ＭＳ Ｐゴシック" pitchFamily="34" charset="-128"/>
              </a:rPr>
              <a:t>-type </a:t>
            </a:r>
            <a:r>
              <a:rPr lang="en-US" altLang="zh-CN" sz="3200" i="0" dirty="0">
                <a:solidFill>
                  <a:srgbClr val="0070C0"/>
                </a:solidFill>
                <a:latin typeface="+mj-lt"/>
                <a:ea typeface="ＭＳ Ｐゴシック" pitchFamily="34" charset="-128"/>
              </a:rPr>
              <a:t>Game </a:t>
            </a:r>
            <a:r>
              <a:rPr lang="en-US" altLang="zh-CN" sz="3200" i="0" dirty="0" smtClean="0">
                <a:solidFill>
                  <a:srgbClr val="0070C0"/>
                </a:solidFill>
                <a:latin typeface="+mj-lt"/>
                <a:ea typeface="ＭＳ Ｐゴシック" pitchFamily="34" charset="-128"/>
              </a:rPr>
              <a:t>Preliminaries</a:t>
            </a:r>
            <a:endParaRPr lang="en-US" altLang="zh-CN" sz="3200" i="0" dirty="0">
              <a:solidFill>
                <a:srgbClr val="0070C0"/>
              </a:solidFill>
              <a:latin typeface="+mj-lt"/>
              <a:ea typeface="ＭＳ Ｐゴシック" pitchFamily="34" charset="-128"/>
            </a:endParaRPr>
          </a:p>
        </p:txBody>
      </p:sp>
      <mc:AlternateContent xmlns:mc="http://schemas.openxmlformats.org/markup-compatibility/2006">
        <mc:Choice xmlns="" xmlns:a14="http://schemas.microsoft.com/office/drawing/2010/main" Requires="a14">
          <p:sp>
            <p:nvSpPr>
              <p:cNvPr id="4" name="Rectangle 3"/>
              <p:cNvSpPr>
                <a:spLocks noGrp="1" noChangeArrowheads="1"/>
              </p:cNvSpPr>
              <p:nvPr>
                <p:ph idx="1"/>
              </p:nvPr>
            </p:nvSpPr>
            <p:spPr>
              <a:xfrm>
                <a:off x="381000" y="1066800"/>
                <a:ext cx="8229600" cy="5486400"/>
              </a:xfrm>
            </p:spPr>
            <p:txBody>
              <a:bodyPr/>
              <a:lstStyle/>
              <a:p>
                <a:pPr>
                  <a:lnSpc>
                    <a:spcPct val="105000"/>
                  </a:lnSpc>
                </a:pPr>
                <a:r>
                  <a:rPr lang="en-US" altLang="zh-CN" b="1" dirty="0" smtClean="0">
                    <a:solidFill>
                      <a:srgbClr val="0070C0"/>
                    </a:solidFill>
                    <a:ea typeface="ＭＳ Ｐゴシック" pitchFamily="34" charset="-128"/>
                    <a:cs typeface="Times New Roman" pitchFamily="18" charset="0"/>
                  </a:rPr>
                  <a:t>Leader-Follower Strategy</a:t>
                </a:r>
              </a:p>
              <a:p>
                <a:pPr lvl="1" algn="just"/>
                <a:r>
                  <a:rPr lang="en-US" altLang="zh-CN" dirty="0" smtClean="0">
                    <a:ea typeface="ＭＳ Ｐゴシック" pitchFamily="34" charset="-128"/>
                    <a:cs typeface="Times New Roman" pitchFamily="18" charset="0"/>
                  </a:rPr>
                  <a:t>Given a two-person game, where Player 1 wants to minimize a cost function </a:t>
                </a:r>
                <a14:m>
                  <m:oMath xmlns:m="http://schemas.openxmlformats.org/officeDocument/2006/math" xmlns="">
                    <m:sSub>
                      <m:sSubPr>
                        <m:ctrlPr>
                          <a:rPr lang="zh-CN" altLang="en-US" i="1">
                            <a:latin typeface="Cambria Math"/>
                          </a:rPr>
                        </m:ctrlPr>
                      </m:sSubPr>
                      <m:e>
                        <m:r>
                          <a:rPr lang="zh-CN" altLang="en-US" i="1">
                            <a:latin typeface="Cambria Math"/>
                          </a:rPr>
                          <m:t>𝐽</m:t>
                        </m:r>
                      </m:e>
                      <m:sub>
                        <m:r>
                          <a:rPr lang="zh-CN" altLang="en-US">
                            <a:latin typeface="Cambria Math"/>
                          </a:rPr>
                          <m:t>1</m:t>
                        </m:r>
                      </m:sub>
                    </m:sSub>
                    <m:d>
                      <m:dPr>
                        <m:ctrlPr>
                          <a:rPr lang="zh-CN" altLang="en-US" i="1">
                            <a:latin typeface="Cambria Math"/>
                          </a:rPr>
                        </m:ctrlPr>
                      </m:dPr>
                      <m:e>
                        <m:sSub>
                          <m:sSubPr>
                            <m:ctrlPr>
                              <a:rPr lang="zh-CN" altLang="en-US" i="1">
                                <a:latin typeface="Cambria Math"/>
                              </a:rPr>
                            </m:ctrlPr>
                          </m:sSubPr>
                          <m:e>
                            <m:r>
                              <a:rPr lang="zh-CN" altLang="en-US" i="1">
                                <a:latin typeface="Cambria Math"/>
                              </a:rPr>
                              <m:t>𝑢</m:t>
                            </m:r>
                          </m:e>
                          <m:sub>
                            <m:r>
                              <a:rPr lang="zh-CN" altLang="en-US">
                                <a:latin typeface="Cambria Math"/>
                              </a:rPr>
                              <m:t>1</m:t>
                            </m:r>
                          </m:sub>
                        </m:sSub>
                        <m:r>
                          <a:rPr lang="zh-CN" altLang="en-US">
                            <a:latin typeface="Cambria Math"/>
                          </a:rPr>
                          <m:t>,</m:t>
                        </m:r>
                        <m:sSub>
                          <m:sSubPr>
                            <m:ctrlPr>
                              <a:rPr lang="zh-CN" altLang="en-US" i="1">
                                <a:latin typeface="Cambria Math"/>
                              </a:rPr>
                            </m:ctrlPr>
                          </m:sSubPr>
                          <m:e>
                            <m:r>
                              <a:rPr lang="zh-CN" altLang="en-US" i="1">
                                <a:latin typeface="Cambria Math"/>
                              </a:rPr>
                              <m:t>𝑢</m:t>
                            </m:r>
                          </m:e>
                          <m:sub>
                            <m:r>
                              <a:rPr lang="zh-CN" altLang="en-US">
                                <a:latin typeface="Cambria Math"/>
                              </a:rPr>
                              <m:t>2</m:t>
                            </m:r>
                          </m:sub>
                        </m:sSub>
                      </m:e>
                    </m:d>
                  </m:oMath>
                </a14:m>
                <a:r>
                  <a:rPr lang="en-US" altLang="zh-CN" dirty="0" smtClean="0">
                    <a:ea typeface="ＭＳ Ｐゴシック" pitchFamily="34" charset="-128"/>
                    <a:cs typeface="Times New Roman" pitchFamily="18" charset="0"/>
                  </a:rPr>
                  <a:t> and Player 2 wants to minimize a cost function </a:t>
                </a:r>
                <a14:m>
                  <m:oMath xmlns:m="http://schemas.openxmlformats.org/officeDocument/2006/math" xmlns="">
                    <m:sSub>
                      <m:sSubPr>
                        <m:ctrlPr>
                          <a:rPr lang="zh-CN" altLang="en-US" i="1">
                            <a:latin typeface="Cambria Math"/>
                          </a:rPr>
                        </m:ctrlPr>
                      </m:sSubPr>
                      <m:e>
                        <m:r>
                          <a:rPr lang="zh-CN" altLang="en-US" i="1">
                            <a:latin typeface="Cambria Math"/>
                          </a:rPr>
                          <m:t>𝐽</m:t>
                        </m:r>
                      </m:e>
                      <m:sub>
                        <m:r>
                          <a:rPr lang="en-US" altLang="zh-CN" b="0" i="0" smtClean="0">
                            <a:latin typeface="Cambria Math" panose="02040503050406030204" pitchFamily="18" charset="0"/>
                          </a:rPr>
                          <m:t>2</m:t>
                        </m:r>
                      </m:sub>
                    </m:sSub>
                    <m:d>
                      <m:dPr>
                        <m:ctrlPr>
                          <a:rPr lang="zh-CN" altLang="en-US" i="1">
                            <a:latin typeface="Cambria Math"/>
                          </a:rPr>
                        </m:ctrlPr>
                      </m:dPr>
                      <m:e>
                        <m:sSub>
                          <m:sSubPr>
                            <m:ctrlPr>
                              <a:rPr lang="zh-CN" altLang="en-US" i="1">
                                <a:latin typeface="Cambria Math"/>
                              </a:rPr>
                            </m:ctrlPr>
                          </m:sSubPr>
                          <m:e>
                            <m:r>
                              <a:rPr lang="zh-CN" altLang="en-US" i="1">
                                <a:latin typeface="Cambria Math"/>
                              </a:rPr>
                              <m:t>𝑢</m:t>
                            </m:r>
                          </m:e>
                          <m:sub>
                            <m:r>
                              <a:rPr lang="zh-CN" altLang="en-US">
                                <a:latin typeface="Cambria Math"/>
                              </a:rPr>
                              <m:t>1</m:t>
                            </m:r>
                          </m:sub>
                        </m:sSub>
                        <m:r>
                          <a:rPr lang="zh-CN" altLang="en-US">
                            <a:latin typeface="Cambria Math"/>
                          </a:rPr>
                          <m:t>,</m:t>
                        </m:r>
                        <m:sSub>
                          <m:sSubPr>
                            <m:ctrlPr>
                              <a:rPr lang="zh-CN" altLang="en-US" i="1">
                                <a:latin typeface="Cambria Math"/>
                              </a:rPr>
                            </m:ctrlPr>
                          </m:sSubPr>
                          <m:e>
                            <m:r>
                              <a:rPr lang="zh-CN" altLang="en-US" i="1">
                                <a:latin typeface="Cambria Math"/>
                              </a:rPr>
                              <m:t>𝑢</m:t>
                            </m:r>
                          </m:e>
                          <m:sub>
                            <m:r>
                              <a:rPr lang="zh-CN" altLang="en-US">
                                <a:latin typeface="Cambria Math"/>
                              </a:rPr>
                              <m:t>2</m:t>
                            </m:r>
                          </m:sub>
                        </m:sSub>
                      </m:e>
                    </m:d>
                  </m:oMath>
                </a14:m>
                <a:r>
                  <a:rPr lang="en-US" altLang="zh-CN" dirty="0" smtClean="0">
                    <a:ea typeface="ＭＳ Ｐゴシック" pitchFamily="34" charset="-128"/>
                    <a:cs typeface="Times New Roman" pitchFamily="18" charset="0"/>
                  </a:rPr>
                  <a:t> by choosing and from the strategies set.</a:t>
                </a:r>
              </a:p>
              <a:p>
                <a:pPr lvl="1" algn="just"/>
                <a:r>
                  <a:rPr lang="en-US" altLang="zh-CN" dirty="0" smtClean="0">
                    <a:ea typeface="ＭＳ Ｐゴシック" pitchFamily="34" charset="-128"/>
                    <a:cs typeface="Times New Roman" pitchFamily="18" charset="0"/>
                  </a:rPr>
                  <a:t>The strategy set </a:t>
                </a:r>
                <a14:m>
                  <m:oMath xmlns:m="http://schemas.openxmlformats.org/officeDocument/2006/math" xmlns="">
                    <m:sSub>
                      <m:sSubPr>
                        <m:ctrlPr>
                          <a:rPr lang="zh-CN" altLang="en-US" i="1">
                            <a:latin typeface="Cambria Math"/>
                          </a:rPr>
                        </m:ctrlPr>
                      </m:sSubPr>
                      <m:e>
                        <m:r>
                          <a:rPr lang="zh-CN" altLang="en-US" i="1">
                            <a:latin typeface="Cambria Math"/>
                          </a:rPr>
                          <m:t>𝐽</m:t>
                        </m:r>
                      </m:e>
                      <m:sub>
                        <m:r>
                          <a:rPr lang="zh-CN" altLang="en-US">
                            <a:latin typeface="Cambria Math"/>
                          </a:rPr>
                          <m:t>1</m:t>
                        </m:r>
                      </m:sub>
                    </m:sSub>
                    <m:d>
                      <m:dPr>
                        <m:ctrlPr>
                          <a:rPr lang="zh-CN" altLang="en-US" i="1">
                            <a:latin typeface="Cambria Math"/>
                          </a:rPr>
                        </m:ctrlPr>
                      </m:dPr>
                      <m:e>
                        <m:sSubSup>
                          <m:sSubSupPr>
                            <m:ctrlPr>
                              <a:rPr lang="en-US" altLang="zh-CN" b="0" i="1" smtClean="0">
                                <a:latin typeface="Cambria Math"/>
                              </a:rPr>
                            </m:ctrlPr>
                          </m:sSubSupPr>
                          <m:e>
                            <m:r>
                              <a:rPr lang="zh-CN" altLang="en-US" i="1">
                                <a:latin typeface="Cambria Math"/>
                              </a:rPr>
                              <m:t>𝑢</m:t>
                            </m:r>
                          </m:e>
                          <m:sub>
                            <m:r>
                              <a:rPr lang="zh-CN" altLang="en-US">
                                <a:latin typeface="Cambria Math"/>
                              </a:rPr>
                              <m:t>1</m:t>
                            </m:r>
                          </m:sub>
                          <m:sup>
                            <m:r>
                              <a:rPr lang="en-US" altLang="zh-CN" b="0" i="1" smtClean="0">
                                <a:latin typeface="Cambria Math" panose="02040503050406030204" pitchFamily="18" charset="0"/>
                              </a:rPr>
                              <m:t>∗</m:t>
                            </m:r>
                          </m:sup>
                        </m:sSubSup>
                        <m:r>
                          <a:rPr lang="zh-CN" altLang="en-US">
                            <a:latin typeface="Cambria Math"/>
                          </a:rPr>
                          <m:t>,</m:t>
                        </m:r>
                        <m:sSubSup>
                          <m:sSubSupPr>
                            <m:ctrlPr>
                              <a:rPr lang="en-US" altLang="zh-CN" b="0" i="1" smtClean="0">
                                <a:latin typeface="Cambria Math"/>
                              </a:rPr>
                            </m:ctrlPr>
                          </m:sSubSupPr>
                          <m:e>
                            <m:r>
                              <a:rPr lang="zh-CN" altLang="en-US" i="1">
                                <a:latin typeface="Cambria Math"/>
                              </a:rPr>
                              <m:t>𝑢</m:t>
                            </m:r>
                          </m:e>
                          <m:sub>
                            <m:r>
                              <a:rPr lang="zh-CN" altLang="en-US">
                                <a:latin typeface="Cambria Math"/>
                              </a:rPr>
                              <m:t>2</m:t>
                            </m:r>
                          </m:sub>
                          <m:sup>
                            <m:r>
                              <a:rPr lang="en-US" altLang="zh-CN" b="0" i="1" smtClean="0">
                                <a:latin typeface="Cambria Math" panose="02040503050406030204" pitchFamily="18" charset="0"/>
                              </a:rPr>
                              <m:t>∗</m:t>
                            </m:r>
                          </m:sup>
                        </m:sSubSup>
                      </m:e>
                    </m:d>
                  </m:oMath>
                </a14:m>
                <a:r>
                  <a:rPr lang="en-US" altLang="zh-CN" dirty="0" smtClean="0">
                    <a:ea typeface="ＭＳ Ｐゴシック" pitchFamily="34" charset="-128"/>
                    <a:cs typeface="Times New Roman" pitchFamily="18" charset="0"/>
                  </a:rPr>
                  <a:t> is called a Stackelberg strategy with Player 2 as the leader and Player 1 </a:t>
                </a:r>
                <a:r>
                  <a:rPr lang="en-US" altLang="zh-CN" dirty="0">
                    <a:ea typeface="ＭＳ Ｐゴシック" pitchFamily="34" charset="-128"/>
                    <a:cs typeface="Times New Roman" pitchFamily="18" charset="0"/>
                  </a:rPr>
                  <a:t>a</a:t>
                </a:r>
                <a:r>
                  <a:rPr lang="en-US" altLang="zh-CN" dirty="0" smtClean="0">
                    <a:ea typeface="ＭＳ Ｐゴシック" pitchFamily="34" charset="-128"/>
                    <a:cs typeface="Times New Roman" pitchFamily="18" charset="0"/>
                  </a:rPr>
                  <a:t>s the follower if for any </a:t>
                </a:r>
                <a14:m>
                  <m:oMath xmlns:m="http://schemas.openxmlformats.org/officeDocument/2006/math" xmlns="">
                    <m:sSub>
                      <m:sSubPr>
                        <m:ctrlPr>
                          <a:rPr lang="en-US" altLang="zh-CN" b="0" i="1" smtClean="0">
                            <a:latin typeface="Cambria Math"/>
                            <a:ea typeface="ＭＳ Ｐゴシック" pitchFamily="34" charset="-128"/>
                            <a:cs typeface="Times New Roman" pitchFamily="18" charset="0"/>
                          </a:rPr>
                        </m:ctrlPr>
                      </m:sSubPr>
                      <m:e>
                        <m:r>
                          <a:rPr lang="en-US" altLang="zh-CN" b="0" i="1" smtClean="0">
                            <a:latin typeface="Cambria Math" panose="02040503050406030204" pitchFamily="18" charset="0"/>
                            <a:ea typeface="ＭＳ Ｐゴシック" pitchFamily="34" charset="-128"/>
                            <a:cs typeface="Times New Roman" pitchFamily="18" charset="0"/>
                          </a:rPr>
                          <m:t>𝑢</m:t>
                        </m:r>
                      </m:e>
                      <m:sub>
                        <m:r>
                          <a:rPr lang="en-US" altLang="zh-CN" b="0" i="1" smtClean="0">
                            <a:latin typeface="Cambria Math" panose="02040503050406030204" pitchFamily="18" charset="0"/>
                            <a:ea typeface="ＭＳ Ｐゴシック" pitchFamily="34" charset="-128"/>
                            <a:cs typeface="Times New Roman" pitchFamily="18" charset="0"/>
                          </a:rPr>
                          <m:t>2</m:t>
                        </m:r>
                      </m:sub>
                    </m:sSub>
                  </m:oMath>
                </a14:m>
                <a:r>
                  <a:rPr lang="en-US" altLang="zh-CN" dirty="0" smtClean="0">
                    <a:ea typeface="ＭＳ Ｐゴシック" pitchFamily="34" charset="-128"/>
                    <a:cs typeface="Times New Roman" pitchFamily="18" charset="0"/>
                  </a:rPr>
                  <a:t> and </a:t>
                </a:r>
                <a14:m>
                  <m:oMath xmlns:m="http://schemas.openxmlformats.org/officeDocument/2006/math" xmlns="">
                    <m:sSub>
                      <m:sSubPr>
                        <m:ctrlPr>
                          <a:rPr lang="en-US" altLang="zh-CN" b="0" i="1" smtClean="0">
                            <a:latin typeface="Cambria Math"/>
                            <a:ea typeface="ＭＳ Ｐゴシック" pitchFamily="34" charset="-128"/>
                            <a:cs typeface="Times New Roman" pitchFamily="18" charset="0"/>
                          </a:rPr>
                        </m:ctrlPr>
                      </m:sSubPr>
                      <m:e>
                        <m:r>
                          <a:rPr lang="en-US" altLang="zh-CN" b="0" i="1" smtClean="0">
                            <a:latin typeface="Cambria Math" panose="02040503050406030204" pitchFamily="18" charset="0"/>
                            <a:ea typeface="ＭＳ Ｐゴシック" pitchFamily="34" charset="-128"/>
                            <a:cs typeface="Times New Roman" pitchFamily="18" charset="0"/>
                          </a:rPr>
                          <m:t>𝑢</m:t>
                        </m:r>
                      </m:e>
                      <m:sub>
                        <m:r>
                          <a:rPr lang="en-US" altLang="zh-CN" b="0" i="1" smtClean="0">
                            <a:latin typeface="Cambria Math" panose="02040503050406030204" pitchFamily="18" charset="0"/>
                            <a:ea typeface="ＭＳ Ｐゴシック" pitchFamily="34" charset="-128"/>
                            <a:cs typeface="Times New Roman" pitchFamily="18" charset="0"/>
                          </a:rPr>
                          <m:t>1</m:t>
                        </m:r>
                      </m:sub>
                    </m:sSub>
                  </m:oMath>
                </a14:m>
                <a:endParaRPr lang="en-US" altLang="zh-CN" dirty="0" smtClean="0">
                  <a:ea typeface="ＭＳ Ｐゴシック" pitchFamily="34" charset="-128"/>
                  <a:cs typeface="Times New Roman" pitchFamily="18" charset="0"/>
                </a:endParaRPr>
              </a:p>
              <a:p>
                <a:pPr lvl="1" algn="just">
                  <a:lnSpc>
                    <a:spcPct val="105000"/>
                  </a:lnSpc>
                </a:pPr>
                <a:endParaRPr lang="en-US" altLang="zh-CN" dirty="0">
                  <a:ea typeface="ＭＳ Ｐゴシック" pitchFamily="34" charset="-128"/>
                  <a:cs typeface="Times New Roman" pitchFamily="18" charset="0"/>
                </a:endParaRPr>
              </a:p>
              <a:p>
                <a:pPr lvl="1" algn="just">
                  <a:lnSpc>
                    <a:spcPct val="105000"/>
                  </a:lnSpc>
                </a:pPr>
                <a:endParaRPr lang="en-US" altLang="zh-CN" dirty="0" smtClean="0">
                  <a:ea typeface="ＭＳ Ｐゴシック" pitchFamily="34" charset="-128"/>
                  <a:cs typeface="Times New Roman" pitchFamily="18" charset="0"/>
                </a:endParaRPr>
              </a:p>
              <a:p>
                <a:pPr marL="457200" lvl="1" indent="0" algn="just">
                  <a:lnSpc>
                    <a:spcPct val="105000"/>
                  </a:lnSpc>
                  <a:buNone/>
                </a:pPr>
                <a:r>
                  <a:rPr lang="en-US" altLang="zh-CN" dirty="0" smtClean="0">
                    <a:ea typeface="ＭＳ Ｐゴシック" pitchFamily="34" charset="-128"/>
                    <a:cs typeface="Times New Roman" pitchFamily="18" charset="0"/>
                  </a:rPr>
                  <a:t>   where </a:t>
                </a:r>
              </a:p>
            </p:txBody>
          </p:sp>
        </mc:Choice>
        <mc:Fallback>
          <p:sp>
            <p:nvSpPr>
              <p:cNvPr id="4" name="Rectangle 3"/>
              <p:cNvSpPr>
                <a:spLocks noGrp="1" noRot="1" noChangeAspect="1" noMove="1" noResize="1" noEditPoints="1" noAdjustHandles="1" noChangeArrowheads="1" noChangeShapeType="1" noTextEdit="1"/>
              </p:cNvSpPr>
              <p:nvPr>
                <p:ph idx="1"/>
              </p:nvPr>
            </p:nvSpPr>
            <p:spPr>
              <a:xfrm>
                <a:off x="381000" y="1066800"/>
                <a:ext cx="8229600" cy="5486400"/>
              </a:xfrm>
              <a:blipFill rotWithShape="0">
                <a:blip r:embed="rId2"/>
                <a:stretch>
                  <a:fillRect l="-1778" t="-1556" r="-1852"/>
                </a:stretch>
              </a:blipFill>
            </p:spPr>
            <p:txBody>
              <a:bodyPr/>
              <a:lstStyle/>
              <a:p>
                <a:r>
                  <a:rPr lang="zh-CN" altLang="en-US">
                    <a:noFill/>
                  </a:rPr>
                  <a:t> </a:t>
                </a:r>
              </a:p>
            </p:txBody>
          </p:sp>
        </mc:Fallback>
      </mc:AlternateContent>
      <p:pic>
        <p:nvPicPr>
          <p:cNvPr id="14745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6644" y="4648199"/>
            <a:ext cx="5215508" cy="863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745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67000" y="3505200"/>
            <a:ext cx="4331855" cy="71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746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67059" y="5472926"/>
            <a:ext cx="1907309" cy="71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gn="ctr"/>
            <a:r>
              <a:rPr lang="en-US" altLang="zh-CN" dirty="0" smtClean="0">
                <a:ea typeface="黑体" pitchFamily="2" charset="-122"/>
              </a:rPr>
              <a:t>Definition and Benefits</a:t>
            </a:r>
            <a:endParaRPr lang="zh-CN" altLang="en-US" dirty="0"/>
          </a:p>
        </p:txBody>
      </p:sp>
      <p:sp>
        <p:nvSpPr>
          <p:cNvPr id="5" name="内容占位符 4"/>
          <p:cNvSpPr>
            <a:spLocks noGrp="1"/>
          </p:cNvSpPr>
          <p:nvPr>
            <p:ph idx="1"/>
          </p:nvPr>
        </p:nvSpPr>
        <p:spPr>
          <a:xfrm>
            <a:off x="392113" y="1143019"/>
            <a:ext cx="8359775" cy="4929187"/>
          </a:xfrm>
        </p:spPr>
        <p:txBody>
          <a:bodyPr/>
          <a:lstStyle/>
          <a:p>
            <a:r>
              <a:rPr lang="en-US" sz="2400" dirty="0" smtClean="0"/>
              <a:t>Definition of Device-to-Device (D2D) Communications</a:t>
            </a:r>
          </a:p>
          <a:p>
            <a:pPr lvl="1" algn="just"/>
            <a:r>
              <a:rPr lang="en-US" sz="2200" dirty="0" smtClean="0"/>
              <a:t>D2D communications commonly refer to the technologies that enable devices to communicate directly without an infrastructure of access points or base stations.</a:t>
            </a:r>
          </a:p>
          <a:p>
            <a:endParaRPr lang="zh-CN" altLang="en-US" dirty="0"/>
          </a:p>
        </p:txBody>
      </p:sp>
      <p:grpSp>
        <p:nvGrpSpPr>
          <p:cNvPr id="6" name="组合 313"/>
          <p:cNvGrpSpPr/>
          <p:nvPr/>
        </p:nvGrpSpPr>
        <p:grpSpPr>
          <a:xfrm>
            <a:off x="285720" y="2928934"/>
            <a:ext cx="4802738" cy="3284197"/>
            <a:chOff x="3933850" y="701977"/>
            <a:chExt cx="3573463" cy="2379663"/>
          </a:xfrm>
        </p:grpSpPr>
        <p:sp>
          <p:nvSpPr>
            <p:cNvPr id="7" name="Oval 3"/>
            <p:cNvSpPr>
              <a:spLocks noChangeArrowheads="1"/>
            </p:cNvSpPr>
            <p:nvPr/>
          </p:nvSpPr>
          <p:spPr bwMode="auto">
            <a:xfrm rot="643183">
              <a:off x="3965600" y="909940"/>
              <a:ext cx="1119188" cy="181451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8" name="Oval 2"/>
            <p:cNvSpPr>
              <a:spLocks noChangeArrowheads="1"/>
            </p:cNvSpPr>
            <p:nvPr/>
          </p:nvSpPr>
          <p:spPr bwMode="auto">
            <a:xfrm rot="359696">
              <a:off x="4940325" y="1479852"/>
              <a:ext cx="2566988" cy="1417638"/>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 name="Oval 48"/>
            <p:cNvSpPr>
              <a:spLocks noChangeArrowheads="1"/>
            </p:cNvSpPr>
            <p:nvPr/>
          </p:nvSpPr>
          <p:spPr bwMode="auto">
            <a:xfrm>
              <a:off x="3933850" y="1713215"/>
              <a:ext cx="3101975" cy="136842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10" name="Oval 4"/>
            <p:cNvSpPr>
              <a:spLocks noChangeArrowheads="1"/>
            </p:cNvSpPr>
            <p:nvPr/>
          </p:nvSpPr>
          <p:spPr bwMode="auto">
            <a:xfrm>
              <a:off x="4405337" y="1762427"/>
              <a:ext cx="2090738" cy="122237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11" name="Picture 6" descr="3GPhone.png"/>
            <p:cNvPicPr>
              <a:picLocks noChangeAspect="1"/>
            </p:cNvPicPr>
            <p:nvPr/>
          </p:nvPicPr>
          <p:blipFill>
            <a:blip r:embed="rId2" cstate="print"/>
            <a:srcRect/>
            <a:stretch>
              <a:fillRect/>
            </a:stretch>
          </p:blipFill>
          <p:spPr bwMode="auto">
            <a:xfrm>
              <a:off x="5153050" y="2200577"/>
              <a:ext cx="331788" cy="342900"/>
            </a:xfrm>
            <a:prstGeom prst="rect">
              <a:avLst/>
            </a:prstGeom>
            <a:noFill/>
            <a:ln w="9525">
              <a:noFill/>
              <a:miter lim="800000"/>
              <a:headEnd/>
              <a:tailEnd/>
            </a:ln>
          </p:spPr>
        </p:pic>
        <p:pic>
          <p:nvPicPr>
            <p:cNvPr id="12" name="Picture 6" descr="3GPhone.png"/>
            <p:cNvPicPr>
              <a:picLocks noChangeAspect="1"/>
            </p:cNvPicPr>
            <p:nvPr/>
          </p:nvPicPr>
          <p:blipFill>
            <a:blip r:embed="rId2" cstate="print"/>
            <a:srcRect/>
            <a:stretch>
              <a:fillRect/>
            </a:stretch>
          </p:blipFill>
          <p:spPr bwMode="auto">
            <a:xfrm>
              <a:off x="6097612" y="2202165"/>
              <a:ext cx="333375" cy="342900"/>
            </a:xfrm>
            <a:prstGeom prst="rect">
              <a:avLst/>
            </a:prstGeom>
            <a:noFill/>
            <a:ln w="9525">
              <a:noFill/>
              <a:miter lim="800000"/>
              <a:headEnd/>
              <a:tailEnd/>
            </a:ln>
          </p:spPr>
        </p:pic>
        <p:cxnSp>
          <p:nvCxnSpPr>
            <p:cNvPr id="13" name="AutoShape 26"/>
            <p:cNvCxnSpPr>
              <a:cxnSpLocks noChangeShapeType="1"/>
            </p:cNvCxnSpPr>
            <p:nvPr/>
          </p:nvCxnSpPr>
          <p:spPr bwMode="auto">
            <a:xfrm>
              <a:off x="5484837" y="2372027"/>
              <a:ext cx="612775" cy="1588"/>
            </a:xfrm>
            <a:prstGeom prst="straightConnector1">
              <a:avLst/>
            </a:prstGeom>
            <a:noFill/>
            <a:ln w="28575">
              <a:solidFill>
                <a:srgbClr val="FF0000"/>
              </a:solidFill>
              <a:prstDash val="sysDot"/>
              <a:round/>
              <a:headEnd type="triangle" w="med" len="med"/>
              <a:tailEnd type="triangle" w="med" len="med"/>
            </a:ln>
          </p:spPr>
        </p:cxnSp>
        <p:cxnSp>
          <p:nvCxnSpPr>
            <p:cNvPr id="14" name="AutoShape 28"/>
            <p:cNvCxnSpPr>
              <a:cxnSpLocks noChangeShapeType="1"/>
            </p:cNvCxnSpPr>
            <p:nvPr/>
          </p:nvCxnSpPr>
          <p:spPr bwMode="auto">
            <a:xfrm flipV="1">
              <a:off x="5319738" y="1794177"/>
              <a:ext cx="346075" cy="406400"/>
            </a:xfrm>
            <a:prstGeom prst="straightConnector1">
              <a:avLst/>
            </a:prstGeom>
            <a:noFill/>
            <a:ln w="28575">
              <a:solidFill>
                <a:srgbClr val="969696"/>
              </a:solidFill>
              <a:prstDash val="sysDot"/>
              <a:round/>
              <a:headEnd type="triangle" w="med" len="med"/>
              <a:tailEnd type="triangle" w="med" len="med"/>
            </a:ln>
          </p:spPr>
        </p:cxnSp>
        <p:cxnSp>
          <p:nvCxnSpPr>
            <p:cNvPr id="15" name="AutoShape 29"/>
            <p:cNvCxnSpPr>
              <a:cxnSpLocks noChangeShapeType="1"/>
            </p:cNvCxnSpPr>
            <p:nvPr/>
          </p:nvCxnSpPr>
          <p:spPr bwMode="auto">
            <a:xfrm flipH="1" flipV="1">
              <a:off x="5665812" y="1794177"/>
              <a:ext cx="598488" cy="407988"/>
            </a:xfrm>
            <a:prstGeom prst="straightConnector1">
              <a:avLst/>
            </a:prstGeom>
            <a:noFill/>
            <a:ln w="28575">
              <a:solidFill>
                <a:srgbClr val="969696"/>
              </a:solidFill>
              <a:prstDash val="sysDot"/>
              <a:round/>
              <a:headEnd type="triangle" w="med" len="med"/>
              <a:tailEnd type="triangle" w="med" len="med"/>
            </a:ln>
          </p:spPr>
        </p:cxnSp>
        <p:sp>
          <p:nvSpPr>
            <p:cNvPr id="16" name="Text Box 34"/>
            <p:cNvSpPr txBox="1">
              <a:spLocks noChangeArrowheads="1"/>
            </p:cNvSpPr>
            <p:nvPr/>
          </p:nvSpPr>
          <p:spPr bwMode="auto">
            <a:xfrm>
              <a:off x="4089426" y="1175052"/>
              <a:ext cx="539750"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pic>
          <p:nvPicPr>
            <p:cNvPr id="17" name="Picture 6" descr="3GPhone.png"/>
            <p:cNvPicPr>
              <a:picLocks noChangeAspect="1"/>
            </p:cNvPicPr>
            <p:nvPr/>
          </p:nvPicPr>
          <p:blipFill>
            <a:blip r:embed="rId2" cstate="print"/>
            <a:srcRect/>
            <a:stretch>
              <a:fillRect/>
            </a:stretch>
          </p:blipFill>
          <p:spPr bwMode="auto">
            <a:xfrm>
              <a:off x="4652987" y="1781477"/>
              <a:ext cx="331788" cy="341313"/>
            </a:xfrm>
            <a:prstGeom prst="rect">
              <a:avLst/>
            </a:prstGeom>
            <a:noFill/>
            <a:ln w="9525">
              <a:noFill/>
              <a:miter lim="800000"/>
              <a:headEnd/>
              <a:tailEnd/>
            </a:ln>
          </p:spPr>
        </p:pic>
        <p:cxnSp>
          <p:nvCxnSpPr>
            <p:cNvPr id="18" name="AutoShape 44"/>
            <p:cNvCxnSpPr>
              <a:cxnSpLocks noChangeShapeType="1"/>
              <a:stCxn id="16" idx="3"/>
            </p:cNvCxnSpPr>
            <p:nvPr/>
          </p:nvCxnSpPr>
          <p:spPr bwMode="auto">
            <a:xfrm>
              <a:off x="4629176" y="1313552"/>
              <a:ext cx="23812" cy="639376"/>
            </a:xfrm>
            <a:prstGeom prst="straightConnector1">
              <a:avLst/>
            </a:prstGeom>
            <a:noFill/>
            <a:ln w="28575">
              <a:solidFill>
                <a:srgbClr val="969696"/>
              </a:solidFill>
              <a:prstDash val="sysDot"/>
              <a:round/>
              <a:headEnd type="triangle" w="med" len="med"/>
              <a:tailEnd type="triangle" w="med" len="med"/>
            </a:ln>
          </p:spPr>
        </p:cxnSp>
        <p:cxnSp>
          <p:nvCxnSpPr>
            <p:cNvPr id="19" name="AutoShape 45"/>
            <p:cNvCxnSpPr>
              <a:cxnSpLocks noChangeShapeType="1"/>
            </p:cNvCxnSpPr>
            <p:nvPr/>
          </p:nvCxnSpPr>
          <p:spPr bwMode="auto">
            <a:xfrm flipH="1" flipV="1">
              <a:off x="5665812" y="1794177"/>
              <a:ext cx="1066800" cy="603250"/>
            </a:xfrm>
            <a:prstGeom prst="straightConnector1">
              <a:avLst/>
            </a:prstGeom>
            <a:noFill/>
            <a:ln w="28575">
              <a:solidFill>
                <a:srgbClr val="969696"/>
              </a:solidFill>
              <a:prstDash val="sysDot"/>
              <a:round/>
              <a:headEnd type="triangle" w="med" len="med"/>
              <a:tailEnd type="triangle" w="med" len="med"/>
            </a:ln>
          </p:spPr>
        </p:cxnSp>
        <p:cxnSp>
          <p:nvCxnSpPr>
            <p:cNvPr id="20" name="AutoShape 49"/>
            <p:cNvCxnSpPr>
              <a:cxnSpLocks noChangeShapeType="1"/>
            </p:cNvCxnSpPr>
            <p:nvPr/>
          </p:nvCxnSpPr>
          <p:spPr bwMode="auto">
            <a:xfrm>
              <a:off x="4819675" y="2122790"/>
              <a:ext cx="333375" cy="249238"/>
            </a:xfrm>
            <a:prstGeom prst="straightConnector1">
              <a:avLst/>
            </a:prstGeom>
            <a:noFill/>
            <a:ln w="28575">
              <a:solidFill>
                <a:srgbClr val="FF0000"/>
              </a:solidFill>
              <a:prstDash val="sysDot"/>
              <a:round/>
              <a:headEnd type="triangle" w="med" len="med"/>
              <a:tailEnd type="triangle" w="med" len="med"/>
            </a:ln>
          </p:spPr>
        </p:cxnSp>
        <p:cxnSp>
          <p:nvCxnSpPr>
            <p:cNvPr id="21" name="AutoShape 51"/>
            <p:cNvCxnSpPr>
              <a:cxnSpLocks noChangeShapeType="1"/>
            </p:cNvCxnSpPr>
            <p:nvPr/>
          </p:nvCxnSpPr>
          <p:spPr bwMode="auto">
            <a:xfrm>
              <a:off x="5484837" y="2372027"/>
              <a:ext cx="1081088" cy="195263"/>
            </a:xfrm>
            <a:prstGeom prst="straightConnector1">
              <a:avLst/>
            </a:prstGeom>
            <a:noFill/>
            <a:ln w="28575">
              <a:solidFill>
                <a:srgbClr val="FF0000"/>
              </a:solidFill>
              <a:prstDash val="sysDot"/>
              <a:round/>
              <a:headEnd type="triangle" w="med" len="med"/>
              <a:tailEnd type="triangle" w="med" len="med"/>
            </a:ln>
          </p:spPr>
        </p:cxnSp>
        <p:pic>
          <p:nvPicPr>
            <p:cNvPr id="22" name="Picture 59"/>
            <p:cNvPicPr>
              <a:picLocks noChangeAspect="1" noChangeArrowheads="1"/>
            </p:cNvPicPr>
            <p:nvPr/>
          </p:nvPicPr>
          <p:blipFill>
            <a:blip r:embed="rId3" cstate="print"/>
            <a:srcRect/>
            <a:stretch>
              <a:fillRect/>
            </a:stretch>
          </p:blipFill>
          <p:spPr bwMode="auto">
            <a:xfrm>
              <a:off x="4268812" y="2070402"/>
              <a:ext cx="382588" cy="407988"/>
            </a:xfrm>
            <a:prstGeom prst="rect">
              <a:avLst/>
            </a:prstGeom>
            <a:noFill/>
            <a:ln w="9525">
              <a:noFill/>
              <a:miter lim="800000"/>
              <a:headEnd/>
              <a:tailEnd/>
            </a:ln>
          </p:spPr>
        </p:pic>
        <p:pic>
          <p:nvPicPr>
            <p:cNvPr id="23" name="Picture 61"/>
            <p:cNvPicPr>
              <a:picLocks noChangeAspect="1" noChangeArrowheads="1"/>
            </p:cNvPicPr>
            <p:nvPr/>
          </p:nvPicPr>
          <p:blipFill>
            <a:blip r:embed="rId4" cstate="print"/>
            <a:srcRect/>
            <a:stretch>
              <a:fillRect/>
            </a:stretch>
          </p:blipFill>
          <p:spPr bwMode="auto">
            <a:xfrm>
              <a:off x="4989537" y="2502202"/>
              <a:ext cx="382588" cy="371475"/>
            </a:xfrm>
            <a:prstGeom prst="rect">
              <a:avLst/>
            </a:prstGeom>
            <a:noFill/>
            <a:ln w="9525">
              <a:noFill/>
              <a:miter lim="800000"/>
              <a:headEnd/>
              <a:tailEnd/>
            </a:ln>
          </p:spPr>
        </p:pic>
        <p:pic>
          <p:nvPicPr>
            <p:cNvPr id="24" name="图片 67" descr="http://www.quantum-wireless.com/store/media/catalog/product/cache/1/image/500x500/9df78eab33525d08d6e5fb8d27136e95/n/o/novatel-mifi-2200.png"/>
            <p:cNvPicPr>
              <a:picLocks noChangeAspect="1" noChangeArrowheads="1"/>
            </p:cNvPicPr>
            <p:nvPr/>
          </p:nvPicPr>
          <p:blipFill>
            <a:blip r:embed="rId5" cstate="print"/>
            <a:srcRect/>
            <a:stretch>
              <a:fillRect/>
            </a:stretch>
          </p:blipFill>
          <p:spPr bwMode="auto">
            <a:xfrm>
              <a:off x="6532587" y="2406952"/>
              <a:ext cx="561975" cy="407988"/>
            </a:xfrm>
            <a:prstGeom prst="rect">
              <a:avLst/>
            </a:prstGeom>
            <a:noFill/>
            <a:ln w="9525">
              <a:noFill/>
              <a:miter lim="800000"/>
              <a:headEnd/>
              <a:tailEnd/>
            </a:ln>
          </p:spPr>
        </p:pic>
        <p:pic>
          <p:nvPicPr>
            <p:cNvPr id="25" name="Picture 59"/>
            <p:cNvPicPr>
              <a:picLocks noChangeAspect="1" noChangeArrowheads="1"/>
            </p:cNvPicPr>
            <p:nvPr/>
          </p:nvPicPr>
          <p:blipFill>
            <a:blip r:embed="rId3" cstate="print"/>
            <a:srcRect/>
            <a:stretch>
              <a:fillRect/>
            </a:stretch>
          </p:blipFill>
          <p:spPr bwMode="auto">
            <a:xfrm flipH="1">
              <a:off x="5924575" y="2502202"/>
              <a:ext cx="382588" cy="434975"/>
            </a:xfrm>
            <a:prstGeom prst="rect">
              <a:avLst/>
            </a:prstGeom>
            <a:noFill/>
            <a:ln w="9525">
              <a:noFill/>
              <a:miter lim="800000"/>
              <a:headEnd/>
              <a:tailEnd/>
            </a:ln>
          </p:spPr>
        </p:pic>
        <p:pic>
          <p:nvPicPr>
            <p:cNvPr id="26" name="Picture 65"/>
            <p:cNvPicPr>
              <a:picLocks noChangeAspect="1" noChangeArrowheads="1"/>
            </p:cNvPicPr>
            <p:nvPr/>
          </p:nvPicPr>
          <p:blipFill>
            <a:blip r:embed="rId6" cstate="print"/>
            <a:srcRect/>
            <a:stretch>
              <a:fillRect/>
            </a:stretch>
          </p:blipFill>
          <p:spPr bwMode="auto">
            <a:xfrm>
              <a:off x="6700862" y="2383140"/>
              <a:ext cx="254000" cy="184150"/>
            </a:xfrm>
            <a:prstGeom prst="rect">
              <a:avLst/>
            </a:prstGeom>
            <a:noFill/>
            <a:ln w="9525">
              <a:noFill/>
              <a:miter lim="800000"/>
              <a:headEnd/>
              <a:tailEnd/>
            </a:ln>
          </p:spPr>
        </p:pic>
        <p:sp>
          <p:nvSpPr>
            <p:cNvPr id="27" name="Text Box 35"/>
            <p:cNvSpPr txBox="1">
              <a:spLocks noChangeArrowheads="1"/>
            </p:cNvSpPr>
            <p:nvPr/>
          </p:nvSpPr>
          <p:spPr bwMode="auto">
            <a:xfrm>
              <a:off x="5757887" y="1567165"/>
              <a:ext cx="539750" cy="2746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grpSp>
          <p:nvGrpSpPr>
            <p:cNvPr id="29" name="Group 188"/>
            <p:cNvGrpSpPr>
              <a:grpSpLocks noChangeAspect="1"/>
            </p:cNvGrpSpPr>
            <p:nvPr/>
          </p:nvGrpSpPr>
          <p:grpSpPr bwMode="auto">
            <a:xfrm>
              <a:off x="4484712" y="701977"/>
              <a:ext cx="211138" cy="674688"/>
              <a:chOff x="4850" y="1255"/>
              <a:chExt cx="303" cy="873"/>
            </a:xfrm>
          </p:grpSpPr>
          <p:grpSp>
            <p:nvGrpSpPr>
              <p:cNvPr id="108" name="Group 189"/>
              <p:cNvGrpSpPr>
                <a:grpSpLocks noChangeAspect="1"/>
              </p:cNvGrpSpPr>
              <p:nvPr/>
            </p:nvGrpSpPr>
            <p:grpSpPr bwMode="auto">
              <a:xfrm>
                <a:off x="4850" y="1255"/>
                <a:ext cx="303" cy="873"/>
                <a:chOff x="4850" y="1255"/>
                <a:chExt cx="303" cy="873"/>
              </a:xfrm>
            </p:grpSpPr>
            <p:sp>
              <p:nvSpPr>
                <p:cNvPr id="157"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58"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59"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60"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61" name="Group 194"/>
                <p:cNvGrpSpPr>
                  <a:grpSpLocks noChangeAspect="1"/>
                </p:cNvGrpSpPr>
                <p:nvPr/>
              </p:nvGrpSpPr>
              <p:grpSpPr bwMode="auto">
                <a:xfrm>
                  <a:off x="4850" y="1293"/>
                  <a:ext cx="48" cy="293"/>
                  <a:chOff x="4850" y="1293"/>
                  <a:chExt cx="48" cy="293"/>
                </a:xfrm>
              </p:grpSpPr>
              <p:sp>
                <p:nvSpPr>
                  <p:cNvPr id="179"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80"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62" name="Group 197"/>
                <p:cNvGrpSpPr>
                  <a:grpSpLocks noChangeAspect="1"/>
                </p:cNvGrpSpPr>
                <p:nvPr/>
              </p:nvGrpSpPr>
              <p:grpSpPr bwMode="auto">
                <a:xfrm>
                  <a:off x="5105" y="1295"/>
                  <a:ext cx="48" cy="293"/>
                  <a:chOff x="5105" y="1295"/>
                  <a:chExt cx="48" cy="293"/>
                </a:xfrm>
              </p:grpSpPr>
              <p:sp>
                <p:nvSpPr>
                  <p:cNvPr id="177"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6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65" name="Group 202"/>
                <p:cNvGrpSpPr>
                  <a:grpSpLocks noChangeAspect="1"/>
                </p:cNvGrpSpPr>
                <p:nvPr/>
              </p:nvGrpSpPr>
              <p:grpSpPr bwMode="auto">
                <a:xfrm>
                  <a:off x="4948" y="1255"/>
                  <a:ext cx="48" cy="293"/>
                  <a:chOff x="4948" y="1255"/>
                  <a:chExt cx="48" cy="293"/>
                </a:xfrm>
              </p:grpSpPr>
              <p:sp>
                <p:nvSpPr>
                  <p:cNvPr id="175"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6"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67"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68"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69"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0"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1"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2"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3"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4"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9"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10"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11"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1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3" name="Group 218"/>
              <p:cNvGrpSpPr>
                <a:grpSpLocks noChangeAspect="1"/>
              </p:cNvGrpSpPr>
              <p:nvPr/>
            </p:nvGrpSpPr>
            <p:grpSpPr bwMode="auto">
              <a:xfrm>
                <a:off x="4850" y="1293"/>
                <a:ext cx="48" cy="293"/>
                <a:chOff x="4850" y="1293"/>
                <a:chExt cx="48" cy="293"/>
              </a:xfrm>
            </p:grpSpPr>
            <p:sp>
              <p:nvSpPr>
                <p:cNvPr id="155"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6"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14" name="Group 221"/>
              <p:cNvGrpSpPr>
                <a:grpSpLocks noChangeAspect="1"/>
              </p:cNvGrpSpPr>
              <p:nvPr/>
            </p:nvGrpSpPr>
            <p:grpSpPr bwMode="auto">
              <a:xfrm>
                <a:off x="5105" y="1295"/>
                <a:ext cx="48" cy="293"/>
                <a:chOff x="5105" y="1295"/>
                <a:chExt cx="48" cy="293"/>
              </a:xfrm>
            </p:grpSpPr>
            <p:sp>
              <p:nvSpPr>
                <p:cNvPr id="153"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4"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15"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16"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17" name="Group 226"/>
              <p:cNvGrpSpPr>
                <a:grpSpLocks noChangeAspect="1"/>
              </p:cNvGrpSpPr>
              <p:nvPr/>
            </p:nvGrpSpPr>
            <p:grpSpPr bwMode="auto">
              <a:xfrm>
                <a:off x="4948" y="1255"/>
                <a:ext cx="48" cy="293"/>
                <a:chOff x="4948" y="1255"/>
                <a:chExt cx="48" cy="293"/>
              </a:xfrm>
            </p:grpSpPr>
            <p:sp>
              <p:nvSpPr>
                <p:cNvPr id="151"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2"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1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1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2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2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2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2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2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2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2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2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2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2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3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31" name="Group 242"/>
              <p:cNvGrpSpPr>
                <a:grpSpLocks noChangeAspect="1"/>
              </p:cNvGrpSpPr>
              <p:nvPr/>
            </p:nvGrpSpPr>
            <p:grpSpPr bwMode="auto">
              <a:xfrm>
                <a:off x="4850" y="1293"/>
                <a:ext cx="48" cy="293"/>
                <a:chOff x="4850" y="1293"/>
                <a:chExt cx="48" cy="293"/>
              </a:xfrm>
            </p:grpSpPr>
            <p:sp>
              <p:nvSpPr>
                <p:cNvPr id="149"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0"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32" name="Group 245"/>
              <p:cNvGrpSpPr>
                <a:grpSpLocks noChangeAspect="1"/>
              </p:cNvGrpSpPr>
              <p:nvPr/>
            </p:nvGrpSpPr>
            <p:grpSpPr bwMode="auto">
              <a:xfrm>
                <a:off x="5105" y="1295"/>
                <a:ext cx="48" cy="293"/>
                <a:chOff x="5105" y="1295"/>
                <a:chExt cx="48" cy="293"/>
              </a:xfrm>
            </p:grpSpPr>
            <p:sp>
              <p:nvSpPr>
                <p:cNvPr id="147"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48"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33"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34"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5" name="Group 250"/>
              <p:cNvGrpSpPr>
                <a:grpSpLocks noChangeAspect="1"/>
              </p:cNvGrpSpPr>
              <p:nvPr/>
            </p:nvGrpSpPr>
            <p:grpSpPr bwMode="auto">
              <a:xfrm>
                <a:off x="4948" y="1255"/>
                <a:ext cx="48" cy="293"/>
                <a:chOff x="4948" y="1255"/>
                <a:chExt cx="48" cy="293"/>
              </a:xfrm>
            </p:grpSpPr>
            <p:sp>
              <p:nvSpPr>
                <p:cNvPr id="145"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46"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3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3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3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3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4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4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4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4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4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nvGrpSpPr>
            <p:cNvPr id="30" name="Group 188"/>
            <p:cNvGrpSpPr>
              <a:grpSpLocks noChangeAspect="1"/>
            </p:cNvGrpSpPr>
            <p:nvPr/>
          </p:nvGrpSpPr>
          <p:grpSpPr bwMode="auto">
            <a:xfrm>
              <a:off x="5565800" y="1133777"/>
              <a:ext cx="211138" cy="674688"/>
              <a:chOff x="4850" y="1255"/>
              <a:chExt cx="303" cy="873"/>
            </a:xfrm>
          </p:grpSpPr>
          <p:grpSp>
            <p:nvGrpSpPr>
              <p:cNvPr id="35" name="Group 189"/>
              <p:cNvGrpSpPr>
                <a:grpSpLocks noChangeAspect="1"/>
              </p:cNvGrpSpPr>
              <p:nvPr/>
            </p:nvGrpSpPr>
            <p:grpSpPr bwMode="auto">
              <a:xfrm>
                <a:off x="4850" y="1255"/>
                <a:ext cx="303" cy="873"/>
                <a:chOff x="4850" y="1255"/>
                <a:chExt cx="303" cy="873"/>
              </a:xfrm>
            </p:grpSpPr>
            <p:sp>
              <p:nvSpPr>
                <p:cNvPr id="84"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85"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86"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87"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88" name="Group 194"/>
                <p:cNvGrpSpPr>
                  <a:grpSpLocks noChangeAspect="1"/>
                </p:cNvGrpSpPr>
                <p:nvPr/>
              </p:nvGrpSpPr>
              <p:grpSpPr bwMode="auto">
                <a:xfrm>
                  <a:off x="4850" y="1293"/>
                  <a:ext cx="48" cy="293"/>
                  <a:chOff x="4850" y="1293"/>
                  <a:chExt cx="48" cy="293"/>
                </a:xfrm>
              </p:grpSpPr>
              <p:sp>
                <p:nvSpPr>
                  <p:cNvPr id="106"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7"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89" name="Group 197"/>
                <p:cNvGrpSpPr>
                  <a:grpSpLocks noChangeAspect="1"/>
                </p:cNvGrpSpPr>
                <p:nvPr/>
              </p:nvGrpSpPr>
              <p:grpSpPr bwMode="auto">
                <a:xfrm>
                  <a:off x="5105" y="1295"/>
                  <a:ext cx="48" cy="293"/>
                  <a:chOff x="5105" y="1295"/>
                  <a:chExt cx="48" cy="293"/>
                </a:xfrm>
              </p:grpSpPr>
              <p:sp>
                <p:nvSpPr>
                  <p:cNvPr id="104"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5"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90"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91"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92" name="Group 202"/>
                <p:cNvGrpSpPr>
                  <a:grpSpLocks noChangeAspect="1"/>
                </p:cNvGrpSpPr>
                <p:nvPr/>
              </p:nvGrpSpPr>
              <p:grpSpPr bwMode="auto">
                <a:xfrm>
                  <a:off x="4948" y="1255"/>
                  <a:ext cx="48" cy="293"/>
                  <a:chOff x="4948" y="1255"/>
                  <a:chExt cx="48" cy="293"/>
                </a:xfrm>
              </p:grpSpPr>
              <p:sp>
                <p:nvSpPr>
                  <p:cNvPr id="102"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93"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94"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95"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96"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97"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98"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99"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0"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1"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36"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37"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3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39"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40" name="Group 218"/>
              <p:cNvGrpSpPr>
                <a:grpSpLocks noChangeAspect="1"/>
              </p:cNvGrpSpPr>
              <p:nvPr/>
            </p:nvGrpSpPr>
            <p:grpSpPr bwMode="auto">
              <a:xfrm>
                <a:off x="4850" y="1293"/>
                <a:ext cx="48" cy="293"/>
                <a:chOff x="4850" y="1293"/>
                <a:chExt cx="48" cy="293"/>
              </a:xfrm>
            </p:grpSpPr>
            <p:sp>
              <p:nvSpPr>
                <p:cNvPr id="8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41" name="Group 221"/>
              <p:cNvGrpSpPr>
                <a:grpSpLocks noChangeAspect="1"/>
              </p:cNvGrpSpPr>
              <p:nvPr/>
            </p:nvGrpSpPr>
            <p:grpSpPr bwMode="auto">
              <a:xfrm>
                <a:off x="5105" y="1295"/>
                <a:ext cx="48" cy="293"/>
                <a:chOff x="5105" y="1295"/>
                <a:chExt cx="48" cy="293"/>
              </a:xfrm>
            </p:grpSpPr>
            <p:sp>
              <p:nvSpPr>
                <p:cNvPr id="80"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1"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2"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43"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44" name="Group 226"/>
              <p:cNvGrpSpPr>
                <a:grpSpLocks noChangeAspect="1"/>
              </p:cNvGrpSpPr>
              <p:nvPr/>
            </p:nvGrpSpPr>
            <p:grpSpPr bwMode="auto">
              <a:xfrm>
                <a:off x="4948" y="1255"/>
                <a:ext cx="48" cy="293"/>
                <a:chOff x="4948" y="1255"/>
                <a:chExt cx="48" cy="293"/>
              </a:xfrm>
            </p:grpSpPr>
            <p:sp>
              <p:nvSpPr>
                <p:cNvPr id="78"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9"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5"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46"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47"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48"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49"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50"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51"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52"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53"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54"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55"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56"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57"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58" name="Group 242"/>
              <p:cNvGrpSpPr>
                <a:grpSpLocks noChangeAspect="1"/>
              </p:cNvGrpSpPr>
              <p:nvPr/>
            </p:nvGrpSpPr>
            <p:grpSpPr bwMode="auto">
              <a:xfrm>
                <a:off x="4850" y="1293"/>
                <a:ext cx="48" cy="293"/>
                <a:chOff x="4850" y="1293"/>
                <a:chExt cx="48" cy="293"/>
              </a:xfrm>
            </p:grpSpPr>
            <p:sp>
              <p:nvSpPr>
                <p:cNvPr id="7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59" name="Group 245"/>
              <p:cNvGrpSpPr>
                <a:grpSpLocks noChangeAspect="1"/>
              </p:cNvGrpSpPr>
              <p:nvPr/>
            </p:nvGrpSpPr>
            <p:grpSpPr bwMode="auto">
              <a:xfrm>
                <a:off x="5105" y="1295"/>
                <a:ext cx="48" cy="293"/>
                <a:chOff x="5105" y="1295"/>
                <a:chExt cx="48" cy="293"/>
              </a:xfrm>
            </p:grpSpPr>
            <p:sp>
              <p:nvSpPr>
                <p:cNvPr id="74"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5"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60"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61"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62" name="Group 250"/>
              <p:cNvGrpSpPr>
                <a:grpSpLocks noChangeAspect="1"/>
              </p:cNvGrpSpPr>
              <p:nvPr/>
            </p:nvGrpSpPr>
            <p:grpSpPr bwMode="auto">
              <a:xfrm>
                <a:off x="4948" y="1255"/>
                <a:ext cx="48" cy="293"/>
                <a:chOff x="4948" y="1255"/>
                <a:chExt cx="48" cy="293"/>
              </a:xfrm>
            </p:grpSpPr>
            <p:sp>
              <p:nvSpPr>
                <p:cNvPr id="72"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3"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63"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64"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65"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66"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67"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68"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69"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70"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71"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cxnSp>
          <p:nvCxnSpPr>
            <p:cNvPr id="31" name="AutoShape 96"/>
            <p:cNvCxnSpPr>
              <a:cxnSpLocks noChangeShapeType="1"/>
            </p:cNvCxnSpPr>
            <p:nvPr/>
          </p:nvCxnSpPr>
          <p:spPr bwMode="auto">
            <a:xfrm flipH="1" flipV="1">
              <a:off x="4391050" y="1729090"/>
              <a:ext cx="261938" cy="223838"/>
            </a:xfrm>
            <a:prstGeom prst="straightConnector1">
              <a:avLst/>
            </a:prstGeom>
            <a:noFill/>
            <a:ln w="28575">
              <a:solidFill>
                <a:srgbClr val="FF0000"/>
              </a:solidFill>
              <a:prstDash val="sysDot"/>
              <a:round/>
              <a:headEnd type="triangle" w="med" len="med"/>
              <a:tailEnd type="triangle" w="med" len="med"/>
            </a:ln>
          </p:spPr>
        </p:cxnSp>
        <p:pic>
          <p:nvPicPr>
            <p:cNvPr id="32" name="Picture 79" descr="FOMA-ht03a_white.jpg"/>
            <p:cNvPicPr>
              <a:picLocks noChangeAspect="1"/>
            </p:cNvPicPr>
            <p:nvPr/>
          </p:nvPicPr>
          <p:blipFill>
            <a:blip r:embed="rId7" cstate="print"/>
            <a:srcRect/>
            <a:stretch>
              <a:fillRect/>
            </a:stretch>
          </p:blipFill>
          <p:spPr bwMode="auto">
            <a:xfrm>
              <a:off x="4089425" y="1551290"/>
              <a:ext cx="244475" cy="395288"/>
            </a:xfrm>
            <a:prstGeom prst="rect">
              <a:avLst/>
            </a:prstGeom>
            <a:noFill/>
            <a:ln w="9525">
              <a:noFill/>
              <a:miter lim="800000"/>
              <a:headEnd/>
              <a:tailEnd/>
            </a:ln>
          </p:spPr>
        </p:pic>
        <p:pic>
          <p:nvPicPr>
            <p:cNvPr id="33" name="图片 6" descr="http://www.andreas-rozek.de/iPhone/Welcome/iPad.png"/>
            <p:cNvPicPr>
              <a:picLocks noChangeAspect="1" noChangeArrowheads="1"/>
            </p:cNvPicPr>
            <p:nvPr/>
          </p:nvPicPr>
          <p:blipFill>
            <a:blip r:embed="rId8" cstate="print"/>
            <a:srcRect/>
            <a:stretch>
              <a:fillRect/>
            </a:stretch>
          </p:blipFill>
          <p:spPr bwMode="auto">
            <a:xfrm>
              <a:off x="4867300" y="1314752"/>
              <a:ext cx="298450" cy="333375"/>
            </a:xfrm>
            <a:prstGeom prst="rect">
              <a:avLst/>
            </a:prstGeom>
            <a:noFill/>
            <a:ln w="9525">
              <a:noFill/>
              <a:miter lim="800000"/>
              <a:headEnd/>
              <a:tailEnd/>
            </a:ln>
          </p:spPr>
        </p:pic>
        <p:cxnSp>
          <p:nvCxnSpPr>
            <p:cNvPr id="34" name="AutoShape 95"/>
            <p:cNvCxnSpPr>
              <a:cxnSpLocks noChangeShapeType="1"/>
            </p:cNvCxnSpPr>
            <p:nvPr/>
          </p:nvCxnSpPr>
          <p:spPr bwMode="auto">
            <a:xfrm flipH="1">
              <a:off x="4819675" y="1687815"/>
              <a:ext cx="192088" cy="93663"/>
            </a:xfrm>
            <a:prstGeom prst="straightConnector1">
              <a:avLst/>
            </a:prstGeom>
            <a:noFill/>
            <a:ln w="28575">
              <a:solidFill>
                <a:srgbClr val="FF0000"/>
              </a:solidFill>
              <a:prstDash val="sysDot"/>
              <a:round/>
              <a:headEnd type="triangle" w="med" len="med"/>
              <a:tailEnd type="triangle" w="med" len="med"/>
            </a:ln>
          </p:spPr>
        </p:cxnSp>
      </p:grpSp>
      <p:sp>
        <p:nvSpPr>
          <p:cNvPr id="181" name="圆角矩形标注 180"/>
          <p:cNvSpPr>
            <a:spLocks noChangeArrowheads="1"/>
          </p:cNvSpPr>
          <p:nvPr/>
        </p:nvSpPr>
        <p:spPr bwMode="auto">
          <a:xfrm>
            <a:off x="4533720" y="3286124"/>
            <a:ext cx="4395999" cy="2145268"/>
          </a:xfrm>
          <a:prstGeom prst="wedgeRoundRectCallout">
            <a:avLst>
              <a:gd name="adj1" fmla="val -77638"/>
              <a:gd name="adj2" fmla="val -1742"/>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wrap="square" lIns="54000" rIns="54000">
            <a:spAutoFit/>
          </a:bodyPr>
          <a:lstStyle/>
          <a:p>
            <a:pPr marL="342900" indent="-342900" algn="just">
              <a:buFont typeface="+mj-ea"/>
              <a:buAutoNum type="circleNumDbPlain"/>
            </a:pPr>
            <a:r>
              <a:rPr lang="en-US" altLang="zh-CN" sz="2400" dirty="0" smtClean="0">
                <a:latin typeface="+mn-ea"/>
                <a:ea typeface="+mn-ea"/>
              </a:rPr>
              <a:t>Increase network capacity</a:t>
            </a:r>
          </a:p>
          <a:p>
            <a:pPr marL="342900" indent="-342900" algn="just">
              <a:buFont typeface="+mj-ea"/>
              <a:buAutoNum type="circleNumDbPlain"/>
            </a:pPr>
            <a:r>
              <a:rPr lang="en-US" altLang="zh-CN" sz="2400" dirty="0" smtClean="0">
                <a:latin typeface="+mn-ea"/>
                <a:ea typeface="+mn-ea"/>
              </a:rPr>
              <a:t>Extend coverage</a:t>
            </a:r>
          </a:p>
          <a:p>
            <a:pPr marL="342900" indent="-342900" algn="just">
              <a:buFont typeface="+mj-ea"/>
              <a:buAutoNum type="circleNumDbPlain"/>
            </a:pPr>
            <a:r>
              <a:rPr lang="en-US" altLang="zh-CN" sz="2400" dirty="0" smtClean="0">
                <a:latin typeface="+mn-ea"/>
                <a:ea typeface="+mn-ea"/>
              </a:rPr>
              <a:t>Offload data</a:t>
            </a:r>
          </a:p>
          <a:p>
            <a:pPr marL="342900" indent="-342900" algn="just">
              <a:buFont typeface="+mj-ea"/>
              <a:buAutoNum type="circleNumDbPlain"/>
            </a:pPr>
            <a:r>
              <a:rPr lang="en-US" altLang="zh-CN" sz="2400" dirty="0" smtClean="0">
                <a:latin typeface="+mn-ea"/>
                <a:ea typeface="+mn-ea"/>
              </a:rPr>
              <a:t>Improve energy efficiency</a:t>
            </a:r>
          </a:p>
          <a:p>
            <a:pPr marL="342900" indent="-342900" algn="just">
              <a:buFont typeface="+mj-ea"/>
              <a:buAutoNum type="circleNumDbPlain"/>
            </a:pPr>
            <a:r>
              <a:rPr lang="en-US" altLang="zh-CN" sz="2400" dirty="0" smtClean="0">
                <a:latin typeface="+mn-ea"/>
                <a:ea typeface="+mn-ea"/>
              </a:rPr>
              <a:t>Create new applications</a:t>
            </a:r>
            <a:endParaRPr lang="en-US" altLang="zh-CN" sz="2400" dirty="0">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blinds(horizontal)">
                                      <p:cBhvr>
                                        <p:cTn id="7"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332656"/>
            <a:ext cx="8359775" cy="557213"/>
          </a:xfrm>
        </p:spPr>
        <p:txBody>
          <a:bodyPr/>
          <a:lstStyle/>
          <a:p>
            <a:pPr algn="ctr"/>
            <a:r>
              <a:rPr lang="en-US" altLang="zh-CN" sz="3200" dirty="0" err="1" smtClean="0">
                <a:ea typeface="ＭＳ Ｐゴシック" pitchFamily="34" charset="-128"/>
              </a:rPr>
              <a:t>Stackelberg</a:t>
            </a:r>
            <a:r>
              <a:rPr lang="en-US" altLang="zh-CN" sz="3200" dirty="0" smtClean="0">
                <a:ea typeface="ＭＳ Ｐゴシック" pitchFamily="34" charset="-128"/>
              </a:rPr>
              <a:t>-type Game Preliminaries</a:t>
            </a:r>
            <a:endParaRPr lang="zh-CN" altLang="en-US" sz="3200" dirty="0"/>
          </a:p>
        </p:txBody>
      </p:sp>
      <p:sp>
        <p:nvSpPr>
          <p:cNvPr id="3" name="内容占位符 2"/>
          <p:cNvSpPr>
            <a:spLocks noGrp="1"/>
          </p:cNvSpPr>
          <p:nvPr>
            <p:ph idx="1"/>
          </p:nvPr>
        </p:nvSpPr>
        <p:spPr/>
        <p:txBody>
          <a:bodyPr/>
          <a:lstStyle/>
          <a:p>
            <a:r>
              <a:rPr lang="en-US" altLang="zh-CN" b="1" dirty="0" smtClean="0">
                <a:solidFill>
                  <a:srgbClr val="0070C0"/>
                </a:solidFill>
                <a:ea typeface="ＭＳ Ｐゴシック" pitchFamily="34" charset="-128"/>
                <a:cs typeface="Times New Roman" pitchFamily="18" charset="0"/>
              </a:rPr>
              <a:t>Applications in D2D Resource Allocation</a:t>
            </a:r>
          </a:p>
          <a:p>
            <a:pPr lvl="1" algn="just"/>
            <a:r>
              <a:rPr lang="en-US" altLang="zh-CN" dirty="0" smtClean="0">
                <a:ea typeface="ＭＳ Ｐゴシック" pitchFamily="34" charset="-128"/>
                <a:cs typeface="Times New Roman" pitchFamily="18" charset="0"/>
              </a:rPr>
              <a:t>Appropriate</a:t>
            </a:r>
            <a:r>
              <a:rPr lang="en-US" altLang="zh-CN" dirty="0" smtClean="0"/>
              <a:t> </a:t>
            </a:r>
            <a:r>
              <a:rPr lang="en-GB" altLang="zh-CN" dirty="0" smtClean="0">
                <a:ea typeface="ＭＳ Ｐゴシック" pitchFamily="34" charset="-128"/>
                <a:cs typeface="Times New Roman" pitchFamily="18" charset="0"/>
              </a:rPr>
              <a:t>for classes of system problems consisting of multiple criteria, multiple decision makers, decentralized information, and natural hierarchy of decision making levels.</a:t>
            </a:r>
          </a:p>
          <a:p>
            <a:pPr lvl="1" algn="just"/>
            <a:r>
              <a:rPr lang="en-GB" altLang="zh-CN" dirty="0" smtClean="0">
                <a:ea typeface="ＭＳ Ｐゴシック" pitchFamily="34" charset="-128"/>
                <a:cs typeface="Times New Roman" pitchFamily="18" charset="0"/>
              </a:rPr>
              <a:t>To study the </a:t>
            </a:r>
            <a:r>
              <a:rPr lang="en-US" altLang="zh-CN" dirty="0" smtClean="0">
                <a:ea typeface="ＭＳ Ｐゴシック" pitchFamily="34" charset="-128"/>
                <a:cs typeface="Times New Roman" pitchFamily="18" charset="0"/>
              </a:rPr>
              <a:t>interactions between source-destination pairs and cooperative relays.</a:t>
            </a:r>
            <a:endParaRPr lang="en-GB" altLang="zh-CN" dirty="0" smtClean="0">
              <a:ea typeface="ＭＳ Ｐゴシック" pitchFamily="34" charset="-128"/>
              <a:cs typeface="Times New Roman" pitchFamily="18" charset="0"/>
            </a:endParaRPr>
          </a:p>
          <a:p>
            <a:r>
              <a:rPr lang="en-US" altLang="zh-CN" b="1" dirty="0" smtClean="0">
                <a:solidFill>
                  <a:srgbClr val="0070C0"/>
                </a:solidFill>
                <a:ea typeface="ＭＳ Ｐゴシック" pitchFamily="34" charset="-128"/>
                <a:cs typeface="Times New Roman" pitchFamily="18" charset="0"/>
              </a:rPr>
              <a:t>D2D User as Buyer: </a:t>
            </a:r>
          </a:p>
          <a:p>
            <a:pPr lvl="1"/>
            <a:r>
              <a:rPr lang="en-US" altLang="zh-CN" dirty="0" smtClean="0">
                <a:ea typeface="ＭＳ Ｐゴシック" pitchFamily="34" charset="-128"/>
                <a:cs typeface="Times New Roman" pitchFamily="18" charset="0"/>
              </a:rPr>
              <a:t>The buyer-level game  </a:t>
            </a:r>
          </a:p>
          <a:p>
            <a:pPr lvl="1"/>
            <a:r>
              <a:rPr lang="en-US" altLang="zh-CN" dirty="0" smtClean="0">
                <a:ea typeface="ＭＳ Ｐゴシック" pitchFamily="34" charset="-128"/>
                <a:cs typeface="Times New Roman" pitchFamily="18" charset="0"/>
              </a:rPr>
              <a:t>Aim to achieve the best security performance with the relays/jammers’ help with the least reimbursements to them.</a:t>
            </a:r>
          </a:p>
          <a:p>
            <a:r>
              <a:rPr lang="en-US" altLang="zh-CN" b="1" dirty="0" smtClean="0">
                <a:solidFill>
                  <a:srgbClr val="0070C0"/>
                </a:solidFill>
                <a:ea typeface="ＭＳ Ｐゴシック" pitchFamily="34" charset="-128"/>
                <a:cs typeface="Times New Roman" pitchFamily="18" charset="0"/>
              </a:rPr>
              <a:t>Cellular User as Sellers:</a:t>
            </a:r>
          </a:p>
          <a:p>
            <a:pPr lvl="1"/>
            <a:r>
              <a:rPr lang="en-US" altLang="zh-CN" dirty="0" smtClean="0">
                <a:ea typeface="ＭＳ Ｐゴシック" pitchFamily="34" charset="-128"/>
                <a:cs typeface="Times New Roman" pitchFamily="18" charset="0"/>
              </a:rPr>
              <a:t>The seller-level game</a:t>
            </a:r>
          </a:p>
          <a:p>
            <a:pPr lvl="1"/>
            <a:r>
              <a:rPr lang="en-US" altLang="zh-CN" dirty="0" smtClean="0">
                <a:ea typeface="ＭＳ Ｐゴシック" pitchFamily="34" charset="-128"/>
                <a:cs typeface="Times New Roman" pitchFamily="18" charset="0"/>
              </a:rPr>
              <a:t>Aim to gains as many profits as possible.</a:t>
            </a:r>
            <a:endParaRPr lang="en-GB" altLang="zh-CN" dirty="0" smtClean="0">
              <a:ea typeface="ＭＳ Ｐゴシック" pitchFamily="34" charset="-128"/>
              <a:cs typeface="Times New Roman" pitchFamily="18" charset="0"/>
            </a:endParaRPr>
          </a:p>
          <a:p>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lvl="0" algn="ctr">
              <a:defRPr/>
            </a:pPr>
            <a:r>
              <a:rPr lang="en-US" altLang="zh-CN" sz="3200" dirty="0" smtClean="0">
                <a:solidFill>
                  <a:srgbClr val="0070C0"/>
                </a:solidFill>
              </a:rPr>
              <a:t>Joint Scheduling and Resource Allocation for Device-to-Device Underlay Communication</a:t>
            </a:r>
            <a:endParaRPr lang="zh-CN" altLang="en-US" sz="3200" dirty="0">
              <a:solidFill>
                <a:srgbClr val="0070C0"/>
              </a:solidFill>
            </a:endParaRPr>
          </a:p>
        </p:txBody>
      </p:sp>
      <p:pic>
        <p:nvPicPr>
          <p:cNvPr id="5" name="内容占位符 4"/>
          <p:cNvPicPr>
            <a:picLocks noGrp="1" noChangeAspect="1"/>
          </p:cNvPicPr>
          <p:nvPr>
            <p:ph sz="half" idx="1"/>
          </p:nvPr>
        </p:nvPicPr>
        <p:blipFill>
          <a:blip r:embed="rId3" cstate="print"/>
          <a:stretch>
            <a:fillRect/>
          </a:stretch>
        </p:blipFill>
        <p:spPr>
          <a:xfrm>
            <a:off x="539552" y="1643820"/>
            <a:ext cx="3888432" cy="4432103"/>
          </a:xfrm>
          <a:prstGeom prst="rect">
            <a:avLst/>
          </a:prstGeom>
        </p:spPr>
      </p:pic>
      <p:sp>
        <p:nvSpPr>
          <p:cNvPr id="4" name="内容占位符 3"/>
          <p:cNvSpPr>
            <a:spLocks noGrp="1"/>
          </p:cNvSpPr>
          <p:nvPr>
            <p:ph sz="half" idx="2"/>
          </p:nvPr>
        </p:nvSpPr>
        <p:spPr>
          <a:xfrm>
            <a:off x="4572000" y="1643820"/>
            <a:ext cx="4392488" cy="4452180"/>
          </a:xfrm>
        </p:spPr>
        <p:txBody>
          <a:bodyPr/>
          <a:lstStyle/>
          <a:p>
            <a:r>
              <a:rPr lang="en-US" altLang="zh-CN" sz="2400" dirty="0"/>
              <a:t>A single cell </a:t>
            </a:r>
            <a:r>
              <a:rPr lang="en-US" altLang="zh-CN" sz="2400" dirty="0" smtClean="0"/>
              <a:t>environment, uplink </a:t>
            </a:r>
            <a:r>
              <a:rPr lang="en-US" altLang="zh-CN" sz="2400" dirty="0"/>
              <a:t>period</a:t>
            </a:r>
          </a:p>
          <a:p>
            <a:r>
              <a:rPr lang="en-US" altLang="zh-CN" sz="2400" dirty="0" smtClean="0"/>
              <a:t>K </a:t>
            </a:r>
            <a:r>
              <a:rPr lang="en-US" altLang="zh-CN" sz="2400" dirty="0"/>
              <a:t>cellular UEs </a:t>
            </a:r>
            <a:r>
              <a:rPr lang="en-US" altLang="zh-CN" sz="2400" dirty="0" smtClean="0"/>
              <a:t>occupying orthogonal </a:t>
            </a:r>
            <a:r>
              <a:rPr lang="en-US" altLang="zh-CN" sz="2400" dirty="0"/>
              <a:t>channels</a:t>
            </a:r>
          </a:p>
          <a:p>
            <a:r>
              <a:rPr lang="en-US" altLang="zh-CN" sz="2400" dirty="0" smtClean="0"/>
              <a:t>D </a:t>
            </a:r>
            <a:r>
              <a:rPr lang="en-US" altLang="zh-CN" sz="2400" dirty="0"/>
              <a:t>D2D pairs (D &gt; K)</a:t>
            </a:r>
          </a:p>
          <a:p>
            <a:r>
              <a:rPr lang="en-US" altLang="zh-CN" sz="2400" dirty="0" smtClean="0"/>
              <a:t>Interference</a:t>
            </a:r>
            <a:r>
              <a:rPr lang="en-US" altLang="zh-CN" sz="2400" dirty="0"/>
              <a:t>: Cellular to </a:t>
            </a:r>
            <a:r>
              <a:rPr lang="en-US" altLang="zh-CN" sz="2400" dirty="0" smtClean="0"/>
              <a:t>D2D, D2D </a:t>
            </a:r>
            <a:r>
              <a:rPr lang="en-US" altLang="zh-CN" sz="2400" dirty="0"/>
              <a:t>to </a:t>
            </a:r>
            <a:r>
              <a:rPr lang="en-US" altLang="zh-CN" sz="2400" dirty="0" err="1"/>
              <a:t>eNB</a:t>
            </a:r>
            <a:endParaRPr lang="en-US" altLang="zh-CN" sz="2400" dirty="0"/>
          </a:p>
          <a:p>
            <a:r>
              <a:rPr lang="en-US" altLang="zh-CN" sz="2400" dirty="0" smtClean="0"/>
              <a:t>During </a:t>
            </a:r>
            <a:r>
              <a:rPr lang="en-US" altLang="zh-CN" sz="2400" dirty="0"/>
              <a:t>each TTI, K D2D </a:t>
            </a:r>
            <a:r>
              <a:rPr lang="en-US" altLang="zh-CN" sz="2400" dirty="0" smtClean="0"/>
              <a:t>pairs are </a:t>
            </a:r>
            <a:r>
              <a:rPr lang="en-US" altLang="zh-CN" sz="2400" dirty="0"/>
              <a:t>selected to reuse </a:t>
            </a:r>
            <a:r>
              <a:rPr lang="en-US" altLang="zh-CN" sz="2400" dirty="0" smtClean="0"/>
              <a:t>the channels</a:t>
            </a:r>
            <a:r>
              <a:rPr lang="en-US" altLang="zh-CN" sz="2400" dirty="0"/>
              <a:t>, other D2Ds wait</a:t>
            </a:r>
            <a:endParaRPr lang="zh-CN" altLang="en-US" sz="2400" dirty="0"/>
          </a:p>
        </p:txBody>
      </p:sp>
      <p:sp>
        <p:nvSpPr>
          <p:cNvPr id="6" name="矩形 5"/>
          <p:cNvSpPr/>
          <p:nvPr/>
        </p:nvSpPr>
        <p:spPr>
          <a:xfrm>
            <a:off x="248097" y="6095037"/>
            <a:ext cx="857237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r>
              <a:rPr lang="en-US" altLang="zh-CN" sz="1200" dirty="0" err="1" smtClean="0"/>
              <a:t>Feiran</a:t>
            </a:r>
            <a:r>
              <a:rPr lang="en-US" altLang="zh-CN" sz="1200" dirty="0" smtClean="0"/>
              <a:t> Wang, </a:t>
            </a:r>
            <a:r>
              <a:rPr lang="en-US" altLang="zh-CN" sz="1200" dirty="0" err="1" smtClean="0"/>
              <a:t>Lingyang</a:t>
            </a:r>
            <a:r>
              <a:rPr lang="en-US" altLang="zh-CN" sz="1200" dirty="0" smtClean="0"/>
              <a:t> Song, Zhu Han, </a:t>
            </a:r>
            <a:r>
              <a:rPr lang="en-US" altLang="zh-CN" sz="1200" dirty="0" err="1" smtClean="0"/>
              <a:t>Qun</a:t>
            </a:r>
            <a:r>
              <a:rPr lang="en-US" altLang="zh-CN" sz="1200" dirty="0" smtClean="0"/>
              <a:t> Zhao, </a:t>
            </a:r>
            <a:r>
              <a:rPr lang="en-US" altLang="zh-CN" sz="1200" dirty="0" err="1" smtClean="0"/>
              <a:t>Xiaoli</a:t>
            </a:r>
            <a:r>
              <a:rPr lang="en-US" altLang="zh-CN" sz="1200" dirty="0" smtClean="0"/>
              <a:t> Wang, “Joint Scheduling and Resource Allocation for Device-to-</a:t>
            </a:r>
          </a:p>
          <a:p>
            <a:pPr marL="342900" lvl="0" indent="-342900"/>
            <a:r>
              <a:rPr lang="en-US" altLang="zh-CN" sz="1200" dirty="0" smtClean="0"/>
              <a:t>Device Underlay Communication,” </a:t>
            </a:r>
            <a:r>
              <a:rPr lang="en-US" altLang="zh-CN" sz="1200" i="1" dirty="0" smtClean="0"/>
              <a:t>2013 IEEE Wireless Communications and Networking Conference (WCNC)</a:t>
            </a:r>
            <a:r>
              <a:rPr lang="en-US" altLang="zh-CN" sz="1200" dirty="0" smtClean="0"/>
              <a:t>, Shanghai </a:t>
            </a:r>
          </a:p>
          <a:p>
            <a:pPr marL="342900" lvl="0" indent="-342900"/>
            <a:r>
              <a:rPr lang="en-US" altLang="zh-CN" sz="1200" dirty="0" smtClean="0"/>
              <a:t>China, Apr. 2013.</a:t>
            </a:r>
            <a:endParaRPr lang="zh-CN" altLang="en-US" sz="1200" dirty="0" smtClean="0"/>
          </a:p>
        </p:txBody>
      </p:sp>
    </p:spTree>
    <p:extLst>
      <p:ext uri="{BB962C8B-B14F-4D97-AF65-F5344CB8AC3E}">
        <p14:creationId xmlns="" xmlns:p14="http://schemas.microsoft.com/office/powerpoint/2010/main" val="351492640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The received SINR at the </a:t>
                </a:r>
                <a:r>
                  <a:rPr lang="en-US" altLang="zh-CN" dirty="0" err="1" smtClean="0"/>
                  <a:t>i-th</a:t>
                </a:r>
                <a:r>
                  <a:rPr lang="en-US" altLang="zh-CN" dirty="0"/>
                  <a:t>D2D </a:t>
                </a:r>
                <a:r>
                  <a:rPr lang="en-US" altLang="zh-CN" dirty="0" smtClean="0"/>
                  <a:t>receiver</a:t>
                </a:r>
              </a:p>
              <a:p>
                <a:endParaRPr lang="en-US" altLang="zh-CN" dirty="0"/>
              </a:p>
              <a:p>
                <a:endParaRPr lang="en-US" altLang="zh-CN" dirty="0" smtClean="0"/>
              </a:p>
              <a:p>
                <a:r>
                  <a:rPr lang="en-US" altLang="zh-CN" dirty="0"/>
                  <a:t>The SINR at the </a:t>
                </a:r>
                <a:r>
                  <a:rPr lang="en-US" altLang="zh-CN" dirty="0" err="1"/>
                  <a:t>eNB</a:t>
                </a:r>
                <a:r>
                  <a:rPr lang="en-US" altLang="zh-CN" dirty="0"/>
                  <a:t> corresponding to cellular UE </a:t>
                </a:r>
                <a:r>
                  <a:rPr lang="en-US" altLang="zh-CN" dirty="0" smtClean="0"/>
                  <a:t>k</a:t>
                </a:r>
              </a:p>
              <a:p>
                <a:endParaRPr lang="en-US" altLang="zh-CN" dirty="0"/>
              </a:p>
              <a:p>
                <a:endParaRPr lang="en-US" altLang="zh-CN" dirty="0" smtClean="0"/>
              </a:p>
              <a:p>
                <a:r>
                  <a:rPr lang="en-US" altLang="zh-CN" dirty="0"/>
                  <a:t>Channel rate given </a:t>
                </a:r>
                <a:r>
                  <a:rPr lang="en-US" altLang="zh-CN" dirty="0" smtClean="0"/>
                  <a:t>by</a:t>
                </a:r>
              </a:p>
              <a:p>
                <a:endParaRPr lang="en-US" altLang="zh-CN" dirty="0"/>
              </a:p>
              <a:p>
                <a14:m>
                  <m:oMath xmlns:m="http://schemas.openxmlformats.org/officeDocument/2006/math" xmlns="">
                    <m:sSub>
                      <m:sSubPr>
                        <m:ctrlPr>
                          <a:rPr lang="en-US" altLang="zh-CN" b="0" i="1" dirty="0" smtClean="0">
                            <a:latin typeface="Cambria Math"/>
                          </a:rPr>
                        </m:ctrlPr>
                      </m:sSubPr>
                      <m:e>
                        <m:r>
                          <a:rPr lang="en-US" altLang="zh-CN" i="1" dirty="0" smtClean="0">
                            <a:latin typeface="Cambria Math" panose="02040503050406030204" pitchFamily="18" charset="0"/>
                          </a:rPr>
                          <m:t>𝑥</m:t>
                        </m:r>
                      </m:e>
                      <m:sub>
                        <m:r>
                          <a:rPr lang="en-US" altLang="zh-CN" b="0" i="1" dirty="0" smtClean="0">
                            <a:latin typeface="Cambria Math" panose="02040503050406030204" pitchFamily="18" charset="0"/>
                          </a:rPr>
                          <m:t>𝑖𝑘</m:t>
                        </m:r>
                      </m:sub>
                    </m:sSub>
                  </m:oMath>
                </a14:m>
                <a:r>
                  <a:rPr lang="en-US" altLang="zh-CN" dirty="0" smtClean="0"/>
                  <a:t> - </a:t>
                </a:r>
                <a:r>
                  <a:rPr lang="en-US" altLang="zh-CN" dirty="0"/>
                  <a:t>binary variables to denote if D2D UE </a:t>
                </a:r>
                <a:r>
                  <a:rPr lang="en-US" altLang="zh-CN" dirty="0" err="1"/>
                  <a:t>i</a:t>
                </a:r>
                <a:r>
                  <a:rPr lang="en-US" altLang="zh-CN" dirty="0"/>
                  <a:t> shares channel k</a:t>
                </a:r>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Sub>
                  </m:oMath>
                </a14:m>
                <a:r>
                  <a:rPr lang="en-US" altLang="zh-CN" dirty="0" smtClean="0"/>
                  <a:t> - </a:t>
                </a:r>
                <a:r>
                  <a:rPr lang="en-US" altLang="zh-CN" dirty="0"/>
                  <a:t>transmit power</a:t>
                </a:r>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𝑖𝑗</m:t>
                        </m:r>
                      </m:sub>
                    </m:sSub>
                  </m:oMath>
                </a14:m>
                <a:r>
                  <a:rPr lang="en-US" altLang="zh-CN" dirty="0" smtClean="0"/>
                  <a:t> - </a:t>
                </a:r>
                <a:r>
                  <a:rPr lang="en-US" altLang="zh-CN" dirty="0"/>
                  <a:t>channel gains</a:t>
                </a:r>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oMath>
                </a14:m>
                <a:r>
                  <a:rPr lang="en-US" altLang="zh-CN" dirty="0" smtClean="0"/>
                  <a:t> - </a:t>
                </a:r>
                <a:r>
                  <a:rPr lang="en-US" altLang="zh-CN" dirty="0"/>
                  <a:t>noise power</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4" cstate="print"/>
                <a:stretch>
                  <a:fillRect l="-1822" t="-1731"/>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3978969188"/>
              </p:ext>
            </p:extLst>
          </p:nvPr>
        </p:nvGraphicFramePr>
        <p:xfrm>
          <a:off x="3270250" y="1700808"/>
          <a:ext cx="2603500" cy="582612"/>
        </p:xfrm>
        <a:graphic>
          <a:graphicData uri="http://schemas.openxmlformats.org/presentationml/2006/ole">
            <p:oleObj spid="_x0000_s781375" name="Formula" r:id="rId5" imgW="1312333" imgH="294217"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1108434429"/>
              </p:ext>
            </p:extLst>
          </p:nvPr>
        </p:nvGraphicFramePr>
        <p:xfrm>
          <a:off x="3248025" y="2852936"/>
          <a:ext cx="2495550" cy="582612"/>
        </p:xfrm>
        <a:graphic>
          <a:graphicData uri="http://schemas.openxmlformats.org/presentationml/2006/ole">
            <p:oleObj spid="_x0000_s781376" name="Formula" r:id="rId6" imgW="1259417" imgH="294217"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3965187962"/>
              </p:ext>
            </p:extLst>
          </p:nvPr>
        </p:nvGraphicFramePr>
        <p:xfrm>
          <a:off x="3668713" y="3933056"/>
          <a:ext cx="1655762" cy="290513"/>
        </p:xfrm>
        <a:graphic>
          <a:graphicData uri="http://schemas.openxmlformats.org/presentationml/2006/ole">
            <p:oleObj spid="_x0000_s781377" name="Formula" r:id="rId7" imgW="835025" imgH="146050" progId="">
              <p:embed/>
            </p:oleObj>
          </a:graphicData>
        </a:graphic>
      </p:graphicFrame>
      <p:sp>
        <p:nvSpPr>
          <p:cNvPr id="8" name="标题 1"/>
          <p:cNvSpPr>
            <a:spLocks noGrp="1"/>
          </p:cNvSpPr>
          <p:nvPr>
            <p:ph type="title"/>
          </p:nvPr>
        </p:nvSpPr>
        <p:spPr>
          <a:xfrm>
            <a:off x="392113" y="351507"/>
            <a:ext cx="8359775" cy="557213"/>
          </a:xfrm>
        </p:spPr>
        <p:txBody>
          <a:bodyPr/>
          <a:lstStyle/>
          <a:p>
            <a:pPr algn="ctr"/>
            <a:r>
              <a:rPr lang="en-US" altLang="zh-CN" sz="3200" dirty="0" smtClean="0">
                <a:solidFill>
                  <a:srgbClr val="0070C0"/>
                </a:solidFill>
              </a:rPr>
              <a:t>System Model</a:t>
            </a:r>
            <a:endParaRPr lang="zh-CN" altLang="en-US" sz="3200" dirty="0">
              <a:solidFill>
                <a:srgbClr val="0070C0"/>
              </a:solidFill>
            </a:endParaRPr>
          </a:p>
        </p:txBody>
      </p:sp>
    </p:spTree>
    <p:extLst>
      <p:ext uri="{BB962C8B-B14F-4D97-AF65-F5344CB8AC3E}">
        <p14:creationId xmlns="" xmlns:p14="http://schemas.microsoft.com/office/powerpoint/2010/main" val="16197343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err="1" smtClean="0"/>
              <a:t>Stackelberg</a:t>
            </a:r>
            <a:r>
              <a:rPr lang="en-US" altLang="zh-CN" sz="3200" dirty="0" smtClean="0"/>
              <a:t>-type </a:t>
            </a:r>
            <a:r>
              <a:rPr lang="en-US" altLang="zh-CN" sz="3200" dirty="0"/>
              <a:t>Game - Introduction</a:t>
            </a:r>
            <a:endParaRPr lang="zh-CN" altLang="en-US" sz="3200" dirty="0"/>
          </a:p>
        </p:txBody>
      </p:sp>
      <p:sp>
        <p:nvSpPr>
          <p:cNvPr id="3" name="内容占位符 2"/>
          <p:cNvSpPr>
            <a:spLocks noGrp="1"/>
          </p:cNvSpPr>
          <p:nvPr>
            <p:ph idx="1"/>
          </p:nvPr>
        </p:nvSpPr>
        <p:spPr>
          <a:xfrm>
            <a:off x="392113" y="1214439"/>
            <a:ext cx="8359775" cy="2502594"/>
          </a:xfrm>
        </p:spPr>
        <p:style>
          <a:lnRef idx="2">
            <a:schemeClr val="accent2"/>
          </a:lnRef>
          <a:fillRef idx="1">
            <a:schemeClr val="lt1"/>
          </a:fillRef>
          <a:effectRef idx="0">
            <a:schemeClr val="accent2"/>
          </a:effectRef>
          <a:fontRef idx="minor">
            <a:schemeClr val="dk1"/>
          </a:fontRef>
        </p:style>
        <p:txBody>
          <a:bodyPr/>
          <a:lstStyle/>
          <a:p>
            <a:r>
              <a:rPr lang="en-US" altLang="zh-CN" dirty="0"/>
              <a:t>We employ the </a:t>
            </a:r>
            <a:r>
              <a:rPr lang="en-US" altLang="zh-CN" dirty="0" err="1">
                <a:solidFill>
                  <a:srgbClr val="FF0000"/>
                </a:solidFill>
              </a:rPr>
              <a:t>Stackelberg</a:t>
            </a:r>
            <a:r>
              <a:rPr lang="en-US" altLang="zh-CN" dirty="0">
                <a:solidFill>
                  <a:srgbClr val="FF0000"/>
                </a:solidFill>
              </a:rPr>
              <a:t> game </a:t>
            </a:r>
            <a:r>
              <a:rPr lang="en-US" altLang="zh-CN" dirty="0"/>
              <a:t>to coordinate the system.</a:t>
            </a:r>
          </a:p>
          <a:p>
            <a:r>
              <a:rPr lang="en-US" altLang="zh-CN" dirty="0" smtClean="0"/>
              <a:t>A </a:t>
            </a:r>
            <a:r>
              <a:rPr lang="en-US" altLang="zh-CN" dirty="0"/>
              <a:t>hierarchical game with </a:t>
            </a:r>
            <a:r>
              <a:rPr lang="en-US" altLang="zh-CN" dirty="0">
                <a:solidFill>
                  <a:srgbClr val="0070C0"/>
                </a:solidFill>
              </a:rPr>
              <a:t>a leader </a:t>
            </a:r>
            <a:r>
              <a:rPr lang="en-US" altLang="zh-CN" dirty="0"/>
              <a:t>and </a:t>
            </a:r>
            <a:r>
              <a:rPr lang="en-US" altLang="zh-CN" dirty="0">
                <a:solidFill>
                  <a:srgbClr val="0070C0"/>
                </a:solidFill>
              </a:rPr>
              <a:t>a follower</a:t>
            </a:r>
          </a:p>
          <a:p>
            <a:r>
              <a:rPr lang="en-US" altLang="zh-CN" dirty="0" smtClean="0"/>
              <a:t>The </a:t>
            </a:r>
            <a:r>
              <a:rPr lang="en-US" altLang="zh-CN" dirty="0"/>
              <a:t>leader acts first</a:t>
            </a:r>
          </a:p>
          <a:p>
            <a:r>
              <a:rPr lang="en-US" altLang="zh-CN" dirty="0" smtClean="0"/>
              <a:t>The </a:t>
            </a:r>
            <a:r>
              <a:rPr lang="en-US" altLang="zh-CN" dirty="0"/>
              <a:t>follower observes the leader’s behavior, and determines </a:t>
            </a:r>
            <a:r>
              <a:rPr lang="en-US" altLang="zh-CN" dirty="0" smtClean="0"/>
              <a:t>its own </a:t>
            </a:r>
            <a:r>
              <a:rPr lang="en-US" altLang="zh-CN" dirty="0"/>
              <a:t>strategy</a:t>
            </a:r>
          </a:p>
          <a:p>
            <a:r>
              <a:rPr lang="en-US" altLang="zh-CN" dirty="0" smtClean="0"/>
              <a:t>The </a:t>
            </a:r>
            <a:r>
              <a:rPr lang="en-US" altLang="zh-CN" dirty="0"/>
              <a:t>leader knows ex ante that the follower will react to </a:t>
            </a:r>
            <a:r>
              <a:rPr lang="en-US" altLang="zh-CN" dirty="0" smtClean="0"/>
              <a:t>the leader’s </a:t>
            </a:r>
            <a:r>
              <a:rPr lang="en-US" altLang="zh-CN" dirty="0"/>
              <a:t>strategy</a:t>
            </a:r>
            <a:endParaRPr lang="zh-CN" altLang="en-US" dirty="0"/>
          </a:p>
        </p:txBody>
      </p:sp>
      <p:sp>
        <p:nvSpPr>
          <p:cNvPr id="4" name="内容占位符 2"/>
          <p:cNvSpPr txBox="1">
            <a:spLocks/>
          </p:cNvSpPr>
          <p:nvPr/>
        </p:nvSpPr>
        <p:spPr bwMode="auto">
          <a:xfrm>
            <a:off x="392113" y="4005064"/>
            <a:ext cx="8359775" cy="2646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bodyPr>
          <a:lstStyle/>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70C0"/>
                </a:solidFill>
                <a:effectLst/>
                <a:uLnTx/>
                <a:uFillTx/>
                <a:latin typeface="+mn-lt"/>
                <a:ea typeface="+mn-ea"/>
                <a:cs typeface="+mn-cs"/>
              </a:rPr>
              <a:t>Cellular UEs – leaders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70C0"/>
                </a:solidFill>
                <a:effectLst/>
                <a:uLnTx/>
                <a:uFillTx/>
                <a:latin typeface="+mn-lt"/>
                <a:ea typeface="+mn-ea"/>
                <a:cs typeface="+mn-cs"/>
              </a:rPr>
              <a:t>D2D UEs – followers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leader can charge the D2D UE some fees for using the channels, and has the right to decide the price.</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leader has an incentive to share the channel with the D2D UE if it is profitable.</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follower can choose the optimal power to maximize its payoff.</a:t>
            </a:r>
            <a:endParaRPr kumimoji="0" lang="zh-CN" altLang="en-US" sz="2000" b="0" i="0" u="none" strike="noStrike" kern="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 xmlns:p14="http://schemas.microsoft.com/office/powerpoint/2010/main" val="275017219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Cellular UE </a:t>
                </a:r>
                <a:r>
                  <a:rPr lang="en-US" altLang="zh-CN" i="1" dirty="0" smtClean="0"/>
                  <a:t>k</a:t>
                </a:r>
                <a:r>
                  <a:rPr lang="en-US" altLang="zh-CN" dirty="0" smtClean="0"/>
                  <a:t>, D2D pair </a:t>
                </a:r>
                <a:r>
                  <a:rPr lang="en-US" altLang="zh-CN" i="1" dirty="0" err="1"/>
                  <a:t>i</a:t>
                </a:r>
                <a:r>
                  <a:rPr lang="en-US" altLang="zh-CN" dirty="0"/>
                  <a:t> – a leader-follower pair</a:t>
                </a:r>
              </a:p>
              <a:p>
                <a:pPr lvl="1"/>
                <a:r>
                  <a:rPr lang="en-US" altLang="zh-CN" dirty="0" smtClean="0"/>
                  <a:t>The </a:t>
                </a:r>
                <a:r>
                  <a:rPr lang="en-US" altLang="zh-CN" dirty="0"/>
                  <a:t>utility of the leader can be defined as its own </a:t>
                </a:r>
                <a:r>
                  <a:rPr lang="en-US" altLang="zh-CN" dirty="0" smtClean="0"/>
                  <a:t>throughput performance </a:t>
                </a:r>
                <a:r>
                  <a:rPr lang="en-US" altLang="zh-CN" dirty="0"/>
                  <a:t>plus the gain it earns from the follower.</a:t>
                </a:r>
              </a:p>
              <a:p>
                <a:pPr lvl="1"/>
                <a:r>
                  <a:rPr lang="en-US" altLang="zh-CN" dirty="0" smtClean="0"/>
                  <a:t>We </a:t>
                </a:r>
                <a:r>
                  <a:rPr lang="en-US" altLang="zh-CN" dirty="0"/>
                  <a:t>set the fee proportional to the interference the leader observes.</a:t>
                </a:r>
              </a:p>
              <a:p>
                <a:r>
                  <a:rPr lang="en-US" altLang="zh-CN" dirty="0"/>
                  <a:t>The utility function of the leader can be expressed as</a:t>
                </a:r>
              </a:p>
              <a:p>
                <a:endParaRPr lang="en-US" altLang="zh-CN" dirty="0" smtClean="0"/>
              </a:p>
              <a:p>
                <a:endParaRPr lang="en-US" altLang="zh-CN" dirty="0" smtClean="0"/>
              </a:p>
              <a:p>
                <a:r>
                  <a:rPr lang="en-US" altLang="zh-CN" dirty="0" smtClean="0"/>
                  <a:t>The </a:t>
                </a:r>
                <a:r>
                  <a:rPr lang="en-US" altLang="zh-CN" dirty="0"/>
                  <a:t>utility function of the follower is</a:t>
                </a:r>
              </a:p>
              <a:p>
                <a:endParaRPr lang="en-US" altLang="zh-CN" dirty="0" smtClean="0"/>
              </a:p>
              <a:p>
                <a:endParaRPr lang="en-US" altLang="zh-CN" dirty="0"/>
              </a:p>
              <a:p>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oMath>
                </a14:m>
                <a:r>
                  <a:rPr lang="en-US" altLang="zh-CN" dirty="0" smtClean="0"/>
                  <a:t> - </a:t>
                </a:r>
                <a:r>
                  <a:rPr lang="en-US" altLang="zh-CN" dirty="0"/>
                  <a:t>the charging price, </a:t>
                </a:r>
                <a14:m>
                  <m:oMath xmlns:m="http://schemas.openxmlformats.org/officeDocument/2006/math" xmlns="">
                    <m:r>
                      <a:rPr lang="en-US" altLang="zh-CN" b="0" i="1" smtClean="0">
                        <a:latin typeface="Cambria Math" panose="02040503050406030204" pitchFamily="18" charset="0"/>
                      </a:rPr>
                      <m:t>𝛽</m:t>
                    </m:r>
                  </m:oMath>
                </a14:m>
                <a:r>
                  <a:rPr lang="en-US" altLang="zh-CN" dirty="0"/>
                  <a:t>- scale factor</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822" t="-1731" r="-437"/>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2958773632"/>
              </p:ext>
            </p:extLst>
          </p:nvPr>
        </p:nvGraphicFramePr>
        <p:xfrm>
          <a:off x="1898650" y="3032125"/>
          <a:ext cx="5195888" cy="641350"/>
        </p:xfrm>
        <a:graphic>
          <a:graphicData uri="http://schemas.openxmlformats.org/presentationml/2006/ole">
            <p:oleObj spid="_x0000_s782381" name="Formula" r:id="rId4" imgW="2620433" imgH="323850"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98606001"/>
              </p:ext>
            </p:extLst>
          </p:nvPr>
        </p:nvGraphicFramePr>
        <p:xfrm>
          <a:off x="1970088" y="4227810"/>
          <a:ext cx="5053012" cy="641350"/>
        </p:xfrm>
        <a:graphic>
          <a:graphicData uri="http://schemas.openxmlformats.org/presentationml/2006/ole">
            <p:oleObj spid="_x0000_s782382" name="Formula" r:id="rId5" imgW="2548467" imgH="323850" progId="">
              <p:embed/>
            </p:oleObj>
          </a:graphicData>
        </a:graphic>
      </p:graphicFrame>
      <p:sp>
        <p:nvSpPr>
          <p:cNvPr id="8"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Utility Function</a:t>
            </a:r>
            <a:endParaRPr lang="zh-CN" altLang="en-US" sz="3200" dirty="0"/>
          </a:p>
        </p:txBody>
      </p:sp>
    </p:spTree>
    <p:extLst>
      <p:ext uri="{BB962C8B-B14F-4D97-AF65-F5344CB8AC3E}">
        <p14:creationId xmlns="" xmlns:p14="http://schemas.microsoft.com/office/powerpoint/2010/main" val="18643180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altLang="zh-CN" dirty="0" smtClean="0"/>
          </a:p>
          <a:p>
            <a:r>
              <a:rPr lang="en-US" altLang="zh-CN" dirty="0" smtClean="0"/>
              <a:t>The </a:t>
            </a:r>
            <a:r>
              <a:rPr lang="en-US" altLang="zh-CN" dirty="0"/>
              <a:t>optimization problem for the leader is to set a charging price that maximizes its utility, i.e</a:t>
            </a:r>
            <a:r>
              <a:rPr lang="en-US" altLang="zh-CN" dirty="0" smtClean="0"/>
              <a:t>.,</a:t>
            </a:r>
          </a:p>
          <a:p>
            <a:endParaRPr lang="en-US" altLang="zh-CN" dirty="0"/>
          </a:p>
          <a:p>
            <a:endParaRPr lang="en-US" altLang="zh-CN" dirty="0" smtClean="0"/>
          </a:p>
          <a:p>
            <a:r>
              <a:rPr lang="en-US" altLang="zh-CN" dirty="0"/>
              <a:t>The optimization problem for the follower is to set proper transmit power to maximize its utility, i.e.,</a:t>
            </a:r>
            <a:endParaRPr lang="zh-CN" altLang="en-US" dirty="0"/>
          </a:p>
        </p:txBody>
      </p:sp>
      <p:graphicFrame>
        <p:nvGraphicFramePr>
          <p:cNvPr id="4" name="对象 3"/>
          <p:cNvGraphicFramePr>
            <a:graphicFrameLocks noChangeAspect="1"/>
          </p:cNvGraphicFramePr>
          <p:nvPr>
            <p:extLst>
              <p:ext uri="{D42A27DB-BD31-4B8C-83A1-F6EECF244321}">
                <p14:modId xmlns="" xmlns:p14="http://schemas.microsoft.com/office/powerpoint/2010/main" val="2437447014"/>
              </p:ext>
            </p:extLst>
          </p:nvPr>
        </p:nvGraphicFramePr>
        <p:xfrm>
          <a:off x="2989262" y="2490415"/>
          <a:ext cx="3165475" cy="290513"/>
        </p:xfrm>
        <a:graphic>
          <a:graphicData uri="http://schemas.openxmlformats.org/presentationml/2006/ole">
            <p:oleObj spid="_x0000_s783403" name="Formula" r:id="rId3" imgW="1597025" imgH="146050"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3390389182"/>
              </p:ext>
            </p:extLst>
          </p:nvPr>
        </p:nvGraphicFramePr>
        <p:xfrm>
          <a:off x="2346325" y="4005064"/>
          <a:ext cx="4298950" cy="290513"/>
        </p:xfrm>
        <a:graphic>
          <a:graphicData uri="http://schemas.openxmlformats.org/presentationml/2006/ole">
            <p:oleObj spid="_x0000_s783404" name="Formula" r:id="rId4" imgW="2167467" imgH="146050" progId="">
              <p:embed/>
            </p:oleObj>
          </a:graphicData>
        </a:graphic>
      </p:graphicFrame>
      <p:sp>
        <p:nvSpPr>
          <p:cNvPr id="7"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Utility Function</a:t>
            </a:r>
            <a:endParaRPr lang="zh-CN" altLang="en-US" sz="3200" dirty="0"/>
          </a:p>
        </p:txBody>
      </p:sp>
    </p:spTree>
    <p:extLst>
      <p:ext uri="{BB962C8B-B14F-4D97-AF65-F5344CB8AC3E}">
        <p14:creationId xmlns="" xmlns:p14="http://schemas.microsoft.com/office/powerpoint/2010/main" val="100954659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Given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oMath>
                </a14:m>
                <a:r>
                  <a:rPr lang="en-US" altLang="zh-CN" dirty="0" smtClean="0"/>
                  <a:t> decided </a:t>
                </a:r>
                <a:r>
                  <a:rPr lang="en-US" altLang="zh-CN" dirty="0"/>
                  <a:t>by the leader, the best response is derived by </a:t>
                </a:r>
                <a:r>
                  <a:rPr lang="en-US" altLang="zh-CN" dirty="0" smtClean="0"/>
                  <a:t>solving</a:t>
                </a:r>
              </a:p>
              <a:p>
                <a:endParaRPr lang="en-US" altLang="zh-CN" dirty="0"/>
              </a:p>
              <a:p>
                <a:pPr marL="0" indent="0">
                  <a:buNone/>
                </a:pPr>
                <a:endParaRPr lang="en-US" altLang="zh-CN" dirty="0" smtClean="0"/>
              </a:p>
              <a:p>
                <a:r>
                  <a:rPr lang="en-US" altLang="zh-CN" dirty="0"/>
                  <a:t>The solution </a:t>
                </a:r>
                <a:r>
                  <a:rPr lang="en-US" altLang="zh-CN" dirty="0" smtClean="0"/>
                  <a:t>is</a:t>
                </a:r>
              </a:p>
              <a:p>
                <a:endParaRPr lang="en-US" altLang="zh-CN" dirty="0" smtClean="0"/>
              </a:p>
              <a:p>
                <a:endParaRPr lang="en-US" altLang="zh-CN" dirty="0"/>
              </a:p>
              <a:p>
                <a:r>
                  <a:rPr lang="en-US" altLang="zh-CN" dirty="0" smtClean="0"/>
                  <a:t>The </a:t>
                </a:r>
                <a:r>
                  <a:rPr lang="en-US" altLang="zh-CN" dirty="0"/>
                  <a:t>second order derivative </a:t>
                </a:r>
                <a:r>
                  <a:rPr lang="en-US" altLang="zh-CN" dirty="0" smtClean="0"/>
                  <a:t>is</a:t>
                </a:r>
              </a:p>
              <a:p>
                <a:endParaRPr lang="en-US" altLang="zh-CN" dirty="0" smtClean="0"/>
              </a:p>
              <a:p>
                <a:endParaRPr lang="en-US" altLang="zh-CN" dirty="0"/>
              </a:p>
              <a:p>
                <a:r>
                  <a:rPr lang="en-US" altLang="zh-CN" dirty="0" smtClean="0"/>
                  <a:t>The </a:t>
                </a:r>
                <a:r>
                  <a:rPr lang="en-US" altLang="zh-CN" dirty="0"/>
                  <a:t>solution is a maximum point. Note that </a:t>
                </a:r>
                <a:r>
                  <a:rPr lang="en-US" altLang="zh-CN" dirty="0" err="1"/>
                  <a:t>pmin</a:t>
                </a:r>
                <a:r>
                  <a:rPr lang="en-US" altLang="zh-CN" dirty="0"/>
                  <a:t>≤ pi≤ </a:t>
                </a:r>
                <a:r>
                  <a:rPr lang="en-US" altLang="zh-CN" dirty="0" err="1"/>
                  <a:t>pmax</a:t>
                </a:r>
                <a:r>
                  <a:rPr lang="en-US" altLang="zh-CN" dirty="0"/>
                  <a:t>, and </a:t>
                </a:r>
                <a:r>
                  <a:rPr lang="en-US" altLang="zh-CN" dirty="0" smtClean="0"/>
                  <a:t>thus, the </a:t>
                </a:r>
                <a:r>
                  <a:rPr lang="en-US" altLang="zh-CN" dirty="0"/>
                  <a:t>best response is searched in </a:t>
                </a:r>
                <a:r>
                  <a:rPr lang="en-US" altLang="zh-CN" dirty="0" smtClean="0"/>
                  <a:t>{</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𝑚𝑖𝑛</m:t>
                        </m:r>
                      </m:sub>
                    </m:sSub>
                  </m:oMath>
                </a14:m>
                <a:r>
                  <a:rPr lang="en-US" altLang="zh-CN" dirty="0" smtClean="0"/>
                  <a:t>,</a:t>
                </a:r>
                <a14:m>
                  <m:oMath xmlns:m="http://schemas.openxmlformats.org/officeDocument/2006/math" xmlns="">
                    <m:r>
                      <a:rPr lang="en-US" altLang="zh-CN" b="0" i="1" dirty="0" smtClean="0">
                        <a:latin typeface="Cambria Math" panose="02040503050406030204" pitchFamily="18" charset="0"/>
                      </a:rPr>
                      <m:t>𝑝</m:t>
                    </m:r>
                  </m:oMath>
                </a14:m>
                <a:r>
                  <a:rPr lang="en-US" altLang="zh-CN" dirty="0"/>
                  <a:t>ˆpi}.</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749" t="-1731" r="-1020"/>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3582398033"/>
              </p:ext>
            </p:extLst>
          </p:nvPr>
        </p:nvGraphicFramePr>
        <p:xfrm>
          <a:off x="4027488" y="1556792"/>
          <a:ext cx="938212" cy="628650"/>
        </p:xfrm>
        <a:graphic>
          <a:graphicData uri="http://schemas.openxmlformats.org/presentationml/2006/ole">
            <p:oleObj spid="_x0000_s784450" name="Formula" r:id="rId4" imgW="473075" imgH="317500"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3337821049"/>
              </p:ext>
            </p:extLst>
          </p:nvPr>
        </p:nvGraphicFramePr>
        <p:xfrm>
          <a:off x="2876550" y="2708920"/>
          <a:ext cx="3238500" cy="623888"/>
        </p:xfrm>
        <a:graphic>
          <a:graphicData uri="http://schemas.openxmlformats.org/presentationml/2006/ole">
            <p:oleObj spid="_x0000_s784451" name="Formula" r:id="rId5" imgW="1633008" imgH="314325"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3537250927"/>
              </p:ext>
            </p:extLst>
          </p:nvPr>
        </p:nvGraphicFramePr>
        <p:xfrm>
          <a:off x="2208213" y="3861048"/>
          <a:ext cx="4575175" cy="723900"/>
        </p:xfrm>
        <a:graphic>
          <a:graphicData uri="http://schemas.openxmlformats.org/presentationml/2006/ole">
            <p:oleObj spid="_x0000_s784452" name="Formula" r:id="rId6" imgW="2308225" imgH="365125" progId="">
              <p:embed/>
            </p:oleObj>
          </a:graphicData>
        </a:graphic>
      </p:graphicFrame>
      <p:sp>
        <p:nvSpPr>
          <p:cNvPr id="8"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Follower Analysis</a:t>
            </a:r>
            <a:endParaRPr lang="zh-CN" altLang="en-US" sz="3200" dirty="0"/>
          </a:p>
        </p:txBody>
      </p:sp>
    </p:spTree>
    <p:extLst>
      <p:ext uri="{BB962C8B-B14F-4D97-AF65-F5344CB8AC3E}">
        <p14:creationId xmlns="" xmlns:p14="http://schemas.microsoft.com/office/powerpoint/2010/main" val="8621083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The leader knows ex ante that the follower will react to his price by searching </a:t>
                </a:r>
                <a:r>
                  <a:rPr lang="en-US" altLang="zh-CN" dirty="0"/>
                  <a:t>in {pmin,</a:t>
                </a:r>
                <a:r>
                  <a:rPr lang="en-US" altLang="zh-CN" dirty="0" err="1"/>
                  <a:t>pmax</a:t>
                </a:r>
                <a:r>
                  <a:rPr lang="en-US" altLang="zh-CN" dirty="0"/>
                  <a:t>,ˆpi}. Thus, we </a:t>
                </a:r>
                <a:r>
                  <a:rPr lang="en-US" altLang="zh-CN" dirty="0" smtClean="0"/>
                  <a:t>have</a:t>
                </a:r>
              </a:p>
              <a:p>
                <a:endParaRPr lang="en-US" altLang="zh-CN" dirty="0"/>
              </a:p>
              <a:p>
                <a:endParaRPr lang="en-US" altLang="zh-CN" dirty="0" smtClean="0"/>
              </a:p>
              <a:p>
                <a:endParaRPr lang="en-US" altLang="zh-CN" dirty="0"/>
              </a:p>
              <a:p>
                <a:endParaRPr lang="en-US" altLang="zh-CN" dirty="0" smtClean="0"/>
              </a:p>
              <a:p>
                <a:r>
                  <a:rPr lang="en-US" altLang="zh-CN" dirty="0"/>
                  <a:t>and </a:t>
                </a:r>
                <a14:m>
                  <m:oMath xmlns:m="http://schemas.openxmlformats.org/officeDocument/2006/math" xmlns="">
                    <m:sSub>
                      <m:sSubPr>
                        <m:ctrlPr>
                          <a:rPr lang="en-US" altLang="zh-CN" b="0" i="1" smtClean="0">
                            <a:latin typeface="Cambria Math"/>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𝑘𝑚𝑖𝑛</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𝛼</m:t>
                    </m:r>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𝑘𝑚𝑎𝑥</m:t>
                        </m:r>
                      </m:sub>
                    </m:sSub>
                  </m:oMath>
                </a14:m>
                <a:r>
                  <a:rPr lang="en-US" altLang="zh-CN" dirty="0" smtClean="0"/>
                  <a:t>. </a:t>
                </a:r>
                <a:r>
                  <a:rPr lang="en-US" altLang="zh-CN" dirty="0"/>
                  <a:t>Substituting the followers strategy into </a:t>
                </a:r>
                <a:r>
                  <a:rPr lang="en-US" altLang="zh-CN" dirty="0" smtClean="0"/>
                  <a:t>the leaders </a:t>
                </a:r>
                <a:r>
                  <a:rPr lang="en-US" altLang="zh-CN" dirty="0"/>
                  <a:t>utility function, we get</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731"/>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1204377567"/>
              </p:ext>
            </p:extLst>
          </p:nvPr>
        </p:nvGraphicFramePr>
        <p:xfrm>
          <a:off x="2328863" y="1988840"/>
          <a:ext cx="4333875" cy="560388"/>
        </p:xfrm>
        <a:graphic>
          <a:graphicData uri="http://schemas.openxmlformats.org/presentationml/2006/ole">
            <p:oleObj spid="_x0000_s785471" name="Formula" r:id="rId4" imgW="2185458" imgH="281517"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1062862334"/>
              </p:ext>
            </p:extLst>
          </p:nvPr>
        </p:nvGraphicFramePr>
        <p:xfrm>
          <a:off x="2368550" y="2708920"/>
          <a:ext cx="4254500" cy="560388"/>
        </p:xfrm>
        <a:graphic>
          <a:graphicData uri="http://schemas.openxmlformats.org/presentationml/2006/ole">
            <p:oleObj spid="_x0000_s785472" name="Formula" r:id="rId5" imgW="2145242" imgH="281517"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3840034863"/>
              </p:ext>
            </p:extLst>
          </p:nvPr>
        </p:nvGraphicFramePr>
        <p:xfrm>
          <a:off x="1138237" y="4221088"/>
          <a:ext cx="6867525" cy="1466850"/>
        </p:xfrm>
        <a:graphic>
          <a:graphicData uri="http://schemas.openxmlformats.org/presentationml/2006/ole">
            <p:oleObj spid="_x0000_s785473" name="Formula" r:id="rId6" imgW="3462867" imgH="738717" progId="">
              <p:embed/>
            </p:oleObj>
          </a:graphicData>
        </a:graphic>
      </p:graphicFrame>
      <p:sp>
        <p:nvSpPr>
          <p:cNvPr id="8"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Leader Analysis</a:t>
            </a:r>
            <a:endParaRPr lang="zh-CN" altLang="en-US" sz="3200" dirty="0"/>
          </a:p>
        </p:txBody>
      </p:sp>
    </p:spTree>
    <p:extLst>
      <p:ext uri="{BB962C8B-B14F-4D97-AF65-F5344CB8AC3E}">
        <p14:creationId xmlns="" xmlns:p14="http://schemas.microsoft.com/office/powerpoint/2010/main" val="20571753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Let </a:t>
                </a:r>
                <a14:m>
                  <m:oMath xmlns:m="http://schemas.openxmlformats.org/officeDocument/2006/math" xmlns="">
                    <m:r>
                      <a:rPr lang="en-US" altLang="zh-CN" b="0" i="1" smtClean="0">
                        <a:latin typeface="Cambria Math" panose="02040503050406030204" pitchFamily="18" charset="0"/>
                      </a:rPr>
                      <m:t>𝐴</m:t>
                    </m:r>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sub>
                    </m:sSub>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𝑘𝑒</m:t>
                        </m:r>
                      </m:sub>
                    </m:sSub>
                  </m:oMath>
                </a14:m>
                <a:r>
                  <a:rPr lang="en-US" altLang="zh-CN" dirty="0" smtClean="0"/>
                  <a:t>, </a:t>
                </a:r>
                <a14:m>
                  <m:oMath xmlns:m="http://schemas.openxmlformats.org/officeDocument/2006/math" xmlns="">
                    <m:r>
                      <a:rPr lang="en-US" altLang="zh-CN" b="0" i="1" smtClean="0">
                        <a:latin typeface="Cambria Math" panose="02040503050406030204" pitchFamily="18" charset="0"/>
                      </a:rPr>
                      <m:t>𝐵</m:t>
                    </m:r>
                    <m:r>
                      <a:rPr lang="en-US" altLang="zh-CN" b="0" i="1" smtClean="0">
                        <a:latin typeface="Cambria Math" panose="02040503050406030204" pitchFamily="18" charset="0"/>
                      </a:rPr>
                      <m:t>=1/</m:t>
                    </m:r>
                    <m:r>
                      <a:rPr lang="en-US" altLang="zh-CN" b="0" i="1" smtClean="0">
                        <a:latin typeface="Cambria Math" panose="02040503050406030204" pitchFamily="18" charset="0"/>
                      </a:rPr>
                      <m:t>𝑙𝑛</m:t>
                    </m:r>
                    <m:r>
                      <a:rPr lang="en-US" altLang="zh-CN" b="0" i="1" smtClean="0">
                        <a:latin typeface="Cambria Math" panose="02040503050406030204" pitchFamily="18" charset="0"/>
                      </a:rPr>
                      <m:t>2</m:t>
                    </m:r>
                  </m:oMath>
                </a14:m>
                <a:r>
                  <a:rPr lang="en-US" altLang="zh-CN" dirty="0" smtClean="0"/>
                  <a:t>, </a:t>
                </a:r>
                <a14:m>
                  <m:oMath xmlns:m="http://schemas.openxmlformats.org/officeDocument/2006/math" xmlns="">
                    <m:r>
                      <a:rPr lang="en-US" altLang="zh-CN" b="0" i="1" smtClean="0">
                        <a:latin typeface="Cambria Math" panose="02040503050406030204" pitchFamily="18" charset="0"/>
                      </a:rPr>
                      <m:t>𝐶</m:t>
                    </m:r>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𝑖𝑒</m:t>
                        </m:r>
                      </m:sub>
                    </m:sSub>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sub>
                    </m:sSub>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𝑘𝑖</m:t>
                        </m:r>
                      </m:sub>
                    </m:sSub>
                    <m:r>
                      <a:rPr lang="en-US" altLang="zh-CN" b="0" i="1"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oMath>
                </a14:m>
                <a:r>
                  <a:rPr lang="en-US" altLang="zh-CN" dirty="0" smtClean="0"/>
                  <a:t>, we have</a:t>
                </a:r>
              </a:p>
              <a:p>
                <a:endParaRPr lang="en-US" altLang="zh-CN" dirty="0" smtClean="0"/>
              </a:p>
              <a:p>
                <a:endParaRPr lang="en-US" altLang="zh-CN" dirty="0"/>
              </a:p>
              <a:p>
                <a:r>
                  <a:rPr lang="en-US" altLang="zh-CN" dirty="0"/>
                  <a:t>To get the optimal price, by taking the first order derivative, we </a:t>
                </a:r>
                <a:r>
                  <a:rPr lang="en-US" altLang="zh-CN" dirty="0" smtClean="0"/>
                  <a:t>obtain</a:t>
                </a:r>
              </a:p>
              <a:p>
                <a:endParaRPr lang="en-US" altLang="zh-CN" dirty="0" smtClean="0"/>
              </a:p>
              <a:p>
                <a:endParaRPr lang="en-US" altLang="zh-CN" dirty="0"/>
              </a:p>
              <a:p>
                <a:r>
                  <a:rPr lang="en-US" altLang="zh-CN" dirty="0" smtClean="0"/>
                  <a:t>After some analysis, we derive that the solution is searched in</a:t>
                </a:r>
              </a:p>
              <a:p>
                <a:endParaRPr lang="en-US" altLang="zh-CN" dirty="0"/>
              </a:p>
              <a:p>
                <a:endParaRPr lang="en-US" altLang="zh-CN" dirty="0" smtClean="0"/>
              </a:p>
              <a:p>
                <a:r>
                  <a:rPr lang="en-US" altLang="zh-CN" dirty="0" smtClean="0"/>
                  <a:t>where</a:t>
                </a:r>
              </a:p>
              <a:p>
                <a:pPr marL="0" indent="0">
                  <a:buNone/>
                </a:pP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731"/>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19456794"/>
              </p:ext>
            </p:extLst>
          </p:nvPr>
        </p:nvGraphicFramePr>
        <p:xfrm>
          <a:off x="1573213" y="1628800"/>
          <a:ext cx="5845175" cy="641350"/>
        </p:xfrm>
        <a:graphic>
          <a:graphicData uri="http://schemas.openxmlformats.org/presentationml/2006/ole">
            <p:oleObj spid="_x0000_s786515" name="Formula" r:id="rId4" imgW="2947458" imgH="323850"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4246442206"/>
              </p:ext>
            </p:extLst>
          </p:nvPr>
        </p:nvGraphicFramePr>
        <p:xfrm>
          <a:off x="1800225" y="2708920"/>
          <a:ext cx="5391150" cy="657225"/>
        </p:xfrm>
        <a:graphic>
          <a:graphicData uri="http://schemas.openxmlformats.org/presentationml/2006/ole">
            <p:oleObj spid="_x0000_s786516" name="Formula" r:id="rId5" imgW="2719917" imgH="331258"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2319619911"/>
              </p:ext>
            </p:extLst>
          </p:nvPr>
        </p:nvGraphicFramePr>
        <p:xfrm>
          <a:off x="939006" y="3861048"/>
          <a:ext cx="7113588" cy="668338"/>
        </p:xfrm>
        <a:graphic>
          <a:graphicData uri="http://schemas.openxmlformats.org/presentationml/2006/ole">
            <p:oleObj spid="_x0000_s786517" name="Formula" r:id="rId6" imgW="3586692" imgH="338667" progId="">
              <p:embed/>
            </p:oleObj>
          </a:graphicData>
        </a:graphic>
      </p:graphicFrame>
      <p:graphicFrame>
        <p:nvGraphicFramePr>
          <p:cNvPr id="7" name="对象 6"/>
          <p:cNvGraphicFramePr>
            <a:graphicFrameLocks noChangeAspect="1"/>
          </p:cNvGraphicFramePr>
          <p:nvPr>
            <p:extLst>
              <p:ext uri="{D42A27DB-BD31-4B8C-83A1-F6EECF244321}">
                <p14:modId xmlns="" xmlns:p14="http://schemas.microsoft.com/office/powerpoint/2010/main" val="1782486295"/>
              </p:ext>
            </p:extLst>
          </p:nvPr>
        </p:nvGraphicFramePr>
        <p:xfrm>
          <a:off x="1475656" y="4562475"/>
          <a:ext cx="3625850" cy="541338"/>
        </p:xfrm>
        <a:graphic>
          <a:graphicData uri="http://schemas.openxmlformats.org/presentationml/2006/ole">
            <p:oleObj spid="_x0000_s786518" name="Formula" r:id="rId7" imgW="1827742" imgH="273050" progId="">
              <p:embed/>
            </p:oleObj>
          </a:graphicData>
        </a:graphic>
      </p:graphicFrame>
      <p:sp>
        <p:nvSpPr>
          <p:cNvPr id="10"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Leader Analysis</a:t>
            </a:r>
            <a:endParaRPr lang="zh-CN" altLang="en-US" sz="3200" dirty="0"/>
          </a:p>
        </p:txBody>
      </p:sp>
    </p:spTree>
    <p:extLst>
      <p:ext uri="{BB962C8B-B14F-4D97-AF65-F5344CB8AC3E}">
        <p14:creationId xmlns="" xmlns:p14="http://schemas.microsoft.com/office/powerpoint/2010/main" val="23771482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a:t>Joint Scheduling and Resource Allocation</a:t>
            </a:r>
            <a:endParaRPr lang="zh-CN" altLang="en-US" sz="3200" dirty="0"/>
          </a:p>
        </p:txBody>
      </p:sp>
      <mc:AlternateContent xmlns:mc="http://schemas.openxmlformats.org/markup-compatibility/2006">
        <mc:Choice xmlns="" xmlns:a14="http://schemas.microsoft.com/office/drawing/2010/main" Requires="a14">
          <p:sp>
            <p:nvSpPr>
              <p:cNvPr id="3" name="内容占位符 2"/>
              <p:cNvSpPr>
                <a:spLocks noGrp="1"/>
              </p:cNvSpPr>
              <p:nvPr>
                <p:ph idx="1"/>
              </p:nvPr>
            </p:nvSpPr>
            <p:spPr/>
            <p:txBody>
              <a:bodyPr/>
              <a:lstStyle/>
              <a:p>
                <a:r>
                  <a:rPr lang="en-US" altLang="zh-CN" dirty="0" smtClean="0"/>
                  <a:t>During each TTI, the D2D UEs form a priority queue for each channel</a:t>
                </a:r>
                <a:r>
                  <a:rPr lang="en-US" altLang="zh-CN" dirty="0"/>
                  <a:t>.</a:t>
                </a:r>
              </a:p>
              <a:p>
                <a:r>
                  <a:rPr lang="en-US" altLang="zh-CN" dirty="0" smtClean="0"/>
                  <a:t>The </a:t>
                </a:r>
                <a:r>
                  <a:rPr lang="en-US" altLang="zh-CN" dirty="0" err="1"/>
                  <a:t>eNB</a:t>
                </a:r>
                <a:r>
                  <a:rPr lang="en-US" altLang="zh-CN" dirty="0"/>
                  <a:t> selects K D2D UEs with the highest </a:t>
                </a:r>
                <a:r>
                  <a:rPr lang="en-US" altLang="zh-CN" dirty="0" smtClean="0"/>
                  <a:t>priorities sequentially</a:t>
                </a:r>
                <a:r>
                  <a:rPr lang="en-US" altLang="zh-CN" dirty="0"/>
                  <a:t>.</a:t>
                </a:r>
              </a:p>
              <a:p>
                <a:r>
                  <a:rPr lang="en-US" altLang="zh-CN" dirty="0" smtClean="0"/>
                  <a:t>The </a:t>
                </a:r>
                <a:r>
                  <a:rPr lang="en-US" altLang="zh-CN" dirty="0"/>
                  <a:t>priority is based on the utilities of the followers</a:t>
                </a:r>
                <a:r>
                  <a:rPr lang="en-US" altLang="zh-CN" dirty="0" smtClean="0"/>
                  <a:t>.</a:t>
                </a:r>
              </a:p>
              <a:p>
                <a:endParaRPr lang="en-US" altLang="zh-CN" dirty="0"/>
              </a:p>
              <a:p>
                <a:r>
                  <a:rPr lang="en-US" altLang="zh-CN" dirty="0"/>
                  <a:t>Fairness is considered as an important goal.</a:t>
                </a:r>
              </a:p>
              <a:p>
                <a:r>
                  <a:rPr lang="en-US" altLang="zh-CN" dirty="0" smtClean="0"/>
                  <a:t>The </a:t>
                </a:r>
                <a:r>
                  <a:rPr lang="en-US" altLang="zh-CN" dirty="0"/>
                  <a:t>follower has to pay an additional fee for using the channel </a:t>
                </a:r>
                <a:r>
                  <a:rPr lang="en-US" altLang="zh-CN" dirty="0" smtClean="0"/>
                  <a:t>at TTI </a:t>
                </a:r>
                <a:r>
                  <a:rPr lang="en-US" altLang="zh-CN" dirty="0"/>
                  <a:t>t if it has been selected in previous TTIs.</a:t>
                </a:r>
              </a:p>
              <a:p>
                <a:r>
                  <a:rPr lang="en-US" altLang="zh-CN" dirty="0" smtClean="0"/>
                  <a:t>The </a:t>
                </a:r>
                <a:r>
                  <a:rPr lang="en-US" altLang="zh-CN" dirty="0"/>
                  <a:t>priority for follower </a:t>
                </a:r>
                <a:r>
                  <a:rPr lang="en-US" altLang="zh-CN" dirty="0" err="1"/>
                  <a:t>i</a:t>
                </a:r>
                <a:r>
                  <a:rPr lang="en-US" altLang="zh-CN" dirty="0"/>
                  <a:t> at TTI t can be defined </a:t>
                </a:r>
                <a:r>
                  <a:rPr lang="en-US" altLang="zh-CN" dirty="0" smtClean="0"/>
                  <a:t>as</a:t>
                </a:r>
              </a:p>
              <a:p>
                <a:endParaRPr lang="en-US" altLang="zh-CN" dirty="0"/>
              </a:p>
              <a:p>
                <a:endParaRPr lang="en-US" altLang="zh-CN" dirty="0" smtClean="0"/>
              </a:p>
              <a:p>
                <a:endParaRPr lang="en-US" altLang="zh-CN" dirty="0"/>
              </a:p>
              <a:p>
                <a:endParaRPr lang="en-US" altLang="zh-CN" dirty="0" smtClean="0"/>
              </a:p>
              <a:p>
                <a14:m>
                  <m:oMath xmlns:m="http://schemas.openxmlformats.org/officeDocument/2006/math" xmlns="">
                    <m:r>
                      <a:rPr lang="en-US" altLang="zh-CN" b="0" i="1" smtClean="0">
                        <a:latin typeface="Cambria Math" panose="02040503050406030204" pitchFamily="18" charset="0"/>
                      </a:rPr>
                      <m:t>𝛿</m:t>
                    </m:r>
                  </m:oMath>
                </a14:m>
                <a:r>
                  <a:rPr lang="en-US" altLang="zh-CN" dirty="0" smtClean="0"/>
                  <a:t>is the fairness coefficient.</a:t>
                </a:r>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822" t="-1731" r="-2041" b="-742"/>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 xmlns:p14="http://schemas.microsoft.com/office/powerpoint/2010/main" val="2335752829"/>
              </p:ext>
            </p:extLst>
          </p:nvPr>
        </p:nvGraphicFramePr>
        <p:xfrm>
          <a:off x="2767013" y="4221088"/>
          <a:ext cx="3457575" cy="317500"/>
        </p:xfrm>
        <a:graphic>
          <a:graphicData uri="http://schemas.openxmlformats.org/presentationml/2006/ole">
            <p:oleObj spid="_x0000_s787499" name="Formula" r:id="rId4" imgW="1745192" imgH="159808"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951615008"/>
              </p:ext>
            </p:extLst>
          </p:nvPr>
        </p:nvGraphicFramePr>
        <p:xfrm>
          <a:off x="2427288" y="4725144"/>
          <a:ext cx="4138612" cy="785812"/>
        </p:xfrm>
        <a:graphic>
          <a:graphicData uri="http://schemas.openxmlformats.org/presentationml/2006/ole">
            <p:oleObj spid="_x0000_s787500" name="Formula" r:id="rId5" imgW="2087033" imgH="396875" progId="">
              <p:embed/>
            </p:oleObj>
          </a:graphicData>
        </a:graphic>
      </p:graphicFrame>
    </p:spTree>
    <p:extLst>
      <p:ext uri="{BB962C8B-B14F-4D97-AF65-F5344CB8AC3E}">
        <p14:creationId xmlns="" xmlns:p14="http://schemas.microsoft.com/office/powerpoint/2010/main" val="24431078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3"/>
  <p:tag name="CONFIG" val="Default"/>
  <p:tag name="CFG.VERSION" val="1"/>
  <p:tag name="MAPNAME" val="Map1"/>
  <p:tag name="LICENSEKEY" val="6c64627f-c5d4-423c-8804-6e663357a7fe"/>
  <p:tag name="FIELD.ADDINFO.COMBOINDEX" val="0"/>
  <p:tag name="FIELDS.INITIALIZED" val="1"/>
  <p:tag name="FIELD.AUTHOR.COMBOINDEX" val="-2"/>
  <p:tag name="FIELD.DIVISION.COMBOINDEX" val="-2"/>
  <p:tag name="FIELD.DATE.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ISONUMBER.CONTENT" val="Reference"/>
  <p:tag name="FIELD.ISONUMBER.VALUE" val="Reference"/>
  <p:tag name="ML_1" val="$Default"/>
  <p:tag name="FIELD.AUTHOR.CONTENT" val="Lingyang Song"/>
  <p:tag name="FIELD.AUTHOR.VALUE" val="Lingyang Song"/>
  <p:tag name="FIELD.DIVISION.CONTENT" val="Wireless Group"/>
  <p:tag name="FIELD.DIVISION.VALUE" val="Wireless Group"/>
  <p:tag name="FIELD.PROJECT.COMBOINDEX" val="-2"/>
  <p:tag name="FIELD.DATE.CONTENT" val="08,01, 2008"/>
  <p:tag name="FIELD.DATE.VALUE" val="08,01, 2008"/>
  <p:tag name="FIELD.CONTENTOWNER.COMBOINDEX" val="-2"/>
  <p:tag name="FIELD.ADDINFO.CONTENT" val="CONFIDENTIAL"/>
  <p:tag name="FIELD.ADDINFO.VALUE" val="CONFIDENTIAL"/>
  <p:tag name="ML_UFSOK" val="de4de2de8de7de5de6de9e10e11e12e13e14e15e16e17e18e19e20e21de3"/>
</p:tagLst>
</file>

<file path=ppt/tags/tag10.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21.xml><?xml version="1.0" encoding="utf-8"?>
<p:tagLst xmlns:a="http://schemas.openxmlformats.org/drawingml/2006/main" xmlns:r="http://schemas.openxmlformats.org/officeDocument/2006/relationships" xmlns:p="http://schemas.openxmlformats.org/presentationml/2006/main">
  <p:tag name="FIELDS.INITIALIZED" val="1"/>
  <p:tag name="ML_1" val="Phi"/>
  <p:tag name="RECTANGLE 3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32.3|36.6"/>
</p:tagLst>
</file>

<file path=ppt/tags/tag2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2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27.xml><?xml version="1.0" encoding="utf-8"?>
<p:tagLst xmlns:a="http://schemas.openxmlformats.org/drawingml/2006/main" xmlns:r="http://schemas.openxmlformats.org/officeDocument/2006/relationships" xmlns:p="http://schemas.openxmlformats.org/presentationml/2006/main">
  <p:tag name="FIELDS.INITIALIZED" val="1"/>
  <p:tag name="ML_1" val="Phi"/>
  <p:tag name="RECTANGLE 3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1.3|10.7|12.1"/>
</p:tagLst>
</file>

<file path=ppt/tags/tag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3"/>
</p:tagLst>
</file>

<file path=ppt/tags/tag2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30.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3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5.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37.xml><?xml version="1.0" encoding="utf-8"?>
<p:tagLst xmlns:a="http://schemas.openxmlformats.org/drawingml/2006/main" xmlns:r="http://schemas.openxmlformats.org/officeDocument/2006/relationships" xmlns:p="http://schemas.openxmlformats.org/presentationml/2006/main">
  <p:tag name="ML_1" val="Phi"/>
  <p:tag name="FIELDS.INITIALIZED" val="1"/>
  <p:tag name="RECTANGLE 5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9.5|2.2|3.6"/>
</p:tagLst>
</file>

<file path=ppt/tags/tag3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6.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5.xml><?xml version="1.0" encoding="utf-8"?>
<p:tagLst xmlns:a="http://schemas.openxmlformats.org/drawingml/2006/main" xmlns:r="http://schemas.openxmlformats.org/officeDocument/2006/relationships" xmlns:p="http://schemas.openxmlformats.org/presentationml/2006/main">
  <p:tag name="TIMING" val="|6.5|13.8|7.1|6|14.1"/>
</p:tagLst>
</file>

<file path=ppt/tags/tag66.xml><?xml version="1.0" encoding="utf-8"?>
<p:tagLst xmlns:a="http://schemas.openxmlformats.org/drawingml/2006/main" xmlns:r="http://schemas.openxmlformats.org/officeDocument/2006/relationships" xmlns:p="http://schemas.openxmlformats.org/presentationml/2006/main">
  <p:tag name="TIMING" val="|30.1|13.9|36.6|15.1|9.1"/>
</p:tagLst>
</file>

<file path=ppt/tags/tag67.xml><?xml version="1.0" encoding="utf-8"?>
<p:tagLst xmlns:a="http://schemas.openxmlformats.org/drawingml/2006/main" xmlns:r="http://schemas.openxmlformats.org/officeDocument/2006/relationships" xmlns:p="http://schemas.openxmlformats.org/presentationml/2006/main">
  <p:tag name="TIMING" val="|3.2|2.5|2.8|6.2|10.1|26.3"/>
</p:tagLst>
</file>

<file path=ppt/tags/tag68.xml><?xml version="1.0" encoding="utf-8"?>
<p:tagLst xmlns:a="http://schemas.openxmlformats.org/drawingml/2006/main" xmlns:r="http://schemas.openxmlformats.org/officeDocument/2006/relationships" xmlns:p="http://schemas.openxmlformats.org/presentationml/2006/main">
  <p:tag name="TIMING" val="|8.8|10|16.8|17.6"/>
</p:tagLst>
</file>

<file path=ppt/tags/tag69.xml><?xml version="1.0" encoding="utf-8"?>
<p:tagLst xmlns:a="http://schemas.openxmlformats.org/drawingml/2006/main" xmlns:r="http://schemas.openxmlformats.org/officeDocument/2006/relationships" xmlns:p="http://schemas.openxmlformats.org/presentationml/2006/main">
  <p:tag name="TIMING" val="|3.2|2.5|2.8|6.2|10.1|26.3"/>
</p:tagLst>
</file>

<file path=ppt/tags/tag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70.xml><?xml version="1.0" encoding="utf-8"?>
<p:tagLst xmlns:a="http://schemas.openxmlformats.org/drawingml/2006/main" xmlns:r="http://schemas.openxmlformats.org/officeDocument/2006/relationships" xmlns:p="http://schemas.openxmlformats.org/presentationml/2006/main">
  <p:tag name="TIMING" val="|5.3|21.5|8.9|10.8"/>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SlideTextFontColor"/>
</p:tagLst>
</file>

<file path=ppt/tags/tag74.xml><?xml version="1.0" encoding="utf-8"?>
<p:tagLst xmlns:a="http://schemas.openxmlformats.org/drawingml/2006/main" xmlns:r="http://schemas.openxmlformats.org/officeDocument/2006/relationships" xmlns:p="http://schemas.openxmlformats.org/presentationml/2006/main">
  <p:tag name="TIMING" val="|7.5|6.1|1.9|3.8|4.6|1.1|3.9|2.3|7.7|8.5|6.1|5.6"/>
</p:tagLst>
</file>

<file path=ppt/tags/tag7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PageNumber"/>
  <p:tag name="SHAPECLASSPROTECTIONTYPE" val="31"/>
</p:tagLst>
</file>

<file path=ppt/tags/tag8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heme/theme1.xml><?xml version="1.0" encoding="utf-8"?>
<a:theme xmlns:a="http://schemas.openxmlformats.org/drawingml/2006/main" name="ppt_template_windows2003_march08">
  <a:themeElements>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fontScheme name="ppt_template_windows2003_march08.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themeOverride>
</file>

<file path=ppt/theme/themeOverride2.xml><?xml version="1.0" encoding="utf-8"?>
<a:themeOverride xmlns:a="http://schemas.openxmlformats.org/drawingml/2006/main">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themeOverride>
</file>

<file path=ppt/theme/themeOverride3.xml><?xml version="1.0" encoding="utf-8"?>
<a:themeOverride xmlns:a="http://schemas.openxmlformats.org/drawingml/2006/main">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themeOverride>
</file>

<file path=docProps/app.xml><?xml version="1.0" encoding="utf-8"?>
<Properties xmlns="http://schemas.openxmlformats.org/officeDocument/2006/extended-properties" xmlns:vt="http://schemas.openxmlformats.org/officeDocument/2006/docPropsVTypes">
  <Template/>
  <TotalTime>23572</TotalTime>
  <Words>11197</Words>
  <Application>Microsoft Macintosh PowerPoint</Application>
  <PresentationFormat>全屏显示(4:3)</PresentationFormat>
  <Paragraphs>1658</Paragraphs>
  <Slides>158</Slides>
  <Notes>52</Notes>
  <HiddenSlides>0</HiddenSlides>
  <MMClips>0</MMClips>
  <ScaleCrop>false</ScaleCrop>
  <HeadingPairs>
    <vt:vector size="6" baseType="variant">
      <vt:variant>
        <vt:lpstr>主题</vt:lpstr>
      </vt:variant>
      <vt:variant>
        <vt:i4>1</vt:i4>
      </vt:variant>
      <vt:variant>
        <vt:lpstr>嵌入 OLE 服务器</vt:lpstr>
      </vt:variant>
      <vt:variant>
        <vt:i4>4</vt:i4>
      </vt:variant>
      <vt:variant>
        <vt:lpstr>幻灯片标题</vt:lpstr>
      </vt:variant>
      <vt:variant>
        <vt:i4>158</vt:i4>
      </vt:variant>
    </vt:vector>
  </HeadingPairs>
  <TitlesOfParts>
    <vt:vector size="163" baseType="lpstr">
      <vt:lpstr>ppt_template_windows2003_march08</vt:lpstr>
      <vt:lpstr>Visio</vt:lpstr>
      <vt:lpstr>CorelDRAW</vt:lpstr>
      <vt:lpstr>Equation</vt:lpstr>
      <vt:lpstr>Formula</vt:lpstr>
      <vt:lpstr>幻灯片 1</vt:lpstr>
      <vt:lpstr>Table of Content</vt:lpstr>
      <vt:lpstr>Table of Content</vt:lpstr>
      <vt:lpstr>1900: Famous patent No. 7777, "tuned or syntonic telegraphy"  1900: Marconi's Wireless Telegraph Company Limited founded </vt:lpstr>
      <vt:lpstr>A Market Needs both Technology and Application</vt:lpstr>
      <vt:lpstr>Standardization Facilitates Technology Evolution </vt:lpstr>
      <vt:lpstr>Future Wireless Challenges</vt:lpstr>
      <vt:lpstr>Possible Solutions</vt:lpstr>
      <vt:lpstr>Definition and Benefits</vt:lpstr>
      <vt:lpstr>Deployment Roadmap</vt:lpstr>
      <vt:lpstr>Scenario A: Cellular Unaware</vt:lpstr>
      <vt:lpstr>Scenario B: Cellular aware</vt:lpstr>
      <vt:lpstr>Scenario C: Cellular controlled</vt:lpstr>
      <vt:lpstr>Table of Content</vt:lpstr>
      <vt:lpstr>Device-to-Device Communications</vt:lpstr>
      <vt:lpstr>幻灯片 16</vt:lpstr>
      <vt:lpstr>Cooperative Mobile as Relay</vt:lpstr>
      <vt:lpstr>Cooperative Diversity</vt:lpstr>
      <vt:lpstr>Cooperative Diversity</vt:lpstr>
      <vt:lpstr>Wireless Network Coding (1)</vt:lpstr>
      <vt:lpstr>Wireless Network Coding (2)</vt:lpstr>
      <vt:lpstr>Wireless Network Coding (3)</vt:lpstr>
      <vt:lpstr>Wireless Network Coding (4)</vt:lpstr>
      <vt:lpstr>Table of Content</vt:lpstr>
      <vt:lpstr>幻灯片 25</vt:lpstr>
      <vt:lpstr>幻灯片 26</vt:lpstr>
      <vt:lpstr>D2D LAN System</vt:lpstr>
      <vt:lpstr>D2D LAN Problems</vt:lpstr>
      <vt:lpstr>Research Projects</vt:lpstr>
      <vt:lpstr>Standardization in a Global Partnership</vt:lpstr>
      <vt:lpstr>幻灯片 31</vt:lpstr>
      <vt:lpstr>3GPP R12 on D2D</vt:lpstr>
      <vt:lpstr>幻灯片 33</vt:lpstr>
      <vt:lpstr>Application Scenarios</vt:lpstr>
      <vt:lpstr>Application Scenarios</vt:lpstr>
      <vt:lpstr>Application Scenarios (1)</vt:lpstr>
      <vt:lpstr>Application Scenarios (2)</vt:lpstr>
      <vt:lpstr>Application Scenarios (3)</vt:lpstr>
      <vt:lpstr>Application Scenarios (4)</vt:lpstr>
      <vt:lpstr>Application Scenarios (5)</vt:lpstr>
      <vt:lpstr>Application Scenarios (5)</vt:lpstr>
      <vt:lpstr>Application Scenarios (6)</vt:lpstr>
      <vt:lpstr>Research Topics</vt:lpstr>
      <vt:lpstr>Table of Content</vt:lpstr>
      <vt:lpstr>Access Methods</vt:lpstr>
      <vt:lpstr>Mode Selection</vt:lpstr>
      <vt:lpstr>Simulation Results by Mode Selection: Scenario</vt:lpstr>
      <vt:lpstr>幻灯片 48</vt:lpstr>
      <vt:lpstr>Device Discovery and Synchronization (1)</vt:lpstr>
      <vt:lpstr>Device Discovery and Synchronization (2)</vt:lpstr>
      <vt:lpstr>Device Discovery and Synchronization (3)</vt:lpstr>
      <vt:lpstr>Spectrum Sharing</vt:lpstr>
      <vt:lpstr>Interference Analysis</vt:lpstr>
      <vt:lpstr>Power Control</vt:lpstr>
      <vt:lpstr>Threshold Based Power Control</vt:lpstr>
      <vt:lpstr>幻灯片 56</vt:lpstr>
      <vt:lpstr>幻灯片 57</vt:lpstr>
      <vt:lpstr>幻灯片 58</vt:lpstr>
      <vt:lpstr>MIMO and Virtual MIMO</vt:lpstr>
      <vt:lpstr>幻灯片 60</vt:lpstr>
      <vt:lpstr>Signal and Interference Model</vt:lpstr>
      <vt:lpstr>幻灯片 62</vt:lpstr>
      <vt:lpstr>幻灯片 63</vt:lpstr>
      <vt:lpstr>Radio Resource Management (1)</vt:lpstr>
      <vt:lpstr>Radio Resource Management (2)</vt:lpstr>
      <vt:lpstr>D2D Operating Protocol</vt:lpstr>
      <vt:lpstr>Table of Content</vt:lpstr>
      <vt:lpstr>History of Game Theory</vt:lpstr>
      <vt:lpstr>Introduction </vt:lpstr>
      <vt:lpstr>Examples: Rich Game Theoretical Approaches</vt:lpstr>
      <vt:lpstr>Games in Strategic (Normal) Form</vt:lpstr>
      <vt:lpstr>Nash Equilibrium</vt:lpstr>
      <vt:lpstr>The price of Anarchy</vt:lpstr>
      <vt:lpstr>Example: Prisoner’s Dilemma</vt:lpstr>
      <vt:lpstr>Example: Prisoner’s Dilemma</vt:lpstr>
      <vt:lpstr>Algorithms for Finding the NE</vt:lpstr>
      <vt:lpstr>Game-theoretic Methods for RRM in D2D</vt:lpstr>
      <vt:lpstr>Non-Cooperative Game Preliminaries</vt:lpstr>
      <vt:lpstr>Energy-Aware Resource Allocation for Device-to-Device Underlay Communication</vt:lpstr>
      <vt:lpstr>System Model</vt:lpstr>
      <vt:lpstr>Problem Formulation</vt:lpstr>
      <vt:lpstr>Non-cooperative Game</vt:lpstr>
      <vt:lpstr>Non-cooperative Game - Utility Function</vt:lpstr>
      <vt:lpstr>Non-cooperative Game - Best Response</vt:lpstr>
      <vt:lpstr>Resource Allocation Algorithm</vt:lpstr>
      <vt:lpstr>Simulation Results</vt:lpstr>
      <vt:lpstr>Simulation Results</vt:lpstr>
      <vt:lpstr>Stackelberg-type Game Preliminaries</vt:lpstr>
      <vt:lpstr>Stackelberg-type Game Preliminaries</vt:lpstr>
      <vt:lpstr>Stackelberg-type Game Preliminaries</vt:lpstr>
      <vt:lpstr>Joint Scheduling and Resource Allocation for Device-to-Device Underlay Communication</vt:lpstr>
      <vt:lpstr>System Model</vt:lpstr>
      <vt:lpstr>Stackelberg-type Game - Introduction</vt:lpstr>
      <vt:lpstr>Stackelberg Game – Utility Function</vt:lpstr>
      <vt:lpstr>Stackelberg Game – Utility Function</vt:lpstr>
      <vt:lpstr>Stackelberg Game – Follower Analysis</vt:lpstr>
      <vt:lpstr>Stackelberg Game – Leader Analysis</vt:lpstr>
      <vt:lpstr>Stackelberg Game – Leader Analysis</vt:lpstr>
      <vt:lpstr>Joint Scheduling and Resource Allocation</vt:lpstr>
      <vt:lpstr>Joint Scheduling and Resource Allocation</vt:lpstr>
      <vt:lpstr>Simulation Results</vt:lpstr>
      <vt:lpstr>Simulation Results</vt:lpstr>
      <vt:lpstr>Coalitional Games Preliminaries</vt:lpstr>
      <vt:lpstr>Coalitional Games System Model</vt:lpstr>
      <vt:lpstr>Utility Function Definition</vt:lpstr>
      <vt:lpstr>Coalitional Game Definition</vt:lpstr>
      <vt:lpstr>Coalitional Game Definition</vt:lpstr>
      <vt:lpstr>Coalitional Game Definition</vt:lpstr>
      <vt:lpstr>Coalition Formation Concept</vt:lpstr>
      <vt:lpstr>幻灯片 110</vt:lpstr>
      <vt:lpstr>幻灯片 111</vt:lpstr>
      <vt:lpstr>Simulation Results and Analysis</vt:lpstr>
      <vt:lpstr>Auction Theory Preliminaries (1)</vt:lpstr>
      <vt:lpstr>Auction Theory Preliminaries (2)</vt:lpstr>
      <vt:lpstr>Properties of Auctions</vt:lpstr>
      <vt:lpstr>Mechanism Design</vt:lpstr>
      <vt:lpstr>Design goal and properties</vt:lpstr>
      <vt:lpstr>Combinatorial Auction Preliminaries</vt:lpstr>
      <vt:lpstr>Radio Resource Allocation for Device-to-Device Communication Underlaying Cellular Networks</vt:lpstr>
      <vt:lpstr>Problem Formulation</vt:lpstr>
      <vt:lpstr>Problem Formulation</vt:lpstr>
      <vt:lpstr>Resource Allocation Algorithm</vt:lpstr>
      <vt:lpstr>Resource Allocation Algorithm</vt:lpstr>
      <vt:lpstr>Simulation Parameters</vt:lpstr>
      <vt:lpstr>Simulation Results</vt:lpstr>
      <vt:lpstr>Simulation Results</vt:lpstr>
      <vt:lpstr>Table of Content</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Table of Content</vt:lpstr>
      <vt:lpstr>Mobile Social Networks</vt:lpstr>
      <vt:lpstr>Introduction</vt:lpstr>
      <vt:lpstr>Introduction</vt:lpstr>
      <vt:lpstr>System Model</vt:lpstr>
      <vt:lpstr>System Model</vt:lpstr>
      <vt:lpstr>Offline Social Network Model</vt:lpstr>
      <vt:lpstr>Offline Social Network Model</vt:lpstr>
      <vt:lpstr>Online Social Network Model</vt:lpstr>
      <vt:lpstr>Online Social Network Model</vt:lpstr>
      <vt:lpstr>Traffic Offloading Algorithm</vt:lpstr>
      <vt:lpstr>Online Activity Degree Affects Traffic Amount </vt:lpstr>
      <vt:lpstr>D2D Communication Distance Affects the Performance of Traffic Offloading</vt:lpstr>
      <vt:lpstr>Cost for Control Signal Affects the Performance of Traffic Offloading</vt:lpstr>
      <vt:lpstr>Conclusions</vt:lpstr>
      <vt:lpstr>References</vt:lpstr>
      <vt:lpstr>References</vt:lpstr>
      <vt:lpstr>幻灯片 158</vt:lpstr>
    </vt:vector>
  </TitlesOfParts>
  <Company>Philips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Feiran Wang</dc:creator>
  <cp:lastModifiedBy>User</cp:lastModifiedBy>
  <cp:revision>4747</cp:revision>
  <dcterms:created xsi:type="dcterms:W3CDTF">2008-07-31T14:25:44Z</dcterms:created>
  <dcterms:modified xsi:type="dcterms:W3CDTF">2013-09-17T01:10:04Z</dcterms:modified>
</cp:coreProperties>
</file>